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3" r:id="rId17"/>
    <p:sldId id="274" r:id="rId18"/>
    <p:sldId id="275" r:id="rId19"/>
    <p:sldId id="276"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Lst>
  <p:sldSz cx="9144000" cy="6858000" type="screen4x3"/>
  <p:notesSz cx="6858000" cy="9144000"/>
  <p:embeddedFontLst>
    <p:embeddedFont>
      <p:font typeface="Calibri" panose="020F0502020204030204" pitchFamily="34" charset="0"/>
      <p:regular r:id="rId41"/>
      <p:bold r:id="rId42"/>
      <p:italic r:id="rId43"/>
      <p:boldItalic r:id="rId4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3.fntdata"/><Relationship Id="rId4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Sheet1!$B$2:$B$31</c:f>
              <c:numCache>
                <c:formatCode>General</c:formatCode>
                <c:ptCount val="30"/>
                <c:pt idx="0">
                  <c:v>79893</c:v>
                </c:pt>
                <c:pt idx="1">
                  <c:v>128556</c:v>
                </c:pt>
                <c:pt idx="2">
                  <c:v>155669</c:v>
                </c:pt>
                <c:pt idx="3">
                  <c:v>41707</c:v>
                </c:pt>
                <c:pt idx="4">
                  <c:v>54683</c:v>
                </c:pt>
                <c:pt idx="5">
                  <c:v>29536</c:v>
                </c:pt>
                <c:pt idx="6">
                  <c:v>2942</c:v>
                </c:pt>
                <c:pt idx="7">
                  <c:v>6782</c:v>
                </c:pt>
                <c:pt idx="8">
                  <c:v>4496</c:v>
                </c:pt>
                <c:pt idx="9">
                  <c:v>5391</c:v>
                </c:pt>
                <c:pt idx="10">
                  <c:v>5974</c:v>
                </c:pt>
                <c:pt idx="11">
                  <c:v>8631</c:v>
                </c:pt>
                <c:pt idx="12">
                  <c:v>5598</c:v>
                </c:pt>
                <c:pt idx="13">
                  <c:v>7464</c:v>
                </c:pt>
                <c:pt idx="14">
                  <c:v>8902</c:v>
                </c:pt>
                <c:pt idx="15">
                  <c:v>11277</c:v>
                </c:pt>
                <c:pt idx="16">
                  <c:v>31393</c:v>
                </c:pt>
                <c:pt idx="17">
                  <c:v>38902</c:v>
                </c:pt>
                <c:pt idx="18">
                  <c:v>8260</c:v>
                </c:pt>
                <c:pt idx="19">
                  <c:v>13078</c:v>
                </c:pt>
                <c:pt idx="20">
                  <c:v>6449</c:v>
                </c:pt>
                <c:pt idx="21">
                  <c:v>4891</c:v>
                </c:pt>
                <c:pt idx="22">
                  <c:v>4227</c:v>
                </c:pt>
                <c:pt idx="23">
                  <c:v>4496</c:v>
                </c:pt>
                <c:pt idx="24">
                  <c:v>30413</c:v>
                </c:pt>
                <c:pt idx="25">
                  <c:v>44666</c:v>
                </c:pt>
                <c:pt idx="26">
                  <c:v>42675</c:v>
                </c:pt>
                <c:pt idx="27">
                  <c:v>62981</c:v>
                </c:pt>
                <c:pt idx="28">
                  <c:v>62279</c:v>
                </c:pt>
                <c:pt idx="29">
                  <c:v>72806</c:v>
                </c:pt>
              </c:numCache>
            </c:numRef>
          </c:val>
          <c:smooth val="0"/>
          <c:extLst>
            <c:ext xmlns:c16="http://schemas.microsoft.com/office/drawing/2014/chart" uri="{C3380CC4-5D6E-409C-BE32-E72D297353CC}">
              <c16:uniqueId val="{00000000-C7C3-4C80-8E4D-1CFEC5DFACD6}"/>
            </c:ext>
          </c:extLst>
        </c:ser>
        <c:dLbls>
          <c:showLegendKey val="0"/>
          <c:showVal val="0"/>
          <c:showCatName val="0"/>
          <c:showSerName val="0"/>
          <c:showPercent val="0"/>
          <c:showBubbleSize val="0"/>
        </c:dLbls>
        <c:smooth val="0"/>
        <c:axId val="329548656"/>
        <c:axId val="329544064"/>
      </c:lineChart>
      <c:dateAx>
        <c:axId val="329548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544064"/>
        <c:crosses val="autoZero"/>
        <c:auto val="1"/>
        <c:lblOffset val="100"/>
        <c:baseTimeUnit val="days"/>
      </c:dateAx>
      <c:valAx>
        <c:axId val="329544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548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Sheet1!$B$2:$B$31</c:f>
              <c:numCache>
                <c:formatCode>General</c:formatCode>
                <c:ptCount val="30"/>
                <c:pt idx="0">
                  <c:v>743</c:v>
                </c:pt>
                <c:pt idx="1">
                  <c:v>27217</c:v>
                </c:pt>
                <c:pt idx="2">
                  <c:v>36984</c:v>
                </c:pt>
                <c:pt idx="3">
                  <c:v>1565</c:v>
                </c:pt>
                <c:pt idx="4">
                  <c:v>1512</c:v>
                </c:pt>
                <c:pt idx="5">
                  <c:v>645</c:v>
                </c:pt>
                <c:pt idx="6">
                  <c:v>97</c:v>
                </c:pt>
                <c:pt idx="7">
                  <c:v>696</c:v>
                </c:pt>
                <c:pt idx="8">
                  <c:v>293</c:v>
                </c:pt>
                <c:pt idx="9">
                  <c:v>209</c:v>
                </c:pt>
                <c:pt idx="10">
                  <c:v>262</c:v>
                </c:pt>
                <c:pt idx="11">
                  <c:v>344</c:v>
                </c:pt>
                <c:pt idx="12">
                  <c:v>149</c:v>
                </c:pt>
                <c:pt idx="13">
                  <c:v>340</c:v>
                </c:pt>
                <c:pt idx="14">
                  <c:v>858</c:v>
                </c:pt>
                <c:pt idx="15">
                  <c:v>531</c:v>
                </c:pt>
                <c:pt idx="16">
                  <c:v>807</c:v>
                </c:pt>
                <c:pt idx="17">
                  <c:v>890</c:v>
                </c:pt>
                <c:pt idx="18">
                  <c:v>273</c:v>
                </c:pt>
                <c:pt idx="19">
                  <c:v>687</c:v>
                </c:pt>
                <c:pt idx="20">
                  <c:v>317</c:v>
                </c:pt>
                <c:pt idx="21">
                  <c:v>243</c:v>
                </c:pt>
                <c:pt idx="22">
                  <c:v>144</c:v>
                </c:pt>
                <c:pt idx="23">
                  <c:v>191</c:v>
                </c:pt>
                <c:pt idx="24">
                  <c:v>371</c:v>
                </c:pt>
                <c:pt idx="25">
                  <c:v>548</c:v>
                </c:pt>
                <c:pt idx="26">
                  <c:v>583</c:v>
                </c:pt>
                <c:pt idx="27">
                  <c:v>8952</c:v>
                </c:pt>
                <c:pt idx="28">
                  <c:v>10934</c:v>
                </c:pt>
                <c:pt idx="29">
                  <c:v>13587</c:v>
                </c:pt>
              </c:numCache>
            </c:numRef>
          </c:val>
          <c:smooth val="0"/>
          <c:extLst>
            <c:ext xmlns:c16="http://schemas.microsoft.com/office/drawing/2014/chart" uri="{C3380CC4-5D6E-409C-BE32-E72D297353CC}">
              <c16:uniqueId val="{00000000-3D06-42A5-804E-0C18E27A36E2}"/>
            </c:ext>
          </c:extLst>
        </c:ser>
        <c:dLbls>
          <c:showLegendKey val="0"/>
          <c:showVal val="0"/>
          <c:showCatName val="0"/>
          <c:showSerName val="0"/>
          <c:showPercent val="0"/>
          <c:showBubbleSize val="0"/>
        </c:dLbls>
        <c:smooth val="0"/>
        <c:axId val="329549640"/>
        <c:axId val="329544720"/>
      </c:lineChart>
      <c:dateAx>
        <c:axId val="3295496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544720"/>
        <c:crosses val="autoZero"/>
        <c:auto val="1"/>
        <c:lblOffset val="100"/>
        <c:baseTimeUnit val="days"/>
      </c:dateAx>
      <c:valAx>
        <c:axId val="329544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549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Sheet1!$B$2:$B$31</c:f>
              <c:numCache>
                <c:formatCode>General</c:formatCode>
                <c:ptCount val="30"/>
                <c:pt idx="0">
                  <c:v>389</c:v>
                </c:pt>
                <c:pt idx="1">
                  <c:v>101</c:v>
                </c:pt>
                <c:pt idx="2">
                  <c:v>0</c:v>
                </c:pt>
                <c:pt idx="3">
                  <c:v>160</c:v>
                </c:pt>
                <c:pt idx="4">
                  <c:v>0</c:v>
                </c:pt>
                <c:pt idx="5">
                  <c:v>79</c:v>
                </c:pt>
                <c:pt idx="6">
                  <c:v>0</c:v>
                </c:pt>
                <c:pt idx="7">
                  <c:v>419</c:v>
                </c:pt>
                <c:pt idx="8">
                  <c:v>51</c:v>
                </c:pt>
                <c:pt idx="9">
                  <c:v>75</c:v>
                </c:pt>
                <c:pt idx="10">
                  <c:v>142</c:v>
                </c:pt>
                <c:pt idx="11">
                  <c:v>222</c:v>
                </c:pt>
                <c:pt idx="12">
                  <c:v>0</c:v>
                </c:pt>
                <c:pt idx="13">
                  <c:v>83</c:v>
                </c:pt>
                <c:pt idx="14">
                  <c:v>0</c:v>
                </c:pt>
                <c:pt idx="15">
                  <c:v>61</c:v>
                </c:pt>
                <c:pt idx="16">
                  <c:v>237</c:v>
                </c:pt>
                <c:pt idx="17">
                  <c:v>61</c:v>
                </c:pt>
                <c:pt idx="18">
                  <c:v>46</c:v>
                </c:pt>
                <c:pt idx="19">
                  <c:v>216</c:v>
                </c:pt>
                <c:pt idx="20">
                  <c:v>0</c:v>
                </c:pt>
                <c:pt idx="21">
                  <c:v>70</c:v>
                </c:pt>
                <c:pt idx="22">
                  <c:v>61</c:v>
                </c:pt>
                <c:pt idx="23">
                  <c:v>60</c:v>
                </c:pt>
                <c:pt idx="24">
                  <c:v>0</c:v>
                </c:pt>
                <c:pt idx="25">
                  <c:v>649</c:v>
                </c:pt>
                <c:pt idx="26">
                  <c:v>340</c:v>
                </c:pt>
                <c:pt idx="27">
                  <c:v>26</c:v>
                </c:pt>
                <c:pt idx="28">
                  <c:v>47</c:v>
                </c:pt>
                <c:pt idx="29">
                  <c:v>30</c:v>
                </c:pt>
              </c:numCache>
            </c:numRef>
          </c:val>
          <c:smooth val="0"/>
          <c:extLst>
            <c:ext xmlns:c16="http://schemas.microsoft.com/office/drawing/2014/chart" uri="{C3380CC4-5D6E-409C-BE32-E72D297353CC}">
              <c16:uniqueId val="{00000000-759E-4885-850D-81C87679FB2D}"/>
            </c:ext>
          </c:extLst>
        </c:ser>
        <c:dLbls>
          <c:showLegendKey val="0"/>
          <c:showVal val="0"/>
          <c:showCatName val="0"/>
          <c:showSerName val="0"/>
          <c:showPercent val="0"/>
          <c:showBubbleSize val="0"/>
        </c:dLbls>
        <c:smooth val="0"/>
        <c:axId val="331047128"/>
        <c:axId val="331044832"/>
      </c:lineChart>
      <c:dateAx>
        <c:axId val="331047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044832"/>
        <c:crosses val="autoZero"/>
        <c:auto val="1"/>
        <c:lblOffset val="100"/>
        <c:baseTimeUnit val="days"/>
      </c:dateAx>
      <c:valAx>
        <c:axId val="331044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047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SCS Dairy MY</c:v>
                </c:pt>
              </c:strCache>
            </c:strRef>
          </c:cat>
          <c:val>
            <c:numRef>
              <c:f>Sheet1!$B$2</c:f>
              <c:numCache>
                <c:formatCode>General</c:formatCode>
                <c:ptCount val="1"/>
                <c:pt idx="0">
                  <c:v>6206</c:v>
                </c:pt>
              </c:numCache>
            </c:numRef>
          </c:val>
          <c:extLst>
            <c:ext xmlns:c16="http://schemas.microsoft.com/office/drawing/2014/chart" uri="{C3380CC4-5D6E-409C-BE32-E72D297353CC}">
              <c16:uniqueId val="{00000000-E8D9-484B-B008-4BA18E0CE812}"/>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SCS Dairy MY</c:v>
                </c:pt>
              </c:strCache>
            </c:strRef>
          </c:cat>
          <c:val>
            <c:numRef>
              <c:f>Sheet1!$C$2</c:f>
              <c:numCache>
                <c:formatCode>General</c:formatCode>
                <c:ptCount val="1"/>
                <c:pt idx="0">
                  <c:v>74</c:v>
                </c:pt>
              </c:numCache>
            </c:numRef>
          </c:val>
          <c:extLst>
            <c:ext xmlns:c16="http://schemas.microsoft.com/office/drawing/2014/chart" uri="{C3380CC4-5D6E-409C-BE32-E72D297353CC}">
              <c16:uniqueId val="{00000001-E8D9-484B-B008-4BA18E0CE812}"/>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SCS Dairy MY</c:v>
                </c:pt>
              </c:strCache>
            </c:strRef>
          </c:cat>
          <c:val>
            <c:numRef>
              <c:f>Sheet1!$D$2</c:f>
              <c:numCache>
                <c:formatCode>General</c:formatCode>
                <c:ptCount val="1"/>
                <c:pt idx="0">
                  <c:v>4</c:v>
                </c:pt>
              </c:numCache>
            </c:numRef>
          </c:val>
          <c:extLst>
            <c:ext xmlns:c16="http://schemas.microsoft.com/office/drawing/2014/chart" uri="{C3380CC4-5D6E-409C-BE32-E72D297353CC}">
              <c16:uniqueId val="{00000002-E8D9-484B-B008-4BA18E0CE812}"/>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SCS Dairy MY</c:v>
                </c:pt>
              </c:strCache>
            </c:strRef>
          </c:cat>
          <c:val>
            <c:numRef>
              <c:f>Sheet1!$E$2</c:f>
              <c:numCache>
                <c:formatCode>General</c:formatCode>
                <c:ptCount val="1"/>
                <c:pt idx="0">
                  <c:v>13</c:v>
                </c:pt>
              </c:numCache>
            </c:numRef>
          </c:val>
          <c:extLst>
            <c:ext xmlns:c16="http://schemas.microsoft.com/office/drawing/2014/chart" uri="{C3380CC4-5D6E-409C-BE32-E72D297353CC}">
              <c16:uniqueId val="{00000003-E8D9-484B-B008-4BA18E0CE812}"/>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SCS Dairy MY</c:v>
                </c:pt>
              </c:strCache>
            </c:strRef>
          </c:cat>
          <c:val>
            <c:numRef>
              <c:f>Sheet1!$F$2</c:f>
              <c:numCache>
                <c:formatCode>General</c:formatCode>
                <c:ptCount val="1"/>
                <c:pt idx="0">
                  <c:v>4</c:v>
                </c:pt>
              </c:numCache>
            </c:numRef>
          </c:val>
          <c:extLst>
            <c:ext xmlns:c16="http://schemas.microsoft.com/office/drawing/2014/chart" uri="{C3380CC4-5D6E-409C-BE32-E72D297353CC}">
              <c16:uniqueId val="{00000004-E8D9-484B-B008-4BA18E0CE812}"/>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SCS Dairy MY</c:v>
                </c:pt>
              </c:strCache>
            </c:strRef>
          </c:cat>
          <c:val>
            <c:numRef>
              <c:f>Sheet1!$G$2</c:f>
              <c:numCache>
                <c:formatCode>General</c:formatCode>
                <c:ptCount val="1"/>
                <c:pt idx="0">
                  <c:v>0</c:v>
                </c:pt>
              </c:numCache>
            </c:numRef>
          </c:val>
          <c:extLst>
            <c:ext xmlns:c16="http://schemas.microsoft.com/office/drawing/2014/chart" uri="{C3380CC4-5D6E-409C-BE32-E72D297353CC}">
              <c16:uniqueId val="{00000005-E8D9-484B-B008-4BA18E0CE812}"/>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SCS Dairy MY</c:v>
                </c:pt>
              </c:strCache>
            </c:strRef>
          </c:cat>
          <c:val>
            <c:numRef>
              <c:f>Sheet1!$H$2</c:f>
              <c:numCache>
                <c:formatCode>General</c:formatCode>
                <c:ptCount val="1"/>
                <c:pt idx="0">
                  <c:v>1148</c:v>
                </c:pt>
              </c:numCache>
            </c:numRef>
          </c:val>
          <c:extLst>
            <c:ext xmlns:c16="http://schemas.microsoft.com/office/drawing/2014/chart" uri="{C3380CC4-5D6E-409C-BE32-E72D297353CC}">
              <c16:uniqueId val="{00000006-E8D9-484B-B008-4BA18E0CE812}"/>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SCS Dairy MY</c:v>
                </c:pt>
              </c:strCache>
            </c:strRef>
          </c:cat>
          <c:val>
            <c:numRef>
              <c:f>Sheet1!$I$2</c:f>
              <c:numCache>
                <c:formatCode>General</c:formatCode>
                <c:ptCount val="1"/>
                <c:pt idx="0">
                  <c:v>1133</c:v>
                </c:pt>
              </c:numCache>
            </c:numRef>
          </c:val>
          <c:extLst>
            <c:ext xmlns:c16="http://schemas.microsoft.com/office/drawing/2014/chart" uri="{C3380CC4-5D6E-409C-BE32-E72D297353CC}">
              <c16:uniqueId val="{00000007-E8D9-484B-B008-4BA18E0CE812}"/>
            </c:ext>
          </c:extLst>
        </c:ser>
        <c:dLbls>
          <c:showLegendKey val="0"/>
          <c:showVal val="0"/>
          <c:showCatName val="0"/>
          <c:showSerName val="0"/>
          <c:showPercent val="0"/>
          <c:showBubbleSize val="0"/>
        </c:dLbls>
        <c:gapWidth val="150"/>
        <c:overlap val="100"/>
        <c:axId val="332359584"/>
        <c:axId val="332362536"/>
      </c:barChart>
      <c:catAx>
        <c:axId val="332359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362536"/>
        <c:crosses val="autoZero"/>
        <c:auto val="1"/>
        <c:lblAlgn val="ctr"/>
        <c:lblOffset val="100"/>
        <c:noMultiLvlLbl val="0"/>
      </c:catAx>
      <c:valAx>
        <c:axId val="3323625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359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6.5338035484841003E-2</c:v>
                </c:pt>
                <c:pt idx="1">
                  <c:v>0.27580227531019003</c:v>
                </c:pt>
                <c:pt idx="2">
                  <c:v>6.0243209591196098E-2</c:v>
                </c:pt>
                <c:pt idx="3">
                  <c:v>0.153858771426228</c:v>
                </c:pt>
                <c:pt idx="4">
                  <c:v>0.107951283523333</c:v>
                </c:pt>
                <c:pt idx="5">
                  <c:v>0.33810383006643202</c:v>
                </c:pt>
                <c:pt idx="6">
                  <c:v>0.31595997703600398</c:v>
                </c:pt>
              </c:numCache>
            </c:numRef>
          </c:val>
          <c:extLst>
            <c:ext xmlns:c16="http://schemas.microsoft.com/office/drawing/2014/chart" uri="{C3380CC4-5D6E-409C-BE32-E72D297353CC}">
              <c16:uniqueId val="{00000000-76E2-4CF0-931D-28EF5D3CF44B}"/>
            </c:ext>
          </c:extLst>
        </c:ser>
        <c:dLbls>
          <c:showLegendKey val="0"/>
          <c:showVal val="0"/>
          <c:showCatName val="0"/>
          <c:showSerName val="0"/>
          <c:showPercent val="0"/>
          <c:showBubbleSize val="0"/>
        </c:dLbls>
        <c:gapWidth val="219"/>
        <c:overlap val="-27"/>
        <c:axId val="332355648"/>
        <c:axId val="332356304"/>
      </c:barChart>
      <c:catAx>
        <c:axId val="332355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356304"/>
        <c:crosses val="autoZero"/>
        <c:auto val="1"/>
        <c:lblAlgn val="ctr"/>
        <c:lblOffset val="100"/>
        <c:noMultiLvlLbl val="0"/>
      </c:catAx>
      <c:valAx>
        <c:axId val="332356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355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40</c:v>
                </c:pt>
                <c:pt idx="1">
                  <c:v>5838</c:v>
                </c:pt>
                <c:pt idx="2">
                  <c:v>6590</c:v>
                </c:pt>
                <c:pt idx="3">
                  <c:v>2876</c:v>
                </c:pt>
                <c:pt idx="4">
                  <c:v>1594</c:v>
                </c:pt>
                <c:pt idx="5">
                  <c:v>1117</c:v>
                </c:pt>
                <c:pt idx="6">
                  <c:v>827</c:v>
                </c:pt>
              </c:numCache>
            </c:numRef>
          </c:val>
          <c:extLst>
            <c:ext xmlns:c16="http://schemas.microsoft.com/office/drawing/2014/chart" uri="{C3380CC4-5D6E-409C-BE32-E72D297353CC}">
              <c16:uniqueId val="{00000000-A9BA-4727-AD29-7E95ACFE88D3}"/>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154</c:v>
                </c:pt>
                <c:pt idx="1">
                  <c:v>9315</c:v>
                </c:pt>
                <c:pt idx="2">
                  <c:v>27369</c:v>
                </c:pt>
                <c:pt idx="3">
                  <c:v>31484</c:v>
                </c:pt>
                <c:pt idx="4">
                  <c:v>18386</c:v>
                </c:pt>
                <c:pt idx="5">
                  <c:v>11260</c:v>
                </c:pt>
                <c:pt idx="6">
                  <c:v>4366</c:v>
                </c:pt>
              </c:numCache>
            </c:numRef>
          </c:val>
          <c:extLst>
            <c:ext xmlns:c16="http://schemas.microsoft.com/office/drawing/2014/chart" uri="{C3380CC4-5D6E-409C-BE32-E72D297353CC}">
              <c16:uniqueId val="{00000001-A9BA-4727-AD29-7E95ACFE88D3}"/>
            </c:ext>
          </c:extLst>
        </c:ser>
        <c:dLbls>
          <c:showLegendKey val="0"/>
          <c:showVal val="0"/>
          <c:showCatName val="0"/>
          <c:showSerName val="0"/>
          <c:showPercent val="0"/>
          <c:showBubbleSize val="0"/>
        </c:dLbls>
        <c:gapWidth val="219"/>
        <c:overlap val="-27"/>
        <c:axId val="337087432"/>
        <c:axId val="337094320"/>
      </c:barChart>
      <c:catAx>
        <c:axId val="337087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094320"/>
        <c:crosses val="autoZero"/>
        <c:auto val="1"/>
        <c:lblAlgn val="ctr"/>
        <c:lblOffset val="100"/>
        <c:noMultiLvlLbl val="0"/>
      </c:catAx>
      <c:valAx>
        <c:axId val="337094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087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Sheet1!$B$2:$B$31</c:f>
              <c:numCache>
                <c:formatCode>General</c:formatCode>
                <c:ptCount val="30"/>
                <c:pt idx="0">
                  <c:v>0.33031130709490603</c:v>
                </c:pt>
                <c:pt idx="1">
                  <c:v>8.4096853256131504E-2</c:v>
                </c:pt>
                <c:pt idx="2">
                  <c:v>0</c:v>
                </c:pt>
                <c:pt idx="3">
                  <c:v>0.15618192728498301</c:v>
                </c:pt>
                <c:pt idx="4">
                  <c:v>0</c:v>
                </c:pt>
                <c:pt idx="5">
                  <c:v>6.8191527818856998E-2</c:v>
                </c:pt>
                <c:pt idx="6">
                  <c:v>0</c:v>
                </c:pt>
                <c:pt idx="7">
                  <c:v>1.0506427896660799</c:v>
                </c:pt>
                <c:pt idx="8">
                  <c:v>4.68130189469535E-2</c:v>
                </c:pt>
                <c:pt idx="9">
                  <c:v>6.2675162024872999E-2</c:v>
                </c:pt>
                <c:pt idx="10">
                  <c:v>0.118207190937449</c:v>
                </c:pt>
                <c:pt idx="11">
                  <c:v>0.21502375930470199</c:v>
                </c:pt>
                <c:pt idx="12">
                  <c:v>0</c:v>
                </c:pt>
                <c:pt idx="13">
                  <c:v>8.4903570871922796E-2</c:v>
                </c:pt>
                <c:pt idx="14">
                  <c:v>0</c:v>
                </c:pt>
                <c:pt idx="15">
                  <c:v>5.3303155546808402E-2</c:v>
                </c:pt>
                <c:pt idx="16">
                  <c:v>0.52884891319498495</c:v>
                </c:pt>
                <c:pt idx="17">
                  <c:v>5.3280872166892097E-2</c:v>
                </c:pt>
                <c:pt idx="18">
                  <c:v>3.7696575348078701E-2</c:v>
                </c:pt>
                <c:pt idx="19">
                  <c:v>0.457170947523657</c:v>
                </c:pt>
                <c:pt idx="20">
                  <c:v>0</c:v>
                </c:pt>
                <c:pt idx="21">
                  <c:v>6.0880058095409702E-2</c:v>
                </c:pt>
                <c:pt idx="22">
                  <c:v>6.1418522188464802E-2</c:v>
                </c:pt>
                <c:pt idx="23">
                  <c:v>5.2405322415557801E-2</c:v>
                </c:pt>
                <c:pt idx="24">
                  <c:v>0</c:v>
                </c:pt>
                <c:pt idx="25">
                  <c:v>0.54881642274825604</c:v>
                </c:pt>
                <c:pt idx="26">
                  <c:v>0.27985761630047901</c:v>
                </c:pt>
                <c:pt idx="27">
                  <c:v>2.61784387833571E-2</c:v>
                </c:pt>
                <c:pt idx="28">
                  <c:v>4.0076226618793301E-2</c:v>
                </c:pt>
                <c:pt idx="29">
                  <c:v>2.5350615365744001E-2</c:v>
                </c:pt>
              </c:numCache>
            </c:numRef>
          </c:val>
          <c:smooth val="0"/>
          <c:extLst>
            <c:ext xmlns:c16="http://schemas.microsoft.com/office/drawing/2014/chart" uri="{C3380CC4-5D6E-409C-BE32-E72D297353CC}">
              <c16:uniqueId val="{00000000-7EFD-4E68-8AF5-239488600DAD}"/>
            </c:ext>
          </c:extLst>
        </c:ser>
        <c:dLbls>
          <c:showLegendKey val="0"/>
          <c:showVal val="0"/>
          <c:showCatName val="0"/>
          <c:showSerName val="0"/>
          <c:showPercent val="0"/>
          <c:showBubbleSize val="0"/>
        </c:dLbls>
        <c:smooth val="0"/>
        <c:axId val="337093992"/>
        <c:axId val="337092680"/>
      </c:lineChart>
      <c:dateAx>
        <c:axId val="3370939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092680"/>
        <c:crosses val="autoZero"/>
        <c:auto val="1"/>
        <c:lblOffset val="100"/>
        <c:baseTimeUnit val="days"/>
      </c:dateAx>
      <c:valAx>
        <c:axId val="337092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093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Sheet1!$B$2:$B$31</c:f>
              <c:numCache>
                <c:formatCode>General</c:formatCode>
                <c:ptCount val="30"/>
                <c:pt idx="0">
                  <c:v>121570</c:v>
                </c:pt>
                <c:pt idx="1">
                  <c:v>121602</c:v>
                </c:pt>
                <c:pt idx="2">
                  <c:v>121631</c:v>
                </c:pt>
                <c:pt idx="3">
                  <c:v>121675</c:v>
                </c:pt>
                <c:pt idx="4">
                  <c:v>121709</c:v>
                </c:pt>
                <c:pt idx="5">
                  <c:v>121723</c:v>
                </c:pt>
                <c:pt idx="6">
                  <c:v>121727</c:v>
                </c:pt>
                <c:pt idx="7">
                  <c:v>121744</c:v>
                </c:pt>
                <c:pt idx="8">
                  <c:v>121779</c:v>
                </c:pt>
                <c:pt idx="9">
                  <c:v>121806</c:v>
                </c:pt>
                <c:pt idx="10">
                  <c:v>121834</c:v>
                </c:pt>
                <c:pt idx="11">
                  <c:v>121860</c:v>
                </c:pt>
                <c:pt idx="12">
                  <c:v>121893</c:v>
                </c:pt>
                <c:pt idx="13">
                  <c:v>121914</c:v>
                </c:pt>
                <c:pt idx="14">
                  <c:v>121938</c:v>
                </c:pt>
                <c:pt idx="15">
                  <c:v>121951</c:v>
                </c:pt>
                <c:pt idx="16">
                  <c:v>121975</c:v>
                </c:pt>
                <c:pt idx="17">
                  <c:v>122015</c:v>
                </c:pt>
                <c:pt idx="18">
                  <c:v>122040</c:v>
                </c:pt>
                <c:pt idx="19">
                  <c:v>122070</c:v>
                </c:pt>
                <c:pt idx="20">
                  <c:v>122089</c:v>
                </c:pt>
                <c:pt idx="21">
                  <c:v>122108</c:v>
                </c:pt>
                <c:pt idx="22">
                  <c:v>122119</c:v>
                </c:pt>
                <c:pt idx="23">
                  <c:v>122131</c:v>
                </c:pt>
                <c:pt idx="24">
                  <c:v>122157</c:v>
                </c:pt>
                <c:pt idx="25">
                  <c:v>122188</c:v>
                </c:pt>
                <c:pt idx="26">
                  <c:v>122222</c:v>
                </c:pt>
                <c:pt idx="27">
                  <c:v>122255</c:v>
                </c:pt>
                <c:pt idx="28">
                  <c:v>122280</c:v>
                </c:pt>
                <c:pt idx="29">
                  <c:v>122290</c:v>
                </c:pt>
              </c:numCache>
            </c:numRef>
          </c:val>
          <c:smooth val="0"/>
          <c:extLst>
            <c:ext xmlns:c16="http://schemas.microsoft.com/office/drawing/2014/chart" uri="{C3380CC4-5D6E-409C-BE32-E72D297353CC}">
              <c16:uniqueId val="{00000000-8B5A-4E65-81EE-BF27086A055F}"/>
            </c:ext>
          </c:extLst>
        </c:ser>
        <c:dLbls>
          <c:showLegendKey val="0"/>
          <c:showVal val="0"/>
          <c:showCatName val="0"/>
          <c:showSerName val="0"/>
          <c:showPercent val="0"/>
          <c:showBubbleSize val="0"/>
        </c:dLbls>
        <c:smooth val="0"/>
        <c:axId val="284713992"/>
        <c:axId val="284713664"/>
      </c:lineChart>
      <c:dateAx>
        <c:axId val="2847139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713664"/>
        <c:crosses val="autoZero"/>
        <c:auto val="1"/>
        <c:lblOffset val="100"/>
        <c:baseTimeUnit val="days"/>
      </c:dateAx>
      <c:valAx>
        <c:axId val="284713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713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Sheet1!$B$2:$B$31</c:f>
              <c:numCache>
                <c:formatCode>General</c:formatCode>
                <c:ptCount val="30"/>
                <c:pt idx="0">
                  <c:v>144</c:v>
                </c:pt>
                <c:pt idx="1">
                  <c:v>166</c:v>
                </c:pt>
                <c:pt idx="2">
                  <c:v>212</c:v>
                </c:pt>
                <c:pt idx="3">
                  <c:v>279</c:v>
                </c:pt>
                <c:pt idx="4">
                  <c:v>131</c:v>
                </c:pt>
                <c:pt idx="5">
                  <c:v>96</c:v>
                </c:pt>
                <c:pt idx="6">
                  <c:v>48</c:v>
                </c:pt>
                <c:pt idx="7">
                  <c:v>282</c:v>
                </c:pt>
                <c:pt idx="8">
                  <c:v>98</c:v>
                </c:pt>
                <c:pt idx="9">
                  <c:v>65</c:v>
                </c:pt>
                <c:pt idx="10">
                  <c:v>52</c:v>
                </c:pt>
                <c:pt idx="11">
                  <c:v>50</c:v>
                </c:pt>
                <c:pt idx="12">
                  <c:v>63</c:v>
                </c:pt>
                <c:pt idx="13">
                  <c:v>144</c:v>
                </c:pt>
                <c:pt idx="14">
                  <c:v>75</c:v>
                </c:pt>
                <c:pt idx="15">
                  <c:v>148</c:v>
                </c:pt>
                <c:pt idx="16">
                  <c:v>214</c:v>
                </c:pt>
                <c:pt idx="17">
                  <c:v>170</c:v>
                </c:pt>
                <c:pt idx="18">
                  <c:v>102</c:v>
                </c:pt>
                <c:pt idx="19">
                  <c:v>209</c:v>
                </c:pt>
                <c:pt idx="20">
                  <c:v>103</c:v>
                </c:pt>
                <c:pt idx="21">
                  <c:v>95</c:v>
                </c:pt>
                <c:pt idx="22">
                  <c:v>88</c:v>
                </c:pt>
                <c:pt idx="23">
                  <c:v>91</c:v>
                </c:pt>
                <c:pt idx="24">
                  <c:v>106</c:v>
                </c:pt>
                <c:pt idx="25">
                  <c:v>81</c:v>
                </c:pt>
                <c:pt idx="26">
                  <c:v>74</c:v>
                </c:pt>
                <c:pt idx="27">
                  <c:v>89</c:v>
                </c:pt>
                <c:pt idx="28">
                  <c:v>84</c:v>
                </c:pt>
                <c:pt idx="29">
                  <c:v>79</c:v>
                </c:pt>
              </c:numCache>
            </c:numRef>
          </c:val>
          <c:smooth val="0"/>
          <c:extLst>
            <c:ext xmlns:c16="http://schemas.microsoft.com/office/drawing/2014/chart" uri="{C3380CC4-5D6E-409C-BE32-E72D297353CC}">
              <c16:uniqueId val="{00000000-13E7-4867-9807-7DE4032E2088}"/>
            </c:ext>
          </c:extLst>
        </c:ser>
        <c:dLbls>
          <c:showLegendKey val="0"/>
          <c:showVal val="0"/>
          <c:showCatName val="0"/>
          <c:showSerName val="0"/>
          <c:showPercent val="0"/>
          <c:showBubbleSize val="0"/>
        </c:dLbls>
        <c:smooth val="0"/>
        <c:axId val="341143240"/>
        <c:axId val="341144224"/>
      </c:lineChart>
      <c:dateAx>
        <c:axId val="341143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144224"/>
        <c:crosses val="autoZero"/>
        <c:auto val="1"/>
        <c:lblOffset val="100"/>
        <c:baseTimeUnit val="days"/>
      </c:dateAx>
      <c:valAx>
        <c:axId val="341144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143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strRef>
              <c:f>Sheet1!$A$2</c:f>
              <c:strCache>
                <c:ptCount val="1"/>
                <c:pt idx="0">
                  <c:v>2021-06</c:v>
                </c:pt>
              </c:strCache>
            </c:strRef>
          </c:cat>
          <c:val>
            <c:numRef>
              <c:f>Sheet1!$B$2</c:f>
              <c:numCache>
                <c:formatCode>General</c:formatCode>
                <c:ptCount val="1"/>
                <c:pt idx="0">
                  <c:v>118880</c:v>
                </c:pt>
              </c:numCache>
            </c:numRef>
          </c:val>
          <c:extLst>
            <c:ext xmlns:c16="http://schemas.microsoft.com/office/drawing/2014/chart" uri="{C3380CC4-5D6E-409C-BE32-E72D297353CC}">
              <c16:uniqueId val="{00000000-29AD-4439-ABE4-2E053C3327B6}"/>
            </c:ext>
          </c:extLst>
        </c:ser>
        <c:dLbls>
          <c:showLegendKey val="0"/>
          <c:showVal val="0"/>
          <c:showCatName val="0"/>
          <c:showSerName val="0"/>
          <c:showPercent val="0"/>
          <c:showBubbleSize val="0"/>
        </c:dLbls>
        <c:gapWidth val="219"/>
        <c:overlap val="-27"/>
        <c:axId val="409495192"/>
        <c:axId val="409495520"/>
      </c:barChart>
      <c:catAx>
        <c:axId val="409495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495520"/>
        <c:crosses val="autoZero"/>
        <c:auto val="1"/>
        <c:lblAlgn val="ctr"/>
        <c:lblOffset val="100"/>
        <c:noMultiLvlLbl val="0"/>
      </c:catAx>
      <c:valAx>
        <c:axId val="409495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495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7/4/2021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7/4/2021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7/4/2021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A3DC02-8A5D-47FE-A2A9-0D79D78BDDCF}"/>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98AD5D18-BE45-471F-BCB2-01C3CDD6ABED}"/>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21105249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205FC8-F19D-4B14-980B-73050676DF28}"/>
              </a:ext>
            </a:extLst>
          </p:cNvPr>
          <p:cNvSpPr>
            <a:spLocks noGrp="1"/>
          </p:cNvSpPr>
          <p:nvPr>
            <p:ph type="title"/>
          </p:nvPr>
        </p:nvSpPr>
        <p:spPr/>
        <p:txBody>
          <a:bodyPr/>
          <a:lstStyle/>
          <a:p>
            <a:r>
              <a:rPr lang="en-US"/>
              <a:t>Facebook Key Metrics Table | SCS Dairy MY</a:t>
            </a:r>
          </a:p>
        </p:txBody>
      </p:sp>
      <p:graphicFrame>
        <p:nvGraphicFramePr>
          <p:cNvPr id="5" name="Table Placeholder 4">
            <a:extLst>
              <a:ext uri="{FF2B5EF4-FFF2-40B4-BE49-F238E27FC236}">
                <a16:creationId xmlns:a16="http://schemas.microsoft.com/office/drawing/2014/main" id="{D04DF591-5EDD-4FF8-BC8B-0C1BC051DE0E}"/>
              </a:ext>
            </a:extLst>
          </p:cNvPr>
          <p:cNvGraphicFramePr>
            <a:graphicFrameLocks noGrp="1"/>
          </p:cNvGraphicFramePr>
          <p:nvPr>
            <p:ph type="tbl" sz="quarter" idx="13"/>
            <p:extLst>
              <p:ext uri="{D42A27DB-BD31-4B8C-83A1-F6EECF244321}">
                <p14:modId xmlns:p14="http://schemas.microsoft.com/office/powerpoint/2010/main" val="37826066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503306399"/>
                    </a:ext>
                  </a:extLst>
                </a:gridCol>
                <a:gridCol w="740664">
                  <a:extLst>
                    <a:ext uri="{9D8B030D-6E8A-4147-A177-3AD203B41FA5}">
                      <a16:colId xmlns:a16="http://schemas.microsoft.com/office/drawing/2014/main" val="3556702719"/>
                    </a:ext>
                  </a:extLst>
                </a:gridCol>
                <a:gridCol w="740664">
                  <a:extLst>
                    <a:ext uri="{9D8B030D-6E8A-4147-A177-3AD203B41FA5}">
                      <a16:colId xmlns:a16="http://schemas.microsoft.com/office/drawing/2014/main" val="1099295346"/>
                    </a:ext>
                  </a:extLst>
                </a:gridCol>
                <a:gridCol w="740664">
                  <a:extLst>
                    <a:ext uri="{9D8B030D-6E8A-4147-A177-3AD203B41FA5}">
                      <a16:colId xmlns:a16="http://schemas.microsoft.com/office/drawing/2014/main" val="1831608807"/>
                    </a:ext>
                  </a:extLst>
                </a:gridCol>
                <a:gridCol w="740664">
                  <a:extLst>
                    <a:ext uri="{9D8B030D-6E8A-4147-A177-3AD203B41FA5}">
                      <a16:colId xmlns:a16="http://schemas.microsoft.com/office/drawing/2014/main" val="3426284514"/>
                    </a:ext>
                  </a:extLst>
                </a:gridCol>
                <a:gridCol w="740664">
                  <a:extLst>
                    <a:ext uri="{9D8B030D-6E8A-4147-A177-3AD203B41FA5}">
                      <a16:colId xmlns:a16="http://schemas.microsoft.com/office/drawing/2014/main" val="735098066"/>
                    </a:ext>
                  </a:extLst>
                </a:gridCol>
                <a:gridCol w="740664">
                  <a:extLst>
                    <a:ext uri="{9D8B030D-6E8A-4147-A177-3AD203B41FA5}">
                      <a16:colId xmlns:a16="http://schemas.microsoft.com/office/drawing/2014/main" val="4233858102"/>
                    </a:ext>
                  </a:extLst>
                </a:gridCol>
                <a:gridCol w="740664">
                  <a:extLst>
                    <a:ext uri="{9D8B030D-6E8A-4147-A177-3AD203B41FA5}">
                      <a16:colId xmlns:a16="http://schemas.microsoft.com/office/drawing/2014/main" val="3909502402"/>
                    </a:ext>
                  </a:extLst>
                </a:gridCol>
                <a:gridCol w="740664">
                  <a:extLst>
                    <a:ext uri="{9D8B030D-6E8A-4147-A177-3AD203B41FA5}">
                      <a16:colId xmlns:a16="http://schemas.microsoft.com/office/drawing/2014/main" val="3730468034"/>
                    </a:ext>
                  </a:extLst>
                </a:gridCol>
                <a:gridCol w="740664">
                  <a:extLst>
                    <a:ext uri="{9D8B030D-6E8A-4147-A177-3AD203B41FA5}">
                      <a16:colId xmlns:a16="http://schemas.microsoft.com/office/drawing/2014/main" val="109357056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889637229"/>
                  </a:ext>
                </a:extLst>
              </a:tr>
              <a:tr h="370840">
                <a:tc>
                  <a:txBody>
                    <a:bodyPr/>
                    <a:lstStyle/>
                    <a:p>
                      <a:r>
                        <a:rPr lang="en-US" sz="1000"/>
                        <a:t>SCS Dairy MY</a:t>
                      </a:r>
                    </a:p>
                  </a:txBody>
                  <a:tcPr/>
                </a:tc>
                <a:tc>
                  <a:txBody>
                    <a:bodyPr/>
                    <a:lstStyle/>
                    <a:p>
                      <a:r>
                        <a:rPr lang="en-US" sz="1000"/>
                        <a:t>122290</a:t>
                      </a:r>
                    </a:p>
                  </a:txBody>
                  <a:tcPr/>
                </a:tc>
                <a:tc>
                  <a:txBody>
                    <a:bodyPr/>
                    <a:lstStyle/>
                    <a:p>
                      <a:r>
                        <a:rPr lang="en-US" sz="1000"/>
                        <a:t>755</a:t>
                      </a:r>
                    </a:p>
                  </a:txBody>
                  <a:tcPr/>
                </a:tc>
                <a:tc>
                  <a:txBody>
                    <a:bodyPr/>
                    <a:lstStyle/>
                    <a:p>
                      <a:r>
                        <a:rPr lang="en-US" sz="1000"/>
                        <a:t>42</a:t>
                      </a:r>
                    </a:p>
                  </a:txBody>
                  <a:tcPr/>
                </a:tc>
                <a:tc>
                  <a:txBody>
                    <a:bodyPr/>
                    <a:lstStyle/>
                    <a:p>
                      <a:r>
                        <a:rPr lang="en-US" sz="1000"/>
                        <a:t>6301</a:t>
                      </a:r>
                    </a:p>
                  </a:txBody>
                  <a:tcPr/>
                </a:tc>
                <a:tc>
                  <a:txBody>
                    <a:bodyPr/>
                    <a:lstStyle/>
                    <a:p>
                      <a:r>
                        <a:rPr lang="en-US" sz="1000"/>
                        <a:t>1148</a:t>
                      </a:r>
                    </a:p>
                  </a:txBody>
                  <a:tcPr/>
                </a:tc>
                <a:tc>
                  <a:txBody>
                    <a:bodyPr/>
                    <a:lstStyle/>
                    <a:p>
                      <a:r>
                        <a:rPr lang="en-US" sz="1000"/>
                        <a:t>1133</a:t>
                      </a:r>
                    </a:p>
                  </a:txBody>
                  <a:tcPr/>
                </a:tc>
                <a:tc>
                  <a:txBody>
                    <a:bodyPr/>
                    <a:lstStyle/>
                    <a:p>
                      <a:r>
                        <a:rPr lang="en-US" sz="1000"/>
                        <a:t>1</a:t>
                      </a:r>
                    </a:p>
                  </a:txBody>
                  <a:tcPr/>
                </a:tc>
                <a:tc>
                  <a:txBody>
                    <a:bodyPr/>
                    <a:lstStyle/>
                    <a:p>
                      <a:r>
                        <a:rPr lang="en-US" sz="1000"/>
                        <a:t>0.1676 %</a:t>
                      </a:r>
                    </a:p>
                  </a:txBody>
                  <a:tcPr/>
                </a:tc>
                <a:tc>
                  <a:txBody>
                    <a:bodyPr/>
                    <a:lstStyle/>
                    <a:p>
                      <a:r>
                        <a:rPr lang="en-US" sz="1000"/>
                        <a:t>0.0 %</a:t>
                      </a:r>
                    </a:p>
                  </a:txBody>
                  <a:tcPr/>
                </a:tc>
                <a:extLst>
                  <a:ext uri="{0D108BD9-81ED-4DB2-BD59-A6C34878D82A}">
                    <a16:rowId xmlns:a16="http://schemas.microsoft.com/office/drawing/2014/main" val="2427148984"/>
                  </a:ext>
                </a:extLst>
              </a:tr>
            </a:tbl>
          </a:graphicData>
        </a:graphic>
      </p:graphicFrame>
      <p:sp>
        <p:nvSpPr>
          <p:cNvPr id="4" name="Text Placeholder 3">
            <a:extLst>
              <a:ext uri="{FF2B5EF4-FFF2-40B4-BE49-F238E27FC236}">
                <a16:creationId xmlns:a16="http://schemas.microsoft.com/office/drawing/2014/main" id="{450768F5-530B-41D1-88B6-4776D9FBFB7F}"/>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2088467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E7DE6-41A2-4907-99A9-027B38272598}"/>
              </a:ext>
            </a:extLst>
          </p:cNvPr>
          <p:cNvSpPr>
            <a:spLocks noGrp="1"/>
          </p:cNvSpPr>
          <p:nvPr>
            <p:ph type="title"/>
          </p:nvPr>
        </p:nvSpPr>
        <p:spPr/>
        <p:txBody>
          <a:bodyPr/>
          <a:lstStyle/>
          <a:p>
            <a:r>
              <a:rPr lang="en-US"/>
              <a:t>Facebook Reach | SCS Dairy MY</a:t>
            </a:r>
          </a:p>
        </p:txBody>
      </p:sp>
      <p:graphicFrame>
        <p:nvGraphicFramePr>
          <p:cNvPr id="6" name="Chart Placeholder 5">
            <a:extLst>
              <a:ext uri="{FF2B5EF4-FFF2-40B4-BE49-F238E27FC236}">
                <a16:creationId xmlns:a16="http://schemas.microsoft.com/office/drawing/2014/main" id="{9ECA8C6E-DA6A-456C-967F-6A611D4F4908}"/>
              </a:ext>
            </a:extLst>
          </p:cNvPr>
          <p:cNvGraphicFramePr>
            <a:graphicFrameLocks noGrp="1"/>
          </p:cNvGraphicFramePr>
          <p:nvPr>
            <p:ph type="chart" sz="quarter" idx="13"/>
            <p:extLst>
              <p:ext uri="{D42A27DB-BD31-4B8C-83A1-F6EECF244321}">
                <p14:modId xmlns:p14="http://schemas.microsoft.com/office/powerpoint/2010/main" val="42633479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12E61E1-8093-4F90-AA22-F2F82A8A476B}"/>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ECE2E09B-7492-418C-9C7D-83C5B4AB22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84237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E631AD-94A7-4015-A7BB-1D4BC91628B8}"/>
              </a:ext>
            </a:extLst>
          </p:cNvPr>
          <p:cNvSpPr>
            <a:spLocks noGrp="1"/>
          </p:cNvSpPr>
          <p:nvPr>
            <p:ph type="title"/>
          </p:nvPr>
        </p:nvSpPr>
        <p:spPr/>
        <p:txBody>
          <a:bodyPr/>
          <a:lstStyle/>
          <a:p>
            <a:r>
              <a:rPr lang="en-US"/>
              <a:t>Facebook Engaged Users | SCS Dairy MY</a:t>
            </a:r>
          </a:p>
        </p:txBody>
      </p:sp>
      <p:graphicFrame>
        <p:nvGraphicFramePr>
          <p:cNvPr id="6" name="Chart Placeholder 5">
            <a:extLst>
              <a:ext uri="{FF2B5EF4-FFF2-40B4-BE49-F238E27FC236}">
                <a16:creationId xmlns:a16="http://schemas.microsoft.com/office/drawing/2014/main" id="{FFC05BEF-422C-419E-AD2B-23BCCCAFE7EF}"/>
              </a:ext>
            </a:extLst>
          </p:cNvPr>
          <p:cNvGraphicFramePr>
            <a:graphicFrameLocks noGrp="1"/>
          </p:cNvGraphicFramePr>
          <p:nvPr>
            <p:ph type="chart" sz="quarter" idx="13"/>
            <p:extLst>
              <p:ext uri="{D42A27DB-BD31-4B8C-83A1-F6EECF244321}">
                <p14:modId xmlns:p14="http://schemas.microsoft.com/office/powerpoint/2010/main" val="26135080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278411F-EE3A-49F9-AEA7-62495FAF7D7D}"/>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E33A7390-02CE-4341-9478-F613165BFA4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338192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1C8D85-E815-4072-A43E-E5640ECAE785}"/>
              </a:ext>
            </a:extLst>
          </p:cNvPr>
          <p:cNvSpPr>
            <a:spLocks noGrp="1"/>
          </p:cNvSpPr>
          <p:nvPr>
            <p:ph type="title"/>
          </p:nvPr>
        </p:nvSpPr>
        <p:spPr/>
        <p:txBody>
          <a:bodyPr/>
          <a:lstStyle/>
          <a:p>
            <a:r>
              <a:rPr lang="en-US"/>
              <a:t>Facebook Average Reactions Per Post | SCS Dairy MY</a:t>
            </a:r>
          </a:p>
        </p:txBody>
      </p:sp>
      <p:graphicFrame>
        <p:nvGraphicFramePr>
          <p:cNvPr id="6" name="Chart Placeholder 5">
            <a:extLst>
              <a:ext uri="{FF2B5EF4-FFF2-40B4-BE49-F238E27FC236}">
                <a16:creationId xmlns:a16="http://schemas.microsoft.com/office/drawing/2014/main" id="{3EA3B646-B3D2-451A-8D6D-9FA52F16BE2E}"/>
              </a:ext>
            </a:extLst>
          </p:cNvPr>
          <p:cNvGraphicFramePr>
            <a:graphicFrameLocks noGrp="1"/>
          </p:cNvGraphicFramePr>
          <p:nvPr>
            <p:ph type="chart" sz="quarter" idx="13"/>
            <p:extLst>
              <p:ext uri="{D42A27DB-BD31-4B8C-83A1-F6EECF244321}">
                <p14:modId xmlns:p14="http://schemas.microsoft.com/office/powerpoint/2010/main" val="33698256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79C6D8E-D2DF-4490-AC04-38492CE7A954}"/>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8AAA3F1E-012D-49D4-BC8E-3D6B55A858D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720082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BA835E-24B6-454E-A51C-0B1851279F44}"/>
              </a:ext>
            </a:extLst>
          </p:cNvPr>
          <p:cNvSpPr>
            <a:spLocks noGrp="1"/>
          </p:cNvSpPr>
          <p:nvPr>
            <p:ph type="title"/>
          </p:nvPr>
        </p:nvSpPr>
        <p:spPr/>
        <p:txBody>
          <a:bodyPr/>
          <a:lstStyle/>
          <a:p>
            <a:r>
              <a:rPr lang="en-US"/>
              <a:t>Facebook Interactions Distribution | SCS Dairy MY</a:t>
            </a:r>
          </a:p>
        </p:txBody>
      </p:sp>
      <p:graphicFrame>
        <p:nvGraphicFramePr>
          <p:cNvPr id="6" name="Chart Placeholder 5">
            <a:extLst>
              <a:ext uri="{FF2B5EF4-FFF2-40B4-BE49-F238E27FC236}">
                <a16:creationId xmlns:a16="http://schemas.microsoft.com/office/drawing/2014/main" id="{0379BDE5-4F76-4266-AA0F-A4BF845437C5}"/>
              </a:ext>
            </a:extLst>
          </p:cNvPr>
          <p:cNvGraphicFramePr>
            <a:graphicFrameLocks noGrp="1"/>
          </p:cNvGraphicFramePr>
          <p:nvPr>
            <p:ph type="chart" sz="quarter" idx="13"/>
            <p:extLst>
              <p:ext uri="{D42A27DB-BD31-4B8C-83A1-F6EECF244321}">
                <p14:modId xmlns:p14="http://schemas.microsoft.com/office/powerpoint/2010/main" val="14973095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5CAA968-78F3-46C1-BAB5-242D9757F04B}"/>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8BC769A0-7486-4056-BEC9-15B3D745E40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950963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369A4B-EEC6-46F8-AFE0-577B08400C0F}"/>
              </a:ext>
            </a:extLst>
          </p:cNvPr>
          <p:cNvSpPr>
            <a:spLocks noGrp="1"/>
          </p:cNvSpPr>
          <p:nvPr>
            <p:ph type="title"/>
          </p:nvPr>
        </p:nvSpPr>
        <p:spPr/>
        <p:txBody>
          <a:bodyPr/>
          <a:lstStyle/>
          <a:p>
            <a:r>
              <a:rPr lang="en-US"/>
              <a:t>Facebook Interaction Rate By Weekday | SCS Dairy MY</a:t>
            </a:r>
          </a:p>
        </p:txBody>
      </p:sp>
      <p:graphicFrame>
        <p:nvGraphicFramePr>
          <p:cNvPr id="6" name="Chart Placeholder 5">
            <a:extLst>
              <a:ext uri="{FF2B5EF4-FFF2-40B4-BE49-F238E27FC236}">
                <a16:creationId xmlns:a16="http://schemas.microsoft.com/office/drawing/2014/main" id="{C9F13EB0-9330-466F-A1B4-BE16B6E50E88}"/>
              </a:ext>
            </a:extLst>
          </p:cNvPr>
          <p:cNvGraphicFramePr>
            <a:graphicFrameLocks noGrp="1"/>
          </p:cNvGraphicFramePr>
          <p:nvPr>
            <p:ph type="chart" sz="quarter" idx="13"/>
            <p:extLst>
              <p:ext uri="{D42A27DB-BD31-4B8C-83A1-F6EECF244321}">
                <p14:modId xmlns:p14="http://schemas.microsoft.com/office/powerpoint/2010/main" val="3887786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E3F9914-AC71-4375-8DAF-039D4FBA01CE}"/>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FC836F8C-5646-420C-8F89-EADE6DD6C79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375863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E0C910-2981-450A-9A21-EE41760D012F}"/>
              </a:ext>
            </a:extLst>
          </p:cNvPr>
          <p:cNvSpPr>
            <a:spLocks noGrp="1"/>
          </p:cNvSpPr>
          <p:nvPr>
            <p:ph type="title"/>
          </p:nvPr>
        </p:nvSpPr>
        <p:spPr/>
        <p:txBody>
          <a:bodyPr/>
          <a:lstStyle/>
          <a:p>
            <a:r>
              <a:rPr lang="en-US"/>
              <a:t>Facebook (FB) Custom Own Posts Table (new) | SCS Dairy MY - 1 of 4</a:t>
            </a:r>
          </a:p>
        </p:txBody>
      </p:sp>
      <p:graphicFrame>
        <p:nvGraphicFramePr>
          <p:cNvPr id="5" name="Table Placeholder 4">
            <a:extLst>
              <a:ext uri="{FF2B5EF4-FFF2-40B4-BE49-F238E27FC236}">
                <a16:creationId xmlns:a16="http://schemas.microsoft.com/office/drawing/2014/main" id="{B857B75E-15C9-4224-9348-D31C8CA8E60C}"/>
              </a:ext>
            </a:extLst>
          </p:cNvPr>
          <p:cNvGraphicFramePr>
            <a:graphicFrameLocks noGrp="1"/>
          </p:cNvGraphicFramePr>
          <p:nvPr>
            <p:ph type="tbl" sz="quarter" idx="13"/>
            <p:extLst>
              <p:ext uri="{D42A27DB-BD31-4B8C-83A1-F6EECF244321}">
                <p14:modId xmlns:p14="http://schemas.microsoft.com/office/powerpoint/2010/main" val="38408649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5707286"/>
                    </a:ext>
                  </a:extLst>
                </a:gridCol>
                <a:gridCol w="905256">
                  <a:extLst>
                    <a:ext uri="{9D8B030D-6E8A-4147-A177-3AD203B41FA5}">
                      <a16:colId xmlns:a16="http://schemas.microsoft.com/office/drawing/2014/main" val="132638671"/>
                    </a:ext>
                  </a:extLst>
                </a:gridCol>
                <a:gridCol w="905256">
                  <a:extLst>
                    <a:ext uri="{9D8B030D-6E8A-4147-A177-3AD203B41FA5}">
                      <a16:colId xmlns:a16="http://schemas.microsoft.com/office/drawing/2014/main" val="1118865383"/>
                    </a:ext>
                  </a:extLst>
                </a:gridCol>
                <a:gridCol w="905256">
                  <a:extLst>
                    <a:ext uri="{9D8B030D-6E8A-4147-A177-3AD203B41FA5}">
                      <a16:colId xmlns:a16="http://schemas.microsoft.com/office/drawing/2014/main" val="2227934455"/>
                    </a:ext>
                  </a:extLst>
                </a:gridCol>
                <a:gridCol w="905256">
                  <a:extLst>
                    <a:ext uri="{9D8B030D-6E8A-4147-A177-3AD203B41FA5}">
                      <a16:colId xmlns:a16="http://schemas.microsoft.com/office/drawing/2014/main" val="47610234"/>
                    </a:ext>
                  </a:extLst>
                </a:gridCol>
                <a:gridCol w="905256">
                  <a:extLst>
                    <a:ext uri="{9D8B030D-6E8A-4147-A177-3AD203B41FA5}">
                      <a16:colId xmlns:a16="http://schemas.microsoft.com/office/drawing/2014/main" val="1535410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63216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- 2021-06-08 17:19:07</a:t>
                      </a:r>
                      <a:r>
                        <a:rPr kumimoji="0" lang="en-US" sz="1000" b="0" i="0" u="none" strike="noStrike" kern="1200" cap="none" spc="0" normalizeH="0" baseline="0" noProof="0">
                          <a:ln>
                            <a:noFill/>
                          </a:ln>
                          <a:solidFill>
                            <a:prstClr val="black"/>
                          </a:solidFill>
                          <a:effectLst/>
                          <a:uLnTx/>
                          <a:uFillTx/>
                          <a:latin typeface="+mn-lt"/>
                          <a:ea typeface="+mn-ea"/>
                          <a:cs typeface="+mn-cs"/>
                        </a:rPr>
                        <a:t>
 Time for a challenge! Can you catch the SCS Butter Block in one go? 
Send us a screenshot in the comments section and stand a chance to win an O’Cuisine Roaster worth RM47!
To take part in our mini contest Like SCS Dairy MY Facebook page, tag 5 friends, share this post. Who knows you might be one of our lucky winners!
3 winners will be selected only! 3 prizes to be won! Contest ends on 14 June 2021, 11:59pm.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036597838"/>
                  </a:ext>
                </a:extLst>
              </a:tr>
            </a:tbl>
          </a:graphicData>
        </a:graphic>
      </p:graphicFrame>
      <p:sp>
        <p:nvSpPr>
          <p:cNvPr id="4" name="Text Placeholder 3">
            <a:extLst>
              <a:ext uri="{FF2B5EF4-FFF2-40B4-BE49-F238E27FC236}">
                <a16:creationId xmlns:a16="http://schemas.microsoft.com/office/drawing/2014/main" id="{3C18955C-57B3-41DC-AD39-F64DC533D308}"/>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9699959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70134-41CE-4585-8651-766B2C5801BC}"/>
              </a:ext>
            </a:extLst>
          </p:cNvPr>
          <p:cNvSpPr>
            <a:spLocks noGrp="1"/>
          </p:cNvSpPr>
          <p:nvPr>
            <p:ph type="title"/>
          </p:nvPr>
        </p:nvSpPr>
        <p:spPr/>
        <p:txBody>
          <a:bodyPr/>
          <a:lstStyle/>
          <a:p>
            <a:r>
              <a:rPr lang="en-US"/>
              <a:t>Facebook (FB) Custom Own Posts Table (new) | SCS Dairy MY - 2 of 4</a:t>
            </a:r>
          </a:p>
        </p:txBody>
      </p:sp>
      <p:graphicFrame>
        <p:nvGraphicFramePr>
          <p:cNvPr id="5" name="Table Placeholder 4">
            <a:extLst>
              <a:ext uri="{FF2B5EF4-FFF2-40B4-BE49-F238E27FC236}">
                <a16:creationId xmlns:a16="http://schemas.microsoft.com/office/drawing/2014/main" id="{0D361A9E-7723-41BA-8FFE-FF5CCE2FB207}"/>
              </a:ext>
            </a:extLst>
          </p:cNvPr>
          <p:cNvGraphicFramePr>
            <a:graphicFrameLocks noGrp="1"/>
          </p:cNvGraphicFramePr>
          <p:nvPr>
            <p:ph type="tbl" sz="quarter" idx="13"/>
            <p:extLst>
              <p:ext uri="{D42A27DB-BD31-4B8C-83A1-F6EECF244321}">
                <p14:modId xmlns:p14="http://schemas.microsoft.com/office/powerpoint/2010/main" val="12195870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05784658"/>
                    </a:ext>
                  </a:extLst>
                </a:gridCol>
                <a:gridCol w="905256">
                  <a:extLst>
                    <a:ext uri="{9D8B030D-6E8A-4147-A177-3AD203B41FA5}">
                      <a16:colId xmlns:a16="http://schemas.microsoft.com/office/drawing/2014/main" val="803551350"/>
                    </a:ext>
                  </a:extLst>
                </a:gridCol>
                <a:gridCol w="905256">
                  <a:extLst>
                    <a:ext uri="{9D8B030D-6E8A-4147-A177-3AD203B41FA5}">
                      <a16:colId xmlns:a16="http://schemas.microsoft.com/office/drawing/2014/main" val="3255254363"/>
                    </a:ext>
                  </a:extLst>
                </a:gridCol>
                <a:gridCol w="905256">
                  <a:extLst>
                    <a:ext uri="{9D8B030D-6E8A-4147-A177-3AD203B41FA5}">
                      <a16:colId xmlns:a16="http://schemas.microsoft.com/office/drawing/2014/main" val="1983922371"/>
                    </a:ext>
                  </a:extLst>
                </a:gridCol>
                <a:gridCol w="905256">
                  <a:extLst>
                    <a:ext uri="{9D8B030D-6E8A-4147-A177-3AD203B41FA5}">
                      <a16:colId xmlns:a16="http://schemas.microsoft.com/office/drawing/2014/main" val="926848051"/>
                    </a:ext>
                  </a:extLst>
                </a:gridCol>
                <a:gridCol w="905256">
                  <a:extLst>
                    <a:ext uri="{9D8B030D-6E8A-4147-A177-3AD203B41FA5}">
                      <a16:colId xmlns:a16="http://schemas.microsoft.com/office/drawing/2014/main" val="37353604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15475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- 2021-06-26 12:05:06</a:t>
                      </a:r>
                      <a:r>
                        <a:rPr kumimoji="0" lang="en-US" sz="1000" b="0" i="0" u="none" strike="noStrike" kern="1200" cap="none" spc="0" normalizeH="0" baseline="0" noProof="0">
                          <a:ln>
                            <a:noFill/>
                          </a:ln>
                          <a:solidFill>
                            <a:prstClr val="black"/>
                          </a:solidFill>
                          <a:effectLst/>
                          <a:uLnTx/>
                          <a:uFillTx/>
                          <a:latin typeface="+mn-lt"/>
                          <a:ea typeface="+mn-ea"/>
                          <a:cs typeface="+mn-cs"/>
                        </a:rPr>
                        <a:t>
 #SCSLiveTutorial I Learn to bake Fresh Cinnamon Raisin Bread with SCS Butter in the FREE LIVE Baking Tutorial by @Chef Siti Mastura!
Mark your calendars for 2nd July, 2021, 8:30pm to 10pm and tune in to SCS Dairy MY Facebook page to watch Chef Siti Mastura bake this delicious bread!
Remember to stay till the end of the session for a chance to win exclusive Chef Siti Mastura signed SCS Mixing Bowls!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0.9903 %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33475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- 2021-06-20 16:04:13</a:t>
                      </a:r>
                      <a:r>
                        <a:rPr kumimoji="0" lang="en-US" sz="1000" b="0" i="0" u="none" strike="noStrike" kern="1200" cap="none" spc="0" normalizeH="0" baseline="0" noProof="0">
                          <a:ln>
                            <a:noFill/>
                          </a:ln>
                          <a:solidFill>
                            <a:prstClr val="black"/>
                          </a:solidFill>
                          <a:effectLst/>
                          <a:uLnTx/>
                          <a:uFillTx/>
                          <a:latin typeface="+mn-lt"/>
                          <a:ea typeface="+mn-ea"/>
                          <a:cs typeface="+mn-cs"/>
                        </a:rPr>
                        <a:t>
 Challenge time! Can you spot the line with the typo?
To take part in our mini contest Like SCS Dairy MY Facebook page, tag 5 friends, share this post. Who knows you might be one of our lucky winners to walk away with a Culina Co Lazada voucher for SCS products worth RM10 each!
3 winners will be selected only! 3 prizes to be won!
Contest ends on 27 June 2021, 11:59pm.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44663777"/>
                  </a:ext>
                </a:extLst>
              </a:tr>
            </a:tbl>
          </a:graphicData>
        </a:graphic>
      </p:graphicFrame>
      <p:sp>
        <p:nvSpPr>
          <p:cNvPr id="4" name="Text Placeholder 3">
            <a:extLst>
              <a:ext uri="{FF2B5EF4-FFF2-40B4-BE49-F238E27FC236}">
                <a16:creationId xmlns:a16="http://schemas.microsoft.com/office/drawing/2014/main" id="{3B151B87-9595-4DC4-AE8D-BA4C880C8F38}"/>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2353033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A06040-3A41-42BC-91C9-7AA4EC51B630}"/>
              </a:ext>
            </a:extLst>
          </p:cNvPr>
          <p:cNvSpPr>
            <a:spLocks noGrp="1"/>
          </p:cNvSpPr>
          <p:nvPr>
            <p:ph type="title"/>
          </p:nvPr>
        </p:nvSpPr>
        <p:spPr/>
        <p:txBody>
          <a:bodyPr/>
          <a:lstStyle/>
          <a:p>
            <a:r>
              <a:rPr lang="en-US"/>
              <a:t>Facebook (FB) Custom Own Posts Table (new) | SCS Dairy MY - 3 of 4</a:t>
            </a:r>
          </a:p>
        </p:txBody>
      </p:sp>
      <p:graphicFrame>
        <p:nvGraphicFramePr>
          <p:cNvPr id="5" name="Table Placeholder 4">
            <a:extLst>
              <a:ext uri="{FF2B5EF4-FFF2-40B4-BE49-F238E27FC236}">
                <a16:creationId xmlns:a16="http://schemas.microsoft.com/office/drawing/2014/main" id="{B49301D5-D668-4F5A-94FA-E3FF57BF846E}"/>
              </a:ext>
            </a:extLst>
          </p:cNvPr>
          <p:cNvGraphicFramePr>
            <a:graphicFrameLocks noGrp="1"/>
          </p:cNvGraphicFramePr>
          <p:nvPr>
            <p:ph type="tbl" sz="quarter" idx="13"/>
            <p:extLst>
              <p:ext uri="{D42A27DB-BD31-4B8C-83A1-F6EECF244321}">
                <p14:modId xmlns:p14="http://schemas.microsoft.com/office/powerpoint/2010/main" val="27565255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54926721"/>
                    </a:ext>
                  </a:extLst>
                </a:gridCol>
                <a:gridCol w="905256">
                  <a:extLst>
                    <a:ext uri="{9D8B030D-6E8A-4147-A177-3AD203B41FA5}">
                      <a16:colId xmlns:a16="http://schemas.microsoft.com/office/drawing/2014/main" val="4246130656"/>
                    </a:ext>
                  </a:extLst>
                </a:gridCol>
                <a:gridCol w="905256">
                  <a:extLst>
                    <a:ext uri="{9D8B030D-6E8A-4147-A177-3AD203B41FA5}">
                      <a16:colId xmlns:a16="http://schemas.microsoft.com/office/drawing/2014/main" val="628362955"/>
                    </a:ext>
                  </a:extLst>
                </a:gridCol>
                <a:gridCol w="905256">
                  <a:extLst>
                    <a:ext uri="{9D8B030D-6E8A-4147-A177-3AD203B41FA5}">
                      <a16:colId xmlns:a16="http://schemas.microsoft.com/office/drawing/2014/main" val="3174972359"/>
                    </a:ext>
                  </a:extLst>
                </a:gridCol>
                <a:gridCol w="905256">
                  <a:extLst>
                    <a:ext uri="{9D8B030D-6E8A-4147-A177-3AD203B41FA5}">
                      <a16:colId xmlns:a16="http://schemas.microsoft.com/office/drawing/2014/main" val="3145625298"/>
                    </a:ext>
                  </a:extLst>
                </a:gridCol>
                <a:gridCol w="905256">
                  <a:extLst>
                    <a:ext uri="{9D8B030D-6E8A-4147-A177-3AD203B41FA5}">
                      <a16:colId xmlns:a16="http://schemas.microsoft.com/office/drawing/2014/main" val="42820836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52714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- 2021-06-01 15:47:06</a:t>
                      </a:r>
                      <a:r>
                        <a:rPr kumimoji="0" lang="en-US" sz="1000" b="0" i="0" u="none" strike="noStrike" kern="1200" cap="none" spc="0" normalizeH="0" baseline="0" noProof="0">
                          <a:ln>
                            <a:noFill/>
                          </a:ln>
                          <a:solidFill>
                            <a:prstClr val="black"/>
                          </a:solidFill>
                          <a:effectLst/>
                          <a:uLnTx/>
                          <a:uFillTx/>
                          <a:latin typeface="+mn-lt"/>
                          <a:ea typeface="+mn-ea"/>
                          <a:cs typeface="+mn-cs"/>
                        </a:rPr>
                        <a:t>
 #SCSPromo I Join Chef Siti Mastura LIVE FB Session on Friday 4th June, 2021 8:30pm to 10pm for a chance to win exclusive Chef Siti Mastura signed SCS Mixing Bowls and SCS Aprons! Also enjoy RM5 OFF when you purchase RM20 worth of SCS products from Lazada, The Culina Co. 
Limited voucher codes are available, so remember to get yours before it runs out! 
*Promotion period: 4 June 2021 only.
*Voucher is valid on Lazada, The Culina Co. 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81551618"/>
                  </a:ext>
                </a:extLst>
              </a:tr>
            </a:tbl>
          </a:graphicData>
        </a:graphic>
      </p:graphicFrame>
      <p:sp>
        <p:nvSpPr>
          <p:cNvPr id="4" name="Text Placeholder 3">
            <a:extLst>
              <a:ext uri="{FF2B5EF4-FFF2-40B4-BE49-F238E27FC236}">
                <a16:creationId xmlns:a16="http://schemas.microsoft.com/office/drawing/2014/main" id="{6FE290C1-0F5C-47B5-B948-8A2EFF1D0600}"/>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2524484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3301D-815D-4AD8-8A82-ABDCE6326C71}"/>
              </a:ext>
            </a:extLst>
          </p:cNvPr>
          <p:cNvSpPr>
            <a:spLocks noGrp="1"/>
          </p:cNvSpPr>
          <p:nvPr>
            <p:ph type="title"/>
          </p:nvPr>
        </p:nvSpPr>
        <p:spPr/>
        <p:txBody>
          <a:bodyPr/>
          <a:lstStyle/>
          <a:p>
            <a:r>
              <a:rPr lang="en-US"/>
              <a:t>Facebook (FB) Custom Own Posts Table (new) | SCS Dairy MY - 4 of 4</a:t>
            </a:r>
          </a:p>
        </p:txBody>
      </p:sp>
      <p:graphicFrame>
        <p:nvGraphicFramePr>
          <p:cNvPr id="5" name="Table Placeholder 4">
            <a:extLst>
              <a:ext uri="{FF2B5EF4-FFF2-40B4-BE49-F238E27FC236}">
                <a16:creationId xmlns:a16="http://schemas.microsoft.com/office/drawing/2014/main" id="{AA364C41-B6D8-4253-9F2D-3E55A16156E2}"/>
              </a:ext>
            </a:extLst>
          </p:cNvPr>
          <p:cNvGraphicFramePr>
            <a:graphicFrameLocks noGrp="1"/>
          </p:cNvGraphicFramePr>
          <p:nvPr>
            <p:ph type="tbl" sz="quarter" idx="13"/>
            <p:extLst>
              <p:ext uri="{D42A27DB-BD31-4B8C-83A1-F6EECF244321}">
                <p14:modId xmlns:p14="http://schemas.microsoft.com/office/powerpoint/2010/main" val="9444571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17452552"/>
                    </a:ext>
                  </a:extLst>
                </a:gridCol>
                <a:gridCol w="905256">
                  <a:extLst>
                    <a:ext uri="{9D8B030D-6E8A-4147-A177-3AD203B41FA5}">
                      <a16:colId xmlns:a16="http://schemas.microsoft.com/office/drawing/2014/main" val="1979434216"/>
                    </a:ext>
                  </a:extLst>
                </a:gridCol>
                <a:gridCol w="905256">
                  <a:extLst>
                    <a:ext uri="{9D8B030D-6E8A-4147-A177-3AD203B41FA5}">
                      <a16:colId xmlns:a16="http://schemas.microsoft.com/office/drawing/2014/main" val="3205444361"/>
                    </a:ext>
                  </a:extLst>
                </a:gridCol>
                <a:gridCol w="905256">
                  <a:extLst>
                    <a:ext uri="{9D8B030D-6E8A-4147-A177-3AD203B41FA5}">
                      <a16:colId xmlns:a16="http://schemas.microsoft.com/office/drawing/2014/main" val="2315827373"/>
                    </a:ext>
                  </a:extLst>
                </a:gridCol>
                <a:gridCol w="905256">
                  <a:extLst>
                    <a:ext uri="{9D8B030D-6E8A-4147-A177-3AD203B41FA5}">
                      <a16:colId xmlns:a16="http://schemas.microsoft.com/office/drawing/2014/main" val="1618250075"/>
                    </a:ext>
                  </a:extLst>
                </a:gridCol>
                <a:gridCol w="905256">
                  <a:extLst>
                    <a:ext uri="{9D8B030D-6E8A-4147-A177-3AD203B41FA5}">
                      <a16:colId xmlns:a16="http://schemas.microsoft.com/office/drawing/2014/main" val="9020167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27477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- 2021-06-17 14:06:57</a:t>
                      </a:r>
                      <a:r>
                        <a:rPr kumimoji="0" lang="en-US" sz="1000" b="0" i="0" u="none" strike="noStrike" kern="1200" cap="none" spc="0" normalizeH="0" baseline="0" noProof="0">
                          <a:ln>
                            <a:noFill/>
                          </a:ln>
                          <a:solidFill>
                            <a:prstClr val="black"/>
                          </a:solidFill>
                          <a:effectLst/>
                          <a:uLnTx/>
                          <a:uFillTx/>
                          <a:latin typeface="+mn-lt"/>
                          <a:ea typeface="+mn-ea"/>
                          <a:cs typeface="+mn-cs"/>
                        </a:rPr>
                        <a:t>
 [#SCSContest] Join our Screenshot &amp; Win Contest today!
Here’s how to join the contest:
1. Like SCS Dairy MY Facebook page and contest post.
2. Capture the complete screenshot and post it in the comments section.
3. Complete the following sentence: “Life becomes delicious with SCS Butter 
because______________?”
4. Post your answers in the comment section.
5. Share our contest post and tag 5 friends. Only 3 lucky winners will be selected to win a Luminarc Salto 5 Piece Drinking Glass Set worth RM74.50! 
Join now! Contest ends on 24 June 2021, 11:59pm.
#SCSDairyMY #HappinessWithSCS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870870275"/>
                  </a:ext>
                </a:extLst>
              </a:tr>
            </a:tbl>
          </a:graphicData>
        </a:graphic>
      </p:graphicFrame>
      <p:sp>
        <p:nvSpPr>
          <p:cNvPr id="4" name="Text Placeholder 3">
            <a:extLst>
              <a:ext uri="{FF2B5EF4-FFF2-40B4-BE49-F238E27FC236}">
                <a16:creationId xmlns:a16="http://schemas.microsoft.com/office/drawing/2014/main" id="{2F416E4A-58AB-44B4-9623-015F30A52FC4}"/>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7742452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F65EF1-1DC6-48A1-A3D5-269B1580C2E8}"/>
              </a:ext>
            </a:extLst>
          </p:cNvPr>
          <p:cNvSpPr>
            <a:spLocks noGrp="1"/>
          </p:cNvSpPr>
          <p:nvPr>
            <p:ph type="title"/>
          </p:nvPr>
        </p:nvSpPr>
        <p:spPr/>
        <p:txBody>
          <a:bodyPr/>
          <a:lstStyle/>
          <a:p>
            <a:r>
              <a:rPr lang="en-US"/>
              <a:t>Facebook Fan Demographics | SCS Dairy MY</a:t>
            </a:r>
          </a:p>
        </p:txBody>
      </p:sp>
      <p:graphicFrame>
        <p:nvGraphicFramePr>
          <p:cNvPr id="6" name="Chart Placeholder 5">
            <a:extLst>
              <a:ext uri="{FF2B5EF4-FFF2-40B4-BE49-F238E27FC236}">
                <a16:creationId xmlns:a16="http://schemas.microsoft.com/office/drawing/2014/main" id="{68895D44-A321-4558-BB39-69119443D3E8}"/>
              </a:ext>
            </a:extLst>
          </p:cNvPr>
          <p:cNvGraphicFramePr>
            <a:graphicFrameLocks noGrp="1"/>
          </p:cNvGraphicFramePr>
          <p:nvPr>
            <p:ph type="chart" sz="quarter" idx="13"/>
            <p:extLst>
              <p:ext uri="{D42A27DB-BD31-4B8C-83A1-F6EECF244321}">
                <p14:modId xmlns:p14="http://schemas.microsoft.com/office/powerpoint/2010/main" val="12235171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3FA0642-B268-45CF-A028-78438ADC64DC}"/>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4E4546B4-F988-412C-B3CD-88DE33B63DE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787278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9A07DA-3865-47B8-A171-0946C4C9CB8F}"/>
              </a:ext>
            </a:extLst>
          </p:cNvPr>
          <p:cNvSpPr>
            <a:spLocks noGrp="1"/>
          </p:cNvSpPr>
          <p:nvPr>
            <p:ph type="title"/>
          </p:nvPr>
        </p:nvSpPr>
        <p:spPr/>
        <p:txBody>
          <a:bodyPr/>
          <a:lstStyle/>
          <a:p>
            <a:r>
              <a:rPr lang="en-US"/>
              <a:t>Facebook Interaction Rate | SCS Dairy MY</a:t>
            </a:r>
          </a:p>
        </p:txBody>
      </p:sp>
      <p:graphicFrame>
        <p:nvGraphicFramePr>
          <p:cNvPr id="6" name="Chart Placeholder 5">
            <a:extLst>
              <a:ext uri="{FF2B5EF4-FFF2-40B4-BE49-F238E27FC236}">
                <a16:creationId xmlns:a16="http://schemas.microsoft.com/office/drawing/2014/main" id="{230F6D48-A36F-49EC-8FE0-4717DA0FAC0D}"/>
              </a:ext>
            </a:extLst>
          </p:cNvPr>
          <p:cNvGraphicFramePr>
            <a:graphicFrameLocks noGrp="1"/>
          </p:cNvGraphicFramePr>
          <p:nvPr>
            <p:ph type="chart" sz="quarter" idx="13"/>
            <p:extLst>
              <p:ext uri="{D42A27DB-BD31-4B8C-83A1-F6EECF244321}">
                <p14:modId xmlns:p14="http://schemas.microsoft.com/office/powerpoint/2010/main" val="37925620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B960F4F-38C1-478E-911F-9E92CB8B5115}"/>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285C2F63-A5F0-43BF-8D8C-1FE0EBD410A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171739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10C12-1909-41A8-9230-1A28B193A96B}"/>
              </a:ext>
            </a:extLst>
          </p:cNvPr>
          <p:cNvSpPr>
            <a:spLocks noGrp="1"/>
          </p:cNvSpPr>
          <p:nvPr>
            <p:ph type="title"/>
          </p:nvPr>
        </p:nvSpPr>
        <p:spPr/>
        <p:txBody>
          <a:bodyPr/>
          <a:lstStyle/>
          <a:p>
            <a:r>
              <a:rPr lang="en-US"/>
              <a:t>Facebook Page Likes Total | SCS Dairy MY</a:t>
            </a:r>
          </a:p>
        </p:txBody>
      </p:sp>
      <p:graphicFrame>
        <p:nvGraphicFramePr>
          <p:cNvPr id="6" name="Chart Placeholder 5">
            <a:extLst>
              <a:ext uri="{FF2B5EF4-FFF2-40B4-BE49-F238E27FC236}">
                <a16:creationId xmlns:a16="http://schemas.microsoft.com/office/drawing/2014/main" id="{1B91089A-A723-4625-A88F-18F4FE6259D3}"/>
              </a:ext>
            </a:extLst>
          </p:cNvPr>
          <p:cNvGraphicFramePr>
            <a:graphicFrameLocks noGrp="1"/>
          </p:cNvGraphicFramePr>
          <p:nvPr>
            <p:ph type="chart" sz="quarter" idx="13"/>
            <p:extLst>
              <p:ext uri="{D42A27DB-BD31-4B8C-83A1-F6EECF244321}">
                <p14:modId xmlns:p14="http://schemas.microsoft.com/office/powerpoint/2010/main" val="21916479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DDF745A-CFB7-400B-8349-4AEE40BA5CF2}"/>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83F8F544-E739-4ED1-8C5B-D39896F4FE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142813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57DF9-8AA0-47E3-9487-69BEF1F2F996}"/>
              </a:ext>
            </a:extLst>
          </p:cNvPr>
          <p:cNvSpPr>
            <a:spLocks noGrp="1"/>
          </p:cNvSpPr>
          <p:nvPr>
            <p:ph type="title"/>
          </p:nvPr>
        </p:nvSpPr>
        <p:spPr/>
        <p:txBody>
          <a:bodyPr/>
          <a:lstStyle/>
          <a:p>
            <a:r>
              <a:rPr lang="en-US"/>
              <a:t>Facebook Page Views | SCS Dairy MY</a:t>
            </a:r>
          </a:p>
        </p:txBody>
      </p:sp>
      <p:graphicFrame>
        <p:nvGraphicFramePr>
          <p:cNvPr id="6" name="Chart Placeholder 5">
            <a:extLst>
              <a:ext uri="{FF2B5EF4-FFF2-40B4-BE49-F238E27FC236}">
                <a16:creationId xmlns:a16="http://schemas.microsoft.com/office/drawing/2014/main" id="{E9ED9F05-F658-48E5-BEBD-F4319E0E2F7A}"/>
              </a:ext>
            </a:extLst>
          </p:cNvPr>
          <p:cNvGraphicFramePr>
            <a:graphicFrameLocks noGrp="1"/>
          </p:cNvGraphicFramePr>
          <p:nvPr>
            <p:ph type="chart" sz="quarter" idx="13"/>
            <p:extLst>
              <p:ext uri="{D42A27DB-BD31-4B8C-83A1-F6EECF244321}">
                <p14:modId xmlns:p14="http://schemas.microsoft.com/office/powerpoint/2010/main" val="36924952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393DDB4-EF64-4334-B705-88D3000F8BCA}"/>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548C9A1F-2E7B-4E47-B1D2-31D27E8535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897988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2F7914-7B0E-45D1-BBF5-20BE17FFE92E}"/>
              </a:ext>
            </a:extLst>
          </p:cNvPr>
          <p:cNvSpPr>
            <a:spLocks noGrp="1"/>
          </p:cNvSpPr>
          <p:nvPr>
            <p:ph type="title"/>
          </p:nvPr>
        </p:nvSpPr>
        <p:spPr/>
        <p:txBody>
          <a:bodyPr/>
          <a:lstStyle/>
          <a:p>
            <a:r>
              <a:rPr lang="en-US"/>
              <a:t>Facebook Fans By City Table | SCS Dairy MY - 1 of 3</a:t>
            </a:r>
          </a:p>
        </p:txBody>
      </p:sp>
      <p:graphicFrame>
        <p:nvGraphicFramePr>
          <p:cNvPr id="5" name="Table Placeholder 4">
            <a:extLst>
              <a:ext uri="{FF2B5EF4-FFF2-40B4-BE49-F238E27FC236}">
                <a16:creationId xmlns:a16="http://schemas.microsoft.com/office/drawing/2014/main" id="{E91CE829-4E20-47FE-A91F-5B4356B4FB0A}"/>
              </a:ext>
            </a:extLst>
          </p:cNvPr>
          <p:cNvGraphicFramePr>
            <a:graphicFrameLocks noGrp="1"/>
          </p:cNvGraphicFramePr>
          <p:nvPr>
            <p:ph type="tbl" sz="quarter" idx="13"/>
            <p:extLst>
              <p:ext uri="{D42A27DB-BD31-4B8C-83A1-F6EECF244321}">
                <p14:modId xmlns:p14="http://schemas.microsoft.com/office/powerpoint/2010/main" val="28336885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554734781"/>
                    </a:ext>
                  </a:extLst>
                </a:gridCol>
                <a:gridCol w="1645920">
                  <a:extLst>
                    <a:ext uri="{9D8B030D-6E8A-4147-A177-3AD203B41FA5}">
                      <a16:colId xmlns:a16="http://schemas.microsoft.com/office/drawing/2014/main" val="3466221058"/>
                    </a:ext>
                  </a:extLst>
                </a:gridCol>
                <a:gridCol w="1645920">
                  <a:extLst>
                    <a:ext uri="{9D8B030D-6E8A-4147-A177-3AD203B41FA5}">
                      <a16:colId xmlns:a16="http://schemas.microsoft.com/office/drawing/2014/main" val="26917953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4464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14.4 %</a:t>
                      </a:r>
                    </a:p>
                  </a:txBody>
                  <a:tcPr/>
                </a:tc>
                <a:extLst>
                  <a:ext uri="{0D108BD9-81ED-4DB2-BD59-A6C34878D82A}">
                    <a16:rowId xmlns:a16="http://schemas.microsoft.com/office/drawing/2014/main" val="2033315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6.0 %</a:t>
                      </a:r>
                    </a:p>
                  </a:txBody>
                  <a:tcPr/>
                </a:tc>
                <a:extLst>
                  <a:ext uri="{0D108BD9-81ED-4DB2-BD59-A6C34878D82A}">
                    <a16:rowId xmlns:a16="http://schemas.microsoft.com/office/drawing/2014/main" val="3066059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3.6 %</a:t>
                      </a:r>
                    </a:p>
                  </a:txBody>
                  <a:tcPr/>
                </a:tc>
                <a:extLst>
                  <a:ext uri="{0D108BD9-81ED-4DB2-BD59-A6C34878D82A}">
                    <a16:rowId xmlns:a16="http://schemas.microsoft.com/office/drawing/2014/main" val="1801276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George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3.6 %</a:t>
                      </a:r>
                    </a:p>
                  </a:txBody>
                  <a:tcPr/>
                </a:tc>
                <a:extLst>
                  <a:ext uri="{0D108BD9-81ED-4DB2-BD59-A6C34878D82A}">
                    <a16:rowId xmlns:a16="http://schemas.microsoft.com/office/drawing/2014/main" val="2433756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3.5 %</a:t>
                      </a:r>
                    </a:p>
                  </a:txBody>
                  <a:tcPr/>
                </a:tc>
                <a:extLst>
                  <a:ext uri="{0D108BD9-81ED-4DB2-BD59-A6C34878D82A}">
                    <a16:rowId xmlns:a16="http://schemas.microsoft.com/office/drawing/2014/main" val="981894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3.5 %</a:t>
                      </a:r>
                    </a:p>
                  </a:txBody>
                  <a:tcPr/>
                </a:tc>
                <a:extLst>
                  <a:ext uri="{0D108BD9-81ED-4DB2-BD59-A6C34878D82A}">
                    <a16:rowId xmlns:a16="http://schemas.microsoft.com/office/drawing/2014/main" val="755707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extLst>
                  <a:ext uri="{0D108BD9-81ED-4DB2-BD59-A6C34878D82A}">
                    <a16:rowId xmlns:a16="http://schemas.microsoft.com/office/drawing/2014/main" val="2457722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1591627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extLst>
                  <a:ext uri="{0D108BD9-81ED-4DB2-BD59-A6C34878D82A}">
                    <a16:rowId xmlns:a16="http://schemas.microsoft.com/office/drawing/2014/main" val="424242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679059482"/>
                  </a:ext>
                </a:extLst>
              </a:tr>
            </a:tbl>
          </a:graphicData>
        </a:graphic>
      </p:graphicFrame>
      <p:sp>
        <p:nvSpPr>
          <p:cNvPr id="4" name="Text Placeholder 3">
            <a:extLst>
              <a:ext uri="{FF2B5EF4-FFF2-40B4-BE49-F238E27FC236}">
                <a16:creationId xmlns:a16="http://schemas.microsoft.com/office/drawing/2014/main" id="{677C5D7E-643B-4073-8278-C79D87D9C660}"/>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7006041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00A7D2-76D6-402D-AF20-29BF3F9B0015}"/>
              </a:ext>
            </a:extLst>
          </p:cNvPr>
          <p:cNvSpPr>
            <a:spLocks noGrp="1"/>
          </p:cNvSpPr>
          <p:nvPr>
            <p:ph type="title"/>
          </p:nvPr>
        </p:nvSpPr>
        <p:spPr/>
        <p:txBody>
          <a:bodyPr/>
          <a:lstStyle/>
          <a:p>
            <a:r>
              <a:rPr lang="en-US"/>
              <a:t>Facebook Fans By City Table | SCS Dairy MY - 2 of 3</a:t>
            </a:r>
          </a:p>
        </p:txBody>
      </p:sp>
      <p:graphicFrame>
        <p:nvGraphicFramePr>
          <p:cNvPr id="5" name="Table Placeholder 4">
            <a:extLst>
              <a:ext uri="{FF2B5EF4-FFF2-40B4-BE49-F238E27FC236}">
                <a16:creationId xmlns:a16="http://schemas.microsoft.com/office/drawing/2014/main" id="{6F032DA7-9201-4DD6-A13C-41439E45A927}"/>
              </a:ext>
            </a:extLst>
          </p:cNvPr>
          <p:cNvGraphicFramePr>
            <a:graphicFrameLocks noGrp="1"/>
          </p:cNvGraphicFramePr>
          <p:nvPr>
            <p:ph type="tbl" sz="quarter" idx="13"/>
            <p:extLst>
              <p:ext uri="{D42A27DB-BD31-4B8C-83A1-F6EECF244321}">
                <p14:modId xmlns:p14="http://schemas.microsoft.com/office/powerpoint/2010/main" val="32852773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324858019"/>
                    </a:ext>
                  </a:extLst>
                </a:gridCol>
                <a:gridCol w="1645920">
                  <a:extLst>
                    <a:ext uri="{9D8B030D-6E8A-4147-A177-3AD203B41FA5}">
                      <a16:colId xmlns:a16="http://schemas.microsoft.com/office/drawing/2014/main" val="1006739692"/>
                    </a:ext>
                  </a:extLst>
                </a:gridCol>
                <a:gridCol w="1645920">
                  <a:extLst>
                    <a:ext uri="{9D8B030D-6E8A-4147-A177-3AD203B41FA5}">
                      <a16:colId xmlns:a16="http://schemas.microsoft.com/office/drawing/2014/main" val="40470424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627807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1266037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extLst>
                  <a:ext uri="{0D108BD9-81ED-4DB2-BD59-A6C34878D82A}">
                    <a16:rowId xmlns:a16="http://schemas.microsoft.com/office/drawing/2014/main" val="1083814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1143315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624746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Bukit Mertajam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3217790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534768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140853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2653933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2601075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131404067"/>
                  </a:ext>
                </a:extLst>
              </a:tr>
            </a:tbl>
          </a:graphicData>
        </a:graphic>
      </p:graphicFrame>
      <p:sp>
        <p:nvSpPr>
          <p:cNvPr id="4" name="Text Placeholder 3">
            <a:extLst>
              <a:ext uri="{FF2B5EF4-FFF2-40B4-BE49-F238E27FC236}">
                <a16:creationId xmlns:a16="http://schemas.microsoft.com/office/drawing/2014/main" id="{8379F632-38D0-42C0-ABA9-7FA66C4A08E1}"/>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2784422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C0C3D-8EC3-434F-B561-584690F266A0}"/>
              </a:ext>
            </a:extLst>
          </p:cNvPr>
          <p:cNvSpPr>
            <a:spLocks noGrp="1"/>
          </p:cNvSpPr>
          <p:nvPr>
            <p:ph type="title"/>
          </p:nvPr>
        </p:nvSpPr>
        <p:spPr/>
        <p:txBody>
          <a:bodyPr/>
          <a:lstStyle/>
          <a:p>
            <a:r>
              <a:rPr lang="en-US"/>
              <a:t>Facebook Fans By City Table | SCS Dairy MY - 3 of 3</a:t>
            </a:r>
          </a:p>
        </p:txBody>
      </p:sp>
      <p:graphicFrame>
        <p:nvGraphicFramePr>
          <p:cNvPr id="5" name="Table Placeholder 4">
            <a:extLst>
              <a:ext uri="{FF2B5EF4-FFF2-40B4-BE49-F238E27FC236}">
                <a16:creationId xmlns:a16="http://schemas.microsoft.com/office/drawing/2014/main" id="{9046BD45-3F9E-4F39-AFB8-1FB1681C3576}"/>
              </a:ext>
            </a:extLst>
          </p:cNvPr>
          <p:cNvGraphicFramePr>
            <a:graphicFrameLocks noGrp="1"/>
          </p:cNvGraphicFramePr>
          <p:nvPr>
            <p:ph type="tbl" sz="quarter" idx="13"/>
            <p:extLst>
              <p:ext uri="{D42A27DB-BD31-4B8C-83A1-F6EECF244321}">
                <p14:modId xmlns:p14="http://schemas.microsoft.com/office/powerpoint/2010/main" val="36306591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873578503"/>
                    </a:ext>
                  </a:extLst>
                </a:gridCol>
                <a:gridCol w="1645920">
                  <a:extLst>
                    <a:ext uri="{9D8B030D-6E8A-4147-A177-3AD203B41FA5}">
                      <a16:colId xmlns:a16="http://schemas.microsoft.com/office/drawing/2014/main" val="2725816777"/>
                    </a:ext>
                  </a:extLst>
                </a:gridCol>
                <a:gridCol w="1645920">
                  <a:extLst>
                    <a:ext uri="{9D8B030D-6E8A-4147-A177-3AD203B41FA5}">
                      <a16:colId xmlns:a16="http://schemas.microsoft.com/office/drawing/2014/main" val="2829008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430893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1924940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3154092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2305851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2552597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Seri Kembangan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342946771"/>
                  </a:ext>
                </a:extLst>
              </a:tr>
            </a:tbl>
          </a:graphicData>
        </a:graphic>
      </p:graphicFrame>
      <p:sp>
        <p:nvSpPr>
          <p:cNvPr id="4" name="Text Placeholder 3">
            <a:extLst>
              <a:ext uri="{FF2B5EF4-FFF2-40B4-BE49-F238E27FC236}">
                <a16:creationId xmlns:a16="http://schemas.microsoft.com/office/drawing/2014/main" id="{A8BF6757-C6A6-4CA3-99F0-778A7F667C5C}"/>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9968765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F86C1-7145-4DBF-AA23-A7ECA50E1391}"/>
              </a:ext>
            </a:extLst>
          </p:cNvPr>
          <p:cNvSpPr>
            <a:spLocks noGrp="1"/>
          </p:cNvSpPr>
          <p:nvPr>
            <p:ph type="title"/>
          </p:nvPr>
        </p:nvSpPr>
        <p:spPr/>
        <p:txBody>
          <a:bodyPr/>
          <a:lstStyle/>
          <a:p>
            <a:r>
              <a:rPr lang="en-US"/>
              <a:t>Facebook Total Engagements over Time (monthly) | SCS Dairy MY</a:t>
            </a:r>
          </a:p>
        </p:txBody>
      </p:sp>
      <p:graphicFrame>
        <p:nvGraphicFramePr>
          <p:cNvPr id="6" name="Chart Placeholder 5">
            <a:extLst>
              <a:ext uri="{FF2B5EF4-FFF2-40B4-BE49-F238E27FC236}">
                <a16:creationId xmlns:a16="http://schemas.microsoft.com/office/drawing/2014/main" id="{D60E4A3F-733D-4180-BCD2-5488005CE9D9}"/>
              </a:ext>
            </a:extLst>
          </p:cNvPr>
          <p:cNvGraphicFramePr>
            <a:graphicFrameLocks noGrp="1"/>
          </p:cNvGraphicFramePr>
          <p:nvPr>
            <p:ph type="chart" sz="quarter" idx="13"/>
            <p:extLst>
              <p:ext uri="{D42A27DB-BD31-4B8C-83A1-F6EECF244321}">
                <p14:modId xmlns:p14="http://schemas.microsoft.com/office/powerpoint/2010/main" val="790265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58C1A1-6F0B-4797-AFF2-81864689F394}"/>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B07D003C-4EE4-455E-9EA3-70AE0268FF8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669558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240835-0125-41C9-A42B-5A25EEF80949}"/>
              </a:ext>
            </a:extLst>
          </p:cNvPr>
          <p:cNvSpPr>
            <a:spLocks noGrp="1"/>
          </p:cNvSpPr>
          <p:nvPr>
            <p:ph type="title"/>
          </p:nvPr>
        </p:nvSpPr>
        <p:spPr/>
        <p:txBody>
          <a:bodyPr/>
          <a:lstStyle/>
          <a:p>
            <a:r>
              <a:rPr lang="en-US"/>
              <a:t>Facebook Own Posts Table | SCS Dairy MY - 1 of 20</a:t>
            </a:r>
          </a:p>
        </p:txBody>
      </p:sp>
      <p:graphicFrame>
        <p:nvGraphicFramePr>
          <p:cNvPr id="5" name="Table Placeholder 4">
            <a:extLst>
              <a:ext uri="{FF2B5EF4-FFF2-40B4-BE49-F238E27FC236}">
                <a16:creationId xmlns:a16="http://schemas.microsoft.com/office/drawing/2014/main" id="{8A02815D-9B44-4A48-A549-63CB0806D874}"/>
              </a:ext>
            </a:extLst>
          </p:cNvPr>
          <p:cNvGraphicFramePr>
            <a:graphicFrameLocks noGrp="1"/>
          </p:cNvGraphicFramePr>
          <p:nvPr>
            <p:ph type="tbl" sz="quarter" idx="13"/>
            <p:extLst>
              <p:ext uri="{D42A27DB-BD31-4B8C-83A1-F6EECF244321}">
                <p14:modId xmlns:p14="http://schemas.microsoft.com/office/powerpoint/2010/main" val="13555036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712112920"/>
                    </a:ext>
                  </a:extLst>
                </a:gridCol>
                <a:gridCol w="822960">
                  <a:extLst>
                    <a:ext uri="{9D8B030D-6E8A-4147-A177-3AD203B41FA5}">
                      <a16:colId xmlns:a16="http://schemas.microsoft.com/office/drawing/2014/main" val="1772596682"/>
                    </a:ext>
                  </a:extLst>
                </a:gridCol>
                <a:gridCol w="822960">
                  <a:extLst>
                    <a:ext uri="{9D8B030D-6E8A-4147-A177-3AD203B41FA5}">
                      <a16:colId xmlns:a16="http://schemas.microsoft.com/office/drawing/2014/main" val="1726731756"/>
                    </a:ext>
                  </a:extLst>
                </a:gridCol>
                <a:gridCol w="822960">
                  <a:extLst>
                    <a:ext uri="{9D8B030D-6E8A-4147-A177-3AD203B41FA5}">
                      <a16:colId xmlns:a16="http://schemas.microsoft.com/office/drawing/2014/main" val="3913151913"/>
                    </a:ext>
                  </a:extLst>
                </a:gridCol>
                <a:gridCol w="822960">
                  <a:extLst>
                    <a:ext uri="{9D8B030D-6E8A-4147-A177-3AD203B41FA5}">
                      <a16:colId xmlns:a16="http://schemas.microsoft.com/office/drawing/2014/main" val="2467170141"/>
                    </a:ext>
                  </a:extLst>
                </a:gridCol>
                <a:gridCol w="822960">
                  <a:extLst>
                    <a:ext uri="{9D8B030D-6E8A-4147-A177-3AD203B41FA5}">
                      <a16:colId xmlns:a16="http://schemas.microsoft.com/office/drawing/2014/main" val="89023780"/>
                    </a:ext>
                  </a:extLst>
                </a:gridCol>
                <a:gridCol w="822960">
                  <a:extLst>
                    <a:ext uri="{9D8B030D-6E8A-4147-A177-3AD203B41FA5}">
                      <a16:colId xmlns:a16="http://schemas.microsoft.com/office/drawing/2014/main" val="23961016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826688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- 2021-06-08 17:19:07</a:t>
                      </a:r>
                      <a:r>
                        <a:rPr kumimoji="0" lang="en-US" sz="1000" b="0" i="0" u="none" strike="noStrike" kern="1200" cap="none" spc="0" normalizeH="0" baseline="0" noProof="0">
                          <a:ln>
                            <a:noFill/>
                          </a:ln>
                          <a:solidFill>
                            <a:prstClr val="black"/>
                          </a:solidFill>
                          <a:effectLst/>
                          <a:uLnTx/>
                          <a:uFillTx/>
                          <a:latin typeface="+mn-lt"/>
                          <a:ea typeface="+mn-ea"/>
                          <a:cs typeface="+mn-cs"/>
                        </a:rPr>
                        <a:t>
 Time for a challenge! Can you catch the SCS Butter Block in one go? 
Send us a screenshot in the comments section and stand a chance to win an O’Cuisine Roaster worth RM47!
To take part in our mini contest Like SCS Dairy MY Facebook page, tag 5 friends, share this post. Who knows you might be one of our lucky winners!
3 winners will be selected only! 3 prizes to be won! Contest ends on 14 June 2021, 11:59pm.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855582433"/>
                  </a:ext>
                </a:extLst>
              </a:tr>
            </a:tbl>
          </a:graphicData>
        </a:graphic>
      </p:graphicFrame>
      <p:sp>
        <p:nvSpPr>
          <p:cNvPr id="4" name="Text Placeholder 3">
            <a:extLst>
              <a:ext uri="{FF2B5EF4-FFF2-40B4-BE49-F238E27FC236}">
                <a16:creationId xmlns:a16="http://schemas.microsoft.com/office/drawing/2014/main" id="{FDF25161-B114-45C5-8859-8E34A38FE268}"/>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8619310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7EB018-1243-4D24-BF94-30632771F879}"/>
              </a:ext>
            </a:extLst>
          </p:cNvPr>
          <p:cNvSpPr>
            <a:spLocks noGrp="1"/>
          </p:cNvSpPr>
          <p:nvPr>
            <p:ph type="title"/>
          </p:nvPr>
        </p:nvSpPr>
        <p:spPr/>
        <p:txBody>
          <a:bodyPr/>
          <a:lstStyle/>
          <a:p>
            <a:r>
              <a:rPr lang="en-US"/>
              <a:t>Facebook Own Posts Table | SCS Dairy MY - 2 of 20</a:t>
            </a:r>
          </a:p>
        </p:txBody>
      </p:sp>
      <p:graphicFrame>
        <p:nvGraphicFramePr>
          <p:cNvPr id="5" name="Table Placeholder 4">
            <a:extLst>
              <a:ext uri="{FF2B5EF4-FFF2-40B4-BE49-F238E27FC236}">
                <a16:creationId xmlns:a16="http://schemas.microsoft.com/office/drawing/2014/main" id="{8EAA8E76-0AA3-4E51-AA90-79371393AED5}"/>
              </a:ext>
            </a:extLst>
          </p:cNvPr>
          <p:cNvGraphicFramePr>
            <a:graphicFrameLocks noGrp="1"/>
          </p:cNvGraphicFramePr>
          <p:nvPr>
            <p:ph type="tbl" sz="quarter" idx="13"/>
            <p:extLst>
              <p:ext uri="{D42A27DB-BD31-4B8C-83A1-F6EECF244321}">
                <p14:modId xmlns:p14="http://schemas.microsoft.com/office/powerpoint/2010/main" val="15213741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57331586"/>
                    </a:ext>
                  </a:extLst>
                </a:gridCol>
                <a:gridCol w="822960">
                  <a:extLst>
                    <a:ext uri="{9D8B030D-6E8A-4147-A177-3AD203B41FA5}">
                      <a16:colId xmlns:a16="http://schemas.microsoft.com/office/drawing/2014/main" val="1847695199"/>
                    </a:ext>
                  </a:extLst>
                </a:gridCol>
                <a:gridCol w="822960">
                  <a:extLst>
                    <a:ext uri="{9D8B030D-6E8A-4147-A177-3AD203B41FA5}">
                      <a16:colId xmlns:a16="http://schemas.microsoft.com/office/drawing/2014/main" val="2000079135"/>
                    </a:ext>
                  </a:extLst>
                </a:gridCol>
                <a:gridCol w="822960">
                  <a:extLst>
                    <a:ext uri="{9D8B030D-6E8A-4147-A177-3AD203B41FA5}">
                      <a16:colId xmlns:a16="http://schemas.microsoft.com/office/drawing/2014/main" val="1473849373"/>
                    </a:ext>
                  </a:extLst>
                </a:gridCol>
                <a:gridCol w="822960">
                  <a:extLst>
                    <a:ext uri="{9D8B030D-6E8A-4147-A177-3AD203B41FA5}">
                      <a16:colId xmlns:a16="http://schemas.microsoft.com/office/drawing/2014/main" val="2987504091"/>
                    </a:ext>
                  </a:extLst>
                </a:gridCol>
                <a:gridCol w="822960">
                  <a:extLst>
                    <a:ext uri="{9D8B030D-6E8A-4147-A177-3AD203B41FA5}">
                      <a16:colId xmlns:a16="http://schemas.microsoft.com/office/drawing/2014/main" val="2130749372"/>
                    </a:ext>
                  </a:extLst>
                </a:gridCol>
                <a:gridCol w="822960">
                  <a:extLst>
                    <a:ext uri="{9D8B030D-6E8A-4147-A177-3AD203B41FA5}">
                      <a16:colId xmlns:a16="http://schemas.microsoft.com/office/drawing/2014/main" val="12728996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46190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- 2021-06-26 12:05:06</a:t>
                      </a:r>
                      <a:r>
                        <a:rPr kumimoji="0" lang="en-US" sz="1000" b="0" i="0" u="none" strike="noStrike" kern="1200" cap="none" spc="0" normalizeH="0" baseline="0" noProof="0">
                          <a:ln>
                            <a:noFill/>
                          </a:ln>
                          <a:solidFill>
                            <a:prstClr val="black"/>
                          </a:solidFill>
                          <a:effectLst/>
                          <a:uLnTx/>
                          <a:uFillTx/>
                          <a:latin typeface="+mn-lt"/>
                          <a:ea typeface="+mn-ea"/>
                          <a:cs typeface="+mn-cs"/>
                        </a:rPr>
                        <a:t>
 #SCSLiveTutorial I Learn to bake Fresh Cinnamon Raisin Bread with SCS Butter in the FREE LIVE Baking Tutorial by @Chef Siti Mastura!
Mark your calendars for 2nd July, 2021, 8:30pm to 10pm and tune in to SCS Dairy MY Facebook page to watch Chef Siti Mastura bake this delicious bread!
Remember to stay till the end of the session for a chance to win exclusive Chef Siti Mastura signed SCS Mixing Bowls!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0.9903 %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68214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- 2021-06-20 16:04:13</a:t>
                      </a:r>
                      <a:r>
                        <a:rPr kumimoji="0" lang="en-US" sz="1000" b="0" i="0" u="none" strike="noStrike" kern="1200" cap="none" spc="0" normalizeH="0" baseline="0" noProof="0">
                          <a:ln>
                            <a:noFill/>
                          </a:ln>
                          <a:solidFill>
                            <a:prstClr val="black"/>
                          </a:solidFill>
                          <a:effectLst/>
                          <a:uLnTx/>
                          <a:uFillTx/>
                          <a:latin typeface="+mn-lt"/>
                          <a:ea typeface="+mn-ea"/>
                          <a:cs typeface="+mn-cs"/>
                        </a:rPr>
                        <a:t>
 Challenge time! Can you spot the line with the typo?
To take part in our mini contest Like SCS Dairy MY Facebook page, tag 5 friends, share this post. Who knows you might be one of our lucky winners to walk away with a Culina Co Lazada voucher for SCS products worth RM10 each!
3 winners will be selected only! 3 prizes to be won!
Contest ends on 27 June 2021, 11:59pm.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57780210"/>
                  </a:ext>
                </a:extLst>
              </a:tr>
            </a:tbl>
          </a:graphicData>
        </a:graphic>
      </p:graphicFrame>
      <p:sp>
        <p:nvSpPr>
          <p:cNvPr id="4" name="Text Placeholder 3">
            <a:extLst>
              <a:ext uri="{FF2B5EF4-FFF2-40B4-BE49-F238E27FC236}">
                <a16:creationId xmlns:a16="http://schemas.microsoft.com/office/drawing/2014/main" id="{8E0D9444-5A48-43F4-BBE2-8B6672DFDB87}"/>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7407230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592668-1DD9-4044-BF95-636CCEBF9630}"/>
              </a:ext>
            </a:extLst>
          </p:cNvPr>
          <p:cNvSpPr>
            <a:spLocks noGrp="1"/>
          </p:cNvSpPr>
          <p:nvPr>
            <p:ph type="title"/>
          </p:nvPr>
        </p:nvSpPr>
        <p:spPr/>
        <p:txBody>
          <a:bodyPr/>
          <a:lstStyle/>
          <a:p>
            <a:r>
              <a:rPr lang="en-US"/>
              <a:t>Facebook Own Posts Table | SCS Dairy MY - 3 of 20</a:t>
            </a:r>
          </a:p>
        </p:txBody>
      </p:sp>
      <p:graphicFrame>
        <p:nvGraphicFramePr>
          <p:cNvPr id="5" name="Table Placeholder 4">
            <a:extLst>
              <a:ext uri="{FF2B5EF4-FFF2-40B4-BE49-F238E27FC236}">
                <a16:creationId xmlns:a16="http://schemas.microsoft.com/office/drawing/2014/main" id="{641EA015-3291-419E-8766-8B7DB0D5ABF7}"/>
              </a:ext>
            </a:extLst>
          </p:cNvPr>
          <p:cNvGraphicFramePr>
            <a:graphicFrameLocks noGrp="1"/>
          </p:cNvGraphicFramePr>
          <p:nvPr>
            <p:ph type="tbl" sz="quarter" idx="13"/>
            <p:extLst>
              <p:ext uri="{D42A27DB-BD31-4B8C-83A1-F6EECF244321}">
                <p14:modId xmlns:p14="http://schemas.microsoft.com/office/powerpoint/2010/main" val="14201499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40989907"/>
                    </a:ext>
                  </a:extLst>
                </a:gridCol>
                <a:gridCol w="822960">
                  <a:extLst>
                    <a:ext uri="{9D8B030D-6E8A-4147-A177-3AD203B41FA5}">
                      <a16:colId xmlns:a16="http://schemas.microsoft.com/office/drawing/2014/main" val="2006437113"/>
                    </a:ext>
                  </a:extLst>
                </a:gridCol>
                <a:gridCol w="822960">
                  <a:extLst>
                    <a:ext uri="{9D8B030D-6E8A-4147-A177-3AD203B41FA5}">
                      <a16:colId xmlns:a16="http://schemas.microsoft.com/office/drawing/2014/main" val="4025876584"/>
                    </a:ext>
                  </a:extLst>
                </a:gridCol>
                <a:gridCol w="822960">
                  <a:extLst>
                    <a:ext uri="{9D8B030D-6E8A-4147-A177-3AD203B41FA5}">
                      <a16:colId xmlns:a16="http://schemas.microsoft.com/office/drawing/2014/main" val="1639804859"/>
                    </a:ext>
                  </a:extLst>
                </a:gridCol>
                <a:gridCol w="822960">
                  <a:extLst>
                    <a:ext uri="{9D8B030D-6E8A-4147-A177-3AD203B41FA5}">
                      <a16:colId xmlns:a16="http://schemas.microsoft.com/office/drawing/2014/main" val="2208274855"/>
                    </a:ext>
                  </a:extLst>
                </a:gridCol>
                <a:gridCol w="822960">
                  <a:extLst>
                    <a:ext uri="{9D8B030D-6E8A-4147-A177-3AD203B41FA5}">
                      <a16:colId xmlns:a16="http://schemas.microsoft.com/office/drawing/2014/main" val="177675481"/>
                    </a:ext>
                  </a:extLst>
                </a:gridCol>
                <a:gridCol w="822960">
                  <a:extLst>
                    <a:ext uri="{9D8B030D-6E8A-4147-A177-3AD203B41FA5}">
                      <a16:colId xmlns:a16="http://schemas.microsoft.com/office/drawing/2014/main" val="23837661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67767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- 2021-06-01 15:47:06</a:t>
                      </a:r>
                      <a:r>
                        <a:rPr kumimoji="0" lang="en-US" sz="1000" b="0" i="0" u="none" strike="noStrike" kern="1200" cap="none" spc="0" normalizeH="0" baseline="0" noProof="0">
                          <a:ln>
                            <a:noFill/>
                          </a:ln>
                          <a:solidFill>
                            <a:prstClr val="black"/>
                          </a:solidFill>
                          <a:effectLst/>
                          <a:uLnTx/>
                          <a:uFillTx/>
                          <a:latin typeface="+mn-lt"/>
                          <a:ea typeface="+mn-ea"/>
                          <a:cs typeface="+mn-cs"/>
                        </a:rPr>
                        <a:t>
 #SCSPromo I Join Chef Siti Mastura LIVE FB Session on Friday 4th June, 2021 8:30pm to 10pm for a chance to win exclusive Chef Siti Mastura signed SCS Mixing Bowls and SCS Aprons! Also enjoy RM5 OFF when you purchase RM20 worth of SCS products from Lazada, The Culina Co. 
Limited voucher codes are available, so remember to get yours before it runs out! 
*Promotion period: 4 June 2021 only.
*Voucher is valid on Lazada, The Culina Co. 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07654943"/>
                  </a:ext>
                </a:extLst>
              </a:tr>
            </a:tbl>
          </a:graphicData>
        </a:graphic>
      </p:graphicFrame>
      <p:sp>
        <p:nvSpPr>
          <p:cNvPr id="4" name="Text Placeholder 3">
            <a:extLst>
              <a:ext uri="{FF2B5EF4-FFF2-40B4-BE49-F238E27FC236}">
                <a16:creationId xmlns:a16="http://schemas.microsoft.com/office/drawing/2014/main" id="{9B093F25-7B53-4290-801A-A5D757A26864}"/>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0312186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92CDB2-B259-4243-8C29-6C278C86893B}"/>
              </a:ext>
            </a:extLst>
          </p:cNvPr>
          <p:cNvSpPr>
            <a:spLocks noGrp="1"/>
          </p:cNvSpPr>
          <p:nvPr>
            <p:ph type="title"/>
          </p:nvPr>
        </p:nvSpPr>
        <p:spPr/>
        <p:txBody>
          <a:bodyPr/>
          <a:lstStyle/>
          <a:p>
            <a:r>
              <a:rPr lang="en-US"/>
              <a:t>Facebook Own Posts Table | SCS Dairy MY - 4 of 20</a:t>
            </a:r>
          </a:p>
        </p:txBody>
      </p:sp>
      <p:graphicFrame>
        <p:nvGraphicFramePr>
          <p:cNvPr id="5" name="Table Placeholder 4">
            <a:extLst>
              <a:ext uri="{FF2B5EF4-FFF2-40B4-BE49-F238E27FC236}">
                <a16:creationId xmlns:a16="http://schemas.microsoft.com/office/drawing/2014/main" id="{D8E7E569-898A-4F5C-BC7F-9711ED362A22}"/>
              </a:ext>
            </a:extLst>
          </p:cNvPr>
          <p:cNvGraphicFramePr>
            <a:graphicFrameLocks noGrp="1"/>
          </p:cNvGraphicFramePr>
          <p:nvPr>
            <p:ph type="tbl" sz="quarter" idx="13"/>
            <p:extLst>
              <p:ext uri="{D42A27DB-BD31-4B8C-83A1-F6EECF244321}">
                <p14:modId xmlns:p14="http://schemas.microsoft.com/office/powerpoint/2010/main" val="9570981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83397418"/>
                    </a:ext>
                  </a:extLst>
                </a:gridCol>
                <a:gridCol w="822960">
                  <a:extLst>
                    <a:ext uri="{9D8B030D-6E8A-4147-A177-3AD203B41FA5}">
                      <a16:colId xmlns:a16="http://schemas.microsoft.com/office/drawing/2014/main" val="2454991044"/>
                    </a:ext>
                  </a:extLst>
                </a:gridCol>
                <a:gridCol w="822960">
                  <a:extLst>
                    <a:ext uri="{9D8B030D-6E8A-4147-A177-3AD203B41FA5}">
                      <a16:colId xmlns:a16="http://schemas.microsoft.com/office/drawing/2014/main" val="1907654997"/>
                    </a:ext>
                  </a:extLst>
                </a:gridCol>
                <a:gridCol w="822960">
                  <a:extLst>
                    <a:ext uri="{9D8B030D-6E8A-4147-A177-3AD203B41FA5}">
                      <a16:colId xmlns:a16="http://schemas.microsoft.com/office/drawing/2014/main" val="4193160032"/>
                    </a:ext>
                  </a:extLst>
                </a:gridCol>
                <a:gridCol w="822960">
                  <a:extLst>
                    <a:ext uri="{9D8B030D-6E8A-4147-A177-3AD203B41FA5}">
                      <a16:colId xmlns:a16="http://schemas.microsoft.com/office/drawing/2014/main" val="1094164287"/>
                    </a:ext>
                  </a:extLst>
                </a:gridCol>
                <a:gridCol w="822960">
                  <a:extLst>
                    <a:ext uri="{9D8B030D-6E8A-4147-A177-3AD203B41FA5}">
                      <a16:colId xmlns:a16="http://schemas.microsoft.com/office/drawing/2014/main" val="1196268102"/>
                    </a:ext>
                  </a:extLst>
                </a:gridCol>
                <a:gridCol w="822960">
                  <a:extLst>
                    <a:ext uri="{9D8B030D-6E8A-4147-A177-3AD203B41FA5}">
                      <a16:colId xmlns:a16="http://schemas.microsoft.com/office/drawing/2014/main" val="31601830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27853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- 2021-06-17 14:06:57</a:t>
                      </a:r>
                      <a:r>
                        <a:rPr kumimoji="0" lang="en-US" sz="1000" b="0" i="0" u="none" strike="noStrike" kern="1200" cap="none" spc="0" normalizeH="0" baseline="0" noProof="0">
                          <a:ln>
                            <a:noFill/>
                          </a:ln>
                          <a:solidFill>
                            <a:prstClr val="black"/>
                          </a:solidFill>
                          <a:effectLst/>
                          <a:uLnTx/>
                          <a:uFillTx/>
                          <a:latin typeface="+mn-lt"/>
                          <a:ea typeface="+mn-ea"/>
                          <a:cs typeface="+mn-cs"/>
                        </a:rPr>
                        <a:t>
 [#SCSContest] Join our Screenshot &amp; Win Contest today!
Here’s how to join the contest:
1. Like SCS Dairy MY Facebook page and contest post.
2. Capture the complete screenshot and post it in the comments section.
3. Complete the following sentence: “Life becomes delicious with SCS Butter 
because______________?”
4. Post your answers in the comment section.
5. Share our contest post and tag 5 friends. Only 3 lucky winners will be selected to win a Luminarc Salto 5 Piece Drinking Glass Set worth RM74.50! 
Join now! Contest ends on 24 June 2021, 11:59pm.
#SCSDairyMY #HappinessWithSCS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485411726"/>
                  </a:ext>
                </a:extLst>
              </a:tr>
            </a:tbl>
          </a:graphicData>
        </a:graphic>
      </p:graphicFrame>
      <p:sp>
        <p:nvSpPr>
          <p:cNvPr id="4" name="Text Placeholder 3">
            <a:extLst>
              <a:ext uri="{FF2B5EF4-FFF2-40B4-BE49-F238E27FC236}">
                <a16:creationId xmlns:a16="http://schemas.microsoft.com/office/drawing/2014/main" id="{0CA1EF9A-4AE2-4E3F-A927-6F961C01C8D9}"/>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3744981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126C1-1753-4918-A6B0-1F68DEBC6977}"/>
              </a:ext>
            </a:extLst>
          </p:cNvPr>
          <p:cNvSpPr>
            <a:spLocks noGrp="1"/>
          </p:cNvSpPr>
          <p:nvPr>
            <p:ph type="title"/>
          </p:nvPr>
        </p:nvSpPr>
        <p:spPr/>
        <p:txBody>
          <a:bodyPr/>
          <a:lstStyle/>
          <a:p>
            <a:r>
              <a:rPr lang="en-US"/>
              <a:t>Facebook Own Posts Table | SCS Dairy MY - 5 of 20</a:t>
            </a:r>
          </a:p>
        </p:txBody>
      </p:sp>
      <p:graphicFrame>
        <p:nvGraphicFramePr>
          <p:cNvPr id="5" name="Table Placeholder 4">
            <a:extLst>
              <a:ext uri="{FF2B5EF4-FFF2-40B4-BE49-F238E27FC236}">
                <a16:creationId xmlns:a16="http://schemas.microsoft.com/office/drawing/2014/main" id="{C684CC3F-B108-4AF2-85ED-43B5CDBAF1E9}"/>
              </a:ext>
            </a:extLst>
          </p:cNvPr>
          <p:cNvGraphicFramePr>
            <a:graphicFrameLocks noGrp="1"/>
          </p:cNvGraphicFramePr>
          <p:nvPr>
            <p:ph type="tbl" sz="quarter" idx="13"/>
            <p:extLst>
              <p:ext uri="{D42A27DB-BD31-4B8C-83A1-F6EECF244321}">
                <p14:modId xmlns:p14="http://schemas.microsoft.com/office/powerpoint/2010/main" val="9353269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482813905"/>
                    </a:ext>
                  </a:extLst>
                </a:gridCol>
                <a:gridCol w="822960">
                  <a:extLst>
                    <a:ext uri="{9D8B030D-6E8A-4147-A177-3AD203B41FA5}">
                      <a16:colId xmlns:a16="http://schemas.microsoft.com/office/drawing/2014/main" val="2180275963"/>
                    </a:ext>
                  </a:extLst>
                </a:gridCol>
                <a:gridCol w="822960">
                  <a:extLst>
                    <a:ext uri="{9D8B030D-6E8A-4147-A177-3AD203B41FA5}">
                      <a16:colId xmlns:a16="http://schemas.microsoft.com/office/drawing/2014/main" val="3194009088"/>
                    </a:ext>
                  </a:extLst>
                </a:gridCol>
                <a:gridCol w="822960">
                  <a:extLst>
                    <a:ext uri="{9D8B030D-6E8A-4147-A177-3AD203B41FA5}">
                      <a16:colId xmlns:a16="http://schemas.microsoft.com/office/drawing/2014/main" val="1901037883"/>
                    </a:ext>
                  </a:extLst>
                </a:gridCol>
                <a:gridCol w="822960">
                  <a:extLst>
                    <a:ext uri="{9D8B030D-6E8A-4147-A177-3AD203B41FA5}">
                      <a16:colId xmlns:a16="http://schemas.microsoft.com/office/drawing/2014/main" val="1685170807"/>
                    </a:ext>
                  </a:extLst>
                </a:gridCol>
                <a:gridCol w="822960">
                  <a:extLst>
                    <a:ext uri="{9D8B030D-6E8A-4147-A177-3AD203B41FA5}">
                      <a16:colId xmlns:a16="http://schemas.microsoft.com/office/drawing/2014/main" val="1177342466"/>
                    </a:ext>
                  </a:extLst>
                </a:gridCol>
                <a:gridCol w="822960">
                  <a:extLst>
                    <a:ext uri="{9D8B030D-6E8A-4147-A177-3AD203B41FA5}">
                      <a16:colId xmlns:a16="http://schemas.microsoft.com/office/drawing/2014/main" val="26790629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87115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- 2021-06-27 16:54:45</a:t>
                      </a:r>
                      <a:r>
                        <a:rPr kumimoji="0" lang="en-US" sz="1000" b="0" i="0" u="none" strike="noStrike" kern="1200" cap="none" spc="0" normalizeH="0" baseline="0" noProof="0">
                          <a:ln>
                            <a:noFill/>
                          </a:ln>
                          <a:solidFill>
                            <a:prstClr val="black"/>
                          </a:solidFill>
                          <a:effectLst/>
                          <a:uLnTx/>
                          <a:uFillTx/>
                          <a:latin typeface="+mn-lt"/>
                          <a:ea typeface="+mn-ea"/>
                          <a:cs typeface="+mn-cs"/>
                        </a:rPr>
                        <a:t>
 Redeem RM5 OFF when you purchase RM20 worth of SCS products from Lazada Malaysia, The Culina Co. during our upcoming LIVE FB Session at https://bit.ly/SCSMYLazada!
Tune in to SCS Dairy MY Facebook page on Friday 2nd July, 2021, 8:30pm to 10pm for Chef Siti Mastura’s FREE Baking Tutorial and learn to bake Fresh Cinnamon Raisin Bread with SCS Butter.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39611105"/>
                  </a:ext>
                </a:extLst>
              </a:tr>
            </a:tbl>
          </a:graphicData>
        </a:graphic>
      </p:graphicFrame>
      <p:sp>
        <p:nvSpPr>
          <p:cNvPr id="4" name="Text Placeholder 3">
            <a:extLst>
              <a:ext uri="{FF2B5EF4-FFF2-40B4-BE49-F238E27FC236}">
                <a16:creationId xmlns:a16="http://schemas.microsoft.com/office/drawing/2014/main" id="{D7E8AC0F-59A7-497F-B260-5C1884DA9F30}"/>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4273802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E394AA-8E81-4869-849E-731DD9FBB968}"/>
              </a:ext>
            </a:extLst>
          </p:cNvPr>
          <p:cNvSpPr>
            <a:spLocks noGrp="1"/>
          </p:cNvSpPr>
          <p:nvPr>
            <p:ph type="title"/>
          </p:nvPr>
        </p:nvSpPr>
        <p:spPr/>
        <p:txBody>
          <a:bodyPr/>
          <a:lstStyle/>
          <a:p>
            <a:r>
              <a:rPr lang="en-US"/>
              <a:t>Facebook Own Posts Table | SCS Dairy MY - 6 of 20</a:t>
            </a:r>
          </a:p>
        </p:txBody>
      </p:sp>
      <p:graphicFrame>
        <p:nvGraphicFramePr>
          <p:cNvPr id="5" name="Table Placeholder 4">
            <a:extLst>
              <a:ext uri="{FF2B5EF4-FFF2-40B4-BE49-F238E27FC236}">
                <a16:creationId xmlns:a16="http://schemas.microsoft.com/office/drawing/2014/main" id="{73451E42-3929-4B59-85F5-9DADA1D64A4E}"/>
              </a:ext>
            </a:extLst>
          </p:cNvPr>
          <p:cNvGraphicFramePr>
            <a:graphicFrameLocks noGrp="1"/>
          </p:cNvGraphicFramePr>
          <p:nvPr>
            <p:ph type="tbl" sz="quarter" idx="13"/>
            <p:extLst>
              <p:ext uri="{D42A27DB-BD31-4B8C-83A1-F6EECF244321}">
                <p14:modId xmlns:p14="http://schemas.microsoft.com/office/powerpoint/2010/main" val="7465132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293358516"/>
                    </a:ext>
                  </a:extLst>
                </a:gridCol>
                <a:gridCol w="822960">
                  <a:extLst>
                    <a:ext uri="{9D8B030D-6E8A-4147-A177-3AD203B41FA5}">
                      <a16:colId xmlns:a16="http://schemas.microsoft.com/office/drawing/2014/main" val="42078099"/>
                    </a:ext>
                  </a:extLst>
                </a:gridCol>
                <a:gridCol w="822960">
                  <a:extLst>
                    <a:ext uri="{9D8B030D-6E8A-4147-A177-3AD203B41FA5}">
                      <a16:colId xmlns:a16="http://schemas.microsoft.com/office/drawing/2014/main" val="1658532388"/>
                    </a:ext>
                  </a:extLst>
                </a:gridCol>
                <a:gridCol w="822960">
                  <a:extLst>
                    <a:ext uri="{9D8B030D-6E8A-4147-A177-3AD203B41FA5}">
                      <a16:colId xmlns:a16="http://schemas.microsoft.com/office/drawing/2014/main" val="36672306"/>
                    </a:ext>
                  </a:extLst>
                </a:gridCol>
                <a:gridCol w="822960">
                  <a:extLst>
                    <a:ext uri="{9D8B030D-6E8A-4147-A177-3AD203B41FA5}">
                      <a16:colId xmlns:a16="http://schemas.microsoft.com/office/drawing/2014/main" val="3658954339"/>
                    </a:ext>
                  </a:extLst>
                </a:gridCol>
                <a:gridCol w="822960">
                  <a:extLst>
                    <a:ext uri="{9D8B030D-6E8A-4147-A177-3AD203B41FA5}">
                      <a16:colId xmlns:a16="http://schemas.microsoft.com/office/drawing/2014/main" val="904030117"/>
                    </a:ext>
                  </a:extLst>
                </a:gridCol>
                <a:gridCol w="822960">
                  <a:extLst>
                    <a:ext uri="{9D8B030D-6E8A-4147-A177-3AD203B41FA5}">
                      <a16:colId xmlns:a16="http://schemas.microsoft.com/office/drawing/2014/main" val="15688039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48582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- 2021-06-02 10:34:56</a:t>
                      </a:r>
                      <a:r>
                        <a:rPr kumimoji="0" lang="en-US" sz="1000" b="0" i="0" u="none" strike="noStrike" kern="1200" cap="none" spc="0" normalizeH="0" baseline="0" noProof="0">
                          <a:ln>
                            <a:noFill/>
                          </a:ln>
                          <a:solidFill>
                            <a:prstClr val="black"/>
                          </a:solidFill>
                          <a:effectLst/>
                          <a:uLnTx/>
                          <a:uFillTx/>
                          <a:latin typeface="+mn-lt"/>
                          <a:ea typeface="+mn-ea"/>
                          <a:cs typeface="+mn-cs"/>
                        </a:rPr>
                        <a:t>
 #SCSLiveTutorial I Surprise your dad this Father's Day by baking something special for him! Learn how to bake Chocolate Brownies and Raspberry Cream Cheese Brownies with SCS Butter! Mark your calendars for Friday 4 June 2021, 8:30pm to 10pm as Chef Siti Mastura will be coming live to your screens in her FB LIVE Session!
Don't forget to tune in for this exciting LIVE session and become a pro at brownie making! Plus remember to take part in the contest during the session and stand a chance to win exclusive Chef Siti Mastura signed SCS Mixing Bowls and SCS Aprons!
Also, enjoy RM5 OFF when you purchase RM20 worth of SCS products from Lazada, The Culina Co. Limited voucher codes are available, so remember to get yours before it runs out! 
https://bit.ly/SCSMYLazada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85593669"/>
                  </a:ext>
                </a:extLst>
              </a:tr>
            </a:tbl>
          </a:graphicData>
        </a:graphic>
      </p:graphicFrame>
      <p:sp>
        <p:nvSpPr>
          <p:cNvPr id="4" name="Text Placeholder 3">
            <a:extLst>
              <a:ext uri="{FF2B5EF4-FFF2-40B4-BE49-F238E27FC236}">
                <a16:creationId xmlns:a16="http://schemas.microsoft.com/office/drawing/2014/main" id="{93E388E2-8C5C-446D-8DB2-85283FD72F5E}"/>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9723683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8FCF68-6C9C-48F3-A5E1-857D10B6B01A}"/>
              </a:ext>
            </a:extLst>
          </p:cNvPr>
          <p:cNvSpPr>
            <a:spLocks noGrp="1"/>
          </p:cNvSpPr>
          <p:nvPr>
            <p:ph type="title"/>
          </p:nvPr>
        </p:nvSpPr>
        <p:spPr/>
        <p:txBody>
          <a:bodyPr/>
          <a:lstStyle/>
          <a:p>
            <a:r>
              <a:rPr lang="en-US"/>
              <a:t>Facebook Own Posts Table | SCS Dairy MY - 7 of 20</a:t>
            </a:r>
          </a:p>
        </p:txBody>
      </p:sp>
      <p:graphicFrame>
        <p:nvGraphicFramePr>
          <p:cNvPr id="5" name="Table Placeholder 4">
            <a:extLst>
              <a:ext uri="{FF2B5EF4-FFF2-40B4-BE49-F238E27FC236}">
                <a16:creationId xmlns:a16="http://schemas.microsoft.com/office/drawing/2014/main" id="{D3BA439E-646E-401D-8049-5679E38CC8C7}"/>
              </a:ext>
            </a:extLst>
          </p:cNvPr>
          <p:cNvGraphicFramePr>
            <a:graphicFrameLocks noGrp="1"/>
          </p:cNvGraphicFramePr>
          <p:nvPr>
            <p:ph type="tbl" sz="quarter" idx="13"/>
            <p:extLst>
              <p:ext uri="{D42A27DB-BD31-4B8C-83A1-F6EECF244321}">
                <p14:modId xmlns:p14="http://schemas.microsoft.com/office/powerpoint/2010/main" val="894955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85613227"/>
                    </a:ext>
                  </a:extLst>
                </a:gridCol>
                <a:gridCol w="822960">
                  <a:extLst>
                    <a:ext uri="{9D8B030D-6E8A-4147-A177-3AD203B41FA5}">
                      <a16:colId xmlns:a16="http://schemas.microsoft.com/office/drawing/2014/main" val="261708519"/>
                    </a:ext>
                  </a:extLst>
                </a:gridCol>
                <a:gridCol w="822960">
                  <a:extLst>
                    <a:ext uri="{9D8B030D-6E8A-4147-A177-3AD203B41FA5}">
                      <a16:colId xmlns:a16="http://schemas.microsoft.com/office/drawing/2014/main" val="812820601"/>
                    </a:ext>
                  </a:extLst>
                </a:gridCol>
                <a:gridCol w="822960">
                  <a:extLst>
                    <a:ext uri="{9D8B030D-6E8A-4147-A177-3AD203B41FA5}">
                      <a16:colId xmlns:a16="http://schemas.microsoft.com/office/drawing/2014/main" val="2477055491"/>
                    </a:ext>
                  </a:extLst>
                </a:gridCol>
                <a:gridCol w="822960">
                  <a:extLst>
                    <a:ext uri="{9D8B030D-6E8A-4147-A177-3AD203B41FA5}">
                      <a16:colId xmlns:a16="http://schemas.microsoft.com/office/drawing/2014/main" val="1523868046"/>
                    </a:ext>
                  </a:extLst>
                </a:gridCol>
                <a:gridCol w="822960">
                  <a:extLst>
                    <a:ext uri="{9D8B030D-6E8A-4147-A177-3AD203B41FA5}">
                      <a16:colId xmlns:a16="http://schemas.microsoft.com/office/drawing/2014/main" val="538906770"/>
                    </a:ext>
                  </a:extLst>
                </a:gridCol>
                <a:gridCol w="822960">
                  <a:extLst>
                    <a:ext uri="{9D8B030D-6E8A-4147-A177-3AD203B41FA5}">
                      <a16:colId xmlns:a16="http://schemas.microsoft.com/office/drawing/2014/main" val="31114997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91645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- 2021-06-04 17:49:01</a:t>
                      </a:r>
                      <a:r>
                        <a:rPr kumimoji="0" lang="en-US" sz="1000" b="0" i="0" u="none" strike="noStrike" kern="1200" cap="none" spc="0" normalizeH="0" baseline="0" noProof="0">
                          <a:ln>
                            <a:noFill/>
                          </a:ln>
                          <a:solidFill>
                            <a:prstClr val="black"/>
                          </a:solidFill>
                          <a:effectLst/>
                          <a:uLnTx/>
                          <a:uFillTx/>
                          <a:latin typeface="+mn-lt"/>
                          <a:ea typeface="+mn-ea"/>
                          <a:cs typeface="+mn-cs"/>
                        </a:rPr>
                        <a:t>
 Spruce up your baking skills during FMCO! This delicious and irresistible cheesecake made with SCS Cream Cheese will satisfy your craving for that perfect cheesecake. Bake it and give a treat to your family!
Tall and Creamy New York Cheesecake
#SCSrecipes #JustAddSCS
Ingredients:
907g SCS Cream Cheese, room temperature
8 tbsp SCS Salted Butter, room temperature
5 large eggs, room temperature
454g sour cream, room temperature
300g sugar
2 tbsp cornstarch
1½ tsp pure vanilla extract
1 tsp fresh lemon juice
Instructions:
1. Tightly wrap 2 layers of aluminum foil around the outside of a 10 inch springform pan covering bottom and sides.
2. Generously coat the inside of pan with butter.
3. Preheat oven to 148ºC.
4. Using an electric mixer with paddle attachment, beat SCS Cream Cheese and SCS Salted Butter until smooth.
5. Add eggs one at a time until blended.
6. Add sour cream and mix until smooth.
7. Add sugar, cornstarch, vanilla and lemon juice, beat until smooth, about 2 minutes.
8. Pour into springform pan and place in a roasting pan large enough to prevent sides from touching.
9. Place into oven and carefully pour boiling water into roasting pan to reach halfway up sides of springform pan. (be careful not to splash any water onto the cake)
10. Bake for 2 hours, or until cake is lightly browned on top. 
11. Remove from water bath, remove foil and cool completely at room temperature before unlatching and removing rim.
12. Cover and refrigerate until well chilled (best to leave chill overnight). Cake must be well chilled to set properly.
13. Serve plain or with berries and whipped cream or even caramel sauce.
Source: https://www.artandthekitchen.com/tall-and-creamy-new-york-cheesecake/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62151846"/>
                  </a:ext>
                </a:extLst>
              </a:tr>
            </a:tbl>
          </a:graphicData>
        </a:graphic>
      </p:graphicFrame>
      <p:sp>
        <p:nvSpPr>
          <p:cNvPr id="4" name="Text Placeholder 3">
            <a:extLst>
              <a:ext uri="{FF2B5EF4-FFF2-40B4-BE49-F238E27FC236}">
                <a16:creationId xmlns:a16="http://schemas.microsoft.com/office/drawing/2014/main" id="{D03A9F73-A032-479A-8FC0-3250F12D2E75}"/>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7563137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1CB2B6-6441-4AEE-B671-613988386EE9}"/>
              </a:ext>
            </a:extLst>
          </p:cNvPr>
          <p:cNvSpPr>
            <a:spLocks noGrp="1"/>
          </p:cNvSpPr>
          <p:nvPr>
            <p:ph type="title"/>
          </p:nvPr>
        </p:nvSpPr>
        <p:spPr/>
        <p:txBody>
          <a:bodyPr/>
          <a:lstStyle/>
          <a:p>
            <a:r>
              <a:rPr lang="en-US"/>
              <a:t>Facebook Own Posts Table | SCS Dairy MY - 8 of 20</a:t>
            </a:r>
          </a:p>
        </p:txBody>
      </p:sp>
      <p:graphicFrame>
        <p:nvGraphicFramePr>
          <p:cNvPr id="5" name="Table Placeholder 4">
            <a:extLst>
              <a:ext uri="{FF2B5EF4-FFF2-40B4-BE49-F238E27FC236}">
                <a16:creationId xmlns:a16="http://schemas.microsoft.com/office/drawing/2014/main" id="{148FF711-814D-46B1-82D9-1500256E533F}"/>
              </a:ext>
            </a:extLst>
          </p:cNvPr>
          <p:cNvGraphicFramePr>
            <a:graphicFrameLocks noGrp="1"/>
          </p:cNvGraphicFramePr>
          <p:nvPr>
            <p:ph type="tbl" sz="quarter" idx="13"/>
            <p:extLst>
              <p:ext uri="{D42A27DB-BD31-4B8C-83A1-F6EECF244321}">
                <p14:modId xmlns:p14="http://schemas.microsoft.com/office/powerpoint/2010/main" val="22959807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167001463"/>
                    </a:ext>
                  </a:extLst>
                </a:gridCol>
                <a:gridCol w="822960">
                  <a:extLst>
                    <a:ext uri="{9D8B030D-6E8A-4147-A177-3AD203B41FA5}">
                      <a16:colId xmlns:a16="http://schemas.microsoft.com/office/drawing/2014/main" val="853767128"/>
                    </a:ext>
                  </a:extLst>
                </a:gridCol>
                <a:gridCol w="822960">
                  <a:extLst>
                    <a:ext uri="{9D8B030D-6E8A-4147-A177-3AD203B41FA5}">
                      <a16:colId xmlns:a16="http://schemas.microsoft.com/office/drawing/2014/main" val="2268365448"/>
                    </a:ext>
                  </a:extLst>
                </a:gridCol>
                <a:gridCol w="822960">
                  <a:extLst>
                    <a:ext uri="{9D8B030D-6E8A-4147-A177-3AD203B41FA5}">
                      <a16:colId xmlns:a16="http://schemas.microsoft.com/office/drawing/2014/main" val="4108180516"/>
                    </a:ext>
                  </a:extLst>
                </a:gridCol>
                <a:gridCol w="822960">
                  <a:extLst>
                    <a:ext uri="{9D8B030D-6E8A-4147-A177-3AD203B41FA5}">
                      <a16:colId xmlns:a16="http://schemas.microsoft.com/office/drawing/2014/main" val="1308862569"/>
                    </a:ext>
                  </a:extLst>
                </a:gridCol>
                <a:gridCol w="822960">
                  <a:extLst>
                    <a:ext uri="{9D8B030D-6E8A-4147-A177-3AD203B41FA5}">
                      <a16:colId xmlns:a16="http://schemas.microsoft.com/office/drawing/2014/main" val="4147979524"/>
                    </a:ext>
                  </a:extLst>
                </a:gridCol>
                <a:gridCol w="822960">
                  <a:extLst>
                    <a:ext uri="{9D8B030D-6E8A-4147-A177-3AD203B41FA5}">
                      <a16:colId xmlns:a16="http://schemas.microsoft.com/office/drawing/2014/main" val="33095677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50102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- 2021-06-11 14:56:02</a:t>
                      </a:r>
                      <a:r>
                        <a:rPr kumimoji="0" lang="en-US" sz="1000" b="0" i="0" u="none" strike="noStrike" kern="1200" cap="none" spc="0" normalizeH="0" baseline="0" noProof="0">
                          <a:ln>
                            <a:noFill/>
                          </a:ln>
                          <a:solidFill>
                            <a:prstClr val="black"/>
                          </a:solidFill>
                          <a:effectLst/>
                          <a:uLnTx/>
                          <a:uFillTx/>
                          <a:latin typeface="+mn-lt"/>
                          <a:ea typeface="+mn-ea"/>
                          <a:cs typeface="+mn-cs"/>
                        </a:rPr>
                        <a:t>
 #SCSLiveTutorial | SCS FB Live Bake Talk with Chef Siti Mastura &amp; Chef Sarah 
Do you have baking related questions that you've always wanted to ask a chef or a baking expert? This is your chance to get all the answers! Join us for an interactive LIVE Q&amp;A session with Chef Siti Mastura and her pastry chef daughter Chef Sarah! 
Tune in to our page on 18 June, 2021 8:30pm and ask any bake-related questions during the live session. 
#SCS #SCSDairyMY #SCSbutter #SCSlivetutorial #baking #bakingquestion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0214739"/>
                  </a:ext>
                </a:extLst>
              </a:tr>
            </a:tbl>
          </a:graphicData>
        </a:graphic>
      </p:graphicFrame>
      <p:sp>
        <p:nvSpPr>
          <p:cNvPr id="4" name="Text Placeholder 3">
            <a:extLst>
              <a:ext uri="{FF2B5EF4-FFF2-40B4-BE49-F238E27FC236}">
                <a16:creationId xmlns:a16="http://schemas.microsoft.com/office/drawing/2014/main" id="{97C6D055-D0C8-49B1-88B8-FB17C23F9A7B}"/>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4239403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BB2CE-DE10-4605-840F-6DDB99FAE4DD}"/>
              </a:ext>
            </a:extLst>
          </p:cNvPr>
          <p:cNvSpPr>
            <a:spLocks noGrp="1"/>
          </p:cNvSpPr>
          <p:nvPr>
            <p:ph type="title"/>
          </p:nvPr>
        </p:nvSpPr>
        <p:spPr/>
        <p:txBody>
          <a:bodyPr/>
          <a:lstStyle/>
          <a:p>
            <a:r>
              <a:rPr lang="en-US"/>
              <a:t>Facebook Own Posts Table | SCS Dairy MY - 9 of 20</a:t>
            </a:r>
          </a:p>
        </p:txBody>
      </p:sp>
      <p:graphicFrame>
        <p:nvGraphicFramePr>
          <p:cNvPr id="5" name="Table Placeholder 4">
            <a:extLst>
              <a:ext uri="{FF2B5EF4-FFF2-40B4-BE49-F238E27FC236}">
                <a16:creationId xmlns:a16="http://schemas.microsoft.com/office/drawing/2014/main" id="{E29FDB11-2FD5-4DEB-9F7F-3318015333DA}"/>
              </a:ext>
            </a:extLst>
          </p:cNvPr>
          <p:cNvGraphicFramePr>
            <a:graphicFrameLocks noGrp="1"/>
          </p:cNvGraphicFramePr>
          <p:nvPr>
            <p:ph type="tbl" sz="quarter" idx="13"/>
            <p:extLst>
              <p:ext uri="{D42A27DB-BD31-4B8C-83A1-F6EECF244321}">
                <p14:modId xmlns:p14="http://schemas.microsoft.com/office/powerpoint/2010/main" val="5455037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45375838"/>
                    </a:ext>
                  </a:extLst>
                </a:gridCol>
                <a:gridCol w="822960">
                  <a:extLst>
                    <a:ext uri="{9D8B030D-6E8A-4147-A177-3AD203B41FA5}">
                      <a16:colId xmlns:a16="http://schemas.microsoft.com/office/drawing/2014/main" val="2028260651"/>
                    </a:ext>
                  </a:extLst>
                </a:gridCol>
                <a:gridCol w="822960">
                  <a:extLst>
                    <a:ext uri="{9D8B030D-6E8A-4147-A177-3AD203B41FA5}">
                      <a16:colId xmlns:a16="http://schemas.microsoft.com/office/drawing/2014/main" val="659110156"/>
                    </a:ext>
                  </a:extLst>
                </a:gridCol>
                <a:gridCol w="822960">
                  <a:extLst>
                    <a:ext uri="{9D8B030D-6E8A-4147-A177-3AD203B41FA5}">
                      <a16:colId xmlns:a16="http://schemas.microsoft.com/office/drawing/2014/main" val="3111735424"/>
                    </a:ext>
                  </a:extLst>
                </a:gridCol>
                <a:gridCol w="822960">
                  <a:extLst>
                    <a:ext uri="{9D8B030D-6E8A-4147-A177-3AD203B41FA5}">
                      <a16:colId xmlns:a16="http://schemas.microsoft.com/office/drawing/2014/main" val="1275224432"/>
                    </a:ext>
                  </a:extLst>
                </a:gridCol>
                <a:gridCol w="822960">
                  <a:extLst>
                    <a:ext uri="{9D8B030D-6E8A-4147-A177-3AD203B41FA5}">
                      <a16:colId xmlns:a16="http://schemas.microsoft.com/office/drawing/2014/main" val="2621554665"/>
                    </a:ext>
                  </a:extLst>
                </a:gridCol>
                <a:gridCol w="822960">
                  <a:extLst>
                    <a:ext uri="{9D8B030D-6E8A-4147-A177-3AD203B41FA5}">
                      <a16:colId xmlns:a16="http://schemas.microsoft.com/office/drawing/2014/main" val="943844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74946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- 2021-06-12 14:04:31</a:t>
                      </a:r>
                      <a:r>
                        <a:rPr kumimoji="0" lang="en-US" sz="1000" b="0" i="0" u="none" strike="noStrike" kern="1200" cap="none" spc="0" normalizeH="0" baseline="0" noProof="0">
                          <a:ln>
                            <a:noFill/>
                          </a:ln>
                          <a:solidFill>
                            <a:prstClr val="black"/>
                          </a:solidFill>
                          <a:effectLst/>
                          <a:uLnTx/>
                          <a:uFillTx/>
                          <a:latin typeface="+mn-lt"/>
                          <a:ea typeface="+mn-ea"/>
                          <a:cs typeface="+mn-cs"/>
                        </a:rPr>
                        <a:t>
 Lockdown has us all craving good food! Here is a delicious and indulgent recipe for you to try! This lemon cheesecake made with SCS Cream Cheese has a sweet, crunchy, graham cracker crust, a melt in your mouth lemony filling and a really nice zing from the tangy lemon curd topping.
Lemon Cheesecake
#SCSrecipes #JustAddSCS
Ingredients for the crust:
5 tbsp SCS Unsalted Butter, melted
200g graham cracker crumbs about 14 sheets
3 tbsp granulated sugar
Pinch of salt
Ingredients for the filling:
907g SCS Cream Cheese, room temperature
266g granulated sugar, divided
Zest of 2 lemons
2 tbsp all-purpose flour
4 large eggs room temperature
59ml lemon juice 
2 tsp vanilla extract
227g sour cream
Ingredients for the topping:
227g lemon curd
Instructions for preparing the crust:
1. Preheat oven to 176°C.
2. Invert the bottom of a 9-inch springform pan so the cheesecake can slide off onto a serving platter once chilled. 
3. Line with a round of parchment paper, if desired.
4. In a food processor, process the graham crackers to fine, even crumbs, about 30-seconds. Add the sugar and salt, and pulse 2 or 3 times to combine. 
5. Add the warm melted SCS Unsalted Butter in a slow, steady stream while pulsing. Process until the mixture is evenly moistened and resembles wet sand.
6. Transfer the mixture to the prepared 9-inch springform pan. Using the bottom of a dry measuring cup, press the crumb mixture into the bottom and 1-inch up the sides of the pan. Don't press too hard. Slightly firm is good. Bake until set and fragrant, about 8 to 10 minutes. Remove to a wire rack to cool for at least 30 minutes before filling.
9. Once cooled, wrap the bottom and sides of the pan in a double layer of heavy-duty foil. Set the springform pan in a roasting pan.
Instructions for preparing the filling:
1. Reduce the oven temperature to 162°C.
2. In the bowl of a clean food processor, combine 66g of sugar with the lemon zest. Pulse until the sugar is pale yellow and the zest is broken down. 
3. Transfer the lemon sugar to a measuring cup with a spout. Whisk in the remaining 200g of sugar and the flour. Set aside.
4. In the bowl of a stand mixer fitted with the paddle attachment, beat SCS Cream Cheese until smooth and creamy. Scrape down the sides and bottom of the bowl. With the mixer running on medium-low, slowly add the lemon sugar mixture. Beat until the mixture is smooth, scraping down the sides and bottom of the bowl as needed.
5. With the speed set on medium, add the eggs, one at a time, beating just until the yolk disappears before adding the next. Scrape down the sides and bottom of the bowl, beat again to blend. Be careful not to over beat.
6. Add the lemon juice, vanilla and sour cream. Beat on low until combined. Scrape down the sides and bottom of the bowl, and beat again for another 5 seconds or until well blended.
7. Pour the batter into the prepared pan. Fill the outer roasting pan with enough hot tap water to come halfway up the sides of the springform pan.
8. Bake at 162°C until the center jiggles slightly, the sides start to puff and the surface appears dry, about 90 to 100 minutes.
9. Turn off the oven and prop the oven door open using a pot holder or wooden spoon. Allow the cheesecake to cool in the hot water bath for 1 hour. 
10. Transfer the cheesecake to a wire rack and remove the foil. Slide a small thin knife around the inside edge of the pan to loosen the sides of the cheesecake. Leave the cheesecake in the springform pan and cool to room temperature, about 2 hours.
11. When the cheesecake is cool, spread the lemon curd on top of the cheesecake leaving a 1-inch border around the edge. Cover tightly with plastic wrap and refrigerate overnight, or up to 24 hours.
12. Optional, decorate cake with whipped cream topping.
Source: https://www.savingdessert.com/lemon-cheesecake-recipe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52790253"/>
                  </a:ext>
                </a:extLst>
              </a:tr>
            </a:tbl>
          </a:graphicData>
        </a:graphic>
      </p:graphicFrame>
      <p:sp>
        <p:nvSpPr>
          <p:cNvPr id="4" name="Text Placeholder 3">
            <a:extLst>
              <a:ext uri="{FF2B5EF4-FFF2-40B4-BE49-F238E27FC236}">
                <a16:creationId xmlns:a16="http://schemas.microsoft.com/office/drawing/2014/main" id="{FA6BDE0A-30A3-4DCB-92A4-886E0A18E7BE}"/>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8238610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A51A0-DA79-4DCD-A4F8-C35E0C88CD48}"/>
              </a:ext>
            </a:extLst>
          </p:cNvPr>
          <p:cNvSpPr>
            <a:spLocks noGrp="1"/>
          </p:cNvSpPr>
          <p:nvPr>
            <p:ph type="title"/>
          </p:nvPr>
        </p:nvSpPr>
        <p:spPr/>
        <p:txBody>
          <a:bodyPr/>
          <a:lstStyle/>
          <a:p>
            <a:r>
              <a:rPr lang="en-US"/>
              <a:t>Facebook Own Posts Table | SCS Dairy MY - 10 of 20</a:t>
            </a:r>
          </a:p>
        </p:txBody>
      </p:sp>
      <p:graphicFrame>
        <p:nvGraphicFramePr>
          <p:cNvPr id="5" name="Table Placeholder 4">
            <a:extLst>
              <a:ext uri="{FF2B5EF4-FFF2-40B4-BE49-F238E27FC236}">
                <a16:creationId xmlns:a16="http://schemas.microsoft.com/office/drawing/2014/main" id="{D42B3393-80AD-4534-8D9A-5C1155E7737A}"/>
              </a:ext>
            </a:extLst>
          </p:cNvPr>
          <p:cNvGraphicFramePr>
            <a:graphicFrameLocks noGrp="1"/>
          </p:cNvGraphicFramePr>
          <p:nvPr>
            <p:ph type="tbl" sz="quarter" idx="13"/>
            <p:extLst>
              <p:ext uri="{D42A27DB-BD31-4B8C-83A1-F6EECF244321}">
                <p14:modId xmlns:p14="http://schemas.microsoft.com/office/powerpoint/2010/main" val="20379430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8859899"/>
                    </a:ext>
                  </a:extLst>
                </a:gridCol>
                <a:gridCol w="822960">
                  <a:extLst>
                    <a:ext uri="{9D8B030D-6E8A-4147-A177-3AD203B41FA5}">
                      <a16:colId xmlns:a16="http://schemas.microsoft.com/office/drawing/2014/main" val="2717410082"/>
                    </a:ext>
                  </a:extLst>
                </a:gridCol>
                <a:gridCol w="822960">
                  <a:extLst>
                    <a:ext uri="{9D8B030D-6E8A-4147-A177-3AD203B41FA5}">
                      <a16:colId xmlns:a16="http://schemas.microsoft.com/office/drawing/2014/main" val="1180694396"/>
                    </a:ext>
                  </a:extLst>
                </a:gridCol>
                <a:gridCol w="822960">
                  <a:extLst>
                    <a:ext uri="{9D8B030D-6E8A-4147-A177-3AD203B41FA5}">
                      <a16:colId xmlns:a16="http://schemas.microsoft.com/office/drawing/2014/main" val="107846033"/>
                    </a:ext>
                  </a:extLst>
                </a:gridCol>
                <a:gridCol w="822960">
                  <a:extLst>
                    <a:ext uri="{9D8B030D-6E8A-4147-A177-3AD203B41FA5}">
                      <a16:colId xmlns:a16="http://schemas.microsoft.com/office/drawing/2014/main" val="990017458"/>
                    </a:ext>
                  </a:extLst>
                </a:gridCol>
                <a:gridCol w="822960">
                  <a:extLst>
                    <a:ext uri="{9D8B030D-6E8A-4147-A177-3AD203B41FA5}">
                      <a16:colId xmlns:a16="http://schemas.microsoft.com/office/drawing/2014/main" val="3924366766"/>
                    </a:ext>
                  </a:extLst>
                </a:gridCol>
                <a:gridCol w="822960">
                  <a:extLst>
                    <a:ext uri="{9D8B030D-6E8A-4147-A177-3AD203B41FA5}">
                      <a16:colId xmlns:a16="http://schemas.microsoft.com/office/drawing/2014/main" val="41747405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02515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- 2021-06-04 10:00:00</a:t>
                      </a:r>
                      <a:r>
                        <a:rPr kumimoji="0" lang="en-US" sz="1000" b="0" i="0" u="none" strike="noStrike" kern="1200" cap="none" spc="0" normalizeH="0" baseline="0" noProof="0">
                          <a:ln>
                            <a:noFill/>
                          </a:ln>
                          <a:solidFill>
                            <a:prstClr val="black"/>
                          </a:solidFill>
                          <a:effectLst/>
                          <a:uLnTx/>
                          <a:uFillTx/>
                          <a:latin typeface="+mn-lt"/>
                          <a:ea typeface="+mn-ea"/>
                          <a:cs typeface="+mn-cs"/>
                        </a:rPr>
                        <a:t>
 🎉 Get ready to be a part of Lazada 6.6 Sale and get up to 24% OFF on your favourite SCS products!🎉😱 
Make the most of this awesome sale and stock up on all the SCS products you love!
Add to cart now and check out on 6.6! 👉 https://bit.ly/SCSMYLazada
Prices are valid on 6.6.2021 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668269067"/>
                  </a:ext>
                </a:extLst>
              </a:tr>
            </a:tbl>
          </a:graphicData>
        </a:graphic>
      </p:graphicFrame>
      <p:sp>
        <p:nvSpPr>
          <p:cNvPr id="4" name="Text Placeholder 3">
            <a:extLst>
              <a:ext uri="{FF2B5EF4-FFF2-40B4-BE49-F238E27FC236}">
                <a16:creationId xmlns:a16="http://schemas.microsoft.com/office/drawing/2014/main" id="{CFC973A6-8F97-4FDE-AF67-17FA011E0E43}"/>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42446832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95389-874A-466B-83DA-35364FD524D1}"/>
              </a:ext>
            </a:extLst>
          </p:cNvPr>
          <p:cNvSpPr>
            <a:spLocks noGrp="1"/>
          </p:cNvSpPr>
          <p:nvPr>
            <p:ph type="title"/>
          </p:nvPr>
        </p:nvSpPr>
        <p:spPr/>
        <p:txBody>
          <a:bodyPr/>
          <a:lstStyle/>
          <a:p>
            <a:r>
              <a:rPr lang="en-US"/>
              <a:t>Facebook Own Posts Table | SCS Dairy MY - 11 of 20</a:t>
            </a:r>
          </a:p>
        </p:txBody>
      </p:sp>
      <p:graphicFrame>
        <p:nvGraphicFramePr>
          <p:cNvPr id="5" name="Table Placeholder 4">
            <a:extLst>
              <a:ext uri="{FF2B5EF4-FFF2-40B4-BE49-F238E27FC236}">
                <a16:creationId xmlns:a16="http://schemas.microsoft.com/office/drawing/2014/main" id="{D61D2D41-5B5B-442F-8D49-F9C1BD52AEFB}"/>
              </a:ext>
            </a:extLst>
          </p:cNvPr>
          <p:cNvGraphicFramePr>
            <a:graphicFrameLocks noGrp="1"/>
          </p:cNvGraphicFramePr>
          <p:nvPr>
            <p:ph type="tbl" sz="quarter" idx="13"/>
            <p:extLst>
              <p:ext uri="{D42A27DB-BD31-4B8C-83A1-F6EECF244321}">
                <p14:modId xmlns:p14="http://schemas.microsoft.com/office/powerpoint/2010/main" val="25802064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82754382"/>
                    </a:ext>
                  </a:extLst>
                </a:gridCol>
                <a:gridCol w="822960">
                  <a:extLst>
                    <a:ext uri="{9D8B030D-6E8A-4147-A177-3AD203B41FA5}">
                      <a16:colId xmlns:a16="http://schemas.microsoft.com/office/drawing/2014/main" val="3159183650"/>
                    </a:ext>
                  </a:extLst>
                </a:gridCol>
                <a:gridCol w="822960">
                  <a:extLst>
                    <a:ext uri="{9D8B030D-6E8A-4147-A177-3AD203B41FA5}">
                      <a16:colId xmlns:a16="http://schemas.microsoft.com/office/drawing/2014/main" val="2469411784"/>
                    </a:ext>
                  </a:extLst>
                </a:gridCol>
                <a:gridCol w="822960">
                  <a:extLst>
                    <a:ext uri="{9D8B030D-6E8A-4147-A177-3AD203B41FA5}">
                      <a16:colId xmlns:a16="http://schemas.microsoft.com/office/drawing/2014/main" val="1978518950"/>
                    </a:ext>
                  </a:extLst>
                </a:gridCol>
                <a:gridCol w="822960">
                  <a:extLst>
                    <a:ext uri="{9D8B030D-6E8A-4147-A177-3AD203B41FA5}">
                      <a16:colId xmlns:a16="http://schemas.microsoft.com/office/drawing/2014/main" val="4152114480"/>
                    </a:ext>
                  </a:extLst>
                </a:gridCol>
                <a:gridCol w="822960">
                  <a:extLst>
                    <a:ext uri="{9D8B030D-6E8A-4147-A177-3AD203B41FA5}">
                      <a16:colId xmlns:a16="http://schemas.microsoft.com/office/drawing/2014/main" val="306474739"/>
                    </a:ext>
                  </a:extLst>
                </a:gridCol>
                <a:gridCol w="822960">
                  <a:extLst>
                    <a:ext uri="{9D8B030D-6E8A-4147-A177-3AD203B41FA5}">
                      <a16:colId xmlns:a16="http://schemas.microsoft.com/office/drawing/2014/main" val="15725478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25653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- 2021-06-14 21:13:38</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SCS WhatsApp Sticker Pack Contest winners!
Zaz Leen
Joyous Li
Audrey Wong
Rozalia Alik
Nadzirah Abdul Manaf
Shaun Goh
Razin Barwin Abdul Samad
Aby Mohd
Callena Khoo
Rezeki Nadiah
Kindly send us a Facebook message with the following details mentioned below before 20th June 2021 to claim your prize.
Name as per IC
First 8 digits of your NRIC
Mailing address
Email address
Phone number
We would like to thank everyone for participating!
#SCSDairyMY #TrueBaker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54205335"/>
                  </a:ext>
                </a:extLst>
              </a:tr>
            </a:tbl>
          </a:graphicData>
        </a:graphic>
      </p:graphicFrame>
      <p:sp>
        <p:nvSpPr>
          <p:cNvPr id="4" name="Text Placeholder 3">
            <a:extLst>
              <a:ext uri="{FF2B5EF4-FFF2-40B4-BE49-F238E27FC236}">
                <a16:creationId xmlns:a16="http://schemas.microsoft.com/office/drawing/2014/main" id="{D4FBBE93-5788-4646-BFA2-57CCF3E04C8D}"/>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7313037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77B7E2-9C99-4ED1-B7E1-95EABB92C775}"/>
              </a:ext>
            </a:extLst>
          </p:cNvPr>
          <p:cNvSpPr>
            <a:spLocks noGrp="1"/>
          </p:cNvSpPr>
          <p:nvPr>
            <p:ph type="title"/>
          </p:nvPr>
        </p:nvSpPr>
        <p:spPr/>
        <p:txBody>
          <a:bodyPr/>
          <a:lstStyle/>
          <a:p>
            <a:r>
              <a:rPr lang="en-US"/>
              <a:t>Facebook Own Posts Table | SCS Dairy MY - 12 of 20</a:t>
            </a:r>
          </a:p>
        </p:txBody>
      </p:sp>
      <p:graphicFrame>
        <p:nvGraphicFramePr>
          <p:cNvPr id="5" name="Table Placeholder 4">
            <a:extLst>
              <a:ext uri="{FF2B5EF4-FFF2-40B4-BE49-F238E27FC236}">
                <a16:creationId xmlns:a16="http://schemas.microsoft.com/office/drawing/2014/main" id="{22F1877D-2E76-4730-8650-9B678CCC7669}"/>
              </a:ext>
            </a:extLst>
          </p:cNvPr>
          <p:cNvGraphicFramePr>
            <a:graphicFrameLocks noGrp="1"/>
          </p:cNvGraphicFramePr>
          <p:nvPr>
            <p:ph type="tbl" sz="quarter" idx="13"/>
            <p:extLst>
              <p:ext uri="{D42A27DB-BD31-4B8C-83A1-F6EECF244321}">
                <p14:modId xmlns:p14="http://schemas.microsoft.com/office/powerpoint/2010/main" val="19935603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977361492"/>
                    </a:ext>
                  </a:extLst>
                </a:gridCol>
                <a:gridCol w="822960">
                  <a:extLst>
                    <a:ext uri="{9D8B030D-6E8A-4147-A177-3AD203B41FA5}">
                      <a16:colId xmlns:a16="http://schemas.microsoft.com/office/drawing/2014/main" val="2406197865"/>
                    </a:ext>
                  </a:extLst>
                </a:gridCol>
                <a:gridCol w="822960">
                  <a:extLst>
                    <a:ext uri="{9D8B030D-6E8A-4147-A177-3AD203B41FA5}">
                      <a16:colId xmlns:a16="http://schemas.microsoft.com/office/drawing/2014/main" val="1143268465"/>
                    </a:ext>
                  </a:extLst>
                </a:gridCol>
                <a:gridCol w="822960">
                  <a:extLst>
                    <a:ext uri="{9D8B030D-6E8A-4147-A177-3AD203B41FA5}">
                      <a16:colId xmlns:a16="http://schemas.microsoft.com/office/drawing/2014/main" val="2009193176"/>
                    </a:ext>
                  </a:extLst>
                </a:gridCol>
                <a:gridCol w="822960">
                  <a:extLst>
                    <a:ext uri="{9D8B030D-6E8A-4147-A177-3AD203B41FA5}">
                      <a16:colId xmlns:a16="http://schemas.microsoft.com/office/drawing/2014/main" val="241412024"/>
                    </a:ext>
                  </a:extLst>
                </a:gridCol>
                <a:gridCol w="822960">
                  <a:extLst>
                    <a:ext uri="{9D8B030D-6E8A-4147-A177-3AD203B41FA5}">
                      <a16:colId xmlns:a16="http://schemas.microsoft.com/office/drawing/2014/main" val="461123704"/>
                    </a:ext>
                  </a:extLst>
                </a:gridCol>
                <a:gridCol w="822960">
                  <a:extLst>
                    <a:ext uri="{9D8B030D-6E8A-4147-A177-3AD203B41FA5}">
                      <a16:colId xmlns:a16="http://schemas.microsoft.com/office/drawing/2014/main" val="10465637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07733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- 2021-06-10 14:05:29</a:t>
                      </a:r>
                      <a:r>
                        <a:rPr kumimoji="0" lang="en-US" sz="1000" b="0" i="0" u="none" strike="noStrike" kern="1200" cap="none" spc="0" normalizeH="0" baseline="0" noProof="0">
                          <a:ln>
                            <a:noFill/>
                          </a:ln>
                          <a:solidFill>
                            <a:prstClr val="black"/>
                          </a:solidFill>
                          <a:effectLst/>
                          <a:uLnTx/>
                          <a:uFillTx/>
                          <a:latin typeface="+mn-lt"/>
                          <a:ea typeface="+mn-ea"/>
                          <a:cs typeface="+mn-cs"/>
                        </a:rPr>
                        <a:t>
 “What I love most about SCS Butter is its buttery creamy smooth taste that contains no artificial colouring and best of all, it is low in trans- fat, making it a guilt-free indulgence that I can enjoy any time I like!”
Chin Yoke Ling - SCS Fan
We are truly grateful to our fans for their love and continuous support! Thank you!!
#SCSfans #premiumbutter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96231608"/>
                  </a:ext>
                </a:extLst>
              </a:tr>
            </a:tbl>
          </a:graphicData>
        </a:graphic>
      </p:graphicFrame>
      <p:sp>
        <p:nvSpPr>
          <p:cNvPr id="4" name="Text Placeholder 3">
            <a:extLst>
              <a:ext uri="{FF2B5EF4-FFF2-40B4-BE49-F238E27FC236}">
                <a16:creationId xmlns:a16="http://schemas.microsoft.com/office/drawing/2014/main" id="{97CA6597-DC19-4F40-B794-7893349F7E7E}"/>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9324260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F4BBA7-8837-4C5D-B5E8-0D3FFC5D8CF7}"/>
              </a:ext>
            </a:extLst>
          </p:cNvPr>
          <p:cNvSpPr>
            <a:spLocks noGrp="1"/>
          </p:cNvSpPr>
          <p:nvPr>
            <p:ph type="title"/>
          </p:nvPr>
        </p:nvSpPr>
        <p:spPr/>
        <p:txBody>
          <a:bodyPr/>
          <a:lstStyle/>
          <a:p>
            <a:r>
              <a:rPr lang="en-US"/>
              <a:t>Facebook Own Posts Table | SCS Dairy MY - 13 of 20</a:t>
            </a:r>
          </a:p>
        </p:txBody>
      </p:sp>
      <p:graphicFrame>
        <p:nvGraphicFramePr>
          <p:cNvPr id="5" name="Table Placeholder 4">
            <a:extLst>
              <a:ext uri="{FF2B5EF4-FFF2-40B4-BE49-F238E27FC236}">
                <a16:creationId xmlns:a16="http://schemas.microsoft.com/office/drawing/2014/main" id="{A19A1F8B-AD81-493A-99B0-4F92B71FB83D}"/>
              </a:ext>
            </a:extLst>
          </p:cNvPr>
          <p:cNvGraphicFramePr>
            <a:graphicFrameLocks noGrp="1"/>
          </p:cNvGraphicFramePr>
          <p:nvPr>
            <p:ph type="tbl" sz="quarter" idx="13"/>
            <p:extLst>
              <p:ext uri="{D42A27DB-BD31-4B8C-83A1-F6EECF244321}">
                <p14:modId xmlns:p14="http://schemas.microsoft.com/office/powerpoint/2010/main" val="40530718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6710716"/>
                    </a:ext>
                  </a:extLst>
                </a:gridCol>
                <a:gridCol w="822960">
                  <a:extLst>
                    <a:ext uri="{9D8B030D-6E8A-4147-A177-3AD203B41FA5}">
                      <a16:colId xmlns:a16="http://schemas.microsoft.com/office/drawing/2014/main" val="1072621092"/>
                    </a:ext>
                  </a:extLst>
                </a:gridCol>
                <a:gridCol w="822960">
                  <a:extLst>
                    <a:ext uri="{9D8B030D-6E8A-4147-A177-3AD203B41FA5}">
                      <a16:colId xmlns:a16="http://schemas.microsoft.com/office/drawing/2014/main" val="1590743627"/>
                    </a:ext>
                  </a:extLst>
                </a:gridCol>
                <a:gridCol w="822960">
                  <a:extLst>
                    <a:ext uri="{9D8B030D-6E8A-4147-A177-3AD203B41FA5}">
                      <a16:colId xmlns:a16="http://schemas.microsoft.com/office/drawing/2014/main" val="388778324"/>
                    </a:ext>
                  </a:extLst>
                </a:gridCol>
                <a:gridCol w="822960">
                  <a:extLst>
                    <a:ext uri="{9D8B030D-6E8A-4147-A177-3AD203B41FA5}">
                      <a16:colId xmlns:a16="http://schemas.microsoft.com/office/drawing/2014/main" val="1326537555"/>
                    </a:ext>
                  </a:extLst>
                </a:gridCol>
                <a:gridCol w="822960">
                  <a:extLst>
                    <a:ext uri="{9D8B030D-6E8A-4147-A177-3AD203B41FA5}">
                      <a16:colId xmlns:a16="http://schemas.microsoft.com/office/drawing/2014/main" val="1668504719"/>
                    </a:ext>
                  </a:extLst>
                </a:gridCol>
                <a:gridCol w="822960">
                  <a:extLst>
                    <a:ext uri="{9D8B030D-6E8A-4147-A177-3AD203B41FA5}">
                      <a16:colId xmlns:a16="http://schemas.microsoft.com/office/drawing/2014/main" val="28989828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63531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- 2021-06-26 14:04:28</a:t>
                      </a:r>
                      <a:r>
                        <a:rPr kumimoji="0" lang="en-US" sz="1000" b="0" i="0" u="none" strike="noStrike" kern="1200" cap="none" spc="0" normalizeH="0" baseline="0" noProof="0">
                          <a:ln>
                            <a:noFill/>
                          </a:ln>
                          <a:solidFill>
                            <a:prstClr val="black"/>
                          </a:solidFill>
                          <a:effectLst/>
                          <a:uLnTx/>
                          <a:uFillTx/>
                          <a:latin typeface="+mn-lt"/>
                          <a:ea typeface="+mn-ea"/>
                          <a:cs typeface="+mn-cs"/>
                        </a:rPr>
                        <a:t>
 This Blueberry Cheesecake made with SCS Cream Cheese is ultra creamy and swirled with fresh blueberry sauce. It’s baked to perfection with no water bath and no fuss!
Blueberry Cheesecake
#SCSrecipes #JustAddSCS
Ingredients for the blueberry sauce:
498g fresh or frozen blueberries
50g granulated sugar
59ml water
1 tbsp cornstarch
Ingredients for the crust:
75g melted SCS Salted Butter
250g graham cracker crumbs
1 tbsp granulated sugar
Ingredients for the filling:
750g SCS Cream Cheese, room temperature
454g sour cream or Greek yogurt
300g granulated sugar 
4 large eggs
1 tbsp vanilla extract
Instructions for the blueberry sauce:
1. In a medium pan, combine blueberries and sugar. Whisk together water and cornstarch and add to the pan.
2. Cook over medium heat, stirring often, until bubbly and thickened, about 5-8 minutes.
3. Set aside to cool to room temperature.
Instructions for the crust:
1. Preheat oven to 162°C and line a 9” Springform pan with parchment paper (pinch it in between the bottom and the sides).
2. Stir together graham cracker crumbs, SCS Salted Butter and sugar and press into the pan and about 1/2" up the sides.
3. Bake for 10-12 minutes, just until dry. Remove to cool and reduce oven temperature to 135°C.
Instructions for the filling:
1. In a large bowl, beat SCS Cream Cheese with an electric mixer until smooth.
2. Add sour cream, sugar, eggs and vanilla and beat until smooth.
3. Pour half of the filling into another bowl. Stir in ½ of the blueberry sauce.
4. Pour blueberry cheesecake filling into prepared crust.
5. Carefully pour plain cheesecake filling over the blueberry, drizzling back and forth to cover in an even layer. Spread to smooth.
6. Drop teaspoons of blueberry sauce over the top of the cheesecake and gently swirl. Reserve remaining sauce for serving.
7. Bake at 135°C for 1.5-2 hours, until the outer 2" are set and the center is still somewhat jiggly.
8. Turn oven off and let sit in warm oven for 1 more hour.
9. Remove from oven and set on the counter to cool to room temperature. Refrigerate at least 8 hours or overnight before slicing.
10. Serve with whipped cream (optional) and remaining blueberry sauce.
Source: https://www.thereciperebel.com/blueberry-cheesecake/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28740540"/>
                  </a:ext>
                </a:extLst>
              </a:tr>
            </a:tbl>
          </a:graphicData>
        </a:graphic>
      </p:graphicFrame>
      <p:sp>
        <p:nvSpPr>
          <p:cNvPr id="4" name="Text Placeholder 3">
            <a:extLst>
              <a:ext uri="{FF2B5EF4-FFF2-40B4-BE49-F238E27FC236}">
                <a16:creationId xmlns:a16="http://schemas.microsoft.com/office/drawing/2014/main" id="{3176BAE6-91E8-4E87-A761-882C0A26EE75}"/>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0561456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76D42E-6EA1-4E6A-86B1-1B6241B76692}"/>
              </a:ext>
            </a:extLst>
          </p:cNvPr>
          <p:cNvSpPr>
            <a:spLocks noGrp="1"/>
          </p:cNvSpPr>
          <p:nvPr>
            <p:ph type="title"/>
          </p:nvPr>
        </p:nvSpPr>
        <p:spPr/>
        <p:txBody>
          <a:bodyPr/>
          <a:lstStyle/>
          <a:p>
            <a:r>
              <a:rPr lang="en-US"/>
              <a:t>Facebook Own Posts Table | SCS Dairy MY - 14 of 20</a:t>
            </a:r>
          </a:p>
        </p:txBody>
      </p:sp>
      <p:graphicFrame>
        <p:nvGraphicFramePr>
          <p:cNvPr id="5" name="Table Placeholder 4">
            <a:extLst>
              <a:ext uri="{FF2B5EF4-FFF2-40B4-BE49-F238E27FC236}">
                <a16:creationId xmlns:a16="http://schemas.microsoft.com/office/drawing/2014/main" id="{2BC1FA83-232E-4340-ADFB-AC1742A9DEAE}"/>
              </a:ext>
            </a:extLst>
          </p:cNvPr>
          <p:cNvGraphicFramePr>
            <a:graphicFrameLocks noGrp="1"/>
          </p:cNvGraphicFramePr>
          <p:nvPr>
            <p:ph type="tbl" sz="quarter" idx="13"/>
            <p:extLst>
              <p:ext uri="{D42A27DB-BD31-4B8C-83A1-F6EECF244321}">
                <p14:modId xmlns:p14="http://schemas.microsoft.com/office/powerpoint/2010/main" val="4429999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10383125"/>
                    </a:ext>
                  </a:extLst>
                </a:gridCol>
                <a:gridCol w="822960">
                  <a:extLst>
                    <a:ext uri="{9D8B030D-6E8A-4147-A177-3AD203B41FA5}">
                      <a16:colId xmlns:a16="http://schemas.microsoft.com/office/drawing/2014/main" val="2370341658"/>
                    </a:ext>
                  </a:extLst>
                </a:gridCol>
                <a:gridCol w="822960">
                  <a:extLst>
                    <a:ext uri="{9D8B030D-6E8A-4147-A177-3AD203B41FA5}">
                      <a16:colId xmlns:a16="http://schemas.microsoft.com/office/drawing/2014/main" val="1007768501"/>
                    </a:ext>
                  </a:extLst>
                </a:gridCol>
                <a:gridCol w="822960">
                  <a:extLst>
                    <a:ext uri="{9D8B030D-6E8A-4147-A177-3AD203B41FA5}">
                      <a16:colId xmlns:a16="http://schemas.microsoft.com/office/drawing/2014/main" val="2698521732"/>
                    </a:ext>
                  </a:extLst>
                </a:gridCol>
                <a:gridCol w="822960">
                  <a:extLst>
                    <a:ext uri="{9D8B030D-6E8A-4147-A177-3AD203B41FA5}">
                      <a16:colId xmlns:a16="http://schemas.microsoft.com/office/drawing/2014/main" val="2830729599"/>
                    </a:ext>
                  </a:extLst>
                </a:gridCol>
                <a:gridCol w="822960">
                  <a:extLst>
                    <a:ext uri="{9D8B030D-6E8A-4147-A177-3AD203B41FA5}">
                      <a16:colId xmlns:a16="http://schemas.microsoft.com/office/drawing/2014/main" val="720012631"/>
                    </a:ext>
                  </a:extLst>
                </a:gridCol>
                <a:gridCol w="822960">
                  <a:extLst>
                    <a:ext uri="{9D8B030D-6E8A-4147-A177-3AD203B41FA5}">
                      <a16:colId xmlns:a16="http://schemas.microsoft.com/office/drawing/2014/main" val="36654127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5435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- 2021-06-23 11:35:13</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#FunWithSCS Contest winners!
Shang Ki
Janice Thon
Emily Ching
Kindly send us a Facebook message with the following details mentioned below before 28th June 2021 to claim your prize.
Name as per IC
First 8 digits of your NRI
Mailing address
Email address
Phone number
We would like to thank everyone for participating!
#SCSDairyMY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75749181"/>
                  </a:ext>
                </a:extLst>
              </a:tr>
            </a:tbl>
          </a:graphicData>
        </a:graphic>
      </p:graphicFrame>
      <p:sp>
        <p:nvSpPr>
          <p:cNvPr id="4" name="Text Placeholder 3">
            <a:extLst>
              <a:ext uri="{FF2B5EF4-FFF2-40B4-BE49-F238E27FC236}">
                <a16:creationId xmlns:a16="http://schemas.microsoft.com/office/drawing/2014/main" id="{9451B543-5BCA-4E3C-8B50-4C76AEFFC65E}"/>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7267204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67FF9C-B0BE-4D75-8137-53D88B818F9E}"/>
              </a:ext>
            </a:extLst>
          </p:cNvPr>
          <p:cNvSpPr>
            <a:spLocks noGrp="1"/>
          </p:cNvSpPr>
          <p:nvPr>
            <p:ph type="title"/>
          </p:nvPr>
        </p:nvSpPr>
        <p:spPr/>
        <p:txBody>
          <a:bodyPr/>
          <a:lstStyle/>
          <a:p>
            <a:r>
              <a:rPr lang="en-US"/>
              <a:t>Facebook Own Posts Table | SCS Dairy MY - 15 of 20</a:t>
            </a:r>
          </a:p>
        </p:txBody>
      </p:sp>
      <p:graphicFrame>
        <p:nvGraphicFramePr>
          <p:cNvPr id="5" name="Table Placeholder 4">
            <a:extLst>
              <a:ext uri="{FF2B5EF4-FFF2-40B4-BE49-F238E27FC236}">
                <a16:creationId xmlns:a16="http://schemas.microsoft.com/office/drawing/2014/main" id="{C466DFD6-05A4-4C45-AACA-E78A87BE79C5}"/>
              </a:ext>
            </a:extLst>
          </p:cNvPr>
          <p:cNvGraphicFramePr>
            <a:graphicFrameLocks noGrp="1"/>
          </p:cNvGraphicFramePr>
          <p:nvPr>
            <p:ph type="tbl" sz="quarter" idx="13"/>
            <p:extLst>
              <p:ext uri="{D42A27DB-BD31-4B8C-83A1-F6EECF244321}">
                <p14:modId xmlns:p14="http://schemas.microsoft.com/office/powerpoint/2010/main" val="7620178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18600579"/>
                    </a:ext>
                  </a:extLst>
                </a:gridCol>
                <a:gridCol w="822960">
                  <a:extLst>
                    <a:ext uri="{9D8B030D-6E8A-4147-A177-3AD203B41FA5}">
                      <a16:colId xmlns:a16="http://schemas.microsoft.com/office/drawing/2014/main" val="1111318852"/>
                    </a:ext>
                  </a:extLst>
                </a:gridCol>
                <a:gridCol w="822960">
                  <a:extLst>
                    <a:ext uri="{9D8B030D-6E8A-4147-A177-3AD203B41FA5}">
                      <a16:colId xmlns:a16="http://schemas.microsoft.com/office/drawing/2014/main" val="3022804171"/>
                    </a:ext>
                  </a:extLst>
                </a:gridCol>
                <a:gridCol w="822960">
                  <a:extLst>
                    <a:ext uri="{9D8B030D-6E8A-4147-A177-3AD203B41FA5}">
                      <a16:colId xmlns:a16="http://schemas.microsoft.com/office/drawing/2014/main" val="1183584605"/>
                    </a:ext>
                  </a:extLst>
                </a:gridCol>
                <a:gridCol w="822960">
                  <a:extLst>
                    <a:ext uri="{9D8B030D-6E8A-4147-A177-3AD203B41FA5}">
                      <a16:colId xmlns:a16="http://schemas.microsoft.com/office/drawing/2014/main" val="3459258214"/>
                    </a:ext>
                  </a:extLst>
                </a:gridCol>
                <a:gridCol w="822960">
                  <a:extLst>
                    <a:ext uri="{9D8B030D-6E8A-4147-A177-3AD203B41FA5}">
                      <a16:colId xmlns:a16="http://schemas.microsoft.com/office/drawing/2014/main" val="854021240"/>
                    </a:ext>
                  </a:extLst>
                </a:gridCol>
                <a:gridCol w="822960">
                  <a:extLst>
                    <a:ext uri="{9D8B030D-6E8A-4147-A177-3AD203B41FA5}">
                      <a16:colId xmlns:a16="http://schemas.microsoft.com/office/drawing/2014/main" val="6313503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0012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- 2021-06-22 10:05:17</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#FunWithSCS Contest winners!
Rena Sandhu
Elisya Mikhail
Siti Nasyrah
Kindly send us a Facebook message with the following details mentioned below before 26th June 2021 to claim your prize.
Name as per IC
First 8 digits of your NRIC
Mailing address
Email address
Phone number
We would like to thank everyone for participating!
#SCSDairyMY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58331414"/>
                  </a:ext>
                </a:extLst>
              </a:tr>
            </a:tbl>
          </a:graphicData>
        </a:graphic>
      </p:graphicFrame>
      <p:sp>
        <p:nvSpPr>
          <p:cNvPr id="4" name="Text Placeholder 3">
            <a:extLst>
              <a:ext uri="{FF2B5EF4-FFF2-40B4-BE49-F238E27FC236}">
                <a16:creationId xmlns:a16="http://schemas.microsoft.com/office/drawing/2014/main" id="{2CB6278D-11AD-430C-A248-D2C4B023AF2F}"/>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8372391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057088-4A88-45B1-AB78-C22174D78691}"/>
              </a:ext>
            </a:extLst>
          </p:cNvPr>
          <p:cNvSpPr>
            <a:spLocks noGrp="1"/>
          </p:cNvSpPr>
          <p:nvPr>
            <p:ph type="title"/>
          </p:nvPr>
        </p:nvSpPr>
        <p:spPr/>
        <p:txBody>
          <a:bodyPr/>
          <a:lstStyle/>
          <a:p>
            <a:r>
              <a:rPr lang="en-US"/>
              <a:t>Facebook Own Posts Table | SCS Dairy MY - 16 of 20</a:t>
            </a:r>
          </a:p>
        </p:txBody>
      </p:sp>
      <p:graphicFrame>
        <p:nvGraphicFramePr>
          <p:cNvPr id="5" name="Table Placeholder 4">
            <a:extLst>
              <a:ext uri="{FF2B5EF4-FFF2-40B4-BE49-F238E27FC236}">
                <a16:creationId xmlns:a16="http://schemas.microsoft.com/office/drawing/2014/main" id="{DD1D00D6-7CF1-4667-AE29-C48B83559521}"/>
              </a:ext>
            </a:extLst>
          </p:cNvPr>
          <p:cNvGraphicFramePr>
            <a:graphicFrameLocks noGrp="1"/>
          </p:cNvGraphicFramePr>
          <p:nvPr>
            <p:ph type="tbl" sz="quarter" idx="13"/>
            <p:extLst>
              <p:ext uri="{D42A27DB-BD31-4B8C-83A1-F6EECF244321}">
                <p14:modId xmlns:p14="http://schemas.microsoft.com/office/powerpoint/2010/main" val="16926800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413690652"/>
                    </a:ext>
                  </a:extLst>
                </a:gridCol>
                <a:gridCol w="822960">
                  <a:extLst>
                    <a:ext uri="{9D8B030D-6E8A-4147-A177-3AD203B41FA5}">
                      <a16:colId xmlns:a16="http://schemas.microsoft.com/office/drawing/2014/main" val="4287403881"/>
                    </a:ext>
                  </a:extLst>
                </a:gridCol>
                <a:gridCol w="822960">
                  <a:extLst>
                    <a:ext uri="{9D8B030D-6E8A-4147-A177-3AD203B41FA5}">
                      <a16:colId xmlns:a16="http://schemas.microsoft.com/office/drawing/2014/main" val="2717298358"/>
                    </a:ext>
                  </a:extLst>
                </a:gridCol>
                <a:gridCol w="822960">
                  <a:extLst>
                    <a:ext uri="{9D8B030D-6E8A-4147-A177-3AD203B41FA5}">
                      <a16:colId xmlns:a16="http://schemas.microsoft.com/office/drawing/2014/main" val="1821500027"/>
                    </a:ext>
                  </a:extLst>
                </a:gridCol>
                <a:gridCol w="822960">
                  <a:extLst>
                    <a:ext uri="{9D8B030D-6E8A-4147-A177-3AD203B41FA5}">
                      <a16:colId xmlns:a16="http://schemas.microsoft.com/office/drawing/2014/main" val="200280025"/>
                    </a:ext>
                  </a:extLst>
                </a:gridCol>
                <a:gridCol w="822960">
                  <a:extLst>
                    <a:ext uri="{9D8B030D-6E8A-4147-A177-3AD203B41FA5}">
                      <a16:colId xmlns:a16="http://schemas.microsoft.com/office/drawing/2014/main" val="1037006424"/>
                    </a:ext>
                  </a:extLst>
                </a:gridCol>
                <a:gridCol w="822960">
                  <a:extLst>
                    <a:ext uri="{9D8B030D-6E8A-4147-A177-3AD203B41FA5}">
                      <a16:colId xmlns:a16="http://schemas.microsoft.com/office/drawing/2014/main" val="18161720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2699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- 2021-06-16 17:31:59</a:t>
                      </a:r>
                      <a:r>
                        <a:rPr kumimoji="0" lang="en-US" sz="1000" b="0" i="0" u="none" strike="noStrike" kern="1200" cap="none" spc="0" normalizeH="0" baseline="0" noProof="0">
                          <a:ln>
                            <a:noFill/>
                          </a:ln>
                          <a:solidFill>
                            <a:prstClr val="black"/>
                          </a:solidFill>
                          <a:effectLst/>
                          <a:uLnTx/>
                          <a:uFillTx/>
                          <a:latin typeface="+mn-lt"/>
                          <a:ea typeface="+mn-ea"/>
                          <a:cs typeface="+mn-cs"/>
                        </a:rPr>
                        <a:t>
 Always use a water bath when baking a cheesecake. This is a step that most people want to desperately avoid, the extra few minutes it takes are totally worth it. The water bath generates steam that helps keep the cheesecake from drying out and cracking. It keeps the sides of the cheesecake from baking more quickly than the middle and results in an evenly baked cake.
#SCStip
Image credit: https://www.tasteofhome.com/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69021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- 2021-06-18 16:40:37</a:t>
                      </a:r>
                      <a:r>
                        <a:rPr kumimoji="0" lang="en-US" sz="1000" b="0" i="0" u="none" strike="noStrike" kern="1200" cap="none" spc="0" normalizeH="0" baseline="0" noProof="0">
                          <a:ln>
                            <a:noFill/>
                          </a:ln>
                          <a:solidFill>
                            <a:prstClr val="black"/>
                          </a:solidFill>
                          <a:effectLst/>
                          <a:uLnTx/>
                          <a:uFillTx/>
                          <a:latin typeface="+mn-lt"/>
                          <a:ea typeface="+mn-ea"/>
                          <a:cs typeface="+mn-cs"/>
                        </a:rPr>
                        <a:t>
 What are your favourite toppings with SCS Cream Cheese? 
Tempted? Shop for SCS Cream Cheese with the click of a button and get it delivered to your doorstep. 
Click on the Shop Now button and fill up your cart!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05719897"/>
                  </a:ext>
                </a:extLst>
              </a:tr>
            </a:tbl>
          </a:graphicData>
        </a:graphic>
      </p:graphicFrame>
      <p:sp>
        <p:nvSpPr>
          <p:cNvPr id="4" name="Text Placeholder 3">
            <a:extLst>
              <a:ext uri="{FF2B5EF4-FFF2-40B4-BE49-F238E27FC236}">
                <a16:creationId xmlns:a16="http://schemas.microsoft.com/office/drawing/2014/main" id="{46D01648-401C-424C-836B-3F244F220411}"/>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4757906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82FA02-6A8E-43D4-B618-409195E76EF2}"/>
              </a:ext>
            </a:extLst>
          </p:cNvPr>
          <p:cNvSpPr>
            <a:spLocks noGrp="1"/>
          </p:cNvSpPr>
          <p:nvPr>
            <p:ph type="title"/>
          </p:nvPr>
        </p:nvSpPr>
        <p:spPr/>
        <p:txBody>
          <a:bodyPr/>
          <a:lstStyle/>
          <a:p>
            <a:r>
              <a:rPr lang="en-US"/>
              <a:t>Facebook Own Posts Table | SCS Dairy MY - 17 of 20</a:t>
            </a:r>
          </a:p>
        </p:txBody>
      </p:sp>
      <p:graphicFrame>
        <p:nvGraphicFramePr>
          <p:cNvPr id="5" name="Table Placeholder 4">
            <a:extLst>
              <a:ext uri="{FF2B5EF4-FFF2-40B4-BE49-F238E27FC236}">
                <a16:creationId xmlns:a16="http://schemas.microsoft.com/office/drawing/2014/main" id="{EB0E7C68-EFFA-4D41-947E-31294BEA7ADC}"/>
              </a:ext>
            </a:extLst>
          </p:cNvPr>
          <p:cNvGraphicFramePr>
            <a:graphicFrameLocks noGrp="1"/>
          </p:cNvGraphicFramePr>
          <p:nvPr>
            <p:ph type="tbl" sz="quarter" idx="13"/>
            <p:extLst>
              <p:ext uri="{D42A27DB-BD31-4B8C-83A1-F6EECF244321}">
                <p14:modId xmlns:p14="http://schemas.microsoft.com/office/powerpoint/2010/main" val="21850479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160140820"/>
                    </a:ext>
                  </a:extLst>
                </a:gridCol>
                <a:gridCol w="822960">
                  <a:extLst>
                    <a:ext uri="{9D8B030D-6E8A-4147-A177-3AD203B41FA5}">
                      <a16:colId xmlns:a16="http://schemas.microsoft.com/office/drawing/2014/main" val="87782985"/>
                    </a:ext>
                  </a:extLst>
                </a:gridCol>
                <a:gridCol w="822960">
                  <a:extLst>
                    <a:ext uri="{9D8B030D-6E8A-4147-A177-3AD203B41FA5}">
                      <a16:colId xmlns:a16="http://schemas.microsoft.com/office/drawing/2014/main" val="574434281"/>
                    </a:ext>
                  </a:extLst>
                </a:gridCol>
                <a:gridCol w="822960">
                  <a:extLst>
                    <a:ext uri="{9D8B030D-6E8A-4147-A177-3AD203B41FA5}">
                      <a16:colId xmlns:a16="http://schemas.microsoft.com/office/drawing/2014/main" val="2106085878"/>
                    </a:ext>
                  </a:extLst>
                </a:gridCol>
                <a:gridCol w="822960">
                  <a:extLst>
                    <a:ext uri="{9D8B030D-6E8A-4147-A177-3AD203B41FA5}">
                      <a16:colId xmlns:a16="http://schemas.microsoft.com/office/drawing/2014/main" val="3683478977"/>
                    </a:ext>
                  </a:extLst>
                </a:gridCol>
                <a:gridCol w="822960">
                  <a:extLst>
                    <a:ext uri="{9D8B030D-6E8A-4147-A177-3AD203B41FA5}">
                      <a16:colId xmlns:a16="http://schemas.microsoft.com/office/drawing/2014/main" val="2205326777"/>
                    </a:ext>
                  </a:extLst>
                </a:gridCol>
                <a:gridCol w="822960">
                  <a:extLst>
                    <a:ext uri="{9D8B030D-6E8A-4147-A177-3AD203B41FA5}">
                      <a16:colId xmlns:a16="http://schemas.microsoft.com/office/drawing/2014/main" val="18767653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74531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- 2021-06-06 12:02:44</a:t>
                      </a:r>
                      <a:r>
                        <a:rPr kumimoji="0" lang="en-US" sz="1000" b="0" i="0" u="none" strike="noStrike" kern="1200" cap="none" spc="0" normalizeH="0" baseline="0" noProof="0">
                          <a:ln>
                            <a:noFill/>
                          </a:ln>
                          <a:solidFill>
                            <a:prstClr val="black"/>
                          </a:solidFill>
                          <a:effectLst/>
                          <a:uLnTx/>
                          <a:uFillTx/>
                          <a:latin typeface="+mn-lt"/>
                          <a:ea typeface="+mn-ea"/>
                          <a:cs typeface="+mn-cs"/>
                        </a:rPr>
                        <a:t>
 Your cream cheese should always be room temperature before baking. Cream cheese that is too firm won’t mix well and will turn into a lumpy mess, so it needs to be room temperature. In a pinch, take the cream cheese out of the packaging, cut into smaller sections and heat in the microwave for about 15 seconds at a time until softened.
For the cheesecake texture to be on point, use only the best and real cream cheese like SCS Cream Cheese.
Shop for SCS Cream Cheese from the comfort of your home. 
Click on the Shop Now button and fill up your cart!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47814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- 2021-06-18 11:48:34</a:t>
                      </a:r>
                      <a:r>
                        <a:rPr kumimoji="0" lang="en-US" sz="1000" b="0" i="0" u="none" strike="noStrike" kern="1200" cap="none" spc="0" normalizeH="0" baseline="0" noProof="0">
                          <a:ln>
                            <a:noFill/>
                          </a:ln>
                          <a:solidFill>
                            <a:prstClr val="black"/>
                          </a:solidFill>
                          <a:effectLst/>
                          <a:uLnTx/>
                          <a:uFillTx/>
                          <a:latin typeface="+mn-lt"/>
                          <a:ea typeface="+mn-ea"/>
                          <a:cs typeface="+mn-cs"/>
                        </a:rPr>
                        <a:t>
 Chef Siti Mastura baked this delicious raisin bread with SCS Butter! Do you want Chef Siti Mastura to show you how to make this delicious raisin bread with SCS Butter?
Don't forget to watch the LIVE "Bake Talk" session with Chef Siti Mastura and Chef Sarah tonight on SCS Dairy MY Facebook page from 8:30pm to 10:30pm. See you then!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22928954"/>
                  </a:ext>
                </a:extLst>
              </a:tr>
            </a:tbl>
          </a:graphicData>
        </a:graphic>
      </p:graphicFrame>
      <p:sp>
        <p:nvSpPr>
          <p:cNvPr id="4" name="Text Placeholder 3">
            <a:extLst>
              <a:ext uri="{FF2B5EF4-FFF2-40B4-BE49-F238E27FC236}">
                <a16:creationId xmlns:a16="http://schemas.microsoft.com/office/drawing/2014/main" id="{CB260E8E-AECD-4DBD-B95E-9FCFBDDFD53B}"/>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93832952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BC663-0778-4690-A500-D4C0811CB789}"/>
              </a:ext>
            </a:extLst>
          </p:cNvPr>
          <p:cNvSpPr>
            <a:spLocks noGrp="1"/>
          </p:cNvSpPr>
          <p:nvPr>
            <p:ph type="title"/>
          </p:nvPr>
        </p:nvSpPr>
        <p:spPr/>
        <p:txBody>
          <a:bodyPr/>
          <a:lstStyle/>
          <a:p>
            <a:r>
              <a:rPr lang="en-US"/>
              <a:t>Facebook Own Posts Table | SCS Dairy MY - 18 of 20</a:t>
            </a:r>
          </a:p>
        </p:txBody>
      </p:sp>
      <p:graphicFrame>
        <p:nvGraphicFramePr>
          <p:cNvPr id="5" name="Table Placeholder 4">
            <a:extLst>
              <a:ext uri="{FF2B5EF4-FFF2-40B4-BE49-F238E27FC236}">
                <a16:creationId xmlns:a16="http://schemas.microsoft.com/office/drawing/2014/main" id="{396FCE8D-1753-4729-B010-182C43A55346}"/>
              </a:ext>
            </a:extLst>
          </p:cNvPr>
          <p:cNvGraphicFramePr>
            <a:graphicFrameLocks noGrp="1"/>
          </p:cNvGraphicFramePr>
          <p:nvPr>
            <p:ph type="tbl" sz="quarter" idx="13"/>
            <p:extLst>
              <p:ext uri="{D42A27DB-BD31-4B8C-83A1-F6EECF244321}">
                <p14:modId xmlns:p14="http://schemas.microsoft.com/office/powerpoint/2010/main" val="20439890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23757138"/>
                    </a:ext>
                  </a:extLst>
                </a:gridCol>
                <a:gridCol w="822960">
                  <a:extLst>
                    <a:ext uri="{9D8B030D-6E8A-4147-A177-3AD203B41FA5}">
                      <a16:colId xmlns:a16="http://schemas.microsoft.com/office/drawing/2014/main" val="279534587"/>
                    </a:ext>
                  </a:extLst>
                </a:gridCol>
                <a:gridCol w="822960">
                  <a:extLst>
                    <a:ext uri="{9D8B030D-6E8A-4147-A177-3AD203B41FA5}">
                      <a16:colId xmlns:a16="http://schemas.microsoft.com/office/drawing/2014/main" val="565991510"/>
                    </a:ext>
                  </a:extLst>
                </a:gridCol>
                <a:gridCol w="822960">
                  <a:extLst>
                    <a:ext uri="{9D8B030D-6E8A-4147-A177-3AD203B41FA5}">
                      <a16:colId xmlns:a16="http://schemas.microsoft.com/office/drawing/2014/main" val="1367451731"/>
                    </a:ext>
                  </a:extLst>
                </a:gridCol>
                <a:gridCol w="822960">
                  <a:extLst>
                    <a:ext uri="{9D8B030D-6E8A-4147-A177-3AD203B41FA5}">
                      <a16:colId xmlns:a16="http://schemas.microsoft.com/office/drawing/2014/main" val="2105626438"/>
                    </a:ext>
                  </a:extLst>
                </a:gridCol>
                <a:gridCol w="822960">
                  <a:extLst>
                    <a:ext uri="{9D8B030D-6E8A-4147-A177-3AD203B41FA5}">
                      <a16:colId xmlns:a16="http://schemas.microsoft.com/office/drawing/2014/main" val="543205581"/>
                    </a:ext>
                  </a:extLst>
                </a:gridCol>
                <a:gridCol w="822960">
                  <a:extLst>
                    <a:ext uri="{9D8B030D-6E8A-4147-A177-3AD203B41FA5}">
                      <a16:colId xmlns:a16="http://schemas.microsoft.com/office/drawing/2014/main" val="14506889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92871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- 2021-06-20 09:05:13</a:t>
                      </a:r>
                      <a:r>
                        <a:rPr kumimoji="0" lang="en-US" sz="1000" b="0" i="0" u="none" strike="noStrike" kern="1200" cap="none" spc="0" normalizeH="0" baseline="0" noProof="0">
                          <a:ln>
                            <a:noFill/>
                          </a:ln>
                          <a:solidFill>
                            <a:prstClr val="black"/>
                          </a:solidFill>
                          <a:effectLst/>
                          <a:uLnTx/>
                          <a:uFillTx/>
                          <a:latin typeface="+mn-lt"/>
                          <a:ea typeface="+mn-ea"/>
                          <a:cs typeface="+mn-cs"/>
                        </a:rPr>
                        <a:t>
 Here's to the heroes of our lives! Wishing all the dads out there Happy Father's Day from SCS! May you continue to spread happiness in our lives!
#SCSbutter #fathersday2021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61294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- 2021-06-22 12:04:00</a:t>
                      </a:r>
                      <a:r>
                        <a:rPr kumimoji="0" lang="en-US" sz="1000" b="0" i="0" u="none" strike="noStrike" kern="1200" cap="none" spc="0" normalizeH="0" baseline="0" noProof="0">
                          <a:ln>
                            <a:noFill/>
                          </a:ln>
                          <a:solidFill>
                            <a:prstClr val="black"/>
                          </a:solidFill>
                          <a:effectLst/>
                          <a:uLnTx/>
                          <a:uFillTx/>
                          <a:latin typeface="+mn-lt"/>
                          <a:ea typeface="+mn-ea"/>
                          <a:cs typeface="+mn-cs"/>
                        </a:rPr>
                        <a:t>
 “SCS Butter is full of goodness, aroma, taste and texture. Every single bite is loaded with nutrients, satisfy my craving and makes for a great start in the morning.”
- Ka Yee Lai, homebaker
We love it when our fans shower us with their love! Thank you so much and keep it coming!
#SCSfans #premiumbutter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87506318"/>
                  </a:ext>
                </a:extLst>
              </a:tr>
            </a:tbl>
          </a:graphicData>
        </a:graphic>
      </p:graphicFrame>
      <p:sp>
        <p:nvSpPr>
          <p:cNvPr id="4" name="Text Placeholder 3">
            <a:extLst>
              <a:ext uri="{FF2B5EF4-FFF2-40B4-BE49-F238E27FC236}">
                <a16:creationId xmlns:a16="http://schemas.microsoft.com/office/drawing/2014/main" id="{936DDA9B-68C2-43D4-A15A-C538D2B55DA0}"/>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0147150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9E3A1-6DBE-4A13-A1D7-1269E2528C63}"/>
              </a:ext>
            </a:extLst>
          </p:cNvPr>
          <p:cNvSpPr>
            <a:spLocks noGrp="1"/>
          </p:cNvSpPr>
          <p:nvPr>
            <p:ph type="title"/>
          </p:nvPr>
        </p:nvSpPr>
        <p:spPr/>
        <p:txBody>
          <a:bodyPr/>
          <a:lstStyle/>
          <a:p>
            <a:r>
              <a:rPr lang="en-US"/>
              <a:t>Facebook Own Posts Table | SCS Dairy MY - 19 of 20</a:t>
            </a:r>
          </a:p>
        </p:txBody>
      </p:sp>
      <p:graphicFrame>
        <p:nvGraphicFramePr>
          <p:cNvPr id="5" name="Table Placeholder 4">
            <a:extLst>
              <a:ext uri="{FF2B5EF4-FFF2-40B4-BE49-F238E27FC236}">
                <a16:creationId xmlns:a16="http://schemas.microsoft.com/office/drawing/2014/main" id="{14676AD8-CA47-4323-AC11-DF1D50BA7040}"/>
              </a:ext>
            </a:extLst>
          </p:cNvPr>
          <p:cNvGraphicFramePr>
            <a:graphicFrameLocks noGrp="1"/>
          </p:cNvGraphicFramePr>
          <p:nvPr>
            <p:ph type="tbl" sz="quarter" idx="13"/>
            <p:extLst>
              <p:ext uri="{D42A27DB-BD31-4B8C-83A1-F6EECF244321}">
                <p14:modId xmlns:p14="http://schemas.microsoft.com/office/powerpoint/2010/main" val="24596320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442645836"/>
                    </a:ext>
                  </a:extLst>
                </a:gridCol>
                <a:gridCol w="822960">
                  <a:extLst>
                    <a:ext uri="{9D8B030D-6E8A-4147-A177-3AD203B41FA5}">
                      <a16:colId xmlns:a16="http://schemas.microsoft.com/office/drawing/2014/main" val="703198891"/>
                    </a:ext>
                  </a:extLst>
                </a:gridCol>
                <a:gridCol w="822960">
                  <a:extLst>
                    <a:ext uri="{9D8B030D-6E8A-4147-A177-3AD203B41FA5}">
                      <a16:colId xmlns:a16="http://schemas.microsoft.com/office/drawing/2014/main" val="1049956117"/>
                    </a:ext>
                  </a:extLst>
                </a:gridCol>
                <a:gridCol w="822960">
                  <a:extLst>
                    <a:ext uri="{9D8B030D-6E8A-4147-A177-3AD203B41FA5}">
                      <a16:colId xmlns:a16="http://schemas.microsoft.com/office/drawing/2014/main" val="4036180630"/>
                    </a:ext>
                  </a:extLst>
                </a:gridCol>
                <a:gridCol w="822960">
                  <a:extLst>
                    <a:ext uri="{9D8B030D-6E8A-4147-A177-3AD203B41FA5}">
                      <a16:colId xmlns:a16="http://schemas.microsoft.com/office/drawing/2014/main" val="1760182221"/>
                    </a:ext>
                  </a:extLst>
                </a:gridCol>
                <a:gridCol w="822960">
                  <a:extLst>
                    <a:ext uri="{9D8B030D-6E8A-4147-A177-3AD203B41FA5}">
                      <a16:colId xmlns:a16="http://schemas.microsoft.com/office/drawing/2014/main" val="966118476"/>
                    </a:ext>
                  </a:extLst>
                </a:gridCol>
                <a:gridCol w="822960">
                  <a:extLst>
                    <a:ext uri="{9D8B030D-6E8A-4147-A177-3AD203B41FA5}">
                      <a16:colId xmlns:a16="http://schemas.microsoft.com/office/drawing/2014/main" val="17317668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30061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- 2021-06-04 15:54:53</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#HappinessWithSCS Contest winners!
Lilian Lim
Regine Lee HS
Hui Jean
Kindly send us a Facebook message with the following details mentioned below before 10 June 2021 to claim your prize.
Name as per IC
First 8 digits of your NRIC
Mailing address
Email address
Phone number
We would like to thank everyone for participating!
#SCSDairyMY #HappinessWithSCS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03661810"/>
                  </a:ext>
                </a:extLst>
              </a:tr>
            </a:tbl>
          </a:graphicData>
        </a:graphic>
      </p:graphicFrame>
      <p:sp>
        <p:nvSpPr>
          <p:cNvPr id="4" name="Text Placeholder 3">
            <a:extLst>
              <a:ext uri="{FF2B5EF4-FFF2-40B4-BE49-F238E27FC236}">
                <a16:creationId xmlns:a16="http://schemas.microsoft.com/office/drawing/2014/main" id="{2FD95469-15AA-43AF-90C4-0621F0BB4D25}"/>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9151001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BF72F-8746-43BC-BB55-0283009A0D1C}"/>
              </a:ext>
            </a:extLst>
          </p:cNvPr>
          <p:cNvSpPr>
            <a:spLocks noGrp="1"/>
          </p:cNvSpPr>
          <p:nvPr>
            <p:ph type="title"/>
          </p:nvPr>
        </p:nvSpPr>
        <p:spPr/>
        <p:txBody>
          <a:bodyPr/>
          <a:lstStyle/>
          <a:p>
            <a:r>
              <a:rPr lang="en-US"/>
              <a:t>Facebook Own Posts Table | SCS Dairy MY - 20 of 20</a:t>
            </a:r>
          </a:p>
        </p:txBody>
      </p:sp>
      <p:graphicFrame>
        <p:nvGraphicFramePr>
          <p:cNvPr id="5" name="Table Placeholder 4">
            <a:extLst>
              <a:ext uri="{FF2B5EF4-FFF2-40B4-BE49-F238E27FC236}">
                <a16:creationId xmlns:a16="http://schemas.microsoft.com/office/drawing/2014/main" id="{81CC3137-5207-43AD-B6C5-5213363236D6}"/>
              </a:ext>
            </a:extLst>
          </p:cNvPr>
          <p:cNvGraphicFramePr>
            <a:graphicFrameLocks noGrp="1"/>
          </p:cNvGraphicFramePr>
          <p:nvPr>
            <p:ph type="tbl" sz="quarter" idx="13"/>
            <p:extLst>
              <p:ext uri="{D42A27DB-BD31-4B8C-83A1-F6EECF244321}">
                <p14:modId xmlns:p14="http://schemas.microsoft.com/office/powerpoint/2010/main" val="7051620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79332222"/>
                    </a:ext>
                  </a:extLst>
                </a:gridCol>
                <a:gridCol w="822960">
                  <a:extLst>
                    <a:ext uri="{9D8B030D-6E8A-4147-A177-3AD203B41FA5}">
                      <a16:colId xmlns:a16="http://schemas.microsoft.com/office/drawing/2014/main" val="1640103415"/>
                    </a:ext>
                  </a:extLst>
                </a:gridCol>
                <a:gridCol w="822960">
                  <a:extLst>
                    <a:ext uri="{9D8B030D-6E8A-4147-A177-3AD203B41FA5}">
                      <a16:colId xmlns:a16="http://schemas.microsoft.com/office/drawing/2014/main" val="2320684583"/>
                    </a:ext>
                  </a:extLst>
                </a:gridCol>
                <a:gridCol w="822960">
                  <a:extLst>
                    <a:ext uri="{9D8B030D-6E8A-4147-A177-3AD203B41FA5}">
                      <a16:colId xmlns:a16="http://schemas.microsoft.com/office/drawing/2014/main" val="3663159312"/>
                    </a:ext>
                  </a:extLst>
                </a:gridCol>
                <a:gridCol w="822960">
                  <a:extLst>
                    <a:ext uri="{9D8B030D-6E8A-4147-A177-3AD203B41FA5}">
                      <a16:colId xmlns:a16="http://schemas.microsoft.com/office/drawing/2014/main" val="1872441577"/>
                    </a:ext>
                  </a:extLst>
                </a:gridCol>
                <a:gridCol w="822960">
                  <a:extLst>
                    <a:ext uri="{9D8B030D-6E8A-4147-A177-3AD203B41FA5}">
                      <a16:colId xmlns:a16="http://schemas.microsoft.com/office/drawing/2014/main" val="562050550"/>
                    </a:ext>
                  </a:extLst>
                </a:gridCol>
                <a:gridCol w="822960">
                  <a:extLst>
                    <a:ext uri="{9D8B030D-6E8A-4147-A177-3AD203B41FA5}">
                      <a16:colId xmlns:a16="http://schemas.microsoft.com/office/drawing/2014/main" val="3434920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33403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- 2021-06-10 12:02:12</a:t>
                      </a:r>
                      <a:r>
                        <a:rPr kumimoji="0" lang="en-US" sz="1000" b="0" i="0" u="none" strike="noStrike" kern="1200" cap="none" spc="0" normalizeH="0" baseline="0" noProof="0">
                          <a:ln>
                            <a:noFill/>
                          </a:ln>
                          <a:solidFill>
                            <a:prstClr val="black"/>
                          </a:solidFill>
                          <a:effectLst/>
                          <a:uLnTx/>
                          <a:uFillTx/>
                          <a:latin typeface="+mn-lt"/>
                          <a:ea typeface="+mn-ea"/>
                          <a:cs typeface="+mn-cs"/>
                        </a:rPr>
                        <a:t>
 Get to know more about your favourite butter brand, SCS! Visit our updated website and read our story, learn new recipes, product information and much more!
Click on the link below to find out more:
www.scsdairy.com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96162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- 2021-06-02 14:05:02</a:t>
                      </a:r>
                      <a:r>
                        <a:rPr kumimoji="0" lang="en-US" sz="1000" b="0" i="0" u="none" strike="noStrike" kern="1200" cap="none" spc="0" normalizeH="0" baseline="0" noProof="0">
                          <a:ln>
                            <a:noFill/>
                          </a:ln>
                          <a:solidFill>
                            <a:prstClr val="black"/>
                          </a:solidFill>
                          <a:effectLst/>
                          <a:uLnTx/>
                          <a:uFillTx/>
                          <a:latin typeface="+mn-lt"/>
                          <a:ea typeface="+mn-ea"/>
                          <a:cs typeface="+mn-cs"/>
                        </a:rPr>
                        <a:t>
 Butter up your life with SCS Butter!
Spread it. Eat it! Bake with it! Enjoy it!
#SCSButter #butter #goodness #premiumbutter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23200300"/>
                  </a:ext>
                </a:extLst>
              </a:tr>
            </a:tbl>
          </a:graphicData>
        </a:graphic>
      </p:graphicFrame>
      <p:sp>
        <p:nvSpPr>
          <p:cNvPr id="4" name="Text Placeholder 3">
            <a:extLst>
              <a:ext uri="{FF2B5EF4-FFF2-40B4-BE49-F238E27FC236}">
                <a16:creationId xmlns:a16="http://schemas.microsoft.com/office/drawing/2014/main" id="{7554967B-0E0F-4134-AE02-EF314D10C6DA}"/>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60902831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1309</Words>
  <Application>Microsoft Office PowerPoint</Application>
  <PresentationFormat>On-screen Show (4:3)</PresentationFormat>
  <Paragraphs>561</Paragraphs>
  <Slides>39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39</vt:i4>
      </vt:variant>
    </vt:vector>
  </HeadingPairs>
  <TitlesOfParts>
    <vt:vector size="42" baseType="lpstr">
      <vt:lpstr>Arial</vt:lpstr>
      <vt:lpstr>Calibri</vt:lpstr>
      <vt:lpstr>quintly_template</vt:lpstr>
      <vt:lpstr>MASTER TEMPLATE</vt:lpstr>
      <vt:lpstr>Facebook Key Metrics Table | SCS Dairy MY</vt:lpstr>
      <vt:lpstr>Facebook Reach | SCS Dairy MY</vt:lpstr>
      <vt:lpstr>Facebook Engaged Users | SCS Dairy MY</vt:lpstr>
      <vt:lpstr>Facebook Average Reactions Per Post | SCS Dairy MY</vt:lpstr>
      <vt:lpstr>Facebook Interactions Distribution | SCS Dairy MY</vt:lpstr>
      <vt:lpstr>Facebook Interaction Rate By Weekday | SCS Dairy MY</vt:lpstr>
      <vt:lpstr>Facebook (FB) Custom Own Posts Table (new) | SCS Dairy MY - 1 of 4</vt:lpstr>
      <vt:lpstr>Facebook (FB) Custom Own Posts Table (new) | SCS Dairy MY - 2 of 4</vt:lpstr>
      <vt:lpstr>Facebook (FB) Custom Own Posts Table (new) | SCS Dairy MY - 3 of 4</vt:lpstr>
      <vt:lpstr>Facebook (FB) Custom Own Posts Table (new) | SCS Dairy MY - 4 of 4</vt:lpstr>
      <vt:lpstr>Facebook Fan Demographics | SCS Dairy MY</vt:lpstr>
      <vt:lpstr>Facebook Interaction Rate | SCS Dairy MY</vt:lpstr>
      <vt:lpstr>Facebook Page Likes Total | SCS Dairy MY</vt:lpstr>
      <vt:lpstr>Facebook Page Views | SCS Dairy MY</vt:lpstr>
      <vt:lpstr>Facebook Fans By City Table | SCS Dairy MY - 1 of 3</vt:lpstr>
      <vt:lpstr>Facebook Fans By City Table | SCS Dairy MY - 2 of 3</vt:lpstr>
      <vt:lpstr>Facebook Fans By City Table | SCS Dairy MY - 3 of 3</vt:lpstr>
      <vt:lpstr>Facebook Total Engagements over Time (monthly) | SCS Dairy MY</vt:lpstr>
      <vt:lpstr>Facebook Own Posts Table | SCS Dairy MY - 1 of 20</vt:lpstr>
      <vt:lpstr>Facebook Own Posts Table | SCS Dairy MY - 2 of 20</vt:lpstr>
      <vt:lpstr>Facebook Own Posts Table | SCS Dairy MY - 3 of 20</vt:lpstr>
      <vt:lpstr>Facebook Own Posts Table | SCS Dairy MY - 4 of 20</vt:lpstr>
      <vt:lpstr>Facebook Own Posts Table | SCS Dairy MY - 5 of 20</vt:lpstr>
      <vt:lpstr>Facebook Own Posts Table | SCS Dairy MY - 6 of 20</vt:lpstr>
      <vt:lpstr>Facebook Own Posts Table | SCS Dairy MY - 7 of 20</vt:lpstr>
      <vt:lpstr>Facebook Own Posts Table | SCS Dairy MY - 8 of 20</vt:lpstr>
      <vt:lpstr>Facebook Own Posts Table | SCS Dairy MY - 9 of 20</vt:lpstr>
      <vt:lpstr>Facebook Own Posts Table | SCS Dairy MY - 10 of 20</vt:lpstr>
      <vt:lpstr>Facebook Own Posts Table | SCS Dairy MY - 11 of 20</vt:lpstr>
      <vt:lpstr>Facebook Own Posts Table | SCS Dairy MY - 12 of 20</vt:lpstr>
      <vt:lpstr>Facebook Own Posts Table | SCS Dairy MY - 13 of 20</vt:lpstr>
      <vt:lpstr>Facebook Own Posts Table | SCS Dairy MY - 14 of 20</vt:lpstr>
      <vt:lpstr>Facebook Own Posts Table | SCS Dairy MY - 15 of 20</vt:lpstr>
      <vt:lpstr>Facebook Own Posts Table | SCS Dairy MY - 16 of 20</vt:lpstr>
      <vt:lpstr>Facebook Own Posts Table | SCS Dairy MY - 17 of 20</vt:lpstr>
      <vt:lpstr>Facebook Own Posts Table | SCS Dairy MY - 18 of 20</vt:lpstr>
      <vt:lpstr>Facebook Own Posts Table | SCS Dairy MY - 19 of 20</vt:lpstr>
      <vt:lpstr>Facebook Own Posts Table | SCS Dairy MY - 20 of 20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2021-07-04T13:45:38Z</dcterms:created>
  <dcterms:modified xsi:type="dcterms:W3CDTF">2021-07-04T13:46:28Z</dcterms:modified>
</cp:coreProperties>
</file>