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117626</c:v>
                </c:pt>
                <c:pt idx="1">
                  <c:v>131591</c:v>
                </c:pt>
                <c:pt idx="2">
                  <c:v>157097</c:v>
                </c:pt>
                <c:pt idx="3">
                  <c:v>132815</c:v>
                </c:pt>
                <c:pt idx="4">
                  <c:v>145218</c:v>
                </c:pt>
                <c:pt idx="5">
                  <c:v>110960</c:v>
                </c:pt>
                <c:pt idx="6">
                  <c:v>105019</c:v>
                </c:pt>
                <c:pt idx="7">
                  <c:v>96153</c:v>
                </c:pt>
                <c:pt idx="8">
                  <c:v>111562</c:v>
                </c:pt>
                <c:pt idx="9">
                  <c:v>184079</c:v>
                </c:pt>
                <c:pt idx="10">
                  <c:v>186425</c:v>
                </c:pt>
                <c:pt idx="11">
                  <c:v>247787</c:v>
                </c:pt>
                <c:pt idx="12">
                  <c:v>289529</c:v>
                </c:pt>
                <c:pt idx="13">
                  <c:v>250987</c:v>
                </c:pt>
                <c:pt idx="14">
                  <c:v>229439</c:v>
                </c:pt>
                <c:pt idx="15">
                  <c:v>206293</c:v>
                </c:pt>
                <c:pt idx="16">
                  <c:v>190368</c:v>
                </c:pt>
                <c:pt idx="17">
                  <c:v>189924</c:v>
                </c:pt>
                <c:pt idx="18">
                  <c:v>183760</c:v>
                </c:pt>
                <c:pt idx="19">
                  <c:v>191329</c:v>
                </c:pt>
                <c:pt idx="20">
                  <c:v>198033</c:v>
                </c:pt>
                <c:pt idx="21">
                  <c:v>209027</c:v>
                </c:pt>
                <c:pt idx="22">
                  <c:v>204905</c:v>
                </c:pt>
                <c:pt idx="23">
                  <c:v>176829</c:v>
                </c:pt>
                <c:pt idx="24">
                  <c:v>185389</c:v>
                </c:pt>
                <c:pt idx="25">
                  <c:v>185498</c:v>
                </c:pt>
                <c:pt idx="26">
                  <c:v>189381</c:v>
                </c:pt>
                <c:pt idx="27">
                  <c:v>208446</c:v>
                </c:pt>
                <c:pt idx="28">
                  <c:v>214242</c:v>
                </c:pt>
                <c:pt idx="29">
                  <c:v>203710</c:v>
                </c:pt>
                <c:pt idx="30">
                  <c:v>76187</c:v>
                </c:pt>
              </c:numCache>
            </c:numRef>
          </c:val>
          <c:smooth val="0"/>
          <c:extLst>
            <c:ext xmlns:c16="http://schemas.microsoft.com/office/drawing/2014/chart" uri="{C3380CC4-5D6E-409C-BE32-E72D297353CC}">
              <c16:uniqueId val="{00000000-3EFB-45B2-ACAB-464891A8D05A}"/>
            </c:ext>
          </c:extLst>
        </c:ser>
        <c:dLbls>
          <c:showLegendKey val="0"/>
          <c:showVal val="0"/>
          <c:showCatName val="0"/>
          <c:showSerName val="0"/>
          <c:showPercent val="0"/>
          <c:showBubbleSize val="0"/>
        </c:dLbls>
        <c:smooth val="0"/>
        <c:axId val="330822992"/>
        <c:axId val="330823320"/>
      </c:lineChart>
      <c:dateAx>
        <c:axId val="33082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23320"/>
        <c:crosses val="autoZero"/>
        <c:auto val="1"/>
        <c:lblOffset val="100"/>
        <c:baseTimeUnit val="days"/>
      </c:dateAx>
      <c:valAx>
        <c:axId val="33082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2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686</c:v>
                </c:pt>
                <c:pt idx="1">
                  <c:v>1008</c:v>
                </c:pt>
                <c:pt idx="2">
                  <c:v>4365</c:v>
                </c:pt>
                <c:pt idx="3">
                  <c:v>3159</c:v>
                </c:pt>
                <c:pt idx="4">
                  <c:v>2213</c:v>
                </c:pt>
                <c:pt idx="5">
                  <c:v>1711</c:v>
                </c:pt>
                <c:pt idx="6">
                  <c:v>635</c:v>
                </c:pt>
                <c:pt idx="7">
                  <c:v>645</c:v>
                </c:pt>
                <c:pt idx="8">
                  <c:v>580</c:v>
                </c:pt>
                <c:pt idx="9">
                  <c:v>3887</c:v>
                </c:pt>
                <c:pt idx="10">
                  <c:v>3041</c:v>
                </c:pt>
                <c:pt idx="11">
                  <c:v>2497</c:v>
                </c:pt>
                <c:pt idx="12">
                  <c:v>2141</c:v>
                </c:pt>
                <c:pt idx="13">
                  <c:v>2017</c:v>
                </c:pt>
                <c:pt idx="14">
                  <c:v>2411</c:v>
                </c:pt>
                <c:pt idx="15">
                  <c:v>2491</c:v>
                </c:pt>
                <c:pt idx="16">
                  <c:v>3488</c:v>
                </c:pt>
                <c:pt idx="17">
                  <c:v>2307</c:v>
                </c:pt>
                <c:pt idx="18">
                  <c:v>1510</c:v>
                </c:pt>
                <c:pt idx="19">
                  <c:v>3589</c:v>
                </c:pt>
                <c:pt idx="20">
                  <c:v>8565</c:v>
                </c:pt>
                <c:pt idx="21">
                  <c:v>7989</c:v>
                </c:pt>
                <c:pt idx="22">
                  <c:v>8850</c:v>
                </c:pt>
                <c:pt idx="23">
                  <c:v>4991</c:v>
                </c:pt>
                <c:pt idx="24">
                  <c:v>3515</c:v>
                </c:pt>
                <c:pt idx="25">
                  <c:v>2261</c:v>
                </c:pt>
                <c:pt idx="26">
                  <c:v>3954</c:v>
                </c:pt>
                <c:pt idx="27">
                  <c:v>6721</c:v>
                </c:pt>
                <c:pt idx="28">
                  <c:v>5732</c:v>
                </c:pt>
                <c:pt idx="29">
                  <c:v>3789</c:v>
                </c:pt>
                <c:pt idx="30">
                  <c:v>1390</c:v>
                </c:pt>
              </c:numCache>
            </c:numRef>
          </c:val>
          <c:smooth val="0"/>
          <c:extLst>
            <c:ext xmlns:c16="http://schemas.microsoft.com/office/drawing/2014/chart" uri="{C3380CC4-5D6E-409C-BE32-E72D297353CC}">
              <c16:uniqueId val="{00000000-0856-4E47-B118-73B9557B717F}"/>
            </c:ext>
          </c:extLst>
        </c:ser>
        <c:dLbls>
          <c:showLegendKey val="0"/>
          <c:showVal val="0"/>
          <c:showCatName val="0"/>
          <c:showSerName val="0"/>
          <c:showPercent val="0"/>
          <c:showBubbleSize val="0"/>
        </c:dLbls>
        <c:smooth val="0"/>
        <c:axId val="64566568"/>
        <c:axId val="64563616"/>
      </c:lineChart>
      <c:dateAx>
        <c:axId val="6456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563616"/>
        <c:crosses val="autoZero"/>
        <c:auto val="1"/>
        <c:lblOffset val="100"/>
        <c:baseTimeUnit val="days"/>
      </c:dateAx>
      <c:valAx>
        <c:axId val="6456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56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87</c:v>
                </c:pt>
                <c:pt idx="1">
                  <c:v>0</c:v>
                </c:pt>
                <c:pt idx="2">
                  <c:v>67</c:v>
                </c:pt>
                <c:pt idx="3">
                  <c:v>54</c:v>
                </c:pt>
                <c:pt idx="4">
                  <c:v>84</c:v>
                </c:pt>
                <c:pt idx="5">
                  <c:v>208</c:v>
                </c:pt>
                <c:pt idx="6">
                  <c:v>0</c:v>
                </c:pt>
                <c:pt idx="7">
                  <c:v>293</c:v>
                </c:pt>
                <c:pt idx="8">
                  <c:v>0</c:v>
                </c:pt>
                <c:pt idx="9">
                  <c:v>42</c:v>
                </c:pt>
                <c:pt idx="10">
                  <c:v>151</c:v>
                </c:pt>
                <c:pt idx="11">
                  <c:v>0</c:v>
                </c:pt>
                <c:pt idx="12">
                  <c:v>53</c:v>
                </c:pt>
                <c:pt idx="13">
                  <c:v>0</c:v>
                </c:pt>
                <c:pt idx="14">
                  <c:v>255</c:v>
                </c:pt>
                <c:pt idx="15">
                  <c:v>371</c:v>
                </c:pt>
                <c:pt idx="16">
                  <c:v>672</c:v>
                </c:pt>
                <c:pt idx="17">
                  <c:v>396</c:v>
                </c:pt>
                <c:pt idx="18">
                  <c:v>268</c:v>
                </c:pt>
                <c:pt idx="19">
                  <c:v>0</c:v>
                </c:pt>
                <c:pt idx="20">
                  <c:v>357</c:v>
                </c:pt>
                <c:pt idx="21">
                  <c:v>192</c:v>
                </c:pt>
                <c:pt idx="22">
                  <c:v>589</c:v>
                </c:pt>
                <c:pt idx="23">
                  <c:v>0</c:v>
                </c:pt>
                <c:pt idx="24">
                  <c:v>316</c:v>
                </c:pt>
                <c:pt idx="25">
                  <c:v>0</c:v>
                </c:pt>
                <c:pt idx="26">
                  <c:v>342</c:v>
                </c:pt>
                <c:pt idx="27">
                  <c:v>923</c:v>
                </c:pt>
                <c:pt idx="28">
                  <c:v>739</c:v>
                </c:pt>
                <c:pt idx="29">
                  <c:v>315</c:v>
                </c:pt>
                <c:pt idx="30">
                  <c:v>174</c:v>
                </c:pt>
              </c:numCache>
            </c:numRef>
          </c:val>
          <c:smooth val="0"/>
          <c:extLst>
            <c:ext xmlns:c16="http://schemas.microsoft.com/office/drawing/2014/chart" uri="{C3380CC4-5D6E-409C-BE32-E72D297353CC}">
              <c16:uniqueId val="{00000000-B352-4A0E-AF72-8640FD822A99}"/>
            </c:ext>
          </c:extLst>
        </c:ser>
        <c:dLbls>
          <c:showLegendKey val="0"/>
          <c:showVal val="0"/>
          <c:showCatName val="0"/>
          <c:showSerName val="0"/>
          <c:showPercent val="0"/>
          <c:showBubbleSize val="0"/>
        </c:dLbls>
        <c:smooth val="0"/>
        <c:axId val="334255328"/>
        <c:axId val="334255656"/>
      </c:lineChart>
      <c:dateAx>
        <c:axId val="334255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55656"/>
        <c:crosses val="autoZero"/>
        <c:auto val="1"/>
        <c:lblOffset val="100"/>
        <c:baseTimeUnit val="days"/>
      </c:dateAx>
      <c:valAx>
        <c:axId val="33425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5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10802</c:v>
                </c:pt>
              </c:numCache>
            </c:numRef>
          </c:val>
          <c:extLst>
            <c:ext xmlns:c16="http://schemas.microsoft.com/office/drawing/2014/chart" uri="{C3380CC4-5D6E-409C-BE32-E72D297353CC}">
              <c16:uniqueId val="{00000000-702E-4E0B-BA05-380F55AE44B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122</c:v>
                </c:pt>
              </c:numCache>
            </c:numRef>
          </c:val>
          <c:extLst>
            <c:ext xmlns:c16="http://schemas.microsoft.com/office/drawing/2014/chart" uri="{C3380CC4-5D6E-409C-BE32-E72D297353CC}">
              <c16:uniqueId val="{00000001-702E-4E0B-BA05-380F55AE44B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2</c:v>
                </c:pt>
              </c:numCache>
            </c:numRef>
          </c:val>
          <c:extLst>
            <c:ext xmlns:c16="http://schemas.microsoft.com/office/drawing/2014/chart" uri="{C3380CC4-5D6E-409C-BE32-E72D297353CC}">
              <c16:uniqueId val="{00000002-702E-4E0B-BA05-380F55AE44B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18</c:v>
                </c:pt>
              </c:numCache>
            </c:numRef>
          </c:val>
          <c:extLst>
            <c:ext xmlns:c16="http://schemas.microsoft.com/office/drawing/2014/chart" uri="{C3380CC4-5D6E-409C-BE32-E72D297353CC}">
              <c16:uniqueId val="{00000003-702E-4E0B-BA05-380F55AE44B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2</c:v>
                </c:pt>
              </c:numCache>
            </c:numRef>
          </c:val>
          <c:extLst>
            <c:ext xmlns:c16="http://schemas.microsoft.com/office/drawing/2014/chart" uri="{C3380CC4-5D6E-409C-BE32-E72D297353CC}">
              <c16:uniqueId val="{00000004-702E-4E0B-BA05-380F55AE44B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702E-4E0B-BA05-380F55AE44B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1399</c:v>
                </c:pt>
              </c:numCache>
            </c:numRef>
          </c:val>
          <c:extLst>
            <c:ext xmlns:c16="http://schemas.microsoft.com/office/drawing/2014/chart" uri="{C3380CC4-5D6E-409C-BE32-E72D297353CC}">
              <c16:uniqueId val="{00000006-702E-4E0B-BA05-380F55AE44B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2163</c:v>
                </c:pt>
              </c:numCache>
            </c:numRef>
          </c:val>
          <c:extLst>
            <c:ext xmlns:c16="http://schemas.microsoft.com/office/drawing/2014/chart" uri="{C3380CC4-5D6E-409C-BE32-E72D297353CC}">
              <c16:uniqueId val="{00000007-702E-4E0B-BA05-380F55AE44B7}"/>
            </c:ext>
          </c:extLst>
        </c:ser>
        <c:dLbls>
          <c:showLegendKey val="0"/>
          <c:showVal val="0"/>
          <c:showCatName val="0"/>
          <c:showSerName val="0"/>
          <c:showPercent val="0"/>
          <c:showBubbleSize val="0"/>
        </c:dLbls>
        <c:gapWidth val="150"/>
        <c:overlap val="100"/>
        <c:axId val="336597712"/>
        <c:axId val="336594104"/>
      </c:barChart>
      <c:catAx>
        <c:axId val="33659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94104"/>
        <c:crosses val="autoZero"/>
        <c:auto val="1"/>
        <c:lblAlgn val="ctr"/>
        <c:lblOffset val="100"/>
        <c:noMultiLvlLbl val="0"/>
      </c:catAx>
      <c:valAx>
        <c:axId val="336594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9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0.25937839797027901</c:v>
                </c:pt>
                <c:pt idx="1">
                  <c:v>0.16655717651322899</c:v>
                </c:pt>
                <c:pt idx="2">
                  <c:v>0.107979944424308</c:v>
                </c:pt>
                <c:pt idx="3">
                  <c:v>0.158430364262414</c:v>
                </c:pt>
                <c:pt idx="4">
                  <c:v>0.50648634771052303</c:v>
                </c:pt>
                <c:pt idx="5">
                  <c:v>0.22119168435768699</c:v>
                </c:pt>
                <c:pt idx="6">
                  <c:v>0.24238854657484599</c:v>
                </c:pt>
              </c:numCache>
            </c:numRef>
          </c:val>
          <c:extLst>
            <c:ext xmlns:c16="http://schemas.microsoft.com/office/drawing/2014/chart" uri="{C3380CC4-5D6E-409C-BE32-E72D297353CC}">
              <c16:uniqueId val="{00000000-C1BA-4105-B407-0DD95D124822}"/>
            </c:ext>
          </c:extLst>
        </c:ser>
        <c:dLbls>
          <c:showLegendKey val="0"/>
          <c:showVal val="0"/>
          <c:showCatName val="0"/>
          <c:showSerName val="0"/>
          <c:showPercent val="0"/>
          <c:showBubbleSize val="0"/>
        </c:dLbls>
        <c:gapWidth val="219"/>
        <c:overlap val="-27"/>
        <c:axId val="336597384"/>
        <c:axId val="336594760"/>
      </c:barChart>
      <c:catAx>
        <c:axId val="33659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94760"/>
        <c:crosses val="autoZero"/>
        <c:auto val="1"/>
        <c:lblAlgn val="ctr"/>
        <c:lblOffset val="100"/>
        <c:noMultiLvlLbl val="0"/>
      </c:catAx>
      <c:valAx>
        <c:axId val="33659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9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54</c:v>
                </c:pt>
                <c:pt idx="1">
                  <c:v>1856</c:v>
                </c:pt>
                <c:pt idx="2">
                  <c:v>6239</c:v>
                </c:pt>
                <c:pt idx="3">
                  <c:v>4854</c:v>
                </c:pt>
                <c:pt idx="4">
                  <c:v>1513</c:v>
                </c:pt>
                <c:pt idx="5">
                  <c:v>401</c:v>
                </c:pt>
                <c:pt idx="6">
                  <c:v>197</c:v>
                </c:pt>
              </c:numCache>
            </c:numRef>
          </c:val>
          <c:extLst>
            <c:ext xmlns:c16="http://schemas.microsoft.com/office/drawing/2014/chart" uri="{C3380CC4-5D6E-409C-BE32-E72D297353CC}">
              <c16:uniqueId val="{00000000-2662-4181-A9F1-D6EBF14B62E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178</c:v>
                </c:pt>
                <c:pt idx="1">
                  <c:v>10819</c:v>
                </c:pt>
                <c:pt idx="2">
                  <c:v>55269</c:v>
                </c:pt>
                <c:pt idx="3">
                  <c:v>65618</c:v>
                </c:pt>
                <c:pt idx="4">
                  <c:v>22065</c:v>
                </c:pt>
                <c:pt idx="5">
                  <c:v>5965</c:v>
                </c:pt>
                <c:pt idx="6">
                  <c:v>1483</c:v>
                </c:pt>
              </c:numCache>
            </c:numRef>
          </c:val>
          <c:extLst>
            <c:ext xmlns:c16="http://schemas.microsoft.com/office/drawing/2014/chart" uri="{C3380CC4-5D6E-409C-BE32-E72D297353CC}">
              <c16:uniqueId val="{00000001-2662-4181-A9F1-D6EBF14B62E9}"/>
            </c:ext>
          </c:extLst>
        </c:ser>
        <c:dLbls>
          <c:showLegendKey val="0"/>
          <c:showVal val="0"/>
          <c:showCatName val="0"/>
          <c:showSerName val="0"/>
          <c:showPercent val="0"/>
          <c:showBubbleSize val="0"/>
        </c:dLbls>
        <c:gapWidth val="219"/>
        <c:overlap val="-27"/>
        <c:axId val="345736216"/>
        <c:axId val="345728016"/>
      </c:barChart>
      <c:catAx>
        <c:axId val="345736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28016"/>
        <c:crosses val="autoZero"/>
        <c:auto val="1"/>
        <c:lblAlgn val="ctr"/>
        <c:lblOffset val="100"/>
        <c:noMultiLvlLbl val="0"/>
      </c:catAx>
      <c:valAx>
        <c:axId val="34572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3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4.9417498338549602E-2</c:v>
                </c:pt>
                <c:pt idx="1">
                  <c:v>0</c:v>
                </c:pt>
                <c:pt idx="2">
                  <c:v>4.0890504316219899E-2</c:v>
                </c:pt>
                <c:pt idx="3">
                  <c:v>4.2590405233509002E-2</c:v>
                </c:pt>
                <c:pt idx="4">
                  <c:v>7.8359225947124606E-2</c:v>
                </c:pt>
                <c:pt idx="5">
                  <c:v>0.15783527220906901</c:v>
                </c:pt>
                <c:pt idx="6">
                  <c:v>0</c:v>
                </c:pt>
                <c:pt idx="7">
                  <c:v>0.253164556962025</c:v>
                </c:pt>
                <c:pt idx="8">
                  <c:v>0</c:v>
                </c:pt>
                <c:pt idx="9">
                  <c:v>2.7810570286959699E-2</c:v>
                </c:pt>
                <c:pt idx="10">
                  <c:v>0.113489987345866</c:v>
                </c:pt>
                <c:pt idx="11">
                  <c:v>0</c:v>
                </c:pt>
                <c:pt idx="12">
                  <c:v>3.3467771670382201E-2</c:v>
                </c:pt>
                <c:pt idx="13">
                  <c:v>0</c:v>
                </c:pt>
                <c:pt idx="14">
                  <c:v>0.14658183632734501</c:v>
                </c:pt>
                <c:pt idx="15">
                  <c:v>0.21515191028817299</c:v>
                </c:pt>
                <c:pt idx="16">
                  <c:v>0.67366499832788296</c:v>
                </c:pt>
                <c:pt idx="17">
                  <c:v>0.27114936731814299</c:v>
                </c:pt>
                <c:pt idx="18">
                  <c:v>0.16768068159931099</c:v>
                </c:pt>
                <c:pt idx="19">
                  <c:v>0</c:v>
                </c:pt>
                <c:pt idx="20">
                  <c:v>0.48440339960024698</c:v>
                </c:pt>
                <c:pt idx="21">
                  <c:v>0.26152078297737502</c:v>
                </c:pt>
                <c:pt idx="22">
                  <c:v>0.33785313292285402</c:v>
                </c:pt>
                <c:pt idx="23">
                  <c:v>0</c:v>
                </c:pt>
                <c:pt idx="24">
                  <c:v>0.20277149321266999</c:v>
                </c:pt>
                <c:pt idx="25">
                  <c:v>0</c:v>
                </c:pt>
                <c:pt idx="26">
                  <c:v>0.22104632362086299</c:v>
                </c:pt>
                <c:pt idx="27">
                  <c:v>0.54938843797336701</c:v>
                </c:pt>
                <c:pt idx="28">
                  <c:v>0.43848992207762899</c:v>
                </c:pt>
                <c:pt idx="29">
                  <c:v>0.20110494740766699</c:v>
                </c:pt>
                <c:pt idx="30">
                  <c:v>0.10052748692577899</c:v>
                </c:pt>
              </c:numCache>
            </c:numRef>
          </c:val>
          <c:smooth val="0"/>
          <c:extLst>
            <c:ext xmlns:c16="http://schemas.microsoft.com/office/drawing/2014/chart" uri="{C3380CC4-5D6E-409C-BE32-E72D297353CC}">
              <c16:uniqueId val="{00000000-A308-4A08-B51D-FBCD4EECE418}"/>
            </c:ext>
          </c:extLst>
        </c:ser>
        <c:dLbls>
          <c:showLegendKey val="0"/>
          <c:showVal val="0"/>
          <c:showCatName val="0"/>
          <c:showSerName val="0"/>
          <c:showPercent val="0"/>
          <c:showBubbleSize val="0"/>
        </c:dLbls>
        <c:smooth val="0"/>
        <c:axId val="345739824"/>
        <c:axId val="345739168"/>
      </c:lineChart>
      <c:dateAx>
        <c:axId val="345739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39168"/>
        <c:crosses val="autoZero"/>
        <c:auto val="1"/>
        <c:lblOffset val="100"/>
        <c:baseTimeUnit val="days"/>
      </c:dateAx>
      <c:valAx>
        <c:axId val="34573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73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176063</c:v>
                </c:pt>
                <c:pt idx="1">
                  <c:v>176071</c:v>
                </c:pt>
                <c:pt idx="2">
                  <c:v>176090</c:v>
                </c:pt>
                <c:pt idx="3">
                  <c:v>176103</c:v>
                </c:pt>
                <c:pt idx="4">
                  <c:v>176121</c:v>
                </c:pt>
                <c:pt idx="5">
                  <c:v>176145</c:v>
                </c:pt>
                <c:pt idx="6">
                  <c:v>176164</c:v>
                </c:pt>
                <c:pt idx="7">
                  <c:v>176177</c:v>
                </c:pt>
                <c:pt idx="8">
                  <c:v>176184</c:v>
                </c:pt>
                <c:pt idx="9">
                  <c:v>176201</c:v>
                </c:pt>
                <c:pt idx="10">
                  <c:v>176254</c:v>
                </c:pt>
                <c:pt idx="11">
                  <c:v>176273</c:v>
                </c:pt>
                <c:pt idx="12">
                  <c:v>176306</c:v>
                </c:pt>
                <c:pt idx="13">
                  <c:v>176334</c:v>
                </c:pt>
                <c:pt idx="14">
                  <c:v>176371</c:v>
                </c:pt>
                <c:pt idx="15">
                  <c:v>176404</c:v>
                </c:pt>
                <c:pt idx="16">
                  <c:v>176443</c:v>
                </c:pt>
                <c:pt idx="17">
                  <c:v>176500</c:v>
                </c:pt>
                <c:pt idx="18">
                  <c:v>176552</c:v>
                </c:pt>
                <c:pt idx="19">
                  <c:v>176583</c:v>
                </c:pt>
                <c:pt idx="20">
                  <c:v>176636</c:v>
                </c:pt>
                <c:pt idx="21">
                  <c:v>176682</c:v>
                </c:pt>
                <c:pt idx="22">
                  <c:v>176726</c:v>
                </c:pt>
                <c:pt idx="23">
                  <c:v>176774</c:v>
                </c:pt>
                <c:pt idx="24">
                  <c:v>176827</c:v>
                </c:pt>
                <c:pt idx="25">
                  <c:v>176867</c:v>
                </c:pt>
                <c:pt idx="26">
                  <c:v>176905</c:v>
                </c:pt>
                <c:pt idx="27">
                  <c:v>176943</c:v>
                </c:pt>
                <c:pt idx="28">
                  <c:v>177000</c:v>
                </c:pt>
                <c:pt idx="29">
                  <c:v>177044</c:v>
                </c:pt>
                <c:pt idx="30">
                  <c:v>177089</c:v>
                </c:pt>
              </c:numCache>
            </c:numRef>
          </c:val>
          <c:smooth val="0"/>
          <c:extLst>
            <c:ext xmlns:c16="http://schemas.microsoft.com/office/drawing/2014/chart" uri="{C3380CC4-5D6E-409C-BE32-E72D297353CC}">
              <c16:uniqueId val="{00000000-E164-4B18-A24B-324CB00458DE}"/>
            </c:ext>
          </c:extLst>
        </c:ser>
        <c:dLbls>
          <c:showLegendKey val="0"/>
          <c:showVal val="0"/>
          <c:showCatName val="0"/>
          <c:showSerName val="0"/>
          <c:showPercent val="0"/>
          <c:showBubbleSize val="0"/>
        </c:dLbls>
        <c:smooth val="0"/>
        <c:axId val="267908240"/>
        <c:axId val="263661488"/>
      </c:lineChart>
      <c:dateAx>
        <c:axId val="267908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61488"/>
        <c:crosses val="autoZero"/>
        <c:auto val="1"/>
        <c:lblOffset val="100"/>
        <c:baseTimeUnit val="days"/>
      </c:dateAx>
      <c:valAx>
        <c:axId val="26366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90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183</c:v>
                </c:pt>
                <c:pt idx="1">
                  <c:v>257</c:v>
                </c:pt>
                <c:pt idx="2">
                  <c:v>272</c:v>
                </c:pt>
                <c:pt idx="3">
                  <c:v>217</c:v>
                </c:pt>
                <c:pt idx="4">
                  <c:v>350</c:v>
                </c:pt>
                <c:pt idx="5">
                  <c:v>312</c:v>
                </c:pt>
                <c:pt idx="6">
                  <c:v>189</c:v>
                </c:pt>
                <c:pt idx="7">
                  <c:v>160</c:v>
                </c:pt>
                <c:pt idx="8">
                  <c:v>151</c:v>
                </c:pt>
                <c:pt idx="9">
                  <c:v>238</c:v>
                </c:pt>
                <c:pt idx="10">
                  <c:v>195</c:v>
                </c:pt>
                <c:pt idx="11">
                  <c:v>173</c:v>
                </c:pt>
                <c:pt idx="12">
                  <c:v>175</c:v>
                </c:pt>
                <c:pt idx="13">
                  <c:v>147</c:v>
                </c:pt>
                <c:pt idx="14">
                  <c:v>142</c:v>
                </c:pt>
                <c:pt idx="15">
                  <c:v>142</c:v>
                </c:pt>
                <c:pt idx="16">
                  <c:v>286</c:v>
                </c:pt>
                <c:pt idx="17">
                  <c:v>248</c:v>
                </c:pt>
                <c:pt idx="18">
                  <c:v>213</c:v>
                </c:pt>
                <c:pt idx="19">
                  <c:v>298</c:v>
                </c:pt>
                <c:pt idx="20">
                  <c:v>334</c:v>
                </c:pt>
                <c:pt idx="21">
                  <c:v>330</c:v>
                </c:pt>
                <c:pt idx="22">
                  <c:v>265</c:v>
                </c:pt>
                <c:pt idx="23">
                  <c:v>243</c:v>
                </c:pt>
                <c:pt idx="24">
                  <c:v>237</c:v>
                </c:pt>
                <c:pt idx="25">
                  <c:v>290</c:v>
                </c:pt>
                <c:pt idx="26">
                  <c:v>261</c:v>
                </c:pt>
                <c:pt idx="27">
                  <c:v>255</c:v>
                </c:pt>
                <c:pt idx="28">
                  <c:v>273</c:v>
                </c:pt>
                <c:pt idx="29">
                  <c:v>226</c:v>
                </c:pt>
                <c:pt idx="30">
                  <c:v>134</c:v>
                </c:pt>
              </c:numCache>
            </c:numRef>
          </c:val>
          <c:smooth val="0"/>
          <c:extLst>
            <c:ext xmlns:c16="http://schemas.microsoft.com/office/drawing/2014/chart" uri="{C3380CC4-5D6E-409C-BE32-E72D297353CC}">
              <c16:uniqueId val="{00000000-BCDD-4144-BABC-1BF41877F684}"/>
            </c:ext>
          </c:extLst>
        </c:ser>
        <c:dLbls>
          <c:showLegendKey val="0"/>
          <c:showVal val="0"/>
          <c:showCatName val="0"/>
          <c:showSerName val="0"/>
          <c:showPercent val="0"/>
          <c:showBubbleSize val="0"/>
        </c:dLbls>
        <c:smooth val="0"/>
        <c:axId val="345529304"/>
        <c:axId val="345530288"/>
      </c:lineChart>
      <c:dateAx>
        <c:axId val="345529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30288"/>
        <c:crosses val="autoZero"/>
        <c:auto val="1"/>
        <c:lblOffset val="100"/>
        <c:baseTimeUnit val="days"/>
      </c:dateAx>
      <c:valAx>
        <c:axId val="34553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2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2021-05</c:v>
                </c:pt>
              </c:strCache>
            </c:strRef>
          </c:cat>
          <c:val>
            <c:numRef>
              <c:f>Sheet1!$B$2</c:f>
              <c:numCache>
                <c:formatCode>General</c:formatCode>
                <c:ptCount val="1"/>
                <c:pt idx="0">
                  <c:v>126211</c:v>
                </c:pt>
              </c:numCache>
            </c:numRef>
          </c:val>
          <c:extLst>
            <c:ext xmlns:c16="http://schemas.microsoft.com/office/drawing/2014/chart" uri="{C3380CC4-5D6E-409C-BE32-E72D297353CC}">
              <c16:uniqueId val="{00000000-5818-430B-B96B-83DEBC006B7A}"/>
            </c:ext>
          </c:extLst>
        </c:ser>
        <c:dLbls>
          <c:showLegendKey val="0"/>
          <c:showVal val="0"/>
          <c:showCatName val="0"/>
          <c:showSerName val="0"/>
          <c:showPercent val="0"/>
          <c:showBubbleSize val="0"/>
        </c:dLbls>
        <c:gapWidth val="219"/>
        <c:overlap val="-27"/>
        <c:axId val="393999384"/>
        <c:axId val="394002664"/>
      </c:barChart>
      <c:catAx>
        <c:axId val="39399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02664"/>
        <c:crosses val="autoZero"/>
        <c:auto val="1"/>
        <c:lblAlgn val="ctr"/>
        <c:lblOffset val="100"/>
        <c:noMultiLvlLbl val="0"/>
      </c:catAx>
      <c:valAx>
        <c:axId val="39400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9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4BD6A-DE2A-4D1F-812F-BCDDE3ABF10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670FB92-1987-42EA-9E3B-7C93EF2B582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156580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8EC8-A0F3-4540-AB4C-15EE39DCD876}"/>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87E316B7-CA31-407D-8FDF-19299158275D}"/>
              </a:ext>
            </a:extLst>
          </p:cNvPr>
          <p:cNvGraphicFramePr>
            <a:graphicFrameLocks noGrp="1"/>
          </p:cNvGraphicFramePr>
          <p:nvPr>
            <p:ph type="tbl" sz="quarter" idx="13"/>
            <p:extLst>
              <p:ext uri="{D42A27DB-BD31-4B8C-83A1-F6EECF244321}">
                <p14:modId xmlns:p14="http://schemas.microsoft.com/office/powerpoint/2010/main" val="146878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69193432"/>
                    </a:ext>
                  </a:extLst>
                </a:gridCol>
                <a:gridCol w="740664">
                  <a:extLst>
                    <a:ext uri="{9D8B030D-6E8A-4147-A177-3AD203B41FA5}">
                      <a16:colId xmlns:a16="http://schemas.microsoft.com/office/drawing/2014/main" val="1890896781"/>
                    </a:ext>
                  </a:extLst>
                </a:gridCol>
                <a:gridCol w="740664">
                  <a:extLst>
                    <a:ext uri="{9D8B030D-6E8A-4147-A177-3AD203B41FA5}">
                      <a16:colId xmlns:a16="http://schemas.microsoft.com/office/drawing/2014/main" val="3380920662"/>
                    </a:ext>
                  </a:extLst>
                </a:gridCol>
                <a:gridCol w="740664">
                  <a:extLst>
                    <a:ext uri="{9D8B030D-6E8A-4147-A177-3AD203B41FA5}">
                      <a16:colId xmlns:a16="http://schemas.microsoft.com/office/drawing/2014/main" val="255990368"/>
                    </a:ext>
                  </a:extLst>
                </a:gridCol>
                <a:gridCol w="740664">
                  <a:extLst>
                    <a:ext uri="{9D8B030D-6E8A-4147-A177-3AD203B41FA5}">
                      <a16:colId xmlns:a16="http://schemas.microsoft.com/office/drawing/2014/main" val="3566134240"/>
                    </a:ext>
                  </a:extLst>
                </a:gridCol>
                <a:gridCol w="740664">
                  <a:extLst>
                    <a:ext uri="{9D8B030D-6E8A-4147-A177-3AD203B41FA5}">
                      <a16:colId xmlns:a16="http://schemas.microsoft.com/office/drawing/2014/main" val="1053488643"/>
                    </a:ext>
                  </a:extLst>
                </a:gridCol>
                <a:gridCol w="740664">
                  <a:extLst>
                    <a:ext uri="{9D8B030D-6E8A-4147-A177-3AD203B41FA5}">
                      <a16:colId xmlns:a16="http://schemas.microsoft.com/office/drawing/2014/main" val="2452610850"/>
                    </a:ext>
                  </a:extLst>
                </a:gridCol>
                <a:gridCol w="740664">
                  <a:extLst>
                    <a:ext uri="{9D8B030D-6E8A-4147-A177-3AD203B41FA5}">
                      <a16:colId xmlns:a16="http://schemas.microsoft.com/office/drawing/2014/main" val="922878727"/>
                    </a:ext>
                  </a:extLst>
                </a:gridCol>
                <a:gridCol w="740664">
                  <a:extLst>
                    <a:ext uri="{9D8B030D-6E8A-4147-A177-3AD203B41FA5}">
                      <a16:colId xmlns:a16="http://schemas.microsoft.com/office/drawing/2014/main" val="3656085872"/>
                    </a:ext>
                  </a:extLst>
                </a:gridCol>
                <a:gridCol w="740664">
                  <a:extLst>
                    <a:ext uri="{9D8B030D-6E8A-4147-A177-3AD203B41FA5}">
                      <a16:colId xmlns:a16="http://schemas.microsoft.com/office/drawing/2014/main" val="24718277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58250026"/>
                  </a:ext>
                </a:extLst>
              </a:tr>
              <a:tr h="370840">
                <a:tc>
                  <a:txBody>
                    <a:bodyPr/>
                    <a:lstStyle/>
                    <a:p>
                      <a:r>
                        <a:rPr lang="en-US" sz="1000"/>
                        <a:t>Buttercup Malaysia</a:t>
                      </a:r>
                    </a:p>
                  </a:txBody>
                  <a:tcPr/>
                </a:tc>
                <a:tc>
                  <a:txBody>
                    <a:bodyPr/>
                    <a:lstStyle/>
                    <a:p>
                      <a:r>
                        <a:rPr lang="en-US" sz="1000"/>
                        <a:t>177089</a:t>
                      </a:r>
                    </a:p>
                  </a:txBody>
                  <a:tcPr/>
                </a:tc>
                <a:tc>
                  <a:txBody>
                    <a:bodyPr/>
                    <a:lstStyle/>
                    <a:p>
                      <a:r>
                        <a:rPr lang="en-US" sz="1000"/>
                        <a:t>1050</a:t>
                      </a:r>
                    </a:p>
                  </a:txBody>
                  <a:tcPr/>
                </a:tc>
                <a:tc>
                  <a:txBody>
                    <a:bodyPr/>
                    <a:lstStyle/>
                    <a:p>
                      <a:r>
                        <a:rPr lang="en-US" sz="1000"/>
                        <a:t>37</a:t>
                      </a:r>
                    </a:p>
                  </a:txBody>
                  <a:tcPr/>
                </a:tc>
                <a:tc>
                  <a:txBody>
                    <a:bodyPr/>
                    <a:lstStyle/>
                    <a:p>
                      <a:r>
                        <a:rPr lang="en-US" sz="1000"/>
                        <a:t>10947</a:t>
                      </a:r>
                    </a:p>
                  </a:txBody>
                  <a:tcPr/>
                </a:tc>
                <a:tc>
                  <a:txBody>
                    <a:bodyPr/>
                    <a:lstStyle/>
                    <a:p>
                      <a:r>
                        <a:rPr lang="en-US" sz="1000"/>
                        <a:t>1399</a:t>
                      </a:r>
                    </a:p>
                  </a:txBody>
                  <a:tcPr/>
                </a:tc>
                <a:tc>
                  <a:txBody>
                    <a:bodyPr/>
                    <a:lstStyle/>
                    <a:p>
                      <a:r>
                        <a:rPr lang="en-US" sz="1000"/>
                        <a:t>2163</a:t>
                      </a:r>
                    </a:p>
                  </a:txBody>
                  <a:tcPr/>
                </a:tc>
                <a:tc>
                  <a:txBody>
                    <a:bodyPr/>
                    <a:lstStyle/>
                    <a:p>
                      <a:r>
                        <a:rPr lang="en-US" sz="1000"/>
                        <a:t>0</a:t>
                      </a:r>
                    </a:p>
                  </a:txBody>
                  <a:tcPr/>
                </a:tc>
                <a:tc>
                  <a:txBody>
                    <a:bodyPr/>
                    <a:lstStyle/>
                    <a:p>
                      <a:r>
                        <a:rPr lang="en-US" sz="1000"/>
                        <a:t>0.2221 %</a:t>
                      </a:r>
                    </a:p>
                  </a:txBody>
                  <a:tcPr/>
                </a:tc>
                <a:tc>
                  <a:txBody>
                    <a:bodyPr/>
                    <a:lstStyle/>
                    <a:p>
                      <a:r>
                        <a:rPr lang="en-US" sz="1000"/>
                        <a:t>0.0 %</a:t>
                      </a:r>
                    </a:p>
                  </a:txBody>
                  <a:tcPr/>
                </a:tc>
                <a:extLst>
                  <a:ext uri="{0D108BD9-81ED-4DB2-BD59-A6C34878D82A}">
                    <a16:rowId xmlns:a16="http://schemas.microsoft.com/office/drawing/2014/main" val="1940016248"/>
                  </a:ext>
                </a:extLst>
              </a:tr>
            </a:tbl>
          </a:graphicData>
        </a:graphic>
      </p:graphicFrame>
      <p:sp>
        <p:nvSpPr>
          <p:cNvPr id="4" name="Text Placeholder 3">
            <a:extLst>
              <a:ext uri="{FF2B5EF4-FFF2-40B4-BE49-F238E27FC236}">
                <a16:creationId xmlns:a16="http://schemas.microsoft.com/office/drawing/2014/main" id="{78072709-AC62-4F5C-AF39-C8AB5CD8076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94118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C773-6CA2-43D0-9F9B-CDB2DDF8E6C3}"/>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1636EF62-8C04-4566-95A2-6E28D4A818A6}"/>
              </a:ext>
            </a:extLst>
          </p:cNvPr>
          <p:cNvGraphicFramePr>
            <a:graphicFrameLocks noGrp="1"/>
          </p:cNvGraphicFramePr>
          <p:nvPr>
            <p:ph type="chart" sz="quarter" idx="13"/>
            <p:extLst>
              <p:ext uri="{D42A27DB-BD31-4B8C-83A1-F6EECF244321}">
                <p14:modId xmlns:p14="http://schemas.microsoft.com/office/powerpoint/2010/main" val="394846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934450-1A3F-4137-9FBD-7C9EA9A6AF2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B5371AD-4CB1-4DAE-88AD-15A42B19EF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3478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BDBFF-3DA3-4CAC-8323-C6292BE7E22E}"/>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70804DB0-0DB9-445C-AEDF-BDBE5A3EFF33}"/>
              </a:ext>
            </a:extLst>
          </p:cNvPr>
          <p:cNvGraphicFramePr>
            <a:graphicFrameLocks noGrp="1"/>
          </p:cNvGraphicFramePr>
          <p:nvPr>
            <p:ph type="chart" sz="quarter" idx="13"/>
            <p:extLst>
              <p:ext uri="{D42A27DB-BD31-4B8C-83A1-F6EECF244321}">
                <p14:modId xmlns:p14="http://schemas.microsoft.com/office/powerpoint/2010/main" val="1550095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6BF718-0A8F-4F31-A3C1-21BF47E52BE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0C33785-AE94-4536-B487-89D14E2BF7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4229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BED79-30B2-4FCF-82C2-51E5005B3708}"/>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588BC080-DB00-4C5D-B533-C61BCC0CA236}"/>
              </a:ext>
            </a:extLst>
          </p:cNvPr>
          <p:cNvGraphicFramePr>
            <a:graphicFrameLocks noGrp="1"/>
          </p:cNvGraphicFramePr>
          <p:nvPr>
            <p:ph type="chart" sz="quarter" idx="13"/>
            <p:extLst>
              <p:ext uri="{D42A27DB-BD31-4B8C-83A1-F6EECF244321}">
                <p14:modId xmlns:p14="http://schemas.microsoft.com/office/powerpoint/2010/main" val="654065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6E43EB-8DB2-4A87-B542-B9DED82FAE9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8632D7BF-6D6C-4E17-9156-38D67E2EEE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6314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574D0-0915-4A1A-83F2-7866C3168F2B}"/>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BCE840D5-F901-4678-A48F-AD564D99FF9B}"/>
              </a:ext>
            </a:extLst>
          </p:cNvPr>
          <p:cNvGraphicFramePr>
            <a:graphicFrameLocks noGrp="1"/>
          </p:cNvGraphicFramePr>
          <p:nvPr>
            <p:ph type="chart" sz="quarter" idx="13"/>
            <p:extLst>
              <p:ext uri="{D42A27DB-BD31-4B8C-83A1-F6EECF244321}">
                <p14:modId xmlns:p14="http://schemas.microsoft.com/office/powerpoint/2010/main" val="1237604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49E98B-D6DB-4D36-8A2C-E2C756C01A7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F1354D9-B958-4933-AC6D-4DC846A268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267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DF20A-EBCF-49FD-A23E-B9485268F4B2}"/>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0456939C-0180-492F-AA2F-120E6808EB17}"/>
              </a:ext>
            </a:extLst>
          </p:cNvPr>
          <p:cNvGraphicFramePr>
            <a:graphicFrameLocks noGrp="1"/>
          </p:cNvGraphicFramePr>
          <p:nvPr>
            <p:ph type="chart" sz="quarter" idx="13"/>
            <p:extLst>
              <p:ext uri="{D42A27DB-BD31-4B8C-83A1-F6EECF244321}">
                <p14:modId xmlns:p14="http://schemas.microsoft.com/office/powerpoint/2010/main" val="1926735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FAE068-1B4A-4D48-8BC3-5BE8F77A922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DD1F715-C5F1-4B0D-9B1B-60FD95A2F2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3201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696C-495C-4F49-A4B4-2DBE3F371E67}"/>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D97DB88B-0B9B-4E16-820F-E0BBBD63C6DC}"/>
              </a:ext>
            </a:extLst>
          </p:cNvPr>
          <p:cNvGraphicFramePr>
            <a:graphicFrameLocks noGrp="1"/>
          </p:cNvGraphicFramePr>
          <p:nvPr>
            <p:ph type="tbl" sz="quarter" idx="13"/>
            <p:extLst>
              <p:ext uri="{D42A27DB-BD31-4B8C-83A1-F6EECF244321}">
                <p14:modId xmlns:p14="http://schemas.microsoft.com/office/powerpoint/2010/main" val="804721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1159096"/>
                    </a:ext>
                  </a:extLst>
                </a:gridCol>
                <a:gridCol w="905256">
                  <a:extLst>
                    <a:ext uri="{9D8B030D-6E8A-4147-A177-3AD203B41FA5}">
                      <a16:colId xmlns:a16="http://schemas.microsoft.com/office/drawing/2014/main" val="1628242559"/>
                    </a:ext>
                  </a:extLst>
                </a:gridCol>
                <a:gridCol w="905256">
                  <a:extLst>
                    <a:ext uri="{9D8B030D-6E8A-4147-A177-3AD203B41FA5}">
                      <a16:colId xmlns:a16="http://schemas.microsoft.com/office/drawing/2014/main" val="3290364487"/>
                    </a:ext>
                  </a:extLst>
                </a:gridCol>
                <a:gridCol w="905256">
                  <a:extLst>
                    <a:ext uri="{9D8B030D-6E8A-4147-A177-3AD203B41FA5}">
                      <a16:colId xmlns:a16="http://schemas.microsoft.com/office/drawing/2014/main" val="2030732414"/>
                    </a:ext>
                  </a:extLst>
                </a:gridCol>
                <a:gridCol w="905256">
                  <a:extLst>
                    <a:ext uri="{9D8B030D-6E8A-4147-A177-3AD203B41FA5}">
                      <a16:colId xmlns:a16="http://schemas.microsoft.com/office/drawing/2014/main" val="2691115045"/>
                    </a:ext>
                  </a:extLst>
                </a:gridCol>
                <a:gridCol w="905256">
                  <a:extLst>
                    <a:ext uri="{9D8B030D-6E8A-4147-A177-3AD203B41FA5}">
                      <a16:colId xmlns:a16="http://schemas.microsoft.com/office/drawing/2014/main" val="4009269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863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- 2021-05-17 18:00:09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Cari, jawab dan menang bersama peraduan 
#RiaDenganButtercup!
Cari 3 perkataan berkenaan makanan hari raya yang tersembunyi dan berpeluang untuk memenangi Luminarc Essence Malva 19 Piece Dinner Set bernilai RM499!
Langkah penyertaan:
1. Like Buttercup dan peraduan ini.
2. Cari 3 perkataan berkenaan makanan hari raya.
3. Jawab soalan: Apakah keistimewaan Buttercup kepada anda? Kongsikan jawapan anda di ruangan komen. 
4. SHARE peraduan ini dan tag 3 rakan anda. 
Hanya 3 pemenang bertuah yang akan dipilih untuk memenangi Luminarc Essence Malva 19pc Dinner Set bernilai RM499! Sertai sekarang!
Peraduan tamat pada: 31 Mei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5238360"/>
                  </a:ext>
                </a:extLst>
              </a:tr>
            </a:tbl>
          </a:graphicData>
        </a:graphic>
      </p:graphicFrame>
      <p:sp>
        <p:nvSpPr>
          <p:cNvPr id="4" name="Text Placeholder 3">
            <a:extLst>
              <a:ext uri="{FF2B5EF4-FFF2-40B4-BE49-F238E27FC236}">
                <a16:creationId xmlns:a16="http://schemas.microsoft.com/office/drawing/2014/main" id="{5642A2FB-18F7-4709-81F8-C3125A64A99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73669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E55EE-71D8-4D57-86C0-9C670C0C6EF2}"/>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CB53DEFC-37E8-4FDE-846D-48173D323327}"/>
              </a:ext>
            </a:extLst>
          </p:cNvPr>
          <p:cNvGraphicFramePr>
            <a:graphicFrameLocks noGrp="1"/>
          </p:cNvGraphicFramePr>
          <p:nvPr>
            <p:ph type="tbl" sz="quarter" idx="13"/>
            <p:extLst>
              <p:ext uri="{D42A27DB-BD31-4B8C-83A1-F6EECF244321}">
                <p14:modId xmlns:p14="http://schemas.microsoft.com/office/powerpoint/2010/main" val="1752982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82383962"/>
                    </a:ext>
                  </a:extLst>
                </a:gridCol>
                <a:gridCol w="905256">
                  <a:extLst>
                    <a:ext uri="{9D8B030D-6E8A-4147-A177-3AD203B41FA5}">
                      <a16:colId xmlns:a16="http://schemas.microsoft.com/office/drawing/2014/main" val="2117137876"/>
                    </a:ext>
                  </a:extLst>
                </a:gridCol>
                <a:gridCol w="905256">
                  <a:extLst>
                    <a:ext uri="{9D8B030D-6E8A-4147-A177-3AD203B41FA5}">
                      <a16:colId xmlns:a16="http://schemas.microsoft.com/office/drawing/2014/main" val="385780930"/>
                    </a:ext>
                  </a:extLst>
                </a:gridCol>
                <a:gridCol w="905256">
                  <a:extLst>
                    <a:ext uri="{9D8B030D-6E8A-4147-A177-3AD203B41FA5}">
                      <a16:colId xmlns:a16="http://schemas.microsoft.com/office/drawing/2014/main" val="2981505693"/>
                    </a:ext>
                  </a:extLst>
                </a:gridCol>
                <a:gridCol w="905256">
                  <a:extLst>
                    <a:ext uri="{9D8B030D-6E8A-4147-A177-3AD203B41FA5}">
                      <a16:colId xmlns:a16="http://schemas.microsoft.com/office/drawing/2014/main" val="2963316277"/>
                    </a:ext>
                  </a:extLst>
                </a:gridCol>
                <a:gridCol w="905256">
                  <a:extLst>
                    <a:ext uri="{9D8B030D-6E8A-4147-A177-3AD203B41FA5}">
                      <a16:colId xmlns:a16="http://schemas.microsoft.com/office/drawing/2014/main" val="2278630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4567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- 2021-05-21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SHARE DAN MENANG! 
Kepada semua peminat Buttercup di luar sana, 
bergembiralah kerana peraduan #SeronokDenganButtercup masih berlangsung! 
Beritahu kami bagaimana anda menggunakan 
Buttercup di rumah? 
A. Membakar 
B. Memasak 
C. Sebagai sapuan
Anda mungkin berpeluang untuk memenangi O’Cuisine rectangular roaster bernilai RM52.80! 
Ikuti langkah berikut: 
1. LIKE Facebook Buttercup
2. SHARE post ini 
3. Komen jawapan anda dan tag 5 rakan-rakan 
untuk menang!
Mudah je kan? Cubalah nasib anda sekarang! 
Hanya 3 pemenang bertuah yang akan dipilih. 
Jangan lepaskan peluang anda! 
Peraduan tamat pada: 28 Mei 2021, 11.59pm.
#Peraduan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1562067"/>
                  </a:ext>
                </a:extLst>
              </a:tr>
            </a:tbl>
          </a:graphicData>
        </a:graphic>
      </p:graphicFrame>
      <p:sp>
        <p:nvSpPr>
          <p:cNvPr id="4" name="Text Placeholder 3">
            <a:extLst>
              <a:ext uri="{FF2B5EF4-FFF2-40B4-BE49-F238E27FC236}">
                <a16:creationId xmlns:a16="http://schemas.microsoft.com/office/drawing/2014/main" id="{7A97F13E-9AB6-40FB-BF33-730CB05E55F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90496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CEFA7-8E2A-43BC-8BE0-54D3FC26E3B2}"/>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22DD75E1-D0B3-4BDC-883B-591838D7B47E}"/>
              </a:ext>
            </a:extLst>
          </p:cNvPr>
          <p:cNvGraphicFramePr>
            <a:graphicFrameLocks noGrp="1"/>
          </p:cNvGraphicFramePr>
          <p:nvPr>
            <p:ph type="tbl" sz="quarter" idx="13"/>
            <p:extLst>
              <p:ext uri="{D42A27DB-BD31-4B8C-83A1-F6EECF244321}">
                <p14:modId xmlns:p14="http://schemas.microsoft.com/office/powerpoint/2010/main" val="1236055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3818245"/>
                    </a:ext>
                  </a:extLst>
                </a:gridCol>
                <a:gridCol w="905256">
                  <a:extLst>
                    <a:ext uri="{9D8B030D-6E8A-4147-A177-3AD203B41FA5}">
                      <a16:colId xmlns:a16="http://schemas.microsoft.com/office/drawing/2014/main" val="4123888193"/>
                    </a:ext>
                  </a:extLst>
                </a:gridCol>
                <a:gridCol w="905256">
                  <a:extLst>
                    <a:ext uri="{9D8B030D-6E8A-4147-A177-3AD203B41FA5}">
                      <a16:colId xmlns:a16="http://schemas.microsoft.com/office/drawing/2014/main" val="3836355909"/>
                    </a:ext>
                  </a:extLst>
                </a:gridCol>
                <a:gridCol w="905256">
                  <a:extLst>
                    <a:ext uri="{9D8B030D-6E8A-4147-A177-3AD203B41FA5}">
                      <a16:colId xmlns:a16="http://schemas.microsoft.com/office/drawing/2014/main" val="3698942677"/>
                    </a:ext>
                  </a:extLst>
                </a:gridCol>
                <a:gridCol w="905256">
                  <a:extLst>
                    <a:ext uri="{9D8B030D-6E8A-4147-A177-3AD203B41FA5}">
                      <a16:colId xmlns:a16="http://schemas.microsoft.com/office/drawing/2014/main" val="2310750889"/>
                    </a:ext>
                  </a:extLst>
                </a:gridCol>
                <a:gridCol w="905256">
                  <a:extLst>
                    <a:ext uri="{9D8B030D-6E8A-4147-A177-3AD203B41FA5}">
                      <a16:colId xmlns:a16="http://schemas.microsoft.com/office/drawing/2014/main" val="4042884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134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- 2021-05-28 10:30:00</a:t>
                      </a:r>
                      <a:r>
                        <a:rPr kumimoji="0" lang="en-US" sz="1000" b="0" i="0" u="none" strike="noStrike" kern="1200" cap="none" spc="0" normalizeH="0" baseline="0" noProof="0">
                          <a:ln>
                            <a:noFill/>
                          </a:ln>
                          <a:solidFill>
                            <a:prstClr val="black"/>
                          </a:solidFill>
                          <a:effectLst/>
                          <a:uLnTx/>
                          <a:uFillTx/>
                          <a:latin typeface="+mn-lt"/>
                          <a:ea typeface="+mn-ea"/>
                          <a:cs typeface="+mn-cs"/>
                        </a:rPr>
                        <a:t>
 Dengan Buttercup pastinya hidangan anda terasa extra sedap! Terima kasih Maria Ahmad kerana telah mempercayai dan menggunakan Buttercup! Jom, kita juga cuba resipi Nasi Pilaf Daging Buttercup ini! Nama je pun dah terliur kan 😋
___________________________________________
Repost: 
Nasi Pilaf Daging
Idea untuk berbuka atau makan di hari raya nanti untuk menjadikan extra sedap haruslah ada Buttercup .
Hakak menggunakan Buttercup untuk tumis bahan2 bau dia fuhh wangi Buttercup sesuai untuk semua jenis masakan ,selain dari kek harga pun sangat berpatutan
.
Resepi:
Bahan-Bahannya:
2 cawan beras basmati
4 sudu besar Buttercup
2 Ulas Bawang Merah- hiris halus
3 Ulas Bawang Putih - hiris halus
1/2 inci halia - hiris halus
1 batang kulit kayu manis
3 kuntum bunga cengkih
3 sudu besar serbuk kari daging
Daging lembu secukupnya
2 tangkai cili hijau - racik halus
2 biji tomato - cincang halus
1 1/2 cawan air
1/2 cawan susu cair
2 batang daun ketumbar
Garam secukup rasa
Cara Menyediakan:
1. Cairkan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57586003"/>
                  </a:ext>
                </a:extLst>
              </a:tr>
            </a:tbl>
          </a:graphicData>
        </a:graphic>
      </p:graphicFrame>
      <p:sp>
        <p:nvSpPr>
          <p:cNvPr id="4" name="Text Placeholder 3">
            <a:extLst>
              <a:ext uri="{FF2B5EF4-FFF2-40B4-BE49-F238E27FC236}">
                <a16:creationId xmlns:a16="http://schemas.microsoft.com/office/drawing/2014/main" id="{85588D06-EB03-4EC4-B2D4-04D64263FAE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76106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AF4E4-0B13-4373-92F6-88D9670C805E}"/>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2809D4A5-58CB-4B14-9772-F8308538B795}"/>
              </a:ext>
            </a:extLst>
          </p:cNvPr>
          <p:cNvGraphicFramePr>
            <a:graphicFrameLocks noGrp="1"/>
          </p:cNvGraphicFramePr>
          <p:nvPr>
            <p:ph type="tbl" sz="quarter" idx="13"/>
            <p:extLst>
              <p:ext uri="{D42A27DB-BD31-4B8C-83A1-F6EECF244321}">
                <p14:modId xmlns:p14="http://schemas.microsoft.com/office/powerpoint/2010/main" val="3838720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4040630"/>
                    </a:ext>
                  </a:extLst>
                </a:gridCol>
                <a:gridCol w="905256">
                  <a:extLst>
                    <a:ext uri="{9D8B030D-6E8A-4147-A177-3AD203B41FA5}">
                      <a16:colId xmlns:a16="http://schemas.microsoft.com/office/drawing/2014/main" val="2774040650"/>
                    </a:ext>
                  </a:extLst>
                </a:gridCol>
                <a:gridCol w="905256">
                  <a:extLst>
                    <a:ext uri="{9D8B030D-6E8A-4147-A177-3AD203B41FA5}">
                      <a16:colId xmlns:a16="http://schemas.microsoft.com/office/drawing/2014/main" val="4221307825"/>
                    </a:ext>
                  </a:extLst>
                </a:gridCol>
                <a:gridCol w="905256">
                  <a:extLst>
                    <a:ext uri="{9D8B030D-6E8A-4147-A177-3AD203B41FA5}">
                      <a16:colId xmlns:a16="http://schemas.microsoft.com/office/drawing/2014/main" val="1230969581"/>
                    </a:ext>
                  </a:extLst>
                </a:gridCol>
                <a:gridCol w="905256">
                  <a:extLst>
                    <a:ext uri="{9D8B030D-6E8A-4147-A177-3AD203B41FA5}">
                      <a16:colId xmlns:a16="http://schemas.microsoft.com/office/drawing/2014/main" val="66442833"/>
                    </a:ext>
                  </a:extLst>
                </a:gridCol>
                <a:gridCol w="905256">
                  <a:extLst>
                    <a:ext uri="{9D8B030D-6E8A-4147-A177-3AD203B41FA5}">
                      <a16:colId xmlns:a16="http://schemas.microsoft.com/office/drawing/2014/main" val="3567981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9834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- 2021-05-25 10:30:23</a:t>
                      </a:r>
                      <a:r>
                        <a:rPr kumimoji="0" lang="en-US" sz="1000" b="0" i="0" u="none" strike="noStrike" kern="1200" cap="none" spc="0" normalizeH="0" baseline="0" noProof="0">
                          <a:ln>
                            <a:noFill/>
                          </a:ln>
                          <a:solidFill>
                            <a:prstClr val="black"/>
                          </a:solidFill>
                          <a:effectLst/>
                          <a:uLnTx/>
                          <a:uFillTx/>
                          <a:latin typeface="+mn-lt"/>
                          <a:ea typeface="+mn-ea"/>
                          <a:cs typeface="+mn-cs"/>
                        </a:rPr>
                        <a:t>
 Inilah sebab mengapa Buttercup adalah pilihan yang TERBAIK untuk keluarga anda! 
🧈 SIHAT: Bebas kolesterol dan lemak trans
🧈 PELBAGAI BENTUK &amp; UKURAN: Memudahkan urusan anda untuk memasak, lagi-lagi yang baru nak belajar memasak 
🧈 AROMA YANG MENGIURKAN: Kerana nisbah lemak susu dalam Buttercup vs nisbah lemak sayuran tulen adalah lebih tinggi berbanding dengan 100% sapuan lemak sayuran tulen di luar sana
🧈 TEKSTUR YANG LEMBUT: Sesuai untuk ‘baking’!
🧈 RASA BERKRIM YANG BERKUALITI TINGGI: Gabungan sempurna minyak sayuran dan lemak susu premium telah menjadikan Buttercup sebagai pilihan turun temurun! Ia benar-benar merupakan satu bahan ‘baking’ yang terbaik dengan harga yang berpatutan. 
Terima kasih juga kepada My Weekend Plan kerana telah menampilkan Buttercup di halaman anda! 
#buttercup #bake #baking #bahanbaking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49975197"/>
                  </a:ext>
                </a:extLst>
              </a:tr>
            </a:tbl>
          </a:graphicData>
        </a:graphic>
      </p:graphicFrame>
      <p:sp>
        <p:nvSpPr>
          <p:cNvPr id="4" name="Text Placeholder 3">
            <a:extLst>
              <a:ext uri="{FF2B5EF4-FFF2-40B4-BE49-F238E27FC236}">
                <a16:creationId xmlns:a16="http://schemas.microsoft.com/office/drawing/2014/main" id="{451DF462-F7CD-469C-8E5F-02F1E1AEB1A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73311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7A8F-747F-4A2B-A3E0-F26CCD3E0AF5}"/>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9EA13D6B-8D01-4116-9255-6841165BC62A}"/>
              </a:ext>
            </a:extLst>
          </p:cNvPr>
          <p:cNvGraphicFramePr>
            <a:graphicFrameLocks noGrp="1"/>
          </p:cNvGraphicFramePr>
          <p:nvPr>
            <p:ph type="tbl" sz="quarter" idx="13"/>
            <p:extLst>
              <p:ext uri="{D42A27DB-BD31-4B8C-83A1-F6EECF244321}">
                <p14:modId xmlns:p14="http://schemas.microsoft.com/office/powerpoint/2010/main" val="2696780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6921845"/>
                    </a:ext>
                  </a:extLst>
                </a:gridCol>
                <a:gridCol w="905256">
                  <a:extLst>
                    <a:ext uri="{9D8B030D-6E8A-4147-A177-3AD203B41FA5}">
                      <a16:colId xmlns:a16="http://schemas.microsoft.com/office/drawing/2014/main" val="437408868"/>
                    </a:ext>
                  </a:extLst>
                </a:gridCol>
                <a:gridCol w="905256">
                  <a:extLst>
                    <a:ext uri="{9D8B030D-6E8A-4147-A177-3AD203B41FA5}">
                      <a16:colId xmlns:a16="http://schemas.microsoft.com/office/drawing/2014/main" val="2868738398"/>
                    </a:ext>
                  </a:extLst>
                </a:gridCol>
                <a:gridCol w="905256">
                  <a:extLst>
                    <a:ext uri="{9D8B030D-6E8A-4147-A177-3AD203B41FA5}">
                      <a16:colId xmlns:a16="http://schemas.microsoft.com/office/drawing/2014/main" val="159206366"/>
                    </a:ext>
                  </a:extLst>
                </a:gridCol>
                <a:gridCol w="905256">
                  <a:extLst>
                    <a:ext uri="{9D8B030D-6E8A-4147-A177-3AD203B41FA5}">
                      <a16:colId xmlns:a16="http://schemas.microsoft.com/office/drawing/2014/main" val="2834075705"/>
                    </a:ext>
                  </a:extLst>
                </a:gridCol>
                <a:gridCol w="905256">
                  <a:extLst>
                    <a:ext uri="{9D8B030D-6E8A-4147-A177-3AD203B41FA5}">
                      <a16:colId xmlns:a16="http://schemas.microsoft.com/office/drawing/2014/main" val="898066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2823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- 2021-05-17 17:02:23</a:t>
                      </a:r>
                      <a:r>
                        <a:rPr kumimoji="0" lang="en-US" sz="1000" b="0" i="0" u="none" strike="noStrike" kern="1200" cap="none" spc="0" normalizeH="0" baseline="0" noProof="0">
                          <a:ln>
                            <a:noFill/>
                          </a:ln>
                          <a:solidFill>
                            <a:prstClr val="black"/>
                          </a:solidFill>
                          <a:effectLst/>
                          <a:uLnTx/>
                          <a:uFillTx/>
                          <a:latin typeface="+mn-lt"/>
                          <a:ea typeface="+mn-ea"/>
                          <a:cs typeface="+mn-cs"/>
                        </a:rPr>
                        <a:t>
 Betul! Buttercup memang dapat memberikan aroma dan rasa yang lazat! Anda pasti akan terus menjamah kuih raya anda sampai habis ;)  Terima kasih juga kepada Maisarah Humaira' kerana mempercayai Buttercup dalam juadah raya anda! 
___________________________________
Repost: 
Yeayy! Siap buat biskut Cip Coklat Bubble Rice. Guna Buttercup, bertambah sedap 😋 Bau biskut juga harum semerbak. 
Bagi Mai, Buttercup jadi bahan wajib untuk buat pelbagai juadah seperti biskut, kek dan kuih-muih. Ia memberikan aroma mentega dan bertekstur halus pada harga yang sangat berpatutan, menjamin kualiti yang hebat secara berterusan. 
#raya #bakewithButtercup #FiestaRayaButtercup #Buttercup #hariraya #raya2021 #homebaked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4248609"/>
                  </a:ext>
                </a:extLst>
              </a:tr>
            </a:tbl>
          </a:graphicData>
        </a:graphic>
      </p:graphicFrame>
      <p:sp>
        <p:nvSpPr>
          <p:cNvPr id="4" name="Text Placeholder 3">
            <a:extLst>
              <a:ext uri="{FF2B5EF4-FFF2-40B4-BE49-F238E27FC236}">
                <a16:creationId xmlns:a16="http://schemas.microsoft.com/office/drawing/2014/main" id="{E8FEB5E5-68D1-4278-BAB9-B26B48D8481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061073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8982-B70A-444F-A843-81659E9B1127}"/>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D66F4DD4-9EC1-4EA6-BEEE-3401174AA0C8}"/>
              </a:ext>
            </a:extLst>
          </p:cNvPr>
          <p:cNvGraphicFramePr>
            <a:graphicFrameLocks noGrp="1"/>
          </p:cNvGraphicFramePr>
          <p:nvPr>
            <p:ph type="chart" sz="quarter" idx="13"/>
            <p:extLst>
              <p:ext uri="{D42A27DB-BD31-4B8C-83A1-F6EECF244321}">
                <p14:modId xmlns:p14="http://schemas.microsoft.com/office/powerpoint/2010/main" val="1659947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463268-9683-49A7-BC9F-BADD1BC1D60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DA9F634-AF20-4964-8404-126D117BF3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2227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525F0-67B7-4A11-BD84-0597FDFC28B6}"/>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978D9D4A-4D89-417E-97C4-1B95224DEC3B}"/>
              </a:ext>
            </a:extLst>
          </p:cNvPr>
          <p:cNvGraphicFramePr>
            <a:graphicFrameLocks noGrp="1"/>
          </p:cNvGraphicFramePr>
          <p:nvPr>
            <p:ph type="chart" sz="quarter" idx="13"/>
            <p:extLst>
              <p:ext uri="{D42A27DB-BD31-4B8C-83A1-F6EECF244321}">
                <p14:modId xmlns:p14="http://schemas.microsoft.com/office/powerpoint/2010/main" val="1245626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056AEE-9ED0-447E-A5BD-FA645FC7AC6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A0FA988-E87B-4DF8-80C8-017CF54BEC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0737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FB662-B86F-465C-89F9-4C9E0E1636CB}"/>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19905B62-5A19-4089-8BC3-E2518B485E1E}"/>
              </a:ext>
            </a:extLst>
          </p:cNvPr>
          <p:cNvGraphicFramePr>
            <a:graphicFrameLocks noGrp="1"/>
          </p:cNvGraphicFramePr>
          <p:nvPr>
            <p:ph type="chart" sz="quarter" idx="13"/>
            <p:extLst>
              <p:ext uri="{D42A27DB-BD31-4B8C-83A1-F6EECF244321}">
                <p14:modId xmlns:p14="http://schemas.microsoft.com/office/powerpoint/2010/main" val="2338379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D06647-ACF0-4859-899B-2E963A7118F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19F8195-88A8-4291-8741-AB18C0514E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1849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DC95B-D235-4946-BEE3-3EC6AB619D44}"/>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5B30659A-DC10-4580-99C7-43104D8A7E28}"/>
              </a:ext>
            </a:extLst>
          </p:cNvPr>
          <p:cNvGraphicFramePr>
            <a:graphicFrameLocks noGrp="1"/>
          </p:cNvGraphicFramePr>
          <p:nvPr>
            <p:ph type="chart" sz="quarter" idx="13"/>
            <p:extLst>
              <p:ext uri="{D42A27DB-BD31-4B8C-83A1-F6EECF244321}">
                <p14:modId xmlns:p14="http://schemas.microsoft.com/office/powerpoint/2010/main" val="4102911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766CBF-40FE-4003-8B3F-8A6216BEE01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A8F80BD-937E-447E-9947-7D579460E2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988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8B58-0697-4E87-8479-321E44000520}"/>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A8E354B9-1657-4360-A01D-9810B4B5D6A8}"/>
              </a:ext>
            </a:extLst>
          </p:cNvPr>
          <p:cNvGraphicFramePr>
            <a:graphicFrameLocks noGrp="1"/>
          </p:cNvGraphicFramePr>
          <p:nvPr>
            <p:ph type="tbl" sz="quarter" idx="13"/>
            <p:extLst>
              <p:ext uri="{D42A27DB-BD31-4B8C-83A1-F6EECF244321}">
                <p14:modId xmlns:p14="http://schemas.microsoft.com/office/powerpoint/2010/main" val="453209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77623039"/>
                    </a:ext>
                  </a:extLst>
                </a:gridCol>
                <a:gridCol w="1645920">
                  <a:extLst>
                    <a:ext uri="{9D8B030D-6E8A-4147-A177-3AD203B41FA5}">
                      <a16:colId xmlns:a16="http://schemas.microsoft.com/office/drawing/2014/main" val="3276775534"/>
                    </a:ext>
                  </a:extLst>
                </a:gridCol>
                <a:gridCol w="1645920">
                  <a:extLst>
                    <a:ext uri="{9D8B030D-6E8A-4147-A177-3AD203B41FA5}">
                      <a16:colId xmlns:a16="http://schemas.microsoft.com/office/drawing/2014/main" val="2387540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28683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extLst>
                  <a:ext uri="{0D108BD9-81ED-4DB2-BD59-A6C34878D82A}">
                    <a16:rowId xmlns:a16="http://schemas.microsoft.com/office/drawing/2014/main" val="134894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34805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206643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2565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847325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992211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45820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516027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530123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99340015"/>
                  </a:ext>
                </a:extLst>
              </a:tr>
            </a:tbl>
          </a:graphicData>
        </a:graphic>
      </p:graphicFrame>
      <p:sp>
        <p:nvSpPr>
          <p:cNvPr id="4" name="Text Placeholder 3">
            <a:extLst>
              <a:ext uri="{FF2B5EF4-FFF2-40B4-BE49-F238E27FC236}">
                <a16:creationId xmlns:a16="http://schemas.microsoft.com/office/drawing/2014/main" id="{16404DE9-9CA9-4650-AF37-EE10DE7C7D8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76869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7476F-A0F9-4D1E-95E2-1E9C83236EF3}"/>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FAA88FFC-4D02-4D53-B23D-A14545213970}"/>
              </a:ext>
            </a:extLst>
          </p:cNvPr>
          <p:cNvGraphicFramePr>
            <a:graphicFrameLocks noGrp="1"/>
          </p:cNvGraphicFramePr>
          <p:nvPr>
            <p:ph type="tbl" sz="quarter" idx="13"/>
            <p:extLst>
              <p:ext uri="{D42A27DB-BD31-4B8C-83A1-F6EECF244321}">
                <p14:modId xmlns:p14="http://schemas.microsoft.com/office/powerpoint/2010/main" val="3603392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84177113"/>
                    </a:ext>
                  </a:extLst>
                </a:gridCol>
                <a:gridCol w="1645920">
                  <a:extLst>
                    <a:ext uri="{9D8B030D-6E8A-4147-A177-3AD203B41FA5}">
                      <a16:colId xmlns:a16="http://schemas.microsoft.com/office/drawing/2014/main" val="618279987"/>
                    </a:ext>
                  </a:extLst>
                </a:gridCol>
                <a:gridCol w="1645920">
                  <a:extLst>
                    <a:ext uri="{9D8B030D-6E8A-4147-A177-3AD203B41FA5}">
                      <a16:colId xmlns:a16="http://schemas.microsoft.com/office/drawing/2014/main" val="990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0575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58058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37781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32794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24432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435015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14578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1040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94327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26646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435831199"/>
                  </a:ext>
                </a:extLst>
              </a:tr>
            </a:tbl>
          </a:graphicData>
        </a:graphic>
      </p:graphicFrame>
      <p:sp>
        <p:nvSpPr>
          <p:cNvPr id="4" name="Text Placeholder 3">
            <a:extLst>
              <a:ext uri="{FF2B5EF4-FFF2-40B4-BE49-F238E27FC236}">
                <a16:creationId xmlns:a16="http://schemas.microsoft.com/office/drawing/2014/main" id="{0C3C2292-4694-4AF1-830A-1E1E4F41EA8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33693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BD42C-92B5-41BA-A251-208994B0BF98}"/>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3873F7B3-1FB1-426A-A442-F5C9644AE317}"/>
              </a:ext>
            </a:extLst>
          </p:cNvPr>
          <p:cNvGraphicFramePr>
            <a:graphicFrameLocks noGrp="1"/>
          </p:cNvGraphicFramePr>
          <p:nvPr>
            <p:ph type="tbl" sz="quarter" idx="13"/>
            <p:extLst>
              <p:ext uri="{D42A27DB-BD31-4B8C-83A1-F6EECF244321}">
                <p14:modId xmlns:p14="http://schemas.microsoft.com/office/powerpoint/2010/main" val="1595522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18721163"/>
                    </a:ext>
                  </a:extLst>
                </a:gridCol>
                <a:gridCol w="1645920">
                  <a:extLst>
                    <a:ext uri="{9D8B030D-6E8A-4147-A177-3AD203B41FA5}">
                      <a16:colId xmlns:a16="http://schemas.microsoft.com/office/drawing/2014/main" val="1935248287"/>
                    </a:ext>
                  </a:extLst>
                </a:gridCol>
                <a:gridCol w="1645920">
                  <a:extLst>
                    <a:ext uri="{9D8B030D-6E8A-4147-A177-3AD203B41FA5}">
                      <a16:colId xmlns:a16="http://schemas.microsoft.com/office/drawing/2014/main" val="2495153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2398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67649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53945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14894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42420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481522860"/>
                  </a:ext>
                </a:extLst>
              </a:tr>
            </a:tbl>
          </a:graphicData>
        </a:graphic>
      </p:graphicFrame>
      <p:sp>
        <p:nvSpPr>
          <p:cNvPr id="4" name="Text Placeholder 3">
            <a:extLst>
              <a:ext uri="{FF2B5EF4-FFF2-40B4-BE49-F238E27FC236}">
                <a16:creationId xmlns:a16="http://schemas.microsoft.com/office/drawing/2014/main" id="{C388CAD6-7270-4833-98C9-97CBF79E5C8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750609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E76D0-6F51-4890-AA3D-DA7CF1A670CD}"/>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5CB09C1F-8749-4240-84FC-6D94FC99B690}"/>
              </a:ext>
            </a:extLst>
          </p:cNvPr>
          <p:cNvGraphicFramePr>
            <a:graphicFrameLocks noGrp="1"/>
          </p:cNvGraphicFramePr>
          <p:nvPr>
            <p:ph type="chart" sz="quarter" idx="13"/>
            <p:extLst>
              <p:ext uri="{D42A27DB-BD31-4B8C-83A1-F6EECF244321}">
                <p14:modId xmlns:p14="http://schemas.microsoft.com/office/powerpoint/2010/main" val="129676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3BED7A-CC40-4171-ADE6-3CD5B814B65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F6430C6-CE72-42E3-AD65-7D1C6A00BB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9346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343D4-3BCC-4B2C-931E-A9DDAAA1D46B}"/>
              </a:ext>
            </a:extLst>
          </p:cNvPr>
          <p:cNvSpPr>
            <a:spLocks noGrp="1"/>
          </p:cNvSpPr>
          <p:nvPr>
            <p:ph type="title"/>
          </p:nvPr>
        </p:nvSpPr>
        <p:spPr/>
        <p:txBody>
          <a:bodyPr/>
          <a:lstStyle/>
          <a:p>
            <a:r>
              <a:rPr lang="en-US"/>
              <a:t>Facebook Own Posts Table | Buttercup Malaysia - 1 of 24</a:t>
            </a:r>
          </a:p>
        </p:txBody>
      </p:sp>
      <p:graphicFrame>
        <p:nvGraphicFramePr>
          <p:cNvPr id="5" name="Table Placeholder 4">
            <a:extLst>
              <a:ext uri="{FF2B5EF4-FFF2-40B4-BE49-F238E27FC236}">
                <a16:creationId xmlns:a16="http://schemas.microsoft.com/office/drawing/2014/main" id="{E5166883-74EC-4DB6-B259-6F97D25D6430}"/>
              </a:ext>
            </a:extLst>
          </p:cNvPr>
          <p:cNvGraphicFramePr>
            <a:graphicFrameLocks noGrp="1"/>
          </p:cNvGraphicFramePr>
          <p:nvPr>
            <p:ph type="tbl" sz="quarter" idx="13"/>
            <p:extLst>
              <p:ext uri="{D42A27DB-BD31-4B8C-83A1-F6EECF244321}">
                <p14:modId xmlns:p14="http://schemas.microsoft.com/office/powerpoint/2010/main" val="2643638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21435920"/>
                    </a:ext>
                  </a:extLst>
                </a:gridCol>
                <a:gridCol w="822960">
                  <a:extLst>
                    <a:ext uri="{9D8B030D-6E8A-4147-A177-3AD203B41FA5}">
                      <a16:colId xmlns:a16="http://schemas.microsoft.com/office/drawing/2014/main" val="514777759"/>
                    </a:ext>
                  </a:extLst>
                </a:gridCol>
                <a:gridCol w="822960">
                  <a:extLst>
                    <a:ext uri="{9D8B030D-6E8A-4147-A177-3AD203B41FA5}">
                      <a16:colId xmlns:a16="http://schemas.microsoft.com/office/drawing/2014/main" val="1011100449"/>
                    </a:ext>
                  </a:extLst>
                </a:gridCol>
                <a:gridCol w="822960">
                  <a:extLst>
                    <a:ext uri="{9D8B030D-6E8A-4147-A177-3AD203B41FA5}">
                      <a16:colId xmlns:a16="http://schemas.microsoft.com/office/drawing/2014/main" val="3072706445"/>
                    </a:ext>
                  </a:extLst>
                </a:gridCol>
                <a:gridCol w="822960">
                  <a:extLst>
                    <a:ext uri="{9D8B030D-6E8A-4147-A177-3AD203B41FA5}">
                      <a16:colId xmlns:a16="http://schemas.microsoft.com/office/drawing/2014/main" val="2574116049"/>
                    </a:ext>
                  </a:extLst>
                </a:gridCol>
                <a:gridCol w="822960">
                  <a:extLst>
                    <a:ext uri="{9D8B030D-6E8A-4147-A177-3AD203B41FA5}">
                      <a16:colId xmlns:a16="http://schemas.microsoft.com/office/drawing/2014/main" val="1474429639"/>
                    </a:ext>
                  </a:extLst>
                </a:gridCol>
                <a:gridCol w="822960">
                  <a:extLst>
                    <a:ext uri="{9D8B030D-6E8A-4147-A177-3AD203B41FA5}">
                      <a16:colId xmlns:a16="http://schemas.microsoft.com/office/drawing/2014/main" val="335635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153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- 2021-05-17 18:00:09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Cari, jawab dan menang bersama peraduan 
#RiaDenganButtercup!
Cari 3 perkataan berkenaan makanan hari raya yang tersembunyi dan berpeluang untuk memenangi Luminarc Essence Malva 19 Piece Dinner Set bernilai RM499!
Langkah penyertaan:
1. Like Buttercup dan peraduan ini.
2. Cari 3 perkataan berkenaan makanan hari raya.
3. Jawab soalan: Apakah keistimewaan Buttercup kepada anda? Kongsikan jawapan anda di ruangan komen. 
4. SHARE peraduan ini dan tag 3 rakan anda. 
Hanya 3 pemenang bertuah yang akan dipilih untuk memenangi Luminarc Essence Malva 19pc Dinner Set bernilai RM499! Sertai sekarang!
Peraduan tamat pada: 31 Mei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8123565"/>
                  </a:ext>
                </a:extLst>
              </a:tr>
            </a:tbl>
          </a:graphicData>
        </a:graphic>
      </p:graphicFrame>
      <p:sp>
        <p:nvSpPr>
          <p:cNvPr id="4" name="Text Placeholder 3">
            <a:extLst>
              <a:ext uri="{FF2B5EF4-FFF2-40B4-BE49-F238E27FC236}">
                <a16:creationId xmlns:a16="http://schemas.microsoft.com/office/drawing/2014/main" id="{35B90777-0463-4442-B4FF-AC3A7801A3A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07025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BFAD2-226A-440D-A424-93E60589F850}"/>
              </a:ext>
            </a:extLst>
          </p:cNvPr>
          <p:cNvSpPr>
            <a:spLocks noGrp="1"/>
          </p:cNvSpPr>
          <p:nvPr>
            <p:ph type="title"/>
          </p:nvPr>
        </p:nvSpPr>
        <p:spPr/>
        <p:txBody>
          <a:bodyPr/>
          <a:lstStyle/>
          <a:p>
            <a:r>
              <a:rPr lang="en-US"/>
              <a:t>Facebook Own Posts Table | Buttercup Malaysia - 2 of 24</a:t>
            </a:r>
          </a:p>
        </p:txBody>
      </p:sp>
      <p:graphicFrame>
        <p:nvGraphicFramePr>
          <p:cNvPr id="5" name="Table Placeholder 4">
            <a:extLst>
              <a:ext uri="{FF2B5EF4-FFF2-40B4-BE49-F238E27FC236}">
                <a16:creationId xmlns:a16="http://schemas.microsoft.com/office/drawing/2014/main" id="{987F3D05-F29B-466A-90C9-363DDF9F40AD}"/>
              </a:ext>
            </a:extLst>
          </p:cNvPr>
          <p:cNvGraphicFramePr>
            <a:graphicFrameLocks noGrp="1"/>
          </p:cNvGraphicFramePr>
          <p:nvPr>
            <p:ph type="tbl" sz="quarter" idx="13"/>
            <p:extLst>
              <p:ext uri="{D42A27DB-BD31-4B8C-83A1-F6EECF244321}">
                <p14:modId xmlns:p14="http://schemas.microsoft.com/office/powerpoint/2010/main" val="395118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82314805"/>
                    </a:ext>
                  </a:extLst>
                </a:gridCol>
                <a:gridCol w="822960">
                  <a:extLst>
                    <a:ext uri="{9D8B030D-6E8A-4147-A177-3AD203B41FA5}">
                      <a16:colId xmlns:a16="http://schemas.microsoft.com/office/drawing/2014/main" val="3406732384"/>
                    </a:ext>
                  </a:extLst>
                </a:gridCol>
                <a:gridCol w="822960">
                  <a:extLst>
                    <a:ext uri="{9D8B030D-6E8A-4147-A177-3AD203B41FA5}">
                      <a16:colId xmlns:a16="http://schemas.microsoft.com/office/drawing/2014/main" val="2713489478"/>
                    </a:ext>
                  </a:extLst>
                </a:gridCol>
                <a:gridCol w="822960">
                  <a:extLst>
                    <a:ext uri="{9D8B030D-6E8A-4147-A177-3AD203B41FA5}">
                      <a16:colId xmlns:a16="http://schemas.microsoft.com/office/drawing/2014/main" val="2601210471"/>
                    </a:ext>
                  </a:extLst>
                </a:gridCol>
                <a:gridCol w="822960">
                  <a:extLst>
                    <a:ext uri="{9D8B030D-6E8A-4147-A177-3AD203B41FA5}">
                      <a16:colId xmlns:a16="http://schemas.microsoft.com/office/drawing/2014/main" val="1056787767"/>
                    </a:ext>
                  </a:extLst>
                </a:gridCol>
                <a:gridCol w="822960">
                  <a:extLst>
                    <a:ext uri="{9D8B030D-6E8A-4147-A177-3AD203B41FA5}">
                      <a16:colId xmlns:a16="http://schemas.microsoft.com/office/drawing/2014/main" val="2098903396"/>
                    </a:ext>
                  </a:extLst>
                </a:gridCol>
                <a:gridCol w="822960">
                  <a:extLst>
                    <a:ext uri="{9D8B030D-6E8A-4147-A177-3AD203B41FA5}">
                      <a16:colId xmlns:a16="http://schemas.microsoft.com/office/drawing/2014/main" val="2812649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3305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- 2021-05-21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SHARE DAN MENANG! 
Kepada semua peminat Buttercup di luar sana, 
bergembiralah kerana peraduan #SeronokDenganButtercup masih berlangsung! 
Beritahu kami bagaimana anda menggunakan 
Buttercup di rumah? 
A. Membakar 
B. Memasak 
C. Sebagai sapuan
Anda mungkin berpeluang untuk memenangi O’Cuisine rectangular roaster bernilai RM52.80! 
Ikuti langkah berikut: 
1. LIKE Facebook Buttercup
2. SHARE post ini 
3. Komen jawapan anda dan tag 5 rakan-rakan 
untuk menang!
Mudah je kan? Cubalah nasib anda sekarang! 
Hanya 3 pemenang bertuah yang akan dipilih. 
Jangan lepaskan peluang anda! 
Peraduan tamat pada: 28 Mei 2021, 11.59pm.
#Peraduan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9008192"/>
                  </a:ext>
                </a:extLst>
              </a:tr>
            </a:tbl>
          </a:graphicData>
        </a:graphic>
      </p:graphicFrame>
      <p:sp>
        <p:nvSpPr>
          <p:cNvPr id="4" name="Text Placeholder 3">
            <a:extLst>
              <a:ext uri="{FF2B5EF4-FFF2-40B4-BE49-F238E27FC236}">
                <a16:creationId xmlns:a16="http://schemas.microsoft.com/office/drawing/2014/main" id="{E81A630A-22B5-4A60-B781-06BF8626A67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61503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FC876-08EE-45A6-BD8F-989E256DD3F7}"/>
              </a:ext>
            </a:extLst>
          </p:cNvPr>
          <p:cNvSpPr>
            <a:spLocks noGrp="1"/>
          </p:cNvSpPr>
          <p:nvPr>
            <p:ph type="title"/>
          </p:nvPr>
        </p:nvSpPr>
        <p:spPr/>
        <p:txBody>
          <a:bodyPr/>
          <a:lstStyle/>
          <a:p>
            <a:r>
              <a:rPr lang="en-US"/>
              <a:t>Facebook Own Posts Table | Buttercup Malaysia - 3 of 24</a:t>
            </a:r>
          </a:p>
        </p:txBody>
      </p:sp>
      <p:graphicFrame>
        <p:nvGraphicFramePr>
          <p:cNvPr id="5" name="Table Placeholder 4">
            <a:extLst>
              <a:ext uri="{FF2B5EF4-FFF2-40B4-BE49-F238E27FC236}">
                <a16:creationId xmlns:a16="http://schemas.microsoft.com/office/drawing/2014/main" id="{F5349D9B-4166-4902-9570-4385F90770BF}"/>
              </a:ext>
            </a:extLst>
          </p:cNvPr>
          <p:cNvGraphicFramePr>
            <a:graphicFrameLocks noGrp="1"/>
          </p:cNvGraphicFramePr>
          <p:nvPr>
            <p:ph type="tbl" sz="quarter" idx="13"/>
            <p:extLst>
              <p:ext uri="{D42A27DB-BD31-4B8C-83A1-F6EECF244321}">
                <p14:modId xmlns:p14="http://schemas.microsoft.com/office/powerpoint/2010/main" val="452949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85575424"/>
                    </a:ext>
                  </a:extLst>
                </a:gridCol>
                <a:gridCol w="822960">
                  <a:extLst>
                    <a:ext uri="{9D8B030D-6E8A-4147-A177-3AD203B41FA5}">
                      <a16:colId xmlns:a16="http://schemas.microsoft.com/office/drawing/2014/main" val="2498744006"/>
                    </a:ext>
                  </a:extLst>
                </a:gridCol>
                <a:gridCol w="822960">
                  <a:extLst>
                    <a:ext uri="{9D8B030D-6E8A-4147-A177-3AD203B41FA5}">
                      <a16:colId xmlns:a16="http://schemas.microsoft.com/office/drawing/2014/main" val="1612435884"/>
                    </a:ext>
                  </a:extLst>
                </a:gridCol>
                <a:gridCol w="822960">
                  <a:extLst>
                    <a:ext uri="{9D8B030D-6E8A-4147-A177-3AD203B41FA5}">
                      <a16:colId xmlns:a16="http://schemas.microsoft.com/office/drawing/2014/main" val="2830703681"/>
                    </a:ext>
                  </a:extLst>
                </a:gridCol>
                <a:gridCol w="822960">
                  <a:extLst>
                    <a:ext uri="{9D8B030D-6E8A-4147-A177-3AD203B41FA5}">
                      <a16:colId xmlns:a16="http://schemas.microsoft.com/office/drawing/2014/main" val="3721712695"/>
                    </a:ext>
                  </a:extLst>
                </a:gridCol>
                <a:gridCol w="822960">
                  <a:extLst>
                    <a:ext uri="{9D8B030D-6E8A-4147-A177-3AD203B41FA5}">
                      <a16:colId xmlns:a16="http://schemas.microsoft.com/office/drawing/2014/main" val="3677453834"/>
                    </a:ext>
                  </a:extLst>
                </a:gridCol>
                <a:gridCol w="822960">
                  <a:extLst>
                    <a:ext uri="{9D8B030D-6E8A-4147-A177-3AD203B41FA5}">
                      <a16:colId xmlns:a16="http://schemas.microsoft.com/office/drawing/2014/main" val="153903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975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- 2021-05-28 10:30:00</a:t>
                      </a:r>
                      <a:r>
                        <a:rPr kumimoji="0" lang="en-US" sz="1000" b="0" i="0" u="none" strike="noStrike" kern="1200" cap="none" spc="0" normalizeH="0" baseline="0" noProof="0">
                          <a:ln>
                            <a:noFill/>
                          </a:ln>
                          <a:solidFill>
                            <a:prstClr val="black"/>
                          </a:solidFill>
                          <a:effectLst/>
                          <a:uLnTx/>
                          <a:uFillTx/>
                          <a:latin typeface="+mn-lt"/>
                          <a:ea typeface="+mn-ea"/>
                          <a:cs typeface="+mn-cs"/>
                        </a:rPr>
                        <a:t>
 Dengan Buttercup pastinya hidangan anda terasa extra sedap! Terima kasih Maria Ahmad kerana telah mempercayai dan menggunakan Buttercup! Jom, kita juga cuba resipi Nasi Pilaf Daging Buttercup ini! Nama je pun dah terliur kan 😋
___________________________________________
Repost: 
Nasi Pilaf Daging
Idea untuk berbuka atau makan di hari raya nanti untuk menjadikan extra sedap haruslah ada Buttercup .
Hakak menggunakan Buttercup untuk tumis bahan2 bau dia fuhh wangi Buttercup sesuai untuk semua jenis masakan ,selain dari kek harga pun sangat berpatutan
.
Resepi:
Bahan-Bahannya:
2 cawan beras basmati
4 sudu besar Buttercup
2 Ulas Bawang Merah- hiris halus
3 Ulas Bawang Putih - hiris halus
1/2 inci halia - hiris halus
1 batang kulit kayu manis
3 kuntum bunga cengkih
3 sudu besar serbuk kari daging
Daging lembu secukupnya
2 tangkai cili hijau - racik halus
2 biji tomato - cincang halus
1 1/2 cawan air
1/2 cawan susu cair
2 batang daun ketumbar
Garam secukup rasa
Cara Menyediakan:
1. Cairkan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78969127"/>
                  </a:ext>
                </a:extLst>
              </a:tr>
            </a:tbl>
          </a:graphicData>
        </a:graphic>
      </p:graphicFrame>
      <p:sp>
        <p:nvSpPr>
          <p:cNvPr id="4" name="Text Placeholder 3">
            <a:extLst>
              <a:ext uri="{FF2B5EF4-FFF2-40B4-BE49-F238E27FC236}">
                <a16:creationId xmlns:a16="http://schemas.microsoft.com/office/drawing/2014/main" id="{C3821FC2-23C2-41BB-9B22-2483C564C27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0294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BB63F-C102-40C9-8D5D-CEC73016CA33}"/>
              </a:ext>
            </a:extLst>
          </p:cNvPr>
          <p:cNvSpPr>
            <a:spLocks noGrp="1"/>
          </p:cNvSpPr>
          <p:nvPr>
            <p:ph type="title"/>
          </p:nvPr>
        </p:nvSpPr>
        <p:spPr/>
        <p:txBody>
          <a:bodyPr/>
          <a:lstStyle/>
          <a:p>
            <a:r>
              <a:rPr lang="en-US"/>
              <a:t>Facebook Own Posts Table | Buttercup Malaysia - 4 of 24</a:t>
            </a:r>
          </a:p>
        </p:txBody>
      </p:sp>
      <p:graphicFrame>
        <p:nvGraphicFramePr>
          <p:cNvPr id="5" name="Table Placeholder 4">
            <a:extLst>
              <a:ext uri="{FF2B5EF4-FFF2-40B4-BE49-F238E27FC236}">
                <a16:creationId xmlns:a16="http://schemas.microsoft.com/office/drawing/2014/main" id="{E5DC1BBE-F125-4C60-B171-8165BADA500A}"/>
              </a:ext>
            </a:extLst>
          </p:cNvPr>
          <p:cNvGraphicFramePr>
            <a:graphicFrameLocks noGrp="1"/>
          </p:cNvGraphicFramePr>
          <p:nvPr>
            <p:ph type="tbl" sz="quarter" idx="13"/>
            <p:extLst>
              <p:ext uri="{D42A27DB-BD31-4B8C-83A1-F6EECF244321}">
                <p14:modId xmlns:p14="http://schemas.microsoft.com/office/powerpoint/2010/main" val="643827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20840476"/>
                    </a:ext>
                  </a:extLst>
                </a:gridCol>
                <a:gridCol w="822960">
                  <a:extLst>
                    <a:ext uri="{9D8B030D-6E8A-4147-A177-3AD203B41FA5}">
                      <a16:colId xmlns:a16="http://schemas.microsoft.com/office/drawing/2014/main" val="1463671696"/>
                    </a:ext>
                  </a:extLst>
                </a:gridCol>
                <a:gridCol w="822960">
                  <a:extLst>
                    <a:ext uri="{9D8B030D-6E8A-4147-A177-3AD203B41FA5}">
                      <a16:colId xmlns:a16="http://schemas.microsoft.com/office/drawing/2014/main" val="450062687"/>
                    </a:ext>
                  </a:extLst>
                </a:gridCol>
                <a:gridCol w="822960">
                  <a:extLst>
                    <a:ext uri="{9D8B030D-6E8A-4147-A177-3AD203B41FA5}">
                      <a16:colId xmlns:a16="http://schemas.microsoft.com/office/drawing/2014/main" val="255072181"/>
                    </a:ext>
                  </a:extLst>
                </a:gridCol>
                <a:gridCol w="822960">
                  <a:extLst>
                    <a:ext uri="{9D8B030D-6E8A-4147-A177-3AD203B41FA5}">
                      <a16:colId xmlns:a16="http://schemas.microsoft.com/office/drawing/2014/main" val="2053546437"/>
                    </a:ext>
                  </a:extLst>
                </a:gridCol>
                <a:gridCol w="822960">
                  <a:extLst>
                    <a:ext uri="{9D8B030D-6E8A-4147-A177-3AD203B41FA5}">
                      <a16:colId xmlns:a16="http://schemas.microsoft.com/office/drawing/2014/main" val="785257262"/>
                    </a:ext>
                  </a:extLst>
                </a:gridCol>
                <a:gridCol w="822960">
                  <a:extLst>
                    <a:ext uri="{9D8B030D-6E8A-4147-A177-3AD203B41FA5}">
                      <a16:colId xmlns:a16="http://schemas.microsoft.com/office/drawing/2014/main" val="1816341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166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- 2021-05-25 10:30:23</a:t>
                      </a:r>
                      <a:r>
                        <a:rPr kumimoji="0" lang="en-US" sz="1000" b="0" i="0" u="none" strike="noStrike" kern="1200" cap="none" spc="0" normalizeH="0" baseline="0" noProof="0">
                          <a:ln>
                            <a:noFill/>
                          </a:ln>
                          <a:solidFill>
                            <a:prstClr val="black"/>
                          </a:solidFill>
                          <a:effectLst/>
                          <a:uLnTx/>
                          <a:uFillTx/>
                          <a:latin typeface="+mn-lt"/>
                          <a:ea typeface="+mn-ea"/>
                          <a:cs typeface="+mn-cs"/>
                        </a:rPr>
                        <a:t>
 Inilah sebab mengapa Buttercup adalah pilihan yang TERBAIK untuk keluarga anda! 
🧈 SIHAT: Bebas kolesterol dan lemak trans
🧈 PELBAGAI BENTUK &amp; UKURAN: Memudahkan urusan anda untuk memasak, lagi-lagi yang baru nak belajar memasak 
🧈 AROMA YANG MENGIURKAN: Kerana nisbah lemak susu dalam Buttercup vs nisbah lemak sayuran tulen adalah lebih tinggi berbanding dengan 100% sapuan lemak sayuran tulen di luar sana
🧈 TEKSTUR YANG LEMBUT: Sesuai untuk ‘baking’!
🧈 RASA BERKRIM YANG BERKUALITI TINGGI: Gabungan sempurna minyak sayuran dan lemak susu premium telah menjadikan Buttercup sebagai pilihan turun temurun! Ia benar-benar merupakan satu bahan ‘baking’ yang terbaik dengan harga yang berpatutan. 
Terima kasih juga kepada My Weekend Plan kerana telah menampilkan Buttercup di halaman anda! 
#buttercup #bake #baking #bahanbaking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02577033"/>
                  </a:ext>
                </a:extLst>
              </a:tr>
            </a:tbl>
          </a:graphicData>
        </a:graphic>
      </p:graphicFrame>
      <p:sp>
        <p:nvSpPr>
          <p:cNvPr id="4" name="Text Placeholder 3">
            <a:extLst>
              <a:ext uri="{FF2B5EF4-FFF2-40B4-BE49-F238E27FC236}">
                <a16:creationId xmlns:a16="http://schemas.microsoft.com/office/drawing/2014/main" id="{035E812D-BC32-48FA-98B8-807BECC1096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451813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506-9385-41EB-B58C-7C116615F727}"/>
              </a:ext>
            </a:extLst>
          </p:cNvPr>
          <p:cNvSpPr>
            <a:spLocks noGrp="1"/>
          </p:cNvSpPr>
          <p:nvPr>
            <p:ph type="title"/>
          </p:nvPr>
        </p:nvSpPr>
        <p:spPr/>
        <p:txBody>
          <a:bodyPr/>
          <a:lstStyle/>
          <a:p>
            <a:r>
              <a:rPr lang="en-US"/>
              <a:t>Facebook Own Posts Table | Buttercup Malaysia - 5 of 24</a:t>
            </a:r>
          </a:p>
        </p:txBody>
      </p:sp>
      <p:graphicFrame>
        <p:nvGraphicFramePr>
          <p:cNvPr id="5" name="Table Placeholder 4">
            <a:extLst>
              <a:ext uri="{FF2B5EF4-FFF2-40B4-BE49-F238E27FC236}">
                <a16:creationId xmlns:a16="http://schemas.microsoft.com/office/drawing/2014/main" id="{1D87E152-B091-47DB-93B0-E320832CEF5B}"/>
              </a:ext>
            </a:extLst>
          </p:cNvPr>
          <p:cNvGraphicFramePr>
            <a:graphicFrameLocks noGrp="1"/>
          </p:cNvGraphicFramePr>
          <p:nvPr>
            <p:ph type="tbl" sz="quarter" idx="13"/>
            <p:extLst>
              <p:ext uri="{D42A27DB-BD31-4B8C-83A1-F6EECF244321}">
                <p14:modId xmlns:p14="http://schemas.microsoft.com/office/powerpoint/2010/main" val="4016596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25790306"/>
                    </a:ext>
                  </a:extLst>
                </a:gridCol>
                <a:gridCol w="822960">
                  <a:extLst>
                    <a:ext uri="{9D8B030D-6E8A-4147-A177-3AD203B41FA5}">
                      <a16:colId xmlns:a16="http://schemas.microsoft.com/office/drawing/2014/main" val="3528321804"/>
                    </a:ext>
                  </a:extLst>
                </a:gridCol>
                <a:gridCol w="822960">
                  <a:extLst>
                    <a:ext uri="{9D8B030D-6E8A-4147-A177-3AD203B41FA5}">
                      <a16:colId xmlns:a16="http://schemas.microsoft.com/office/drawing/2014/main" val="4149619466"/>
                    </a:ext>
                  </a:extLst>
                </a:gridCol>
                <a:gridCol w="822960">
                  <a:extLst>
                    <a:ext uri="{9D8B030D-6E8A-4147-A177-3AD203B41FA5}">
                      <a16:colId xmlns:a16="http://schemas.microsoft.com/office/drawing/2014/main" val="2580487375"/>
                    </a:ext>
                  </a:extLst>
                </a:gridCol>
                <a:gridCol w="822960">
                  <a:extLst>
                    <a:ext uri="{9D8B030D-6E8A-4147-A177-3AD203B41FA5}">
                      <a16:colId xmlns:a16="http://schemas.microsoft.com/office/drawing/2014/main" val="1919153866"/>
                    </a:ext>
                  </a:extLst>
                </a:gridCol>
                <a:gridCol w="822960">
                  <a:extLst>
                    <a:ext uri="{9D8B030D-6E8A-4147-A177-3AD203B41FA5}">
                      <a16:colId xmlns:a16="http://schemas.microsoft.com/office/drawing/2014/main" val="1517247776"/>
                    </a:ext>
                  </a:extLst>
                </a:gridCol>
                <a:gridCol w="822960">
                  <a:extLst>
                    <a:ext uri="{9D8B030D-6E8A-4147-A177-3AD203B41FA5}">
                      <a16:colId xmlns:a16="http://schemas.microsoft.com/office/drawing/2014/main" val="3695165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9712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- 2021-05-17 17:02:23</a:t>
                      </a:r>
                      <a:r>
                        <a:rPr kumimoji="0" lang="en-US" sz="1000" b="0" i="0" u="none" strike="noStrike" kern="1200" cap="none" spc="0" normalizeH="0" baseline="0" noProof="0">
                          <a:ln>
                            <a:noFill/>
                          </a:ln>
                          <a:solidFill>
                            <a:prstClr val="black"/>
                          </a:solidFill>
                          <a:effectLst/>
                          <a:uLnTx/>
                          <a:uFillTx/>
                          <a:latin typeface="+mn-lt"/>
                          <a:ea typeface="+mn-ea"/>
                          <a:cs typeface="+mn-cs"/>
                        </a:rPr>
                        <a:t>
 Betul! Buttercup memang dapat memberikan aroma dan rasa yang lazat! Anda pasti akan terus menjamah kuih raya anda sampai habis ;)  Terima kasih juga kepada Maisarah Humaira' kerana mempercayai Buttercup dalam juadah raya anda! 
___________________________________
Repost: 
Yeayy! Siap buat biskut Cip Coklat Bubble Rice. Guna Buttercup, bertambah sedap 😋 Bau biskut juga harum semerbak. 
Bagi Mai, Buttercup jadi bahan wajib untuk buat pelbagai juadah seperti biskut, kek dan kuih-muih. Ia memberikan aroma mentega dan bertekstur halus pada harga yang sangat berpatutan, menjamin kualiti yang hebat secara berterusan. 
#raya #bakewithButtercup #FiestaRayaButtercup #Buttercup #hariraya #raya2021 #homebaked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5240676"/>
                  </a:ext>
                </a:extLst>
              </a:tr>
            </a:tbl>
          </a:graphicData>
        </a:graphic>
      </p:graphicFrame>
      <p:sp>
        <p:nvSpPr>
          <p:cNvPr id="4" name="Text Placeholder 3">
            <a:extLst>
              <a:ext uri="{FF2B5EF4-FFF2-40B4-BE49-F238E27FC236}">
                <a16:creationId xmlns:a16="http://schemas.microsoft.com/office/drawing/2014/main" id="{C56C816D-CFD0-4051-838E-14E53504892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22337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96641-01D8-4AE2-8C22-80DBF86DB567}"/>
              </a:ext>
            </a:extLst>
          </p:cNvPr>
          <p:cNvSpPr>
            <a:spLocks noGrp="1"/>
          </p:cNvSpPr>
          <p:nvPr>
            <p:ph type="title"/>
          </p:nvPr>
        </p:nvSpPr>
        <p:spPr/>
        <p:txBody>
          <a:bodyPr/>
          <a:lstStyle/>
          <a:p>
            <a:r>
              <a:rPr lang="en-US"/>
              <a:t>Facebook Own Posts Table | Buttercup Malaysia - 6 of 24</a:t>
            </a:r>
          </a:p>
        </p:txBody>
      </p:sp>
      <p:graphicFrame>
        <p:nvGraphicFramePr>
          <p:cNvPr id="5" name="Table Placeholder 4">
            <a:extLst>
              <a:ext uri="{FF2B5EF4-FFF2-40B4-BE49-F238E27FC236}">
                <a16:creationId xmlns:a16="http://schemas.microsoft.com/office/drawing/2014/main" id="{62EBEBFE-C215-4684-AEAB-0B9C9B501BFA}"/>
              </a:ext>
            </a:extLst>
          </p:cNvPr>
          <p:cNvGraphicFramePr>
            <a:graphicFrameLocks noGrp="1"/>
          </p:cNvGraphicFramePr>
          <p:nvPr>
            <p:ph type="tbl" sz="quarter" idx="13"/>
            <p:extLst>
              <p:ext uri="{D42A27DB-BD31-4B8C-83A1-F6EECF244321}">
                <p14:modId xmlns:p14="http://schemas.microsoft.com/office/powerpoint/2010/main" val="3084354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2653874"/>
                    </a:ext>
                  </a:extLst>
                </a:gridCol>
                <a:gridCol w="822960">
                  <a:extLst>
                    <a:ext uri="{9D8B030D-6E8A-4147-A177-3AD203B41FA5}">
                      <a16:colId xmlns:a16="http://schemas.microsoft.com/office/drawing/2014/main" val="1620561650"/>
                    </a:ext>
                  </a:extLst>
                </a:gridCol>
                <a:gridCol w="822960">
                  <a:extLst>
                    <a:ext uri="{9D8B030D-6E8A-4147-A177-3AD203B41FA5}">
                      <a16:colId xmlns:a16="http://schemas.microsoft.com/office/drawing/2014/main" val="2519530134"/>
                    </a:ext>
                  </a:extLst>
                </a:gridCol>
                <a:gridCol w="822960">
                  <a:extLst>
                    <a:ext uri="{9D8B030D-6E8A-4147-A177-3AD203B41FA5}">
                      <a16:colId xmlns:a16="http://schemas.microsoft.com/office/drawing/2014/main" val="593094270"/>
                    </a:ext>
                  </a:extLst>
                </a:gridCol>
                <a:gridCol w="822960">
                  <a:extLst>
                    <a:ext uri="{9D8B030D-6E8A-4147-A177-3AD203B41FA5}">
                      <a16:colId xmlns:a16="http://schemas.microsoft.com/office/drawing/2014/main" val="4226499970"/>
                    </a:ext>
                  </a:extLst>
                </a:gridCol>
                <a:gridCol w="822960">
                  <a:extLst>
                    <a:ext uri="{9D8B030D-6E8A-4147-A177-3AD203B41FA5}">
                      <a16:colId xmlns:a16="http://schemas.microsoft.com/office/drawing/2014/main" val="132856242"/>
                    </a:ext>
                  </a:extLst>
                </a:gridCol>
                <a:gridCol w="822960">
                  <a:extLst>
                    <a:ext uri="{9D8B030D-6E8A-4147-A177-3AD203B41FA5}">
                      <a16:colId xmlns:a16="http://schemas.microsoft.com/office/drawing/2014/main" val="983501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481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- 2021-05-29 11:00:00</a:t>
                      </a:r>
                      <a:r>
                        <a:rPr kumimoji="0" lang="en-US" sz="1000" b="0" i="0" u="none" strike="noStrike" kern="1200" cap="none" spc="0" normalizeH="0" baseline="0" noProof="0">
                          <a:ln>
                            <a:noFill/>
                          </a:ln>
                          <a:solidFill>
                            <a:prstClr val="black"/>
                          </a:solidFill>
                          <a:effectLst/>
                          <a:uLnTx/>
                          <a:uFillTx/>
                          <a:latin typeface="+mn-lt"/>
                          <a:ea typeface="+mn-ea"/>
                          <a:cs typeface="+mn-cs"/>
                        </a:rPr>
                        <a:t>
 Terima kasih sekali lagi kepada My Weekend Plan kerana telah menampilkan Buttercup di halaman anda! 
Berikut adalah penjelasan ringkas mengenai 🧈 ciri-ciri Buttercup untuk pemahaman lebih lanjut anda! 😉
#buttercup #bake #baking #bahanbaking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5987506"/>
                  </a:ext>
                </a:extLst>
              </a:tr>
            </a:tbl>
          </a:graphicData>
        </a:graphic>
      </p:graphicFrame>
      <p:sp>
        <p:nvSpPr>
          <p:cNvPr id="4" name="Text Placeholder 3">
            <a:extLst>
              <a:ext uri="{FF2B5EF4-FFF2-40B4-BE49-F238E27FC236}">
                <a16:creationId xmlns:a16="http://schemas.microsoft.com/office/drawing/2014/main" id="{92626A90-285D-4646-90B4-AAEA7B75436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51944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6E87D-2E22-4709-AB52-FBC018AAAB04}"/>
              </a:ext>
            </a:extLst>
          </p:cNvPr>
          <p:cNvSpPr>
            <a:spLocks noGrp="1"/>
          </p:cNvSpPr>
          <p:nvPr>
            <p:ph type="title"/>
          </p:nvPr>
        </p:nvSpPr>
        <p:spPr/>
        <p:txBody>
          <a:bodyPr/>
          <a:lstStyle/>
          <a:p>
            <a:r>
              <a:rPr lang="en-US"/>
              <a:t>Facebook Own Posts Table | Buttercup Malaysia - 7 of 24</a:t>
            </a:r>
          </a:p>
        </p:txBody>
      </p:sp>
      <p:graphicFrame>
        <p:nvGraphicFramePr>
          <p:cNvPr id="5" name="Table Placeholder 4">
            <a:extLst>
              <a:ext uri="{FF2B5EF4-FFF2-40B4-BE49-F238E27FC236}">
                <a16:creationId xmlns:a16="http://schemas.microsoft.com/office/drawing/2014/main" id="{8775D65E-4D74-43A5-BF31-C5CA8B11B374}"/>
              </a:ext>
            </a:extLst>
          </p:cNvPr>
          <p:cNvGraphicFramePr>
            <a:graphicFrameLocks noGrp="1"/>
          </p:cNvGraphicFramePr>
          <p:nvPr>
            <p:ph type="tbl" sz="quarter" idx="13"/>
            <p:extLst>
              <p:ext uri="{D42A27DB-BD31-4B8C-83A1-F6EECF244321}">
                <p14:modId xmlns:p14="http://schemas.microsoft.com/office/powerpoint/2010/main" val="150177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16631233"/>
                    </a:ext>
                  </a:extLst>
                </a:gridCol>
                <a:gridCol w="822960">
                  <a:extLst>
                    <a:ext uri="{9D8B030D-6E8A-4147-A177-3AD203B41FA5}">
                      <a16:colId xmlns:a16="http://schemas.microsoft.com/office/drawing/2014/main" val="1205637846"/>
                    </a:ext>
                  </a:extLst>
                </a:gridCol>
                <a:gridCol w="822960">
                  <a:extLst>
                    <a:ext uri="{9D8B030D-6E8A-4147-A177-3AD203B41FA5}">
                      <a16:colId xmlns:a16="http://schemas.microsoft.com/office/drawing/2014/main" val="2126154641"/>
                    </a:ext>
                  </a:extLst>
                </a:gridCol>
                <a:gridCol w="822960">
                  <a:extLst>
                    <a:ext uri="{9D8B030D-6E8A-4147-A177-3AD203B41FA5}">
                      <a16:colId xmlns:a16="http://schemas.microsoft.com/office/drawing/2014/main" val="926636854"/>
                    </a:ext>
                  </a:extLst>
                </a:gridCol>
                <a:gridCol w="822960">
                  <a:extLst>
                    <a:ext uri="{9D8B030D-6E8A-4147-A177-3AD203B41FA5}">
                      <a16:colId xmlns:a16="http://schemas.microsoft.com/office/drawing/2014/main" val="2135980319"/>
                    </a:ext>
                  </a:extLst>
                </a:gridCol>
                <a:gridCol w="822960">
                  <a:extLst>
                    <a:ext uri="{9D8B030D-6E8A-4147-A177-3AD203B41FA5}">
                      <a16:colId xmlns:a16="http://schemas.microsoft.com/office/drawing/2014/main" val="2134548658"/>
                    </a:ext>
                  </a:extLst>
                </a:gridCol>
                <a:gridCol w="822960">
                  <a:extLst>
                    <a:ext uri="{9D8B030D-6E8A-4147-A177-3AD203B41FA5}">
                      <a16:colId xmlns:a16="http://schemas.microsoft.com/office/drawing/2014/main" val="3227776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722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- 2021-05-08 12:15:00</a:t>
                      </a:r>
                      <a:r>
                        <a:rPr kumimoji="0" lang="en-US" sz="1000" b="0" i="0" u="none" strike="noStrike" kern="1200" cap="none" spc="0" normalizeH="0" baseline="0" noProof="0">
                          <a:ln>
                            <a:noFill/>
                          </a:ln>
                          <a:solidFill>
                            <a:prstClr val="black"/>
                          </a:solidFill>
                          <a:effectLst/>
                          <a:uLnTx/>
                          <a:uFillTx/>
                          <a:latin typeface="+mn-lt"/>
                          <a:ea typeface="+mn-ea"/>
                          <a:cs typeface="+mn-cs"/>
                        </a:rPr>
                        <a:t>
 Siapa tahu selain daripada tepung pelita, kuih apa lagi yang sangat popular di bazar Ramadan? Ya! Kek lapis! Sering kali kita nampak di bazar mesti ada orang jual kek lapis kan? Hari ini, kita pun boleh buat sendiri! Jom cuba dengan Buttercup! 😋
#ResipiButtercup #SedapDenganButtercup #HomemadeWithLove
Kek Lapis Buttercup
Bahan-bahan:
340g Buttercup (dibiarkan lembut pada suhu bilik)
50g susu pekat manis 
6 biji putih telur
12 biji kuning telur
100g gula kastor
100g tepung
1 sudu teh serbuk penaik
Loyang 7x7” dialas dengan kertas minyak pada dasarnya
Arahan:
1. Gris dasar loyang 7"x7" dengan Buttercup dan alas dasar dengan kertas minyak.
2. Satukan Buttercup dan susu pekat dalam mangkuk adunan, pukul sehingga berkrim.
3. Di dalam bekas lain, pukul putih telur hingga kembang, masukkan gula sedikit demi sedikit, pukul sehingga kembang dan 'bertanduk'. Masukkan 12 biji kuning telur sedikit demi sedikit dan pukul lagi sehingga kental.
4. Panaskan ketuhar pada 180°C.
5. Masukkan campuran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89854810"/>
                  </a:ext>
                </a:extLst>
              </a:tr>
            </a:tbl>
          </a:graphicData>
        </a:graphic>
      </p:graphicFrame>
      <p:sp>
        <p:nvSpPr>
          <p:cNvPr id="4" name="Text Placeholder 3">
            <a:extLst>
              <a:ext uri="{FF2B5EF4-FFF2-40B4-BE49-F238E27FC236}">
                <a16:creationId xmlns:a16="http://schemas.microsoft.com/office/drawing/2014/main" id="{1B000528-C662-48F4-AAC2-99C662E596B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18678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D2590-1FFD-4641-B767-0BC869205655}"/>
              </a:ext>
            </a:extLst>
          </p:cNvPr>
          <p:cNvSpPr>
            <a:spLocks noGrp="1"/>
          </p:cNvSpPr>
          <p:nvPr>
            <p:ph type="title"/>
          </p:nvPr>
        </p:nvSpPr>
        <p:spPr/>
        <p:txBody>
          <a:bodyPr/>
          <a:lstStyle/>
          <a:p>
            <a:r>
              <a:rPr lang="en-US"/>
              <a:t>Facebook Own Posts Table | Buttercup Malaysia - 8 of 24</a:t>
            </a:r>
          </a:p>
        </p:txBody>
      </p:sp>
      <p:graphicFrame>
        <p:nvGraphicFramePr>
          <p:cNvPr id="5" name="Table Placeholder 4">
            <a:extLst>
              <a:ext uri="{FF2B5EF4-FFF2-40B4-BE49-F238E27FC236}">
                <a16:creationId xmlns:a16="http://schemas.microsoft.com/office/drawing/2014/main" id="{B98A7BED-5607-4914-9DF9-C0449D87F945}"/>
              </a:ext>
            </a:extLst>
          </p:cNvPr>
          <p:cNvGraphicFramePr>
            <a:graphicFrameLocks noGrp="1"/>
          </p:cNvGraphicFramePr>
          <p:nvPr>
            <p:ph type="tbl" sz="quarter" idx="13"/>
            <p:extLst>
              <p:ext uri="{D42A27DB-BD31-4B8C-83A1-F6EECF244321}">
                <p14:modId xmlns:p14="http://schemas.microsoft.com/office/powerpoint/2010/main" val="2295569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95497444"/>
                    </a:ext>
                  </a:extLst>
                </a:gridCol>
                <a:gridCol w="822960">
                  <a:extLst>
                    <a:ext uri="{9D8B030D-6E8A-4147-A177-3AD203B41FA5}">
                      <a16:colId xmlns:a16="http://schemas.microsoft.com/office/drawing/2014/main" val="3938572764"/>
                    </a:ext>
                  </a:extLst>
                </a:gridCol>
                <a:gridCol w="822960">
                  <a:extLst>
                    <a:ext uri="{9D8B030D-6E8A-4147-A177-3AD203B41FA5}">
                      <a16:colId xmlns:a16="http://schemas.microsoft.com/office/drawing/2014/main" val="1603573702"/>
                    </a:ext>
                  </a:extLst>
                </a:gridCol>
                <a:gridCol w="822960">
                  <a:extLst>
                    <a:ext uri="{9D8B030D-6E8A-4147-A177-3AD203B41FA5}">
                      <a16:colId xmlns:a16="http://schemas.microsoft.com/office/drawing/2014/main" val="4238673728"/>
                    </a:ext>
                  </a:extLst>
                </a:gridCol>
                <a:gridCol w="822960">
                  <a:extLst>
                    <a:ext uri="{9D8B030D-6E8A-4147-A177-3AD203B41FA5}">
                      <a16:colId xmlns:a16="http://schemas.microsoft.com/office/drawing/2014/main" val="1610428351"/>
                    </a:ext>
                  </a:extLst>
                </a:gridCol>
                <a:gridCol w="822960">
                  <a:extLst>
                    <a:ext uri="{9D8B030D-6E8A-4147-A177-3AD203B41FA5}">
                      <a16:colId xmlns:a16="http://schemas.microsoft.com/office/drawing/2014/main" val="2335620192"/>
                    </a:ext>
                  </a:extLst>
                </a:gridCol>
                <a:gridCol w="822960">
                  <a:extLst>
                    <a:ext uri="{9D8B030D-6E8A-4147-A177-3AD203B41FA5}">
                      <a16:colId xmlns:a16="http://schemas.microsoft.com/office/drawing/2014/main" val="2843431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894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- 2021-05-23 10:00:05</a:t>
                      </a:r>
                      <a:r>
                        <a:rPr kumimoji="0" lang="en-US" sz="1000" b="0" i="0" u="none" strike="noStrike" kern="1200" cap="none" spc="0" normalizeH="0" baseline="0" noProof="0">
                          <a:ln>
                            <a:noFill/>
                          </a:ln>
                          <a:solidFill>
                            <a:prstClr val="black"/>
                          </a:solidFill>
                          <a:effectLst/>
                          <a:uLnTx/>
                          <a:uFillTx/>
                          <a:latin typeface="+mn-lt"/>
                          <a:ea typeface="+mn-ea"/>
                          <a:cs typeface="+mn-cs"/>
                        </a:rPr>
                        <a:t>
 Panggilan terakhir untuk menyertai peraduan Fiesta Raya Buttercup. Jom sertai sekarang sebelum peraduan tamat! Mana tahu, anda mungkin pemenang hadiah utama! Kunjungi pasar raya terpilih berdekatan anda, kemudian, Beli, Simpan &amp; WhatsApp! 
Langkah penyertaan:
1. Beli minimum RM20.00 produk Buttercup dalam satu resit dari mana-mana pasar raya AEON, AEON BiG, Econsave, Giant, MYDIN, Tesco atau TF-Value Mart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6576954"/>
                  </a:ext>
                </a:extLst>
              </a:tr>
            </a:tbl>
          </a:graphicData>
        </a:graphic>
      </p:graphicFrame>
      <p:sp>
        <p:nvSpPr>
          <p:cNvPr id="4" name="Text Placeholder 3">
            <a:extLst>
              <a:ext uri="{FF2B5EF4-FFF2-40B4-BE49-F238E27FC236}">
                <a16:creationId xmlns:a16="http://schemas.microsoft.com/office/drawing/2014/main" id="{B9D4C1EC-BB36-4147-8354-A7A8D04F3ED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058435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D0532-5E6E-4D9F-A7D8-3B7CA463DD51}"/>
              </a:ext>
            </a:extLst>
          </p:cNvPr>
          <p:cNvSpPr>
            <a:spLocks noGrp="1"/>
          </p:cNvSpPr>
          <p:nvPr>
            <p:ph type="title"/>
          </p:nvPr>
        </p:nvSpPr>
        <p:spPr/>
        <p:txBody>
          <a:bodyPr/>
          <a:lstStyle/>
          <a:p>
            <a:r>
              <a:rPr lang="en-US"/>
              <a:t>Facebook Own Posts Table | Buttercup Malaysia - 9 of 24</a:t>
            </a:r>
          </a:p>
        </p:txBody>
      </p:sp>
      <p:graphicFrame>
        <p:nvGraphicFramePr>
          <p:cNvPr id="5" name="Table Placeholder 4">
            <a:extLst>
              <a:ext uri="{FF2B5EF4-FFF2-40B4-BE49-F238E27FC236}">
                <a16:creationId xmlns:a16="http://schemas.microsoft.com/office/drawing/2014/main" id="{88543F50-1E31-4C32-8A48-97EE07EDF0A3}"/>
              </a:ext>
            </a:extLst>
          </p:cNvPr>
          <p:cNvGraphicFramePr>
            <a:graphicFrameLocks noGrp="1"/>
          </p:cNvGraphicFramePr>
          <p:nvPr>
            <p:ph type="tbl" sz="quarter" idx="13"/>
            <p:extLst>
              <p:ext uri="{D42A27DB-BD31-4B8C-83A1-F6EECF244321}">
                <p14:modId xmlns:p14="http://schemas.microsoft.com/office/powerpoint/2010/main" val="4145382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02473680"/>
                    </a:ext>
                  </a:extLst>
                </a:gridCol>
                <a:gridCol w="822960">
                  <a:extLst>
                    <a:ext uri="{9D8B030D-6E8A-4147-A177-3AD203B41FA5}">
                      <a16:colId xmlns:a16="http://schemas.microsoft.com/office/drawing/2014/main" val="4152777688"/>
                    </a:ext>
                  </a:extLst>
                </a:gridCol>
                <a:gridCol w="822960">
                  <a:extLst>
                    <a:ext uri="{9D8B030D-6E8A-4147-A177-3AD203B41FA5}">
                      <a16:colId xmlns:a16="http://schemas.microsoft.com/office/drawing/2014/main" val="2316629375"/>
                    </a:ext>
                  </a:extLst>
                </a:gridCol>
                <a:gridCol w="822960">
                  <a:extLst>
                    <a:ext uri="{9D8B030D-6E8A-4147-A177-3AD203B41FA5}">
                      <a16:colId xmlns:a16="http://schemas.microsoft.com/office/drawing/2014/main" val="3130884020"/>
                    </a:ext>
                  </a:extLst>
                </a:gridCol>
                <a:gridCol w="822960">
                  <a:extLst>
                    <a:ext uri="{9D8B030D-6E8A-4147-A177-3AD203B41FA5}">
                      <a16:colId xmlns:a16="http://schemas.microsoft.com/office/drawing/2014/main" val="571008545"/>
                    </a:ext>
                  </a:extLst>
                </a:gridCol>
                <a:gridCol w="822960">
                  <a:extLst>
                    <a:ext uri="{9D8B030D-6E8A-4147-A177-3AD203B41FA5}">
                      <a16:colId xmlns:a16="http://schemas.microsoft.com/office/drawing/2014/main" val="1634270632"/>
                    </a:ext>
                  </a:extLst>
                </a:gridCol>
                <a:gridCol w="822960">
                  <a:extLst>
                    <a:ext uri="{9D8B030D-6E8A-4147-A177-3AD203B41FA5}">
                      <a16:colId xmlns:a16="http://schemas.microsoft.com/office/drawing/2014/main" val="3799741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350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- 2021-05-27 10:30:28</a:t>
                      </a:r>
                      <a:r>
                        <a:rPr kumimoji="0" lang="en-US" sz="1000" b="0" i="0" u="none" strike="noStrike" kern="1200" cap="none" spc="0" normalizeH="0" baseline="0" noProof="0">
                          <a:ln>
                            <a:noFill/>
                          </a:ln>
                          <a:solidFill>
                            <a:prstClr val="black"/>
                          </a:solidFill>
                          <a:effectLst/>
                          <a:uLnTx/>
                          <a:uFillTx/>
                          <a:latin typeface="+mn-lt"/>
                          <a:ea typeface="+mn-ea"/>
                          <a:cs typeface="+mn-cs"/>
                        </a:rPr>
                        <a:t>
 Terima kasih Iza Hamid kerana menggunakan Buttercup! Biskut Cip Coklat ini memang nampak sangat lazat! Memandangkan Raya pun sebulan jadi pastikan anda tidak terlepas untuk mencuba juga! 
____________________________________________
Repost: 
My Raya won’t be complete without chocolate chip cookies. It’s kind of like our kuih Raya staple! 🍪🍪🍪
I tried making this chocolate chip cookies by Modern Honey the other day, and it was a success (probably have to make smaller for Raya - this was just for testing heheh). I used Buttercup for this recipe as it gives a buttery aroma and great quality baked goods at affordable price. These cookies are crispy at the edges, chewy in the middle, and exploding with chocolate! Best part is, it’s SO easy to make.
Ingredients:
1 cup cold Buttercup, cut into cubes
1 cup brown sugar
1/2 cup + 2 tbsp sugar
2 large eggs
2 tsp vanilla essence
2 3/4 cups all-purpose flour
1 tsp cornstarch
3/4 tsp baking soda
2 cups chocolate chips
Steps:
1. Preheat oven to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55895830"/>
                  </a:ext>
                </a:extLst>
              </a:tr>
            </a:tbl>
          </a:graphicData>
        </a:graphic>
      </p:graphicFrame>
      <p:sp>
        <p:nvSpPr>
          <p:cNvPr id="4" name="Text Placeholder 3">
            <a:extLst>
              <a:ext uri="{FF2B5EF4-FFF2-40B4-BE49-F238E27FC236}">
                <a16:creationId xmlns:a16="http://schemas.microsoft.com/office/drawing/2014/main" id="{503899F6-912C-42B2-99B7-E3A21084C3F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327369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8DD62-32FF-4B78-9AA9-55F19D679210}"/>
              </a:ext>
            </a:extLst>
          </p:cNvPr>
          <p:cNvSpPr>
            <a:spLocks noGrp="1"/>
          </p:cNvSpPr>
          <p:nvPr>
            <p:ph type="title"/>
          </p:nvPr>
        </p:nvSpPr>
        <p:spPr/>
        <p:txBody>
          <a:bodyPr/>
          <a:lstStyle/>
          <a:p>
            <a:r>
              <a:rPr lang="en-US"/>
              <a:t>Facebook Own Posts Table | Buttercup Malaysia - 10 of 24</a:t>
            </a:r>
          </a:p>
        </p:txBody>
      </p:sp>
      <p:graphicFrame>
        <p:nvGraphicFramePr>
          <p:cNvPr id="5" name="Table Placeholder 4">
            <a:extLst>
              <a:ext uri="{FF2B5EF4-FFF2-40B4-BE49-F238E27FC236}">
                <a16:creationId xmlns:a16="http://schemas.microsoft.com/office/drawing/2014/main" id="{F4ACFE64-449C-433F-BF55-31326B3E01C9}"/>
              </a:ext>
            </a:extLst>
          </p:cNvPr>
          <p:cNvGraphicFramePr>
            <a:graphicFrameLocks noGrp="1"/>
          </p:cNvGraphicFramePr>
          <p:nvPr>
            <p:ph type="tbl" sz="quarter" idx="13"/>
            <p:extLst>
              <p:ext uri="{D42A27DB-BD31-4B8C-83A1-F6EECF244321}">
                <p14:modId xmlns:p14="http://schemas.microsoft.com/office/powerpoint/2010/main" val="2024740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50462843"/>
                    </a:ext>
                  </a:extLst>
                </a:gridCol>
                <a:gridCol w="822960">
                  <a:extLst>
                    <a:ext uri="{9D8B030D-6E8A-4147-A177-3AD203B41FA5}">
                      <a16:colId xmlns:a16="http://schemas.microsoft.com/office/drawing/2014/main" val="539940536"/>
                    </a:ext>
                  </a:extLst>
                </a:gridCol>
                <a:gridCol w="822960">
                  <a:extLst>
                    <a:ext uri="{9D8B030D-6E8A-4147-A177-3AD203B41FA5}">
                      <a16:colId xmlns:a16="http://schemas.microsoft.com/office/drawing/2014/main" val="3952713193"/>
                    </a:ext>
                  </a:extLst>
                </a:gridCol>
                <a:gridCol w="822960">
                  <a:extLst>
                    <a:ext uri="{9D8B030D-6E8A-4147-A177-3AD203B41FA5}">
                      <a16:colId xmlns:a16="http://schemas.microsoft.com/office/drawing/2014/main" val="3852458387"/>
                    </a:ext>
                  </a:extLst>
                </a:gridCol>
                <a:gridCol w="822960">
                  <a:extLst>
                    <a:ext uri="{9D8B030D-6E8A-4147-A177-3AD203B41FA5}">
                      <a16:colId xmlns:a16="http://schemas.microsoft.com/office/drawing/2014/main" val="938540672"/>
                    </a:ext>
                  </a:extLst>
                </a:gridCol>
                <a:gridCol w="822960">
                  <a:extLst>
                    <a:ext uri="{9D8B030D-6E8A-4147-A177-3AD203B41FA5}">
                      <a16:colId xmlns:a16="http://schemas.microsoft.com/office/drawing/2014/main" val="1330268630"/>
                    </a:ext>
                  </a:extLst>
                </a:gridCol>
                <a:gridCol w="822960">
                  <a:extLst>
                    <a:ext uri="{9D8B030D-6E8A-4147-A177-3AD203B41FA5}">
                      <a16:colId xmlns:a16="http://schemas.microsoft.com/office/drawing/2014/main" val="3044042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845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- 2021-05-18 11:30:44</a:t>
                      </a:r>
                      <a:r>
                        <a:rPr kumimoji="0" lang="en-US" sz="1000" b="0" i="0" u="none" strike="noStrike" kern="1200" cap="none" spc="0" normalizeH="0" baseline="0" noProof="0">
                          <a:ln>
                            <a:noFill/>
                          </a:ln>
                          <a:solidFill>
                            <a:prstClr val="black"/>
                          </a:solidFill>
                          <a:effectLst/>
                          <a:uLnTx/>
                          <a:uFillTx/>
                          <a:latin typeface="+mn-lt"/>
                          <a:ea typeface="+mn-ea"/>
                          <a:cs typeface="+mn-cs"/>
                        </a:rPr>
                        <a:t>
 Terima kasih Chaza Xiaojie - Blogger Melaka kerana mempercayai Buttercup dan menggunakan Buttercup sebagai bahan utama! Kami di Buttercup akan sentiasa cuba untuk memastikan aroma dan rasa Buttercup tetap menjadi bahan no. 1 anda dalam memasak! 
__________________________________
Repost:
Tengok gambar pon dah terliur kan? Apatah lagi kita yang membuatnya depan mata. Kalau nak dapatkan kek yang sedap gebu dan nyum², cx nak kongsi satu tips dengan korang.
Nak buat kek kena gunakan Buttercup Luxury Spread sebagai bahan utama. Cx pilih Buttercup untuk buat "Choc Butter Cake" sebab bila kita bakar kek, aroma butter asli tu memang semerbak sangat ! Lagipun bila guna Buttercup, kek akan jadi lebih lembut dan smooth sahaja tekstur dia. 
Tambahan lagi, harga Buttercup sangat berpatutan dan yang bestnya, Buttercup sentiasa memastikan barangan bakar berkualiti tinggi secara konsisten
#raya #bakewithButtercup #FiestaRayaButtercup #Buttercup #hariraya #raya2021
#homebaked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30909416"/>
                  </a:ext>
                </a:extLst>
              </a:tr>
            </a:tbl>
          </a:graphicData>
        </a:graphic>
      </p:graphicFrame>
      <p:sp>
        <p:nvSpPr>
          <p:cNvPr id="4" name="Text Placeholder 3">
            <a:extLst>
              <a:ext uri="{FF2B5EF4-FFF2-40B4-BE49-F238E27FC236}">
                <a16:creationId xmlns:a16="http://schemas.microsoft.com/office/drawing/2014/main" id="{97B14612-7B13-4B80-A919-5FB9EBEDFBB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28983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11A18-C466-4DB3-B66F-316D871CC325}"/>
              </a:ext>
            </a:extLst>
          </p:cNvPr>
          <p:cNvSpPr>
            <a:spLocks noGrp="1"/>
          </p:cNvSpPr>
          <p:nvPr>
            <p:ph type="title"/>
          </p:nvPr>
        </p:nvSpPr>
        <p:spPr/>
        <p:txBody>
          <a:bodyPr/>
          <a:lstStyle/>
          <a:p>
            <a:r>
              <a:rPr lang="en-US"/>
              <a:t>Facebook Own Posts Table | Buttercup Malaysia - 11 of 24</a:t>
            </a:r>
          </a:p>
        </p:txBody>
      </p:sp>
      <p:graphicFrame>
        <p:nvGraphicFramePr>
          <p:cNvPr id="5" name="Table Placeholder 4">
            <a:extLst>
              <a:ext uri="{FF2B5EF4-FFF2-40B4-BE49-F238E27FC236}">
                <a16:creationId xmlns:a16="http://schemas.microsoft.com/office/drawing/2014/main" id="{733D43DB-B1FE-42CB-9290-268993A0A19E}"/>
              </a:ext>
            </a:extLst>
          </p:cNvPr>
          <p:cNvGraphicFramePr>
            <a:graphicFrameLocks noGrp="1"/>
          </p:cNvGraphicFramePr>
          <p:nvPr>
            <p:ph type="tbl" sz="quarter" idx="13"/>
            <p:extLst>
              <p:ext uri="{D42A27DB-BD31-4B8C-83A1-F6EECF244321}">
                <p14:modId xmlns:p14="http://schemas.microsoft.com/office/powerpoint/2010/main" val="1634606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20247901"/>
                    </a:ext>
                  </a:extLst>
                </a:gridCol>
                <a:gridCol w="822960">
                  <a:extLst>
                    <a:ext uri="{9D8B030D-6E8A-4147-A177-3AD203B41FA5}">
                      <a16:colId xmlns:a16="http://schemas.microsoft.com/office/drawing/2014/main" val="145575995"/>
                    </a:ext>
                  </a:extLst>
                </a:gridCol>
                <a:gridCol w="822960">
                  <a:extLst>
                    <a:ext uri="{9D8B030D-6E8A-4147-A177-3AD203B41FA5}">
                      <a16:colId xmlns:a16="http://schemas.microsoft.com/office/drawing/2014/main" val="1985685492"/>
                    </a:ext>
                  </a:extLst>
                </a:gridCol>
                <a:gridCol w="822960">
                  <a:extLst>
                    <a:ext uri="{9D8B030D-6E8A-4147-A177-3AD203B41FA5}">
                      <a16:colId xmlns:a16="http://schemas.microsoft.com/office/drawing/2014/main" val="752640694"/>
                    </a:ext>
                  </a:extLst>
                </a:gridCol>
                <a:gridCol w="822960">
                  <a:extLst>
                    <a:ext uri="{9D8B030D-6E8A-4147-A177-3AD203B41FA5}">
                      <a16:colId xmlns:a16="http://schemas.microsoft.com/office/drawing/2014/main" val="202079953"/>
                    </a:ext>
                  </a:extLst>
                </a:gridCol>
                <a:gridCol w="822960">
                  <a:extLst>
                    <a:ext uri="{9D8B030D-6E8A-4147-A177-3AD203B41FA5}">
                      <a16:colId xmlns:a16="http://schemas.microsoft.com/office/drawing/2014/main" val="1568746569"/>
                    </a:ext>
                  </a:extLst>
                </a:gridCol>
                <a:gridCol w="822960">
                  <a:extLst>
                    <a:ext uri="{9D8B030D-6E8A-4147-A177-3AD203B41FA5}">
                      <a16:colId xmlns:a16="http://schemas.microsoft.com/office/drawing/2014/main" val="1878055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232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- 2021-05-18 10:30:00</a:t>
                      </a:r>
                      <a:r>
                        <a:rPr kumimoji="0" lang="en-US" sz="1000" b="0" i="0" u="none" strike="noStrike" kern="1200" cap="none" spc="0" normalizeH="0" baseline="0" noProof="0">
                          <a:ln>
                            <a:noFill/>
                          </a:ln>
                          <a:solidFill>
                            <a:prstClr val="black"/>
                          </a:solidFill>
                          <a:effectLst/>
                          <a:uLnTx/>
                          <a:uFillTx/>
                          <a:latin typeface="+mn-lt"/>
                          <a:ea typeface="+mn-ea"/>
                          <a:cs typeface="+mn-cs"/>
                        </a:rPr>
                        <a:t>
 Soalan: Hmm.. betul ke ada perbezaan antara Buttercup blok dan Buttercup tong? 🤔
Jawapan: Hanya ada sedikit perbezaan iaitu cara penyimpanan Buttercup! Kedua-duanya boleh digunakan untuk tujuan yang sama. Tetapi, Buttercup blok harus disimpan di dalam peti sejuk, manakala Buttercup tong boleh disimpan pada suhu bilik 😊 
Terima kasih My Weekend Plan kerana telah menampilkan Buttercup di halaman anda! 
#Buttercup #bake #baking #bahanbaking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43539155"/>
                  </a:ext>
                </a:extLst>
              </a:tr>
            </a:tbl>
          </a:graphicData>
        </a:graphic>
      </p:graphicFrame>
      <p:sp>
        <p:nvSpPr>
          <p:cNvPr id="4" name="Text Placeholder 3">
            <a:extLst>
              <a:ext uri="{FF2B5EF4-FFF2-40B4-BE49-F238E27FC236}">
                <a16:creationId xmlns:a16="http://schemas.microsoft.com/office/drawing/2014/main" id="{3A9EC89C-BB21-40B6-B11D-8876C49CA5C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22565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C3225-6BAB-4419-B086-3C9195A8EB7C}"/>
              </a:ext>
            </a:extLst>
          </p:cNvPr>
          <p:cNvSpPr>
            <a:spLocks noGrp="1"/>
          </p:cNvSpPr>
          <p:nvPr>
            <p:ph type="title"/>
          </p:nvPr>
        </p:nvSpPr>
        <p:spPr/>
        <p:txBody>
          <a:bodyPr/>
          <a:lstStyle/>
          <a:p>
            <a:r>
              <a:rPr lang="en-US"/>
              <a:t>Facebook Own Posts Table | Buttercup Malaysia - 12 of 24</a:t>
            </a:r>
          </a:p>
        </p:txBody>
      </p:sp>
      <p:graphicFrame>
        <p:nvGraphicFramePr>
          <p:cNvPr id="5" name="Table Placeholder 4">
            <a:extLst>
              <a:ext uri="{FF2B5EF4-FFF2-40B4-BE49-F238E27FC236}">
                <a16:creationId xmlns:a16="http://schemas.microsoft.com/office/drawing/2014/main" id="{CB8C5272-5F7A-4B4F-9A2A-E99B260C5479}"/>
              </a:ext>
            </a:extLst>
          </p:cNvPr>
          <p:cNvGraphicFramePr>
            <a:graphicFrameLocks noGrp="1"/>
          </p:cNvGraphicFramePr>
          <p:nvPr>
            <p:ph type="tbl" sz="quarter" idx="13"/>
            <p:extLst>
              <p:ext uri="{D42A27DB-BD31-4B8C-83A1-F6EECF244321}">
                <p14:modId xmlns:p14="http://schemas.microsoft.com/office/powerpoint/2010/main" val="289346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85397060"/>
                    </a:ext>
                  </a:extLst>
                </a:gridCol>
                <a:gridCol w="822960">
                  <a:extLst>
                    <a:ext uri="{9D8B030D-6E8A-4147-A177-3AD203B41FA5}">
                      <a16:colId xmlns:a16="http://schemas.microsoft.com/office/drawing/2014/main" val="2428694825"/>
                    </a:ext>
                  </a:extLst>
                </a:gridCol>
                <a:gridCol w="822960">
                  <a:extLst>
                    <a:ext uri="{9D8B030D-6E8A-4147-A177-3AD203B41FA5}">
                      <a16:colId xmlns:a16="http://schemas.microsoft.com/office/drawing/2014/main" val="678936380"/>
                    </a:ext>
                  </a:extLst>
                </a:gridCol>
                <a:gridCol w="822960">
                  <a:extLst>
                    <a:ext uri="{9D8B030D-6E8A-4147-A177-3AD203B41FA5}">
                      <a16:colId xmlns:a16="http://schemas.microsoft.com/office/drawing/2014/main" val="3626195410"/>
                    </a:ext>
                  </a:extLst>
                </a:gridCol>
                <a:gridCol w="822960">
                  <a:extLst>
                    <a:ext uri="{9D8B030D-6E8A-4147-A177-3AD203B41FA5}">
                      <a16:colId xmlns:a16="http://schemas.microsoft.com/office/drawing/2014/main" val="2463006108"/>
                    </a:ext>
                  </a:extLst>
                </a:gridCol>
                <a:gridCol w="822960">
                  <a:extLst>
                    <a:ext uri="{9D8B030D-6E8A-4147-A177-3AD203B41FA5}">
                      <a16:colId xmlns:a16="http://schemas.microsoft.com/office/drawing/2014/main" val="89452234"/>
                    </a:ext>
                  </a:extLst>
                </a:gridCol>
                <a:gridCol w="822960">
                  <a:extLst>
                    <a:ext uri="{9D8B030D-6E8A-4147-A177-3AD203B41FA5}">
                      <a16:colId xmlns:a16="http://schemas.microsoft.com/office/drawing/2014/main" val="977951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735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- 2021-05-22 18:52:07</a:t>
                      </a:r>
                      <a:r>
                        <a:rPr kumimoji="0" lang="en-US" sz="1000" b="0" i="0" u="none" strike="noStrike" kern="1200" cap="none" spc="0" normalizeH="0" baseline="0" noProof="0">
                          <a:ln>
                            <a:noFill/>
                          </a:ln>
                          <a:solidFill>
                            <a:prstClr val="black"/>
                          </a:solidFill>
                          <a:effectLst/>
                          <a:uLnTx/>
                          <a:uFillTx/>
                          <a:latin typeface="+mn-lt"/>
                          <a:ea typeface="+mn-ea"/>
                          <a:cs typeface="+mn-cs"/>
                        </a:rPr>
                        <a:t>
 Jom sertai Peraduan Pelekat WhatsApp Buttercup! Anda akan berpeluang untuk memenangi baucar Lazada The Culina Co bernilai RM50!
Langkah penyertaan: 
1. Muat turun pek pelekat WhatsApp Buttercup dari http://sticker.ly/s/WUAJZD. 
2. Kongsikan gambar pelekat WhatsApp Buttercup yang anda paling comel di ruangan Komen! 
3. LIKE halaman Facebook Buttercup dan SHARE peraduan ini! 
4. Tag 5 rakan-rakan anda!
Hanya 10 pemenang bertuah akan dipilih, jadi jangan lepaskan peluang anda! #RiaDenganButtercup
#Peraduan tamat pada: 31 Mei 2021, 11.59pm.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18687900"/>
                  </a:ext>
                </a:extLst>
              </a:tr>
            </a:tbl>
          </a:graphicData>
        </a:graphic>
      </p:graphicFrame>
      <p:sp>
        <p:nvSpPr>
          <p:cNvPr id="4" name="Text Placeholder 3">
            <a:extLst>
              <a:ext uri="{FF2B5EF4-FFF2-40B4-BE49-F238E27FC236}">
                <a16:creationId xmlns:a16="http://schemas.microsoft.com/office/drawing/2014/main" id="{88C57852-229F-4DE1-8CBD-B5DAC6A65AB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3129047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C2AEF-5009-4D59-920C-C1C7BD954C1D}"/>
              </a:ext>
            </a:extLst>
          </p:cNvPr>
          <p:cNvSpPr>
            <a:spLocks noGrp="1"/>
          </p:cNvSpPr>
          <p:nvPr>
            <p:ph type="title"/>
          </p:nvPr>
        </p:nvSpPr>
        <p:spPr/>
        <p:txBody>
          <a:bodyPr/>
          <a:lstStyle/>
          <a:p>
            <a:r>
              <a:rPr lang="en-US"/>
              <a:t>Facebook Own Posts Table | Buttercup Malaysia - 13 of 24</a:t>
            </a:r>
          </a:p>
        </p:txBody>
      </p:sp>
      <p:graphicFrame>
        <p:nvGraphicFramePr>
          <p:cNvPr id="5" name="Table Placeholder 4">
            <a:extLst>
              <a:ext uri="{FF2B5EF4-FFF2-40B4-BE49-F238E27FC236}">
                <a16:creationId xmlns:a16="http://schemas.microsoft.com/office/drawing/2014/main" id="{A28CA60E-332F-4882-896C-D9EA2D7DC64B}"/>
              </a:ext>
            </a:extLst>
          </p:cNvPr>
          <p:cNvGraphicFramePr>
            <a:graphicFrameLocks noGrp="1"/>
          </p:cNvGraphicFramePr>
          <p:nvPr>
            <p:ph type="tbl" sz="quarter" idx="13"/>
            <p:extLst>
              <p:ext uri="{D42A27DB-BD31-4B8C-83A1-F6EECF244321}">
                <p14:modId xmlns:p14="http://schemas.microsoft.com/office/powerpoint/2010/main" val="1594181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8847304"/>
                    </a:ext>
                  </a:extLst>
                </a:gridCol>
                <a:gridCol w="822960">
                  <a:extLst>
                    <a:ext uri="{9D8B030D-6E8A-4147-A177-3AD203B41FA5}">
                      <a16:colId xmlns:a16="http://schemas.microsoft.com/office/drawing/2014/main" val="367236601"/>
                    </a:ext>
                  </a:extLst>
                </a:gridCol>
                <a:gridCol w="822960">
                  <a:extLst>
                    <a:ext uri="{9D8B030D-6E8A-4147-A177-3AD203B41FA5}">
                      <a16:colId xmlns:a16="http://schemas.microsoft.com/office/drawing/2014/main" val="3317864696"/>
                    </a:ext>
                  </a:extLst>
                </a:gridCol>
                <a:gridCol w="822960">
                  <a:extLst>
                    <a:ext uri="{9D8B030D-6E8A-4147-A177-3AD203B41FA5}">
                      <a16:colId xmlns:a16="http://schemas.microsoft.com/office/drawing/2014/main" val="2833990580"/>
                    </a:ext>
                  </a:extLst>
                </a:gridCol>
                <a:gridCol w="822960">
                  <a:extLst>
                    <a:ext uri="{9D8B030D-6E8A-4147-A177-3AD203B41FA5}">
                      <a16:colId xmlns:a16="http://schemas.microsoft.com/office/drawing/2014/main" val="1628486879"/>
                    </a:ext>
                  </a:extLst>
                </a:gridCol>
                <a:gridCol w="822960">
                  <a:extLst>
                    <a:ext uri="{9D8B030D-6E8A-4147-A177-3AD203B41FA5}">
                      <a16:colId xmlns:a16="http://schemas.microsoft.com/office/drawing/2014/main" val="2840398825"/>
                    </a:ext>
                  </a:extLst>
                </a:gridCol>
                <a:gridCol w="822960">
                  <a:extLst>
                    <a:ext uri="{9D8B030D-6E8A-4147-A177-3AD203B41FA5}">
                      <a16:colId xmlns:a16="http://schemas.microsoft.com/office/drawing/2014/main" val="211026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043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- 2021-05-15 16:46:59</a:t>
                      </a:r>
                      <a:r>
                        <a:rPr kumimoji="0" lang="en-US" sz="1000" b="0" i="0" u="none" strike="noStrike" kern="1200" cap="none" spc="0" normalizeH="0" baseline="0" noProof="0">
                          <a:ln>
                            <a:noFill/>
                          </a:ln>
                          <a:solidFill>
                            <a:prstClr val="black"/>
                          </a:solidFill>
                          <a:effectLst/>
                          <a:uLnTx/>
                          <a:uFillTx/>
                          <a:latin typeface="+mn-lt"/>
                          <a:ea typeface="+mn-ea"/>
                          <a:cs typeface="+mn-cs"/>
                        </a:rPr>
                        <a:t>
 Wah, dapat makan nasi daging ni mesti sedap! Terima kasih Blog ShfyqhAzhr menjadikan Buttercup sebagai bahan wajib untuk masakan seharian di rumah!
_________________________________________________________
Repost:
Kalau pergi beraya mesti cari rumah yang ada Nasi Daging!  add on pulak daging masak hitam 😋 nak tau tak macam mana nak sedapkan lagi rasa nasi daging tu? Semestinya kena guna Buttercup! Bila menumis bahan kisar tu pehh satu rumah bau wangi tau! Buttercup ni memang dah jadi bahan wajib kalau nak masak homecooked dishes 😋 dengan harga yang sangat berpatutan, sememangnya menjadi pilihan saya untuk seisi keluarga 😍 
#raya #cookwithButtercup #FiestaRayaButtercup #Buttercup #hariraya #raya2021
#homecookedmeals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4252985"/>
                  </a:ext>
                </a:extLst>
              </a:tr>
            </a:tbl>
          </a:graphicData>
        </a:graphic>
      </p:graphicFrame>
      <p:sp>
        <p:nvSpPr>
          <p:cNvPr id="4" name="Text Placeholder 3">
            <a:extLst>
              <a:ext uri="{FF2B5EF4-FFF2-40B4-BE49-F238E27FC236}">
                <a16:creationId xmlns:a16="http://schemas.microsoft.com/office/drawing/2014/main" id="{DEABA36B-8782-47A9-B9B6-F304F87BCB2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57584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13CD3-54BA-471E-BE28-C71989D2D9BF}"/>
              </a:ext>
            </a:extLst>
          </p:cNvPr>
          <p:cNvSpPr>
            <a:spLocks noGrp="1"/>
          </p:cNvSpPr>
          <p:nvPr>
            <p:ph type="title"/>
          </p:nvPr>
        </p:nvSpPr>
        <p:spPr/>
        <p:txBody>
          <a:bodyPr/>
          <a:lstStyle/>
          <a:p>
            <a:r>
              <a:rPr lang="en-US"/>
              <a:t>Facebook Own Posts Table | Buttercup Malaysia - 14 of 24</a:t>
            </a:r>
          </a:p>
        </p:txBody>
      </p:sp>
      <p:graphicFrame>
        <p:nvGraphicFramePr>
          <p:cNvPr id="5" name="Table Placeholder 4">
            <a:extLst>
              <a:ext uri="{FF2B5EF4-FFF2-40B4-BE49-F238E27FC236}">
                <a16:creationId xmlns:a16="http://schemas.microsoft.com/office/drawing/2014/main" id="{2BA3AFA0-A5AD-49DA-8CF0-BF313142B402}"/>
              </a:ext>
            </a:extLst>
          </p:cNvPr>
          <p:cNvGraphicFramePr>
            <a:graphicFrameLocks noGrp="1"/>
          </p:cNvGraphicFramePr>
          <p:nvPr>
            <p:ph type="tbl" sz="quarter" idx="13"/>
            <p:extLst>
              <p:ext uri="{D42A27DB-BD31-4B8C-83A1-F6EECF244321}">
                <p14:modId xmlns:p14="http://schemas.microsoft.com/office/powerpoint/2010/main" val="54951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77121450"/>
                    </a:ext>
                  </a:extLst>
                </a:gridCol>
                <a:gridCol w="822960">
                  <a:extLst>
                    <a:ext uri="{9D8B030D-6E8A-4147-A177-3AD203B41FA5}">
                      <a16:colId xmlns:a16="http://schemas.microsoft.com/office/drawing/2014/main" val="4117964737"/>
                    </a:ext>
                  </a:extLst>
                </a:gridCol>
                <a:gridCol w="822960">
                  <a:extLst>
                    <a:ext uri="{9D8B030D-6E8A-4147-A177-3AD203B41FA5}">
                      <a16:colId xmlns:a16="http://schemas.microsoft.com/office/drawing/2014/main" val="1738918456"/>
                    </a:ext>
                  </a:extLst>
                </a:gridCol>
                <a:gridCol w="822960">
                  <a:extLst>
                    <a:ext uri="{9D8B030D-6E8A-4147-A177-3AD203B41FA5}">
                      <a16:colId xmlns:a16="http://schemas.microsoft.com/office/drawing/2014/main" val="120209511"/>
                    </a:ext>
                  </a:extLst>
                </a:gridCol>
                <a:gridCol w="822960">
                  <a:extLst>
                    <a:ext uri="{9D8B030D-6E8A-4147-A177-3AD203B41FA5}">
                      <a16:colId xmlns:a16="http://schemas.microsoft.com/office/drawing/2014/main" val="1565517866"/>
                    </a:ext>
                  </a:extLst>
                </a:gridCol>
                <a:gridCol w="822960">
                  <a:extLst>
                    <a:ext uri="{9D8B030D-6E8A-4147-A177-3AD203B41FA5}">
                      <a16:colId xmlns:a16="http://schemas.microsoft.com/office/drawing/2014/main" val="3644088372"/>
                    </a:ext>
                  </a:extLst>
                </a:gridCol>
                <a:gridCol w="822960">
                  <a:extLst>
                    <a:ext uri="{9D8B030D-6E8A-4147-A177-3AD203B41FA5}">
                      <a16:colId xmlns:a16="http://schemas.microsoft.com/office/drawing/2014/main" val="1930607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79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- 2021-05-16 10:00:02</a:t>
                      </a:r>
                      <a:r>
                        <a:rPr kumimoji="0" lang="en-US" sz="1000" b="0" i="0" u="none" strike="noStrike" kern="1200" cap="none" spc="0" normalizeH="0" baseline="0" noProof="0">
                          <a:ln>
                            <a:noFill/>
                          </a:ln>
                          <a:solidFill>
                            <a:prstClr val="black"/>
                          </a:solidFill>
                          <a:effectLst/>
                          <a:uLnTx/>
                          <a:uFillTx/>
                          <a:latin typeface="+mn-lt"/>
                          <a:ea typeface="+mn-ea"/>
                          <a:cs typeface="+mn-cs"/>
                        </a:rPr>
                        <a:t>
 Jom meriahkan lagi perayaan anda dengan hadiah-hadiah berjumlah RM50,000! Anda hanya perlu sertai peraduan Fiesta Raya Buttercup bersama TF Value-Mart Sdn.Bhd! 
Langkah Penyertaan:
1. Beli minimum RM20.00 produk Buttercup dalam satu resit dari mana-mana pasar raya TF Value-Mart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5596372"/>
                  </a:ext>
                </a:extLst>
              </a:tr>
            </a:tbl>
          </a:graphicData>
        </a:graphic>
      </p:graphicFrame>
      <p:sp>
        <p:nvSpPr>
          <p:cNvPr id="4" name="Text Placeholder 3">
            <a:extLst>
              <a:ext uri="{FF2B5EF4-FFF2-40B4-BE49-F238E27FC236}">
                <a16:creationId xmlns:a16="http://schemas.microsoft.com/office/drawing/2014/main" id="{57E3A200-F114-4ADD-93A9-2F39FE052E5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951580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BA4E3-6D30-4349-A0D1-D777B312E83C}"/>
              </a:ext>
            </a:extLst>
          </p:cNvPr>
          <p:cNvSpPr>
            <a:spLocks noGrp="1"/>
          </p:cNvSpPr>
          <p:nvPr>
            <p:ph type="title"/>
          </p:nvPr>
        </p:nvSpPr>
        <p:spPr/>
        <p:txBody>
          <a:bodyPr/>
          <a:lstStyle/>
          <a:p>
            <a:r>
              <a:rPr lang="en-US"/>
              <a:t>Facebook Own Posts Table | Buttercup Malaysia - 15 of 24</a:t>
            </a:r>
          </a:p>
        </p:txBody>
      </p:sp>
      <p:graphicFrame>
        <p:nvGraphicFramePr>
          <p:cNvPr id="5" name="Table Placeholder 4">
            <a:extLst>
              <a:ext uri="{FF2B5EF4-FFF2-40B4-BE49-F238E27FC236}">
                <a16:creationId xmlns:a16="http://schemas.microsoft.com/office/drawing/2014/main" id="{7A939451-C561-4CDE-92FF-EF4DBD868421}"/>
              </a:ext>
            </a:extLst>
          </p:cNvPr>
          <p:cNvGraphicFramePr>
            <a:graphicFrameLocks noGrp="1"/>
          </p:cNvGraphicFramePr>
          <p:nvPr>
            <p:ph type="tbl" sz="quarter" idx="13"/>
            <p:extLst>
              <p:ext uri="{D42A27DB-BD31-4B8C-83A1-F6EECF244321}">
                <p14:modId xmlns:p14="http://schemas.microsoft.com/office/powerpoint/2010/main" val="2505828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349108"/>
                    </a:ext>
                  </a:extLst>
                </a:gridCol>
                <a:gridCol w="822960">
                  <a:extLst>
                    <a:ext uri="{9D8B030D-6E8A-4147-A177-3AD203B41FA5}">
                      <a16:colId xmlns:a16="http://schemas.microsoft.com/office/drawing/2014/main" val="2807621982"/>
                    </a:ext>
                  </a:extLst>
                </a:gridCol>
                <a:gridCol w="822960">
                  <a:extLst>
                    <a:ext uri="{9D8B030D-6E8A-4147-A177-3AD203B41FA5}">
                      <a16:colId xmlns:a16="http://schemas.microsoft.com/office/drawing/2014/main" val="3108911103"/>
                    </a:ext>
                  </a:extLst>
                </a:gridCol>
                <a:gridCol w="822960">
                  <a:extLst>
                    <a:ext uri="{9D8B030D-6E8A-4147-A177-3AD203B41FA5}">
                      <a16:colId xmlns:a16="http://schemas.microsoft.com/office/drawing/2014/main" val="3984840569"/>
                    </a:ext>
                  </a:extLst>
                </a:gridCol>
                <a:gridCol w="822960">
                  <a:extLst>
                    <a:ext uri="{9D8B030D-6E8A-4147-A177-3AD203B41FA5}">
                      <a16:colId xmlns:a16="http://schemas.microsoft.com/office/drawing/2014/main" val="3874975680"/>
                    </a:ext>
                  </a:extLst>
                </a:gridCol>
                <a:gridCol w="822960">
                  <a:extLst>
                    <a:ext uri="{9D8B030D-6E8A-4147-A177-3AD203B41FA5}">
                      <a16:colId xmlns:a16="http://schemas.microsoft.com/office/drawing/2014/main" val="3828888680"/>
                    </a:ext>
                  </a:extLst>
                </a:gridCol>
                <a:gridCol w="822960">
                  <a:extLst>
                    <a:ext uri="{9D8B030D-6E8A-4147-A177-3AD203B41FA5}">
                      <a16:colId xmlns:a16="http://schemas.microsoft.com/office/drawing/2014/main" val="3702640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045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- 2021-05-30 10:00:00</a:t>
                      </a:r>
                      <a:r>
                        <a:rPr kumimoji="0" lang="en-US" sz="1000" b="0" i="0" u="none" strike="noStrike" kern="1200" cap="none" spc="0" normalizeH="0" baseline="0" noProof="0">
                          <a:ln>
                            <a:noFill/>
                          </a:ln>
                          <a:solidFill>
                            <a:prstClr val="black"/>
                          </a:solidFill>
                          <a:effectLst/>
                          <a:uLnTx/>
                          <a:uFillTx/>
                          <a:latin typeface="+mn-lt"/>
                          <a:ea typeface="+mn-ea"/>
                          <a:cs typeface="+mn-cs"/>
                        </a:rPr>
                        <a:t>
 Bosan dengan juadah Raya yang sama? Memandangkan bulan perayaan pun akan berakhir, jom cuba kuih siput Buttercup untuk melengkapkan Raya anda! Ianya rangup dan sesuai dimakan pada bila-bila masa! Ramai yang mungkin rasa ianya susah untuk dibuat, tapi sebenarnya tidak.
#ResipiButtercup #SedapDenganButtercup #HomemadeWithLove
Bahan-bahan:
150g Buttercup
2 ulas bawang putih, dihiris nipis
2 sudu besar udang kering
500g tepung gandum
1 sudu besar serbuk rempah kari
1 sudu besar serbuk cili
1 ½ sudu besar serbuk jintan manis
1 ½ sudu besar serbuk jintan putih
1 biji telur
1 sudu kecil garam
5 tangkai daun kari
150ml air
Arahan: 
1. Goreng bawang putih dan udang kering. Kemudian, tumbuk halus kedua-dua bahan dan ketepikan.
2. Cairkan Buttercup dan sejukkan.
3. Gaulkan tepung bersama serbuk rempah kari, serbuk cili, serbuk jintan manis, serbuk jintan putih serta bawang dan udang kering yang ditumbuk halus tadi.
4. Campurkan Buttercup sedikit demi sedikit dengan adunan tepung. Gaulkan denga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412688"/>
                  </a:ext>
                </a:extLst>
              </a:tr>
            </a:tbl>
          </a:graphicData>
        </a:graphic>
      </p:graphicFrame>
      <p:sp>
        <p:nvSpPr>
          <p:cNvPr id="4" name="Text Placeholder 3">
            <a:extLst>
              <a:ext uri="{FF2B5EF4-FFF2-40B4-BE49-F238E27FC236}">
                <a16:creationId xmlns:a16="http://schemas.microsoft.com/office/drawing/2014/main" id="{FB142E17-AD62-484E-B896-D84FDEE12A2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8199226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6AB9D-D675-4F11-A0C4-8763FE4B0445}"/>
              </a:ext>
            </a:extLst>
          </p:cNvPr>
          <p:cNvSpPr>
            <a:spLocks noGrp="1"/>
          </p:cNvSpPr>
          <p:nvPr>
            <p:ph type="title"/>
          </p:nvPr>
        </p:nvSpPr>
        <p:spPr/>
        <p:txBody>
          <a:bodyPr/>
          <a:lstStyle/>
          <a:p>
            <a:r>
              <a:rPr lang="en-US"/>
              <a:t>Facebook Own Posts Table | Buttercup Malaysia - 16 of 24</a:t>
            </a:r>
          </a:p>
        </p:txBody>
      </p:sp>
      <p:graphicFrame>
        <p:nvGraphicFramePr>
          <p:cNvPr id="5" name="Table Placeholder 4">
            <a:extLst>
              <a:ext uri="{FF2B5EF4-FFF2-40B4-BE49-F238E27FC236}">
                <a16:creationId xmlns:a16="http://schemas.microsoft.com/office/drawing/2014/main" id="{CDE83B4C-DF72-4CFE-8172-259673C9365A}"/>
              </a:ext>
            </a:extLst>
          </p:cNvPr>
          <p:cNvGraphicFramePr>
            <a:graphicFrameLocks noGrp="1"/>
          </p:cNvGraphicFramePr>
          <p:nvPr>
            <p:ph type="tbl" sz="quarter" idx="13"/>
            <p:extLst>
              <p:ext uri="{D42A27DB-BD31-4B8C-83A1-F6EECF244321}">
                <p14:modId xmlns:p14="http://schemas.microsoft.com/office/powerpoint/2010/main" val="337347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5103365"/>
                    </a:ext>
                  </a:extLst>
                </a:gridCol>
                <a:gridCol w="822960">
                  <a:extLst>
                    <a:ext uri="{9D8B030D-6E8A-4147-A177-3AD203B41FA5}">
                      <a16:colId xmlns:a16="http://schemas.microsoft.com/office/drawing/2014/main" val="1301953271"/>
                    </a:ext>
                  </a:extLst>
                </a:gridCol>
                <a:gridCol w="822960">
                  <a:extLst>
                    <a:ext uri="{9D8B030D-6E8A-4147-A177-3AD203B41FA5}">
                      <a16:colId xmlns:a16="http://schemas.microsoft.com/office/drawing/2014/main" val="134730371"/>
                    </a:ext>
                  </a:extLst>
                </a:gridCol>
                <a:gridCol w="822960">
                  <a:extLst>
                    <a:ext uri="{9D8B030D-6E8A-4147-A177-3AD203B41FA5}">
                      <a16:colId xmlns:a16="http://schemas.microsoft.com/office/drawing/2014/main" val="3511569087"/>
                    </a:ext>
                  </a:extLst>
                </a:gridCol>
                <a:gridCol w="822960">
                  <a:extLst>
                    <a:ext uri="{9D8B030D-6E8A-4147-A177-3AD203B41FA5}">
                      <a16:colId xmlns:a16="http://schemas.microsoft.com/office/drawing/2014/main" val="2220747877"/>
                    </a:ext>
                  </a:extLst>
                </a:gridCol>
                <a:gridCol w="822960">
                  <a:extLst>
                    <a:ext uri="{9D8B030D-6E8A-4147-A177-3AD203B41FA5}">
                      <a16:colId xmlns:a16="http://schemas.microsoft.com/office/drawing/2014/main" val="3596337341"/>
                    </a:ext>
                  </a:extLst>
                </a:gridCol>
                <a:gridCol w="822960">
                  <a:extLst>
                    <a:ext uri="{9D8B030D-6E8A-4147-A177-3AD203B41FA5}">
                      <a16:colId xmlns:a16="http://schemas.microsoft.com/office/drawing/2014/main" val="3306296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957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- 2021-05-16 11:20:00</a:t>
                      </a:r>
                      <a:r>
                        <a:rPr kumimoji="0" lang="en-US" sz="1000" b="0" i="0" u="none" strike="noStrike" kern="1200" cap="none" spc="0" normalizeH="0" baseline="0" noProof="0">
                          <a:ln>
                            <a:noFill/>
                          </a:ln>
                          <a:solidFill>
                            <a:prstClr val="black"/>
                          </a:solidFill>
                          <a:effectLst/>
                          <a:uLnTx/>
                          <a:uFillTx/>
                          <a:latin typeface="+mn-lt"/>
                          <a:ea typeface="+mn-ea"/>
                          <a:cs typeface="+mn-cs"/>
                        </a:rPr>
                        <a:t>
 Terima kasih @ziaf.mihar! Buttercup sering kali kongsikan resipi Kuih Butter dan ternyata ianya memang sedap kalau dibuat dengan Buttercup! Pastikan anda juga meriahkan Raya anda dengan Buttercup, Raya kan sebulan ;) 
_____________________________________________________
Repost: 
📌✒Kuih Butter Raya
.
Hi korang! Pastinyaaa semua dah excited nak raya kan? Kuih raya dah ready ka? Tahun ini pastinya sukar utk semua sbb mungkin tidak dpt pulang ke kampung kan.. mcm bamziaf selalu akan tolong mama buat kuih raya tp if tak dapat balik terpaksalah prepare sendiri kan...
.
If buat kuih raya pasti bamziaf akan teringat Buttercup! Benda wajib ada if nak buat kuih raya, dia akan buat kuih lagi sedap! Diperbuat dari minyak kelapa sawit &amp; lemak susu. Buttercup sangat la murah berbanding yg lain
.
Utk kuih butter, resepi dia mudah ja hanya perlukan gula halus, serbuk penaik, esen vanilla, tepung gandum, serbuk bikarbonat &amp; pastinya Buttercup! Mudah &amp; simple resipi nih.. tp sangat sedappppp!
#raya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00255672"/>
                  </a:ext>
                </a:extLst>
              </a:tr>
            </a:tbl>
          </a:graphicData>
        </a:graphic>
      </p:graphicFrame>
      <p:sp>
        <p:nvSpPr>
          <p:cNvPr id="4" name="Text Placeholder 3">
            <a:extLst>
              <a:ext uri="{FF2B5EF4-FFF2-40B4-BE49-F238E27FC236}">
                <a16:creationId xmlns:a16="http://schemas.microsoft.com/office/drawing/2014/main" id="{3A30B298-C433-473D-A8FD-835AFC42EEB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95074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2D58-93B2-4311-913E-C830760B2D92}"/>
              </a:ext>
            </a:extLst>
          </p:cNvPr>
          <p:cNvSpPr>
            <a:spLocks noGrp="1"/>
          </p:cNvSpPr>
          <p:nvPr>
            <p:ph type="title"/>
          </p:nvPr>
        </p:nvSpPr>
        <p:spPr/>
        <p:txBody>
          <a:bodyPr/>
          <a:lstStyle/>
          <a:p>
            <a:r>
              <a:rPr lang="en-US"/>
              <a:t>Facebook Own Posts Table | Buttercup Malaysia - 17 of 24</a:t>
            </a:r>
          </a:p>
        </p:txBody>
      </p:sp>
      <p:graphicFrame>
        <p:nvGraphicFramePr>
          <p:cNvPr id="5" name="Table Placeholder 4">
            <a:extLst>
              <a:ext uri="{FF2B5EF4-FFF2-40B4-BE49-F238E27FC236}">
                <a16:creationId xmlns:a16="http://schemas.microsoft.com/office/drawing/2014/main" id="{66530DF2-B905-4650-B796-3DEBF5541379}"/>
              </a:ext>
            </a:extLst>
          </p:cNvPr>
          <p:cNvGraphicFramePr>
            <a:graphicFrameLocks noGrp="1"/>
          </p:cNvGraphicFramePr>
          <p:nvPr>
            <p:ph type="tbl" sz="quarter" idx="13"/>
            <p:extLst>
              <p:ext uri="{D42A27DB-BD31-4B8C-83A1-F6EECF244321}">
                <p14:modId xmlns:p14="http://schemas.microsoft.com/office/powerpoint/2010/main" val="691855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49794267"/>
                    </a:ext>
                  </a:extLst>
                </a:gridCol>
                <a:gridCol w="822960">
                  <a:extLst>
                    <a:ext uri="{9D8B030D-6E8A-4147-A177-3AD203B41FA5}">
                      <a16:colId xmlns:a16="http://schemas.microsoft.com/office/drawing/2014/main" val="2990804431"/>
                    </a:ext>
                  </a:extLst>
                </a:gridCol>
                <a:gridCol w="822960">
                  <a:extLst>
                    <a:ext uri="{9D8B030D-6E8A-4147-A177-3AD203B41FA5}">
                      <a16:colId xmlns:a16="http://schemas.microsoft.com/office/drawing/2014/main" val="1862051501"/>
                    </a:ext>
                  </a:extLst>
                </a:gridCol>
                <a:gridCol w="822960">
                  <a:extLst>
                    <a:ext uri="{9D8B030D-6E8A-4147-A177-3AD203B41FA5}">
                      <a16:colId xmlns:a16="http://schemas.microsoft.com/office/drawing/2014/main" val="3836684738"/>
                    </a:ext>
                  </a:extLst>
                </a:gridCol>
                <a:gridCol w="822960">
                  <a:extLst>
                    <a:ext uri="{9D8B030D-6E8A-4147-A177-3AD203B41FA5}">
                      <a16:colId xmlns:a16="http://schemas.microsoft.com/office/drawing/2014/main" val="1888830594"/>
                    </a:ext>
                  </a:extLst>
                </a:gridCol>
                <a:gridCol w="822960">
                  <a:extLst>
                    <a:ext uri="{9D8B030D-6E8A-4147-A177-3AD203B41FA5}">
                      <a16:colId xmlns:a16="http://schemas.microsoft.com/office/drawing/2014/main" val="17468928"/>
                    </a:ext>
                  </a:extLst>
                </a:gridCol>
                <a:gridCol w="822960">
                  <a:extLst>
                    <a:ext uri="{9D8B030D-6E8A-4147-A177-3AD203B41FA5}">
                      <a16:colId xmlns:a16="http://schemas.microsoft.com/office/drawing/2014/main" val="3858116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053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- 2021-05-19 10:30:03</a:t>
                      </a:r>
                      <a:r>
                        <a:rPr kumimoji="0" lang="en-US" sz="1000" b="0" i="0" u="none" strike="noStrike" kern="1200" cap="none" spc="0" normalizeH="0" baseline="0" noProof="0">
                          <a:ln>
                            <a:noFill/>
                          </a:ln>
                          <a:solidFill>
                            <a:prstClr val="black"/>
                          </a:solidFill>
                          <a:effectLst/>
                          <a:uLnTx/>
                          <a:uFillTx/>
                          <a:latin typeface="+mn-lt"/>
                          <a:ea typeface="+mn-ea"/>
                          <a:cs typeface="+mn-cs"/>
                        </a:rPr>
                        <a:t>
 Tak raya lah kalau tak ada kuih-muih di rumah! Jadi Buttercup akan kongsikan satu resipi kuih raya untuk semua! Meriahkan lagi raya anda dengan pelbagai juadah kuih muih!
#ResipiButtercup #SedapDenganButtercup 
#HomemadeWithLove
Biskut Susu Buttercup 
Bahan-bahan:
1 ⅓ cawan Buttercup
1 cawan tepung susu 
2 ¼ cawan tepung serbaguna 
1 cawan gula aising 
Arahan: 
1. Dalam satu mangkuk, pukul Buttercup sehingga kembang. Masukkan tepung susu dan terus kacau sehingga sebati.
2. Masukkan tepung sebanyak 2 kali, kacau sehingga sebati. Pastikan anda tidak kacau secara berlebihan kerana ia akan menyebabkan biskut menjadi keras. 
3. Ambil sedikit adunan dan bentukkan ia menjadi bola kecil. Tekan permukaan dengan perlahan dan susunkan di atas dulang.
4. Bakar pada suhu 180ºC dalam masa 15-20 minit atau sehingga biskut berwarna perang keemasan. 
5. Sementara biskut masih panas, salutkan biskut dengan gula aising dan biarkan ia untuk sejuk sebelum simpan. 
Sumber: https://www.elmundoeats.com/e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4398647"/>
                  </a:ext>
                </a:extLst>
              </a:tr>
            </a:tbl>
          </a:graphicData>
        </a:graphic>
      </p:graphicFrame>
      <p:sp>
        <p:nvSpPr>
          <p:cNvPr id="4" name="Text Placeholder 3">
            <a:extLst>
              <a:ext uri="{FF2B5EF4-FFF2-40B4-BE49-F238E27FC236}">
                <a16:creationId xmlns:a16="http://schemas.microsoft.com/office/drawing/2014/main" id="{87E2C29D-A7C3-4FDE-A05B-32A4B89C1A2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19486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76EAC-1177-487D-87C3-9CB161E4153D}"/>
              </a:ext>
            </a:extLst>
          </p:cNvPr>
          <p:cNvSpPr>
            <a:spLocks noGrp="1"/>
          </p:cNvSpPr>
          <p:nvPr>
            <p:ph type="title"/>
          </p:nvPr>
        </p:nvSpPr>
        <p:spPr/>
        <p:txBody>
          <a:bodyPr/>
          <a:lstStyle/>
          <a:p>
            <a:r>
              <a:rPr lang="en-US"/>
              <a:t>Facebook Own Posts Table | Buttercup Malaysia - 18 of 24</a:t>
            </a:r>
          </a:p>
        </p:txBody>
      </p:sp>
      <p:graphicFrame>
        <p:nvGraphicFramePr>
          <p:cNvPr id="5" name="Table Placeholder 4">
            <a:extLst>
              <a:ext uri="{FF2B5EF4-FFF2-40B4-BE49-F238E27FC236}">
                <a16:creationId xmlns:a16="http://schemas.microsoft.com/office/drawing/2014/main" id="{B2BCE3E7-DFE2-480B-B3D6-2946406F24CB}"/>
              </a:ext>
            </a:extLst>
          </p:cNvPr>
          <p:cNvGraphicFramePr>
            <a:graphicFrameLocks noGrp="1"/>
          </p:cNvGraphicFramePr>
          <p:nvPr>
            <p:ph type="tbl" sz="quarter" idx="13"/>
            <p:extLst>
              <p:ext uri="{D42A27DB-BD31-4B8C-83A1-F6EECF244321}">
                <p14:modId xmlns:p14="http://schemas.microsoft.com/office/powerpoint/2010/main" val="3437630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6233628"/>
                    </a:ext>
                  </a:extLst>
                </a:gridCol>
                <a:gridCol w="822960">
                  <a:extLst>
                    <a:ext uri="{9D8B030D-6E8A-4147-A177-3AD203B41FA5}">
                      <a16:colId xmlns:a16="http://schemas.microsoft.com/office/drawing/2014/main" val="3251987476"/>
                    </a:ext>
                  </a:extLst>
                </a:gridCol>
                <a:gridCol w="822960">
                  <a:extLst>
                    <a:ext uri="{9D8B030D-6E8A-4147-A177-3AD203B41FA5}">
                      <a16:colId xmlns:a16="http://schemas.microsoft.com/office/drawing/2014/main" val="4131094634"/>
                    </a:ext>
                  </a:extLst>
                </a:gridCol>
                <a:gridCol w="822960">
                  <a:extLst>
                    <a:ext uri="{9D8B030D-6E8A-4147-A177-3AD203B41FA5}">
                      <a16:colId xmlns:a16="http://schemas.microsoft.com/office/drawing/2014/main" val="2826775540"/>
                    </a:ext>
                  </a:extLst>
                </a:gridCol>
                <a:gridCol w="822960">
                  <a:extLst>
                    <a:ext uri="{9D8B030D-6E8A-4147-A177-3AD203B41FA5}">
                      <a16:colId xmlns:a16="http://schemas.microsoft.com/office/drawing/2014/main" val="1465245668"/>
                    </a:ext>
                  </a:extLst>
                </a:gridCol>
                <a:gridCol w="822960">
                  <a:extLst>
                    <a:ext uri="{9D8B030D-6E8A-4147-A177-3AD203B41FA5}">
                      <a16:colId xmlns:a16="http://schemas.microsoft.com/office/drawing/2014/main" val="2468449963"/>
                    </a:ext>
                  </a:extLst>
                </a:gridCol>
                <a:gridCol w="822960">
                  <a:extLst>
                    <a:ext uri="{9D8B030D-6E8A-4147-A177-3AD203B41FA5}">
                      <a16:colId xmlns:a16="http://schemas.microsoft.com/office/drawing/2014/main" val="2956314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466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- 2021-05-08 10:00:00</a:t>
                      </a:r>
                      <a:r>
                        <a:rPr kumimoji="0" lang="en-US" sz="1000" b="0" i="0" u="none" strike="noStrike" kern="1200" cap="none" spc="0" normalizeH="0" baseline="0" noProof="0">
                          <a:ln>
                            <a:noFill/>
                          </a:ln>
                          <a:solidFill>
                            <a:prstClr val="black"/>
                          </a:solidFill>
                          <a:effectLst/>
                          <a:uLnTx/>
                          <a:uFillTx/>
                          <a:latin typeface="+mn-lt"/>
                          <a:ea typeface="+mn-ea"/>
                          <a:cs typeface="+mn-cs"/>
                        </a:rPr>
                        <a:t>
 Lebih banyak Buttercup, lebih tinggi peluang anda! 
Beli Buttercup di pasar raya @TescoMY dan cepat sertai peraduan Fiesta Raya Buttercup untuk berpeluang memenangi hadiah-hadiah menarik ini! 
Langkah Penyertaan:
1. Beli minimum RM20.00 produk Buttercup dalam satu resit dari mana-mana pasar raya Tesco di Semenanjung Malaysia.
2. Simpan resit pembelian anda. 
3. WhatsApp penyertaan anda kepada +6011-54054078. 
*Tertakluk kepada Terma &amp; Syarat: http://bit.ly/ButtercupRaya2021Terma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0265822"/>
                  </a:ext>
                </a:extLst>
              </a:tr>
            </a:tbl>
          </a:graphicData>
        </a:graphic>
      </p:graphicFrame>
      <p:sp>
        <p:nvSpPr>
          <p:cNvPr id="4" name="Text Placeholder 3">
            <a:extLst>
              <a:ext uri="{FF2B5EF4-FFF2-40B4-BE49-F238E27FC236}">
                <a16:creationId xmlns:a16="http://schemas.microsoft.com/office/drawing/2014/main" id="{329A903A-9D62-44E9-9407-63826FF80E0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819064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77098-BE13-4111-AC42-AE5D89CA1907}"/>
              </a:ext>
            </a:extLst>
          </p:cNvPr>
          <p:cNvSpPr>
            <a:spLocks noGrp="1"/>
          </p:cNvSpPr>
          <p:nvPr>
            <p:ph type="title"/>
          </p:nvPr>
        </p:nvSpPr>
        <p:spPr/>
        <p:txBody>
          <a:bodyPr/>
          <a:lstStyle/>
          <a:p>
            <a:r>
              <a:rPr lang="en-US"/>
              <a:t>Facebook Own Posts Table | Buttercup Malaysia - 19 of 24</a:t>
            </a:r>
          </a:p>
        </p:txBody>
      </p:sp>
      <p:graphicFrame>
        <p:nvGraphicFramePr>
          <p:cNvPr id="5" name="Table Placeholder 4">
            <a:extLst>
              <a:ext uri="{FF2B5EF4-FFF2-40B4-BE49-F238E27FC236}">
                <a16:creationId xmlns:a16="http://schemas.microsoft.com/office/drawing/2014/main" id="{4159A5D7-9B3E-428A-982B-128787662276}"/>
              </a:ext>
            </a:extLst>
          </p:cNvPr>
          <p:cNvGraphicFramePr>
            <a:graphicFrameLocks noGrp="1"/>
          </p:cNvGraphicFramePr>
          <p:nvPr>
            <p:ph type="tbl" sz="quarter" idx="13"/>
            <p:extLst>
              <p:ext uri="{D42A27DB-BD31-4B8C-83A1-F6EECF244321}">
                <p14:modId xmlns:p14="http://schemas.microsoft.com/office/powerpoint/2010/main" val="3582903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4947612"/>
                    </a:ext>
                  </a:extLst>
                </a:gridCol>
                <a:gridCol w="822960">
                  <a:extLst>
                    <a:ext uri="{9D8B030D-6E8A-4147-A177-3AD203B41FA5}">
                      <a16:colId xmlns:a16="http://schemas.microsoft.com/office/drawing/2014/main" val="168540158"/>
                    </a:ext>
                  </a:extLst>
                </a:gridCol>
                <a:gridCol w="822960">
                  <a:extLst>
                    <a:ext uri="{9D8B030D-6E8A-4147-A177-3AD203B41FA5}">
                      <a16:colId xmlns:a16="http://schemas.microsoft.com/office/drawing/2014/main" val="3605928871"/>
                    </a:ext>
                  </a:extLst>
                </a:gridCol>
                <a:gridCol w="822960">
                  <a:extLst>
                    <a:ext uri="{9D8B030D-6E8A-4147-A177-3AD203B41FA5}">
                      <a16:colId xmlns:a16="http://schemas.microsoft.com/office/drawing/2014/main" val="206731432"/>
                    </a:ext>
                  </a:extLst>
                </a:gridCol>
                <a:gridCol w="822960">
                  <a:extLst>
                    <a:ext uri="{9D8B030D-6E8A-4147-A177-3AD203B41FA5}">
                      <a16:colId xmlns:a16="http://schemas.microsoft.com/office/drawing/2014/main" val="3554398079"/>
                    </a:ext>
                  </a:extLst>
                </a:gridCol>
                <a:gridCol w="822960">
                  <a:extLst>
                    <a:ext uri="{9D8B030D-6E8A-4147-A177-3AD203B41FA5}">
                      <a16:colId xmlns:a16="http://schemas.microsoft.com/office/drawing/2014/main" val="3880416913"/>
                    </a:ext>
                  </a:extLst>
                </a:gridCol>
                <a:gridCol w="822960">
                  <a:extLst>
                    <a:ext uri="{9D8B030D-6E8A-4147-A177-3AD203B41FA5}">
                      <a16:colId xmlns:a16="http://schemas.microsoft.com/office/drawing/2014/main" val="1549389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949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- 2021-05-06 15:33:00</a:t>
                      </a:r>
                      <a:r>
                        <a:rPr kumimoji="0" lang="en-US" sz="1000" b="0" i="0" u="none" strike="noStrike" kern="1200" cap="none" spc="0" normalizeH="0" baseline="0" noProof="0">
                          <a:ln>
                            <a:noFill/>
                          </a:ln>
                          <a:solidFill>
                            <a:prstClr val="black"/>
                          </a:solidFill>
                          <a:effectLst/>
                          <a:uLnTx/>
                          <a:uFillTx/>
                          <a:latin typeface="+mn-lt"/>
                          <a:ea typeface="+mn-ea"/>
                          <a:cs typeface="+mn-cs"/>
                        </a:rPr>
                        <a:t>
 Sudahkah anda bersedia untuk resipi kuih raya dari Cef Jai tadi? Cuba resipi ini dan kongsikan dengan Buttercup kalau menjadi! 
Sebelum itu, jangan lupa untuk dapatkan Buttercup anda di pasar raya terdekat atau secara online di https://bit.ly/ButtercupMYLazada 
#ResipiButtercup #SedapDenganButtercup #HomemadeWithLove
Kuih Sarang Semut Buttercup 
Bahan-bahan: 
125g Buttercup 
50g gula kastor 
1 biji telur kuning 
1 sudu kecil esen vanila
150g tepung gandum 
77g tepung kastard 
47g tepung jagung 
Untuk hiasan:
50g taburan pelangi
Arahan: 
1. Satukan semua bahan kecuali hiasan dalam satu mangkuk. Kemudian, uli dengan tangan ataupun mesin pengadun dengan pemukul dayung (‘paddle attachment’). 
2. Setelah adunan menjadi sebati, parutkan adunan menggunakan alat parutan.  
3. Gunakan sudu untuk masukkan adunan yang telah diparut ke dalam kertas cawan dan taburkan taburan pelangi ke atasnya. 
4. Bakar dalam ketuhar pada suhu 180°C selama 10-12 minit. 
Semperit Sakura Buttercup 
Bahan-ba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79046250"/>
                  </a:ext>
                </a:extLst>
              </a:tr>
            </a:tbl>
          </a:graphicData>
        </a:graphic>
      </p:graphicFrame>
      <p:sp>
        <p:nvSpPr>
          <p:cNvPr id="4" name="Text Placeholder 3">
            <a:extLst>
              <a:ext uri="{FF2B5EF4-FFF2-40B4-BE49-F238E27FC236}">
                <a16:creationId xmlns:a16="http://schemas.microsoft.com/office/drawing/2014/main" id="{B44E8C4D-51F2-4F6C-8079-FFEF26C7A82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0153642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6B6E8-ED75-4B1A-BF9D-D010A6E7A20F}"/>
              </a:ext>
            </a:extLst>
          </p:cNvPr>
          <p:cNvSpPr>
            <a:spLocks noGrp="1"/>
          </p:cNvSpPr>
          <p:nvPr>
            <p:ph type="title"/>
          </p:nvPr>
        </p:nvSpPr>
        <p:spPr/>
        <p:txBody>
          <a:bodyPr/>
          <a:lstStyle/>
          <a:p>
            <a:r>
              <a:rPr lang="en-US"/>
              <a:t>Facebook Own Posts Table | Buttercup Malaysia - 20 of 24</a:t>
            </a:r>
          </a:p>
        </p:txBody>
      </p:sp>
      <p:graphicFrame>
        <p:nvGraphicFramePr>
          <p:cNvPr id="5" name="Table Placeholder 4">
            <a:extLst>
              <a:ext uri="{FF2B5EF4-FFF2-40B4-BE49-F238E27FC236}">
                <a16:creationId xmlns:a16="http://schemas.microsoft.com/office/drawing/2014/main" id="{F9158802-76F5-44DF-AB64-05B0719BE5C2}"/>
              </a:ext>
            </a:extLst>
          </p:cNvPr>
          <p:cNvGraphicFramePr>
            <a:graphicFrameLocks noGrp="1"/>
          </p:cNvGraphicFramePr>
          <p:nvPr>
            <p:ph type="tbl" sz="quarter" idx="13"/>
            <p:extLst>
              <p:ext uri="{D42A27DB-BD31-4B8C-83A1-F6EECF244321}">
                <p14:modId xmlns:p14="http://schemas.microsoft.com/office/powerpoint/2010/main" val="3697942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7578750"/>
                    </a:ext>
                  </a:extLst>
                </a:gridCol>
                <a:gridCol w="822960">
                  <a:extLst>
                    <a:ext uri="{9D8B030D-6E8A-4147-A177-3AD203B41FA5}">
                      <a16:colId xmlns:a16="http://schemas.microsoft.com/office/drawing/2014/main" val="892072473"/>
                    </a:ext>
                  </a:extLst>
                </a:gridCol>
                <a:gridCol w="822960">
                  <a:extLst>
                    <a:ext uri="{9D8B030D-6E8A-4147-A177-3AD203B41FA5}">
                      <a16:colId xmlns:a16="http://schemas.microsoft.com/office/drawing/2014/main" val="404923398"/>
                    </a:ext>
                  </a:extLst>
                </a:gridCol>
                <a:gridCol w="822960">
                  <a:extLst>
                    <a:ext uri="{9D8B030D-6E8A-4147-A177-3AD203B41FA5}">
                      <a16:colId xmlns:a16="http://schemas.microsoft.com/office/drawing/2014/main" val="3148814338"/>
                    </a:ext>
                  </a:extLst>
                </a:gridCol>
                <a:gridCol w="822960">
                  <a:extLst>
                    <a:ext uri="{9D8B030D-6E8A-4147-A177-3AD203B41FA5}">
                      <a16:colId xmlns:a16="http://schemas.microsoft.com/office/drawing/2014/main" val="1846393720"/>
                    </a:ext>
                  </a:extLst>
                </a:gridCol>
                <a:gridCol w="822960">
                  <a:extLst>
                    <a:ext uri="{9D8B030D-6E8A-4147-A177-3AD203B41FA5}">
                      <a16:colId xmlns:a16="http://schemas.microsoft.com/office/drawing/2014/main" val="1741454148"/>
                    </a:ext>
                  </a:extLst>
                </a:gridCol>
                <a:gridCol w="822960">
                  <a:extLst>
                    <a:ext uri="{9D8B030D-6E8A-4147-A177-3AD203B41FA5}">
                      <a16:colId xmlns:a16="http://schemas.microsoft.com/office/drawing/2014/main" val="290890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694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- 2021-05-25 19:17:07</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Wesak untuk semua yang meraikannya! Sudahkah anda fikirkan juadah apa untuk dimasak pada hari cuti ini? Jika belum, bolehlah masukkan roti jala Buttercup dalam senarai anda!
#ResipiButtercup #SedapDenganButtercup #HomemadeWithLove
Roti Jala Buttercup
Bahan bahan:
40g Buttercup
3 biji telur
40g gula pasir
95g tepung kek
4g tepung susu
Sedikit pewarna makanan warna merah
1 sudu kecil serbuk ubi keledek ungu
2 sudu air
Arahan:
1. Cairkan Buttercup. Campurkan telur dengan gula, kacau sehingga rata dan sebati. Tuangkan Buttercup cair ke dalam campuran telur.
2. Kemudian, campurkan tepung kek dengan tepung susu ke dalam adunan dan kacau lagi sehingga rata dan sebati.
3. Bahagikan adunan menjadi 3 bahagian.
4. Campurkan serbuk ubi keledek ungu dengan 2 sudu air, kemudian masukkan ke dalam adunan pertama.
5. Kemudian, masukkan pewarna makanan warna merah dalam adunan kedua dan kacau sehingga sebati. Biarkan adunan ketiga dengan warna asal.
6. Panaskan ketuhar pada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47555260"/>
                  </a:ext>
                </a:extLst>
              </a:tr>
            </a:tbl>
          </a:graphicData>
        </a:graphic>
      </p:graphicFrame>
      <p:sp>
        <p:nvSpPr>
          <p:cNvPr id="4" name="Text Placeholder 3">
            <a:extLst>
              <a:ext uri="{FF2B5EF4-FFF2-40B4-BE49-F238E27FC236}">
                <a16:creationId xmlns:a16="http://schemas.microsoft.com/office/drawing/2014/main" id="{DED2B1ED-EA1C-4DCE-AB03-B6F16CAE1DC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81819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164F5-5BB5-4A87-9C1C-A0B3D2180B14}"/>
              </a:ext>
            </a:extLst>
          </p:cNvPr>
          <p:cNvSpPr>
            <a:spLocks noGrp="1"/>
          </p:cNvSpPr>
          <p:nvPr>
            <p:ph type="title"/>
          </p:nvPr>
        </p:nvSpPr>
        <p:spPr/>
        <p:txBody>
          <a:bodyPr/>
          <a:lstStyle/>
          <a:p>
            <a:r>
              <a:rPr lang="en-US"/>
              <a:t>Facebook Own Posts Table | Buttercup Malaysia - 21 of 24</a:t>
            </a:r>
          </a:p>
        </p:txBody>
      </p:sp>
      <p:graphicFrame>
        <p:nvGraphicFramePr>
          <p:cNvPr id="5" name="Table Placeholder 4">
            <a:extLst>
              <a:ext uri="{FF2B5EF4-FFF2-40B4-BE49-F238E27FC236}">
                <a16:creationId xmlns:a16="http://schemas.microsoft.com/office/drawing/2014/main" id="{5CD9852E-C487-48BE-99A5-2FFB5B46F531}"/>
              </a:ext>
            </a:extLst>
          </p:cNvPr>
          <p:cNvGraphicFramePr>
            <a:graphicFrameLocks noGrp="1"/>
          </p:cNvGraphicFramePr>
          <p:nvPr>
            <p:ph type="tbl" sz="quarter" idx="13"/>
            <p:extLst>
              <p:ext uri="{D42A27DB-BD31-4B8C-83A1-F6EECF244321}">
                <p14:modId xmlns:p14="http://schemas.microsoft.com/office/powerpoint/2010/main" val="219559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90786524"/>
                    </a:ext>
                  </a:extLst>
                </a:gridCol>
                <a:gridCol w="822960">
                  <a:extLst>
                    <a:ext uri="{9D8B030D-6E8A-4147-A177-3AD203B41FA5}">
                      <a16:colId xmlns:a16="http://schemas.microsoft.com/office/drawing/2014/main" val="1045620231"/>
                    </a:ext>
                  </a:extLst>
                </a:gridCol>
                <a:gridCol w="822960">
                  <a:extLst>
                    <a:ext uri="{9D8B030D-6E8A-4147-A177-3AD203B41FA5}">
                      <a16:colId xmlns:a16="http://schemas.microsoft.com/office/drawing/2014/main" val="3363626787"/>
                    </a:ext>
                  </a:extLst>
                </a:gridCol>
                <a:gridCol w="822960">
                  <a:extLst>
                    <a:ext uri="{9D8B030D-6E8A-4147-A177-3AD203B41FA5}">
                      <a16:colId xmlns:a16="http://schemas.microsoft.com/office/drawing/2014/main" val="4179671824"/>
                    </a:ext>
                  </a:extLst>
                </a:gridCol>
                <a:gridCol w="822960">
                  <a:extLst>
                    <a:ext uri="{9D8B030D-6E8A-4147-A177-3AD203B41FA5}">
                      <a16:colId xmlns:a16="http://schemas.microsoft.com/office/drawing/2014/main" val="3710770644"/>
                    </a:ext>
                  </a:extLst>
                </a:gridCol>
                <a:gridCol w="822960">
                  <a:extLst>
                    <a:ext uri="{9D8B030D-6E8A-4147-A177-3AD203B41FA5}">
                      <a16:colId xmlns:a16="http://schemas.microsoft.com/office/drawing/2014/main" val="3888240744"/>
                    </a:ext>
                  </a:extLst>
                </a:gridCol>
                <a:gridCol w="822960">
                  <a:extLst>
                    <a:ext uri="{9D8B030D-6E8A-4147-A177-3AD203B41FA5}">
                      <a16:colId xmlns:a16="http://schemas.microsoft.com/office/drawing/2014/main" val="4049227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825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- 2021-05-05 12:00:43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Masanya untuk mengimbas kembali memori anda bersama Buttercup! 
Anda hanya perlu LIKE Facebook Buttercup, SHARE peraduan ini, ceritakan satu memori anda bersama Buttercup di ruangan komen dan tag 5 rakan-rakan anda! 
Hanya 3 pemenang bertuah yang akan dipilih. Jangan lepaskan peluang anda! 
Perduan tamat pada: 11 Mei 2021, 11.59pm.
#SeronokDenganButtercup #Peraduan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701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- 2021-05-25 10:00:01</a:t>
                      </a:r>
                      <a:r>
                        <a:rPr kumimoji="0" lang="en-US" sz="1000" b="0" i="0" u="none" strike="noStrike" kern="1200" cap="none" spc="0" normalizeH="0" baseline="0" noProof="0">
                          <a:ln>
                            <a:noFill/>
                          </a:ln>
                          <a:solidFill>
                            <a:prstClr val="black"/>
                          </a:solidFill>
                          <a:effectLst/>
                          <a:uLnTx/>
                          <a:uFillTx/>
                          <a:latin typeface="+mn-lt"/>
                          <a:ea typeface="+mn-ea"/>
                          <a:cs typeface="+mn-cs"/>
                        </a:rPr>
                        <a:t>
 Rasakan nikmat yang lebih enak dengan sapuan Buttercup Garlic Spread! Ianya diperbuat daripada bawang dan herba yang berkualiti tinggi, malah bebas kolestrol! 
Dapatkan Buttercup Garlic Spread anda sekarang di Lazada! https://bit.ly/ButtercupMYLazada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3867640"/>
                  </a:ext>
                </a:extLst>
              </a:tr>
            </a:tbl>
          </a:graphicData>
        </a:graphic>
      </p:graphicFrame>
      <p:sp>
        <p:nvSpPr>
          <p:cNvPr id="4" name="Text Placeholder 3">
            <a:extLst>
              <a:ext uri="{FF2B5EF4-FFF2-40B4-BE49-F238E27FC236}">
                <a16:creationId xmlns:a16="http://schemas.microsoft.com/office/drawing/2014/main" id="{8F9CB64D-38E3-4BA4-ABF0-103975C197D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0746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08267-799F-41AB-82B3-2EBAB85B2ADB}"/>
              </a:ext>
            </a:extLst>
          </p:cNvPr>
          <p:cNvSpPr>
            <a:spLocks noGrp="1"/>
          </p:cNvSpPr>
          <p:nvPr>
            <p:ph type="title"/>
          </p:nvPr>
        </p:nvSpPr>
        <p:spPr/>
        <p:txBody>
          <a:bodyPr/>
          <a:lstStyle/>
          <a:p>
            <a:r>
              <a:rPr lang="en-US"/>
              <a:t>Facebook Own Posts Table | Buttercup Malaysia - 22 of 24</a:t>
            </a:r>
          </a:p>
        </p:txBody>
      </p:sp>
      <p:graphicFrame>
        <p:nvGraphicFramePr>
          <p:cNvPr id="5" name="Table Placeholder 4">
            <a:extLst>
              <a:ext uri="{FF2B5EF4-FFF2-40B4-BE49-F238E27FC236}">
                <a16:creationId xmlns:a16="http://schemas.microsoft.com/office/drawing/2014/main" id="{662E3B85-D472-4D9E-9003-6EF8B5DE1A98}"/>
              </a:ext>
            </a:extLst>
          </p:cNvPr>
          <p:cNvGraphicFramePr>
            <a:graphicFrameLocks noGrp="1"/>
          </p:cNvGraphicFramePr>
          <p:nvPr>
            <p:ph type="tbl" sz="quarter" idx="13"/>
            <p:extLst>
              <p:ext uri="{D42A27DB-BD31-4B8C-83A1-F6EECF244321}">
                <p14:modId xmlns:p14="http://schemas.microsoft.com/office/powerpoint/2010/main" val="2784490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13755654"/>
                    </a:ext>
                  </a:extLst>
                </a:gridCol>
                <a:gridCol w="822960">
                  <a:extLst>
                    <a:ext uri="{9D8B030D-6E8A-4147-A177-3AD203B41FA5}">
                      <a16:colId xmlns:a16="http://schemas.microsoft.com/office/drawing/2014/main" val="3378648819"/>
                    </a:ext>
                  </a:extLst>
                </a:gridCol>
                <a:gridCol w="822960">
                  <a:extLst>
                    <a:ext uri="{9D8B030D-6E8A-4147-A177-3AD203B41FA5}">
                      <a16:colId xmlns:a16="http://schemas.microsoft.com/office/drawing/2014/main" val="362077698"/>
                    </a:ext>
                  </a:extLst>
                </a:gridCol>
                <a:gridCol w="822960">
                  <a:extLst>
                    <a:ext uri="{9D8B030D-6E8A-4147-A177-3AD203B41FA5}">
                      <a16:colId xmlns:a16="http://schemas.microsoft.com/office/drawing/2014/main" val="2919133520"/>
                    </a:ext>
                  </a:extLst>
                </a:gridCol>
                <a:gridCol w="822960">
                  <a:extLst>
                    <a:ext uri="{9D8B030D-6E8A-4147-A177-3AD203B41FA5}">
                      <a16:colId xmlns:a16="http://schemas.microsoft.com/office/drawing/2014/main" val="3069640118"/>
                    </a:ext>
                  </a:extLst>
                </a:gridCol>
                <a:gridCol w="822960">
                  <a:extLst>
                    <a:ext uri="{9D8B030D-6E8A-4147-A177-3AD203B41FA5}">
                      <a16:colId xmlns:a16="http://schemas.microsoft.com/office/drawing/2014/main" val="2893103619"/>
                    </a:ext>
                  </a:extLst>
                </a:gridCol>
                <a:gridCol w="822960">
                  <a:extLst>
                    <a:ext uri="{9D8B030D-6E8A-4147-A177-3AD203B41FA5}">
                      <a16:colId xmlns:a16="http://schemas.microsoft.com/office/drawing/2014/main" val="1742504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756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- 2021-05-11 10:30:01</a:t>
                      </a:r>
                      <a:r>
                        <a:rPr kumimoji="0" lang="en-US" sz="1000" b="0" i="0" u="none" strike="noStrike" kern="1200" cap="none" spc="0" normalizeH="0" baseline="0" noProof="0">
                          <a:ln>
                            <a:noFill/>
                          </a:ln>
                          <a:solidFill>
                            <a:prstClr val="black"/>
                          </a:solidFill>
                          <a:effectLst/>
                          <a:uLnTx/>
                          <a:uFillTx/>
                          <a:latin typeface="+mn-lt"/>
                          <a:ea typeface="+mn-ea"/>
                          <a:cs typeface="+mn-cs"/>
                        </a:rPr>
                        <a:t>
 Wah, lagi beberapa hari sahaja kita nak sambut hari raya! Anda sudah bersedia dengan segala jenis aneka kuh raya? Bagi yang tak sempat untuk membeli atau membuat kuih raya, Buttercup ada satu resipi mudah untuk anda! 
#ResipiButtercup #SedapDenganButtercup #HomemadeWithLove
Semperit Susu Buttercup 
Bahan-bahan: 
250g Buttercup 
2 cawan susu pekat 
3 ½ cawan tepung jagung 
1 paket cip coklat (pilihan)
Arahan: 
1. Pukul Buttercup dan susu sehingga sebati, tidak perlu terlalu kembang. 
2. Masukkan tepung sedikit demi sedikit dan kacau sehingga ia tidak melekat. Tambahkan tepung sekiranya perlu. 
3. Kemudian, bakar dalam ketuhar pada suhu 170°c selama 20 minit.
4. Setelah bakar, keluarkan dan letakkan cip coklat di atas kuih semperit anda.
Mudah sekali! Selamat mencuba! 
Sumber: https://mymedia.my/aneka-biskut-raya/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23016878"/>
                  </a:ext>
                </a:extLst>
              </a:tr>
            </a:tbl>
          </a:graphicData>
        </a:graphic>
      </p:graphicFrame>
      <p:sp>
        <p:nvSpPr>
          <p:cNvPr id="4" name="Text Placeholder 3">
            <a:extLst>
              <a:ext uri="{FF2B5EF4-FFF2-40B4-BE49-F238E27FC236}">
                <a16:creationId xmlns:a16="http://schemas.microsoft.com/office/drawing/2014/main" id="{711472F2-5774-4869-901E-CA5B01EC948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27800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5D841-D8C6-478D-B683-93292DA5DBA7}"/>
              </a:ext>
            </a:extLst>
          </p:cNvPr>
          <p:cNvSpPr>
            <a:spLocks noGrp="1"/>
          </p:cNvSpPr>
          <p:nvPr>
            <p:ph type="title"/>
          </p:nvPr>
        </p:nvSpPr>
        <p:spPr/>
        <p:txBody>
          <a:bodyPr/>
          <a:lstStyle/>
          <a:p>
            <a:r>
              <a:rPr lang="en-US"/>
              <a:t>Facebook Own Posts Table | Buttercup Malaysia - 23 of 24</a:t>
            </a:r>
          </a:p>
        </p:txBody>
      </p:sp>
      <p:graphicFrame>
        <p:nvGraphicFramePr>
          <p:cNvPr id="5" name="Table Placeholder 4">
            <a:extLst>
              <a:ext uri="{FF2B5EF4-FFF2-40B4-BE49-F238E27FC236}">
                <a16:creationId xmlns:a16="http://schemas.microsoft.com/office/drawing/2014/main" id="{F70322DA-D1CF-43AB-99CA-E46144F0B294}"/>
              </a:ext>
            </a:extLst>
          </p:cNvPr>
          <p:cNvGraphicFramePr>
            <a:graphicFrameLocks noGrp="1"/>
          </p:cNvGraphicFramePr>
          <p:nvPr>
            <p:ph type="tbl" sz="quarter" idx="13"/>
            <p:extLst>
              <p:ext uri="{D42A27DB-BD31-4B8C-83A1-F6EECF244321}">
                <p14:modId xmlns:p14="http://schemas.microsoft.com/office/powerpoint/2010/main" val="428196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3114690"/>
                    </a:ext>
                  </a:extLst>
                </a:gridCol>
                <a:gridCol w="822960">
                  <a:extLst>
                    <a:ext uri="{9D8B030D-6E8A-4147-A177-3AD203B41FA5}">
                      <a16:colId xmlns:a16="http://schemas.microsoft.com/office/drawing/2014/main" val="2718082877"/>
                    </a:ext>
                  </a:extLst>
                </a:gridCol>
                <a:gridCol w="822960">
                  <a:extLst>
                    <a:ext uri="{9D8B030D-6E8A-4147-A177-3AD203B41FA5}">
                      <a16:colId xmlns:a16="http://schemas.microsoft.com/office/drawing/2014/main" val="1125031399"/>
                    </a:ext>
                  </a:extLst>
                </a:gridCol>
                <a:gridCol w="822960">
                  <a:extLst>
                    <a:ext uri="{9D8B030D-6E8A-4147-A177-3AD203B41FA5}">
                      <a16:colId xmlns:a16="http://schemas.microsoft.com/office/drawing/2014/main" val="2579985610"/>
                    </a:ext>
                  </a:extLst>
                </a:gridCol>
                <a:gridCol w="822960">
                  <a:extLst>
                    <a:ext uri="{9D8B030D-6E8A-4147-A177-3AD203B41FA5}">
                      <a16:colId xmlns:a16="http://schemas.microsoft.com/office/drawing/2014/main" val="2732237052"/>
                    </a:ext>
                  </a:extLst>
                </a:gridCol>
                <a:gridCol w="822960">
                  <a:extLst>
                    <a:ext uri="{9D8B030D-6E8A-4147-A177-3AD203B41FA5}">
                      <a16:colId xmlns:a16="http://schemas.microsoft.com/office/drawing/2014/main" val="4172948378"/>
                    </a:ext>
                  </a:extLst>
                </a:gridCol>
                <a:gridCol w="822960">
                  <a:extLst>
                    <a:ext uri="{9D8B030D-6E8A-4147-A177-3AD203B41FA5}">
                      <a16:colId xmlns:a16="http://schemas.microsoft.com/office/drawing/2014/main" val="3819362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8986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- 2021-05-27 10:30:00</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yang terus menyokong Buttercup! Sokongan anda amatlah dihargai ❤
“Setiap masakan saya tidak lengkap tanpa Buttercup yang bukan sahaja beraromatik dan lazat malahan sihat untuk seisi keluarga. Terima kasih Buttercup kerana membantu saya menyediakan juadah yang istimewa setiap hari.”
-Faizzal Fah’d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25891712"/>
                  </a:ext>
                </a:extLst>
              </a:tr>
            </a:tbl>
          </a:graphicData>
        </a:graphic>
      </p:graphicFrame>
      <p:sp>
        <p:nvSpPr>
          <p:cNvPr id="4" name="Text Placeholder 3">
            <a:extLst>
              <a:ext uri="{FF2B5EF4-FFF2-40B4-BE49-F238E27FC236}">
                <a16:creationId xmlns:a16="http://schemas.microsoft.com/office/drawing/2014/main" id="{E2031721-0013-446A-9A07-C63E4899D10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080181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F07B6-377B-465E-A9A9-CBE263EDB647}"/>
              </a:ext>
            </a:extLst>
          </p:cNvPr>
          <p:cNvSpPr>
            <a:spLocks noGrp="1"/>
          </p:cNvSpPr>
          <p:nvPr>
            <p:ph type="title"/>
          </p:nvPr>
        </p:nvSpPr>
        <p:spPr/>
        <p:txBody>
          <a:bodyPr/>
          <a:lstStyle/>
          <a:p>
            <a:r>
              <a:rPr lang="en-US"/>
              <a:t>Facebook Own Posts Table | Buttercup Malaysia - 24 of 24</a:t>
            </a:r>
          </a:p>
        </p:txBody>
      </p:sp>
      <p:graphicFrame>
        <p:nvGraphicFramePr>
          <p:cNvPr id="5" name="Table Placeholder 4">
            <a:extLst>
              <a:ext uri="{FF2B5EF4-FFF2-40B4-BE49-F238E27FC236}">
                <a16:creationId xmlns:a16="http://schemas.microsoft.com/office/drawing/2014/main" id="{4E39074C-B859-493B-9E5B-DCC003273E9D}"/>
              </a:ext>
            </a:extLst>
          </p:cNvPr>
          <p:cNvGraphicFramePr>
            <a:graphicFrameLocks noGrp="1"/>
          </p:cNvGraphicFramePr>
          <p:nvPr>
            <p:ph type="tbl" sz="quarter" idx="13"/>
            <p:extLst>
              <p:ext uri="{D42A27DB-BD31-4B8C-83A1-F6EECF244321}">
                <p14:modId xmlns:p14="http://schemas.microsoft.com/office/powerpoint/2010/main" val="2436637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76302671"/>
                    </a:ext>
                  </a:extLst>
                </a:gridCol>
                <a:gridCol w="822960">
                  <a:extLst>
                    <a:ext uri="{9D8B030D-6E8A-4147-A177-3AD203B41FA5}">
                      <a16:colId xmlns:a16="http://schemas.microsoft.com/office/drawing/2014/main" val="592823139"/>
                    </a:ext>
                  </a:extLst>
                </a:gridCol>
                <a:gridCol w="822960">
                  <a:extLst>
                    <a:ext uri="{9D8B030D-6E8A-4147-A177-3AD203B41FA5}">
                      <a16:colId xmlns:a16="http://schemas.microsoft.com/office/drawing/2014/main" val="2720456611"/>
                    </a:ext>
                  </a:extLst>
                </a:gridCol>
                <a:gridCol w="822960">
                  <a:extLst>
                    <a:ext uri="{9D8B030D-6E8A-4147-A177-3AD203B41FA5}">
                      <a16:colId xmlns:a16="http://schemas.microsoft.com/office/drawing/2014/main" val="3351603679"/>
                    </a:ext>
                  </a:extLst>
                </a:gridCol>
                <a:gridCol w="822960">
                  <a:extLst>
                    <a:ext uri="{9D8B030D-6E8A-4147-A177-3AD203B41FA5}">
                      <a16:colId xmlns:a16="http://schemas.microsoft.com/office/drawing/2014/main" val="3378104893"/>
                    </a:ext>
                  </a:extLst>
                </a:gridCol>
                <a:gridCol w="822960">
                  <a:extLst>
                    <a:ext uri="{9D8B030D-6E8A-4147-A177-3AD203B41FA5}">
                      <a16:colId xmlns:a16="http://schemas.microsoft.com/office/drawing/2014/main" val="3003362113"/>
                    </a:ext>
                  </a:extLst>
                </a:gridCol>
                <a:gridCol w="822960">
                  <a:extLst>
                    <a:ext uri="{9D8B030D-6E8A-4147-A177-3AD203B41FA5}">
                      <a16:colId xmlns:a16="http://schemas.microsoft.com/office/drawing/2014/main" val="1154834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7270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- 2021-05-11 22:28:32</a:t>
                      </a:r>
                      <a:r>
                        <a:rPr kumimoji="0" lang="en-US" sz="1000" b="0" i="0" u="none" strike="noStrike" kern="1200" cap="none" spc="0" normalizeH="0" baseline="0" noProof="0">
                          <a:ln>
                            <a:noFill/>
                          </a:ln>
                          <a:solidFill>
                            <a:prstClr val="black"/>
                          </a:solidFill>
                          <a:effectLst/>
                          <a:uLnTx/>
                          <a:uFillTx/>
                          <a:latin typeface="+mn-lt"/>
                          <a:ea typeface="+mn-ea"/>
                          <a:cs typeface="+mn-cs"/>
                        </a:rPr>
                        <a:t>
 Terima kasih :azrinismemakan: kerana telah mempercayai dan menggunakan Buttercup dalam resipi anda! Semestinya Buttercup mampu untuk memberikan aroma dan membangkitkan selera anda 🤗
———————————————————————
Repost:
Buttercup sangat sinonim dalam dunia 'baking', dengan harganya yang agak berpatutan di pasaran. Namun, saya memilih untuk memasak Nasi Aroma Buttercup sebagai hidangan pada Lebaran 2021. Aroma nasi yang dihasilkan dari Buttercup boleh membangkitkan selera tetamu yang hadir 😁. 
Bahan2
60g Buttercup
Bawang putih (kisar kasar)
Halia (kisar kasar)
Daun pandan
Serai
Akar daun ketumbar
3 pot beras
Air (ikut sukatan beras yg digunakan)
Garam
Cara2
1. Cairkan 60g Buttercup.
2. Tumis bawang putih &amp; halia kisar sehingga wangi.
3. Masukkan daun pandan, serai &amp; akar daun ketumbar. Kacau sekejap.
4. Masukkan beras &amp; gaul mesra dgn bahan tumisan.
5. Masukkan garam &amp; gaul sekejap. Boleh matikan api dapur.
6. Pindahkan beras ke dalam rice cooker &amp; sambung masak nasi.
7. Nasi siap dimasak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09245452"/>
                  </a:ext>
                </a:extLst>
              </a:tr>
            </a:tbl>
          </a:graphicData>
        </a:graphic>
      </p:graphicFrame>
      <p:sp>
        <p:nvSpPr>
          <p:cNvPr id="4" name="Text Placeholder 3">
            <a:extLst>
              <a:ext uri="{FF2B5EF4-FFF2-40B4-BE49-F238E27FC236}">
                <a16:creationId xmlns:a16="http://schemas.microsoft.com/office/drawing/2014/main" id="{8E0B9BC3-DD1D-47BE-910C-9BA7D45932F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8188064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1356</Words>
  <Application>Microsoft Office PowerPoint</Application>
  <PresentationFormat>On-screen Show (4:3)</PresentationFormat>
  <Paragraphs>605</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Page Likes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24</vt:lpstr>
      <vt:lpstr>Facebook Own Posts Table | Buttercup Malaysia - 2 of 24</vt:lpstr>
      <vt:lpstr>Facebook Own Posts Table | Buttercup Malaysia - 3 of 24</vt:lpstr>
      <vt:lpstr>Facebook Own Posts Table | Buttercup Malaysia - 4 of 24</vt:lpstr>
      <vt:lpstr>Facebook Own Posts Table | Buttercup Malaysia - 5 of 24</vt:lpstr>
      <vt:lpstr>Facebook Own Posts Table | Buttercup Malaysia - 6 of 24</vt:lpstr>
      <vt:lpstr>Facebook Own Posts Table | Buttercup Malaysia - 7 of 24</vt:lpstr>
      <vt:lpstr>Facebook Own Posts Table | Buttercup Malaysia - 8 of 24</vt:lpstr>
      <vt:lpstr>Facebook Own Posts Table | Buttercup Malaysia - 9 of 24</vt:lpstr>
      <vt:lpstr>Facebook Own Posts Table | Buttercup Malaysia - 10 of 24</vt:lpstr>
      <vt:lpstr>Facebook Own Posts Table | Buttercup Malaysia - 11 of 24</vt:lpstr>
      <vt:lpstr>Facebook Own Posts Table | Buttercup Malaysia - 12 of 24</vt:lpstr>
      <vt:lpstr>Facebook Own Posts Table | Buttercup Malaysia - 13 of 24</vt:lpstr>
      <vt:lpstr>Facebook Own Posts Table | Buttercup Malaysia - 14 of 24</vt:lpstr>
      <vt:lpstr>Facebook Own Posts Table | Buttercup Malaysia - 15 of 24</vt:lpstr>
      <vt:lpstr>Facebook Own Posts Table | Buttercup Malaysia - 16 of 24</vt:lpstr>
      <vt:lpstr>Facebook Own Posts Table | Buttercup Malaysia - 17 of 24</vt:lpstr>
      <vt:lpstr>Facebook Own Posts Table | Buttercup Malaysia - 18 of 24</vt:lpstr>
      <vt:lpstr>Facebook Own Posts Table | Buttercup Malaysia - 19 of 24</vt:lpstr>
      <vt:lpstr>Facebook Own Posts Table | Buttercup Malaysia - 20 of 24</vt:lpstr>
      <vt:lpstr>Facebook Own Posts Table | Buttercup Malaysia - 21 of 24</vt:lpstr>
      <vt:lpstr>Facebook Own Posts Table | Buttercup Malaysia - 22 of 24</vt:lpstr>
      <vt:lpstr>Facebook Own Posts Table | Buttercup Malaysia - 23 of 24</vt:lpstr>
      <vt:lpstr>Facebook Own Posts Table | Buttercup Malaysia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2021-06-01T12:27:41Z</dcterms:created>
  <dcterms:modified xsi:type="dcterms:W3CDTF">2021-06-01T12:28:38Z</dcterms:modified>
</cp:coreProperties>
</file>