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17379</c:v>
                </c:pt>
                <c:pt idx="1">
                  <c:v>21514</c:v>
                </c:pt>
                <c:pt idx="2">
                  <c:v>45341</c:v>
                </c:pt>
                <c:pt idx="3">
                  <c:v>50005</c:v>
                </c:pt>
                <c:pt idx="4">
                  <c:v>29114</c:v>
                </c:pt>
                <c:pt idx="5">
                  <c:v>20489</c:v>
                </c:pt>
                <c:pt idx="6">
                  <c:v>10618</c:v>
                </c:pt>
                <c:pt idx="7">
                  <c:v>7883</c:v>
                </c:pt>
                <c:pt idx="8">
                  <c:v>3538</c:v>
                </c:pt>
                <c:pt idx="9">
                  <c:v>5230</c:v>
                </c:pt>
                <c:pt idx="10">
                  <c:v>3370</c:v>
                </c:pt>
                <c:pt idx="11">
                  <c:v>3555</c:v>
                </c:pt>
                <c:pt idx="12">
                  <c:v>3085</c:v>
                </c:pt>
                <c:pt idx="13">
                  <c:v>3294</c:v>
                </c:pt>
                <c:pt idx="14">
                  <c:v>3847</c:v>
                </c:pt>
                <c:pt idx="15">
                  <c:v>2190</c:v>
                </c:pt>
                <c:pt idx="16">
                  <c:v>12287</c:v>
                </c:pt>
                <c:pt idx="17">
                  <c:v>5235</c:v>
                </c:pt>
                <c:pt idx="18">
                  <c:v>5787</c:v>
                </c:pt>
                <c:pt idx="19">
                  <c:v>10165</c:v>
                </c:pt>
                <c:pt idx="20">
                  <c:v>7196</c:v>
                </c:pt>
                <c:pt idx="21">
                  <c:v>6250</c:v>
                </c:pt>
                <c:pt idx="22">
                  <c:v>6200</c:v>
                </c:pt>
                <c:pt idx="23">
                  <c:v>6335</c:v>
                </c:pt>
                <c:pt idx="24">
                  <c:v>5390</c:v>
                </c:pt>
                <c:pt idx="25">
                  <c:v>3732</c:v>
                </c:pt>
                <c:pt idx="26">
                  <c:v>3168</c:v>
                </c:pt>
                <c:pt idx="27">
                  <c:v>2252</c:v>
                </c:pt>
                <c:pt idx="28">
                  <c:v>1917</c:v>
                </c:pt>
                <c:pt idx="29">
                  <c:v>1915</c:v>
                </c:pt>
                <c:pt idx="30">
                  <c:v>68979</c:v>
                </c:pt>
              </c:numCache>
            </c:numRef>
          </c:val>
          <c:smooth val="0"/>
          <c:extLst>
            <c:ext xmlns:c16="http://schemas.microsoft.com/office/drawing/2014/chart" uri="{C3380CC4-5D6E-409C-BE32-E72D297353CC}">
              <c16:uniqueId val="{00000000-BA00-4002-9792-DAC227D2F9AE}"/>
            </c:ext>
          </c:extLst>
        </c:ser>
        <c:dLbls>
          <c:showLegendKey val="0"/>
          <c:showVal val="0"/>
          <c:showCatName val="0"/>
          <c:showSerName val="0"/>
          <c:showPercent val="0"/>
          <c:showBubbleSize val="0"/>
        </c:dLbls>
        <c:smooth val="0"/>
        <c:axId val="327284080"/>
        <c:axId val="327284408"/>
      </c:lineChart>
      <c:dateAx>
        <c:axId val="327284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84408"/>
        <c:crosses val="autoZero"/>
        <c:auto val="1"/>
        <c:lblOffset val="100"/>
        <c:baseTimeUnit val="days"/>
      </c:dateAx>
      <c:valAx>
        <c:axId val="327284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284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516</c:v>
                </c:pt>
                <c:pt idx="1">
                  <c:v>587</c:v>
                </c:pt>
                <c:pt idx="2">
                  <c:v>1194</c:v>
                </c:pt>
                <c:pt idx="3">
                  <c:v>875</c:v>
                </c:pt>
                <c:pt idx="4">
                  <c:v>600</c:v>
                </c:pt>
                <c:pt idx="5">
                  <c:v>446</c:v>
                </c:pt>
                <c:pt idx="6">
                  <c:v>276</c:v>
                </c:pt>
                <c:pt idx="7">
                  <c:v>420</c:v>
                </c:pt>
                <c:pt idx="8">
                  <c:v>155</c:v>
                </c:pt>
                <c:pt idx="9">
                  <c:v>162</c:v>
                </c:pt>
                <c:pt idx="10">
                  <c:v>94</c:v>
                </c:pt>
                <c:pt idx="11">
                  <c:v>103</c:v>
                </c:pt>
                <c:pt idx="12">
                  <c:v>87</c:v>
                </c:pt>
                <c:pt idx="13">
                  <c:v>101</c:v>
                </c:pt>
                <c:pt idx="14">
                  <c:v>91</c:v>
                </c:pt>
                <c:pt idx="15">
                  <c:v>61</c:v>
                </c:pt>
                <c:pt idx="16">
                  <c:v>782</c:v>
                </c:pt>
                <c:pt idx="17">
                  <c:v>225</c:v>
                </c:pt>
                <c:pt idx="18">
                  <c:v>291</c:v>
                </c:pt>
                <c:pt idx="19">
                  <c:v>516</c:v>
                </c:pt>
                <c:pt idx="20">
                  <c:v>270</c:v>
                </c:pt>
                <c:pt idx="21">
                  <c:v>955</c:v>
                </c:pt>
                <c:pt idx="22">
                  <c:v>256</c:v>
                </c:pt>
                <c:pt idx="23">
                  <c:v>222</c:v>
                </c:pt>
                <c:pt idx="24">
                  <c:v>165</c:v>
                </c:pt>
                <c:pt idx="25">
                  <c:v>182</c:v>
                </c:pt>
                <c:pt idx="26">
                  <c:v>112</c:v>
                </c:pt>
                <c:pt idx="27">
                  <c:v>58</c:v>
                </c:pt>
                <c:pt idx="28">
                  <c:v>54</c:v>
                </c:pt>
                <c:pt idx="29">
                  <c:v>46</c:v>
                </c:pt>
                <c:pt idx="30">
                  <c:v>621</c:v>
                </c:pt>
              </c:numCache>
            </c:numRef>
          </c:val>
          <c:smooth val="0"/>
          <c:extLst>
            <c:ext xmlns:c16="http://schemas.microsoft.com/office/drawing/2014/chart" uri="{C3380CC4-5D6E-409C-BE32-E72D297353CC}">
              <c16:uniqueId val="{00000000-C432-4FFB-8E7E-7F020423B2B9}"/>
            </c:ext>
          </c:extLst>
        </c:ser>
        <c:dLbls>
          <c:showLegendKey val="0"/>
          <c:showVal val="0"/>
          <c:showCatName val="0"/>
          <c:showSerName val="0"/>
          <c:showPercent val="0"/>
          <c:showBubbleSize val="0"/>
        </c:dLbls>
        <c:smooth val="0"/>
        <c:axId val="331081864"/>
        <c:axId val="331082192"/>
      </c:lineChart>
      <c:dateAx>
        <c:axId val="331081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82192"/>
        <c:crosses val="autoZero"/>
        <c:auto val="1"/>
        <c:lblOffset val="100"/>
        <c:baseTimeUnit val="days"/>
      </c:dateAx>
      <c:valAx>
        <c:axId val="33108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8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75</c:v>
                </c:pt>
                <c:pt idx="1">
                  <c:v>58</c:v>
                </c:pt>
                <c:pt idx="2">
                  <c:v>95</c:v>
                </c:pt>
                <c:pt idx="3">
                  <c:v>68</c:v>
                </c:pt>
                <c:pt idx="4">
                  <c:v>0</c:v>
                </c:pt>
                <c:pt idx="5">
                  <c:v>158</c:v>
                </c:pt>
                <c:pt idx="6">
                  <c:v>36</c:v>
                </c:pt>
                <c:pt idx="7">
                  <c:v>315</c:v>
                </c:pt>
                <c:pt idx="8">
                  <c:v>0</c:v>
                </c:pt>
                <c:pt idx="9">
                  <c:v>87</c:v>
                </c:pt>
                <c:pt idx="10">
                  <c:v>0</c:v>
                </c:pt>
                <c:pt idx="11">
                  <c:v>0</c:v>
                </c:pt>
                <c:pt idx="12">
                  <c:v>62</c:v>
                </c:pt>
                <c:pt idx="13">
                  <c:v>0</c:v>
                </c:pt>
                <c:pt idx="14">
                  <c:v>63</c:v>
                </c:pt>
                <c:pt idx="15">
                  <c:v>0</c:v>
                </c:pt>
                <c:pt idx="16">
                  <c:v>315</c:v>
                </c:pt>
                <c:pt idx="17">
                  <c:v>0</c:v>
                </c:pt>
                <c:pt idx="18">
                  <c:v>0</c:v>
                </c:pt>
                <c:pt idx="19">
                  <c:v>307</c:v>
                </c:pt>
                <c:pt idx="20">
                  <c:v>70</c:v>
                </c:pt>
                <c:pt idx="21">
                  <c:v>164</c:v>
                </c:pt>
                <c:pt idx="22">
                  <c:v>48</c:v>
                </c:pt>
                <c:pt idx="23">
                  <c:v>18</c:v>
                </c:pt>
                <c:pt idx="24">
                  <c:v>49</c:v>
                </c:pt>
                <c:pt idx="25">
                  <c:v>60</c:v>
                </c:pt>
                <c:pt idx="26">
                  <c:v>39</c:v>
                </c:pt>
                <c:pt idx="27">
                  <c:v>0</c:v>
                </c:pt>
                <c:pt idx="28">
                  <c:v>0</c:v>
                </c:pt>
                <c:pt idx="29">
                  <c:v>0</c:v>
                </c:pt>
                <c:pt idx="30">
                  <c:v>35</c:v>
                </c:pt>
              </c:numCache>
            </c:numRef>
          </c:val>
          <c:smooth val="0"/>
          <c:extLst>
            <c:ext xmlns:c16="http://schemas.microsoft.com/office/drawing/2014/chart" uri="{C3380CC4-5D6E-409C-BE32-E72D297353CC}">
              <c16:uniqueId val="{00000000-E26C-4ACC-909C-DA8F37991764}"/>
            </c:ext>
          </c:extLst>
        </c:ser>
        <c:dLbls>
          <c:showLegendKey val="0"/>
          <c:showVal val="0"/>
          <c:showCatName val="0"/>
          <c:showSerName val="0"/>
          <c:showPercent val="0"/>
          <c:showBubbleSize val="0"/>
        </c:dLbls>
        <c:smooth val="0"/>
        <c:axId val="65534296"/>
        <c:axId val="65531344"/>
      </c:lineChart>
      <c:dateAx>
        <c:axId val="6553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31344"/>
        <c:crosses val="autoZero"/>
        <c:auto val="1"/>
        <c:lblOffset val="100"/>
        <c:baseTimeUnit val="days"/>
      </c:dateAx>
      <c:valAx>
        <c:axId val="6553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3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3547</c:v>
                </c:pt>
              </c:numCache>
            </c:numRef>
          </c:val>
          <c:extLst>
            <c:ext xmlns:c16="http://schemas.microsoft.com/office/drawing/2014/chart" uri="{C3380CC4-5D6E-409C-BE32-E72D297353CC}">
              <c16:uniqueId val="{00000000-EE0A-4C22-8538-8C99CA1E5623}"/>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221</c:v>
                </c:pt>
              </c:numCache>
            </c:numRef>
          </c:val>
          <c:extLst>
            <c:ext xmlns:c16="http://schemas.microsoft.com/office/drawing/2014/chart" uri="{C3380CC4-5D6E-409C-BE32-E72D297353CC}">
              <c16:uniqueId val="{00000001-EE0A-4C22-8538-8C99CA1E5623}"/>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EE0A-4C22-8538-8C99CA1E5623}"/>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4</c:v>
                </c:pt>
              </c:numCache>
            </c:numRef>
          </c:val>
          <c:extLst>
            <c:ext xmlns:c16="http://schemas.microsoft.com/office/drawing/2014/chart" uri="{C3380CC4-5D6E-409C-BE32-E72D297353CC}">
              <c16:uniqueId val="{00000003-EE0A-4C22-8538-8C99CA1E5623}"/>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3</c:v>
                </c:pt>
              </c:numCache>
            </c:numRef>
          </c:val>
          <c:extLst>
            <c:ext xmlns:c16="http://schemas.microsoft.com/office/drawing/2014/chart" uri="{C3380CC4-5D6E-409C-BE32-E72D297353CC}">
              <c16:uniqueId val="{00000004-EE0A-4C22-8538-8C99CA1E5623}"/>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EE0A-4C22-8538-8C99CA1E562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2143</c:v>
                </c:pt>
              </c:numCache>
            </c:numRef>
          </c:val>
          <c:extLst>
            <c:ext xmlns:c16="http://schemas.microsoft.com/office/drawing/2014/chart" uri="{C3380CC4-5D6E-409C-BE32-E72D297353CC}">
              <c16:uniqueId val="{00000006-EE0A-4C22-8538-8C99CA1E562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2032</c:v>
                </c:pt>
              </c:numCache>
            </c:numRef>
          </c:val>
          <c:extLst>
            <c:ext xmlns:c16="http://schemas.microsoft.com/office/drawing/2014/chart" uri="{C3380CC4-5D6E-409C-BE32-E72D297353CC}">
              <c16:uniqueId val="{00000007-EE0A-4C22-8538-8C99CA1E5623}"/>
            </c:ext>
          </c:extLst>
        </c:ser>
        <c:dLbls>
          <c:showLegendKey val="0"/>
          <c:showVal val="0"/>
          <c:showCatName val="0"/>
          <c:showSerName val="0"/>
          <c:showPercent val="0"/>
          <c:showBubbleSize val="0"/>
        </c:dLbls>
        <c:gapWidth val="150"/>
        <c:overlap val="100"/>
        <c:axId val="65527736"/>
        <c:axId val="65531672"/>
      </c:barChart>
      <c:catAx>
        <c:axId val="65527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31672"/>
        <c:crosses val="autoZero"/>
        <c:auto val="1"/>
        <c:lblAlgn val="ctr"/>
        <c:lblOffset val="100"/>
        <c:noMultiLvlLbl val="0"/>
      </c:catAx>
      <c:valAx>
        <c:axId val="655316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527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0.27857089829687598</c:v>
                </c:pt>
                <c:pt idx="1">
                  <c:v>6.0765535767804198E-2</c:v>
                </c:pt>
                <c:pt idx="2">
                  <c:v>6.4339979048263204E-2</c:v>
                </c:pt>
                <c:pt idx="3">
                  <c:v>0.28678033396298502</c:v>
                </c:pt>
                <c:pt idx="4">
                  <c:v>4.4405583830318403E-2</c:v>
                </c:pt>
                <c:pt idx="5">
                  <c:v>0.37270445128171298</c:v>
                </c:pt>
                <c:pt idx="6">
                  <c:v>4.6192805470548E-2</c:v>
                </c:pt>
              </c:numCache>
            </c:numRef>
          </c:val>
          <c:extLst>
            <c:ext xmlns:c16="http://schemas.microsoft.com/office/drawing/2014/chart" uri="{C3380CC4-5D6E-409C-BE32-E72D297353CC}">
              <c16:uniqueId val="{00000000-C0D0-474E-B51C-9785C8B4D547}"/>
            </c:ext>
          </c:extLst>
        </c:ser>
        <c:dLbls>
          <c:showLegendKey val="0"/>
          <c:showVal val="0"/>
          <c:showCatName val="0"/>
          <c:showSerName val="0"/>
          <c:showPercent val="0"/>
          <c:showBubbleSize val="0"/>
        </c:dLbls>
        <c:gapWidth val="219"/>
        <c:overlap val="-27"/>
        <c:axId val="276504272"/>
        <c:axId val="276504928"/>
      </c:barChart>
      <c:catAx>
        <c:axId val="276504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04928"/>
        <c:crosses val="autoZero"/>
        <c:auto val="1"/>
        <c:lblAlgn val="ctr"/>
        <c:lblOffset val="100"/>
        <c:noMultiLvlLbl val="0"/>
      </c:catAx>
      <c:valAx>
        <c:axId val="27650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04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5949</c:v>
                </c:pt>
                <c:pt idx="2">
                  <c:v>6435</c:v>
                </c:pt>
                <c:pt idx="3">
                  <c:v>2862</c:v>
                </c:pt>
                <c:pt idx="4">
                  <c:v>1578</c:v>
                </c:pt>
                <c:pt idx="5">
                  <c:v>1104</c:v>
                </c:pt>
                <c:pt idx="6">
                  <c:v>825</c:v>
                </c:pt>
              </c:numCache>
            </c:numRef>
          </c:val>
          <c:extLst>
            <c:ext xmlns:c16="http://schemas.microsoft.com/office/drawing/2014/chart" uri="{C3380CC4-5D6E-409C-BE32-E72D297353CC}">
              <c16:uniqueId val="{00000000-3A3B-407F-9722-8DA46B96A33B}"/>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160</c:v>
                </c:pt>
                <c:pt idx="1">
                  <c:v>9525</c:v>
                </c:pt>
                <c:pt idx="2">
                  <c:v>26980</c:v>
                </c:pt>
                <c:pt idx="3">
                  <c:v>31345</c:v>
                </c:pt>
                <c:pt idx="4">
                  <c:v>18187</c:v>
                </c:pt>
                <c:pt idx="5">
                  <c:v>11173</c:v>
                </c:pt>
                <c:pt idx="6">
                  <c:v>4310</c:v>
                </c:pt>
              </c:numCache>
            </c:numRef>
          </c:val>
          <c:extLst>
            <c:ext xmlns:c16="http://schemas.microsoft.com/office/drawing/2014/chart" uri="{C3380CC4-5D6E-409C-BE32-E72D297353CC}">
              <c16:uniqueId val="{00000001-3A3B-407F-9722-8DA46B96A33B}"/>
            </c:ext>
          </c:extLst>
        </c:ser>
        <c:dLbls>
          <c:showLegendKey val="0"/>
          <c:showVal val="0"/>
          <c:showCatName val="0"/>
          <c:showSerName val="0"/>
          <c:showPercent val="0"/>
          <c:showBubbleSize val="0"/>
        </c:dLbls>
        <c:gapWidth val="219"/>
        <c:overlap val="-27"/>
        <c:axId val="339058568"/>
        <c:axId val="339058240"/>
      </c:barChart>
      <c:catAx>
        <c:axId val="339058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58240"/>
        <c:crosses val="autoZero"/>
        <c:auto val="1"/>
        <c:lblAlgn val="ctr"/>
        <c:lblOffset val="100"/>
        <c:noMultiLvlLbl val="0"/>
      </c:catAx>
      <c:valAx>
        <c:axId val="339058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58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7.4428143762094598E-2</c:v>
                </c:pt>
                <c:pt idx="1">
                  <c:v>5.2095392451956497E-2</c:v>
                </c:pt>
                <c:pt idx="2">
                  <c:v>9.3019794612293497E-2</c:v>
                </c:pt>
                <c:pt idx="3">
                  <c:v>6.9861847163774402E-2</c:v>
                </c:pt>
                <c:pt idx="4">
                  <c:v>0</c:v>
                </c:pt>
                <c:pt idx="5">
                  <c:v>0.14631001190318699</c:v>
                </c:pt>
                <c:pt idx="6">
                  <c:v>3.6779899165220301E-2</c:v>
                </c:pt>
                <c:pt idx="7">
                  <c:v>0.74498591013891502</c:v>
                </c:pt>
                <c:pt idx="8">
                  <c:v>0</c:v>
                </c:pt>
                <c:pt idx="9">
                  <c:v>7.4350056588654206E-2</c:v>
                </c:pt>
                <c:pt idx="10">
                  <c:v>0</c:v>
                </c:pt>
                <c:pt idx="11">
                  <c:v>0</c:v>
                </c:pt>
                <c:pt idx="12">
                  <c:v>5.11931302122038E-2</c:v>
                </c:pt>
                <c:pt idx="13">
                  <c:v>0</c:v>
                </c:pt>
                <c:pt idx="14">
                  <c:v>5.4478819295407301E-2</c:v>
                </c:pt>
                <c:pt idx="15">
                  <c:v>0</c:v>
                </c:pt>
                <c:pt idx="16">
                  <c:v>0.821863550846618</c:v>
                </c:pt>
                <c:pt idx="17">
                  <c:v>0</c:v>
                </c:pt>
                <c:pt idx="18">
                  <c:v>0</c:v>
                </c:pt>
                <c:pt idx="19">
                  <c:v>0.67027223110788703</c:v>
                </c:pt>
                <c:pt idx="20">
                  <c:v>5.9752911409097297E-2</c:v>
                </c:pt>
                <c:pt idx="21">
                  <c:v>0.30982201713909002</c:v>
                </c:pt>
                <c:pt idx="22">
                  <c:v>4.3250100916902103E-2</c:v>
                </c:pt>
                <c:pt idx="23">
                  <c:v>1.56486789220531E-2</c:v>
                </c:pt>
                <c:pt idx="24">
                  <c:v>4.2818794156881501E-2</c:v>
                </c:pt>
                <c:pt idx="25">
                  <c:v>6.4218672814095198E-2</c:v>
                </c:pt>
                <c:pt idx="26">
                  <c:v>3.6220252060026797E-2</c:v>
                </c:pt>
                <c:pt idx="27">
                  <c:v>0</c:v>
                </c:pt>
                <c:pt idx="28">
                  <c:v>0</c:v>
                </c:pt>
                <c:pt idx="29">
                  <c:v>0</c:v>
                </c:pt>
                <c:pt idx="30">
                  <c:v>3.1267742386716098E-2</c:v>
                </c:pt>
              </c:numCache>
            </c:numRef>
          </c:val>
          <c:smooth val="0"/>
          <c:extLst>
            <c:ext xmlns:c16="http://schemas.microsoft.com/office/drawing/2014/chart" uri="{C3380CC4-5D6E-409C-BE32-E72D297353CC}">
              <c16:uniqueId val="{00000000-F17E-433B-81F1-D11B9FCA3AAA}"/>
            </c:ext>
          </c:extLst>
        </c:ser>
        <c:dLbls>
          <c:showLegendKey val="0"/>
          <c:showVal val="0"/>
          <c:showCatName val="0"/>
          <c:showSerName val="0"/>
          <c:showPercent val="0"/>
          <c:showBubbleSize val="0"/>
        </c:dLbls>
        <c:smooth val="0"/>
        <c:axId val="339061192"/>
        <c:axId val="339063160"/>
      </c:lineChart>
      <c:dateAx>
        <c:axId val="33906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63160"/>
        <c:crosses val="autoZero"/>
        <c:auto val="1"/>
        <c:lblOffset val="100"/>
        <c:baseTimeUnit val="days"/>
      </c:dateAx>
      <c:valAx>
        <c:axId val="339063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6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120928</c:v>
                </c:pt>
                <c:pt idx="1">
                  <c:v>120936</c:v>
                </c:pt>
                <c:pt idx="2">
                  <c:v>120948</c:v>
                </c:pt>
                <c:pt idx="3">
                  <c:v>120958</c:v>
                </c:pt>
                <c:pt idx="4">
                  <c:v>120967</c:v>
                </c:pt>
                <c:pt idx="5">
                  <c:v>120986</c:v>
                </c:pt>
                <c:pt idx="6">
                  <c:v>120995</c:v>
                </c:pt>
                <c:pt idx="7">
                  <c:v>121024</c:v>
                </c:pt>
                <c:pt idx="8">
                  <c:v>121045</c:v>
                </c:pt>
                <c:pt idx="9">
                  <c:v>121054</c:v>
                </c:pt>
                <c:pt idx="10">
                  <c:v>121085</c:v>
                </c:pt>
                <c:pt idx="11">
                  <c:v>121105</c:v>
                </c:pt>
                <c:pt idx="12">
                  <c:v>121116</c:v>
                </c:pt>
                <c:pt idx="13">
                  <c:v>121137</c:v>
                </c:pt>
                <c:pt idx="14">
                  <c:v>121159</c:v>
                </c:pt>
                <c:pt idx="15">
                  <c:v>121171</c:v>
                </c:pt>
                <c:pt idx="16">
                  <c:v>121206</c:v>
                </c:pt>
                <c:pt idx="17">
                  <c:v>121243</c:v>
                </c:pt>
                <c:pt idx="18">
                  <c:v>121272</c:v>
                </c:pt>
                <c:pt idx="19">
                  <c:v>121317</c:v>
                </c:pt>
                <c:pt idx="20">
                  <c:v>121349</c:v>
                </c:pt>
                <c:pt idx="21">
                  <c:v>121372</c:v>
                </c:pt>
                <c:pt idx="22">
                  <c:v>121403</c:v>
                </c:pt>
                <c:pt idx="23">
                  <c:v>121430</c:v>
                </c:pt>
                <c:pt idx="24">
                  <c:v>121454</c:v>
                </c:pt>
                <c:pt idx="25">
                  <c:v>121467</c:v>
                </c:pt>
                <c:pt idx="26">
                  <c:v>121491</c:v>
                </c:pt>
                <c:pt idx="27">
                  <c:v>121506</c:v>
                </c:pt>
                <c:pt idx="28">
                  <c:v>121514</c:v>
                </c:pt>
                <c:pt idx="29">
                  <c:v>121527</c:v>
                </c:pt>
                <c:pt idx="30">
                  <c:v>121535</c:v>
                </c:pt>
              </c:numCache>
            </c:numRef>
          </c:val>
          <c:smooth val="0"/>
          <c:extLst>
            <c:ext xmlns:c16="http://schemas.microsoft.com/office/drawing/2014/chart" uri="{C3380CC4-5D6E-409C-BE32-E72D297353CC}">
              <c16:uniqueId val="{00000000-8FCB-4DC9-8E87-40B46DF9380B}"/>
            </c:ext>
          </c:extLst>
        </c:ser>
        <c:dLbls>
          <c:showLegendKey val="0"/>
          <c:showVal val="0"/>
          <c:showCatName val="0"/>
          <c:showSerName val="0"/>
          <c:showPercent val="0"/>
          <c:showBubbleSize val="0"/>
        </c:dLbls>
        <c:smooth val="0"/>
        <c:axId val="341349488"/>
        <c:axId val="341343584"/>
      </c:lineChart>
      <c:dateAx>
        <c:axId val="341349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43584"/>
        <c:crosses val="autoZero"/>
        <c:auto val="1"/>
        <c:lblOffset val="100"/>
        <c:baseTimeUnit val="days"/>
      </c:dateAx>
      <c:valAx>
        <c:axId val="341343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4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numCache>
            </c:numRef>
          </c:cat>
          <c:val>
            <c:numRef>
              <c:f>Sheet1!$B$2:$B$32</c:f>
              <c:numCache>
                <c:formatCode>General</c:formatCode>
                <c:ptCount val="31"/>
                <c:pt idx="0">
                  <c:v>97</c:v>
                </c:pt>
                <c:pt idx="1">
                  <c:v>89</c:v>
                </c:pt>
                <c:pt idx="2">
                  <c:v>117</c:v>
                </c:pt>
                <c:pt idx="3">
                  <c:v>99</c:v>
                </c:pt>
                <c:pt idx="4">
                  <c:v>54</c:v>
                </c:pt>
                <c:pt idx="5">
                  <c:v>63</c:v>
                </c:pt>
                <c:pt idx="6">
                  <c:v>215</c:v>
                </c:pt>
                <c:pt idx="7">
                  <c:v>203</c:v>
                </c:pt>
                <c:pt idx="8">
                  <c:v>98</c:v>
                </c:pt>
                <c:pt idx="9">
                  <c:v>68</c:v>
                </c:pt>
                <c:pt idx="10">
                  <c:v>55</c:v>
                </c:pt>
                <c:pt idx="11">
                  <c:v>42</c:v>
                </c:pt>
                <c:pt idx="12">
                  <c:v>39</c:v>
                </c:pt>
                <c:pt idx="13">
                  <c:v>46</c:v>
                </c:pt>
                <c:pt idx="14">
                  <c:v>32</c:v>
                </c:pt>
                <c:pt idx="15">
                  <c:v>40</c:v>
                </c:pt>
                <c:pt idx="16">
                  <c:v>383</c:v>
                </c:pt>
                <c:pt idx="17">
                  <c:v>107</c:v>
                </c:pt>
                <c:pt idx="18">
                  <c:v>127</c:v>
                </c:pt>
                <c:pt idx="19">
                  <c:v>228</c:v>
                </c:pt>
                <c:pt idx="20">
                  <c:v>111</c:v>
                </c:pt>
                <c:pt idx="21">
                  <c:v>126</c:v>
                </c:pt>
                <c:pt idx="22">
                  <c:v>130</c:v>
                </c:pt>
                <c:pt idx="23">
                  <c:v>110</c:v>
                </c:pt>
                <c:pt idx="24">
                  <c:v>104</c:v>
                </c:pt>
                <c:pt idx="25">
                  <c:v>109</c:v>
                </c:pt>
                <c:pt idx="26">
                  <c:v>65</c:v>
                </c:pt>
                <c:pt idx="27">
                  <c:v>74</c:v>
                </c:pt>
                <c:pt idx="28">
                  <c:v>68</c:v>
                </c:pt>
                <c:pt idx="29">
                  <c:v>35</c:v>
                </c:pt>
                <c:pt idx="30">
                  <c:v>181</c:v>
                </c:pt>
              </c:numCache>
            </c:numRef>
          </c:val>
          <c:smooth val="0"/>
          <c:extLst>
            <c:ext xmlns:c16="http://schemas.microsoft.com/office/drawing/2014/chart" uri="{C3380CC4-5D6E-409C-BE32-E72D297353CC}">
              <c16:uniqueId val="{00000000-7338-4442-88D5-EA400FFBC493}"/>
            </c:ext>
          </c:extLst>
        </c:ser>
        <c:dLbls>
          <c:showLegendKey val="0"/>
          <c:showVal val="0"/>
          <c:showCatName val="0"/>
          <c:showSerName val="0"/>
          <c:showPercent val="0"/>
          <c:showBubbleSize val="0"/>
        </c:dLbls>
        <c:smooth val="0"/>
        <c:axId val="341348504"/>
        <c:axId val="341347848"/>
      </c:lineChart>
      <c:dateAx>
        <c:axId val="34134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47848"/>
        <c:crosses val="autoZero"/>
        <c:auto val="1"/>
        <c:lblOffset val="100"/>
        <c:baseTimeUnit val="days"/>
      </c:dateAx>
      <c:valAx>
        <c:axId val="34134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34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c:f>
              <c:strCache>
                <c:ptCount val="1"/>
                <c:pt idx="0">
                  <c:v>2021-05</c:v>
                </c:pt>
              </c:strCache>
            </c:strRef>
          </c:cat>
          <c:val>
            <c:numRef>
              <c:f>Sheet1!$B$2</c:f>
              <c:numCache>
                <c:formatCode>General</c:formatCode>
                <c:ptCount val="1"/>
                <c:pt idx="0">
                  <c:v>18748</c:v>
                </c:pt>
              </c:numCache>
            </c:numRef>
          </c:val>
          <c:extLst>
            <c:ext xmlns:c16="http://schemas.microsoft.com/office/drawing/2014/chart" uri="{C3380CC4-5D6E-409C-BE32-E72D297353CC}">
              <c16:uniqueId val="{00000000-CD65-407C-AB2B-1AB30F72F991}"/>
            </c:ext>
          </c:extLst>
        </c:ser>
        <c:dLbls>
          <c:showLegendKey val="0"/>
          <c:showVal val="0"/>
          <c:showCatName val="0"/>
          <c:showSerName val="0"/>
          <c:showPercent val="0"/>
          <c:showBubbleSize val="0"/>
        </c:dLbls>
        <c:gapWidth val="219"/>
        <c:overlap val="-27"/>
        <c:axId val="417163592"/>
        <c:axId val="417164576"/>
      </c:barChart>
      <c:catAx>
        <c:axId val="417163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64576"/>
        <c:crosses val="autoZero"/>
        <c:auto val="1"/>
        <c:lblAlgn val="ctr"/>
        <c:lblOffset val="100"/>
        <c:noMultiLvlLbl val="0"/>
      </c:catAx>
      <c:valAx>
        <c:axId val="41716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16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8AEBB-6FF1-479C-80D5-058B7C8B004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8A3378CF-9F82-4940-A6CF-FA2DD4CE1ECE}"/>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223594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44568-B227-410A-860D-BA4ECFCCF7BD}"/>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E84C5E24-3761-4B07-B95E-8BC3D44299FE}"/>
              </a:ext>
            </a:extLst>
          </p:cNvPr>
          <p:cNvGraphicFramePr>
            <a:graphicFrameLocks noGrp="1"/>
          </p:cNvGraphicFramePr>
          <p:nvPr>
            <p:ph type="tbl" sz="quarter" idx="13"/>
            <p:extLst>
              <p:ext uri="{D42A27DB-BD31-4B8C-83A1-F6EECF244321}">
                <p14:modId xmlns:p14="http://schemas.microsoft.com/office/powerpoint/2010/main" val="1148605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80966913"/>
                    </a:ext>
                  </a:extLst>
                </a:gridCol>
                <a:gridCol w="740664">
                  <a:extLst>
                    <a:ext uri="{9D8B030D-6E8A-4147-A177-3AD203B41FA5}">
                      <a16:colId xmlns:a16="http://schemas.microsoft.com/office/drawing/2014/main" val="309816365"/>
                    </a:ext>
                  </a:extLst>
                </a:gridCol>
                <a:gridCol w="740664">
                  <a:extLst>
                    <a:ext uri="{9D8B030D-6E8A-4147-A177-3AD203B41FA5}">
                      <a16:colId xmlns:a16="http://schemas.microsoft.com/office/drawing/2014/main" val="3980524426"/>
                    </a:ext>
                  </a:extLst>
                </a:gridCol>
                <a:gridCol w="740664">
                  <a:extLst>
                    <a:ext uri="{9D8B030D-6E8A-4147-A177-3AD203B41FA5}">
                      <a16:colId xmlns:a16="http://schemas.microsoft.com/office/drawing/2014/main" val="2974471771"/>
                    </a:ext>
                  </a:extLst>
                </a:gridCol>
                <a:gridCol w="740664">
                  <a:extLst>
                    <a:ext uri="{9D8B030D-6E8A-4147-A177-3AD203B41FA5}">
                      <a16:colId xmlns:a16="http://schemas.microsoft.com/office/drawing/2014/main" val="2901799144"/>
                    </a:ext>
                  </a:extLst>
                </a:gridCol>
                <a:gridCol w="740664">
                  <a:extLst>
                    <a:ext uri="{9D8B030D-6E8A-4147-A177-3AD203B41FA5}">
                      <a16:colId xmlns:a16="http://schemas.microsoft.com/office/drawing/2014/main" val="1673857971"/>
                    </a:ext>
                  </a:extLst>
                </a:gridCol>
                <a:gridCol w="740664">
                  <a:extLst>
                    <a:ext uri="{9D8B030D-6E8A-4147-A177-3AD203B41FA5}">
                      <a16:colId xmlns:a16="http://schemas.microsoft.com/office/drawing/2014/main" val="1896526794"/>
                    </a:ext>
                  </a:extLst>
                </a:gridCol>
                <a:gridCol w="740664">
                  <a:extLst>
                    <a:ext uri="{9D8B030D-6E8A-4147-A177-3AD203B41FA5}">
                      <a16:colId xmlns:a16="http://schemas.microsoft.com/office/drawing/2014/main" val="2963230169"/>
                    </a:ext>
                  </a:extLst>
                </a:gridCol>
                <a:gridCol w="740664">
                  <a:extLst>
                    <a:ext uri="{9D8B030D-6E8A-4147-A177-3AD203B41FA5}">
                      <a16:colId xmlns:a16="http://schemas.microsoft.com/office/drawing/2014/main" val="3592025998"/>
                    </a:ext>
                  </a:extLst>
                </a:gridCol>
                <a:gridCol w="740664">
                  <a:extLst>
                    <a:ext uri="{9D8B030D-6E8A-4147-A177-3AD203B41FA5}">
                      <a16:colId xmlns:a16="http://schemas.microsoft.com/office/drawing/2014/main" val="403294216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75847266"/>
                  </a:ext>
                </a:extLst>
              </a:tr>
              <a:tr h="370840">
                <a:tc>
                  <a:txBody>
                    <a:bodyPr/>
                    <a:lstStyle/>
                    <a:p>
                      <a:r>
                        <a:rPr lang="en-US" sz="1000"/>
                        <a:t>SCS Dairy MY</a:t>
                      </a:r>
                    </a:p>
                  </a:txBody>
                  <a:tcPr/>
                </a:tc>
                <a:tc>
                  <a:txBody>
                    <a:bodyPr/>
                    <a:lstStyle/>
                    <a:p>
                      <a:r>
                        <a:rPr lang="en-US" sz="1000"/>
                        <a:t>121535</a:t>
                      </a:r>
                    </a:p>
                  </a:txBody>
                  <a:tcPr/>
                </a:tc>
                <a:tc>
                  <a:txBody>
                    <a:bodyPr/>
                    <a:lstStyle/>
                    <a:p>
                      <a:r>
                        <a:rPr lang="en-US" sz="1000"/>
                        <a:t>619</a:t>
                      </a:r>
                    </a:p>
                  </a:txBody>
                  <a:tcPr/>
                </a:tc>
                <a:tc>
                  <a:txBody>
                    <a:bodyPr/>
                    <a:lstStyle/>
                    <a:p>
                      <a:r>
                        <a:rPr lang="en-US" sz="1000"/>
                        <a:t>32</a:t>
                      </a:r>
                    </a:p>
                  </a:txBody>
                  <a:tcPr/>
                </a:tc>
                <a:tc>
                  <a:txBody>
                    <a:bodyPr/>
                    <a:lstStyle/>
                    <a:p>
                      <a:r>
                        <a:rPr lang="en-US" sz="1000"/>
                        <a:t>3776</a:t>
                      </a:r>
                    </a:p>
                  </a:txBody>
                  <a:tcPr/>
                </a:tc>
                <a:tc>
                  <a:txBody>
                    <a:bodyPr/>
                    <a:lstStyle/>
                    <a:p>
                      <a:r>
                        <a:rPr lang="en-US" sz="1000"/>
                        <a:t>2143</a:t>
                      </a:r>
                    </a:p>
                  </a:txBody>
                  <a:tcPr/>
                </a:tc>
                <a:tc>
                  <a:txBody>
                    <a:bodyPr/>
                    <a:lstStyle/>
                    <a:p>
                      <a:r>
                        <a:rPr lang="en-US" sz="1000"/>
                        <a:t>2032</a:t>
                      </a:r>
                    </a:p>
                  </a:txBody>
                  <a:tcPr/>
                </a:tc>
                <a:tc>
                  <a:txBody>
                    <a:bodyPr/>
                    <a:lstStyle/>
                    <a:p>
                      <a:r>
                        <a:rPr lang="en-US" sz="1000"/>
                        <a:t>0</a:t>
                      </a:r>
                    </a:p>
                  </a:txBody>
                  <a:tcPr/>
                </a:tc>
                <a:tc>
                  <a:txBody>
                    <a:bodyPr/>
                    <a:lstStyle/>
                    <a:p>
                      <a:r>
                        <a:rPr lang="en-US" sz="1000"/>
                        <a:t>0.2050 %</a:t>
                      </a:r>
                    </a:p>
                  </a:txBody>
                  <a:tcPr/>
                </a:tc>
                <a:tc>
                  <a:txBody>
                    <a:bodyPr/>
                    <a:lstStyle/>
                    <a:p>
                      <a:r>
                        <a:rPr lang="en-US" sz="1000"/>
                        <a:t>0.0 %</a:t>
                      </a:r>
                    </a:p>
                  </a:txBody>
                  <a:tcPr/>
                </a:tc>
                <a:extLst>
                  <a:ext uri="{0D108BD9-81ED-4DB2-BD59-A6C34878D82A}">
                    <a16:rowId xmlns:a16="http://schemas.microsoft.com/office/drawing/2014/main" val="1073687566"/>
                  </a:ext>
                </a:extLst>
              </a:tr>
            </a:tbl>
          </a:graphicData>
        </a:graphic>
      </p:graphicFrame>
      <p:sp>
        <p:nvSpPr>
          <p:cNvPr id="4" name="Text Placeholder 3">
            <a:extLst>
              <a:ext uri="{FF2B5EF4-FFF2-40B4-BE49-F238E27FC236}">
                <a16:creationId xmlns:a16="http://schemas.microsoft.com/office/drawing/2014/main" id="{D7DEDAEF-E033-48C4-BF38-45B7E30FFC68}"/>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3530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DD583-B09B-419F-B76D-A4BF41B06FB8}"/>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0481D34C-943E-468B-A7C2-EE01DC5165AA}"/>
              </a:ext>
            </a:extLst>
          </p:cNvPr>
          <p:cNvGraphicFramePr>
            <a:graphicFrameLocks noGrp="1"/>
          </p:cNvGraphicFramePr>
          <p:nvPr>
            <p:ph type="chart" sz="quarter" idx="13"/>
            <p:extLst>
              <p:ext uri="{D42A27DB-BD31-4B8C-83A1-F6EECF244321}">
                <p14:modId xmlns:p14="http://schemas.microsoft.com/office/powerpoint/2010/main" val="3033976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D3F52A-AFE5-48DF-A3EE-3AA4ECD6FF4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FD09C26-A105-4D62-A7F2-A8FDB1C711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19010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93093-6920-4BAD-98B0-82763D00FE71}"/>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A873E535-716D-4DF4-82A7-EEA2BA1CAB32}"/>
              </a:ext>
            </a:extLst>
          </p:cNvPr>
          <p:cNvGraphicFramePr>
            <a:graphicFrameLocks noGrp="1"/>
          </p:cNvGraphicFramePr>
          <p:nvPr>
            <p:ph type="chart" sz="quarter" idx="13"/>
            <p:extLst>
              <p:ext uri="{D42A27DB-BD31-4B8C-83A1-F6EECF244321}">
                <p14:modId xmlns:p14="http://schemas.microsoft.com/office/powerpoint/2010/main" val="11250080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F3240E-D21C-4FE3-879D-60593C02AF35}"/>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FF603B76-71A6-484C-9654-D0AB68810D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8152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39A73-5ED0-4A54-982D-D7BC066BF04F}"/>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8AE51BE0-D7EA-4524-BD14-5065DFBF3C33}"/>
              </a:ext>
            </a:extLst>
          </p:cNvPr>
          <p:cNvGraphicFramePr>
            <a:graphicFrameLocks noGrp="1"/>
          </p:cNvGraphicFramePr>
          <p:nvPr>
            <p:ph type="chart" sz="quarter" idx="13"/>
            <p:extLst>
              <p:ext uri="{D42A27DB-BD31-4B8C-83A1-F6EECF244321}">
                <p14:modId xmlns:p14="http://schemas.microsoft.com/office/powerpoint/2010/main" val="3382311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A34007-A53D-4782-965E-E4F3FA48D03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9B35854E-37D5-471F-BDB7-0DCFD93B20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182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A107C-6D94-4C84-B430-D8D600F86AE1}"/>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1FF2B201-B577-46E7-949A-C44C32DF08D5}"/>
              </a:ext>
            </a:extLst>
          </p:cNvPr>
          <p:cNvGraphicFramePr>
            <a:graphicFrameLocks noGrp="1"/>
          </p:cNvGraphicFramePr>
          <p:nvPr>
            <p:ph type="chart" sz="quarter" idx="13"/>
            <p:extLst>
              <p:ext uri="{D42A27DB-BD31-4B8C-83A1-F6EECF244321}">
                <p14:modId xmlns:p14="http://schemas.microsoft.com/office/powerpoint/2010/main" val="2600173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52DAD4-BC6E-4283-8C44-C6841E0BBCD1}"/>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9957013-650E-4408-9AE3-7EA1CC19A5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39817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1E35D-3ECE-43C3-80E9-15D310941E8B}"/>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E026A9CD-AD13-44A0-9717-1BF72649246F}"/>
              </a:ext>
            </a:extLst>
          </p:cNvPr>
          <p:cNvGraphicFramePr>
            <a:graphicFrameLocks noGrp="1"/>
          </p:cNvGraphicFramePr>
          <p:nvPr>
            <p:ph type="chart" sz="quarter" idx="13"/>
            <p:extLst>
              <p:ext uri="{D42A27DB-BD31-4B8C-83A1-F6EECF244321}">
                <p14:modId xmlns:p14="http://schemas.microsoft.com/office/powerpoint/2010/main" val="27039898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7D6B65-C00C-48F6-84C5-4EE63CD2D8F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CABFAAFA-EF7A-4AFE-9043-39AC4E321B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1307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94595-0E7A-42F8-9BD0-72DB1FCFA019}"/>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FE4A3FB4-AF53-41F3-B796-7378E271BA0C}"/>
              </a:ext>
            </a:extLst>
          </p:cNvPr>
          <p:cNvGraphicFramePr>
            <a:graphicFrameLocks noGrp="1"/>
          </p:cNvGraphicFramePr>
          <p:nvPr>
            <p:ph type="tbl" sz="quarter" idx="13"/>
            <p:extLst>
              <p:ext uri="{D42A27DB-BD31-4B8C-83A1-F6EECF244321}">
                <p14:modId xmlns:p14="http://schemas.microsoft.com/office/powerpoint/2010/main" val="4032337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2226355"/>
                    </a:ext>
                  </a:extLst>
                </a:gridCol>
                <a:gridCol w="905256">
                  <a:extLst>
                    <a:ext uri="{9D8B030D-6E8A-4147-A177-3AD203B41FA5}">
                      <a16:colId xmlns:a16="http://schemas.microsoft.com/office/drawing/2014/main" val="1153783151"/>
                    </a:ext>
                  </a:extLst>
                </a:gridCol>
                <a:gridCol w="905256">
                  <a:extLst>
                    <a:ext uri="{9D8B030D-6E8A-4147-A177-3AD203B41FA5}">
                      <a16:colId xmlns:a16="http://schemas.microsoft.com/office/drawing/2014/main" val="2047629758"/>
                    </a:ext>
                  </a:extLst>
                </a:gridCol>
                <a:gridCol w="905256">
                  <a:extLst>
                    <a:ext uri="{9D8B030D-6E8A-4147-A177-3AD203B41FA5}">
                      <a16:colId xmlns:a16="http://schemas.microsoft.com/office/drawing/2014/main" val="3719681611"/>
                    </a:ext>
                  </a:extLst>
                </a:gridCol>
                <a:gridCol w="905256">
                  <a:extLst>
                    <a:ext uri="{9D8B030D-6E8A-4147-A177-3AD203B41FA5}">
                      <a16:colId xmlns:a16="http://schemas.microsoft.com/office/drawing/2014/main" val="9264676"/>
                    </a:ext>
                  </a:extLst>
                </a:gridCol>
                <a:gridCol w="905256">
                  <a:extLst>
                    <a:ext uri="{9D8B030D-6E8A-4147-A177-3AD203B41FA5}">
                      <a16:colId xmlns:a16="http://schemas.microsoft.com/office/drawing/2014/main" val="257953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4053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- 2021-05-17 15:05:45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Pick &amp; Win Contest today!
Here’s how to join the contest:
1. Like SCS Dairy MY Facebook page and contest post.
2. Which tank will fill up first?
3. Answer the following question: “What is your favourite food made with SCS Butter?”
4. Post your answers in the comment section.
5. Share our contest post and tag 5 friends. Only 3 lucky winners will be selected to win a Luminarc Lotusia Dinner Set worth RM499! 
Join now! Contest ends on 24 May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4960255"/>
                  </a:ext>
                </a:extLst>
              </a:tr>
            </a:tbl>
          </a:graphicData>
        </a:graphic>
      </p:graphicFrame>
      <p:sp>
        <p:nvSpPr>
          <p:cNvPr id="4" name="Text Placeholder 3">
            <a:extLst>
              <a:ext uri="{FF2B5EF4-FFF2-40B4-BE49-F238E27FC236}">
                <a16:creationId xmlns:a16="http://schemas.microsoft.com/office/drawing/2014/main" id="{9F181198-1F37-49FD-8BF4-78AFB70B19C3}"/>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610843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99BE8-7411-407D-93BA-460EC2687827}"/>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FB73BD52-49CA-4EA1-AFC4-9A173FA13898}"/>
              </a:ext>
            </a:extLst>
          </p:cNvPr>
          <p:cNvGraphicFramePr>
            <a:graphicFrameLocks noGrp="1"/>
          </p:cNvGraphicFramePr>
          <p:nvPr>
            <p:ph type="tbl" sz="quarter" idx="13"/>
            <p:extLst>
              <p:ext uri="{D42A27DB-BD31-4B8C-83A1-F6EECF244321}">
                <p14:modId xmlns:p14="http://schemas.microsoft.com/office/powerpoint/2010/main" val="288716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12349615"/>
                    </a:ext>
                  </a:extLst>
                </a:gridCol>
                <a:gridCol w="905256">
                  <a:extLst>
                    <a:ext uri="{9D8B030D-6E8A-4147-A177-3AD203B41FA5}">
                      <a16:colId xmlns:a16="http://schemas.microsoft.com/office/drawing/2014/main" val="1598421781"/>
                    </a:ext>
                  </a:extLst>
                </a:gridCol>
                <a:gridCol w="905256">
                  <a:extLst>
                    <a:ext uri="{9D8B030D-6E8A-4147-A177-3AD203B41FA5}">
                      <a16:colId xmlns:a16="http://schemas.microsoft.com/office/drawing/2014/main" val="4151909008"/>
                    </a:ext>
                  </a:extLst>
                </a:gridCol>
                <a:gridCol w="905256">
                  <a:extLst>
                    <a:ext uri="{9D8B030D-6E8A-4147-A177-3AD203B41FA5}">
                      <a16:colId xmlns:a16="http://schemas.microsoft.com/office/drawing/2014/main" val="3284642618"/>
                    </a:ext>
                  </a:extLst>
                </a:gridCol>
                <a:gridCol w="905256">
                  <a:extLst>
                    <a:ext uri="{9D8B030D-6E8A-4147-A177-3AD203B41FA5}">
                      <a16:colId xmlns:a16="http://schemas.microsoft.com/office/drawing/2014/main" val="2964282663"/>
                    </a:ext>
                  </a:extLst>
                </a:gridCol>
                <a:gridCol w="905256">
                  <a:extLst>
                    <a:ext uri="{9D8B030D-6E8A-4147-A177-3AD203B41FA5}">
                      <a16:colId xmlns:a16="http://schemas.microsoft.com/office/drawing/2014/main" val="24577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34967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- 2021-05-08 14:05:55</a:t>
                      </a:r>
                      <a:r>
                        <a:rPr kumimoji="0" lang="en-US" sz="1000" b="0" i="0" u="none" strike="noStrike" kern="1200" cap="none" spc="0" normalizeH="0" baseline="0" noProof="0">
                          <a:ln>
                            <a:noFill/>
                          </a:ln>
                          <a:solidFill>
                            <a:prstClr val="black"/>
                          </a:solidFill>
                          <a:effectLst/>
                          <a:uLnTx/>
                          <a:uFillTx/>
                          <a:latin typeface="+mn-lt"/>
                          <a:ea typeface="+mn-ea"/>
                          <a:cs typeface="+mn-cs"/>
                        </a:rPr>
                        <a:t>
 Pancakes or crepes topped with SCS Butter? What will you pick?
Like SCS Dairy MY Facebook page, tag 5 friends, share this post, and become part of our mini contest! Who knows you might be one of our lucky winners and get a Luminarc rectangle plate worth RM33!
3 winners will be selected only! 3 prizes to be won!
Contest ends on 14 May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14264880"/>
                  </a:ext>
                </a:extLst>
              </a:tr>
            </a:tbl>
          </a:graphicData>
        </a:graphic>
      </p:graphicFrame>
      <p:sp>
        <p:nvSpPr>
          <p:cNvPr id="4" name="Text Placeholder 3">
            <a:extLst>
              <a:ext uri="{FF2B5EF4-FFF2-40B4-BE49-F238E27FC236}">
                <a16:creationId xmlns:a16="http://schemas.microsoft.com/office/drawing/2014/main" id="{A642F40D-F7A1-432C-91FA-21EB89F62CB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199141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09F5B-0E16-43B3-8F3B-C878B05F3F25}"/>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7E49F246-481B-4535-864D-2455F8B3CB2A}"/>
              </a:ext>
            </a:extLst>
          </p:cNvPr>
          <p:cNvGraphicFramePr>
            <a:graphicFrameLocks noGrp="1"/>
          </p:cNvGraphicFramePr>
          <p:nvPr>
            <p:ph type="tbl" sz="quarter" idx="13"/>
            <p:extLst>
              <p:ext uri="{D42A27DB-BD31-4B8C-83A1-F6EECF244321}">
                <p14:modId xmlns:p14="http://schemas.microsoft.com/office/powerpoint/2010/main" val="169084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04055214"/>
                    </a:ext>
                  </a:extLst>
                </a:gridCol>
                <a:gridCol w="905256">
                  <a:extLst>
                    <a:ext uri="{9D8B030D-6E8A-4147-A177-3AD203B41FA5}">
                      <a16:colId xmlns:a16="http://schemas.microsoft.com/office/drawing/2014/main" val="1744730334"/>
                    </a:ext>
                  </a:extLst>
                </a:gridCol>
                <a:gridCol w="905256">
                  <a:extLst>
                    <a:ext uri="{9D8B030D-6E8A-4147-A177-3AD203B41FA5}">
                      <a16:colId xmlns:a16="http://schemas.microsoft.com/office/drawing/2014/main" val="2913147093"/>
                    </a:ext>
                  </a:extLst>
                </a:gridCol>
                <a:gridCol w="905256">
                  <a:extLst>
                    <a:ext uri="{9D8B030D-6E8A-4147-A177-3AD203B41FA5}">
                      <a16:colId xmlns:a16="http://schemas.microsoft.com/office/drawing/2014/main" val="3810955983"/>
                    </a:ext>
                  </a:extLst>
                </a:gridCol>
                <a:gridCol w="905256">
                  <a:extLst>
                    <a:ext uri="{9D8B030D-6E8A-4147-A177-3AD203B41FA5}">
                      <a16:colId xmlns:a16="http://schemas.microsoft.com/office/drawing/2014/main" val="2993489170"/>
                    </a:ext>
                  </a:extLst>
                </a:gridCol>
                <a:gridCol w="905256">
                  <a:extLst>
                    <a:ext uri="{9D8B030D-6E8A-4147-A177-3AD203B41FA5}">
                      <a16:colId xmlns:a16="http://schemas.microsoft.com/office/drawing/2014/main" val="3819217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102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- 2021-05-20 14:03:44</a:t>
                      </a:r>
                      <a:r>
                        <a:rPr kumimoji="0" lang="en-US" sz="1000" b="0" i="0" u="none" strike="noStrike" kern="1200" cap="none" spc="0" normalizeH="0" baseline="0" noProof="0">
                          <a:ln>
                            <a:noFill/>
                          </a:ln>
                          <a:solidFill>
                            <a:prstClr val="black"/>
                          </a:solidFill>
                          <a:effectLst/>
                          <a:uLnTx/>
                          <a:uFillTx/>
                          <a:latin typeface="+mn-lt"/>
                          <a:ea typeface="+mn-ea"/>
                          <a:cs typeface="+mn-cs"/>
                        </a:rPr>
                        <a:t>
 Let’s see how much you know about SCS Butter!
Complete this sentence from the options given below, like SCS Dairy MY Facebook page, tag 5 friends and stand a chance to win a O’Cuisine container worth RM36.75!
SCS Butter goes through a _______________?
a) Single Churn
b) No Churn
c) Double Churn
3 winners will be selected only! 3 prizes to be won!
Contest ends on 28 May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7408194"/>
                  </a:ext>
                </a:extLst>
              </a:tr>
            </a:tbl>
          </a:graphicData>
        </a:graphic>
      </p:graphicFrame>
      <p:sp>
        <p:nvSpPr>
          <p:cNvPr id="4" name="Text Placeholder 3">
            <a:extLst>
              <a:ext uri="{FF2B5EF4-FFF2-40B4-BE49-F238E27FC236}">
                <a16:creationId xmlns:a16="http://schemas.microsoft.com/office/drawing/2014/main" id="{3EC2F710-944A-4BB9-A676-04FB4D245BAC}"/>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9926837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0A779-C293-4C77-A357-4587747B182B}"/>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BDA3D66D-0A56-4878-BB19-DFDDB6EF1698}"/>
              </a:ext>
            </a:extLst>
          </p:cNvPr>
          <p:cNvGraphicFramePr>
            <a:graphicFrameLocks noGrp="1"/>
          </p:cNvGraphicFramePr>
          <p:nvPr>
            <p:ph type="tbl" sz="quarter" idx="13"/>
            <p:extLst>
              <p:ext uri="{D42A27DB-BD31-4B8C-83A1-F6EECF244321}">
                <p14:modId xmlns:p14="http://schemas.microsoft.com/office/powerpoint/2010/main" val="2036911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727036"/>
                    </a:ext>
                  </a:extLst>
                </a:gridCol>
                <a:gridCol w="905256">
                  <a:extLst>
                    <a:ext uri="{9D8B030D-6E8A-4147-A177-3AD203B41FA5}">
                      <a16:colId xmlns:a16="http://schemas.microsoft.com/office/drawing/2014/main" val="3052833424"/>
                    </a:ext>
                  </a:extLst>
                </a:gridCol>
                <a:gridCol w="905256">
                  <a:extLst>
                    <a:ext uri="{9D8B030D-6E8A-4147-A177-3AD203B41FA5}">
                      <a16:colId xmlns:a16="http://schemas.microsoft.com/office/drawing/2014/main" val="2541494622"/>
                    </a:ext>
                  </a:extLst>
                </a:gridCol>
                <a:gridCol w="905256">
                  <a:extLst>
                    <a:ext uri="{9D8B030D-6E8A-4147-A177-3AD203B41FA5}">
                      <a16:colId xmlns:a16="http://schemas.microsoft.com/office/drawing/2014/main" val="161371717"/>
                    </a:ext>
                  </a:extLst>
                </a:gridCol>
                <a:gridCol w="905256">
                  <a:extLst>
                    <a:ext uri="{9D8B030D-6E8A-4147-A177-3AD203B41FA5}">
                      <a16:colId xmlns:a16="http://schemas.microsoft.com/office/drawing/2014/main" val="3345954417"/>
                    </a:ext>
                  </a:extLst>
                </a:gridCol>
                <a:gridCol w="905256">
                  <a:extLst>
                    <a:ext uri="{9D8B030D-6E8A-4147-A177-3AD203B41FA5}">
                      <a16:colId xmlns:a16="http://schemas.microsoft.com/office/drawing/2014/main" val="4242691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014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- 2021-05-22 06:26:06</a:t>
                      </a:r>
                      <a:r>
                        <a:rPr kumimoji="0" lang="en-US" sz="1000" b="0" i="0" u="none" strike="noStrike" kern="1200" cap="none" spc="0" normalizeH="0" baseline="0" noProof="0">
                          <a:ln>
                            <a:noFill/>
                          </a:ln>
                          <a:solidFill>
                            <a:prstClr val="black"/>
                          </a:solidFill>
                          <a:effectLst/>
                          <a:uLnTx/>
                          <a:uFillTx/>
                          <a:latin typeface="+mn-lt"/>
                          <a:ea typeface="+mn-ea"/>
                          <a:cs typeface="+mn-cs"/>
                        </a:rPr>
                        <a:t>
 [Contest] Have you seen our brand new WhatsApp stickers? Take part in the SCS WhatsApp Sticker Pack Contest and stand a chance to win RM50 Lazada The Culina Co Vouchers!
To join the contest:
1. Download our SCS WhatsApp sticker pack: http://sticker.ly/s/BQ2BLF. 
2. Which SCS WhatsApp sticker best describes your current mood? Take a screenshot of the sticker in the Whatsapp app and upload it in the comment section below.
3. Like the SCS Dairy MY page, share this contest post. 
4. Tag 5 friends.
Will you be one of our 10 winners? Hurry and join in the fun NOW! #TrueBaker
#Contest ends 31 May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89873070"/>
                  </a:ext>
                </a:extLst>
              </a:tr>
            </a:tbl>
          </a:graphicData>
        </a:graphic>
      </p:graphicFrame>
      <p:sp>
        <p:nvSpPr>
          <p:cNvPr id="4" name="Text Placeholder 3">
            <a:extLst>
              <a:ext uri="{FF2B5EF4-FFF2-40B4-BE49-F238E27FC236}">
                <a16:creationId xmlns:a16="http://schemas.microsoft.com/office/drawing/2014/main" id="{ABDDE2F9-1C35-4FCC-BF5C-5A81E09DE3D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721393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30A2-1D1D-44EC-8850-626AFEC0655E}"/>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99BCCC4E-43C5-4E77-9335-E693E1C12047}"/>
              </a:ext>
            </a:extLst>
          </p:cNvPr>
          <p:cNvGraphicFramePr>
            <a:graphicFrameLocks noGrp="1"/>
          </p:cNvGraphicFramePr>
          <p:nvPr>
            <p:ph type="tbl" sz="quarter" idx="13"/>
            <p:extLst>
              <p:ext uri="{D42A27DB-BD31-4B8C-83A1-F6EECF244321}">
                <p14:modId xmlns:p14="http://schemas.microsoft.com/office/powerpoint/2010/main" val="3897251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58621116"/>
                    </a:ext>
                  </a:extLst>
                </a:gridCol>
                <a:gridCol w="905256">
                  <a:extLst>
                    <a:ext uri="{9D8B030D-6E8A-4147-A177-3AD203B41FA5}">
                      <a16:colId xmlns:a16="http://schemas.microsoft.com/office/drawing/2014/main" val="2643322972"/>
                    </a:ext>
                  </a:extLst>
                </a:gridCol>
                <a:gridCol w="905256">
                  <a:extLst>
                    <a:ext uri="{9D8B030D-6E8A-4147-A177-3AD203B41FA5}">
                      <a16:colId xmlns:a16="http://schemas.microsoft.com/office/drawing/2014/main" val="3394061640"/>
                    </a:ext>
                  </a:extLst>
                </a:gridCol>
                <a:gridCol w="905256">
                  <a:extLst>
                    <a:ext uri="{9D8B030D-6E8A-4147-A177-3AD203B41FA5}">
                      <a16:colId xmlns:a16="http://schemas.microsoft.com/office/drawing/2014/main" val="3226622378"/>
                    </a:ext>
                  </a:extLst>
                </a:gridCol>
                <a:gridCol w="905256">
                  <a:extLst>
                    <a:ext uri="{9D8B030D-6E8A-4147-A177-3AD203B41FA5}">
                      <a16:colId xmlns:a16="http://schemas.microsoft.com/office/drawing/2014/main" val="3704138761"/>
                    </a:ext>
                  </a:extLst>
                </a:gridCol>
                <a:gridCol w="905256">
                  <a:extLst>
                    <a:ext uri="{9D8B030D-6E8A-4147-A177-3AD203B41FA5}">
                      <a16:colId xmlns:a16="http://schemas.microsoft.com/office/drawing/2014/main" val="134013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618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- 2021-05-06 14:00:31</a:t>
                      </a:r>
                      <a:r>
                        <a:rPr kumimoji="0" lang="en-US" sz="1000" b="0" i="0" u="none" strike="noStrike" kern="1200" cap="none" spc="0" normalizeH="0" baseline="0" noProof="0">
                          <a:ln>
                            <a:noFill/>
                          </a:ln>
                          <a:solidFill>
                            <a:prstClr val="black"/>
                          </a:solidFill>
                          <a:effectLst/>
                          <a:uLnTx/>
                          <a:uFillTx/>
                          <a:latin typeface="+mn-lt"/>
                          <a:ea typeface="+mn-ea"/>
                          <a:cs typeface="+mn-cs"/>
                        </a:rPr>
                        <a:t>
 Try this tip when baking a cake for iftar. Do most of your mixing of a cake batter before you add the flour. Make sure that you've properly creamed the butter, sugar and eggs. Once you add the flour, you do not want to overmix as it activates the gluten as soon as the flour hits the liquid. Try to mix the flour by hand with a wooden spoon or spatula so that it can't be overmixed and then scoop it into the baking tin or pan.
SCS gives you the convenience of shopping from the comfort of your home. Log onto Lazada and shop for all your favourite SCS products today!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0502751"/>
                  </a:ext>
                </a:extLst>
              </a:tr>
            </a:tbl>
          </a:graphicData>
        </a:graphic>
      </p:graphicFrame>
      <p:sp>
        <p:nvSpPr>
          <p:cNvPr id="4" name="Text Placeholder 3">
            <a:extLst>
              <a:ext uri="{FF2B5EF4-FFF2-40B4-BE49-F238E27FC236}">
                <a16:creationId xmlns:a16="http://schemas.microsoft.com/office/drawing/2014/main" id="{B1668F86-EC2D-4CE0-8013-44ACF48A2874}"/>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11749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7495A-43E9-41F6-8B20-65F845BD0B8F}"/>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657A72B9-9FE6-47FB-BA2F-5601A3074C3E}"/>
              </a:ext>
            </a:extLst>
          </p:cNvPr>
          <p:cNvGraphicFramePr>
            <a:graphicFrameLocks noGrp="1"/>
          </p:cNvGraphicFramePr>
          <p:nvPr>
            <p:ph type="chart" sz="quarter" idx="13"/>
            <p:extLst>
              <p:ext uri="{D42A27DB-BD31-4B8C-83A1-F6EECF244321}">
                <p14:modId xmlns:p14="http://schemas.microsoft.com/office/powerpoint/2010/main" val="2572166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2682A-1D04-41A3-A925-32919C4E93A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D810B864-BECE-43E0-A91B-2E1A3777DE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1921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D61B7-BE65-409C-AA39-0293E73405F6}"/>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088DF361-0797-4462-AC24-1186E88FC37D}"/>
              </a:ext>
            </a:extLst>
          </p:cNvPr>
          <p:cNvGraphicFramePr>
            <a:graphicFrameLocks noGrp="1"/>
          </p:cNvGraphicFramePr>
          <p:nvPr>
            <p:ph type="chart" sz="quarter" idx="13"/>
            <p:extLst>
              <p:ext uri="{D42A27DB-BD31-4B8C-83A1-F6EECF244321}">
                <p14:modId xmlns:p14="http://schemas.microsoft.com/office/powerpoint/2010/main" val="3353383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21ACCA-9D20-4503-B36F-39DE5D645D6E}"/>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1034E68B-B850-46A8-BC66-B70E749B2B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7011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88092-9AC2-4D51-9010-2FC22A947354}"/>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53835C3F-1BB7-4C43-9B13-40A188CEBD74}"/>
              </a:ext>
            </a:extLst>
          </p:cNvPr>
          <p:cNvGraphicFramePr>
            <a:graphicFrameLocks noGrp="1"/>
          </p:cNvGraphicFramePr>
          <p:nvPr>
            <p:ph type="chart" sz="quarter" idx="13"/>
            <p:extLst>
              <p:ext uri="{D42A27DB-BD31-4B8C-83A1-F6EECF244321}">
                <p14:modId xmlns:p14="http://schemas.microsoft.com/office/powerpoint/2010/main" val="2151351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E9A28A-EC7A-4AAA-BD5E-60F4659270B2}"/>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AFC45A75-F682-47E0-8222-36A7CD1224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7351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B08CD-6E77-4E05-99D0-F5524E093CFF}"/>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D60D683E-8CDD-45E5-9BB5-51CE0554163A}"/>
              </a:ext>
            </a:extLst>
          </p:cNvPr>
          <p:cNvGraphicFramePr>
            <a:graphicFrameLocks noGrp="1"/>
          </p:cNvGraphicFramePr>
          <p:nvPr>
            <p:ph type="chart" sz="quarter" idx="13"/>
            <p:extLst>
              <p:ext uri="{D42A27DB-BD31-4B8C-83A1-F6EECF244321}">
                <p14:modId xmlns:p14="http://schemas.microsoft.com/office/powerpoint/2010/main" val="58003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BD24A3-C25A-4F28-A2F6-4B2C1F78114A}"/>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5ACBED52-2023-4ECF-9D2D-B93EF63858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0960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87897-9A4B-40A1-A220-8B6D180C7FD6}"/>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4CF09405-27D3-42E5-9FA1-964BE338F71B}"/>
              </a:ext>
            </a:extLst>
          </p:cNvPr>
          <p:cNvGraphicFramePr>
            <a:graphicFrameLocks noGrp="1"/>
          </p:cNvGraphicFramePr>
          <p:nvPr>
            <p:ph type="tbl" sz="quarter" idx="13"/>
            <p:extLst>
              <p:ext uri="{D42A27DB-BD31-4B8C-83A1-F6EECF244321}">
                <p14:modId xmlns:p14="http://schemas.microsoft.com/office/powerpoint/2010/main" val="4282523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9837739"/>
                    </a:ext>
                  </a:extLst>
                </a:gridCol>
                <a:gridCol w="1645920">
                  <a:extLst>
                    <a:ext uri="{9D8B030D-6E8A-4147-A177-3AD203B41FA5}">
                      <a16:colId xmlns:a16="http://schemas.microsoft.com/office/drawing/2014/main" val="3525153295"/>
                    </a:ext>
                  </a:extLst>
                </a:gridCol>
                <a:gridCol w="1645920">
                  <a:extLst>
                    <a:ext uri="{9D8B030D-6E8A-4147-A177-3AD203B41FA5}">
                      <a16:colId xmlns:a16="http://schemas.microsoft.com/office/drawing/2014/main" val="60635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9099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14.9 %</a:t>
                      </a:r>
                    </a:p>
                  </a:txBody>
                  <a:tcPr/>
                </a:tc>
                <a:extLst>
                  <a:ext uri="{0D108BD9-81ED-4DB2-BD59-A6C34878D82A}">
                    <a16:rowId xmlns:a16="http://schemas.microsoft.com/office/drawing/2014/main" val="164644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6.0 %</a:t>
                      </a:r>
                    </a:p>
                  </a:txBody>
                  <a:tcPr/>
                </a:tc>
                <a:extLst>
                  <a:ext uri="{0D108BD9-81ED-4DB2-BD59-A6C34878D82A}">
                    <a16:rowId xmlns:a16="http://schemas.microsoft.com/office/drawing/2014/main" val="357122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315765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98544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203841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57664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59840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1577053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592872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53919827"/>
                  </a:ext>
                </a:extLst>
              </a:tr>
            </a:tbl>
          </a:graphicData>
        </a:graphic>
      </p:graphicFrame>
      <p:sp>
        <p:nvSpPr>
          <p:cNvPr id="4" name="Text Placeholder 3">
            <a:extLst>
              <a:ext uri="{FF2B5EF4-FFF2-40B4-BE49-F238E27FC236}">
                <a16:creationId xmlns:a16="http://schemas.microsoft.com/office/drawing/2014/main" id="{B4E8AB5F-D587-41CB-A6C1-4699EA8B68C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6629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0A2AA-550C-4793-B543-722C94708634}"/>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284066D0-9DA9-458C-9076-3C3ADBA92D73}"/>
              </a:ext>
            </a:extLst>
          </p:cNvPr>
          <p:cNvGraphicFramePr>
            <a:graphicFrameLocks noGrp="1"/>
          </p:cNvGraphicFramePr>
          <p:nvPr>
            <p:ph type="tbl" sz="quarter" idx="13"/>
            <p:extLst>
              <p:ext uri="{D42A27DB-BD31-4B8C-83A1-F6EECF244321}">
                <p14:modId xmlns:p14="http://schemas.microsoft.com/office/powerpoint/2010/main" val="2107152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26427456"/>
                    </a:ext>
                  </a:extLst>
                </a:gridCol>
                <a:gridCol w="1645920">
                  <a:extLst>
                    <a:ext uri="{9D8B030D-6E8A-4147-A177-3AD203B41FA5}">
                      <a16:colId xmlns:a16="http://schemas.microsoft.com/office/drawing/2014/main" val="4259501263"/>
                    </a:ext>
                  </a:extLst>
                </a:gridCol>
                <a:gridCol w="1645920">
                  <a:extLst>
                    <a:ext uri="{9D8B030D-6E8A-4147-A177-3AD203B41FA5}">
                      <a16:colId xmlns:a16="http://schemas.microsoft.com/office/drawing/2014/main" val="2939526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5093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1519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11487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755239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701081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57574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511686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48631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96717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70862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610790386"/>
                  </a:ext>
                </a:extLst>
              </a:tr>
            </a:tbl>
          </a:graphicData>
        </a:graphic>
      </p:graphicFrame>
      <p:sp>
        <p:nvSpPr>
          <p:cNvPr id="4" name="Text Placeholder 3">
            <a:extLst>
              <a:ext uri="{FF2B5EF4-FFF2-40B4-BE49-F238E27FC236}">
                <a16:creationId xmlns:a16="http://schemas.microsoft.com/office/drawing/2014/main" id="{2906E3AC-DE7E-4EF7-A9DF-4FD94E7771FA}"/>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80022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304F2-912A-44A1-9E7C-C6DD685C8A44}"/>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B51374BF-2C84-4028-A6E3-172A6BA54765}"/>
              </a:ext>
            </a:extLst>
          </p:cNvPr>
          <p:cNvGraphicFramePr>
            <a:graphicFrameLocks noGrp="1"/>
          </p:cNvGraphicFramePr>
          <p:nvPr>
            <p:ph type="tbl" sz="quarter" idx="13"/>
            <p:extLst>
              <p:ext uri="{D42A27DB-BD31-4B8C-83A1-F6EECF244321}">
                <p14:modId xmlns:p14="http://schemas.microsoft.com/office/powerpoint/2010/main" val="890844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89208142"/>
                    </a:ext>
                  </a:extLst>
                </a:gridCol>
                <a:gridCol w="1645920">
                  <a:extLst>
                    <a:ext uri="{9D8B030D-6E8A-4147-A177-3AD203B41FA5}">
                      <a16:colId xmlns:a16="http://schemas.microsoft.com/office/drawing/2014/main" val="3169327626"/>
                    </a:ext>
                  </a:extLst>
                </a:gridCol>
                <a:gridCol w="1645920">
                  <a:extLst>
                    <a:ext uri="{9D8B030D-6E8A-4147-A177-3AD203B41FA5}">
                      <a16:colId xmlns:a16="http://schemas.microsoft.com/office/drawing/2014/main" val="2776171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24786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48445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78382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355113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944767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076486670"/>
                  </a:ext>
                </a:extLst>
              </a:tr>
            </a:tbl>
          </a:graphicData>
        </a:graphic>
      </p:graphicFrame>
      <p:sp>
        <p:nvSpPr>
          <p:cNvPr id="4" name="Text Placeholder 3">
            <a:extLst>
              <a:ext uri="{FF2B5EF4-FFF2-40B4-BE49-F238E27FC236}">
                <a16:creationId xmlns:a16="http://schemas.microsoft.com/office/drawing/2014/main" id="{6DA27119-6D5B-4DDF-BFB2-7DDB004A4B3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87246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A7A9F-2274-4A21-ACD9-B1D80ED022A6}"/>
              </a:ext>
            </a:extLst>
          </p:cNvPr>
          <p:cNvSpPr>
            <a:spLocks noGrp="1"/>
          </p:cNvSpPr>
          <p:nvPr>
            <p:ph type="title"/>
          </p:nvPr>
        </p:nvSpPr>
        <p:spPr/>
        <p:txBody>
          <a:bodyPr/>
          <a:lstStyle/>
          <a:p>
            <a:r>
              <a:rPr lang="en-US"/>
              <a:t>Facebook Total Engagements over Time (monthly) | SCS Dairy MY</a:t>
            </a:r>
          </a:p>
        </p:txBody>
      </p:sp>
      <p:graphicFrame>
        <p:nvGraphicFramePr>
          <p:cNvPr id="6" name="Chart Placeholder 5">
            <a:extLst>
              <a:ext uri="{FF2B5EF4-FFF2-40B4-BE49-F238E27FC236}">
                <a16:creationId xmlns:a16="http://schemas.microsoft.com/office/drawing/2014/main" id="{298D8F5D-326A-43D4-92B8-8F12A3BB6FDF}"/>
              </a:ext>
            </a:extLst>
          </p:cNvPr>
          <p:cNvGraphicFramePr>
            <a:graphicFrameLocks noGrp="1"/>
          </p:cNvGraphicFramePr>
          <p:nvPr>
            <p:ph type="chart" sz="quarter" idx="13"/>
            <p:extLst>
              <p:ext uri="{D42A27DB-BD31-4B8C-83A1-F6EECF244321}">
                <p14:modId xmlns:p14="http://schemas.microsoft.com/office/powerpoint/2010/main" val="2117839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7FCA81-9FDF-4F29-A57E-B905894C547B}"/>
              </a:ext>
            </a:extLst>
          </p:cNvPr>
          <p:cNvSpPr>
            <a:spLocks noGrp="1"/>
          </p:cNvSpPr>
          <p:nvPr>
            <p:ph type="body" sz="quarter" idx="14"/>
          </p:nvPr>
        </p:nvSpPr>
        <p:spPr/>
        <p:txBody>
          <a:bodyPr/>
          <a:lstStyle/>
          <a:p>
            <a:r>
              <a:rPr lang="en-US"/>
              <a:t>05/01/2021 - 05/31/2021</a:t>
            </a:r>
          </a:p>
        </p:txBody>
      </p:sp>
      <p:sp>
        <p:nvSpPr>
          <p:cNvPr id="5" name="Footer Placeholder 4">
            <a:extLst>
              <a:ext uri="{FF2B5EF4-FFF2-40B4-BE49-F238E27FC236}">
                <a16:creationId xmlns:a16="http://schemas.microsoft.com/office/drawing/2014/main" id="{322FF99F-E4CA-4824-887C-12724D71B7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86081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D04B7-8725-44AC-873A-9F01D2282217}"/>
              </a:ext>
            </a:extLst>
          </p:cNvPr>
          <p:cNvSpPr>
            <a:spLocks noGrp="1"/>
          </p:cNvSpPr>
          <p:nvPr>
            <p:ph type="title"/>
          </p:nvPr>
        </p:nvSpPr>
        <p:spPr/>
        <p:txBody>
          <a:bodyPr/>
          <a:lstStyle/>
          <a:p>
            <a:r>
              <a:rPr lang="en-US"/>
              <a:t>Facebook Own Posts Table | SCS Dairy MY - 1 of 18</a:t>
            </a:r>
          </a:p>
        </p:txBody>
      </p:sp>
      <p:graphicFrame>
        <p:nvGraphicFramePr>
          <p:cNvPr id="5" name="Table Placeholder 4">
            <a:extLst>
              <a:ext uri="{FF2B5EF4-FFF2-40B4-BE49-F238E27FC236}">
                <a16:creationId xmlns:a16="http://schemas.microsoft.com/office/drawing/2014/main" id="{53DDFB9C-AC99-45F8-B898-EAEA97AB2AD4}"/>
              </a:ext>
            </a:extLst>
          </p:cNvPr>
          <p:cNvGraphicFramePr>
            <a:graphicFrameLocks noGrp="1"/>
          </p:cNvGraphicFramePr>
          <p:nvPr>
            <p:ph type="tbl" sz="quarter" idx="13"/>
            <p:extLst>
              <p:ext uri="{D42A27DB-BD31-4B8C-83A1-F6EECF244321}">
                <p14:modId xmlns:p14="http://schemas.microsoft.com/office/powerpoint/2010/main" val="364999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08055388"/>
                    </a:ext>
                  </a:extLst>
                </a:gridCol>
                <a:gridCol w="822960">
                  <a:extLst>
                    <a:ext uri="{9D8B030D-6E8A-4147-A177-3AD203B41FA5}">
                      <a16:colId xmlns:a16="http://schemas.microsoft.com/office/drawing/2014/main" val="3806067333"/>
                    </a:ext>
                  </a:extLst>
                </a:gridCol>
                <a:gridCol w="822960">
                  <a:extLst>
                    <a:ext uri="{9D8B030D-6E8A-4147-A177-3AD203B41FA5}">
                      <a16:colId xmlns:a16="http://schemas.microsoft.com/office/drawing/2014/main" val="1021982714"/>
                    </a:ext>
                  </a:extLst>
                </a:gridCol>
                <a:gridCol w="822960">
                  <a:extLst>
                    <a:ext uri="{9D8B030D-6E8A-4147-A177-3AD203B41FA5}">
                      <a16:colId xmlns:a16="http://schemas.microsoft.com/office/drawing/2014/main" val="74324902"/>
                    </a:ext>
                  </a:extLst>
                </a:gridCol>
                <a:gridCol w="822960">
                  <a:extLst>
                    <a:ext uri="{9D8B030D-6E8A-4147-A177-3AD203B41FA5}">
                      <a16:colId xmlns:a16="http://schemas.microsoft.com/office/drawing/2014/main" val="2203768529"/>
                    </a:ext>
                  </a:extLst>
                </a:gridCol>
                <a:gridCol w="822960">
                  <a:extLst>
                    <a:ext uri="{9D8B030D-6E8A-4147-A177-3AD203B41FA5}">
                      <a16:colId xmlns:a16="http://schemas.microsoft.com/office/drawing/2014/main" val="599139023"/>
                    </a:ext>
                  </a:extLst>
                </a:gridCol>
                <a:gridCol w="822960">
                  <a:extLst>
                    <a:ext uri="{9D8B030D-6E8A-4147-A177-3AD203B41FA5}">
                      <a16:colId xmlns:a16="http://schemas.microsoft.com/office/drawing/2014/main" val="238802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0021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- 2021-05-17 15:05:45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Pick &amp; Win Contest today!
Here’s how to join the contest:
1. Like SCS Dairy MY Facebook page and contest post.
2. Which tank will fill up first?
3. Answer the following question: “What is your favourite food made with SCS Butter?”
4. Post your answers in the comment section.
5. Share our contest post and tag 5 friends. Only 3 lucky winners will be selected to win a Luminarc Lotusia Dinner Set worth RM499! 
Join now! Contest ends on 24 May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2008475"/>
                  </a:ext>
                </a:extLst>
              </a:tr>
            </a:tbl>
          </a:graphicData>
        </a:graphic>
      </p:graphicFrame>
      <p:sp>
        <p:nvSpPr>
          <p:cNvPr id="4" name="Text Placeholder 3">
            <a:extLst>
              <a:ext uri="{FF2B5EF4-FFF2-40B4-BE49-F238E27FC236}">
                <a16:creationId xmlns:a16="http://schemas.microsoft.com/office/drawing/2014/main" id="{A4483D2F-FEC6-4076-8C64-77002D3004C1}"/>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5214459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D20F7-D765-498D-BDB4-D35CF8070C29}"/>
              </a:ext>
            </a:extLst>
          </p:cNvPr>
          <p:cNvSpPr>
            <a:spLocks noGrp="1"/>
          </p:cNvSpPr>
          <p:nvPr>
            <p:ph type="title"/>
          </p:nvPr>
        </p:nvSpPr>
        <p:spPr/>
        <p:txBody>
          <a:bodyPr/>
          <a:lstStyle/>
          <a:p>
            <a:r>
              <a:rPr lang="en-US"/>
              <a:t>Facebook Own Posts Table | SCS Dairy MY - 2 of 18</a:t>
            </a:r>
          </a:p>
        </p:txBody>
      </p:sp>
      <p:graphicFrame>
        <p:nvGraphicFramePr>
          <p:cNvPr id="5" name="Table Placeholder 4">
            <a:extLst>
              <a:ext uri="{FF2B5EF4-FFF2-40B4-BE49-F238E27FC236}">
                <a16:creationId xmlns:a16="http://schemas.microsoft.com/office/drawing/2014/main" id="{EA079C9E-181F-451F-B125-4984386F83CA}"/>
              </a:ext>
            </a:extLst>
          </p:cNvPr>
          <p:cNvGraphicFramePr>
            <a:graphicFrameLocks noGrp="1"/>
          </p:cNvGraphicFramePr>
          <p:nvPr>
            <p:ph type="tbl" sz="quarter" idx="13"/>
            <p:extLst>
              <p:ext uri="{D42A27DB-BD31-4B8C-83A1-F6EECF244321}">
                <p14:modId xmlns:p14="http://schemas.microsoft.com/office/powerpoint/2010/main" val="3874163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1536556"/>
                    </a:ext>
                  </a:extLst>
                </a:gridCol>
                <a:gridCol w="822960">
                  <a:extLst>
                    <a:ext uri="{9D8B030D-6E8A-4147-A177-3AD203B41FA5}">
                      <a16:colId xmlns:a16="http://schemas.microsoft.com/office/drawing/2014/main" val="423863208"/>
                    </a:ext>
                  </a:extLst>
                </a:gridCol>
                <a:gridCol w="822960">
                  <a:extLst>
                    <a:ext uri="{9D8B030D-6E8A-4147-A177-3AD203B41FA5}">
                      <a16:colId xmlns:a16="http://schemas.microsoft.com/office/drawing/2014/main" val="2752496907"/>
                    </a:ext>
                  </a:extLst>
                </a:gridCol>
                <a:gridCol w="822960">
                  <a:extLst>
                    <a:ext uri="{9D8B030D-6E8A-4147-A177-3AD203B41FA5}">
                      <a16:colId xmlns:a16="http://schemas.microsoft.com/office/drawing/2014/main" val="3405800062"/>
                    </a:ext>
                  </a:extLst>
                </a:gridCol>
                <a:gridCol w="822960">
                  <a:extLst>
                    <a:ext uri="{9D8B030D-6E8A-4147-A177-3AD203B41FA5}">
                      <a16:colId xmlns:a16="http://schemas.microsoft.com/office/drawing/2014/main" val="3541850285"/>
                    </a:ext>
                  </a:extLst>
                </a:gridCol>
                <a:gridCol w="822960">
                  <a:extLst>
                    <a:ext uri="{9D8B030D-6E8A-4147-A177-3AD203B41FA5}">
                      <a16:colId xmlns:a16="http://schemas.microsoft.com/office/drawing/2014/main" val="4079330018"/>
                    </a:ext>
                  </a:extLst>
                </a:gridCol>
                <a:gridCol w="822960">
                  <a:extLst>
                    <a:ext uri="{9D8B030D-6E8A-4147-A177-3AD203B41FA5}">
                      <a16:colId xmlns:a16="http://schemas.microsoft.com/office/drawing/2014/main" val="3399541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0227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- 2021-05-08 14:05:55</a:t>
                      </a:r>
                      <a:r>
                        <a:rPr kumimoji="0" lang="en-US" sz="1000" b="0" i="0" u="none" strike="noStrike" kern="1200" cap="none" spc="0" normalizeH="0" baseline="0" noProof="0">
                          <a:ln>
                            <a:noFill/>
                          </a:ln>
                          <a:solidFill>
                            <a:prstClr val="black"/>
                          </a:solidFill>
                          <a:effectLst/>
                          <a:uLnTx/>
                          <a:uFillTx/>
                          <a:latin typeface="+mn-lt"/>
                          <a:ea typeface="+mn-ea"/>
                          <a:cs typeface="+mn-cs"/>
                        </a:rPr>
                        <a:t>
 Pancakes or crepes topped with SCS Butter? What will you pick?
Like SCS Dairy MY Facebook page, tag 5 friends, share this post, and become part of our mini contest! Who knows you might be one of our lucky winners and get a Luminarc rectangle plate worth RM33!
3 winners will be selected only! 3 prizes to be won!
Contest ends on 14 May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176554"/>
                  </a:ext>
                </a:extLst>
              </a:tr>
            </a:tbl>
          </a:graphicData>
        </a:graphic>
      </p:graphicFrame>
      <p:sp>
        <p:nvSpPr>
          <p:cNvPr id="4" name="Text Placeholder 3">
            <a:extLst>
              <a:ext uri="{FF2B5EF4-FFF2-40B4-BE49-F238E27FC236}">
                <a16:creationId xmlns:a16="http://schemas.microsoft.com/office/drawing/2014/main" id="{84909ECE-8D5F-44DD-96CD-F71AF2A9974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4147877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B2034-22EA-4DDE-9735-C279CD412D6B}"/>
              </a:ext>
            </a:extLst>
          </p:cNvPr>
          <p:cNvSpPr>
            <a:spLocks noGrp="1"/>
          </p:cNvSpPr>
          <p:nvPr>
            <p:ph type="title"/>
          </p:nvPr>
        </p:nvSpPr>
        <p:spPr/>
        <p:txBody>
          <a:bodyPr/>
          <a:lstStyle/>
          <a:p>
            <a:r>
              <a:rPr lang="en-US"/>
              <a:t>Facebook Own Posts Table | SCS Dairy MY - 3 of 18</a:t>
            </a:r>
          </a:p>
        </p:txBody>
      </p:sp>
      <p:graphicFrame>
        <p:nvGraphicFramePr>
          <p:cNvPr id="5" name="Table Placeholder 4">
            <a:extLst>
              <a:ext uri="{FF2B5EF4-FFF2-40B4-BE49-F238E27FC236}">
                <a16:creationId xmlns:a16="http://schemas.microsoft.com/office/drawing/2014/main" id="{8670C0D5-CCFE-4F42-B831-87D3C19F9A34}"/>
              </a:ext>
            </a:extLst>
          </p:cNvPr>
          <p:cNvGraphicFramePr>
            <a:graphicFrameLocks noGrp="1"/>
          </p:cNvGraphicFramePr>
          <p:nvPr>
            <p:ph type="tbl" sz="quarter" idx="13"/>
            <p:extLst>
              <p:ext uri="{D42A27DB-BD31-4B8C-83A1-F6EECF244321}">
                <p14:modId xmlns:p14="http://schemas.microsoft.com/office/powerpoint/2010/main" val="204648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68073856"/>
                    </a:ext>
                  </a:extLst>
                </a:gridCol>
                <a:gridCol w="822960">
                  <a:extLst>
                    <a:ext uri="{9D8B030D-6E8A-4147-A177-3AD203B41FA5}">
                      <a16:colId xmlns:a16="http://schemas.microsoft.com/office/drawing/2014/main" val="1450233856"/>
                    </a:ext>
                  </a:extLst>
                </a:gridCol>
                <a:gridCol w="822960">
                  <a:extLst>
                    <a:ext uri="{9D8B030D-6E8A-4147-A177-3AD203B41FA5}">
                      <a16:colId xmlns:a16="http://schemas.microsoft.com/office/drawing/2014/main" val="2768852877"/>
                    </a:ext>
                  </a:extLst>
                </a:gridCol>
                <a:gridCol w="822960">
                  <a:extLst>
                    <a:ext uri="{9D8B030D-6E8A-4147-A177-3AD203B41FA5}">
                      <a16:colId xmlns:a16="http://schemas.microsoft.com/office/drawing/2014/main" val="124706861"/>
                    </a:ext>
                  </a:extLst>
                </a:gridCol>
                <a:gridCol w="822960">
                  <a:extLst>
                    <a:ext uri="{9D8B030D-6E8A-4147-A177-3AD203B41FA5}">
                      <a16:colId xmlns:a16="http://schemas.microsoft.com/office/drawing/2014/main" val="1310754058"/>
                    </a:ext>
                  </a:extLst>
                </a:gridCol>
                <a:gridCol w="822960">
                  <a:extLst>
                    <a:ext uri="{9D8B030D-6E8A-4147-A177-3AD203B41FA5}">
                      <a16:colId xmlns:a16="http://schemas.microsoft.com/office/drawing/2014/main" val="3986514467"/>
                    </a:ext>
                  </a:extLst>
                </a:gridCol>
                <a:gridCol w="822960">
                  <a:extLst>
                    <a:ext uri="{9D8B030D-6E8A-4147-A177-3AD203B41FA5}">
                      <a16:colId xmlns:a16="http://schemas.microsoft.com/office/drawing/2014/main" val="2049337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224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- 2021-05-20 14:03:44</a:t>
                      </a:r>
                      <a:r>
                        <a:rPr kumimoji="0" lang="en-US" sz="1000" b="0" i="0" u="none" strike="noStrike" kern="1200" cap="none" spc="0" normalizeH="0" baseline="0" noProof="0">
                          <a:ln>
                            <a:noFill/>
                          </a:ln>
                          <a:solidFill>
                            <a:prstClr val="black"/>
                          </a:solidFill>
                          <a:effectLst/>
                          <a:uLnTx/>
                          <a:uFillTx/>
                          <a:latin typeface="+mn-lt"/>
                          <a:ea typeface="+mn-ea"/>
                          <a:cs typeface="+mn-cs"/>
                        </a:rPr>
                        <a:t>
 Let’s see how much you know about SCS Butter!
Complete this sentence from the options given below, like SCS Dairy MY Facebook page, tag 5 friends and stand a chance to win a O’Cuisine container worth RM36.75!
SCS Butter goes through a _______________?
a) Single Churn
b) No Churn
c) Double Churn
3 winners will be selected only! 3 prizes to be won!
Contest ends on 28 May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94482750"/>
                  </a:ext>
                </a:extLst>
              </a:tr>
            </a:tbl>
          </a:graphicData>
        </a:graphic>
      </p:graphicFrame>
      <p:sp>
        <p:nvSpPr>
          <p:cNvPr id="4" name="Text Placeholder 3">
            <a:extLst>
              <a:ext uri="{FF2B5EF4-FFF2-40B4-BE49-F238E27FC236}">
                <a16:creationId xmlns:a16="http://schemas.microsoft.com/office/drawing/2014/main" id="{80A5ABE0-7F54-4EA7-9B7E-8F404A51479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5153048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3FD29-D697-420F-BDEB-DA300112F4DB}"/>
              </a:ext>
            </a:extLst>
          </p:cNvPr>
          <p:cNvSpPr>
            <a:spLocks noGrp="1"/>
          </p:cNvSpPr>
          <p:nvPr>
            <p:ph type="title"/>
          </p:nvPr>
        </p:nvSpPr>
        <p:spPr/>
        <p:txBody>
          <a:bodyPr/>
          <a:lstStyle/>
          <a:p>
            <a:r>
              <a:rPr lang="en-US"/>
              <a:t>Facebook Own Posts Table | SCS Dairy MY - 4 of 18</a:t>
            </a:r>
          </a:p>
        </p:txBody>
      </p:sp>
      <p:graphicFrame>
        <p:nvGraphicFramePr>
          <p:cNvPr id="5" name="Table Placeholder 4">
            <a:extLst>
              <a:ext uri="{FF2B5EF4-FFF2-40B4-BE49-F238E27FC236}">
                <a16:creationId xmlns:a16="http://schemas.microsoft.com/office/drawing/2014/main" id="{B53C2F25-A5C2-4E0B-9E4E-C474007CD364}"/>
              </a:ext>
            </a:extLst>
          </p:cNvPr>
          <p:cNvGraphicFramePr>
            <a:graphicFrameLocks noGrp="1"/>
          </p:cNvGraphicFramePr>
          <p:nvPr>
            <p:ph type="tbl" sz="quarter" idx="13"/>
            <p:extLst>
              <p:ext uri="{D42A27DB-BD31-4B8C-83A1-F6EECF244321}">
                <p14:modId xmlns:p14="http://schemas.microsoft.com/office/powerpoint/2010/main" val="113706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59717220"/>
                    </a:ext>
                  </a:extLst>
                </a:gridCol>
                <a:gridCol w="822960">
                  <a:extLst>
                    <a:ext uri="{9D8B030D-6E8A-4147-A177-3AD203B41FA5}">
                      <a16:colId xmlns:a16="http://schemas.microsoft.com/office/drawing/2014/main" val="556833696"/>
                    </a:ext>
                  </a:extLst>
                </a:gridCol>
                <a:gridCol w="822960">
                  <a:extLst>
                    <a:ext uri="{9D8B030D-6E8A-4147-A177-3AD203B41FA5}">
                      <a16:colId xmlns:a16="http://schemas.microsoft.com/office/drawing/2014/main" val="1309028415"/>
                    </a:ext>
                  </a:extLst>
                </a:gridCol>
                <a:gridCol w="822960">
                  <a:extLst>
                    <a:ext uri="{9D8B030D-6E8A-4147-A177-3AD203B41FA5}">
                      <a16:colId xmlns:a16="http://schemas.microsoft.com/office/drawing/2014/main" val="1813809177"/>
                    </a:ext>
                  </a:extLst>
                </a:gridCol>
                <a:gridCol w="822960">
                  <a:extLst>
                    <a:ext uri="{9D8B030D-6E8A-4147-A177-3AD203B41FA5}">
                      <a16:colId xmlns:a16="http://schemas.microsoft.com/office/drawing/2014/main" val="2707816794"/>
                    </a:ext>
                  </a:extLst>
                </a:gridCol>
                <a:gridCol w="822960">
                  <a:extLst>
                    <a:ext uri="{9D8B030D-6E8A-4147-A177-3AD203B41FA5}">
                      <a16:colId xmlns:a16="http://schemas.microsoft.com/office/drawing/2014/main" val="3519655854"/>
                    </a:ext>
                  </a:extLst>
                </a:gridCol>
                <a:gridCol w="822960">
                  <a:extLst>
                    <a:ext uri="{9D8B030D-6E8A-4147-A177-3AD203B41FA5}">
                      <a16:colId xmlns:a16="http://schemas.microsoft.com/office/drawing/2014/main" val="3347195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873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- 2021-05-22 06:26:06</a:t>
                      </a:r>
                      <a:r>
                        <a:rPr kumimoji="0" lang="en-US" sz="1000" b="0" i="0" u="none" strike="noStrike" kern="1200" cap="none" spc="0" normalizeH="0" baseline="0" noProof="0">
                          <a:ln>
                            <a:noFill/>
                          </a:ln>
                          <a:solidFill>
                            <a:prstClr val="black"/>
                          </a:solidFill>
                          <a:effectLst/>
                          <a:uLnTx/>
                          <a:uFillTx/>
                          <a:latin typeface="+mn-lt"/>
                          <a:ea typeface="+mn-ea"/>
                          <a:cs typeface="+mn-cs"/>
                        </a:rPr>
                        <a:t>
 [Contest] Have you seen our brand new WhatsApp stickers? Take part in the SCS WhatsApp Sticker Pack Contest and stand a chance to win RM50 Lazada The Culina Co Vouchers!
To join the contest:
1. Download our SCS WhatsApp sticker pack: http://sticker.ly/s/BQ2BLF. 
2. Which SCS WhatsApp sticker best describes your current mood? Take a screenshot of the sticker in the Whatsapp app and upload it in the comment section below.
3. Like the SCS Dairy MY page, share this contest post. 
4. Tag 5 friends.
Will you be one of our 10 winners? Hurry and join in the fun NOW! #TrueBaker
#Contest ends 31 May 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87232531"/>
                  </a:ext>
                </a:extLst>
              </a:tr>
            </a:tbl>
          </a:graphicData>
        </a:graphic>
      </p:graphicFrame>
      <p:sp>
        <p:nvSpPr>
          <p:cNvPr id="4" name="Text Placeholder 3">
            <a:extLst>
              <a:ext uri="{FF2B5EF4-FFF2-40B4-BE49-F238E27FC236}">
                <a16:creationId xmlns:a16="http://schemas.microsoft.com/office/drawing/2014/main" id="{659C28C3-03B1-4302-AF4A-201C2B962FA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4887191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B32AE-2B63-4917-9AB0-00ED9D71CE70}"/>
              </a:ext>
            </a:extLst>
          </p:cNvPr>
          <p:cNvSpPr>
            <a:spLocks noGrp="1"/>
          </p:cNvSpPr>
          <p:nvPr>
            <p:ph type="title"/>
          </p:nvPr>
        </p:nvSpPr>
        <p:spPr/>
        <p:txBody>
          <a:bodyPr/>
          <a:lstStyle/>
          <a:p>
            <a:r>
              <a:rPr lang="en-US"/>
              <a:t>Facebook Own Posts Table | SCS Dairy MY - 5 of 18</a:t>
            </a:r>
          </a:p>
        </p:txBody>
      </p:sp>
      <p:graphicFrame>
        <p:nvGraphicFramePr>
          <p:cNvPr id="5" name="Table Placeholder 4">
            <a:extLst>
              <a:ext uri="{FF2B5EF4-FFF2-40B4-BE49-F238E27FC236}">
                <a16:creationId xmlns:a16="http://schemas.microsoft.com/office/drawing/2014/main" id="{45972AA5-3613-45C2-96AC-76A3BCD0DC45}"/>
              </a:ext>
            </a:extLst>
          </p:cNvPr>
          <p:cNvGraphicFramePr>
            <a:graphicFrameLocks noGrp="1"/>
          </p:cNvGraphicFramePr>
          <p:nvPr>
            <p:ph type="tbl" sz="quarter" idx="13"/>
            <p:extLst>
              <p:ext uri="{D42A27DB-BD31-4B8C-83A1-F6EECF244321}">
                <p14:modId xmlns:p14="http://schemas.microsoft.com/office/powerpoint/2010/main" val="3239044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33821574"/>
                    </a:ext>
                  </a:extLst>
                </a:gridCol>
                <a:gridCol w="822960">
                  <a:extLst>
                    <a:ext uri="{9D8B030D-6E8A-4147-A177-3AD203B41FA5}">
                      <a16:colId xmlns:a16="http://schemas.microsoft.com/office/drawing/2014/main" val="3691713429"/>
                    </a:ext>
                  </a:extLst>
                </a:gridCol>
                <a:gridCol w="822960">
                  <a:extLst>
                    <a:ext uri="{9D8B030D-6E8A-4147-A177-3AD203B41FA5}">
                      <a16:colId xmlns:a16="http://schemas.microsoft.com/office/drawing/2014/main" val="1342291880"/>
                    </a:ext>
                  </a:extLst>
                </a:gridCol>
                <a:gridCol w="822960">
                  <a:extLst>
                    <a:ext uri="{9D8B030D-6E8A-4147-A177-3AD203B41FA5}">
                      <a16:colId xmlns:a16="http://schemas.microsoft.com/office/drawing/2014/main" val="4275991817"/>
                    </a:ext>
                  </a:extLst>
                </a:gridCol>
                <a:gridCol w="822960">
                  <a:extLst>
                    <a:ext uri="{9D8B030D-6E8A-4147-A177-3AD203B41FA5}">
                      <a16:colId xmlns:a16="http://schemas.microsoft.com/office/drawing/2014/main" val="3426056048"/>
                    </a:ext>
                  </a:extLst>
                </a:gridCol>
                <a:gridCol w="822960">
                  <a:extLst>
                    <a:ext uri="{9D8B030D-6E8A-4147-A177-3AD203B41FA5}">
                      <a16:colId xmlns:a16="http://schemas.microsoft.com/office/drawing/2014/main" val="1133426079"/>
                    </a:ext>
                  </a:extLst>
                </a:gridCol>
                <a:gridCol w="822960">
                  <a:extLst>
                    <a:ext uri="{9D8B030D-6E8A-4147-A177-3AD203B41FA5}">
                      <a16:colId xmlns:a16="http://schemas.microsoft.com/office/drawing/2014/main" val="835428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427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- 2021-05-06 14:00:31</a:t>
                      </a:r>
                      <a:r>
                        <a:rPr kumimoji="0" lang="en-US" sz="1000" b="0" i="0" u="none" strike="noStrike" kern="1200" cap="none" spc="0" normalizeH="0" baseline="0" noProof="0">
                          <a:ln>
                            <a:noFill/>
                          </a:ln>
                          <a:solidFill>
                            <a:prstClr val="black"/>
                          </a:solidFill>
                          <a:effectLst/>
                          <a:uLnTx/>
                          <a:uFillTx/>
                          <a:latin typeface="+mn-lt"/>
                          <a:ea typeface="+mn-ea"/>
                          <a:cs typeface="+mn-cs"/>
                        </a:rPr>
                        <a:t>
 Try this tip when baking a cake for iftar. Do most of your mixing of a cake batter before you add the flour. Make sure that you've properly creamed the butter, sugar and eggs. Once you add the flour, you do not want to overmix as it activates the gluten as soon as the flour hits the liquid. Try to mix the flour by hand with a wooden spoon or spatula so that it can't be overmixed and then scoop it into the baking tin or pan.
SCS gives you the convenience of shopping from the comfort of your home. Log onto Lazada and shop for all your favourite SCS products today!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38762151"/>
                  </a:ext>
                </a:extLst>
              </a:tr>
            </a:tbl>
          </a:graphicData>
        </a:graphic>
      </p:graphicFrame>
      <p:sp>
        <p:nvSpPr>
          <p:cNvPr id="4" name="Text Placeholder 3">
            <a:extLst>
              <a:ext uri="{FF2B5EF4-FFF2-40B4-BE49-F238E27FC236}">
                <a16:creationId xmlns:a16="http://schemas.microsoft.com/office/drawing/2014/main" id="{0890EA0B-A666-41DD-A198-B3D717EEA0C6}"/>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1350365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E9241-6016-4E56-84A1-CA311116DBE8}"/>
              </a:ext>
            </a:extLst>
          </p:cNvPr>
          <p:cNvSpPr>
            <a:spLocks noGrp="1"/>
          </p:cNvSpPr>
          <p:nvPr>
            <p:ph type="title"/>
          </p:nvPr>
        </p:nvSpPr>
        <p:spPr/>
        <p:txBody>
          <a:bodyPr/>
          <a:lstStyle/>
          <a:p>
            <a:r>
              <a:rPr lang="en-US"/>
              <a:t>Facebook Own Posts Table | SCS Dairy MY - 6 of 18</a:t>
            </a:r>
          </a:p>
        </p:txBody>
      </p:sp>
      <p:graphicFrame>
        <p:nvGraphicFramePr>
          <p:cNvPr id="5" name="Table Placeholder 4">
            <a:extLst>
              <a:ext uri="{FF2B5EF4-FFF2-40B4-BE49-F238E27FC236}">
                <a16:creationId xmlns:a16="http://schemas.microsoft.com/office/drawing/2014/main" id="{93B74166-E345-4D26-B377-F36D32A7DDED}"/>
              </a:ext>
            </a:extLst>
          </p:cNvPr>
          <p:cNvGraphicFramePr>
            <a:graphicFrameLocks noGrp="1"/>
          </p:cNvGraphicFramePr>
          <p:nvPr>
            <p:ph type="tbl" sz="quarter" idx="13"/>
            <p:extLst>
              <p:ext uri="{D42A27DB-BD31-4B8C-83A1-F6EECF244321}">
                <p14:modId xmlns:p14="http://schemas.microsoft.com/office/powerpoint/2010/main" val="1725788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97151286"/>
                    </a:ext>
                  </a:extLst>
                </a:gridCol>
                <a:gridCol w="822960">
                  <a:extLst>
                    <a:ext uri="{9D8B030D-6E8A-4147-A177-3AD203B41FA5}">
                      <a16:colId xmlns:a16="http://schemas.microsoft.com/office/drawing/2014/main" val="677533744"/>
                    </a:ext>
                  </a:extLst>
                </a:gridCol>
                <a:gridCol w="822960">
                  <a:extLst>
                    <a:ext uri="{9D8B030D-6E8A-4147-A177-3AD203B41FA5}">
                      <a16:colId xmlns:a16="http://schemas.microsoft.com/office/drawing/2014/main" val="1321192162"/>
                    </a:ext>
                  </a:extLst>
                </a:gridCol>
                <a:gridCol w="822960">
                  <a:extLst>
                    <a:ext uri="{9D8B030D-6E8A-4147-A177-3AD203B41FA5}">
                      <a16:colId xmlns:a16="http://schemas.microsoft.com/office/drawing/2014/main" val="1909583945"/>
                    </a:ext>
                  </a:extLst>
                </a:gridCol>
                <a:gridCol w="822960">
                  <a:extLst>
                    <a:ext uri="{9D8B030D-6E8A-4147-A177-3AD203B41FA5}">
                      <a16:colId xmlns:a16="http://schemas.microsoft.com/office/drawing/2014/main" val="1298357390"/>
                    </a:ext>
                  </a:extLst>
                </a:gridCol>
                <a:gridCol w="822960">
                  <a:extLst>
                    <a:ext uri="{9D8B030D-6E8A-4147-A177-3AD203B41FA5}">
                      <a16:colId xmlns:a16="http://schemas.microsoft.com/office/drawing/2014/main" val="689989392"/>
                    </a:ext>
                  </a:extLst>
                </a:gridCol>
                <a:gridCol w="822960">
                  <a:extLst>
                    <a:ext uri="{9D8B030D-6E8A-4147-A177-3AD203B41FA5}">
                      <a16:colId xmlns:a16="http://schemas.microsoft.com/office/drawing/2014/main" val="543627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7838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- 2021-05-03 11:30:05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Ana Tasha
Muhammad Fikri Abd Wahab
Sharina Rahim
Kindly send us a Facebook message with the following details mentioned below before 8th May 2021 to claim your prize.
Name as per IC
First 8 digits of your NRIC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6564057"/>
                  </a:ext>
                </a:extLst>
              </a:tr>
            </a:tbl>
          </a:graphicData>
        </a:graphic>
      </p:graphicFrame>
      <p:sp>
        <p:nvSpPr>
          <p:cNvPr id="4" name="Text Placeholder 3">
            <a:extLst>
              <a:ext uri="{FF2B5EF4-FFF2-40B4-BE49-F238E27FC236}">
                <a16:creationId xmlns:a16="http://schemas.microsoft.com/office/drawing/2014/main" id="{76064671-B710-4648-9987-30B66DF2A3E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0600380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E92D6-9CDA-4E60-A19E-8C7A09B87284}"/>
              </a:ext>
            </a:extLst>
          </p:cNvPr>
          <p:cNvSpPr>
            <a:spLocks noGrp="1"/>
          </p:cNvSpPr>
          <p:nvPr>
            <p:ph type="title"/>
          </p:nvPr>
        </p:nvSpPr>
        <p:spPr/>
        <p:txBody>
          <a:bodyPr/>
          <a:lstStyle/>
          <a:p>
            <a:r>
              <a:rPr lang="en-US"/>
              <a:t>Facebook Own Posts Table | SCS Dairy MY - 7 of 18</a:t>
            </a:r>
          </a:p>
        </p:txBody>
      </p:sp>
      <p:graphicFrame>
        <p:nvGraphicFramePr>
          <p:cNvPr id="5" name="Table Placeholder 4">
            <a:extLst>
              <a:ext uri="{FF2B5EF4-FFF2-40B4-BE49-F238E27FC236}">
                <a16:creationId xmlns:a16="http://schemas.microsoft.com/office/drawing/2014/main" id="{C275ADEF-2E2A-40A0-9EB1-B61497950772}"/>
              </a:ext>
            </a:extLst>
          </p:cNvPr>
          <p:cNvGraphicFramePr>
            <a:graphicFrameLocks noGrp="1"/>
          </p:cNvGraphicFramePr>
          <p:nvPr>
            <p:ph type="tbl" sz="quarter" idx="13"/>
            <p:extLst>
              <p:ext uri="{D42A27DB-BD31-4B8C-83A1-F6EECF244321}">
                <p14:modId xmlns:p14="http://schemas.microsoft.com/office/powerpoint/2010/main" val="1910571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2591302"/>
                    </a:ext>
                  </a:extLst>
                </a:gridCol>
                <a:gridCol w="822960">
                  <a:extLst>
                    <a:ext uri="{9D8B030D-6E8A-4147-A177-3AD203B41FA5}">
                      <a16:colId xmlns:a16="http://schemas.microsoft.com/office/drawing/2014/main" val="3416980653"/>
                    </a:ext>
                  </a:extLst>
                </a:gridCol>
                <a:gridCol w="822960">
                  <a:extLst>
                    <a:ext uri="{9D8B030D-6E8A-4147-A177-3AD203B41FA5}">
                      <a16:colId xmlns:a16="http://schemas.microsoft.com/office/drawing/2014/main" val="3065542681"/>
                    </a:ext>
                  </a:extLst>
                </a:gridCol>
                <a:gridCol w="822960">
                  <a:extLst>
                    <a:ext uri="{9D8B030D-6E8A-4147-A177-3AD203B41FA5}">
                      <a16:colId xmlns:a16="http://schemas.microsoft.com/office/drawing/2014/main" val="22324878"/>
                    </a:ext>
                  </a:extLst>
                </a:gridCol>
                <a:gridCol w="822960">
                  <a:extLst>
                    <a:ext uri="{9D8B030D-6E8A-4147-A177-3AD203B41FA5}">
                      <a16:colId xmlns:a16="http://schemas.microsoft.com/office/drawing/2014/main" val="3151442756"/>
                    </a:ext>
                  </a:extLst>
                </a:gridCol>
                <a:gridCol w="822960">
                  <a:extLst>
                    <a:ext uri="{9D8B030D-6E8A-4147-A177-3AD203B41FA5}">
                      <a16:colId xmlns:a16="http://schemas.microsoft.com/office/drawing/2014/main" val="3084495457"/>
                    </a:ext>
                  </a:extLst>
                </a:gridCol>
                <a:gridCol w="822960">
                  <a:extLst>
                    <a:ext uri="{9D8B030D-6E8A-4147-A177-3AD203B41FA5}">
                      <a16:colId xmlns:a16="http://schemas.microsoft.com/office/drawing/2014/main" val="579737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679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- 2021-05-04 12:05:15</a:t>
                      </a:r>
                      <a:r>
                        <a:rPr kumimoji="0" lang="en-US" sz="1000" b="0" i="0" u="none" strike="noStrike" kern="1200" cap="none" spc="0" normalizeH="0" baseline="0" noProof="0">
                          <a:ln>
                            <a:noFill/>
                          </a:ln>
                          <a:solidFill>
                            <a:prstClr val="black"/>
                          </a:solidFill>
                          <a:effectLst/>
                          <a:uLnTx/>
                          <a:uFillTx/>
                          <a:latin typeface="+mn-lt"/>
                          <a:ea typeface="+mn-ea"/>
                          <a:cs typeface="+mn-cs"/>
                        </a:rPr>
                        <a:t>
 Make something different this Raya, try out this traditional Kuih Raya recipe with a cheesy twist. Made with SCS Butter and SCS Cream Cheese, this will surely become a family favourite!
#SCSrecipes #JustAddSCS
Kuih Bangkit Cheese
Ingredients:
250g SCS Salted Butter
227g SCS Cream Cheese
360g tapioca flour
384g corn flour
227g cheddar cheese
200g fine granulated sugar
2 egg yolks 
1 tsp baking powder 
1 tsp vanilla essence 
Instructions:
1. Mix tapioca flour, corn flour and baking powder in a bowl and leave aside
2. Use a mixer and mix SCS Butter and sugar well. Then, add egg yolks, SCS Cream Cheese, and vanilla essence and beat to soft peaks.
3.Next, add in portion by portion of the mixed flour and mix them well until a dough is formed.
4. Knead the dough well (tip: the dough is well-knead if it doesn’t stick on the palms.)
5. Grate the cheddar cheese and then mix well with the dough then set aside. 
6. Now, using the cover of a mineral water bottle, press onto the dough until circ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75496536"/>
                  </a:ext>
                </a:extLst>
              </a:tr>
            </a:tbl>
          </a:graphicData>
        </a:graphic>
      </p:graphicFrame>
      <p:sp>
        <p:nvSpPr>
          <p:cNvPr id="4" name="Text Placeholder 3">
            <a:extLst>
              <a:ext uri="{FF2B5EF4-FFF2-40B4-BE49-F238E27FC236}">
                <a16:creationId xmlns:a16="http://schemas.microsoft.com/office/drawing/2014/main" id="{82BBFD57-536A-4494-85AB-841D8CE8298F}"/>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926281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D8AA4-0039-400F-832B-13BCFBAD252F}"/>
              </a:ext>
            </a:extLst>
          </p:cNvPr>
          <p:cNvSpPr>
            <a:spLocks noGrp="1"/>
          </p:cNvSpPr>
          <p:nvPr>
            <p:ph type="title"/>
          </p:nvPr>
        </p:nvSpPr>
        <p:spPr/>
        <p:txBody>
          <a:bodyPr/>
          <a:lstStyle/>
          <a:p>
            <a:r>
              <a:rPr lang="en-US"/>
              <a:t>Facebook Own Posts Table | SCS Dairy MY - 8 of 18</a:t>
            </a:r>
          </a:p>
        </p:txBody>
      </p:sp>
      <p:graphicFrame>
        <p:nvGraphicFramePr>
          <p:cNvPr id="5" name="Table Placeholder 4">
            <a:extLst>
              <a:ext uri="{FF2B5EF4-FFF2-40B4-BE49-F238E27FC236}">
                <a16:creationId xmlns:a16="http://schemas.microsoft.com/office/drawing/2014/main" id="{C957F8AA-57D8-4CE7-BA59-165E46BCB686}"/>
              </a:ext>
            </a:extLst>
          </p:cNvPr>
          <p:cNvGraphicFramePr>
            <a:graphicFrameLocks noGrp="1"/>
          </p:cNvGraphicFramePr>
          <p:nvPr>
            <p:ph type="tbl" sz="quarter" idx="13"/>
            <p:extLst>
              <p:ext uri="{D42A27DB-BD31-4B8C-83A1-F6EECF244321}">
                <p14:modId xmlns:p14="http://schemas.microsoft.com/office/powerpoint/2010/main" val="3516759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60197245"/>
                    </a:ext>
                  </a:extLst>
                </a:gridCol>
                <a:gridCol w="822960">
                  <a:extLst>
                    <a:ext uri="{9D8B030D-6E8A-4147-A177-3AD203B41FA5}">
                      <a16:colId xmlns:a16="http://schemas.microsoft.com/office/drawing/2014/main" val="99274658"/>
                    </a:ext>
                  </a:extLst>
                </a:gridCol>
                <a:gridCol w="822960">
                  <a:extLst>
                    <a:ext uri="{9D8B030D-6E8A-4147-A177-3AD203B41FA5}">
                      <a16:colId xmlns:a16="http://schemas.microsoft.com/office/drawing/2014/main" val="3508699332"/>
                    </a:ext>
                  </a:extLst>
                </a:gridCol>
                <a:gridCol w="822960">
                  <a:extLst>
                    <a:ext uri="{9D8B030D-6E8A-4147-A177-3AD203B41FA5}">
                      <a16:colId xmlns:a16="http://schemas.microsoft.com/office/drawing/2014/main" val="97579782"/>
                    </a:ext>
                  </a:extLst>
                </a:gridCol>
                <a:gridCol w="822960">
                  <a:extLst>
                    <a:ext uri="{9D8B030D-6E8A-4147-A177-3AD203B41FA5}">
                      <a16:colId xmlns:a16="http://schemas.microsoft.com/office/drawing/2014/main" val="2449525537"/>
                    </a:ext>
                  </a:extLst>
                </a:gridCol>
                <a:gridCol w="822960">
                  <a:extLst>
                    <a:ext uri="{9D8B030D-6E8A-4147-A177-3AD203B41FA5}">
                      <a16:colId xmlns:a16="http://schemas.microsoft.com/office/drawing/2014/main" val="4222335348"/>
                    </a:ext>
                  </a:extLst>
                </a:gridCol>
                <a:gridCol w="822960">
                  <a:extLst>
                    <a:ext uri="{9D8B030D-6E8A-4147-A177-3AD203B41FA5}">
                      <a16:colId xmlns:a16="http://schemas.microsoft.com/office/drawing/2014/main" val="428286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7280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- 2021-05-20 04:00:45</a:t>
                      </a:r>
                      <a:r>
                        <a:rPr kumimoji="0" lang="en-US" sz="1000" b="0" i="0" u="none" strike="noStrike" kern="1200" cap="none" spc="0" normalizeH="0" baseline="0" noProof="0">
                          <a:ln>
                            <a:noFill/>
                          </a:ln>
                          <a:solidFill>
                            <a:prstClr val="black"/>
                          </a:solidFill>
                          <a:effectLst/>
                          <a:uLnTx/>
                          <a:uFillTx/>
                          <a:latin typeface="+mn-lt"/>
                          <a:ea typeface="+mn-ea"/>
                          <a:cs typeface="+mn-cs"/>
                        </a:rPr>
                        <a:t>
 True bakers understand the importance of butter in a recipe and that is why they trust SCS Butter. 
SCS is the perfect choice for all your baked goods! Premium, 100% grass fed, pure creamery butter!
Shop for SCS Butter and other SCS products from Lazada. Click on the Shop Now button and get your favourite SCS products delivered to your doorstep.
#SCSButter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340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- 2021-05-21 12:06:15</a:t>
                      </a:r>
                      <a:r>
                        <a:rPr kumimoji="0" lang="en-US" sz="1000" b="0" i="0" u="none" strike="noStrike" kern="1200" cap="none" spc="0" normalizeH="0" baseline="0" noProof="0">
                          <a:ln>
                            <a:noFill/>
                          </a:ln>
                          <a:solidFill>
                            <a:prstClr val="black"/>
                          </a:solidFill>
                          <a:effectLst/>
                          <a:uLnTx/>
                          <a:uFillTx/>
                          <a:latin typeface="+mn-lt"/>
                          <a:ea typeface="+mn-ea"/>
                          <a:cs typeface="+mn-cs"/>
                        </a:rPr>
                        <a:t>
 “SCS Butter is my top choice for baking pastry. It brings back the memory when my granny used to bake pineapple tarts with SCS butter during festive season.”
Lim Nfoong, homebaker
Comments like these make our day! We are grateful to all our fans for giving us so much love and support!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62749961"/>
                  </a:ext>
                </a:extLst>
              </a:tr>
            </a:tbl>
          </a:graphicData>
        </a:graphic>
      </p:graphicFrame>
      <p:sp>
        <p:nvSpPr>
          <p:cNvPr id="4" name="Text Placeholder 3">
            <a:extLst>
              <a:ext uri="{FF2B5EF4-FFF2-40B4-BE49-F238E27FC236}">
                <a16:creationId xmlns:a16="http://schemas.microsoft.com/office/drawing/2014/main" id="{907CF146-083B-4D82-8CC5-A806C9EBC315}"/>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571099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67398-6EA8-4E9E-AD93-08F176B28973}"/>
              </a:ext>
            </a:extLst>
          </p:cNvPr>
          <p:cNvSpPr>
            <a:spLocks noGrp="1"/>
          </p:cNvSpPr>
          <p:nvPr>
            <p:ph type="title"/>
          </p:nvPr>
        </p:nvSpPr>
        <p:spPr/>
        <p:txBody>
          <a:bodyPr/>
          <a:lstStyle/>
          <a:p>
            <a:r>
              <a:rPr lang="en-US"/>
              <a:t>Facebook Own Posts Table | SCS Dairy MY - 9 of 18</a:t>
            </a:r>
          </a:p>
        </p:txBody>
      </p:sp>
      <p:graphicFrame>
        <p:nvGraphicFramePr>
          <p:cNvPr id="5" name="Table Placeholder 4">
            <a:extLst>
              <a:ext uri="{FF2B5EF4-FFF2-40B4-BE49-F238E27FC236}">
                <a16:creationId xmlns:a16="http://schemas.microsoft.com/office/drawing/2014/main" id="{383B7D40-FADD-4438-BABB-DB2A0E456810}"/>
              </a:ext>
            </a:extLst>
          </p:cNvPr>
          <p:cNvGraphicFramePr>
            <a:graphicFrameLocks noGrp="1"/>
          </p:cNvGraphicFramePr>
          <p:nvPr>
            <p:ph type="tbl" sz="quarter" idx="13"/>
            <p:extLst>
              <p:ext uri="{D42A27DB-BD31-4B8C-83A1-F6EECF244321}">
                <p14:modId xmlns:p14="http://schemas.microsoft.com/office/powerpoint/2010/main" val="320944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6060215"/>
                    </a:ext>
                  </a:extLst>
                </a:gridCol>
                <a:gridCol w="822960">
                  <a:extLst>
                    <a:ext uri="{9D8B030D-6E8A-4147-A177-3AD203B41FA5}">
                      <a16:colId xmlns:a16="http://schemas.microsoft.com/office/drawing/2014/main" val="3714944382"/>
                    </a:ext>
                  </a:extLst>
                </a:gridCol>
                <a:gridCol w="822960">
                  <a:extLst>
                    <a:ext uri="{9D8B030D-6E8A-4147-A177-3AD203B41FA5}">
                      <a16:colId xmlns:a16="http://schemas.microsoft.com/office/drawing/2014/main" val="2668194636"/>
                    </a:ext>
                  </a:extLst>
                </a:gridCol>
                <a:gridCol w="822960">
                  <a:extLst>
                    <a:ext uri="{9D8B030D-6E8A-4147-A177-3AD203B41FA5}">
                      <a16:colId xmlns:a16="http://schemas.microsoft.com/office/drawing/2014/main" val="1062793404"/>
                    </a:ext>
                  </a:extLst>
                </a:gridCol>
                <a:gridCol w="822960">
                  <a:extLst>
                    <a:ext uri="{9D8B030D-6E8A-4147-A177-3AD203B41FA5}">
                      <a16:colId xmlns:a16="http://schemas.microsoft.com/office/drawing/2014/main" val="1354355630"/>
                    </a:ext>
                  </a:extLst>
                </a:gridCol>
                <a:gridCol w="822960">
                  <a:extLst>
                    <a:ext uri="{9D8B030D-6E8A-4147-A177-3AD203B41FA5}">
                      <a16:colId xmlns:a16="http://schemas.microsoft.com/office/drawing/2014/main" val="514243353"/>
                    </a:ext>
                  </a:extLst>
                </a:gridCol>
                <a:gridCol w="822960">
                  <a:extLst>
                    <a:ext uri="{9D8B030D-6E8A-4147-A177-3AD203B41FA5}">
                      <a16:colId xmlns:a16="http://schemas.microsoft.com/office/drawing/2014/main" val="7657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8836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- 2021-05-22 10:00:03</a:t>
                      </a:r>
                      <a:r>
                        <a:rPr kumimoji="0" lang="en-US" sz="1000" b="0" i="0" u="none" strike="noStrike" kern="1200" cap="none" spc="0" normalizeH="0" baseline="0" noProof="0">
                          <a:ln>
                            <a:noFill/>
                          </a:ln>
                          <a:solidFill>
                            <a:prstClr val="black"/>
                          </a:solidFill>
                          <a:effectLst/>
                          <a:uLnTx/>
                          <a:uFillTx/>
                          <a:latin typeface="+mn-lt"/>
                          <a:ea typeface="+mn-ea"/>
                          <a:cs typeface="+mn-cs"/>
                        </a:rPr>
                        <a:t>
 Bake cakes the day before you decorate them. This allows them to become firmer and more manageable. Decorating a warm or freshly baked cake will be difficult to handle and you may end up damaging your cake.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62711925"/>
                  </a:ext>
                </a:extLst>
              </a:tr>
            </a:tbl>
          </a:graphicData>
        </a:graphic>
      </p:graphicFrame>
      <p:sp>
        <p:nvSpPr>
          <p:cNvPr id="4" name="Text Placeholder 3">
            <a:extLst>
              <a:ext uri="{FF2B5EF4-FFF2-40B4-BE49-F238E27FC236}">
                <a16:creationId xmlns:a16="http://schemas.microsoft.com/office/drawing/2014/main" id="{F7AA87A5-04F5-4D83-8112-DE0825E1DA9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597326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BC65D-95A3-4396-BE93-DD48DDACFB6B}"/>
              </a:ext>
            </a:extLst>
          </p:cNvPr>
          <p:cNvSpPr>
            <a:spLocks noGrp="1"/>
          </p:cNvSpPr>
          <p:nvPr>
            <p:ph type="title"/>
          </p:nvPr>
        </p:nvSpPr>
        <p:spPr/>
        <p:txBody>
          <a:bodyPr/>
          <a:lstStyle/>
          <a:p>
            <a:r>
              <a:rPr lang="en-US"/>
              <a:t>Facebook Own Posts Table | SCS Dairy MY - 10 of 18</a:t>
            </a:r>
          </a:p>
        </p:txBody>
      </p:sp>
      <p:graphicFrame>
        <p:nvGraphicFramePr>
          <p:cNvPr id="5" name="Table Placeholder 4">
            <a:extLst>
              <a:ext uri="{FF2B5EF4-FFF2-40B4-BE49-F238E27FC236}">
                <a16:creationId xmlns:a16="http://schemas.microsoft.com/office/drawing/2014/main" id="{7F27FBC6-36B5-46A3-897F-D15505B21F58}"/>
              </a:ext>
            </a:extLst>
          </p:cNvPr>
          <p:cNvGraphicFramePr>
            <a:graphicFrameLocks noGrp="1"/>
          </p:cNvGraphicFramePr>
          <p:nvPr>
            <p:ph type="tbl" sz="quarter" idx="13"/>
            <p:extLst>
              <p:ext uri="{D42A27DB-BD31-4B8C-83A1-F6EECF244321}">
                <p14:modId xmlns:p14="http://schemas.microsoft.com/office/powerpoint/2010/main" val="383302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79804056"/>
                    </a:ext>
                  </a:extLst>
                </a:gridCol>
                <a:gridCol w="822960">
                  <a:extLst>
                    <a:ext uri="{9D8B030D-6E8A-4147-A177-3AD203B41FA5}">
                      <a16:colId xmlns:a16="http://schemas.microsoft.com/office/drawing/2014/main" val="3433770372"/>
                    </a:ext>
                  </a:extLst>
                </a:gridCol>
                <a:gridCol w="822960">
                  <a:extLst>
                    <a:ext uri="{9D8B030D-6E8A-4147-A177-3AD203B41FA5}">
                      <a16:colId xmlns:a16="http://schemas.microsoft.com/office/drawing/2014/main" val="2681736531"/>
                    </a:ext>
                  </a:extLst>
                </a:gridCol>
                <a:gridCol w="822960">
                  <a:extLst>
                    <a:ext uri="{9D8B030D-6E8A-4147-A177-3AD203B41FA5}">
                      <a16:colId xmlns:a16="http://schemas.microsoft.com/office/drawing/2014/main" val="1151932830"/>
                    </a:ext>
                  </a:extLst>
                </a:gridCol>
                <a:gridCol w="822960">
                  <a:extLst>
                    <a:ext uri="{9D8B030D-6E8A-4147-A177-3AD203B41FA5}">
                      <a16:colId xmlns:a16="http://schemas.microsoft.com/office/drawing/2014/main" val="2924610603"/>
                    </a:ext>
                  </a:extLst>
                </a:gridCol>
                <a:gridCol w="822960">
                  <a:extLst>
                    <a:ext uri="{9D8B030D-6E8A-4147-A177-3AD203B41FA5}">
                      <a16:colId xmlns:a16="http://schemas.microsoft.com/office/drawing/2014/main" val="1572439855"/>
                    </a:ext>
                  </a:extLst>
                </a:gridCol>
                <a:gridCol w="822960">
                  <a:extLst>
                    <a:ext uri="{9D8B030D-6E8A-4147-A177-3AD203B41FA5}">
                      <a16:colId xmlns:a16="http://schemas.microsoft.com/office/drawing/2014/main" val="1862884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6272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- 2021-05-01 16:35:31</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Wan Has Leeza
Maziah Hamzah
Meera Sree Sivakumar Kutty 
Kindly send us a Facebook message with the following details mentioned below before 5th May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357506"/>
                  </a:ext>
                </a:extLst>
              </a:tr>
            </a:tbl>
          </a:graphicData>
        </a:graphic>
      </p:graphicFrame>
      <p:sp>
        <p:nvSpPr>
          <p:cNvPr id="4" name="Text Placeholder 3">
            <a:extLst>
              <a:ext uri="{FF2B5EF4-FFF2-40B4-BE49-F238E27FC236}">
                <a16:creationId xmlns:a16="http://schemas.microsoft.com/office/drawing/2014/main" id="{A008C5E8-B446-483D-BF6D-AB41F3949A0D}"/>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780927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192C8-C049-4612-B1A8-969C525202F7}"/>
              </a:ext>
            </a:extLst>
          </p:cNvPr>
          <p:cNvSpPr>
            <a:spLocks noGrp="1"/>
          </p:cNvSpPr>
          <p:nvPr>
            <p:ph type="title"/>
          </p:nvPr>
        </p:nvSpPr>
        <p:spPr/>
        <p:txBody>
          <a:bodyPr/>
          <a:lstStyle/>
          <a:p>
            <a:r>
              <a:rPr lang="en-US"/>
              <a:t>Facebook Own Posts Table | SCS Dairy MY - 11 of 18</a:t>
            </a:r>
          </a:p>
        </p:txBody>
      </p:sp>
      <p:graphicFrame>
        <p:nvGraphicFramePr>
          <p:cNvPr id="5" name="Table Placeholder 4">
            <a:extLst>
              <a:ext uri="{FF2B5EF4-FFF2-40B4-BE49-F238E27FC236}">
                <a16:creationId xmlns:a16="http://schemas.microsoft.com/office/drawing/2014/main" id="{CBC1D0C9-6CD6-4BE7-B711-B83F7BD23038}"/>
              </a:ext>
            </a:extLst>
          </p:cNvPr>
          <p:cNvGraphicFramePr>
            <a:graphicFrameLocks noGrp="1"/>
          </p:cNvGraphicFramePr>
          <p:nvPr>
            <p:ph type="tbl" sz="quarter" idx="13"/>
            <p:extLst>
              <p:ext uri="{D42A27DB-BD31-4B8C-83A1-F6EECF244321}">
                <p14:modId xmlns:p14="http://schemas.microsoft.com/office/powerpoint/2010/main" val="1263283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6998658"/>
                    </a:ext>
                  </a:extLst>
                </a:gridCol>
                <a:gridCol w="822960">
                  <a:extLst>
                    <a:ext uri="{9D8B030D-6E8A-4147-A177-3AD203B41FA5}">
                      <a16:colId xmlns:a16="http://schemas.microsoft.com/office/drawing/2014/main" val="4109246213"/>
                    </a:ext>
                  </a:extLst>
                </a:gridCol>
                <a:gridCol w="822960">
                  <a:extLst>
                    <a:ext uri="{9D8B030D-6E8A-4147-A177-3AD203B41FA5}">
                      <a16:colId xmlns:a16="http://schemas.microsoft.com/office/drawing/2014/main" val="4256829790"/>
                    </a:ext>
                  </a:extLst>
                </a:gridCol>
                <a:gridCol w="822960">
                  <a:extLst>
                    <a:ext uri="{9D8B030D-6E8A-4147-A177-3AD203B41FA5}">
                      <a16:colId xmlns:a16="http://schemas.microsoft.com/office/drawing/2014/main" val="1948141358"/>
                    </a:ext>
                  </a:extLst>
                </a:gridCol>
                <a:gridCol w="822960">
                  <a:extLst>
                    <a:ext uri="{9D8B030D-6E8A-4147-A177-3AD203B41FA5}">
                      <a16:colId xmlns:a16="http://schemas.microsoft.com/office/drawing/2014/main" val="3733793779"/>
                    </a:ext>
                  </a:extLst>
                </a:gridCol>
                <a:gridCol w="822960">
                  <a:extLst>
                    <a:ext uri="{9D8B030D-6E8A-4147-A177-3AD203B41FA5}">
                      <a16:colId xmlns:a16="http://schemas.microsoft.com/office/drawing/2014/main" val="3609096532"/>
                    </a:ext>
                  </a:extLst>
                </a:gridCol>
                <a:gridCol w="822960">
                  <a:extLst>
                    <a:ext uri="{9D8B030D-6E8A-4147-A177-3AD203B41FA5}">
                      <a16:colId xmlns:a16="http://schemas.microsoft.com/office/drawing/2014/main" val="843526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328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- 2021-05-10 15:05:15</a:t>
                      </a:r>
                      <a:r>
                        <a:rPr kumimoji="0" lang="en-US" sz="1000" b="0" i="0" u="none" strike="noStrike" kern="1200" cap="none" spc="0" normalizeH="0" baseline="0" noProof="0">
                          <a:ln>
                            <a:noFill/>
                          </a:ln>
                          <a:solidFill>
                            <a:prstClr val="black"/>
                          </a:solidFill>
                          <a:effectLst/>
                          <a:uLnTx/>
                          <a:uFillTx/>
                          <a:latin typeface="+mn-lt"/>
                          <a:ea typeface="+mn-ea"/>
                          <a:cs typeface="+mn-cs"/>
                        </a:rPr>
                        <a:t>
 “Cookies baked with SCS butter always fill our home with a delicious aroma that drives us crazy. The cookies’ buttery texture make us fall in love with it with the first bite!”
- Grace Lee, avid baker
A big shout out to all our fans for their love and continuous support! Thank you!!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4436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- 2021-05-03 11:18:25</a:t>
                      </a:r>
                      <a:r>
                        <a:rPr kumimoji="0" lang="en-US" sz="1000" b="0" i="0" u="none" strike="noStrike" kern="1200" cap="none" spc="0" normalizeH="0" baseline="0" noProof="0">
                          <a:ln>
                            <a:noFill/>
                          </a:ln>
                          <a:solidFill>
                            <a:prstClr val="black"/>
                          </a:solidFill>
                          <a:effectLst/>
                          <a:uLnTx/>
                          <a:uFillTx/>
                          <a:latin typeface="+mn-lt"/>
                          <a:ea typeface="+mn-ea"/>
                          <a:cs typeface="+mn-cs"/>
                        </a:rPr>
                        <a:t>
 🎉 Become part of Lazada 5.5 Ramadan Sale and get up to 25% OFF on your favourite SCS products!🎉😱 
Stock up on all the SCS products you love to make your Raya celebrations more flavourful and festive! Don’t wait any further and make the most of this discount! 
Add to cart now and check out on 5.5! 👉 https://bit.ly/SCSMYLazada
Prices are valid on 5.5.2021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37601771"/>
                  </a:ext>
                </a:extLst>
              </a:tr>
            </a:tbl>
          </a:graphicData>
        </a:graphic>
      </p:graphicFrame>
      <p:sp>
        <p:nvSpPr>
          <p:cNvPr id="4" name="Text Placeholder 3">
            <a:extLst>
              <a:ext uri="{FF2B5EF4-FFF2-40B4-BE49-F238E27FC236}">
                <a16:creationId xmlns:a16="http://schemas.microsoft.com/office/drawing/2014/main" id="{0323E1E1-09FE-4C0D-AF58-13C15315AF87}"/>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8346539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28BBF-400B-454B-B3A7-EFD568C7ADA1}"/>
              </a:ext>
            </a:extLst>
          </p:cNvPr>
          <p:cNvSpPr>
            <a:spLocks noGrp="1"/>
          </p:cNvSpPr>
          <p:nvPr>
            <p:ph type="title"/>
          </p:nvPr>
        </p:nvSpPr>
        <p:spPr/>
        <p:txBody>
          <a:bodyPr/>
          <a:lstStyle/>
          <a:p>
            <a:r>
              <a:rPr lang="en-US"/>
              <a:t>Facebook Own Posts Table | SCS Dairy MY - 12 of 18</a:t>
            </a:r>
          </a:p>
        </p:txBody>
      </p:sp>
      <p:graphicFrame>
        <p:nvGraphicFramePr>
          <p:cNvPr id="5" name="Table Placeholder 4">
            <a:extLst>
              <a:ext uri="{FF2B5EF4-FFF2-40B4-BE49-F238E27FC236}">
                <a16:creationId xmlns:a16="http://schemas.microsoft.com/office/drawing/2014/main" id="{9C07E7F2-F822-4250-A2E3-FA6F5EE9AD8B}"/>
              </a:ext>
            </a:extLst>
          </p:cNvPr>
          <p:cNvGraphicFramePr>
            <a:graphicFrameLocks noGrp="1"/>
          </p:cNvGraphicFramePr>
          <p:nvPr>
            <p:ph type="tbl" sz="quarter" idx="13"/>
            <p:extLst>
              <p:ext uri="{D42A27DB-BD31-4B8C-83A1-F6EECF244321}">
                <p14:modId xmlns:p14="http://schemas.microsoft.com/office/powerpoint/2010/main" val="821891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27616724"/>
                    </a:ext>
                  </a:extLst>
                </a:gridCol>
                <a:gridCol w="822960">
                  <a:extLst>
                    <a:ext uri="{9D8B030D-6E8A-4147-A177-3AD203B41FA5}">
                      <a16:colId xmlns:a16="http://schemas.microsoft.com/office/drawing/2014/main" val="3851597826"/>
                    </a:ext>
                  </a:extLst>
                </a:gridCol>
                <a:gridCol w="822960">
                  <a:extLst>
                    <a:ext uri="{9D8B030D-6E8A-4147-A177-3AD203B41FA5}">
                      <a16:colId xmlns:a16="http://schemas.microsoft.com/office/drawing/2014/main" val="1468192028"/>
                    </a:ext>
                  </a:extLst>
                </a:gridCol>
                <a:gridCol w="822960">
                  <a:extLst>
                    <a:ext uri="{9D8B030D-6E8A-4147-A177-3AD203B41FA5}">
                      <a16:colId xmlns:a16="http://schemas.microsoft.com/office/drawing/2014/main" val="3942628442"/>
                    </a:ext>
                  </a:extLst>
                </a:gridCol>
                <a:gridCol w="822960">
                  <a:extLst>
                    <a:ext uri="{9D8B030D-6E8A-4147-A177-3AD203B41FA5}">
                      <a16:colId xmlns:a16="http://schemas.microsoft.com/office/drawing/2014/main" val="503571355"/>
                    </a:ext>
                  </a:extLst>
                </a:gridCol>
                <a:gridCol w="822960">
                  <a:extLst>
                    <a:ext uri="{9D8B030D-6E8A-4147-A177-3AD203B41FA5}">
                      <a16:colId xmlns:a16="http://schemas.microsoft.com/office/drawing/2014/main" val="3976003367"/>
                    </a:ext>
                  </a:extLst>
                </a:gridCol>
                <a:gridCol w="822960">
                  <a:extLst>
                    <a:ext uri="{9D8B030D-6E8A-4147-A177-3AD203B41FA5}">
                      <a16:colId xmlns:a16="http://schemas.microsoft.com/office/drawing/2014/main" val="2291311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7815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- 2021-05-23 18:02:05</a:t>
                      </a:r>
                      <a:r>
                        <a:rPr kumimoji="0" lang="en-US" sz="1000" b="0" i="0" u="none" strike="noStrike" kern="1200" cap="none" spc="0" normalizeH="0" baseline="0" noProof="0">
                          <a:ln>
                            <a:noFill/>
                          </a:ln>
                          <a:solidFill>
                            <a:prstClr val="black"/>
                          </a:solidFill>
                          <a:effectLst/>
                          <a:uLnTx/>
                          <a:uFillTx/>
                          <a:latin typeface="+mn-lt"/>
                          <a:ea typeface="+mn-ea"/>
                          <a:cs typeface="+mn-cs"/>
                        </a:rPr>
                        <a:t>
 Festive occasions like Raya seem incomplete without pineapple tarts. These green tea pineapple tarts made with SCS Butter are so delicious that you will want to make them again and again, anytime of the year!
#SCSrecipes #JustAddSCS
Green Tea Pineapple Tarts
Ingredients:
227g SCS Unsalted Butter, softened at room temperature
65g granulated sugar
1 large egg
¼ tsp salt
320g all purpose flour
2 tbsp corn flour
30g green tea or matcha powder
500g pineapple paste filling
For the egg wash: 
2 -3 egg yolks
Instructions:
1. Cream together softened SCS Unsalted Butter and sugar until light and fluffy, about 2 minutes.
2. Then, add in salt and egg and mix well.
3. Sift the flour, green tea powder and corn flour. 
4. Fold in the dry ingredients into the mixture containing the creamed butter, sugar and egg.
5. Refrigerate the batter for 25 minutes. In the meantime, preheat the oven to 180°C and roll the pineapple paste into 8-9g balls for filling.
6. Stretch 10g of dough until its thin and 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03915735"/>
                  </a:ext>
                </a:extLst>
              </a:tr>
            </a:tbl>
          </a:graphicData>
        </a:graphic>
      </p:graphicFrame>
      <p:sp>
        <p:nvSpPr>
          <p:cNvPr id="4" name="Text Placeholder 3">
            <a:extLst>
              <a:ext uri="{FF2B5EF4-FFF2-40B4-BE49-F238E27FC236}">
                <a16:creationId xmlns:a16="http://schemas.microsoft.com/office/drawing/2014/main" id="{F2300C4B-29C3-4D6B-AD52-352D02C79CBB}"/>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424587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E95DD-FF2C-4848-B644-97275D636643}"/>
              </a:ext>
            </a:extLst>
          </p:cNvPr>
          <p:cNvSpPr>
            <a:spLocks noGrp="1"/>
          </p:cNvSpPr>
          <p:nvPr>
            <p:ph type="title"/>
          </p:nvPr>
        </p:nvSpPr>
        <p:spPr/>
        <p:txBody>
          <a:bodyPr/>
          <a:lstStyle/>
          <a:p>
            <a:r>
              <a:rPr lang="en-US"/>
              <a:t>Facebook Own Posts Table | SCS Dairy MY - 13 of 18</a:t>
            </a:r>
          </a:p>
        </p:txBody>
      </p:sp>
      <p:graphicFrame>
        <p:nvGraphicFramePr>
          <p:cNvPr id="5" name="Table Placeholder 4">
            <a:extLst>
              <a:ext uri="{FF2B5EF4-FFF2-40B4-BE49-F238E27FC236}">
                <a16:creationId xmlns:a16="http://schemas.microsoft.com/office/drawing/2014/main" id="{4987FF77-9044-4558-8653-90DE22CADB16}"/>
              </a:ext>
            </a:extLst>
          </p:cNvPr>
          <p:cNvGraphicFramePr>
            <a:graphicFrameLocks noGrp="1"/>
          </p:cNvGraphicFramePr>
          <p:nvPr>
            <p:ph type="tbl" sz="quarter" idx="13"/>
            <p:extLst>
              <p:ext uri="{D42A27DB-BD31-4B8C-83A1-F6EECF244321}">
                <p14:modId xmlns:p14="http://schemas.microsoft.com/office/powerpoint/2010/main" val="761616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2952837"/>
                    </a:ext>
                  </a:extLst>
                </a:gridCol>
                <a:gridCol w="822960">
                  <a:extLst>
                    <a:ext uri="{9D8B030D-6E8A-4147-A177-3AD203B41FA5}">
                      <a16:colId xmlns:a16="http://schemas.microsoft.com/office/drawing/2014/main" val="1003748948"/>
                    </a:ext>
                  </a:extLst>
                </a:gridCol>
                <a:gridCol w="822960">
                  <a:extLst>
                    <a:ext uri="{9D8B030D-6E8A-4147-A177-3AD203B41FA5}">
                      <a16:colId xmlns:a16="http://schemas.microsoft.com/office/drawing/2014/main" val="4151151509"/>
                    </a:ext>
                  </a:extLst>
                </a:gridCol>
                <a:gridCol w="822960">
                  <a:extLst>
                    <a:ext uri="{9D8B030D-6E8A-4147-A177-3AD203B41FA5}">
                      <a16:colId xmlns:a16="http://schemas.microsoft.com/office/drawing/2014/main" val="2896226665"/>
                    </a:ext>
                  </a:extLst>
                </a:gridCol>
                <a:gridCol w="822960">
                  <a:extLst>
                    <a:ext uri="{9D8B030D-6E8A-4147-A177-3AD203B41FA5}">
                      <a16:colId xmlns:a16="http://schemas.microsoft.com/office/drawing/2014/main" val="3527054677"/>
                    </a:ext>
                  </a:extLst>
                </a:gridCol>
                <a:gridCol w="822960">
                  <a:extLst>
                    <a:ext uri="{9D8B030D-6E8A-4147-A177-3AD203B41FA5}">
                      <a16:colId xmlns:a16="http://schemas.microsoft.com/office/drawing/2014/main" val="1346754082"/>
                    </a:ext>
                  </a:extLst>
                </a:gridCol>
                <a:gridCol w="822960">
                  <a:extLst>
                    <a:ext uri="{9D8B030D-6E8A-4147-A177-3AD203B41FA5}">
                      <a16:colId xmlns:a16="http://schemas.microsoft.com/office/drawing/2014/main" val="3588146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9860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- 2021-05-26 12:02:56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Reshmy Ranee
Jade Ho KW
Nawatimdnor Nawati
Kindly send us a Facebook message with the following details mentioned below before 30th May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8630886"/>
                  </a:ext>
                </a:extLst>
              </a:tr>
            </a:tbl>
          </a:graphicData>
        </a:graphic>
      </p:graphicFrame>
      <p:sp>
        <p:nvSpPr>
          <p:cNvPr id="4" name="Text Placeholder 3">
            <a:extLst>
              <a:ext uri="{FF2B5EF4-FFF2-40B4-BE49-F238E27FC236}">
                <a16:creationId xmlns:a16="http://schemas.microsoft.com/office/drawing/2014/main" id="{A76D6593-41ED-4408-9324-A0404EA4FAD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7724700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23142-F90A-4F84-A6BF-1019B34D4897}"/>
              </a:ext>
            </a:extLst>
          </p:cNvPr>
          <p:cNvSpPr>
            <a:spLocks noGrp="1"/>
          </p:cNvSpPr>
          <p:nvPr>
            <p:ph type="title"/>
          </p:nvPr>
        </p:nvSpPr>
        <p:spPr/>
        <p:txBody>
          <a:bodyPr/>
          <a:lstStyle/>
          <a:p>
            <a:r>
              <a:rPr lang="en-US"/>
              <a:t>Facebook Own Posts Table | SCS Dairy MY - 14 of 18</a:t>
            </a:r>
          </a:p>
        </p:txBody>
      </p:sp>
      <p:graphicFrame>
        <p:nvGraphicFramePr>
          <p:cNvPr id="5" name="Table Placeholder 4">
            <a:extLst>
              <a:ext uri="{FF2B5EF4-FFF2-40B4-BE49-F238E27FC236}">
                <a16:creationId xmlns:a16="http://schemas.microsoft.com/office/drawing/2014/main" id="{54128DC0-2859-4AEB-9822-69CE81E90B52}"/>
              </a:ext>
            </a:extLst>
          </p:cNvPr>
          <p:cNvGraphicFramePr>
            <a:graphicFrameLocks noGrp="1"/>
          </p:cNvGraphicFramePr>
          <p:nvPr>
            <p:ph type="tbl" sz="quarter" idx="13"/>
            <p:extLst>
              <p:ext uri="{D42A27DB-BD31-4B8C-83A1-F6EECF244321}">
                <p14:modId xmlns:p14="http://schemas.microsoft.com/office/powerpoint/2010/main" val="103428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14017038"/>
                    </a:ext>
                  </a:extLst>
                </a:gridCol>
                <a:gridCol w="822960">
                  <a:extLst>
                    <a:ext uri="{9D8B030D-6E8A-4147-A177-3AD203B41FA5}">
                      <a16:colId xmlns:a16="http://schemas.microsoft.com/office/drawing/2014/main" val="1032332378"/>
                    </a:ext>
                  </a:extLst>
                </a:gridCol>
                <a:gridCol w="822960">
                  <a:extLst>
                    <a:ext uri="{9D8B030D-6E8A-4147-A177-3AD203B41FA5}">
                      <a16:colId xmlns:a16="http://schemas.microsoft.com/office/drawing/2014/main" val="435358554"/>
                    </a:ext>
                  </a:extLst>
                </a:gridCol>
                <a:gridCol w="822960">
                  <a:extLst>
                    <a:ext uri="{9D8B030D-6E8A-4147-A177-3AD203B41FA5}">
                      <a16:colId xmlns:a16="http://schemas.microsoft.com/office/drawing/2014/main" val="21284200"/>
                    </a:ext>
                  </a:extLst>
                </a:gridCol>
                <a:gridCol w="822960">
                  <a:extLst>
                    <a:ext uri="{9D8B030D-6E8A-4147-A177-3AD203B41FA5}">
                      <a16:colId xmlns:a16="http://schemas.microsoft.com/office/drawing/2014/main" val="2203902990"/>
                    </a:ext>
                  </a:extLst>
                </a:gridCol>
                <a:gridCol w="822960">
                  <a:extLst>
                    <a:ext uri="{9D8B030D-6E8A-4147-A177-3AD203B41FA5}">
                      <a16:colId xmlns:a16="http://schemas.microsoft.com/office/drawing/2014/main" val="2657612555"/>
                    </a:ext>
                  </a:extLst>
                </a:gridCol>
                <a:gridCol w="822960">
                  <a:extLst>
                    <a:ext uri="{9D8B030D-6E8A-4147-A177-3AD203B41FA5}">
                      <a16:colId xmlns:a16="http://schemas.microsoft.com/office/drawing/2014/main" val="585308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7215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- 2021-05-07 12:06:49</a:t>
                      </a:r>
                      <a:r>
                        <a:rPr kumimoji="0" lang="en-US" sz="1000" b="0" i="0" u="none" strike="noStrike" kern="1200" cap="none" spc="0" normalizeH="0" baseline="0" noProof="0">
                          <a:ln>
                            <a:noFill/>
                          </a:ln>
                          <a:solidFill>
                            <a:prstClr val="black"/>
                          </a:solidFill>
                          <a:effectLst/>
                          <a:uLnTx/>
                          <a:uFillTx/>
                          <a:latin typeface="+mn-lt"/>
                          <a:ea typeface="+mn-ea"/>
                          <a:cs typeface="+mn-cs"/>
                        </a:rPr>
                        <a:t>
 Make your Raya celebrations more flavourful with these delicious and aromatic Ondeh Ondeh Cookies made with SCS Butter.
#SCSrecipes #JustAddSCS
Ondeh Ondeh Cookies
Ingredients:
115g SCS Unsalted Butter
125g icing sugar
1 medium sized egg
1 tsp pandan paste
½ tsp salt
200g low protein flour
30g desiccated coconut
Topping:
Grated palm sugar
Desiccated coconut
Instructions:
1. Mix SCS Unsalted Butter and icing sugar until well combined.
2. Put in egg, salt and pandan paste, mix well.
3. Sieve the flour and mix well.
4. Combine well desiccated coconut into the dough.
5. Flatten the dough on a baking paper and let it rest in chiller for 1 hour.
6. Grate the palm sugar.
7. Flatten the dough with a rolling pin and cut with any cookie cutter.
8. Sprinkle some palm sugar on top of the cookie dough.
9. Bake for 12-13 minutes in a preheated oven 160°C.
10. Sprinkle some desiccated coconut on the cookies while still hot.
11. Let cool down on a wire rack and store in an airtight container. 
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56716892"/>
                  </a:ext>
                </a:extLst>
              </a:tr>
            </a:tbl>
          </a:graphicData>
        </a:graphic>
      </p:graphicFrame>
      <p:sp>
        <p:nvSpPr>
          <p:cNvPr id="4" name="Text Placeholder 3">
            <a:extLst>
              <a:ext uri="{FF2B5EF4-FFF2-40B4-BE49-F238E27FC236}">
                <a16:creationId xmlns:a16="http://schemas.microsoft.com/office/drawing/2014/main" id="{9FA8B224-1E02-48EC-BB68-562EA17A7C9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1302675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3E698-397B-4469-84F2-741DDBAFB043}"/>
              </a:ext>
            </a:extLst>
          </p:cNvPr>
          <p:cNvSpPr>
            <a:spLocks noGrp="1"/>
          </p:cNvSpPr>
          <p:nvPr>
            <p:ph type="title"/>
          </p:nvPr>
        </p:nvSpPr>
        <p:spPr/>
        <p:txBody>
          <a:bodyPr/>
          <a:lstStyle/>
          <a:p>
            <a:r>
              <a:rPr lang="en-US"/>
              <a:t>Facebook Own Posts Table | SCS Dairy MY - 15 of 18</a:t>
            </a:r>
          </a:p>
        </p:txBody>
      </p:sp>
      <p:graphicFrame>
        <p:nvGraphicFramePr>
          <p:cNvPr id="5" name="Table Placeholder 4">
            <a:extLst>
              <a:ext uri="{FF2B5EF4-FFF2-40B4-BE49-F238E27FC236}">
                <a16:creationId xmlns:a16="http://schemas.microsoft.com/office/drawing/2014/main" id="{FBAAD6EF-2D85-4129-9738-074DF1E4513C}"/>
              </a:ext>
            </a:extLst>
          </p:cNvPr>
          <p:cNvGraphicFramePr>
            <a:graphicFrameLocks noGrp="1"/>
          </p:cNvGraphicFramePr>
          <p:nvPr>
            <p:ph type="tbl" sz="quarter" idx="13"/>
            <p:extLst>
              <p:ext uri="{D42A27DB-BD31-4B8C-83A1-F6EECF244321}">
                <p14:modId xmlns:p14="http://schemas.microsoft.com/office/powerpoint/2010/main" val="56226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4492251"/>
                    </a:ext>
                  </a:extLst>
                </a:gridCol>
                <a:gridCol w="822960">
                  <a:extLst>
                    <a:ext uri="{9D8B030D-6E8A-4147-A177-3AD203B41FA5}">
                      <a16:colId xmlns:a16="http://schemas.microsoft.com/office/drawing/2014/main" val="1636204572"/>
                    </a:ext>
                  </a:extLst>
                </a:gridCol>
                <a:gridCol w="822960">
                  <a:extLst>
                    <a:ext uri="{9D8B030D-6E8A-4147-A177-3AD203B41FA5}">
                      <a16:colId xmlns:a16="http://schemas.microsoft.com/office/drawing/2014/main" val="908568153"/>
                    </a:ext>
                  </a:extLst>
                </a:gridCol>
                <a:gridCol w="822960">
                  <a:extLst>
                    <a:ext uri="{9D8B030D-6E8A-4147-A177-3AD203B41FA5}">
                      <a16:colId xmlns:a16="http://schemas.microsoft.com/office/drawing/2014/main" val="888865763"/>
                    </a:ext>
                  </a:extLst>
                </a:gridCol>
                <a:gridCol w="822960">
                  <a:extLst>
                    <a:ext uri="{9D8B030D-6E8A-4147-A177-3AD203B41FA5}">
                      <a16:colId xmlns:a16="http://schemas.microsoft.com/office/drawing/2014/main" val="1101546515"/>
                    </a:ext>
                  </a:extLst>
                </a:gridCol>
                <a:gridCol w="822960">
                  <a:extLst>
                    <a:ext uri="{9D8B030D-6E8A-4147-A177-3AD203B41FA5}">
                      <a16:colId xmlns:a16="http://schemas.microsoft.com/office/drawing/2014/main" val="3184892904"/>
                    </a:ext>
                  </a:extLst>
                </a:gridCol>
                <a:gridCol w="822960">
                  <a:extLst>
                    <a:ext uri="{9D8B030D-6E8A-4147-A177-3AD203B41FA5}">
                      <a16:colId xmlns:a16="http://schemas.microsoft.com/office/drawing/2014/main" val="1543152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796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- 2021-05-08 11:16:52</a:t>
                      </a:r>
                      <a:r>
                        <a:rPr kumimoji="0" lang="en-US" sz="1000" b="0" i="0" u="none" strike="noStrike" kern="1200" cap="none" spc="0" normalizeH="0" baseline="0" noProof="0">
                          <a:ln>
                            <a:noFill/>
                          </a:ln>
                          <a:solidFill>
                            <a:prstClr val="black"/>
                          </a:solidFill>
                          <a:effectLst/>
                          <a:uLnTx/>
                          <a:uFillTx/>
                          <a:latin typeface="+mn-lt"/>
                          <a:ea typeface="+mn-ea"/>
                          <a:cs typeface="+mn-cs"/>
                        </a:rPr>
                        <a:t>
 Masterchef Malaysia Resident Judge Chef Jo can be seen wearing our SCS Apron in his appearance on Ramadan Live Bersama with Chef Bob's FB live session! We would like to thank him for his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4043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- 2021-05-15 14:05:38</a:t>
                      </a:r>
                      <a:r>
                        <a:rPr kumimoji="0" lang="en-US" sz="1000" b="0" i="0" u="none" strike="noStrike" kern="1200" cap="none" spc="0" normalizeH="0" baseline="0" noProof="0">
                          <a:ln>
                            <a:noFill/>
                          </a:ln>
                          <a:solidFill>
                            <a:prstClr val="black"/>
                          </a:solidFill>
                          <a:effectLst/>
                          <a:uLnTx/>
                          <a:uFillTx/>
                          <a:latin typeface="+mn-lt"/>
                          <a:ea typeface="+mn-ea"/>
                          <a:cs typeface="+mn-cs"/>
                        </a:rPr>
                        <a:t>
 Try something different for Raya and bake a cake using a Bundt tin. But if your Bundt tin is starting to lose its slip, don't worry. You can make a Bundt non-stick slurry made with melted butter or shortening, oil and flour. Mix 2 tablespoons of each together. Keep it in the fridge and take it out an hour before you need to use it and it will make your Bundt non-stick, even the intricate Bundt tins!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368651"/>
                  </a:ext>
                </a:extLst>
              </a:tr>
            </a:tbl>
          </a:graphicData>
        </a:graphic>
      </p:graphicFrame>
      <p:sp>
        <p:nvSpPr>
          <p:cNvPr id="4" name="Text Placeholder 3">
            <a:extLst>
              <a:ext uri="{FF2B5EF4-FFF2-40B4-BE49-F238E27FC236}">
                <a16:creationId xmlns:a16="http://schemas.microsoft.com/office/drawing/2014/main" id="{7051C099-5609-4CEE-8B1D-B655B231632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2993462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7463-5F9A-4AE1-BEC1-362592DED346}"/>
              </a:ext>
            </a:extLst>
          </p:cNvPr>
          <p:cNvSpPr>
            <a:spLocks noGrp="1"/>
          </p:cNvSpPr>
          <p:nvPr>
            <p:ph type="title"/>
          </p:nvPr>
        </p:nvSpPr>
        <p:spPr/>
        <p:txBody>
          <a:bodyPr/>
          <a:lstStyle/>
          <a:p>
            <a:r>
              <a:rPr lang="en-US"/>
              <a:t>Facebook Own Posts Table | SCS Dairy MY - 16 of 18</a:t>
            </a:r>
          </a:p>
        </p:txBody>
      </p:sp>
      <p:graphicFrame>
        <p:nvGraphicFramePr>
          <p:cNvPr id="5" name="Table Placeholder 4">
            <a:extLst>
              <a:ext uri="{FF2B5EF4-FFF2-40B4-BE49-F238E27FC236}">
                <a16:creationId xmlns:a16="http://schemas.microsoft.com/office/drawing/2014/main" id="{A65BC429-FA78-459C-8F63-44850F26DC6D}"/>
              </a:ext>
            </a:extLst>
          </p:cNvPr>
          <p:cNvGraphicFramePr>
            <a:graphicFrameLocks noGrp="1"/>
          </p:cNvGraphicFramePr>
          <p:nvPr>
            <p:ph type="tbl" sz="quarter" idx="13"/>
            <p:extLst>
              <p:ext uri="{D42A27DB-BD31-4B8C-83A1-F6EECF244321}">
                <p14:modId xmlns:p14="http://schemas.microsoft.com/office/powerpoint/2010/main" val="2688024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62539244"/>
                    </a:ext>
                  </a:extLst>
                </a:gridCol>
                <a:gridCol w="822960">
                  <a:extLst>
                    <a:ext uri="{9D8B030D-6E8A-4147-A177-3AD203B41FA5}">
                      <a16:colId xmlns:a16="http://schemas.microsoft.com/office/drawing/2014/main" val="929790758"/>
                    </a:ext>
                  </a:extLst>
                </a:gridCol>
                <a:gridCol w="822960">
                  <a:extLst>
                    <a:ext uri="{9D8B030D-6E8A-4147-A177-3AD203B41FA5}">
                      <a16:colId xmlns:a16="http://schemas.microsoft.com/office/drawing/2014/main" val="2859869072"/>
                    </a:ext>
                  </a:extLst>
                </a:gridCol>
                <a:gridCol w="822960">
                  <a:extLst>
                    <a:ext uri="{9D8B030D-6E8A-4147-A177-3AD203B41FA5}">
                      <a16:colId xmlns:a16="http://schemas.microsoft.com/office/drawing/2014/main" val="1109598795"/>
                    </a:ext>
                  </a:extLst>
                </a:gridCol>
                <a:gridCol w="822960">
                  <a:extLst>
                    <a:ext uri="{9D8B030D-6E8A-4147-A177-3AD203B41FA5}">
                      <a16:colId xmlns:a16="http://schemas.microsoft.com/office/drawing/2014/main" val="1979280806"/>
                    </a:ext>
                  </a:extLst>
                </a:gridCol>
                <a:gridCol w="822960">
                  <a:extLst>
                    <a:ext uri="{9D8B030D-6E8A-4147-A177-3AD203B41FA5}">
                      <a16:colId xmlns:a16="http://schemas.microsoft.com/office/drawing/2014/main" val="1046225008"/>
                    </a:ext>
                  </a:extLst>
                </a:gridCol>
                <a:gridCol w="822960">
                  <a:extLst>
                    <a:ext uri="{9D8B030D-6E8A-4147-A177-3AD203B41FA5}">
                      <a16:colId xmlns:a16="http://schemas.microsoft.com/office/drawing/2014/main" val="4151614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309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- 2021-05-02 16:05:40</a:t>
                      </a:r>
                      <a:r>
                        <a:rPr kumimoji="0" lang="en-US" sz="1000" b="0" i="0" u="none" strike="noStrike" kern="1200" cap="none" spc="0" normalizeH="0" baseline="0" noProof="0">
                          <a:ln>
                            <a:noFill/>
                          </a:ln>
                          <a:solidFill>
                            <a:prstClr val="black"/>
                          </a:solidFill>
                          <a:effectLst/>
                          <a:uLnTx/>
                          <a:uFillTx/>
                          <a:latin typeface="+mn-lt"/>
                          <a:ea typeface="+mn-ea"/>
                          <a:cs typeface="+mn-cs"/>
                        </a:rPr>
                        <a:t>
 Spread joy and goodness this Raya with SCS Butter. Bake your kuih raya with SCS Butter to get that irresistible aroma and buttery flavour loved by you and your family.
Celebrate goodness with SCS Butter!
Click on the Shop Now button to get your stock of SCS Butter for Raya!
#SCSButter #butter #goodness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6815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- 2021-05-13 10:05:32</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Aidilfitri from 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6357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- 2021-05-25 14:02:03</a:t>
                      </a:r>
                      <a:r>
                        <a:rPr kumimoji="0" lang="en-US" sz="1000" b="0" i="0" u="none" strike="noStrike" kern="1200" cap="none" spc="0" normalizeH="0" baseline="0" noProof="0">
                          <a:ln>
                            <a:noFill/>
                          </a:ln>
                          <a:solidFill>
                            <a:prstClr val="black"/>
                          </a:solidFill>
                          <a:effectLst/>
                          <a:uLnTx/>
                          <a:uFillTx/>
                          <a:latin typeface="+mn-lt"/>
                          <a:ea typeface="+mn-ea"/>
                          <a:cs typeface="+mn-cs"/>
                        </a:rPr>
                        <a:t>
 What’s a bagel’s best friend? SCS Cream Cheese Spread!
Spread joy in your life and goodness on your bagel with SCS Cream Cheese Spread!
Get SCS Cream Cheese delivered to your doorstep with Lazada. Click on the Shop Now button to place your order.
#SCSfans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5895679"/>
                  </a:ext>
                </a:extLst>
              </a:tr>
            </a:tbl>
          </a:graphicData>
        </a:graphic>
      </p:graphicFrame>
      <p:sp>
        <p:nvSpPr>
          <p:cNvPr id="4" name="Text Placeholder 3">
            <a:extLst>
              <a:ext uri="{FF2B5EF4-FFF2-40B4-BE49-F238E27FC236}">
                <a16:creationId xmlns:a16="http://schemas.microsoft.com/office/drawing/2014/main" id="{5D9C5259-1518-4620-AF1E-6D076B4BFCE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9778649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8B4BE-3894-4C48-9CB3-640B685E583E}"/>
              </a:ext>
            </a:extLst>
          </p:cNvPr>
          <p:cNvSpPr>
            <a:spLocks noGrp="1"/>
          </p:cNvSpPr>
          <p:nvPr>
            <p:ph type="title"/>
          </p:nvPr>
        </p:nvSpPr>
        <p:spPr/>
        <p:txBody>
          <a:bodyPr/>
          <a:lstStyle/>
          <a:p>
            <a:r>
              <a:rPr lang="en-US"/>
              <a:t>Facebook Own Posts Table | SCS Dairy MY - 17 of 18</a:t>
            </a:r>
          </a:p>
        </p:txBody>
      </p:sp>
      <p:graphicFrame>
        <p:nvGraphicFramePr>
          <p:cNvPr id="5" name="Table Placeholder 4">
            <a:extLst>
              <a:ext uri="{FF2B5EF4-FFF2-40B4-BE49-F238E27FC236}">
                <a16:creationId xmlns:a16="http://schemas.microsoft.com/office/drawing/2014/main" id="{29C515D4-F49C-4DF7-8F88-CA38B8140259}"/>
              </a:ext>
            </a:extLst>
          </p:cNvPr>
          <p:cNvGraphicFramePr>
            <a:graphicFrameLocks noGrp="1"/>
          </p:cNvGraphicFramePr>
          <p:nvPr>
            <p:ph type="tbl" sz="quarter" idx="13"/>
            <p:extLst>
              <p:ext uri="{D42A27DB-BD31-4B8C-83A1-F6EECF244321}">
                <p14:modId xmlns:p14="http://schemas.microsoft.com/office/powerpoint/2010/main" val="3315766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7084006"/>
                    </a:ext>
                  </a:extLst>
                </a:gridCol>
                <a:gridCol w="822960">
                  <a:extLst>
                    <a:ext uri="{9D8B030D-6E8A-4147-A177-3AD203B41FA5}">
                      <a16:colId xmlns:a16="http://schemas.microsoft.com/office/drawing/2014/main" val="1211023322"/>
                    </a:ext>
                  </a:extLst>
                </a:gridCol>
                <a:gridCol w="822960">
                  <a:extLst>
                    <a:ext uri="{9D8B030D-6E8A-4147-A177-3AD203B41FA5}">
                      <a16:colId xmlns:a16="http://schemas.microsoft.com/office/drawing/2014/main" val="2248602832"/>
                    </a:ext>
                  </a:extLst>
                </a:gridCol>
                <a:gridCol w="822960">
                  <a:extLst>
                    <a:ext uri="{9D8B030D-6E8A-4147-A177-3AD203B41FA5}">
                      <a16:colId xmlns:a16="http://schemas.microsoft.com/office/drawing/2014/main" val="225405157"/>
                    </a:ext>
                  </a:extLst>
                </a:gridCol>
                <a:gridCol w="822960">
                  <a:extLst>
                    <a:ext uri="{9D8B030D-6E8A-4147-A177-3AD203B41FA5}">
                      <a16:colId xmlns:a16="http://schemas.microsoft.com/office/drawing/2014/main" val="234635145"/>
                    </a:ext>
                  </a:extLst>
                </a:gridCol>
                <a:gridCol w="822960">
                  <a:extLst>
                    <a:ext uri="{9D8B030D-6E8A-4147-A177-3AD203B41FA5}">
                      <a16:colId xmlns:a16="http://schemas.microsoft.com/office/drawing/2014/main" val="1455957506"/>
                    </a:ext>
                  </a:extLst>
                </a:gridCol>
                <a:gridCol w="822960">
                  <a:extLst>
                    <a:ext uri="{9D8B030D-6E8A-4147-A177-3AD203B41FA5}">
                      <a16:colId xmlns:a16="http://schemas.microsoft.com/office/drawing/2014/main" val="1971891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445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- 2021-05-17 19:06:31</a:t>
                      </a:r>
                      <a:r>
                        <a:rPr kumimoji="0" lang="en-US" sz="1000" b="0" i="0" u="none" strike="noStrike" kern="1200" cap="none" spc="0" normalizeH="0" baseline="0" noProof="0">
                          <a:ln>
                            <a:noFill/>
                          </a:ln>
                          <a:solidFill>
                            <a:prstClr val="black"/>
                          </a:solidFill>
                          <a:effectLst/>
                          <a:uLnTx/>
                          <a:uFillTx/>
                          <a:latin typeface="+mn-lt"/>
                          <a:ea typeface="+mn-ea"/>
                          <a:cs typeface="+mn-cs"/>
                        </a:rPr>
                        <a:t>
 Love to eat rollcakes? In this video Chef Siti Mastura will teach how to make a simple Pandan Srikaya Rollcake with SCS Butter!
Watch the full video to learn to make rollcakes.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8424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- 2021-05-07 20:48:42</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Join the FREE LIVE Baking Tutorial NOW and watch Chef Siti Mastura demonstrate the art of baking rich and creamy Fruit Gateaux with SCS Butter! Stay tuned till the end of the session for a chance to win exclusive SCS X Chef Siti Mastura Mixing Bowls &amp; SCS Aprons!
Lazada Promo Voucher RM5 OFF with RM20 spent! Only limited to the first 100 redemptions, hurry: https://bit.ly/SCSMYLazada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81482096"/>
                  </a:ext>
                </a:extLst>
              </a:tr>
            </a:tbl>
          </a:graphicData>
        </a:graphic>
      </p:graphicFrame>
      <p:sp>
        <p:nvSpPr>
          <p:cNvPr id="4" name="Text Placeholder 3">
            <a:extLst>
              <a:ext uri="{FF2B5EF4-FFF2-40B4-BE49-F238E27FC236}">
                <a16:creationId xmlns:a16="http://schemas.microsoft.com/office/drawing/2014/main" id="{39EB0F87-8212-42E0-B5AA-0A3BAECADA42}"/>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4417114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159C4-2EC1-46F5-8B1F-06432084455E}"/>
              </a:ext>
            </a:extLst>
          </p:cNvPr>
          <p:cNvSpPr>
            <a:spLocks noGrp="1"/>
          </p:cNvSpPr>
          <p:nvPr>
            <p:ph type="title"/>
          </p:nvPr>
        </p:nvSpPr>
        <p:spPr/>
        <p:txBody>
          <a:bodyPr/>
          <a:lstStyle/>
          <a:p>
            <a:r>
              <a:rPr lang="en-US"/>
              <a:t>Facebook Own Posts Table | SCS Dairy MY - 18 of 18</a:t>
            </a:r>
          </a:p>
        </p:txBody>
      </p:sp>
      <p:graphicFrame>
        <p:nvGraphicFramePr>
          <p:cNvPr id="5" name="Table Placeholder 4">
            <a:extLst>
              <a:ext uri="{FF2B5EF4-FFF2-40B4-BE49-F238E27FC236}">
                <a16:creationId xmlns:a16="http://schemas.microsoft.com/office/drawing/2014/main" id="{45364A5E-5342-4471-A455-C85E7C9122BD}"/>
              </a:ext>
            </a:extLst>
          </p:cNvPr>
          <p:cNvGraphicFramePr>
            <a:graphicFrameLocks noGrp="1"/>
          </p:cNvGraphicFramePr>
          <p:nvPr>
            <p:ph type="tbl" sz="quarter" idx="13"/>
            <p:extLst>
              <p:ext uri="{D42A27DB-BD31-4B8C-83A1-F6EECF244321}">
                <p14:modId xmlns:p14="http://schemas.microsoft.com/office/powerpoint/2010/main" val="332392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7494634"/>
                    </a:ext>
                  </a:extLst>
                </a:gridCol>
                <a:gridCol w="822960">
                  <a:extLst>
                    <a:ext uri="{9D8B030D-6E8A-4147-A177-3AD203B41FA5}">
                      <a16:colId xmlns:a16="http://schemas.microsoft.com/office/drawing/2014/main" val="3261798848"/>
                    </a:ext>
                  </a:extLst>
                </a:gridCol>
                <a:gridCol w="822960">
                  <a:extLst>
                    <a:ext uri="{9D8B030D-6E8A-4147-A177-3AD203B41FA5}">
                      <a16:colId xmlns:a16="http://schemas.microsoft.com/office/drawing/2014/main" val="3584047609"/>
                    </a:ext>
                  </a:extLst>
                </a:gridCol>
                <a:gridCol w="822960">
                  <a:extLst>
                    <a:ext uri="{9D8B030D-6E8A-4147-A177-3AD203B41FA5}">
                      <a16:colId xmlns:a16="http://schemas.microsoft.com/office/drawing/2014/main" val="1813196194"/>
                    </a:ext>
                  </a:extLst>
                </a:gridCol>
                <a:gridCol w="822960">
                  <a:extLst>
                    <a:ext uri="{9D8B030D-6E8A-4147-A177-3AD203B41FA5}">
                      <a16:colId xmlns:a16="http://schemas.microsoft.com/office/drawing/2014/main" val="4001797882"/>
                    </a:ext>
                  </a:extLst>
                </a:gridCol>
                <a:gridCol w="822960">
                  <a:extLst>
                    <a:ext uri="{9D8B030D-6E8A-4147-A177-3AD203B41FA5}">
                      <a16:colId xmlns:a16="http://schemas.microsoft.com/office/drawing/2014/main" val="3147024028"/>
                    </a:ext>
                  </a:extLst>
                </a:gridCol>
                <a:gridCol w="822960">
                  <a:extLst>
                    <a:ext uri="{9D8B030D-6E8A-4147-A177-3AD203B41FA5}">
                      <a16:colId xmlns:a16="http://schemas.microsoft.com/office/drawing/2014/main" val="850027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0127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- 2021-05-27 11:03:35</a:t>
                      </a:r>
                      <a:r>
                        <a:rPr kumimoji="0" lang="en-US" sz="1000" b="0" i="0" u="none" strike="noStrike" kern="1200" cap="none" spc="0" normalizeH="0" baseline="0" noProof="0">
                          <a:ln>
                            <a:noFill/>
                          </a:ln>
                          <a:solidFill>
                            <a:prstClr val="black"/>
                          </a:solidFill>
                          <a:effectLst/>
                          <a:uLnTx/>
                          <a:uFillTx/>
                          <a:latin typeface="+mn-lt"/>
                          <a:ea typeface="+mn-ea"/>
                          <a:cs typeface="+mn-cs"/>
                        </a:rPr>
                        <a:t>
 When measuring dry ingredients by volume, fill the measuring cup until it is overflowing, then use a knife to level off the top. It is important that powdery dry ingredients such as flour, cornstarch, powdered sugar, and cocoa powder are not packed down into the measuring cup, rather they should be lightly spooned into the cups. When measuring brown sugar, lightly pack it down into the measuring cup before leveling off.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9842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- 2021-05-21 19:05:46</a:t>
                      </a:r>
                      <a:r>
                        <a:rPr kumimoji="0" lang="en-US" sz="1000" b="0" i="0" u="none" strike="noStrike" kern="1200" cap="none" spc="0" normalizeH="0" baseline="0" noProof="0">
                          <a:ln>
                            <a:noFill/>
                          </a:ln>
                          <a:solidFill>
                            <a:prstClr val="black"/>
                          </a:solidFill>
                          <a:effectLst/>
                          <a:uLnTx/>
                          <a:uFillTx/>
                          <a:latin typeface="+mn-lt"/>
                          <a:ea typeface="+mn-ea"/>
                          <a:cs typeface="+mn-cs"/>
                        </a:rPr>
                        <a:t>
 We're loving BTS' latest song called Butter! Hmm, wonder if they are singing about SCS Butter? 🤔😂
Any #ARMY in the house? 
#SmoothLikeSCSButter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extLst>
                  <a:ext uri="{0D108BD9-81ED-4DB2-BD59-A6C34878D82A}">
                    <a16:rowId xmlns:a16="http://schemas.microsoft.com/office/drawing/2014/main" val="1883367910"/>
                  </a:ext>
                </a:extLst>
              </a:tr>
            </a:tbl>
          </a:graphicData>
        </a:graphic>
      </p:graphicFrame>
      <p:sp>
        <p:nvSpPr>
          <p:cNvPr id="4" name="Text Placeholder 3">
            <a:extLst>
              <a:ext uri="{FF2B5EF4-FFF2-40B4-BE49-F238E27FC236}">
                <a16:creationId xmlns:a16="http://schemas.microsoft.com/office/drawing/2014/main" id="{936959F0-543D-4011-B771-A4F7EB377259}"/>
              </a:ext>
            </a:extLst>
          </p:cNvPr>
          <p:cNvSpPr>
            <a:spLocks noGrp="1"/>
          </p:cNvSpPr>
          <p:nvPr>
            <p:ph type="body" sz="quarter" idx="14"/>
          </p:nvPr>
        </p:nvSpPr>
        <p:spPr/>
        <p:txBody>
          <a:bodyPr/>
          <a:lstStyle/>
          <a:p>
            <a:r>
              <a:rPr lang="en-US"/>
              <a:t>05/01/2021 - 05/31/2021</a:t>
            </a:r>
          </a:p>
        </p:txBody>
      </p:sp>
    </p:spTree>
    <p:extLst>
      <p:ext uri="{BB962C8B-B14F-4D97-AF65-F5344CB8AC3E}">
        <p14:creationId xmlns:p14="http://schemas.microsoft.com/office/powerpoint/2010/main" val="35445536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1292</Words>
  <Application>Microsoft Office PowerPoint</Application>
  <PresentationFormat>On-screen Show (4:3)</PresentationFormat>
  <Paragraphs>551</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Page Likes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Total Engagements over Time (monthly) | SCS Dairy MY</vt:lpstr>
      <vt:lpstr>Facebook Own Posts Table | SCS Dairy MY - 1 of 18</vt:lpstr>
      <vt:lpstr>Facebook Own Posts Table | SCS Dairy MY - 2 of 18</vt:lpstr>
      <vt:lpstr>Facebook Own Posts Table | SCS Dairy MY - 3 of 18</vt:lpstr>
      <vt:lpstr>Facebook Own Posts Table | SCS Dairy MY - 4 of 18</vt:lpstr>
      <vt:lpstr>Facebook Own Posts Table | SCS Dairy MY - 5 of 18</vt:lpstr>
      <vt:lpstr>Facebook Own Posts Table | SCS Dairy MY - 6 of 18</vt:lpstr>
      <vt:lpstr>Facebook Own Posts Table | SCS Dairy MY - 7 of 18</vt:lpstr>
      <vt:lpstr>Facebook Own Posts Table | SCS Dairy MY - 8 of 18</vt:lpstr>
      <vt:lpstr>Facebook Own Posts Table | SCS Dairy MY - 9 of 18</vt:lpstr>
      <vt:lpstr>Facebook Own Posts Table | SCS Dairy MY - 10 of 18</vt:lpstr>
      <vt:lpstr>Facebook Own Posts Table | SCS Dairy MY - 11 of 18</vt:lpstr>
      <vt:lpstr>Facebook Own Posts Table | SCS Dairy MY - 12 of 18</vt:lpstr>
      <vt:lpstr>Facebook Own Posts Table | SCS Dairy MY - 13 of 18</vt:lpstr>
      <vt:lpstr>Facebook Own Posts Table | SCS Dairy MY - 14 of 18</vt:lpstr>
      <vt:lpstr>Facebook Own Posts Table | SCS Dairy MY - 15 of 18</vt:lpstr>
      <vt:lpstr>Facebook Own Posts Table | SCS Dairy MY - 16 of 18</vt:lpstr>
      <vt:lpstr>Facebook Own Posts Table | SCS Dairy MY - 17 of 18</vt:lpstr>
      <vt:lpstr>Facebook Own Posts Table | SCS Dairy MY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2021-06-01T12:18:37Z</dcterms:created>
  <dcterms:modified xsi:type="dcterms:W3CDTF">2021-06-01T12:19:28Z</dcterms:modified>
</cp:coreProperties>
</file>