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128017</c:v>
                </c:pt>
                <c:pt idx="1">
                  <c:v>126591</c:v>
                </c:pt>
                <c:pt idx="2">
                  <c:v>205169</c:v>
                </c:pt>
                <c:pt idx="3">
                  <c:v>195040</c:v>
                </c:pt>
                <c:pt idx="4">
                  <c:v>134642</c:v>
                </c:pt>
                <c:pt idx="5">
                  <c:v>137727</c:v>
                </c:pt>
                <c:pt idx="6">
                  <c:v>136801</c:v>
                </c:pt>
                <c:pt idx="7">
                  <c:v>114745</c:v>
                </c:pt>
                <c:pt idx="8">
                  <c:v>117438</c:v>
                </c:pt>
                <c:pt idx="9">
                  <c:v>118322</c:v>
                </c:pt>
                <c:pt idx="10">
                  <c:v>115579</c:v>
                </c:pt>
                <c:pt idx="11">
                  <c:v>111587</c:v>
                </c:pt>
                <c:pt idx="12">
                  <c:v>99802</c:v>
                </c:pt>
                <c:pt idx="13">
                  <c:v>101670</c:v>
                </c:pt>
                <c:pt idx="14">
                  <c:v>91342</c:v>
                </c:pt>
                <c:pt idx="15">
                  <c:v>96703</c:v>
                </c:pt>
                <c:pt idx="16">
                  <c:v>102944</c:v>
                </c:pt>
                <c:pt idx="17">
                  <c:v>107056</c:v>
                </c:pt>
                <c:pt idx="18">
                  <c:v>98613</c:v>
                </c:pt>
                <c:pt idx="19">
                  <c:v>104073</c:v>
                </c:pt>
                <c:pt idx="20">
                  <c:v>120730</c:v>
                </c:pt>
                <c:pt idx="21">
                  <c:v>138091</c:v>
                </c:pt>
                <c:pt idx="22">
                  <c:v>128528</c:v>
                </c:pt>
                <c:pt idx="23">
                  <c:v>138716</c:v>
                </c:pt>
                <c:pt idx="24">
                  <c:v>111425</c:v>
                </c:pt>
                <c:pt idx="25">
                  <c:v>86103</c:v>
                </c:pt>
                <c:pt idx="26">
                  <c:v>87971</c:v>
                </c:pt>
                <c:pt idx="27">
                  <c:v>89546</c:v>
                </c:pt>
                <c:pt idx="28">
                  <c:v>91115</c:v>
                </c:pt>
                <c:pt idx="29">
                  <c:v>101702</c:v>
                </c:pt>
              </c:numCache>
            </c:numRef>
          </c:val>
          <c:smooth val="0"/>
          <c:extLst>
            <c:ext xmlns:c16="http://schemas.microsoft.com/office/drawing/2014/chart" uri="{C3380CC4-5D6E-409C-BE32-E72D297353CC}">
              <c16:uniqueId val="{00000000-FBF2-45FB-9970-9DCAFBF2EA8A}"/>
            </c:ext>
          </c:extLst>
        </c:ser>
        <c:dLbls>
          <c:showLegendKey val="0"/>
          <c:showVal val="0"/>
          <c:showCatName val="0"/>
          <c:showSerName val="0"/>
          <c:showPercent val="0"/>
          <c:showBubbleSize val="0"/>
        </c:dLbls>
        <c:smooth val="0"/>
        <c:axId val="310990848"/>
        <c:axId val="310991176"/>
      </c:lineChart>
      <c:dateAx>
        <c:axId val="31099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91176"/>
        <c:crosses val="autoZero"/>
        <c:auto val="1"/>
        <c:lblOffset val="100"/>
        <c:baseTimeUnit val="days"/>
      </c:dateAx>
      <c:valAx>
        <c:axId val="31099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9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507</c:v>
                </c:pt>
                <c:pt idx="1">
                  <c:v>459</c:v>
                </c:pt>
                <c:pt idx="2">
                  <c:v>1495</c:v>
                </c:pt>
                <c:pt idx="3">
                  <c:v>1744</c:v>
                </c:pt>
                <c:pt idx="4">
                  <c:v>1211</c:v>
                </c:pt>
                <c:pt idx="5">
                  <c:v>1175</c:v>
                </c:pt>
                <c:pt idx="6">
                  <c:v>1288</c:v>
                </c:pt>
                <c:pt idx="7">
                  <c:v>1180</c:v>
                </c:pt>
                <c:pt idx="8">
                  <c:v>374</c:v>
                </c:pt>
                <c:pt idx="9">
                  <c:v>312</c:v>
                </c:pt>
                <c:pt idx="10">
                  <c:v>261</c:v>
                </c:pt>
                <c:pt idx="11">
                  <c:v>408</c:v>
                </c:pt>
                <c:pt idx="12">
                  <c:v>484</c:v>
                </c:pt>
                <c:pt idx="13">
                  <c:v>411</c:v>
                </c:pt>
                <c:pt idx="14">
                  <c:v>436</c:v>
                </c:pt>
                <c:pt idx="15">
                  <c:v>453</c:v>
                </c:pt>
                <c:pt idx="16">
                  <c:v>449</c:v>
                </c:pt>
                <c:pt idx="17">
                  <c:v>844</c:v>
                </c:pt>
                <c:pt idx="18">
                  <c:v>907</c:v>
                </c:pt>
                <c:pt idx="19">
                  <c:v>679</c:v>
                </c:pt>
                <c:pt idx="20">
                  <c:v>16826</c:v>
                </c:pt>
                <c:pt idx="21">
                  <c:v>30488</c:v>
                </c:pt>
                <c:pt idx="22">
                  <c:v>30521</c:v>
                </c:pt>
                <c:pt idx="23">
                  <c:v>32781</c:v>
                </c:pt>
                <c:pt idx="24">
                  <c:v>15509</c:v>
                </c:pt>
                <c:pt idx="25">
                  <c:v>320</c:v>
                </c:pt>
                <c:pt idx="26">
                  <c:v>556</c:v>
                </c:pt>
                <c:pt idx="27">
                  <c:v>568</c:v>
                </c:pt>
                <c:pt idx="28">
                  <c:v>869</c:v>
                </c:pt>
                <c:pt idx="29">
                  <c:v>786</c:v>
                </c:pt>
              </c:numCache>
            </c:numRef>
          </c:val>
          <c:smooth val="0"/>
          <c:extLst>
            <c:ext xmlns:c16="http://schemas.microsoft.com/office/drawing/2014/chart" uri="{C3380CC4-5D6E-409C-BE32-E72D297353CC}">
              <c16:uniqueId val="{00000000-3AA8-47A8-9B68-66F2D1DC0208}"/>
            </c:ext>
          </c:extLst>
        </c:ser>
        <c:dLbls>
          <c:showLegendKey val="0"/>
          <c:showVal val="0"/>
          <c:showCatName val="0"/>
          <c:showSerName val="0"/>
          <c:showPercent val="0"/>
          <c:showBubbleSize val="0"/>
        </c:dLbls>
        <c:smooth val="0"/>
        <c:axId val="255093672"/>
        <c:axId val="313999760"/>
      </c:lineChart>
      <c:dateAx>
        <c:axId val="255093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99760"/>
        <c:crosses val="autoZero"/>
        <c:auto val="1"/>
        <c:lblOffset val="100"/>
        <c:baseTimeUnit val="days"/>
      </c:dateAx>
      <c:valAx>
        <c:axId val="31399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09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58</c:v>
                </c:pt>
                <c:pt idx="1">
                  <c:v>192</c:v>
                </c:pt>
                <c:pt idx="2">
                  <c:v>56</c:v>
                </c:pt>
                <c:pt idx="3">
                  <c:v>0</c:v>
                </c:pt>
                <c:pt idx="4">
                  <c:v>492</c:v>
                </c:pt>
                <c:pt idx="5">
                  <c:v>61</c:v>
                </c:pt>
                <c:pt idx="6">
                  <c:v>0</c:v>
                </c:pt>
                <c:pt idx="7">
                  <c:v>230</c:v>
                </c:pt>
                <c:pt idx="8">
                  <c:v>0</c:v>
                </c:pt>
                <c:pt idx="9">
                  <c:v>0</c:v>
                </c:pt>
                <c:pt idx="10">
                  <c:v>374</c:v>
                </c:pt>
                <c:pt idx="11">
                  <c:v>0</c:v>
                </c:pt>
                <c:pt idx="12">
                  <c:v>62</c:v>
                </c:pt>
                <c:pt idx="13">
                  <c:v>175</c:v>
                </c:pt>
                <c:pt idx="14">
                  <c:v>58</c:v>
                </c:pt>
                <c:pt idx="15">
                  <c:v>66</c:v>
                </c:pt>
                <c:pt idx="16">
                  <c:v>83</c:v>
                </c:pt>
                <c:pt idx="17">
                  <c:v>0</c:v>
                </c:pt>
                <c:pt idx="18">
                  <c:v>417</c:v>
                </c:pt>
                <c:pt idx="19">
                  <c:v>0</c:v>
                </c:pt>
                <c:pt idx="20">
                  <c:v>94</c:v>
                </c:pt>
                <c:pt idx="21">
                  <c:v>173</c:v>
                </c:pt>
                <c:pt idx="22">
                  <c:v>0</c:v>
                </c:pt>
                <c:pt idx="23">
                  <c:v>388</c:v>
                </c:pt>
                <c:pt idx="24">
                  <c:v>65</c:v>
                </c:pt>
                <c:pt idx="25">
                  <c:v>0</c:v>
                </c:pt>
                <c:pt idx="26">
                  <c:v>247</c:v>
                </c:pt>
                <c:pt idx="27">
                  <c:v>93</c:v>
                </c:pt>
                <c:pt idx="28">
                  <c:v>77</c:v>
                </c:pt>
                <c:pt idx="29">
                  <c:v>95</c:v>
                </c:pt>
              </c:numCache>
            </c:numRef>
          </c:val>
          <c:smooth val="0"/>
          <c:extLst>
            <c:ext xmlns:c16="http://schemas.microsoft.com/office/drawing/2014/chart" uri="{C3380CC4-5D6E-409C-BE32-E72D297353CC}">
              <c16:uniqueId val="{00000000-7C72-49F7-8CD3-1D2021E40FF8}"/>
            </c:ext>
          </c:extLst>
        </c:ser>
        <c:dLbls>
          <c:showLegendKey val="0"/>
          <c:showVal val="0"/>
          <c:showCatName val="0"/>
          <c:showSerName val="0"/>
          <c:showPercent val="0"/>
          <c:showBubbleSize val="0"/>
        </c:dLbls>
        <c:smooth val="0"/>
        <c:axId val="313553808"/>
        <c:axId val="313555120"/>
      </c:lineChart>
      <c:dateAx>
        <c:axId val="313553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555120"/>
        <c:crosses val="autoZero"/>
        <c:auto val="1"/>
        <c:lblOffset val="100"/>
        <c:baseTimeUnit val="days"/>
      </c:dateAx>
      <c:valAx>
        <c:axId val="31355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55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4369</c:v>
                </c:pt>
              </c:numCache>
            </c:numRef>
          </c:val>
          <c:extLst>
            <c:ext xmlns:c16="http://schemas.microsoft.com/office/drawing/2014/chart" uri="{C3380CC4-5D6E-409C-BE32-E72D297353CC}">
              <c16:uniqueId val="{00000000-F33D-4305-91B4-1DEEB1E1316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139</c:v>
                </c:pt>
              </c:numCache>
            </c:numRef>
          </c:val>
          <c:extLst>
            <c:ext xmlns:c16="http://schemas.microsoft.com/office/drawing/2014/chart" uri="{C3380CC4-5D6E-409C-BE32-E72D297353CC}">
              <c16:uniqueId val="{00000001-F33D-4305-91B4-1DEEB1E1316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6</c:v>
                </c:pt>
              </c:numCache>
            </c:numRef>
          </c:val>
          <c:extLst>
            <c:ext xmlns:c16="http://schemas.microsoft.com/office/drawing/2014/chart" uri="{C3380CC4-5D6E-409C-BE32-E72D297353CC}">
              <c16:uniqueId val="{00000002-F33D-4305-91B4-1DEEB1E1316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14</c:v>
                </c:pt>
              </c:numCache>
            </c:numRef>
          </c:val>
          <c:extLst>
            <c:ext xmlns:c16="http://schemas.microsoft.com/office/drawing/2014/chart" uri="{C3380CC4-5D6E-409C-BE32-E72D297353CC}">
              <c16:uniqueId val="{00000003-F33D-4305-91B4-1DEEB1E1316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F33D-4305-91B4-1DEEB1E1316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F33D-4305-91B4-1DEEB1E1316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3824</c:v>
                </c:pt>
              </c:numCache>
            </c:numRef>
          </c:val>
          <c:extLst>
            <c:ext xmlns:c16="http://schemas.microsoft.com/office/drawing/2014/chart" uri="{C3380CC4-5D6E-409C-BE32-E72D297353CC}">
              <c16:uniqueId val="{00000006-F33D-4305-91B4-1DEEB1E1316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1722</c:v>
                </c:pt>
              </c:numCache>
            </c:numRef>
          </c:val>
          <c:extLst>
            <c:ext xmlns:c16="http://schemas.microsoft.com/office/drawing/2014/chart" uri="{C3380CC4-5D6E-409C-BE32-E72D297353CC}">
              <c16:uniqueId val="{00000007-F33D-4305-91B4-1DEEB1E1316C}"/>
            </c:ext>
          </c:extLst>
        </c:ser>
        <c:dLbls>
          <c:showLegendKey val="0"/>
          <c:showVal val="0"/>
          <c:showCatName val="0"/>
          <c:showSerName val="0"/>
          <c:showPercent val="0"/>
          <c:showBubbleSize val="0"/>
        </c:dLbls>
        <c:gapWidth val="150"/>
        <c:overlap val="100"/>
        <c:axId val="253410040"/>
        <c:axId val="253414960"/>
      </c:barChart>
      <c:catAx>
        <c:axId val="25341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4960"/>
        <c:crosses val="autoZero"/>
        <c:auto val="1"/>
        <c:lblAlgn val="ctr"/>
        <c:lblOffset val="100"/>
        <c:noMultiLvlLbl val="0"/>
      </c:catAx>
      <c:valAx>
        <c:axId val="253414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0.66158369803063499</c:v>
                </c:pt>
                <c:pt idx="1">
                  <c:v>6.4676787016776094E-2</c:v>
                </c:pt>
                <c:pt idx="2">
                  <c:v>0.105990153172867</c:v>
                </c:pt>
                <c:pt idx="3">
                  <c:v>0.33969559172137098</c:v>
                </c:pt>
                <c:pt idx="4">
                  <c:v>7.31294067590567E-2</c:v>
                </c:pt>
                <c:pt idx="5">
                  <c:v>0.106180099683929</c:v>
                </c:pt>
                <c:pt idx="6">
                  <c:v>0.13049325309992699</c:v>
                </c:pt>
              </c:numCache>
            </c:numRef>
          </c:val>
          <c:extLst>
            <c:ext xmlns:c16="http://schemas.microsoft.com/office/drawing/2014/chart" uri="{C3380CC4-5D6E-409C-BE32-E72D297353CC}">
              <c16:uniqueId val="{00000000-A82F-447C-87D4-A714B6F0AD86}"/>
            </c:ext>
          </c:extLst>
        </c:ser>
        <c:dLbls>
          <c:showLegendKey val="0"/>
          <c:showVal val="0"/>
          <c:showCatName val="0"/>
          <c:showSerName val="0"/>
          <c:showPercent val="0"/>
          <c:showBubbleSize val="0"/>
        </c:dLbls>
        <c:gapWidth val="219"/>
        <c:overlap val="-27"/>
        <c:axId val="253407744"/>
        <c:axId val="253413976"/>
      </c:barChart>
      <c:catAx>
        <c:axId val="25340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3976"/>
        <c:crosses val="autoZero"/>
        <c:auto val="1"/>
        <c:lblAlgn val="ctr"/>
        <c:lblOffset val="100"/>
        <c:noMultiLvlLbl val="0"/>
      </c:catAx>
      <c:valAx>
        <c:axId val="25341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0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1900</c:v>
                </c:pt>
                <c:pt idx="2">
                  <c:v>6121</c:v>
                </c:pt>
                <c:pt idx="3">
                  <c:v>4796</c:v>
                </c:pt>
                <c:pt idx="4">
                  <c:v>1475</c:v>
                </c:pt>
                <c:pt idx="5">
                  <c:v>395</c:v>
                </c:pt>
                <c:pt idx="6">
                  <c:v>198</c:v>
                </c:pt>
              </c:numCache>
            </c:numRef>
          </c:val>
          <c:extLst>
            <c:ext xmlns:c16="http://schemas.microsoft.com/office/drawing/2014/chart" uri="{C3380CC4-5D6E-409C-BE32-E72D297353CC}">
              <c16:uniqueId val="{00000000-3901-4E19-9757-BB7272F42B4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178</c:v>
                </c:pt>
                <c:pt idx="1">
                  <c:v>11099</c:v>
                </c:pt>
                <c:pt idx="2">
                  <c:v>54998</c:v>
                </c:pt>
                <c:pt idx="3">
                  <c:v>65319</c:v>
                </c:pt>
                <c:pt idx="4">
                  <c:v>21602</c:v>
                </c:pt>
                <c:pt idx="5">
                  <c:v>5880</c:v>
                </c:pt>
                <c:pt idx="6">
                  <c:v>1475</c:v>
                </c:pt>
              </c:numCache>
            </c:numRef>
          </c:val>
          <c:extLst>
            <c:ext xmlns:c16="http://schemas.microsoft.com/office/drawing/2014/chart" uri="{C3380CC4-5D6E-409C-BE32-E72D297353CC}">
              <c16:uniqueId val="{00000001-3901-4E19-9757-BB7272F42B4E}"/>
            </c:ext>
          </c:extLst>
        </c:ser>
        <c:dLbls>
          <c:showLegendKey val="0"/>
          <c:showVal val="0"/>
          <c:showCatName val="0"/>
          <c:showSerName val="0"/>
          <c:showPercent val="0"/>
          <c:showBubbleSize val="0"/>
        </c:dLbls>
        <c:gapWidth val="219"/>
        <c:overlap val="-27"/>
        <c:axId val="323938936"/>
        <c:axId val="323942872"/>
      </c:barChart>
      <c:catAx>
        <c:axId val="32393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2872"/>
        <c:crosses val="autoZero"/>
        <c:auto val="1"/>
        <c:lblAlgn val="ctr"/>
        <c:lblOffset val="100"/>
        <c:noMultiLvlLbl val="0"/>
      </c:catAx>
      <c:valAx>
        <c:axId val="32394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3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3.7727867746674498E-2</c:v>
                </c:pt>
                <c:pt idx="1">
                  <c:v>0.113752636603198</c:v>
                </c:pt>
                <c:pt idx="2">
                  <c:v>3.6011112000274403E-2</c:v>
                </c:pt>
                <c:pt idx="3">
                  <c:v>0</c:v>
                </c:pt>
                <c:pt idx="4">
                  <c:v>0.64064464510229702</c:v>
                </c:pt>
                <c:pt idx="5">
                  <c:v>3.8854922575852803E-2</c:v>
                </c:pt>
                <c:pt idx="6">
                  <c:v>0</c:v>
                </c:pt>
                <c:pt idx="7">
                  <c:v>1.15739154273182</c:v>
                </c:pt>
                <c:pt idx="8">
                  <c:v>0</c:v>
                </c:pt>
                <c:pt idx="9">
                  <c:v>0</c:v>
                </c:pt>
                <c:pt idx="10">
                  <c:v>0.22264976050878299</c:v>
                </c:pt>
                <c:pt idx="11">
                  <c:v>0</c:v>
                </c:pt>
                <c:pt idx="12">
                  <c:v>3.5963214768893498E-2</c:v>
                </c:pt>
                <c:pt idx="13">
                  <c:v>0.216304447082458</c:v>
                </c:pt>
                <c:pt idx="14">
                  <c:v>3.8225863505140498E-2</c:v>
                </c:pt>
                <c:pt idx="15">
                  <c:v>4.3348809618872698E-2</c:v>
                </c:pt>
                <c:pt idx="16">
                  <c:v>4.7898455274817398E-2</c:v>
                </c:pt>
                <c:pt idx="17">
                  <c:v>0</c:v>
                </c:pt>
                <c:pt idx="18">
                  <c:v>0.68443968268441702</c:v>
                </c:pt>
                <c:pt idx="19">
                  <c:v>0</c:v>
                </c:pt>
                <c:pt idx="20">
                  <c:v>7.4600941908075702E-2</c:v>
                </c:pt>
                <c:pt idx="21">
                  <c:v>0.12210533506387</c:v>
                </c:pt>
                <c:pt idx="22">
                  <c:v>0</c:v>
                </c:pt>
                <c:pt idx="23">
                  <c:v>0.234383888952099</c:v>
                </c:pt>
                <c:pt idx="24">
                  <c:v>3.8674158837045301E-2</c:v>
                </c:pt>
                <c:pt idx="25">
                  <c:v>0</c:v>
                </c:pt>
                <c:pt idx="26">
                  <c:v>0.144962139300089</c:v>
                </c:pt>
                <c:pt idx="27">
                  <c:v>5.8544681528300398E-2</c:v>
                </c:pt>
                <c:pt idx="28">
                  <c:v>5.0009092562284099E-2</c:v>
                </c:pt>
                <c:pt idx="29">
                  <c:v>6.2495028804526898E-2</c:v>
                </c:pt>
              </c:numCache>
            </c:numRef>
          </c:val>
          <c:smooth val="0"/>
          <c:extLst>
            <c:ext xmlns:c16="http://schemas.microsoft.com/office/drawing/2014/chart" uri="{C3380CC4-5D6E-409C-BE32-E72D297353CC}">
              <c16:uniqueId val="{00000000-FE35-4556-8AE9-D422D2877BA2}"/>
            </c:ext>
          </c:extLst>
        </c:ser>
        <c:dLbls>
          <c:showLegendKey val="0"/>
          <c:showVal val="0"/>
          <c:showCatName val="0"/>
          <c:showSerName val="0"/>
          <c:showPercent val="0"/>
          <c:showBubbleSize val="0"/>
        </c:dLbls>
        <c:smooth val="0"/>
        <c:axId val="323946480"/>
        <c:axId val="323942544"/>
      </c:lineChart>
      <c:dateAx>
        <c:axId val="32394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2544"/>
        <c:crosses val="autoZero"/>
        <c:auto val="1"/>
        <c:lblOffset val="100"/>
        <c:baseTimeUnit val="days"/>
      </c:dateAx>
      <c:valAx>
        <c:axId val="32394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174938</c:v>
                </c:pt>
                <c:pt idx="1">
                  <c:v>174945</c:v>
                </c:pt>
                <c:pt idx="2">
                  <c:v>174947</c:v>
                </c:pt>
                <c:pt idx="3">
                  <c:v>174965</c:v>
                </c:pt>
                <c:pt idx="4">
                  <c:v>174996</c:v>
                </c:pt>
                <c:pt idx="5">
                  <c:v>175024</c:v>
                </c:pt>
                <c:pt idx="6">
                  <c:v>175058</c:v>
                </c:pt>
                <c:pt idx="7">
                  <c:v>175126</c:v>
                </c:pt>
                <c:pt idx="8">
                  <c:v>175142</c:v>
                </c:pt>
                <c:pt idx="9">
                  <c:v>175161</c:v>
                </c:pt>
                <c:pt idx="10">
                  <c:v>175166</c:v>
                </c:pt>
                <c:pt idx="11">
                  <c:v>175178</c:v>
                </c:pt>
                <c:pt idx="12">
                  <c:v>175180</c:v>
                </c:pt>
                <c:pt idx="13">
                  <c:v>175252</c:v>
                </c:pt>
                <c:pt idx="14">
                  <c:v>175296</c:v>
                </c:pt>
                <c:pt idx="15">
                  <c:v>175349</c:v>
                </c:pt>
                <c:pt idx="16">
                  <c:v>175394</c:v>
                </c:pt>
                <c:pt idx="17">
                  <c:v>175450</c:v>
                </c:pt>
                <c:pt idx="18">
                  <c:v>175495</c:v>
                </c:pt>
                <c:pt idx="19">
                  <c:v>175574</c:v>
                </c:pt>
                <c:pt idx="20">
                  <c:v>175629</c:v>
                </c:pt>
                <c:pt idx="21">
                  <c:v>175708</c:v>
                </c:pt>
                <c:pt idx="22">
                  <c:v>175754</c:v>
                </c:pt>
                <c:pt idx="23">
                  <c:v>175807</c:v>
                </c:pt>
                <c:pt idx="24">
                  <c:v>175849</c:v>
                </c:pt>
                <c:pt idx="25">
                  <c:v>175894</c:v>
                </c:pt>
                <c:pt idx="26">
                  <c:v>175922</c:v>
                </c:pt>
                <c:pt idx="27">
                  <c:v>175946</c:v>
                </c:pt>
                <c:pt idx="28">
                  <c:v>175990</c:v>
                </c:pt>
                <c:pt idx="29">
                  <c:v>176039</c:v>
                </c:pt>
              </c:numCache>
            </c:numRef>
          </c:val>
          <c:smooth val="0"/>
          <c:extLst>
            <c:ext xmlns:c16="http://schemas.microsoft.com/office/drawing/2014/chart" uri="{C3380CC4-5D6E-409C-BE32-E72D297353CC}">
              <c16:uniqueId val="{00000000-6901-40CC-8C6D-53BEE4386B15}"/>
            </c:ext>
          </c:extLst>
        </c:ser>
        <c:dLbls>
          <c:showLegendKey val="0"/>
          <c:showVal val="0"/>
          <c:showCatName val="0"/>
          <c:showSerName val="0"/>
          <c:showPercent val="0"/>
          <c:showBubbleSize val="0"/>
        </c:dLbls>
        <c:smooth val="0"/>
        <c:axId val="323940248"/>
        <c:axId val="258633984"/>
      </c:lineChart>
      <c:dateAx>
        <c:axId val="32394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633984"/>
        <c:crosses val="autoZero"/>
        <c:auto val="1"/>
        <c:lblOffset val="100"/>
        <c:baseTimeUnit val="days"/>
      </c:dateAx>
      <c:valAx>
        <c:axId val="25863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4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161</c:v>
                </c:pt>
                <c:pt idx="1">
                  <c:v>148</c:v>
                </c:pt>
                <c:pt idx="2">
                  <c:v>190</c:v>
                </c:pt>
                <c:pt idx="3">
                  <c:v>297</c:v>
                </c:pt>
                <c:pt idx="4">
                  <c:v>302</c:v>
                </c:pt>
                <c:pt idx="5">
                  <c:v>244</c:v>
                </c:pt>
                <c:pt idx="6">
                  <c:v>362</c:v>
                </c:pt>
                <c:pt idx="7">
                  <c:v>321</c:v>
                </c:pt>
                <c:pt idx="8">
                  <c:v>203</c:v>
                </c:pt>
                <c:pt idx="9">
                  <c:v>173</c:v>
                </c:pt>
                <c:pt idx="10">
                  <c:v>167</c:v>
                </c:pt>
                <c:pt idx="11">
                  <c:v>187</c:v>
                </c:pt>
                <c:pt idx="12">
                  <c:v>184</c:v>
                </c:pt>
                <c:pt idx="13">
                  <c:v>170</c:v>
                </c:pt>
                <c:pt idx="14">
                  <c:v>205</c:v>
                </c:pt>
                <c:pt idx="15">
                  <c:v>205</c:v>
                </c:pt>
                <c:pt idx="16">
                  <c:v>176</c:v>
                </c:pt>
                <c:pt idx="17">
                  <c:v>237</c:v>
                </c:pt>
                <c:pt idx="18">
                  <c:v>312</c:v>
                </c:pt>
                <c:pt idx="19">
                  <c:v>220</c:v>
                </c:pt>
                <c:pt idx="20">
                  <c:v>314</c:v>
                </c:pt>
                <c:pt idx="21">
                  <c:v>296</c:v>
                </c:pt>
                <c:pt idx="22">
                  <c:v>178</c:v>
                </c:pt>
                <c:pt idx="23">
                  <c:v>196</c:v>
                </c:pt>
                <c:pt idx="24">
                  <c:v>176</c:v>
                </c:pt>
                <c:pt idx="25">
                  <c:v>145</c:v>
                </c:pt>
                <c:pt idx="26">
                  <c:v>204</c:v>
                </c:pt>
                <c:pt idx="27">
                  <c:v>169</c:v>
                </c:pt>
                <c:pt idx="28">
                  <c:v>295</c:v>
                </c:pt>
                <c:pt idx="29">
                  <c:v>196</c:v>
                </c:pt>
              </c:numCache>
            </c:numRef>
          </c:val>
          <c:smooth val="0"/>
          <c:extLst>
            <c:ext xmlns:c16="http://schemas.microsoft.com/office/drawing/2014/chart" uri="{C3380CC4-5D6E-409C-BE32-E72D297353CC}">
              <c16:uniqueId val="{00000000-C3F6-489F-8341-B53061A21BDC}"/>
            </c:ext>
          </c:extLst>
        </c:ser>
        <c:dLbls>
          <c:showLegendKey val="0"/>
          <c:showVal val="0"/>
          <c:showCatName val="0"/>
          <c:showSerName val="0"/>
          <c:showPercent val="0"/>
          <c:showBubbleSize val="0"/>
        </c:dLbls>
        <c:smooth val="0"/>
        <c:axId val="367678160"/>
        <c:axId val="367680784"/>
      </c:lineChart>
      <c:dateAx>
        <c:axId val="36767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80784"/>
        <c:crosses val="autoZero"/>
        <c:auto val="1"/>
        <c:lblOffset val="100"/>
        <c:baseTimeUnit val="days"/>
      </c:dateAx>
      <c:valAx>
        <c:axId val="36768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7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2021-04</c:v>
                </c:pt>
              </c:strCache>
            </c:strRef>
          </c:cat>
          <c:val>
            <c:numRef>
              <c:f>Sheet1!$B$2</c:f>
              <c:numCache>
                <c:formatCode>General</c:formatCode>
                <c:ptCount val="1"/>
                <c:pt idx="0">
                  <c:v>165399</c:v>
                </c:pt>
              </c:numCache>
            </c:numRef>
          </c:val>
          <c:extLst>
            <c:ext xmlns:c16="http://schemas.microsoft.com/office/drawing/2014/chart" uri="{C3380CC4-5D6E-409C-BE32-E72D297353CC}">
              <c16:uniqueId val="{00000000-3CC9-4A30-9B04-E3E546FFF34D}"/>
            </c:ext>
          </c:extLst>
        </c:ser>
        <c:dLbls>
          <c:showLegendKey val="0"/>
          <c:showVal val="0"/>
          <c:showCatName val="0"/>
          <c:showSerName val="0"/>
          <c:showPercent val="0"/>
          <c:showBubbleSize val="0"/>
        </c:dLbls>
        <c:gapWidth val="219"/>
        <c:overlap val="-27"/>
        <c:axId val="378694896"/>
        <c:axId val="378695552"/>
      </c:barChart>
      <c:catAx>
        <c:axId val="37869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695552"/>
        <c:crosses val="autoZero"/>
        <c:auto val="1"/>
        <c:lblAlgn val="ctr"/>
        <c:lblOffset val="100"/>
        <c:noMultiLvlLbl val="0"/>
      </c:catAx>
      <c:valAx>
        <c:axId val="37869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69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28646-07D4-4E51-B377-1742A44351B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EDC5626-2DC8-4DC7-A198-498B9D32D24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587116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6460-F433-4C24-9EC5-C05FF871DA82}"/>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25A00EF9-55A9-49C8-8982-001D70B4D8F7}"/>
              </a:ext>
            </a:extLst>
          </p:cNvPr>
          <p:cNvGraphicFramePr>
            <a:graphicFrameLocks noGrp="1"/>
          </p:cNvGraphicFramePr>
          <p:nvPr>
            <p:ph type="tbl" sz="quarter" idx="13"/>
            <p:extLst>
              <p:ext uri="{D42A27DB-BD31-4B8C-83A1-F6EECF244321}">
                <p14:modId xmlns:p14="http://schemas.microsoft.com/office/powerpoint/2010/main" val="360919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19343844"/>
                    </a:ext>
                  </a:extLst>
                </a:gridCol>
                <a:gridCol w="740664">
                  <a:extLst>
                    <a:ext uri="{9D8B030D-6E8A-4147-A177-3AD203B41FA5}">
                      <a16:colId xmlns:a16="http://schemas.microsoft.com/office/drawing/2014/main" val="2077220407"/>
                    </a:ext>
                  </a:extLst>
                </a:gridCol>
                <a:gridCol w="740664">
                  <a:extLst>
                    <a:ext uri="{9D8B030D-6E8A-4147-A177-3AD203B41FA5}">
                      <a16:colId xmlns:a16="http://schemas.microsoft.com/office/drawing/2014/main" val="426561814"/>
                    </a:ext>
                  </a:extLst>
                </a:gridCol>
                <a:gridCol w="740664">
                  <a:extLst>
                    <a:ext uri="{9D8B030D-6E8A-4147-A177-3AD203B41FA5}">
                      <a16:colId xmlns:a16="http://schemas.microsoft.com/office/drawing/2014/main" val="1021711252"/>
                    </a:ext>
                  </a:extLst>
                </a:gridCol>
                <a:gridCol w="740664">
                  <a:extLst>
                    <a:ext uri="{9D8B030D-6E8A-4147-A177-3AD203B41FA5}">
                      <a16:colId xmlns:a16="http://schemas.microsoft.com/office/drawing/2014/main" val="25300695"/>
                    </a:ext>
                  </a:extLst>
                </a:gridCol>
                <a:gridCol w="740664">
                  <a:extLst>
                    <a:ext uri="{9D8B030D-6E8A-4147-A177-3AD203B41FA5}">
                      <a16:colId xmlns:a16="http://schemas.microsoft.com/office/drawing/2014/main" val="210425684"/>
                    </a:ext>
                  </a:extLst>
                </a:gridCol>
                <a:gridCol w="740664">
                  <a:extLst>
                    <a:ext uri="{9D8B030D-6E8A-4147-A177-3AD203B41FA5}">
                      <a16:colId xmlns:a16="http://schemas.microsoft.com/office/drawing/2014/main" val="1540803893"/>
                    </a:ext>
                  </a:extLst>
                </a:gridCol>
                <a:gridCol w="740664">
                  <a:extLst>
                    <a:ext uri="{9D8B030D-6E8A-4147-A177-3AD203B41FA5}">
                      <a16:colId xmlns:a16="http://schemas.microsoft.com/office/drawing/2014/main" val="3113839754"/>
                    </a:ext>
                  </a:extLst>
                </a:gridCol>
                <a:gridCol w="740664">
                  <a:extLst>
                    <a:ext uri="{9D8B030D-6E8A-4147-A177-3AD203B41FA5}">
                      <a16:colId xmlns:a16="http://schemas.microsoft.com/office/drawing/2014/main" val="413362685"/>
                    </a:ext>
                  </a:extLst>
                </a:gridCol>
                <a:gridCol w="740664">
                  <a:extLst>
                    <a:ext uri="{9D8B030D-6E8A-4147-A177-3AD203B41FA5}">
                      <a16:colId xmlns:a16="http://schemas.microsoft.com/office/drawing/2014/main" val="17776655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64082821"/>
                  </a:ext>
                </a:extLst>
              </a:tr>
              <a:tr h="370840">
                <a:tc>
                  <a:txBody>
                    <a:bodyPr/>
                    <a:lstStyle/>
                    <a:p>
                      <a:r>
                        <a:rPr lang="en-US" sz="1000"/>
                        <a:t>Buttercup Malaysia</a:t>
                      </a:r>
                    </a:p>
                  </a:txBody>
                  <a:tcPr/>
                </a:tc>
                <a:tc>
                  <a:txBody>
                    <a:bodyPr/>
                    <a:lstStyle/>
                    <a:p>
                      <a:r>
                        <a:rPr lang="en-US" sz="1000"/>
                        <a:t>176039</a:t>
                      </a:r>
                    </a:p>
                  </a:txBody>
                  <a:tcPr/>
                </a:tc>
                <a:tc>
                  <a:txBody>
                    <a:bodyPr/>
                    <a:lstStyle/>
                    <a:p>
                      <a:r>
                        <a:rPr lang="en-US" sz="1000"/>
                        <a:t>1102</a:t>
                      </a:r>
                    </a:p>
                  </a:txBody>
                  <a:tcPr/>
                </a:tc>
                <a:tc>
                  <a:txBody>
                    <a:bodyPr/>
                    <a:lstStyle/>
                    <a:p>
                      <a:r>
                        <a:rPr lang="en-US" sz="1000"/>
                        <a:t>29</a:t>
                      </a:r>
                    </a:p>
                  </a:txBody>
                  <a:tcPr/>
                </a:tc>
                <a:tc>
                  <a:txBody>
                    <a:bodyPr/>
                    <a:lstStyle/>
                    <a:p>
                      <a:r>
                        <a:rPr lang="en-US" sz="1000"/>
                        <a:t>4530</a:t>
                      </a:r>
                    </a:p>
                  </a:txBody>
                  <a:tcPr/>
                </a:tc>
                <a:tc>
                  <a:txBody>
                    <a:bodyPr/>
                    <a:lstStyle/>
                    <a:p>
                      <a:r>
                        <a:rPr lang="en-US" sz="1000"/>
                        <a:t>3824</a:t>
                      </a:r>
                    </a:p>
                  </a:txBody>
                  <a:tcPr/>
                </a:tc>
                <a:tc>
                  <a:txBody>
                    <a:bodyPr/>
                    <a:lstStyle/>
                    <a:p>
                      <a:r>
                        <a:rPr lang="en-US" sz="1000"/>
                        <a:t>1722</a:t>
                      </a:r>
                    </a:p>
                  </a:txBody>
                  <a:tcPr/>
                </a:tc>
                <a:tc>
                  <a:txBody>
                    <a:bodyPr/>
                    <a:lstStyle/>
                    <a:p>
                      <a:r>
                        <a:rPr lang="en-US" sz="1000"/>
                        <a:t>0</a:t>
                      </a:r>
                    </a:p>
                  </a:txBody>
                  <a:tcPr/>
                </a:tc>
                <a:tc>
                  <a:txBody>
                    <a:bodyPr/>
                    <a:lstStyle/>
                    <a:p>
                      <a:r>
                        <a:rPr lang="en-US" sz="1000"/>
                        <a:t>0.1980 %</a:t>
                      </a:r>
                    </a:p>
                  </a:txBody>
                  <a:tcPr/>
                </a:tc>
                <a:tc>
                  <a:txBody>
                    <a:bodyPr/>
                    <a:lstStyle/>
                    <a:p>
                      <a:r>
                        <a:rPr lang="en-US" sz="1000"/>
                        <a:t>0.0 %</a:t>
                      </a:r>
                    </a:p>
                  </a:txBody>
                  <a:tcPr/>
                </a:tc>
                <a:extLst>
                  <a:ext uri="{0D108BD9-81ED-4DB2-BD59-A6C34878D82A}">
                    <a16:rowId xmlns:a16="http://schemas.microsoft.com/office/drawing/2014/main" val="1545002721"/>
                  </a:ext>
                </a:extLst>
              </a:tr>
            </a:tbl>
          </a:graphicData>
        </a:graphic>
      </p:graphicFrame>
      <p:sp>
        <p:nvSpPr>
          <p:cNvPr id="4" name="Text Placeholder 3">
            <a:extLst>
              <a:ext uri="{FF2B5EF4-FFF2-40B4-BE49-F238E27FC236}">
                <a16:creationId xmlns:a16="http://schemas.microsoft.com/office/drawing/2014/main" id="{A2736DCD-4789-43A0-B3E0-57EB1BAE639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05362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FED0-A247-454A-9CBE-754916B4ED62}"/>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814F2DB7-E166-494F-A566-356EB82378F6}"/>
              </a:ext>
            </a:extLst>
          </p:cNvPr>
          <p:cNvGraphicFramePr>
            <a:graphicFrameLocks noGrp="1"/>
          </p:cNvGraphicFramePr>
          <p:nvPr>
            <p:ph type="chart" sz="quarter" idx="13"/>
            <p:extLst>
              <p:ext uri="{D42A27DB-BD31-4B8C-83A1-F6EECF244321}">
                <p14:modId xmlns:p14="http://schemas.microsoft.com/office/powerpoint/2010/main" val="3629570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E83A76-A43C-4379-B76B-E887D9420DA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793875BF-0CEF-455C-9F52-841EA32F6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005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E01B3-B263-43E1-B110-30A59C887A3A}"/>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848E5C1A-DD96-4BA0-B705-6B1A499594DE}"/>
              </a:ext>
            </a:extLst>
          </p:cNvPr>
          <p:cNvGraphicFramePr>
            <a:graphicFrameLocks noGrp="1"/>
          </p:cNvGraphicFramePr>
          <p:nvPr>
            <p:ph type="chart" sz="quarter" idx="13"/>
            <p:extLst>
              <p:ext uri="{D42A27DB-BD31-4B8C-83A1-F6EECF244321}">
                <p14:modId xmlns:p14="http://schemas.microsoft.com/office/powerpoint/2010/main" val="3461980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FDE7DC-70B3-4B50-9FE1-38DBC81212F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6E9E22DE-A424-4BF8-BD3C-2418D73A15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9659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88217-82F0-4C92-9DFF-602A5A5E7985}"/>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4FAB6271-CE3A-43F6-92E3-69A98C351DF8}"/>
              </a:ext>
            </a:extLst>
          </p:cNvPr>
          <p:cNvGraphicFramePr>
            <a:graphicFrameLocks noGrp="1"/>
          </p:cNvGraphicFramePr>
          <p:nvPr>
            <p:ph type="chart" sz="quarter" idx="13"/>
            <p:extLst>
              <p:ext uri="{D42A27DB-BD31-4B8C-83A1-F6EECF244321}">
                <p14:modId xmlns:p14="http://schemas.microsoft.com/office/powerpoint/2010/main" val="2325987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8FDDF2-6A6E-49BE-9848-DB67F70E056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C49F2FAB-207F-45EC-9EEA-6ECFEF137E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1177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D12F-1C63-47F0-ACC7-04B0F488B187}"/>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EF77135C-DBCB-4CE4-83A7-2C5A79EA91DF}"/>
              </a:ext>
            </a:extLst>
          </p:cNvPr>
          <p:cNvGraphicFramePr>
            <a:graphicFrameLocks noGrp="1"/>
          </p:cNvGraphicFramePr>
          <p:nvPr>
            <p:ph type="chart" sz="quarter" idx="13"/>
            <p:extLst>
              <p:ext uri="{D42A27DB-BD31-4B8C-83A1-F6EECF244321}">
                <p14:modId xmlns:p14="http://schemas.microsoft.com/office/powerpoint/2010/main" val="1827873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A486B4-989B-45B4-919E-9BC9ED58B29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9065CE7-C9EA-4EB6-90D4-42FC949A92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4145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8E142-E365-47AF-9307-ADC47F430DED}"/>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63872D94-55EB-46CC-9DD4-2722CA142F57}"/>
              </a:ext>
            </a:extLst>
          </p:cNvPr>
          <p:cNvGraphicFramePr>
            <a:graphicFrameLocks noGrp="1"/>
          </p:cNvGraphicFramePr>
          <p:nvPr>
            <p:ph type="chart" sz="quarter" idx="13"/>
            <p:extLst>
              <p:ext uri="{D42A27DB-BD31-4B8C-83A1-F6EECF244321}">
                <p14:modId xmlns:p14="http://schemas.microsoft.com/office/powerpoint/2010/main" val="3340890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E0CB7A-2AF7-4B8F-8373-1388008304C2}"/>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F73D0270-DC80-4BF9-8EF9-5069DBDE94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960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C4FD-97C9-42E9-B602-9D76514BBE0F}"/>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E8784549-6EB4-4291-810D-D1B15A4B2440}"/>
              </a:ext>
            </a:extLst>
          </p:cNvPr>
          <p:cNvGraphicFramePr>
            <a:graphicFrameLocks noGrp="1"/>
          </p:cNvGraphicFramePr>
          <p:nvPr>
            <p:ph type="tbl" sz="quarter" idx="13"/>
            <p:extLst>
              <p:ext uri="{D42A27DB-BD31-4B8C-83A1-F6EECF244321}">
                <p14:modId xmlns:p14="http://schemas.microsoft.com/office/powerpoint/2010/main" val="2894113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1620332"/>
                    </a:ext>
                  </a:extLst>
                </a:gridCol>
                <a:gridCol w="905256">
                  <a:extLst>
                    <a:ext uri="{9D8B030D-6E8A-4147-A177-3AD203B41FA5}">
                      <a16:colId xmlns:a16="http://schemas.microsoft.com/office/drawing/2014/main" val="353455484"/>
                    </a:ext>
                  </a:extLst>
                </a:gridCol>
                <a:gridCol w="905256">
                  <a:extLst>
                    <a:ext uri="{9D8B030D-6E8A-4147-A177-3AD203B41FA5}">
                      <a16:colId xmlns:a16="http://schemas.microsoft.com/office/drawing/2014/main" val="1655748699"/>
                    </a:ext>
                  </a:extLst>
                </a:gridCol>
                <a:gridCol w="905256">
                  <a:extLst>
                    <a:ext uri="{9D8B030D-6E8A-4147-A177-3AD203B41FA5}">
                      <a16:colId xmlns:a16="http://schemas.microsoft.com/office/drawing/2014/main" val="189995125"/>
                    </a:ext>
                  </a:extLst>
                </a:gridCol>
                <a:gridCol w="905256">
                  <a:extLst>
                    <a:ext uri="{9D8B030D-6E8A-4147-A177-3AD203B41FA5}">
                      <a16:colId xmlns:a16="http://schemas.microsoft.com/office/drawing/2014/main" val="55882274"/>
                    </a:ext>
                  </a:extLst>
                </a:gridCol>
                <a:gridCol w="905256">
                  <a:extLst>
                    <a:ext uri="{9D8B030D-6E8A-4147-A177-3AD203B41FA5}">
                      <a16:colId xmlns:a16="http://schemas.microsoft.com/office/drawing/2014/main" val="1135292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292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14:00:09</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Hari ini Cef Jai dari My Weekend Plan akan kongsikan cara untuk membuat Kek Pisang Buttercup 2 cara - secara stim dan juga bakar! Saksikan sekarang! 
Jangan lupa untuk SHARE Facebook Live ini dan TAG 5 rakan-rakan anda di ruangan komen di bawah untuk memenangi Meyer Brown Sugar Covered Dutch Oven bernilai RM409!
Pastikan juga untuk dapatkan Buttercup anda di pasar raya terdekat atau secara online di https://bit.ly/ButtercupMYLazada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22541294"/>
                  </a:ext>
                </a:extLst>
              </a:tr>
            </a:tbl>
          </a:graphicData>
        </a:graphic>
      </p:graphicFrame>
      <p:sp>
        <p:nvSpPr>
          <p:cNvPr id="4" name="Text Placeholder 3">
            <a:extLst>
              <a:ext uri="{FF2B5EF4-FFF2-40B4-BE49-F238E27FC236}">
                <a16:creationId xmlns:a16="http://schemas.microsoft.com/office/drawing/2014/main" id="{03CD96BF-FF3E-4FB6-BFCD-0FDB8727534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6636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FA8C-63BE-469A-8106-3C0281B394EA}"/>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A0874B03-39C6-4469-B969-ADB3140A72F1}"/>
              </a:ext>
            </a:extLst>
          </p:cNvPr>
          <p:cNvGraphicFramePr>
            <a:graphicFrameLocks noGrp="1"/>
          </p:cNvGraphicFramePr>
          <p:nvPr>
            <p:ph type="tbl" sz="quarter" idx="13"/>
            <p:extLst>
              <p:ext uri="{D42A27DB-BD31-4B8C-83A1-F6EECF244321}">
                <p14:modId xmlns:p14="http://schemas.microsoft.com/office/powerpoint/2010/main" val="2872599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4994867"/>
                    </a:ext>
                  </a:extLst>
                </a:gridCol>
                <a:gridCol w="905256">
                  <a:extLst>
                    <a:ext uri="{9D8B030D-6E8A-4147-A177-3AD203B41FA5}">
                      <a16:colId xmlns:a16="http://schemas.microsoft.com/office/drawing/2014/main" val="980025459"/>
                    </a:ext>
                  </a:extLst>
                </a:gridCol>
                <a:gridCol w="905256">
                  <a:extLst>
                    <a:ext uri="{9D8B030D-6E8A-4147-A177-3AD203B41FA5}">
                      <a16:colId xmlns:a16="http://schemas.microsoft.com/office/drawing/2014/main" val="2182235147"/>
                    </a:ext>
                  </a:extLst>
                </a:gridCol>
                <a:gridCol w="905256">
                  <a:extLst>
                    <a:ext uri="{9D8B030D-6E8A-4147-A177-3AD203B41FA5}">
                      <a16:colId xmlns:a16="http://schemas.microsoft.com/office/drawing/2014/main" val="2700743859"/>
                    </a:ext>
                  </a:extLst>
                </a:gridCol>
                <a:gridCol w="905256">
                  <a:extLst>
                    <a:ext uri="{9D8B030D-6E8A-4147-A177-3AD203B41FA5}">
                      <a16:colId xmlns:a16="http://schemas.microsoft.com/office/drawing/2014/main" val="1344197047"/>
                    </a:ext>
                  </a:extLst>
                </a:gridCol>
                <a:gridCol w="905256">
                  <a:extLst>
                    <a:ext uri="{9D8B030D-6E8A-4147-A177-3AD203B41FA5}">
                      <a16:colId xmlns:a16="http://schemas.microsoft.com/office/drawing/2014/main" val="24870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267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- 2021-04-19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Kombinasi makanan berbuka puasa yang manakah menjadi pilihan anda? 
Komen, kongsi dan tag 5 orang untuk menyertai peraduan #SeronokDenganButtercup sekarang! 
Hanya 3 pemenang bertuah yang akan dipilih untuk memenangi bekas Nuovo 0.4L dari Buttercup! Jangan lepaskan peluang anda!
Peraduan tamat pada: 25 April 2021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8961603"/>
                  </a:ext>
                </a:extLst>
              </a:tr>
            </a:tbl>
          </a:graphicData>
        </a:graphic>
      </p:graphicFrame>
      <p:sp>
        <p:nvSpPr>
          <p:cNvPr id="4" name="Text Placeholder 3">
            <a:extLst>
              <a:ext uri="{FF2B5EF4-FFF2-40B4-BE49-F238E27FC236}">
                <a16:creationId xmlns:a16="http://schemas.microsoft.com/office/drawing/2014/main" id="{0FCB96C8-496A-45C0-AE59-9670F678422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31240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1E96-F023-4C31-A189-615716BC5CEC}"/>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8D942E84-6758-45A7-8F87-AFEE547C06A2}"/>
              </a:ext>
            </a:extLst>
          </p:cNvPr>
          <p:cNvGraphicFramePr>
            <a:graphicFrameLocks noGrp="1"/>
          </p:cNvGraphicFramePr>
          <p:nvPr>
            <p:ph type="tbl" sz="quarter" idx="13"/>
            <p:extLst>
              <p:ext uri="{D42A27DB-BD31-4B8C-83A1-F6EECF244321}">
                <p14:modId xmlns:p14="http://schemas.microsoft.com/office/powerpoint/2010/main" val="296717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4371939"/>
                    </a:ext>
                  </a:extLst>
                </a:gridCol>
                <a:gridCol w="905256">
                  <a:extLst>
                    <a:ext uri="{9D8B030D-6E8A-4147-A177-3AD203B41FA5}">
                      <a16:colId xmlns:a16="http://schemas.microsoft.com/office/drawing/2014/main" val="1012910469"/>
                    </a:ext>
                  </a:extLst>
                </a:gridCol>
                <a:gridCol w="905256">
                  <a:extLst>
                    <a:ext uri="{9D8B030D-6E8A-4147-A177-3AD203B41FA5}">
                      <a16:colId xmlns:a16="http://schemas.microsoft.com/office/drawing/2014/main" val="614342936"/>
                    </a:ext>
                  </a:extLst>
                </a:gridCol>
                <a:gridCol w="905256">
                  <a:extLst>
                    <a:ext uri="{9D8B030D-6E8A-4147-A177-3AD203B41FA5}">
                      <a16:colId xmlns:a16="http://schemas.microsoft.com/office/drawing/2014/main" val="2566202702"/>
                    </a:ext>
                  </a:extLst>
                </a:gridCol>
                <a:gridCol w="905256">
                  <a:extLst>
                    <a:ext uri="{9D8B030D-6E8A-4147-A177-3AD203B41FA5}">
                      <a16:colId xmlns:a16="http://schemas.microsoft.com/office/drawing/2014/main" val="2620117417"/>
                    </a:ext>
                  </a:extLst>
                </a:gridCol>
                <a:gridCol w="905256">
                  <a:extLst>
                    <a:ext uri="{9D8B030D-6E8A-4147-A177-3AD203B41FA5}">
                      <a16:colId xmlns:a16="http://schemas.microsoft.com/office/drawing/2014/main" val="2256792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258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ada banyak peraduan menarik pada bulan ini! Jangan lepaskan peluang anda untuk sertai semuanya bermula sekarang! 
KOMEN, KONGSI dan MENANG! Anda hanya perlu komen, kongsi dan tag 5 orang untuk berpeluang memenangi bekas Nuovo 0.4L!
Hanya 3 pemenang bertuah yang akan dipilih! Jangan lepaskan peluang anda!
Peraduan tamat pada: 12 April 2021, 11.59pm.
#SeronokDenganButtercup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1599482"/>
                  </a:ext>
                </a:extLst>
              </a:tr>
            </a:tbl>
          </a:graphicData>
        </a:graphic>
      </p:graphicFrame>
      <p:sp>
        <p:nvSpPr>
          <p:cNvPr id="4" name="Text Placeholder 3">
            <a:extLst>
              <a:ext uri="{FF2B5EF4-FFF2-40B4-BE49-F238E27FC236}">
                <a16:creationId xmlns:a16="http://schemas.microsoft.com/office/drawing/2014/main" id="{A0ACB2F8-8C26-4E7C-8992-4A47313713C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75308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3652A-F2F0-4A40-9EA3-418C00B548D1}"/>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B5509754-5ED6-4F47-A17F-1F8BA923D9A8}"/>
              </a:ext>
            </a:extLst>
          </p:cNvPr>
          <p:cNvGraphicFramePr>
            <a:graphicFrameLocks noGrp="1"/>
          </p:cNvGraphicFramePr>
          <p:nvPr>
            <p:ph type="tbl" sz="quarter" idx="13"/>
            <p:extLst>
              <p:ext uri="{D42A27DB-BD31-4B8C-83A1-F6EECF244321}">
                <p14:modId xmlns:p14="http://schemas.microsoft.com/office/powerpoint/2010/main" val="356173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1544034"/>
                    </a:ext>
                  </a:extLst>
                </a:gridCol>
                <a:gridCol w="905256">
                  <a:extLst>
                    <a:ext uri="{9D8B030D-6E8A-4147-A177-3AD203B41FA5}">
                      <a16:colId xmlns:a16="http://schemas.microsoft.com/office/drawing/2014/main" val="2521784291"/>
                    </a:ext>
                  </a:extLst>
                </a:gridCol>
                <a:gridCol w="905256">
                  <a:extLst>
                    <a:ext uri="{9D8B030D-6E8A-4147-A177-3AD203B41FA5}">
                      <a16:colId xmlns:a16="http://schemas.microsoft.com/office/drawing/2014/main" val="3231929719"/>
                    </a:ext>
                  </a:extLst>
                </a:gridCol>
                <a:gridCol w="905256">
                  <a:extLst>
                    <a:ext uri="{9D8B030D-6E8A-4147-A177-3AD203B41FA5}">
                      <a16:colId xmlns:a16="http://schemas.microsoft.com/office/drawing/2014/main" val="2468810764"/>
                    </a:ext>
                  </a:extLst>
                </a:gridCol>
                <a:gridCol w="905256">
                  <a:extLst>
                    <a:ext uri="{9D8B030D-6E8A-4147-A177-3AD203B41FA5}">
                      <a16:colId xmlns:a16="http://schemas.microsoft.com/office/drawing/2014/main" val="546741128"/>
                    </a:ext>
                  </a:extLst>
                </a:gridCol>
                <a:gridCol w="905256">
                  <a:extLst>
                    <a:ext uri="{9D8B030D-6E8A-4147-A177-3AD203B41FA5}">
                      <a16:colId xmlns:a16="http://schemas.microsoft.com/office/drawing/2014/main" val="3211034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722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- 2021-04-24 10:00:01</a:t>
                      </a:r>
                      <a:r>
                        <a:rPr kumimoji="0" lang="en-US" sz="1000" b="0" i="0" u="none" strike="noStrike" kern="1200" cap="none" spc="0" normalizeH="0" baseline="0" noProof="0">
                          <a:ln>
                            <a:noFill/>
                          </a:ln>
                          <a:solidFill>
                            <a:prstClr val="black"/>
                          </a:solidFill>
                          <a:effectLst/>
                          <a:uLnTx/>
                          <a:uFillTx/>
                          <a:latin typeface="+mn-lt"/>
                          <a:ea typeface="+mn-ea"/>
                          <a:cs typeface="+mn-cs"/>
                        </a:rPr>
                        <a:t>
 Ingin memenangi hadiah menarik berjumlah RM50,000? Mudah saja! Sertai peraduan Fiesta Raya Buttercup bersama @giantmalaysia dan anda mungkin pemenang yang bertuah! Hanya perlu Beli, Simpan &amp; WhatsApp! 
Langkah Penyertaan:
1. Beli minimum RM20.00 produk Buttercup dalam satu resit dari mana-mana pasar raya Giant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2625202"/>
                  </a:ext>
                </a:extLst>
              </a:tr>
            </a:tbl>
          </a:graphicData>
        </a:graphic>
      </p:graphicFrame>
      <p:sp>
        <p:nvSpPr>
          <p:cNvPr id="4" name="Text Placeholder 3">
            <a:extLst>
              <a:ext uri="{FF2B5EF4-FFF2-40B4-BE49-F238E27FC236}">
                <a16:creationId xmlns:a16="http://schemas.microsoft.com/office/drawing/2014/main" id="{BD23E5AB-1164-4FFB-9450-AA21EEDFCD2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10917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D9376-6880-4B24-B07B-D679D09D20B0}"/>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B2FB663B-FCBC-4CEE-A4C1-28D1B22D4DE0}"/>
              </a:ext>
            </a:extLst>
          </p:cNvPr>
          <p:cNvGraphicFramePr>
            <a:graphicFrameLocks noGrp="1"/>
          </p:cNvGraphicFramePr>
          <p:nvPr>
            <p:ph type="tbl" sz="quarter" idx="13"/>
            <p:extLst>
              <p:ext uri="{D42A27DB-BD31-4B8C-83A1-F6EECF244321}">
                <p14:modId xmlns:p14="http://schemas.microsoft.com/office/powerpoint/2010/main" val="650986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0187675"/>
                    </a:ext>
                  </a:extLst>
                </a:gridCol>
                <a:gridCol w="905256">
                  <a:extLst>
                    <a:ext uri="{9D8B030D-6E8A-4147-A177-3AD203B41FA5}">
                      <a16:colId xmlns:a16="http://schemas.microsoft.com/office/drawing/2014/main" val="2868003844"/>
                    </a:ext>
                  </a:extLst>
                </a:gridCol>
                <a:gridCol w="905256">
                  <a:extLst>
                    <a:ext uri="{9D8B030D-6E8A-4147-A177-3AD203B41FA5}">
                      <a16:colId xmlns:a16="http://schemas.microsoft.com/office/drawing/2014/main" val="3471100161"/>
                    </a:ext>
                  </a:extLst>
                </a:gridCol>
                <a:gridCol w="905256">
                  <a:extLst>
                    <a:ext uri="{9D8B030D-6E8A-4147-A177-3AD203B41FA5}">
                      <a16:colId xmlns:a16="http://schemas.microsoft.com/office/drawing/2014/main" val="422264135"/>
                    </a:ext>
                  </a:extLst>
                </a:gridCol>
                <a:gridCol w="905256">
                  <a:extLst>
                    <a:ext uri="{9D8B030D-6E8A-4147-A177-3AD203B41FA5}">
                      <a16:colId xmlns:a16="http://schemas.microsoft.com/office/drawing/2014/main" val="3648437912"/>
                    </a:ext>
                  </a:extLst>
                </a:gridCol>
                <a:gridCol w="905256">
                  <a:extLst>
                    <a:ext uri="{9D8B030D-6E8A-4147-A177-3AD203B41FA5}">
                      <a16:colId xmlns:a16="http://schemas.microsoft.com/office/drawing/2014/main" val="1229868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039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- 2021-04-11 10:00:01</a:t>
                      </a:r>
                      <a:r>
                        <a:rPr kumimoji="0" lang="en-US" sz="1000" b="0" i="0" u="none" strike="noStrike" kern="1200" cap="none" spc="0" normalizeH="0" baseline="0" noProof="0">
                          <a:ln>
                            <a:noFill/>
                          </a:ln>
                          <a:solidFill>
                            <a:prstClr val="black"/>
                          </a:solidFill>
                          <a:effectLst/>
                          <a:uLnTx/>
                          <a:uFillTx/>
                          <a:latin typeface="+mn-lt"/>
                          <a:ea typeface="+mn-ea"/>
                          <a:cs typeface="+mn-cs"/>
                        </a:rPr>
                        <a:t>
 Meriahkan lagi raya anda dengan peraduan Fiesta Raya Buttercup! Dapatkan produk Buttercup di mana-mana pasar raya @EconsaveMY di Semenanjung Malaysia untuk sertai sekarang! Ikuti langkah-langkah mudah di bawah dan menang hadiah-hadiah lumayan! 
Langkah Penyertaan:
1. Beli minimum RM20.00 produk Buttercup dalam satu resit dari mana-mana pasar raya Econsave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8847805"/>
                  </a:ext>
                </a:extLst>
              </a:tr>
            </a:tbl>
          </a:graphicData>
        </a:graphic>
      </p:graphicFrame>
      <p:sp>
        <p:nvSpPr>
          <p:cNvPr id="4" name="Text Placeholder 3">
            <a:extLst>
              <a:ext uri="{FF2B5EF4-FFF2-40B4-BE49-F238E27FC236}">
                <a16:creationId xmlns:a16="http://schemas.microsoft.com/office/drawing/2014/main" id="{E9D7A8DF-FD54-44C3-A874-DA304ADED90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716580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0A254-10B6-4DB6-B424-91F138C1198B}"/>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492472D6-F6C9-4101-A733-3C23457C197A}"/>
              </a:ext>
            </a:extLst>
          </p:cNvPr>
          <p:cNvGraphicFramePr>
            <a:graphicFrameLocks noGrp="1"/>
          </p:cNvGraphicFramePr>
          <p:nvPr>
            <p:ph type="chart" sz="quarter" idx="13"/>
            <p:extLst>
              <p:ext uri="{D42A27DB-BD31-4B8C-83A1-F6EECF244321}">
                <p14:modId xmlns:p14="http://schemas.microsoft.com/office/powerpoint/2010/main" val="4147075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9ADFF9-57B1-4C39-B16E-3371C290B09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0C574A5-7CF8-493F-A46D-950FFF0EE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310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6938-A24D-44AE-86F0-4B78E5924B33}"/>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7B663EDA-9833-4FF6-9A21-46F79B515254}"/>
              </a:ext>
            </a:extLst>
          </p:cNvPr>
          <p:cNvGraphicFramePr>
            <a:graphicFrameLocks noGrp="1"/>
          </p:cNvGraphicFramePr>
          <p:nvPr>
            <p:ph type="chart" sz="quarter" idx="13"/>
            <p:extLst>
              <p:ext uri="{D42A27DB-BD31-4B8C-83A1-F6EECF244321}">
                <p14:modId xmlns:p14="http://schemas.microsoft.com/office/powerpoint/2010/main" val="3133145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7BE58-4511-4F0E-ACB9-37B853014B2B}"/>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4908FAA-D874-4391-99A4-F8AABDBB1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4016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C845F-67BF-4512-8828-643527FDD8B0}"/>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261D0948-D389-4C9A-AA0C-43A2C31EE782}"/>
              </a:ext>
            </a:extLst>
          </p:cNvPr>
          <p:cNvGraphicFramePr>
            <a:graphicFrameLocks noGrp="1"/>
          </p:cNvGraphicFramePr>
          <p:nvPr>
            <p:ph type="chart" sz="quarter" idx="13"/>
            <p:extLst>
              <p:ext uri="{D42A27DB-BD31-4B8C-83A1-F6EECF244321}">
                <p14:modId xmlns:p14="http://schemas.microsoft.com/office/powerpoint/2010/main" val="2593898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99DC06-451E-46CB-A17D-00B819F9820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62F02095-928B-48B9-9528-3DE4C8A6F6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90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7A948-CCD3-4C27-A4A8-FA6FB69D75A8}"/>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A8C045AB-E7A1-4F28-A9AF-A4C7F98701E0}"/>
              </a:ext>
            </a:extLst>
          </p:cNvPr>
          <p:cNvGraphicFramePr>
            <a:graphicFrameLocks noGrp="1"/>
          </p:cNvGraphicFramePr>
          <p:nvPr>
            <p:ph type="chart" sz="quarter" idx="13"/>
            <p:extLst>
              <p:ext uri="{D42A27DB-BD31-4B8C-83A1-F6EECF244321}">
                <p14:modId xmlns:p14="http://schemas.microsoft.com/office/powerpoint/2010/main" val="2179060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F237B-4196-46DA-83B3-5CB05C69EF2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FC5BEF6-1D99-4888-9751-53EC45DF2F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907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FC0F6-56D1-4C5E-AFEA-4A92FE18F761}"/>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6DD89B77-6F57-41A6-A7A9-40F4CC773839}"/>
              </a:ext>
            </a:extLst>
          </p:cNvPr>
          <p:cNvGraphicFramePr>
            <a:graphicFrameLocks noGrp="1"/>
          </p:cNvGraphicFramePr>
          <p:nvPr>
            <p:ph type="tbl" sz="quarter" idx="13"/>
            <p:extLst>
              <p:ext uri="{D42A27DB-BD31-4B8C-83A1-F6EECF244321}">
                <p14:modId xmlns:p14="http://schemas.microsoft.com/office/powerpoint/2010/main" val="4248332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63248558"/>
                    </a:ext>
                  </a:extLst>
                </a:gridCol>
                <a:gridCol w="1645920">
                  <a:extLst>
                    <a:ext uri="{9D8B030D-6E8A-4147-A177-3AD203B41FA5}">
                      <a16:colId xmlns:a16="http://schemas.microsoft.com/office/drawing/2014/main" val="2392812091"/>
                    </a:ext>
                  </a:extLst>
                </a:gridCol>
                <a:gridCol w="1645920">
                  <a:extLst>
                    <a:ext uri="{9D8B030D-6E8A-4147-A177-3AD203B41FA5}">
                      <a16:colId xmlns:a16="http://schemas.microsoft.com/office/drawing/2014/main" val="952301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4300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extLst>
                  <a:ext uri="{0D108BD9-81ED-4DB2-BD59-A6C34878D82A}">
                    <a16:rowId xmlns:a16="http://schemas.microsoft.com/office/drawing/2014/main" val="412988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322478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942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61195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36896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94768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29031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6739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55665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717466150"/>
                  </a:ext>
                </a:extLst>
              </a:tr>
            </a:tbl>
          </a:graphicData>
        </a:graphic>
      </p:graphicFrame>
      <p:sp>
        <p:nvSpPr>
          <p:cNvPr id="4" name="Text Placeholder 3">
            <a:extLst>
              <a:ext uri="{FF2B5EF4-FFF2-40B4-BE49-F238E27FC236}">
                <a16:creationId xmlns:a16="http://schemas.microsoft.com/office/drawing/2014/main" id="{D164C60E-9F6C-4614-936A-6BA639780F5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721269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F564-CC27-4161-9591-5A4922500C4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1F27EBCB-7607-4BD4-9111-A747B89F27E7}"/>
              </a:ext>
            </a:extLst>
          </p:cNvPr>
          <p:cNvGraphicFramePr>
            <a:graphicFrameLocks noGrp="1"/>
          </p:cNvGraphicFramePr>
          <p:nvPr>
            <p:ph type="tbl" sz="quarter" idx="13"/>
            <p:extLst>
              <p:ext uri="{D42A27DB-BD31-4B8C-83A1-F6EECF244321}">
                <p14:modId xmlns:p14="http://schemas.microsoft.com/office/powerpoint/2010/main" val="29442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4583442"/>
                    </a:ext>
                  </a:extLst>
                </a:gridCol>
                <a:gridCol w="1645920">
                  <a:extLst>
                    <a:ext uri="{9D8B030D-6E8A-4147-A177-3AD203B41FA5}">
                      <a16:colId xmlns:a16="http://schemas.microsoft.com/office/drawing/2014/main" val="868034213"/>
                    </a:ext>
                  </a:extLst>
                </a:gridCol>
                <a:gridCol w="1645920">
                  <a:extLst>
                    <a:ext uri="{9D8B030D-6E8A-4147-A177-3AD203B41FA5}">
                      <a16:colId xmlns:a16="http://schemas.microsoft.com/office/drawing/2014/main" val="137731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9115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86793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49816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60134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153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9247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99846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077488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99051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9688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102026406"/>
                  </a:ext>
                </a:extLst>
              </a:tr>
            </a:tbl>
          </a:graphicData>
        </a:graphic>
      </p:graphicFrame>
      <p:sp>
        <p:nvSpPr>
          <p:cNvPr id="4" name="Text Placeholder 3">
            <a:extLst>
              <a:ext uri="{FF2B5EF4-FFF2-40B4-BE49-F238E27FC236}">
                <a16:creationId xmlns:a16="http://schemas.microsoft.com/office/drawing/2014/main" id="{2FCD805F-2B0E-4824-862D-3B3F2D14AA7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74376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9605-9D3C-4307-8602-365D94FDE3EF}"/>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663FCEFE-9A2D-4C23-9FBD-E226756F93AC}"/>
              </a:ext>
            </a:extLst>
          </p:cNvPr>
          <p:cNvGraphicFramePr>
            <a:graphicFrameLocks noGrp="1"/>
          </p:cNvGraphicFramePr>
          <p:nvPr>
            <p:ph type="tbl" sz="quarter" idx="13"/>
            <p:extLst>
              <p:ext uri="{D42A27DB-BD31-4B8C-83A1-F6EECF244321}">
                <p14:modId xmlns:p14="http://schemas.microsoft.com/office/powerpoint/2010/main" val="13391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0359787"/>
                    </a:ext>
                  </a:extLst>
                </a:gridCol>
                <a:gridCol w="1645920">
                  <a:extLst>
                    <a:ext uri="{9D8B030D-6E8A-4147-A177-3AD203B41FA5}">
                      <a16:colId xmlns:a16="http://schemas.microsoft.com/office/drawing/2014/main" val="3031582801"/>
                    </a:ext>
                  </a:extLst>
                </a:gridCol>
                <a:gridCol w="1645920">
                  <a:extLst>
                    <a:ext uri="{9D8B030D-6E8A-4147-A177-3AD203B41FA5}">
                      <a16:colId xmlns:a16="http://schemas.microsoft.com/office/drawing/2014/main" val="429027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70017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16903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8670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4910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1620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49910328"/>
                  </a:ext>
                </a:extLst>
              </a:tr>
            </a:tbl>
          </a:graphicData>
        </a:graphic>
      </p:graphicFrame>
      <p:sp>
        <p:nvSpPr>
          <p:cNvPr id="4" name="Text Placeholder 3">
            <a:extLst>
              <a:ext uri="{FF2B5EF4-FFF2-40B4-BE49-F238E27FC236}">
                <a16:creationId xmlns:a16="http://schemas.microsoft.com/office/drawing/2014/main" id="{F8E843D6-6FFE-4B0B-80BC-AEDDCFA6B1E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832523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5B7CE-3C4E-4E45-BB47-258AA0B4D227}"/>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B129C844-0322-45A7-811D-E58DCCD4A39D}"/>
              </a:ext>
            </a:extLst>
          </p:cNvPr>
          <p:cNvGraphicFramePr>
            <a:graphicFrameLocks noGrp="1"/>
          </p:cNvGraphicFramePr>
          <p:nvPr>
            <p:ph type="chart" sz="quarter" idx="13"/>
            <p:extLst>
              <p:ext uri="{D42A27DB-BD31-4B8C-83A1-F6EECF244321}">
                <p14:modId xmlns:p14="http://schemas.microsoft.com/office/powerpoint/2010/main" val="515863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1C0274-48E9-459C-8B55-407869B674D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6271DD0A-28A4-478B-B41E-1D627E095C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765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D3D35-7E05-40CE-B634-490974BDAB11}"/>
              </a:ext>
            </a:extLst>
          </p:cNvPr>
          <p:cNvSpPr>
            <a:spLocks noGrp="1"/>
          </p:cNvSpPr>
          <p:nvPr>
            <p:ph type="title"/>
          </p:nvPr>
        </p:nvSpPr>
        <p:spPr/>
        <p:txBody>
          <a:bodyPr/>
          <a:lstStyle/>
          <a:p>
            <a:r>
              <a:rPr lang="en-US"/>
              <a:t>Facebook Own Posts Table | Buttercup Malaysia - 1 of 25</a:t>
            </a:r>
          </a:p>
        </p:txBody>
      </p:sp>
      <p:graphicFrame>
        <p:nvGraphicFramePr>
          <p:cNvPr id="5" name="Table Placeholder 4">
            <a:extLst>
              <a:ext uri="{FF2B5EF4-FFF2-40B4-BE49-F238E27FC236}">
                <a16:creationId xmlns:a16="http://schemas.microsoft.com/office/drawing/2014/main" id="{00BA69EE-BB13-4832-A968-E0A06092D202}"/>
              </a:ext>
            </a:extLst>
          </p:cNvPr>
          <p:cNvGraphicFramePr>
            <a:graphicFrameLocks noGrp="1"/>
          </p:cNvGraphicFramePr>
          <p:nvPr>
            <p:ph type="tbl" sz="quarter" idx="13"/>
            <p:extLst>
              <p:ext uri="{D42A27DB-BD31-4B8C-83A1-F6EECF244321}">
                <p14:modId xmlns:p14="http://schemas.microsoft.com/office/powerpoint/2010/main" val="330950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8004185"/>
                    </a:ext>
                  </a:extLst>
                </a:gridCol>
                <a:gridCol w="822960">
                  <a:extLst>
                    <a:ext uri="{9D8B030D-6E8A-4147-A177-3AD203B41FA5}">
                      <a16:colId xmlns:a16="http://schemas.microsoft.com/office/drawing/2014/main" val="3767202236"/>
                    </a:ext>
                  </a:extLst>
                </a:gridCol>
                <a:gridCol w="822960">
                  <a:extLst>
                    <a:ext uri="{9D8B030D-6E8A-4147-A177-3AD203B41FA5}">
                      <a16:colId xmlns:a16="http://schemas.microsoft.com/office/drawing/2014/main" val="4278153895"/>
                    </a:ext>
                  </a:extLst>
                </a:gridCol>
                <a:gridCol w="822960">
                  <a:extLst>
                    <a:ext uri="{9D8B030D-6E8A-4147-A177-3AD203B41FA5}">
                      <a16:colId xmlns:a16="http://schemas.microsoft.com/office/drawing/2014/main" val="1614057477"/>
                    </a:ext>
                  </a:extLst>
                </a:gridCol>
                <a:gridCol w="822960">
                  <a:extLst>
                    <a:ext uri="{9D8B030D-6E8A-4147-A177-3AD203B41FA5}">
                      <a16:colId xmlns:a16="http://schemas.microsoft.com/office/drawing/2014/main" val="3669216405"/>
                    </a:ext>
                  </a:extLst>
                </a:gridCol>
                <a:gridCol w="822960">
                  <a:extLst>
                    <a:ext uri="{9D8B030D-6E8A-4147-A177-3AD203B41FA5}">
                      <a16:colId xmlns:a16="http://schemas.microsoft.com/office/drawing/2014/main" val="1500558482"/>
                    </a:ext>
                  </a:extLst>
                </a:gridCol>
                <a:gridCol w="822960">
                  <a:extLst>
                    <a:ext uri="{9D8B030D-6E8A-4147-A177-3AD203B41FA5}">
                      <a16:colId xmlns:a16="http://schemas.microsoft.com/office/drawing/2014/main" val="3453216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009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14:00:09</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Hari ini Cef Jai dari My Weekend Plan akan kongsikan cara untuk membuat Kek Pisang Buttercup 2 cara - secara stim dan juga bakar! Saksikan sekarang! 
Jangan lupa untuk SHARE Facebook Live ini dan TAG 5 rakan-rakan anda di ruangan komen di bawah untuk memenangi Meyer Brown Sugar Covered Dutch Oven bernilai RM409!
Pastikan juga untuk dapatkan Buttercup anda di pasar raya terdekat atau secara online di https://bit.ly/ButtercupMYLazada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2699775554"/>
                  </a:ext>
                </a:extLst>
              </a:tr>
            </a:tbl>
          </a:graphicData>
        </a:graphic>
      </p:graphicFrame>
      <p:sp>
        <p:nvSpPr>
          <p:cNvPr id="4" name="Text Placeholder 3">
            <a:extLst>
              <a:ext uri="{FF2B5EF4-FFF2-40B4-BE49-F238E27FC236}">
                <a16:creationId xmlns:a16="http://schemas.microsoft.com/office/drawing/2014/main" id="{19927A9E-1046-4922-8BE5-5CB9DDD0F0A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64923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04845-DC00-413B-8BF0-AB24E077955C}"/>
              </a:ext>
            </a:extLst>
          </p:cNvPr>
          <p:cNvSpPr>
            <a:spLocks noGrp="1"/>
          </p:cNvSpPr>
          <p:nvPr>
            <p:ph type="title"/>
          </p:nvPr>
        </p:nvSpPr>
        <p:spPr/>
        <p:txBody>
          <a:bodyPr/>
          <a:lstStyle/>
          <a:p>
            <a:r>
              <a:rPr lang="en-US"/>
              <a:t>Facebook Own Posts Table | Buttercup Malaysia - 2 of 25</a:t>
            </a:r>
          </a:p>
        </p:txBody>
      </p:sp>
      <p:graphicFrame>
        <p:nvGraphicFramePr>
          <p:cNvPr id="5" name="Table Placeholder 4">
            <a:extLst>
              <a:ext uri="{FF2B5EF4-FFF2-40B4-BE49-F238E27FC236}">
                <a16:creationId xmlns:a16="http://schemas.microsoft.com/office/drawing/2014/main" id="{D0422304-5AAB-4F91-8898-F3DB3EFA65D2}"/>
              </a:ext>
            </a:extLst>
          </p:cNvPr>
          <p:cNvGraphicFramePr>
            <a:graphicFrameLocks noGrp="1"/>
          </p:cNvGraphicFramePr>
          <p:nvPr>
            <p:ph type="tbl" sz="quarter" idx="13"/>
            <p:extLst>
              <p:ext uri="{D42A27DB-BD31-4B8C-83A1-F6EECF244321}">
                <p14:modId xmlns:p14="http://schemas.microsoft.com/office/powerpoint/2010/main" val="3809484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6674204"/>
                    </a:ext>
                  </a:extLst>
                </a:gridCol>
                <a:gridCol w="822960">
                  <a:extLst>
                    <a:ext uri="{9D8B030D-6E8A-4147-A177-3AD203B41FA5}">
                      <a16:colId xmlns:a16="http://schemas.microsoft.com/office/drawing/2014/main" val="434023203"/>
                    </a:ext>
                  </a:extLst>
                </a:gridCol>
                <a:gridCol w="822960">
                  <a:extLst>
                    <a:ext uri="{9D8B030D-6E8A-4147-A177-3AD203B41FA5}">
                      <a16:colId xmlns:a16="http://schemas.microsoft.com/office/drawing/2014/main" val="4080429504"/>
                    </a:ext>
                  </a:extLst>
                </a:gridCol>
                <a:gridCol w="822960">
                  <a:extLst>
                    <a:ext uri="{9D8B030D-6E8A-4147-A177-3AD203B41FA5}">
                      <a16:colId xmlns:a16="http://schemas.microsoft.com/office/drawing/2014/main" val="2488683890"/>
                    </a:ext>
                  </a:extLst>
                </a:gridCol>
                <a:gridCol w="822960">
                  <a:extLst>
                    <a:ext uri="{9D8B030D-6E8A-4147-A177-3AD203B41FA5}">
                      <a16:colId xmlns:a16="http://schemas.microsoft.com/office/drawing/2014/main" val="754604704"/>
                    </a:ext>
                  </a:extLst>
                </a:gridCol>
                <a:gridCol w="822960">
                  <a:extLst>
                    <a:ext uri="{9D8B030D-6E8A-4147-A177-3AD203B41FA5}">
                      <a16:colId xmlns:a16="http://schemas.microsoft.com/office/drawing/2014/main" val="3738181822"/>
                    </a:ext>
                  </a:extLst>
                </a:gridCol>
                <a:gridCol w="822960">
                  <a:extLst>
                    <a:ext uri="{9D8B030D-6E8A-4147-A177-3AD203B41FA5}">
                      <a16:colId xmlns:a16="http://schemas.microsoft.com/office/drawing/2014/main" val="180539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510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- 2021-04-19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Kombinasi makanan berbuka puasa yang manakah menjadi pilihan anda? 
Komen, kongsi dan tag 5 orang untuk menyertai peraduan #SeronokDenganButtercup sekarang! 
Hanya 3 pemenang bertuah yang akan dipilih untuk memenangi bekas Nuovo 0.4L dari Buttercup! Jangan lepaskan peluang anda!
Peraduan tamat pada: 25 April 2021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8361656"/>
                  </a:ext>
                </a:extLst>
              </a:tr>
            </a:tbl>
          </a:graphicData>
        </a:graphic>
      </p:graphicFrame>
      <p:sp>
        <p:nvSpPr>
          <p:cNvPr id="4" name="Text Placeholder 3">
            <a:extLst>
              <a:ext uri="{FF2B5EF4-FFF2-40B4-BE49-F238E27FC236}">
                <a16:creationId xmlns:a16="http://schemas.microsoft.com/office/drawing/2014/main" id="{250F048F-B644-4560-9D94-29BF03DAF0C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181554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A6FF7-5529-4671-B3D5-7D1AA51B1C33}"/>
              </a:ext>
            </a:extLst>
          </p:cNvPr>
          <p:cNvSpPr>
            <a:spLocks noGrp="1"/>
          </p:cNvSpPr>
          <p:nvPr>
            <p:ph type="title"/>
          </p:nvPr>
        </p:nvSpPr>
        <p:spPr/>
        <p:txBody>
          <a:bodyPr/>
          <a:lstStyle/>
          <a:p>
            <a:r>
              <a:rPr lang="en-US"/>
              <a:t>Facebook Own Posts Table | Buttercup Malaysia - 3 of 25</a:t>
            </a:r>
          </a:p>
        </p:txBody>
      </p:sp>
      <p:graphicFrame>
        <p:nvGraphicFramePr>
          <p:cNvPr id="5" name="Table Placeholder 4">
            <a:extLst>
              <a:ext uri="{FF2B5EF4-FFF2-40B4-BE49-F238E27FC236}">
                <a16:creationId xmlns:a16="http://schemas.microsoft.com/office/drawing/2014/main" id="{DDA48A53-576E-4745-94C8-9041D9EB7BED}"/>
              </a:ext>
            </a:extLst>
          </p:cNvPr>
          <p:cNvGraphicFramePr>
            <a:graphicFrameLocks noGrp="1"/>
          </p:cNvGraphicFramePr>
          <p:nvPr>
            <p:ph type="tbl" sz="quarter" idx="13"/>
            <p:extLst>
              <p:ext uri="{D42A27DB-BD31-4B8C-83A1-F6EECF244321}">
                <p14:modId xmlns:p14="http://schemas.microsoft.com/office/powerpoint/2010/main" val="154525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8785297"/>
                    </a:ext>
                  </a:extLst>
                </a:gridCol>
                <a:gridCol w="822960">
                  <a:extLst>
                    <a:ext uri="{9D8B030D-6E8A-4147-A177-3AD203B41FA5}">
                      <a16:colId xmlns:a16="http://schemas.microsoft.com/office/drawing/2014/main" val="2192520526"/>
                    </a:ext>
                  </a:extLst>
                </a:gridCol>
                <a:gridCol w="822960">
                  <a:extLst>
                    <a:ext uri="{9D8B030D-6E8A-4147-A177-3AD203B41FA5}">
                      <a16:colId xmlns:a16="http://schemas.microsoft.com/office/drawing/2014/main" val="2524546971"/>
                    </a:ext>
                  </a:extLst>
                </a:gridCol>
                <a:gridCol w="822960">
                  <a:extLst>
                    <a:ext uri="{9D8B030D-6E8A-4147-A177-3AD203B41FA5}">
                      <a16:colId xmlns:a16="http://schemas.microsoft.com/office/drawing/2014/main" val="3848639600"/>
                    </a:ext>
                  </a:extLst>
                </a:gridCol>
                <a:gridCol w="822960">
                  <a:extLst>
                    <a:ext uri="{9D8B030D-6E8A-4147-A177-3AD203B41FA5}">
                      <a16:colId xmlns:a16="http://schemas.microsoft.com/office/drawing/2014/main" val="21949278"/>
                    </a:ext>
                  </a:extLst>
                </a:gridCol>
                <a:gridCol w="822960">
                  <a:extLst>
                    <a:ext uri="{9D8B030D-6E8A-4147-A177-3AD203B41FA5}">
                      <a16:colId xmlns:a16="http://schemas.microsoft.com/office/drawing/2014/main" val="3567696404"/>
                    </a:ext>
                  </a:extLst>
                </a:gridCol>
                <a:gridCol w="822960">
                  <a:extLst>
                    <a:ext uri="{9D8B030D-6E8A-4147-A177-3AD203B41FA5}">
                      <a16:colId xmlns:a16="http://schemas.microsoft.com/office/drawing/2014/main" val="326948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63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Buttercup ada banyak peraduan menarik pada bulan ini! Jangan lepaskan peluang anda untuk sertai semuanya bermula sekarang! 
KOMEN, KONGSI dan MENANG! Anda hanya perlu komen, kongsi dan tag 5 orang untuk berpeluang memenangi bekas Nuovo 0.4L!
Hanya 3 pemenang bertuah yang akan dipilih! Jangan lepaskan peluang anda!
Peraduan tamat pada: 12 April 2021, 11.59pm.
#SeronokDenganButtercup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0615495"/>
                  </a:ext>
                </a:extLst>
              </a:tr>
            </a:tbl>
          </a:graphicData>
        </a:graphic>
      </p:graphicFrame>
      <p:sp>
        <p:nvSpPr>
          <p:cNvPr id="4" name="Text Placeholder 3">
            <a:extLst>
              <a:ext uri="{FF2B5EF4-FFF2-40B4-BE49-F238E27FC236}">
                <a16:creationId xmlns:a16="http://schemas.microsoft.com/office/drawing/2014/main" id="{D0F82D35-833E-4629-991D-62D9349AE0E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63034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50880-C1BA-4A5E-B2FF-920302364471}"/>
              </a:ext>
            </a:extLst>
          </p:cNvPr>
          <p:cNvSpPr>
            <a:spLocks noGrp="1"/>
          </p:cNvSpPr>
          <p:nvPr>
            <p:ph type="title"/>
          </p:nvPr>
        </p:nvSpPr>
        <p:spPr/>
        <p:txBody>
          <a:bodyPr/>
          <a:lstStyle/>
          <a:p>
            <a:r>
              <a:rPr lang="en-US"/>
              <a:t>Facebook Own Posts Table | Buttercup Malaysia - 4 of 25</a:t>
            </a:r>
          </a:p>
        </p:txBody>
      </p:sp>
      <p:graphicFrame>
        <p:nvGraphicFramePr>
          <p:cNvPr id="5" name="Table Placeholder 4">
            <a:extLst>
              <a:ext uri="{FF2B5EF4-FFF2-40B4-BE49-F238E27FC236}">
                <a16:creationId xmlns:a16="http://schemas.microsoft.com/office/drawing/2014/main" id="{46513F84-714E-4E57-8671-BA4F13B2CCB8}"/>
              </a:ext>
            </a:extLst>
          </p:cNvPr>
          <p:cNvGraphicFramePr>
            <a:graphicFrameLocks noGrp="1"/>
          </p:cNvGraphicFramePr>
          <p:nvPr>
            <p:ph type="tbl" sz="quarter" idx="13"/>
            <p:extLst>
              <p:ext uri="{D42A27DB-BD31-4B8C-83A1-F6EECF244321}">
                <p14:modId xmlns:p14="http://schemas.microsoft.com/office/powerpoint/2010/main" val="978971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2463659"/>
                    </a:ext>
                  </a:extLst>
                </a:gridCol>
                <a:gridCol w="822960">
                  <a:extLst>
                    <a:ext uri="{9D8B030D-6E8A-4147-A177-3AD203B41FA5}">
                      <a16:colId xmlns:a16="http://schemas.microsoft.com/office/drawing/2014/main" val="1254749020"/>
                    </a:ext>
                  </a:extLst>
                </a:gridCol>
                <a:gridCol w="822960">
                  <a:extLst>
                    <a:ext uri="{9D8B030D-6E8A-4147-A177-3AD203B41FA5}">
                      <a16:colId xmlns:a16="http://schemas.microsoft.com/office/drawing/2014/main" val="445294922"/>
                    </a:ext>
                  </a:extLst>
                </a:gridCol>
                <a:gridCol w="822960">
                  <a:extLst>
                    <a:ext uri="{9D8B030D-6E8A-4147-A177-3AD203B41FA5}">
                      <a16:colId xmlns:a16="http://schemas.microsoft.com/office/drawing/2014/main" val="3451012904"/>
                    </a:ext>
                  </a:extLst>
                </a:gridCol>
                <a:gridCol w="822960">
                  <a:extLst>
                    <a:ext uri="{9D8B030D-6E8A-4147-A177-3AD203B41FA5}">
                      <a16:colId xmlns:a16="http://schemas.microsoft.com/office/drawing/2014/main" val="2935232128"/>
                    </a:ext>
                  </a:extLst>
                </a:gridCol>
                <a:gridCol w="822960">
                  <a:extLst>
                    <a:ext uri="{9D8B030D-6E8A-4147-A177-3AD203B41FA5}">
                      <a16:colId xmlns:a16="http://schemas.microsoft.com/office/drawing/2014/main" val="1740777838"/>
                    </a:ext>
                  </a:extLst>
                </a:gridCol>
                <a:gridCol w="822960">
                  <a:extLst>
                    <a:ext uri="{9D8B030D-6E8A-4147-A177-3AD203B41FA5}">
                      <a16:colId xmlns:a16="http://schemas.microsoft.com/office/drawing/2014/main" val="2129454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161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- 2021-04-24 10:00:01</a:t>
                      </a:r>
                      <a:r>
                        <a:rPr kumimoji="0" lang="en-US" sz="1000" b="0" i="0" u="none" strike="noStrike" kern="1200" cap="none" spc="0" normalizeH="0" baseline="0" noProof="0">
                          <a:ln>
                            <a:noFill/>
                          </a:ln>
                          <a:solidFill>
                            <a:prstClr val="black"/>
                          </a:solidFill>
                          <a:effectLst/>
                          <a:uLnTx/>
                          <a:uFillTx/>
                          <a:latin typeface="+mn-lt"/>
                          <a:ea typeface="+mn-ea"/>
                          <a:cs typeface="+mn-cs"/>
                        </a:rPr>
                        <a:t>
 Ingin memenangi hadiah menarik berjumlah RM50,000? Mudah saja! Sertai peraduan Fiesta Raya Buttercup bersama @giantmalaysia dan anda mungkin pemenang yang bertuah! Hanya perlu Beli, Simpan &amp; WhatsApp! 
Langkah Penyertaan:
1. Beli minimum RM20.00 produk Buttercup dalam satu resit dari mana-mana pasar raya Giant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5118438"/>
                  </a:ext>
                </a:extLst>
              </a:tr>
            </a:tbl>
          </a:graphicData>
        </a:graphic>
      </p:graphicFrame>
      <p:sp>
        <p:nvSpPr>
          <p:cNvPr id="4" name="Text Placeholder 3">
            <a:extLst>
              <a:ext uri="{FF2B5EF4-FFF2-40B4-BE49-F238E27FC236}">
                <a16:creationId xmlns:a16="http://schemas.microsoft.com/office/drawing/2014/main" id="{BD6ABB14-32D2-49E1-9D19-D80ED575C6E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422092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E1C3D-170F-4225-8BF0-408EE494545B}"/>
              </a:ext>
            </a:extLst>
          </p:cNvPr>
          <p:cNvSpPr>
            <a:spLocks noGrp="1"/>
          </p:cNvSpPr>
          <p:nvPr>
            <p:ph type="title"/>
          </p:nvPr>
        </p:nvSpPr>
        <p:spPr/>
        <p:txBody>
          <a:bodyPr/>
          <a:lstStyle/>
          <a:p>
            <a:r>
              <a:rPr lang="en-US"/>
              <a:t>Facebook Own Posts Table | Buttercup Malaysia - 5 of 25</a:t>
            </a:r>
          </a:p>
        </p:txBody>
      </p:sp>
      <p:graphicFrame>
        <p:nvGraphicFramePr>
          <p:cNvPr id="5" name="Table Placeholder 4">
            <a:extLst>
              <a:ext uri="{FF2B5EF4-FFF2-40B4-BE49-F238E27FC236}">
                <a16:creationId xmlns:a16="http://schemas.microsoft.com/office/drawing/2014/main" id="{F6BCDFA1-D29A-4F6F-8954-2B2FAC30EE4F}"/>
              </a:ext>
            </a:extLst>
          </p:cNvPr>
          <p:cNvGraphicFramePr>
            <a:graphicFrameLocks noGrp="1"/>
          </p:cNvGraphicFramePr>
          <p:nvPr>
            <p:ph type="tbl" sz="quarter" idx="13"/>
            <p:extLst>
              <p:ext uri="{D42A27DB-BD31-4B8C-83A1-F6EECF244321}">
                <p14:modId xmlns:p14="http://schemas.microsoft.com/office/powerpoint/2010/main" val="2882057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3994332"/>
                    </a:ext>
                  </a:extLst>
                </a:gridCol>
                <a:gridCol w="822960">
                  <a:extLst>
                    <a:ext uri="{9D8B030D-6E8A-4147-A177-3AD203B41FA5}">
                      <a16:colId xmlns:a16="http://schemas.microsoft.com/office/drawing/2014/main" val="210509089"/>
                    </a:ext>
                  </a:extLst>
                </a:gridCol>
                <a:gridCol w="822960">
                  <a:extLst>
                    <a:ext uri="{9D8B030D-6E8A-4147-A177-3AD203B41FA5}">
                      <a16:colId xmlns:a16="http://schemas.microsoft.com/office/drawing/2014/main" val="167041387"/>
                    </a:ext>
                  </a:extLst>
                </a:gridCol>
                <a:gridCol w="822960">
                  <a:extLst>
                    <a:ext uri="{9D8B030D-6E8A-4147-A177-3AD203B41FA5}">
                      <a16:colId xmlns:a16="http://schemas.microsoft.com/office/drawing/2014/main" val="181388341"/>
                    </a:ext>
                  </a:extLst>
                </a:gridCol>
                <a:gridCol w="822960">
                  <a:extLst>
                    <a:ext uri="{9D8B030D-6E8A-4147-A177-3AD203B41FA5}">
                      <a16:colId xmlns:a16="http://schemas.microsoft.com/office/drawing/2014/main" val="3236617624"/>
                    </a:ext>
                  </a:extLst>
                </a:gridCol>
                <a:gridCol w="822960">
                  <a:extLst>
                    <a:ext uri="{9D8B030D-6E8A-4147-A177-3AD203B41FA5}">
                      <a16:colId xmlns:a16="http://schemas.microsoft.com/office/drawing/2014/main" val="1051699796"/>
                    </a:ext>
                  </a:extLst>
                </a:gridCol>
                <a:gridCol w="822960">
                  <a:extLst>
                    <a:ext uri="{9D8B030D-6E8A-4147-A177-3AD203B41FA5}">
                      <a16:colId xmlns:a16="http://schemas.microsoft.com/office/drawing/2014/main" val="3188528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296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- 2021-04-11 10:00:01</a:t>
                      </a:r>
                      <a:r>
                        <a:rPr kumimoji="0" lang="en-US" sz="1000" b="0" i="0" u="none" strike="noStrike" kern="1200" cap="none" spc="0" normalizeH="0" baseline="0" noProof="0">
                          <a:ln>
                            <a:noFill/>
                          </a:ln>
                          <a:solidFill>
                            <a:prstClr val="black"/>
                          </a:solidFill>
                          <a:effectLst/>
                          <a:uLnTx/>
                          <a:uFillTx/>
                          <a:latin typeface="+mn-lt"/>
                          <a:ea typeface="+mn-ea"/>
                          <a:cs typeface="+mn-cs"/>
                        </a:rPr>
                        <a:t>
 Meriahkan lagi raya anda dengan peraduan Fiesta Raya Buttercup! Dapatkan produk Buttercup di mana-mana pasar raya @EconsaveMY di Semenanjung Malaysia untuk sertai sekarang! Ikuti langkah-langkah mudah di bawah dan menang hadiah-hadiah lumayan! 
Langkah Penyertaan:
1. Beli minimum RM20.00 produk Buttercup dalam satu resit dari mana-mana pasar raya Econsave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73368975"/>
                  </a:ext>
                </a:extLst>
              </a:tr>
            </a:tbl>
          </a:graphicData>
        </a:graphic>
      </p:graphicFrame>
      <p:sp>
        <p:nvSpPr>
          <p:cNvPr id="4" name="Text Placeholder 3">
            <a:extLst>
              <a:ext uri="{FF2B5EF4-FFF2-40B4-BE49-F238E27FC236}">
                <a16:creationId xmlns:a16="http://schemas.microsoft.com/office/drawing/2014/main" id="{1861F0CE-BDF0-4EA3-A43A-0A43D287030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850907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93E66-FE01-4256-95E2-8E73B6B9378E}"/>
              </a:ext>
            </a:extLst>
          </p:cNvPr>
          <p:cNvSpPr>
            <a:spLocks noGrp="1"/>
          </p:cNvSpPr>
          <p:nvPr>
            <p:ph type="title"/>
          </p:nvPr>
        </p:nvSpPr>
        <p:spPr/>
        <p:txBody>
          <a:bodyPr/>
          <a:lstStyle/>
          <a:p>
            <a:r>
              <a:rPr lang="en-US"/>
              <a:t>Facebook Own Posts Table | Buttercup Malaysia - 6 of 25</a:t>
            </a:r>
          </a:p>
        </p:txBody>
      </p:sp>
      <p:graphicFrame>
        <p:nvGraphicFramePr>
          <p:cNvPr id="5" name="Table Placeholder 4">
            <a:extLst>
              <a:ext uri="{FF2B5EF4-FFF2-40B4-BE49-F238E27FC236}">
                <a16:creationId xmlns:a16="http://schemas.microsoft.com/office/drawing/2014/main" id="{FAA11865-52C2-4310-B9E9-F356889535FB}"/>
              </a:ext>
            </a:extLst>
          </p:cNvPr>
          <p:cNvGraphicFramePr>
            <a:graphicFrameLocks noGrp="1"/>
          </p:cNvGraphicFramePr>
          <p:nvPr>
            <p:ph type="tbl" sz="quarter" idx="13"/>
            <p:extLst>
              <p:ext uri="{D42A27DB-BD31-4B8C-83A1-F6EECF244321}">
                <p14:modId xmlns:p14="http://schemas.microsoft.com/office/powerpoint/2010/main" val="385821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4041259"/>
                    </a:ext>
                  </a:extLst>
                </a:gridCol>
                <a:gridCol w="822960">
                  <a:extLst>
                    <a:ext uri="{9D8B030D-6E8A-4147-A177-3AD203B41FA5}">
                      <a16:colId xmlns:a16="http://schemas.microsoft.com/office/drawing/2014/main" val="4214875839"/>
                    </a:ext>
                  </a:extLst>
                </a:gridCol>
                <a:gridCol w="822960">
                  <a:extLst>
                    <a:ext uri="{9D8B030D-6E8A-4147-A177-3AD203B41FA5}">
                      <a16:colId xmlns:a16="http://schemas.microsoft.com/office/drawing/2014/main" val="42379172"/>
                    </a:ext>
                  </a:extLst>
                </a:gridCol>
                <a:gridCol w="822960">
                  <a:extLst>
                    <a:ext uri="{9D8B030D-6E8A-4147-A177-3AD203B41FA5}">
                      <a16:colId xmlns:a16="http://schemas.microsoft.com/office/drawing/2014/main" val="496418030"/>
                    </a:ext>
                  </a:extLst>
                </a:gridCol>
                <a:gridCol w="822960">
                  <a:extLst>
                    <a:ext uri="{9D8B030D-6E8A-4147-A177-3AD203B41FA5}">
                      <a16:colId xmlns:a16="http://schemas.microsoft.com/office/drawing/2014/main" val="2054540919"/>
                    </a:ext>
                  </a:extLst>
                </a:gridCol>
                <a:gridCol w="822960">
                  <a:extLst>
                    <a:ext uri="{9D8B030D-6E8A-4147-A177-3AD203B41FA5}">
                      <a16:colId xmlns:a16="http://schemas.microsoft.com/office/drawing/2014/main" val="4292197298"/>
                    </a:ext>
                  </a:extLst>
                </a:gridCol>
                <a:gridCol w="822960">
                  <a:extLst>
                    <a:ext uri="{9D8B030D-6E8A-4147-A177-3AD203B41FA5}">
                      <a16:colId xmlns:a16="http://schemas.microsoft.com/office/drawing/2014/main" val="2074082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182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Masak dan Menang! Jom sertai peraduan #RiaDenganButtercup sekarang dan berpeluang untuk memenangi baucar Tesco RM50!
Ikuti langkah mudah ini:
1. Like Facebook Buttercup.
2. Kongsikan gambar masakan berbuka puasa anda di ruangan komen.
3. SHARE peraduan ini dan TAG 3 rakan anda.
Hanya 3 pemenang bertuah akan dipilih untuk memenangi baucar Tesco bernilai RM50! Sertai sekarang!
Peraduan tamat pada: 5 Mei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5316385"/>
                  </a:ext>
                </a:extLst>
              </a:tr>
            </a:tbl>
          </a:graphicData>
        </a:graphic>
      </p:graphicFrame>
      <p:sp>
        <p:nvSpPr>
          <p:cNvPr id="4" name="Text Placeholder 3">
            <a:extLst>
              <a:ext uri="{FF2B5EF4-FFF2-40B4-BE49-F238E27FC236}">
                <a16:creationId xmlns:a16="http://schemas.microsoft.com/office/drawing/2014/main" id="{D423D3E9-DE6B-4321-A81D-1D800B3B960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182821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6243-A1CF-4CBC-838E-0146B0C9D1DE}"/>
              </a:ext>
            </a:extLst>
          </p:cNvPr>
          <p:cNvSpPr>
            <a:spLocks noGrp="1"/>
          </p:cNvSpPr>
          <p:nvPr>
            <p:ph type="title"/>
          </p:nvPr>
        </p:nvSpPr>
        <p:spPr/>
        <p:txBody>
          <a:bodyPr/>
          <a:lstStyle/>
          <a:p>
            <a:r>
              <a:rPr lang="en-US"/>
              <a:t>Facebook Own Posts Table | Buttercup Malaysia - 7 of 25</a:t>
            </a:r>
          </a:p>
        </p:txBody>
      </p:sp>
      <p:graphicFrame>
        <p:nvGraphicFramePr>
          <p:cNvPr id="5" name="Table Placeholder 4">
            <a:extLst>
              <a:ext uri="{FF2B5EF4-FFF2-40B4-BE49-F238E27FC236}">
                <a16:creationId xmlns:a16="http://schemas.microsoft.com/office/drawing/2014/main" id="{C4A3496B-EE6B-401C-A44A-9ABF46204DEA}"/>
              </a:ext>
            </a:extLst>
          </p:cNvPr>
          <p:cNvGraphicFramePr>
            <a:graphicFrameLocks noGrp="1"/>
          </p:cNvGraphicFramePr>
          <p:nvPr>
            <p:ph type="tbl" sz="quarter" idx="13"/>
            <p:extLst>
              <p:ext uri="{D42A27DB-BD31-4B8C-83A1-F6EECF244321}">
                <p14:modId xmlns:p14="http://schemas.microsoft.com/office/powerpoint/2010/main" val="408766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7514203"/>
                    </a:ext>
                  </a:extLst>
                </a:gridCol>
                <a:gridCol w="822960">
                  <a:extLst>
                    <a:ext uri="{9D8B030D-6E8A-4147-A177-3AD203B41FA5}">
                      <a16:colId xmlns:a16="http://schemas.microsoft.com/office/drawing/2014/main" val="3752515774"/>
                    </a:ext>
                  </a:extLst>
                </a:gridCol>
                <a:gridCol w="822960">
                  <a:extLst>
                    <a:ext uri="{9D8B030D-6E8A-4147-A177-3AD203B41FA5}">
                      <a16:colId xmlns:a16="http://schemas.microsoft.com/office/drawing/2014/main" val="947395991"/>
                    </a:ext>
                  </a:extLst>
                </a:gridCol>
                <a:gridCol w="822960">
                  <a:extLst>
                    <a:ext uri="{9D8B030D-6E8A-4147-A177-3AD203B41FA5}">
                      <a16:colId xmlns:a16="http://schemas.microsoft.com/office/drawing/2014/main" val="2896089196"/>
                    </a:ext>
                  </a:extLst>
                </a:gridCol>
                <a:gridCol w="822960">
                  <a:extLst>
                    <a:ext uri="{9D8B030D-6E8A-4147-A177-3AD203B41FA5}">
                      <a16:colId xmlns:a16="http://schemas.microsoft.com/office/drawing/2014/main" val="1048501892"/>
                    </a:ext>
                  </a:extLst>
                </a:gridCol>
                <a:gridCol w="822960">
                  <a:extLst>
                    <a:ext uri="{9D8B030D-6E8A-4147-A177-3AD203B41FA5}">
                      <a16:colId xmlns:a16="http://schemas.microsoft.com/office/drawing/2014/main" val="2903808776"/>
                    </a:ext>
                  </a:extLst>
                </a:gridCol>
                <a:gridCol w="822960">
                  <a:extLst>
                    <a:ext uri="{9D8B030D-6E8A-4147-A177-3AD203B41FA5}">
                      <a16:colId xmlns:a16="http://schemas.microsoft.com/office/drawing/2014/main" val="781117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757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- 2021-04-02 10:00:00</a:t>
                      </a:r>
                      <a:r>
                        <a:rPr kumimoji="0" lang="en-US" sz="1000" b="0" i="0" u="none" strike="noStrike" kern="1200" cap="none" spc="0" normalizeH="0" baseline="0" noProof="0">
                          <a:ln>
                            <a:noFill/>
                          </a:ln>
                          <a:solidFill>
                            <a:prstClr val="black"/>
                          </a:solidFill>
                          <a:effectLst/>
                          <a:uLnTx/>
                          <a:uFillTx/>
                          <a:latin typeface="+mn-lt"/>
                          <a:ea typeface="+mn-ea"/>
                          <a:cs typeface="+mn-cs"/>
                        </a:rPr>
                        <a:t>
 Jom sertai peraduan Fiesta Raya Buttercup sekarang! Kunjungi mana-mana pasar raya MY AEON BiG di Semenanjung Malaysia dan berpeluang memenangi hadiah-hadiah lumayan!
Langkah Penyertaan:
1. Beli minimum RM20.00 produk Buttercup dalam satu resit dari mana-mana pasar raya AEON BiG di Semenanjung Malaysia.
2. Simpan resit pembelian anda. 
3. WhatsApp penyertaan anda kepada +6011-540 540 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1092359"/>
                  </a:ext>
                </a:extLst>
              </a:tr>
            </a:tbl>
          </a:graphicData>
        </a:graphic>
      </p:graphicFrame>
      <p:sp>
        <p:nvSpPr>
          <p:cNvPr id="4" name="Text Placeholder 3">
            <a:extLst>
              <a:ext uri="{FF2B5EF4-FFF2-40B4-BE49-F238E27FC236}">
                <a16:creationId xmlns:a16="http://schemas.microsoft.com/office/drawing/2014/main" id="{1A08F4B9-C7D4-4023-9D91-67D6E01C901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5282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82E4-2EA0-4D38-90BF-A25E430CE4EF}"/>
              </a:ext>
            </a:extLst>
          </p:cNvPr>
          <p:cNvSpPr>
            <a:spLocks noGrp="1"/>
          </p:cNvSpPr>
          <p:nvPr>
            <p:ph type="title"/>
          </p:nvPr>
        </p:nvSpPr>
        <p:spPr/>
        <p:txBody>
          <a:bodyPr/>
          <a:lstStyle/>
          <a:p>
            <a:r>
              <a:rPr lang="en-US"/>
              <a:t>Facebook Own Posts Table | Buttercup Malaysia - 8 of 25</a:t>
            </a:r>
          </a:p>
        </p:txBody>
      </p:sp>
      <p:graphicFrame>
        <p:nvGraphicFramePr>
          <p:cNvPr id="5" name="Table Placeholder 4">
            <a:extLst>
              <a:ext uri="{FF2B5EF4-FFF2-40B4-BE49-F238E27FC236}">
                <a16:creationId xmlns:a16="http://schemas.microsoft.com/office/drawing/2014/main" id="{0FE040A4-4B10-4C16-9673-DE70567F85FD}"/>
              </a:ext>
            </a:extLst>
          </p:cNvPr>
          <p:cNvGraphicFramePr>
            <a:graphicFrameLocks noGrp="1"/>
          </p:cNvGraphicFramePr>
          <p:nvPr>
            <p:ph type="tbl" sz="quarter" idx="13"/>
            <p:extLst>
              <p:ext uri="{D42A27DB-BD31-4B8C-83A1-F6EECF244321}">
                <p14:modId xmlns:p14="http://schemas.microsoft.com/office/powerpoint/2010/main" val="1139861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7405092"/>
                    </a:ext>
                  </a:extLst>
                </a:gridCol>
                <a:gridCol w="822960">
                  <a:extLst>
                    <a:ext uri="{9D8B030D-6E8A-4147-A177-3AD203B41FA5}">
                      <a16:colId xmlns:a16="http://schemas.microsoft.com/office/drawing/2014/main" val="914671461"/>
                    </a:ext>
                  </a:extLst>
                </a:gridCol>
                <a:gridCol w="822960">
                  <a:extLst>
                    <a:ext uri="{9D8B030D-6E8A-4147-A177-3AD203B41FA5}">
                      <a16:colId xmlns:a16="http://schemas.microsoft.com/office/drawing/2014/main" val="51618842"/>
                    </a:ext>
                  </a:extLst>
                </a:gridCol>
                <a:gridCol w="822960">
                  <a:extLst>
                    <a:ext uri="{9D8B030D-6E8A-4147-A177-3AD203B41FA5}">
                      <a16:colId xmlns:a16="http://schemas.microsoft.com/office/drawing/2014/main" val="2790935718"/>
                    </a:ext>
                  </a:extLst>
                </a:gridCol>
                <a:gridCol w="822960">
                  <a:extLst>
                    <a:ext uri="{9D8B030D-6E8A-4147-A177-3AD203B41FA5}">
                      <a16:colId xmlns:a16="http://schemas.microsoft.com/office/drawing/2014/main" val="2539564735"/>
                    </a:ext>
                  </a:extLst>
                </a:gridCol>
                <a:gridCol w="822960">
                  <a:extLst>
                    <a:ext uri="{9D8B030D-6E8A-4147-A177-3AD203B41FA5}">
                      <a16:colId xmlns:a16="http://schemas.microsoft.com/office/drawing/2014/main" val="1780707404"/>
                    </a:ext>
                  </a:extLst>
                </a:gridCol>
                <a:gridCol w="822960">
                  <a:extLst>
                    <a:ext uri="{9D8B030D-6E8A-4147-A177-3AD203B41FA5}">
                      <a16:colId xmlns:a16="http://schemas.microsoft.com/office/drawing/2014/main" val="302257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240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- 2021-04-22 15:24:41</a:t>
                      </a:r>
                      <a:r>
                        <a:rPr kumimoji="0" lang="en-US" sz="1000" b="0" i="0" u="none" strike="noStrike" kern="1200" cap="none" spc="0" normalizeH="0" baseline="0" noProof="0">
                          <a:ln>
                            <a:noFill/>
                          </a:ln>
                          <a:solidFill>
                            <a:prstClr val="black"/>
                          </a:solidFill>
                          <a:effectLst/>
                          <a:uLnTx/>
                          <a:uFillTx/>
                          <a:latin typeface="+mn-lt"/>
                          <a:ea typeface="+mn-ea"/>
                          <a:cs typeface="+mn-cs"/>
                        </a:rPr>
                        <a:t>
 Wow, Seronok kan belajar memasak bersama Cef Jai tadi? 
Seperti biasa, Buttercup pasti akan kongsikan resipi-resipi LIVE sebentar tadi. Pastikan anda sudah bersedia dengan Buttercup di rumah. Jom cuba sekarang! 
#ResipiButtercup #SedapDenganButtercup
Biskut Brownies Kedut Buttercup
Bahan-bahan: 
30g Buttercup 
120g coklat gelap 
50g telur 
60g gula perang 
2g ekstrak vanila
40g tepung serbaguna 
10g serbuk koko
2g soda bikarbonat
Bahan-bahan hiasan: 
50g cip coklat/nibs cacao atau
50g pistachio 
Arahan: 
1. Dalam mangkuk tahan panas, cairkan Buttercup dan coklat gelap dalam ketuhar gelombang mikro.
2. Dalam mangkuk lain, pukul telur, gula perang dan ekstrak vanila sehingga warna adunan bertukar cerah.
3. Tambahkan campuran coklat tadi ke dalam adunan telur. 
4. Masukkan bahan-bahan yang lain dan gaul rata. 
5. Paipkan adunan menjadi bentuk bulat dan bakar pada suhu 180°C selama 7 - 9 minit. 
6. Setelah bakar, keluarkan dan hiaskan dengan cip coklat.
7. Sekiranya anda menggunakan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77876146"/>
                  </a:ext>
                </a:extLst>
              </a:tr>
            </a:tbl>
          </a:graphicData>
        </a:graphic>
      </p:graphicFrame>
      <p:sp>
        <p:nvSpPr>
          <p:cNvPr id="4" name="Text Placeholder 3">
            <a:extLst>
              <a:ext uri="{FF2B5EF4-FFF2-40B4-BE49-F238E27FC236}">
                <a16:creationId xmlns:a16="http://schemas.microsoft.com/office/drawing/2014/main" id="{C307654F-C9B0-404F-BF00-5F8AFEC4FA2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0830868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B3157-CD48-4097-B047-9D6937507C88}"/>
              </a:ext>
            </a:extLst>
          </p:cNvPr>
          <p:cNvSpPr>
            <a:spLocks noGrp="1"/>
          </p:cNvSpPr>
          <p:nvPr>
            <p:ph type="title"/>
          </p:nvPr>
        </p:nvSpPr>
        <p:spPr/>
        <p:txBody>
          <a:bodyPr/>
          <a:lstStyle/>
          <a:p>
            <a:r>
              <a:rPr lang="en-US"/>
              <a:t>Facebook Own Posts Table | Buttercup Malaysia - 9 of 25</a:t>
            </a:r>
          </a:p>
        </p:txBody>
      </p:sp>
      <p:graphicFrame>
        <p:nvGraphicFramePr>
          <p:cNvPr id="5" name="Table Placeholder 4">
            <a:extLst>
              <a:ext uri="{FF2B5EF4-FFF2-40B4-BE49-F238E27FC236}">
                <a16:creationId xmlns:a16="http://schemas.microsoft.com/office/drawing/2014/main" id="{D29BF99C-4F73-4626-9516-194C08C5C348}"/>
              </a:ext>
            </a:extLst>
          </p:cNvPr>
          <p:cNvGraphicFramePr>
            <a:graphicFrameLocks noGrp="1"/>
          </p:cNvGraphicFramePr>
          <p:nvPr>
            <p:ph type="tbl" sz="quarter" idx="13"/>
            <p:extLst>
              <p:ext uri="{D42A27DB-BD31-4B8C-83A1-F6EECF244321}">
                <p14:modId xmlns:p14="http://schemas.microsoft.com/office/powerpoint/2010/main" val="248322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0469235"/>
                    </a:ext>
                  </a:extLst>
                </a:gridCol>
                <a:gridCol w="822960">
                  <a:extLst>
                    <a:ext uri="{9D8B030D-6E8A-4147-A177-3AD203B41FA5}">
                      <a16:colId xmlns:a16="http://schemas.microsoft.com/office/drawing/2014/main" val="3694305877"/>
                    </a:ext>
                  </a:extLst>
                </a:gridCol>
                <a:gridCol w="822960">
                  <a:extLst>
                    <a:ext uri="{9D8B030D-6E8A-4147-A177-3AD203B41FA5}">
                      <a16:colId xmlns:a16="http://schemas.microsoft.com/office/drawing/2014/main" val="2480174456"/>
                    </a:ext>
                  </a:extLst>
                </a:gridCol>
                <a:gridCol w="822960">
                  <a:extLst>
                    <a:ext uri="{9D8B030D-6E8A-4147-A177-3AD203B41FA5}">
                      <a16:colId xmlns:a16="http://schemas.microsoft.com/office/drawing/2014/main" val="930861632"/>
                    </a:ext>
                  </a:extLst>
                </a:gridCol>
                <a:gridCol w="822960">
                  <a:extLst>
                    <a:ext uri="{9D8B030D-6E8A-4147-A177-3AD203B41FA5}">
                      <a16:colId xmlns:a16="http://schemas.microsoft.com/office/drawing/2014/main" val="4278766183"/>
                    </a:ext>
                  </a:extLst>
                </a:gridCol>
                <a:gridCol w="822960">
                  <a:extLst>
                    <a:ext uri="{9D8B030D-6E8A-4147-A177-3AD203B41FA5}">
                      <a16:colId xmlns:a16="http://schemas.microsoft.com/office/drawing/2014/main" val="60311305"/>
                    </a:ext>
                  </a:extLst>
                </a:gridCol>
                <a:gridCol w="822960">
                  <a:extLst>
                    <a:ext uri="{9D8B030D-6E8A-4147-A177-3AD203B41FA5}">
                      <a16:colId xmlns:a16="http://schemas.microsoft.com/office/drawing/2014/main" val="136710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923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- 2021-04-08 17:08:57</a:t>
                      </a:r>
                      <a:r>
                        <a:rPr kumimoji="0" lang="en-US" sz="1000" b="0" i="0" u="none" strike="noStrike" kern="1200" cap="none" spc="0" normalizeH="0" baseline="0" noProof="0">
                          <a:ln>
                            <a:noFill/>
                          </a:ln>
                          <a:solidFill>
                            <a:prstClr val="black"/>
                          </a:solidFill>
                          <a:effectLst/>
                          <a:uLnTx/>
                          <a:uFillTx/>
                          <a:latin typeface="+mn-lt"/>
                          <a:ea typeface="+mn-ea"/>
                          <a:cs typeface="+mn-cs"/>
                        </a:rPr>
                        <a:t>
 Bagi yang telah melihat FB LIVE Buttercup tadi, pasti telah melihat demo Cef Jai kan? Jadi, sediakan Buttercup anda dan jom buat resipi kek pisang ini bersama-sama! 
Jangan lupa kongsikan hasil kek pisang anda agar semua boleh terliur 😋
#ResipiButtercup #SedapDenganButtercup
Kek Pisang Buttercup - Bakar 
Bahan-bahan lapisan atas:
2 sudu besar Buttercup 
5-6 biji pisang 
1 cawan gula perang 
2 sudu kecil garam 
½ sudu kecil serbuk kayu manis 
¼ cawan krim putar
Bahan-bahan lapisan bawah:
8 sudu besar Buttercup 
1 ½ cawan tepung 
2 sudu kecil serbuk penaik
½ cawan gula 
3 biji telur 
½ cawan pisang yang telah dihancurkan 
1 sudu kecil esen vanila
Arahan: 
1. Lapisan atas: Potong pisang menjadi dua bahagian dan susunkan ia di bahagian bawah loyang. 
2. Dalam periuk, cairkan gula sehingga ia terlihat pekat dan masukkan Buttercup. 
3. Setelah Buttercup cair, masukkan krim putar, garam dan serbuk kayu manis. Kacau sehingga sebati. 
4. Taburkan adunan ke atas pisang yang telah disusun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26131591"/>
                  </a:ext>
                </a:extLst>
              </a:tr>
            </a:tbl>
          </a:graphicData>
        </a:graphic>
      </p:graphicFrame>
      <p:sp>
        <p:nvSpPr>
          <p:cNvPr id="4" name="Text Placeholder 3">
            <a:extLst>
              <a:ext uri="{FF2B5EF4-FFF2-40B4-BE49-F238E27FC236}">
                <a16:creationId xmlns:a16="http://schemas.microsoft.com/office/drawing/2014/main" id="{785D1904-BBB9-4F10-84C0-F69C5886898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74187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01566-29F3-47A1-88C2-DF40AAD74FCF}"/>
              </a:ext>
            </a:extLst>
          </p:cNvPr>
          <p:cNvSpPr>
            <a:spLocks noGrp="1"/>
          </p:cNvSpPr>
          <p:nvPr>
            <p:ph type="title"/>
          </p:nvPr>
        </p:nvSpPr>
        <p:spPr/>
        <p:txBody>
          <a:bodyPr/>
          <a:lstStyle/>
          <a:p>
            <a:r>
              <a:rPr lang="en-US"/>
              <a:t>Facebook Own Posts Table | Buttercup Malaysia - 10 of 25</a:t>
            </a:r>
          </a:p>
        </p:txBody>
      </p:sp>
      <p:graphicFrame>
        <p:nvGraphicFramePr>
          <p:cNvPr id="5" name="Table Placeholder 4">
            <a:extLst>
              <a:ext uri="{FF2B5EF4-FFF2-40B4-BE49-F238E27FC236}">
                <a16:creationId xmlns:a16="http://schemas.microsoft.com/office/drawing/2014/main" id="{7E0CD89D-7B2A-4782-8FA8-F77206004AEC}"/>
              </a:ext>
            </a:extLst>
          </p:cNvPr>
          <p:cNvGraphicFramePr>
            <a:graphicFrameLocks noGrp="1"/>
          </p:cNvGraphicFramePr>
          <p:nvPr>
            <p:ph type="tbl" sz="quarter" idx="13"/>
            <p:extLst>
              <p:ext uri="{D42A27DB-BD31-4B8C-83A1-F6EECF244321}">
                <p14:modId xmlns:p14="http://schemas.microsoft.com/office/powerpoint/2010/main" val="349490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0448695"/>
                    </a:ext>
                  </a:extLst>
                </a:gridCol>
                <a:gridCol w="822960">
                  <a:extLst>
                    <a:ext uri="{9D8B030D-6E8A-4147-A177-3AD203B41FA5}">
                      <a16:colId xmlns:a16="http://schemas.microsoft.com/office/drawing/2014/main" val="2915983288"/>
                    </a:ext>
                  </a:extLst>
                </a:gridCol>
                <a:gridCol w="822960">
                  <a:extLst>
                    <a:ext uri="{9D8B030D-6E8A-4147-A177-3AD203B41FA5}">
                      <a16:colId xmlns:a16="http://schemas.microsoft.com/office/drawing/2014/main" val="3069317608"/>
                    </a:ext>
                  </a:extLst>
                </a:gridCol>
                <a:gridCol w="822960">
                  <a:extLst>
                    <a:ext uri="{9D8B030D-6E8A-4147-A177-3AD203B41FA5}">
                      <a16:colId xmlns:a16="http://schemas.microsoft.com/office/drawing/2014/main" val="2341575802"/>
                    </a:ext>
                  </a:extLst>
                </a:gridCol>
                <a:gridCol w="822960">
                  <a:extLst>
                    <a:ext uri="{9D8B030D-6E8A-4147-A177-3AD203B41FA5}">
                      <a16:colId xmlns:a16="http://schemas.microsoft.com/office/drawing/2014/main" val="396939648"/>
                    </a:ext>
                  </a:extLst>
                </a:gridCol>
                <a:gridCol w="822960">
                  <a:extLst>
                    <a:ext uri="{9D8B030D-6E8A-4147-A177-3AD203B41FA5}">
                      <a16:colId xmlns:a16="http://schemas.microsoft.com/office/drawing/2014/main" val="128610691"/>
                    </a:ext>
                  </a:extLst>
                </a:gridCol>
                <a:gridCol w="822960">
                  <a:extLst>
                    <a:ext uri="{9D8B030D-6E8A-4147-A177-3AD203B41FA5}">
                      <a16:colId xmlns:a16="http://schemas.microsoft.com/office/drawing/2014/main" val="526504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107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- 2021-04-27 10:00:01</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Fiesta Raya Buttercup bersama @MydinMalaysia dan berpeluang memenangi hadiah-hadiah lumayan berjumlah RM50,000 dan banyak lagi! 
Langkah Penyertaan:
1. Beli minimum RM20.00 produk Buttercup dalam satu resit dari mana-mana pasar raya Mydin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3718296"/>
                  </a:ext>
                </a:extLst>
              </a:tr>
            </a:tbl>
          </a:graphicData>
        </a:graphic>
      </p:graphicFrame>
      <p:sp>
        <p:nvSpPr>
          <p:cNvPr id="4" name="Text Placeholder 3">
            <a:extLst>
              <a:ext uri="{FF2B5EF4-FFF2-40B4-BE49-F238E27FC236}">
                <a16:creationId xmlns:a16="http://schemas.microsoft.com/office/drawing/2014/main" id="{56A0801F-1B72-46FB-A687-F6F3BC31DC9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729385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CCE2-0744-421A-A10C-F0BD14DCEF39}"/>
              </a:ext>
            </a:extLst>
          </p:cNvPr>
          <p:cNvSpPr>
            <a:spLocks noGrp="1"/>
          </p:cNvSpPr>
          <p:nvPr>
            <p:ph type="title"/>
          </p:nvPr>
        </p:nvSpPr>
        <p:spPr/>
        <p:txBody>
          <a:bodyPr/>
          <a:lstStyle/>
          <a:p>
            <a:r>
              <a:rPr lang="en-US"/>
              <a:t>Facebook Own Posts Table | Buttercup Malaysia - 11 of 25</a:t>
            </a:r>
          </a:p>
        </p:txBody>
      </p:sp>
      <p:graphicFrame>
        <p:nvGraphicFramePr>
          <p:cNvPr id="5" name="Table Placeholder 4">
            <a:extLst>
              <a:ext uri="{FF2B5EF4-FFF2-40B4-BE49-F238E27FC236}">
                <a16:creationId xmlns:a16="http://schemas.microsoft.com/office/drawing/2014/main" id="{AFBA4B71-DBFA-4976-8AE7-EC69487EDC0F}"/>
              </a:ext>
            </a:extLst>
          </p:cNvPr>
          <p:cNvGraphicFramePr>
            <a:graphicFrameLocks noGrp="1"/>
          </p:cNvGraphicFramePr>
          <p:nvPr>
            <p:ph type="tbl" sz="quarter" idx="13"/>
            <p:extLst>
              <p:ext uri="{D42A27DB-BD31-4B8C-83A1-F6EECF244321}">
                <p14:modId xmlns:p14="http://schemas.microsoft.com/office/powerpoint/2010/main" val="11173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5240017"/>
                    </a:ext>
                  </a:extLst>
                </a:gridCol>
                <a:gridCol w="822960">
                  <a:extLst>
                    <a:ext uri="{9D8B030D-6E8A-4147-A177-3AD203B41FA5}">
                      <a16:colId xmlns:a16="http://schemas.microsoft.com/office/drawing/2014/main" val="780960570"/>
                    </a:ext>
                  </a:extLst>
                </a:gridCol>
                <a:gridCol w="822960">
                  <a:extLst>
                    <a:ext uri="{9D8B030D-6E8A-4147-A177-3AD203B41FA5}">
                      <a16:colId xmlns:a16="http://schemas.microsoft.com/office/drawing/2014/main" val="1571514228"/>
                    </a:ext>
                  </a:extLst>
                </a:gridCol>
                <a:gridCol w="822960">
                  <a:extLst>
                    <a:ext uri="{9D8B030D-6E8A-4147-A177-3AD203B41FA5}">
                      <a16:colId xmlns:a16="http://schemas.microsoft.com/office/drawing/2014/main" val="20831706"/>
                    </a:ext>
                  </a:extLst>
                </a:gridCol>
                <a:gridCol w="822960">
                  <a:extLst>
                    <a:ext uri="{9D8B030D-6E8A-4147-A177-3AD203B41FA5}">
                      <a16:colId xmlns:a16="http://schemas.microsoft.com/office/drawing/2014/main" val="2776365824"/>
                    </a:ext>
                  </a:extLst>
                </a:gridCol>
                <a:gridCol w="822960">
                  <a:extLst>
                    <a:ext uri="{9D8B030D-6E8A-4147-A177-3AD203B41FA5}">
                      <a16:colId xmlns:a16="http://schemas.microsoft.com/office/drawing/2014/main" val="3084360426"/>
                    </a:ext>
                  </a:extLst>
                </a:gridCol>
                <a:gridCol w="822960">
                  <a:extLst>
                    <a:ext uri="{9D8B030D-6E8A-4147-A177-3AD203B41FA5}">
                      <a16:colId xmlns:a16="http://schemas.microsoft.com/office/drawing/2014/main" val="2126925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812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- 2021-04-21 16:54:07</a:t>
                      </a:r>
                      <a:r>
                        <a:rPr kumimoji="0" lang="en-US" sz="1000" b="0" i="0" u="none" strike="noStrike" kern="1200" cap="none" spc="0" normalizeH="0" baseline="0" noProof="0">
                          <a:ln>
                            <a:noFill/>
                          </a:ln>
                          <a:solidFill>
                            <a:prstClr val="black"/>
                          </a:solidFill>
                          <a:effectLst/>
                          <a:uLnTx/>
                          <a:uFillTx/>
                          <a:latin typeface="+mn-lt"/>
                          <a:ea typeface="+mn-ea"/>
                          <a:cs typeface="+mn-cs"/>
                        </a:rPr>
                        <a:t>
 Ada yang terlepas sesi Facebook Live Buttercup untuk resipi kek pisang Buttercup? Kek pisang Buttercup ini didatangkan dengan 2 cara tau - bakar dan stim! Ianya sangat mudah jadi jom tonton video ini untuk cara-cara membuatnya!
Klik pautan di bawah untuk tonton video penuh dan nantikan Facebook Live Buttercup esok untuk resipi biskut red velvet dan brownies kedut Buttercup!  😋
https://www.facebook.com/watch/live/v=263271601947605&amp;ref=watch_permalink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59376991"/>
                  </a:ext>
                </a:extLst>
              </a:tr>
            </a:tbl>
          </a:graphicData>
        </a:graphic>
      </p:graphicFrame>
      <p:sp>
        <p:nvSpPr>
          <p:cNvPr id="4" name="Text Placeholder 3">
            <a:extLst>
              <a:ext uri="{FF2B5EF4-FFF2-40B4-BE49-F238E27FC236}">
                <a16:creationId xmlns:a16="http://schemas.microsoft.com/office/drawing/2014/main" id="{4EC8AE19-25B9-4C80-BA74-1495486C1B5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150190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73609-3339-4E24-9AA8-885706605D04}"/>
              </a:ext>
            </a:extLst>
          </p:cNvPr>
          <p:cNvSpPr>
            <a:spLocks noGrp="1"/>
          </p:cNvSpPr>
          <p:nvPr>
            <p:ph type="title"/>
          </p:nvPr>
        </p:nvSpPr>
        <p:spPr/>
        <p:txBody>
          <a:bodyPr/>
          <a:lstStyle/>
          <a:p>
            <a:r>
              <a:rPr lang="en-US"/>
              <a:t>Facebook Own Posts Table | Buttercup Malaysia - 12 of 25</a:t>
            </a:r>
          </a:p>
        </p:txBody>
      </p:sp>
      <p:graphicFrame>
        <p:nvGraphicFramePr>
          <p:cNvPr id="5" name="Table Placeholder 4">
            <a:extLst>
              <a:ext uri="{FF2B5EF4-FFF2-40B4-BE49-F238E27FC236}">
                <a16:creationId xmlns:a16="http://schemas.microsoft.com/office/drawing/2014/main" id="{0188D487-73D9-4E02-AD96-B1E2EC7E22DE}"/>
              </a:ext>
            </a:extLst>
          </p:cNvPr>
          <p:cNvGraphicFramePr>
            <a:graphicFrameLocks noGrp="1"/>
          </p:cNvGraphicFramePr>
          <p:nvPr>
            <p:ph type="tbl" sz="quarter" idx="13"/>
            <p:extLst>
              <p:ext uri="{D42A27DB-BD31-4B8C-83A1-F6EECF244321}">
                <p14:modId xmlns:p14="http://schemas.microsoft.com/office/powerpoint/2010/main" val="2135092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6727790"/>
                    </a:ext>
                  </a:extLst>
                </a:gridCol>
                <a:gridCol w="822960">
                  <a:extLst>
                    <a:ext uri="{9D8B030D-6E8A-4147-A177-3AD203B41FA5}">
                      <a16:colId xmlns:a16="http://schemas.microsoft.com/office/drawing/2014/main" val="420372023"/>
                    </a:ext>
                  </a:extLst>
                </a:gridCol>
                <a:gridCol w="822960">
                  <a:extLst>
                    <a:ext uri="{9D8B030D-6E8A-4147-A177-3AD203B41FA5}">
                      <a16:colId xmlns:a16="http://schemas.microsoft.com/office/drawing/2014/main" val="496222608"/>
                    </a:ext>
                  </a:extLst>
                </a:gridCol>
                <a:gridCol w="822960">
                  <a:extLst>
                    <a:ext uri="{9D8B030D-6E8A-4147-A177-3AD203B41FA5}">
                      <a16:colId xmlns:a16="http://schemas.microsoft.com/office/drawing/2014/main" val="886885927"/>
                    </a:ext>
                  </a:extLst>
                </a:gridCol>
                <a:gridCol w="822960">
                  <a:extLst>
                    <a:ext uri="{9D8B030D-6E8A-4147-A177-3AD203B41FA5}">
                      <a16:colId xmlns:a16="http://schemas.microsoft.com/office/drawing/2014/main" val="1930944562"/>
                    </a:ext>
                  </a:extLst>
                </a:gridCol>
                <a:gridCol w="822960">
                  <a:extLst>
                    <a:ext uri="{9D8B030D-6E8A-4147-A177-3AD203B41FA5}">
                      <a16:colId xmlns:a16="http://schemas.microsoft.com/office/drawing/2014/main" val="2768799958"/>
                    </a:ext>
                  </a:extLst>
                </a:gridCol>
                <a:gridCol w="822960">
                  <a:extLst>
                    <a:ext uri="{9D8B030D-6E8A-4147-A177-3AD203B41FA5}">
                      <a16:colId xmlns:a16="http://schemas.microsoft.com/office/drawing/2014/main" val="3275408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501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- 2021-04-30 10:00:00</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kongsikan resipi kuih raya yang sangat mudah dan sedap! Boleh buat dan nikmati pada bila-bila masa! Tak perlu tunggu raya pun tak apa ;) 
#ResipiButtercup #SedapDenganButtercup
Cornflakes Madu Buttercup 
Bahan-bahan:
90g Buttercup
80g cornflakes 
75g gula
1 sudu besar madu
Kertas cawan yang secukupnya 
Taburan manik untuk hiasan 
Arahan: 
1. Di atas dulang pembakar, sediakan kertas cawan secukupnya, tidak perlu ada jarak. Kemudian, ketepikan. 
2. Panaskan ketuhar pada suhu 150°C. 
3. Cairkan Buttercup di dalam periuk dengan api kecil. Kemudian, masukkan gula dan madu, kacau sehingga sebati, jangan terlalu lama. 
4. Tuangkan campuran Buttercup tadi ke dalam mangkukyang mengandungi cornflakes, kacau sehingga ia disaluti dengn sempurna. 
5. Sudukan ke dalam kertas cawan, hiaskan dengan taburan manik mengikut cita rasa anda. 
6. Bakar selama 12 minit pada suhu 150°C. 
7. Simpan dalam bekas kedap udara setelah ia benar-benar sejuk.
Siap! Anda boleh cuba dengan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9260695"/>
                  </a:ext>
                </a:extLst>
              </a:tr>
            </a:tbl>
          </a:graphicData>
        </a:graphic>
      </p:graphicFrame>
      <p:sp>
        <p:nvSpPr>
          <p:cNvPr id="4" name="Text Placeholder 3">
            <a:extLst>
              <a:ext uri="{FF2B5EF4-FFF2-40B4-BE49-F238E27FC236}">
                <a16:creationId xmlns:a16="http://schemas.microsoft.com/office/drawing/2014/main" id="{CDA160F5-98F9-4617-9365-28D40130F78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69413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F807-3FF5-48E3-818C-31353B37AC2B}"/>
              </a:ext>
            </a:extLst>
          </p:cNvPr>
          <p:cNvSpPr>
            <a:spLocks noGrp="1"/>
          </p:cNvSpPr>
          <p:nvPr>
            <p:ph type="title"/>
          </p:nvPr>
        </p:nvSpPr>
        <p:spPr/>
        <p:txBody>
          <a:bodyPr/>
          <a:lstStyle/>
          <a:p>
            <a:r>
              <a:rPr lang="en-US"/>
              <a:t>Facebook Own Posts Table | Buttercup Malaysia - 13 of 25</a:t>
            </a:r>
          </a:p>
        </p:txBody>
      </p:sp>
      <p:graphicFrame>
        <p:nvGraphicFramePr>
          <p:cNvPr id="5" name="Table Placeholder 4">
            <a:extLst>
              <a:ext uri="{FF2B5EF4-FFF2-40B4-BE49-F238E27FC236}">
                <a16:creationId xmlns:a16="http://schemas.microsoft.com/office/drawing/2014/main" id="{2918F719-EBAA-46C2-8CFF-EEC43222ED36}"/>
              </a:ext>
            </a:extLst>
          </p:cNvPr>
          <p:cNvGraphicFramePr>
            <a:graphicFrameLocks noGrp="1"/>
          </p:cNvGraphicFramePr>
          <p:nvPr>
            <p:ph type="tbl" sz="quarter" idx="13"/>
            <p:extLst>
              <p:ext uri="{D42A27DB-BD31-4B8C-83A1-F6EECF244321}">
                <p14:modId xmlns:p14="http://schemas.microsoft.com/office/powerpoint/2010/main" val="789579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33830859"/>
                    </a:ext>
                  </a:extLst>
                </a:gridCol>
                <a:gridCol w="822960">
                  <a:extLst>
                    <a:ext uri="{9D8B030D-6E8A-4147-A177-3AD203B41FA5}">
                      <a16:colId xmlns:a16="http://schemas.microsoft.com/office/drawing/2014/main" val="1254656759"/>
                    </a:ext>
                  </a:extLst>
                </a:gridCol>
                <a:gridCol w="822960">
                  <a:extLst>
                    <a:ext uri="{9D8B030D-6E8A-4147-A177-3AD203B41FA5}">
                      <a16:colId xmlns:a16="http://schemas.microsoft.com/office/drawing/2014/main" val="2595683668"/>
                    </a:ext>
                  </a:extLst>
                </a:gridCol>
                <a:gridCol w="822960">
                  <a:extLst>
                    <a:ext uri="{9D8B030D-6E8A-4147-A177-3AD203B41FA5}">
                      <a16:colId xmlns:a16="http://schemas.microsoft.com/office/drawing/2014/main" val="2931327374"/>
                    </a:ext>
                  </a:extLst>
                </a:gridCol>
                <a:gridCol w="822960">
                  <a:extLst>
                    <a:ext uri="{9D8B030D-6E8A-4147-A177-3AD203B41FA5}">
                      <a16:colId xmlns:a16="http://schemas.microsoft.com/office/drawing/2014/main" val="4135820946"/>
                    </a:ext>
                  </a:extLst>
                </a:gridCol>
                <a:gridCol w="822960">
                  <a:extLst>
                    <a:ext uri="{9D8B030D-6E8A-4147-A177-3AD203B41FA5}">
                      <a16:colId xmlns:a16="http://schemas.microsoft.com/office/drawing/2014/main" val="4171209033"/>
                    </a:ext>
                  </a:extLst>
                </a:gridCol>
                <a:gridCol w="822960">
                  <a:extLst>
                    <a:ext uri="{9D8B030D-6E8A-4147-A177-3AD203B41FA5}">
                      <a16:colId xmlns:a16="http://schemas.microsoft.com/office/drawing/2014/main" val="1806879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598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- 2021-04-22 08:00:00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5 April 2021.
Mem Lin
Nur Syahirah
Jni Jynn
Kepada pemenang, sila hantarkan mesej Facebook kepada admin berserta maklumat di bawah sebelum 28 April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7268233"/>
                  </a:ext>
                </a:extLst>
              </a:tr>
            </a:tbl>
          </a:graphicData>
        </a:graphic>
      </p:graphicFrame>
      <p:sp>
        <p:nvSpPr>
          <p:cNvPr id="4" name="Text Placeholder 3">
            <a:extLst>
              <a:ext uri="{FF2B5EF4-FFF2-40B4-BE49-F238E27FC236}">
                <a16:creationId xmlns:a16="http://schemas.microsoft.com/office/drawing/2014/main" id="{87EED379-D262-4DDD-8E51-B92B6913F01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85804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B3D08-7809-471D-A089-C00105A21E6F}"/>
              </a:ext>
            </a:extLst>
          </p:cNvPr>
          <p:cNvSpPr>
            <a:spLocks noGrp="1"/>
          </p:cNvSpPr>
          <p:nvPr>
            <p:ph type="title"/>
          </p:nvPr>
        </p:nvSpPr>
        <p:spPr/>
        <p:txBody>
          <a:bodyPr/>
          <a:lstStyle/>
          <a:p>
            <a:r>
              <a:rPr lang="en-US"/>
              <a:t>Facebook Own Posts Table | Buttercup Malaysia - 14 of 25</a:t>
            </a:r>
          </a:p>
        </p:txBody>
      </p:sp>
      <p:graphicFrame>
        <p:nvGraphicFramePr>
          <p:cNvPr id="5" name="Table Placeholder 4">
            <a:extLst>
              <a:ext uri="{FF2B5EF4-FFF2-40B4-BE49-F238E27FC236}">
                <a16:creationId xmlns:a16="http://schemas.microsoft.com/office/drawing/2014/main" id="{0F4DF345-BB34-44F3-9810-AF7662C22A2A}"/>
              </a:ext>
            </a:extLst>
          </p:cNvPr>
          <p:cNvGraphicFramePr>
            <a:graphicFrameLocks noGrp="1"/>
          </p:cNvGraphicFramePr>
          <p:nvPr>
            <p:ph type="tbl" sz="quarter" idx="13"/>
            <p:extLst>
              <p:ext uri="{D42A27DB-BD31-4B8C-83A1-F6EECF244321}">
                <p14:modId xmlns:p14="http://schemas.microsoft.com/office/powerpoint/2010/main" val="1298918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2057568"/>
                    </a:ext>
                  </a:extLst>
                </a:gridCol>
                <a:gridCol w="822960">
                  <a:extLst>
                    <a:ext uri="{9D8B030D-6E8A-4147-A177-3AD203B41FA5}">
                      <a16:colId xmlns:a16="http://schemas.microsoft.com/office/drawing/2014/main" val="818917906"/>
                    </a:ext>
                  </a:extLst>
                </a:gridCol>
                <a:gridCol w="822960">
                  <a:extLst>
                    <a:ext uri="{9D8B030D-6E8A-4147-A177-3AD203B41FA5}">
                      <a16:colId xmlns:a16="http://schemas.microsoft.com/office/drawing/2014/main" val="734660590"/>
                    </a:ext>
                  </a:extLst>
                </a:gridCol>
                <a:gridCol w="822960">
                  <a:extLst>
                    <a:ext uri="{9D8B030D-6E8A-4147-A177-3AD203B41FA5}">
                      <a16:colId xmlns:a16="http://schemas.microsoft.com/office/drawing/2014/main" val="1186678885"/>
                    </a:ext>
                  </a:extLst>
                </a:gridCol>
                <a:gridCol w="822960">
                  <a:extLst>
                    <a:ext uri="{9D8B030D-6E8A-4147-A177-3AD203B41FA5}">
                      <a16:colId xmlns:a16="http://schemas.microsoft.com/office/drawing/2014/main" val="2882578126"/>
                    </a:ext>
                  </a:extLst>
                </a:gridCol>
                <a:gridCol w="822960">
                  <a:extLst>
                    <a:ext uri="{9D8B030D-6E8A-4147-A177-3AD203B41FA5}">
                      <a16:colId xmlns:a16="http://schemas.microsoft.com/office/drawing/2014/main" val="1203708967"/>
                    </a:ext>
                  </a:extLst>
                </a:gridCol>
                <a:gridCol w="822960">
                  <a:extLst>
                    <a:ext uri="{9D8B030D-6E8A-4147-A177-3AD203B41FA5}">
                      <a16:colId xmlns:a16="http://schemas.microsoft.com/office/drawing/2014/main" val="3806868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099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- 2021-04-16 15:00:00</a:t>
                      </a:r>
                      <a:r>
                        <a:rPr kumimoji="0" lang="en-US" sz="1000" b="0" i="0" u="none" strike="noStrike" kern="1200" cap="none" spc="0" normalizeH="0" baseline="0" noProof="0">
                          <a:ln>
                            <a:noFill/>
                          </a:ln>
                          <a:solidFill>
                            <a:prstClr val="black"/>
                          </a:solidFill>
                          <a:effectLst/>
                          <a:uLnTx/>
                          <a:uFillTx/>
                          <a:latin typeface="+mn-lt"/>
                          <a:ea typeface="+mn-ea"/>
                          <a:cs typeface="+mn-cs"/>
                        </a:rPr>
                        <a:t>
 Tahniah! @Norhayati Yahaya, anda adalah pemenang #MiniRayaButtercup! 
Kepada pemenang, sila hantarkan mesej Facebook kepada admin berserta maklumat di bawah sebelum 19 April 2021 untuk menebus hadiah anda.
Maklumat pemenang:
●Nama penuh
●8 digit pertama nombor kad
pengenalan
●Alamat rumah
●Alamat emel
●Nombor telefon
Untuk yang tidak sempat mengikuti sesi LIVE tadi, ingat, kita masih ada 2 lagi sesi LIVE bersama Cef Jai! Jangan lepaskan peluang anda untuk memenangi hadiah-hadiah menarik melalui sesi LIVE tersebut! 
https://bit.ly/FiestaRayaButtercup 
#MiniRayaButtercup #LIVEButtercup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5583315"/>
                  </a:ext>
                </a:extLst>
              </a:tr>
            </a:tbl>
          </a:graphicData>
        </a:graphic>
      </p:graphicFrame>
      <p:sp>
        <p:nvSpPr>
          <p:cNvPr id="4" name="Text Placeholder 3">
            <a:extLst>
              <a:ext uri="{FF2B5EF4-FFF2-40B4-BE49-F238E27FC236}">
                <a16:creationId xmlns:a16="http://schemas.microsoft.com/office/drawing/2014/main" id="{3569D383-40F3-4BD5-8652-E02DA7C128A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73837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43CC6-5833-429C-81A7-B0CF552AB808}"/>
              </a:ext>
            </a:extLst>
          </p:cNvPr>
          <p:cNvSpPr>
            <a:spLocks noGrp="1"/>
          </p:cNvSpPr>
          <p:nvPr>
            <p:ph type="title"/>
          </p:nvPr>
        </p:nvSpPr>
        <p:spPr/>
        <p:txBody>
          <a:bodyPr/>
          <a:lstStyle/>
          <a:p>
            <a:r>
              <a:rPr lang="en-US"/>
              <a:t>Facebook Own Posts Table | Buttercup Malaysia - 15 of 25</a:t>
            </a:r>
          </a:p>
        </p:txBody>
      </p:sp>
      <p:graphicFrame>
        <p:nvGraphicFramePr>
          <p:cNvPr id="5" name="Table Placeholder 4">
            <a:extLst>
              <a:ext uri="{FF2B5EF4-FFF2-40B4-BE49-F238E27FC236}">
                <a16:creationId xmlns:a16="http://schemas.microsoft.com/office/drawing/2014/main" id="{E53E73C5-55B7-4E3F-A59F-CF5E1A04C62A}"/>
              </a:ext>
            </a:extLst>
          </p:cNvPr>
          <p:cNvGraphicFramePr>
            <a:graphicFrameLocks noGrp="1"/>
          </p:cNvGraphicFramePr>
          <p:nvPr>
            <p:ph type="tbl" sz="quarter" idx="13"/>
            <p:extLst>
              <p:ext uri="{D42A27DB-BD31-4B8C-83A1-F6EECF244321}">
                <p14:modId xmlns:p14="http://schemas.microsoft.com/office/powerpoint/2010/main" val="274720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7094096"/>
                    </a:ext>
                  </a:extLst>
                </a:gridCol>
                <a:gridCol w="822960">
                  <a:extLst>
                    <a:ext uri="{9D8B030D-6E8A-4147-A177-3AD203B41FA5}">
                      <a16:colId xmlns:a16="http://schemas.microsoft.com/office/drawing/2014/main" val="2901862673"/>
                    </a:ext>
                  </a:extLst>
                </a:gridCol>
                <a:gridCol w="822960">
                  <a:extLst>
                    <a:ext uri="{9D8B030D-6E8A-4147-A177-3AD203B41FA5}">
                      <a16:colId xmlns:a16="http://schemas.microsoft.com/office/drawing/2014/main" val="2498726168"/>
                    </a:ext>
                  </a:extLst>
                </a:gridCol>
                <a:gridCol w="822960">
                  <a:extLst>
                    <a:ext uri="{9D8B030D-6E8A-4147-A177-3AD203B41FA5}">
                      <a16:colId xmlns:a16="http://schemas.microsoft.com/office/drawing/2014/main" val="262189362"/>
                    </a:ext>
                  </a:extLst>
                </a:gridCol>
                <a:gridCol w="822960">
                  <a:extLst>
                    <a:ext uri="{9D8B030D-6E8A-4147-A177-3AD203B41FA5}">
                      <a16:colId xmlns:a16="http://schemas.microsoft.com/office/drawing/2014/main" val="2913839631"/>
                    </a:ext>
                  </a:extLst>
                </a:gridCol>
                <a:gridCol w="822960">
                  <a:extLst>
                    <a:ext uri="{9D8B030D-6E8A-4147-A177-3AD203B41FA5}">
                      <a16:colId xmlns:a16="http://schemas.microsoft.com/office/drawing/2014/main" val="2867276407"/>
                    </a:ext>
                  </a:extLst>
                </a:gridCol>
                <a:gridCol w="822960">
                  <a:extLst>
                    <a:ext uri="{9D8B030D-6E8A-4147-A177-3AD203B41FA5}">
                      <a16:colId xmlns:a16="http://schemas.microsoft.com/office/drawing/2014/main" val="312417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511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- 2021-04-28 10:00:01</a:t>
                      </a:r>
                      <a:r>
                        <a:rPr kumimoji="0" lang="en-US" sz="1000" b="0" i="0" u="none" strike="noStrike" kern="1200" cap="none" spc="0" normalizeH="0" baseline="0" noProof="0">
                          <a:ln>
                            <a:noFill/>
                          </a:ln>
                          <a:solidFill>
                            <a:prstClr val="black"/>
                          </a:solidFill>
                          <a:effectLst/>
                          <a:uLnTx/>
                          <a:uFillTx/>
                          <a:latin typeface="+mn-lt"/>
                          <a:ea typeface="+mn-ea"/>
                          <a:cs typeface="+mn-cs"/>
                        </a:rPr>
                        <a:t>
 Pasti ramai yang sudah mula untuk membuat kuih raya kan? Buttercup akan kongsikan tip yang berguna untuk pastikan kuih raya anda tahan lama ;) 
1. Pastikan balang anda kering sepenuhnya sebelum memasukkan kuih raya anda. Ini kerana kelembapan boleh merangsang pembiakan kuman dan menyebabkan bekas kuih mempunyai bau yang kurang menyenangkan.
2. Taburkan sedikit gula dalam balang kuih untuk mengelakkan bau tengik. Manakala seuncang garam boleh berfungsi untuk menyerap kelembapan agar kuih boleh tahan dengan lebih lama. 
3. Sebelum membuat kuih, jemurkan tepung dan gula terlebih dahulu supaya kuih menjadi rangup dan lebih ringan. 
Mudah kan dengan #TipButtercup? Jom dapatkan Buttercup anda untuk membuat kuih raya anda di pasaraya terdekat atau penghantaran terus ke rumah dengan Lazada! https://bit.ly/ButtercupMYLazada
Sumber: https://says.com/my/makan/petua-untuk-elak-kuih-raya-lemau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977535"/>
                  </a:ext>
                </a:extLst>
              </a:tr>
            </a:tbl>
          </a:graphicData>
        </a:graphic>
      </p:graphicFrame>
      <p:sp>
        <p:nvSpPr>
          <p:cNvPr id="4" name="Text Placeholder 3">
            <a:extLst>
              <a:ext uri="{FF2B5EF4-FFF2-40B4-BE49-F238E27FC236}">
                <a16:creationId xmlns:a16="http://schemas.microsoft.com/office/drawing/2014/main" id="{AAD77456-4FBB-4E82-AFA7-2687A4683F3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459506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381E1-A0D0-4F85-A686-A376664814D0}"/>
              </a:ext>
            </a:extLst>
          </p:cNvPr>
          <p:cNvSpPr>
            <a:spLocks noGrp="1"/>
          </p:cNvSpPr>
          <p:nvPr>
            <p:ph type="title"/>
          </p:nvPr>
        </p:nvSpPr>
        <p:spPr/>
        <p:txBody>
          <a:bodyPr/>
          <a:lstStyle/>
          <a:p>
            <a:r>
              <a:rPr lang="en-US"/>
              <a:t>Facebook Own Posts Table | Buttercup Malaysia - 16 of 25</a:t>
            </a:r>
          </a:p>
        </p:txBody>
      </p:sp>
      <p:graphicFrame>
        <p:nvGraphicFramePr>
          <p:cNvPr id="5" name="Table Placeholder 4">
            <a:extLst>
              <a:ext uri="{FF2B5EF4-FFF2-40B4-BE49-F238E27FC236}">
                <a16:creationId xmlns:a16="http://schemas.microsoft.com/office/drawing/2014/main" id="{494810F8-4C7E-4B96-A4FE-F2105D37444F}"/>
              </a:ext>
            </a:extLst>
          </p:cNvPr>
          <p:cNvGraphicFramePr>
            <a:graphicFrameLocks noGrp="1"/>
          </p:cNvGraphicFramePr>
          <p:nvPr>
            <p:ph type="tbl" sz="quarter" idx="13"/>
            <p:extLst>
              <p:ext uri="{D42A27DB-BD31-4B8C-83A1-F6EECF244321}">
                <p14:modId xmlns:p14="http://schemas.microsoft.com/office/powerpoint/2010/main" val="3613167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0462517"/>
                    </a:ext>
                  </a:extLst>
                </a:gridCol>
                <a:gridCol w="822960">
                  <a:extLst>
                    <a:ext uri="{9D8B030D-6E8A-4147-A177-3AD203B41FA5}">
                      <a16:colId xmlns:a16="http://schemas.microsoft.com/office/drawing/2014/main" val="686783500"/>
                    </a:ext>
                  </a:extLst>
                </a:gridCol>
                <a:gridCol w="822960">
                  <a:extLst>
                    <a:ext uri="{9D8B030D-6E8A-4147-A177-3AD203B41FA5}">
                      <a16:colId xmlns:a16="http://schemas.microsoft.com/office/drawing/2014/main" val="381623032"/>
                    </a:ext>
                  </a:extLst>
                </a:gridCol>
                <a:gridCol w="822960">
                  <a:extLst>
                    <a:ext uri="{9D8B030D-6E8A-4147-A177-3AD203B41FA5}">
                      <a16:colId xmlns:a16="http://schemas.microsoft.com/office/drawing/2014/main" val="1696412717"/>
                    </a:ext>
                  </a:extLst>
                </a:gridCol>
                <a:gridCol w="822960">
                  <a:extLst>
                    <a:ext uri="{9D8B030D-6E8A-4147-A177-3AD203B41FA5}">
                      <a16:colId xmlns:a16="http://schemas.microsoft.com/office/drawing/2014/main" val="4243584526"/>
                    </a:ext>
                  </a:extLst>
                </a:gridCol>
                <a:gridCol w="822960">
                  <a:extLst>
                    <a:ext uri="{9D8B030D-6E8A-4147-A177-3AD203B41FA5}">
                      <a16:colId xmlns:a16="http://schemas.microsoft.com/office/drawing/2014/main" val="1021618544"/>
                    </a:ext>
                  </a:extLst>
                </a:gridCol>
                <a:gridCol w="822960">
                  <a:extLst>
                    <a:ext uri="{9D8B030D-6E8A-4147-A177-3AD203B41FA5}">
                      <a16:colId xmlns:a16="http://schemas.microsoft.com/office/drawing/2014/main" val="52327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491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- 2021-04-01 19:48:45</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 #MiniRayaButtercup! 
@Jai Apis
Kepada pemenang, sila hantarkan mesej Facebook kepada admin berserta maklumat di bawah sebelum 4 April 2021 untuk menebus hadiah anda.
Maklumat pemenang:
●Nama penuh
●8 digit pertama nombor kad
pengenalan
●Alamat rumah
●Alamat emel
●Nombor telefon
Bagi yang terlepas, jangan risau, masih ada tiga lagi sesi ‘LIVE’ facebook yang akan datang! Untuk maklumat lanjut, klik pautan ini https://bit.ly/FiestaRayaButtercup 
#MiniRayaButtercup #LIVEButtercup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9598751"/>
                  </a:ext>
                </a:extLst>
              </a:tr>
            </a:tbl>
          </a:graphicData>
        </a:graphic>
      </p:graphicFrame>
      <p:sp>
        <p:nvSpPr>
          <p:cNvPr id="4" name="Text Placeholder 3">
            <a:extLst>
              <a:ext uri="{FF2B5EF4-FFF2-40B4-BE49-F238E27FC236}">
                <a16:creationId xmlns:a16="http://schemas.microsoft.com/office/drawing/2014/main" id="{9FF361DD-BEE9-461D-8E5F-522755202FC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52269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A6B82-0572-48A7-BE26-3F97F0C109EC}"/>
              </a:ext>
            </a:extLst>
          </p:cNvPr>
          <p:cNvSpPr>
            <a:spLocks noGrp="1"/>
          </p:cNvSpPr>
          <p:nvPr>
            <p:ph type="title"/>
          </p:nvPr>
        </p:nvSpPr>
        <p:spPr/>
        <p:txBody>
          <a:bodyPr/>
          <a:lstStyle/>
          <a:p>
            <a:r>
              <a:rPr lang="en-US"/>
              <a:t>Facebook Own Posts Table | Buttercup Malaysia - 17 of 25</a:t>
            </a:r>
          </a:p>
        </p:txBody>
      </p:sp>
      <p:graphicFrame>
        <p:nvGraphicFramePr>
          <p:cNvPr id="5" name="Table Placeholder 4">
            <a:extLst>
              <a:ext uri="{FF2B5EF4-FFF2-40B4-BE49-F238E27FC236}">
                <a16:creationId xmlns:a16="http://schemas.microsoft.com/office/drawing/2014/main" id="{7329A06C-C5F1-44D9-9946-1A50E1E0674C}"/>
              </a:ext>
            </a:extLst>
          </p:cNvPr>
          <p:cNvGraphicFramePr>
            <a:graphicFrameLocks noGrp="1"/>
          </p:cNvGraphicFramePr>
          <p:nvPr>
            <p:ph type="tbl" sz="quarter" idx="13"/>
            <p:extLst>
              <p:ext uri="{D42A27DB-BD31-4B8C-83A1-F6EECF244321}">
                <p14:modId xmlns:p14="http://schemas.microsoft.com/office/powerpoint/2010/main" val="2574387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9256245"/>
                    </a:ext>
                  </a:extLst>
                </a:gridCol>
                <a:gridCol w="822960">
                  <a:extLst>
                    <a:ext uri="{9D8B030D-6E8A-4147-A177-3AD203B41FA5}">
                      <a16:colId xmlns:a16="http://schemas.microsoft.com/office/drawing/2014/main" val="3886757510"/>
                    </a:ext>
                  </a:extLst>
                </a:gridCol>
                <a:gridCol w="822960">
                  <a:extLst>
                    <a:ext uri="{9D8B030D-6E8A-4147-A177-3AD203B41FA5}">
                      <a16:colId xmlns:a16="http://schemas.microsoft.com/office/drawing/2014/main" val="4359522"/>
                    </a:ext>
                  </a:extLst>
                </a:gridCol>
                <a:gridCol w="822960">
                  <a:extLst>
                    <a:ext uri="{9D8B030D-6E8A-4147-A177-3AD203B41FA5}">
                      <a16:colId xmlns:a16="http://schemas.microsoft.com/office/drawing/2014/main" val="213101253"/>
                    </a:ext>
                  </a:extLst>
                </a:gridCol>
                <a:gridCol w="822960">
                  <a:extLst>
                    <a:ext uri="{9D8B030D-6E8A-4147-A177-3AD203B41FA5}">
                      <a16:colId xmlns:a16="http://schemas.microsoft.com/office/drawing/2014/main" val="2941867634"/>
                    </a:ext>
                  </a:extLst>
                </a:gridCol>
                <a:gridCol w="822960">
                  <a:extLst>
                    <a:ext uri="{9D8B030D-6E8A-4147-A177-3AD203B41FA5}">
                      <a16:colId xmlns:a16="http://schemas.microsoft.com/office/drawing/2014/main" val="785140670"/>
                    </a:ext>
                  </a:extLst>
                </a:gridCol>
                <a:gridCol w="822960">
                  <a:extLst>
                    <a:ext uri="{9D8B030D-6E8A-4147-A177-3AD203B41FA5}">
                      <a16:colId xmlns:a16="http://schemas.microsoft.com/office/drawing/2014/main" val="32551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398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- 2021-04-29 15:30:00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  #MiniRayaButtercup! 
Atia Atieka
Kepada pemenang, sila hantarkan mesej Facebook kepada admin berserta maklumat di bawah sebelum 2 Mei 2021 untuk menebus hadiah anda.
Maklumat pemenang:
●Nama penuh
●8 digit pertama nombor kad
pengenalan
●Alamat rumah
●Alamat emel
●Nombor telefon
Masih ada satu lagi sesi LIVE untuk anda semua! LIKE facebook Buttercup sekarang untuk pastikan anda tidak terlepas untuk berpeluang memenangi hadiah-hadiah menarik! 
Untuk maklumat lanjut, klik https://bit.ly/FiestaRayaButtercup 
#MiniRayaButtercup #LIVEButtercup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7404797"/>
                  </a:ext>
                </a:extLst>
              </a:tr>
            </a:tbl>
          </a:graphicData>
        </a:graphic>
      </p:graphicFrame>
      <p:sp>
        <p:nvSpPr>
          <p:cNvPr id="4" name="Text Placeholder 3">
            <a:extLst>
              <a:ext uri="{FF2B5EF4-FFF2-40B4-BE49-F238E27FC236}">
                <a16:creationId xmlns:a16="http://schemas.microsoft.com/office/drawing/2014/main" id="{DCBAB143-FDD7-4593-B167-4E3B3196A4C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840049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72857-203D-43B6-9AB1-B9B29E07AC04}"/>
              </a:ext>
            </a:extLst>
          </p:cNvPr>
          <p:cNvSpPr>
            <a:spLocks noGrp="1"/>
          </p:cNvSpPr>
          <p:nvPr>
            <p:ph type="title"/>
          </p:nvPr>
        </p:nvSpPr>
        <p:spPr/>
        <p:txBody>
          <a:bodyPr/>
          <a:lstStyle/>
          <a:p>
            <a:r>
              <a:rPr lang="en-US"/>
              <a:t>Facebook Own Posts Table | Buttercup Malaysia - 18 of 25</a:t>
            </a:r>
          </a:p>
        </p:txBody>
      </p:sp>
      <p:graphicFrame>
        <p:nvGraphicFramePr>
          <p:cNvPr id="5" name="Table Placeholder 4">
            <a:extLst>
              <a:ext uri="{FF2B5EF4-FFF2-40B4-BE49-F238E27FC236}">
                <a16:creationId xmlns:a16="http://schemas.microsoft.com/office/drawing/2014/main" id="{049BEEE9-CE18-42C0-A1C8-C61918400F43}"/>
              </a:ext>
            </a:extLst>
          </p:cNvPr>
          <p:cNvGraphicFramePr>
            <a:graphicFrameLocks noGrp="1"/>
          </p:cNvGraphicFramePr>
          <p:nvPr>
            <p:ph type="tbl" sz="quarter" idx="13"/>
            <p:extLst>
              <p:ext uri="{D42A27DB-BD31-4B8C-83A1-F6EECF244321}">
                <p14:modId xmlns:p14="http://schemas.microsoft.com/office/powerpoint/2010/main" val="108424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7397655"/>
                    </a:ext>
                  </a:extLst>
                </a:gridCol>
                <a:gridCol w="822960">
                  <a:extLst>
                    <a:ext uri="{9D8B030D-6E8A-4147-A177-3AD203B41FA5}">
                      <a16:colId xmlns:a16="http://schemas.microsoft.com/office/drawing/2014/main" val="2324370293"/>
                    </a:ext>
                  </a:extLst>
                </a:gridCol>
                <a:gridCol w="822960">
                  <a:extLst>
                    <a:ext uri="{9D8B030D-6E8A-4147-A177-3AD203B41FA5}">
                      <a16:colId xmlns:a16="http://schemas.microsoft.com/office/drawing/2014/main" val="4021942416"/>
                    </a:ext>
                  </a:extLst>
                </a:gridCol>
                <a:gridCol w="822960">
                  <a:extLst>
                    <a:ext uri="{9D8B030D-6E8A-4147-A177-3AD203B41FA5}">
                      <a16:colId xmlns:a16="http://schemas.microsoft.com/office/drawing/2014/main" val="501342437"/>
                    </a:ext>
                  </a:extLst>
                </a:gridCol>
                <a:gridCol w="822960">
                  <a:extLst>
                    <a:ext uri="{9D8B030D-6E8A-4147-A177-3AD203B41FA5}">
                      <a16:colId xmlns:a16="http://schemas.microsoft.com/office/drawing/2014/main" val="1416838475"/>
                    </a:ext>
                  </a:extLst>
                </a:gridCol>
                <a:gridCol w="822960">
                  <a:extLst>
                    <a:ext uri="{9D8B030D-6E8A-4147-A177-3AD203B41FA5}">
                      <a16:colId xmlns:a16="http://schemas.microsoft.com/office/drawing/2014/main" val="2691579203"/>
                    </a:ext>
                  </a:extLst>
                </a:gridCol>
                <a:gridCol w="822960">
                  <a:extLst>
                    <a:ext uri="{9D8B030D-6E8A-4147-A177-3AD203B41FA5}">
                      <a16:colId xmlns:a16="http://schemas.microsoft.com/office/drawing/2014/main" val="254310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2745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- 2021-04-17 11:00:01</a:t>
                      </a:r>
                      <a:r>
                        <a:rPr kumimoji="0" lang="en-US" sz="1000" b="0" i="0" u="none" strike="noStrike" kern="1200" cap="none" spc="0" normalizeH="0" baseline="0" noProof="0">
                          <a:ln>
                            <a:noFill/>
                          </a:ln>
                          <a:solidFill>
                            <a:prstClr val="black"/>
                          </a:solidFill>
                          <a:effectLst/>
                          <a:uLnTx/>
                          <a:uFillTx/>
                          <a:latin typeface="+mn-lt"/>
                          <a:ea typeface="+mn-ea"/>
                          <a:cs typeface="+mn-cs"/>
                        </a:rPr>
                        <a:t>
 Buttercup amat berterima kasih kerana ramai yang mempercayai dan memilih Buttercup sebagai bahan masakan turun temurun!
“Buttercup jenama pilihan turun temurun. Dengan Buttercup ia menjadikan setiap karya masakan saya lebih sedap, enak dan disukai oleh setiap ahli keluarga. Saya suka Buttercup!”
- Siti Maryam Mohamad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5919315"/>
                  </a:ext>
                </a:extLst>
              </a:tr>
            </a:tbl>
          </a:graphicData>
        </a:graphic>
      </p:graphicFrame>
      <p:sp>
        <p:nvSpPr>
          <p:cNvPr id="4" name="Text Placeholder 3">
            <a:extLst>
              <a:ext uri="{FF2B5EF4-FFF2-40B4-BE49-F238E27FC236}">
                <a16:creationId xmlns:a16="http://schemas.microsoft.com/office/drawing/2014/main" id="{EC6A0325-6C06-4BF1-AA97-387A7652918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340686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29FD1-8984-4C8A-9AC4-FE2C2CBB7EF8}"/>
              </a:ext>
            </a:extLst>
          </p:cNvPr>
          <p:cNvSpPr>
            <a:spLocks noGrp="1"/>
          </p:cNvSpPr>
          <p:nvPr>
            <p:ph type="title"/>
          </p:nvPr>
        </p:nvSpPr>
        <p:spPr/>
        <p:txBody>
          <a:bodyPr/>
          <a:lstStyle/>
          <a:p>
            <a:r>
              <a:rPr lang="en-US"/>
              <a:t>Facebook Own Posts Table | Buttercup Malaysia - 19 of 25</a:t>
            </a:r>
          </a:p>
        </p:txBody>
      </p:sp>
      <p:graphicFrame>
        <p:nvGraphicFramePr>
          <p:cNvPr id="5" name="Table Placeholder 4">
            <a:extLst>
              <a:ext uri="{FF2B5EF4-FFF2-40B4-BE49-F238E27FC236}">
                <a16:creationId xmlns:a16="http://schemas.microsoft.com/office/drawing/2014/main" id="{2B44A107-10B6-4D70-98F5-54AFA9953C10}"/>
              </a:ext>
            </a:extLst>
          </p:cNvPr>
          <p:cNvGraphicFramePr>
            <a:graphicFrameLocks noGrp="1"/>
          </p:cNvGraphicFramePr>
          <p:nvPr>
            <p:ph type="tbl" sz="quarter" idx="13"/>
            <p:extLst>
              <p:ext uri="{D42A27DB-BD31-4B8C-83A1-F6EECF244321}">
                <p14:modId xmlns:p14="http://schemas.microsoft.com/office/powerpoint/2010/main" val="4166307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356437"/>
                    </a:ext>
                  </a:extLst>
                </a:gridCol>
                <a:gridCol w="822960">
                  <a:extLst>
                    <a:ext uri="{9D8B030D-6E8A-4147-A177-3AD203B41FA5}">
                      <a16:colId xmlns:a16="http://schemas.microsoft.com/office/drawing/2014/main" val="444978055"/>
                    </a:ext>
                  </a:extLst>
                </a:gridCol>
                <a:gridCol w="822960">
                  <a:extLst>
                    <a:ext uri="{9D8B030D-6E8A-4147-A177-3AD203B41FA5}">
                      <a16:colId xmlns:a16="http://schemas.microsoft.com/office/drawing/2014/main" val="1937979484"/>
                    </a:ext>
                  </a:extLst>
                </a:gridCol>
                <a:gridCol w="822960">
                  <a:extLst>
                    <a:ext uri="{9D8B030D-6E8A-4147-A177-3AD203B41FA5}">
                      <a16:colId xmlns:a16="http://schemas.microsoft.com/office/drawing/2014/main" val="3673501089"/>
                    </a:ext>
                  </a:extLst>
                </a:gridCol>
                <a:gridCol w="822960">
                  <a:extLst>
                    <a:ext uri="{9D8B030D-6E8A-4147-A177-3AD203B41FA5}">
                      <a16:colId xmlns:a16="http://schemas.microsoft.com/office/drawing/2014/main" val="1986261991"/>
                    </a:ext>
                  </a:extLst>
                </a:gridCol>
                <a:gridCol w="822960">
                  <a:extLst>
                    <a:ext uri="{9D8B030D-6E8A-4147-A177-3AD203B41FA5}">
                      <a16:colId xmlns:a16="http://schemas.microsoft.com/office/drawing/2014/main" val="609638694"/>
                    </a:ext>
                  </a:extLst>
                </a:gridCol>
                <a:gridCol w="822960">
                  <a:extLst>
                    <a:ext uri="{9D8B030D-6E8A-4147-A177-3AD203B41FA5}">
                      <a16:colId xmlns:a16="http://schemas.microsoft.com/office/drawing/2014/main" val="2246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894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- 2021-04-02 21:23:04</a:t>
                      </a:r>
                      <a:r>
                        <a:rPr kumimoji="0" lang="en-US" sz="1000" b="0" i="0" u="none" strike="noStrike" kern="1200" cap="none" spc="0" normalizeH="0" baseline="0" noProof="0">
                          <a:ln>
                            <a:noFill/>
                          </a:ln>
                          <a:solidFill>
                            <a:prstClr val="black"/>
                          </a:solidFill>
                          <a:effectLst/>
                          <a:uLnTx/>
                          <a:uFillTx/>
                          <a:latin typeface="+mn-lt"/>
                          <a:ea typeface="+mn-ea"/>
                          <a:cs typeface="+mn-cs"/>
                        </a:rPr>
                        <a:t>
 🎉 Nantikan JUALAN GILA Lazada 4.4! 🎉
Nikmati diskaun sehingga 23% untuk produk Buttercup kegemaran anda!  😱 
Selain itu, anda juga boleh menuntut baucar ekstra di kedai Lazada Buttercup untuk mendapatkan lebih banyak diskaun hanya pada 4.4! 
🎫Dapatkan diskaun RM8 dengan pembelian RM70 dan ke atas.
🎫Dapatkan diskaun RM10 dengan pembelian RM80 dan ke atas dari pukul 12AM hingga 2AM sahaja.
Pasti tiada yang lebih baik daripada ini! Jadi tunggu apa lagi? ‘Add to cart’ anda sekarang dan checkout pada 4.4! 👉 https://bit.ly/ButtercupMYLazada
Harga promosi hanya sah pada 4.4.2021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78609260"/>
                  </a:ext>
                </a:extLst>
              </a:tr>
            </a:tbl>
          </a:graphicData>
        </a:graphic>
      </p:graphicFrame>
      <p:sp>
        <p:nvSpPr>
          <p:cNvPr id="4" name="Text Placeholder 3">
            <a:extLst>
              <a:ext uri="{FF2B5EF4-FFF2-40B4-BE49-F238E27FC236}">
                <a16:creationId xmlns:a16="http://schemas.microsoft.com/office/drawing/2014/main" id="{59BCA34C-94E9-44A9-9C93-241FACACB1B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426567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39B17-5ACF-4C6F-83DD-60C718977B5F}"/>
              </a:ext>
            </a:extLst>
          </p:cNvPr>
          <p:cNvSpPr>
            <a:spLocks noGrp="1"/>
          </p:cNvSpPr>
          <p:nvPr>
            <p:ph type="title"/>
          </p:nvPr>
        </p:nvSpPr>
        <p:spPr/>
        <p:txBody>
          <a:bodyPr/>
          <a:lstStyle/>
          <a:p>
            <a:r>
              <a:rPr lang="en-US"/>
              <a:t>Facebook Own Posts Table | Buttercup Malaysia - 20 of 25</a:t>
            </a:r>
          </a:p>
        </p:txBody>
      </p:sp>
      <p:graphicFrame>
        <p:nvGraphicFramePr>
          <p:cNvPr id="5" name="Table Placeholder 4">
            <a:extLst>
              <a:ext uri="{FF2B5EF4-FFF2-40B4-BE49-F238E27FC236}">
                <a16:creationId xmlns:a16="http://schemas.microsoft.com/office/drawing/2014/main" id="{CC64DB29-8FC6-4710-BBBC-CDE30845B3AD}"/>
              </a:ext>
            </a:extLst>
          </p:cNvPr>
          <p:cNvGraphicFramePr>
            <a:graphicFrameLocks noGrp="1"/>
          </p:cNvGraphicFramePr>
          <p:nvPr>
            <p:ph type="tbl" sz="quarter" idx="13"/>
            <p:extLst>
              <p:ext uri="{D42A27DB-BD31-4B8C-83A1-F6EECF244321}">
                <p14:modId xmlns:p14="http://schemas.microsoft.com/office/powerpoint/2010/main" val="3130560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2921944"/>
                    </a:ext>
                  </a:extLst>
                </a:gridCol>
                <a:gridCol w="822960">
                  <a:extLst>
                    <a:ext uri="{9D8B030D-6E8A-4147-A177-3AD203B41FA5}">
                      <a16:colId xmlns:a16="http://schemas.microsoft.com/office/drawing/2014/main" val="2654173993"/>
                    </a:ext>
                  </a:extLst>
                </a:gridCol>
                <a:gridCol w="822960">
                  <a:extLst>
                    <a:ext uri="{9D8B030D-6E8A-4147-A177-3AD203B41FA5}">
                      <a16:colId xmlns:a16="http://schemas.microsoft.com/office/drawing/2014/main" val="3197533459"/>
                    </a:ext>
                  </a:extLst>
                </a:gridCol>
                <a:gridCol w="822960">
                  <a:extLst>
                    <a:ext uri="{9D8B030D-6E8A-4147-A177-3AD203B41FA5}">
                      <a16:colId xmlns:a16="http://schemas.microsoft.com/office/drawing/2014/main" val="848002336"/>
                    </a:ext>
                  </a:extLst>
                </a:gridCol>
                <a:gridCol w="822960">
                  <a:extLst>
                    <a:ext uri="{9D8B030D-6E8A-4147-A177-3AD203B41FA5}">
                      <a16:colId xmlns:a16="http://schemas.microsoft.com/office/drawing/2014/main" val="494579810"/>
                    </a:ext>
                  </a:extLst>
                </a:gridCol>
                <a:gridCol w="822960">
                  <a:extLst>
                    <a:ext uri="{9D8B030D-6E8A-4147-A177-3AD203B41FA5}">
                      <a16:colId xmlns:a16="http://schemas.microsoft.com/office/drawing/2014/main" val="842850416"/>
                    </a:ext>
                  </a:extLst>
                </a:gridCol>
                <a:gridCol w="822960">
                  <a:extLst>
                    <a:ext uri="{9D8B030D-6E8A-4147-A177-3AD203B41FA5}">
                      <a16:colId xmlns:a16="http://schemas.microsoft.com/office/drawing/2014/main" val="230219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886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- 2021-04-06 17:23:04</a:t>
                      </a:r>
                      <a:r>
                        <a:rPr kumimoji="0" lang="en-US" sz="1000" b="0" i="0" u="none" strike="noStrike" kern="1200" cap="none" spc="0" normalizeH="0" baseline="0" noProof="0">
                          <a:ln>
                            <a:noFill/>
                          </a:ln>
                          <a:solidFill>
                            <a:prstClr val="black"/>
                          </a:solidFill>
                          <a:effectLst/>
                          <a:uLnTx/>
                          <a:uFillTx/>
                          <a:latin typeface="+mn-lt"/>
                          <a:ea typeface="+mn-ea"/>
                          <a:cs typeface="+mn-cs"/>
                        </a:rPr>
                        <a:t>
 TONTON DEMO MASAKAN SEKARANG! #LIVEButtercup 
Hari ini Cef Jai dari My Weekend Plan akan kongsikan cara untuk membuat Kek Pisang Buttercup 2 cara - secara stim dan juga bakar! Saksikan sekarang! 
Jangan lupa untuk SHARE Facebook Live ini dan TAG 5 rakan-rakan anda di ruangan komen di bawah untuk memenangi Meyer Brown Sugar Covered Dutch Oven bernilai RM409!
Pastikan juga untuk dapatkan Buttercup anda di pasar raya terdekat atau secara online di https://bit.ly/ButtercupMYLazada 
#MiniRayaButtercup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915422060"/>
                  </a:ext>
                </a:extLst>
              </a:tr>
            </a:tbl>
          </a:graphicData>
        </a:graphic>
      </p:graphicFrame>
      <p:sp>
        <p:nvSpPr>
          <p:cNvPr id="4" name="Text Placeholder 3">
            <a:extLst>
              <a:ext uri="{FF2B5EF4-FFF2-40B4-BE49-F238E27FC236}">
                <a16:creationId xmlns:a16="http://schemas.microsoft.com/office/drawing/2014/main" id="{51A8D03A-86BF-433C-98A8-64922383946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074266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03D7C-D8D4-403A-82B0-337E3F483529}"/>
              </a:ext>
            </a:extLst>
          </p:cNvPr>
          <p:cNvSpPr>
            <a:spLocks noGrp="1"/>
          </p:cNvSpPr>
          <p:nvPr>
            <p:ph type="title"/>
          </p:nvPr>
        </p:nvSpPr>
        <p:spPr/>
        <p:txBody>
          <a:bodyPr/>
          <a:lstStyle/>
          <a:p>
            <a:r>
              <a:rPr lang="en-US"/>
              <a:t>Facebook Own Posts Table | Buttercup Malaysia - 21 of 25</a:t>
            </a:r>
          </a:p>
        </p:txBody>
      </p:sp>
      <p:graphicFrame>
        <p:nvGraphicFramePr>
          <p:cNvPr id="5" name="Table Placeholder 4">
            <a:extLst>
              <a:ext uri="{FF2B5EF4-FFF2-40B4-BE49-F238E27FC236}">
                <a16:creationId xmlns:a16="http://schemas.microsoft.com/office/drawing/2014/main" id="{10B67D27-C7CE-44CE-873F-06300415D74C}"/>
              </a:ext>
            </a:extLst>
          </p:cNvPr>
          <p:cNvGraphicFramePr>
            <a:graphicFrameLocks noGrp="1"/>
          </p:cNvGraphicFramePr>
          <p:nvPr>
            <p:ph type="tbl" sz="quarter" idx="13"/>
            <p:extLst>
              <p:ext uri="{D42A27DB-BD31-4B8C-83A1-F6EECF244321}">
                <p14:modId xmlns:p14="http://schemas.microsoft.com/office/powerpoint/2010/main" val="136427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7125463"/>
                    </a:ext>
                  </a:extLst>
                </a:gridCol>
                <a:gridCol w="822960">
                  <a:extLst>
                    <a:ext uri="{9D8B030D-6E8A-4147-A177-3AD203B41FA5}">
                      <a16:colId xmlns:a16="http://schemas.microsoft.com/office/drawing/2014/main" val="132030952"/>
                    </a:ext>
                  </a:extLst>
                </a:gridCol>
                <a:gridCol w="822960">
                  <a:extLst>
                    <a:ext uri="{9D8B030D-6E8A-4147-A177-3AD203B41FA5}">
                      <a16:colId xmlns:a16="http://schemas.microsoft.com/office/drawing/2014/main" val="2812350975"/>
                    </a:ext>
                  </a:extLst>
                </a:gridCol>
                <a:gridCol w="822960">
                  <a:extLst>
                    <a:ext uri="{9D8B030D-6E8A-4147-A177-3AD203B41FA5}">
                      <a16:colId xmlns:a16="http://schemas.microsoft.com/office/drawing/2014/main" val="3813947104"/>
                    </a:ext>
                  </a:extLst>
                </a:gridCol>
                <a:gridCol w="822960">
                  <a:extLst>
                    <a:ext uri="{9D8B030D-6E8A-4147-A177-3AD203B41FA5}">
                      <a16:colId xmlns:a16="http://schemas.microsoft.com/office/drawing/2014/main" val="1461590008"/>
                    </a:ext>
                  </a:extLst>
                </a:gridCol>
                <a:gridCol w="822960">
                  <a:extLst>
                    <a:ext uri="{9D8B030D-6E8A-4147-A177-3AD203B41FA5}">
                      <a16:colId xmlns:a16="http://schemas.microsoft.com/office/drawing/2014/main" val="652087551"/>
                    </a:ext>
                  </a:extLst>
                </a:gridCol>
                <a:gridCol w="822960">
                  <a:extLst>
                    <a:ext uri="{9D8B030D-6E8A-4147-A177-3AD203B41FA5}">
                      <a16:colId xmlns:a16="http://schemas.microsoft.com/office/drawing/2014/main" val="54493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877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- 2021-04-25 11:00:02</a:t>
                      </a:r>
                      <a:r>
                        <a:rPr kumimoji="0" lang="en-US" sz="1000" b="0" i="0" u="none" strike="noStrike" kern="1200" cap="none" spc="0" normalizeH="0" baseline="0" noProof="0">
                          <a:ln>
                            <a:noFill/>
                          </a:ln>
                          <a:solidFill>
                            <a:prstClr val="black"/>
                          </a:solidFill>
                          <a:effectLst/>
                          <a:uLnTx/>
                          <a:uFillTx/>
                          <a:latin typeface="+mn-lt"/>
                          <a:ea typeface="+mn-ea"/>
                          <a:cs typeface="+mn-cs"/>
                        </a:rPr>
                        <a:t>
 Buat kuih raya anda dengan Buttercup Luxury Spread! Ianya adalah mentega lepa susu yang bebas kolestrol dan penuh dengan aroma dan kelazatan yang pastinya akan membuatkan kuih anda lebih sempurna! 
Jadi, dapatkan sekarang di pasar raya terdekat anda atau penghantaran terus ke rumah dengan Lazada! https://bit.ly/ButtercupMYLazada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6598947"/>
                  </a:ext>
                </a:extLst>
              </a:tr>
            </a:tbl>
          </a:graphicData>
        </a:graphic>
      </p:graphicFrame>
      <p:sp>
        <p:nvSpPr>
          <p:cNvPr id="4" name="Text Placeholder 3">
            <a:extLst>
              <a:ext uri="{FF2B5EF4-FFF2-40B4-BE49-F238E27FC236}">
                <a16:creationId xmlns:a16="http://schemas.microsoft.com/office/drawing/2014/main" id="{1604B8D5-1BF8-4223-8147-B961E60B232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463206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94EA-0E80-4C7E-B3A2-D22B45B0D7CB}"/>
              </a:ext>
            </a:extLst>
          </p:cNvPr>
          <p:cNvSpPr>
            <a:spLocks noGrp="1"/>
          </p:cNvSpPr>
          <p:nvPr>
            <p:ph type="title"/>
          </p:nvPr>
        </p:nvSpPr>
        <p:spPr/>
        <p:txBody>
          <a:bodyPr/>
          <a:lstStyle/>
          <a:p>
            <a:r>
              <a:rPr lang="en-US"/>
              <a:t>Facebook Own Posts Table | Buttercup Malaysia - 22 of 25</a:t>
            </a:r>
          </a:p>
        </p:txBody>
      </p:sp>
      <p:graphicFrame>
        <p:nvGraphicFramePr>
          <p:cNvPr id="5" name="Table Placeholder 4">
            <a:extLst>
              <a:ext uri="{FF2B5EF4-FFF2-40B4-BE49-F238E27FC236}">
                <a16:creationId xmlns:a16="http://schemas.microsoft.com/office/drawing/2014/main" id="{FBA6813F-749F-4993-985A-FA291012554A}"/>
              </a:ext>
            </a:extLst>
          </p:cNvPr>
          <p:cNvGraphicFramePr>
            <a:graphicFrameLocks noGrp="1"/>
          </p:cNvGraphicFramePr>
          <p:nvPr>
            <p:ph type="tbl" sz="quarter" idx="13"/>
            <p:extLst>
              <p:ext uri="{D42A27DB-BD31-4B8C-83A1-F6EECF244321}">
                <p14:modId xmlns:p14="http://schemas.microsoft.com/office/powerpoint/2010/main" val="3889098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1763545"/>
                    </a:ext>
                  </a:extLst>
                </a:gridCol>
                <a:gridCol w="822960">
                  <a:extLst>
                    <a:ext uri="{9D8B030D-6E8A-4147-A177-3AD203B41FA5}">
                      <a16:colId xmlns:a16="http://schemas.microsoft.com/office/drawing/2014/main" val="2846982837"/>
                    </a:ext>
                  </a:extLst>
                </a:gridCol>
                <a:gridCol w="822960">
                  <a:extLst>
                    <a:ext uri="{9D8B030D-6E8A-4147-A177-3AD203B41FA5}">
                      <a16:colId xmlns:a16="http://schemas.microsoft.com/office/drawing/2014/main" val="2205997320"/>
                    </a:ext>
                  </a:extLst>
                </a:gridCol>
                <a:gridCol w="822960">
                  <a:extLst>
                    <a:ext uri="{9D8B030D-6E8A-4147-A177-3AD203B41FA5}">
                      <a16:colId xmlns:a16="http://schemas.microsoft.com/office/drawing/2014/main" val="2822477284"/>
                    </a:ext>
                  </a:extLst>
                </a:gridCol>
                <a:gridCol w="822960">
                  <a:extLst>
                    <a:ext uri="{9D8B030D-6E8A-4147-A177-3AD203B41FA5}">
                      <a16:colId xmlns:a16="http://schemas.microsoft.com/office/drawing/2014/main" val="3006018748"/>
                    </a:ext>
                  </a:extLst>
                </a:gridCol>
                <a:gridCol w="822960">
                  <a:extLst>
                    <a:ext uri="{9D8B030D-6E8A-4147-A177-3AD203B41FA5}">
                      <a16:colId xmlns:a16="http://schemas.microsoft.com/office/drawing/2014/main" val="146897542"/>
                    </a:ext>
                  </a:extLst>
                </a:gridCol>
                <a:gridCol w="822960">
                  <a:extLst>
                    <a:ext uri="{9D8B030D-6E8A-4147-A177-3AD203B41FA5}">
                      <a16:colId xmlns:a16="http://schemas.microsoft.com/office/drawing/2014/main" val="234546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402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- 2021-04-06 11:00:01</a:t>
                      </a:r>
                      <a:r>
                        <a:rPr kumimoji="0" lang="en-US" sz="1000" b="0" i="0" u="none" strike="noStrike" kern="1200" cap="none" spc="0" normalizeH="0" baseline="0" noProof="0">
                          <a:ln>
                            <a:noFill/>
                          </a:ln>
                          <a:solidFill>
                            <a:prstClr val="black"/>
                          </a:solidFill>
                          <a:effectLst/>
                          <a:uLnTx/>
                          <a:uFillTx/>
                          <a:latin typeface="+mn-lt"/>
                          <a:ea typeface="+mn-ea"/>
                          <a:cs typeface="+mn-cs"/>
                        </a:rPr>
                        <a:t>
 Jom ikuti Buttercup dalam tip untuk kekal terhidrasi! Lagi-lagi nak masuk bulan Ramadan ini.
#TipButtercup 
1. Makan makanan dengan kandungan air yang tinggi. Sayur-sayuran dan buah-buahan adalah sangat bagus untuk dimakan ketika berbuka puasa. Walaupun memakan sayur-sayuran secara mentah adalah cara terbaik untuk mengekalkan kandungan air, namun, anda juga boleh menggabungkan mereka ke dalam hidangan anda! Sedapnya masak kubis bunga goreng Buttercup 😋
2. Rancangkan masa pengambilan air anda. Badan anda memerlukan sekurang-kurangnya 2L air bersamaan dengan kira-kira 8-10 gelas. Anda boleh merancang untuk minum air setiap jam selepas berbuka puasa. Anda juga boleh menyediakan sebotol air di sebelah anda supaya anda boleh minum sebelum tidur dan sebaik sahaja bangun untuk sahur. 
Sumber: https://www.havehalalwilltravel.com/8-easy-ways-to-stay-hydrated-even-while-fasting-this-ramadan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3465437"/>
                  </a:ext>
                </a:extLst>
              </a:tr>
            </a:tbl>
          </a:graphicData>
        </a:graphic>
      </p:graphicFrame>
      <p:sp>
        <p:nvSpPr>
          <p:cNvPr id="4" name="Text Placeholder 3">
            <a:extLst>
              <a:ext uri="{FF2B5EF4-FFF2-40B4-BE49-F238E27FC236}">
                <a16:creationId xmlns:a16="http://schemas.microsoft.com/office/drawing/2014/main" id="{3AE2F5C4-C092-4767-8B5A-6A41A6535BB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84066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89A5-7CB5-4C82-9C46-9C9497E3ED8D}"/>
              </a:ext>
            </a:extLst>
          </p:cNvPr>
          <p:cNvSpPr>
            <a:spLocks noGrp="1"/>
          </p:cNvSpPr>
          <p:nvPr>
            <p:ph type="title"/>
          </p:nvPr>
        </p:nvSpPr>
        <p:spPr/>
        <p:txBody>
          <a:bodyPr/>
          <a:lstStyle/>
          <a:p>
            <a:r>
              <a:rPr lang="en-US"/>
              <a:t>Facebook Own Posts Table | Buttercup Malaysia - 23 of 25</a:t>
            </a:r>
          </a:p>
        </p:txBody>
      </p:sp>
      <p:graphicFrame>
        <p:nvGraphicFramePr>
          <p:cNvPr id="5" name="Table Placeholder 4">
            <a:extLst>
              <a:ext uri="{FF2B5EF4-FFF2-40B4-BE49-F238E27FC236}">
                <a16:creationId xmlns:a16="http://schemas.microsoft.com/office/drawing/2014/main" id="{853E4FC5-140E-43A1-8849-0DFAD771D239}"/>
              </a:ext>
            </a:extLst>
          </p:cNvPr>
          <p:cNvGraphicFramePr>
            <a:graphicFrameLocks noGrp="1"/>
          </p:cNvGraphicFramePr>
          <p:nvPr>
            <p:ph type="tbl" sz="quarter" idx="13"/>
            <p:extLst>
              <p:ext uri="{D42A27DB-BD31-4B8C-83A1-F6EECF244321}">
                <p14:modId xmlns:p14="http://schemas.microsoft.com/office/powerpoint/2010/main" val="6508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8861789"/>
                    </a:ext>
                  </a:extLst>
                </a:gridCol>
                <a:gridCol w="822960">
                  <a:extLst>
                    <a:ext uri="{9D8B030D-6E8A-4147-A177-3AD203B41FA5}">
                      <a16:colId xmlns:a16="http://schemas.microsoft.com/office/drawing/2014/main" val="2175027748"/>
                    </a:ext>
                  </a:extLst>
                </a:gridCol>
                <a:gridCol w="822960">
                  <a:extLst>
                    <a:ext uri="{9D8B030D-6E8A-4147-A177-3AD203B41FA5}">
                      <a16:colId xmlns:a16="http://schemas.microsoft.com/office/drawing/2014/main" val="997355380"/>
                    </a:ext>
                  </a:extLst>
                </a:gridCol>
                <a:gridCol w="822960">
                  <a:extLst>
                    <a:ext uri="{9D8B030D-6E8A-4147-A177-3AD203B41FA5}">
                      <a16:colId xmlns:a16="http://schemas.microsoft.com/office/drawing/2014/main" val="1541168045"/>
                    </a:ext>
                  </a:extLst>
                </a:gridCol>
                <a:gridCol w="822960">
                  <a:extLst>
                    <a:ext uri="{9D8B030D-6E8A-4147-A177-3AD203B41FA5}">
                      <a16:colId xmlns:a16="http://schemas.microsoft.com/office/drawing/2014/main" val="1725717838"/>
                    </a:ext>
                  </a:extLst>
                </a:gridCol>
                <a:gridCol w="822960">
                  <a:extLst>
                    <a:ext uri="{9D8B030D-6E8A-4147-A177-3AD203B41FA5}">
                      <a16:colId xmlns:a16="http://schemas.microsoft.com/office/drawing/2014/main" val="2976585538"/>
                    </a:ext>
                  </a:extLst>
                </a:gridCol>
                <a:gridCol w="822960">
                  <a:extLst>
                    <a:ext uri="{9D8B030D-6E8A-4147-A177-3AD203B41FA5}">
                      <a16:colId xmlns:a16="http://schemas.microsoft.com/office/drawing/2014/main" val="2940742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8511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- 2021-04-15 10:30:01</a:t>
                      </a:r>
                      <a:r>
                        <a:rPr kumimoji="0" lang="en-US" sz="1000" b="0" i="0" u="none" strike="noStrike" kern="1200" cap="none" spc="0" normalizeH="0" baseline="0" noProof="0">
                          <a:ln>
                            <a:noFill/>
                          </a:ln>
                          <a:solidFill>
                            <a:prstClr val="black"/>
                          </a:solidFill>
                          <a:effectLst/>
                          <a:uLnTx/>
                          <a:uFillTx/>
                          <a:latin typeface="+mn-lt"/>
                          <a:ea typeface="+mn-ea"/>
                          <a:cs typeface="+mn-cs"/>
                        </a:rPr>
                        <a:t>
 Pada bulan Ramadan ini, salah satu makanan yang paling dicari-cari oleh semua pastinya adalah murtabak! Spesialnya murtabak ini kita selalu boleh lihat di bazaar Ramadan je kan? Tapi Buttercup akan kongsikan resipi yang anda boleh buat sendiri di rumah! 
#ResipiButtercup #SedapDenganButtercup
Murtabak Buttercup 
Bahan-bahan roti murtabak: 
3 sudu besar Buttercup 
4 cawan tepung roti 
1 biji telur 
1 sudu besar susu sejat 
1 ¼ cawan air 
Bahan-bahan isi: 
500g daging cincang 
1 sudu kecil garam
1 sudu kecil serbuk cayenne 
2 sudu kecil serbuk jintan
10 biji telur 
½ biji bawang (dipotong)
Bahan tambahan: 
6 sudu besar Buttercup untuk digunakan sebagai salutan
Arahan: 
1. Panaskan kuali pada api sederhana. Masukkan daging cincang, garam dan masak sepenuhnya sehingga daging pecah. Masukkan serbuk cayenne dan jintan, masak dalam masa 1 minit sehingga serbuk tidak lagi kelihatan. Setelah masak, biarkan ia sejuk dan ketepikan. 
2. Campurkan semua bahan-bahan roti dalam satu mesin menga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874156"/>
                  </a:ext>
                </a:extLst>
              </a:tr>
            </a:tbl>
          </a:graphicData>
        </a:graphic>
      </p:graphicFrame>
      <p:sp>
        <p:nvSpPr>
          <p:cNvPr id="4" name="Text Placeholder 3">
            <a:extLst>
              <a:ext uri="{FF2B5EF4-FFF2-40B4-BE49-F238E27FC236}">
                <a16:creationId xmlns:a16="http://schemas.microsoft.com/office/drawing/2014/main" id="{121854AC-6D63-4BBB-99C8-4460BDB651C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88697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A135-42F8-4198-B974-7F259E115A2C}"/>
              </a:ext>
            </a:extLst>
          </p:cNvPr>
          <p:cNvSpPr>
            <a:spLocks noGrp="1"/>
          </p:cNvSpPr>
          <p:nvPr>
            <p:ph type="title"/>
          </p:nvPr>
        </p:nvSpPr>
        <p:spPr/>
        <p:txBody>
          <a:bodyPr/>
          <a:lstStyle/>
          <a:p>
            <a:r>
              <a:rPr lang="en-US"/>
              <a:t>Facebook Own Posts Table | Buttercup Malaysia - 24 of 25</a:t>
            </a:r>
          </a:p>
        </p:txBody>
      </p:sp>
      <p:graphicFrame>
        <p:nvGraphicFramePr>
          <p:cNvPr id="5" name="Table Placeholder 4">
            <a:extLst>
              <a:ext uri="{FF2B5EF4-FFF2-40B4-BE49-F238E27FC236}">
                <a16:creationId xmlns:a16="http://schemas.microsoft.com/office/drawing/2014/main" id="{3BBDAE82-6F45-4E5F-8C49-5402FC564BDC}"/>
              </a:ext>
            </a:extLst>
          </p:cNvPr>
          <p:cNvGraphicFramePr>
            <a:graphicFrameLocks noGrp="1"/>
          </p:cNvGraphicFramePr>
          <p:nvPr>
            <p:ph type="tbl" sz="quarter" idx="13"/>
            <p:extLst>
              <p:ext uri="{D42A27DB-BD31-4B8C-83A1-F6EECF244321}">
                <p14:modId xmlns:p14="http://schemas.microsoft.com/office/powerpoint/2010/main" val="396868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6828807"/>
                    </a:ext>
                  </a:extLst>
                </a:gridCol>
                <a:gridCol w="822960">
                  <a:extLst>
                    <a:ext uri="{9D8B030D-6E8A-4147-A177-3AD203B41FA5}">
                      <a16:colId xmlns:a16="http://schemas.microsoft.com/office/drawing/2014/main" val="3866269704"/>
                    </a:ext>
                  </a:extLst>
                </a:gridCol>
                <a:gridCol w="822960">
                  <a:extLst>
                    <a:ext uri="{9D8B030D-6E8A-4147-A177-3AD203B41FA5}">
                      <a16:colId xmlns:a16="http://schemas.microsoft.com/office/drawing/2014/main" val="1746704387"/>
                    </a:ext>
                  </a:extLst>
                </a:gridCol>
                <a:gridCol w="822960">
                  <a:extLst>
                    <a:ext uri="{9D8B030D-6E8A-4147-A177-3AD203B41FA5}">
                      <a16:colId xmlns:a16="http://schemas.microsoft.com/office/drawing/2014/main" val="250665076"/>
                    </a:ext>
                  </a:extLst>
                </a:gridCol>
                <a:gridCol w="822960">
                  <a:extLst>
                    <a:ext uri="{9D8B030D-6E8A-4147-A177-3AD203B41FA5}">
                      <a16:colId xmlns:a16="http://schemas.microsoft.com/office/drawing/2014/main" val="3517497877"/>
                    </a:ext>
                  </a:extLst>
                </a:gridCol>
                <a:gridCol w="822960">
                  <a:extLst>
                    <a:ext uri="{9D8B030D-6E8A-4147-A177-3AD203B41FA5}">
                      <a16:colId xmlns:a16="http://schemas.microsoft.com/office/drawing/2014/main" val="3219226699"/>
                    </a:ext>
                  </a:extLst>
                </a:gridCol>
                <a:gridCol w="822960">
                  <a:extLst>
                    <a:ext uri="{9D8B030D-6E8A-4147-A177-3AD203B41FA5}">
                      <a16:colId xmlns:a16="http://schemas.microsoft.com/office/drawing/2014/main" val="2712420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521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- 2021-04-03 10:30:00</a:t>
                      </a:r>
                      <a:r>
                        <a:rPr kumimoji="0" lang="en-US" sz="1000" b="0" i="0" u="none" strike="noStrike" kern="1200" cap="none" spc="0" normalizeH="0" baseline="0" noProof="0">
                          <a:ln>
                            <a:noFill/>
                          </a:ln>
                          <a:solidFill>
                            <a:prstClr val="black"/>
                          </a:solidFill>
                          <a:effectLst/>
                          <a:uLnTx/>
                          <a:uFillTx/>
                          <a:latin typeface="+mn-lt"/>
                          <a:ea typeface="+mn-ea"/>
                          <a:cs typeface="+mn-cs"/>
                        </a:rPr>
                        <a:t>
 Ada ke yang tengah countdown untuk bulan Ramadan? Mesti anda nak memasak sesuatu yang mudah untuk berbuka kan? Cubalah resipi ketam telur masin Buttercup! Nama mungkin nampak rumit tapi sebenarnya mudah saja! 
#ResipiButtercup #SedapDenganButtercup
Ketam Telur Masin Buttercup 
Bahan-bahan: 
1 sudu besar Buttercup 
2 ketam yang telah dipotong
Secubit garam 
4 atau 5 biji bawang putih (dipotong halus) 
8 tangkai cili padi 
2 tangkai daun kari 
3 biji telur masin (ambil yang kuning sahaja)
4 sudu besar susu cair 
Arahan: 
1. Taburkan sedikit garam ke atas ketam. Goreng ketam sehingga masak dan ketepikan. 
2. Cairkan Buttercup dan masukkan bawang putih, cili padi dan daun kari. Kacau sehingga sebati. 
3. Kemudian, masukkan bahagian kuning telur masin yang telah dipecahkan dan susu cair. Gaul lagi sehingga semua bahan sebati. 
4. Masukkan ketam tadi dan gaulkan lagi sehingga ia rata dan sebati. 
Siap! Mudah dan senang kan? Jangan lupa untuk dapatkan Buttercup anda di pasaraya terdekat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253393"/>
                  </a:ext>
                </a:extLst>
              </a:tr>
            </a:tbl>
          </a:graphicData>
        </a:graphic>
      </p:graphicFrame>
      <p:sp>
        <p:nvSpPr>
          <p:cNvPr id="4" name="Text Placeholder 3">
            <a:extLst>
              <a:ext uri="{FF2B5EF4-FFF2-40B4-BE49-F238E27FC236}">
                <a16:creationId xmlns:a16="http://schemas.microsoft.com/office/drawing/2014/main" id="{526FA9BD-F9F4-41EC-8663-A88C5A321F3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3724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75AEC-DC9D-4DFF-9DE7-49C346E04681}"/>
              </a:ext>
            </a:extLst>
          </p:cNvPr>
          <p:cNvSpPr>
            <a:spLocks noGrp="1"/>
          </p:cNvSpPr>
          <p:nvPr>
            <p:ph type="title"/>
          </p:nvPr>
        </p:nvSpPr>
        <p:spPr/>
        <p:txBody>
          <a:bodyPr/>
          <a:lstStyle/>
          <a:p>
            <a:r>
              <a:rPr lang="en-US"/>
              <a:t>Facebook Own Posts Table | Buttercup Malaysia - 25 of 25</a:t>
            </a:r>
          </a:p>
        </p:txBody>
      </p:sp>
      <p:graphicFrame>
        <p:nvGraphicFramePr>
          <p:cNvPr id="5" name="Table Placeholder 4">
            <a:extLst>
              <a:ext uri="{FF2B5EF4-FFF2-40B4-BE49-F238E27FC236}">
                <a16:creationId xmlns:a16="http://schemas.microsoft.com/office/drawing/2014/main" id="{A94C6876-883B-4BEB-958E-F1A781339948}"/>
              </a:ext>
            </a:extLst>
          </p:cNvPr>
          <p:cNvGraphicFramePr>
            <a:graphicFrameLocks noGrp="1"/>
          </p:cNvGraphicFramePr>
          <p:nvPr>
            <p:ph type="tbl" sz="quarter" idx="13"/>
            <p:extLst>
              <p:ext uri="{D42A27DB-BD31-4B8C-83A1-F6EECF244321}">
                <p14:modId xmlns:p14="http://schemas.microsoft.com/office/powerpoint/2010/main" val="309734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7996401"/>
                    </a:ext>
                  </a:extLst>
                </a:gridCol>
                <a:gridCol w="822960">
                  <a:extLst>
                    <a:ext uri="{9D8B030D-6E8A-4147-A177-3AD203B41FA5}">
                      <a16:colId xmlns:a16="http://schemas.microsoft.com/office/drawing/2014/main" val="1972502296"/>
                    </a:ext>
                  </a:extLst>
                </a:gridCol>
                <a:gridCol w="822960">
                  <a:extLst>
                    <a:ext uri="{9D8B030D-6E8A-4147-A177-3AD203B41FA5}">
                      <a16:colId xmlns:a16="http://schemas.microsoft.com/office/drawing/2014/main" val="1964419892"/>
                    </a:ext>
                  </a:extLst>
                </a:gridCol>
                <a:gridCol w="822960">
                  <a:extLst>
                    <a:ext uri="{9D8B030D-6E8A-4147-A177-3AD203B41FA5}">
                      <a16:colId xmlns:a16="http://schemas.microsoft.com/office/drawing/2014/main" val="3492241142"/>
                    </a:ext>
                  </a:extLst>
                </a:gridCol>
                <a:gridCol w="822960">
                  <a:extLst>
                    <a:ext uri="{9D8B030D-6E8A-4147-A177-3AD203B41FA5}">
                      <a16:colId xmlns:a16="http://schemas.microsoft.com/office/drawing/2014/main" val="1137053521"/>
                    </a:ext>
                  </a:extLst>
                </a:gridCol>
                <a:gridCol w="822960">
                  <a:extLst>
                    <a:ext uri="{9D8B030D-6E8A-4147-A177-3AD203B41FA5}">
                      <a16:colId xmlns:a16="http://schemas.microsoft.com/office/drawing/2014/main" val="1261960901"/>
                    </a:ext>
                  </a:extLst>
                </a:gridCol>
                <a:gridCol w="822960">
                  <a:extLst>
                    <a:ext uri="{9D8B030D-6E8A-4147-A177-3AD203B41FA5}">
                      <a16:colId xmlns:a16="http://schemas.microsoft.com/office/drawing/2014/main" val="1002347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638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- 2021-04-13 00:00:00</a:t>
                      </a:r>
                      <a:r>
                        <a:rPr kumimoji="0" lang="en-US" sz="1000" b="0" i="0" u="none" strike="noStrike" kern="1200" cap="none" spc="0" normalizeH="0" baseline="0" noProof="0">
                          <a:ln>
                            <a:noFill/>
                          </a:ln>
                          <a:solidFill>
                            <a:prstClr val="black"/>
                          </a:solidFill>
                          <a:effectLst/>
                          <a:uLnTx/>
                          <a:uFillTx/>
                          <a:latin typeface="+mn-lt"/>
                          <a:ea typeface="+mn-ea"/>
                          <a:cs typeface="+mn-cs"/>
                        </a:rPr>
                        <a:t>
 Ramadan Al-Mubarak! 
Buttercup ingin mengucapkan selamat berpuasa kepada semua warga Muslim di Malaysia ☺ 
#Ramadan2021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8033971"/>
                  </a:ext>
                </a:extLst>
              </a:tr>
            </a:tbl>
          </a:graphicData>
        </a:graphic>
      </p:graphicFrame>
      <p:sp>
        <p:nvSpPr>
          <p:cNvPr id="4" name="Text Placeholder 3">
            <a:extLst>
              <a:ext uri="{FF2B5EF4-FFF2-40B4-BE49-F238E27FC236}">
                <a16:creationId xmlns:a16="http://schemas.microsoft.com/office/drawing/2014/main" id="{E54C0879-D874-42EA-AA22-67C828D410E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4849156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1379</Words>
  <Application>Microsoft Office PowerPoint</Application>
  <PresentationFormat>On-screen Show (4:3)</PresentationFormat>
  <Paragraphs>614</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25</vt:lpstr>
      <vt:lpstr>Facebook Own Posts Table | Buttercup Malaysia - 2 of 25</vt:lpstr>
      <vt:lpstr>Facebook Own Posts Table | Buttercup Malaysia - 3 of 25</vt:lpstr>
      <vt:lpstr>Facebook Own Posts Table | Buttercup Malaysia - 4 of 25</vt:lpstr>
      <vt:lpstr>Facebook Own Posts Table | Buttercup Malaysia - 5 of 25</vt:lpstr>
      <vt:lpstr>Facebook Own Posts Table | Buttercup Malaysia - 6 of 25</vt:lpstr>
      <vt:lpstr>Facebook Own Posts Table | Buttercup Malaysia - 7 of 25</vt:lpstr>
      <vt:lpstr>Facebook Own Posts Table | Buttercup Malaysia - 8 of 25</vt:lpstr>
      <vt:lpstr>Facebook Own Posts Table | Buttercup Malaysia - 9 of 25</vt:lpstr>
      <vt:lpstr>Facebook Own Posts Table | Buttercup Malaysia - 10 of 25</vt:lpstr>
      <vt:lpstr>Facebook Own Posts Table | Buttercup Malaysia - 11 of 25</vt:lpstr>
      <vt:lpstr>Facebook Own Posts Table | Buttercup Malaysia - 12 of 25</vt:lpstr>
      <vt:lpstr>Facebook Own Posts Table | Buttercup Malaysia - 13 of 25</vt:lpstr>
      <vt:lpstr>Facebook Own Posts Table | Buttercup Malaysia - 14 of 25</vt:lpstr>
      <vt:lpstr>Facebook Own Posts Table | Buttercup Malaysia - 15 of 25</vt:lpstr>
      <vt:lpstr>Facebook Own Posts Table | Buttercup Malaysia - 16 of 25</vt:lpstr>
      <vt:lpstr>Facebook Own Posts Table | Buttercup Malaysia - 17 of 25</vt:lpstr>
      <vt:lpstr>Facebook Own Posts Table | Buttercup Malaysia - 18 of 25</vt:lpstr>
      <vt:lpstr>Facebook Own Posts Table | Buttercup Malaysia - 19 of 25</vt:lpstr>
      <vt:lpstr>Facebook Own Posts Table | Buttercup Malaysia - 20 of 25</vt:lpstr>
      <vt:lpstr>Facebook Own Posts Table | Buttercup Malaysia - 21 of 25</vt:lpstr>
      <vt:lpstr>Facebook Own Posts Table | Buttercup Malaysia - 22 of 25</vt:lpstr>
      <vt:lpstr>Facebook Own Posts Table | Buttercup Malaysia - 23 of 25</vt:lpstr>
      <vt:lpstr>Facebook Own Posts Table | Buttercup Malaysia - 24 of 25</vt:lpstr>
      <vt:lpstr>Facebook Own Posts Table | Buttercup Malaysia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2021-06-01T08:19:19Z</dcterms:created>
  <dcterms:modified xsi:type="dcterms:W3CDTF">2021-06-01T08:20:14Z</dcterms:modified>
</cp:coreProperties>
</file>