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34583-E607-488F-87F1-6B73E8DD235A}"/>
              </a:ext>
            </a:extLst>
          </p:cNvPr>
          <p:cNvSpPr>
            <a:spLocks noGrp="1"/>
          </p:cNvSpPr>
          <p:nvPr>
            <p:ph type="title"/>
          </p:nvPr>
        </p:nvSpPr>
        <p:spPr/>
        <p:txBody>
          <a:bodyPr/>
          <a:lstStyle/>
          <a:p>
            <a:r>
              <a:rPr lang="en-US"/>
              <a:t>Facebook Videos Table | Buttercup Malaysia - 1 of 7</a:t>
            </a:r>
          </a:p>
        </p:txBody>
      </p:sp>
      <p:graphicFrame>
        <p:nvGraphicFramePr>
          <p:cNvPr id="5" name="Table Placeholder 4">
            <a:extLst>
              <a:ext uri="{FF2B5EF4-FFF2-40B4-BE49-F238E27FC236}">
                <a16:creationId xmlns:a16="http://schemas.microsoft.com/office/drawing/2014/main" id="{02807EF4-5054-4175-9E4F-7710A128CEB6}"/>
              </a:ext>
            </a:extLst>
          </p:cNvPr>
          <p:cNvGraphicFramePr>
            <a:graphicFrameLocks noGrp="1"/>
          </p:cNvGraphicFramePr>
          <p:nvPr>
            <p:ph type="tbl" sz="quarter" idx="13"/>
            <p:extLst>
              <p:ext uri="{D42A27DB-BD31-4B8C-83A1-F6EECF244321}">
                <p14:modId xmlns:p14="http://schemas.microsoft.com/office/powerpoint/2010/main" val="292994221"/>
              </p:ext>
            </p:extLst>
          </p:nvPr>
        </p:nvGraphicFramePr>
        <p:xfrm>
          <a:off x="457200" y="1731963"/>
          <a:ext cx="8065008" cy="1767840"/>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885676312"/>
                    </a:ext>
                  </a:extLst>
                </a:gridCol>
                <a:gridCol w="1069848">
                  <a:extLst>
                    <a:ext uri="{9D8B030D-6E8A-4147-A177-3AD203B41FA5}">
                      <a16:colId xmlns:a16="http://schemas.microsoft.com/office/drawing/2014/main" val="1519646577"/>
                    </a:ext>
                  </a:extLst>
                </a:gridCol>
                <a:gridCol w="740664">
                  <a:extLst>
                    <a:ext uri="{9D8B030D-6E8A-4147-A177-3AD203B41FA5}">
                      <a16:colId xmlns:a16="http://schemas.microsoft.com/office/drawing/2014/main" val="3776513976"/>
                    </a:ext>
                  </a:extLst>
                </a:gridCol>
                <a:gridCol w="246888">
                  <a:extLst>
                    <a:ext uri="{9D8B030D-6E8A-4147-A177-3AD203B41FA5}">
                      <a16:colId xmlns:a16="http://schemas.microsoft.com/office/drawing/2014/main" val="2634571056"/>
                    </a:ext>
                  </a:extLst>
                </a:gridCol>
                <a:gridCol w="411480">
                  <a:extLst>
                    <a:ext uri="{9D8B030D-6E8A-4147-A177-3AD203B41FA5}">
                      <a16:colId xmlns:a16="http://schemas.microsoft.com/office/drawing/2014/main" val="2997434948"/>
                    </a:ext>
                  </a:extLst>
                </a:gridCol>
                <a:gridCol w="411480">
                  <a:extLst>
                    <a:ext uri="{9D8B030D-6E8A-4147-A177-3AD203B41FA5}">
                      <a16:colId xmlns:a16="http://schemas.microsoft.com/office/drawing/2014/main" val="3837376911"/>
                    </a:ext>
                  </a:extLst>
                </a:gridCol>
                <a:gridCol w="411480">
                  <a:extLst>
                    <a:ext uri="{9D8B030D-6E8A-4147-A177-3AD203B41FA5}">
                      <a16:colId xmlns:a16="http://schemas.microsoft.com/office/drawing/2014/main" val="2701668873"/>
                    </a:ext>
                  </a:extLst>
                </a:gridCol>
                <a:gridCol w="411480">
                  <a:extLst>
                    <a:ext uri="{9D8B030D-6E8A-4147-A177-3AD203B41FA5}">
                      <a16:colId xmlns:a16="http://schemas.microsoft.com/office/drawing/2014/main" val="2895665819"/>
                    </a:ext>
                  </a:extLst>
                </a:gridCol>
                <a:gridCol w="411480">
                  <a:extLst>
                    <a:ext uri="{9D8B030D-6E8A-4147-A177-3AD203B41FA5}">
                      <a16:colId xmlns:a16="http://schemas.microsoft.com/office/drawing/2014/main" val="324652949"/>
                    </a:ext>
                  </a:extLst>
                </a:gridCol>
                <a:gridCol w="411480">
                  <a:extLst>
                    <a:ext uri="{9D8B030D-6E8A-4147-A177-3AD203B41FA5}">
                      <a16:colId xmlns:a16="http://schemas.microsoft.com/office/drawing/2014/main" val="902816072"/>
                    </a:ext>
                  </a:extLst>
                </a:gridCol>
                <a:gridCol w="411480">
                  <a:extLst>
                    <a:ext uri="{9D8B030D-6E8A-4147-A177-3AD203B41FA5}">
                      <a16:colId xmlns:a16="http://schemas.microsoft.com/office/drawing/2014/main" val="600059348"/>
                    </a:ext>
                  </a:extLst>
                </a:gridCol>
                <a:gridCol w="411480">
                  <a:extLst>
                    <a:ext uri="{9D8B030D-6E8A-4147-A177-3AD203B41FA5}">
                      <a16:colId xmlns:a16="http://schemas.microsoft.com/office/drawing/2014/main" val="1456753233"/>
                    </a:ext>
                  </a:extLst>
                </a:gridCol>
                <a:gridCol w="411480">
                  <a:extLst>
                    <a:ext uri="{9D8B030D-6E8A-4147-A177-3AD203B41FA5}">
                      <a16:colId xmlns:a16="http://schemas.microsoft.com/office/drawing/2014/main" val="1014981785"/>
                    </a:ext>
                  </a:extLst>
                </a:gridCol>
                <a:gridCol w="411480">
                  <a:extLst>
                    <a:ext uri="{9D8B030D-6E8A-4147-A177-3AD203B41FA5}">
                      <a16:colId xmlns:a16="http://schemas.microsoft.com/office/drawing/2014/main" val="2354691971"/>
                    </a:ext>
                  </a:extLst>
                </a:gridCol>
                <a:gridCol w="411480">
                  <a:extLst>
                    <a:ext uri="{9D8B030D-6E8A-4147-A177-3AD203B41FA5}">
                      <a16:colId xmlns:a16="http://schemas.microsoft.com/office/drawing/2014/main" val="1028622186"/>
                    </a:ext>
                  </a:extLst>
                </a:gridCol>
                <a:gridCol w="411480">
                  <a:extLst>
                    <a:ext uri="{9D8B030D-6E8A-4147-A177-3AD203B41FA5}">
                      <a16:colId xmlns:a16="http://schemas.microsoft.com/office/drawing/2014/main" val="22571050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extLst>
                  <a:ext uri="{0D108BD9-81ED-4DB2-BD59-A6C34878D82A}">
                    <a16:rowId xmlns:a16="http://schemas.microsoft.com/office/drawing/2014/main" val="1786521186"/>
                  </a:ext>
                </a:extLst>
              </a:tr>
            </a:tbl>
          </a:graphicData>
        </a:graphic>
      </p:graphicFrame>
      <p:sp>
        <p:nvSpPr>
          <p:cNvPr id="4" name="Text Placeholder 3">
            <a:extLst>
              <a:ext uri="{FF2B5EF4-FFF2-40B4-BE49-F238E27FC236}">
                <a16:creationId xmlns:a16="http://schemas.microsoft.com/office/drawing/2014/main" id="{907214BC-F932-4E13-912E-A98D8D4A4A40}"/>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6689866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F8146-ACBE-4F55-9605-D14E83C54928}"/>
              </a:ext>
            </a:extLst>
          </p:cNvPr>
          <p:cNvSpPr>
            <a:spLocks noGrp="1"/>
          </p:cNvSpPr>
          <p:nvPr>
            <p:ph type="title"/>
          </p:nvPr>
        </p:nvSpPr>
        <p:spPr/>
        <p:txBody>
          <a:bodyPr/>
          <a:lstStyle/>
          <a:p>
            <a:r>
              <a:rPr lang="en-US"/>
              <a:t>Facebook Videos Table | Buttercup Malaysia - 2 of 7</a:t>
            </a:r>
          </a:p>
        </p:txBody>
      </p:sp>
      <p:graphicFrame>
        <p:nvGraphicFramePr>
          <p:cNvPr id="5" name="Table Placeholder 4">
            <a:extLst>
              <a:ext uri="{FF2B5EF4-FFF2-40B4-BE49-F238E27FC236}">
                <a16:creationId xmlns:a16="http://schemas.microsoft.com/office/drawing/2014/main" id="{850F154B-EB47-4138-8551-3D06419DAB1F}"/>
              </a:ext>
            </a:extLst>
          </p:cNvPr>
          <p:cNvGraphicFramePr>
            <a:graphicFrameLocks noGrp="1"/>
          </p:cNvGraphicFramePr>
          <p:nvPr>
            <p:ph type="tbl" sz="quarter" idx="13"/>
            <p:extLst>
              <p:ext uri="{D42A27DB-BD31-4B8C-83A1-F6EECF244321}">
                <p14:modId xmlns:p14="http://schemas.microsoft.com/office/powerpoint/2010/main" val="3165294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476630930"/>
                    </a:ext>
                  </a:extLst>
                </a:gridCol>
                <a:gridCol w="1069848">
                  <a:extLst>
                    <a:ext uri="{9D8B030D-6E8A-4147-A177-3AD203B41FA5}">
                      <a16:colId xmlns:a16="http://schemas.microsoft.com/office/drawing/2014/main" val="1168199172"/>
                    </a:ext>
                  </a:extLst>
                </a:gridCol>
                <a:gridCol w="740664">
                  <a:extLst>
                    <a:ext uri="{9D8B030D-6E8A-4147-A177-3AD203B41FA5}">
                      <a16:colId xmlns:a16="http://schemas.microsoft.com/office/drawing/2014/main" val="382277431"/>
                    </a:ext>
                  </a:extLst>
                </a:gridCol>
                <a:gridCol w="246888">
                  <a:extLst>
                    <a:ext uri="{9D8B030D-6E8A-4147-A177-3AD203B41FA5}">
                      <a16:colId xmlns:a16="http://schemas.microsoft.com/office/drawing/2014/main" val="4268723373"/>
                    </a:ext>
                  </a:extLst>
                </a:gridCol>
                <a:gridCol w="411480">
                  <a:extLst>
                    <a:ext uri="{9D8B030D-6E8A-4147-A177-3AD203B41FA5}">
                      <a16:colId xmlns:a16="http://schemas.microsoft.com/office/drawing/2014/main" val="494226909"/>
                    </a:ext>
                  </a:extLst>
                </a:gridCol>
                <a:gridCol w="411480">
                  <a:extLst>
                    <a:ext uri="{9D8B030D-6E8A-4147-A177-3AD203B41FA5}">
                      <a16:colId xmlns:a16="http://schemas.microsoft.com/office/drawing/2014/main" val="2801293026"/>
                    </a:ext>
                  </a:extLst>
                </a:gridCol>
                <a:gridCol w="411480">
                  <a:extLst>
                    <a:ext uri="{9D8B030D-6E8A-4147-A177-3AD203B41FA5}">
                      <a16:colId xmlns:a16="http://schemas.microsoft.com/office/drawing/2014/main" val="3046847169"/>
                    </a:ext>
                  </a:extLst>
                </a:gridCol>
                <a:gridCol w="411480">
                  <a:extLst>
                    <a:ext uri="{9D8B030D-6E8A-4147-A177-3AD203B41FA5}">
                      <a16:colId xmlns:a16="http://schemas.microsoft.com/office/drawing/2014/main" val="360631554"/>
                    </a:ext>
                  </a:extLst>
                </a:gridCol>
                <a:gridCol w="411480">
                  <a:extLst>
                    <a:ext uri="{9D8B030D-6E8A-4147-A177-3AD203B41FA5}">
                      <a16:colId xmlns:a16="http://schemas.microsoft.com/office/drawing/2014/main" val="1328844891"/>
                    </a:ext>
                  </a:extLst>
                </a:gridCol>
                <a:gridCol w="411480">
                  <a:extLst>
                    <a:ext uri="{9D8B030D-6E8A-4147-A177-3AD203B41FA5}">
                      <a16:colId xmlns:a16="http://schemas.microsoft.com/office/drawing/2014/main" val="2982721914"/>
                    </a:ext>
                  </a:extLst>
                </a:gridCol>
                <a:gridCol w="411480">
                  <a:extLst>
                    <a:ext uri="{9D8B030D-6E8A-4147-A177-3AD203B41FA5}">
                      <a16:colId xmlns:a16="http://schemas.microsoft.com/office/drawing/2014/main" val="445146574"/>
                    </a:ext>
                  </a:extLst>
                </a:gridCol>
                <a:gridCol w="411480">
                  <a:extLst>
                    <a:ext uri="{9D8B030D-6E8A-4147-A177-3AD203B41FA5}">
                      <a16:colId xmlns:a16="http://schemas.microsoft.com/office/drawing/2014/main" val="1143852391"/>
                    </a:ext>
                  </a:extLst>
                </a:gridCol>
                <a:gridCol w="411480">
                  <a:extLst>
                    <a:ext uri="{9D8B030D-6E8A-4147-A177-3AD203B41FA5}">
                      <a16:colId xmlns:a16="http://schemas.microsoft.com/office/drawing/2014/main" val="663267822"/>
                    </a:ext>
                  </a:extLst>
                </a:gridCol>
                <a:gridCol w="411480">
                  <a:extLst>
                    <a:ext uri="{9D8B030D-6E8A-4147-A177-3AD203B41FA5}">
                      <a16:colId xmlns:a16="http://schemas.microsoft.com/office/drawing/2014/main" val="3903717084"/>
                    </a:ext>
                  </a:extLst>
                </a:gridCol>
                <a:gridCol w="411480">
                  <a:extLst>
                    <a:ext uri="{9D8B030D-6E8A-4147-A177-3AD203B41FA5}">
                      <a16:colId xmlns:a16="http://schemas.microsoft.com/office/drawing/2014/main" val="3460477144"/>
                    </a:ext>
                  </a:extLst>
                </a:gridCol>
                <a:gridCol w="411480">
                  <a:extLst>
                    <a:ext uri="{9D8B030D-6E8A-4147-A177-3AD203B41FA5}">
                      <a16:colId xmlns:a16="http://schemas.microsoft.com/office/drawing/2014/main" val="3123262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extLst>
                  <a:ext uri="{0D108BD9-81ED-4DB2-BD59-A6C34878D82A}">
                    <a16:rowId xmlns:a16="http://schemas.microsoft.com/office/drawing/2014/main" val="796769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- 2021-04-22 13:54:01</a:t>
                      </a:r>
                      <a:r>
                        <a:rPr kumimoji="0" lang="en-US" sz="1000" b="0" i="0" u="none" strike="noStrike" kern="1200" cap="none" spc="0" normalizeH="0" baseline="0" noProof="0">
                          <a:ln>
                            <a:noFill/>
                          </a:ln>
                          <a:solidFill>
                            <a:prstClr val="black"/>
                          </a:solidFill>
                          <a:effectLst/>
                          <a:uLnTx/>
                          <a:uFillTx/>
                          <a:latin typeface="+mn-lt"/>
                          <a:ea typeface="+mn-ea"/>
                          <a:cs typeface="+mn-cs"/>
                        </a:rPr>
                        <a:t>
 TONTON DEMO MASAKAN SEKARANG! #LIVEButtercup
Cef Jai dari My Weekend Plan akan membuat demo untuk Biskut Red Velvet dan Biskut Brownies Kedut Buttercup. Wow, hari ini kita bolehlah belajar 2 resipi baru!
Jangan lupa untuk SHARE Facebook Live ini dan TAG 5 rakan-rakan anda untuk memenangi Dinner Set Luminarc Temp Essence Malva bernilai RM499! Kongsikan penyertaan anda di ruangan komen dan Like laman Facebook Buttercup. 
Sementara itu, dapatkan Buttercup anda di pasar raya terdekat atau secara online di https://bit.ly/ButtercupMYLazada 
#MiniRayaButtercup #LIVEButtercup #PeraduanButtercup
*Untuk maklumat lanjut, sila klik: https://bit.ly/FiestaRayaButtercup
#MiniRayaButtercup #LIVEButtercup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-2.xx.fbcdn.net/v/t15.13418-10/p168x128/175669794_299590915195776_6964764007988989334_n.jpg?_nc_cat=101&amp;ccb=1-3&amp;_nc_sid=08861d&amp;_nc_eui2=AeHoOo-YkBppgharguVLLCEDZgHiRLKW-jJmAeJEspb6MnmzZuPYfcH7ofaWZBbpeCv-Y_eUGfMf_ATj0gWt3h_m&amp;_nc_ohc=tgBRCZbWRF0AX9xei1l&amp;_nc_ht=scontent-ort2-2.xx&amp;tp=6&amp;oh=64fd23309739462d66956d8cfa94fdca&amp;oe=60B8A10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05/07/2021 14:17:18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extLst>
                  <a:ext uri="{0D108BD9-81ED-4DB2-BD59-A6C34878D82A}">
                    <a16:rowId xmlns:a16="http://schemas.microsoft.com/office/drawing/2014/main" val="3201844928"/>
                  </a:ext>
                </a:extLst>
              </a:tr>
            </a:tbl>
          </a:graphicData>
        </a:graphic>
      </p:graphicFrame>
      <p:sp>
        <p:nvSpPr>
          <p:cNvPr id="4" name="Text Placeholder 3">
            <a:extLst>
              <a:ext uri="{FF2B5EF4-FFF2-40B4-BE49-F238E27FC236}">
                <a16:creationId xmlns:a16="http://schemas.microsoft.com/office/drawing/2014/main" id="{86093D5B-197C-4467-BC5E-30AEFE207110}"/>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9614957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4C9F-26B4-4267-A26A-CD4A19FB37C2}"/>
              </a:ext>
            </a:extLst>
          </p:cNvPr>
          <p:cNvSpPr>
            <a:spLocks noGrp="1"/>
          </p:cNvSpPr>
          <p:nvPr>
            <p:ph type="title"/>
          </p:nvPr>
        </p:nvSpPr>
        <p:spPr/>
        <p:txBody>
          <a:bodyPr/>
          <a:lstStyle/>
          <a:p>
            <a:r>
              <a:rPr lang="en-US"/>
              <a:t>Facebook Videos Table | Buttercup Malaysia - 3 of 7</a:t>
            </a:r>
          </a:p>
        </p:txBody>
      </p:sp>
      <p:graphicFrame>
        <p:nvGraphicFramePr>
          <p:cNvPr id="5" name="Table Placeholder 4">
            <a:extLst>
              <a:ext uri="{FF2B5EF4-FFF2-40B4-BE49-F238E27FC236}">
                <a16:creationId xmlns:a16="http://schemas.microsoft.com/office/drawing/2014/main" id="{CAC105AF-DFB1-485F-8FFF-BEF76698EF92}"/>
              </a:ext>
            </a:extLst>
          </p:cNvPr>
          <p:cNvGraphicFramePr>
            <a:graphicFrameLocks noGrp="1"/>
          </p:cNvGraphicFramePr>
          <p:nvPr>
            <p:ph type="tbl" sz="quarter" idx="13"/>
            <p:extLst>
              <p:ext uri="{D42A27DB-BD31-4B8C-83A1-F6EECF244321}">
                <p14:modId xmlns:p14="http://schemas.microsoft.com/office/powerpoint/2010/main" val="922942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185736481"/>
                    </a:ext>
                  </a:extLst>
                </a:gridCol>
                <a:gridCol w="1069848">
                  <a:extLst>
                    <a:ext uri="{9D8B030D-6E8A-4147-A177-3AD203B41FA5}">
                      <a16:colId xmlns:a16="http://schemas.microsoft.com/office/drawing/2014/main" val="4208056541"/>
                    </a:ext>
                  </a:extLst>
                </a:gridCol>
                <a:gridCol w="740664">
                  <a:extLst>
                    <a:ext uri="{9D8B030D-6E8A-4147-A177-3AD203B41FA5}">
                      <a16:colId xmlns:a16="http://schemas.microsoft.com/office/drawing/2014/main" val="2342804595"/>
                    </a:ext>
                  </a:extLst>
                </a:gridCol>
                <a:gridCol w="246888">
                  <a:extLst>
                    <a:ext uri="{9D8B030D-6E8A-4147-A177-3AD203B41FA5}">
                      <a16:colId xmlns:a16="http://schemas.microsoft.com/office/drawing/2014/main" val="2198409189"/>
                    </a:ext>
                  </a:extLst>
                </a:gridCol>
                <a:gridCol w="411480">
                  <a:extLst>
                    <a:ext uri="{9D8B030D-6E8A-4147-A177-3AD203B41FA5}">
                      <a16:colId xmlns:a16="http://schemas.microsoft.com/office/drawing/2014/main" val="3858075003"/>
                    </a:ext>
                  </a:extLst>
                </a:gridCol>
                <a:gridCol w="411480">
                  <a:extLst>
                    <a:ext uri="{9D8B030D-6E8A-4147-A177-3AD203B41FA5}">
                      <a16:colId xmlns:a16="http://schemas.microsoft.com/office/drawing/2014/main" val="382741397"/>
                    </a:ext>
                  </a:extLst>
                </a:gridCol>
                <a:gridCol w="411480">
                  <a:extLst>
                    <a:ext uri="{9D8B030D-6E8A-4147-A177-3AD203B41FA5}">
                      <a16:colId xmlns:a16="http://schemas.microsoft.com/office/drawing/2014/main" val="1954667114"/>
                    </a:ext>
                  </a:extLst>
                </a:gridCol>
                <a:gridCol w="411480">
                  <a:extLst>
                    <a:ext uri="{9D8B030D-6E8A-4147-A177-3AD203B41FA5}">
                      <a16:colId xmlns:a16="http://schemas.microsoft.com/office/drawing/2014/main" val="397193399"/>
                    </a:ext>
                  </a:extLst>
                </a:gridCol>
                <a:gridCol w="411480">
                  <a:extLst>
                    <a:ext uri="{9D8B030D-6E8A-4147-A177-3AD203B41FA5}">
                      <a16:colId xmlns:a16="http://schemas.microsoft.com/office/drawing/2014/main" val="4122849504"/>
                    </a:ext>
                  </a:extLst>
                </a:gridCol>
                <a:gridCol w="411480">
                  <a:extLst>
                    <a:ext uri="{9D8B030D-6E8A-4147-A177-3AD203B41FA5}">
                      <a16:colId xmlns:a16="http://schemas.microsoft.com/office/drawing/2014/main" val="1617397337"/>
                    </a:ext>
                  </a:extLst>
                </a:gridCol>
                <a:gridCol w="411480">
                  <a:extLst>
                    <a:ext uri="{9D8B030D-6E8A-4147-A177-3AD203B41FA5}">
                      <a16:colId xmlns:a16="http://schemas.microsoft.com/office/drawing/2014/main" val="2818403179"/>
                    </a:ext>
                  </a:extLst>
                </a:gridCol>
                <a:gridCol w="411480">
                  <a:extLst>
                    <a:ext uri="{9D8B030D-6E8A-4147-A177-3AD203B41FA5}">
                      <a16:colId xmlns:a16="http://schemas.microsoft.com/office/drawing/2014/main" val="1618918472"/>
                    </a:ext>
                  </a:extLst>
                </a:gridCol>
                <a:gridCol w="411480">
                  <a:extLst>
                    <a:ext uri="{9D8B030D-6E8A-4147-A177-3AD203B41FA5}">
                      <a16:colId xmlns:a16="http://schemas.microsoft.com/office/drawing/2014/main" val="3367350027"/>
                    </a:ext>
                  </a:extLst>
                </a:gridCol>
                <a:gridCol w="411480">
                  <a:extLst>
                    <a:ext uri="{9D8B030D-6E8A-4147-A177-3AD203B41FA5}">
                      <a16:colId xmlns:a16="http://schemas.microsoft.com/office/drawing/2014/main" val="3464915802"/>
                    </a:ext>
                  </a:extLst>
                </a:gridCol>
                <a:gridCol w="411480">
                  <a:extLst>
                    <a:ext uri="{9D8B030D-6E8A-4147-A177-3AD203B41FA5}">
                      <a16:colId xmlns:a16="http://schemas.microsoft.com/office/drawing/2014/main" val="674393114"/>
                    </a:ext>
                  </a:extLst>
                </a:gridCol>
                <a:gridCol w="411480">
                  <a:extLst>
                    <a:ext uri="{9D8B030D-6E8A-4147-A177-3AD203B41FA5}">
                      <a16:colId xmlns:a16="http://schemas.microsoft.com/office/drawing/2014/main" val="765991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extLst>
                  <a:ext uri="{0D108BD9-81ED-4DB2-BD59-A6C34878D82A}">
                    <a16:rowId xmlns:a16="http://schemas.microsoft.com/office/drawing/2014/main" val="3914156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- 2021-04-21 16:53:34</a:t>
                      </a:r>
                      <a:r>
                        <a:rPr kumimoji="0" lang="en-US" sz="1000" b="0" i="0" u="none" strike="noStrike" kern="1200" cap="none" spc="0" normalizeH="0" baseline="0" noProof="0">
                          <a:ln>
                            <a:noFill/>
                          </a:ln>
                          <a:solidFill>
                            <a:prstClr val="black"/>
                          </a:solidFill>
                          <a:effectLst/>
                          <a:uLnTx/>
                          <a:uFillTx/>
                          <a:latin typeface="+mn-lt"/>
                          <a:ea typeface="+mn-ea"/>
                          <a:cs typeface="+mn-cs"/>
                        </a:rPr>
                        <a:t>
 Ada yang terlepas sesi Facebook Live Buttercup untuk resipi kek pisang Buttercup? Kek pisang Buttercup ini didatangkan dengan 2 cara tau - bakar dan stim! Ianya sangat mudah jadi jom tonton video ini untuk cara-cara membuatnya!
Klik pautan di bawah untuk tonton video penuh dan nantikan Facebook Live Buttercup esok untuk resipi biskut red velvet dan brownies kedut Buttercup!  😋
https://www.facebook.com/watch/live/v=263271601947605&amp;ref=watch_permalink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-2.xx.fbcdn.net/v/t15.5256-10/p160x160/169740442_992166524923937_3431283440078446630_n.jpg?_nc_cat=103&amp;ccb=1-3&amp;_nc_sid=08861d&amp;_nc_eui2=AeFVFj5rCWERJVUJ38Mlq4Wdaq6ARtEVRJ1qroBG0RVEnezY8-lMebpmvPKMZ0bmmaUVZyHoPbi7w01cqf8vx2xU&amp;_nc_ohc=EnyDeQuIbVsAX9anzKM&amp;_nc_ht=scontent-ort2-2.xx&amp;tp=6&amp;oh=b5adbef60a5ad0e41d545ae2a0a99b60&amp;oe=60BAF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05/07/2021 14:17:18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26132116"/>
                  </a:ext>
                </a:extLst>
              </a:tr>
            </a:tbl>
          </a:graphicData>
        </a:graphic>
      </p:graphicFrame>
      <p:sp>
        <p:nvSpPr>
          <p:cNvPr id="4" name="Text Placeholder 3">
            <a:extLst>
              <a:ext uri="{FF2B5EF4-FFF2-40B4-BE49-F238E27FC236}">
                <a16:creationId xmlns:a16="http://schemas.microsoft.com/office/drawing/2014/main" id="{7D5056AA-5F6C-4398-B903-00CD094F7A5C}"/>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4212302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C4C2D-744D-44B1-86F5-01DBCB442D63}"/>
              </a:ext>
            </a:extLst>
          </p:cNvPr>
          <p:cNvSpPr>
            <a:spLocks noGrp="1"/>
          </p:cNvSpPr>
          <p:nvPr>
            <p:ph type="title"/>
          </p:nvPr>
        </p:nvSpPr>
        <p:spPr/>
        <p:txBody>
          <a:bodyPr/>
          <a:lstStyle/>
          <a:p>
            <a:r>
              <a:rPr lang="en-US"/>
              <a:t>Facebook Videos Table | Buttercup Malaysia - 4 of 7</a:t>
            </a:r>
          </a:p>
        </p:txBody>
      </p:sp>
      <p:graphicFrame>
        <p:nvGraphicFramePr>
          <p:cNvPr id="5" name="Table Placeholder 4">
            <a:extLst>
              <a:ext uri="{FF2B5EF4-FFF2-40B4-BE49-F238E27FC236}">
                <a16:creationId xmlns:a16="http://schemas.microsoft.com/office/drawing/2014/main" id="{F4338A10-D45C-43AB-AC99-7246D4F20F4E}"/>
              </a:ext>
            </a:extLst>
          </p:cNvPr>
          <p:cNvGraphicFramePr>
            <a:graphicFrameLocks noGrp="1"/>
          </p:cNvGraphicFramePr>
          <p:nvPr>
            <p:ph type="tbl" sz="quarter" idx="13"/>
            <p:extLst>
              <p:ext uri="{D42A27DB-BD31-4B8C-83A1-F6EECF244321}">
                <p14:modId xmlns:p14="http://schemas.microsoft.com/office/powerpoint/2010/main" val="3995613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228237523"/>
                    </a:ext>
                  </a:extLst>
                </a:gridCol>
                <a:gridCol w="1069848">
                  <a:extLst>
                    <a:ext uri="{9D8B030D-6E8A-4147-A177-3AD203B41FA5}">
                      <a16:colId xmlns:a16="http://schemas.microsoft.com/office/drawing/2014/main" val="3942703454"/>
                    </a:ext>
                  </a:extLst>
                </a:gridCol>
                <a:gridCol w="740664">
                  <a:extLst>
                    <a:ext uri="{9D8B030D-6E8A-4147-A177-3AD203B41FA5}">
                      <a16:colId xmlns:a16="http://schemas.microsoft.com/office/drawing/2014/main" val="3983599763"/>
                    </a:ext>
                  </a:extLst>
                </a:gridCol>
                <a:gridCol w="246888">
                  <a:extLst>
                    <a:ext uri="{9D8B030D-6E8A-4147-A177-3AD203B41FA5}">
                      <a16:colId xmlns:a16="http://schemas.microsoft.com/office/drawing/2014/main" val="1302292906"/>
                    </a:ext>
                  </a:extLst>
                </a:gridCol>
                <a:gridCol w="411480">
                  <a:extLst>
                    <a:ext uri="{9D8B030D-6E8A-4147-A177-3AD203B41FA5}">
                      <a16:colId xmlns:a16="http://schemas.microsoft.com/office/drawing/2014/main" val="3079986629"/>
                    </a:ext>
                  </a:extLst>
                </a:gridCol>
                <a:gridCol w="411480">
                  <a:extLst>
                    <a:ext uri="{9D8B030D-6E8A-4147-A177-3AD203B41FA5}">
                      <a16:colId xmlns:a16="http://schemas.microsoft.com/office/drawing/2014/main" val="3444262543"/>
                    </a:ext>
                  </a:extLst>
                </a:gridCol>
                <a:gridCol w="411480">
                  <a:extLst>
                    <a:ext uri="{9D8B030D-6E8A-4147-A177-3AD203B41FA5}">
                      <a16:colId xmlns:a16="http://schemas.microsoft.com/office/drawing/2014/main" val="2574007587"/>
                    </a:ext>
                  </a:extLst>
                </a:gridCol>
                <a:gridCol w="411480">
                  <a:extLst>
                    <a:ext uri="{9D8B030D-6E8A-4147-A177-3AD203B41FA5}">
                      <a16:colId xmlns:a16="http://schemas.microsoft.com/office/drawing/2014/main" val="252855465"/>
                    </a:ext>
                  </a:extLst>
                </a:gridCol>
                <a:gridCol w="411480">
                  <a:extLst>
                    <a:ext uri="{9D8B030D-6E8A-4147-A177-3AD203B41FA5}">
                      <a16:colId xmlns:a16="http://schemas.microsoft.com/office/drawing/2014/main" val="933042669"/>
                    </a:ext>
                  </a:extLst>
                </a:gridCol>
                <a:gridCol w="411480">
                  <a:extLst>
                    <a:ext uri="{9D8B030D-6E8A-4147-A177-3AD203B41FA5}">
                      <a16:colId xmlns:a16="http://schemas.microsoft.com/office/drawing/2014/main" val="1970425996"/>
                    </a:ext>
                  </a:extLst>
                </a:gridCol>
                <a:gridCol w="411480">
                  <a:extLst>
                    <a:ext uri="{9D8B030D-6E8A-4147-A177-3AD203B41FA5}">
                      <a16:colId xmlns:a16="http://schemas.microsoft.com/office/drawing/2014/main" val="437895164"/>
                    </a:ext>
                  </a:extLst>
                </a:gridCol>
                <a:gridCol w="411480">
                  <a:extLst>
                    <a:ext uri="{9D8B030D-6E8A-4147-A177-3AD203B41FA5}">
                      <a16:colId xmlns:a16="http://schemas.microsoft.com/office/drawing/2014/main" val="87410737"/>
                    </a:ext>
                  </a:extLst>
                </a:gridCol>
                <a:gridCol w="411480">
                  <a:extLst>
                    <a:ext uri="{9D8B030D-6E8A-4147-A177-3AD203B41FA5}">
                      <a16:colId xmlns:a16="http://schemas.microsoft.com/office/drawing/2014/main" val="322048544"/>
                    </a:ext>
                  </a:extLst>
                </a:gridCol>
                <a:gridCol w="411480">
                  <a:extLst>
                    <a:ext uri="{9D8B030D-6E8A-4147-A177-3AD203B41FA5}">
                      <a16:colId xmlns:a16="http://schemas.microsoft.com/office/drawing/2014/main" val="302339078"/>
                    </a:ext>
                  </a:extLst>
                </a:gridCol>
                <a:gridCol w="411480">
                  <a:extLst>
                    <a:ext uri="{9D8B030D-6E8A-4147-A177-3AD203B41FA5}">
                      <a16:colId xmlns:a16="http://schemas.microsoft.com/office/drawing/2014/main" val="4105020446"/>
                    </a:ext>
                  </a:extLst>
                </a:gridCol>
                <a:gridCol w="411480">
                  <a:extLst>
                    <a:ext uri="{9D8B030D-6E8A-4147-A177-3AD203B41FA5}">
                      <a16:colId xmlns:a16="http://schemas.microsoft.com/office/drawing/2014/main" val="420283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extLst>
                  <a:ext uri="{0D108BD9-81ED-4DB2-BD59-A6C34878D82A}">
                    <a16:rowId xmlns:a16="http://schemas.microsoft.com/office/drawing/2014/main" val="611299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- 2021-04-08 15:15:41</a:t>
                      </a:r>
                      <a:r>
                        <a:rPr kumimoji="0" lang="en-US" sz="1000" b="0" i="0" u="none" strike="noStrike" kern="1200" cap="none" spc="0" normalizeH="0" baseline="0" noProof="0">
                          <a:ln>
                            <a:noFill/>
                          </a:ln>
                          <a:solidFill>
                            <a:prstClr val="black"/>
                          </a:solidFill>
                          <a:effectLst/>
                          <a:uLnTx/>
                          <a:uFillTx/>
                          <a:latin typeface="+mn-lt"/>
                          <a:ea typeface="+mn-ea"/>
                          <a:cs typeface="+mn-cs"/>
                        </a:rPr>
                        <a:t>
 Buat kuih raya anda dengan Buttercup Luxury Spread! Ianya adalah mentega lepa susu yang bebas kolestrol dan penuh dengan aroma dan kelazatan yang pastinya akan membuatkan kuih anda lebih sempurna! 
Jadi, dapatkan sekarang di pasar raya terdekat anda atau penghantaran terus ke rumah dengan Lazada! https://bit.ly/ButtercupMYLazada
#FaktaButtercup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-2.xx.fbcdn.net/v/t15.13418-10/p160x160/152807096_511714173166402_5369435753074571361_n.jpg?_nc_cat=107&amp;ccb=1-3&amp;_nc_sid=08861d&amp;_nc_eui2=AeHGw90VM4jhgshJzYRyRbmFw_HSIArBc3rD8dIgCsFzerTYKEP021CUvIU1UPCiKL6xRZmUXYp3-0pGn7iXnSPi&amp;_nc_ohc=OkXy3Ub2w-UAX8DwA_E&amp;_nc_ht=scontent-ort2-2.xx&amp;tp=6&amp;oh=b88cfddefc185c22d771b9c09528a7c8&amp;oe=60B92E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05/07/2021 14:17:18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18056716"/>
                  </a:ext>
                </a:extLst>
              </a:tr>
            </a:tbl>
          </a:graphicData>
        </a:graphic>
      </p:graphicFrame>
      <p:sp>
        <p:nvSpPr>
          <p:cNvPr id="4" name="Text Placeholder 3">
            <a:extLst>
              <a:ext uri="{FF2B5EF4-FFF2-40B4-BE49-F238E27FC236}">
                <a16:creationId xmlns:a16="http://schemas.microsoft.com/office/drawing/2014/main" id="{B17405B2-8B56-4234-9578-34B2DB945EEF}"/>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9525020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19F0F-B4EE-48E1-8055-AABFE371821A}"/>
              </a:ext>
            </a:extLst>
          </p:cNvPr>
          <p:cNvSpPr>
            <a:spLocks noGrp="1"/>
          </p:cNvSpPr>
          <p:nvPr>
            <p:ph type="title"/>
          </p:nvPr>
        </p:nvSpPr>
        <p:spPr/>
        <p:txBody>
          <a:bodyPr/>
          <a:lstStyle/>
          <a:p>
            <a:r>
              <a:rPr lang="en-US"/>
              <a:t>Facebook Videos Table | Buttercup Malaysia - 5 of 7</a:t>
            </a:r>
          </a:p>
        </p:txBody>
      </p:sp>
      <p:graphicFrame>
        <p:nvGraphicFramePr>
          <p:cNvPr id="5" name="Table Placeholder 4">
            <a:extLst>
              <a:ext uri="{FF2B5EF4-FFF2-40B4-BE49-F238E27FC236}">
                <a16:creationId xmlns:a16="http://schemas.microsoft.com/office/drawing/2014/main" id="{A1B17434-92CC-4E22-B782-5C5AE8CC0568}"/>
              </a:ext>
            </a:extLst>
          </p:cNvPr>
          <p:cNvGraphicFramePr>
            <a:graphicFrameLocks noGrp="1"/>
          </p:cNvGraphicFramePr>
          <p:nvPr>
            <p:ph type="tbl" sz="quarter" idx="13"/>
            <p:extLst>
              <p:ext uri="{D42A27DB-BD31-4B8C-83A1-F6EECF244321}">
                <p14:modId xmlns:p14="http://schemas.microsoft.com/office/powerpoint/2010/main" val="847564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936939188"/>
                    </a:ext>
                  </a:extLst>
                </a:gridCol>
                <a:gridCol w="1069848">
                  <a:extLst>
                    <a:ext uri="{9D8B030D-6E8A-4147-A177-3AD203B41FA5}">
                      <a16:colId xmlns:a16="http://schemas.microsoft.com/office/drawing/2014/main" val="2051757846"/>
                    </a:ext>
                  </a:extLst>
                </a:gridCol>
                <a:gridCol w="740664">
                  <a:extLst>
                    <a:ext uri="{9D8B030D-6E8A-4147-A177-3AD203B41FA5}">
                      <a16:colId xmlns:a16="http://schemas.microsoft.com/office/drawing/2014/main" val="4223363778"/>
                    </a:ext>
                  </a:extLst>
                </a:gridCol>
                <a:gridCol w="246888">
                  <a:extLst>
                    <a:ext uri="{9D8B030D-6E8A-4147-A177-3AD203B41FA5}">
                      <a16:colId xmlns:a16="http://schemas.microsoft.com/office/drawing/2014/main" val="2564721894"/>
                    </a:ext>
                  </a:extLst>
                </a:gridCol>
                <a:gridCol w="411480">
                  <a:extLst>
                    <a:ext uri="{9D8B030D-6E8A-4147-A177-3AD203B41FA5}">
                      <a16:colId xmlns:a16="http://schemas.microsoft.com/office/drawing/2014/main" val="433552485"/>
                    </a:ext>
                  </a:extLst>
                </a:gridCol>
                <a:gridCol w="411480">
                  <a:extLst>
                    <a:ext uri="{9D8B030D-6E8A-4147-A177-3AD203B41FA5}">
                      <a16:colId xmlns:a16="http://schemas.microsoft.com/office/drawing/2014/main" val="3548053172"/>
                    </a:ext>
                  </a:extLst>
                </a:gridCol>
                <a:gridCol w="411480">
                  <a:extLst>
                    <a:ext uri="{9D8B030D-6E8A-4147-A177-3AD203B41FA5}">
                      <a16:colId xmlns:a16="http://schemas.microsoft.com/office/drawing/2014/main" val="515001919"/>
                    </a:ext>
                  </a:extLst>
                </a:gridCol>
                <a:gridCol w="411480">
                  <a:extLst>
                    <a:ext uri="{9D8B030D-6E8A-4147-A177-3AD203B41FA5}">
                      <a16:colId xmlns:a16="http://schemas.microsoft.com/office/drawing/2014/main" val="2154862358"/>
                    </a:ext>
                  </a:extLst>
                </a:gridCol>
                <a:gridCol w="411480">
                  <a:extLst>
                    <a:ext uri="{9D8B030D-6E8A-4147-A177-3AD203B41FA5}">
                      <a16:colId xmlns:a16="http://schemas.microsoft.com/office/drawing/2014/main" val="3447406061"/>
                    </a:ext>
                  </a:extLst>
                </a:gridCol>
                <a:gridCol w="411480">
                  <a:extLst>
                    <a:ext uri="{9D8B030D-6E8A-4147-A177-3AD203B41FA5}">
                      <a16:colId xmlns:a16="http://schemas.microsoft.com/office/drawing/2014/main" val="865061576"/>
                    </a:ext>
                  </a:extLst>
                </a:gridCol>
                <a:gridCol w="411480">
                  <a:extLst>
                    <a:ext uri="{9D8B030D-6E8A-4147-A177-3AD203B41FA5}">
                      <a16:colId xmlns:a16="http://schemas.microsoft.com/office/drawing/2014/main" val="2794061230"/>
                    </a:ext>
                  </a:extLst>
                </a:gridCol>
                <a:gridCol w="411480">
                  <a:extLst>
                    <a:ext uri="{9D8B030D-6E8A-4147-A177-3AD203B41FA5}">
                      <a16:colId xmlns:a16="http://schemas.microsoft.com/office/drawing/2014/main" val="438493687"/>
                    </a:ext>
                  </a:extLst>
                </a:gridCol>
                <a:gridCol w="411480">
                  <a:extLst>
                    <a:ext uri="{9D8B030D-6E8A-4147-A177-3AD203B41FA5}">
                      <a16:colId xmlns:a16="http://schemas.microsoft.com/office/drawing/2014/main" val="465305065"/>
                    </a:ext>
                  </a:extLst>
                </a:gridCol>
                <a:gridCol w="411480">
                  <a:extLst>
                    <a:ext uri="{9D8B030D-6E8A-4147-A177-3AD203B41FA5}">
                      <a16:colId xmlns:a16="http://schemas.microsoft.com/office/drawing/2014/main" val="2147030081"/>
                    </a:ext>
                  </a:extLst>
                </a:gridCol>
                <a:gridCol w="411480">
                  <a:extLst>
                    <a:ext uri="{9D8B030D-6E8A-4147-A177-3AD203B41FA5}">
                      <a16:colId xmlns:a16="http://schemas.microsoft.com/office/drawing/2014/main" val="3354129908"/>
                    </a:ext>
                  </a:extLst>
                </a:gridCol>
                <a:gridCol w="411480">
                  <a:extLst>
                    <a:ext uri="{9D8B030D-6E8A-4147-A177-3AD203B41FA5}">
                      <a16:colId xmlns:a16="http://schemas.microsoft.com/office/drawing/2014/main" val="2996078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extLst>
                  <a:ext uri="{0D108BD9-81ED-4DB2-BD59-A6C34878D82A}">
                    <a16:rowId xmlns:a16="http://schemas.microsoft.com/office/drawing/2014/main" val="2852576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- 2021-04-08 15:14:26</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Kombinasi makanan berbuka puasa yang manakah menjadi pilihan anda? 
Komen, kongsi dan tag 5 orang untuk menyertai peraduan #SeronokDenganButtercup sekarang! 
Hanya 3 pemenang bertuah yang akan dipilih untuk memenangi bekas Nuovo 0.4L dari Buttercup! Jangan lepaskan peluang anda!
Peraduan tamat pada: 25 April 2021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15.13418-10/p160x160/162852790_203050861270040_4326521237590904452_n.jpg?_nc_cat=103&amp;ccb=1-3&amp;_nc_sid=08861d&amp;_nc_eui2=AeFv9HN-pFdwikf2hquKt6T7vUNRqaegt3i9Q1Gpp6C3eM_US6FNxOpsHuzkH6WYELtHgGPTysCbsP49eI1ZB0pi&amp;_nc_ohc=nHJc4AI_B6MAX-MROTy&amp;_nc_ht=scontent-iad3-2.xx&amp;tp=6&amp;oh=a94acd72faf31d1ecc03dbf5e5762f99&amp;oe=60B90885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05/07/2021 02:16:54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03756103"/>
                  </a:ext>
                </a:extLst>
              </a:tr>
            </a:tbl>
          </a:graphicData>
        </a:graphic>
      </p:graphicFrame>
      <p:sp>
        <p:nvSpPr>
          <p:cNvPr id="4" name="Text Placeholder 3">
            <a:extLst>
              <a:ext uri="{FF2B5EF4-FFF2-40B4-BE49-F238E27FC236}">
                <a16:creationId xmlns:a16="http://schemas.microsoft.com/office/drawing/2014/main" id="{DC524B80-5166-4333-9375-3396B19ECB04}"/>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1184149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C5E89-E182-40D8-AC95-577CD717212D}"/>
              </a:ext>
            </a:extLst>
          </p:cNvPr>
          <p:cNvSpPr>
            <a:spLocks noGrp="1"/>
          </p:cNvSpPr>
          <p:nvPr>
            <p:ph type="title"/>
          </p:nvPr>
        </p:nvSpPr>
        <p:spPr/>
        <p:txBody>
          <a:bodyPr/>
          <a:lstStyle/>
          <a:p>
            <a:r>
              <a:rPr lang="en-US"/>
              <a:t>Facebook Videos Table | Buttercup Malaysia - 6 of 7</a:t>
            </a:r>
          </a:p>
        </p:txBody>
      </p:sp>
      <p:graphicFrame>
        <p:nvGraphicFramePr>
          <p:cNvPr id="5" name="Table Placeholder 4">
            <a:extLst>
              <a:ext uri="{FF2B5EF4-FFF2-40B4-BE49-F238E27FC236}">
                <a16:creationId xmlns:a16="http://schemas.microsoft.com/office/drawing/2014/main" id="{8C1F33F6-741F-478F-84D4-6CB9C4EFAEFC}"/>
              </a:ext>
            </a:extLst>
          </p:cNvPr>
          <p:cNvGraphicFramePr>
            <a:graphicFrameLocks noGrp="1"/>
          </p:cNvGraphicFramePr>
          <p:nvPr>
            <p:ph type="tbl" sz="quarter" idx="13"/>
            <p:extLst>
              <p:ext uri="{D42A27DB-BD31-4B8C-83A1-F6EECF244321}">
                <p14:modId xmlns:p14="http://schemas.microsoft.com/office/powerpoint/2010/main" val="2512943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403634695"/>
                    </a:ext>
                  </a:extLst>
                </a:gridCol>
                <a:gridCol w="1069848">
                  <a:extLst>
                    <a:ext uri="{9D8B030D-6E8A-4147-A177-3AD203B41FA5}">
                      <a16:colId xmlns:a16="http://schemas.microsoft.com/office/drawing/2014/main" val="296190527"/>
                    </a:ext>
                  </a:extLst>
                </a:gridCol>
                <a:gridCol w="740664">
                  <a:extLst>
                    <a:ext uri="{9D8B030D-6E8A-4147-A177-3AD203B41FA5}">
                      <a16:colId xmlns:a16="http://schemas.microsoft.com/office/drawing/2014/main" val="1057067388"/>
                    </a:ext>
                  </a:extLst>
                </a:gridCol>
                <a:gridCol w="246888">
                  <a:extLst>
                    <a:ext uri="{9D8B030D-6E8A-4147-A177-3AD203B41FA5}">
                      <a16:colId xmlns:a16="http://schemas.microsoft.com/office/drawing/2014/main" val="3892727633"/>
                    </a:ext>
                  </a:extLst>
                </a:gridCol>
                <a:gridCol w="411480">
                  <a:extLst>
                    <a:ext uri="{9D8B030D-6E8A-4147-A177-3AD203B41FA5}">
                      <a16:colId xmlns:a16="http://schemas.microsoft.com/office/drawing/2014/main" val="543841360"/>
                    </a:ext>
                  </a:extLst>
                </a:gridCol>
                <a:gridCol w="411480">
                  <a:extLst>
                    <a:ext uri="{9D8B030D-6E8A-4147-A177-3AD203B41FA5}">
                      <a16:colId xmlns:a16="http://schemas.microsoft.com/office/drawing/2014/main" val="2108015541"/>
                    </a:ext>
                  </a:extLst>
                </a:gridCol>
                <a:gridCol w="411480">
                  <a:extLst>
                    <a:ext uri="{9D8B030D-6E8A-4147-A177-3AD203B41FA5}">
                      <a16:colId xmlns:a16="http://schemas.microsoft.com/office/drawing/2014/main" val="4002018702"/>
                    </a:ext>
                  </a:extLst>
                </a:gridCol>
                <a:gridCol w="411480">
                  <a:extLst>
                    <a:ext uri="{9D8B030D-6E8A-4147-A177-3AD203B41FA5}">
                      <a16:colId xmlns:a16="http://schemas.microsoft.com/office/drawing/2014/main" val="1280870893"/>
                    </a:ext>
                  </a:extLst>
                </a:gridCol>
                <a:gridCol w="411480">
                  <a:extLst>
                    <a:ext uri="{9D8B030D-6E8A-4147-A177-3AD203B41FA5}">
                      <a16:colId xmlns:a16="http://schemas.microsoft.com/office/drawing/2014/main" val="1678899583"/>
                    </a:ext>
                  </a:extLst>
                </a:gridCol>
                <a:gridCol w="411480">
                  <a:extLst>
                    <a:ext uri="{9D8B030D-6E8A-4147-A177-3AD203B41FA5}">
                      <a16:colId xmlns:a16="http://schemas.microsoft.com/office/drawing/2014/main" val="197105665"/>
                    </a:ext>
                  </a:extLst>
                </a:gridCol>
                <a:gridCol w="411480">
                  <a:extLst>
                    <a:ext uri="{9D8B030D-6E8A-4147-A177-3AD203B41FA5}">
                      <a16:colId xmlns:a16="http://schemas.microsoft.com/office/drawing/2014/main" val="3255778594"/>
                    </a:ext>
                  </a:extLst>
                </a:gridCol>
                <a:gridCol w="411480">
                  <a:extLst>
                    <a:ext uri="{9D8B030D-6E8A-4147-A177-3AD203B41FA5}">
                      <a16:colId xmlns:a16="http://schemas.microsoft.com/office/drawing/2014/main" val="3637313818"/>
                    </a:ext>
                  </a:extLst>
                </a:gridCol>
                <a:gridCol w="411480">
                  <a:extLst>
                    <a:ext uri="{9D8B030D-6E8A-4147-A177-3AD203B41FA5}">
                      <a16:colId xmlns:a16="http://schemas.microsoft.com/office/drawing/2014/main" val="4035857837"/>
                    </a:ext>
                  </a:extLst>
                </a:gridCol>
                <a:gridCol w="411480">
                  <a:extLst>
                    <a:ext uri="{9D8B030D-6E8A-4147-A177-3AD203B41FA5}">
                      <a16:colId xmlns:a16="http://schemas.microsoft.com/office/drawing/2014/main" val="211197544"/>
                    </a:ext>
                  </a:extLst>
                </a:gridCol>
                <a:gridCol w="411480">
                  <a:extLst>
                    <a:ext uri="{9D8B030D-6E8A-4147-A177-3AD203B41FA5}">
                      <a16:colId xmlns:a16="http://schemas.microsoft.com/office/drawing/2014/main" val="3181728512"/>
                    </a:ext>
                  </a:extLst>
                </a:gridCol>
                <a:gridCol w="411480">
                  <a:extLst>
                    <a:ext uri="{9D8B030D-6E8A-4147-A177-3AD203B41FA5}">
                      <a16:colId xmlns:a16="http://schemas.microsoft.com/office/drawing/2014/main" val="2762816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extLst>
                  <a:ext uri="{0D108BD9-81ED-4DB2-BD59-A6C34878D82A}">
                    <a16:rowId xmlns:a16="http://schemas.microsoft.com/office/drawing/2014/main" val="2556912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- 2021-04-08 14:00:07</a:t>
                      </a:r>
                      <a:r>
                        <a:rPr kumimoji="0" lang="en-US" sz="1000" b="0" i="0" u="none" strike="noStrike" kern="1200" cap="none" spc="0" normalizeH="0" baseline="0" noProof="0">
                          <a:ln>
                            <a:noFill/>
                          </a:ln>
                          <a:solidFill>
                            <a:prstClr val="black"/>
                          </a:solidFill>
                          <a:effectLst/>
                          <a:uLnTx/>
                          <a:uFillTx/>
                          <a:latin typeface="+mn-lt"/>
                          <a:ea typeface="+mn-ea"/>
                          <a:cs typeface="+mn-cs"/>
                        </a:rPr>
                        <a:t>
 TONTON DEMO MASAKAN SEKARANG! #LIVEButtercup 
Hari ini Cef Jai dari My Weekend Plan akan kongsikan cara untuk membuat Kek Pisang Buttercup 2 cara - secara stim dan juga bakar! Saksikan sekarang! 
Jangan lupa untuk SHARE Facebook Live ini dan TAG 5 rakan-rakan anda di ruangan komen di bawah untuk memenangi Meyer Brown Sugar Covered Dutch Oven bernilai RM409!
Pastikan juga untuk dapatkan Buttercup anda di pasar raya terdekat atau secara online di https://bit.ly/ButtercupMYLazada 
#MiniRayaButtercup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-2.xx.fbcdn.net/v/t15.5256-10/p168x128/121850605_316747833118504_5286605538672446989_n.jpg?_nc_cat=111&amp;ccb=1-3&amp;_nc_sid=08861d&amp;_nc_eui2=AeEGWCpUHTPD_HM4j86tx1i6-tA5epH-02T60Dl6kf7TZKEPWGUBGMLJbl2udvSJCrc-jj1fTJ7MiVT5BDmmIBNT&amp;_nc_ohc=haLR52RZHcQAX-4jBUD&amp;_nc_ht=scontent-ort2-2.xx&amp;tp=6&amp;oh=4a2e4855d96ab2bc57e7d9256e8130bc&amp;oe=60B9D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05/07/2021 14:17:18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extLst>
                  <a:ext uri="{0D108BD9-81ED-4DB2-BD59-A6C34878D82A}">
                    <a16:rowId xmlns:a16="http://schemas.microsoft.com/office/drawing/2014/main" val="804358691"/>
                  </a:ext>
                </a:extLst>
              </a:tr>
            </a:tbl>
          </a:graphicData>
        </a:graphic>
      </p:graphicFrame>
      <p:sp>
        <p:nvSpPr>
          <p:cNvPr id="4" name="Text Placeholder 3">
            <a:extLst>
              <a:ext uri="{FF2B5EF4-FFF2-40B4-BE49-F238E27FC236}">
                <a16:creationId xmlns:a16="http://schemas.microsoft.com/office/drawing/2014/main" id="{1F59E130-B07F-471B-8881-17C64BDFB533}"/>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523190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FC154-A476-4646-85D4-1099CDC77004}"/>
              </a:ext>
            </a:extLst>
          </p:cNvPr>
          <p:cNvSpPr>
            <a:spLocks noGrp="1"/>
          </p:cNvSpPr>
          <p:nvPr>
            <p:ph type="title"/>
          </p:nvPr>
        </p:nvSpPr>
        <p:spPr/>
        <p:txBody>
          <a:bodyPr/>
          <a:lstStyle/>
          <a:p>
            <a:r>
              <a:rPr lang="en-US"/>
              <a:t>Facebook Videos Table | Buttercup Malaysia - 7 of 7</a:t>
            </a:r>
          </a:p>
        </p:txBody>
      </p:sp>
      <p:graphicFrame>
        <p:nvGraphicFramePr>
          <p:cNvPr id="5" name="Table Placeholder 4">
            <a:extLst>
              <a:ext uri="{FF2B5EF4-FFF2-40B4-BE49-F238E27FC236}">
                <a16:creationId xmlns:a16="http://schemas.microsoft.com/office/drawing/2014/main" id="{1A4A5929-2C12-4F5B-9721-5413F279FEAF}"/>
              </a:ext>
            </a:extLst>
          </p:cNvPr>
          <p:cNvGraphicFramePr>
            <a:graphicFrameLocks noGrp="1"/>
          </p:cNvGraphicFramePr>
          <p:nvPr>
            <p:ph type="tbl" sz="quarter" idx="13"/>
            <p:extLst>
              <p:ext uri="{D42A27DB-BD31-4B8C-83A1-F6EECF244321}">
                <p14:modId xmlns:p14="http://schemas.microsoft.com/office/powerpoint/2010/main" val="318599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192246292"/>
                    </a:ext>
                  </a:extLst>
                </a:gridCol>
                <a:gridCol w="1069848">
                  <a:extLst>
                    <a:ext uri="{9D8B030D-6E8A-4147-A177-3AD203B41FA5}">
                      <a16:colId xmlns:a16="http://schemas.microsoft.com/office/drawing/2014/main" val="338679725"/>
                    </a:ext>
                  </a:extLst>
                </a:gridCol>
                <a:gridCol w="740664">
                  <a:extLst>
                    <a:ext uri="{9D8B030D-6E8A-4147-A177-3AD203B41FA5}">
                      <a16:colId xmlns:a16="http://schemas.microsoft.com/office/drawing/2014/main" val="2229991601"/>
                    </a:ext>
                  </a:extLst>
                </a:gridCol>
                <a:gridCol w="246888">
                  <a:extLst>
                    <a:ext uri="{9D8B030D-6E8A-4147-A177-3AD203B41FA5}">
                      <a16:colId xmlns:a16="http://schemas.microsoft.com/office/drawing/2014/main" val="515404681"/>
                    </a:ext>
                  </a:extLst>
                </a:gridCol>
                <a:gridCol w="411480">
                  <a:extLst>
                    <a:ext uri="{9D8B030D-6E8A-4147-A177-3AD203B41FA5}">
                      <a16:colId xmlns:a16="http://schemas.microsoft.com/office/drawing/2014/main" val="2469357249"/>
                    </a:ext>
                  </a:extLst>
                </a:gridCol>
                <a:gridCol w="411480">
                  <a:extLst>
                    <a:ext uri="{9D8B030D-6E8A-4147-A177-3AD203B41FA5}">
                      <a16:colId xmlns:a16="http://schemas.microsoft.com/office/drawing/2014/main" val="3670618534"/>
                    </a:ext>
                  </a:extLst>
                </a:gridCol>
                <a:gridCol w="411480">
                  <a:extLst>
                    <a:ext uri="{9D8B030D-6E8A-4147-A177-3AD203B41FA5}">
                      <a16:colId xmlns:a16="http://schemas.microsoft.com/office/drawing/2014/main" val="289449798"/>
                    </a:ext>
                  </a:extLst>
                </a:gridCol>
                <a:gridCol w="411480">
                  <a:extLst>
                    <a:ext uri="{9D8B030D-6E8A-4147-A177-3AD203B41FA5}">
                      <a16:colId xmlns:a16="http://schemas.microsoft.com/office/drawing/2014/main" val="3408765584"/>
                    </a:ext>
                  </a:extLst>
                </a:gridCol>
                <a:gridCol w="411480">
                  <a:extLst>
                    <a:ext uri="{9D8B030D-6E8A-4147-A177-3AD203B41FA5}">
                      <a16:colId xmlns:a16="http://schemas.microsoft.com/office/drawing/2014/main" val="1277260835"/>
                    </a:ext>
                  </a:extLst>
                </a:gridCol>
                <a:gridCol w="411480">
                  <a:extLst>
                    <a:ext uri="{9D8B030D-6E8A-4147-A177-3AD203B41FA5}">
                      <a16:colId xmlns:a16="http://schemas.microsoft.com/office/drawing/2014/main" val="1876347586"/>
                    </a:ext>
                  </a:extLst>
                </a:gridCol>
                <a:gridCol w="411480">
                  <a:extLst>
                    <a:ext uri="{9D8B030D-6E8A-4147-A177-3AD203B41FA5}">
                      <a16:colId xmlns:a16="http://schemas.microsoft.com/office/drawing/2014/main" val="1245620285"/>
                    </a:ext>
                  </a:extLst>
                </a:gridCol>
                <a:gridCol w="411480">
                  <a:extLst>
                    <a:ext uri="{9D8B030D-6E8A-4147-A177-3AD203B41FA5}">
                      <a16:colId xmlns:a16="http://schemas.microsoft.com/office/drawing/2014/main" val="110961544"/>
                    </a:ext>
                  </a:extLst>
                </a:gridCol>
                <a:gridCol w="411480">
                  <a:extLst>
                    <a:ext uri="{9D8B030D-6E8A-4147-A177-3AD203B41FA5}">
                      <a16:colId xmlns:a16="http://schemas.microsoft.com/office/drawing/2014/main" val="116829953"/>
                    </a:ext>
                  </a:extLst>
                </a:gridCol>
                <a:gridCol w="411480">
                  <a:extLst>
                    <a:ext uri="{9D8B030D-6E8A-4147-A177-3AD203B41FA5}">
                      <a16:colId xmlns:a16="http://schemas.microsoft.com/office/drawing/2014/main" val="535000500"/>
                    </a:ext>
                  </a:extLst>
                </a:gridCol>
                <a:gridCol w="411480">
                  <a:extLst>
                    <a:ext uri="{9D8B030D-6E8A-4147-A177-3AD203B41FA5}">
                      <a16:colId xmlns:a16="http://schemas.microsoft.com/office/drawing/2014/main" val="2788506797"/>
                    </a:ext>
                  </a:extLst>
                </a:gridCol>
                <a:gridCol w="411480">
                  <a:extLst>
                    <a:ext uri="{9D8B030D-6E8A-4147-A177-3AD203B41FA5}">
                      <a16:colId xmlns:a16="http://schemas.microsoft.com/office/drawing/2014/main" val="3918281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extLst>
                  <a:ext uri="{0D108BD9-81ED-4DB2-BD59-A6C34878D82A}">
                    <a16:rowId xmlns:a16="http://schemas.microsoft.com/office/drawing/2014/main" val="3815609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- 2021-04-07 14:15:12</a:t>
                      </a:r>
                      <a:r>
                        <a:rPr kumimoji="0" lang="en-US" sz="1000" b="0" i="0" u="none" strike="noStrike" kern="1200" cap="none" spc="0" normalizeH="0" baseline="0" noProof="0">
                          <a:ln>
                            <a:noFill/>
                          </a:ln>
                          <a:solidFill>
                            <a:prstClr val="black"/>
                          </a:solidFill>
                          <a:effectLst/>
                          <a:uLnTx/>
                          <a:uFillTx/>
                          <a:latin typeface="+mn-lt"/>
                          <a:ea typeface="+mn-ea"/>
                          <a:cs typeface="+mn-cs"/>
                        </a:rPr>
                        <a:t>
 Tinggal sebulan sahaja lagi sebelum peraduan Fiesta Raya Buttercup tamat! Pastikan anda tidak melepaskan peluang anda! Ikuti langkah-langkah mudah di bawah untuk menyertai peraduan ini. 
1. Beli minimum RM20.00 produk Buttercup dalam satu resit dari mana-mana pasar raya AEON, AEON BiG, Econsave, Giant, MYDIN, Tesco atau TF-Value Mart di Semenanjung Malaysia.
2. Simpan resit pembelian anda. 
3. WhatsApp penyertaan anda kepada +6011-54054078. 
*Tertakluk kepada Terma &amp; Syarat: http://bit.ly/ButtercupRaya2021Terma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-2.xx.fbcdn.net/v/t15.13418-10/p160x160/152027580_207390634067295_4553734737659890242_n.jpg?_nc_cat=110&amp;ccb=1-3&amp;_nc_sid=08861d&amp;_nc_eui2=AeFb617SA2YeJnsFveXv21EE70Z5cRJ1CIjvRnlxEnUIiNxO-bhhCemKQU1qYd2Cpxq7BeL-sPmSA7ThY1XlGy_c&amp;_nc_ohc=uz6hC5rpuOEAX_RMsFG&amp;_nc_ht=scontent-ort2-2.xx&amp;tp=6&amp;oh=b7a793db5aa2228609190cae6e4128a9&amp;oe=60BB849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05/07/2021 14:17:18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75595679"/>
                  </a:ext>
                </a:extLst>
              </a:tr>
            </a:tbl>
          </a:graphicData>
        </a:graphic>
      </p:graphicFrame>
      <p:sp>
        <p:nvSpPr>
          <p:cNvPr id="4" name="Text Placeholder 3">
            <a:extLst>
              <a:ext uri="{FF2B5EF4-FFF2-40B4-BE49-F238E27FC236}">
                <a16:creationId xmlns:a16="http://schemas.microsoft.com/office/drawing/2014/main" id="{90174539-7084-45B1-AE2B-C2AFE7A7F97A}"/>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01479968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901</Words>
  <Application>Microsoft Office PowerPoint</Application>
  <PresentationFormat>On-screen Show (4:3)</PresentationFormat>
  <Paragraphs>216</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quintly_template</vt:lpstr>
      <vt:lpstr>Facebook Videos Table | Buttercup Malaysia - 1 of 7</vt:lpstr>
      <vt:lpstr>Facebook Videos Table | Buttercup Malaysia - 2 of 7</vt:lpstr>
      <vt:lpstr>Facebook Videos Table | Buttercup Malaysia - 3 of 7</vt:lpstr>
      <vt:lpstr>Facebook Videos Table | Buttercup Malaysia - 4 of 7</vt:lpstr>
      <vt:lpstr>Facebook Videos Table | Buttercup Malaysia - 5 of 7</vt:lpstr>
      <vt:lpstr>Facebook Videos Table | Buttercup Malaysia - 6 of 7</vt:lpstr>
      <vt:lpstr>Facebook Videos Table | Buttercup Malaysia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Videos Table | Buttercup Malaysia - 1 of 7</dc:title>
  <dc:creator>Frederik Peiniger</dc:creator>
  <cp:lastModifiedBy>Frederik Peiniger</cp:lastModifiedBy>
  <cp:revision>1</cp:revision>
  <dcterms:created xsi:type="dcterms:W3CDTF">2021-05-07T06:33:55Z</dcterms:created>
  <dcterms:modified xsi:type="dcterms:W3CDTF">2021-05-07T06:34:51Z</dcterms:modified>
</cp:coreProperties>
</file>