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86351</c:v>
                </c:pt>
                <c:pt idx="1">
                  <c:v>25721</c:v>
                </c:pt>
                <c:pt idx="2">
                  <c:v>60837</c:v>
                </c:pt>
                <c:pt idx="3">
                  <c:v>30326</c:v>
                </c:pt>
                <c:pt idx="4">
                  <c:v>4203</c:v>
                </c:pt>
                <c:pt idx="5">
                  <c:v>8826</c:v>
                </c:pt>
                <c:pt idx="6">
                  <c:v>3726</c:v>
                </c:pt>
                <c:pt idx="7">
                  <c:v>3776</c:v>
                </c:pt>
                <c:pt idx="8">
                  <c:v>1910</c:v>
                </c:pt>
                <c:pt idx="9">
                  <c:v>2659</c:v>
                </c:pt>
                <c:pt idx="10">
                  <c:v>2535</c:v>
                </c:pt>
                <c:pt idx="11">
                  <c:v>2556</c:v>
                </c:pt>
                <c:pt idx="12">
                  <c:v>2749</c:v>
                </c:pt>
                <c:pt idx="13">
                  <c:v>5308</c:v>
                </c:pt>
                <c:pt idx="14">
                  <c:v>4211</c:v>
                </c:pt>
                <c:pt idx="15">
                  <c:v>4645</c:v>
                </c:pt>
                <c:pt idx="16">
                  <c:v>5538</c:v>
                </c:pt>
                <c:pt idx="17">
                  <c:v>4816</c:v>
                </c:pt>
                <c:pt idx="18">
                  <c:v>3989</c:v>
                </c:pt>
                <c:pt idx="19">
                  <c:v>2867</c:v>
                </c:pt>
                <c:pt idx="20">
                  <c:v>4142</c:v>
                </c:pt>
                <c:pt idx="21">
                  <c:v>4039</c:v>
                </c:pt>
                <c:pt idx="22">
                  <c:v>4607</c:v>
                </c:pt>
                <c:pt idx="23">
                  <c:v>19071</c:v>
                </c:pt>
                <c:pt idx="24">
                  <c:v>13003</c:v>
                </c:pt>
                <c:pt idx="25">
                  <c:v>12884</c:v>
                </c:pt>
                <c:pt idx="26">
                  <c:v>11032</c:v>
                </c:pt>
                <c:pt idx="27">
                  <c:v>6353</c:v>
                </c:pt>
                <c:pt idx="28">
                  <c:v>7656</c:v>
                </c:pt>
                <c:pt idx="29">
                  <c:v>11426</c:v>
                </c:pt>
              </c:numCache>
            </c:numRef>
          </c:val>
          <c:smooth val="0"/>
          <c:extLst>
            <c:ext xmlns:c16="http://schemas.microsoft.com/office/drawing/2014/chart" uri="{C3380CC4-5D6E-409C-BE32-E72D297353CC}">
              <c16:uniqueId val="{00000000-7A57-4FA4-A283-4F9C6A98A442}"/>
            </c:ext>
          </c:extLst>
        </c:ser>
        <c:dLbls>
          <c:showLegendKey val="0"/>
          <c:showVal val="0"/>
          <c:showCatName val="0"/>
          <c:showSerName val="0"/>
          <c:showPercent val="0"/>
          <c:showBubbleSize val="0"/>
        </c:dLbls>
        <c:smooth val="0"/>
        <c:axId val="330139136"/>
        <c:axId val="330143072"/>
      </c:lineChart>
      <c:dateAx>
        <c:axId val="33013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43072"/>
        <c:crosses val="autoZero"/>
        <c:auto val="1"/>
        <c:lblOffset val="100"/>
        <c:baseTimeUnit val="days"/>
      </c:dateAx>
      <c:valAx>
        <c:axId val="33014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3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157</c:v>
                </c:pt>
                <c:pt idx="1">
                  <c:v>953</c:v>
                </c:pt>
                <c:pt idx="2">
                  <c:v>879</c:v>
                </c:pt>
                <c:pt idx="3">
                  <c:v>408</c:v>
                </c:pt>
                <c:pt idx="4">
                  <c:v>253</c:v>
                </c:pt>
                <c:pt idx="5">
                  <c:v>548</c:v>
                </c:pt>
                <c:pt idx="6">
                  <c:v>201</c:v>
                </c:pt>
                <c:pt idx="7">
                  <c:v>207</c:v>
                </c:pt>
                <c:pt idx="8">
                  <c:v>104</c:v>
                </c:pt>
                <c:pt idx="9">
                  <c:v>82</c:v>
                </c:pt>
                <c:pt idx="10">
                  <c:v>113</c:v>
                </c:pt>
                <c:pt idx="11">
                  <c:v>136</c:v>
                </c:pt>
                <c:pt idx="12">
                  <c:v>112</c:v>
                </c:pt>
                <c:pt idx="13">
                  <c:v>378</c:v>
                </c:pt>
                <c:pt idx="14">
                  <c:v>235</c:v>
                </c:pt>
                <c:pt idx="15">
                  <c:v>303</c:v>
                </c:pt>
                <c:pt idx="16">
                  <c:v>288</c:v>
                </c:pt>
                <c:pt idx="17">
                  <c:v>181</c:v>
                </c:pt>
                <c:pt idx="18">
                  <c:v>166</c:v>
                </c:pt>
                <c:pt idx="19">
                  <c:v>105</c:v>
                </c:pt>
                <c:pt idx="20">
                  <c:v>216</c:v>
                </c:pt>
                <c:pt idx="21">
                  <c:v>196</c:v>
                </c:pt>
                <c:pt idx="22">
                  <c:v>215</c:v>
                </c:pt>
                <c:pt idx="23">
                  <c:v>665</c:v>
                </c:pt>
                <c:pt idx="24">
                  <c:v>237</c:v>
                </c:pt>
                <c:pt idx="25">
                  <c:v>386</c:v>
                </c:pt>
                <c:pt idx="26">
                  <c:v>333</c:v>
                </c:pt>
                <c:pt idx="27">
                  <c:v>86</c:v>
                </c:pt>
                <c:pt idx="28">
                  <c:v>156</c:v>
                </c:pt>
                <c:pt idx="29">
                  <c:v>214</c:v>
                </c:pt>
              </c:numCache>
            </c:numRef>
          </c:val>
          <c:smooth val="0"/>
          <c:extLst>
            <c:ext xmlns:c16="http://schemas.microsoft.com/office/drawing/2014/chart" uri="{C3380CC4-5D6E-409C-BE32-E72D297353CC}">
              <c16:uniqueId val="{00000000-3057-4EDE-9812-FE548CF85633}"/>
            </c:ext>
          </c:extLst>
        </c:ser>
        <c:dLbls>
          <c:showLegendKey val="0"/>
          <c:showVal val="0"/>
          <c:showCatName val="0"/>
          <c:showSerName val="0"/>
          <c:showPercent val="0"/>
          <c:showBubbleSize val="0"/>
        </c:dLbls>
        <c:smooth val="0"/>
        <c:axId val="332252800"/>
        <c:axId val="330143728"/>
      </c:lineChart>
      <c:dateAx>
        <c:axId val="332252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43728"/>
        <c:crosses val="autoZero"/>
        <c:auto val="1"/>
        <c:lblOffset val="100"/>
        <c:baseTimeUnit val="days"/>
      </c:dateAx>
      <c:valAx>
        <c:axId val="33014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5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40</c:v>
                </c:pt>
                <c:pt idx="1">
                  <c:v>51</c:v>
                </c:pt>
                <c:pt idx="2">
                  <c:v>0</c:v>
                </c:pt>
                <c:pt idx="3">
                  <c:v>51</c:v>
                </c:pt>
                <c:pt idx="4">
                  <c:v>213</c:v>
                </c:pt>
                <c:pt idx="5">
                  <c:v>721</c:v>
                </c:pt>
                <c:pt idx="6">
                  <c:v>0</c:v>
                </c:pt>
                <c:pt idx="7">
                  <c:v>92</c:v>
                </c:pt>
                <c:pt idx="8">
                  <c:v>0</c:v>
                </c:pt>
                <c:pt idx="9">
                  <c:v>71</c:v>
                </c:pt>
                <c:pt idx="10">
                  <c:v>0</c:v>
                </c:pt>
                <c:pt idx="11">
                  <c:v>67</c:v>
                </c:pt>
                <c:pt idx="12">
                  <c:v>118</c:v>
                </c:pt>
                <c:pt idx="13">
                  <c:v>366</c:v>
                </c:pt>
                <c:pt idx="14">
                  <c:v>104</c:v>
                </c:pt>
                <c:pt idx="15">
                  <c:v>0</c:v>
                </c:pt>
                <c:pt idx="16">
                  <c:v>384</c:v>
                </c:pt>
                <c:pt idx="17">
                  <c:v>29</c:v>
                </c:pt>
                <c:pt idx="18">
                  <c:v>39</c:v>
                </c:pt>
                <c:pt idx="19">
                  <c:v>25</c:v>
                </c:pt>
                <c:pt idx="20">
                  <c:v>47</c:v>
                </c:pt>
                <c:pt idx="21">
                  <c:v>105</c:v>
                </c:pt>
                <c:pt idx="22">
                  <c:v>93</c:v>
                </c:pt>
                <c:pt idx="23">
                  <c:v>64</c:v>
                </c:pt>
                <c:pt idx="24">
                  <c:v>59</c:v>
                </c:pt>
                <c:pt idx="25">
                  <c:v>691</c:v>
                </c:pt>
                <c:pt idx="26">
                  <c:v>34</c:v>
                </c:pt>
                <c:pt idx="27">
                  <c:v>0</c:v>
                </c:pt>
                <c:pt idx="28">
                  <c:v>0</c:v>
                </c:pt>
                <c:pt idx="29">
                  <c:v>98</c:v>
                </c:pt>
              </c:numCache>
            </c:numRef>
          </c:val>
          <c:smooth val="0"/>
          <c:extLst>
            <c:ext xmlns:c16="http://schemas.microsoft.com/office/drawing/2014/chart" uri="{C3380CC4-5D6E-409C-BE32-E72D297353CC}">
              <c16:uniqueId val="{00000000-8C3E-4558-9B4D-C2FC5DB85BC3}"/>
            </c:ext>
          </c:extLst>
        </c:ser>
        <c:dLbls>
          <c:showLegendKey val="0"/>
          <c:showVal val="0"/>
          <c:showCatName val="0"/>
          <c:showSerName val="0"/>
          <c:showPercent val="0"/>
          <c:showBubbleSize val="0"/>
        </c:dLbls>
        <c:smooth val="0"/>
        <c:axId val="265373528"/>
        <c:axId val="265372216"/>
      </c:lineChart>
      <c:dateAx>
        <c:axId val="26537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72216"/>
        <c:crosses val="autoZero"/>
        <c:auto val="1"/>
        <c:lblOffset val="100"/>
        <c:baseTimeUnit val="days"/>
      </c:dateAx>
      <c:valAx>
        <c:axId val="26537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7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3498</c:v>
                </c:pt>
              </c:numCache>
            </c:numRef>
          </c:val>
          <c:extLst>
            <c:ext xmlns:c16="http://schemas.microsoft.com/office/drawing/2014/chart" uri="{C3380CC4-5D6E-409C-BE32-E72D297353CC}">
              <c16:uniqueId val="{00000000-97A0-4EDF-9669-67D4825F3D4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246</c:v>
                </c:pt>
              </c:numCache>
            </c:numRef>
          </c:val>
          <c:extLst>
            <c:ext xmlns:c16="http://schemas.microsoft.com/office/drawing/2014/chart" uri="{C3380CC4-5D6E-409C-BE32-E72D297353CC}">
              <c16:uniqueId val="{00000001-97A0-4EDF-9669-67D4825F3D4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2</c:v>
                </c:pt>
              </c:numCache>
            </c:numRef>
          </c:val>
          <c:extLst>
            <c:ext xmlns:c16="http://schemas.microsoft.com/office/drawing/2014/chart" uri="{C3380CC4-5D6E-409C-BE32-E72D297353CC}">
              <c16:uniqueId val="{00000002-97A0-4EDF-9669-67D4825F3D4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5</c:v>
                </c:pt>
              </c:numCache>
            </c:numRef>
          </c:val>
          <c:extLst>
            <c:ext xmlns:c16="http://schemas.microsoft.com/office/drawing/2014/chart" uri="{C3380CC4-5D6E-409C-BE32-E72D297353CC}">
              <c16:uniqueId val="{00000003-97A0-4EDF-9669-67D4825F3D4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5</c:v>
                </c:pt>
              </c:numCache>
            </c:numRef>
          </c:val>
          <c:extLst>
            <c:ext xmlns:c16="http://schemas.microsoft.com/office/drawing/2014/chart" uri="{C3380CC4-5D6E-409C-BE32-E72D297353CC}">
              <c16:uniqueId val="{00000004-97A0-4EDF-9669-67D4825F3D4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1</c:v>
                </c:pt>
              </c:numCache>
            </c:numRef>
          </c:val>
          <c:extLst>
            <c:ext xmlns:c16="http://schemas.microsoft.com/office/drawing/2014/chart" uri="{C3380CC4-5D6E-409C-BE32-E72D297353CC}">
              <c16:uniqueId val="{00000005-97A0-4EDF-9669-67D4825F3D4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1614</c:v>
                </c:pt>
              </c:numCache>
            </c:numRef>
          </c:val>
          <c:extLst>
            <c:ext xmlns:c16="http://schemas.microsoft.com/office/drawing/2014/chart" uri="{C3380CC4-5D6E-409C-BE32-E72D297353CC}">
              <c16:uniqueId val="{00000006-97A0-4EDF-9669-67D4825F3D4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1623</c:v>
                </c:pt>
              </c:numCache>
            </c:numRef>
          </c:val>
          <c:extLst>
            <c:ext xmlns:c16="http://schemas.microsoft.com/office/drawing/2014/chart" uri="{C3380CC4-5D6E-409C-BE32-E72D297353CC}">
              <c16:uniqueId val="{00000007-97A0-4EDF-9669-67D4825F3D43}"/>
            </c:ext>
          </c:extLst>
        </c:ser>
        <c:dLbls>
          <c:showLegendKey val="0"/>
          <c:showVal val="0"/>
          <c:showCatName val="0"/>
          <c:showSerName val="0"/>
          <c:showPercent val="0"/>
          <c:showBubbleSize val="0"/>
        </c:dLbls>
        <c:gapWidth val="150"/>
        <c:overlap val="100"/>
        <c:axId val="265372544"/>
        <c:axId val="265375496"/>
      </c:barChart>
      <c:catAx>
        <c:axId val="26537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75496"/>
        <c:crosses val="autoZero"/>
        <c:auto val="1"/>
        <c:lblAlgn val="ctr"/>
        <c:lblOffset val="100"/>
        <c:noMultiLvlLbl val="0"/>
      </c:catAx>
      <c:valAx>
        <c:axId val="265375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7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0.16303566888837301</c:v>
                </c:pt>
                <c:pt idx="1">
                  <c:v>0.40968929270152898</c:v>
                </c:pt>
                <c:pt idx="2">
                  <c:v>0.50485791026958904</c:v>
                </c:pt>
                <c:pt idx="3">
                  <c:v>7.7303776900885399E-2</c:v>
                </c:pt>
                <c:pt idx="4">
                  <c:v>6.7770335245548305E-2</c:v>
                </c:pt>
                <c:pt idx="5">
                  <c:v>0.35370450199511499</c:v>
                </c:pt>
                <c:pt idx="6">
                  <c:v>4.00680881166341E-2</c:v>
                </c:pt>
              </c:numCache>
            </c:numRef>
          </c:val>
          <c:extLst>
            <c:ext xmlns:c16="http://schemas.microsoft.com/office/drawing/2014/chart" uri="{C3380CC4-5D6E-409C-BE32-E72D297353CC}">
              <c16:uniqueId val="{00000000-8042-4DA1-84D7-24ECB24D183E}"/>
            </c:ext>
          </c:extLst>
        </c:ser>
        <c:dLbls>
          <c:showLegendKey val="0"/>
          <c:showVal val="0"/>
          <c:showCatName val="0"/>
          <c:showSerName val="0"/>
          <c:showPercent val="0"/>
          <c:showBubbleSize val="0"/>
        </c:dLbls>
        <c:gapWidth val="219"/>
        <c:overlap val="-27"/>
        <c:axId val="333901208"/>
        <c:axId val="333897272"/>
      </c:barChart>
      <c:catAx>
        <c:axId val="33390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97272"/>
        <c:crosses val="autoZero"/>
        <c:auto val="1"/>
        <c:lblAlgn val="ctr"/>
        <c:lblOffset val="100"/>
        <c:noMultiLvlLbl val="0"/>
      </c:catAx>
      <c:valAx>
        <c:axId val="33389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0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40</c:v>
                </c:pt>
                <c:pt idx="1">
                  <c:v>6062</c:v>
                </c:pt>
                <c:pt idx="2">
                  <c:v>6246</c:v>
                </c:pt>
                <c:pt idx="3">
                  <c:v>2856</c:v>
                </c:pt>
                <c:pt idx="4">
                  <c:v>1555</c:v>
                </c:pt>
                <c:pt idx="5">
                  <c:v>1098</c:v>
                </c:pt>
                <c:pt idx="6">
                  <c:v>819</c:v>
                </c:pt>
              </c:numCache>
            </c:numRef>
          </c:val>
          <c:extLst>
            <c:ext xmlns:c16="http://schemas.microsoft.com/office/drawing/2014/chart" uri="{C3380CC4-5D6E-409C-BE32-E72D297353CC}">
              <c16:uniqueId val="{00000000-CDF3-420B-B551-AF2BE00EA68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165</c:v>
                </c:pt>
                <c:pt idx="1">
                  <c:v>9725</c:v>
                </c:pt>
                <c:pt idx="2">
                  <c:v>26680</c:v>
                </c:pt>
                <c:pt idx="3">
                  <c:v>31208</c:v>
                </c:pt>
                <c:pt idx="4">
                  <c:v>18032</c:v>
                </c:pt>
                <c:pt idx="5">
                  <c:v>11118</c:v>
                </c:pt>
                <c:pt idx="6">
                  <c:v>4266</c:v>
                </c:pt>
              </c:numCache>
            </c:numRef>
          </c:val>
          <c:extLst>
            <c:ext xmlns:c16="http://schemas.microsoft.com/office/drawing/2014/chart" uri="{C3380CC4-5D6E-409C-BE32-E72D297353CC}">
              <c16:uniqueId val="{00000001-CDF3-420B-B551-AF2BE00EA680}"/>
            </c:ext>
          </c:extLst>
        </c:ser>
        <c:dLbls>
          <c:showLegendKey val="0"/>
          <c:showVal val="0"/>
          <c:showCatName val="0"/>
          <c:showSerName val="0"/>
          <c:showPercent val="0"/>
          <c:showBubbleSize val="0"/>
        </c:dLbls>
        <c:gapWidth val="219"/>
        <c:overlap val="-27"/>
        <c:axId val="341643792"/>
        <c:axId val="341642808"/>
      </c:barChart>
      <c:catAx>
        <c:axId val="34164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42808"/>
        <c:crosses val="autoZero"/>
        <c:auto val="1"/>
        <c:lblAlgn val="ctr"/>
        <c:lblOffset val="100"/>
        <c:noMultiLvlLbl val="0"/>
      </c:catAx>
      <c:valAx>
        <c:axId val="34164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4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3.32391557254446E-2</c:v>
                </c:pt>
                <c:pt idx="1">
                  <c:v>4.3626754418766997E-2</c:v>
                </c:pt>
                <c:pt idx="2">
                  <c:v>0</c:v>
                </c:pt>
                <c:pt idx="3">
                  <c:v>4.2381332269645001E-2</c:v>
                </c:pt>
                <c:pt idx="4">
                  <c:v>0.19446037246640599</c:v>
                </c:pt>
                <c:pt idx="5">
                  <c:v>1.8653306080396199</c:v>
                </c:pt>
                <c:pt idx="6">
                  <c:v>0</c:v>
                </c:pt>
                <c:pt idx="7">
                  <c:v>7.9715680738698599E-2</c:v>
                </c:pt>
                <c:pt idx="8">
                  <c:v>0</c:v>
                </c:pt>
                <c:pt idx="9">
                  <c:v>6.06055574465965E-2</c:v>
                </c:pt>
                <c:pt idx="10">
                  <c:v>0</c:v>
                </c:pt>
                <c:pt idx="11">
                  <c:v>6.1839069010740898E-2</c:v>
                </c:pt>
                <c:pt idx="12">
                  <c:v>0.100428272633711</c:v>
                </c:pt>
                <c:pt idx="13">
                  <c:v>0.97088989942576398</c:v>
                </c:pt>
                <c:pt idx="14">
                  <c:v>8.7933966568501401E-2</c:v>
                </c:pt>
                <c:pt idx="15">
                  <c:v>0</c:v>
                </c:pt>
                <c:pt idx="16">
                  <c:v>0.92954990215264199</c:v>
                </c:pt>
                <c:pt idx="17">
                  <c:v>2.65276177370284E-2</c:v>
                </c:pt>
                <c:pt idx="18">
                  <c:v>3.5637032678330197E-2</c:v>
                </c:pt>
                <c:pt idx="19">
                  <c:v>2.6515308447611598E-2</c:v>
                </c:pt>
                <c:pt idx="20">
                  <c:v>3.9766372561202898E-2</c:v>
                </c:pt>
                <c:pt idx="21">
                  <c:v>0.108515573227303</c:v>
                </c:pt>
                <c:pt idx="22">
                  <c:v>8.6965884525870299E-2</c:v>
                </c:pt>
                <c:pt idx="23">
                  <c:v>7.1215044592211105E-2</c:v>
                </c:pt>
                <c:pt idx="24">
                  <c:v>5.13274775856217E-2</c:v>
                </c:pt>
                <c:pt idx="25">
                  <c:v>0.58846411693137901</c:v>
                </c:pt>
                <c:pt idx="26">
                  <c:v>3.02029805790698E-2</c:v>
                </c:pt>
                <c:pt idx="27">
                  <c:v>0</c:v>
                </c:pt>
                <c:pt idx="28">
                  <c:v>0</c:v>
                </c:pt>
                <c:pt idx="29">
                  <c:v>9.6769391097215995E-2</c:v>
                </c:pt>
              </c:numCache>
            </c:numRef>
          </c:val>
          <c:smooth val="0"/>
          <c:extLst>
            <c:ext xmlns:c16="http://schemas.microsoft.com/office/drawing/2014/chart" uri="{C3380CC4-5D6E-409C-BE32-E72D297353CC}">
              <c16:uniqueId val="{00000000-8697-42F4-8C04-238BB71567FE}"/>
            </c:ext>
          </c:extLst>
        </c:ser>
        <c:dLbls>
          <c:showLegendKey val="0"/>
          <c:showVal val="0"/>
          <c:showCatName val="0"/>
          <c:showSerName val="0"/>
          <c:showPercent val="0"/>
          <c:showBubbleSize val="0"/>
        </c:dLbls>
        <c:smooth val="0"/>
        <c:axId val="270162944"/>
        <c:axId val="341299248"/>
      </c:lineChart>
      <c:dateAx>
        <c:axId val="27016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99248"/>
        <c:crosses val="autoZero"/>
        <c:auto val="1"/>
        <c:lblOffset val="100"/>
        <c:baseTimeUnit val="days"/>
      </c:dateAx>
      <c:valAx>
        <c:axId val="34129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6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120341</c:v>
                </c:pt>
                <c:pt idx="1">
                  <c:v>120338</c:v>
                </c:pt>
                <c:pt idx="2">
                  <c:v>120338</c:v>
                </c:pt>
                <c:pt idx="3">
                  <c:v>120335</c:v>
                </c:pt>
                <c:pt idx="4">
                  <c:v>120331</c:v>
                </c:pt>
                <c:pt idx="5">
                  <c:v>120378</c:v>
                </c:pt>
                <c:pt idx="6">
                  <c:v>120418</c:v>
                </c:pt>
                <c:pt idx="7">
                  <c:v>120439</c:v>
                </c:pt>
                <c:pt idx="8">
                  <c:v>120441</c:v>
                </c:pt>
                <c:pt idx="9">
                  <c:v>120461</c:v>
                </c:pt>
                <c:pt idx="10">
                  <c:v>120467</c:v>
                </c:pt>
                <c:pt idx="11">
                  <c:v>120481</c:v>
                </c:pt>
                <c:pt idx="12">
                  <c:v>120487</c:v>
                </c:pt>
                <c:pt idx="13">
                  <c:v>120529</c:v>
                </c:pt>
                <c:pt idx="14">
                  <c:v>120561</c:v>
                </c:pt>
                <c:pt idx="15">
                  <c:v>120585</c:v>
                </c:pt>
                <c:pt idx="16">
                  <c:v>120607</c:v>
                </c:pt>
                <c:pt idx="17">
                  <c:v>120651</c:v>
                </c:pt>
                <c:pt idx="18">
                  <c:v>120672</c:v>
                </c:pt>
                <c:pt idx="19">
                  <c:v>120699</c:v>
                </c:pt>
                <c:pt idx="20">
                  <c:v>120711</c:v>
                </c:pt>
                <c:pt idx="21">
                  <c:v>120730</c:v>
                </c:pt>
                <c:pt idx="22">
                  <c:v>120745</c:v>
                </c:pt>
                <c:pt idx="23">
                  <c:v>120778</c:v>
                </c:pt>
                <c:pt idx="24">
                  <c:v>120808</c:v>
                </c:pt>
                <c:pt idx="25">
                  <c:v>120838</c:v>
                </c:pt>
                <c:pt idx="26">
                  <c:v>120861</c:v>
                </c:pt>
                <c:pt idx="27">
                  <c:v>120876</c:v>
                </c:pt>
                <c:pt idx="28">
                  <c:v>120896</c:v>
                </c:pt>
                <c:pt idx="29">
                  <c:v>120916</c:v>
                </c:pt>
              </c:numCache>
            </c:numRef>
          </c:val>
          <c:smooth val="0"/>
          <c:extLst>
            <c:ext xmlns:c16="http://schemas.microsoft.com/office/drawing/2014/chart" uri="{C3380CC4-5D6E-409C-BE32-E72D297353CC}">
              <c16:uniqueId val="{00000000-0FB1-4E0C-84B3-045CB0EBC9D6}"/>
            </c:ext>
          </c:extLst>
        </c:ser>
        <c:dLbls>
          <c:showLegendKey val="0"/>
          <c:showVal val="0"/>
          <c:showCatName val="0"/>
          <c:showSerName val="0"/>
          <c:showPercent val="0"/>
          <c:showBubbleSize val="0"/>
        </c:dLbls>
        <c:smooth val="0"/>
        <c:axId val="385485120"/>
        <c:axId val="385489384"/>
      </c:lineChart>
      <c:dateAx>
        <c:axId val="385485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89384"/>
        <c:crosses val="autoZero"/>
        <c:auto val="1"/>
        <c:lblOffset val="100"/>
        <c:baseTimeUnit val="days"/>
      </c:dateAx>
      <c:valAx>
        <c:axId val="38548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8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19</c:v>
                </c:pt>
                <c:pt idx="1">
                  <c:v>67</c:v>
                </c:pt>
                <c:pt idx="2">
                  <c:v>73</c:v>
                </c:pt>
                <c:pt idx="3">
                  <c:v>40</c:v>
                </c:pt>
                <c:pt idx="4">
                  <c:v>68</c:v>
                </c:pt>
                <c:pt idx="5">
                  <c:v>242</c:v>
                </c:pt>
                <c:pt idx="6">
                  <c:v>85</c:v>
                </c:pt>
                <c:pt idx="7">
                  <c:v>47</c:v>
                </c:pt>
                <c:pt idx="8">
                  <c:v>50</c:v>
                </c:pt>
                <c:pt idx="9">
                  <c:v>37</c:v>
                </c:pt>
                <c:pt idx="10">
                  <c:v>35</c:v>
                </c:pt>
                <c:pt idx="11">
                  <c:v>33</c:v>
                </c:pt>
                <c:pt idx="12">
                  <c:v>60</c:v>
                </c:pt>
                <c:pt idx="13">
                  <c:v>171</c:v>
                </c:pt>
                <c:pt idx="14">
                  <c:v>75</c:v>
                </c:pt>
                <c:pt idx="15">
                  <c:v>123</c:v>
                </c:pt>
                <c:pt idx="16">
                  <c:v>177</c:v>
                </c:pt>
                <c:pt idx="17">
                  <c:v>90</c:v>
                </c:pt>
                <c:pt idx="18">
                  <c:v>89</c:v>
                </c:pt>
                <c:pt idx="19">
                  <c:v>64</c:v>
                </c:pt>
                <c:pt idx="20">
                  <c:v>75</c:v>
                </c:pt>
                <c:pt idx="21">
                  <c:v>89</c:v>
                </c:pt>
                <c:pt idx="22">
                  <c:v>94</c:v>
                </c:pt>
                <c:pt idx="23">
                  <c:v>126</c:v>
                </c:pt>
                <c:pt idx="24">
                  <c:v>66</c:v>
                </c:pt>
                <c:pt idx="25">
                  <c:v>58</c:v>
                </c:pt>
                <c:pt idx="26">
                  <c:v>60</c:v>
                </c:pt>
                <c:pt idx="27">
                  <c:v>50</c:v>
                </c:pt>
                <c:pt idx="28">
                  <c:v>45</c:v>
                </c:pt>
                <c:pt idx="29">
                  <c:v>47</c:v>
                </c:pt>
              </c:numCache>
            </c:numRef>
          </c:val>
          <c:smooth val="0"/>
          <c:extLst>
            <c:ext xmlns:c16="http://schemas.microsoft.com/office/drawing/2014/chart" uri="{C3380CC4-5D6E-409C-BE32-E72D297353CC}">
              <c16:uniqueId val="{00000000-9CA5-46BC-A0DD-E4B4B22A4FA9}"/>
            </c:ext>
          </c:extLst>
        </c:ser>
        <c:dLbls>
          <c:showLegendKey val="0"/>
          <c:showVal val="0"/>
          <c:showCatName val="0"/>
          <c:showSerName val="0"/>
          <c:showPercent val="0"/>
          <c:showBubbleSize val="0"/>
        </c:dLbls>
        <c:smooth val="0"/>
        <c:axId val="385493320"/>
        <c:axId val="385493648"/>
      </c:lineChart>
      <c:dateAx>
        <c:axId val="38549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93648"/>
        <c:crosses val="autoZero"/>
        <c:auto val="1"/>
        <c:lblOffset val="100"/>
        <c:baseTimeUnit val="days"/>
      </c:dateAx>
      <c:valAx>
        <c:axId val="38549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9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2021-04</c:v>
                </c:pt>
              </c:strCache>
            </c:strRef>
          </c:cat>
          <c:val>
            <c:numRef>
              <c:f>Sheet1!$B$2</c:f>
              <c:numCache>
                <c:formatCode>General</c:formatCode>
                <c:ptCount val="1"/>
                <c:pt idx="0">
                  <c:v>14722</c:v>
                </c:pt>
              </c:numCache>
            </c:numRef>
          </c:val>
          <c:extLst>
            <c:ext xmlns:c16="http://schemas.microsoft.com/office/drawing/2014/chart" uri="{C3380CC4-5D6E-409C-BE32-E72D297353CC}">
              <c16:uniqueId val="{00000000-8C34-4CA9-8974-08B1A143A246}"/>
            </c:ext>
          </c:extLst>
        </c:ser>
        <c:dLbls>
          <c:showLegendKey val="0"/>
          <c:showVal val="0"/>
          <c:showCatName val="0"/>
          <c:showSerName val="0"/>
          <c:showPercent val="0"/>
          <c:showBubbleSize val="0"/>
        </c:dLbls>
        <c:gapWidth val="219"/>
        <c:overlap val="-27"/>
        <c:axId val="392273832"/>
        <c:axId val="392281704"/>
      </c:barChart>
      <c:catAx>
        <c:axId val="39227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81704"/>
        <c:crosses val="autoZero"/>
        <c:auto val="1"/>
        <c:lblAlgn val="ctr"/>
        <c:lblOffset val="100"/>
        <c:noMultiLvlLbl val="0"/>
      </c:catAx>
      <c:valAx>
        <c:axId val="39228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B0D47-DFF3-4C86-87A4-A71A588E0DB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203E8D2-FE55-497B-AF94-1B8EF316D1A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69910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76DD-7434-42EE-A31F-C0AAF46EC965}"/>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6F79B2C7-33A5-43D9-A8E6-067C73B9C016}"/>
              </a:ext>
            </a:extLst>
          </p:cNvPr>
          <p:cNvGraphicFramePr>
            <a:graphicFrameLocks noGrp="1"/>
          </p:cNvGraphicFramePr>
          <p:nvPr>
            <p:ph type="tbl" sz="quarter" idx="13"/>
            <p:extLst>
              <p:ext uri="{D42A27DB-BD31-4B8C-83A1-F6EECF244321}">
                <p14:modId xmlns:p14="http://schemas.microsoft.com/office/powerpoint/2010/main" val="4012260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89372712"/>
                    </a:ext>
                  </a:extLst>
                </a:gridCol>
                <a:gridCol w="740664">
                  <a:extLst>
                    <a:ext uri="{9D8B030D-6E8A-4147-A177-3AD203B41FA5}">
                      <a16:colId xmlns:a16="http://schemas.microsoft.com/office/drawing/2014/main" val="3113078980"/>
                    </a:ext>
                  </a:extLst>
                </a:gridCol>
                <a:gridCol w="740664">
                  <a:extLst>
                    <a:ext uri="{9D8B030D-6E8A-4147-A177-3AD203B41FA5}">
                      <a16:colId xmlns:a16="http://schemas.microsoft.com/office/drawing/2014/main" val="305924264"/>
                    </a:ext>
                  </a:extLst>
                </a:gridCol>
                <a:gridCol w="740664">
                  <a:extLst>
                    <a:ext uri="{9D8B030D-6E8A-4147-A177-3AD203B41FA5}">
                      <a16:colId xmlns:a16="http://schemas.microsoft.com/office/drawing/2014/main" val="2821722051"/>
                    </a:ext>
                  </a:extLst>
                </a:gridCol>
                <a:gridCol w="740664">
                  <a:extLst>
                    <a:ext uri="{9D8B030D-6E8A-4147-A177-3AD203B41FA5}">
                      <a16:colId xmlns:a16="http://schemas.microsoft.com/office/drawing/2014/main" val="3287095725"/>
                    </a:ext>
                  </a:extLst>
                </a:gridCol>
                <a:gridCol w="740664">
                  <a:extLst>
                    <a:ext uri="{9D8B030D-6E8A-4147-A177-3AD203B41FA5}">
                      <a16:colId xmlns:a16="http://schemas.microsoft.com/office/drawing/2014/main" val="808963853"/>
                    </a:ext>
                  </a:extLst>
                </a:gridCol>
                <a:gridCol w="740664">
                  <a:extLst>
                    <a:ext uri="{9D8B030D-6E8A-4147-A177-3AD203B41FA5}">
                      <a16:colId xmlns:a16="http://schemas.microsoft.com/office/drawing/2014/main" val="1397412541"/>
                    </a:ext>
                  </a:extLst>
                </a:gridCol>
                <a:gridCol w="740664">
                  <a:extLst>
                    <a:ext uri="{9D8B030D-6E8A-4147-A177-3AD203B41FA5}">
                      <a16:colId xmlns:a16="http://schemas.microsoft.com/office/drawing/2014/main" val="937353870"/>
                    </a:ext>
                  </a:extLst>
                </a:gridCol>
                <a:gridCol w="740664">
                  <a:extLst>
                    <a:ext uri="{9D8B030D-6E8A-4147-A177-3AD203B41FA5}">
                      <a16:colId xmlns:a16="http://schemas.microsoft.com/office/drawing/2014/main" val="2728704877"/>
                    </a:ext>
                  </a:extLst>
                </a:gridCol>
                <a:gridCol w="740664">
                  <a:extLst>
                    <a:ext uri="{9D8B030D-6E8A-4147-A177-3AD203B41FA5}">
                      <a16:colId xmlns:a16="http://schemas.microsoft.com/office/drawing/2014/main" val="29187482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6208889"/>
                  </a:ext>
                </a:extLst>
              </a:tr>
              <a:tr h="370840">
                <a:tc>
                  <a:txBody>
                    <a:bodyPr/>
                    <a:lstStyle/>
                    <a:p>
                      <a:r>
                        <a:rPr lang="en-US" sz="1000"/>
                        <a:t>SCS Dairy MY</a:t>
                      </a:r>
                    </a:p>
                  </a:txBody>
                  <a:tcPr/>
                </a:tc>
                <a:tc>
                  <a:txBody>
                    <a:bodyPr/>
                    <a:lstStyle/>
                    <a:p>
                      <a:r>
                        <a:rPr lang="en-US" sz="1000"/>
                        <a:t>120916</a:t>
                      </a:r>
                    </a:p>
                  </a:txBody>
                  <a:tcPr/>
                </a:tc>
                <a:tc>
                  <a:txBody>
                    <a:bodyPr/>
                    <a:lstStyle/>
                    <a:p>
                      <a:r>
                        <a:rPr lang="en-US" sz="1000"/>
                        <a:t>576</a:t>
                      </a:r>
                    </a:p>
                  </a:txBody>
                  <a:tcPr/>
                </a:tc>
                <a:tc>
                  <a:txBody>
                    <a:bodyPr/>
                    <a:lstStyle/>
                    <a:p>
                      <a:r>
                        <a:rPr lang="en-US" sz="1000"/>
                        <a:t>27</a:t>
                      </a:r>
                    </a:p>
                  </a:txBody>
                  <a:tcPr/>
                </a:tc>
                <a:tc>
                  <a:txBody>
                    <a:bodyPr/>
                    <a:lstStyle/>
                    <a:p>
                      <a:r>
                        <a:rPr lang="en-US" sz="1000"/>
                        <a:t>3757</a:t>
                      </a:r>
                    </a:p>
                  </a:txBody>
                  <a:tcPr/>
                </a:tc>
                <a:tc>
                  <a:txBody>
                    <a:bodyPr/>
                    <a:lstStyle/>
                    <a:p>
                      <a:r>
                        <a:rPr lang="en-US" sz="1000"/>
                        <a:t>1614</a:t>
                      </a:r>
                    </a:p>
                  </a:txBody>
                  <a:tcPr/>
                </a:tc>
                <a:tc>
                  <a:txBody>
                    <a:bodyPr/>
                    <a:lstStyle/>
                    <a:p>
                      <a:r>
                        <a:rPr lang="en-US" sz="1000"/>
                        <a:t>1623</a:t>
                      </a:r>
                    </a:p>
                  </a:txBody>
                  <a:tcPr/>
                </a:tc>
                <a:tc>
                  <a:txBody>
                    <a:bodyPr/>
                    <a:lstStyle/>
                    <a:p>
                      <a:r>
                        <a:rPr lang="en-US" sz="1000"/>
                        <a:t>1</a:t>
                      </a:r>
                    </a:p>
                  </a:txBody>
                  <a:tcPr/>
                </a:tc>
                <a:tc>
                  <a:txBody>
                    <a:bodyPr/>
                    <a:lstStyle/>
                    <a:p>
                      <a:r>
                        <a:rPr lang="en-US" sz="1000"/>
                        <a:t>0.2147 %</a:t>
                      </a:r>
                    </a:p>
                  </a:txBody>
                  <a:tcPr/>
                </a:tc>
                <a:tc>
                  <a:txBody>
                    <a:bodyPr/>
                    <a:lstStyle/>
                    <a:p>
                      <a:r>
                        <a:rPr lang="en-US" sz="1000"/>
                        <a:t>0.0 %</a:t>
                      </a:r>
                    </a:p>
                  </a:txBody>
                  <a:tcPr/>
                </a:tc>
                <a:extLst>
                  <a:ext uri="{0D108BD9-81ED-4DB2-BD59-A6C34878D82A}">
                    <a16:rowId xmlns:a16="http://schemas.microsoft.com/office/drawing/2014/main" val="2676467152"/>
                  </a:ext>
                </a:extLst>
              </a:tr>
            </a:tbl>
          </a:graphicData>
        </a:graphic>
      </p:graphicFrame>
      <p:sp>
        <p:nvSpPr>
          <p:cNvPr id="4" name="Text Placeholder 3">
            <a:extLst>
              <a:ext uri="{FF2B5EF4-FFF2-40B4-BE49-F238E27FC236}">
                <a16:creationId xmlns:a16="http://schemas.microsoft.com/office/drawing/2014/main" id="{1DBD7830-8DBC-4094-88D7-8DC660F9132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11733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49161-EA63-4CDB-AFDA-5BBA511F0F72}"/>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BB26F246-F4BC-45ED-8704-DBC9DFBD864F}"/>
              </a:ext>
            </a:extLst>
          </p:cNvPr>
          <p:cNvGraphicFramePr>
            <a:graphicFrameLocks noGrp="1"/>
          </p:cNvGraphicFramePr>
          <p:nvPr>
            <p:ph type="chart" sz="quarter" idx="13"/>
            <p:extLst>
              <p:ext uri="{D42A27DB-BD31-4B8C-83A1-F6EECF244321}">
                <p14:modId xmlns:p14="http://schemas.microsoft.com/office/powerpoint/2010/main" val="3633400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205734-D1D8-484E-B10D-1F692E2EE37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0CF5E6C-6ED9-4C07-83BB-E3AA69B1AA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168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1BA83-FD63-4A57-8820-105F501D6689}"/>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D3C56DA2-519C-49FA-975F-A1F2675FB7CD}"/>
              </a:ext>
            </a:extLst>
          </p:cNvPr>
          <p:cNvGraphicFramePr>
            <a:graphicFrameLocks noGrp="1"/>
          </p:cNvGraphicFramePr>
          <p:nvPr>
            <p:ph type="chart" sz="quarter" idx="13"/>
            <p:extLst>
              <p:ext uri="{D42A27DB-BD31-4B8C-83A1-F6EECF244321}">
                <p14:modId xmlns:p14="http://schemas.microsoft.com/office/powerpoint/2010/main" val="1461525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31A9E2-8E7E-4721-9998-D453F438E2A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167CA3C-D7D6-48E0-898B-F5992F8C5D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6906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EB530-7C1A-40A2-9E46-0827C977FE93}"/>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3840FA24-5209-4189-839F-3CEDC73B5E9C}"/>
              </a:ext>
            </a:extLst>
          </p:cNvPr>
          <p:cNvGraphicFramePr>
            <a:graphicFrameLocks noGrp="1"/>
          </p:cNvGraphicFramePr>
          <p:nvPr>
            <p:ph type="chart" sz="quarter" idx="13"/>
            <p:extLst>
              <p:ext uri="{D42A27DB-BD31-4B8C-83A1-F6EECF244321}">
                <p14:modId xmlns:p14="http://schemas.microsoft.com/office/powerpoint/2010/main" val="2960892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9B3F3-43B9-4D7C-883D-213BD247913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4F8B7958-7C2E-400C-A629-1A2CF80E33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1565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32787-1627-4608-AAC5-5C419A4EEC3B}"/>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079E6A61-E323-4A7B-8470-5DED43741DFB}"/>
              </a:ext>
            </a:extLst>
          </p:cNvPr>
          <p:cNvGraphicFramePr>
            <a:graphicFrameLocks noGrp="1"/>
          </p:cNvGraphicFramePr>
          <p:nvPr>
            <p:ph type="chart" sz="quarter" idx="13"/>
            <p:extLst>
              <p:ext uri="{D42A27DB-BD31-4B8C-83A1-F6EECF244321}">
                <p14:modId xmlns:p14="http://schemas.microsoft.com/office/powerpoint/2010/main" val="4111358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0C3B4-F923-4B83-8246-AE0BF257D90E}"/>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8A86B86-AF28-4655-AAB6-76B455C893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569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7EBCF-29A4-480C-8421-5B795DDA55A6}"/>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9FE288C9-C31E-4922-9E49-BF545EF39A6A}"/>
              </a:ext>
            </a:extLst>
          </p:cNvPr>
          <p:cNvGraphicFramePr>
            <a:graphicFrameLocks noGrp="1"/>
          </p:cNvGraphicFramePr>
          <p:nvPr>
            <p:ph type="chart" sz="quarter" idx="13"/>
            <p:extLst>
              <p:ext uri="{D42A27DB-BD31-4B8C-83A1-F6EECF244321}">
                <p14:modId xmlns:p14="http://schemas.microsoft.com/office/powerpoint/2010/main" val="4239884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8FA9ED-8D89-4525-BB89-9BD0AEB85D96}"/>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B34CAE2-C8C5-4B52-A0ED-44C8260A02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115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539E-0859-494C-932D-582BC3B327A1}"/>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48E9278F-75BD-4868-A6F5-7BFB6B3E7C43}"/>
              </a:ext>
            </a:extLst>
          </p:cNvPr>
          <p:cNvGraphicFramePr>
            <a:graphicFrameLocks noGrp="1"/>
          </p:cNvGraphicFramePr>
          <p:nvPr>
            <p:ph type="tbl" sz="quarter" idx="13"/>
            <p:extLst>
              <p:ext uri="{D42A27DB-BD31-4B8C-83A1-F6EECF244321}">
                <p14:modId xmlns:p14="http://schemas.microsoft.com/office/powerpoint/2010/main" val="3885355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5132463"/>
                    </a:ext>
                  </a:extLst>
                </a:gridCol>
                <a:gridCol w="905256">
                  <a:extLst>
                    <a:ext uri="{9D8B030D-6E8A-4147-A177-3AD203B41FA5}">
                      <a16:colId xmlns:a16="http://schemas.microsoft.com/office/drawing/2014/main" val="1443556997"/>
                    </a:ext>
                  </a:extLst>
                </a:gridCol>
                <a:gridCol w="905256">
                  <a:extLst>
                    <a:ext uri="{9D8B030D-6E8A-4147-A177-3AD203B41FA5}">
                      <a16:colId xmlns:a16="http://schemas.microsoft.com/office/drawing/2014/main" val="2769522139"/>
                    </a:ext>
                  </a:extLst>
                </a:gridCol>
                <a:gridCol w="905256">
                  <a:extLst>
                    <a:ext uri="{9D8B030D-6E8A-4147-A177-3AD203B41FA5}">
                      <a16:colId xmlns:a16="http://schemas.microsoft.com/office/drawing/2014/main" val="2710478910"/>
                    </a:ext>
                  </a:extLst>
                </a:gridCol>
                <a:gridCol w="905256">
                  <a:extLst>
                    <a:ext uri="{9D8B030D-6E8A-4147-A177-3AD203B41FA5}">
                      <a16:colId xmlns:a16="http://schemas.microsoft.com/office/drawing/2014/main" val="252200923"/>
                    </a:ext>
                  </a:extLst>
                </a:gridCol>
                <a:gridCol w="905256">
                  <a:extLst>
                    <a:ext uri="{9D8B030D-6E8A-4147-A177-3AD203B41FA5}">
                      <a16:colId xmlns:a16="http://schemas.microsoft.com/office/drawing/2014/main" val="1312287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919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- 2021-04-06 14:00:16</a:t>
                      </a:r>
                      <a:r>
                        <a:rPr kumimoji="0" lang="en-US" sz="1000" b="0" i="0" u="none" strike="noStrike" kern="1200" cap="none" spc="0" normalizeH="0" baseline="0" noProof="0">
                          <a:ln>
                            <a:noFill/>
                          </a:ln>
                          <a:solidFill>
                            <a:prstClr val="black"/>
                          </a:solidFill>
                          <a:effectLst/>
                          <a:uLnTx/>
                          <a:uFillTx/>
                          <a:latin typeface="+mn-lt"/>
                          <a:ea typeface="+mn-ea"/>
                          <a:cs typeface="+mn-cs"/>
                        </a:rPr>
                        <a:t>
 Chocolate cake or cheesecake? Like or love this post to let us know your pick.
Tag 5 friends, share this post, and become part of our mini contest! Who knows you might be one of our lucky winners and get a Nuovo 0.4l container!
3 winners will be selected only! 3 prizes to be won!
Contest ends on 13 April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9950705"/>
                  </a:ext>
                </a:extLst>
              </a:tr>
            </a:tbl>
          </a:graphicData>
        </a:graphic>
      </p:graphicFrame>
      <p:sp>
        <p:nvSpPr>
          <p:cNvPr id="4" name="Text Placeholder 3">
            <a:extLst>
              <a:ext uri="{FF2B5EF4-FFF2-40B4-BE49-F238E27FC236}">
                <a16:creationId xmlns:a16="http://schemas.microsoft.com/office/drawing/2014/main" id="{21D267BA-0FBB-4CA6-A374-039C0681BB2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72878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F0E1-E2F7-48E3-B2AD-A201B855769E}"/>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964DFCE8-E511-455F-AE3B-6B1B92C7F5EC}"/>
              </a:ext>
            </a:extLst>
          </p:cNvPr>
          <p:cNvGraphicFramePr>
            <a:graphicFrameLocks noGrp="1"/>
          </p:cNvGraphicFramePr>
          <p:nvPr>
            <p:ph type="tbl" sz="quarter" idx="13"/>
            <p:extLst>
              <p:ext uri="{D42A27DB-BD31-4B8C-83A1-F6EECF244321}">
                <p14:modId xmlns:p14="http://schemas.microsoft.com/office/powerpoint/2010/main" val="415251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6267476"/>
                    </a:ext>
                  </a:extLst>
                </a:gridCol>
                <a:gridCol w="905256">
                  <a:extLst>
                    <a:ext uri="{9D8B030D-6E8A-4147-A177-3AD203B41FA5}">
                      <a16:colId xmlns:a16="http://schemas.microsoft.com/office/drawing/2014/main" val="938352037"/>
                    </a:ext>
                  </a:extLst>
                </a:gridCol>
                <a:gridCol w="905256">
                  <a:extLst>
                    <a:ext uri="{9D8B030D-6E8A-4147-A177-3AD203B41FA5}">
                      <a16:colId xmlns:a16="http://schemas.microsoft.com/office/drawing/2014/main" val="4106439497"/>
                    </a:ext>
                  </a:extLst>
                </a:gridCol>
                <a:gridCol w="905256">
                  <a:extLst>
                    <a:ext uri="{9D8B030D-6E8A-4147-A177-3AD203B41FA5}">
                      <a16:colId xmlns:a16="http://schemas.microsoft.com/office/drawing/2014/main" val="1746584166"/>
                    </a:ext>
                  </a:extLst>
                </a:gridCol>
                <a:gridCol w="905256">
                  <a:extLst>
                    <a:ext uri="{9D8B030D-6E8A-4147-A177-3AD203B41FA5}">
                      <a16:colId xmlns:a16="http://schemas.microsoft.com/office/drawing/2014/main" val="3726713665"/>
                    </a:ext>
                  </a:extLst>
                </a:gridCol>
                <a:gridCol w="905256">
                  <a:extLst>
                    <a:ext uri="{9D8B030D-6E8A-4147-A177-3AD203B41FA5}">
                      <a16:colId xmlns:a16="http://schemas.microsoft.com/office/drawing/2014/main" val="4232383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794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- 2021-04-14 16:02:00</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date and walnut cake would be a delight to have on your Iftar table!
Who would you like to share it with? 
Share this post, tag 5 friends and stand a chance to win a Nuovo 0.4l container!
3 winners will be selected only! 3 prizes to be won!
Contest ends on 21 April 2021, 11:59pm.
#funwithSCS
Image source: cookingwithpree.com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66954823"/>
                  </a:ext>
                </a:extLst>
              </a:tr>
            </a:tbl>
          </a:graphicData>
        </a:graphic>
      </p:graphicFrame>
      <p:sp>
        <p:nvSpPr>
          <p:cNvPr id="4" name="Text Placeholder 3">
            <a:extLst>
              <a:ext uri="{FF2B5EF4-FFF2-40B4-BE49-F238E27FC236}">
                <a16:creationId xmlns:a16="http://schemas.microsoft.com/office/drawing/2014/main" id="{7973CEDE-5260-4A89-A0E1-71EB268583A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861460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AE996-0047-40D2-AB4E-D33522B8E3F4}"/>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FE7615F1-F9AE-4EC4-B6D9-34B97136DB67}"/>
              </a:ext>
            </a:extLst>
          </p:cNvPr>
          <p:cNvGraphicFramePr>
            <a:graphicFrameLocks noGrp="1"/>
          </p:cNvGraphicFramePr>
          <p:nvPr>
            <p:ph type="tbl" sz="quarter" idx="13"/>
            <p:extLst>
              <p:ext uri="{D42A27DB-BD31-4B8C-83A1-F6EECF244321}">
                <p14:modId xmlns:p14="http://schemas.microsoft.com/office/powerpoint/2010/main" val="289263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8085774"/>
                    </a:ext>
                  </a:extLst>
                </a:gridCol>
                <a:gridCol w="905256">
                  <a:extLst>
                    <a:ext uri="{9D8B030D-6E8A-4147-A177-3AD203B41FA5}">
                      <a16:colId xmlns:a16="http://schemas.microsoft.com/office/drawing/2014/main" val="3570066076"/>
                    </a:ext>
                  </a:extLst>
                </a:gridCol>
                <a:gridCol w="905256">
                  <a:extLst>
                    <a:ext uri="{9D8B030D-6E8A-4147-A177-3AD203B41FA5}">
                      <a16:colId xmlns:a16="http://schemas.microsoft.com/office/drawing/2014/main" val="2495726670"/>
                    </a:ext>
                  </a:extLst>
                </a:gridCol>
                <a:gridCol w="905256">
                  <a:extLst>
                    <a:ext uri="{9D8B030D-6E8A-4147-A177-3AD203B41FA5}">
                      <a16:colId xmlns:a16="http://schemas.microsoft.com/office/drawing/2014/main" val="2029728667"/>
                    </a:ext>
                  </a:extLst>
                </a:gridCol>
                <a:gridCol w="905256">
                  <a:extLst>
                    <a:ext uri="{9D8B030D-6E8A-4147-A177-3AD203B41FA5}">
                      <a16:colId xmlns:a16="http://schemas.microsoft.com/office/drawing/2014/main" val="626312880"/>
                    </a:ext>
                  </a:extLst>
                </a:gridCol>
                <a:gridCol w="905256">
                  <a:extLst>
                    <a:ext uri="{9D8B030D-6E8A-4147-A177-3AD203B41FA5}">
                      <a16:colId xmlns:a16="http://schemas.microsoft.com/office/drawing/2014/main" val="261574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251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- 2021-04-17 10:05:00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Spot &amp; Win Contest today!
Here’s how to join the contest:
1. Like SCS Dairy MY Facebook page and contest post.
2. Which three squares are not linked to any of the others?
3. Answer the following question:“What is the one thing you love most about SCS Butter?”
4. Post your answers in the comment section.
5. Share our contest post and tag 5 friends. Only 3 lucky winners will be selected to win Tesco vouchers worth RM50! 
Join now! Contest ends on 24 April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0096655"/>
                  </a:ext>
                </a:extLst>
              </a:tr>
            </a:tbl>
          </a:graphicData>
        </a:graphic>
      </p:graphicFrame>
      <p:sp>
        <p:nvSpPr>
          <p:cNvPr id="4" name="Text Placeholder 3">
            <a:extLst>
              <a:ext uri="{FF2B5EF4-FFF2-40B4-BE49-F238E27FC236}">
                <a16:creationId xmlns:a16="http://schemas.microsoft.com/office/drawing/2014/main" id="{CDD878AD-8CD6-4C71-A59D-F55E3454741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077437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5845E-D4B6-4C67-9D54-80A278EB64A6}"/>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60C5422C-1384-438B-8363-5F62830248AC}"/>
              </a:ext>
            </a:extLst>
          </p:cNvPr>
          <p:cNvGraphicFramePr>
            <a:graphicFrameLocks noGrp="1"/>
          </p:cNvGraphicFramePr>
          <p:nvPr>
            <p:ph type="tbl" sz="quarter" idx="13"/>
            <p:extLst>
              <p:ext uri="{D42A27DB-BD31-4B8C-83A1-F6EECF244321}">
                <p14:modId xmlns:p14="http://schemas.microsoft.com/office/powerpoint/2010/main" val="974420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2963124"/>
                    </a:ext>
                  </a:extLst>
                </a:gridCol>
                <a:gridCol w="905256">
                  <a:extLst>
                    <a:ext uri="{9D8B030D-6E8A-4147-A177-3AD203B41FA5}">
                      <a16:colId xmlns:a16="http://schemas.microsoft.com/office/drawing/2014/main" val="416053186"/>
                    </a:ext>
                  </a:extLst>
                </a:gridCol>
                <a:gridCol w="905256">
                  <a:extLst>
                    <a:ext uri="{9D8B030D-6E8A-4147-A177-3AD203B41FA5}">
                      <a16:colId xmlns:a16="http://schemas.microsoft.com/office/drawing/2014/main" val="758187097"/>
                    </a:ext>
                  </a:extLst>
                </a:gridCol>
                <a:gridCol w="905256">
                  <a:extLst>
                    <a:ext uri="{9D8B030D-6E8A-4147-A177-3AD203B41FA5}">
                      <a16:colId xmlns:a16="http://schemas.microsoft.com/office/drawing/2014/main" val="3460446557"/>
                    </a:ext>
                  </a:extLst>
                </a:gridCol>
                <a:gridCol w="905256">
                  <a:extLst>
                    <a:ext uri="{9D8B030D-6E8A-4147-A177-3AD203B41FA5}">
                      <a16:colId xmlns:a16="http://schemas.microsoft.com/office/drawing/2014/main" val="2026660931"/>
                    </a:ext>
                  </a:extLst>
                </a:gridCol>
                <a:gridCol w="905256">
                  <a:extLst>
                    <a:ext uri="{9D8B030D-6E8A-4147-A177-3AD203B41FA5}">
                      <a16:colId xmlns:a16="http://schemas.microsoft.com/office/drawing/2014/main" val="3272916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2750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- 2021-04-26 15:34:27</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Make Mother's Day more memorable by baking a delicious dessert for your Mom! So mark your calendars and join Chef Siti Mastura on 7 May 2021, Friday from 8:30pm -10pm in a Free LIVE Baking Tutorial as she demonstrates how to make a rich and creamy Fruit Gateaux with SCS Butter! Learn expert tips from baking to decorating and don't forget to stay till the end of the session for a chance to win exclusive SCS X Chef Siti Mastura Mixing Bowls &amp; SCS Aprons!
Watch the Live session here on SCS Dairy Malaysia's Facebook page.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5910662"/>
                  </a:ext>
                </a:extLst>
              </a:tr>
            </a:tbl>
          </a:graphicData>
        </a:graphic>
      </p:graphicFrame>
      <p:sp>
        <p:nvSpPr>
          <p:cNvPr id="4" name="Text Placeholder 3">
            <a:extLst>
              <a:ext uri="{FF2B5EF4-FFF2-40B4-BE49-F238E27FC236}">
                <a16:creationId xmlns:a16="http://schemas.microsoft.com/office/drawing/2014/main" id="{7D37A1B0-11C9-46E9-8BE9-3D2AD460582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287500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5A84-2109-465E-BDF7-7A95ED88A6BC}"/>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0AFD5806-CE69-462F-A34D-1E802CA232BB}"/>
              </a:ext>
            </a:extLst>
          </p:cNvPr>
          <p:cNvGraphicFramePr>
            <a:graphicFrameLocks noGrp="1"/>
          </p:cNvGraphicFramePr>
          <p:nvPr>
            <p:ph type="tbl" sz="quarter" idx="13"/>
            <p:extLst>
              <p:ext uri="{D42A27DB-BD31-4B8C-83A1-F6EECF244321}">
                <p14:modId xmlns:p14="http://schemas.microsoft.com/office/powerpoint/2010/main" val="2063424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851120"/>
                    </a:ext>
                  </a:extLst>
                </a:gridCol>
                <a:gridCol w="905256">
                  <a:extLst>
                    <a:ext uri="{9D8B030D-6E8A-4147-A177-3AD203B41FA5}">
                      <a16:colId xmlns:a16="http://schemas.microsoft.com/office/drawing/2014/main" val="306557600"/>
                    </a:ext>
                  </a:extLst>
                </a:gridCol>
                <a:gridCol w="905256">
                  <a:extLst>
                    <a:ext uri="{9D8B030D-6E8A-4147-A177-3AD203B41FA5}">
                      <a16:colId xmlns:a16="http://schemas.microsoft.com/office/drawing/2014/main" val="3015565807"/>
                    </a:ext>
                  </a:extLst>
                </a:gridCol>
                <a:gridCol w="905256">
                  <a:extLst>
                    <a:ext uri="{9D8B030D-6E8A-4147-A177-3AD203B41FA5}">
                      <a16:colId xmlns:a16="http://schemas.microsoft.com/office/drawing/2014/main" val="3174107158"/>
                    </a:ext>
                  </a:extLst>
                </a:gridCol>
                <a:gridCol w="905256">
                  <a:extLst>
                    <a:ext uri="{9D8B030D-6E8A-4147-A177-3AD203B41FA5}">
                      <a16:colId xmlns:a16="http://schemas.microsoft.com/office/drawing/2014/main" val="3921722995"/>
                    </a:ext>
                  </a:extLst>
                </a:gridCol>
                <a:gridCol w="905256">
                  <a:extLst>
                    <a:ext uri="{9D8B030D-6E8A-4147-A177-3AD203B41FA5}">
                      <a16:colId xmlns:a16="http://schemas.microsoft.com/office/drawing/2014/main" val="1381601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009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- 2021-04-05 18:02:09</a:t>
                      </a:r>
                      <a:r>
                        <a:rPr kumimoji="0" lang="en-US" sz="1000" b="0" i="0" u="none" strike="noStrike" kern="1200" cap="none" spc="0" normalizeH="0" baseline="0" noProof="0">
                          <a:ln>
                            <a:noFill/>
                          </a:ln>
                          <a:solidFill>
                            <a:prstClr val="black"/>
                          </a:solidFill>
                          <a:effectLst/>
                          <a:uLnTx/>
                          <a:uFillTx/>
                          <a:latin typeface="+mn-lt"/>
                          <a:ea typeface="+mn-ea"/>
                          <a:cs typeface="+mn-cs"/>
                        </a:rPr>
                        <a:t>
 This super fluffy doughnut made with SCS Unsalted Butter is filled with a delicious Italian pastry cream that’s just pure heaven. Make these for Iftar soon and give a treat your loved ones!
#SCSrecipes #JustAddSCS
Ingredients:
113g SCS Unsalted Butter
103ml milk
1¼ tsp active dry yeast
2½ tbsp granulated sugar
3 tbsp vegetable oil
1 large egg
1 tsp vanilla essence
480g all-purpose flour
1 pinch salt
238g pastry cream
Ingredients for pastry cream:
355ml whole milk
100g sugar
30g flour
¼ tsp salt
4 large egg yolks
1 tsp vanilla extract
Instructions:
1. In the bowl of a stand mixer, add milk and sprinkle yeast on top. Leave it aside for 5 minutes to activate before mixing 
them together. 
2. Add sugar, oil, egg and vanilla essence and whisk to combine. 
3. Slowly add flour, SCS Unsalted Butter and pinch of salt to the mixture. Using the dough hook attachment, mix the 
dough on medium speed until everything is thoroughly incorporated.
4. Knead for about 7 minutes until the dough become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2182152"/>
                  </a:ext>
                </a:extLst>
              </a:tr>
            </a:tbl>
          </a:graphicData>
        </a:graphic>
      </p:graphicFrame>
      <p:sp>
        <p:nvSpPr>
          <p:cNvPr id="4" name="Text Placeholder 3">
            <a:extLst>
              <a:ext uri="{FF2B5EF4-FFF2-40B4-BE49-F238E27FC236}">
                <a16:creationId xmlns:a16="http://schemas.microsoft.com/office/drawing/2014/main" id="{756E3B63-04B2-4404-BDB9-06D06C665CC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19069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6F786-993A-4A3D-94BD-D8176C9D14D5}"/>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F4E68C0-526E-4E19-852F-CF0CA4BA4C12}"/>
              </a:ext>
            </a:extLst>
          </p:cNvPr>
          <p:cNvGraphicFramePr>
            <a:graphicFrameLocks noGrp="1"/>
          </p:cNvGraphicFramePr>
          <p:nvPr>
            <p:ph type="chart" sz="quarter" idx="13"/>
            <p:extLst>
              <p:ext uri="{D42A27DB-BD31-4B8C-83A1-F6EECF244321}">
                <p14:modId xmlns:p14="http://schemas.microsoft.com/office/powerpoint/2010/main" val="2935363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CBB33A-4565-4E24-BB80-0F0165B1B712}"/>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6A76E7C-49EB-467B-BADB-F555040C63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7752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25FDD-1B9F-4DA8-8217-6DC11B432037}"/>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4DB141A6-684C-41B0-A7F8-80947EEB85BA}"/>
              </a:ext>
            </a:extLst>
          </p:cNvPr>
          <p:cNvGraphicFramePr>
            <a:graphicFrameLocks noGrp="1"/>
          </p:cNvGraphicFramePr>
          <p:nvPr>
            <p:ph type="chart" sz="quarter" idx="13"/>
            <p:extLst>
              <p:ext uri="{D42A27DB-BD31-4B8C-83A1-F6EECF244321}">
                <p14:modId xmlns:p14="http://schemas.microsoft.com/office/powerpoint/2010/main" val="1984682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055D93-6899-487B-9AC6-4920D12D8E3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161C74B2-CB33-427C-865F-F9AD6185B9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5241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1F81B-77FA-42CF-A981-7861A166072C}"/>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E368E1C6-9279-4309-B835-EA3693F72E51}"/>
              </a:ext>
            </a:extLst>
          </p:cNvPr>
          <p:cNvGraphicFramePr>
            <a:graphicFrameLocks noGrp="1"/>
          </p:cNvGraphicFramePr>
          <p:nvPr>
            <p:ph type="chart" sz="quarter" idx="13"/>
            <p:extLst>
              <p:ext uri="{D42A27DB-BD31-4B8C-83A1-F6EECF244321}">
                <p14:modId xmlns:p14="http://schemas.microsoft.com/office/powerpoint/2010/main" val="2395997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70DC9B-3F33-4075-B7F2-08F76F7D3071}"/>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61C898C1-8316-4EDE-96E9-7ABB3CED3A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4048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2C213-2C82-4174-8C07-03D4D6E43C5D}"/>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2757B12A-5F7E-46EB-9A5C-36F12033773C}"/>
              </a:ext>
            </a:extLst>
          </p:cNvPr>
          <p:cNvGraphicFramePr>
            <a:graphicFrameLocks noGrp="1"/>
          </p:cNvGraphicFramePr>
          <p:nvPr>
            <p:ph type="chart" sz="quarter" idx="13"/>
            <p:extLst>
              <p:ext uri="{D42A27DB-BD31-4B8C-83A1-F6EECF244321}">
                <p14:modId xmlns:p14="http://schemas.microsoft.com/office/powerpoint/2010/main" val="1467219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DA2DA8-438D-46D1-92E7-0FAD3F65C8AE}"/>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B1576F6C-7566-4EB2-BC1E-3FF8B57619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0056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3DC7-4148-47DA-B941-309C161D4F5B}"/>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3B18D44B-2DCD-47DA-8699-5FCDE662D7A8}"/>
              </a:ext>
            </a:extLst>
          </p:cNvPr>
          <p:cNvGraphicFramePr>
            <a:graphicFrameLocks noGrp="1"/>
          </p:cNvGraphicFramePr>
          <p:nvPr>
            <p:ph type="tbl" sz="quarter" idx="13"/>
            <p:extLst>
              <p:ext uri="{D42A27DB-BD31-4B8C-83A1-F6EECF244321}">
                <p14:modId xmlns:p14="http://schemas.microsoft.com/office/powerpoint/2010/main" val="302243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4253315"/>
                    </a:ext>
                  </a:extLst>
                </a:gridCol>
                <a:gridCol w="1645920">
                  <a:extLst>
                    <a:ext uri="{9D8B030D-6E8A-4147-A177-3AD203B41FA5}">
                      <a16:colId xmlns:a16="http://schemas.microsoft.com/office/drawing/2014/main" val="73295657"/>
                    </a:ext>
                  </a:extLst>
                </a:gridCol>
                <a:gridCol w="1645920">
                  <a:extLst>
                    <a:ext uri="{9D8B030D-6E8A-4147-A177-3AD203B41FA5}">
                      <a16:colId xmlns:a16="http://schemas.microsoft.com/office/drawing/2014/main" val="2940788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18859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15.8 %</a:t>
                      </a:r>
                    </a:p>
                  </a:txBody>
                  <a:tcPr/>
                </a:tc>
                <a:extLst>
                  <a:ext uri="{0D108BD9-81ED-4DB2-BD59-A6C34878D82A}">
                    <a16:rowId xmlns:a16="http://schemas.microsoft.com/office/drawing/2014/main" val="180015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1398691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27987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12357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69203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216244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101019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66877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07750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181811117"/>
                  </a:ext>
                </a:extLst>
              </a:tr>
            </a:tbl>
          </a:graphicData>
        </a:graphic>
      </p:graphicFrame>
      <p:sp>
        <p:nvSpPr>
          <p:cNvPr id="4" name="Text Placeholder 3">
            <a:extLst>
              <a:ext uri="{FF2B5EF4-FFF2-40B4-BE49-F238E27FC236}">
                <a16:creationId xmlns:a16="http://schemas.microsoft.com/office/drawing/2014/main" id="{49340430-B631-4701-82DB-7F423507807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964630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55AD9-02BF-4DCF-9F82-71C29754DBDF}"/>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F7454406-D3DF-438A-A79E-751223447614}"/>
              </a:ext>
            </a:extLst>
          </p:cNvPr>
          <p:cNvGraphicFramePr>
            <a:graphicFrameLocks noGrp="1"/>
          </p:cNvGraphicFramePr>
          <p:nvPr>
            <p:ph type="tbl" sz="quarter" idx="13"/>
            <p:extLst>
              <p:ext uri="{D42A27DB-BD31-4B8C-83A1-F6EECF244321}">
                <p14:modId xmlns:p14="http://schemas.microsoft.com/office/powerpoint/2010/main" val="4125438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89994493"/>
                    </a:ext>
                  </a:extLst>
                </a:gridCol>
                <a:gridCol w="1645920">
                  <a:extLst>
                    <a:ext uri="{9D8B030D-6E8A-4147-A177-3AD203B41FA5}">
                      <a16:colId xmlns:a16="http://schemas.microsoft.com/office/drawing/2014/main" val="2283498882"/>
                    </a:ext>
                  </a:extLst>
                </a:gridCol>
                <a:gridCol w="1645920">
                  <a:extLst>
                    <a:ext uri="{9D8B030D-6E8A-4147-A177-3AD203B41FA5}">
                      <a16:colId xmlns:a16="http://schemas.microsoft.com/office/drawing/2014/main" val="1881439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9404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19077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47089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33528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411674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307045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88822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07497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05307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3515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58120370"/>
                  </a:ext>
                </a:extLst>
              </a:tr>
            </a:tbl>
          </a:graphicData>
        </a:graphic>
      </p:graphicFrame>
      <p:sp>
        <p:nvSpPr>
          <p:cNvPr id="4" name="Text Placeholder 3">
            <a:extLst>
              <a:ext uri="{FF2B5EF4-FFF2-40B4-BE49-F238E27FC236}">
                <a16:creationId xmlns:a16="http://schemas.microsoft.com/office/drawing/2014/main" id="{E064A622-A796-414C-BE2F-3A290151CA9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955579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2CE6D-B106-4900-9063-59C8560AAAB6}"/>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B35B9BF0-402D-46AB-9849-A86C999D744D}"/>
              </a:ext>
            </a:extLst>
          </p:cNvPr>
          <p:cNvGraphicFramePr>
            <a:graphicFrameLocks noGrp="1"/>
          </p:cNvGraphicFramePr>
          <p:nvPr>
            <p:ph type="tbl" sz="quarter" idx="13"/>
            <p:extLst>
              <p:ext uri="{D42A27DB-BD31-4B8C-83A1-F6EECF244321}">
                <p14:modId xmlns:p14="http://schemas.microsoft.com/office/powerpoint/2010/main" val="236772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86869290"/>
                    </a:ext>
                  </a:extLst>
                </a:gridCol>
                <a:gridCol w="1645920">
                  <a:extLst>
                    <a:ext uri="{9D8B030D-6E8A-4147-A177-3AD203B41FA5}">
                      <a16:colId xmlns:a16="http://schemas.microsoft.com/office/drawing/2014/main" val="1313354755"/>
                    </a:ext>
                  </a:extLst>
                </a:gridCol>
                <a:gridCol w="1645920">
                  <a:extLst>
                    <a:ext uri="{9D8B030D-6E8A-4147-A177-3AD203B41FA5}">
                      <a16:colId xmlns:a16="http://schemas.microsoft.com/office/drawing/2014/main" val="193548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5870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71288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54081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6496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7694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56317477"/>
                  </a:ext>
                </a:extLst>
              </a:tr>
            </a:tbl>
          </a:graphicData>
        </a:graphic>
      </p:graphicFrame>
      <p:sp>
        <p:nvSpPr>
          <p:cNvPr id="4" name="Text Placeholder 3">
            <a:extLst>
              <a:ext uri="{FF2B5EF4-FFF2-40B4-BE49-F238E27FC236}">
                <a16:creationId xmlns:a16="http://schemas.microsoft.com/office/drawing/2014/main" id="{9E7645FA-2F29-47CF-A8F6-BAF8BD0EC11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202640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2B949-7CD8-40A7-BF73-D98113B0768F}"/>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9B28B997-2588-4E66-B3B7-DAA8ABE720A6}"/>
              </a:ext>
            </a:extLst>
          </p:cNvPr>
          <p:cNvGraphicFramePr>
            <a:graphicFrameLocks noGrp="1"/>
          </p:cNvGraphicFramePr>
          <p:nvPr>
            <p:ph type="chart" sz="quarter" idx="13"/>
            <p:extLst>
              <p:ext uri="{D42A27DB-BD31-4B8C-83A1-F6EECF244321}">
                <p14:modId xmlns:p14="http://schemas.microsoft.com/office/powerpoint/2010/main" val="366810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C241B2-AE32-42AC-8027-73B8DF3AFE9A}"/>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40F8E6F-80E9-4362-9308-6E48588D93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043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10A1E-0A9A-4D0B-86EF-C890CD427FDB}"/>
              </a:ext>
            </a:extLst>
          </p:cNvPr>
          <p:cNvSpPr>
            <a:spLocks noGrp="1"/>
          </p:cNvSpPr>
          <p:nvPr>
            <p:ph type="title"/>
          </p:nvPr>
        </p:nvSpPr>
        <p:spPr/>
        <p:txBody>
          <a:bodyPr/>
          <a:lstStyle/>
          <a:p>
            <a:r>
              <a:rPr lang="en-US"/>
              <a:t>Facebook Own Posts Table | SCS Dairy MY - 1 of 17</a:t>
            </a:r>
          </a:p>
        </p:txBody>
      </p:sp>
      <p:graphicFrame>
        <p:nvGraphicFramePr>
          <p:cNvPr id="5" name="Table Placeholder 4">
            <a:extLst>
              <a:ext uri="{FF2B5EF4-FFF2-40B4-BE49-F238E27FC236}">
                <a16:creationId xmlns:a16="http://schemas.microsoft.com/office/drawing/2014/main" id="{734AE084-7A9B-4936-A1ED-22983DFDFEF7}"/>
              </a:ext>
            </a:extLst>
          </p:cNvPr>
          <p:cNvGraphicFramePr>
            <a:graphicFrameLocks noGrp="1"/>
          </p:cNvGraphicFramePr>
          <p:nvPr>
            <p:ph type="tbl" sz="quarter" idx="13"/>
            <p:extLst>
              <p:ext uri="{D42A27DB-BD31-4B8C-83A1-F6EECF244321}">
                <p14:modId xmlns:p14="http://schemas.microsoft.com/office/powerpoint/2010/main" val="2006970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0767987"/>
                    </a:ext>
                  </a:extLst>
                </a:gridCol>
                <a:gridCol w="822960">
                  <a:extLst>
                    <a:ext uri="{9D8B030D-6E8A-4147-A177-3AD203B41FA5}">
                      <a16:colId xmlns:a16="http://schemas.microsoft.com/office/drawing/2014/main" val="1880169468"/>
                    </a:ext>
                  </a:extLst>
                </a:gridCol>
                <a:gridCol w="822960">
                  <a:extLst>
                    <a:ext uri="{9D8B030D-6E8A-4147-A177-3AD203B41FA5}">
                      <a16:colId xmlns:a16="http://schemas.microsoft.com/office/drawing/2014/main" val="3600047207"/>
                    </a:ext>
                  </a:extLst>
                </a:gridCol>
                <a:gridCol w="822960">
                  <a:extLst>
                    <a:ext uri="{9D8B030D-6E8A-4147-A177-3AD203B41FA5}">
                      <a16:colId xmlns:a16="http://schemas.microsoft.com/office/drawing/2014/main" val="1163121909"/>
                    </a:ext>
                  </a:extLst>
                </a:gridCol>
                <a:gridCol w="822960">
                  <a:extLst>
                    <a:ext uri="{9D8B030D-6E8A-4147-A177-3AD203B41FA5}">
                      <a16:colId xmlns:a16="http://schemas.microsoft.com/office/drawing/2014/main" val="4153020295"/>
                    </a:ext>
                  </a:extLst>
                </a:gridCol>
                <a:gridCol w="822960">
                  <a:extLst>
                    <a:ext uri="{9D8B030D-6E8A-4147-A177-3AD203B41FA5}">
                      <a16:colId xmlns:a16="http://schemas.microsoft.com/office/drawing/2014/main" val="4055591708"/>
                    </a:ext>
                  </a:extLst>
                </a:gridCol>
                <a:gridCol w="822960">
                  <a:extLst>
                    <a:ext uri="{9D8B030D-6E8A-4147-A177-3AD203B41FA5}">
                      <a16:colId xmlns:a16="http://schemas.microsoft.com/office/drawing/2014/main" val="68674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996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- 2021-04-06 14:00:16</a:t>
                      </a:r>
                      <a:r>
                        <a:rPr kumimoji="0" lang="en-US" sz="1000" b="0" i="0" u="none" strike="noStrike" kern="1200" cap="none" spc="0" normalizeH="0" baseline="0" noProof="0">
                          <a:ln>
                            <a:noFill/>
                          </a:ln>
                          <a:solidFill>
                            <a:prstClr val="black"/>
                          </a:solidFill>
                          <a:effectLst/>
                          <a:uLnTx/>
                          <a:uFillTx/>
                          <a:latin typeface="+mn-lt"/>
                          <a:ea typeface="+mn-ea"/>
                          <a:cs typeface="+mn-cs"/>
                        </a:rPr>
                        <a:t>
 Chocolate cake or cheesecake? Like or love this post to let us know your pick.
Tag 5 friends, share this post, and become part of our mini contest! Who knows you might be one of our lucky winners and get a Nuovo 0.4l container!
3 winners will be selected only! 3 prizes to be won!
Contest ends on 13 April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1335279"/>
                  </a:ext>
                </a:extLst>
              </a:tr>
            </a:tbl>
          </a:graphicData>
        </a:graphic>
      </p:graphicFrame>
      <p:sp>
        <p:nvSpPr>
          <p:cNvPr id="4" name="Text Placeholder 3">
            <a:extLst>
              <a:ext uri="{FF2B5EF4-FFF2-40B4-BE49-F238E27FC236}">
                <a16:creationId xmlns:a16="http://schemas.microsoft.com/office/drawing/2014/main" id="{425BAC82-8E19-4816-B02B-77B586B58EB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45798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1361-5BF8-4C39-8A3E-AA5255B58378}"/>
              </a:ext>
            </a:extLst>
          </p:cNvPr>
          <p:cNvSpPr>
            <a:spLocks noGrp="1"/>
          </p:cNvSpPr>
          <p:nvPr>
            <p:ph type="title"/>
          </p:nvPr>
        </p:nvSpPr>
        <p:spPr/>
        <p:txBody>
          <a:bodyPr/>
          <a:lstStyle/>
          <a:p>
            <a:r>
              <a:rPr lang="en-US"/>
              <a:t>Facebook Own Posts Table | SCS Dairy MY - 2 of 17</a:t>
            </a:r>
          </a:p>
        </p:txBody>
      </p:sp>
      <p:graphicFrame>
        <p:nvGraphicFramePr>
          <p:cNvPr id="5" name="Table Placeholder 4">
            <a:extLst>
              <a:ext uri="{FF2B5EF4-FFF2-40B4-BE49-F238E27FC236}">
                <a16:creationId xmlns:a16="http://schemas.microsoft.com/office/drawing/2014/main" id="{D548062E-21E2-498E-9F39-410A3AEA71BE}"/>
              </a:ext>
            </a:extLst>
          </p:cNvPr>
          <p:cNvGraphicFramePr>
            <a:graphicFrameLocks noGrp="1"/>
          </p:cNvGraphicFramePr>
          <p:nvPr>
            <p:ph type="tbl" sz="quarter" idx="13"/>
            <p:extLst>
              <p:ext uri="{D42A27DB-BD31-4B8C-83A1-F6EECF244321}">
                <p14:modId xmlns:p14="http://schemas.microsoft.com/office/powerpoint/2010/main" val="2128846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2361107"/>
                    </a:ext>
                  </a:extLst>
                </a:gridCol>
                <a:gridCol w="822960">
                  <a:extLst>
                    <a:ext uri="{9D8B030D-6E8A-4147-A177-3AD203B41FA5}">
                      <a16:colId xmlns:a16="http://schemas.microsoft.com/office/drawing/2014/main" val="4103266876"/>
                    </a:ext>
                  </a:extLst>
                </a:gridCol>
                <a:gridCol w="822960">
                  <a:extLst>
                    <a:ext uri="{9D8B030D-6E8A-4147-A177-3AD203B41FA5}">
                      <a16:colId xmlns:a16="http://schemas.microsoft.com/office/drawing/2014/main" val="2454070583"/>
                    </a:ext>
                  </a:extLst>
                </a:gridCol>
                <a:gridCol w="822960">
                  <a:extLst>
                    <a:ext uri="{9D8B030D-6E8A-4147-A177-3AD203B41FA5}">
                      <a16:colId xmlns:a16="http://schemas.microsoft.com/office/drawing/2014/main" val="3383266407"/>
                    </a:ext>
                  </a:extLst>
                </a:gridCol>
                <a:gridCol w="822960">
                  <a:extLst>
                    <a:ext uri="{9D8B030D-6E8A-4147-A177-3AD203B41FA5}">
                      <a16:colId xmlns:a16="http://schemas.microsoft.com/office/drawing/2014/main" val="3498588746"/>
                    </a:ext>
                  </a:extLst>
                </a:gridCol>
                <a:gridCol w="822960">
                  <a:extLst>
                    <a:ext uri="{9D8B030D-6E8A-4147-A177-3AD203B41FA5}">
                      <a16:colId xmlns:a16="http://schemas.microsoft.com/office/drawing/2014/main" val="2843296332"/>
                    </a:ext>
                  </a:extLst>
                </a:gridCol>
                <a:gridCol w="822960">
                  <a:extLst>
                    <a:ext uri="{9D8B030D-6E8A-4147-A177-3AD203B41FA5}">
                      <a16:colId xmlns:a16="http://schemas.microsoft.com/office/drawing/2014/main" val="326352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73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- 2021-04-14 16:02:00</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date and walnut cake would be a delight to have on your Iftar table!
Who would you like to share it with? 
Share this post, tag 5 friends and stand a chance to win a Nuovo 0.4l container!
3 winners will be selected only! 3 prizes to be won!
Contest ends on 21 April 2021, 11:59pm.
#funwithSCS
Image source: cookingwithpree.com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4241297"/>
                  </a:ext>
                </a:extLst>
              </a:tr>
            </a:tbl>
          </a:graphicData>
        </a:graphic>
      </p:graphicFrame>
      <p:sp>
        <p:nvSpPr>
          <p:cNvPr id="4" name="Text Placeholder 3">
            <a:extLst>
              <a:ext uri="{FF2B5EF4-FFF2-40B4-BE49-F238E27FC236}">
                <a16:creationId xmlns:a16="http://schemas.microsoft.com/office/drawing/2014/main" id="{C34AE6CE-019E-4B8D-B1A9-1E2F041446F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123330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F9DDA-35C6-406A-8BAF-B0C661C59028}"/>
              </a:ext>
            </a:extLst>
          </p:cNvPr>
          <p:cNvSpPr>
            <a:spLocks noGrp="1"/>
          </p:cNvSpPr>
          <p:nvPr>
            <p:ph type="title"/>
          </p:nvPr>
        </p:nvSpPr>
        <p:spPr/>
        <p:txBody>
          <a:bodyPr/>
          <a:lstStyle/>
          <a:p>
            <a:r>
              <a:rPr lang="en-US"/>
              <a:t>Facebook Own Posts Table | SCS Dairy MY - 3 of 17</a:t>
            </a:r>
          </a:p>
        </p:txBody>
      </p:sp>
      <p:graphicFrame>
        <p:nvGraphicFramePr>
          <p:cNvPr id="5" name="Table Placeholder 4">
            <a:extLst>
              <a:ext uri="{FF2B5EF4-FFF2-40B4-BE49-F238E27FC236}">
                <a16:creationId xmlns:a16="http://schemas.microsoft.com/office/drawing/2014/main" id="{FB86765A-610B-4B6B-AE47-E99F8CE6B267}"/>
              </a:ext>
            </a:extLst>
          </p:cNvPr>
          <p:cNvGraphicFramePr>
            <a:graphicFrameLocks noGrp="1"/>
          </p:cNvGraphicFramePr>
          <p:nvPr>
            <p:ph type="tbl" sz="quarter" idx="13"/>
            <p:extLst>
              <p:ext uri="{D42A27DB-BD31-4B8C-83A1-F6EECF244321}">
                <p14:modId xmlns:p14="http://schemas.microsoft.com/office/powerpoint/2010/main" val="2969530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1782453"/>
                    </a:ext>
                  </a:extLst>
                </a:gridCol>
                <a:gridCol w="822960">
                  <a:extLst>
                    <a:ext uri="{9D8B030D-6E8A-4147-A177-3AD203B41FA5}">
                      <a16:colId xmlns:a16="http://schemas.microsoft.com/office/drawing/2014/main" val="1415353393"/>
                    </a:ext>
                  </a:extLst>
                </a:gridCol>
                <a:gridCol w="822960">
                  <a:extLst>
                    <a:ext uri="{9D8B030D-6E8A-4147-A177-3AD203B41FA5}">
                      <a16:colId xmlns:a16="http://schemas.microsoft.com/office/drawing/2014/main" val="571008882"/>
                    </a:ext>
                  </a:extLst>
                </a:gridCol>
                <a:gridCol w="822960">
                  <a:extLst>
                    <a:ext uri="{9D8B030D-6E8A-4147-A177-3AD203B41FA5}">
                      <a16:colId xmlns:a16="http://schemas.microsoft.com/office/drawing/2014/main" val="2709604859"/>
                    </a:ext>
                  </a:extLst>
                </a:gridCol>
                <a:gridCol w="822960">
                  <a:extLst>
                    <a:ext uri="{9D8B030D-6E8A-4147-A177-3AD203B41FA5}">
                      <a16:colId xmlns:a16="http://schemas.microsoft.com/office/drawing/2014/main" val="3394016856"/>
                    </a:ext>
                  </a:extLst>
                </a:gridCol>
                <a:gridCol w="822960">
                  <a:extLst>
                    <a:ext uri="{9D8B030D-6E8A-4147-A177-3AD203B41FA5}">
                      <a16:colId xmlns:a16="http://schemas.microsoft.com/office/drawing/2014/main" val="3656996441"/>
                    </a:ext>
                  </a:extLst>
                </a:gridCol>
                <a:gridCol w="822960">
                  <a:extLst>
                    <a:ext uri="{9D8B030D-6E8A-4147-A177-3AD203B41FA5}">
                      <a16:colId xmlns:a16="http://schemas.microsoft.com/office/drawing/2014/main" val="3495804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411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- 2021-04-17 10:05:00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Spot &amp; Win Contest today!
Here’s how to join the contest:
1. Like SCS Dairy MY Facebook page and contest post.
2. Which three squares are not linked to any of the others?
3. Answer the following question:“What is the one thing you love most about SCS Butter?”
4. Post your answers in the comment section.
5. Share our contest post and tag 5 friends. Only 3 lucky winners will be selected to win Tesco vouchers worth RM50! 
Join now! Contest ends on 24 April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2463080"/>
                  </a:ext>
                </a:extLst>
              </a:tr>
            </a:tbl>
          </a:graphicData>
        </a:graphic>
      </p:graphicFrame>
      <p:sp>
        <p:nvSpPr>
          <p:cNvPr id="4" name="Text Placeholder 3">
            <a:extLst>
              <a:ext uri="{FF2B5EF4-FFF2-40B4-BE49-F238E27FC236}">
                <a16:creationId xmlns:a16="http://schemas.microsoft.com/office/drawing/2014/main" id="{94B6F3C9-771A-42FE-8809-8C94D60D3B9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0539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42A56-F70E-418C-9A32-F5586FA683D8}"/>
              </a:ext>
            </a:extLst>
          </p:cNvPr>
          <p:cNvSpPr>
            <a:spLocks noGrp="1"/>
          </p:cNvSpPr>
          <p:nvPr>
            <p:ph type="title"/>
          </p:nvPr>
        </p:nvSpPr>
        <p:spPr/>
        <p:txBody>
          <a:bodyPr/>
          <a:lstStyle/>
          <a:p>
            <a:r>
              <a:rPr lang="en-US"/>
              <a:t>Facebook Own Posts Table | SCS Dairy MY - 4 of 17</a:t>
            </a:r>
          </a:p>
        </p:txBody>
      </p:sp>
      <p:graphicFrame>
        <p:nvGraphicFramePr>
          <p:cNvPr id="5" name="Table Placeholder 4">
            <a:extLst>
              <a:ext uri="{FF2B5EF4-FFF2-40B4-BE49-F238E27FC236}">
                <a16:creationId xmlns:a16="http://schemas.microsoft.com/office/drawing/2014/main" id="{5136FB9A-7BD2-444D-8B68-A288A543E69B}"/>
              </a:ext>
            </a:extLst>
          </p:cNvPr>
          <p:cNvGraphicFramePr>
            <a:graphicFrameLocks noGrp="1"/>
          </p:cNvGraphicFramePr>
          <p:nvPr>
            <p:ph type="tbl" sz="quarter" idx="13"/>
            <p:extLst>
              <p:ext uri="{D42A27DB-BD31-4B8C-83A1-F6EECF244321}">
                <p14:modId xmlns:p14="http://schemas.microsoft.com/office/powerpoint/2010/main" val="225579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737207"/>
                    </a:ext>
                  </a:extLst>
                </a:gridCol>
                <a:gridCol w="822960">
                  <a:extLst>
                    <a:ext uri="{9D8B030D-6E8A-4147-A177-3AD203B41FA5}">
                      <a16:colId xmlns:a16="http://schemas.microsoft.com/office/drawing/2014/main" val="1742862276"/>
                    </a:ext>
                  </a:extLst>
                </a:gridCol>
                <a:gridCol w="822960">
                  <a:extLst>
                    <a:ext uri="{9D8B030D-6E8A-4147-A177-3AD203B41FA5}">
                      <a16:colId xmlns:a16="http://schemas.microsoft.com/office/drawing/2014/main" val="1523745389"/>
                    </a:ext>
                  </a:extLst>
                </a:gridCol>
                <a:gridCol w="822960">
                  <a:extLst>
                    <a:ext uri="{9D8B030D-6E8A-4147-A177-3AD203B41FA5}">
                      <a16:colId xmlns:a16="http://schemas.microsoft.com/office/drawing/2014/main" val="1663171911"/>
                    </a:ext>
                  </a:extLst>
                </a:gridCol>
                <a:gridCol w="822960">
                  <a:extLst>
                    <a:ext uri="{9D8B030D-6E8A-4147-A177-3AD203B41FA5}">
                      <a16:colId xmlns:a16="http://schemas.microsoft.com/office/drawing/2014/main" val="1942163809"/>
                    </a:ext>
                  </a:extLst>
                </a:gridCol>
                <a:gridCol w="822960">
                  <a:extLst>
                    <a:ext uri="{9D8B030D-6E8A-4147-A177-3AD203B41FA5}">
                      <a16:colId xmlns:a16="http://schemas.microsoft.com/office/drawing/2014/main" val="2051328095"/>
                    </a:ext>
                  </a:extLst>
                </a:gridCol>
                <a:gridCol w="822960">
                  <a:extLst>
                    <a:ext uri="{9D8B030D-6E8A-4147-A177-3AD203B41FA5}">
                      <a16:colId xmlns:a16="http://schemas.microsoft.com/office/drawing/2014/main" val="1047297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915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- 2021-04-26 15:34:27</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Make Mother's Day more memorable by baking a delicious dessert for your Mom! So mark your calendars and join Chef Siti Mastura on 7 May 2021, Friday from 8:30pm -10pm in a Free LIVE Baking Tutorial as she demonstrates how to make a rich and creamy Fruit Gateaux with SCS Butter! Learn expert tips from baking to decorating and don't forget to stay till the end of the session for a chance to win exclusive SCS X Chef Siti Mastura Mixing Bowls &amp; SCS Aprons!
Watch the Live session here on SCS Dairy Malaysia's Facebook page.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5428885"/>
                  </a:ext>
                </a:extLst>
              </a:tr>
            </a:tbl>
          </a:graphicData>
        </a:graphic>
      </p:graphicFrame>
      <p:sp>
        <p:nvSpPr>
          <p:cNvPr id="4" name="Text Placeholder 3">
            <a:extLst>
              <a:ext uri="{FF2B5EF4-FFF2-40B4-BE49-F238E27FC236}">
                <a16:creationId xmlns:a16="http://schemas.microsoft.com/office/drawing/2014/main" id="{F84F2059-03F3-461C-BB75-84118435A1C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86107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4837D-C348-4AF6-8EB7-ABC084464FC1}"/>
              </a:ext>
            </a:extLst>
          </p:cNvPr>
          <p:cNvSpPr>
            <a:spLocks noGrp="1"/>
          </p:cNvSpPr>
          <p:nvPr>
            <p:ph type="title"/>
          </p:nvPr>
        </p:nvSpPr>
        <p:spPr/>
        <p:txBody>
          <a:bodyPr/>
          <a:lstStyle/>
          <a:p>
            <a:r>
              <a:rPr lang="en-US"/>
              <a:t>Facebook Own Posts Table | SCS Dairy MY - 5 of 17</a:t>
            </a:r>
          </a:p>
        </p:txBody>
      </p:sp>
      <p:graphicFrame>
        <p:nvGraphicFramePr>
          <p:cNvPr id="5" name="Table Placeholder 4">
            <a:extLst>
              <a:ext uri="{FF2B5EF4-FFF2-40B4-BE49-F238E27FC236}">
                <a16:creationId xmlns:a16="http://schemas.microsoft.com/office/drawing/2014/main" id="{0CDAA4DC-39B8-4C6A-9C0A-05A223840F2D}"/>
              </a:ext>
            </a:extLst>
          </p:cNvPr>
          <p:cNvGraphicFramePr>
            <a:graphicFrameLocks noGrp="1"/>
          </p:cNvGraphicFramePr>
          <p:nvPr>
            <p:ph type="tbl" sz="quarter" idx="13"/>
            <p:extLst>
              <p:ext uri="{D42A27DB-BD31-4B8C-83A1-F6EECF244321}">
                <p14:modId xmlns:p14="http://schemas.microsoft.com/office/powerpoint/2010/main" val="3498062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8662118"/>
                    </a:ext>
                  </a:extLst>
                </a:gridCol>
                <a:gridCol w="822960">
                  <a:extLst>
                    <a:ext uri="{9D8B030D-6E8A-4147-A177-3AD203B41FA5}">
                      <a16:colId xmlns:a16="http://schemas.microsoft.com/office/drawing/2014/main" val="2888476848"/>
                    </a:ext>
                  </a:extLst>
                </a:gridCol>
                <a:gridCol w="822960">
                  <a:extLst>
                    <a:ext uri="{9D8B030D-6E8A-4147-A177-3AD203B41FA5}">
                      <a16:colId xmlns:a16="http://schemas.microsoft.com/office/drawing/2014/main" val="3143394155"/>
                    </a:ext>
                  </a:extLst>
                </a:gridCol>
                <a:gridCol w="822960">
                  <a:extLst>
                    <a:ext uri="{9D8B030D-6E8A-4147-A177-3AD203B41FA5}">
                      <a16:colId xmlns:a16="http://schemas.microsoft.com/office/drawing/2014/main" val="1589769116"/>
                    </a:ext>
                  </a:extLst>
                </a:gridCol>
                <a:gridCol w="822960">
                  <a:extLst>
                    <a:ext uri="{9D8B030D-6E8A-4147-A177-3AD203B41FA5}">
                      <a16:colId xmlns:a16="http://schemas.microsoft.com/office/drawing/2014/main" val="997908246"/>
                    </a:ext>
                  </a:extLst>
                </a:gridCol>
                <a:gridCol w="822960">
                  <a:extLst>
                    <a:ext uri="{9D8B030D-6E8A-4147-A177-3AD203B41FA5}">
                      <a16:colId xmlns:a16="http://schemas.microsoft.com/office/drawing/2014/main" val="2075612780"/>
                    </a:ext>
                  </a:extLst>
                </a:gridCol>
                <a:gridCol w="822960">
                  <a:extLst>
                    <a:ext uri="{9D8B030D-6E8A-4147-A177-3AD203B41FA5}">
                      <a16:colId xmlns:a16="http://schemas.microsoft.com/office/drawing/2014/main" val="1292420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490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- 2021-04-05 18:02:09</a:t>
                      </a:r>
                      <a:r>
                        <a:rPr kumimoji="0" lang="en-US" sz="1000" b="0" i="0" u="none" strike="noStrike" kern="1200" cap="none" spc="0" normalizeH="0" baseline="0" noProof="0">
                          <a:ln>
                            <a:noFill/>
                          </a:ln>
                          <a:solidFill>
                            <a:prstClr val="black"/>
                          </a:solidFill>
                          <a:effectLst/>
                          <a:uLnTx/>
                          <a:uFillTx/>
                          <a:latin typeface="+mn-lt"/>
                          <a:ea typeface="+mn-ea"/>
                          <a:cs typeface="+mn-cs"/>
                        </a:rPr>
                        <a:t>
 This super fluffy doughnut made with SCS Unsalted Butter is filled with a delicious Italian pastry cream that’s just pure heaven. Make these for Iftar soon and give a treat your loved ones!
#SCSrecipes #JustAddSCS
Ingredients:
113g SCS Unsalted Butter
103ml milk
1¼ tsp active dry yeast
2½ tbsp granulated sugar
3 tbsp vegetable oil
1 large egg
1 tsp vanilla essence
480g all-purpose flour
1 pinch salt
238g pastry cream
Ingredients for pastry cream:
355ml whole milk
100g sugar
30g flour
¼ tsp salt
4 large egg yolks
1 tsp vanilla extract
Instructions:
1. In the bowl of a stand mixer, add milk and sprinkle yeast on top. Leave it aside for 5 minutes to activate before mixing 
them together. 
2. Add sugar, oil, egg and vanilla essence and whisk to combine. 
3. Slowly add flour, SCS Unsalted Butter and pinch of salt to the mixture. Using the dough hook attachment, mix the 
dough on medium speed until everything is thoroughly incorporated.
4. Knead for about 7 minutes until the dough become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8202079"/>
                  </a:ext>
                </a:extLst>
              </a:tr>
            </a:tbl>
          </a:graphicData>
        </a:graphic>
      </p:graphicFrame>
      <p:sp>
        <p:nvSpPr>
          <p:cNvPr id="4" name="Text Placeholder 3">
            <a:extLst>
              <a:ext uri="{FF2B5EF4-FFF2-40B4-BE49-F238E27FC236}">
                <a16:creationId xmlns:a16="http://schemas.microsoft.com/office/drawing/2014/main" id="{FBC5A431-FF13-4F40-A6A0-8BF65B7C96F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299630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974EE-0096-4D67-AA8F-A3ED3F14A089}"/>
              </a:ext>
            </a:extLst>
          </p:cNvPr>
          <p:cNvSpPr>
            <a:spLocks noGrp="1"/>
          </p:cNvSpPr>
          <p:nvPr>
            <p:ph type="title"/>
          </p:nvPr>
        </p:nvSpPr>
        <p:spPr/>
        <p:txBody>
          <a:bodyPr/>
          <a:lstStyle/>
          <a:p>
            <a:r>
              <a:rPr lang="en-US"/>
              <a:t>Facebook Own Posts Table | SCS Dairy MY - 6 of 17</a:t>
            </a:r>
          </a:p>
        </p:txBody>
      </p:sp>
      <p:graphicFrame>
        <p:nvGraphicFramePr>
          <p:cNvPr id="5" name="Table Placeholder 4">
            <a:extLst>
              <a:ext uri="{FF2B5EF4-FFF2-40B4-BE49-F238E27FC236}">
                <a16:creationId xmlns:a16="http://schemas.microsoft.com/office/drawing/2014/main" id="{573D1CE5-39F8-4B59-9741-B8853795D5ED}"/>
              </a:ext>
            </a:extLst>
          </p:cNvPr>
          <p:cNvGraphicFramePr>
            <a:graphicFrameLocks noGrp="1"/>
          </p:cNvGraphicFramePr>
          <p:nvPr>
            <p:ph type="tbl" sz="quarter" idx="13"/>
            <p:extLst>
              <p:ext uri="{D42A27DB-BD31-4B8C-83A1-F6EECF244321}">
                <p14:modId xmlns:p14="http://schemas.microsoft.com/office/powerpoint/2010/main" val="273651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0404068"/>
                    </a:ext>
                  </a:extLst>
                </a:gridCol>
                <a:gridCol w="822960">
                  <a:extLst>
                    <a:ext uri="{9D8B030D-6E8A-4147-A177-3AD203B41FA5}">
                      <a16:colId xmlns:a16="http://schemas.microsoft.com/office/drawing/2014/main" val="861863168"/>
                    </a:ext>
                  </a:extLst>
                </a:gridCol>
                <a:gridCol w="822960">
                  <a:extLst>
                    <a:ext uri="{9D8B030D-6E8A-4147-A177-3AD203B41FA5}">
                      <a16:colId xmlns:a16="http://schemas.microsoft.com/office/drawing/2014/main" val="628200028"/>
                    </a:ext>
                  </a:extLst>
                </a:gridCol>
                <a:gridCol w="822960">
                  <a:extLst>
                    <a:ext uri="{9D8B030D-6E8A-4147-A177-3AD203B41FA5}">
                      <a16:colId xmlns:a16="http://schemas.microsoft.com/office/drawing/2014/main" val="4102430030"/>
                    </a:ext>
                  </a:extLst>
                </a:gridCol>
                <a:gridCol w="822960">
                  <a:extLst>
                    <a:ext uri="{9D8B030D-6E8A-4147-A177-3AD203B41FA5}">
                      <a16:colId xmlns:a16="http://schemas.microsoft.com/office/drawing/2014/main" val="2521292183"/>
                    </a:ext>
                  </a:extLst>
                </a:gridCol>
                <a:gridCol w="822960">
                  <a:extLst>
                    <a:ext uri="{9D8B030D-6E8A-4147-A177-3AD203B41FA5}">
                      <a16:colId xmlns:a16="http://schemas.microsoft.com/office/drawing/2014/main" val="193897509"/>
                    </a:ext>
                  </a:extLst>
                </a:gridCol>
                <a:gridCol w="822960">
                  <a:extLst>
                    <a:ext uri="{9D8B030D-6E8A-4147-A177-3AD203B41FA5}">
                      <a16:colId xmlns:a16="http://schemas.microsoft.com/office/drawing/2014/main" val="2140513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403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- 2021-04-22 11:30:03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Devaki Suppiah
Michelle Liew
Chong Su Mee
Kindly send us a Facebook message with the following details mentioned below before 26 April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4539303"/>
                  </a:ext>
                </a:extLst>
              </a:tr>
            </a:tbl>
          </a:graphicData>
        </a:graphic>
      </p:graphicFrame>
      <p:sp>
        <p:nvSpPr>
          <p:cNvPr id="4" name="Text Placeholder 3">
            <a:extLst>
              <a:ext uri="{FF2B5EF4-FFF2-40B4-BE49-F238E27FC236}">
                <a16:creationId xmlns:a16="http://schemas.microsoft.com/office/drawing/2014/main" id="{7064D008-7BB8-4F5C-9FAC-0A63A14D9F6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50908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6784-F9FF-4359-8C8F-2237B08527F6}"/>
              </a:ext>
            </a:extLst>
          </p:cNvPr>
          <p:cNvSpPr>
            <a:spLocks noGrp="1"/>
          </p:cNvSpPr>
          <p:nvPr>
            <p:ph type="title"/>
          </p:nvPr>
        </p:nvSpPr>
        <p:spPr/>
        <p:txBody>
          <a:bodyPr/>
          <a:lstStyle/>
          <a:p>
            <a:r>
              <a:rPr lang="en-US"/>
              <a:t>Facebook Own Posts Table | SCS Dairy MY - 7 of 17</a:t>
            </a:r>
          </a:p>
        </p:txBody>
      </p:sp>
      <p:graphicFrame>
        <p:nvGraphicFramePr>
          <p:cNvPr id="5" name="Table Placeholder 4">
            <a:extLst>
              <a:ext uri="{FF2B5EF4-FFF2-40B4-BE49-F238E27FC236}">
                <a16:creationId xmlns:a16="http://schemas.microsoft.com/office/drawing/2014/main" id="{9832BCFD-20DE-4DFC-9B7A-261CD3D70E44}"/>
              </a:ext>
            </a:extLst>
          </p:cNvPr>
          <p:cNvGraphicFramePr>
            <a:graphicFrameLocks noGrp="1"/>
          </p:cNvGraphicFramePr>
          <p:nvPr>
            <p:ph type="tbl" sz="quarter" idx="13"/>
            <p:extLst>
              <p:ext uri="{D42A27DB-BD31-4B8C-83A1-F6EECF244321}">
                <p14:modId xmlns:p14="http://schemas.microsoft.com/office/powerpoint/2010/main" val="2858686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3544"/>
                    </a:ext>
                  </a:extLst>
                </a:gridCol>
                <a:gridCol w="822960">
                  <a:extLst>
                    <a:ext uri="{9D8B030D-6E8A-4147-A177-3AD203B41FA5}">
                      <a16:colId xmlns:a16="http://schemas.microsoft.com/office/drawing/2014/main" val="113691514"/>
                    </a:ext>
                  </a:extLst>
                </a:gridCol>
                <a:gridCol w="822960">
                  <a:extLst>
                    <a:ext uri="{9D8B030D-6E8A-4147-A177-3AD203B41FA5}">
                      <a16:colId xmlns:a16="http://schemas.microsoft.com/office/drawing/2014/main" val="1139916533"/>
                    </a:ext>
                  </a:extLst>
                </a:gridCol>
                <a:gridCol w="822960">
                  <a:extLst>
                    <a:ext uri="{9D8B030D-6E8A-4147-A177-3AD203B41FA5}">
                      <a16:colId xmlns:a16="http://schemas.microsoft.com/office/drawing/2014/main" val="2068734288"/>
                    </a:ext>
                  </a:extLst>
                </a:gridCol>
                <a:gridCol w="822960">
                  <a:extLst>
                    <a:ext uri="{9D8B030D-6E8A-4147-A177-3AD203B41FA5}">
                      <a16:colId xmlns:a16="http://schemas.microsoft.com/office/drawing/2014/main" val="1624269779"/>
                    </a:ext>
                  </a:extLst>
                </a:gridCol>
                <a:gridCol w="822960">
                  <a:extLst>
                    <a:ext uri="{9D8B030D-6E8A-4147-A177-3AD203B41FA5}">
                      <a16:colId xmlns:a16="http://schemas.microsoft.com/office/drawing/2014/main" val="1656184477"/>
                    </a:ext>
                  </a:extLst>
                </a:gridCol>
                <a:gridCol w="822960">
                  <a:extLst>
                    <a:ext uri="{9D8B030D-6E8A-4147-A177-3AD203B41FA5}">
                      <a16:colId xmlns:a16="http://schemas.microsoft.com/office/drawing/2014/main" val="1824956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386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- 2021-04-13 14:00:21</a:t>
                      </a:r>
                      <a:r>
                        <a:rPr kumimoji="0" lang="en-US" sz="1000" b="0" i="0" u="none" strike="noStrike" kern="1200" cap="none" spc="0" normalizeH="0" baseline="0" noProof="0">
                          <a:ln>
                            <a:noFill/>
                          </a:ln>
                          <a:solidFill>
                            <a:prstClr val="black"/>
                          </a:solidFill>
                          <a:effectLst/>
                          <a:uLnTx/>
                          <a:uFillTx/>
                          <a:latin typeface="+mn-lt"/>
                          <a:ea typeface="+mn-ea"/>
                          <a:cs typeface="+mn-cs"/>
                        </a:rPr>
                        <a:t>
 Let your inner goodness shine through this Ramadan!
Wishing everyone a blessed Ramadan from SCS!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0430344"/>
                  </a:ext>
                </a:extLst>
              </a:tr>
            </a:tbl>
          </a:graphicData>
        </a:graphic>
      </p:graphicFrame>
      <p:sp>
        <p:nvSpPr>
          <p:cNvPr id="4" name="Text Placeholder 3">
            <a:extLst>
              <a:ext uri="{FF2B5EF4-FFF2-40B4-BE49-F238E27FC236}">
                <a16:creationId xmlns:a16="http://schemas.microsoft.com/office/drawing/2014/main" id="{929763B4-DE1D-438D-9D6A-3B10821871E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2352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42331-ED85-418F-ABBE-AEB940BDD7F4}"/>
              </a:ext>
            </a:extLst>
          </p:cNvPr>
          <p:cNvSpPr>
            <a:spLocks noGrp="1"/>
          </p:cNvSpPr>
          <p:nvPr>
            <p:ph type="title"/>
          </p:nvPr>
        </p:nvSpPr>
        <p:spPr/>
        <p:txBody>
          <a:bodyPr/>
          <a:lstStyle/>
          <a:p>
            <a:r>
              <a:rPr lang="en-US"/>
              <a:t>Facebook Own Posts Table | SCS Dairy MY - 8 of 17</a:t>
            </a:r>
          </a:p>
        </p:txBody>
      </p:sp>
      <p:graphicFrame>
        <p:nvGraphicFramePr>
          <p:cNvPr id="5" name="Table Placeholder 4">
            <a:extLst>
              <a:ext uri="{FF2B5EF4-FFF2-40B4-BE49-F238E27FC236}">
                <a16:creationId xmlns:a16="http://schemas.microsoft.com/office/drawing/2014/main" id="{B3AA77B4-FD92-499A-B383-0332EABEB14A}"/>
              </a:ext>
            </a:extLst>
          </p:cNvPr>
          <p:cNvGraphicFramePr>
            <a:graphicFrameLocks noGrp="1"/>
          </p:cNvGraphicFramePr>
          <p:nvPr>
            <p:ph type="tbl" sz="quarter" idx="13"/>
            <p:extLst>
              <p:ext uri="{D42A27DB-BD31-4B8C-83A1-F6EECF244321}">
                <p14:modId xmlns:p14="http://schemas.microsoft.com/office/powerpoint/2010/main" val="1163108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38551704"/>
                    </a:ext>
                  </a:extLst>
                </a:gridCol>
                <a:gridCol w="822960">
                  <a:extLst>
                    <a:ext uri="{9D8B030D-6E8A-4147-A177-3AD203B41FA5}">
                      <a16:colId xmlns:a16="http://schemas.microsoft.com/office/drawing/2014/main" val="1265284677"/>
                    </a:ext>
                  </a:extLst>
                </a:gridCol>
                <a:gridCol w="822960">
                  <a:extLst>
                    <a:ext uri="{9D8B030D-6E8A-4147-A177-3AD203B41FA5}">
                      <a16:colId xmlns:a16="http://schemas.microsoft.com/office/drawing/2014/main" val="1260226884"/>
                    </a:ext>
                  </a:extLst>
                </a:gridCol>
                <a:gridCol w="822960">
                  <a:extLst>
                    <a:ext uri="{9D8B030D-6E8A-4147-A177-3AD203B41FA5}">
                      <a16:colId xmlns:a16="http://schemas.microsoft.com/office/drawing/2014/main" val="4001165211"/>
                    </a:ext>
                  </a:extLst>
                </a:gridCol>
                <a:gridCol w="822960">
                  <a:extLst>
                    <a:ext uri="{9D8B030D-6E8A-4147-A177-3AD203B41FA5}">
                      <a16:colId xmlns:a16="http://schemas.microsoft.com/office/drawing/2014/main" val="2670385652"/>
                    </a:ext>
                  </a:extLst>
                </a:gridCol>
                <a:gridCol w="822960">
                  <a:extLst>
                    <a:ext uri="{9D8B030D-6E8A-4147-A177-3AD203B41FA5}">
                      <a16:colId xmlns:a16="http://schemas.microsoft.com/office/drawing/2014/main" val="2670216895"/>
                    </a:ext>
                  </a:extLst>
                </a:gridCol>
                <a:gridCol w="822960">
                  <a:extLst>
                    <a:ext uri="{9D8B030D-6E8A-4147-A177-3AD203B41FA5}">
                      <a16:colId xmlns:a16="http://schemas.microsoft.com/office/drawing/2014/main" val="2221908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860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- 2021-04-30 12:06:53</a:t>
                      </a:r>
                      <a:r>
                        <a:rPr kumimoji="0" lang="en-US" sz="1000" b="0" i="0" u="none" strike="noStrike" kern="1200" cap="none" spc="0" normalizeH="0" baseline="0" noProof="0">
                          <a:ln>
                            <a:noFill/>
                          </a:ln>
                          <a:solidFill>
                            <a:prstClr val="black"/>
                          </a:solidFill>
                          <a:effectLst/>
                          <a:uLnTx/>
                          <a:uFillTx/>
                          <a:latin typeface="+mn-lt"/>
                          <a:ea typeface="+mn-ea"/>
                          <a:cs typeface="+mn-cs"/>
                        </a:rPr>
                        <a:t>
 This Date Walnut Loaf is very moist with bursts of sweet chopped dates and crunchy walnuts. Bake it for Iftar and delight your loved ones!
Shop for SCS Butter from Lazada! Click on the Shop Now button to buy!
#SCSrecipes #JustAddSCS
Date Walnut Loaf
Ingredients:
75g SCS Unsalted Butter
240g chopped dates
¼ tsp salt
½ tsp baking soda
95g brown sugar
237ml hot tea
1½ tsp vanilla extract
240g flour
1 tsp baking powder
½ tsp ground nutmeg
2 large eggs whisked
113g chopped walnuts
Instructions:
1. Place the chopped dates into a large mixing bowl. Add SCS Unsalted Butter, salt, baking soda, and brown sugar.
2. Pour the hot tea over the ingredients and stir to combine. Set aside to cool.
3. Preheat oven to 176°C and prepare a loaf pan by spraying it lightly with non-stick cooking spray. Set aside.
4. Once the dates have cooled, add the vanilla extract and stir to combine.
5. Add the flour, baking powder, nutmeg, and whisked eggs to the date mixture. Fold the mixture using a spatula.
6. 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7690860"/>
                  </a:ext>
                </a:extLst>
              </a:tr>
            </a:tbl>
          </a:graphicData>
        </a:graphic>
      </p:graphicFrame>
      <p:sp>
        <p:nvSpPr>
          <p:cNvPr id="4" name="Text Placeholder 3">
            <a:extLst>
              <a:ext uri="{FF2B5EF4-FFF2-40B4-BE49-F238E27FC236}">
                <a16:creationId xmlns:a16="http://schemas.microsoft.com/office/drawing/2014/main" id="{FAF7D682-4B7D-4CE7-B0C4-94C0D04B191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868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8FF52-932A-4B7E-A5AA-C014490F9B0D}"/>
              </a:ext>
            </a:extLst>
          </p:cNvPr>
          <p:cNvSpPr>
            <a:spLocks noGrp="1"/>
          </p:cNvSpPr>
          <p:nvPr>
            <p:ph type="title"/>
          </p:nvPr>
        </p:nvSpPr>
        <p:spPr/>
        <p:txBody>
          <a:bodyPr/>
          <a:lstStyle/>
          <a:p>
            <a:r>
              <a:rPr lang="en-US"/>
              <a:t>Facebook Own Posts Table | SCS Dairy MY - 9 of 17</a:t>
            </a:r>
          </a:p>
        </p:txBody>
      </p:sp>
      <p:graphicFrame>
        <p:nvGraphicFramePr>
          <p:cNvPr id="5" name="Table Placeholder 4">
            <a:extLst>
              <a:ext uri="{FF2B5EF4-FFF2-40B4-BE49-F238E27FC236}">
                <a16:creationId xmlns:a16="http://schemas.microsoft.com/office/drawing/2014/main" id="{276F8C6B-1554-45FA-B357-99416BC65268}"/>
              </a:ext>
            </a:extLst>
          </p:cNvPr>
          <p:cNvGraphicFramePr>
            <a:graphicFrameLocks noGrp="1"/>
          </p:cNvGraphicFramePr>
          <p:nvPr>
            <p:ph type="tbl" sz="quarter" idx="13"/>
            <p:extLst>
              <p:ext uri="{D42A27DB-BD31-4B8C-83A1-F6EECF244321}">
                <p14:modId xmlns:p14="http://schemas.microsoft.com/office/powerpoint/2010/main" val="171065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72781180"/>
                    </a:ext>
                  </a:extLst>
                </a:gridCol>
                <a:gridCol w="822960">
                  <a:extLst>
                    <a:ext uri="{9D8B030D-6E8A-4147-A177-3AD203B41FA5}">
                      <a16:colId xmlns:a16="http://schemas.microsoft.com/office/drawing/2014/main" val="988238965"/>
                    </a:ext>
                  </a:extLst>
                </a:gridCol>
                <a:gridCol w="822960">
                  <a:extLst>
                    <a:ext uri="{9D8B030D-6E8A-4147-A177-3AD203B41FA5}">
                      <a16:colId xmlns:a16="http://schemas.microsoft.com/office/drawing/2014/main" val="3174809796"/>
                    </a:ext>
                  </a:extLst>
                </a:gridCol>
                <a:gridCol w="822960">
                  <a:extLst>
                    <a:ext uri="{9D8B030D-6E8A-4147-A177-3AD203B41FA5}">
                      <a16:colId xmlns:a16="http://schemas.microsoft.com/office/drawing/2014/main" val="2654063623"/>
                    </a:ext>
                  </a:extLst>
                </a:gridCol>
                <a:gridCol w="822960">
                  <a:extLst>
                    <a:ext uri="{9D8B030D-6E8A-4147-A177-3AD203B41FA5}">
                      <a16:colId xmlns:a16="http://schemas.microsoft.com/office/drawing/2014/main" val="2332223594"/>
                    </a:ext>
                  </a:extLst>
                </a:gridCol>
                <a:gridCol w="822960">
                  <a:extLst>
                    <a:ext uri="{9D8B030D-6E8A-4147-A177-3AD203B41FA5}">
                      <a16:colId xmlns:a16="http://schemas.microsoft.com/office/drawing/2014/main" val="1156348715"/>
                    </a:ext>
                  </a:extLst>
                </a:gridCol>
                <a:gridCol w="822960">
                  <a:extLst>
                    <a:ext uri="{9D8B030D-6E8A-4147-A177-3AD203B41FA5}">
                      <a16:colId xmlns:a16="http://schemas.microsoft.com/office/drawing/2014/main" val="3158020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5904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- 2021-04-15 14:05:30</a:t>
                      </a:r>
                      <a:r>
                        <a:rPr kumimoji="0" lang="en-US" sz="1000" b="0" i="0" u="none" strike="noStrike" kern="1200" cap="none" spc="0" normalizeH="0" baseline="0" noProof="0">
                          <a:ln>
                            <a:noFill/>
                          </a:ln>
                          <a:solidFill>
                            <a:prstClr val="black"/>
                          </a:solidFill>
                          <a:effectLst/>
                          <a:uLnTx/>
                          <a:uFillTx/>
                          <a:latin typeface="+mn-lt"/>
                          <a:ea typeface="+mn-ea"/>
                          <a:cs typeface="+mn-cs"/>
                        </a:rPr>
                        <a:t>
 “I love to use unsalted SCS butter to bake and steam cakes for my family members &amp; friends!” - Cavis Bak, avid baker.
We are overwhelmed with the love, support and appreciation of our fans!
#SCSfans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0628754"/>
                  </a:ext>
                </a:extLst>
              </a:tr>
            </a:tbl>
          </a:graphicData>
        </a:graphic>
      </p:graphicFrame>
      <p:sp>
        <p:nvSpPr>
          <p:cNvPr id="4" name="Text Placeholder 3">
            <a:extLst>
              <a:ext uri="{FF2B5EF4-FFF2-40B4-BE49-F238E27FC236}">
                <a16:creationId xmlns:a16="http://schemas.microsoft.com/office/drawing/2014/main" id="{CCD16937-7475-4D1F-A094-1CF7C0F7F28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3835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B73EB-9AF7-42D0-B7E2-F71275ED09EA}"/>
              </a:ext>
            </a:extLst>
          </p:cNvPr>
          <p:cNvSpPr>
            <a:spLocks noGrp="1"/>
          </p:cNvSpPr>
          <p:nvPr>
            <p:ph type="title"/>
          </p:nvPr>
        </p:nvSpPr>
        <p:spPr/>
        <p:txBody>
          <a:bodyPr/>
          <a:lstStyle/>
          <a:p>
            <a:r>
              <a:rPr lang="en-US"/>
              <a:t>Facebook Own Posts Table | SCS Dairy MY - 10 of 17</a:t>
            </a:r>
          </a:p>
        </p:txBody>
      </p:sp>
      <p:graphicFrame>
        <p:nvGraphicFramePr>
          <p:cNvPr id="5" name="Table Placeholder 4">
            <a:extLst>
              <a:ext uri="{FF2B5EF4-FFF2-40B4-BE49-F238E27FC236}">
                <a16:creationId xmlns:a16="http://schemas.microsoft.com/office/drawing/2014/main" id="{B3434629-0750-45F8-A5A3-D74C40189F4C}"/>
              </a:ext>
            </a:extLst>
          </p:cNvPr>
          <p:cNvGraphicFramePr>
            <a:graphicFrameLocks noGrp="1"/>
          </p:cNvGraphicFramePr>
          <p:nvPr>
            <p:ph type="tbl" sz="quarter" idx="13"/>
            <p:extLst>
              <p:ext uri="{D42A27DB-BD31-4B8C-83A1-F6EECF244321}">
                <p14:modId xmlns:p14="http://schemas.microsoft.com/office/powerpoint/2010/main" val="2361293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2966264"/>
                    </a:ext>
                  </a:extLst>
                </a:gridCol>
                <a:gridCol w="822960">
                  <a:extLst>
                    <a:ext uri="{9D8B030D-6E8A-4147-A177-3AD203B41FA5}">
                      <a16:colId xmlns:a16="http://schemas.microsoft.com/office/drawing/2014/main" val="3445831916"/>
                    </a:ext>
                  </a:extLst>
                </a:gridCol>
                <a:gridCol w="822960">
                  <a:extLst>
                    <a:ext uri="{9D8B030D-6E8A-4147-A177-3AD203B41FA5}">
                      <a16:colId xmlns:a16="http://schemas.microsoft.com/office/drawing/2014/main" val="3726638096"/>
                    </a:ext>
                  </a:extLst>
                </a:gridCol>
                <a:gridCol w="822960">
                  <a:extLst>
                    <a:ext uri="{9D8B030D-6E8A-4147-A177-3AD203B41FA5}">
                      <a16:colId xmlns:a16="http://schemas.microsoft.com/office/drawing/2014/main" val="3622768783"/>
                    </a:ext>
                  </a:extLst>
                </a:gridCol>
                <a:gridCol w="822960">
                  <a:extLst>
                    <a:ext uri="{9D8B030D-6E8A-4147-A177-3AD203B41FA5}">
                      <a16:colId xmlns:a16="http://schemas.microsoft.com/office/drawing/2014/main" val="4255254689"/>
                    </a:ext>
                  </a:extLst>
                </a:gridCol>
                <a:gridCol w="822960">
                  <a:extLst>
                    <a:ext uri="{9D8B030D-6E8A-4147-A177-3AD203B41FA5}">
                      <a16:colId xmlns:a16="http://schemas.microsoft.com/office/drawing/2014/main" val="2155383291"/>
                    </a:ext>
                  </a:extLst>
                </a:gridCol>
                <a:gridCol w="822960">
                  <a:extLst>
                    <a:ext uri="{9D8B030D-6E8A-4147-A177-3AD203B41FA5}">
                      <a16:colId xmlns:a16="http://schemas.microsoft.com/office/drawing/2014/main" val="3421939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576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- 2021-04-23 12:05:50</a:t>
                      </a:r>
                      <a:r>
                        <a:rPr kumimoji="0" lang="en-US" sz="1000" b="0" i="0" u="none" strike="noStrike" kern="1200" cap="none" spc="0" normalizeH="0" baseline="0" noProof="0">
                          <a:ln>
                            <a:noFill/>
                          </a:ln>
                          <a:solidFill>
                            <a:prstClr val="black"/>
                          </a:solidFill>
                          <a:effectLst/>
                          <a:uLnTx/>
                          <a:uFillTx/>
                          <a:latin typeface="+mn-lt"/>
                          <a:ea typeface="+mn-ea"/>
                          <a:cs typeface="+mn-cs"/>
                        </a:rPr>
                        <a:t>
 This sweet dessert made with SCS Unsalted Butter, nuts and crispy thin sheets of filo pastry doused in syrup will be a delicious addition to your Iftar spread!
#SCSrecipes #JustAddSCS
Baklava
Ingredients:
125g SCS Unsalted Butter, melted
40 sheets of filo pastry 
250g pistachios or walnuts (or a combination of both) 
½ tsp cinnamon powder
For the syrup:
100g sugar
1 tbsp lemon juice
90ml water
85g honey
Instructions:
1. Cut the filo pastry sheets to the size and shape of an 8 x 8 square pan. Cover the filo pastry with a damp tea towel.
2. Put the nuts and cinnamon into a food processor, then pulse until the nuts are chopped, but not too fine.
3. Preheat the oven to 160°C. 
4. Using a pastry brush, brush the base of the pan with some of the melted SCS Unsalted Butter. Place one sheet of filo pastry on the pan, and brush it with melted SCS Unsalted Butter. Repeat until 10 sheets of filo pastry are done (brushing melted butter on each layer) to form the bottom layer of the baklava.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54046782"/>
                  </a:ext>
                </a:extLst>
              </a:tr>
            </a:tbl>
          </a:graphicData>
        </a:graphic>
      </p:graphicFrame>
      <p:sp>
        <p:nvSpPr>
          <p:cNvPr id="4" name="Text Placeholder 3">
            <a:extLst>
              <a:ext uri="{FF2B5EF4-FFF2-40B4-BE49-F238E27FC236}">
                <a16:creationId xmlns:a16="http://schemas.microsoft.com/office/drawing/2014/main" id="{B2F1AF30-7E2D-4525-A8AE-C131D919A93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615943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A1433-9E03-4A76-9F86-CE8F4FC3C3B4}"/>
              </a:ext>
            </a:extLst>
          </p:cNvPr>
          <p:cNvSpPr>
            <a:spLocks noGrp="1"/>
          </p:cNvSpPr>
          <p:nvPr>
            <p:ph type="title"/>
          </p:nvPr>
        </p:nvSpPr>
        <p:spPr/>
        <p:txBody>
          <a:bodyPr/>
          <a:lstStyle/>
          <a:p>
            <a:r>
              <a:rPr lang="en-US"/>
              <a:t>Facebook Own Posts Table | SCS Dairy MY - 11 of 17</a:t>
            </a:r>
          </a:p>
        </p:txBody>
      </p:sp>
      <p:graphicFrame>
        <p:nvGraphicFramePr>
          <p:cNvPr id="5" name="Table Placeholder 4">
            <a:extLst>
              <a:ext uri="{FF2B5EF4-FFF2-40B4-BE49-F238E27FC236}">
                <a16:creationId xmlns:a16="http://schemas.microsoft.com/office/drawing/2014/main" id="{1D32F6A3-1277-428F-A803-77D32457E000}"/>
              </a:ext>
            </a:extLst>
          </p:cNvPr>
          <p:cNvGraphicFramePr>
            <a:graphicFrameLocks noGrp="1"/>
          </p:cNvGraphicFramePr>
          <p:nvPr>
            <p:ph type="tbl" sz="quarter" idx="13"/>
            <p:extLst>
              <p:ext uri="{D42A27DB-BD31-4B8C-83A1-F6EECF244321}">
                <p14:modId xmlns:p14="http://schemas.microsoft.com/office/powerpoint/2010/main" val="2652928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0995340"/>
                    </a:ext>
                  </a:extLst>
                </a:gridCol>
                <a:gridCol w="822960">
                  <a:extLst>
                    <a:ext uri="{9D8B030D-6E8A-4147-A177-3AD203B41FA5}">
                      <a16:colId xmlns:a16="http://schemas.microsoft.com/office/drawing/2014/main" val="1579080987"/>
                    </a:ext>
                  </a:extLst>
                </a:gridCol>
                <a:gridCol w="822960">
                  <a:extLst>
                    <a:ext uri="{9D8B030D-6E8A-4147-A177-3AD203B41FA5}">
                      <a16:colId xmlns:a16="http://schemas.microsoft.com/office/drawing/2014/main" val="28434364"/>
                    </a:ext>
                  </a:extLst>
                </a:gridCol>
                <a:gridCol w="822960">
                  <a:extLst>
                    <a:ext uri="{9D8B030D-6E8A-4147-A177-3AD203B41FA5}">
                      <a16:colId xmlns:a16="http://schemas.microsoft.com/office/drawing/2014/main" val="1511171934"/>
                    </a:ext>
                  </a:extLst>
                </a:gridCol>
                <a:gridCol w="822960">
                  <a:extLst>
                    <a:ext uri="{9D8B030D-6E8A-4147-A177-3AD203B41FA5}">
                      <a16:colId xmlns:a16="http://schemas.microsoft.com/office/drawing/2014/main" val="495419943"/>
                    </a:ext>
                  </a:extLst>
                </a:gridCol>
                <a:gridCol w="822960">
                  <a:extLst>
                    <a:ext uri="{9D8B030D-6E8A-4147-A177-3AD203B41FA5}">
                      <a16:colId xmlns:a16="http://schemas.microsoft.com/office/drawing/2014/main" val="2167986990"/>
                    </a:ext>
                  </a:extLst>
                </a:gridCol>
                <a:gridCol w="822960">
                  <a:extLst>
                    <a:ext uri="{9D8B030D-6E8A-4147-A177-3AD203B41FA5}">
                      <a16:colId xmlns:a16="http://schemas.microsoft.com/office/drawing/2014/main" val="3432353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859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- 2021-04-08 14:07:31</a:t>
                      </a:r>
                      <a:r>
                        <a:rPr kumimoji="0" lang="en-US" sz="1000" b="0" i="0" u="none" strike="noStrike" kern="1200" cap="none" spc="0" normalizeH="0" baseline="0" noProof="0">
                          <a:ln>
                            <a:noFill/>
                          </a:ln>
                          <a:solidFill>
                            <a:prstClr val="black"/>
                          </a:solidFill>
                          <a:effectLst/>
                          <a:uLnTx/>
                          <a:uFillTx/>
                          <a:latin typeface="+mn-lt"/>
                          <a:ea typeface="+mn-ea"/>
                          <a:cs typeface="+mn-cs"/>
                        </a:rPr>
                        <a:t>
 “I love to bake butter cakes, brownies and butter cookies with SCS butter. SCS butter is 100% pure creamery butter and that is why I believe and trust SCS butter!”
Lee Yee Ran
We are truly thankful to all our fans for their continuous trust and support!
#SCSfans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573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- 2021-04-24 14:59:08</a:t>
                      </a:r>
                      <a:r>
                        <a:rPr kumimoji="0" lang="en-US" sz="1000" b="0" i="0" u="none" strike="noStrike" kern="1200" cap="none" spc="0" normalizeH="0" baseline="0" noProof="0">
                          <a:ln>
                            <a:noFill/>
                          </a:ln>
                          <a:solidFill>
                            <a:prstClr val="black"/>
                          </a:solidFill>
                          <a:effectLst/>
                          <a:uLnTx/>
                          <a:uFillTx/>
                          <a:latin typeface="+mn-lt"/>
                          <a:ea typeface="+mn-ea"/>
                          <a:cs typeface="+mn-cs"/>
                        </a:rPr>
                        <a:t>
 Want to bake a cake like a pro? Read this informative post on cake baking tips by Chef Siti Mastura and learn all the tips and tricks needed to bake a perfect cake every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3219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- 2021-04-12 12:04:37</a:t>
                      </a:r>
                      <a:r>
                        <a:rPr kumimoji="0" lang="en-US" sz="1000" b="0" i="0" u="none" strike="noStrike" kern="1200" cap="none" spc="0" normalizeH="0" baseline="0" noProof="0">
                          <a:ln>
                            <a:noFill/>
                          </a:ln>
                          <a:solidFill>
                            <a:prstClr val="black"/>
                          </a:solidFill>
                          <a:effectLst/>
                          <a:uLnTx/>
                          <a:uFillTx/>
                          <a:latin typeface="+mn-lt"/>
                          <a:ea typeface="+mn-ea"/>
                          <a:cs typeface="+mn-cs"/>
                        </a:rPr>
                        <a:t>
 Love to use brown butter? Make use of this useful tip during Ramadan to get that perfect brown butter everytime. To prevent butter from over-browning in your pan, add a little bit of lemon juice.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184160"/>
                  </a:ext>
                </a:extLst>
              </a:tr>
            </a:tbl>
          </a:graphicData>
        </a:graphic>
      </p:graphicFrame>
      <p:sp>
        <p:nvSpPr>
          <p:cNvPr id="4" name="Text Placeholder 3">
            <a:extLst>
              <a:ext uri="{FF2B5EF4-FFF2-40B4-BE49-F238E27FC236}">
                <a16:creationId xmlns:a16="http://schemas.microsoft.com/office/drawing/2014/main" id="{3BCECDE6-CE8F-46D7-8361-9E4C35E5942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539213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A1290-F9A4-469C-A285-21EB4060D231}"/>
              </a:ext>
            </a:extLst>
          </p:cNvPr>
          <p:cNvSpPr>
            <a:spLocks noGrp="1"/>
          </p:cNvSpPr>
          <p:nvPr>
            <p:ph type="title"/>
          </p:nvPr>
        </p:nvSpPr>
        <p:spPr/>
        <p:txBody>
          <a:bodyPr/>
          <a:lstStyle/>
          <a:p>
            <a:r>
              <a:rPr lang="en-US"/>
              <a:t>Facebook Own Posts Table | SCS Dairy MY - 12 of 17</a:t>
            </a:r>
          </a:p>
        </p:txBody>
      </p:sp>
      <p:graphicFrame>
        <p:nvGraphicFramePr>
          <p:cNvPr id="5" name="Table Placeholder 4">
            <a:extLst>
              <a:ext uri="{FF2B5EF4-FFF2-40B4-BE49-F238E27FC236}">
                <a16:creationId xmlns:a16="http://schemas.microsoft.com/office/drawing/2014/main" id="{57E13179-EFB6-4A77-BA65-20486CBA66C2}"/>
              </a:ext>
            </a:extLst>
          </p:cNvPr>
          <p:cNvGraphicFramePr>
            <a:graphicFrameLocks noGrp="1"/>
          </p:cNvGraphicFramePr>
          <p:nvPr>
            <p:ph type="tbl" sz="quarter" idx="13"/>
            <p:extLst>
              <p:ext uri="{D42A27DB-BD31-4B8C-83A1-F6EECF244321}">
                <p14:modId xmlns:p14="http://schemas.microsoft.com/office/powerpoint/2010/main" val="1368534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2496134"/>
                    </a:ext>
                  </a:extLst>
                </a:gridCol>
                <a:gridCol w="822960">
                  <a:extLst>
                    <a:ext uri="{9D8B030D-6E8A-4147-A177-3AD203B41FA5}">
                      <a16:colId xmlns:a16="http://schemas.microsoft.com/office/drawing/2014/main" val="3050277307"/>
                    </a:ext>
                  </a:extLst>
                </a:gridCol>
                <a:gridCol w="822960">
                  <a:extLst>
                    <a:ext uri="{9D8B030D-6E8A-4147-A177-3AD203B41FA5}">
                      <a16:colId xmlns:a16="http://schemas.microsoft.com/office/drawing/2014/main" val="1791950926"/>
                    </a:ext>
                  </a:extLst>
                </a:gridCol>
                <a:gridCol w="822960">
                  <a:extLst>
                    <a:ext uri="{9D8B030D-6E8A-4147-A177-3AD203B41FA5}">
                      <a16:colId xmlns:a16="http://schemas.microsoft.com/office/drawing/2014/main" val="1193368469"/>
                    </a:ext>
                  </a:extLst>
                </a:gridCol>
                <a:gridCol w="822960">
                  <a:extLst>
                    <a:ext uri="{9D8B030D-6E8A-4147-A177-3AD203B41FA5}">
                      <a16:colId xmlns:a16="http://schemas.microsoft.com/office/drawing/2014/main" val="2082965973"/>
                    </a:ext>
                  </a:extLst>
                </a:gridCol>
                <a:gridCol w="822960">
                  <a:extLst>
                    <a:ext uri="{9D8B030D-6E8A-4147-A177-3AD203B41FA5}">
                      <a16:colId xmlns:a16="http://schemas.microsoft.com/office/drawing/2014/main" val="2188694243"/>
                    </a:ext>
                  </a:extLst>
                </a:gridCol>
                <a:gridCol w="822960">
                  <a:extLst>
                    <a:ext uri="{9D8B030D-6E8A-4147-A177-3AD203B41FA5}">
                      <a16:colId xmlns:a16="http://schemas.microsoft.com/office/drawing/2014/main" val="2613620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883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- 2021-04-19 12:05:34</a:t>
                      </a:r>
                      <a:r>
                        <a:rPr kumimoji="0" lang="en-US" sz="1000" b="0" i="0" u="none" strike="noStrike" kern="1200" cap="none" spc="0" normalizeH="0" baseline="0" noProof="0">
                          <a:ln>
                            <a:noFill/>
                          </a:ln>
                          <a:solidFill>
                            <a:prstClr val="black"/>
                          </a:solidFill>
                          <a:effectLst/>
                          <a:uLnTx/>
                          <a:uFillTx/>
                          <a:latin typeface="+mn-lt"/>
                          <a:ea typeface="+mn-ea"/>
                          <a:cs typeface="+mn-cs"/>
                        </a:rPr>
                        <a:t>
 From Sahur till Iftar, give yourself the gift of nutrition and goodness with SCS Butter. 
SCS Butter is a good source of vitamin A, a nutrient that’s essential for immune function and eyesight.
Shop for your favourite SCS product from Lazada: https://bit.ly/SCSMYLazada!
#SCSButter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574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- 2021-04-10 19:51:14</a:t>
                      </a:r>
                      <a:r>
                        <a:rPr kumimoji="0" lang="en-US" sz="1000" b="0" i="0" u="none" strike="noStrike" kern="1200" cap="none" spc="0" normalizeH="0" baseline="0" noProof="0">
                          <a:ln>
                            <a:noFill/>
                          </a:ln>
                          <a:solidFill>
                            <a:prstClr val="black"/>
                          </a:solidFill>
                          <a:effectLst/>
                          <a:uLnTx/>
                          <a:uFillTx/>
                          <a:latin typeface="+mn-lt"/>
                          <a:ea typeface="+mn-ea"/>
                          <a:cs typeface="+mn-cs"/>
                        </a:rPr>
                        <a:t>
 SCS Spreadable Butter has the same buttery taste you love, packed with nutrition and convenience of spreading on toast, bagel or anything of your choice. Have it at Sahur to give you that extra boost of energy!
Tempted? Buy your favourite SCS Spreadable Butter from Lazada! Click on the Shop Now button and shop away!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3320677"/>
                  </a:ext>
                </a:extLst>
              </a:tr>
            </a:tbl>
          </a:graphicData>
        </a:graphic>
      </p:graphicFrame>
      <p:sp>
        <p:nvSpPr>
          <p:cNvPr id="4" name="Text Placeholder 3">
            <a:extLst>
              <a:ext uri="{FF2B5EF4-FFF2-40B4-BE49-F238E27FC236}">
                <a16:creationId xmlns:a16="http://schemas.microsoft.com/office/drawing/2014/main" id="{34930D3F-55B5-4148-8F46-D78965D3BF4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965026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A9ABD-014F-48B6-9268-40D941FDEFAC}"/>
              </a:ext>
            </a:extLst>
          </p:cNvPr>
          <p:cNvSpPr>
            <a:spLocks noGrp="1"/>
          </p:cNvSpPr>
          <p:nvPr>
            <p:ph type="title"/>
          </p:nvPr>
        </p:nvSpPr>
        <p:spPr/>
        <p:txBody>
          <a:bodyPr/>
          <a:lstStyle/>
          <a:p>
            <a:r>
              <a:rPr lang="en-US"/>
              <a:t>Facebook Own Posts Table | SCS Dairy MY - 13 of 17</a:t>
            </a:r>
          </a:p>
        </p:txBody>
      </p:sp>
      <p:graphicFrame>
        <p:nvGraphicFramePr>
          <p:cNvPr id="5" name="Table Placeholder 4">
            <a:extLst>
              <a:ext uri="{FF2B5EF4-FFF2-40B4-BE49-F238E27FC236}">
                <a16:creationId xmlns:a16="http://schemas.microsoft.com/office/drawing/2014/main" id="{A50DAA31-132E-442E-9337-8D7CEAA2732F}"/>
              </a:ext>
            </a:extLst>
          </p:cNvPr>
          <p:cNvGraphicFramePr>
            <a:graphicFrameLocks noGrp="1"/>
          </p:cNvGraphicFramePr>
          <p:nvPr>
            <p:ph type="tbl" sz="quarter" idx="13"/>
            <p:extLst>
              <p:ext uri="{D42A27DB-BD31-4B8C-83A1-F6EECF244321}">
                <p14:modId xmlns:p14="http://schemas.microsoft.com/office/powerpoint/2010/main" val="261433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3174556"/>
                    </a:ext>
                  </a:extLst>
                </a:gridCol>
                <a:gridCol w="822960">
                  <a:extLst>
                    <a:ext uri="{9D8B030D-6E8A-4147-A177-3AD203B41FA5}">
                      <a16:colId xmlns:a16="http://schemas.microsoft.com/office/drawing/2014/main" val="3746499322"/>
                    </a:ext>
                  </a:extLst>
                </a:gridCol>
                <a:gridCol w="822960">
                  <a:extLst>
                    <a:ext uri="{9D8B030D-6E8A-4147-A177-3AD203B41FA5}">
                      <a16:colId xmlns:a16="http://schemas.microsoft.com/office/drawing/2014/main" val="3934862416"/>
                    </a:ext>
                  </a:extLst>
                </a:gridCol>
                <a:gridCol w="822960">
                  <a:extLst>
                    <a:ext uri="{9D8B030D-6E8A-4147-A177-3AD203B41FA5}">
                      <a16:colId xmlns:a16="http://schemas.microsoft.com/office/drawing/2014/main" val="2638464909"/>
                    </a:ext>
                  </a:extLst>
                </a:gridCol>
                <a:gridCol w="822960">
                  <a:extLst>
                    <a:ext uri="{9D8B030D-6E8A-4147-A177-3AD203B41FA5}">
                      <a16:colId xmlns:a16="http://schemas.microsoft.com/office/drawing/2014/main" val="4227954528"/>
                    </a:ext>
                  </a:extLst>
                </a:gridCol>
                <a:gridCol w="822960">
                  <a:extLst>
                    <a:ext uri="{9D8B030D-6E8A-4147-A177-3AD203B41FA5}">
                      <a16:colId xmlns:a16="http://schemas.microsoft.com/office/drawing/2014/main" val="671579484"/>
                    </a:ext>
                  </a:extLst>
                </a:gridCol>
                <a:gridCol w="822960">
                  <a:extLst>
                    <a:ext uri="{9D8B030D-6E8A-4147-A177-3AD203B41FA5}">
                      <a16:colId xmlns:a16="http://schemas.microsoft.com/office/drawing/2014/main" val="1595526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61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- 2021-04-02 21:32:59</a:t>
                      </a:r>
                      <a:r>
                        <a:rPr kumimoji="0" lang="en-US" sz="1000" b="0" i="0" u="none" strike="noStrike" kern="1200" cap="none" spc="0" normalizeH="0" baseline="0" noProof="0">
                          <a:ln>
                            <a:noFill/>
                          </a:ln>
                          <a:solidFill>
                            <a:prstClr val="black"/>
                          </a:solidFill>
                          <a:effectLst/>
                          <a:uLnTx/>
                          <a:uFillTx/>
                          <a:latin typeface="+mn-lt"/>
                          <a:ea typeface="+mn-ea"/>
                          <a:cs typeface="+mn-cs"/>
                        </a:rPr>
                        <a:t>
 🎉 Get ready to be part of the Lazada 4.4 CRAZY SALE! 🎉
Get up to 24% OFF your favourite SCS products! 😱 
Plus, you can claim these vouchers in our Lazada store to receive further discounts ONLY on 4.4: 
🎫Get RM8 OFF with purchase of RM70. 
🎫Get RM10 OFF with purchase of RM80 from 12am to 2am only. 
It doesn’t get better than this! So what are you waiting for? Add to cart now and check out on 4.4! 👉 https://bit.ly/SCSMYLazada
Prices are valid on 4.4.2021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0885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- 2021-04-12 13:31:11</a:t>
                      </a:r>
                      <a:r>
                        <a:rPr kumimoji="0" lang="en-US" sz="1000" b="0" i="0" u="none" strike="noStrike" kern="1200" cap="none" spc="0" normalizeH="0" baseline="0" noProof="0">
                          <a:ln>
                            <a:noFill/>
                          </a:ln>
                          <a:solidFill>
                            <a:prstClr val="black"/>
                          </a:solidFill>
                          <a:effectLst/>
                          <a:uLnTx/>
                          <a:uFillTx/>
                          <a:latin typeface="+mn-lt"/>
                          <a:ea typeface="+mn-ea"/>
                          <a:cs typeface="+mn-cs"/>
                        </a:rPr>
                        <a:t>
 Love to eat Baked Pumpkin Kuih? Learn to make it with SCS Butter and enjoy during the upcoming Ramadan! Watch Chef Siti Mastura demonstrate how to bake a perfectly delicious and irresistible Baked Pumpkin Kuih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4823441"/>
                  </a:ext>
                </a:extLst>
              </a:tr>
            </a:tbl>
          </a:graphicData>
        </a:graphic>
      </p:graphicFrame>
      <p:sp>
        <p:nvSpPr>
          <p:cNvPr id="4" name="Text Placeholder 3">
            <a:extLst>
              <a:ext uri="{FF2B5EF4-FFF2-40B4-BE49-F238E27FC236}">
                <a16:creationId xmlns:a16="http://schemas.microsoft.com/office/drawing/2014/main" id="{8663EA94-D33F-4DA8-A277-63546B64E52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348933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1BD7-609B-4208-9E66-4B55A7E6BA10}"/>
              </a:ext>
            </a:extLst>
          </p:cNvPr>
          <p:cNvSpPr>
            <a:spLocks noGrp="1"/>
          </p:cNvSpPr>
          <p:nvPr>
            <p:ph type="title"/>
          </p:nvPr>
        </p:nvSpPr>
        <p:spPr/>
        <p:txBody>
          <a:bodyPr/>
          <a:lstStyle/>
          <a:p>
            <a:r>
              <a:rPr lang="en-US"/>
              <a:t>Facebook Own Posts Table | SCS Dairy MY - 14 of 17</a:t>
            </a:r>
          </a:p>
        </p:txBody>
      </p:sp>
      <p:graphicFrame>
        <p:nvGraphicFramePr>
          <p:cNvPr id="5" name="Table Placeholder 4">
            <a:extLst>
              <a:ext uri="{FF2B5EF4-FFF2-40B4-BE49-F238E27FC236}">
                <a16:creationId xmlns:a16="http://schemas.microsoft.com/office/drawing/2014/main" id="{E8101895-C5E9-4C60-89EF-28F25510CF3B}"/>
              </a:ext>
            </a:extLst>
          </p:cNvPr>
          <p:cNvGraphicFramePr>
            <a:graphicFrameLocks noGrp="1"/>
          </p:cNvGraphicFramePr>
          <p:nvPr>
            <p:ph type="tbl" sz="quarter" idx="13"/>
            <p:extLst>
              <p:ext uri="{D42A27DB-BD31-4B8C-83A1-F6EECF244321}">
                <p14:modId xmlns:p14="http://schemas.microsoft.com/office/powerpoint/2010/main" val="57910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44156540"/>
                    </a:ext>
                  </a:extLst>
                </a:gridCol>
                <a:gridCol w="822960">
                  <a:extLst>
                    <a:ext uri="{9D8B030D-6E8A-4147-A177-3AD203B41FA5}">
                      <a16:colId xmlns:a16="http://schemas.microsoft.com/office/drawing/2014/main" val="889396728"/>
                    </a:ext>
                  </a:extLst>
                </a:gridCol>
                <a:gridCol w="822960">
                  <a:extLst>
                    <a:ext uri="{9D8B030D-6E8A-4147-A177-3AD203B41FA5}">
                      <a16:colId xmlns:a16="http://schemas.microsoft.com/office/drawing/2014/main" val="4259979696"/>
                    </a:ext>
                  </a:extLst>
                </a:gridCol>
                <a:gridCol w="822960">
                  <a:extLst>
                    <a:ext uri="{9D8B030D-6E8A-4147-A177-3AD203B41FA5}">
                      <a16:colId xmlns:a16="http://schemas.microsoft.com/office/drawing/2014/main" val="216118188"/>
                    </a:ext>
                  </a:extLst>
                </a:gridCol>
                <a:gridCol w="822960">
                  <a:extLst>
                    <a:ext uri="{9D8B030D-6E8A-4147-A177-3AD203B41FA5}">
                      <a16:colId xmlns:a16="http://schemas.microsoft.com/office/drawing/2014/main" val="2312262547"/>
                    </a:ext>
                  </a:extLst>
                </a:gridCol>
                <a:gridCol w="822960">
                  <a:extLst>
                    <a:ext uri="{9D8B030D-6E8A-4147-A177-3AD203B41FA5}">
                      <a16:colId xmlns:a16="http://schemas.microsoft.com/office/drawing/2014/main" val="3935376462"/>
                    </a:ext>
                  </a:extLst>
                </a:gridCol>
                <a:gridCol w="822960">
                  <a:extLst>
                    <a:ext uri="{9D8B030D-6E8A-4147-A177-3AD203B41FA5}">
                      <a16:colId xmlns:a16="http://schemas.microsoft.com/office/drawing/2014/main" val="68285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9371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- 2021-04-25 18:33:02</a:t>
                      </a:r>
                      <a:r>
                        <a:rPr kumimoji="0" lang="en-US" sz="1000" b="0" i="0" u="none" strike="noStrike" kern="1200" cap="none" spc="0" normalizeH="0" baseline="0" noProof="0">
                          <a:ln>
                            <a:noFill/>
                          </a:ln>
                          <a:solidFill>
                            <a:prstClr val="black"/>
                          </a:solidFill>
                          <a:effectLst/>
                          <a:uLnTx/>
                          <a:uFillTx/>
                          <a:latin typeface="+mn-lt"/>
                          <a:ea typeface="+mn-ea"/>
                          <a:cs typeface="+mn-cs"/>
                        </a:rPr>
                        <a:t>
 We love it when our fans send us their love!
“I love to bake butter cake and cookies with SCS because of its premium quality and smooth texture.” - Agnes Cheah Koay
#SCSfans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572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- 2021-04-27 14:05:59</a:t>
                      </a:r>
                      <a:r>
                        <a:rPr kumimoji="0" lang="en-US" sz="1000" b="0" i="0" u="none" strike="noStrike" kern="1200" cap="none" spc="0" normalizeH="0" baseline="0" noProof="0">
                          <a:ln>
                            <a:noFill/>
                          </a:ln>
                          <a:solidFill>
                            <a:prstClr val="black"/>
                          </a:solidFill>
                          <a:effectLst/>
                          <a:uLnTx/>
                          <a:uFillTx/>
                          <a:latin typeface="+mn-lt"/>
                          <a:ea typeface="+mn-ea"/>
                          <a:cs typeface="+mn-cs"/>
                        </a:rPr>
                        <a:t>
 Healthy food will give you the energy to work, pray, and do all your duties while fasting. Add SCS Sliced Cheese to your Sahur meals to give you the right amount of nutrition needed to function throughout the day.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3322676"/>
                  </a:ext>
                </a:extLst>
              </a:tr>
            </a:tbl>
          </a:graphicData>
        </a:graphic>
      </p:graphicFrame>
      <p:sp>
        <p:nvSpPr>
          <p:cNvPr id="4" name="Text Placeholder 3">
            <a:extLst>
              <a:ext uri="{FF2B5EF4-FFF2-40B4-BE49-F238E27FC236}">
                <a16:creationId xmlns:a16="http://schemas.microsoft.com/office/drawing/2014/main" id="{B701D183-6246-4F8A-8CA5-6CA4FD9638D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542295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67172-756F-4FE3-A611-B58574C2A0EB}"/>
              </a:ext>
            </a:extLst>
          </p:cNvPr>
          <p:cNvSpPr>
            <a:spLocks noGrp="1"/>
          </p:cNvSpPr>
          <p:nvPr>
            <p:ph type="title"/>
          </p:nvPr>
        </p:nvSpPr>
        <p:spPr/>
        <p:txBody>
          <a:bodyPr/>
          <a:lstStyle/>
          <a:p>
            <a:r>
              <a:rPr lang="en-US"/>
              <a:t>Facebook Own Posts Table | SCS Dairy MY - 15 of 17</a:t>
            </a:r>
          </a:p>
        </p:txBody>
      </p:sp>
      <p:graphicFrame>
        <p:nvGraphicFramePr>
          <p:cNvPr id="5" name="Table Placeholder 4">
            <a:extLst>
              <a:ext uri="{FF2B5EF4-FFF2-40B4-BE49-F238E27FC236}">
                <a16:creationId xmlns:a16="http://schemas.microsoft.com/office/drawing/2014/main" id="{ED54F79A-9A15-4398-A123-B3BAA01CFC89}"/>
              </a:ext>
            </a:extLst>
          </p:cNvPr>
          <p:cNvGraphicFramePr>
            <a:graphicFrameLocks noGrp="1"/>
          </p:cNvGraphicFramePr>
          <p:nvPr>
            <p:ph type="tbl" sz="quarter" idx="13"/>
            <p:extLst>
              <p:ext uri="{D42A27DB-BD31-4B8C-83A1-F6EECF244321}">
                <p14:modId xmlns:p14="http://schemas.microsoft.com/office/powerpoint/2010/main" val="651499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3638902"/>
                    </a:ext>
                  </a:extLst>
                </a:gridCol>
                <a:gridCol w="822960">
                  <a:extLst>
                    <a:ext uri="{9D8B030D-6E8A-4147-A177-3AD203B41FA5}">
                      <a16:colId xmlns:a16="http://schemas.microsoft.com/office/drawing/2014/main" val="2115593315"/>
                    </a:ext>
                  </a:extLst>
                </a:gridCol>
                <a:gridCol w="822960">
                  <a:extLst>
                    <a:ext uri="{9D8B030D-6E8A-4147-A177-3AD203B41FA5}">
                      <a16:colId xmlns:a16="http://schemas.microsoft.com/office/drawing/2014/main" val="2095722403"/>
                    </a:ext>
                  </a:extLst>
                </a:gridCol>
                <a:gridCol w="822960">
                  <a:extLst>
                    <a:ext uri="{9D8B030D-6E8A-4147-A177-3AD203B41FA5}">
                      <a16:colId xmlns:a16="http://schemas.microsoft.com/office/drawing/2014/main" val="3636966283"/>
                    </a:ext>
                  </a:extLst>
                </a:gridCol>
                <a:gridCol w="822960">
                  <a:extLst>
                    <a:ext uri="{9D8B030D-6E8A-4147-A177-3AD203B41FA5}">
                      <a16:colId xmlns:a16="http://schemas.microsoft.com/office/drawing/2014/main" val="1610460654"/>
                    </a:ext>
                  </a:extLst>
                </a:gridCol>
                <a:gridCol w="822960">
                  <a:extLst>
                    <a:ext uri="{9D8B030D-6E8A-4147-A177-3AD203B41FA5}">
                      <a16:colId xmlns:a16="http://schemas.microsoft.com/office/drawing/2014/main" val="4196971388"/>
                    </a:ext>
                  </a:extLst>
                </a:gridCol>
                <a:gridCol w="822960">
                  <a:extLst>
                    <a:ext uri="{9D8B030D-6E8A-4147-A177-3AD203B41FA5}">
                      <a16:colId xmlns:a16="http://schemas.microsoft.com/office/drawing/2014/main" val="1864945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320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- 2021-04-04 05:21:53</a:t>
                      </a:r>
                      <a:r>
                        <a:rPr kumimoji="0" lang="en-US" sz="1000" b="0" i="0" u="none" strike="noStrike" kern="1200" cap="none" spc="0" normalizeH="0" baseline="0" noProof="0">
                          <a:ln>
                            <a:noFill/>
                          </a:ln>
                          <a:solidFill>
                            <a:prstClr val="black"/>
                          </a:solidFill>
                          <a:effectLst/>
                          <a:uLnTx/>
                          <a:uFillTx/>
                          <a:latin typeface="+mn-lt"/>
                          <a:ea typeface="+mn-ea"/>
                          <a:cs typeface="+mn-cs"/>
                        </a:rPr>
                        <a:t>
 Don’t overwhelm yourself during the upcoming Ramadan period with lists of food items you should prepare everyday for Iftar, just make sure meals are nutritious and have all necessary elements to keep you on your toes.
Why not try different cuisines like Western cuisine for Iftar? 
What other cuisines have you tried before? Share with us in the comment section below 👇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0954336"/>
                  </a:ext>
                </a:extLst>
              </a:tr>
            </a:tbl>
          </a:graphicData>
        </a:graphic>
      </p:graphicFrame>
      <p:sp>
        <p:nvSpPr>
          <p:cNvPr id="4" name="Text Placeholder 3">
            <a:extLst>
              <a:ext uri="{FF2B5EF4-FFF2-40B4-BE49-F238E27FC236}">
                <a16:creationId xmlns:a16="http://schemas.microsoft.com/office/drawing/2014/main" id="{17ABFE74-5E42-4AFA-9AC1-15F1EADEF60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751879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8EBDF-6EB8-42E0-A925-D0D3925D8340}"/>
              </a:ext>
            </a:extLst>
          </p:cNvPr>
          <p:cNvSpPr>
            <a:spLocks noGrp="1"/>
          </p:cNvSpPr>
          <p:nvPr>
            <p:ph type="title"/>
          </p:nvPr>
        </p:nvSpPr>
        <p:spPr/>
        <p:txBody>
          <a:bodyPr/>
          <a:lstStyle/>
          <a:p>
            <a:r>
              <a:rPr lang="en-US"/>
              <a:t>Facebook Own Posts Table | SCS Dairy MY - 16 of 17</a:t>
            </a:r>
          </a:p>
        </p:txBody>
      </p:sp>
      <p:graphicFrame>
        <p:nvGraphicFramePr>
          <p:cNvPr id="5" name="Table Placeholder 4">
            <a:extLst>
              <a:ext uri="{FF2B5EF4-FFF2-40B4-BE49-F238E27FC236}">
                <a16:creationId xmlns:a16="http://schemas.microsoft.com/office/drawing/2014/main" id="{512C5B78-3376-492F-8472-01DBBF5A1667}"/>
              </a:ext>
            </a:extLst>
          </p:cNvPr>
          <p:cNvGraphicFramePr>
            <a:graphicFrameLocks noGrp="1"/>
          </p:cNvGraphicFramePr>
          <p:nvPr>
            <p:ph type="tbl" sz="quarter" idx="13"/>
            <p:extLst>
              <p:ext uri="{D42A27DB-BD31-4B8C-83A1-F6EECF244321}">
                <p14:modId xmlns:p14="http://schemas.microsoft.com/office/powerpoint/2010/main" val="93452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3747878"/>
                    </a:ext>
                  </a:extLst>
                </a:gridCol>
                <a:gridCol w="822960">
                  <a:extLst>
                    <a:ext uri="{9D8B030D-6E8A-4147-A177-3AD203B41FA5}">
                      <a16:colId xmlns:a16="http://schemas.microsoft.com/office/drawing/2014/main" val="1661970928"/>
                    </a:ext>
                  </a:extLst>
                </a:gridCol>
                <a:gridCol w="822960">
                  <a:extLst>
                    <a:ext uri="{9D8B030D-6E8A-4147-A177-3AD203B41FA5}">
                      <a16:colId xmlns:a16="http://schemas.microsoft.com/office/drawing/2014/main" val="1823414326"/>
                    </a:ext>
                  </a:extLst>
                </a:gridCol>
                <a:gridCol w="822960">
                  <a:extLst>
                    <a:ext uri="{9D8B030D-6E8A-4147-A177-3AD203B41FA5}">
                      <a16:colId xmlns:a16="http://schemas.microsoft.com/office/drawing/2014/main" val="30697881"/>
                    </a:ext>
                  </a:extLst>
                </a:gridCol>
                <a:gridCol w="822960">
                  <a:extLst>
                    <a:ext uri="{9D8B030D-6E8A-4147-A177-3AD203B41FA5}">
                      <a16:colId xmlns:a16="http://schemas.microsoft.com/office/drawing/2014/main" val="2715053912"/>
                    </a:ext>
                  </a:extLst>
                </a:gridCol>
                <a:gridCol w="822960">
                  <a:extLst>
                    <a:ext uri="{9D8B030D-6E8A-4147-A177-3AD203B41FA5}">
                      <a16:colId xmlns:a16="http://schemas.microsoft.com/office/drawing/2014/main" val="578645128"/>
                    </a:ext>
                  </a:extLst>
                </a:gridCol>
                <a:gridCol w="822960">
                  <a:extLst>
                    <a:ext uri="{9D8B030D-6E8A-4147-A177-3AD203B41FA5}">
                      <a16:colId xmlns:a16="http://schemas.microsoft.com/office/drawing/2014/main" val="1127304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534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- 2021-04-21 16:06:36</a:t>
                      </a:r>
                      <a:r>
                        <a:rPr kumimoji="0" lang="en-US" sz="1000" b="0" i="0" u="none" strike="noStrike" kern="1200" cap="none" spc="0" normalizeH="0" baseline="0" noProof="0">
                          <a:ln>
                            <a:noFill/>
                          </a:ln>
                          <a:solidFill>
                            <a:prstClr val="black"/>
                          </a:solidFill>
                          <a:effectLst/>
                          <a:uLnTx/>
                          <a:uFillTx/>
                          <a:latin typeface="+mn-lt"/>
                          <a:ea typeface="+mn-ea"/>
                          <a:cs typeface="+mn-cs"/>
                        </a:rPr>
                        <a:t>
 Ramadan is a busy month so it is wise to plan ahead. Prepare different ingredients for Sahur and Iftar meals for the whole week, so you just do the final steps day by day. Remember to write down everything you need in a list and buy it all at once or twice.
SCS gives you the convenience of shopping from the comfort of your home. Log onto Lazada and shop for all your favourite SCS products today!
Click to shop: https://bit.ly/SCSMYLazada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695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- 2021-04-01 15:05:00</a:t>
                      </a:r>
                      <a:r>
                        <a:rPr kumimoji="0" lang="en-US" sz="1000" b="0" i="0" u="none" strike="noStrike" kern="1200" cap="none" spc="0" normalizeH="0" baseline="0" noProof="0">
                          <a:ln>
                            <a:noFill/>
                          </a:ln>
                          <a:solidFill>
                            <a:prstClr val="black"/>
                          </a:solidFill>
                          <a:effectLst/>
                          <a:uLnTx/>
                          <a:uFillTx/>
                          <a:latin typeface="+mn-lt"/>
                          <a:ea typeface="+mn-ea"/>
                          <a:cs typeface="+mn-cs"/>
                        </a:rPr>
                        <a:t>
 Ramadan is just around the corner! Stock up on SCS Portion Butter for convenient and delicious Sahur meals!
Shop SCS Butter from Lazada and get it delivered at your doorstep! Click on the Shop Now button to place your order.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7592591"/>
                  </a:ext>
                </a:extLst>
              </a:tr>
            </a:tbl>
          </a:graphicData>
        </a:graphic>
      </p:graphicFrame>
      <p:sp>
        <p:nvSpPr>
          <p:cNvPr id="4" name="Text Placeholder 3">
            <a:extLst>
              <a:ext uri="{FF2B5EF4-FFF2-40B4-BE49-F238E27FC236}">
                <a16:creationId xmlns:a16="http://schemas.microsoft.com/office/drawing/2014/main" id="{00D10FFA-2C0E-4597-8538-E1ABD870DB4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34790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F452C-7D20-45A7-B654-2BC48E021272}"/>
              </a:ext>
            </a:extLst>
          </p:cNvPr>
          <p:cNvSpPr>
            <a:spLocks noGrp="1"/>
          </p:cNvSpPr>
          <p:nvPr>
            <p:ph type="title"/>
          </p:nvPr>
        </p:nvSpPr>
        <p:spPr/>
        <p:txBody>
          <a:bodyPr/>
          <a:lstStyle/>
          <a:p>
            <a:r>
              <a:rPr lang="en-US"/>
              <a:t>Facebook Own Posts Table | SCS Dairy MY - 17 of 17</a:t>
            </a:r>
          </a:p>
        </p:txBody>
      </p:sp>
      <p:graphicFrame>
        <p:nvGraphicFramePr>
          <p:cNvPr id="5" name="Table Placeholder 4">
            <a:extLst>
              <a:ext uri="{FF2B5EF4-FFF2-40B4-BE49-F238E27FC236}">
                <a16:creationId xmlns:a16="http://schemas.microsoft.com/office/drawing/2014/main" id="{405B7D01-0611-4903-88DE-CF6BB1C9257F}"/>
              </a:ext>
            </a:extLst>
          </p:cNvPr>
          <p:cNvGraphicFramePr>
            <a:graphicFrameLocks noGrp="1"/>
          </p:cNvGraphicFramePr>
          <p:nvPr>
            <p:ph type="tbl" sz="quarter" idx="13"/>
            <p:extLst>
              <p:ext uri="{D42A27DB-BD31-4B8C-83A1-F6EECF244321}">
                <p14:modId xmlns:p14="http://schemas.microsoft.com/office/powerpoint/2010/main" val="1202001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3317829"/>
                    </a:ext>
                  </a:extLst>
                </a:gridCol>
                <a:gridCol w="822960">
                  <a:extLst>
                    <a:ext uri="{9D8B030D-6E8A-4147-A177-3AD203B41FA5}">
                      <a16:colId xmlns:a16="http://schemas.microsoft.com/office/drawing/2014/main" val="969504502"/>
                    </a:ext>
                  </a:extLst>
                </a:gridCol>
                <a:gridCol w="822960">
                  <a:extLst>
                    <a:ext uri="{9D8B030D-6E8A-4147-A177-3AD203B41FA5}">
                      <a16:colId xmlns:a16="http://schemas.microsoft.com/office/drawing/2014/main" val="3289617210"/>
                    </a:ext>
                  </a:extLst>
                </a:gridCol>
                <a:gridCol w="822960">
                  <a:extLst>
                    <a:ext uri="{9D8B030D-6E8A-4147-A177-3AD203B41FA5}">
                      <a16:colId xmlns:a16="http://schemas.microsoft.com/office/drawing/2014/main" val="424001513"/>
                    </a:ext>
                  </a:extLst>
                </a:gridCol>
                <a:gridCol w="822960">
                  <a:extLst>
                    <a:ext uri="{9D8B030D-6E8A-4147-A177-3AD203B41FA5}">
                      <a16:colId xmlns:a16="http://schemas.microsoft.com/office/drawing/2014/main" val="1328530638"/>
                    </a:ext>
                  </a:extLst>
                </a:gridCol>
                <a:gridCol w="822960">
                  <a:extLst>
                    <a:ext uri="{9D8B030D-6E8A-4147-A177-3AD203B41FA5}">
                      <a16:colId xmlns:a16="http://schemas.microsoft.com/office/drawing/2014/main" val="1715513815"/>
                    </a:ext>
                  </a:extLst>
                </a:gridCol>
                <a:gridCol w="822960">
                  <a:extLst>
                    <a:ext uri="{9D8B030D-6E8A-4147-A177-3AD203B41FA5}">
                      <a16:colId xmlns:a16="http://schemas.microsoft.com/office/drawing/2014/main" val="2533625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8545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- 2021-04-02 20:32:01</a:t>
                      </a:r>
                      <a:r>
                        <a:rPr kumimoji="0" lang="en-US" sz="1000" b="0" i="0" u="none" strike="noStrike" kern="1200" cap="none" spc="0" normalizeH="0" baseline="0" noProof="0">
                          <a:ln>
                            <a:noFill/>
                          </a:ln>
                          <a:solidFill>
                            <a:prstClr val="black"/>
                          </a:solidFill>
                          <a:effectLst/>
                          <a:uLnTx/>
                          <a:uFillTx/>
                          <a:latin typeface="+mn-lt"/>
                          <a:ea typeface="+mn-ea"/>
                          <a:cs typeface="+mn-cs"/>
                        </a:rPr>
                        <a:t>
 WATCH THE #SCSLiveTutorial NOW! | Chef Siti Mastura is here to teach you to bake Kek Lapis like a pro! Watch this informative Live Tutorial and learn all the tips from baking to decorating! Remember to stay tuned till the end of the session for a chance to win exclusive SCS X Chef Siti Mastura Mixing Bowls &amp; SCS Aprons!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54068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- 2021-04-18 17:18:18</a:t>
                      </a:r>
                      <a:r>
                        <a:rPr kumimoji="0" lang="en-US" sz="1000" b="0" i="0" u="none" strike="noStrike" kern="1200" cap="none" spc="0" normalizeH="0" baseline="0" noProof="0">
                          <a:ln>
                            <a:noFill/>
                          </a:ln>
                          <a:solidFill>
                            <a:prstClr val="black"/>
                          </a:solidFill>
                          <a:effectLst/>
                          <a:uLnTx/>
                          <a:uFillTx/>
                          <a:latin typeface="+mn-lt"/>
                          <a:ea typeface="+mn-ea"/>
                          <a:cs typeface="+mn-cs"/>
                        </a:rPr>
                        <a:t>
 Want to bake perfect cookies every time? Chef Siti Mastura is going to share tips and tricks on cookie making in this session of “Chef Siti Bakes with SCS Butter Series” Watch the entire video and spruce up your cookie making skills. Don’t forget to watch her next video on Oven Functions.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7214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- 2021-04-20 13:59:26</a:t>
                      </a:r>
                      <a:r>
                        <a:rPr kumimoji="0" lang="en-US" sz="1000" b="0" i="0" u="none" strike="noStrike" kern="1200" cap="none" spc="0" normalizeH="0" baseline="0" noProof="0">
                          <a:ln>
                            <a:noFill/>
                          </a:ln>
                          <a:solidFill>
                            <a:prstClr val="black"/>
                          </a:solidFill>
                          <a:effectLst/>
                          <a:uLnTx/>
                          <a:uFillTx/>
                          <a:latin typeface="+mn-lt"/>
                          <a:ea typeface="+mn-ea"/>
                          <a:cs typeface="+mn-cs"/>
                        </a:rPr>
                        <a:t>
 If you love baking then it is very important that you know all about your oven and its functions. In this session of Chef Siti Bakes with SCS Butter Series, you will get to learn all about oven functions, which icon means what and which function to make use of for a certain type of baking. Watch this video and get to know your oven 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16384888"/>
                  </a:ext>
                </a:extLst>
              </a:tr>
            </a:tbl>
          </a:graphicData>
        </a:graphic>
      </p:graphicFrame>
      <p:sp>
        <p:nvSpPr>
          <p:cNvPr id="4" name="Text Placeholder 3">
            <a:extLst>
              <a:ext uri="{FF2B5EF4-FFF2-40B4-BE49-F238E27FC236}">
                <a16:creationId xmlns:a16="http://schemas.microsoft.com/office/drawing/2014/main" id="{173A5D73-5E95-4614-BEAE-69E4A775146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06382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1268</Words>
  <Application>Microsoft Office PowerPoint</Application>
  <PresentationFormat>On-screen Show (4:3)</PresentationFormat>
  <Paragraphs>542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Page Likes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17</vt:lpstr>
      <vt:lpstr>Facebook Own Posts Table | SCS Dairy MY - 2 of 17</vt:lpstr>
      <vt:lpstr>Facebook Own Posts Table | SCS Dairy MY - 3 of 17</vt:lpstr>
      <vt:lpstr>Facebook Own Posts Table | SCS Dairy MY - 4 of 17</vt:lpstr>
      <vt:lpstr>Facebook Own Posts Table | SCS Dairy MY - 5 of 17</vt:lpstr>
      <vt:lpstr>Facebook Own Posts Table | SCS Dairy MY - 6 of 17</vt:lpstr>
      <vt:lpstr>Facebook Own Posts Table | SCS Dairy MY - 7 of 17</vt:lpstr>
      <vt:lpstr>Facebook Own Posts Table | SCS Dairy MY - 8 of 17</vt:lpstr>
      <vt:lpstr>Facebook Own Posts Table | SCS Dairy MY - 9 of 17</vt:lpstr>
      <vt:lpstr>Facebook Own Posts Table | SCS Dairy MY - 10 of 17</vt:lpstr>
      <vt:lpstr>Facebook Own Posts Table | SCS Dairy MY - 11 of 17</vt:lpstr>
      <vt:lpstr>Facebook Own Posts Table | SCS Dairy MY - 12 of 17</vt:lpstr>
      <vt:lpstr>Facebook Own Posts Table | SCS Dairy MY - 13 of 17</vt:lpstr>
      <vt:lpstr>Facebook Own Posts Table | SCS Dairy MY - 14 of 17</vt:lpstr>
      <vt:lpstr>Facebook Own Posts Table | SCS Dairy MY - 15 of 17</vt:lpstr>
      <vt:lpstr>Facebook Own Posts Table | SCS Dairy MY - 16 of 17</vt:lpstr>
      <vt:lpstr>Facebook Own Posts Table | SCS Dairy MY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2021-05-03T14:37:50Z</dcterms:created>
  <dcterms:modified xsi:type="dcterms:W3CDTF">2021-05-03T14:38:40Z</dcterms:modified>
</cp:coreProperties>
</file>