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632</c:v>
                </c:pt>
                <c:pt idx="1">
                  <c:v>2036</c:v>
                </c:pt>
                <c:pt idx="2">
                  <c:v>971</c:v>
                </c:pt>
                <c:pt idx="3">
                  <c:v>429</c:v>
                </c:pt>
                <c:pt idx="4">
                  <c:v>393</c:v>
                </c:pt>
                <c:pt idx="5">
                  <c:v>321</c:v>
                </c:pt>
                <c:pt idx="6">
                  <c:v>335</c:v>
                </c:pt>
                <c:pt idx="7">
                  <c:v>284</c:v>
                </c:pt>
                <c:pt idx="8">
                  <c:v>393</c:v>
                </c:pt>
                <c:pt idx="9">
                  <c:v>1182</c:v>
                </c:pt>
                <c:pt idx="10">
                  <c:v>402</c:v>
                </c:pt>
                <c:pt idx="11">
                  <c:v>327</c:v>
                </c:pt>
                <c:pt idx="12">
                  <c:v>386</c:v>
                </c:pt>
                <c:pt idx="13">
                  <c:v>302</c:v>
                </c:pt>
                <c:pt idx="14">
                  <c:v>585</c:v>
                </c:pt>
                <c:pt idx="15">
                  <c:v>2118</c:v>
                </c:pt>
                <c:pt idx="16">
                  <c:v>2738</c:v>
                </c:pt>
                <c:pt idx="17">
                  <c:v>2880</c:v>
                </c:pt>
                <c:pt idx="18">
                  <c:v>40375</c:v>
                </c:pt>
                <c:pt idx="19">
                  <c:v>132513</c:v>
                </c:pt>
                <c:pt idx="20">
                  <c:v>57131</c:v>
                </c:pt>
                <c:pt idx="21">
                  <c:v>8537</c:v>
                </c:pt>
                <c:pt idx="22">
                  <c:v>34901</c:v>
                </c:pt>
                <c:pt idx="23">
                  <c:v>130355</c:v>
                </c:pt>
                <c:pt idx="24">
                  <c:v>108010</c:v>
                </c:pt>
                <c:pt idx="25">
                  <c:v>158535</c:v>
                </c:pt>
                <c:pt idx="26">
                  <c:v>148008</c:v>
                </c:pt>
                <c:pt idx="27">
                  <c:v>128319</c:v>
                </c:pt>
                <c:pt idx="28">
                  <c:v>114272</c:v>
                </c:pt>
                <c:pt idx="29">
                  <c:v>109603</c:v>
                </c:pt>
                <c:pt idx="30">
                  <c:v>129096</c:v>
                </c:pt>
              </c:numCache>
            </c:numRef>
          </c:val>
          <c:smooth val="0"/>
          <c:extLst>
            <c:ext xmlns:c16="http://schemas.microsoft.com/office/drawing/2014/chart" uri="{C3380CC4-5D6E-409C-BE32-E72D297353CC}">
              <c16:uniqueId val="{00000000-86B1-47BE-88F6-645DE34685AF}"/>
            </c:ext>
          </c:extLst>
        </c:ser>
        <c:dLbls>
          <c:showLegendKey val="0"/>
          <c:showVal val="0"/>
          <c:showCatName val="0"/>
          <c:showSerName val="0"/>
          <c:showPercent val="0"/>
          <c:showBubbleSize val="0"/>
        </c:dLbls>
        <c:smooth val="0"/>
        <c:axId val="409882064"/>
        <c:axId val="409885344"/>
      </c:lineChart>
      <c:dateAx>
        <c:axId val="409882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885344"/>
        <c:crosses val="autoZero"/>
        <c:auto val="1"/>
        <c:lblOffset val="100"/>
        <c:baseTimeUnit val="days"/>
      </c:dateAx>
      <c:valAx>
        <c:axId val="409885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882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42</c:v>
                </c:pt>
                <c:pt idx="1">
                  <c:v>276</c:v>
                </c:pt>
                <c:pt idx="2">
                  <c:v>157</c:v>
                </c:pt>
                <c:pt idx="3">
                  <c:v>28</c:v>
                </c:pt>
                <c:pt idx="4">
                  <c:v>28</c:v>
                </c:pt>
                <c:pt idx="5">
                  <c:v>21</c:v>
                </c:pt>
                <c:pt idx="6">
                  <c:v>14</c:v>
                </c:pt>
                <c:pt idx="7">
                  <c:v>8</c:v>
                </c:pt>
                <c:pt idx="8">
                  <c:v>49</c:v>
                </c:pt>
                <c:pt idx="9">
                  <c:v>242</c:v>
                </c:pt>
                <c:pt idx="10">
                  <c:v>24</c:v>
                </c:pt>
                <c:pt idx="11">
                  <c:v>26</c:v>
                </c:pt>
                <c:pt idx="12">
                  <c:v>20</c:v>
                </c:pt>
                <c:pt idx="13">
                  <c:v>16</c:v>
                </c:pt>
                <c:pt idx="14">
                  <c:v>31</c:v>
                </c:pt>
                <c:pt idx="15">
                  <c:v>469</c:v>
                </c:pt>
                <c:pt idx="16">
                  <c:v>469</c:v>
                </c:pt>
                <c:pt idx="17">
                  <c:v>317</c:v>
                </c:pt>
                <c:pt idx="18">
                  <c:v>173</c:v>
                </c:pt>
                <c:pt idx="19">
                  <c:v>250</c:v>
                </c:pt>
                <c:pt idx="20">
                  <c:v>488</c:v>
                </c:pt>
                <c:pt idx="21">
                  <c:v>281</c:v>
                </c:pt>
                <c:pt idx="22">
                  <c:v>417</c:v>
                </c:pt>
                <c:pt idx="23">
                  <c:v>926</c:v>
                </c:pt>
                <c:pt idx="24">
                  <c:v>770</c:v>
                </c:pt>
                <c:pt idx="25">
                  <c:v>2149</c:v>
                </c:pt>
                <c:pt idx="26">
                  <c:v>1074</c:v>
                </c:pt>
                <c:pt idx="27">
                  <c:v>1436</c:v>
                </c:pt>
                <c:pt idx="28">
                  <c:v>706</c:v>
                </c:pt>
                <c:pt idx="29">
                  <c:v>1358</c:v>
                </c:pt>
                <c:pt idx="30">
                  <c:v>1133</c:v>
                </c:pt>
              </c:numCache>
            </c:numRef>
          </c:val>
          <c:smooth val="0"/>
          <c:extLst>
            <c:ext xmlns:c16="http://schemas.microsoft.com/office/drawing/2014/chart" uri="{C3380CC4-5D6E-409C-BE32-E72D297353CC}">
              <c16:uniqueId val="{00000000-53FB-4824-B42E-B9394D62BE37}"/>
            </c:ext>
          </c:extLst>
        </c:ser>
        <c:dLbls>
          <c:showLegendKey val="0"/>
          <c:showVal val="0"/>
          <c:showCatName val="0"/>
          <c:showSerName val="0"/>
          <c:showPercent val="0"/>
          <c:showBubbleSize val="0"/>
        </c:dLbls>
        <c:smooth val="0"/>
        <c:axId val="409899776"/>
        <c:axId val="409898464"/>
      </c:lineChart>
      <c:dateAx>
        <c:axId val="409899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898464"/>
        <c:crosses val="autoZero"/>
        <c:auto val="1"/>
        <c:lblOffset val="100"/>
        <c:baseTimeUnit val="days"/>
      </c:dateAx>
      <c:valAx>
        <c:axId val="409898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89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0</c:v>
                </c:pt>
                <c:pt idx="1">
                  <c:v>116</c:v>
                </c:pt>
                <c:pt idx="2">
                  <c:v>0</c:v>
                </c:pt>
                <c:pt idx="3">
                  <c:v>16</c:v>
                </c:pt>
                <c:pt idx="4">
                  <c:v>0</c:v>
                </c:pt>
                <c:pt idx="5">
                  <c:v>139</c:v>
                </c:pt>
                <c:pt idx="6">
                  <c:v>0</c:v>
                </c:pt>
                <c:pt idx="7">
                  <c:v>199</c:v>
                </c:pt>
                <c:pt idx="8">
                  <c:v>0</c:v>
                </c:pt>
                <c:pt idx="9">
                  <c:v>26</c:v>
                </c:pt>
                <c:pt idx="10">
                  <c:v>0</c:v>
                </c:pt>
                <c:pt idx="11">
                  <c:v>210</c:v>
                </c:pt>
                <c:pt idx="12">
                  <c:v>0</c:v>
                </c:pt>
                <c:pt idx="13">
                  <c:v>188</c:v>
                </c:pt>
                <c:pt idx="14">
                  <c:v>0</c:v>
                </c:pt>
                <c:pt idx="15">
                  <c:v>158</c:v>
                </c:pt>
                <c:pt idx="16">
                  <c:v>0</c:v>
                </c:pt>
                <c:pt idx="17">
                  <c:v>109</c:v>
                </c:pt>
                <c:pt idx="18">
                  <c:v>0</c:v>
                </c:pt>
                <c:pt idx="19">
                  <c:v>119</c:v>
                </c:pt>
                <c:pt idx="20">
                  <c:v>0</c:v>
                </c:pt>
                <c:pt idx="21">
                  <c:v>0</c:v>
                </c:pt>
                <c:pt idx="22">
                  <c:v>164</c:v>
                </c:pt>
                <c:pt idx="23">
                  <c:v>39</c:v>
                </c:pt>
                <c:pt idx="24">
                  <c:v>70</c:v>
                </c:pt>
                <c:pt idx="25">
                  <c:v>42</c:v>
                </c:pt>
                <c:pt idx="26">
                  <c:v>0</c:v>
                </c:pt>
                <c:pt idx="27">
                  <c:v>36</c:v>
                </c:pt>
                <c:pt idx="28">
                  <c:v>0</c:v>
                </c:pt>
                <c:pt idx="29">
                  <c:v>42</c:v>
                </c:pt>
                <c:pt idx="30">
                  <c:v>0</c:v>
                </c:pt>
              </c:numCache>
            </c:numRef>
          </c:val>
          <c:smooth val="0"/>
          <c:extLst>
            <c:ext xmlns:c16="http://schemas.microsoft.com/office/drawing/2014/chart" uri="{C3380CC4-5D6E-409C-BE32-E72D297353CC}">
              <c16:uniqueId val="{00000000-ED67-41CC-9014-75E0286E755F}"/>
            </c:ext>
          </c:extLst>
        </c:ser>
        <c:dLbls>
          <c:showLegendKey val="0"/>
          <c:showVal val="0"/>
          <c:showCatName val="0"/>
          <c:showSerName val="0"/>
          <c:showPercent val="0"/>
          <c:showBubbleSize val="0"/>
        </c:dLbls>
        <c:smooth val="0"/>
        <c:axId val="409898792"/>
        <c:axId val="409897152"/>
      </c:lineChart>
      <c:dateAx>
        <c:axId val="409898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897152"/>
        <c:crosses val="autoZero"/>
        <c:auto val="1"/>
        <c:lblOffset val="100"/>
        <c:baseTimeUnit val="days"/>
      </c:dateAx>
      <c:valAx>
        <c:axId val="409897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898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2191</c:v>
                </c:pt>
              </c:numCache>
            </c:numRef>
          </c:val>
          <c:extLst>
            <c:ext xmlns:c16="http://schemas.microsoft.com/office/drawing/2014/chart" uri="{C3380CC4-5D6E-409C-BE32-E72D297353CC}">
              <c16:uniqueId val="{00000000-9054-4AC3-86DA-B8D1D4DED0E0}"/>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48</c:v>
                </c:pt>
              </c:numCache>
            </c:numRef>
          </c:val>
          <c:extLst>
            <c:ext xmlns:c16="http://schemas.microsoft.com/office/drawing/2014/chart" uri="{C3380CC4-5D6E-409C-BE32-E72D297353CC}">
              <c16:uniqueId val="{00000001-9054-4AC3-86DA-B8D1D4DED0E0}"/>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1</c:v>
                </c:pt>
              </c:numCache>
            </c:numRef>
          </c:val>
          <c:extLst>
            <c:ext xmlns:c16="http://schemas.microsoft.com/office/drawing/2014/chart" uri="{C3380CC4-5D6E-409C-BE32-E72D297353CC}">
              <c16:uniqueId val="{00000002-9054-4AC3-86DA-B8D1D4DED0E0}"/>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4</c:v>
                </c:pt>
              </c:numCache>
            </c:numRef>
          </c:val>
          <c:extLst>
            <c:ext xmlns:c16="http://schemas.microsoft.com/office/drawing/2014/chart" uri="{C3380CC4-5D6E-409C-BE32-E72D297353CC}">
              <c16:uniqueId val="{00000003-9054-4AC3-86DA-B8D1D4DED0E0}"/>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6</c:v>
                </c:pt>
              </c:numCache>
            </c:numRef>
          </c:val>
          <c:extLst>
            <c:ext xmlns:c16="http://schemas.microsoft.com/office/drawing/2014/chart" uri="{C3380CC4-5D6E-409C-BE32-E72D297353CC}">
              <c16:uniqueId val="{00000004-9054-4AC3-86DA-B8D1D4DED0E0}"/>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9054-4AC3-86DA-B8D1D4DED0E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111</c:v>
                </c:pt>
              </c:numCache>
            </c:numRef>
          </c:val>
          <c:extLst>
            <c:ext xmlns:c16="http://schemas.microsoft.com/office/drawing/2014/chart" uri="{C3380CC4-5D6E-409C-BE32-E72D297353CC}">
              <c16:uniqueId val="{00000006-9054-4AC3-86DA-B8D1D4DED0E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176</c:v>
                </c:pt>
              </c:numCache>
            </c:numRef>
          </c:val>
          <c:extLst>
            <c:ext xmlns:c16="http://schemas.microsoft.com/office/drawing/2014/chart" uri="{C3380CC4-5D6E-409C-BE32-E72D297353CC}">
              <c16:uniqueId val="{00000007-9054-4AC3-86DA-B8D1D4DED0E0}"/>
            </c:ext>
          </c:extLst>
        </c:ser>
        <c:dLbls>
          <c:showLegendKey val="0"/>
          <c:showVal val="0"/>
          <c:showCatName val="0"/>
          <c:showSerName val="0"/>
          <c:showPercent val="0"/>
          <c:showBubbleSize val="0"/>
        </c:dLbls>
        <c:gapWidth val="150"/>
        <c:overlap val="100"/>
        <c:axId val="409892560"/>
        <c:axId val="409892888"/>
      </c:barChart>
      <c:catAx>
        <c:axId val="409892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892888"/>
        <c:crosses val="autoZero"/>
        <c:auto val="1"/>
        <c:lblAlgn val="ctr"/>
        <c:lblOffset val="100"/>
        <c:noMultiLvlLbl val="0"/>
      </c:catAx>
      <c:valAx>
        <c:axId val="4098928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892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0.12518363123988999</c:v>
                </c:pt>
                <c:pt idx="1">
                  <c:v>7.8311221369245995E-2</c:v>
                </c:pt>
                <c:pt idx="2">
                  <c:v>2.6008471330662E-2</c:v>
                </c:pt>
                <c:pt idx="3">
                  <c:v>5.67041836483883E-2</c:v>
                </c:pt>
                <c:pt idx="4">
                  <c:v>6.0019549224604597E-2</c:v>
                </c:pt>
                <c:pt idx="5">
                  <c:v>9.2315782854987094E-2</c:v>
                </c:pt>
                <c:pt idx="6">
                  <c:v>5.1635866158310603E-2</c:v>
                </c:pt>
              </c:numCache>
            </c:numRef>
          </c:val>
          <c:extLst>
            <c:ext xmlns:c16="http://schemas.microsoft.com/office/drawing/2014/chart" uri="{C3380CC4-5D6E-409C-BE32-E72D297353CC}">
              <c16:uniqueId val="{00000000-2B9C-427D-B166-AD89FDCF09B5}"/>
            </c:ext>
          </c:extLst>
        </c:ser>
        <c:dLbls>
          <c:showLegendKey val="0"/>
          <c:showVal val="0"/>
          <c:showCatName val="0"/>
          <c:showSerName val="0"/>
          <c:showPercent val="0"/>
          <c:showBubbleSize val="0"/>
        </c:dLbls>
        <c:gapWidth val="219"/>
        <c:overlap val="-27"/>
        <c:axId val="453611232"/>
        <c:axId val="453611560"/>
      </c:barChart>
      <c:catAx>
        <c:axId val="453611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611560"/>
        <c:crosses val="autoZero"/>
        <c:auto val="1"/>
        <c:lblAlgn val="ctr"/>
        <c:lblOffset val="100"/>
        <c:noMultiLvlLbl val="0"/>
      </c:catAx>
      <c:valAx>
        <c:axId val="453611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611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51</c:v>
                </c:pt>
                <c:pt idx="1">
                  <c:v>1918</c:v>
                </c:pt>
                <c:pt idx="2">
                  <c:v>6027</c:v>
                </c:pt>
                <c:pt idx="3">
                  <c:v>4735</c:v>
                </c:pt>
                <c:pt idx="4">
                  <c:v>1455</c:v>
                </c:pt>
                <c:pt idx="5">
                  <c:v>384</c:v>
                </c:pt>
                <c:pt idx="6">
                  <c:v>193</c:v>
                </c:pt>
              </c:numCache>
            </c:numRef>
          </c:val>
          <c:extLst>
            <c:ext xmlns:c16="http://schemas.microsoft.com/office/drawing/2014/chart" uri="{C3380CC4-5D6E-409C-BE32-E72D297353CC}">
              <c16:uniqueId val="{00000000-C79A-4733-8E26-FA9CDF851A11}"/>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181</c:v>
                </c:pt>
                <c:pt idx="1">
                  <c:v>11321</c:v>
                </c:pt>
                <c:pt idx="2">
                  <c:v>54668</c:v>
                </c:pt>
                <c:pt idx="3">
                  <c:v>65033</c:v>
                </c:pt>
                <c:pt idx="4">
                  <c:v>21166</c:v>
                </c:pt>
                <c:pt idx="5">
                  <c:v>5809</c:v>
                </c:pt>
                <c:pt idx="6">
                  <c:v>1461</c:v>
                </c:pt>
              </c:numCache>
            </c:numRef>
          </c:val>
          <c:extLst>
            <c:ext xmlns:c16="http://schemas.microsoft.com/office/drawing/2014/chart" uri="{C3380CC4-5D6E-409C-BE32-E72D297353CC}">
              <c16:uniqueId val="{00000001-C79A-4733-8E26-FA9CDF851A11}"/>
            </c:ext>
          </c:extLst>
        </c:ser>
        <c:dLbls>
          <c:showLegendKey val="0"/>
          <c:showVal val="0"/>
          <c:showCatName val="0"/>
          <c:showSerName val="0"/>
          <c:showPercent val="0"/>
          <c:showBubbleSize val="0"/>
        </c:dLbls>
        <c:gapWidth val="219"/>
        <c:overlap val="-27"/>
        <c:axId val="453591552"/>
        <c:axId val="453588600"/>
      </c:barChart>
      <c:catAx>
        <c:axId val="45359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588600"/>
        <c:crosses val="autoZero"/>
        <c:auto val="1"/>
        <c:lblAlgn val="ctr"/>
        <c:lblOffset val="100"/>
        <c:noMultiLvlLbl val="0"/>
      </c:catAx>
      <c:valAx>
        <c:axId val="453588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591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0</c:v>
                </c:pt>
                <c:pt idx="1">
                  <c:v>7.3165015690466295E-2</c:v>
                </c:pt>
                <c:pt idx="2">
                  <c:v>0</c:v>
                </c:pt>
                <c:pt idx="3">
                  <c:v>9.7178396670782492E-3</c:v>
                </c:pt>
                <c:pt idx="4">
                  <c:v>0</c:v>
                </c:pt>
                <c:pt idx="5">
                  <c:v>8.0604591603402498E-2</c:v>
                </c:pt>
                <c:pt idx="6">
                  <c:v>0</c:v>
                </c:pt>
                <c:pt idx="7">
                  <c:v>0.12519579707990799</c:v>
                </c:pt>
                <c:pt idx="8">
                  <c:v>0</c:v>
                </c:pt>
                <c:pt idx="9">
                  <c:v>2.4583087978869999E-2</c:v>
                </c:pt>
                <c:pt idx="10">
                  <c:v>0</c:v>
                </c:pt>
                <c:pt idx="11">
                  <c:v>0.122926684238512</c:v>
                </c:pt>
                <c:pt idx="12">
                  <c:v>0</c:v>
                </c:pt>
                <c:pt idx="13">
                  <c:v>0.109210255471948</c:v>
                </c:pt>
                <c:pt idx="14">
                  <c:v>0</c:v>
                </c:pt>
                <c:pt idx="15">
                  <c:v>9.0346633730172293E-2</c:v>
                </c:pt>
                <c:pt idx="16">
                  <c:v>0</c:v>
                </c:pt>
                <c:pt idx="17">
                  <c:v>6.90028516095582E-2</c:v>
                </c:pt>
                <c:pt idx="18">
                  <c:v>0</c:v>
                </c:pt>
                <c:pt idx="19">
                  <c:v>0.104066007581952</c:v>
                </c:pt>
                <c:pt idx="20">
                  <c:v>0</c:v>
                </c:pt>
                <c:pt idx="21">
                  <c:v>0</c:v>
                </c:pt>
                <c:pt idx="22">
                  <c:v>0.100915385451032</c:v>
                </c:pt>
                <c:pt idx="23">
                  <c:v>2.7442371020856199E-2</c:v>
                </c:pt>
                <c:pt idx="24">
                  <c:v>6.6883131731186998E-2</c:v>
                </c:pt>
                <c:pt idx="25">
                  <c:v>2.8581227849548401E-2</c:v>
                </c:pt>
                <c:pt idx="26">
                  <c:v>0</c:v>
                </c:pt>
                <c:pt idx="27">
                  <c:v>2.2865635807585698E-2</c:v>
                </c:pt>
                <c:pt idx="28">
                  <c:v>0</c:v>
                </c:pt>
                <c:pt idx="29">
                  <c:v>3.1440788420643503E-2</c:v>
                </c:pt>
                <c:pt idx="30">
                  <c:v>0</c:v>
                </c:pt>
              </c:numCache>
            </c:numRef>
          </c:val>
          <c:smooth val="0"/>
          <c:extLst>
            <c:ext xmlns:c16="http://schemas.microsoft.com/office/drawing/2014/chart" uri="{C3380CC4-5D6E-409C-BE32-E72D297353CC}">
              <c16:uniqueId val="{00000000-26EA-4FC7-AFC3-4EFDB52F9C2C}"/>
            </c:ext>
          </c:extLst>
        </c:ser>
        <c:dLbls>
          <c:showLegendKey val="0"/>
          <c:showVal val="0"/>
          <c:showCatName val="0"/>
          <c:showSerName val="0"/>
          <c:showPercent val="0"/>
          <c:showBubbleSize val="0"/>
        </c:dLbls>
        <c:smooth val="0"/>
        <c:axId val="453593520"/>
        <c:axId val="453593848"/>
      </c:lineChart>
      <c:dateAx>
        <c:axId val="453593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593848"/>
        <c:crosses val="autoZero"/>
        <c:auto val="1"/>
        <c:lblOffset val="100"/>
        <c:baseTimeUnit val="days"/>
      </c:dateAx>
      <c:valAx>
        <c:axId val="453593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593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174949</c:v>
                </c:pt>
                <c:pt idx="1">
                  <c:v>174946</c:v>
                </c:pt>
                <c:pt idx="2">
                  <c:v>174941</c:v>
                </c:pt>
                <c:pt idx="3">
                  <c:v>174932</c:v>
                </c:pt>
                <c:pt idx="4">
                  <c:v>174929</c:v>
                </c:pt>
                <c:pt idx="5">
                  <c:v>174927</c:v>
                </c:pt>
                <c:pt idx="6">
                  <c:v>174929</c:v>
                </c:pt>
                <c:pt idx="7">
                  <c:v>174924</c:v>
                </c:pt>
                <c:pt idx="8">
                  <c:v>174923</c:v>
                </c:pt>
                <c:pt idx="9">
                  <c:v>174912</c:v>
                </c:pt>
                <c:pt idx="10">
                  <c:v>174902</c:v>
                </c:pt>
                <c:pt idx="11">
                  <c:v>174901</c:v>
                </c:pt>
                <c:pt idx="12">
                  <c:v>174894</c:v>
                </c:pt>
                <c:pt idx="13">
                  <c:v>174891</c:v>
                </c:pt>
                <c:pt idx="14">
                  <c:v>174886</c:v>
                </c:pt>
                <c:pt idx="15">
                  <c:v>174879</c:v>
                </c:pt>
                <c:pt idx="16">
                  <c:v>174874</c:v>
                </c:pt>
                <c:pt idx="17">
                  <c:v>174871</c:v>
                </c:pt>
                <c:pt idx="18">
                  <c:v>174889</c:v>
                </c:pt>
                <c:pt idx="19">
                  <c:v>174889</c:v>
                </c:pt>
                <c:pt idx="20">
                  <c:v>174893</c:v>
                </c:pt>
                <c:pt idx="21">
                  <c:v>174893</c:v>
                </c:pt>
                <c:pt idx="22">
                  <c:v>174906</c:v>
                </c:pt>
                <c:pt idx="23">
                  <c:v>174919</c:v>
                </c:pt>
                <c:pt idx="24">
                  <c:v>174945</c:v>
                </c:pt>
                <c:pt idx="25">
                  <c:v>174936</c:v>
                </c:pt>
                <c:pt idx="26">
                  <c:v>174936</c:v>
                </c:pt>
                <c:pt idx="27">
                  <c:v>174935</c:v>
                </c:pt>
                <c:pt idx="28">
                  <c:v>174930</c:v>
                </c:pt>
                <c:pt idx="29">
                  <c:v>174935</c:v>
                </c:pt>
                <c:pt idx="30">
                  <c:v>174937</c:v>
                </c:pt>
              </c:numCache>
            </c:numRef>
          </c:val>
          <c:smooth val="0"/>
          <c:extLst>
            <c:ext xmlns:c16="http://schemas.microsoft.com/office/drawing/2014/chart" uri="{C3380CC4-5D6E-409C-BE32-E72D297353CC}">
              <c16:uniqueId val="{00000000-F473-45D6-AB72-052F587FE1B2}"/>
            </c:ext>
          </c:extLst>
        </c:ser>
        <c:dLbls>
          <c:showLegendKey val="0"/>
          <c:showVal val="0"/>
          <c:showCatName val="0"/>
          <c:showSerName val="0"/>
          <c:showPercent val="0"/>
          <c:showBubbleSize val="0"/>
        </c:dLbls>
        <c:smooth val="0"/>
        <c:axId val="453600736"/>
        <c:axId val="453596472"/>
      </c:lineChart>
      <c:dateAx>
        <c:axId val="453600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596472"/>
        <c:crosses val="autoZero"/>
        <c:auto val="1"/>
        <c:lblOffset val="100"/>
        <c:baseTimeUnit val="days"/>
      </c:dateAx>
      <c:valAx>
        <c:axId val="453596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600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46</c:v>
                </c:pt>
                <c:pt idx="1">
                  <c:v>87</c:v>
                </c:pt>
                <c:pt idx="2">
                  <c:v>49</c:v>
                </c:pt>
                <c:pt idx="3">
                  <c:v>46</c:v>
                </c:pt>
                <c:pt idx="4">
                  <c:v>32</c:v>
                </c:pt>
                <c:pt idx="5">
                  <c:v>23</c:v>
                </c:pt>
                <c:pt idx="6">
                  <c:v>14</c:v>
                </c:pt>
                <c:pt idx="7">
                  <c:v>25</c:v>
                </c:pt>
                <c:pt idx="8">
                  <c:v>27</c:v>
                </c:pt>
                <c:pt idx="9">
                  <c:v>26</c:v>
                </c:pt>
                <c:pt idx="10">
                  <c:v>21</c:v>
                </c:pt>
                <c:pt idx="11">
                  <c:v>30</c:v>
                </c:pt>
                <c:pt idx="12">
                  <c:v>28</c:v>
                </c:pt>
                <c:pt idx="13">
                  <c:v>27</c:v>
                </c:pt>
                <c:pt idx="14">
                  <c:v>34</c:v>
                </c:pt>
                <c:pt idx="15">
                  <c:v>46</c:v>
                </c:pt>
                <c:pt idx="16">
                  <c:v>27</c:v>
                </c:pt>
                <c:pt idx="17">
                  <c:v>83</c:v>
                </c:pt>
                <c:pt idx="18">
                  <c:v>73</c:v>
                </c:pt>
                <c:pt idx="19">
                  <c:v>77</c:v>
                </c:pt>
                <c:pt idx="20">
                  <c:v>149</c:v>
                </c:pt>
                <c:pt idx="21">
                  <c:v>146</c:v>
                </c:pt>
                <c:pt idx="22">
                  <c:v>100</c:v>
                </c:pt>
                <c:pt idx="23">
                  <c:v>303</c:v>
                </c:pt>
                <c:pt idx="24">
                  <c:v>245</c:v>
                </c:pt>
                <c:pt idx="25">
                  <c:v>263</c:v>
                </c:pt>
                <c:pt idx="26">
                  <c:v>127</c:v>
                </c:pt>
                <c:pt idx="27">
                  <c:v>99</c:v>
                </c:pt>
                <c:pt idx="28">
                  <c:v>104</c:v>
                </c:pt>
                <c:pt idx="29">
                  <c:v>124</c:v>
                </c:pt>
                <c:pt idx="30">
                  <c:v>138</c:v>
                </c:pt>
              </c:numCache>
            </c:numRef>
          </c:val>
          <c:smooth val="0"/>
          <c:extLst>
            <c:ext xmlns:c16="http://schemas.microsoft.com/office/drawing/2014/chart" uri="{C3380CC4-5D6E-409C-BE32-E72D297353CC}">
              <c16:uniqueId val="{00000000-24FF-4401-A418-4CD11BD77488}"/>
            </c:ext>
          </c:extLst>
        </c:ser>
        <c:dLbls>
          <c:showLegendKey val="0"/>
          <c:showVal val="0"/>
          <c:showCatName val="0"/>
          <c:showSerName val="0"/>
          <c:showPercent val="0"/>
          <c:showBubbleSize val="0"/>
        </c:dLbls>
        <c:smooth val="0"/>
        <c:axId val="453601720"/>
        <c:axId val="453602048"/>
      </c:lineChart>
      <c:dateAx>
        <c:axId val="453601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602048"/>
        <c:crosses val="autoZero"/>
        <c:auto val="1"/>
        <c:lblOffset val="100"/>
        <c:baseTimeUnit val="days"/>
      </c:dateAx>
      <c:valAx>
        <c:axId val="453602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601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c:f>
              <c:strCache>
                <c:ptCount val="1"/>
                <c:pt idx="0">
                  <c:v>2021-03</c:v>
                </c:pt>
              </c:strCache>
            </c:strRef>
          </c:cat>
          <c:val>
            <c:numRef>
              <c:f>Sheet1!$B$2</c:f>
              <c:numCache>
                <c:formatCode>General</c:formatCode>
                <c:ptCount val="1"/>
                <c:pt idx="0">
                  <c:v>22449</c:v>
                </c:pt>
              </c:numCache>
            </c:numRef>
          </c:val>
          <c:extLst>
            <c:ext xmlns:c16="http://schemas.microsoft.com/office/drawing/2014/chart" uri="{C3380CC4-5D6E-409C-BE32-E72D297353CC}">
              <c16:uniqueId val="{00000000-9140-43A8-9490-3104274148A6}"/>
            </c:ext>
          </c:extLst>
        </c:ser>
        <c:dLbls>
          <c:showLegendKey val="0"/>
          <c:showVal val="0"/>
          <c:showCatName val="0"/>
          <c:showSerName val="0"/>
          <c:showPercent val="0"/>
          <c:showBubbleSize val="0"/>
        </c:dLbls>
        <c:gapWidth val="219"/>
        <c:overlap val="-27"/>
        <c:axId val="323343496"/>
        <c:axId val="323336936"/>
      </c:barChart>
      <c:catAx>
        <c:axId val="323343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336936"/>
        <c:crosses val="autoZero"/>
        <c:auto val="1"/>
        <c:lblAlgn val="ctr"/>
        <c:lblOffset val="100"/>
        <c:noMultiLvlLbl val="0"/>
      </c:catAx>
      <c:valAx>
        <c:axId val="323336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343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794F2-6610-4E84-BDD1-AF37773A9EB4}"/>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41BE7B91-ACFB-4FA3-AF69-1DE25A5DFBB0}"/>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026583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89A8D-15DD-467D-BA82-3BFCC3706937}"/>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D4FCE750-E2DF-457F-82ED-B54FBED33BE1}"/>
              </a:ext>
            </a:extLst>
          </p:cNvPr>
          <p:cNvGraphicFramePr>
            <a:graphicFrameLocks noGrp="1"/>
          </p:cNvGraphicFramePr>
          <p:nvPr>
            <p:ph type="tbl" sz="quarter" idx="13"/>
            <p:extLst>
              <p:ext uri="{D42A27DB-BD31-4B8C-83A1-F6EECF244321}">
                <p14:modId xmlns:p14="http://schemas.microsoft.com/office/powerpoint/2010/main" val="897418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84105839"/>
                    </a:ext>
                  </a:extLst>
                </a:gridCol>
                <a:gridCol w="740664">
                  <a:extLst>
                    <a:ext uri="{9D8B030D-6E8A-4147-A177-3AD203B41FA5}">
                      <a16:colId xmlns:a16="http://schemas.microsoft.com/office/drawing/2014/main" val="905174532"/>
                    </a:ext>
                  </a:extLst>
                </a:gridCol>
                <a:gridCol w="740664">
                  <a:extLst>
                    <a:ext uri="{9D8B030D-6E8A-4147-A177-3AD203B41FA5}">
                      <a16:colId xmlns:a16="http://schemas.microsoft.com/office/drawing/2014/main" val="99124692"/>
                    </a:ext>
                  </a:extLst>
                </a:gridCol>
                <a:gridCol w="740664">
                  <a:extLst>
                    <a:ext uri="{9D8B030D-6E8A-4147-A177-3AD203B41FA5}">
                      <a16:colId xmlns:a16="http://schemas.microsoft.com/office/drawing/2014/main" val="3096503129"/>
                    </a:ext>
                  </a:extLst>
                </a:gridCol>
                <a:gridCol w="740664">
                  <a:extLst>
                    <a:ext uri="{9D8B030D-6E8A-4147-A177-3AD203B41FA5}">
                      <a16:colId xmlns:a16="http://schemas.microsoft.com/office/drawing/2014/main" val="3113498629"/>
                    </a:ext>
                  </a:extLst>
                </a:gridCol>
                <a:gridCol w="740664">
                  <a:extLst>
                    <a:ext uri="{9D8B030D-6E8A-4147-A177-3AD203B41FA5}">
                      <a16:colId xmlns:a16="http://schemas.microsoft.com/office/drawing/2014/main" val="3144720189"/>
                    </a:ext>
                  </a:extLst>
                </a:gridCol>
                <a:gridCol w="740664">
                  <a:extLst>
                    <a:ext uri="{9D8B030D-6E8A-4147-A177-3AD203B41FA5}">
                      <a16:colId xmlns:a16="http://schemas.microsoft.com/office/drawing/2014/main" val="1507816932"/>
                    </a:ext>
                  </a:extLst>
                </a:gridCol>
                <a:gridCol w="740664">
                  <a:extLst>
                    <a:ext uri="{9D8B030D-6E8A-4147-A177-3AD203B41FA5}">
                      <a16:colId xmlns:a16="http://schemas.microsoft.com/office/drawing/2014/main" val="172514660"/>
                    </a:ext>
                  </a:extLst>
                </a:gridCol>
                <a:gridCol w="740664">
                  <a:extLst>
                    <a:ext uri="{9D8B030D-6E8A-4147-A177-3AD203B41FA5}">
                      <a16:colId xmlns:a16="http://schemas.microsoft.com/office/drawing/2014/main" val="2505007004"/>
                    </a:ext>
                  </a:extLst>
                </a:gridCol>
                <a:gridCol w="740664">
                  <a:extLst>
                    <a:ext uri="{9D8B030D-6E8A-4147-A177-3AD203B41FA5}">
                      <a16:colId xmlns:a16="http://schemas.microsoft.com/office/drawing/2014/main" val="122825367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51895550"/>
                  </a:ext>
                </a:extLst>
              </a:tr>
              <a:tr h="370840">
                <a:tc>
                  <a:txBody>
                    <a:bodyPr/>
                    <a:lstStyle/>
                    <a:p>
                      <a:r>
                        <a:rPr lang="en-US" sz="1000"/>
                        <a:t>Buttercup Malaysia</a:t>
                      </a:r>
                    </a:p>
                  </a:txBody>
                  <a:tcPr/>
                </a:tc>
                <a:tc>
                  <a:txBody>
                    <a:bodyPr/>
                    <a:lstStyle/>
                    <a:p>
                      <a:r>
                        <a:rPr lang="en-US" sz="1000"/>
                        <a:t>174937</a:t>
                      </a:r>
                    </a:p>
                  </a:txBody>
                  <a:tcPr/>
                </a:tc>
                <a:tc>
                  <a:txBody>
                    <a:bodyPr/>
                    <a:lstStyle/>
                    <a:p>
                      <a:r>
                        <a:rPr lang="en-US" sz="1000"/>
                        <a:t>-13</a:t>
                      </a:r>
                    </a:p>
                  </a:txBody>
                  <a:tcPr/>
                </a:tc>
                <a:tc>
                  <a:txBody>
                    <a:bodyPr/>
                    <a:lstStyle/>
                    <a:p>
                      <a:r>
                        <a:rPr lang="en-US" sz="1000"/>
                        <a:t>22</a:t>
                      </a:r>
                    </a:p>
                  </a:txBody>
                  <a:tcPr/>
                </a:tc>
                <a:tc>
                  <a:txBody>
                    <a:bodyPr/>
                    <a:lstStyle/>
                    <a:p>
                      <a:r>
                        <a:rPr lang="en-US" sz="1000"/>
                        <a:t>2250</a:t>
                      </a:r>
                    </a:p>
                  </a:txBody>
                  <a:tcPr/>
                </a:tc>
                <a:tc>
                  <a:txBody>
                    <a:bodyPr/>
                    <a:lstStyle/>
                    <a:p>
                      <a:r>
                        <a:rPr lang="en-US" sz="1000"/>
                        <a:t>111</a:t>
                      </a:r>
                    </a:p>
                  </a:txBody>
                  <a:tcPr/>
                </a:tc>
                <a:tc>
                  <a:txBody>
                    <a:bodyPr/>
                    <a:lstStyle/>
                    <a:p>
                      <a:r>
                        <a:rPr lang="en-US" sz="1000"/>
                        <a:t>176</a:t>
                      </a:r>
                    </a:p>
                  </a:txBody>
                  <a:tcPr/>
                </a:tc>
                <a:tc>
                  <a:txBody>
                    <a:bodyPr/>
                    <a:lstStyle/>
                    <a:p>
                      <a:r>
                        <a:rPr lang="en-US" sz="1000"/>
                        <a:t>0</a:t>
                      </a:r>
                    </a:p>
                  </a:txBody>
                  <a:tcPr/>
                </a:tc>
                <a:tc>
                  <a:txBody>
                    <a:bodyPr/>
                    <a:lstStyle/>
                    <a:p>
                      <a:r>
                        <a:rPr lang="en-US" sz="1000"/>
                        <a:t>0.0659 %</a:t>
                      </a:r>
                    </a:p>
                  </a:txBody>
                  <a:tcPr/>
                </a:tc>
                <a:tc>
                  <a:txBody>
                    <a:bodyPr/>
                    <a:lstStyle/>
                    <a:p>
                      <a:r>
                        <a:rPr lang="en-US" sz="1000"/>
                        <a:t>0.0 %</a:t>
                      </a:r>
                    </a:p>
                  </a:txBody>
                  <a:tcPr/>
                </a:tc>
                <a:extLst>
                  <a:ext uri="{0D108BD9-81ED-4DB2-BD59-A6C34878D82A}">
                    <a16:rowId xmlns:a16="http://schemas.microsoft.com/office/drawing/2014/main" val="3989405425"/>
                  </a:ext>
                </a:extLst>
              </a:tr>
            </a:tbl>
          </a:graphicData>
        </a:graphic>
      </p:graphicFrame>
      <p:sp>
        <p:nvSpPr>
          <p:cNvPr id="4" name="Text Placeholder 3">
            <a:extLst>
              <a:ext uri="{FF2B5EF4-FFF2-40B4-BE49-F238E27FC236}">
                <a16:creationId xmlns:a16="http://schemas.microsoft.com/office/drawing/2014/main" id="{4D36F944-1C97-465A-9E23-B9B23F614606}"/>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466237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E6755-A1B4-4758-B6A3-0C9394DCBCFA}"/>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26FBCA67-BBDE-4B14-8E2B-220F7AFABCF8}"/>
              </a:ext>
            </a:extLst>
          </p:cNvPr>
          <p:cNvGraphicFramePr>
            <a:graphicFrameLocks noGrp="1"/>
          </p:cNvGraphicFramePr>
          <p:nvPr>
            <p:ph type="chart" sz="quarter" idx="13"/>
            <p:extLst>
              <p:ext uri="{D42A27DB-BD31-4B8C-83A1-F6EECF244321}">
                <p14:modId xmlns:p14="http://schemas.microsoft.com/office/powerpoint/2010/main" val="13154763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758279-DAD4-4123-8D30-12F8A85E68E4}"/>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04E953AD-F56D-463C-B41B-F6BD8B064D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05819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C6C99-1136-4E2F-8598-810FF4B8A5EF}"/>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CA1DF5F7-8ED7-4B95-938A-912F53C57F9E}"/>
              </a:ext>
            </a:extLst>
          </p:cNvPr>
          <p:cNvGraphicFramePr>
            <a:graphicFrameLocks noGrp="1"/>
          </p:cNvGraphicFramePr>
          <p:nvPr>
            <p:ph type="chart" sz="quarter" idx="13"/>
            <p:extLst>
              <p:ext uri="{D42A27DB-BD31-4B8C-83A1-F6EECF244321}">
                <p14:modId xmlns:p14="http://schemas.microsoft.com/office/powerpoint/2010/main" val="36695497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4ECE50-215E-4C49-9DA7-173B5EA38EA3}"/>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0E44F5B5-5590-44B4-B84B-FACB3D3F09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4127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CA85C-15DE-4F42-A050-5D4596F0A16A}"/>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A62FAB88-21C2-42B7-AD75-E96BA929965C}"/>
              </a:ext>
            </a:extLst>
          </p:cNvPr>
          <p:cNvGraphicFramePr>
            <a:graphicFrameLocks noGrp="1"/>
          </p:cNvGraphicFramePr>
          <p:nvPr>
            <p:ph type="chart" sz="quarter" idx="13"/>
            <p:extLst>
              <p:ext uri="{D42A27DB-BD31-4B8C-83A1-F6EECF244321}">
                <p14:modId xmlns:p14="http://schemas.microsoft.com/office/powerpoint/2010/main" val="1028662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7C070F-C9BC-4D8F-9D0A-535525BF70ED}"/>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E581A507-10DE-48E4-9FF3-43442778BB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23772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3760F-4E8E-41D6-8662-AC71328F7612}"/>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AC675AD6-E1CF-4B87-925D-273E286ADE17}"/>
              </a:ext>
            </a:extLst>
          </p:cNvPr>
          <p:cNvGraphicFramePr>
            <a:graphicFrameLocks noGrp="1"/>
          </p:cNvGraphicFramePr>
          <p:nvPr>
            <p:ph type="chart" sz="quarter" idx="13"/>
            <p:extLst>
              <p:ext uri="{D42A27DB-BD31-4B8C-83A1-F6EECF244321}">
                <p14:modId xmlns:p14="http://schemas.microsoft.com/office/powerpoint/2010/main" val="7001356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B314D7-148D-4EA0-953F-5CC8A84ACA4E}"/>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E9A2CC7E-A7C9-4B71-8393-D230DF0EDD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3760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0E713-94DD-4395-AB19-F40E5F4D4E53}"/>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7F73539A-ABB3-4222-952A-BFAD3F7692D7}"/>
              </a:ext>
            </a:extLst>
          </p:cNvPr>
          <p:cNvGraphicFramePr>
            <a:graphicFrameLocks noGrp="1"/>
          </p:cNvGraphicFramePr>
          <p:nvPr>
            <p:ph type="chart" sz="quarter" idx="13"/>
            <p:extLst>
              <p:ext uri="{D42A27DB-BD31-4B8C-83A1-F6EECF244321}">
                <p14:modId xmlns:p14="http://schemas.microsoft.com/office/powerpoint/2010/main" val="40666588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DE4C94-76E9-4CD5-B5DF-C1482CC0B6A5}"/>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73F00869-7682-49B5-9D9E-95B07E06B4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97463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C0D27-1477-46CB-B461-AFD00C02EC82}"/>
              </a:ext>
            </a:extLst>
          </p:cNvPr>
          <p:cNvSpPr>
            <a:spLocks noGrp="1"/>
          </p:cNvSpPr>
          <p:nvPr>
            <p:ph type="title"/>
          </p:nvPr>
        </p:nvSpPr>
        <p:spPr/>
        <p:txBody>
          <a:bodyPr/>
          <a:lstStyle/>
          <a:p>
            <a:r>
              <a:rPr lang="en-US"/>
              <a:t>Facebook (FB) Custom Own Posts Table (new) | Buttercup Malaysia - 1 of 6</a:t>
            </a:r>
          </a:p>
        </p:txBody>
      </p:sp>
      <p:graphicFrame>
        <p:nvGraphicFramePr>
          <p:cNvPr id="5" name="Table Placeholder 4">
            <a:extLst>
              <a:ext uri="{FF2B5EF4-FFF2-40B4-BE49-F238E27FC236}">
                <a16:creationId xmlns:a16="http://schemas.microsoft.com/office/drawing/2014/main" id="{256922D1-2CD8-4839-A5A6-FAF147B04752}"/>
              </a:ext>
            </a:extLst>
          </p:cNvPr>
          <p:cNvGraphicFramePr>
            <a:graphicFrameLocks noGrp="1"/>
          </p:cNvGraphicFramePr>
          <p:nvPr>
            <p:ph type="tbl" sz="quarter" idx="13"/>
            <p:extLst>
              <p:ext uri="{D42A27DB-BD31-4B8C-83A1-F6EECF244321}">
                <p14:modId xmlns:p14="http://schemas.microsoft.com/office/powerpoint/2010/main" val="1511490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86591628"/>
                    </a:ext>
                  </a:extLst>
                </a:gridCol>
                <a:gridCol w="905256">
                  <a:extLst>
                    <a:ext uri="{9D8B030D-6E8A-4147-A177-3AD203B41FA5}">
                      <a16:colId xmlns:a16="http://schemas.microsoft.com/office/drawing/2014/main" val="3474568597"/>
                    </a:ext>
                  </a:extLst>
                </a:gridCol>
                <a:gridCol w="905256">
                  <a:extLst>
                    <a:ext uri="{9D8B030D-6E8A-4147-A177-3AD203B41FA5}">
                      <a16:colId xmlns:a16="http://schemas.microsoft.com/office/drawing/2014/main" val="3400787210"/>
                    </a:ext>
                  </a:extLst>
                </a:gridCol>
                <a:gridCol w="905256">
                  <a:extLst>
                    <a:ext uri="{9D8B030D-6E8A-4147-A177-3AD203B41FA5}">
                      <a16:colId xmlns:a16="http://schemas.microsoft.com/office/drawing/2014/main" val="1550359490"/>
                    </a:ext>
                  </a:extLst>
                </a:gridCol>
                <a:gridCol w="905256">
                  <a:extLst>
                    <a:ext uri="{9D8B030D-6E8A-4147-A177-3AD203B41FA5}">
                      <a16:colId xmlns:a16="http://schemas.microsoft.com/office/drawing/2014/main" val="4271121868"/>
                    </a:ext>
                  </a:extLst>
                </a:gridCol>
                <a:gridCol w="905256">
                  <a:extLst>
                    <a:ext uri="{9D8B030D-6E8A-4147-A177-3AD203B41FA5}">
                      <a16:colId xmlns:a16="http://schemas.microsoft.com/office/drawing/2014/main" val="517715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2467431"/>
                  </a:ext>
                </a:extLst>
              </a:tr>
            </a:tbl>
          </a:graphicData>
        </a:graphic>
      </p:graphicFrame>
      <p:sp>
        <p:nvSpPr>
          <p:cNvPr id="4" name="Text Placeholder 3">
            <a:extLst>
              <a:ext uri="{FF2B5EF4-FFF2-40B4-BE49-F238E27FC236}">
                <a16:creationId xmlns:a16="http://schemas.microsoft.com/office/drawing/2014/main" id="{5A548EC0-BDA2-49AA-AF76-F9C0872D91DE}"/>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5267916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76E08-16FF-44F0-AC51-7E0A0C9F88AF}"/>
              </a:ext>
            </a:extLst>
          </p:cNvPr>
          <p:cNvSpPr>
            <a:spLocks noGrp="1"/>
          </p:cNvSpPr>
          <p:nvPr>
            <p:ph type="title"/>
          </p:nvPr>
        </p:nvSpPr>
        <p:spPr/>
        <p:txBody>
          <a:bodyPr/>
          <a:lstStyle/>
          <a:p>
            <a:r>
              <a:rPr lang="en-US"/>
              <a:t>Facebook (FB) Custom Own Posts Table (new) | Buttercup Malaysia - 2 of 6</a:t>
            </a:r>
          </a:p>
        </p:txBody>
      </p:sp>
      <p:graphicFrame>
        <p:nvGraphicFramePr>
          <p:cNvPr id="5" name="Table Placeholder 4">
            <a:extLst>
              <a:ext uri="{FF2B5EF4-FFF2-40B4-BE49-F238E27FC236}">
                <a16:creationId xmlns:a16="http://schemas.microsoft.com/office/drawing/2014/main" id="{B2CE4E88-169E-4827-B851-D59951FC9088}"/>
              </a:ext>
            </a:extLst>
          </p:cNvPr>
          <p:cNvGraphicFramePr>
            <a:graphicFrameLocks noGrp="1"/>
          </p:cNvGraphicFramePr>
          <p:nvPr>
            <p:ph type="tbl" sz="quarter" idx="13"/>
            <p:extLst>
              <p:ext uri="{D42A27DB-BD31-4B8C-83A1-F6EECF244321}">
                <p14:modId xmlns:p14="http://schemas.microsoft.com/office/powerpoint/2010/main" val="1730201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7361328"/>
                    </a:ext>
                  </a:extLst>
                </a:gridCol>
                <a:gridCol w="905256">
                  <a:extLst>
                    <a:ext uri="{9D8B030D-6E8A-4147-A177-3AD203B41FA5}">
                      <a16:colId xmlns:a16="http://schemas.microsoft.com/office/drawing/2014/main" val="3080565107"/>
                    </a:ext>
                  </a:extLst>
                </a:gridCol>
                <a:gridCol w="905256">
                  <a:extLst>
                    <a:ext uri="{9D8B030D-6E8A-4147-A177-3AD203B41FA5}">
                      <a16:colId xmlns:a16="http://schemas.microsoft.com/office/drawing/2014/main" val="2336235533"/>
                    </a:ext>
                  </a:extLst>
                </a:gridCol>
                <a:gridCol w="905256">
                  <a:extLst>
                    <a:ext uri="{9D8B030D-6E8A-4147-A177-3AD203B41FA5}">
                      <a16:colId xmlns:a16="http://schemas.microsoft.com/office/drawing/2014/main" val="2580384118"/>
                    </a:ext>
                  </a:extLst>
                </a:gridCol>
                <a:gridCol w="905256">
                  <a:extLst>
                    <a:ext uri="{9D8B030D-6E8A-4147-A177-3AD203B41FA5}">
                      <a16:colId xmlns:a16="http://schemas.microsoft.com/office/drawing/2014/main" val="3239586390"/>
                    </a:ext>
                  </a:extLst>
                </a:gridCol>
                <a:gridCol w="905256">
                  <a:extLst>
                    <a:ext uri="{9D8B030D-6E8A-4147-A177-3AD203B41FA5}">
                      <a16:colId xmlns:a16="http://schemas.microsoft.com/office/drawing/2014/main" val="2415709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6430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- 2021-03-08 10:30:00</a:t>
                      </a:r>
                      <a:r>
                        <a:rPr kumimoji="0" lang="en-US" sz="1000" b="0" i="0" u="none" strike="noStrike" kern="1200" cap="none" spc="0" normalizeH="0" baseline="0" noProof="0">
                          <a:ln>
                            <a:noFill/>
                          </a:ln>
                          <a:solidFill>
                            <a:prstClr val="black"/>
                          </a:solidFill>
                          <a:effectLst/>
                          <a:uLnTx/>
                          <a:uFillTx/>
                          <a:latin typeface="+mn-lt"/>
                          <a:ea typeface="+mn-ea"/>
                          <a:cs typeface="+mn-cs"/>
                        </a:rPr>
                        <a:t>
 Nasi goreng pastinya salah satu makanan kegemaran rakyat Malaysia! Hari ini Buttercup akan kongsikan satu resipi nasi goreng! Inilah resipi untuk anda yang perlu memasak dengan cepat dan perlu menguruskan hal-hal lain. 
#ResipiButtercup #SedapDenganButtercup
Nasi Goreng Buttercup 
Bahan-bahan:
3 sudu besar Buttercup
2 biji telur (dipukul)
2 biji lobak merah kecil (dipotong kecil)
1 ulas bawang (dipotong)
½ cawan kacang polong beku 
3 ulas bawang putih (dicincang)
Secubit garam dan lada
4 cawan nasi 
3 ulas bawang hijau (dipotong) 
3-4 sudu besar sos soya
2 sudu besar sos tiram  
½ sudu kecil minyak bijan
Arahan: 
1. Cairkan ½ sudu besar Buttercup dengan api sederhana-tinggi. Masukkan telur, masak sehingga hancur dan kacau sekali-sekala. Keluarkan dan ketepikan. 
2. Dalam kuali yang sama, tambahkan 1 sudu Buttercup dan cairkan. Kemudian, masukkan lobak merah, bawang, kacang polong, bawang putih, garam dan lada sehingga sebati dalam masa 5 minit. 
3. Setelah itu, tambahkan lagi lebih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78848674"/>
                  </a:ext>
                </a:extLst>
              </a:tr>
            </a:tbl>
          </a:graphicData>
        </a:graphic>
      </p:graphicFrame>
      <p:sp>
        <p:nvSpPr>
          <p:cNvPr id="4" name="Text Placeholder 3">
            <a:extLst>
              <a:ext uri="{FF2B5EF4-FFF2-40B4-BE49-F238E27FC236}">
                <a16:creationId xmlns:a16="http://schemas.microsoft.com/office/drawing/2014/main" id="{927C154C-B0C2-4F87-BC4F-CD59C2639951}"/>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342997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630ED-D3F3-4A98-B876-977564B67571}"/>
              </a:ext>
            </a:extLst>
          </p:cNvPr>
          <p:cNvSpPr>
            <a:spLocks noGrp="1"/>
          </p:cNvSpPr>
          <p:nvPr>
            <p:ph type="title"/>
          </p:nvPr>
        </p:nvSpPr>
        <p:spPr/>
        <p:txBody>
          <a:bodyPr/>
          <a:lstStyle/>
          <a:p>
            <a:r>
              <a:rPr lang="en-US"/>
              <a:t>Facebook (FB) Custom Own Posts Table (new) | Buttercup Malaysia - 3 of 6</a:t>
            </a:r>
          </a:p>
        </p:txBody>
      </p:sp>
      <p:graphicFrame>
        <p:nvGraphicFramePr>
          <p:cNvPr id="5" name="Table Placeholder 4">
            <a:extLst>
              <a:ext uri="{FF2B5EF4-FFF2-40B4-BE49-F238E27FC236}">
                <a16:creationId xmlns:a16="http://schemas.microsoft.com/office/drawing/2014/main" id="{7C720423-5C5A-4EDF-9B22-D4907FBEDDD5}"/>
              </a:ext>
            </a:extLst>
          </p:cNvPr>
          <p:cNvGraphicFramePr>
            <a:graphicFrameLocks noGrp="1"/>
          </p:cNvGraphicFramePr>
          <p:nvPr>
            <p:ph type="tbl" sz="quarter" idx="13"/>
            <p:extLst>
              <p:ext uri="{D42A27DB-BD31-4B8C-83A1-F6EECF244321}">
                <p14:modId xmlns:p14="http://schemas.microsoft.com/office/powerpoint/2010/main" val="256254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41393380"/>
                    </a:ext>
                  </a:extLst>
                </a:gridCol>
                <a:gridCol w="905256">
                  <a:extLst>
                    <a:ext uri="{9D8B030D-6E8A-4147-A177-3AD203B41FA5}">
                      <a16:colId xmlns:a16="http://schemas.microsoft.com/office/drawing/2014/main" val="455147497"/>
                    </a:ext>
                  </a:extLst>
                </a:gridCol>
                <a:gridCol w="905256">
                  <a:extLst>
                    <a:ext uri="{9D8B030D-6E8A-4147-A177-3AD203B41FA5}">
                      <a16:colId xmlns:a16="http://schemas.microsoft.com/office/drawing/2014/main" val="3132007617"/>
                    </a:ext>
                  </a:extLst>
                </a:gridCol>
                <a:gridCol w="905256">
                  <a:extLst>
                    <a:ext uri="{9D8B030D-6E8A-4147-A177-3AD203B41FA5}">
                      <a16:colId xmlns:a16="http://schemas.microsoft.com/office/drawing/2014/main" val="2039537960"/>
                    </a:ext>
                  </a:extLst>
                </a:gridCol>
                <a:gridCol w="905256">
                  <a:extLst>
                    <a:ext uri="{9D8B030D-6E8A-4147-A177-3AD203B41FA5}">
                      <a16:colId xmlns:a16="http://schemas.microsoft.com/office/drawing/2014/main" val="3061463325"/>
                    </a:ext>
                  </a:extLst>
                </a:gridCol>
                <a:gridCol w="905256">
                  <a:extLst>
                    <a:ext uri="{9D8B030D-6E8A-4147-A177-3AD203B41FA5}">
                      <a16:colId xmlns:a16="http://schemas.microsoft.com/office/drawing/2014/main" val="2522776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6779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- 2021-03-12 11:00:02</a:t>
                      </a:r>
                      <a:r>
                        <a:rPr kumimoji="0" lang="en-US" sz="1000" b="0" i="0" u="none" strike="noStrike" kern="1200" cap="none" spc="0" normalizeH="0" baseline="0" noProof="0">
                          <a:ln>
                            <a:noFill/>
                          </a:ln>
                          <a:solidFill>
                            <a:prstClr val="black"/>
                          </a:solidFill>
                          <a:effectLst/>
                          <a:uLnTx/>
                          <a:uFillTx/>
                          <a:latin typeface="+mn-lt"/>
                          <a:ea typeface="+mn-ea"/>
                          <a:cs typeface="+mn-cs"/>
                        </a:rPr>
                        <a:t>
 Kami cukup seronok mendengar ramai yang berpuas hati menggunakan produk Buttercup! Terima kasih kerana telah mempercayai Buttercup selama ini! 
“Buttercup ialah penyelamat saya. Semua masakan menjadi sedap dan enak dengan adanya Buttercup di dalam masakan. Buttercup jenama yang dipercayai dulu, kini dan selamanya.” 
- Puan Fariza Abdullah
#FansButtercup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53233835"/>
                  </a:ext>
                </a:extLst>
              </a:tr>
            </a:tbl>
          </a:graphicData>
        </a:graphic>
      </p:graphicFrame>
      <p:sp>
        <p:nvSpPr>
          <p:cNvPr id="4" name="Text Placeholder 3">
            <a:extLst>
              <a:ext uri="{FF2B5EF4-FFF2-40B4-BE49-F238E27FC236}">
                <a16:creationId xmlns:a16="http://schemas.microsoft.com/office/drawing/2014/main" id="{ED940596-2431-4A7C-8415-503B11497084}"/>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361634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AFA24-C86F-409E-81A8-73596D123716}"/>
              </a:ext>
            </a:extLst>
          </p:cNvPr>
          <p:cNvSpPr>
            <a:spLocks noGrp="1"/>
          </p:cNvSpPr>
          <p:nvPr>
            <p:ph type="title"/>
          </p:nvPr>
        </p:nvSpPr>
        <p:spPr/>
        <p:txBody>
          <a:bodyPr/>
          <a:lstStyle/>
          <a:p>
            <a:r>
              <a:rPr lang="en-US"/>
              <a:t>Facebook (FB) Custom Own Posts Table (new) | Buttercup Malaysia - 4 of 6</a:t>
            </a:r>
          </a:p>
        </p:txBody>
      </p:sp>
      <p:graphicFrame>
        <p:nvGraphicFramePr>
          <p:cNvPr id="5" name="Table Placeholder 4">
            <a:extLst>
              <a:ext uri="{FF2B5EF4-FFF2-40B4-BE49-F238E27FC236}">
                <a16:creationId xmlns:a16="http://schemas.microsoft.com/office/drawing/2014/main" id="{D9E8042B-15B2-4023-A85C-53F893A658F6}"/>
              </a:ext>
            </a:extLst>
          </p:cNvPr>
          <p:cNvGraphicFramePr>
            <a:graphicFrameLocks noGrp="1"/>
          </p:cNvGraphicFramePr>
          <p:nvPr>
            <p:ph type="tbl" sz="quarter" idx="13"/>
            <p:extLst>
              <p:ext uri="{D42A27DB-BD31-4B8C-83A1-F6EECF244321}">
                <p14:modId xmlns:p14="http://schemas.microsoft.com/office/powerpoint/2010/main" val="1246971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43510592"/>
                    </a:ext>
                  </a:extLst>
                </a:gridCol>
                <a:gridCol w="905256">
                  <a:extLst>
                    <a:ext uri="{9D8B030D-6E8A-4147-A177-3AD203B41FA5}">
                      <a16:colId xmlns:a16="http://schemas.microsoft.com/office/drawing/2014/main" val="570001476"/>
                    </a:ext>
                  </a:extLst>
                </a:gridCol>
                <a:gridCol w="905256">
                  <a:extLst>
                    <a:ext uri="{9D8B030D-6E8A-4147-A177-3AD203B41FA5}">
                      <a16:colId xmlns:a16="http://schemas.microsoft.com/office/drawing/2014/main" val="335736966"/>
                    </a:ext>
                  </a:extLst>
                </a:gridCol>
                <a:gridCol w="905256">
                  <a:extLst>
                    <a:ext uri="{9D8B030D-6E8A-4147-A177-3AD203B41FA5}">
                      <a16:colId xmlns:a16="http://schemas.microsoft.com/office/drawing/2014/main" val="1721264682"/>
                    </a:ext>
                  </a:extLst>
                </a:gridCol>
                <a:gridCol w="905256">
                  <a:extLst>
                    <a:ext uri="{9D8B030D-6E8A-4147-A177-3AD203B41FA5}">
                      <a16:colId xmlns:a16="http://schemas.microsoft.com/office/drawing/2014/main" val="2389598259"/>
                    </a:ext>
                  </a:extLst>
                </a:gridCol>
                <a:gridCol w="905256">
                  <a:extLst>
                    <a:ext uri="{9D8B030D-6E8A-4147-A177-3AD203B41FA5}">
                      <a16:colId xmlns:a16="http://schemas.microsoft.com/office/drawing/2014/main" val="1903319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59377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- 2021-03-23 14:32:43</a:t>
                      </a:r>
                      <a:r>
                        <a:rPr kumimoji="0" lang="en-US" sz="1000" b="0" i="0" u="none" strike="noStrike" kern="1200" cap="none" spc="0" normalizeH="0" baseline="0" noProof="0">
                          <a:ln>
                            <a:noFill/>
                          </a:ln>
                          <a:solidFill>
                            <a:prstClr val="black"/>
                          </a:solidFill>
                          <a:effectLst/>
                          <a:uLnTx/>
                          <a:uFillTx/>
                          <a:latin typeface="+mn-lt"/>
                          <a:ea typeface="+mn-ea"/>
                          <a:cs typeface="+mn-cs"/>
                        </a:rPr>
                        <a:t>
 Rebut peluang anda sekarang untuk menangi hadiah-hadiah menarik dari AEON Retail Malaysia! Anda hanya perlu sertai peraduan Fiesta Raya Buttercup dengan hanya 3 langkah yang senang dan mudah!
Langkah Penyertaan:
1. Beli minimum RM20.00 produk Buttercup dalam satu resit dari mana-mana pasar raya AEON di Semenanjung Malaysia.
2. Simpan resit pembelian anda. 
3. WhatsApp penyertaan anda kepada +6011-540 540 78. 
*Tertakluk kepada Terma &amp; Syarat: http://bit.ly/ButtercupRaya2021Terma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05403874"/>
                  </a:ext>
                </a:extLst>
              </a:tr>
            </a:tbl>
          </a:graphicData>
        </a:graphic>
      </p:graphicFrame>
      <p:sp>
        <p:nvSpPr>
          <p:cNvPr id="4" name="Text Placeholder 3">
            <a:extLst>
              <a:ext uri="{FF2B5EF4-FFF2-40B4-BE49-F238E27FC236}">
                <a16:creationId xmlns:a16="http://schemas.microsoft.com/office/drawing/2014/main" id="{BAB9A208-F89F-438F-A7E9-6BE136EB6143}"/>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4852026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D9FD1-DC30-43B7-87CB-539EAB8DA0FF}"/>
              </a:ext>
            </a:extLst>
          </p:cNvPr>
          <p:cNvSpPr>
            <a:spLocks noGrp="1"/>
          </p:cNvSpPr>
          <p:nvPr>
            <p:ph type="title"/>
          </p:nvPr>
        </p:nvSpPr>
        <p:spPr/>
        <p:txBody>
          <a:bodyPr/>
          <a:lstStyle/>
          <a:p>
            <a:r>
              <a:rPr lang="en-US"/>
              <a:t>Facebook (FB) Custom Own Posts Table (new) | Buttercup Malaysia - 5 of 6</a:t>
            </a:r>
          </a:p>
        </p:txBody>
      </p:sp>
      <p:graphicFrame>
        <p:nvGraphicFramePr>
          <p:cNvPr id="5" name="Table Placeholder 4">
            <a:extLst>
              <a:ext uri="{FF2B5EF4-FFF2-40B4-BE49-F238E27FC236}">
                <a16:creationId xmlns:a16="http://schemas.microsoft.com/office/drawing/2014/main" id="{BEEC63DA-7BB3-42B4-9BA0-F91866CF5CC1}"/>
              </a:ext>
            </a:extLst>
          </p:cNvPr>
          <p:cNvGraphicFramePr>
            <a:graphicFrameLocks noGrp="1"/>
          </p:cNvGraphicFramePr>
          <p:nvPr>
            <p:ph type="tbl" sz="quarter" idx="13"/>
            <p:extLst>
              <p:ext uri="{D42A27DB-BD31-4B8C-83A1-F6EECF244321}">
                <p14:modId xmlns:p14="http://schemas.microsoft.com/office/powerpoint/2010/main" val="542705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4981518"/>
                    </a:ext>
                  </a:extLst>
                </a:gridCol>
                <a:gridCol w="905256">
                  <a:extLst>
                    <a:ext uri="{9D8B030D-6E8A-4147-A177-3AD203B41FA5}">
                      <a16:colId xmlns:a16="http://schemas.microsoft.com/office/drawing/2014/main" val="2594151197"/>
                    </a:ext>
                  </a:extLst>
                </a:gridCol>
                <a:gridCol w="905256">
                  <a:extLst>
                    <a:ext uri="{9D8B030D-6E8A-4147-A177-3AD203B41FA5}">
                      <a16:colId xmlns:a16="http://schemas.microsoft.com/office/drawing/2014/main" val="1884555643"/>
                    </a:ext>
                  </a:extLst>
                </a:gridCol>
                <a:gridCol w="905256">
                  <a:extLst>
                    <a:ext uri="{9D8B030D-6E8A-4147-A177-3AD203B41FA5}">
                      <a16:colId xmlns:a16="http://schemas.microsoft.com/office/drawing/2014/main" val="1139061276"/>
                    </a:ext>
                  </a:extLst>
                </a:gridCol>
                <a:gridCol w="905256">
                  <a:extLst>
                    <a:ext uri="{9D8B030D-6E8A-4147-A177-3AD203B41FA5}">
                      <a16:colId xmlns:a16="http://schemas.microsoft.com/office/drawing/2014/main" val="1880989775"/>
                    </a:ext>
                  </a:extLst>
                </a:gridCol>
                <a:gridCol w="905256">
                  <a:extLst>
                    <a:ext uri="{9D8B030D-6E8A-4147-A177-3AD203B41FA5}">
                      <a16:colId xmlns:a16="http://schemas.microsoft.com/office/drawing/2014/main" val="2326043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3534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- 2021-03-14 11:00:00</a:t>
                      </a:r>
                      <a:r>
                        <a:rPr kumimoji="0" lang="en-US" sz="1000" b="0" i="0" u="none" strike="noStrike" kern="1200" cap="none" spc="0" normalizeH="0" baseline="0" noProof="0">
                          <a:ln>
                            <a:noFill/>
                          </a:ln>
                          <a:solidFill>
                            <a:prstClr val="black"/>
                          </a:solidFill>
                          <a:effectLst/>
                          <a:uLnTx/>
                          <a:uFillTx/>
                          <a:latin typeface="+mn-lt"/>
                          <a:ea typeface="+mn-ea"/>
                          <a:cs typeface="+mn-cs"/>
                        </a:rPr>
                        <a:t>
 Memasak di rumah pasti bukan perkara yang mudah, lagi-lagi dengan situasi sekarang di mana ramai yang sedang berkerja dari rumah dan juga harus menjaga anak-anak. Jadi, Buttercup ingin menceriakan hari anda! Hidangkan lauk ini pada keluarga anda, pasti mereka akan terdiam kerana kelazatan yang dirasa! 
#ResipiButtercup #SedapDenganButtercup
Kailan Masak Buttercup
Bahan-bahan:
2 sudu besar Buttercup 
400g kailan 
Sedikit minyak untuk menggoreng 
Secubit garam 
150ml air
10 ulas bawang putih (dipotong) 
½ genggam daun kari 
2 biji cili padi (dihiris)
6 sudu besar krim putar 
Arahan:
1. Hiris sayur kailan dari penghujung daun hingga ke bahagian tengah, dalam 2 inci. Tinggalkan bahagian batang kailan. Hiris nipis daun kailan yang dipotong dan belah batang menjadi dua. 
2. Panaskan minyak secukupnya dalam periuk dengan api tinggi dan gorengkan daun kailan selama 10 minit sehingga garing. Tambahkan garam dan ketepikan. 
3. Dalam periuk yang lain, panaskan air dan biarkan ia mendidih, kem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77212746"/>
                  </a:ext>
                </a:extLst>
              </a:tr>
            </a:tbl>
          </a:graphicData>
        </a:graphic>
      </p:graphicFrame>
      <p:sp>
        <p:nvSpPr>
          <p:cNvPr id="4" name="Text Placeholder 3">
            <a:extLst>
              <a:ext uri="{FF2B5EF4-FFF2-40B4-BE49-F238E27FC236}">
                <a16:creationId xmlns:a16="http://schemas.microsoft.com/office/drawing/2014/main" id="{9D2FC586-9EA5-498E-9F9E-DB718480E155}"/>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0556325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49ED5-6837-4378-A6E8-20112D9BB529}"/>
              </a:ext>
            </a:extLst>
          </p:cNvPr>
          <p:cNvSpPr>
            <a:spLocks noGrp="1"/>
          </p:cNvSpPr>
          <p:nvPr>
            <p:ph type="title"/>
          </p:nvPr>
        </p:nvSpPr>
        <p:spPr/>
        <p:txBody>
          <a:bodyPr/>
          <a:lstStyle/>
          <a:p>
            <a:r>
              <a:rPr lang="en-US"/>
              <a:t>Facebook (FB) Custom Own Posts Table (new) | Buttercup Malaysia - 6 of 6</a:t>
            </a:r>
          </a:p>
        </p:txBody>
      </p:sp>
      <p:graphicFrame>
        <p:nvGraphicFramePr>
          <p:cNvPr id="5" name="Table Placeholder 4">
            <a:extLst>
              <a:ext uri="{FF2B5EF4-FFF2-40B4-BE49-F238E27FC236}">
                <a16:creationId xmlns:a16="http://schemas.microsoft.com/office/drawing/2014/main" id="{5AB3BC29-182B-49F6-99BA-2C65C86590CB}"/>
              </a:ext>
            </a:extLst>
          </p:cNvPr>
          <p:cNvGraphicFramePr>
            <a:graphicFrameLocks noGrp="1"/>
          </p:cNvGraphicFramePr>
          <p:nvPr>
            <p:ph type="tbl" sz="quarter" idx="13"/>
            <p:extLst>
              <p:ext uri="{D42A27DB-BD31-4B8C-83A1-F6EECF244321}">
                <p14:modId xmlns:p14="http://schemas.microsoft.com/office/powerpoint/2010/main" val="4254006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11327371"/>
                    </a:ext>
                  </a:extLst>
                </a:gridCol>
                <a:gridCol w="905256">
                  <a:extLst>
                    <a:ext uri="{9D8B030D-6E8A-4147-A177-3AD203B41FA5}">
                      <a16:colId xmlns:a16="http://schemas.microsoft.com/office/drawing/2014/main" val="2585237089"/>
                    </a:ext>
                  </a:extLst>
                </a:gridCol>
                <a:gridCol w="905256">
                  <a:extLst>
                    <a:ext uri="{9D8B030D-6E8A-4147-A177-3AD203B41FA5}">
                      <a16:colId xmlns:a16="http://schemas.microsoft.com/office/drawing/2014/main" val="1817321915"/>
                    </a:ext>
                  </a:extLst>
                </a:gridCol>
                <a:gridCol w="905256">
                  <a:extLst>
                    <a:ext uri="{9D8B030D-6E8A-4147-A177-3AD203B41FA5}">
                      <a16:colId xmlns:a16="http://schemas.microsoft.com/office/drawing/2014/main" val="6692269"/>
                    </a:ext>
                  </a:extLst>
                </a:gridCol>
                <a:gridCol w="905256">
                  <a:extLst>
                    <a:ext uri="{9D8B030D-6E8A-4147-A177-3AD203B41FA5}">
                      <a16:colId xmlns:a16="http://schemas.microsoft.com/office/drawing/2014/main" val="1657101354"/>
                    </a:ext>
                  </a:extLst>
                </a:gridCol>
                <a:gridCol w="905256">
                  <a:extLst>
                    <a:ext uri="{9D8B030D-6E8A-4147-A177-3AD203B41FA5}">
                      <a16:colId xmlns:a16="http://schemas.microsoft.com/office/drawing/2014/main" val="321274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35223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- 2021-03-20 08:00:00</a:t>
                      </a:r>
                      <a:r>
                        <a:rPr kumimoji="0" lang="en-US" sz="1000" b="0" i="0" u="none" strike="noStrike" kern="1200" cap="none" spc="0" normalizeH="0" baseline="0" noProof="0">
                          <a:ln>
                            <a:noFill/>
                          </a:ln>
                          <a:solidFill>
                            <a:prstClr val="black"/>
                          </a:solidFill>
                          <a:effectLst/>
                          <a:uLnTx/>
                          <a:uFillTx/>
                          <a:latin typeface="+mn-lt"/>
                          <a:ea typeface="+mn-ea"/>
                          <a:cs typeface="+mn-cs"/>
                        </a:rPr>
                        <a:t>
 Peraduan Fiesta Raya Buttercup bermula sekarang! JOM ramai-ramai sertai untuk merebut peluang memenangi hadiah-hadiah lumayan berjumlah RM50,000! Hanya perlu Beli, Simpan &amp; WhatsApp!
Langkah Penyertaan:
1. Beli minimum RM20.00 produk Buttercup dalam satu resit dari mana-mana pasar raya AEON, AEON BiG, Econsave, Giant, MYDIN, Tesco atau TF-Value Mart di Semenanjung Malaysia.
2. Simpan resit pembelian anda.
3. WhatsApp penyertaan anda kepada +6011-540 540 78.
Buttercup juga akan mengadakan beberapa sesi masakan LIVE untuk pelbagai resipi menarik! Anda pasti tidak mahu terlepas, jadi LIKE Facebook Buttercup sekarang!
*Untuk maklumat lanjut, sila klik: https://bit.ly/FiestaRayaButtercup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74481439"/>
                  </a:ext>
                </a:extLst>
              </a:tr>
            </a:tbl>
          </a:graphicData>
        </a:graphic>
      </p:graphicFrame>
      <p:sp>
        <p:nvSpPr>
          <p:cNvPr id="4" name="Text Placeholder 3">
            <a:extLst>
              <a:ext uri="{FF2B5EF4-FFF2-40B4-BE49-F238E27FC236}">
                <a16:creationId xmlns:a16="http://schemas.microsoft.com/office/drawing/2014/main" id="{842EB949-E1AF-420E-BE8F-0939FBDEB728}"/>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7452129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302B2-AF18-4A9F-A2C4-C4C82ED7BFC9}"/>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F5EC3A7D-A941-49C8-9FB0-FD3ABE631B16}"/>
              </a:ext>
            </a:extLst>
          </p:cNvPr>
          <p:cNvGraphicFramePr>
            <a:graphicFrameLocks noGrp="1"/>
          </p:cNvGraphicFramePr>
          <p:nvPr>
            <p:ph type="chart" sz="quarter" idx="13"/>
            <p:extLst>
              <p:ext uri="{D42A27DB-BD31-4B8C-83A1-F6EECF244321}">
                <p14:modId xmlns:p14="http://schemas.microsoft.com/office/powerpoint/2010/main" val="13734844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6B9470-6EEB-45F1-B5FF-85CD105DBA16}"/>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DCAE622E-39DF-4D18-98AF-9936FBBFC2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79269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204F1-AED5-4289-8418-BDD32C65F093}"/>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3F7311EC-FC67-4DED-9BDB-BE9D85B14A52}"/>
              </a:ext>
            </a:extLst>
          </p:cNvPr>
          <p:cNvGraphicFramePr>
            <a:graphicFrameLocks noGrp="1"/>
          </p:cNvGraphicFramePr>
          <p:nvPr>
            <p:ph type="chart" sz="quarter" idx="13"/>
            <p:extLst>
              <p:ext uri="{D42A27DB-BD31-4B8C-83A1-F6EECF244321}">
                <p14:modId xmlns:p14="http://schemas.microsoft.com/office/powerpoint/2010/main" val="25124779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DF63F7-DE6A-47E2-B43E-BB5EA207F51D}"/>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68F0236E-4293-42B3-B29D-5D9E346239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40504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D2EF3-EB92-4EAA-9ECB-66D58D025F04}"/>
              </a:ext>
            </a:extLst>
          </p:cNvPr>
          <p:cNvSpPr>
            <a:spLocks noGrp="1"/>
          </p:cNvSpPr>
          <p:nvPr>
            <p:ph type="title"/>
          </p:nvPr>
        </p:nvSpPr>
        <p:spPr/>
        <p:txBody>
          <a:bodyPr/>
          <a:lstStyle/>
          <a:p>
            <a:r>
              <a:rPr lang="en-US"/>
              <a:t>Facebook Page Likes Total | Buttercup Malaysia</a:t>
            </a:r>
          </a:p>
        </p:txBody>
      </p:sp>
      <p:graphicFrame>
        <p:nvGraphicFramePr>
          <p:cNvPr id="6" name="Chart Placeholder 5">
            <a:extLst>
              <a:ext uri="{FF2B5EF4-FFF2-40B4-BE49-F238E27FC236}">
                <a16:creationId xmlns:a16="http://schemas.microsoft.com/office/drawing/2014/main" id="{5626819A-6159-4E95-9965-34760A4D861D}"/>
              </a:ext>
            </a:extLst>
          </p:cNvPr>
          <p:cNvGraphicFramePr>
            <a:graphicFrameLocks noGrp="1"/>
          </p:cNvGraphicFramePr>
          <p:nvPr>
            <p:ph type="chart" sz="quarter" idx="13"/>
            <p:extLst>
              <p:ext uri="{D42A27DB-BD31-4B8C-83A1-F6EECF244321}">
                <p14:modId xmlns:p14="http://schemas.microsoft.com/office/powerpoint/2010/main" val="16809624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D5BF30-E3C3-4BDE-A472-275521982560}"/>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821416BB-0444-437A-AEEB-0AE5A190B6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2684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13EFC-AF5F-48DD-8310-E2652C7AC9B9}"/>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2F41DA23-AED0-4F55-9C73-339D2CE38328}"/>
              </a:ext>
            </a:extLst>
          </p:cNvPr>
          <p:cNvGraphicFramePr>
            <a:graphicFrameLocks noGrp="1"/>
          </p:cNvGraphicFramePr>
          <p:nvPr>
            <p:ph type="chart" sz="quarter" idx="13"/>
            <p:extLst>
              <p:ext uri="{D42A27DB-BD31-4B8C-83A1-F6EECF244321}">
                <p14:modId xmlns:p14="http://schemas.microsoft.com/office/powerpoint/2010/main" val="3049276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65AB83-2DB6-44B9-AF1D-95718A488E72}"/>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2239F33D-FA54-405E-865D-1BD8873A31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54229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C3809-835B-4F8E-9996-608A8B8720A0}"/>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1FBE470E-3595-4893-9215-6091239FFC53}"/>
              </a:ext>
            </a:extLst>
          </p:cNvPr>
          <p:cNvGraphicFramePr>
            <a:graphicFrameLocks noGrp="1"/>
          </p:cNvGraphicFramePr>
          <p:nvPr>
            <p:ph type="tbl" sz="quarter" idx="13"/>
            <p:extLst>
              <p:ext uri="{D42A27DB-BD31-4B8C-83A1-F6EECF244321}">
                <p14:modId xmlns:p14="http://schemas.microsoft.com/office/powerpoint/2010/main" val="1508921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616700314"/>
                    </a:ext>
                  </a:extLst>
                </a:gridCol>
                <a:gridCol w="1645920">
                  <a:extLst>
                    <a:ext uri="{9D8B030D-6E8A-4147-A177-3AD203B41FA5}">
                      <a16:colId xmlns:a16="http://schemas.microsoft.com/office/drawing/2014/main" val="4239062095"/>
                    </a:ext>
                  </a:extLst>
                </a:gridCol>
                <a:gridCol w="1645920">
                  <a:extLst>
                    <a:ext uri="{9D8B030D-6E8A-4147-A177-3AD203B41FA5}">
                      <a16:colId xmlns:a16="http://schemas.microsoft.com/office/drawing/2014/main" val="3804284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017840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9.1 %</a:t>
                      </a:r>
                    </a:p>
                  </a:txBody>
                  <a:tcPr/>
                </a:tc>
                <a:extLst>
                  <a:ext uri="{0D108BD9-81ED-4DB2-BD59-A6C34878D82A}">
                    <a16:rowId xmlns:a16="http://schemas.microsoft.com/office/drawing/2014/main" val="2237731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extLst>
                  <a:ext uri="{0D108BD9-81ED-4DB2-BD59-A6C34878D82A}">
                    <a16:rowId xmlns:a16="http://schemas.microsoft.com/office/drawing/2014/main" val="3880426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790606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4030822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884455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1342446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1581448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3193188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2896359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3117235110"/>
                  </a:ext>
                </a:extLst>
              </a:tr>
            </a:tbl>
          </a:graphicData>
        </a:graphic>
      </p:graphicFrame>
      <p:sp>
        <p:nvSpPr>
          <p:cNvPr id="4" name="Text Placeholder 3">
            <a:extLst>
              <a:ext uri="{FF2B5EF4-FFF2-40B4-BE49-F238E27FC236}">
                <a16:creationId xmlns:a16="http://schemas.microsoft.com/office/drawing/2014/main" id="{8BB8FC52-BB0A-45AF-8B3E-3EB9037FA714}"/>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5571765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B52C1-7C02-4247-9104-FA86A6BACCE5}"/>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593F2B29-0043-412B-84A2-4E0664C36295}"/>
              </a:ext>
            </a:extLst>
          </p:cNvPr>
          <p:cNvGraphicFramePr>
            <a:graphicFrameLocks noGrp="1"/>
          </p:cNvGraphicFramePr>
          <p:nvPr>
            <p:ph type="tbl" sz="quarter" idx="13"/>
            <p:extLst>
              <p:ext uri="{D42A27DB-BD31-4B8C-83A1-F6EECF244321}">
                <p14:modId xmlns:p14="http://schemas.microsoft.com/office/powerpoint/2010/main" val="2005116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96103445"/>
                    </a:ext>
                  </a:extLst>
                </a:gridCol>
                <a:gridCol w="1645920">
                  <a:extLst>
                    <a:ext uri="{9D8B030D-6E8A-4147-A177-3AD203B41FA5}">
                      <a16:colId xmlns:a16="http://schemas.microsoft.com/office/drawing/2014/main" val="2859146817"/>
                    </a:ext>
                  </a:extLst>
                </a:gridCol>
                <a:gridCol w="1645920">
                  <a:extLst>
                    <a:ext uri="{9D8B030D-6E8A-4147-A177-3AD203B41FA5}">
                      <a16:colId xmlns:a16="http://schemas.microsoft.com/office/drawing/2014/main" val="2838991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884437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1868696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2581594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2935999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3327447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592970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920809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660094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508119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4259962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051296014"/>
                  </a:ext>
                </a:extLst>
              </a:tr>
            </a:tbl>
          </a:graphicData>
        </a:graphic>
      </p:graphicFrame>
      <p:sp>
        <p:nvSpPr>
          <p:cNvPr id="4" name="Text Placeholder 3">
            <a:extLst>
              <a:ext uri="{FF2B5EF4-FFF2-40B4-BE49-F238E27FC236}">
                <a16:creationId xmlns:a16="http://schemas.microsoft.com/office/drawing/2014/main" id="{1A7F3DB0-C8F9-47FC-BE65-33939795C4E4}"/>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5883336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1F3A7-6769-42D4-9473-713A671DB7D2}"/>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5F58D4A9-5B64-440D-8A25-F21F7367E001}"/>
              </a:ext>
            </a:extLst>
          </p:cNvPr>
          <p:cNvGraphicFramePr>
            <a:graphicFrameLocks noGrp="1"/>
          </p:cNvGraphicFramePr>
          <p:nvPr>
            <p:ph type="tbl" sz="quarter" idx="13"/>
            <p:extLst>
              <p:ext uri="{D42A27DB-BD31-4B8C-83A1-F6EECF244321}">
                <p14:modId xmlns:p14="http://schemas.microsoft.com/office/powerpoint/2010/main" val="4086035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79303201"/>
                    </a:ext>
                  </a:extLst>
                </a:gridCol>
                <a:gridCol w="1645920">
                  <a:extLst>
                    <a:ext uri="{9D8B030D-6E8A-4147-A177-3AD203B41FA5}">
                      <a16:colId xmlns:a16="http://schemas.microsoft.com/office/drawing/2014/main" val="2734680843"/>
                    </a:ext>
                  </a:extLst>
                </a:gridCol>
                <a:gridCol w="1645920">
                  <a:extLst>
                    <a:ext uri="{9D8B030D-6E8A-4147-A177-3AD203B41FA5}">
                      <a16:colId xmlns:a16="http://schemas.microsoft.com/office/drawing/2014/main" val="3860986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946456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557285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729393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396682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665799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266620928"/>
                  </a:ext>
                </a:extLst>
              </a:tr>
            </a:tbl>
          </a:graphicData>
        </a:graphic>
      </p:graphicFrame>
      <p:sp>
        <p:nvSpPr>
          <p:cNvPr id="4" name="Text Placeholder 3">
            <a:extLst>
              <a:ext uri="{FF2B5EF4-FFF2-40B4-BE49-F238E27FC236}">
                <a16:creationId xmlns:a16="http://schemas.microsoft.com/office/drawing/2014/main" id="{7650355C-0237-4B18-81C0-98DE2AA1053E}"/>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3511454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EA194-CF18-4154-A047-507B37E1C367}"/>
              </a:ext>
            </a:extLst>
          </p:cNvPr>
          <p:cNvSpPr>
            <a:spLocks noGrp="1"/>
          </p:cNvSpPr>
          <p:nvPr>
            <p:ph type="title"/>
          </p:nvPr>
        </p:nvSpPr>
        <p:spPr/>
        <p:txBody>
          <a:bodyPr/>
          <a:lstStyle/>
          <a:p>
            <a:r>
              <a:rPr lang="en-US"/>
              <a:t>Facebook Total Engagements over Time (monthly) | Buttercup Malaysia</a:t>
            </a:r>
          </a:p>
        </p:txBody>
      </p:sp>
      <p:graphicFrame>
        <p:nvGraphicFramePr>
          <p:cNvPr id="6" name="Chart Placeholder 5">
            <a:extLst>
              <a:ext uri="{FF2B5EF4-FFF2-40B4-BE49-F238E27FC236}">
                <a16:creationId xmlns:a16="http://schemas.microsoft.com/office/drawing/2014/main" id="{10B2A759-2FE8-49DB-97E7-7E86BF1032D9}"/>
              </a:ext>
            </a:extLst>
          </p:cNvPr>
          <p:cNvGraphicFramePr>
            <a:graphicFrameLocks noGrp="1"/>
          </p:cNvGraphicFramePr>
          <p:nvPr>
            <p:ph type="chart" sz="quarter" idx="13"/>
            <p:extLst>
              <p:ext uri="{D42A27DB-BD31-4B8C-83A1-F6EECF244321}">
                <p14:modId xmlns:p14="http://schemas.microsoft.com/office/powerpoint/2010/main" val="34340109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54B803-7E41-4D3E-8CBA-4B0A92045F68}"/>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D320EA90-9B61-4862-971F-A3B76F2473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05343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D0E29-3B33-493D-B024-1037B24513A2}"/>
              </a:ext>
            </a:extLst>
          </p:cNvPr>
          <p:cNvSpPr>
            <a:spLocks noGrp="1"/>
          </p:cNvSpPr>
          <p:nvPr>
            <p:ph type="title"/>
          </p:nvPr>
        </p:nvSpPr>
        <p:spPr/>
        <p:txBody>
          <a:bodyPr/>
          <a:lstStyle/>
          <a:p>
            <a:r>
              <a:rPr lang="en-US"/>
              <a:t>Facebook Own Posts Table | Buttercup Malaysia - 1 of 19</a:t>
            </a:r>
          </a:p>
        </p:txBody>
      </p:sp>
      <p:graphicFrame>
        <p:nvGraphicFramePr>
          <p:cNvPr id="5" name="Table Placeholder 4">
            <a:extLst>
              <a:ext uri="{FF2B5EF4-FFF2-40B4-BE49-F238E27FC236}">
                <a16:creationId xmlns:a16="http://schemas.microsoft.com/office/drawing/2014/main" id="{AF673703-2D9C-462E-B70E-8058639711A0}"/>
              </a:ext>
            </a:extLst>
          </p:cNvPr>
          <p:cNvGraphicFramePr>
            <a:graphicFrameLocks noGrp="1"/>
          </p:cNvGraphicFramePr>
          <p:nvPr>
            <p:ph type="tbl" sz="quarter" idx="13"/>
            <p:extLst>
              <p:ext uri="{D42A27DB-BD31-4B8C-83A1-F6EECF244321}">
                <p14:modId xmlns:p14="http://schemas.microsoft.com/office/powerpoint/2010/main" val="3616088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00678089"/>
                    </a:ext>
                  </a:extLst>
                </a:gridCol>
                <a:gridCol w="822960">
                  <a:extLst>
                    <a:ext uri="{9D8B030D-6E8A-4147-A177-3AD203B41FA5}">
                      <a16:colId xmlns:a16="http://schemas.microsoft.com/office/drawing/2014/main" val="2636426551"/>
                    </a:ext>
                  </a:extLst>
                </a:gridCol>
                <a:gridCol w="822960">
                  <a:extLst>
                    <a:ext uri="{9D8B030D-6E8A-4147-A177-3AD203B41FA5}">
                      <a16:colId xmlns:a16="http://schemas.microsoft.com/office/drawing/2014/main" val="3888641130"/>
                    </a:ext>
                  </a:extLst>
                </a:gridCol>
                <a:gridCol w="822960">
                  <a:extLst>
                    <a:ext uri="{9D8B030D-6E8A-4147-A177-3AD203B41FA5}">
                      <a16:colId xmlns:a16="http://schemas.microsoft.com/office/drawing/2014/main" val="2652954580"/>
                    </a:ext>
                  </a:extLst>
                </a:gridCol>
                <a:gridCol w="822960">
                  <a:extLst>
                    <a:ext uri="{9D8B030D-6E8A-4147-A177-3AD203B41FA5}">
                      <a16:colId xmlns:a16="http://schemas.microsoft.com/office/drawing/2014/main" val="1289117843"/>
                    </a:ext>
                  </a:extLst>
                </a:gridCol>
                <a:gridCol w="822960">
                  <a:extLst>
                    <a:ext uri="{9D8B030D-6E8A-4147-A177-3AD203B41FA5}">
                      <a16:colId xmlns:a16="http://schemas.microsoft.com/office/drawing/2014/main" val="1312272599"/>
                    </a:ext>
                  </a:extLst>
                </a:gridCol>
                <a:gridCol w="822960">
                  <a:extLst>
                    <a:ext uri="{9D8B030D-6E8A-4147-A177-3AD203B41FA5}">
                      <a16:colId xmlns:a16="http://schemas.microsoft.com/office/drawing/2014/main" val="3793166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9967042"/>
                  </a:ext>
                </a:extLst>
              </a:tr>
            </a:tbl>
          </a:graphicData>
        </a:graphic>
      </p:graphicFrame>
      <p:sp>
        <p:nvSpPr>
          <p:cNvPr id="4" name="Text Placeholder 3">
            <a:extLst>
              <a:ext uri="{FF2B5EF4-FFF2-40B4-BE49-F238E27FC236}">
                <a16:creationId xmlns:a16="http://schemas.microsoft.com/office/drawing/2014/main" id="{CDB722E8-EC5F-4250-98D3-599F7BCAFCB0}"/>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2616710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84B5E-563A-48D2-A9D7-B8C154412F68}"/>
              </a:ext>
            </a:extLst>
          </p:cNvPr>
          <p:cNvSpPr>
            <a:spLocks noGrp="1"/>
          </p:cNvSpPr>
          <p:nvPr>
            <p:ph type="title"/>
          </p:nvPr>
        </p:nvSpPr>
        <p:spPr/>
        <p:txBody>
          <a:bodyPr/>
          <a:lstStyle/>
          <a:p>
            <a:r>
              <a:rPr lang="en-US"/>
              <a:t>Facebook Own Posts Table | Buttercup Malaysia - 2 of 19</a:t>
            </a:r>
          </a:p>
        </p:txBody>
      </p:sp>
      <p:graphicFrame>
        <p:nvGraphicFramePr>
          <p:cNvPr id="5" name="Table Placeholder 4">
            <a:extLst>
              <a:ext uri="{FF2B5EF4-FFF2-40B4-BE49-F238E27FC236}">
                <a16:creationId xmlns:a16="http://schemas.microsoft.com/office/drawing/2014/main" id="{C5811F78-FBC7-4F5B-86FC-0D4EDDBDBAA9}"/>
              </a:ext>
            </a:extLst>
          </p:cNvPr>
          <p:cNvGraphicFramePr>
            <a:graphicFrameLocks noGrp="1"/>
          </p:cNvGraphicFramePr>
          <p:nvPr>
            <p:ph type="tbl" sz="quarter" idx="13"/>
            <p:extLst>
              <p:ext uri="{D42A27DB-BD31-4B8C-83A1-F6EECF244321}">
                <p14:modId xmlns:p14="http://schemas.microsoft.com/office/powerpoint/2010/main" val="1120588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01217490"/>
                    </a:ext>
                  </a:extLst>
                </a:gridCol>
                <a:gridCol w="822960">
                  <a:extLst>
                    <a:ext uri="{9D8B030D-6E8A-4147-A177-3AD203B41FA5}">
                      <a16:colId xmlns:a16="http://schemas.microsoft.com/office/drawing/2014/main" val="2512083469"/>
                    </a:ext>
                  </a:extLst>
                </a:gridCol>
                <a:gridCol w="822960">
                  <a:extLst>
                    <a:ext uri="{9D8B030D-6E8A-4147-A177-3AD203B41FA5}">
                      <a16:colId xmlns:a16="http://schemas.microsoft.com/office/drawing/2014/main" val="2647716215"/>
                    </a:ext>
                  </a:extLst>
                </a:gridCol>
                <a:gridCol w="822960">
                  <a:extLst>
                    <a:ext uri="{9D8B030D-6E8A-4147-A177-3AD203B41FA5}">
                      <a16:colId xmlns:a16="http://schemas.microsoft.com/office/drawing/2014/main" val="2216447588"/>
                    </a:ext>
                  </a:extLst>
                </a:gridCol>
                <a:gridCol w="822960">
                  <a:extLst>
                    <a:ext uri="{9D8B030D-6E8A-4147-A177-3AD203B41FA5}">
                      <a16:colId xmlns:a16="http://schemas.microsoft.com/office/drawing/2014/main" val="1849988710"/>
                    </a:ext>
                  </a:extLst>
                </a:gridCol>
                <a:gridCol w="822960">
                  <a:extLst>
                    <a:ext uri="{9D8B030D-6E8A-4147-A177-3AD203B41FA5}">
                      <a16:colId xmlns:a16="http://schemas.microsoft.com/office/drawing/2014/main" val="921239569"/>
                    </a:ext>
                  </a:extLst>
                </a:gridCol>
                <a:gridCol w="822960">
                  <a:extLst>
                    <a:ext uri="{9D8B030D-6E8A-4147-A177-3AD203B41FA5}">
                      <a16:colId xmlns:a16="http://schemas.microsoft.com/office/drawing/2014/main" val="3869864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02937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- 2021-03-08 10:30:00</a:t>
                      </a:r>
                      <a:r>
                        <a:rPr kumimoji="0" lang="en-US" sz="1000" b="0" i="0" u="none" strike="noStrike" kern="1200" cap="none" spc="0" normalizeH="0" baseline="0" noProof="0">
                          <a:ln>
                            <a:noFill/>
                          </a:ln>
                          <a:solidFill>
                            <a:prstClr val="black"/>
                          </a:solidFill>
                          <a:effectLst/>
                          <a:uLnTx/>
                          <a:uFillTx/>
                          <a:latin typeface="+mn-lt"/>
                          <a:ea typeface="+mn-ea"/>
                          <a:cs typeface="+mn-cs"/>
                        </a:rPr>
                        <a:t>
 Nasi goreng pastinya salah satu makanan kegemaran rakyat Malaysia! Hari ini Buttercup akan kongsikan satu resipi nasi goreng! Inilah resipi untuk anda yang perlu memasak dengan cepat dan perlu menguruskan hal-hal lain. 
#ResipiButtercup #SedapDenganButtercup
Nasi Goreng Buttercup 
Bahan-bahan:
3 sudu besar Buttercup
2 biji telur (dipukul)
2 biji lobak merah kecil (dipotong kecil)
1 ulas bawang (dipotong)
½ cawan kacang polong beku 
3 ulas bawang putih (dicincang)
Secubit garam dan lada
4 cawan nasi 
3 ulas bawang hijau (dipotong) 
3-4 sudu besar sos soya
2 sudu besar sos tiram  
½ sudu kecil minyak bijan
Arahan: 
1. Cairkan ½ sudu besar Buttercup dengan api sederhana-tinggi. Masukkan telur, masak sehingga hancur dan kacau sekali-sekala. Keluarkan dan ketepikan. 
2. Dalam kuali yang sama, tambahkan 1 sudu Buttercup dan cairkan. Kemudian, masukkan lobak merah, bawang, kacang polong, bawang putih, garam dan lada sehingga sebati dalam masa 5 minit. 
3. Setelah itu, tambahkan lagi lebih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81940445"/>
                  </a:ext>
                </a:extLst>
              </a:tr>
            </a:tbl>
          </a:graphicData>
        </a:graphic>
      </p:graphicFrame>
      <p:sp>
        <p:nvSpPr>
          <p:cNvPr id="4" name="Text Placeholder 3">
            <a:extLst>
              <a:ext uri="{FF2B5EF4-FFF2-40B4-BE49-F238E27FC236}">
                <a16:creationId xmlns:a16="http://schemas.microsoft.com/office/drawing/2014/main" id="{DEBEDC37-88A0-4729-BC26-52E792E7E7ED}"/>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845116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9E739-3783-4544-90F4-2A05DA77F307}"/>
              </a:ext>
            </a:extLst>
          </p:cNvPr>
          <p:cNvSpPr>
            <a:spLocks noGrp="1"/>
          </p:cNvSpPr>
          <p:nvPr>
            <p:ph type="title"/>
          </p:nvPr>
        </p:nvSpPr>
        <p:spPr/>
        <p:txBody>
          <a:bodyPr/>
          <a:lstStyle/>
          <a:p>
            <a:r>
              <a:rPr lang="en-US"/>
              <a:t>Facebook Own Posts Table | Buttercup Malaysia - 3 of 19</a:t>
            </a:r>
          </a:p>
        </p:txBody>
      </p:sp>
      <p:graphicFrame>
        <p:nvGraphicFramePr>
          <p:cNvPr id="5" name="Table Placeholder 4">
            <a:extLst>
              <a:ext uri="{FF2B5EF4-FFF2-40B4-BE49-F238E27FC236}">
                <a16:creationId xmlns:a16="http://schemas.microsoft.com/office/drawing/2014/main" id="{DBDF4C00-E47E-4D00-B6C4-43A4BFCE5CFC}"/>
              </a:ext>
            </a:extLst>
          </p:cNvPr>
          <p:cNvGraphicFramePr>
            <a:graphicFrameLocks noGrp="1"/>
          </p:cNvGraphicFramePr>
          <p:nvPr>
            <p:ph type="tbl" sz="quarter" idx="13"/>
            <p:extLst>
              <p:ext uri="{D42A27DB-BD31-4B8C-83A1-F6EECF244321}">
                <p14:modId xmlns:p14="http://schemas.microsoft.com/office/powerpoint/2010/main" val="1472388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73482854"/>
                    </a:ext>
                  </a:extLst>
                </a:gridCol>
                <a:gridCol w="822960">
                  <a:extLst>
                    <a:ext uri="{9D8B030D-6E8A-4147-A177-3AD203B41FA5}">
                      <a16:colId xmlns:a16="http://schemas.microsoft.com/office/drawing/2014/main" val="1864223113"/>
                    </a:ext>
                  </a:extLst>
                </a:gridCol>
                <a:gridCol w="822960">
                  <a:extLst>
                    <a:ext uri="{9D8B030D-6E8A-4147-A177-3AD203B41FA5}">
                      <a16:colId xmlns:a16="http://schemas.microsoft.com/office/drawing/2014/main" val="828695363"/>
                    </a:ext>
                  </a:extLst>
                </a:gridCol>
                <a:gridCol w="822960">
                  <a:extLst>
                    <a:ext uri="{9D8B030D-6E8A-4147-A177-3AD203B41FA5}">
                      <a16:colId xmlns:a16="http://schemas.microsoft.com/office/drawing/2014/main" val="3595072520"/>
                    </a:ext>
                  </a:extLst>
                </a:gridCol>
                <a:gridCol w="822960">
                  <a:extLst>
                    <a:ext uri="{9D8B030D-6E8A-4147-A177-3AD203B41FA5}">
                      <a16:colId xmlns:a16="http://schemas.microsoft.com/office/drawing/2014/main" val="3378516345"/>
                    </a:ext>
                  </a:extLst>
                </a:gridCol>
                <a:gridCol w="822960">
                  <a:extLst>
                    <a:ext uri="{9D8B030D-6E8A-4147-A177-3AD203B41FA5}">
                      <a16:colId xmlns:a16="http://schemas.microsoft.com/office/drawing/2014/main" val="2873312899"/>
                    </a:ext>
                  </a:extLst>
                </a:gridCol>
                <a:gridCol w="822960">
                  <a:extLst>
                    <a:ext uri="{9D8B030D-6E8A-4147-A177-3AD203B41FA5}">
                      <a16:colId xmlns:a16="http://schemas.microsoft.com/office/drawing/2014/main" val="826096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72651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- 2021-03-12 11:00:02</a:t>
                      </a:r>
                      <a:r>
                        <a:rPr kumimoji="0" lang="en-US" sz="1000" b="0" i="0" u="none" strike="noStrike" kern="1200" cap="none" spc="0" normalizeH="0" baseline="0" noProof="0">
                          <a:ln>
                            <a:noFill/>
                          </a:ln>
                          <a:solidFill>
                            <a:prstClr val="black"/>
                          </a:solidFill>
                          <a:effectLst/>
                          <a:uLnTx/>
                          <a:uFillTx/>
                          <a:latin typeface="+mn-lt"/>
                          <a:ea typeface="+mn-ea"/>
                          <a:cs typeface="+mn-cs"/>
                        </a:rPr>
                        <a:t>
 Kami cukup seronok mendengar ramai yang berpuas hati menggunakan produk Buttercup! Terima kasih kerana telah mempercayai Buttercup selama ini! 
“Buttercup ialah penyelamat saya. Semua masakan menjadi sedap dan enak dengan adanya Buttercup di dalam masakan. Buttercup jenama yang dipercayai dulu, kini dan selamanya.” 
- Puan Fariza Abdullah
#FansButtercup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75269412"/>
                  </a:ext>
                </a:extLst>
              </a:tr>
            </a:tbl>
          </a:graphicData>
        </a:graphic>
      </p:graphicFrame>
      <p:sp>
        <p:nvSpPr>
          <p:cNvPr id="4" name="Text Placeholder 3">
            <a:extLst>
              <a:ext uri="{FF2B5EF4-FFF2-40B4-BE49-F238E27FC236}">
                <a16:creationId xmlns:a16="http://schemas.microsoft.com/office/drawing/2014/main" id="{E18A767D-A37F-472D-A86C-3179A926A4EA}"/>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8658381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D4FD0-F3C8-4635-9E5B-AA67871EEF1B}"/>
              </a:ext>
            </a:extLst>
          </p:cNvPr>
          <p:cNvSpPr>
            <a:spLocks noGrp="1"/>
          </p:cNvSpPr>
          <p:nvPr>
            <p:ph type="title"/>
          </p:nvPr>
        </p:nvSpPr>
        <p:spPr/>
        <p:txBody>
          <a:bodyPr/>
          <a:lstStyle/>
          <a:p>
            <a:r>
              <a:rPr lang="en-US"/>
              <a:t>Facebook Own Posts Table | Buttercup Malaysia - 4 of 19</a:t>
            </a:r>
          </a:p>
        </p:txBody>
      </p:sp>
      <p:graphicFrame>
        <p:nvGraphicFramePr>
          <p:cNvPr id="5" name="Table Placeholder 4">
            <a:extLst>
              <a:ext uri="{FF2B5EF4-FFF2-40B4-BE49-F238E27FC236}">
                <a16:creationId xmlns:a16="http://schemas.microsoft.com/office/drawing/2014/main" id="{AD22D6BA-434D-4911-9C78-92EB3CCE5B34}"/>
              </a:ext>
            </a:extLst>
          </p:cNvPr>
          <p:cNvGraphicFramePr>
            <a:graphicFrameLocks noGrp="1"/>
          </p:cNvGraphicFramePr>
          <p:nvPr>
            <p:ph type="tbl" sz="quarter" idx="13"/>
            <p:extLst>
              <p:ext uri="{D42A27DB-BD31-4B8C-83A1-F6EECF244321}">
                <p14:modId xmlns:p14="http://schemas.microsoft.com/office/powerpoint/2010/main" val="1790795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0341564"/>
                    </a:ext>
                  </a:extLst>
                </a:gridCol>
                <a:gridCol w="822960">
                  <a:extLst>
                    <a:ext uri="{9D8B030D-6E8A-4147-A177-3AD203B41FA5}">
                      <a16:colId xmlns:a16="http://schemas.microsoft.com/office/drawing/2014/main" val="549312851"/>
                    </a:ext>
                  </a:extLst>
                </a:gridCol>
                <a:gridCol w="822960">
                  <a:extLst>
                    <a:ext uri="{9D8B030D-6E8A-4147-A177-3AD203B41FA5}">
                      <a16:colId xmlns:a16="http://schemas.microsoft.com/office/drawing/2014/main" val="52415133"/>
                    </a:ext>
                  </a:extLst>
                </a:gridCol>
                <a:gridCol w="822960">
                  <a:extLst>
                    <a:ext uri="{9D8B030D-6E8A-4147-A177-3AD203B41FA5}">
                      <a16:colId xmlns:a16="http://schemas.microsoft.com/office/drawing/2014/main" val="3562199585"/>
                    </a:ext>
                  </a:extLst>
                </a:gridCol>
                <a:gridCol w="822960">
                  <a:extLst>
                    <a:ext uri="{9D8B030D-6E8A-4147-A177-3AD203B41FA5}">
                      <a16:colId xmlns:a16="http://schemas.microsoft.com/office/drawing/2014/main" val="1919415937"/>
                    </a:ext>
                  </a:extLst>
                </a:gridCol>
                <a:gridCol w="822960">
                  <a:extLst>
                    <a:ext uri="{9D8B030D-6E8A-4147-A177-3AD203B41FA5}">
                      <a16:colId xmlns:a16="http://schemas.microsoft.com/office/drawing/2014/main" val="2468770455"/>
                    </a:ext>
                  </a:extLst>
                </a:gridCol>
                <a:gridCol w="822960">
                  <a:extLst>
                    <a:ext uri="{9D8B030D-6E8A-4147-A177-3AD203B41FA5}">
                      <a16:colId xmlns:a16="http://schemas.microsoft.com/office/drawing/2014/main" val="2411562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68062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- 2021-03-23 14:32:43</a:t>
                      </a:r>
                      <a:r>
                        <a:rPr kumimoji="0" lang="en-US" sz="1000" b="0" i="0" u="none" strike="noStrike" kern="1200" cap="none" spc="0" normalizeH="0" baseline="0" noProof="0">
                          <a:ln>
                            <a:noFill/>
                          </a:ln>
                          <a:solidFill>
                            <a:prstClr val="black"/>
                          </a:solidFill>
                          <a:effectLst/>
                          <a:uLnTx/>
                          <a:uFillTx/>
                          <a:latin typeface="+mn-lt"/>
                          <a:ea typeface="+mn-ea"/>
                          <a:cs typeface="+mn-cs"/>
                        </a:rPr>
                        <a:t>
 Rebut peluang anda sekarang untuk menangi hadiah-hadiah menarik dari AEON Retail Malaysia! Anda hanya perlu sertai peraduan Fiesta Raya Buttercup dengan hanya 3 langkah yang senang dan mudah!
Langkah Penyertaan:
1. Beli minimum RM20.00 produk Buttercup dalam satu resit dari mana-mana pasar raya AEON di Semenanjung Malaysia.
2. Simpan resit pembelian anda. 
3. WhatsApp penyertaan anda kepada +6011-540 540 78. 
*Tertakluk kepada Terma &amp; Syarat: http://bit.ly/ButtercupRaya2021Terma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70837976"/>
                  </a:ext>
                </a:extLst>
              </a:tr>
            </a:tbl>
          </a:graphicData>
        </a:graphic>
      </p:graphicFrame>
      <p:sp>
        <p:nvSpPr>
          <p:cNvPr id="4" name="Text Placeholder 3">
            <a:extLst>
              <a:ext uri="{FF2B5EF4-FFF2-40B4-BE49-F238E27FC236}">
                <a16:creationId xmlns:a16="http://schemas.microsoft.com/office/drawing/2014/main" id="{4D6B29B8-86DA-44E0-8186-A4D22D96A017}"/>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9811385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D5B03-A032-446D-98E2-806F42DE50B2}"/>
              </a:ext>
            </a:extLst>
          </p:cNvPr>
          <p:cNvSpPr>
            <a:spLocks noGrp="1"/>
          </p:cNvSpPr>
          <p:nvPr>
            <p:ph type="title"/>
          </p:nvPr>
        </p:nvSpPr>
        <p:spPr/>
        <p:txBody>
          <a:bodyPr/>
          <a:lstStyle/>
          <a:p>
            <a:r>
              <a:rPr lang="en-US"/>
              <a:t>Facebook Own Posts Table | Buttercup Malaysia - 5 of 19</a:t>
            </a:r>
          </a:p>
        </p:txBody>
      </p:sp>
      <p:graphicFrame>
        <p:nvGraphicFramePr>
          <p:cNvPr id="5" name="Table Placeholder 4">
            <a:extLst>
              <a:ext uri="{FF2B5EF4-FFF2-40B4-BE49-F238E27FC236}">
                <a16:creationId xmlns:a16="http://schemas.microsoft.com/office/drawing/2014/main" id="{508EA283-ABCA-44B7-96D1-3A7DDF8FA87E}"/>
              </a:ext>
            </a:extLst>
          </p:cNvPr>
          <p:cNvGraphicFramePr>
            <a:graphicFrameLocks noGrp="1"/>
          </p:cNvGraphicFramePr>
          <p:nvPr>
            <p:ph type="tbl" sz="quarter" idx="13"/>
            <p:extLst>
              <p:ext uri="{D42A27DB-BD31-4B8C-83A1-F6EECF244321}">
                <p14:modId xmlns:p14="http://schemas.microsoft.com/office/powerpoint/2010/main" val="2740551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14973526"/>
                    </a:ext>
                  </a:extLst>
                </a:gridCol>
                <a:gridCol w="822960">
                  <a:extLst>
                    <a:ext uri="{9D8B030D-6E8A-4147-A177-3AD203B41FA5}">
                      <a16:colId xmlns:a16="http://schemas.microsoft.com/office/drawing/2014/main" val="1104227467"/>
                    </a:ext>
                  </a:extLst>
                </a:gridCol>
                <a:gridCol w="822960">
                  <a:extLst>
                    <a:ext uri="{9D8B030D-6E8A-4147-A177-3AD203B41FA5}">
                      <a16:colId xmlns:a16="http://schemas.microsoft.com/office/drawing/2014/main" val="2904936546"/>
                    </a:ext>
                  </a:extLst>
                </a:gridCol>
                <a:gridCol w="822960">
                  <a:extLst>
                    <a:ext uri="{9D8B030D-6E8A-4147-A177-3AD203B41FA5}">
                      <a16:colId xmlns:a16="http://schemas.microsoft.com/office/drawing/2014/main" val="1631935473"/>
                    </a:ext>
                  </a:extLst>
                </a:gridCol>
                <a:gridCol w="822960">
                  <a:extLst>
                    <a:ext uri="{9D8B030D-6E8A-4147-A177-3AD203B41FA5}">
                      <a16:colId xmlns:a16="http://schemas.microsoft.com/office/drawing/2014/main" val="3380210326"/>
                    </a:ext>
                  </a:extLst>
                </a:gridCol>
                <a:gridCol w="822960">
                  <a:extLst>
                    <a:ext uri="{9D8B030D-6E8A-4147-A177-3AD203B41FA5}">
                      <a16:colId xmlns:a16="http://schemas.microsoft.com/office/drawing/2014/main" val="1894527918"/>
                    </a:ext>
                  </a:extLst>
                </a:gridCol>
                <a:gridCol w="822960">
                  <a:extLst>
                    <a:ext uri="{9D8B030D-6E8A-4147-A177-3AD203B41FA5}">
                      <a16:colId xmlns:a16="http://schemas.microsoft.com/office/drawing/2014/main" val="1425518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58624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- 2021-03-14 11:00:00</a:t>
                      </a:r>
                      <a:r>
                        <a:rPr kumimoji="0" lang="en-US" sz="1000" b="0" i="0" u="none" strike="noStrike" kern="1200" cap="none" spc="0" normalizeH="0" baseline="0" noProof="0">
                          <a:ln>
                            <a:noFill/>
                          </a:ln>
                          <a:solidFill>
                            <a:prstClr val="black"/>
                          </a:solidFill>
                          <a:effectLst/>
                          <a:uLnTx/>
                          <a:uFillTx/>
                          <a:latin typeface="+mn-lt"/>
                          <a:ea typeface="+mn-ea"/>
                          <a:cs typeface="+mn-cs"/>
                        </a:rPr>
                        <a:t>
 Memasak di rumah pasti bukan perkara yang mudah, lagi-lagi dengan situasi sekarang di mana ramai yang sedang berkerja dari rumah dan juga harus menjaga anak-anak. Jadi, Buttercup ingin menceriakan hari anda! Hidangkan lauk ini pada keluarga anda, pasti mereka akan terdiam kerana kelazatan yang dirasa! 
#ResipiButtercup #SedapDenganButtercup
Kailan Masak Buttercup
Bahan-bahan:
2 sudu besar Buttercup 
400g kailan 
Sedikit minyak untuk menggoreng 
Secubit garam 
150ml air
10 ulas bawang putih (dipotong) 
½ genggam daun kari 
2 biji cili padi (dihiris)
6 sudu besar krim putar 
Arahan:
1. Hiris sayur kailan dari penghujung daun hingga ke bahagian tengah, dalam 2 inci. Tinggalkan bahagian batang kailan. Hiris nipis daun kailan yang dipotong dan belah batang menjadi dua. 
2. Panaskan minyak secukupnya dalam periuk dengan api tinggi dan gorengkan daun kailan selama 10 minit sehingga garing. Tambahkan garam dan ketepikan. 
3. Dalam periuk yang lain, panaskan air dan biarkan ia mendidih, kem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89262944"/>
                  </a:ext>
                </a:extLst>
              </a:tr>
            </a:tbl>
          </a:graphicData>
        </a:graphic>
      </p:graphicFrame>
      <p:sp>
        <p:nvSpPr>
          <p:cNvPr id="4" name="Text Placeholder 3">
            <a:extLst>
              <a:ext uri="{FF2B5EF4-FFF2-40B4-BE49-F238E27FC236}">
                <a16:creationId xmlns:a16="http://schemas.microsoft.com/office/drawing/2014/main" id="{66124C34-4685-453B-997E-F3350598F1A8}"/>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0995720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E21F9-3336-451A-AD19-B34E3F268F0C}"/>
              </a:ext>
            </a:extLst>
          </p:cNvPr>
          <p:cNvSpPr>
            <a:spLocks noGrp="1"/>
          </p:cNvSpPr>
          <p:nvPr>
            <p:ph type="title"/>
          </p:nvPr>
        </p:nvSpPr>
        <p:spPr/>
        <p:txBody>
          <a:bodyPr/>
          <a:lstStyle/>
          <a:p>
            <a:r>
              <a:rPr lang="en-US"/>
              <a:t>Facebook Own Posts Table | Buttercup Malaysia - 6 of 19</a:t>
            </a:r>
          </a:p>
        </p:txBody>
      </p:sp>
      <p:graphicFrame>
        <p:nvGraphicFramePr>
          <p:cNvPr id="5" name="Table Placeholder 4">
            <a:extLst>
              <a:ext uri="{FF2B5EF4-FFF2-40B4-BE49-F238E27FC236}">
                <a16:creationId xmlns:a16="http://schemas.microsoft.com/office/drawing/2014/main" id="{6A8CBE4D-C7A5-44B4-AA1B-8F96987F4A03}"/>
              </a:ext>
            </a:extLst>
          </p:cNvPr>
          <p:cNvGraphicFramePr>
            <a:graphicFrameLocks noGrp="1"/>
          </p:cNvGraphicFramePr>
          <p:nvPr>
            <p:ph type="tbl" sz="quarter" idx="13"/>
            <p:extLst>
              <p:ext uri="{D42A27DB-BD31-4B8C-83A1-F6EECF244321}">
                <p14:modId xmlns:p14="http://schemas.microsoft.com/office/powerpoint/2010/main" val="4285799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81083251"/>
                    </a:ext>
                  </a:extLst>
                </a:gridCol>
                <a:gridCol w="822960">
                  <a:extLst>
                    <a:ext uri="{9D8B030D-6E8A-4147-A177-3AD203B41FA5}">
                      <a16:colId xmlns:a16="http://schemas.microsoft.com/office/drawing/2014/main" val="2511442311"/>
                    </a:ext>
                  </a:extLst>
                </a:gridCol>
                <a:gridCol w="822960">
                  <a:extLst>
                    <a:ext uri="{9D8B030D-6E8A-4147-A177-3AD203B41FA5}">
                      <a16:colId xmlns:a16="http://schemas.microsoft.com/office/drawing/2014/main" val="2586158880"/>
                    </a:ext>
                  </a:extLst>
                </a:gridCol>
                <a:gridCol w="822960">
                  <a:extLst>
                    <a:ext uri="{9D8B030D-6E8A-4147-A177-3AD203B41FA5}">
                      <a16:colId xmlns:a16="http://schemas.microsoft.com/office/drawing/2014/main" val="2213559297"/>
                    </a:ext>
                  </a:extLst>
                </a:gridCol>
                <a:gridCol w="822960">
                  <a:extLst>
                    <a:ext uri="{9D8B030D-6E8A-4147-A177-3AD203B41FA5}">
                      <a16:colId xmlns:a16="http://schemas.microsoft.com/office/drawing/2014/main" val="3595898271"/>
                    </a:ext>
                  </a:extLst>
                </a:gridCol>
                <a:gridCol w="822960">
                  <a:extLst>
                    <a:ext uri="{9D8B030D-6E8A-4147-A177-3AD203B41FA5}">
                      <a16:colId xmlns:a16="http://schemas.microsoft.com/office/drawing/2014/main" val="1996420593"/>
                    </a:ext>
                  </a:extLst>
                </a:gridCol>
                <a:gridCol w="822960">
                  <a:extLst>
                    <a:ext uri="{9D8B030D-6E8A-4147-A177-3AD203B41FA5}">
                      <a16:colId xmlns:a16="http://schemas.microsoft.com/office/drawing/2014/main" val="264665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2150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- 2021-03-20 08:00:00</a:t>
                      </a:r>
                      <a:r>
                        <a:rPr kumimoji="0" lang="en-US" sz="1000" b="0" i="0" u="none" strike="noStrike" kern="1200" cap="none" spc="0" normalizeH="0" baseline="0" noProof="0">
                          <a:ln>
                            <a:noFill/>
                          </a:ln>
                          <a:solidFill>
                            <a:prstClr val="black"/>
                          </a:solidFill>
                          <a:effectLst/>
                          <a:uLnTx/>
                          <a:uFillTx/>
                          <a:latin typeface="+mn-lt"/>
                          <a:ea typeface="+mn-ea"/>
                          <a:cs typeface="+mn-cs"/>
                        </a:rPr>
                        <a:t>
 Peraduan Fiesta Raya Buttercup bermula sekarang! JOM ramai-ramai sertai untuk merebut peluang memenangi hadiah-hadiah lumayan berjumlah RM50,000! Hanya perlu Beli, Simpan &amp; WhatsApp!
Langkah Penyertaan:
1. Beli minimum RM20.00 produk Buttercup dalam satu resit dari mana-mana pasar raya AEON, AEON BiG, Econsave, Giant, MYDIN, Tesco atau TF-Value Mart di Semenanjung Malaysia.
2. Simpan resit pembelian anda.
3. WhatsApp penyertaan anda kepada +6011-540 540 78.
Buttercup juga akan mengadakan beberapa sesi masakan LIVE untuk pelbagai resipi menarik! Anda pasti tidak mahu terlepas, jadi LIKE Facebook Buttercup sekarang!
*Untuk maklumat lanjut, sila klik: https://bit.ly/FiestaRayaButtercup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77001845"/>
                  </a:ext>
                </a:extLst>
              </a:tr>
            </a:tbl>
          </a:graphicData>
        </a:graphic>
      </p:graphicFrame>
      <p:sp>
        <p:nvSpPr>
          <p:cNvPr id="4" name="Text Placeholder 3">
            <a:extLst>
              <a:ext uri="{FF2B5EF4-FFF2-40B4-BE49-F238E27FC236}">
                <a16:creationId xmlns:a16="http://schemas.microsoft.com/office/drawing/2014/main" id="{7DE2C9C8-F75B-453B-B87F-C24B6CEE3A73}"/>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6386488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C1E07-E4E2-41CD-A26D-9FF1E9F35517}"/>
              </a:ext>
            </a:extLst>
          </p:cNvPr>
          <p:cNvSpPr>
            <a:spLocks noGrp="1"/>
          </p:cNvSpPr>
          <p:nvPr>
            <p:ph type="title"/>
          </p:nvPr>
        </p:nvSpPr>
        <p:spPr/>
        <p:txBody>
          <a:bodyPr/>
          <a:lstStyle/>
          <a:p>
            <a:r>
              <a:rPr lang="en-US"/>
              <a:t>Facebook Own Posts Table | Buttercup Malaysia - 7 of 19</a:t>
            </a:r>
          </a:p>
        </p:txBody>
      </p:sp>
      <p:graphicFrame>
        <p:nvGraphicFramePr>
          <p:cNvPr id="5" name="Table Placeholder 4">
            <a:extLst>
              <a:ext uri="{FF2B5EF4-FFF2-40B4-BE49-F238E27FC236}">
                <a16:creationId xmlns:a16="http://schemas.microsoft.com/office/drawing/2014/main" id="{33AFFAF8-C7E8-4AFF-B1F9-E175FA66071A}"/>
              </a:ext>
            </a:extLst>
          </p:cNvPr>
          <p:cNvGraphicFramePr>
            <a:graphicFrameLocks noGrp="1"/>
          </p:cNvGraphicFramePr>
          <p:nvPr>
            <p:ph type="tbl" sz="quarter" idx="13"/>
            <p:extLst>
              <p:ext uri="{D42A27DB-BD31-4B8C-83A1-F6EECF244321}">
                <p14:modId xmlns:p14="http://schemas.microsoft.com/office/powerpoint/2010/main" val="811829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85896777"/>
                    </a:ext>
                  </a:extLst>
                </a:gridCol>
                <a:gridCol w="822960">
                  <a:extLst>
                    <a:ext uri="{9D8B030D-6E8A-4147-A177-3AD203B41FA5}">
                      <a16:colId xmlns:a16="http://schemas.microsoft.com/office/drawing/2014/main" val="3529097771"/>
                    </a:ext>
                  </a:extLst>
                </a:gridCol>
                <a:gridCol w="822960">
                  <a:extLst>
                    <a:ext uri="{9D8B030D-6E8A-4147-A177-3AD203B41FA5}">
                      <a16:colId xmlns:a16="http://schemas.microsoft.com/office/drawing/2014/main" val="1655717102"/>
                    </a:ext>
                  </a:extLst>
                </a:gridCol>
                <a:gridCol w="822960">
                  <a:extLst>
                    <a:ext uri="{9D8B030D-6E8A-4147-A177-3AD203B41FA5}">
                      <a16:colId xmlns:a16="http://schemas.microsoft.com/office/drawing/2014/main" val="2665320172"/>
                    </a:ext>
                  </a:extLst>
                </a:gridCol>
                <a:gridCol w="822960">
                  <a:extLst>
                    <a:ext uri="{9D8B030D-6E8A-4147-A177-3AD203B41FA5}">
                      <a16:colId xmlns:a16="http://schemas.microsoft.com/office/drawing/2014/main" val="4110225590"/>
                    </a:ext>
                  </a:extLst>
                </a:gridCol>
                <a:gridCol w="822960">
                  <a:extLst>
                    <a:ext uri="{9D8B030D-6E8A-4147-A177-3AD203B41FA5}">
                      <a16:colId xmlns:a16="http://schemas.microsoft.com/office/drawing/2014/main" val="1592701269"/>
                    </a:ext>
                  </a:extLst>
                </a:gridCol>
                <a:gridCol w="822960">
                  <a:extLst>
                    <a:ext uri="{9D8B030D-6E8A-4147-A177-3AD203B41FA5}">
                      <a16:colId xmlns:a16="http://schemas.microsoft.com/office/drawing/2014/main" val="4014384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4341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- 2021-03-18 10:30:01</a:t>
                      </a:r>
                      <a:r>
                        <a:rPr kumimoji="0" lang="en-US" sz="1000" b="0" i="0" u="none" strike="noStrike" kern="1200" cap="none" spc="0" normalizeH="0" baseline="0" noProof="0">
                          <a:ln>
                            <a:noFill/>
                          </a:ln>
                          <a:solidFill>
                            <a:prstClr val="black"/>
                          </a:solidFill>
                          <a:effectLst/>
                          <a:uLnTx/>
                          <a:uFillTx/>
                          <a:latin typeface="+mn-lt"/>
                          <a:ea typeface="+mn-ea"/>
                          <a:cs typeface="+mn-cs"/>
                        </a:rPr>
                        <a:t>
 Siapa di sini suka keju? Buttercup yakin anak-anak juga pasti suka keju kan? Cubalah resipi di bawah ini bersama anak-anak anda, mereka pasti seronok memasak dan juga makan!  
#ResipiButtercup #SedapDenganButtercup
Kentang Putar Keju Buttercup
Bahan-bahan: 
1 cawan Buttercup
2kg kentang, dikupas dan dipotong kecil.
1 cawan krim masam 
2 sudu kecil garam 
¾ sudu kecil lada 
½ cawan krim putar 
2 ½ cawan parutan keju cheddar (1 cawan sebagai taburan)
1 ½ cawan parutan keju montery jack
¼ cawan parutan keju parmesan 
2 sudu besar kucai segar 
Arahan: 
1. Masukkan kentang ke dalam periuk berisi air dan masakkan sehingga ia mendidih, dan biarkan ia masak lagi dengan api sederhana selama 10-15 minit sehingga lembut dan pindahkan ke dalam mangkuk yang besar. 
2. Campurkan Buttercup, krim masam, garam dan lada, gaul sehingga sebati. Kemudian, masukkan krim putar, kesemua keju dan kucai. 
3. Letakkan adunan tadi ke dalam loyang, tutupkan dan biarkan ia sejuk di dalam peti sejuk semalaman.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47204872"/>
                  </a:ext>
                </a:extLst>
              </a:tr>
            </a:tbl>
          </a:graphicData>
        </a:graphic>
      </p:graphicFrame>
      <p:sp>
        <p:nvSpPr>
          <p:cNvPr id="4" name="Text Placeholder 3">
            <a:extLst>
              <a:ext uri="{FF2B5EF4-FFF2-40B4-BE49-F238E27FC236}">
                <a16:creationId xmlns:a16="http://schemas.microsoft.com/office/drawing/2014/main" id="{4D761E02-CD82-4A65-B379-8254789EF951}"/>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034626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BC8C6-14D3-4F5A-8CEF-F6BF714E1E4C}"/>
              </a:ext>
            </a:extLst>
          </p:cNvPr>
          <p:cNvSpPr>
            <a:spLocks noGrp="1"/>
          </p:cNvSpPr>
          <p:nvPr>
            <p:ph type="title"/>
          </p:nvPr>
        </p:nvSpPr>
        <p:spPr/>
        <p:txBody>
          <a:bodyPr/>
          <a:lstStyle/>
          <a:p>
            <a:r>
              <a:rPr lang="en-US"/>
              <a:t>Facebook Own Posts Table | Buttercup Malaysia - 8 of 19</a:t>
            </a:r>
          </a:p>
        </p:txBody>
      </p:sp>
      <p:graphicFrame>
        <p:nvGraphicFramePr>
          <p:cNvPr id="5" name="Table Placeholder 4">
            <a:extLst>
              <a:ext uri="{FF2B5EF4-FFF2-40B4-BE49-F238E27FC236}">
                <a16:creationId xmlns:a16="http://schemas.microsoft.com/office/drawing/2014/main" id="{9D08DA99-3BB9-422B-9D8C-CDC766A0B757}"/>
              </a:ext>
            </a:extLst>
          </p:cNvPr>
          <p:cNvGraphicFramePr>
            <a:graphicFrameLocks noGrp="1"/>
          </p:cNvGraphicFramePr>
          <p:nvPr>
            <p:ph type="tbl" sz="quarter" idx="13"/>
            <p:extLst>
              <p:ext uri="{D42A27DB-BD31-4B8C-83A1-F6EECF244321}">
                <p14:modId xmlns:p14="http://schemas.microsoft.com/office/powerpoint/2010/main" val="1517985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98269798"/>
                    </a:ext>
                  </a:extLst>
                </a:gridCol>
                <a:gridCol w="822960">
                  <a:extLst>
                    <a:ext uri="{9D8B030D-6E8A-4147-A177-3AD203B41FA5}">
                      <a16:colId xmlns:a16="http://schemas.microsoft.com/office/drawing/2014/main" val="4274246615"/>
                    </a:ext>
                  </a:extLst>
                </a:gridCol>
                <a:gridCol w="822960">
                  <a:extLst>
                    <a:ext uri="{9D8B030D-6E8A-4147-A177-3AD203B41FA5}">
                      <a16:colId xmlns:a16="http://schemas.microsoft.com/office/drawing/2014/main" val="3435013833"/>
                    </a:ext>
                  </a:extLst>
                </a:gridCol>
                <a:gridCol w="822960">
                  <a:extLst>
                    <a:ext uri="{9D8B030D-6E8A-4147-A177-3AD203B41FA5}">
                      <a16:colId xmlns:a16="http://schemas.microsoft.com/office/drawing/2014/main" val="1232962987"/>
                    </a:ext>
                  </a:extLst>
                </a:gridCol>
                <a:gridCol w="822960">
                  <a:extLst>
                    <a:ext uri="{9D8B030D-6E8A-4147-A177-3AD203B41FA5}">
                      <a16:colId xmlns:a16="http://schemas.microsoft.com/office/drawing/2014/main" val="769885009"/>
                    </a:ext>
                  </a:extLst>
                </a:gridCol>
                <a:gridCol w="822960">
                  <a:extLst>
                    <a:ext uri="{9D8B030D-6E8A-4147-A177-3AD203B41FA5}">
                      <a16:colId xmlns:a16="http://schemas.microsoft.com/office/drawing/2014/main" val="1494076174"/>
                    </a:ext>
                  </a:extLst>
                </a:gridCol>
                <a:gridCol w="822960">
                  <a:extLst>
                    <a:ext uri="{9D8B030D-6E8A-4147-A177-3AD203B41FA5}">
                      <a16:colId xmlns:a16="http://schemas.microsoft.com/office/drawing/2014/main" val="2813321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64140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- 2021-03-02 10:30:00</a:t>
                      </a:r>
                      <a:r>
                        <a:rPr kumimoji="0" lang="en-US" sz="1000" b="0" i="0" u="none" strike="noStrike" kern="1200" cap="none" spc="0" normalizeH="0" baseline="0" noProof="0">
                          <a:ln>
                            <a:noFill/>
                          </a:ln>
                          <a:solidFill>
                            <a:prstClr val="black"/>
                          </a:solidFill>
                          <a:effectLst/>
                          <a:uLnTx/>
                          <a:uFillTx/>
                          <a:latin typeface="+mn-lt"/>
                          <a:ea typeface="+mn-ea"/>
                          <a:cs typeface="+mn-cs"/>
                        </a:rPr>
                        <a:t>
 Walaupun kita perlu mematuhi penjarakan fizikal, namun kita boleh penuhi jarak di antara kita dengan senyuman! :)
Buat orang tersayang anda senyum dengan Buttercup! 
Dapatkan sekarang di pasaraya terdekat anda atau penghantaran terus ke rumah dengan Lazada! https://bit.ly/ButtercupMYLazada
#ButtercupBersamaAnda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52976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- 2021-03-16 10:30:01</a:t>
                      </a:r>
                      <a:r>
                        <a:rPr kumimoji="0" lang="en-US" sz="1000" b="0" i="0" u="none" strike="noStrike" kern="1200" cap="none" spc="0" normalizeH="0" baseline="0" noProof="0">
                          <a:ln>
                            <a:noFill/>
                          </a:ln>
                          <a:solidFill>
                            <a:prstClr val="black"/>
                          </a:solidFill>
                          <a:effectLst/>
                          <a:uLnTx/>
                          <a:uFillTx/>
                          <a:latin typeface="+mn-lt"/>
                          <a:ea typeface="+mn-ea"/>
                          <a:cs typeface="+mn-cs"/>
                        </a:rPr>
                        <a:t>
 Hargailah orang di sekeliling anda, pastikan anda memeriksa keadaan orang tersayang sekali-sekala untuk memastikan mereka berada di dalam keadaan yang baik ❤ 
Hantarkan juga Buttercup kegemaran mereka yang boleh dibeli menerusi Lazada dan terus ke depan rumah mereka! Bukan sahaja akan menceriakan hari orang tersayang, malah anda juga! 
https://bit.ly/ButtercupMYLazada
#ButtercupBersamaAnda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05531968"/>
                  </a:ext>
                </a:extLst>
              </a:tr>
            </a:tbl>
          </a:graphicData>
        </a:graphic>
      </p:graphicFrame>
      <p:sp>
        <p:nvSpPr>
          <p:cNvPr id="4" name="Text Placeholder 3">
            <a:extLst>
              <a:ext uri="{FF2B5EF4-FFF2-40B4-BE49-F238E27FC236}">
                <a16:creationId xmlns:a16="http://schemas.microsoft.com/office/drawing/2014/main" id="{C61108F4-9548-45BE-9193-5451B134F6A2}"/>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5081456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F99D0-913A-4328-B00C-3681E209D07C}"/>
              </a:ext>
            </a:extLst>
          </p:cNvPr>
          <p:cNvSpPr>
            <a:spLocks noGrp="1"/>
          </p:cNvSpPr>
          <p:nvPr>
            <p:ph type="title"/>
          </p:nvPr>
        </p:nvSpPr>
        <p:spPr/>
        <p:txBody>
          <a:bodyPr/>
          <a:lstStyle/>
          <a:p>
            <a:r>
              <a:rPr lang="en-US"/>
              <a:t>Facebook Own Posts Table | Buttercup Malaysia - 9 of 19</a:t>
            </a:r>
          </a:p>
        </p:txBody>
      </p:sp>
      <p:graphicFrame>
        <p:nvGraphicFramePr>
          <p:cNvPr id="5" name="Table Placeholder 4">
            <a:extLst>
              <a:ext uri="{FF2B5EF4-FFF2-40B4-BE49-F238E27FC236}">
                <a16:creationId xmlns:a16="http://schemas.microsoft.com/office/drawing/2014/main" id="{31631BDC-4275-4823-8823-780921530AAA}"/>
              </a:ext>
            </a:extLst>
          </p:cNvPr>
          <p:cNvGraphicFramePr>
            <a:graphicFrameLocks noGrp="1"/>
          </p:cNvGraphicFramePr>
          <p:nvPr>
            <p:ph type="tbl" sz="quarter" idx="13"/>
            <p:extLst>
              <p:ext uri="{D42A27DB-BD31-4B8C-83A1-F6EECF244321}">
                <p14:modId xmlns:p14="http://schemas.microsoft.com/office/powerpoint/2010/main" val="734992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00643814"/>
                    </a:ext>
                  </a:extLst>
                </a:gridCol>
                <a:gridCol w="822960">
                  <a:extLst>
                    <a:ext uri="{9D8B030D-6E8A-4147-A177-3AD203B41FA5}">
                      <a16:colId xmlns:a16="http://schemas.microsoft.com/office/drawing/2014/main" val="3185802599"/>
                    </a:ext>
                  </a:extLst>
                </a:gridCol>
                <a:gridCol w="822960">
                  <a:extLst>
                    <a:ext uri="{9D8B030D-6E8A-4147-A177-3AD203B41FA5}">
                      <a16:colId xmlns:a16="http://schemas.microsoft.com/office/drawing/2014/main" val="26689324"/>
                    </a:ext>
                  </a:extLst>
                </a:gridCol>
                <a:gridCol w="822960">
                  <a:extLst>
                    <a:ext uri="{9D8B030D-6E8A-4147-A177-3AD203B41FA5}">
                      <a16:colId xmlns:a16="http://schemas.microsoft.com/office/drawing/2014/main" val="3178954770"/>
                    </a:ext>
                  </a:extLst>
                </a:gridCol>
                <a:gridCol w="822960">
                  <a:extLst>
                    <a:ext uri="{9D8B030D-6E8A-4147-A177-3AD203B41FA5}">
                      <a16:colId xmlns:a16="http://schemas.microsoft.com/office/drawing/2014/main" val="3386376803"/>
                    </a:ext>
                  </a:extLst>
                </a:gridCol>
                <a:gridCol w="822960">
                  <a:extLst>
                    <a:ext uri="{9D8B030D-6E8A-4147-A177-3AD203B41FA5}">
                      <a16:colId xmlns:a16="http://schemas.microsoft.com/office/drawing/2014/main" val="378171310"/>
                    </a:ext>
                  </a:extLst>
                </a:gridCol>
                <a:gridCol w="822960">
                  <a:extLst>
                    <a:ext uri="{9D8B030D-6E8A-4147-A177-3AD203B41FA5}">
                      <a16:colId xmlns:a16="http://schemas.microsoft.com/office/drawing/2014/main" val="1603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8578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- 2021-03-23 11:00:01</a:t>
                      </a:r>
                      <a:r>
                        <a:rPr kumimoji="0" lang="en-US" sz="1000" b="0" i="0" u="none" strike="noStrike" kern="1200" cap="none" spc="0" normalizeH="0" baseline="0" noProof="0">
                          <a:ln>
                            <a:noFill/>
                          </a:ln>
                          <a:solidFill>
                            <a:prstClr val="black"/>
                          </a:solidFill>
                          <a:effectLst/>
                          <a:uLnTx/>
                          <a:uFillTx/>
                          <a:latin typeface="+mn-lt"/>
                          <a:ea typeface="+mn-ea"/>
                          <a:cs typeface="+mn-cs"/>
                        </a:rPr>
                        <a:t>
 Menjaga pemakanan pasti sukar apabila kita sentiasa di rumah. Anda berasa selesa dan terdapat banyak makanan, tidak seperti di pejabat, anda bebas untuk makan pada bila-bila waktu dan peti sejuk adalah milik anda. Tetapi tabiat ini tidak boleh kerap dilakukan, ianya juga boleh mengurangkan produktiviti anda. 
Ikuti #TipButtercup untuk mengelakkan perkara ini. 
1. Cuba sediakan meja berkerja anda di kawasan yang tidak berdekatan dengan dapur. Anda akan tergoda untuk memeriksa peti sejuk jika ia sentiasa berada di pandangan anda. 
2. Sama seperti anda menjadualkan dan merancang hari berkerja anda, tetapkan juga waktu sepanjang hari anda akan makan. Sekiranya anda tahu anda suka makan makanan ringan pada waktu petang, rancanglah. 
Sumber: https://health.clevelandclinic.org/10-tips-for-eating-healthy-when-youre-working-from-home/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61919519"/>
                  </a:ext>
                </a:extLst>
              </a:tr>
            </a:tbl>
          </a:graphicData>
        </a:graphic>
      </p:graphicFrame>
      <p:sp>
        <p:nvSpPr>
          <p:cNvPr id="4" name="Text Placeholder 3">
            <a:extLst>
              <a:ext uri="{FF2B5EF4-FFF2-40B4-BE49-F238E27FC236}">
                <a16:creationId xmlns:a16="http://schemas.microsoft.com/office/drawing/2014/main" id="{53A50BD3-4742-47C0-BE0D-E298A5A3B77A}"/>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9446893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25A18-92AE-4FD9-9EF9-3A894A548552}"/>
              </a:ext>
            </a:extLst>
          </p:cNvPr>
          <p:cNvSpPr>
            <a:spLocks noGrp="1"/>
          </p:cNvSpPr>
          <p:nvPr>
            <p:ph type="title"/>
          </p:nvPr>
        </p:nvSpPr>
        <p:spPr/>
        <p:txBody>
          <a:bodyPr/>
          <a:lstStyle/>
          <a:p>
            <a:r>
              <a:rPr lang="en-US"/>
              <a:t>Facebook Own Posts Table | Buttercup Malaysia - 10 of 19</a:t>
            </a:r>
          </a:p>
        </p:txBody>
      </p:sp>
      <p:graphicFrame>
        <p:nvGraphicFramePr>
          <p:cNvPr id="5" name="Table Placeholder 4">
            <a:extLst>
              <a:ext uri="{FF2B5EF4-FFF2-40B4-BE49-F238E27FC236}">
                <a16:creationId xmlns:a16="http://schemas.microsoft.com/office/drawing/2014/main" id="{F8096CFE-24B6-49F8-A942-F1E6A168389A}"/>
              </a:ext>
            </a:extLst>
          </p:cNvPr>
          <p:cNvGraphicFramePr>
            <a:graphicFrameLocks noGrp="1"/>
          </p:cNvGraphicFramePr>
          <p:nvPr>
            <p:ph type="tbl" sz="quarter" idx="13"/>
            <p:extLst>
              <p:ext uri="{D42A27DB-BD31-4B8C-83A1-F6EECF244321}">
                <p14:modId xmlns:p14="http://schemas.microsoft.com/office/powerpoint/2010/main" val="488676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22827529"/>
                    </a:ext>
                  </a:extLst>
                </a:gridCol>
                <a:gridCol w="822960">
                  <a:extLst>
                    <a:ext uri="{9D8B030D-6E8A-4147-A177-3AD203B41FA5}">
                      <a16:colId xmlns:a16="http://schemas.microsoft.com/office/drawing/2014/main" val="4262280216"/>
                    </a:ext>
                  </a:extLst>
                </a:gridCol>
                <a:gridCol w="822960">
                  <a:extLst>
                    <a:ext uri="{9D8B030D-6E8A-4147-A177-3AD203B41FA5}">
                      <a16:colId xmlns:a16="http://schemas.microsoft.com/office/drawing/2014/main" val="1978208707"/>
                    </a:ext>
                  </a:extLst>
                </a:gridCol>
                <a:gridCol w="822960">
                  <a:extLst>
                    <a:ext uri="{9D8B030D-6E8A-4147-A177-3AD203B41FA5}">
                      <a16:colId xmlns:a16="http://schemas.microsoft.com/office/drawing/2014/main" val="1362785352"/>
                    </a:ext>
                  </a:extLst>
                </a:gridCol>
                <a:gridCol w="822960">
                  <a:extLst>
                    <a:ext uri="{9D8B030D-6E8A-4147-A177-3AD203B41FA5}">
                      <a16:colId xmlns:a16="http://schemas.microsoft.com/office/drawing/2014/main" val="400794351"/>
                    </a:ext>
                  </a:extLst>
                </a:gridCol>
                <a:gridCol w="822960">
                  <a:extLst>
                    <a:ext uri="{9D8B030D-6E8A-4147-A177-3AD203B41FA5}">
                      <a16:colId xmlns:a16="http://schemas.microsoft.com/office/drawing/2014/main" val="219254339"/>
                    </a:ext>
                  </a:extLst>
                </a:gridCol>
                <a:gridCol w="822960">
                  <a:extLst>
                    <a:ext uri="{9D8B030D-6E8A-4147-A177-3AD203B41FA5}">
                      <a16:colId xmlns:a16="http://schemas.microsoft.com/office/drawing/2014/main" val="753911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77270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- 2021-03-06 11:00:01</a:t>
                      </a:r>
                      <a:r>
                        <a:rPr kumimoji="0" lang="en-US" sz="1000" b="0" i="0" u="none" strike="noStrike" kern="1200" cap="none" spc="0" normalizeH="0" baseline="0" noProof="0">
                          <a:ln>
                            <a:noFill/>
                          </a:ln>
                          <a:solidFill>
                            <a:prstClr val="black"/>
                          </a:solidFill>
                          <a:effectLst/>
                          <a:uLnTx/>
                          <a:uFillTx/>
                          <a:latin typeface="+mn-lt"/>
                          <a:ea typeface="+mn-ea"/>
                          <a:cs typeface="+mn-cs"/>
                        </a:rPr>
                        <a:t>
 Buttercup Garlic Spread bukan sahaja sesuai untuk dijadikan sapuan roti, malah sesuai untuk dijadikan bahan utama dalam masakan anda! Ianya diperbuat daripada bawang dan herba yang berkuali tinggi dan juga mempunyai tekstur berkrim yang penuh aromatik dan lazat! 
Dapatkan Buttercup Garlic Spread anda di pasaraya terdekat atau secara online di Lazada sekarang! 
https://bit.ly/ButtercupMYLazada
#FaktaButtercup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23580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- 2021-03-18 20:09:30</a:t>
                      </a:r>
                      <a:r>
                        <a:rPr kumimoji="0" lang="en-US" sz="1000" b="0" i="0" u="none" strike="noStrike" kern="1200" cap="none" spc="0" normalizeH="0" baseline="0" noProof="0">
                          <a:ln>
                            <a:noFill/>
                          </a:ln>
                          <a:solidFill>
                            <a:prstClr val="black"/>
                          </a:solidFill>
                          <a:effectLst/>
                          <a:uLnTx/>
                          <a:uFillTx/>
                          <a:latin typeface="+mn-lt"/>
                          <a:ea typeface="+mn-ea"/>
                          <a:cs typeface="+mn-cs"/>
                        </a:rPr>
                        <a:t>
 Beberapa hari sahaja lagi Peraduan Fiesta Raya Buttercup akan berlangsung! Pelbagai hadiah-hadiah menarik berjumlah RM50,000 dan banyak lagi bakal menjadi milik anda! Pastikan anda LIKE Facebook Buttercup supaya tidak terlepas!
*Untuk maklumat lanjut, sila klik: https://bit.ly/FiestaRayaButtercup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61439377"/>
                  </a:ext>
                </a:extLst>
              </a:tr>
            </a:tbl>
          </a:graphicData>
        </a:graphic>
      </p:graphicFrame>
      <p:sp>
        <p:nvSpPr>
          <p:cNvPr id="4" name="Text Placeholder 3">
            <a:extLst>
              <a:ext uri="{FF2B5EF4-FFF2-40B4-BE49-F238E27FC236}">
                <a16:creationId xmlns:a16="http://schemas.microsoft.com/office/drawing/2014/main" id="{7CDDC84A-7660-4CCF-AA93-4BD1573376F7}"/>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0659446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4C2A1-F7AA-4952-861F-C075BC3264DA}"/>
              </a:ext>
            </a:extLst>
          </p:cNvPr>
          <p:cNvSpPr>
            <a:spLocks noGrp="1"/>
          </p:cNvSpPr>
          <p:nvPr>
            <p:ph type="title"/>
          </p:nvPr>
        </p:nvSpPr>
        <p:spPr/>
        <p:txBody>
          <a:bodyPr/>
          <a:lstStyle/>
          <a:p>
            <a:r>
              <a:rPr lang="en-US"/>
              <a:t>Facebook Own Posts Table | Buttercup Malaysia - 11 of 19</a:t>
            </a:r>
          </a:p>
        </p:txBody>
      </p:sp>
      <p:graphicFrame>
        <p:nvGraphicFramePr>
          <p:cNvPr id="5" name="Table Placeholder 4">
            <a:extLst>
              <a:ext uri="{FF2B5EF4-FFF2-40B4-BE49-F238E27FC236}">
                <a16:creationId xmlns:a16="http://schemas.microsoft.com/office/drawing/2014/main" id="{AAF1C415-AC69-4170-8624-DF23F992AF02}"/>
              </a:ext>
            </a:extLst>
          </p:cNvPr>
          <p:cNvGraphicFramePr>
            <a:graphicFrameLocks noGrp="1"/>
          </p:cNvGraphicFramePr>
          <p:nvPr>
            <p:ph type="tbl" sz="quarter" idx="13"/>
            <p:extLst>
              <p:ext uri="{D42A27DB-BD31-4B8C-83A1-F6EECF244321}">
                <p14:modId xmlns:p14="http://schemas.microsoft.com/office/powerpoint/2010/main" val="2959971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81693541"/>
                    </a:ext>
                  </a:extLst>
                </a:gridCol>
                <a:gridCol w="822960">
                  <a:extLst>
                    <a:ext uri="{9D8B030D-6E8A-4147-A177-3AD203B41FA5}">
                      <a16:colId xmlns:a16="http://schemas.microsoft.com/office/drawing/2014/main" val="221780969"/>
                    </a:ext>
                  </a:extLst>
                </a:gridCol>
                <a:gridCol w="822960">
                  <a:extLst>
                    <a:ext uri="{9D8B030D-6E8A-4147-A177-3AD203B41FA5}">
                      <a16:colId xmlns:a16="http://schemas.microsoft.com/office/drawing/2014/main" val="2676506904"/>
                    </a:ext>
                  </a:extLst>
                </a:gridCol>
                <a:gridCol w="822960">
                  <a:extLst>
                    <a:ext uri="{9D8B030D-6E8A-4147-A177-3AD203B41FA5}">
                      <a16:colId xmlns:a16="http://schemas.microsoft.com/office/drawing/2014/main" val="556289331"/>
                    </a:ext>
                  </a:extLst>
                </a:gridCol>
                <a:gridCol w="822960">
                  <a:extLst>
                    <a:ext uri="{9D8B030D-6E8A-4147-A177-3AD203B41FA5}">
                      <a16:colId xmlns:a16="http://schemas.microsoft.com/office/drawing/2014/main" val="3127800233"/>
                    </a:ext>
                  </a:extLst>
                </a:gridCol>
                <a:gridCol w="822960">
                  <a:extLst>
                    <a:ext uri="{9D8B030D-6E8A-4147-A177-3AD203B41FA5}">
                      <a16:colId xmlns:a16="http://schemas.microsoft.com/office/drawing/2014/main" val="799182398"/>
                    </a:ext>
                  </a:extLst>
                </a:gridCol>
                <a:gridCol w="822960">
                  <a:extLst>
                    <a:ext uri="{9D8B030D-6E8A-4147-A177-3AD203B41FA5}">
                      <a16:colId xmlns:a16="http://schemas.microsoft.com/office/drawing/2014/main" val="693155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62211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- 2021-03-25 18:01:27</a:t>
                      </a:r>
                      <a:r>
                        <a:rPr kumimoji="0" lang="en-US" sz="1000" b="0" i="0" u="none" strike="noStrike" kern="1200" cap="none" spc="0" normalizeH="0" baseline="0" noProof="0">
                          <a:ln>
                            <a:noFill/>
                          </a:ln>
                          <a:solidFill>
                            <a:prstClr val="black"/>
                          </a:solidFill>
                          <a:effectLst/>
                          <a:uLnTx/>
                          <a:uFillTx/>
                          <a:latin typeface="+mn-lt"/>
                          <a:ea typeface="+mn-ea"/>
                          <a:cs typeface="+mn-cs"/>
                        </a:rPr>
                        <a:t>
 Adakah anda telah mengikuti sesi LIVE Buttercup tadi? Jika ya, jom kita cuba buat bersama-sama resipi Roti Puri Buttercup dan Kari Ayam Buttermilk Buttercup di rumah! Jemput kongsikan gambar hasil masakan anda di ruangan komen di bawah ya. :)
#ResipiButtercup #SedapDenganButtercup
Roti Puri Buttercup 
Bahan-bahan: 
3 sudu besar Buttercup 
2 cawan tepung serbaguna
2 sudu kecil gula 
1 sudu kecil yis 
½ sudu kecil garam 
½ cawan air suam 
Arahan: 
1. Campurkan semua bahan dan uli selama 10 minit menggunakan mesin atau 20 minit menggunakan tangan. 
2. Biarkan ia rehat selama 1 jam. 
3. Bahagikan doh menjadi 50g setiap keping. 
4. Goreng sehingga ia menjadi naik dan terapung. 
Kari Ayam Buttermilk Buttercup 
Bahan-bahan: 
250g Buttercup 
2 kepingan dada ayam 
2 cawan tepung jagung 
2 biji telur 
1 biji bawang putih (dicincang)
2 biji cili padi
100g serbuk kari
Daun kari secukupnya 
400ml susu
Secubit garam dan lada 
Arahan: 
1. Potong kepingan ayam menjadi kecil.
2. Salutkan ayam 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00495322"/>
                  </a:ext>
                </a:extLst>
              </a:tr>
            </a:tbl>
          </a:graphicData>
        </a:graphic>
      </p:graphicFrame>
      <p:sp>
        <p:nvSpPr>
          <p:cNvPr id="4" name="Text Placeholder 3">
            <a:extLst>
              <a:ext uri="{FF2B5EF4-FFF2-40B4-BE49-F238E27FC236}">
                <a16:creationId xmlns:a16="http://schemas.microsoft.com/office/drawing/2014/main" id="{89259717-646C-4601-8B26-AEC696764C81}"/>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516341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C5241-C2AC-4C24-8C09-992D5B80F145}"/>
              </a:ext>
            </a:extLst>
          </p:cNvPr>
          <p:cNvSpPr>
            <a:spLocks noGrp="1"/>
          </p:cNvSpPr>
          <p:nvPr>
            <p:ph type="title"/>
          </p:nvPr>
        </p:nvSpPr>
        <p:spPr/>
        <p:txBody>
          <a:bodyPr/>
          <a:lstStyle/>
          <a:p>
            <a:r>
              <a:rPr lang="en-US"/>
              <a:t>Facebook Own Posts Table | Buttercup Malaysia - 12 of 19</a:t>
            </a:r>
          </a:p>
        </p:txBody>
      </p:sp>
      <p:graphicFrame>
        <p:nvGraphicFramePr>
          <p:cNvPr id="5" name="Table Placeholder 4">
            <a:extLst>
              <a:ext uri="{FF2B5EF4-FFF2-40B4-BE49-F238E27FC236}">
                <a16:creationId xmlns:a16="http://schemas.microsoft.com/office/drawing/2014/main" id="{6B29C110-B039-445F-AF90-75DD044C4032}"/>
              </a:ext>
            </a:extLst>
          </p:cNvPr>
          <p:cNvGraphicFramePr>
            <a:graphicFrameLocks noGrp="1"/>
          </p:cNvGraphicFramePr>
          <p:nvPr>
            <p:ph type="tbl" sz="quarter" idx="13"/>
            <p:extLst>
              <p:ext uri="{D42A27DB-BD31-4B8C-83A1-F6EECF244321}">
                <p14:modId xmlns:p14="http://schemas.microsoft.com/office/powerpoint/2010/main" val="3635764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52064876"/>
                    </a:ext>
                  </a:extLst>
                </a:gridCol>
                <a:gridCol w="822960">
                  <a:extLst>
                    <a:ext uri="{9D8B030D-6E8A-4147-A177-3AD203B41FA5}">
                      <a16:colId xmlns:a16="http://schemas.microsoft.com/office/drawing/2014/main" val="2290777092"/>
                    </a:ext>
                  </a:extLst>
                </a:gridCol>
                <a:gridCol w="822960">
                  <a:extLst>
                    <a:ext uri="{9D8B030D-6E8A-4147-A177-3AD203B41FA5}">
                      <a16:colId xmlns:a16="http://schemas.microsoft.com/office/drawing/2014/main" val="1261725055"/>
                    </a:ext>
                  </a:extLst>
                </a:gridCol>
                <a:gridCol w="822960">
                  <a:extLst>
                    <a:ext uri="{9D8B030D-6E8A-4147-A177-3AD203B41FA5}">
                      <a16:colId xmlns:a16="http://schemas.microsoft.com/office/drawing/2014/main" val="128179175"/>
                    </a:ext>
                  </a:extLst>
                </a:gridCol>
                <a:gridCol w="822960">
                  <a:extLst>
                    <a:ext uri="{9D8B030D-6E8A-4147-A177-3AD203B41FA5}">
                      <a16:colId xmlns:a16="http://schemas.microsoft.com/office/drawing/2014/main" val="768669779"/>
                    </a:ext>
                  </a:extLst>
                </a:gridCol>
                <a:gridCol w="822960">
                  <a:extLst>
                    <a:ext uri="{9D8B030D-6E8A-4147-A177-3AD203B41FA5}">
                      <a16:colId xmlns:a16="http://schemas.microsoft.com/office/drawing/2014/main" val="4052054555"/>
                    </a:ext>
                  </a:extLst>
                </a:gridCol>
                <a:gridCol w="822960">
                  <a:extLst>
                    <a:ext uri="{9D8B030D-6E8A-4147-A177-3AD203B41FA5}">
                      <a16:colId xmlns:a16="http://schemas.microsoft.com/office/drawing/2014/main" val="1579376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7936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- 2021-03-02 16:00:01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semua pemenang #RiaDenganButtercup
Norfaida Anuar
Soo Lee
Prema Margali
Kepada pemenang, sila hantarkan mesej Facebook kepada admin berserta maklumat di bawah sebelum 10 Mac 2021 untuk menebus hadiah anda.
Maklumat pemenang:
● Nama penuh
● 8 digit pertama nombor kad pengenalan
● Alamat rumah
● Alamat emel
●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25828904"/>
                  </a:ext>
                </a:extLst>
              </a:tr>
            </a:tbl>
          </a:graphicData>
        </a:graphic>
      </p:graphicFrame>
      <p:sp>
        <p:nvSpPr>
          <p:cNvPr id="4" name="Text Placeholder 3">
            <a:extLst>
              <a:ext uri="{FF2B5EF4-FFF2-40B4-BE49-F238E27FC236}">
                <a16:creationId xmlns:a16="http://schemas.microsoft.com/office/drawing/2014/main" id="{3688A003-712F-469B-9438-9B5A74F569C9}"/>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5324630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1047F-5825-4E9A-92F4-8E51C32F02DE}"/>
              </a:ext>
            </a:extLst>
          </p:cNvPr>
          <p:cNvSpPr>
            <a:spLocks noGrp="1"/>
          </p:cNvSpPr>
          <p:nvPr>
            <p:ph type="title"/>
          </p:nvPr>
        </p:nvSpPr>
        <p:spPr/>
        <p:txBody>
          <a:bodyPr/>
          <a:lstStyle/>
          <a:p>
            <a:r>
              <a:rPr lang="en-US"/>
              <a:t>Facebook Own Posts Table | Buttercup Malaysia - 13 of 19</a:t>
            </a:r>
          </a:p>
        </p:txBody>
      </p:sp>
      <p:graphicFrame>
        <p:nvGraphicFramePr>
          <p:cNvPr id="5" name="Table Placeholder 4">
            <a:extLst>
              <a:ext uri="{FF2B5EF4-FFF2-40B4-BE49-F238E27FC236}">
                <a16:creationId xmlns:a16="http://schemas.microsoft.com/office/drawing/2014/main" id="{50C9A052-B484-432B-A2C6-7976E0DDD4AB}"/>
              </a:ext>
            </a:extLst>
          </p:cNvPr>
          <p:cNvGraphicFramePr>
            <a:graphicFrameLocks noGrp="1"/>
          </p:cNvGraphicFramePr>
          <p:nvPr>
            <p:ph type="tbl" sz="quarter" idx="13"/>
            <p:extLst>
              <p:ext uri="{D42A27DB-BD31-4B8C-83A1-F6EECF244321}">
                <p14:modId xmlns:p14="http://schemas.microsoft.com/office/powerpoint/2010/main" val="2443891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48164056"/>
                    </a:ext>
                  </a:extLst>
                </a:gridCol>
                <a:gridCol w="822960">
                  <a:extLst>
                    <a:ext uri="{9D8B030D-6E8A-4147-A177-3AD203B41FA5}">
                      <a16:colId xmlns:a16="http://schemas.microsoft.com/office/drawing/2014/main" val="2602659715"/>
                    </a:ext>
                  </a:extLst>
                </a:gridCol>
                <a:gridCol w="822960">
                  <a:extLst>
                    <a:ext uri="{9D8B030D-6E8A-4147-A177-3AD203B41FA5}">
                      <a16:colId xmlns:a16="http://schemas.microsoft.com/office/drawing/2014/main" val="1166038953"/>
                    </a:ext>
                  </a:extLst>
                </a:gridCol>
                <a:gridCol w="822960">
                  <a:extLst>
                    <a:ext uri="{9D8B030D-6E8A-4147-A177-3AD203B41FA5}">
                      <a16:colId xmlns:a16="http://schemas.microsoft.com/office/drawing/2014/main" val="198379142"/>
                    </a:ext>
                  </a:extLst>
                </a:gridCol>
                <a:gridCol w="822960">
                  <a:extLst>
                    <a:ext uri="{9D8B030D-6E8A-4147-A177-3AD203B41FA5}">
                      <a16:colId xmlns:a16="http://schemas.microsoft.com/office/drawing/2014/main" val="4216929366"/>
                    </a:ext>
                  </a:extLst>
                </a:gridCol>
                <a:gridCol w="822960">
                  <a:extLst>
                    <a:ext uri="{9D8B030D-6E8A-4147-A177-3AD203B41FA5}">
                      <a16:colId xmlns:a16="http://schemas.microsoft.com/office/drawing/2014/main" val="2184100253"/>
                    </a:ext>
                  </a:extLst>
                </a:gridCol>
                <a:gridCol w="822960">
                  <a:extLst>
                    <a:ext uri="{9D8B030D-6E8A-4147-A177-3AD203B41FA5}">
                      <a16:colId xmlns:a16="http://schemas.microsoft.com/office/drawing/2014/main" val="3646030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3503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- 2021-03-30 10:30:00</a:t>
                      </a:r>
                      <a:r>
                        <a:rPr kumimoji="0" lang="en-US" sz="1000" b="0" i="0" u="none" strike="noStrike" kern="1200" cap="none" spc="0" normalizeH="0" baseline="0" noProof="0">
                          <a:ln>
                            <a:noFill/>
                          </a:ln>
                          <a:solidFill>
                            <a:prstClr val="black"/>
                          </a:solidFill>
                          <a:effectLst/>
                          <a:uLnTx/>
                          <a:uFillTx/>
                          <a:latin typeface="+mn-lt"/>
                          <a:ea typeface="+mn-ea"/>
                          <a:cs typeface="+mn-cs"/>
                        </a:rPr>
                        <a:t>
 Roti selalu habis? Jangan risau, jom buat sendiri di rumah bersama Buttercup! 
#ResipiButtercup #SedapDenganButtercup
Roti Buttercup
Bahan-bahan:
85g Buttercup 
2 cawan susu penuh krim 
625g – 680g tepung serbaguna 
25g gula
1 sudu kecil yis 
12g garam 
Arahan: 
1. Campurkan susu penuh krim, 625g tepung serbaguna, gula, yis dan garam dalam satu mangkuk. Pukul perlahan sehingga menjadi doh. Masukkan lebihan tepung jika perlu untuk menjadikan doh lebih lembut. Uli menggunakan mesin selama 3 minit dengan kelajuan sederhana-rendah untuk mengembangkan doh. 
2. Setelah doh terlihat gebu dan lembut, tambahkan Buttercup dan uli lagi dengan kelajuan sederhana-rendah sehingga Buttercup sebati. 
3. Biarkan doh naik 2 kali ganda di dalam mangkuk tertutup, kira-kira 90 minit.
4. Setelah doh naik, terbalikkan doh ke permukaan yang telah ditaburkan sedikit tepung dan potong menjadi dua bahagian. Bahagikan setiap bahagian kepada 8 kepingan doh yang sama, bulatkan kesemua kepingan doh menjadi bentu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43504964"/>
                  </a:ext>
                </a:extLst>
              </a:tr>
            </a:tbl>
          </a:graphicData>
        </a:graphic>
      </p:graphicFrame>
      <p:sp>
        <p:nvSpPr>
          <p:cNvPr id="4" name="Text Placeholder 3">
            <a:extLst>
              <a:ext uri="{FF2B5EF4-FFF2-40B4-BE49-F238E27FC236}">
                <a16:creationId xmlns:a16="http://schemas.microsoft.com/office/drawing/2014/main" id="{007DD62C-1908-411F-91D6-5D93B887CBF1}"/>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2523421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5244F-A24C-4569-81D0-BC8DB5FB5B3F}"/>
              </a:ext>
            </a:extLst>
          </p:cNvPr>
          <p:cNvSpPr>
            <a:spLocks noGrp="1"/>
          </p:cNvSpPr>
          <p:nvPr>
            <p:ph type="title"/>
          </p:nvPr>
        </p:nvSpPr>
        <p:spPr/>
        <p:txBody>
          <a:bodyPr/>
          <a:lstStyle/>
          <a:p>
            <a:r>
              <a:rPr lang="en-US"/>
              <a:t>Facebook Own Posts Table | Buttercup Malaysia - 14 of 19</a:t>
            </a:r>
          </a:p>
        </p:txBody>
      </p:sp>
      <p:graphicFrame>
        <p:nvGraphicFramePr>
          <p:cNvPr id="5" name="Table Placeholder 4">
            <a:extLst>
              <a:ext uri="{FF2B5EF4-FFF2-40B4-BE49-F238E27FC236}">
                <a16:creationId xmlns:a16="http://schemas.microsoft.com/office/drawing/2014/main" id="{7AD3C9D6-9B96-4328-BF43-DFFE370506C2}"/>
              </a:ext>
            </a:extLst>
          </p:cNvPr>
          <p:cNvGraphicFramePr>
            <a:graphicFrameLocks noGrp="1"/>
          </p:cNvGraphicFramePr>
          <p:nvPr>
            <p:ph type="tbl" sz="quarter" idx="13"/>
            <p:extLst>
              <p:ext uri="{D42A27DB-BD31-4B8C-83A1-F6EECF244321}">
                <p14:modId xmlns:p14="http://schemas.microsoft.com/office/powerpoint/2010/main" val="1154169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51974569"/>
                    </a:ext>
                  </a:extLst>
                </a:gridCol>
                <a:gridCol w="822960">
                  <a:extLst>
                    <a:ext uri="{9D8B030D-6E8A-4147-A177-3AD203B41FA5}">
                      <a16:colId xmlns:a16="http://schemas.microsoft.com/office/drawing/2014/main" val="2886247164"/>
                    </a:ext>
                  </a:extLst>
                </a:gridCol>
                <a:gridCol w="822960">
                  <a:extLst>
                    <a:ext uri="{9D8B030D-6E8A-4147-A177-3AD203B41FA5}">
                      <a16:colId xmlns:a16="http://schemas.microsoft.com/office/drawing/2014/main" val="1101104081"/>
                    </a:ext>
                  </a:extLst>
                </a:gridCol>
                <a:gridCol w="822960">
                  <a:extLst>
                    <a:ext uri="{9D8B030D-6E8A-4147-A177-3AD203B41FA5}">
                      <a16:colId xmlns:a16="http://schemas.microsoft.com/office/drawing/2014/main" val="3868105568"/>
                    </a:ext>
                  </a:extLst>
                </a:gridCol>
                <a:gridCol w="822960">
                  <a:extLst>
                    <a:ext uri="{9D8B030D-6E8A-4147-A177-3AD203B41FA5}">
                      <a16:colId xmlns:a16="http://schemas.microsoft.com/office/drawing/2014/main" val="730450320"/>
                    </a:ext>
                  </a:extLst>
                </a:gridCol>
                <a:gridCol w="822960">
                  <a:extLst>
                    <a:ext uri="{9D8B030D-6E8A-4147-A177-3AD203B41FA5}">
                      <a16:colId xmlns:a16="http://schemas.microsoft.com/office/drawing/2014/main" val="1032005403"/>
                    </a:ext>
                  </a:extLst>
                </a:gridCol>
                <a:gridCol w="822960">
                  <a:extLst>
                    <a:ext uri="{9D8B030D-6E8A-4147-A177-3AD203B41FA5}">
                      <a16:colId xmlns:a16="http://schemas.microsoft.com/office/drawing/2014/main" val="1232284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31834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- 2021-03-28 11:00:01</a:t>
                      </a:r>
                      <a:r>
                        <a:rPr kumimoji="0" lang="en-US" sz="1000" b="0" i="0" u="none" strike="noStrike" kern="1200" cap="none" spc="0" normalizeH="0" baseline="0" noProof="0">
                          <a:ln>
                            <a:noFill/>
                          </a:ln>
                          <a:solidFill>
                            <a:prstClr val="black"/>
                          </a:solidFill>
                          <a:effectLst/>
                          <a:uLnTx/>
                          <a:uFillTx/>
                          <a:latin typeface="+mn-lt"/>
                          <a:ea typeface="+mn-ea"/>
                          <a:cs typeface="+mn-cs"/>
                        </a:rPr>
                        <a:t>
 Tiada yang lebih berharga melainkan anda, fans Buttercup! Ramai yang berpuas hati menggunakan Buttercup Luxury Spread sebagai bahan utama dalam memasak. Buttercup amatlah berterima kasih atas sokongan anda yang berterusan ❤️
“Produk Buttercup pilihan saya ialah Buttercup Luxury Spread kerana aromanya yang memukau menjadikan setiap hidangan menyelerakan. Selain itu, sapuan istimewa daripada minyak sayuran dan lemak susu yang telah dipilih menghasilkan sapuan berkualiti tinggi.” 
- Ekin Khalim 
#FansButtercup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46126450"/>
                  </a:ext>
                </a:extLst>
              </a:tr>
            </a:tbl>
          </a:graphicData>
        </a:graphic>
      </p:graphicFrame>
      <p:sp>
        <p:nvSpPr>
          <p:cNvPr id="4" name="Text Placeholder 3">
            <a:extLst>
              <a:ext uri="{FF2B5EF4-FFF2-40B4-BE49-F238E27FC236}">
                <a16:creationId xmlns:a16="http://schemas.microsoft.com/office/drawing/2014/main" id="{E9C6C76E-ABE5-4B9C-B8A5-1F8BB2B3C14F}"/>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40518472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38771-89FC-4F15-995E-041E70D8C8C7}"/>
              </a:ext>
            </a:extLst>
          </p:cNvPr>
          <p:cNvSpPr>
            <a:spLocks noGrp="1"/>
          </p:cNvSpPr>
          <p:nvPr>
            <p:ph type="title"/>
          </p:nvPr>
        </p:nvSpPr>
        <p:spPr/>
        <p:txBody>
          <a:bodyPr/>
          <a:lstStyle/>
          <a:p>
            <a:r>
              <a:rPr lang="en-US"/>
              <a:t>Facebook Own Posts Table | Buttercup Malaysia - 15 of 19</a:t>
            </a:r>
          </a:p>
        </p:txBody>
      </p:sp>
      <p:graphicFrame>
        <p:nvGraphicFramePr>
          <p:cNvPr id="5" name="Table Placeholder 4">
            <a:extLst>
              <a:ext uri="{FF2B5EF4-FFF2-40B4-BE49-F238E27FC236}">
                <a16:creationId xmlns:a16="http://schemas.microsoft.com/office/drawing/2014/main" id="{AD67E87D-638C-40B2-B8C6-329F9635B350}"/>
              </a:ext>
            </a:extLst>
          </p:cNvPr>
          <p:cNvGraphicFramePr>
            <a:graphicFrameLocks noGrp="1"/>
          </p:cNvGraphicFramePr>
          <p:nvPr>
            <p:ph type="tbl" sz="quarter" idx="13"/>
            <p:extLst>
              <p:ext uri="{D42A27DB-BD31-4B8C-83A1-F6EECF244321}">
                <p14:modId xmlns:p14="http://schemas.microsoft.com/office/powerpoint/2010/main" val="537458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83062177"/>
                    </a:ext>
                  </a:extLst>
                </a:gridCol>
                <a:gridCol w="822960">
                  <a:extLst>
                    <a:ext uri="{9D8B030D-6E8A-4147-A177-3AD203B41FA5}">
                      <a16:colId xmlns:a16="http://schemas.microsoft.com/office/drawing/2014/main" val="2943915554"/>
                    </a:ext>
                  </a:extLst>
                </a:gridCol>
                <a:gridCol w="822960">
                  <a:extLst>
                    <a:ext uri="{9D8B030D-6E8A-4147-A177-3AD203B41FA5}">
                      <a16:colId xmlns:a16="http://schemas.microsoft.com/office/drawing/2014/main" val="2846606305"/>
                    </a:ext>
                  </a:extLst>
                </a:gridCol>
                <a:gridCol w="822960">
                  <a:extLst>
                    <a:ext uri="{9D8B030D-6E8A-4147-A177-3AD203B41FA5}">
                      <a16:colId xmlns:a16="http://schemas.microsoft.com/office/drawing/2014/main" val="4046177372"/>
                    </a:ext>
                  </a:extLst>
                </a:gridCol>
                <a:gridCol w="822960">
                  <a:extLst>
                    <a:ext uri="{9D8B030D-6E8A-4147-A177-3AD203B41FA5}">
                      <a16:colId xmlns:a16="http://schemas.microsoft.com/office/drawing/2014/main" val="3262946726"/>
                    </a:ext>
                  </a:extLst>
                </a:gridCol>
                <a:gridCol w="822960">
                  <a:extLst>
                    <a:ext uri="{9D8B030D-6E8A-4147-A177-3AD203B41FA5}">
                      <a16:colId xmlns:a16="http://schemas.microsoft.com/office/drawing/2014/main" val="1231960043"/>
                    </a:ext>
                  </a:extLst>
                </a:gridCol>
                <a:gridCol w="822960">
                  <a:extLst>
                    <a:ext uri="{9D8B030D-6E8A-4147-A177-3AD203B41FA5}">
                      <a16:colId xmlns:a16="http://schemas.microsoft.com/office/drawing/2014/main" val="3220010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50824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- 2021-03-18 20:08:05</a:t>
                      </a:r>
                      <a:r>
                        <a:rPr kumimoji="0" lang="en-US" sz="1000" b="0" i="0" u="none" strike="noStrike" kern="1200" cap="none" spc="0" normalizeH="0" baseline="0" noProof="0">
                          <a:ln>
                            <a:noFill/>
                          </a:ln>
                          <a:solidFill>
                            <a:prstClr val="black"/>
                          </a:solidFill>
                          <a:effectLst/>
                          <a:uLnTx/>
                          <a:uFillTx/>
                          <a:latin typeface="+mn-lt"/>
                          <a:ea typeface="+mn-ea"/>
                          <a:cs typeface="+mn-cs"/>
                        </a:rPr>
                        <a:t>
 Peraduan Fiesta Raya Buttercup bermula sekarang! JOM ramai-ramai sertai untuk merebut peluang memenangi hadiah-hadiah lumayan berjumlah RM50,000! Hanya perlu Beli, Simpan &amp; WhatsApp!
Langkah Penyertaan:
1. Beli minimum RM20.00 produk Buttercup dalam satu resit dari mana-mana pasar raya AEON, AEON BiG, Econsave, Giant, MYDIN, Tesco atau TF-Value Mart di Semenanjung Malaysia.
2. Simpan resit pembelian anda.
3. WhatsApp penyertaan anda kepada +6011-540 540 78 (atau klik pautan https://wa.me/+601154054078).
Buttercup juga akan mengadakan beberapa sesi masakan LIVE untuk pelbagai resipi menarik! Anda pasti tidak mahu terlepas, jadi LIKE Facebook Buttercup sekarang!
*Untuk maklumat lanjut, sila klik: https://bit.ly/FiestaRayaButtercup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62023585"/>
                  </a:ext>
                </a:extLst>
              </a:tr>
            </a:tbl>
          </a:graphicData>
        </a:graphic>
      </p:graphicFrame>
      <p:sp>
        <p:nvSpPr>
          <p:cNvPr id="4" name="Text Placeholder 3">
            <a:extLst>
              <a:ext uri="{FF2B5EF4-FFF2-40B4-BE49-F238E27FC236}">
                <a16:creationId xmlns:a16="http://schemas.microsoft.com/office/drawing/2014/main" id="{0051262F-ADB7-4174-942D-2AFBE5DAEB74}"/>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9052665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86AD4-4AF0-4A6C-B799-D89934150C45}"/>
              </a:ext>
            </a:extLst>
          </p:cNvPr>
          <p:cNvSpPr>
            <a:spLocks noGrp="1"/>
          </p:cNvSpPr>
          <p:nvPr>
            <p:ph type="title"/>
          </p:nvPr>
        </p:nvSpPr>
        <p:spPr/>
        <p:txBody>
          <a:bodyPr/>
          <a:lstStyle/>
          <a:p>
            <a:r>
              <a:rPr lang="en-US"/>
              <a:t>Facebook Own Posts Table | Buttercup Malaysia - 16 of 19</a:t>
            </a:r>
          </a:p>
        </p:txBody>
      </p:sp>
      <p:graphicFrame>
        <p:nvGraphicFramePr>
          <p:cNvPr id="5" name="Table Placeholder 4">
            <a:extLst>
              <a:ext uri="{FF2B5EF4-FFF2-40B4-BE49-F238E27FC236}">
                <a16:creationId xmlns:a16="http://schemas.microsoft.com/office/drawing/2014/main" id="{AF5D32BE-1228-40D5-8E55-5CDC877B253A}"/>
              </a:ext>
            </a:extLst>
          </p:cNvPr>
          <p:cNvGraphicFramePr>
            <a:graphicFrameLocks noGrp="1"/>
          </p:cNvGraphicFramePr>
          <p:nvPr>
            <p:ph type="tbl" sz="quarter" idx="13"/>
            <p:extLst>
              <p:ext uri="{D42A27DB-BD31-4B8C-83A1-F6EECF244321}">
                <p14:modId xmlns:p14="http://schemas.microsoft.com/office/powerpoint/2010/main" val="2591869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06230322"/>
                    </a:ext>
                  </a:extLst>
                </a:gridCol>
                <a:gridCol w="822960">
                  <a:extLst>
                    <a:ext uri="{9D8B030D-6E8A-4147-A177-3AD203B41FA5}">
                      <a16:colId xmlns:a16="http://schemas.microsoft.com/office/drawing/2014/main" val="560311637"/>
                    </a:ext>
                  </a:extLst>
                </a:gridCol>
                <a:gridCol w="822960">
                  <a:extLst>
                    <a:ext uri="{9D8B030D-6E8A-4147-A177-3AD203B41FA5}">
                      <a16:colId xmlns:a16="http://schemas.microsoft.com/office/drawing/2014/main" val="1189733504"/>
                    </a:ext>
                  </a:extLst>
                </a:gridCol>
                <a:gridCol w="822960">
                  <a:extLst>
                    <a:ext uri="{9D8B030D-6E8A-4147-A177-3AD203B41FA5}">
                      <a16:colId xmlns:a16="http://schemas.microsoft.com/office/drawing/2014/main" val="3859234514"/>
                    </a:ext>
                  </a:extLst>
                </a:gridCol>
                <a:gridCol w="822960">
                  <a:extLst>
                    <a:ext uri="{9D8B030D-6E8A-4147-A177-3AD203B41FA5}">
                      <a16:colId xmlns:a16="http://schemas.microsoft.com/office/drawing/2014/main" val="1461494779"/>
                    </a:ext>
                  </a:extLst>
                </a:gridCol>
                <a:gridCol w="822960">
                  <a:extLst>
                    <a:ext uri="{9D8B030D-6E8A-4147-A177-3AD203B41FA5}">
                      <a16:colId xmlns:a16="http://schemas.microsoft.com/office/drawing/2014/main" val="1887250103"/>
                    </a:ext>
                  </a:extLst>
                </a:gridCol>
                <a:gridCol w="822960">
                  <a:extLst>
                    <a:ext uri="{9D8B030D-6E8A-4147-A177-3AD203B41FA5}">
                      <a16:colId xmlns:a16="http://schemas.microsoft.com/office/drawing/2014/main" val="2761331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4065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- 2021-03-26 10:30:01</a:t>
                      </a:r>
                      <a:r>
                        <a:rPr kumimoji="0" lang="en-US" sz="1000" b="0" i="0" u="none" strike="noStrike" kern="1200" cap="none" spc="0" normalizeH="0" baseline="0" noProof="0">
                          <a:ln>
                            <a:noFill/>
                          </a:ln>
                          <a:solidFill>
                            <a:prstClr val="black"/>
                          </a:solidFill>
                          <a:effectLst/>
                          <a:uLnTx/>
                          <a:uFillTx/>
                          <a:latin typeface="+mn-lt"/>
                          <a:ea typeface="+mn-ea"/>
                          <a:cs typeface="+mn-cs"/>
                        </a:rPr>
                        <a:t>
 Hari-hari kalau masak nasi, mesti kita selalu masak nasi putih je kan? Jadi, Buttercup nak kongsikan nasi yang istimewa dengan menggunakan Buttercup Garlic Spread! 
#ResipiButtercup #SedapDenganButtercup
Nasi Bawang Putih Buttercup 
Bahan-bahan: 
4 sudu besar Buttercup Garlic Spread 
1 ½ cawan beras 
2 ½ sup ayam 
1 sudu kecil serbuk parsli 
½ sudu kecil garam 
¼ sudu kecil lada hitam 
2 sudu besar daun parsli (dihiris)
Arahan: 
1. Carikan Buttercup Garlic Spread selama 1 minit dalam satu periuk. 
2. Masukkan beras dan kacau sehingga sebati. 
3. Campurkan sup ayam, serbuk parsli, garam dan lada hitam. Kacau sehingga sebati. 
4. Tutup periuk dan biarkan ia mendidih sehingga lembut dengan api yang perlahan. Kemudian, masak lagi sehingga semua bahan telah diserap oleh nasi, dalam masa 15 minit. 
5. Setelah masak, taburkan daun parsli yang telah dihiris ke atas beras, tutup semula periuk dan biarkan ia selama 5-10 minit. 
Siap untuk dimakan! Cubalah kelainan memasak nasi hari ini!
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53808752"/>
                  </a:ext>
                </a:extLst>
              </a:tr>
            </a:tbl>
          </a:graphicData>
        </a:graphic>
      </p:graphicFrame>
      <p:sp>
        <p:nvSpPr>
          <p:cNvPr id="4" name="Text Placeholder 3">
            <a:extLst>
              <a:ext uri="{FF2B5EF4-FFF2-40B4-BE49-F238E27FC236}">
                <a16:creationId xmlns:a16="http://schemas.microsoft.com/office/drawing/2014/main" id="{3A4F000E-C265-4E87-8663-AB574BE0757A}"/>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205788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364D9-7ABF-4FBB-A0F5-B7502049121C}"/>
              </a:ext>
            </a:extLst>
          </p:cNvPr>
          <p:cNvSpPr>
            <a:spLocks noGrp="1"/>
          </p:cNvSpPr>
          <p:nvPr>
            <p:ph type="title"/>
          </p:nvPr>
        </p:nvSpPr>
        <p:spPr/>
        <p:txBody>
          <a:bodyPr/>
          <a:lstStyle/>
          <a:p>
            <a:r>
              <a:rPr lang="en-US"/>
              <a:t>Facebook Own Posts Table | Buttercup Malaysia - 17 of 19</a:t>
            </a:r>
          </a:p>
        </p:txBody>
      </p:sp>
      <p:graphicFrame>
        <p:nvGraphicFramePr>
          <p:cNvPr id="5" name="Table Placeholder 4">
            <a:extLst>
              <a:ext uri="{FF2B5EF4-FFF2-40B4-BE49-F238E27FC236}">
                <a16:creationId xmlns:a16="http://schemas.microsoft.com/office/drawing/2014/main" id="{7B9E3B1E-F1D7-49C1-AD5F-4FC2C3AB9ACB}"/>
              </a:ext>
            </a:extLst>
          </p:cNvPr>
          <p:cNvGraphicFramePr>
            <a:graphicFrameLocks noGrp="1"/>
          </p:cNvGraphicFramePr>
          <p:nvPr>
            <p:ph type="tbl" sz="quarter" idx="13"/>
            <p:extLst>
              <p:ext uri="{D42A27DB-BD31-4B8C-83A1-F6EECF244321}">
                <p14:modId xmlns:p14="http://schemas.microsoft.com/office/powerpoint/2010/main" val="1902179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57885891"/>
                    </a:ext>
                  </a:extLst>
                </a:gridCol>
                <a:gridCol w="822960">
                  <a:extLst>
                    <a:ext uri="{9D8B030D-6E8A-4147-A177-3AD203B41FA5}">
                      <a16:colId xmlns:a16="http://schemas.microsoft.com/office/drawing/2014/main" val="939550322"/>
                    </a:ext>
                  </a:extLst>
                </a:gridCol>
                <a:gridCol w="822960">
                  <a:extLst>
                    <a:ext uri="{9D8B030D-6E8A-4147-A177-3AD203B41FA5}">
                      <a16:colId xmlns:a16="http://schemas.microsoft.com/office/drawing/2014/main" val="3406356164"/>
                    </a:ext>
                  </a:extLst>
                </a:gridCol>
                <a:gridCol w="822960">
                  <a:extLst>
                    <a:ext uri="{9D8B030D-6E8A-4147-A177-3AD203B41FA5}">
                      <a16:colId xmlns:a16="http://schemas.microsoft.com/office/drawing/2014/main" val="198363874"/>
                    </a:ext>
                  </a:extLst>
                </a:gridCol>
                <a:gridCol w="822960">
                  <a:extLst>
                    <a:ext uri="{9D8B030D-6E8A-4147-A177-3AD203B41FA5}">
                      <a16:colId xmlns:a16="http://schemas.microsoft.com/office/drawing/2014/main" val="2373511122"/>
                    </a:ext>
                  </a:extLst>
                </a:gridCol>
                <a:gridCol w="822960">
                  <a:extLst>
                    <a:ext uri="{9D8B030D-6E8A-4147-A177-3AD203B41FA5}">
                      <a16:colId xmlns:a16="http://schemas.microsoft.com/office/drawing/2014/main" val="1253170492"/>
                    </a:ext>
                  </a:extLst>
                </a:gridCol>
                <a:gridCol w="822960">
                  <a:extLst>
                    <a:ext uri="{9D8B030D-6E8A-4147-A177-3AD203B41FA5}">
                      <a16:colId xmlns:a16="http://schemas.microsoft.com/office/drawing/2014/main" val="1223581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76237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- 2021-03-26 15:00:54</a:t>
                      </a:r>
                      <a:r>
                        <a:rPr kumimoji="0" lang="en-US" sz="1000" b="0" i="0" u="none" strike="noStrike" kern="1200" cap="none" spc="0" normalizeH="0" baseline="0" noProof="0">
                          <a:ln>
                            <a:noFill/>
                          </a:ln>
                          <a:solidFill>
                            <a:prstClr val="black"/>
                          </a:solidFill>
                          <a:effectLst/>
                          <a:uLnTx/>
                          <a:uFillTx/>
                          <a:latin typeface="+mn-lt"/>
                          <a:ea typeface="+mn-ea"/>
                          <a:cs typeface="+mn-cs"/>
                        </a:rPr>
                        <a:t>
 🎉Sertai Jualan Hari Jadi Lazada pada 27 Mac 2021 ini dan nikmati diskaun sehingga 23% untuk produk Buttercup kegemaran anda! 
Jadi tunggu apa lagi? Isikan troli shopping anda di Lazada dengan klik link di bawah dan ‘check out’ pada 27 Mac ini! 🛒👇  
https://www.lazada.com.my/shop/the-culina-co/Buttercup.htm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37663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- 2021-03-24 17:14:38</a:t>
                      </a:r>
                      <a:r>
                        <a:rPr kumimoji="0" lang="en-US" sz="1000" b="0" i="0" u="none" strike="noStrike" kern="1200" cap="none" spc="0" normalizeH="0" baseline="0" noProof="0">
                          <a:ln>
                            <a:noFill/>
                          </a:ln>
                          <a:solidFill>
                            <a:prstClr val="black"/>
                          </a:solidFill>
                          <a:effectLst/>
                          <a:uLnTx/>
                          <a:uFillTx/>
                          <a:latin typeface="+mn-lt"/>
                          <a:ea typeface="+mn-ea"/>
                          <a:cs typeface="+mn-cs"/>
                        </a:rPr>
                        <a:t>
 TONTON DEMO MASAKAN SEKARANG! #LIVEButtercup 
Mari saksikan Cef Jai dari My Weekend Plan membuat demo Roti Puri Buttercup dan Kari Ayam Buttermilk Buttercup! Nantikan resipi bertulis di Facebook Buttercup selepas sesi demo LIVE ini.
Jangan lupa dapatkan Buttercup anda di pasar raya terdekat dan sertai Peraduan Fiesta Raya Buttercup hari ini! Untuk maklumat lanjut, klik https://bit.ly/FiestaRayaButtercup. 
#MiniRayaButtercup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802955328"/>
                  </a:ext>
                </a:extLst>
              </a:tr>
            </a:tbl>
          </a:graphicData>
        </a:graphic>
      </p:graphicFrame>
      <p:sp>
        <p:nvSpPr>
          <p:cNvPr id="4" name="Text Placeholder 3">
            <a:extLst>
              <a:ext uri="{FF2B5EF4-FFF2-40B4-BE49-F238E27FC236}">
                <a16:creationId xmlns:a16="http://schemas.microsoft.com/office/drawing/2014/main" id="{5B9F8648-060C-45A1-81C7-E94069D2C7DC}"/>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0122448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5F2FB-6FBB-4574-8E74-E14B2F182F1C}"/>
              </a:ext>
            </a:extLst>
          </p:cNvPr>
          <p:cNvSpPr>
            <a:spLocks noGrp="1"/>
          </p:cNvSpPr>
          <p:nvPr>
            <p:ph type="title"/>
          </p:nvPr>
        </p:nvSpPr>
        <p:spPr/>
        <p:txBody>
          <a:bodyPr/>
          <a:lstStyle/>
          <a:p>
            <a:r>
              <a:rPr lang="en-US"/>
              <a:t>Facebook Own Posts Table | Buttercup Malaysia - 18 of 19</a:t>
            </a:r>
          </a:p>
        </p:txBody>
      </p:sp>
      <p:graphicFrame>
        <p:nvGraphicFramePr>
          <p:cNvPr id="5" name="Table Placeholder 4">
            <a:extLst>
              <a:ext uri="{FF2B5EF4-FFF2-40B4-BE49-F238E27FC236}">
                <a16:creationId xmlns:a16="http://schemas.microsoft.com/office/drawing/2014/main" id="{67CF15BE-CEDD-4189-9844-41645E66281B}"/>
              </a:ext>
            </a:extLst>
          </p:cNvPr>
          <p:cNvGraphicFramePr>
            <a:graphicFrameLocks noGrp="1"/>
          </p:cNvGraphicFramePr>
          <p:nvPr>
            <p:ph type="tbl" sz="quarter" idx="13"/>
            <p:extLst>
              <p:ext uri="{D42A27DB-BD31-4B8C-83A1-F6EECF244321}">
                <p14:modId xmlns:p14="http://schemas.microsoft.com/office/powerpoint/2010/main" val="1920517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42390451"/>
                    </a:ext>
                  </a:extLst>
                </a:gridCol>
                <a:gridCol w="822960">
                  <a:extLst>
                    <a:ext uri="{9D8B030D-6E8A-4147-A177-3AD203B41FA5}">
                      <a16:colId xmlns:a16="http://schemas.microsoft.com/office/drawing/2014/main" val="88403291"/>
                    </a:ext>
                  </a:extLst>
                </a:gridCol>
                <a:gridCol w="822960">
                  <a:extLst>
                    <a:ext uri="{9D8B030D-6E8A-4147-A177-3AD203B41FA5}">
                      <a16:colId xmlns:a16="http://schemas.microsoft.com/office/drawing/2014/main" val="1156388602"/>
                    </a:ext>
                  </a:extLst>
                </a:gridCol>
                <a:gridCol w="822960">
                  <a:extLst>
                    <a:ext uri="{9D8B030D-6E8A-4147-A177-3AD203B41FA5}">
                      <a16:colId xmlns:a16="http://schemas.microsoft.com/office/drawing/2014/main" val="2887764832"/>
                    </a:ext>
                  </a:extLst>
                </a:gridCol>
                <a:gridCol w="822960">
                  <a:extLst>
                    <a:ext uri="{9D8B030D-6E8A-4147-A177-3AD203B41FA5}">
                      <a16:colId xmlns:a16="http://schemas.microsoft.com/office/drawing/2014/main" val="2716830535"/>
                    </a:ext>
                  </a:extLst>
                </a:gridCol>
                <a:gridCol w="822960">
                  <a:extLst>
                    <a:ext uri="{9D8B030D-6E8A-4147-A177-3AD203B41FA5}">
                      <a16:colId xmlns:a16="http://schemas.microsoft.com/office/drawing/2014/main" val="27554762"/>
                    </a:ext>
                  </a:extLst>
                </a:gridCol>
                <a:gridCol w="822960">
                  <a:extLst>
                    <a:ext uri="{9D8B030D-6E8A-4147-A177-3AD203B41FA5}">
                      <a16:colId xmlns:a16="http://schemas.microsoft.com/office/drawing/2014/main" val="212062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6107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- 2021-03-10 10:30:01</a:t>
                      </a:r>
                      <a:r>
                        <a:rPr kumimoji="0" lang="en-US" sz="1000" b="0" i="0" u="none" strike="noStrike" kern="1200" cap="none" spc="0" normalizeH="0" baseline="0" noProof="0">
                          <a:ln>
                            <a:noFill/>
                          </a:ln>
                          <a:solidFill>
                            <a:prstClr val="black"/>
                          </a:solidFill>
                          <a:effectLst/>
                          <a:uLnTx/>
                          <a:uFillTx/>
                          <a:latin typeface="+mn-lt"/>
                          <a:ea typeface="+mn-ea"/>
                          <a:cs typeface="+mn-cs"/>
                        </a:rPr>
                        <a:t>
 Dalam 3 perkataan, apakah makna Buttercup untuk anda? Beritahu kami, mungkin Buttercup akan LIKE satu kali!
#SeronokDenganButtercup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14474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- 2021-03-28 10:00:01</a:t>
                      </a:r>
                      <a:r>
                        <a:rPr kumimoji="0" lang="en-US" sz="1000" b="0" i="0" u="none" strike="noStrike" kern="1200" cap="none" spc="0" normalizeH="0" baseline="0" noProof="0">
                          <a:ln>
                            <a:noFill/>
                          </a:ln>
                          <a:solidFill>
                            <a:prstClr val="black"/>
                          </a:solidFill>
                          <a:effectLst/>
                          <a:uLnTx/>
                          <a:uFillTx/>
                          <a:latin typeface="+mn-lt"/>
                          <a:ea typeface="+mn-ea"/>
                          <a:cs typeface="+mn-cs"/>
                        </a:rPr>
                        <a:t>
 Sudahkah anda menyertai Peraduan Fiesta Raya Buttercup? Jangan tunggu lama-lama! Sertai sekarang untuk memenangi hadiah-hadiah hebat dari Buttercup! 
Langkah penyertaan (senang je!): 
1. Beli minimum RM20.00 produk Buttercup dalam satu resit dari mana-mana pasar raya AEON, AEON BiG, Econsave, Giant, MYDIN, Tesco atau TF-Value Mart di Semenanjung Malaysia.
2. Simpan resit pembelian anda. 
3. WhatsApp penyertaan anda kepada +6011-540 540 78. 
*Tertakluk kepada Terma &amp; Syarat. Untuk maklumat lanjut: https://bit.ly/FiestaRayaButtercup.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2383930"/>
                  </a:ext>
                </a:extLst>
              </a:tr>
            </a:tbl>
          </a:graphicData>
        </a:graphic>
      </p:graphicFrame>
      <p:sp>
        <p:nvSpPr>
          <p:cNvPr id="4" name="Text Placeholder 3">
            <a:extLst>
              <a:ext uri="{FF2B5EF4-FFF2-40B4-BE49-F238E27FC236}">
                <a16:creationId xmlns:a16="http://schemas.microsoft.com/office/drawing/2014/main" id="{98924C57-3925-42DB-9156-994B161AF3BC}"/>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5030050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87AFC-74E5-428C-9A9B-2DF3A41F2CC7}"/>
              </a:ext>
            </a:extLst>
          </p:cNvPr>
          <p:cNvSpPr>
            <a:spLocks noGrp="1"/>
          </p:cNvSpPr>
          <p:nvPr>
            <p:ph type="title"/>
          </p:nvPr>
        </p:nvSpPr>
        <p:spPr/>
        <p:txBody>
          <a:bodyPr/>
          <a:lstStyle/>
          <a:p>
            <a:r>
              <a:rPr lang="en-US"/>
              <a:t>Facebook Own Posts Table | Buttercup Malaysia - 19 of 19</a:t>
            </a:r>
          </a:p>
        </p:txBody>
      </p:sp>
      <p:graphicFrame>
        <p:nvGraphicFramePr>
          <p:cNvPr id="5" name="Table Placeholder 4">
            <a:extLst>
              <a:ext uri="{FF2B5EF4-FFF2-40B4-BE49-F238E27FC236}">
                <a16:creationId xmlns:a16="http://schemas.microsoft.com/office/drawing/2014/main" id="{1E8869CF-2F68-430A-841B-D53C604CD187}"/>
              </a:ext>
            </a:extLst>
          </p:cNvPr>
          <p:cNvGraphicFramePr>
            <a:graphicFrameLocks noGrp="1"/>
          </p:cNvGraphicFramePr>
          <p:nvPr>
            <p:ph type="tbl" sz="quarter" idx="13"/>
            <p:extLst>
              <p:ext uri="{D42A27DB-BD31-4B8C-83A1-F6EECF244321}">
                <p14:modId xmlns:p14="http://schemas.microsoft.com/office/powerpoint/2010/main" val="202250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55531446"/>
                    </a:ext>
                  </a:extLst>
                </a:gridCol>
                <a:gridCol w="822960">
                  <a:extLst>
                    <a:ext uri="{9D8B030D-6E8A-4147-A177-3AD203B41FA5}">
                      <a16:colId xmlns:a16="http://schemas.microsoft.com/office/drawing/2014/main" val="2675393811"/>
                    </a:ext>
                  </a:extLst>
                </a:gridCol>
                <a:gridCol w="822960">
                  <a:extLst>
                    <a:ext uri="{9D8B030D-6E8A-4147-A177-3AD203B41FA5}">
                      <a16:colId xmlns:a16="http://schemas.microsoft.com/office/drawing/2014/main" val="2831695407"/>
                    </a:ext>
                  </a:extLst>
                </a:gridCol>
                <a:gridCol w="822960">
                  <a:extLst>
                    <a:ext uri="{9D8B030D-6E8A-4147-A177-3AD203B41FA5}">
                      <a16:colId xmlns:a16="http://schemas.microsoft.com/office/drawing/2014/main" val="3682527437"/>
                    </a:ext>
                  </a:extLst>
                </a:gridCol>
                <a:gridCol w="822960">
                  <a:extLst>
                    <a:ext uri="{9D8B030D-6E8A-4147-A177-3AD203B41FA5}">
                      <a16:colId xmlns:a16="http://schemas.microsoft.com/office/drawing/2014/main" val="350691071"/>
                    </a:ext>
                  </a:extLst>
                </a:gridCol>
                <a:gridCol w="822960">
                  <a:extLst>
                    <a:ext uri="{9D8B030D-6E8A-4147-A177-3AD203B41FA5}">
                      <a16:colId xmlns:a16="http://schemas.microsoft.com/office/drawing/2014/main" val="16632161"/>
                    </a:ext>
                  </a:extLst>
                </a:gridCol>
                <a:gridCol w="822960">
                  <a:extLst>
                    <a:ext uri="{9D8B030D-6E8A-4147-A177-3AD203B41FA5}">
                      <a16:colId xmlns:a16="http://schemas.microsoft.com/office/drawing/2014/main" val="226699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25532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- 2021-03-04 10:30:01</a:t>
                      </a:r>
                      <a:r>
                        <a:rPr kumimoji="0" lang="en-US" sz="1000" b="0" i="0" u="none" strike="noStrike" kern="1200" cap="none" spc="0" normalizeH="0" baseline="0" noProof="0">
                          <a:ln>
                            <a:noFill/>
                          </a:ln>
                          <a:solidFill>
                            <a:prstClr val="black"/>
                          </a:solidFill>
                          <a:effectLst/>
                          <a:uLnTx/>
                          <a:uFillTx/>
                          <a:latin typeface="+mn-lt"/>
                          <a:ea typeface="+mn-ea"/>
                          <a:cs typeface="+mn-cs"/>
                        </a:rPr>
                        <a:t>
 Ramai yang masih bekerja dari rumah, jadi Buttercup ingin kongsikan tips untuk memasak yang boleh memudahkan anda untuk bekerja di rumah! 
#TipButtercup
1. Sediakan makanan tengah hari pada malam sebelumnya. 
2. Pilih hari pilihan anda dan buatkan makanan yang boleh dibahagikan pada hari-hari tertentu. 
3. Gunakan bahan yang telah siap seperti sardin dalam tin, telur, ramuan salad yang telah dibasuh dan sebagainya untuk dijadikan makanan tengah hari anda.  
4. Gunakan sisa-sisa bahan atau ramuan yang ada dan gunakannya untuk memasak sesuatu yang mudah dan cepat. 
Adakah anda mempunyai tips yang lain? Komenlah di bawah!
Sumber: https://www.smallrevolution.com/easy-lunch-ideas-work-from-home/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15877457"/>
                  </a:ext>
                </a:extLst>
              </a:tr>
            </a:tbl>
          </a:graphicData>
        </a:graphic>
      </p:graphicFrame>
      <p:sp>
        <p:nvSpPr>
          <p:cNvPr id="4" name="Text Placeholder 3">
            <a:extLst>
              <a:ext uri="{FF2B5EF4-FFF2-40B4-BE49-F238E27FC236}">
                <a16:creationId xmlns:a16="http://schemas.microsoft.com/office/drawing/2014/main" id="{8144A86F-4758-4DA1-9026-0E8800D59B46}"/>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89605926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1238</Words>
  <Application>Microsoft Office PowerPoint</Application>
  <PresentationFormat>On-screen Show (4:3)</PresentationFormat>
  <Paragraphs>547</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quintly_template</vt:lpstr>
      <vt:lpstr>MASTER TEMPLATE</vt:lpstr>
      <vt:lpstr>Facebook Key Metrics Table | Buttercup Malaysia</vt:lpstr>
      <vt:lpstr>Facebook Reach | Buttercup Malaysia</vt:lpstr>
      <vt:lpstr>Facebook Engaged Users | Buttercup Malaysia</vt:lpstr>
      <vt:lpstr>Facebook Average Reactions Per Post | Buttercup Malaysia</vt:lpstr>
      <vt:lpstr>Facebook Interactions Distribution | Buttercup Malaysia</vt:lpstr>
      <vt:lpstr>Facebook Interaction Rate By Weekday | Buttercup Malaysia</vt:lpstr>
      <vt:lpstr>Facebook (FB) Custom Own Posts Table (new) | Buttercup Malaysia - 1 of 6</vt:lpstr>
      <vt:lpstr>Facebook (FB) Custom Own Posts Table (new) | Buttercup Malaysia - 2 of 6</vt:lpstr>
      <vt:lpstr>Facebook (FB) Custom Own Posts Table (new) | Buttercup Malaysia - 3 of 6</vt:lpstr>
      <vt:lpstr>Facebook (FB) Custom Own Posts Table (new) | Buttercup Malaysia - 4 of 6</vt:lpstr>
      <vt:lpstr>Facebook (FB) Custom Own Posts Table (new) | Buttercup Malaysia - 5 of 6</vt:lpstr>
      <vt:lpstr>Facebook (FB) Custom Own Posts Table (new) | Buttercup Malaysia - 6 of 6</vt:lpstr>
      <vt:lpstr>Facebook Fan Demographics | Buttercup Malaysia</vt:lpstr>
      <vt:lpstr>Facebook Interaction Rate | Buttercup Malaysia</vt:lpstr>
      <vt:lpstr>Facebook Page Likes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Total Engagements over Time (monthly) | Buttercup Malaysia</vt:lpstr>
      <vt:lpstr>Facebook Own Posts Table | Buttercup Malaysia - 1 of 19</vt:lpstr>
      <vt:lpstr>Facebook Own Posts Table | Buttercup Malaysia - 2 of 19</vt:lpstr>
      <vt:lpstr>Facebook Own Posts Table | Buttercup Malaysia - 3 of 19</vt:lpstr>
      <vt:lpstr>Facebook Own Posts Table | Buttercup Malaysia - 4 of 19</vt:lpstr>
      <vt:lpstr>Facebook Own Posts Table | Buttercup Malaysia - 5 of 19</vt:lpstr>
      <vt:lpstr>Facebook Own Posts Table | Buttercup Malaysia - 6 of 19</vt:lpstr>
      <vt:lpstr>Facebook Own Posts Table | Buttercup Malaysia - 7 of 19</vt:lpstr>
      <vt:lpstr>Facebook Own Posts Table | Buttercup Malaysia - 8 of 19</vt:lpstr>
      <vt:lpstr>Facebook Own Posts Table | Buttercup Malaysia - 9 of 19</vt:lpstr>
      <vt:lpstr>Facebook Own Posts Table | Buttercup Malaysia - 10 of 19</vt:lpstr>
      <vt:lpstr>Facebook Own Posts Table | Buttercup Malaysia - 11 of 19</vt:lpstr>
      <vt:lpstr>Facebook Own Posts Table | Buttercup Malaysia - 12 of 19</vt:lpstr>
      <vt:lpstr>Facebook Own Posts Table | Buttercup Malaysia - 13 of 19</vt:lpstr>
      <vt:lpstr>Facebook Own Posts Table | Buttercup Malaysia - 14 of 19</vt:lpstr>
      <vt:lpstr>Facebook Own Posts Table | Buttercup Malaysia - 15 of 19</vt:lpstr>
      <vt:lpstr>Facebook Own Posts Table | Buttercup Malaysia - 16 of 19</vt:lpstr>
      <vt:lpstr>Facebook Own Posts Table | Buttercup Malaysia - 17 of 19</vt:lpstr>
      <vt:lpstr>Facebook Own Posts Table | Buttercup Malaysia - 18 of 19</vt:lpstr>
      <vt:lpstr>Facebook Own Posts Table | Buttercup Malaysia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2021-04-05T02:08:53Z</dcterms:created>
  <dcterms:modified xsi:type="dcterms:W3CDTF">2021-04-05T02:09:42Z</dcterms:modified>
</cp:coreProperties>
</file>