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13474</c:v>
                </c:pt>
                <c:pt idx="1">
                  <c:v>15442</c:v>
                </c:pt>
                <c:pt idx="2">
                  <c:v>567</c:v>
                </c:pt>
                <c:pt idx="3">
                  <c:v>616</c:v>
                </c:pt>
                <c:pt idx="4">
                  <c:v>2954</c:v>
                </c:pt>
                <c:pt idx="5">
                  <c:v>3240</c:v>
                </c:pt>
                <c:pt idx="6">
                  <c:v>1675</c:v>
                </c:pt>
                <c:pt idx="7">
                  <c:v>2033</c:v>
                </c:pt>
                <c:pt idx="8">
                  <c:v>499</c:v>
                </c:pt>
                <c:pt idx="9">
                  <c:v>1485</c:v>
                </c:pt>
                <c:pt idx="10">
                  <c:v>2570</c:v>
                </c:pt>
                <c:pt idx="11">
                  <c:v>2298</c:v>
                </c:pt>
                <c:pt idx="12">
                  <c:v>1985</c:v>
                </c:pt>
                <c:pt idx="13">
                  <c:v>2609</c:v>
                </c:pt>
                <c:pt idx="14">
                  <c:v>1066</c:v>
                </c:pt>
                <c:pt idx="15">
                  <c:v>2082</c:v>
                </c:pt>
                <c:pt idx="16">
                  <c:v>1972</c:v>
                </c:pt>
                <c:pt idx="17">
                  <c:v>1789</c:v>
                </c:pt>
                <c:pt idx="18">
                  <c:v>920</c:v>
                </c:pt>
                <c:pt idx="19">
                  <c:v>959</c:v>
                </c:pt>
                <c:pt idx="20">
                  <c:v>1155</c:v>
                </c:pt>
                <c:pt idx="21">
                  <c:v>1290</c:v>
                </c:pt>
                <c:pt idx="22">
                  <c:v>628</c:v>
                </c:pt>
                <c:pt idx="23">
                  <c:v>2158</c:v>
                </c:pt>
                <c:pt idx="24">
                  <c:v>8844</c:v>
                </c:pt>
                <c:pt idx="25">
                  <c:v>35562</c:v>
                </c:pt>
                <c:pt idx="26">
                  <c:v>27203</c:v>
                </c:pt>
                <c:pt idx="27">
                  <c:v>2104</c:v>
                </c:pt>
                <c:pt idx="28">
                  <c:v>2594</c:v>
                </c:pt>
                <c:pt idx="29">
                  <c:v>3439</c:v>
                </c:pt>
                <c:pt idx="30">
                  <c:v>161916</c:v>
                </c:pt>
              </c:numCache>
            </c:numRef>
          </c:val>
          <c:smooth val="0"/>
          <c:extLst>
            <c:ext xmlns:c16="http://schemas.microsoft.com/office/drawing/2014/chart" uri="{C3380CC4-5D6E-409C-BE32-E72D297353CC}">
              <c16:uniqueId val="{00000000-3F18-4E85-AD07-22EA60284D28}"/>
            </c:ext>
          </c:extLst>
        </c:ser>
        <c:dLbls>
          <c:showLegendKey val="0"/>
          <c:showVal val="0"/>
          <c:showCatName val="0"/>
          <c:showSerName val="0"/>
          <c:showPercent val="0"/>
          <c:showBubbleSize val="0"/>
        </c:dLbls>
        <c:smooth val="0"/>
        <c:axId val="323338904"/>
        <c:axId val="323342184"/>
      </c:lineChart>
      <c:dateAx>
        <c:axId val="32333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42184"/>
        <c:crosses val="autoZero"/>
        <c:auto val="1"/>
        <c:lblOffset val="100"/>
        <c:baseTimeUnit val="days"/>
      </c:dateAx>
      <c:valAx>
        <c:axId val="32334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3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141</c:v>
                </c:pt>
                <c:pt idx="1">
                  <c:v>132</c:v>
                </c:pt>
                <c:pt idx="2">
                  <c:v>18</c:v>
                </c:pt>
                <c:pt idx="3">
                  <c:v>20</c:v>
                </c:pt>
                <c:pt idx="4">
                  <c:v>262</c:v>
                </c:pt>
                <c:pt idx="5">
                  <c:v>350</c:v>
                </c:pt>
                <c:pt idx="6">
                  <c:v>97</c:v>
                </c:pt>
                <c:pt idx="7">
                  <c:v>147</c:v>
                </c:pt>
                <c:pt idx="8">
                  <c:v>18</c:v>
                </c:pt>
                <c:pt idx="9">
                  <c:v>109</c:v>
                </c:pt>
                <c:pt idx="10">
                  <c:v>248</c:v>
                </c:pt>
                <c:pt idx="11">
                  <c:v>56</c:v>
                </c:pt>
                <c:pt idx="12">
                  <c:v>100</c:v>
                </c:pt>
                <c:pt idx="13">
                  <c:v>54</c:v>
                </c:pt>
                <c:pt idx="14">
                  <c:v>24</c:v>
                </c:pt>
                <c:pt idx="15">
                  <c:v>85</c:v>
                </c:pt>
                <c:pt idx="16">
                  <c:v>63</c:v>
                </c:pt>
                <c:pt idx="17">
                  <c:v>48</c:v>
                </c:pt>
                <c:pt idx="18">
                  <c:v>20</c:v>
                </c:pt>
                <c:pt idx="19">
                  <c:v>19</c:v>
                </c:pt>
                <c:pt idx="20">
                  <c:v>27</c:v>
                </c:pt>
                <c:pt idx="21">
                  <c:v>25</c:v>
                </c:pt>
                <c:pt idx="22">
                  <c:v>24</c:v>
                </c:pt>
                <c:pt idx="23">
                  <c:v>46</c:v>
                </c:pt>
                <c:pt idx="24">
                  <c:v>400</c:v>
                </c:pt>
                <c:pt idx="25">
                  <c:v>1426</c:v>
                </c:pt>
                <c:pt idx="26">
                  <c:v>682</c:v>
                </c:pt>
                <c:pt idx="27">
                  <c:v>52</c:v>
                </c:pt>
                <c:pt idx="28">
                  <c:v>84</c:v>
                </c:pt>
                <c:pt idx="29">
                  <c:v>104</c:v>
                </c:pt>
                <c:pt idx="30">
                  <c:v>140</c:v>
                </c:pt>
              </c:numCache>
            </c:numRef>
          </c:val>
          <c:smooth val="0"/>
          <c:extLst>
            <c:ext xmlns:c16="http://schemas.microsoft.com/office/drawing/2014/chart" uri="{C3380CC4-5D6E-409C-BE32-E72D297353CC}">
              <c16:uniqueId val="{00000000-7069-4282-AE10-0B8A3BE9329E}"/>
            </c:ext>
          </c:extLst>
        </c:ser>
        <c:dLbls>
          <c:showLegendKey val="0"/>
          <c:showVal val="0"/>
          <c:showCatName val="0"/>
          <c:showSerName val="0"/>
          <c:showPercent val="0"/>
          <c:showBubbleSize val="0"/>
        </c:dLbls>
        <c:smooth val="0"/>
        <c:axId val="327072576"/>
        <c:axId val="327072904"/>
      </c:lineChart>
      <c:dateAx>
        <c:axId val="32707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72904"/>
        <c:crosses val="autoZero"/>
        <c:auto val="1"/>
        <c:lblOffset val="100"/>
        <c:baseTimeUnit val="days"/>
      </c:dateAx>
      <c:valAx>
        <c:axId val="32707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7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18</c:v>
                </c:pt>
                <c:pt idx="1">
                  <c:v>45</c:v>
                </c:pt>
                <c:pt idx="2">
                  <c:v>0</c:v>
                </c:pt>
                <c:pt idx="3">
                  <c:v>17</c:v>
                </c:pt>
                <c:pt idx="4">
                  <c:v>0</c:v>
                </c:pt>
                <c:pt idx="5">
                  <c:v>62</c:v>
                </c:pt>
                <c:pt idx="6">
                  <c:v>11</c:v>
                </c:pt>
                <c:pt idx="7">
                  <c:v>52</c:v>
                </c:pt>
                <c:pt idx="8">
                  <c:v>0</c:v>
                </c:pt>
                <c:pt idx="9">
                  <c:v>11</c:v>
                </c:pt>
                <c:pt idx="10">
                  <c:v>0</c:v>
                </c:pt>
                <c:pt idx="11">
                  <c:v>43</c:v>
                </c:pt>
                <c:pt idx="12">
                  <c:v>14</c:v>
                </c:pt>
                <c:pt idx="13">
                  <c:v>53</c:v>
                </c:pt>
                <c:pt idx="14">
                  <c:v>0</c:v>
                </c:pt>
                <c:pt idx="15">
                  <c:v>72</c:v>
                </c:pt>
                <c:pt idx="16">
                  <c:v>24</c:v>
                </c:pt>
                <c:pt idx="17">
                  <c:v>24</c:v>
                </c:pt>
                <c:pt idx="18">
                  <c:v>0</c:v>
                </c:pt>
                <c:pt idx="19">
                  <c:v>29</c:v>
                </c:pt>
                <c:pt idx="20">
                  <c:v>0</c:v>
                </c:pt>
                <c:pt idx="21">
                  <c:v>40</c:v>
                </c:pt>
                <c:pt idx="22">
                  <c:v>0</c:v>
                </c:pt>
                <c:pt idx="23">
                  <c:v>51</c:v>
                </c:pt>
                <c:pt idx="24">
                  <c:v>0</c:v>
                </c:pt>
                <c:pt idx="25">
                  <c:v>24</c:v>
                </c:pt>
                <c:pt idx="26">
                  <c:v>0</c:v>
                </c:pt>
                <c:pt idx="27">
                  <c:v>34</c:v>
                </c:pt>
                <c:pt idx="28">
                  <c:v>13</c:v>
                </c:pt>
                <c:pt idx="29">
                  <c:v>217</c:v>
                </c:pt>
                <c:pt idx="30">
                  <c:v>9</c:v>
                </c:pt>
              </c:numCache>
            </c:numRef>
          </c:val>
          <c:smooth val="0"/>
          <c:extLst>
            <c:ext xmlns:c16="http://schemas.microsoft.com/office/drawing/2014/chart" uri="{C3380CC4-5D6E-409C-BE32-E72D297353CC}">
              <c16:uniqueId val="{00000000-219C-412A-851F-9DC59A0E8720}"/>
            </c:ext>
          </c:extLst>
        </c:ser>
        <c:dLbls>
          <c:showLegendKey val="0"/>
          <c:showVal val="0"/>
          <c:showCatName val="0"/>
          <c:showSerName val="0"/>
          <c:showPercent val="0"/>
          <c:showBubbleSize val="0"/>
        </c:dLbls>
        <c:smooth val="0"/>
        <c:axId val="327067000"/>
        <c:axId val="327071592"/>
      </c:lineChart>
      <c:dateAx>
        <c:axId val="32706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71592"/>
        <c:crosses val="autoZero"/>
        <c:auto val="1"/>
        <c:lblOffset val="100"/>
        <c:baseTimeUnit val="days"/>
      </c:dateAx>
      <c:valAx>
        <c:axId val="32707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6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1195</c:v>
                </c:pt>
              </c:numCache>
            </c:numRef>
          </c:val>
          <c:extLst>
            <c:ext xmlns:c16="http://schemas.microsoft.com/office/drawing/2014/chart" uri="{C3380CC4-5D6E-409C-BE32-E72D297353CC}">
              <c16:uniqueId val="{00000000-4218-4371-BD65-35F761254A3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9</c:v>
                </c:pt>
              </c:numCache>
            </c:numRef>
          </c:val>
          <c:extLst>
            <c:ext xmlns:c16="http://schemas.microsoft.com/office/drawing/2014/chart" uri="{C3380CC4-5D6E-409C-BE32-E72D297353CC}">
              <c16:uniqueId val="{00000001-4218-4371-BD65-35F761254A3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4218-4371-BD65-35F761254A3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3</c:v>
                </c:pt>
              </c:numCache>
            </c:numRef>
          </c:val>
          <c:extLst>
            <c:ext xmlns:c16="http://schemas.microsoft.com/office/drawing/2014/chart" uri="{C3380CC4-5D6E-409C-BE32-E72D297353CC}">
              <c16:uniqueId val="{00000003-4218-4371-BD65-35F761254A3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6</c:v>
                </c:pt>
              </c:numCache>
            </c:numRef>
          </c:val>
          <c:extLst>
            <c:ext xmlns:c16="http://schemas.microsoft.com/office/drawing/2014/chart" uri="{C3380CC4-5D6E-409C-BE32-E72D297353CC}">
              <c16:uniqueId val="{00000004-4218-4371-BD65-35F761254A3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4218-4371-BD65-35F761254A3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55</c:v>
                </c:pt>
              </c:numCache>
            </c:numRef>
          </c:val>
          <c:extLst>
            <c:ext xmlns:c16="http://schemas.microsoft.com/office/drawing/2014/chart" uri="{C3380CC4-5D6E-409C-BE32-E72D297353CC}">
              <c16:uniqueId val="{00000006-4218-4371-BD65-35F761254A3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59</c:v>
                </c:pt>
              </c:numCache>
            </c:numRef>
          </c:val>
          <c:extLst>
            <c:ext xmlns:c16="http://schemas.microsoft.com/office/drawing/2014/chart" uri="{C3380CC4-5D6E-409C-BE32-E72D297353CC}">
              <c16:uniqueId val="{00000007-4218-4371-BD65-35F761254A34}"/>
            </c:ext>
          </c:extLst>
        </c:ser>
        <c:dLbls>
          <c:showLegendKey val="0"/>
          <c:showVal val="0"/>
          <c:showCatName val="0"/>
          <c:showSerName val="0"/>
          <c:showPercent val="0"/>
          <c:showBubbleSize val="0"/>
        </c:dLbls>
        <c:gapWidth val="150"/>
        <c:overlap val="100"/>
        <c:axId val="326388256"/>
        <c:axId val="326390880"/>
      </c:barChart>
      <c:catAx>
        <c:axId val="32638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90880"/>
        <c:crosses val="autoZero"/>
        <c:auto val="1"/>
        <c:lblAlgn val="ctr"/>
        <c:lblOffset val="100"/>
        <c:noMultiLvlLbl val="0"/>
      </c:catAx>
      <c:valAx>
        <c:axId val="326390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8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2.8245067497403901E-2</c:v>
                </c:pt>
                <c:pt idx="1">
                  <c:v>0.119210799584631</c:v>
                </c:pt>
                <c:pt idx="2">
                  <c:v>1.91069574247144E-2</c:v>
                </c:pt>
                <c:pt idx="3">
                  <c:v>1.74454828660436E-2</c:v>
                </c:pt>
                <c:pt idx="4">
                  <c:v>2.6791277258567E-2</c:v>
                </c:pt>
                <c:pt idx="5">
                  <c:v>4.46521287642783E-2</c:v>
                </c:pt>
                <c:pt idx="6">
                  <c:v>2.4091381100726901E-2</c:v>
                </c:pt>
              </c:numCache>
            </c:numRef>
          </c:val>
          <c:extLst>
            <c:ext xmlns:c16="http://schemas.microsoft.com/office/drawing/2014/chart" uri="{C3380CC4-5D6E-409C-BE32-E72D297353CC}">
              <c16:uniqueId val="{00000000-2343-4C36-AFC5-00DD18D43603}"/>
            </c:ext>
          </c:extLst>
        </c:ser>
        <c:dLbls>
          <c:showLegendKey val="0"/>
          <c:showVal val="0"/>
          <c:showCatName val="0"/>
          <c:showSerName val="0"/>
          <c:showPercent val="0"/>
          <c:showBubbleSize val="0"/>
        </c:dLbls>
        <c:gapWidth val="219"/>
        <c:overlap val="-27"/>
        <c:axId val="326389240"/>
        <c:axId val="326391536"/>
      </c:barChart>
      <c:catAx>
        <c:axId val="32638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91536"/>
        <c:crosses val="autoZero"/>
        <c:auto val="1"/>
        <c:lblAlgn val="ctr"/>
        <c:lblOffset val="100"/>
        <c:noMultiLvlLbl val="0"/>
      </c:catAx>
      <c:valAx>
        <c:axId val="32639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8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38</c:v>
                </c:pt>
                <c:pt idx="1">
                  <c:v>6158</c:v>
                </c:pt>
                <c:pt idx="2">
                  <c:v>6084</c:v>
                </c:pt>
                <c:pt idx="3">
                  <c:v>2831</c:v>
                </c:pt>
                <c:pt idx="4">
                  <c:v>1544</c:v>
                </c:pt>
                <c:pt idx="5">
                  <c:v>1089</c:v>
                </c:pt>
                <c:pt idx="6">
                  <c:v>815</c:v>
                </c:pt>
              </c:numCache>
            </c:numRef>
          </c:val>
          <c:extLst>
            <c:ext xmlns:c16="http://schemas.microsoft.com/office/drawing/2014/chart" uri="{C3380CC4-5D6E-409C-BE32-E72D297353CC}">
              <c16:uniqueId val="{00000000-7CC4-4E25-87EA-663A8744C69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171</c:v>
                </c:pt>
                <c:pt idx="1">
                  <c:v>9915</c:v>
                </c:pt>
                <c:pt idx="2">
                  <c:v>26401</c:v>
                </c:pt>
                <c:pt idx="3">
                  <c:v>31086</c:v>
                </c:pt>
                <c:pt idx="4">
                  <c:v>17926</c:v>
                </c:pt>
                <c:pt idx="5">
                  <c:v>11035</c:v>
                </c:pt>
                <c:pt idx="6">
                  <c:v>4220</c:v>
                </c:pt>
              </c:numCache>
            </c:numRef>
          </c:val>
          <c:extLst>
            <c:ext xmlns:c16="http://schemas.microsoft.com/office/drawing/2014/chart" uri="{C3380CC4-5D6E-409C-BE32-E72D297353CC}">
              <c16:uniqueId val="{00000001-7CC4-4E25-87EA-663A8744C69F}"/>
            </c:ext>
          </c:extLst>
        </c:ser>
        <c:dLbls>
          <c:showLegendKey val="0"/>
          <c:showVal val="0"/>
          <c:showCatName val="0"/>
          <c:showSerName val="0"/>
          <c:showPercent val="0"/>
          <c:showBubbleSize val="0"/>
        </c:dLbls>
        <c:gapWidth val="219"/>
        <c:overlap val="-27"/>
        <c:axId val="273694048"/>
        <c:axId val="273701920"/>
      </c:barChart>
      <c:catAx>
        <c:axId val="27369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01920"/>
        <c:crosses val="autoZero"/>
        <c:auto val="1"/>
        <c:lblAlgn val="ctr"/>
        <c:lblOffset val="100"/>
        <c:noMultiLvlLbl val="0"/>
      </c:catAx>
      <c:valAx>
        <c:axId val="27370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9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1.49488003587712E-2</c:v>
                </c:pt>
                <c:pt idx="1">
                  <c:v>3.8202172540942797E-2</c:v>
                </c:pt>
                <c:pt idx="2">
                  <c:v>0</c:v>
                </c:pt>
                <c:pt idx="3">
                  <c:v>1.4118076951824101E-2</c:v>
                </c:pt>
                <c:pt idx="4">
                  <c:v>0</c:v>
                </c:pt>
                <c:pt idx="5">
                  <c:v>6.5194462207974493E-2</c:v>
                </c:pt>
                <c:pt idx="6">
                  <c:v>9.5510190522066999E-3</c:v>
                </c:pt>
                <c:pt idx="7">
                  <c:v>4.3187575266807901E-2</c:v>
                </c:pt>
                <c:pt idx="8">
                  <c:v>0</c:v>
                </c:pt>
                <c:pt idx="9">
                  <c:v>1.0382059800664501E-2</c:v>
                </c:pt>
                <c:pt idx="10">
                  <c:v>0</c:v>
                </c:pt>
                <c:pt idx="11">
                  <c:v>4.2361618712206797E-2</c:v>
                </c:pt>
                <c:pt idx="12">
                  <c:v>1.8273943018523101E-2</c:v>
                </c:pt>
                <c:pt idx="13">
                  <c:v>4.9009020982506299E-2</c:v>
                </c:pt>
                <c:pt idx="14">
                  <c:v>0</c:v>
                </c:pt>
                <c:pt idx="15">
                  <c:v>6.5626064346771401E-2</c:v>
                </c:pt>
                <c:pt idx="16">
                  <c:v>2.1599169262720701E-2</c:v>
                </c:pt>
                <c:pt idx="17">
                  <c:v>2.0769294674752799E-2</c:v>
                </c:pt>
                <c:pt idx="18">
                  <c:v>0</c:v>
                </c:pt>
                <c:pt idx="19">
                  <c:v>2.9908778226409499E-2</c:v>
                </c:pt>
                <c:pt idx="20">
                  <c:v>0</c:v>
                </c:pt>
                <c:pt idx="21">
                  <c:v>3.98806902682807E-2</c:v>
                </c:pt>
                <c:pt idx="22">
                  <c:v>0</c:v>
                </c:pt>
                <c:pt idx="23">
                  <c:v>4.2375697952672202E-2</c:v>
                </c:pt>
                <c:pt idx="24">
                  <c:v>0</c:v>
                </c:pt>
                <c:pt idx="25">
                  <c:v>2.1603835511720099E-2</c:v>
                </c:pt>
                <c:pt idx="26">
                  <c:v>0</c:v>
                </c:pt>
                <c:pt idx="27">
                  <c:v>2.8251873763980501E-2</c:v>
                </c:pt>
                <c:pt idx="28">
                  <c:v>1.4957371491249901E-2</c:v>
                </c:pt>
                <c:pt idx="29">
                  <c:v>0.18655631175263199</c:v>
                </c:pt>
                <c:pt idx="30">
                  <c:v>1.08028153798852E-2</c:v>
                </c:pt>
              </c:numCache>
            </c:numRef>
          </c:val>
          <c:smooth val="0"/>
          <c:extLst>
            <c:ext xmlns:c16="http://schemas.microsoft.com/office/drawing/2014/chart" uri="{C3380CC4-5D6E-409C-BE32-E72D297353CC}">
              <c16:uniqueId val="{00000000-D324-493E-B97E-087106F8558E}"/>
            </c:ext>
          </c:extLst>
        </c:ser>
        <c:dLbls>
          <c:showLegendKey val="0"/>
          <c:showVal val="0"/>
          <c:showCatName val="0"/>
          <c:showSerName val="0"/>
          <c:showPercent val="0"/>
          <c:showBubbleSize val="0"/>
        </c:dLbls>
        <c:smooth val="0"/>
        <c:axId val="273703888"/>
        <c:axId val="273696016"/>
      </c:lineChart>
      <c:dateAx>
        <c:axId val="273703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96016"/>
        <c:crosses val="autoZero"/>
        <c:auto val="1"/>
        <c:lblOffset val="100"/>
        <c:baseTimeUnit val="days"/>
      </c:dateAx>
      <c:valAx>
        <c:axId val="27369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0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120411</c:v>
                </c:pt>
                <c:pt idx="1">
                  <c:v>120413</c:v>
                </c:pt>
                <c:pt idx="2">
                  <c:v>120412</c:v>
                </c:pt>
                <c:pt idx="3">
                  <c:v>120415</c:v>
                </c:pt>
                <c:pt idx="4">
                  <c:v>120414</c:v>
                </c:pt>
                <c:pt idx="5">
                  <c:v>120405</c:v>
                </c:pt>
                <c:pt idx="6">
                  <c:v>120407</c:v>
                </c:pt>
                <c:pt idx="7">
                  <c:v>120403</c:v>
                </c:pt>
                <c:pt idx="8">
                  <c:v>120404</c:v>
                </c:pt>
                <c:pt idx="9">
                  <c:v>120397</c:v>
                </c:pt>
                <c:pt idx="10">
                  <c:v>120392</c:v>
                </c:pt>
                <c:pt idx="11">
                  <c:v>120392</c:v>
                </c:pt>
                <c:pt idx="12">
                  <c:v>120389</c:v>
                </c:pt>
                <c:pt idx="13">
                  <c:v>120384</c:v>
                </c:pt>
                <c:pt idx="14">
                  <c:v>120381</c:v>
                </c:pt>
                <c:pt idx="15">
                  <c:v>120377</c:v>
                </c:pt>
                <c:pt idx="16">
                  <c:v>120373</c:v>
                </c:pt>
                <c:pt idx="17">
                  <c:v>120368</c:v>
                </c:pt>
                <c:pt idx="18">
                  <c:v>120367</c:v>
                </c:pt>
                <c:pt idx="19">
                  <c:v>120365</c:v>
                </c:pt>
                <c:pt idx="20">
                  <c:v>120359</c:v>
                </c:pt>
                <c:pt idx="21">
                  <c:v>120359</c:v>
                </c:pt>
                <c:pt idx="22">
                  <c:v>120353</c:v>
                </c:pt>
                <c:pt idx="23">
                  <c:v>120352</c:v>
                </c:pt>
                <c:pt idx="24">
                  <c:v>120351</c:v>
                </c:pt>
                <c:pt idx="25">
                  <c:v>120348</c:v>
                </c:pt>
                <c:pt idx="26">
                  <c:v>120349</c:v>
                </c:pt>
                <c:pt idx="27">
                  <c:v>120344</c:v>
                </c:pt>
                <c:pt idx="28">
                  <c:v>120340</c:v>
                </c:pt>
                <c:pt idx="29">
                  <c:v>120339</c:v>
                </c:pt>
                <c:pt idx="30">
                  <c:v>120340</c:v>
                </c:pt>
              </c:numCache>
            </c:numRef>
          </c:val>
          <c:smooth val="0"/>
          <c:extLst>
            <c:ext xmlns:c16="http://schemas.microsoft.com/office/drawing/2014/chart" uri="{C3380CC4-5D6E-409C-BE32-E72D297353CC}">
              <c16:uniqueId val="{00000000-5F16-435F-8437-05EE4052FC9E}"/>
            </c:ext>
          </c:extLst>
        </c:ser>
        <c:dLbls>
          <c:showLegendKey val="0"/>
          <c:showVal val="0"/>
          <c:showCatName val="0"/>
          <c:showSerName val="0"/>
          <c:showPercent val="0"/>
          <c:showBubbleSize val="0"/>
        </c:dLbls>
        <c:smooth val="0"/>
        <c:axId val="273700608"/>
        <c:axId val="273695360"/>
      </c:lineChart>
      <c:dateAx>
        <c:axId val="27370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95360"/>
        <c:crosses val="autoZero"/>
        <c:auto val="1"/>
        <c:lblOffset val="100"/>
        <c:baseTimeUnit val="days"/>
      </c:dateAx>
      <c:valAx>
        <c:axId val="27369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70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78</c:v>
                </c:pt>
                <c:pt idx="1">
                  <c:v>36</c:v>
                </c:pt>
                <c:pt idx="2">
                  <c:v>30</c:v>
                </c:pt>
                <c:pt idx="3">
                  <c:v>21</c:v>
                </c:pt>
                <c:pt idx="4">
                  <c:v>47</c:v>
                </c:pt>
                <c:pt idx="5">
                  <c:v>27</c:v>
                </c:pt>
                <c:pt idx="6">
                  <c:v>19</c:v>
                </c:pt>
                <c:pt idx="7">
                  <c:v>26</c:v>
                </c:pt>
                <c:pt idx="8">
                  <c:v>26</c:v>
                </c:pt>
                <c:pt idx="9">
                  <c:v>21</c:v>
                </c:pt>
                <c:pt idx="10">
                  <c:v>19</c:v>
                </c:pt>
                <c:pt idx="11">
                  <c:v>28</c:v>
                </c:pt>
                <c:pt idx="12">
                  <c:v>34</c:v>
                </c:pt>
                <c:pt idx="13">
                  <c:v>21</c:v>
                </c:pt>
                <c:pt idx="14">
                  <c:v>14</c:v>
                </c:pt>
                <c:pt idx="15">
                  <c:v>22</c:v>
                </c:pt>
                <c:pt idx="16">
                  <c:v>23</c:v>
                </c:pt>
                <c:pt idx="17">
                  <c:v>25</c:v>
                </c:pt>
                <c:pt idx="18">
                  <c:v>8</c:v>
                </c:pt>
                <c:pt idx="19">
                  <c:v>17</c:v>
                </c:pt>
                <c:pt idx="20">
                  <c:v>18</c:v>
                </c:pt>
                <c:pt idx="21">
                  <c:v>12</c:v>
                </c:pt>
                <c:pt idx="22">
                  <c:v>20</c:v>
                </c:pt>
                <c:pt idx="23">
                  <c:v>18</c:v>
                </c:pt>
                <c:pt idx="24">
                  <c:v>51</c:v>
                </c:pt>
                <c:pt idx="25">
                  <c:v>77</c:v>
                </c:pt>
                <c:pt idx="26">
                  <c:v>50</c:v>
                </c:pt>
                <c:pt idx="27">
                  <c:v>17</c:v>
                </c:pt>
                <c:pt idx="28">
                  <c:v>20</c:v>
                </c:pt>
                <c:pt idx="29">
                  <c:v>25</c:v>
                </c:pt>
                <c:pt idx="30">
                  <c:v>35</c:v>
                </c:pt>
              </c:numCache>
            </c:numRef>
          </c:val>
          <c:smooth val="0"/>
          <c:extLst>
            <c:ext xmlns:c16="http://schemas.microsoft.com/office/drawing/2014/chart" uri="{C3380CC4-5D6E-409C-BE32-E72D297353CC}">
              <c16:uniqueId val="{00000000-DC93-48D5-8960-1C0904A9BAC2}"/>
            </c:ext>
          </c:extLst>
        </c:ser>
        <c:dLbls>
          <c:showLegendKey val="0"/>
          <c:showVal val="0"/>
          <c:showCatName val="0"/>
          <c:showSerName val="0"/>
          <c:showPercent val="0"/>
          <c:showBubbleSize val="0"/>
        </c:dLbls>
        <c:smooth val="0"/>
        <c:axId val="274173600"/>
        <c:axId val="332259528"/>
      </c:lineChart>
      <c:dateAx>
        <c:axId val="27417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59528"/>
        <c:crosses val="autoZero"/>
        <c:auto val="1"/>
        <c:lblOffset val="100"/>
        <c:baseTimeUnit val="days"/>
      </c:dateAx>
      <c:valAx>
        <c:axId val="33225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7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2021-03</c:v>
                </c:pt>
              </c:strCache>
            </c:strRef>
          </c:cat>
          <c:val>
            <c:numRef>
              <c:f>Sheet1!$B$2</c:f>
              <c:numCache>
                <c:formatCode>General</c:formatCode>
                <c:ptCount val="1"/>
                <c:pt idx="0">
                  <c:v>6134</c:v>
                </c:pt>
              </c:numCache>
            </c:numRef>
          </c:val>
          <c:extLst>
            <c:ext xmlns:c16="http://schemas.microsoft.com/office/drawing/2014/chart" uri="{C3380CC4-5D6E-409C-BE32-E72D297353CC}">
              <c16:uniqueId val="{00000000-D8A0-489A-83D7-F7DF7BEEACE9}"/>
            </c:ext>
          </c:extLst>
        </c:ser>
        <c:dLbls>
          <c:showLegendKey val="0"/>
          <c:showVal val="0"/>
          <c:showCatName val="0"/>
          <c:showSerName val="0"/>
          <c:showPercent val="0"/>
          <c:showBubbleSize val="0"/>
        </c:dLbls>
        <c:gapWidth val="219"/>
        <c:overlap val="-27"/>
        <c:axId val="409888952"/>
        <c:axId val="409881408"/>
      </c:barChart>
      <c:catAx>
        <c:axId val="40988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81408"/>
        <c:crosses val="autoZero"/>
        <c:auto val="1"/>
        <c:lblAlgn val="ctr"/>
        <c:lblOffset val="100"/>
        <c:noMultiLvlLbl val="0"/>
      </c:catAx>
      <c:valAx>
        <c:axId val="40988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8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E1578-ED3F-4CDD-A48E-05293A300EA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910D4EA-6E49-4291-9D2A-1B5847E088D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902150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43897-FE70-428B-BE8D-28CC1A76101F}"/>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5A347DDE-20A2-4378-B77D-D6A70F0667B8}"/>
              </a:ext>
            </a:extLst>
          </p:cNvPr>
          <p:cNvGraphicFramePr>
            <a:graphicFrameLocks noGrp="1"/>
          </p:cNvGraphicFramePr>
          <p:nvPr>
            <p:ph type="tbl" sz="quarter" idx="13"/>
            <p:extLst>
              <p:ext uri="{D42A27DB-BD31-4B8C-83A1-F6EECF244321}">
                <p14:modId xmlns:p14="http://schemas.microsoft.com/office/powerpoint/2010/main" val="3192590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51300971"/>
                    </a:ext>
                  </a:extLst>
                </a:gridCol>
                <a:gridCol w="740664">
                  <a:extLst>
                    <a:ext uri="{9D8B030D-6E8A-4147-A177-3AD203B41FA5}">
                      <a16:colId xmlns:a16="http://schemas.microsoft.com/office/drawing/2014/main" val="1938062743"/>
                    </a:ext>
                  </a:extLst>
                </a:gridCol>
                <a:gridCol w="740664">
                  <a:extLst>
                    <a:ext uri="{9D8B030D-6E8A-4147-A177-3AD203B41FA5}">
                      <a16:colId xmlns:a16="http://schemas.microsoft.com/office/drawing/2014/main" val="4180266533"/>
                    </a:ext>
                  </a:extLst>
                </a:gridCol>
                <a:gridCol w="740664">
                  <a:extLst>
                    <a:ext uri="{9D8B030D-6E8A-4147-A177-3AD203B41FA5}">
                      <a16:colId xmlns:a16="http://schemas.microsoft.com/office/drawing/2014/main" val="4286972221"/>
                    </a:ext>
                  </a:extLst>
                </a:gridCol>
                <a:gridCol w="740664">
                  <a:extLst>
                    <a:ext uri="{9D8B030D-6E8A-4147-A177-3AD203B41FA5}">
                      <a16:colId xmlns:a16="http://schemas.microsoft.com/office/drawing/2014/main" val="1401915945"/>
                    </a:ext>
                  </a:extLst>
                </a:gridCol>
                <a:gridCol w="740664">
                  <a:extLst>
                    <a:ext uri="{9D8B030D-6E8A-4147-A177-3AD203B41FA5}">
                      <a16:colId xmlns:a16="http://schemas.microsoft.com/office/drawing/2014/main" val="4126961771"/>
                    </a:ext>
                  </a:extLst>
                </a:gridCol>
                <a:gridCol w="740664">
                  <a:extLst>
                    <a:ext uri="{9D8B030D-6E8A-4147-A177-3AD203B41FA5}">
                      <a16:colId xmlns:a16="http://schemas.microsoft.com/office/drawing/2014/main" val="265802055"/>
                    </a:ext>
                  </a:extLst>
                </a:gridCol>
                <a:gridCol w="740664">
                  <a:extLst>
                    <a:ext uri="{9D8B030D-6E8A-4147-A177-3AD203B41FA5}">
                      <a16:colId xmlns:a16="http://schemas.microsoft.com/office/drawing/2014/main" val="1986121947"/>
                    </a:ext>
                  </a:extLst>
                </a:gridCol>
                <a:gridCol w="740664">
                  <a:extLst>
                    <a:ext uri="{9D8B030D-6E8A-4147-A177-3AD203B41FA5}">
                      <a16:colId xmlns:a16="http://schemas.microsoft.com/office/drawing/2014/main" val="3400547959"/>
                    </a:ext>
                  </a:extLst>
                </a:gridCol>
                <a:gridCol w="740664">
                  <a:extLst>
                    <a:ext uri="{9D8B030D-6E8A-4147-A177-3AD203B41FA5}">
                      <a16:colId xmlns:a16="http://schemas.microsoft.com/office/drawing/2014/main" val="32991360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63444577"/>
                  </a:ext>
                </a:extLst>
              </a:tr>
              <a:tr h="370840">
                <a:tc>
                  <a:txBody>
                    <a:bodyPr/>
                    <a:lstStyle/>
                    <a:p>
                      <a:r>
                        <a:rPr lang="en-US" sz="1000"/>
                        <a:t>SCS Dairy MY</a:t>
                      </a:r>
                    </a:p>
                  </a:txBody>
                  <a:tcPr/>
                </a:tc>
                <a:tc>
                  <a:txBody>
                    <a:bodyPr/>
                    <a:lstStyle/>
                    <a:p>
                      <a:r>
                        <a:rPr lang="en-US" sz="1000"/>
                        <a:t>120340</a:t>
                      </a:r>
                    </a:p>
                  </a:txBody>
                  <a:tcPr/>
                </a:tc>
                <a:tc>
                  <a:txBody>
                    <a:bodyPr/>
                    <a:lstStyle/>
                    <a:p>
                      <a:r>
                        <a:rPr lang="en-US" sz="1000"/>
                        <a:t>-71</a:t>
                      </a:r>
                    </a:p>
                  </a:txBody>
                  <a:tcPr/>
                </a:tc>
                <a:tc>
                  <a:txBody>
                    <a:bodyPr/>
                    <a:lstStyle/>
                    <a:p>
                      <a:r>
                        <a:rPr lang="en-US" sz="1000"/>
                        <a:t>27</a:t>
                      </a:r>
                    </a:p>
                  </a:txBody>
                  <a:tcPr/>
                </a:tc>
                <a:tc>
                  <a:txBody>
                    <a:bodyPr/>
                    <a:lstStyle/>
                    <a:p>
                      <a:r>
                        <a:rPr lang="en-US" sz="1000"/>
                        <a:t>1213</a:t>
                      </a:r>
                    </a:p>
                  </a:txBody>
                  <a:tcPr/>
                </a:tc>
                <a:tc>
                  <a:txBody>
                    <a:bodyPr/>
                    <a:lstStyle/>
                    <a:p>
                      <a:r>
                        <a:rPr lang="en-US" sz="1000"/>
                        <a:t>55</a:t>
                      </a:r>
                    </a:p>
                  </a:txBody>
                  <a:tcPr/>
                </a:tc>
                <a:tc>
                  <a:txBody>
                    <a:bodyPr/>
                    <a:lstStyle/>
                    <a:p>
                      <a:r>
                        <a:rPr lang="en-US" sz="1000"/>
                        <a:t>59</a:t>
                      </a:r>
                    </a:p>
                  </a:txBody>
                  <a:tcPr/>
                </a:tc>
                <a:tc>
                  <a:txBody>
                    <a:bodyPr/>
                    <a:lstStyle/>
                    <a:p>
                      <a:r>
                        <a:rPr lang="en-US" sz="1000"/>
                        <a:t>1</a:t>
                      </a:r>
                    </a:p>
                  </a:txBody>
                  <a:tcPr/>
                </a:tc>
                <a:tc>
                  <a:txBody>
                    <a:bodyPr/>
                    <a:lstStyle/>
                    <a:p>
                      <a:r>
                        <a:rPr lang="en-US" sz="1000"/>
                        <a:t>0.0408 %</a:t>
                      </a:r>
                    </a:p>
                  </a:txBody>
                  <a:tcPr/>
                </a:tc>
                <a:tc>
                  <a:txBody>
                    <a:bodyPr/>
                    <a:lstStyle/>
                    <a:p>
                      <a:r>
                        <a:rPr lang="en-US" sz="1000"/>
                        <a:t>0.0 %</a:t>
                      </a:r>
                    </a:p>
                  </a:txBody>
                  <a:tcPr/>
                </a:tc>
                <a:extLst>
                  <a:ext uri="{0D108BD9-81ED-4DB2-BD59-A6C34878D82A}">
                    <a16:rowId xmlns:a16="http://schemas.microsoft.com/office/drawing/2014/main" val="472188572"/>
                  </a:ext>
                </a:extLst>
              </a:tr>
            </a:tbl>
          </a:graphicData>
        </a:graphic>
      </p:graphicFrame>
      <p:sp>
        <p:nvSpPr>
          <p:cNvPr id="4" name="Text Placeholder 3">
            <a:extLst>
              <a:ext uri="{FF2B5EF4-FFF2-40B4-BE49-F238E27FC236}">
                <a16:creationId xmlns:a16="http://schemas.microsoft.com/office/drawing/2014/main" id="{1EF98D05-9343-4B38-9338-801B169258F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170573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1415A-6E01-40CC-96F8-C3FE726B09DC}"/>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E98D99BC-FCEC-4B51-8770-87D121EE277C}"/>
              </a:ext>
            </a:extLst>
          </p:cNvPr>
          <p:cNvGraphicFramePr>
            <a:graphicFrameLocks noGrp="1"/>
          </p:cNvGraphicFramePr>
          <p:nvPr>
            <p:ph type="chart" sz="quarter" idx="13"/>
            <p:extLst>
              <p:ext uri="{D42A27DB-BD31-4B8C-83A1-F6EECF244321}">
                <p14:modId xmlns:p14="http://schemas.microsoft.com/office/powerpoint/2010/main" val="568266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BA285-10FD-4610-A074-3386C768D587}"/>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D15A2A1F-5ADA-4EC3-B278-E195613575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0696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1248A-7B27-441E-BCD8-24E3259E52B5}"/>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F1CAFFC6-5A31-427F-9DF7-5872818A2BC4}"/>
              </a:ext>
            </a:extLst>
          </p:cNvPr>
          <p:cNvGraphicFramePr>
            <a:graphicFrameLocks noGrp="1"/>
          </p:cNvGraphicFramePr>
          <p:nvPr>
            <p:ph type="chart" sz="quarter" idx="13"/>
            <p:extLst>
              <p:ext uri="{D42A27DB-BD31-4B8C-83A1-F6EECF244321}">
                <p14:modId xmlns:p14="http://schemas.microsoft.com/office/powerpoint/2010/main" val="2969866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872E60-764A-4831-BDFE-F2C9CA6A53F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B4AE0232-EA78-4CD2-9DB1-D563DFB795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6297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FEAD3-2692-4AE6-BE4D-0461B42538D8}"/>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5EB1F44A-6D55-44B3-8CA1-F27984196A48}"/>
              </a:ext>
            </a:extLst>
          </p:cNvPr>
          <p:cNvGraphicFramePr>
            <a:graphicFrameLocks noGrp="1"/>
          </p:cNvGraphicFramePr>
          <p:nvPr>
            <p:ph type="chart" sz="quarter" idx="13"/>
            <p:extLst>
              <p:ext uri="{D42A27DB-BD31-4B8C-83A1-F6EECF244321}">
                <p14:modId xmlns:p14="http://schemas.microsoft.com/office/powerpoint/2010/main" val="3158077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5327EF-9F17-48ED-A990-17017773A08B}"/>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ACAE3AC-1C2D-4C58-99F6-358EB68978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7105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A5CE5-2CB8-49EF-BAFF-0F8D432591B5}"/>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4531DFA3-F56F-450B-92FC-6B08F3BCEDBB}"/>
              </a:ext>
            </a:extLst>
          </p:cNvPr>
          <p:cNvGraphicFramePr>
            <a:graphicFrameLocks noGrp="1"/>
          </p:cNvGraphicFramePr>
          <p:nvPr>
            <p:ph type="chart" sz="quarter" idx="13"/>
            <p:extLst>
              <p:ext uri="{D42A27DB-BD31-4B8C-83A1-F6EECF244321}">
                <p14:modId xmlns:p14="http://schemas.microsoft.com/office/powerpoint/2010/main" val="2222901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9A75CF-30B7-4177-84E6-9EC9E7DDFD7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549CF76-694C-4536-9D55-B404D677F3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872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955FE-206E-4B8F-9217-648CF184772F}"/>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D66A3B9F-A6EB-4E79-B812-10CA803B8D7D}"/>
              </a:ext>
            </a:extLst>
          </p:cNvPr>
          <p:cNvGraphicFramePr>
            <a:graphicFrameLocks noGrp="1"/>
          </p:cNvGraphicFramePr>
          <p:nvPr>
            <p:ph type="chart" sz="quarter" idx="13"/>
            <p:extLst>
              <p:ext uri="{D42A27DB-BD31-4B8C-83A1-F6EECF244321}">
                <p14:modId xmlns:p14="http://schemas.microsoft.com/office/powerpoint/2010/main" val="1244902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BAFD0E-71F0-4C51-A704-50EDF46B9BF7}"/>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46A97FB4-E032-4F29-A249-7A1F612E6A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3717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1BF05-4C45-4E0D-B874-A96FDCF6E542}"/>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0223CA37-D376-493B-B52B-35208B6CB62E}"/>
              </a:ext>
            </a:extLst>
          </p:cNvPr>
          <p:cNvGraphicFramePr>
            <a:graphicFrameLocks noGrp="1"/>
          </p:cNvGraphicFramePr>
          <p:nvPr>
            <p:ph type="tbl" sz="quarter" idx="13"/>
            <p:extLst>
              <p:ext uri="{D42A27DB-BD31-4B8C-83A1-F6EECF244321}">
                <p14:modId xmlns:p14="http://schemas.microsoft.com/office/powerpoint/2010/main" val="408873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5133488"/>
                    </a:ext>
                  </a:extLst>
                </a:gridCol>
                <a:gridCol w="905256">
                  <a:extLst>
                    <a:ext uri="{9D8B030D-6E8A-4147-A177-3AD203B41FA5}">
                      <a16:colId xmlns:a16="http://schemas.microsoft.com/office/drawing/2014/main" val="3148009250"/>
                    </a:ext>
                  </a:extLst>
                </a:gridCol>
                <a:gridCol w="905256">
                  <a:extLst>
                    <a:ext uri="{9D8B030D-6E8A-4147-A177-3AD203B41FA5}">
                      <a16:colId xmlns:a16="http://schemas.microsoft.com/office/drawing/2014/main" val="4075219849"/>
                    </a:ext>
                  </a:extLst>
                </a:gridCol>
                <a:gridCol w="905256">
                  <a:extLst>
                    <a:ext uri="{9D8B030D-6E8A-4147-A177-3AD203B41FA5}">
                      <a16:colId xmlns:a16="http://schemas.microsoft.com/office/drawing/2014/main" val="247868461"/>
                    </a:ext>
                  </a:extLst>
                </a:gridCol>
                <a:gridCol w="905256">
                  <a:extLst>
                    <a:ext uri="{9D8B030D-6E8A-4147-A177-3AD203B41FA5}">
                      <a16:colId xmlns:a16="http://schemas.microsoft.com/office/drawing/2014/main" val="1835737129"/>
                    </a:ext>
                  </a:extLst>
                </a:gridCol>
                <a:gridCol w="905256">
                  <a:extLst>
                    <a:ext uri="{9D8B030D-6E8A-4147-A177-3AD203B41FA5}">
                      <a16:colId xmlns:a16="http://schemas.microsoft.com/office/drawing/2014/main" val="3866306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696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- 2021-03-30 14:14:09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Want to spice up your Hari Raya treats? Save the date and catch Chef Siti LIVE on 2 April (Friday), from 8.30pm – 10pm.   
Note down her tips and learn how to make delectable Fruits &amp; Nuts Lapis for your Raya celebrations. Don’t forget to stay until the end of the Live Tutorial to win exclusive SCS X Chef Siti Mastura Mixing Bowls or SCS Aprons!
Watch the Live here on SCS Dairy Malaysia's Facebook page. See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0265179"/>
                  </a:ext>
                </a:extLst>
              </a:tr>
            </a:tbl>
          </a:graphicData>
        </a:graphic>
      </p:graphicFrame>
      <p:sp>
        <p:nvSpPr>
          <p:cNvPr id="4" name="Text Placeholder 3">
            <a:extLst>
              <a:ext uri="{FF2B5EF4-FFF2-40B4-BE49-F238E27FC236}">
                <a16:creationId xmlns:a16="http://schemas.microsoft.com/office/drawing/2014/main" id="{2A73529F-4A75-4790-8CA3-00FE043574A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019855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44725-BE4C-4645-A428-C40C6827077D}"/>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D43B2776-C5FE-46BC-AE4B-ABAFF0A982DE}"/>
              </a:ext>
            </a:extLst>
          </p:cNvPr>
          <p:cNvGraphicFramePr>
            <a:graphicFrameLocks noGrp="1"/>
          </p:cNvGraphicFramePr>
          <p:nvPr>
            <p:ph type="tbl" sz="quarter" idx="13"/>
            <p:extLst>
              <p:ext uri="{D42A27DB-BD31-4B8C-83A1-F6EECF244321}">
                <p14:modId xmlns:p14="http://schemas.microsoft.com/office/powerpoint/2010/main" val="44732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2141305"/>
                    </a:ext>
                  </a:extLst>
                </a:gridCol>
                <a:gridCol w="905256">
                  <a:extLst>
                    <a:ext uri="{9D8B030D-6E8A-4147-A177-3AD203B41FA5}">
                      <a16:colId xmlns:a16="http://schemas.microsoft.com/office/drawing/2014/main" val="4126142685"/>
                    </a:ext>
                  </a:extLst>
                </a:gridCol>
                <a:gridCol w="905256">
                  <a:extLst>
                    <a:ext uri="{9D8B030D-6E8A-4147-A177-3AD203B41FA5}">
                      <a16:colId xmlns:a16="http://schemas.microsoft.com/office/drawing/2014/main" val="124178262"/>
                    </a:ext>
                  </a:extLst>
                </a:gridCol>
                <a:gridCol w="905256">
                  <a:extLst>
                    <a:ext uri="{9D8B030D-6E8A-4147-A177-3AD203B41FA5}">
                      <a16:colId xmlns:a16="http://schemas.microsoft.com/office/drawing/2014/main" val="3440853995"/>
                    </a:ext>
                  </a:extLst>
                </a:gridCol>
                <a:gridCol w="905256">
                  <a:extLst>
                    <a:ext uri="{9D8B030D-6E8A-4147-A177-3AD203B41FA5}">
                      <a16:colId xmlns:a16="http://schemas.microsoft.com/office/drawing/2014/main" val="2367852749"/>
                    </a:ext>
                  </a:extLst>
                </a:gridCol>
                <a:gridCol w="905256">
                  <a:extLst>
                    <a:ext uri="{9D8B030D-6E8A-4147-A177-3AD203B41FA5}">
                      <a16:colId xmlns:a16="http://schemas.microsoft.com/office/drawing/2014/main" val="2239174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554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- 2021-03-30 15:03:33</a:t>
                      </a:r>
                      <a:r>
                        <a:rPr kumimoji="0" lang="en-US" sz="1000" b="0" i="0" u="none" strike="noStrike" kern="1200" cap="none" spc="0" normalizeH="0" baseline="0" noProof="0">
                          <a:ln>
                            <a:noFill/>
                          </a:ln>
                          <a:solidFill>
                            <a:prstClr val="black"/>
                          </a:solidFill>
                          <a:effectLst/>
                          <a:uLnTx/>
                          <a:uFillTx/>
                          <a:latin typeface="+mn-lt"/>
                          <a:ea typeface="+mn-ea"/>
                          <a:cs typeface="+mn-cs"/>
                        </a:rPr>
                        <a:t>
 This 20 Minute Honey Garlic Butter Shrimp made with SCS Salted Butter requires one skillet and is perfect for busy weeknights. 
To make this delicious recipe, buy SCS Butter from Lazada and get it delivered at your doorstep! Click on the Shop Now button to place your order!
#SCSrecipes #JustAddSCS
Ingredients:
4 tablespoons SCS Salted Butter
680g raw jumbo shrimp, peeled and deveined
Kosher salt and black pepper
54g extra virgin olive oil
6 cloves garlic, finely chopped or grated
1 inch fresh grated ginger, grated (or 1 teaspoon dried ginger)
1/4 teaspoon cayenne pepper (optional)
2 jalapeños, seeded (if desired) and chopped
240g canned coconut milk
2 tablespoons low sodium soy sauce
3 tablespoons honey
Zest and juice from 1 lime
4g fresh cilantro or basil, chopped
Ingredients for mango salsa:
1 mango or 2 cups pineapple chunks
1 jalapeño, seeded (if desired), and chopped
2 tablespoons extra virgin olive oil
juice of 1 lime
8 g cilantro, roughly chopped
Salt to taste
1. Pat the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8401078"/>
                  </a:ext>
                </a:extLst>
              </a:tr>
            </a:tbl>
          </a:graphicData>
        </a:graphic>
      </p:graphicFrame>
      <p:sp>
        <p:nvSpPr>
          <p:cNvPr id="4" name="Text Placeholder 3">
            <a:extLst>
              <a:ext uri="{FF2B5EF4-FFF2-40B4-BE49-F238E27FC236}">
                <a16:creationId xmlns:a16="http://schemas.microsoft.com/office/drawing/2014/main" id="{555DEC24-6686-4AC7-BA7B-2AAE9CA080E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176238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BE650-C6FD-4283-B1FE-BC6B4EED5230}"/>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79A7820B-905E-4345-B592-55EF75BDE9DD}"/>
              </a:ext>
            </a:extLst>
          </p:cNvPr>
          <p:cNvGraphicFramePr>
            <a:graphicFrameLocks noGrp="1"/>
          </p:cNvGraphicFramePr>
          <p:nvPr>
            <p:ph type="tbl" sz="quarter" idx="13"/>
            <p:extLst>
              <p:ext uri="{D42A27DB-BD31-4B8C-83A1-F6EECF244321}">
                <p14:modId xmlns:p14="http://schemas.microsoft.com/office/powerpoint/2010/main" val="2617743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5203921"/>
                    </a:ext>
                  </a:extLst>
                </a:gridCol>
                <a:gridCol w="905256">
                  <a:extLst>
                    <a:ext uri="{9D8B030D-6E8A-4147-A177-3AD203B41FA5}">
                      <a16:colId xmlns:a16="http://schemas.microsoft.com/office/drawing/2014/main" val="2961835383"/>
                    </a:ext>
                  </a:extLst>
                </a:gridCol>
                <a:gridCol w="905256">
                  <a:extLst>
                    <a:ext uri="{9D8B030D-6E8A-4147-A177-3AD203B41FA5}">
                      <a16:colId xmlns:a16="http://schemas.microsoft.com/office/drawing/2014/main" val="2243223027"/>
                    </a:ext>
                  </a:extLst>
                </a:gridCol>
                <a:gridCol w="905256">
                  <a:extLst>
                    <a:ext uri="{9D8B030D-6E8A-4147-A177-3AD203B41FA5}">
                      <a16:colId xmlns:a16="http://schemas.microsoft.com/office/drawing/2014/main" val="1624221239"/>
                    </a:ext>
                  </a:extLst>
                </a:gridCol>
                <a:gridCol w="905256">
                  <a:extLst>
                    <a:ext uri="{9D8B030D-6E8A-4147-A177-3AD203B41FA5}">
                      <a16:colId xmlns:a16="http://schemas.microsoft.com/office/drawing/2014/main" val="1061384689"/>
                    </a:ext>
                  </a:extLst>
                </a:gridCol>
                <a:gridCol w="905256">
                  <a:extLst>
                    <a:ext uri="{9D8B030D-6E8A-4147-A177-3AD203B41FA5}">
                      <a16:colId xmlns:a16="http://schemas.microsoft.com/office/drawing/2014/main" val="51553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9288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- 2021-03-06 10:03:38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Grace Lee
Yvainne Ong  
Shanti Devi 
Kindly send us a Facebook message with the following details mentioned below before 10th March 2021 to claim your prize. 
Name as per IC
First 8 digits of your NRIC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9224397"/>
                  </a:ext>
                </a:extLst>
              </a:tr>
            </a:tbl>
          </a:graphicData>
        </a:graphic>
      </p:graphicFrame>
      <p:sp>
        <p:nvSpPr>
          <p:cNvPr id="4" name="Text Placeholder 3">
            <a:extLst>
              <a:ext uri="{FF2B5EF4-FFF2-40B4-BE49-F238E27FC236}">
                <a16:creationId xmlns:a16="http://schemas.microsoft.com/office/drawing/2014/main" id="{5702C241-96D5-461A-A8EE-169220B2C29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235136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274F1-C75F-4C6C-A04E-62BFE5DE15A4}"/>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3D7AF13B-8C78-4BC2-8098-8C296656EF75}"/>
              </a:ext>
            </a:extLst>
          </p:cNvPr>
          <p:cNvGraphicFramePr>
            <a:graphicFrameLocks noGrp="1"/>
          </p:cNvGraphicFramePr>
          <p:nvPr>
            <p:ph type="tbl" sz="quarter" idx="13"/>
            <p:extLst>
              <p:ext uri="{D42A27DB-BD31-4B8C-83A1-F6EECF244321}">
                <p14:modId xmlns:p14="http://schemas.microsoft.com/office/powerpoint/2010/main" val="3314413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9773261"/>
                    </a:ext>
                  </a:extLst>
                </a:gridCol>
                <a:gridCol w="905256">
                  <a:extLst>
                    <a:ext uri="{9D8B030D-6E8A-4147-A177-3AD203B41FA5}">
                      <a16:colId xmlns:a16="http://schemas.microsoft.com/office/drawing/2014/main" val="159057848"/>
                    </a:ext>
                  </a:extLst>
                </a:gridCol>
                <a:gridCol w="905256">
                  <a:extLst>
                    <a:ext uri="{9D8B030D-6E8A-4147-A177-3AD203B41FA5}">
                      <a16:colId xmlns:a16="http://schemas.microsoft.com/office/drawing/2014/main" val="2301815294"/>
                    </a:ext>
                  </a:extLst>
                </a:gridCol>
                <a:gridCol w="905256">
                  <a:extLst>
                    <a:ext uri="{9D8B030D-6E8A-4147-A177-3AD203B41FA5}">
                      <a16:colId xmlns:a16="http://schemas.microsoft.com/office/drawing/2014/main" val="3567485891"/>
                    </a:ext>
                  </a:extLst>
                </a:gridCol>
                <a:gridCol w="905256">
                  <a:extLst>
                    <a:ext uri="{9D8B030D-6E8A-4147-A177-3AD203B41FA5}">
                      <a16:colId xmlns:a16="http://schemas.microsoft.com/office/drawing/2014/main" val="982152884"/>
                    </a:ext>
                  </a:extLst>
                </a:gridCol>
                <a:gridCol w="905256">
                  <a:extLst>
                    <a:ext uri="{9D8B030D-6E8A-4147-A177-3AD203B41FA5}">
                      <a16:colId xmlns:a16="http://schemas.microsoft.com/office/drawing/2014/main" val="309084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5527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- 2021-03-16 15:03:18</a:t>
                      </a:r>
                      <a:r>
                        <a:rPr kumimoji="0" lang="en-US" sz="1000" b="0" i="0" u="none" strike="noStrike" kern="1200" cap="none" spc="0" normalizeH="0" baseline="0" noProof="0">
                          <a:ln>
                            <a:noFill/>
                          </a:ln>
                          <a:solidFill>
                            <a:prstClr val="black"/>
                          </a:solidFill>
                          <a:effectLst/>
                          <a:uLnTx/>
                          <a:uFillTx/>
                          <a:latin typeface="+mn-lt"/>
                          <a:ea typeface="+mn-ea"/>
                          <a:cs typeface="+mn-cs"/>
                        </a:rPr>
                        <a:t>
 We are truly grateful to our fans for their continued love and support! 
“SCS butter makes my cookies and cakes extra special.”
Shalu Sukandran.
#SCSfans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2629934"/>
                  </a:ext>
                </a:extLst>
              </a:tr>
            </a:tbl>
          </a:graphicData>
        </a:graphic>
      </p:graphicFrame>
      <p:sp>
        <p:nvSpPr>
          <p:cNvPr id="4" name="Text Placeholder 3">
            <a:extLst>
              <a:ext uri="{FF2B5EF4-FFF2-40B4-BE49-F238E27FC236}">
                <a16:creationId xmlns:a16="http://schemas.microsoft.com/office/drawing/2014/main" id="{A9E6C081-E388-44B6-8194-67155FD1E61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312539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BB789-64CB-4888-8FE4-03F65569BA29}"/>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ED608896-D8C5-447C-9A07-D0FA39441307}"/>
              </a:ext>
            </a:extLst>
          </p:cNvPr>
          <p:cNvGraphicFramePr>
            <a:graphicFrameLocks noGrp="1"/>
          </p:cNvGraphicFramePr>
          <p:nvPr>
            <p:ph type="tbl" sz="quarter" idx="13"/>
            <p:extLst>
              <p:ext uri="{D42A27DB-BD31-4B8C-83A1-F6EECF244321}">
                <p14:modId xmlns:p14="http://schemas.microsoft.com/office/powerpoint/2010/main" val="309676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00972480"/>
                    </a:ext>
                  </a:extLst>
                </a:gridCol>
                <a:gridCol w="905256">
                  <a:extLst>
                    <a:ext uri="{9D8B030D-6E8A-4147-A177-3AD203B41FA5}">
                      <a16:colId xmlns:a16="http://schemas.microsoft.com/office/drawing/2014/main" val="544515433"/>
                    </a:ext>
                  </a:extLst>
                </a:gridCol>
                <a:gridCol w="905256">
                  <a:extLst>
                    <a:ext uri="{9D8B030D-6E8A-4147-A177-3AD203B41FA5}">
                      <a16:colId xmlns:a16="http://schemas.microsoft.com/office/drawing/2014/main" val="949584111"/>
                    </a:ext>
                  </a:extLst>
                </a:gridCol>
                <a:gridCol w="905256">
                  <a:extLst>
                    <a:ext uri="{9D8B030D-6E8A-4147-A177-3AD203B41FA5}">
                      <a16:colId xmlns:a16="http://schemas.microsoft.com/office/drawing/2014/main" val="228601551"/>
                    </a:ext>
                  </a:extLst>
                </a:gridCol>
                <a:gridCol w="905256">
                  <a:extLst>
                    <a:ext uri="{9D8B030D-6E8A-4147-A177-3AD203B41FA5}">
                      <a16:colId xmlns:a16="http://schemas.microsoft.com/office/drawing/2014/main" val="484457941"/>
                    </a:ext>
                  </a:extLst>
                </a:gridCol>
                <a:gridCol w="905256">
                  <a:extLst>
                    <a:ext uri="{9D8B030D-6E8A-4147-A177-3AD203B41FA5}">
                      <a16:colId xmlns:a16="http://schemas.microsoft.com/office/drawing/2014/main" val="3406751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536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- 2021-03-14 16:01:10</a:t>
                      </a:r>
                      <a:r>
                        <a:rPr kumimoji="0" lang="en-US" sz="1000" b="0" i="0" u="none" strike="noStrike" kern="1200" cap="none" spc="0" normalizeH="0" baseline="0" noProof="0">
                          <a:ln>
                            <a:noFill/>
                          </a:ln>
                          <a:solidFill>
                            <a:prstClr val="black"/>
                          </a:solidFill>
                          <a:effectLst/>
                          <a:uLnTx/>
                          <a:uFillTx/>
                          <a:latin typeface="+mn-lt"/>
                          <a:ea typeface="+mn-ea"/>
                          <a:cs typeface="+mn-cs"/>
                        </a:rPr>
                        <a:t>
 These mouthwatering Chicken Cheesesteak Sliders made with SCS Original Sliced Cheese are quick to make and totally irresistible! 
#SCSrecipes #JustAddSCS
Chicken Cheesesteak Sliders
Ingredients:
6 slices SCS Original Sliced Cheese
2 tbsp SCS Salted Butter
623g fully cooked or grilled chicken breast strips
198g diced red and green bell peppers
142g diced onions
12 slider buns
Instructions:
1. Preheat oven to 176°C.
2. Separate the tops and bottoms of the buns and place the bottoms on a sheet pan.
3. Sauté the pepper and onions until they are tender.
4. Layer the chicken, then the pepper and onion evenly over the bottom layer of the buns.
5. Place a layer of SCS Original Sliced Cheese on top of the peppers and onions.
6. Place the top pieces of the buns on top of the cheese and then brush the tops with melted SCS Salted Butter.
7. Cover with foil and bake for 10 minutes, then remove foil and continue baking for another 10 minutes (or until cheese has melted).
8. Cut and serve.
Sourc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1795"/>
                  </a:ext>
                </a:extLst>
              </a:tr>
            </a:tbl>
          </a:graphicData>
        </a:graphic>
      </p:graphicFrame>
      <p:sp>
        <p:nvSpPr>
          <p:cNvPr id="4" name="Text Placeholder 3">
            <a:extLst>
              <a:ext uri="{FF2B5EF4-FFF2-40B4-BE49-F238E27FC236}">
                <a16:creationId xmlns:a16="http://schemas.microsoft.com/office/drawing/2014/main" id="{CE0447E5-5C71-4F35-8BD9-162380685A7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998550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BD0C-637C-44FB-9C49-8E9D7C315949}"/>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4DEBE60F-FFE4-4248-A695-E4CDA4494714}"/>
              </a:ext>
            </a:extLst>
          </p:cNvPr>
          <p:cNvGraphicFramePr>
            <a:graphicFrameLocks noGrp="1"/>
          </p:cNvGraphicFramePr>
          <p:nvPr>
            <p:ph type="chart" sz="quarter" idx="13"/>
            <p:extLst>
              <p:ext uri="{D42A27DB-BD31-4B8C-83A1-F6EECF244321}">
                <p14:modId xmlns:p14="http://schemas.microsoft.com/office/powerpoint/2010/main" val="2834174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50ADA2-762D-4180-8B3B-283CF2A9AC8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D739AE64-2037-487F-8D06-0AC1096700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2653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EAB13-1B7D-476A-9A57-9B31CC370B35}"/>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F53144D0-12CA-49AA-8BBF-B5F24ECC7E14}"/>
              </a:ext>
            </a:extLst>
          </p:cNvPr>
          <p:cNvGraphicFramePr>
            <a:graphicFrameLocks noGrp="1"/>
          </p:cNvGraphicFramePr>
          <p:nvPr>
            <p:ph type="chart" sz="quarter" idx="13"/>
            <p:extLst>
              <p:ext uri="{D42A27DB-BD31-4B8C-83A1-F6EECF244321}">
                <p14:modId xmlns:p14="http://schemas.microsoft.com/office/powerpoint/2010/main" val="3810928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0B9309-1749-4C18-9D5E-9C249EF6F0B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94DFACC2-5AF4-49BC-9D90-AE1B2A9B51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0531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34F63-213C-4DE6-8786-0A90F6F5ABEC}"/>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436C9863-08CF-4CAD-BD0A-D9DCB211D3EA}"/>
              </a:ext>
            </a:extLst>
          </p:cNvPr>
          <p:cNvGraphicFramePr>
            <a:graphicFrameLocks noGrp="1"/>
          </p:cNvGraphicFramePr>
          <p:nvPr>
            <p:ph type="chart" sz="quarter" idx="13"/>
            <p:extLst>
              <p:ext uri="{D42A27DB-BD31-4B8C-83A1-F6EECF244321}">
                <p14:modId xmlns:p14="http://schemas.microsoft.com/office/powerpoint/2010/main" val="3036206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1359C3-C086-4EA5-A232-70286BE1B6A5}"/>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18476D0-7473-48C9-B022-E358F1C05E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392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6EC63-E565-439D-AE75-5217E43B30BB}"/>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B0CADA17-34B6-4D7E-A93F-CE4E4F5704D8}"/>
              </a:ext>
            </a:extLst>
          </p:cNvPr>
          <p:cNvGraphicFramePr>
            <a:graphicFrameLocks noGrp="1"/>
          </p:cNvGraphicFramePr>
          <p:nvPr>
            <p:ph type="chart" sz="quarter" idx="13"/>
            <p:extLst>
              <p:ext uri="{D42A27DB-BD31-4B8C-83A1-F6EECF244321}">
                <p14:modId xmlns:p14="http://schemas.microsoft.com/office/powerpoint/2010/main" val="223779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570CE7-06EC-49CD-8D67-6305ECE2432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9469C253-2E72-40F2-8ACB-C69EFB710A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823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8BF34-4A37-4F81-8C2F-DC2790F91591}"/>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B17D16D1-479B-4D97-B909-3A714B332AA2}"/>
              </a:ext>
            </a:extLst>
          </p:cNvPr>
          <p:cNvGraphicFramePr>
            <a:graphicFrameLocks noGrp="1"/>
          </p:cNvGraphicFramePr>
          <p:nvPr>
            <p:ph type="tbl" sz="quarter" idx="13"/>
            <p:extLst>
              <p:ext uri="{D42A27DB-BD31-4B8C-83A1-F6EECF244321}">
                <p14:modId xmlns:p14="http://schemas.microsoft.com/office/powerpoint/2010/main" val="879111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82935159"/>
                    </a:ext>
                  </a:extLst>
                </a:gridCol>
                <a:gridCol w="1645920">
                  <a:extLst>
                    <a:ext uri="{9D8B030D-6E8A-4147-A177-3AD203B41FA5}">
                      <a16:colId xmlns:a16="http://schemas.microsoft.com/office/drawing/2014/main" val="252312658"/>
                    </a:ext>
                  </a:extLst>
                </a:gridCol>
                <a:gridCol w="1645920">
                  <a:extLst>
                    <a:ext uri="{9D8B030D-6E8A-4147-A177-3AD203B41FA5}">
                      <a16:colId xmlns:a16="http://schemas.microsoft.com/office/drawing/2014/main" val="1621483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4901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16.2 %</a:t>
                      </a:r>
                    </a:p>
                  </a:txBody>
                  <a:tcPr/>
                </a:tc>
                <a:extLst>
                  <a:ext uri="{0D108BD9-81ED-4DB2-BD59-A6C34878D82A}">
                    <a16:rowId xmlns:a16="http://schemas.microsoft.com/office/drawing/2014/main" val="196643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extLst>
                  <a:ext uri="{0D108BD9-81ED-4DB2-BD59-A6C34878D82A}">
                    <a16:rowId xmlns:a16="http://schemas.microsoft.com/office/drawing/2014/main" val="168651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06860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251522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78826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53063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40765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975466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49719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4198350732"/>
                  </a:ext>
                </a:extLst>
              </a:tr>
            </a:tbl>
          </a:graphicData>
        </a:graphic>
      </p:graphicFrame>
      <p:sp>
        <p:nvSpPr>
          <p:cNvPr id="4" name="Text Placeholder 3">
            <a:extLst>
              <a:ext uri="{FF2B5EF4-FFF2-40B4-BE49-F238E27FC236}">
                <a16:creationId xmlns:a16="http://schemas.microsoft.com/office/drawing/2014/main" id="{12BFA7B1-FF3B-4CEC-840E-26C2C76A866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664394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EA2D2-FAE9-471D-8526-E681BEBE144E}"/>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C6E8D8ED-B8DB-4C17-B9B5-4F4341C978E0}"/>
              </a:ext>
            </a:extLst>
          </p:cNvPr>
          <p:cNvGraphicFramePr>
            <a:graphicFrameLocks noGrp="1"/>
          </p:cNvGraphicFramePr>
          <p:nvPr>
            <p:ph type="tbl" sz="quarter" idx="13"/>
            <p:extLst>
              <p:ext uri="{D42A27DB-BD31-4B8C-83A1-F6EECF244321}">
                <p14:modId xmlns:p14="http://schemas.microsoft.com/office/powerpoint/2010/main" val="2608448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73742888"/>
                    </a:ext>
                  </a:extLst>
                </a:gridCol>
                <a:gridCol w="1645920">
                  <a:extLst>
                    <a:ext uri="{9D8B030D-6E8A-4147-A177-3AD203B41FA5}">
                      <a16:colId xmlns:a16="http://schemas.microsoft.com/office/drawing/2014/main" val="2709007077"/>
                    </a:ext>
                  </a:extLst>
                </a:gridCol>
                <a:gridCol w="1645920">
                  <a:extLst>
                    <a:ext uri="{9D8B030D-6E8A-4147-A177-3AD203B41FA5}">
                      <a16:colId xmlns:a16="http://schemas.microsoft.com/office/drawing/2014/main" val="2454856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3258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8024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424808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03810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51149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83299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330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24811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72891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4265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914947924"/>
                  </a:ext>
                </a:extLst>
              </a:tr>
            </a:tbl>
          </a:graphicData>
        </a:graphic>
      </p:graphicFrame>
      <p:sp>
        <p:nvSpPr>
          <p:cNvPr id="4" name="Text Placeholder 3">
            <a:extLst>
              <a:ext uri="{FF2B5EF4-FFF2-40B4-BE49-F238E27FC236}">
                <a16:creationId xmlns:a16="http://schemas.microsoft.com/office/drawing/2014/main" id="{0B7323D2-0C0B-4A1B-B81F-2FC35EB7550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435993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140BD-2A74-4D0B-81AA-2491CE9E8A6A}"/>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D6DFFE8F-A9D3-4996-9800-773FF36D82C8}"/>
              </a:ext>
            </a:extLst>
          </p:cNvPr>
          <p:cNvGraphicFramePr>
            <a:graphicFrameLocks noGrp="1"/>
          </p:cNvGraphicFramePr>
          <p:nvPr>
            <p:ph type="tbl" sz="quarter" idx="13"/>
            <p:extLst>
              <p:ext uri="{D42A27DB-BD31-4B8C-83A1-F6EECF244321}">
                <p14:modId xmlns:p14="http://schemas.microsoft.com/office/powerpoint/2010/main" val="3585630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73446554"/>
                    </a:ext>
                  </a:extLst>
                </a:gridCol>
                <a:gridCol w="1645920">
                  <a:extLst>
                    <a:ext uri="{9D8B030D-6E8A-4147-A177-3AD203B41FA5}">
                      <a16:colId xmlns:a16="http://schemas.microsoft.com/office/drawing/2014/main" val="2589327790"/>
                    </a:ext>
                  </a:extLst>
                </a:gridCol>
                <a:gridCol w="1645920">
                  <a:extLst>
                    <a:ext uri="{9D8B030D-6E8A-4147-A177-3AD203B41FA5}">
                      <a16:colId xmlns:a16="http://schemas.microsoft.com/office/drawing/2014/main" val="3494477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9621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08576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64001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7572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14819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697913179"/>
                  </a:ext>
                </a:extLst>
              </a:tr>
            </a:tbl>
          </a:graphicData>
        </a:graphic>
      </p:graphicFrame>
      <p:sp>
        <p:nvSpPr>
          <p:cNvPr id="4" name="Text Placeholder 3">
            <a:extLst>
              <a:ext uri="{FF2B5EF4-FFF2-40B4-BE49-F238E27FC236}">
                <a16:creationId xmlns:a16="http://schemas.microsoft.com/office/drawing/2014/main" id="{0660B11C-D54E-4E51-85AA-AB7C3D781D9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94899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EB32E-9AF3-472E-A8E3-4098DA4C9BB6}"/>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54E00C96-4828-4399-9CA9-A48432D3A9A9}"/>
              </a:ext>
            </a:extLst>
          </p:cNvPr>
          <p:cNvGraphicFramePr>
            <a:graphicFrameLocks noGrp="1"/>
          </p:cNvGraphicFramePr>
          <p:nvPr>
            <p:ph type="chart" sz="quarter" idx="13"/>
            <p:extLst>
              <p:ext uri="{D42A27DB-BD31-4B8C-83A1-F6EECF244321}">
                <p14:modId xmlns:p14="http://schemas.microsoft.com/office/powerpoint/2010/main" val="2298851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91BAB1-28A3-4514-BE75-4FEA4C1FB75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395FD47E-F620-4989-8734-379D022EB8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7420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342C-4191-4642-9DFB-040DB01C34DA}"/>
              </a:ext>
            </a:extLst>
          </p:cNvPr>
          <p:cNvSpPr>
            <a:spLocks noGrp="1"/>
          </p:cNvSpPr>
          <p:nvPr>
            <p:ph type="title"/>
          </p:nvPr>
        </p:nvSpPr>
        <p:spPr/>
        <p:txBody>
          <a:bodyPr/>
          <a:lstStyle/>
          <a:p>
            <a:r>
              <a:rPr lang="en-US"/>
              <a:t>Facebook Own Posts Table | SCS Dairy MY - 1 of 16</a:t>
            </a:r>
          </a:p>
        </p:txBody>
      </p:sp>
      <p:graphicFrame>
        <p:nvGraphicFramePr>
          <p:cNvPr id="5" name="Table Placeholder 4">
            <a:extLst>
              <a:ext uri="{FF2B5EF4-FFF2-40B4-BE49-F238E27FC236}">
                <a16:creationId xmlns:a16="http://schemas.microsoft.com/office/drawing/2014/main" id="{207942C4-FAF8-4674-86C2-F26BD85304ED}"/>
              </a:ext>
            </a:extLst>
          </p:cNvPr>
          <p:cNvGraphicFramePr>
            <a:graphicFrameLocks noGrp="1"/>
          </p:cNvGraphicFramePr>
          <p:nvPr>
            <p:ph type="tbl" sz="quarter" idx="13"/>
            <p:extLst>
              <p:ext uri="{D42A27DB-BD31-4B8C-83A1-F6EECF244321}">
                <p14:modId xmlns:p14="http://schemas.microsoft.com/office/powerpoint/2010/main" val="2483890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8527982"/>
                    </a:ext>
                  </a:extLst>
                </a:gridCol>
                <a:gridCol w="822960">
                  <a:extLst>
                    <a:ext uri="{9D8B030D-6E8A-4147-A177-3AD203B41FA5}">
                      <a16:colId xmlns:a16="http://schemas.microsoft.com/office/drawing/2014/main" val="3866435667"/>
                    </a:ext>
                  </a:extLst>
                </a:gridCol>
                <a:gridCol w="822960">
                  <a:extLst>
                    <a:ext uri="{9D8B030D-6E8A-4147-A177-3AD203B41FA5}">
                      <a16:colId xmlns:a16="http://schemas.microsoft.com/office/drawing/2014/main" val="1360293402"/>
                    </a:ext>
                  </a:extLst>
                </a:gridCol>
                <a:gridCol w="822960">
                  <a:extLst>
                    <a:ext uri="{9D8B030D-6E8A-4147-A177-3AD203B41FA5}">
                      <a16:colId xmlns:a16="http://schemas.microsoft.com/office/drawing/2014/main" val="1096009688"/>
                    </a:ext>
                  </a:extLst>
                </a:gridCol>
                <a:gridCol w="822960">
                  <a:extLst>
                    <a:ext uri="{9D8B030D-6E8A-4147-A177-3AD203B41FA5}">
                      <a16:colId xmlns:a16="http://schemas.microsoft.com/office/drawing/2014/main" val="1378951750"/>
                    </a:ext>
                  </a:extLst>
                </a:gridCol>
                <a:gridCol w="822960">
                  <a:extLst>
                    <a:ext uri="{9D8B030D-6E8A-4147-A177-3AD203B41FA5}">
                      <a16:colId xmlns:a16="http://schemas.microsoft.com/office/drawing/2014/main" val="3289580321"/>
                    </a:ext>
                  </a:extLst>
                </a:gridCol>
                <a:gridCol w="822960">
                  <a:extLst>
                    <a:ext uri="{9D8B030D-6E8A-4147-A177-3AD203B41FA5}">
                      <a16:colId xmlns:a16="http://schemas.microsoft.com/office/drawing/2014/main" val="1018242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679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- 2021-03-30 14:14:09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Want to spice up your Hari Raya treats? Save the date and catch Chef Siti LIVE on 2 April (Friday), from 8.30pm – 10pm.   
Note down her tips and learn how to make delectable Fruits &amp; Nuts Lapis for your Raya celebrations. Don’t forget to stay until the end of the Live Tutorial to win exclusive SCS X Chef Siti Mastura Mixing Bowls or SCS Aprons!
Watch the Live here on SCS Dairy Malaysia's Facebook page. See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9991837"/>
                  </a:ext>
                </a:extLst>
              </a:tr>
            </a:tbl>
          </a:graphicData>
        </a:graphic>
      </p:graphicFrame>
      <p:sp>
        <p:nvSpPr>
          <p:cNvPr id="4" name="Text Placeholder 3">
            <a:extLst>
              <a:ext uri="{FF2B5EF4-FFF2-40B4-BE49-F238E27FC236}">
                <a16:creationId xmlns:a16="http://schemas.microsoft.com/office/drawing/2014/main" id="{A215C0C4-0E25-4DB3-B1FD-01F39E27ABF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115347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51C4B-54D9-4F0E-A44E-0212CBAF5224}"/>
              </a:ext>
            </a:extLst>
          </p:cNvPr>
          <p:cNvSpPr>
            <a:spLocks noGrp="1"/>
          </p:cNvSpPr>
          <p:nvPr>
            <p:ph type="title"/>
          </p:nvPr>
        </p:nvSpPr>
        <p:spPr/>
        <p:txBody>
          <a:bodyPr/>
          <a:lstStyle/>
          <a:p>
            <a:r>
              <a:rPr lang="en-US"/>
              <a:t>Facebook Own Posts Table | SCS Dairy MY - 2 of 16</a:t>
            </a:r>
          </a:p>
        </p:txBody>
      </p:sp>
      <p:graphicFrame>
        <p:nvGraphicFramePr>
          <p:cNvPr id="5" name="Table Placeholder 4">
            <a:extLst>
              <a:ext uri="{FF2B5EF4-FFF2-40B4-BE49-F238E27FC236}">
                <a16:creationId xmlns:a16="http://schemas.microsoft.com/office/drawing/2014/main" id="{6D1AAF03-0505-4648-BA02-EC76FD03EDD2}"/>
              </a:ext>
            </a:extLst>
          </p:cNvPr>
          <p:cNvGraphicFramePr>
            <a:graphicFrameLocks noGrp="1"/>
          </p:cNvGraphicFramePr>
          <p:nvPr>
            <p:ph type="tbl" sz="quarter" idx="13"/>
            <p:extLst>
              <p:ext uri="{D42A27DB-BD31-4B8C-83A1-F6EECF244321}">
                <p14:modId xmlns:p14="http://schemas.microsoft.com/office/powerpoint/2010/main" val="2799153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5058597"/>
                    </a:ext>
                  </a:extLst>
                </a:gridCol>
                <a:gridCol w="822960">
                  <a:extLst>
                    <a:ext uri="{9D8B030D-6E8A-4147-A177-3AD203B41FA5}">
                      <a16:colId xmlns:a16="http://schemas.microsoft.com/office/drawing/2014/main" val="3481895819"/>
                    </a:ext>
                  </a:extLst>
                </a:gridCol>
                <a:gridCol w="822960">
                  <a:extLst>
                    <a:ext uri="{9D8B030D-6E8A-4147-A177-3AD203B41FA5}">
                      <a16:colId xmlns:a16="http://schemas.microsoft.com/office/drawing/2014/main" val="3656193525"/>
                    </a:ext>
                  </a:extLst>
                </a:gridCol>
                <a:gridCol w="822960">
                  <a:extLst>
                    <a:ext uri="{9D8B030D-6E8A-4147-A177-3AD203B41FA5}">
                      <a16:colId xmlns:a16="http://schemas.microsoft.com/office/drawing/2014/main" val="821113496"/>
                    </a:ext>
                  </a:extLst>
                </a:gridCol>
                <a:gridCol w="822960">
                  <a:extLst>
                    <a:ext uri="{9D8B030D-6E8A-4147-A177-3AD203B41FA5}">
                      <a16:colId xmlns:a16="http://schemas.microsoft.com/office/drawing/2014/main" val="2581723406"/>
                    </a:ext>
                  </a:extLst>
                </a:gridCol>
                <a:gridCol w="822960">
                  <a:extLst>
                    <a:ext uri="{9D8B030D-6E8A-4147-A177-3AD203B41FA5}">
                      <a16:colId xmlns:a16="http://schemas.microsoft.com/office/drawing/2014/main" val="2905080927"/>
                    </a:ext>
                  </a:extLst>
                </a:gridCol>
                <a:gridCol w="822960">
                  <a:extLst>
                    <a:ext uri="{9D8B030D-6E8A-4147-A177-3AD203B41FA5}">
                      <a16:colId xmlns:a16="http://schemas.microsoft.com/office/drawing/2014/main" val="2568345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570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- 2021-03-30 15:03:33</a:t>
                      </a:r>
                      <a:r>
                        <a:rPr kumimoji="0" lang="en-US" sz="1000" b="0" i="0" u="none" strike="noStrike" kern="1200" cap="none" spc="0" normalizeH="0" baseline="0" noProof="0">
                          <a:ln>
                            <a:noFill/>
                          </a:ln>
                          <a:solidFill>
                            <a:prstClr val="black"/>
                          </a:solidFill>
                          <a:effectLst/>
                          <a:uLnTx/>
                          <a:uFillTx/>
                          <a:latin typeface="+mn-lt"/>
                          <a:ea typeface="+mn-ea"/>
                          <a:cs typeface="+mn-cs"/>
                        </a:rPr>
                        <a:t>
 This 20 Minute Honey Garlic Butter Shrimp made with SCS Salted Butter requires one skillet and is perfect for busy weeknights. 
To make this delicious recipe, buy SCS Butter from Lazada and get it delivered at your doorstep! Click on the Shop Now button to place your order!
#SCSrecipes #JustAddSCS
Ingredients:
4 tablespoons SCS Salted Butter
680g raw jumbo shrimp, peeled and deveined
Kosher salt and black pepper
54g extra virgin olive oil
6 cloves garlic, finely chopped or grated
1 inch fresh grated ginger, grated (or 1 teaspoon dried ginger)
1/4 teaspoon cayenne pepper (optional)
2 jalapeños, seeded (if desired) and chopped
240g canned coconut milk
2 tablespoons low sodium soy sauce
3 tablespoons honey
Zest and juice from 1 lime
4g fresh cilantro or basil, chopped
Ingredients for mango salsa:
1 mango or 2 cups pineapple chunks
1 jalapeño, seeded (if desired), and chopped
2 tablespoons extra virgin olive oil
juice of 1 lime
8 g cilantro, roughly chopped
Salt to taste
1. Pat the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3777756"/>
                  </a:ext>
                </a:extLst>
              </a:tr>
            </a:tbl>
          </a:graphicData>
        </a:graphic>
      </p:graphicFrame>
      <p:sp>
        <p:nvSpPr>
          <p:cNvPr id="4" name="Text Placeholder 3">
            <a:extLst>
              <a:ext uri="{FF2B5EF4-FFF2-40B4-BE49-F238E27FC236}">
                <a16:creationId xmlns:a16="http://schemas.microsoft.com/office/drawing/2014/main" id="{12FAD7B4-3B4F-4D77-AF57-9EC5D8C4C8B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69720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B53B7-EA65-415D-AA86-43FD9E270B60}"/>
              </a:ext>
            </a:extLst>
          </p:cNvPr>
          <p:cNvSpPr>
            <a:spLocks noGrp="1"/>
          </p:cNvSpPr>
          <p:nvPr>
            <p:ph type="title"/>
          </p:nvPr>
        </p:nvSpPr>
        <p:spPr/>
        <p:txBody>
          <a:bodyPr/>
          <a:lstStyle/>
          <a:p>
            <a:r>
              <a:rPr lang="en-US"/>
              <a:t>Facebook Own Posts Table | SCS Dairy MY - 3 of 16</a:t>
            </a:r>
          </a:p>
        </p:txBody>
      </p:sp>
      <p:graphicFrame>
        <p:nvGraphicFramePr>
          <p:cNvPr id="5" name="Table Placeholder 4">
            <a:extLst>
              <a:ext uri="{FF2B5EF4-FFF2-40B4-BE49-F238E27FC236}">
                <a16:creationId xmlns:a16="http://schemas.microsoft.com/office/drawing/2014/main" id="{1E9768F2-C0FE-4184-91E8-9512151BF868}"/>
              </a:ext>
            </a:extLst>
          </p:cNvPr>
          <p:cNvGraphicFramePr>
            <a:graphicFrameLocks noGrp="1"/>
          </p:cNvGraphicFramePr>
          <p:nvPr>
            <p:ph type="tbl" sz="quarter" idx="13"/>
            <p:extLst>
              <p:ext uri="{D42A27DB-BD31-4B8C-83A1-F6EECF244321}">
                <p14:modId xmlns:p14="http://schemas.microsoft.com/office/powerpoint/2010/main" val="3084174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7316041"/>
                    </a:ext>
                  </a:extLst>
                </a:gridCol>
                <a:gridCol w="822960">
                  <a:extLst>
                    <a:ext uri="{9D8B030D-6E8A-4147-A177-3AD203B41FA5}">
                      <a16:colId xmlns:a16="http://schemas.microsoft.com/office/drawing/2014/main" val="2823974928"/>
                    </a:ext>
                  </a:extLst>
                </a:gridCol>
                <a:gridCol w="822960">
                  <a:extLst>
                    <a:ext uri="{9D8B030D-6E8A-4147-A177-3AD203B41FA5}">
                      <a16:colId xmlns:a16="http://schemas.microsoft.com/office/drawing/2014/main" val="351255046"/>
                    </a:ext>
                  </a:extLst>
                </a:gridCol>
                <a:gridCol w="822960">
                  <a:extLst>
                    <a:ext uri="{9D8B030D-6E8A-4147-A177-3AD203B41FA5}">
                      <a16:colId xmlns:a16="http://schemas.microsoft.com/office/drawing/2014/main" val="276809824"/>
                    </a:ext>
                  </a:extLst>
                </a:gridCol>
                <a:gridCol w="822960">
                  <a:extLst>
                    <a:ext uri="{9D8B030D-6E8A-4147-A177-3AD203B41FA5}">
                      <a16:colId xmlns:a16="http://schemas.microsoft.com/office/drawing/2014/main" val="1287015201"/>
                    </a:ext>
                  </a:extLst>
                </a:gridCol>
                <a:gridCol w="822960">
                  <a:extLst>
                    <a:ext uri="{9D8B030D-6E8A-4147-A177-3AD203B41FA5}">
                      <a16:colId xmlns:a16="http://schemas.microsoft.com/office/drawing/2014/main" val="1120026534"/>
                    </a:ext>
                  </a:extLst>
                </a:gridCol>
                <a:gridCol w="822960">
                  <a:extLst>
                    <a:ext uri="{9D8B030D-6E8A-4147-A177-3AD203B41FA5}">
                      <a16:colId xmlns:a16="http://schemas.microsoft.com/office/drawing/2014/main" val="3009772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7148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- 2021-03-06 10:03:38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Grace Lee
Yvainne Ong  
Shanti Devi 
Kindly send us a Facebook message with the following details mentioned below before 10th March 2021 to claim your prize. 
Name as per IC
First 8 digits of your NRIC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8725379"/>
                  </a:ext>
                </a:extLst>
              </a:tr>
            </a:tbl>
          </a:graphicData>
        </a:graphic>
      </p:graphicFrame>
      <p:sp>
        <p:nvSpPr>
          <p:cNvPr id="4" name="Text Placeholder 3">
            <a:extLst>
              <a:ext uri="{FF2B5EF4-FFF2-40B4-BE49-F238E27FC236}">
                <a16:creationId xmlns:a16="http://schemas.microsoft.com/office/drawing/2014/main" id="{B2DDD761-59F2-435F-A937-317B81828CD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796511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88F8C-6850-4A16-8B3E-5C61822B124B}"/>
              </a:ext>
            </a:extLst>
          </p:cNvPr>
          <p:cNvSpPr>
            <a:spLocks noGrp="1"/>
          </p:cNvSpPr>
          <p:nvPr>
            <p:ph type="title"/>
          </p:nvPr>
        </p:nvSpPr>
        <p:spPr/>
        <p:txBody>
          <a:bodyPr/>
          <a:lstStyle/>
          <a:p>
            <a:r>
              <a:rPr lang="en-US"/>
              <a:t>Facebook Own Posts Table | SCS Dairy MY - 4 of 16</a:t>
            </a:r>
          </a:p>
        </p:txBody>
      </p:sp>
      <p:graphicFrame>
        <p:nvGraphicFramePr>
          <p:cNvPr id="5" name="Table Placeholder 4">
            <a:extLst>
              <a:ext uri="{FF2B5EF4-FFF2-40B4-BE49-F238E27FC236}">
                <a16:creationId xmlns:a16="http://schemas.microsoft.com/office/drawing/2014/main" id="{DFBF3CFD-8CAC-4D01-808E-0C5CBF7766BF}"/>
              </a:ext>
            </a:extLst>
          </p:cNvPr>
          <p:cNvGraphicFramePr>
            <a:graphicFrameLocks noGrp="1"/>
          </p:cNvGraphicFramePr>
          <p:nvPr>
            <p:ph type="tbl" sz="quarter" idx="13"/>
            <p:extLst>
              <p:ext uri="{D42A27DB-BD31-4B8C-83A1-F6EECF244321}">
                <p14:modId xmlns:p14="http://schemas.microsoft.com/office/powerpoint/2010/main" val="531477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37797245"/>
                    </a:ext>
                  </a:extLst>
                </a:gridCol>
                <a:gridCol w="822960">
                  <a:extLst>
                    <a:ext uri="{9D8B030D-6E8A-4147-A177-3AD203B41FA5}">
                      <a16:colId xmlns:a16="http://schemas.microsoft.com/office/drawing/2014/main" val="4147298327"/>
                    </a:ext>
                  </a:extLst>
                </a:gridCol>
                <a:gridCol w="822960">
                  <a:extLst>
                    <a:ext uri="{9D8B030D-6E8A-4147-A177-3AD203B41FA5}">
                      <a16:colId xmlns:a16="http://schemas.microsoft.com/office/drawing/2014/main" val="1032450314"/>
                    </a:ext>
                  </a:extLst>
                </a:gridCol>
                <a:gridCol w="822960">
                  <a:extLst>
                    <a:ext uri="{9D8B030D-6E8A-4147-A177-3AD203B41FA5}">
                      <a16:colId xmlns:a16="http://schemas.microsoft.com/office/drawing/2014/main" val="2405373466"/>
                    </a:ext>
                  </a:extLst>
                </a:gridCol>
                <a:gridCol w="822960">
                  <a:extLst>
                    <a:ext uri="{9D8B030D-6E8A-4147-A177-3AD203B41FA5}">
                      <a16:colId xmlns:a16="http://schemas.microsoft.com/office/drawing/2014/main" val="3100256278"/>
                    </a:ext>
                  </a:extLst>
                </a:gridCol>
                <a:gridCol w="822960">
                  <a:extLst>
                    <a:ext uri="{9D8B030D-6E8A-4147-A177-3AD203B41FA5}">
                      <a16:colId xmlns:a16="http://schemas.microsoft.com/office/drawing/2014/main" val="1121508993"/>
                    </a:ext>
                  </a:extLst>
                </a:gridCol>
                <a:gridCol w="822960">
                  <a:extLst>
                    <a:ext uri="{9D8B030D-6E8A-4147-A177-3AD203B41FA5}">
                      <a16:colId xmlns:a16="http://schemas.microsoft.com/office/drawing/2014/main" val="1107030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594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- 2021-03-16 15:03:18</a:t>
                      </a:r>
                      <a:r>
                        <a:rPr kumimoji="0" lang="en-US" sz="1000" b="0" i="0" u="none" strike="noStrike" kern="1200" cap="none" spc="0" normalizeH="0" baseline="0" noProof="0">
                          <a:ln>
                            <a:noFill/>
                          </a:ln>
                          <a:solidFill>
                            <a:prstClr val="black"/>
                          </a:solidFill>
                          <a:effectLst/>
                          <a:uLnTx/>
                          <a:uFillTx/>
                          <a:latin typeface="+mn-lt"/>
                          <a:ea typeface="+mn-ea"/>
                          <a:cs typeface="+mn-cs"/>
                        </a:rPr>
                        <a:t>
 We are truly grateful to our fans for their continued love and support! 
“SCS butter makes my cookies and cakes extra special.”
Shalu Sukandran.
#SCSfans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5754144"/>
                  </a:ext>
                </a:extLst>
              </a:tr>
            </a:tbl>
          </a:graphicData>
        </a:graphic>
      </p:graphicFrame>
      <p:sp>
        <p:nvSpPr>
          <p:cNvPr id="4" name="Text Placeholder 3">
            <a:extLst>
              <a:ext uri="{FF2B5EF4-FFF2-40B4-BE49-F238E27FC236}">
                <a16:creationId xmlns:a16="http://schemas.microsoft.com/office/drawing/2014/main" id="{0460F1E6-9419-4FEF-B7B3-46425D50C0A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310678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ECEE5-A8E7-4DAE-A083-3BFA9074498B}"/>
              </a:ext>
            </a:extLst>
          </p:cNvPr>
          <p:cNvSpPr>
            <a:spLocks noGrp="1"/>
          </p:cNvSpPr>
          <p:nvPr>
            <p:ph type="title"/>
          </p:nvPr>
        </p:nvSpPr>
        <p:spPr/>
        <p:txBody>
          <a:bodyPr/>
          <a:lstStyle/>
          <a:p>
            <a:r>
              <a:rPr lang="en-US"/>
              <a:t>Facebook Own Posts Table | SCS Dairy MY - 5 of 16</a:t>
            </a:r>
          </a:p>
        </p:txBody>
      </p:sp>
      <p:graphicFrame>
        <p:nvGraphicFramePr>
          <p:cNvPr id="5" name="Table Placeholder 4">
            <a:extLst>
              <a:ext uri="{FF2B5EF4-FFF2-40B4-BE49-F238E27FC236}">
                <a16:creationId xmlns:a16="http://schemas.microsoft.com/office/drawing/2014/main" id="{99116E39-B892-44B4-A895-F1E67C0BE5BA}"/>
              </a:ext>
            </a:extLst>
          </p:cNvPr>
          <p:cNvGraphicFramePr>
            <a:graphicFrameLocks noGrp="1"/>
          </p:cNvGraphicFramePr>
          <p:nvPr>
            <p:ph type="tbl" sz="quarter" idx="13"/>
            <p:extLst>
              <p:ext uri="{D42A27DB-BD31-4B8C-83A1-F6EECF244321}">
                <p14:modId xmlns:p14="http://schemas.microsoft.com/office/powerpoint/2010/main" val="1847233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90167159"/>
                    </a:ext>
                  </a:extLst>
                </a:gridCol>
                <a:gridCol w="822960">
                  <a:extLst>
                    <a:ext uri="{9D8B030D-6E8A-4147-A177-3AD203B41FA5}">
                      <a16:colId xmlns:a16="http://schemas.microsoft.com/office/drawing/2014/main" val="1780378562"/>
                    </a:ext>
                  </a:extLst>
                </a:gridCol>
                <a:gridCol w="822960">
                  <a:extLst>
                    <a:ext uri="{9D8B030D-6E8A-4147-A177-3AD203B41FA5}">
                      <a16:colId xmlns:a16="http://schemas.microsoft.com/office/drawing/2014/main" val="4198229129"/>
                    </a:ext>
                  </a:extLst>
                </a:gridCol>
                <a:gridCol w="822960">
                  <a:extLst>
                    <a:ext uri="{9D8B030D-6E8A-4147-A177-3AD203B41FA5}">
                      <a16:colId xmlns:a16="http://schemas.microsoft.com/office/drawing/2014/main" val="3181261642"/>
                    </a:ext>
                  </a:extLst>
                </a:gridCol>
                <a:gridCol w="822960">
                  <a:extLst>
                    <a:ext uri="{9D8B030D-6E8A-4147-A177-3AD203B41FA5}">
                      <a16:colId xmlns:a16="http://schemas.microsoft.com/office/drawing/2014/main" val="2460026976"/>
                    </a:ext>
                  </a:extLst>
                </a:gridCol>
                <a:gridCol w="822960">
                  <a:extLst>
                    <a:ext uri="{9D8B030D-6E8A-4147-A177-3AD203B41FA5}">
                      <a16:colId xmlns:a16="http://schemas.microsoft.com/office/drawing/2014/main" val="1956828788"/>
                    </a:ext>
                  </a:extLst>
                </a:gridCol>
                <a:gridCol w="822960">
                  <a:extLst>
                    <a:ext uri="{9D8B030D-6E8A-4147-A177-3AD203B41FA5}">
                      <a16:colId xmlns:a16="http://schemas.microsoft.com/office/drawing/2014/main" val="1158717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63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- 2021-03-14 16:01:10</a:t>
                      </a:r>
                      <a:r>
                        <a:rPr kumimoji="0" lang="en-US" sz="1000" b="0" i="0" u="none" strike="noStrike" kern="1200" cap="none" spc="0" normalizeH="0" baseline="0" noProof="0">
                          <a:ln>
                            <a:noFill/>
                          </a:ln>
                          <a:solidFill>
                            <a:prstClr val="black"/>
                          </a:solidFill>
                          <a:effectLst/>
                          <a:uLnTx/>
                          <a:uFillTx/>
                          <a:latin typeface="+mn-lt"/>
                          <a:ea typeface="+mn-ea"/>
                          <a:cs typeface="+mn-cs"/>
                        </a:rPr>
                        <a:t>
 These mouthwatering Chicken Cheesesteak Sliders made with SCS Original Sliced Cheese are quick to make and totally irresistible! 
#SCSrecipes #JustAddSCS
Chicken Cheesesteak Sliders
Ingredients:
6 slices SCS Original Sliced Cheese
2 tbsp SCS Salted Butter
623g fully cooked or grilled chicken breast strips
198g diced red and green bell peppers
142g diced onions
12 slider buns
Instructions:
1. Preheat oven to 176°C.
2. Separate the tops and bottoms of the buns and place the bottoms on a sheet pan.
3. Sauté the pepper and onions until they are tender.
4. Layer the chicken, then the pepper and onion evenly over the bottom layer of the buns.
5. Place a layer of SCS Original Sliced Cheese on top of the peppers and onions.
6. Place the top pieces of the buns on top of the cheese and then brush the tops with melted SCS Salted Butter.
7. Cover with foil and bake for 10 minutes, then remove foil and continue baking for another 10 minutes (or until cheese has melted).
8. Cut and serve.
Sourc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5644165"/>
                  </a:ext>
                </a:extLst>
              </a:tr>
            </a:tbl>
          </a:graphicData>
        </a:graphic>
      </p:graphicFrame>
      <p:sp>
        <p:nvSpPr>
          <p:cNvPr id="4" name="Text Placeholder 3">
            <a:extLst>
              <a:ext uri="{FF2B5EF4-FFF2-40B4-BE49-F238E27FC236}">
                <a16:creationId xmlns:a16="http://schemas.microsoft.com/office/drawing/2014/main" id="{58C78DB7-D430-4B81-9B29-7E5D614C5E0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33280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47FE1-E1E7-41CE-B481-4BE88B4D2910}"/>
              </a:ext>
            </a:extLst>
          </p:cNvPr>
          <p:cNvSpPr>
            <a:spLocks noGrp="1"/>
          </p:cNvSpPr>
          <p:nvPr>
            <p:ph type="title"/>
          </p:nvPr>
        </p:nvSpPr>
        <p:spPr/>
        <p:txBody>
          <a:bodyPr/>
          <a:lstStyle/>
          <a:p>
            <a:r>
              <a:rPr lang="en-US"/>
              <a:t>Facebook Own Posts Table | SCS Dairy MY - 6 of 16</a:t>
            </a:r>
          </a:p>
        </p:txBody>
      </p:sp>
      <p:graphicFrame>
        <p:nvGraphicFramePr>
          <p:cNvPr id="5" name="Table Placeholder 4">
            <a:extLst>
              <a:ext uri="{FF2B5EF4-FFF2-40B4-BE49-F238E27FC236}">
                <a16:creationId xmlns:a16="http://schemas.microsoft.com/office/drawing/2014/main" id="{A29D6BEA-D2C2-485E-8F10-309AA5483822}"/>
              </a:ext>
            </a:extLst>
          </p:cNvPr>
          <p:cNvGraphicFramePr>
            <a:graphicFrameLocks noGrp="1"/>
          </p:cNvGraphicFramePr>
          <p:nvPr>
            <p:ph type="tbl" sz="quarter" idx="13"/>
            <p:extLst>
              <p:ext uri="{D42A27DB-BD31-4B8C-83A1-F6EECF244321}">
                <p14:modId xmlns:p14="http://schemas.microsoft.com/office/powerpoint/2010/main" val="1866574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2138483"/>
                    </a:ext>
                  </a:extLst>
                </a:gridCol>
                <a:gridCol w="822960">
                  <a:extLst>
                    <a:ext uri="{9D8B030D-6E8A-4147-A177-3AD203B41FA5}">
                      <a16:colId xmlns:a16="http://schemas.microsoft.com/office/drawing/2014/main" val="1072910192"/>
                    </a:ext>
                  </a:extLst>
                </a:gridCol>
                <a:gridCol w="822960">
                  <a:extLst>
                    <a:ext uri="{9D8B030D-6E8A-4147-A177-3AD203B41FA5}">
                      <a16:colId xmlns:a16="http://schemas.microsoft.com/office/drawing/2014/main" val="1597455984"/>
                    </a:ext>
                  </a:extLst>
                </a:gridCol>
                <a:gridCol w="822960">
                  <a:extLst>
                    <a:ext uri="{9D8B030D-6E8A-4147-A177-3AD203B41FA5}">
                      <a16:colId xmlns:a16="http://schemas.microsoft.com/office/drawing/2014/main" val="1561527411"/>
                    </a:ext>
                  </a:extLst>
                </a:gridCol>
                <a:gridCol w="822960">
                  <a:extLst>
                    <a:ext uri="{9D8B030D-6E8A-4147-A177-3AD203B41FA5}">
                      <a16:colId xmlns:a16="http://schemas.microsoft.com/office/drawing/2014/main" val="2848308713"/>
                    </a:ext>
                  </a:extLst>
                </a:gridCol>
                <a:gridCol w="822960">
                  <a:extLst>
                    <a:ext uri="{9D8B030D-6E8A-4147-A177-3AD203B41FA5}">
                      <a16:colId xmlns:a16="http://schemas.microsoft.com/office/drawing/2014/main" val="3006722551"/>
                    </a:ext>
                  </a:extLst>
                </a:gridCol>
                <a:gridCol w="822960">
                  <a:extLst>
                    <a:ext uri="{9D8B030D-6E8A-4147-A177-3AD203B41FA5}">
                      <a16:colId xmlns:a16="http://schemas.microsoft.com/office/drawing/2014/main" val="381793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931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- 2021-03-06 15:05:36</a:t>
                      </a:r>
                      <a:r>
                        <a:rPr kumimoji="0" lang="en-US" sz="1000" b="0" i="0" u="none" strike="noStrike" kern="1200" cap="none" spc="0" normalizeH="0" baseline="0" noProof="0">
                          <a:ln>
                            <a:noFill/>
                          </a:ln>
                          <a:solidFill>
                            <a:prstClr val="black"/>
                          </a:solidFill>
                          <a:effectLst/>
                          <a:uLnTx/>
                          <a:uFillTx/>
                          <a:latin typeface="+mn-lt"/>
                          <a:ea typeface="+mn-ea"/>
                          <a:cs typeface="+mn-cs"/>
                        </a:rPr>
                        <a:t>
 This quick and delicious recipe made with SCS Unsalted Butter requires basic ingredients with minimal prep. It will definitely become your new weeknight dinner staple!
#SCSrecipes #JustAddSCS
Garlic Butter Chicken Bites
Ingredients: 
3 tbsp SCS Unsalted Butter
567g boneless skinless chicken breasts
2 tbsp all-purpose flour
1½ tsp Italian seasoning
Salt and freshly ground black pepper
1 tbsp olive oil
1½ tbsp minced fresh garlic
2 tbsp finely chopped fresh parsley
Instructions:
1. Preheat a 12-inch non-stick skillet over medium-high heat.
2. Dab chicken with paper towels to ensure it is dry.
3. Sprinkle flour, Italian seasoning, and desired amount of salt and pepper over chicken. 
4. Toss well to evenly coat. The flour should stick to the chicken, toss again if needed. 
5. Add 1 tbsp olive oil and 1 tbsp SCS Unsalted Butter to skillet. The butter should melt quickly. 
6. Tilt pan to evenly coat.
7. Add chicken in an even layer, work to leave some space between pieces so they'll brow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35817378"/>
                  </a:ext>
                </a:extLst>
              </a:tr>
            </a:tbl>
          </a:graphicData>
        </a:graphic>
      </p:graphicFrame>
      <p:sp>
        <p:nvSpPr>
          <p:cNvPr id="4" name="Text Placeholder 3">
            <a:extLst>
              <a:ext uri="{FF2B5EF4-FFF2-40B4-BE49-F238E27FC236}">
                <a16:creationId xmlns:a16="http://schemas.microsoft.com/office/drawing/2014/main" id="{91991696-4191-496D-9083-AE183C5ABC5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062377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F52FA-161B-46EE-A78D-13DE4B627BA2}"/>
              </a:ext>
            </a:extLst>
          </p:cNvPr>
          <p:cNvSpPr>
            <a:spLocks noGrp="1"/>
          </p:cNvSpPr>
          <p:nvPr>
            <p:ph type="title"/>
          </p:nvPr>
        </p:nvSpPr>
        <p:spPr/>
        <p:txBody>
          <a:bodyPr/>
          <a:lstStyle/>
          <a:p>
            <a:r>
              <a:rPr lang="en-US"/>
              <a:t>Facebook Own Posts Table | SCS Dairy MY - 7 of 16</a:t>
            </a:r>
          </a:p>
        </p:txBody>
      </p:sp>
      <p:graphicFrame>
        <p:nvGraphicFramePr>
          <p:cNvPr id="5" name="Table Placeholder 4">
            <a:extLst>
              <a:ext uri="{FF2B5EF4-FFF2-40B4-BE49-F238E27FC236}">
                <a16:creationId xmlns:a16="http://schemas.microsoft.com/office/drawing/2014/main" id="{E96B437F-8103-4CF8-B620-E4464B0D985B}"/>
              </a:ext>
            </a:extLst>
          </p:cNvPr>
          <p:cNvGraphicFramePr>
            <a:graphicFrameLocks noGrp="1"/>
          </p:cNvGraphicFramePr>
          <p:nvPr>
            <p:ph type="tbl" sz="quarter" idx="13"/>
            <p:extLst>
              <p:ext uri="{D42A27DB-BD31-4B8C-83A1-F6EECF244321}">
                <p14:modId xmlns:p14="http://schemas.microsoft.com/office/powerpoint/2010/main" val="1890706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22169381"/>
                    </a:ext>
                  </a:extLst>
                </a:gridCol>
                <a:gridCol w="822960">
                  <a:extLst>
                    <a:ext uri="{9D8B030D-6E8A-4147-A177-3AD203B41FA5}">
                      <a16:colId xmlns:a16="http://schemas.microsoft.com/office/drawing/2014/main" val="1693689427"/>
                    </a:ext>
                  </a:extLst>
                </a:gridCol>
                <a:gridCol w="822960">
                  <a:extLst>
                    <a:ext uri="{9D8B030D-6E8A-4147-A177-3AD203B41FA5}">
                      <a16:colId xmlns:a16="http://schemas.microsoft.com/office/drawing/2014/main" val="3198827195"/>
                    </a:ext>
                  </a:extLst>
                </a:gridCol>
                <a:gridCol w="822960">
                  <a:extLst>
                    <a:ext uri="{9D8B030D-6E8A-4147-A177-3AD203B41FA5}">
                      <a16:colId xmlns:a16="http://schemas.microsoft.com/office/drawing/2014/main" val="440021128"/>
                    </a:ext>
                  </a:extLst>
                </a:gridCol>
                <a:gridCol w="822960">
                  <a:extLst>
                    <a:ext uri="{9D8B030D-6E8A-4147-A177-3AD203B41FA5}">
                      <a16:colId xmlns:a16="http://schemas.microsoft.com/office/drawing/2014/main" val="1779002504"/>
                    </a:ext>
                  </a:extLst>
                </a:gridCol>
                <a:gridCol w="822960">
                  <a:extLst>
                    <a:ext uri="{9D8B030D-6E8A-4147-A177-3AD203B41FA5}">
                      <a16:colId xmlns:a16="http://schemas.microsoft.com/office/drawing/2014/main" val="1687411593"/>
                    </a:ext>
                  </a:extLst>
                </a:gridCol>
                <a:gridCol w="822960">
                  <a:extLst>
                    <a:ext uri="{9D8B030D-6E8A-4147-A177-3AD203B41FA5}">
                      <a16:colId xmlns:a16="http://schemas.microsoft.com/office/drawing/2014/main" val="332488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270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- 2021-03-08 16:11:14</a:t>
                      </a:r>
                      <a:r>
                        <a:rPr kumimoji="0" lang="en-US" sz="1000" b="0" i="0" u="none" strike="noStrike" kern="1200" cap="none" spc="0" normalizeH="0" baseline="0" noProof="0">
                          <a:ln>
                            <a:noFill/>
                          </a:ln>
                          <a:solidFill>
                            <a:prstClr val="black"/>
                          </a:solidFill>
                          <a:effectLst/>
                          <a:uLnTx/>
                          <a:uFillTx/>
                          <a:latin typeface="+mn-lt"/>
                          <a:ea typeface="+mn-ea"/>
                          <a:cs typeface="+mn-cs"/>
                        </a:rPr>
                        <a:t>
 We love it when our fans shower us with their love!
Thank you for your continued support! 
“I love to use SCS butter to bake cookies and cakes. It is 100% pure grass-fed butter therefore giving that superb taste. It is also less oily and a healthier choice! It is a MUST for all kinds of cookies and cakes as the taste is so delicious!”
Jade Ho.
#SCSfans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844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- 2021-03-12 12:05:13</a:t>
                      </a:r>
                      <a:r>
                        <a:rPr kumimoji="0" lang="en-US" sz="1000" b="0" i="0" u="none" strike="noStrike" kern="1200" cap="none" spc="0" normalizeH="0" baseline="0" noProof="0">
                          <a:ln>
                            <a:noFill/>
                          </a:ln>
                          <a:solidFill>
                            <a:prstClr val="black"/>
                          </a:solidFill>
                          <a:effectLst/>
                          <a:uLnTx/>
                          <a:uFillTx/>
                          <a:latin typeface="+mn-lt"/>
                          <a:ea typeface="+mn-ea"/>
                          <a:cs typeface="+mn-cs"/>
                        </a:rPr>
                        <a:t>
 When a recipe calls for chilled butter, grate the butter beforehand and put it in the freezer for an hour or so before incorporating it into the recipe. This requires less handling and prevents the butter from melting. It also keeps the fat molecules intact, resulting in flakier pastries.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3645304"/>
                  </a:ext>
                </a:extLst>
              </a:tr>
            </a:tbl>
          </a:graphicData>
        </a:graphic>
      </p:graphicFrame>
      <p:sp>
        <p:nvSpPr>
          <p:cNvPr id="4" name="Text Placeholder 3">
            <a:extLst>
              <a:ext uri="{FF2B5EF4-FFF2-40B4-BE49-F238E27FC236}">
                <a16:creationId xmlns:a16="http://schemas.microsoft.com/office/drawing/2014/main" id="{03709EA3-A5DE-4A95-BB5A-2695B511328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654400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C51D-EC0C-47D6-A25E-8EE21AF6504C}"/>
              </a:ext>
            </a:extLst>
          </p:cNvPr>
          <p:cNvSpPr>
            <a:spLocks noGrp="1"/>
          </p:cNvSpPr>
          <p:nvPr>
            <p:ph type="title"/>
          </p:nvPr>
        </p:nvSpPr>
        <p:spPr/>
        <p:txBody>
          <a:bodyPr/>
          <a:lstStyle/>
          <a:p>
            <a:r>
              <a:rPr lang="en-US"/>
              <a:t>Facebook Own Posts Table | SCS Dairy MY - 8 of 16</a:t>
            </a:r>
          </a:p>
        </p:txBody>
      </p:sp>
      <p:graphicFrame>
        <p:nvGraphicFramePr>
          <p:cNvPr id="5" name="Table Placeholder 4">
            <a:extLst>
              <a:ext uri="{FF2B5EF4-FFF2-40B4-BE49-F238E27FC236}">
                <a16:creationId xmlns:a16="http://schemas.microsoft.com/office/drawing/2014/main" id="{21B114B7-F701-4BF7-AD90-C0724E45181F}"/>
              </a:ext>
            </a:extLst>
          </p:cNvPr>
          <p:cNvGraphicFramePr>
            <a:graphicFrameLocks noGrp="1"/>
          </p:cNvGraphicFramePr>
          <p:nvPr>
            <p:ph type="tbl" sz="quarter" idx="13"/>
            <p:extLst>
              <p:ext uri="{D42A27DB-BD31-4B8C-83A1-F6EECF244321}">
                <p14:modId xmlns:p14="http://schemas.microsoft.com/office/powerpoint/2010/main" val="2476886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8778129"/>
                    </a:ext>
                  </a:extLst>
                </a:gridCol>
                <a:gridCol w="822960">
                  <a:extLst>
                    <a:ext uri="{9D8B030D-6E8A-4147-A177-3AD203B41FA5}">
                      <a16:colId xmlns:a16="http://schemas.microsoft.com/office/drawing/2014/main" val="1191597171"/>
                    </a:ext>
                  </a:extLst>
                </a:gridCol>
                <a:gridCol w="822960">
                  <a:extLst>
                    <a:ext uri="{9D8B030D-6E8A-4147-A177-3AD203B41FA5}">
                      <a16:colId xmlns:a16="http://schemas.microsoft.com/office/drawing/2014/main" val="4133945925"/>
                    </a:ext>
                  </a:extLst>
                </a:gridCol>
                <a:gridCol w="822960">
                  <a:extLst>
                    <a:ext uri="{9D8B030D-6E8A-4147-A177-3AD203B41FA5}">
                      <a16:colId xmlns:a16="http://schemas.microsoft.com/office/drawing/2014/main" val="1669808615"/>
                    </a:ext>
                  </a:extLst>
                </a:gridCol>
                <a:gridCol w="822960">
                  <a:extLst>
                    <a:ext uri="{9D8B030D-6E8A-4147-A177-3AD203B41FA5}">
                      <a16:colId xmlns:a16="http://schemas.microsoft.com/office/drawing/2014/main" val="1746972270"/>
                    </a:ext>
                  </a:extLst>
                </a:gridCol>
                <a:gridCol w="822960">
                  <a:extLst>
                    <a:ext uri="{9D8B030D-6E8A-4147-A177-3AD203B41FA5}">
                      <a16:colId xmlns:a16="http://schemas.microsoft.com/office/drawing/2014/main" val="2798071801"/>
                    </a:ext>
                  </a:extLst>
                </a:gridCol>
                <a:gridCol w="822960">
                  <a:extLst>
                    <a:ext uri="{9D8B030D-6E8A-4147-A177-3AD203B41FA5}">
                      <a16:colId xmlns:a16="http://schemas.microsoft.com/office/drawing/2014/main" val="1213506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0674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- 2021-03-24 16:05:29</a:t>
                      </a:r>
                      <a:r>
                        <a:rPr kumimoji="0" lang="en-US" sz="1000" b="0" i="0" u="none" strike="noStrike" kern="1200" cap="none" spc="0" normalizeH="0" baseline="0" noProof="0">
                          <a:ln>
                            <a:noFill/>
                          </a:ln>
                          <a:solidFill>
                            <a:prstClr val="black"/>
                          </a:solidFill>
                          <a:effectLst/>
                          <a:uLnTx/>
                          <a:uFillTx/>
                          <a:latin typeface="+mn-lt"/>
                          <a:ea typeface="+mn-ea"/>
                          <a:cs typeface="+mn-cs"/>
                        </a:rPr>
                        <a:t>
 “I use SCS Unsalted Butter in all my baking projects, whether it is cake, muffins or cookies as its the best butter! The buttery flavour and aroma is most pronounced when I bake my butter cake!”
Audrey Wong.
We want to thank our fans for all their love and support! To shop for your favourite SCS product, log onto Lazada: https://bit.ly/SCSMYLazada!
#SCSfans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3308385"/>
                  </a:ext>
                </a:extLst>
              </a:tr>
            </a:tbl>
          </a:graphicData>
        </a:graphic>
      </p:graphicFrame>
      <p:sp>
        <p:nvSpPr>
          <p:cNvPr id="4" name="Text Placeholder 3">
            <a:extLst>
              <a:ext uri="{FF2B5EF4-FFF2-40B4-BE49-F238E27FC236}">
                <a16:creationId xmlns:a16="http://schemas.microsoft.com/office/drawing/2014/main" id="{AB86D09F-B7DE-4802-9D6B-F9D39477D59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290256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00300-256E-436A-806C-8F616FD2AAF6}"/>
              </a:ext>
            </a:extLst>
          </p:cNvPr>
          <p:cNvSpPr>
            <a:spLocks noGrp="1"/>
          </p:cNvSpPr>
          <p:nvPr>
            <p:ph type="title"/>
          </p:nvPr>
        </p:nvSpPr>
        <p:spPr/>
        <p:txBody>
          <a:bodyPr/>
          <a:lstStyle/>
          <a:p>
            <a:r>
              <a:rPr lang="en-US"/>
              <a:t>Facebook Own Posts Table | SCS Dairy MY - 9 of 16</a:t>
            </a:r>
          </a:p>
        </p:txBody>
      </p:sp>
      <p:graphicFrame>
        <p:nvGraphicFramePr>
          <p:cNvPr id="5" name="Table Placeholder 4">
            <a:extLst>
              <a:ext uri="{FF2B5EF4-FFF2-40B4-BE49-F238E27FC236}">
                <a16:creationId xmlns:a16="http://schemas.microsoft.com/office/drawing/2014/main" id="{651E531B-B216-42F8-8092-2C682AB4B086}"/>
              </a:ext>
            </a:extLst>
          </p:cNvPr>
          <p:cNvGraphicFramePr>
            <a:graphicFrameLocks noGrp="1"/>
          </p:cNvGraphicFramePr>
          <p:nvPr>
            <p:ph type="tbl" sz="quarter" idx="13"/>
            <p:extLst>
              <p:ext uri="{D42A27DB-BD31-4B8C-83A1-F6EECF244321}">
                <p14:modId xmlns:p14="http://schemas.microsoft.com/office/powerpoint/2010/main" val="352639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93169106"/>
                    </a:ext>
                  </a:extLst>
                </a:gridCol>
                <a:gridCol w="822960">
                  <a:extLst>
                    <a:ext uri="{9D8B030D-6E8A-4147-A177-3AD203B41FA5}">
                      <a16:colId xmlns:a16="http://schemas.microsoft.com/office/drawing/2014/main" val="3640287407"/>
                    </a:ext>
                  </a:extLst>
                </a:gridCol>
                <a:gridCol w="822960">
                  <a:extLst>
                    <a:ext uri="{9D8B030D-6E8A-4147-A177-3AD203B41FA5}">
                      <a16:colId xmlns:a16="http://schemas.microsoft.com/office/drawing/2014/main" val="2424199653"/>
                    </a:ext>
                  </a:extLst>
                </a:gridCol>
                <a:gridCol w="822960">
                  <a:extLst>
                    <a:ext uri="{9D8B030D-6E8A-4147-A177-3AD203B41FA5}">
                      <a16:colId xmlns:a16="http://schemas.microsoft.com/office/drawing/2014/main" val="2533853434"/>
                    </a:ext>
                  </a:extLst>
                </a:gridCol>
                <a:gridCol w="822960">
                  <a:extLst>
                    <a:ext uri="{9D8B030D-6E8A-4147-A177-3AD203B41FA5}">
                      <a16:colId xmlns:a16="http://schemas.microsoft.com/office/drawing/2014/main" val="4196136686"/>
                    </a:ext>
                  </a:extLst>
                </a:gridCol>
                <a:gridCol w="822960">
                  <a:extLst>
                    <a:ext uri="{9D8B030D-6E8A-4147-A177-3AD203B41FA5}">
                      <a16:colId xmlns:a16="http://schemas.microsoft.com/office/drawing/2014/main" val="1511611752"/>
                    </a:ext>
                  </a:extLst>
                </a:gridCol>
                <a:gridCol w="822960">
                  <a:extLst>
                    <a:ext uri="{9D8B030D-6E8A-4147-A177-3AD203B41FA5}">
                      <a16:colId xmlns:a16="http://schemas.microsoft.com/office/drawing/2014/main" val="2878126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197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- 2021-03-22 12:11:26</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recipe made with SCS Butter is perfect to make on a busy weeknight! 
#SCSrecipes #JustAddSCS
Crab legs with Garlic Lemon Butter
Ingredients:
56g SCS Salted Butter
454g king crab legs
3 cloves garlic minced
1 tbsp chopped parsley
½ tbsp lemon juice
Lemon slices
Instructions:
1. Preheat oven to 190°C.
2. Thaw the king crab legs if they are frozen. 
3. Using a sharp knife or a pair of a scissors, slice or cut the crab legs into halves to expose the flesh. 
4. Arrange them evenly on a baking sheet or tray.
5. Melt SCS Salted Butter in a microwave, for about 30 seconds. 
6. Add the garlic, parsley and lemon juice to the melted butter.
7. Stir to mix well. 
8. Drizzle and spread the butter mixture on the crab. Save some for dipping.
9. Bake the crab legs in the oven for about 5 minutes, or until the crab legs are heated. 
10. Serve immediately with the remaining garlic lemon butter and lemon slices. 
11. Squeeze some lemon juice on the crab before eating.
Source: https://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2014273"/>
                  </a:ext>
                </a:extLst>
              </a:tr>
            </a:tbl>
          </a:graphicData>
        </a:graphic>
      </p:graphicFrame>
      <p:sp>
        <p:nvSpPr>
          <p:cNvPr id="4" name="Text Placeholder 3">
            <a:extLst>
              <a:ext uri="{FF2B5EF4-FFF2-40B4-BE49-F238E27FC236}">
                <a16:creationId xmlns:a16="http://schemas.microsoft.com/office/drawing/2014/main" id="{F3B16E75-3F4C-4D84-9B1F-BE7E7B02542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89451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A9454-D620-4BB8-A99E-8D31729478A7}"/>
              </a:ext>
            </a:extLst>
          </p:cNvPr>
          <p:cNvSpPr>
            <a:spLocks noGrp="1"/>
          </p:cNvSpPr>
          <p:nvPr>
            <p:ph type="title"/>
          </p:nvPr>
        </p:nvSpPr>
        <p:spPr/>
        <p:txBody>
          <a:bodyPr/>
          <a:lstStyle/>
          <a:p>
            <a:r>
              <a:rPr lang="en-US"/>
              <a:t>Facebook Own Posts Table | SCS Dairy MY - 10 of 16</a:t>
            </a:r>
          </a:p>
        </p:txBody>
      </p:sp>
      <p:graphicFrame>
        <p:nvGraphicFramePr>
          <p:cNvPr id="5" name="Table Placeholder 4">
            <a:extLst>
              <a:ext uri="{FF2B5EF4-FFF2-40B4-BE49-F238E27FC236}">
                <a16:creationId xmlns:a16="http://schemas.microsoft.com/office/drawing/2014/main" id="{07DBC632-362A-4754-A1ED-72CFBF8D6BDC}"/>
              </a:ext>
            </a:extLst>
          </p:cNvPr>
          <p:cNvGraphicFramePr>
            <a:graphicFrameLocks noGrp="1"/>
          </p:cNvGraphicFramePr>
          <p:nvPr>
            <p:ph type="tbl" sz="quarter" idx="13"/>
            <p:extLst>
              <p:ext uri="{D42A27DB-BD31-4B8C-83A1-F6EECF244321}">
                <p14:modId xmlns:p14="http://schemas.microsoft.com/office/powerpoint/2010/main" val="574679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92317542"/>
                    </a:ext>
                  </a:extLst>
                </a:gridCol>
                <a:gridCol w="822960">
                  <a:extLst>
                    <a:ext uri="{9D8B030D-6E8A-4147-A177-3AD203B41FA5}">
                      <a16:colId xmlns:a16="http://schemas.microsoft.com/office/drawing/2014/main" val="1626829158"/>
                    </a:ext>
                  </a:extLst>
                </a:gridCol>
                <a:gridCol w="822960">
                  <a:extLst>
                    <a:ext uri="{9D8B030D-6E8A-4147-A177-3AD203B41FA5}">
                      <a16:colId xmlns:a16="http://schemas.microsoft.com/office/drawing/2014/main" val="3566902515"/>
                    </a:ext>
                  </a:extLst>
                </a:gridCol>
                <a:gridCol w="822960">
                  <a:extLst>
                    <a:ext uri="{9D8B030D-6E8A-4147-A177-3AD203B41FA5}">
                      <a16:colId xmlns:a16="http://schemas.microsoft.com/office/drawing/2014/main" val="134839339"/>
                    </a:ext>
                  </a:extLst>
                </a:gridCol>
                <a:gridCol w="822960">
                  <a:extLst>
                    <a:ext uri="{9D8B030D-6E8A-4147-A177-3AD203B41FA5}">
                      <a16:colId xmlns:a16="http://schemas.microsoft.com/office/drawing/2014/main" val="3662216487"/>
                    </a:ext>
                  </a:extLst>
                </a:gridCol>
                <a:gridCol w="822960">
                  <a:extLst>
                    <a:ext uri="{9D8B030D-6E8A-4147-A177-3AD203B41FA5}">
                      <a16:colId xmlns:a16="http://schemas.microsoft.com/office/drawing/2014/main" val="4161369394"/>
                    </a:ext>
                  </a:extLst>
                </a:gridCol>
                <a:gridCol w="822960">
                  <a:extLst>
                    <a:ext uri="{9D8B030D-6E8A-4147-A177-3AD203B41FA5}">
                      <a16:colId xmlns:a16="http://schemas.microsoft.com/office/drawing/2014/main" val="3239727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9596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- 2021-03-02 15:11:31</a:t>
                      </a:r>
                      <a:r>
                        <a:rPr kumimoji="0" lang="en-US" sz="1000" b="0" i="0" u="none" strike="noStrike" kern="1200" cap="none" spc="0" normalizeH="0" baseline="0" noProof="0">
                          <a:ln>
                            <a:noFill/>
                          </a:ln>
                          <a:solidFill>
                            <a:prstClr val="black"/>
                          </a:solidFill>
                          <a:effectLst/>
                          <a:uLnTx/>
                          <a:uFillTx/>
                          <a:latin typeface="+mn-lt"/>
                          <a:ea typeface="+mn-ea"/>
                          <a:cs typeface="+mn-cs"/>
                        </a:rPr>
                        <a:t>
 Soft and smooth, decadent and delicious! SCS Butter!
Shop SCS Butter from the convenience of your home! Click on the Shop Now button and start shopping!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2221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- 2021-03-26 12:01:17</a:t>
                      </a:r>
                      <a:r>
                        <a:rPr kumimoji="0" lang="en-US" sz="1000" b="0" i="0" u="none" strike="noStrike" kern="1200" cap="none" spc="0" normalizeH="0" baseline="0" noProof="0">
                          <a:ln>
                            <a:noFill/>
                          </a:ln>
                          <a:solidFill>
                            <a:prstClr val="black"/>
                          </a:solidFill>
                          <a:effectLst/>
                          <a:uLnTx/>
                          <a:uFillTx/>
                          <a:latin typeface="+mn-lt"/>
                          <a:ea typeface="+mn-ea"/>
                          <a:cs typeface="+mn-cs"/>
                        </a:rPr>
                        <a:t>
 The most delicious square in town! How do you like to eat your slice of SCS Original Sliced Cheese? In a sandwich or on its own?
Grab a pack of SCS Original Sliced Cheese today from http://bit.ly/SCSOriginalSlicedCheese and enjoy the great taste with your family and loved ones!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549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- 2021-03-20 11:07:17</a:t>
                      </a:r>
                      <a:r>
                        <a:rPr kumimoji="0" lang="en-US" sz="1000" b="0" i="0" u="none" strike="noStrike" kern="1200" cap="none" spc="0" normalizeH="0" baseline="0" noProof="0">
                          <a:ln>
                            <a:noFill/>
                          </a:ln>
                          <a:solidFill>
                            <a:prstClr val="black"/>
                          </a:solidFill>
                          <a:effectLst/>
                          <a:uLnTx/>
                          <a:uFillTx/>
                          <a:latin typeface="+mn-lt"/>
                          <a:ea typeface="+mn-ea"/>
                          <a:cs typeface="+mn-cs"/>
                        </a:rPr>
                        <a:t>
 Freeze sugar cookies and pie crust pieces for 15 minutes before putting them in the oven. It keeps the butter from melting as much in the oven, and thus cookies or pie crust pieces keep their shape better.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6426407"/>
                  </a:ext>
                </a:extLst>
              </a:tr>
            </a:tbl>
          </a:graphicData>
        </a:graphic>
      </p:graphicFrame>
      <p:sp>
        <p:nvSpPr>
          <p:cNvPr id="4" name="Text Placeholder 3">
            <a:extLst>
              <a:ext uri="{FF2B5EF4-FFF2-40B4-BE49-F238E27FC236}">
                <a16:creationId xmlns:a16="http://schemas.microsoft.com/office/drawing/2014/main" id="{FAD5F72B-2971-4721-B323-F8577675101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115679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F83E-CDEF-4009-ACD9-6EE84903BEF9}"/>
              </a:ext>
            </a:extLst>
          </p:cNvPr>
          <p:cNvSpPr>
            <a:spLocks noGrp="1"/>
          </p:cNvSpPr>
          <p:nvPr>
            <p:ph type="title"/>
          </p:nvPr>
        </p:nvSpPr>
        <p:spPr/>
        <p:txBody>
          <a:bodyPr/>
          <a:lstStyle/>
          <a:p>
            <a:r>
              <a:rPr lang="en-US"/>
              <a:t>Facebook Own Posts Table | SCS Dairy MY - 11 of 16</a:t>
            </a:r>
          </a:p>
        </p:txBody>
      </p:sp>
      <p:graphicFrame>
        <p:nvGraphicFramePr>
          <p:cNvPr id="5" name="Table Placeholder 4">
            <a:extLst>
              <a:ext uri="{FF2B5EF4-FFF2-40B4-BE49-F238E27FC236}">
                <a16:creationId xmlns:a16="http://schemas.microsoft.com/office/drawing/2014/main" id="{11A8F774-688E-4787-8C9B-AE1F3AEF125A}"/>
              </a:ext>
            </a:extLst>
          </p:cNvPr>
          <p:cNvGraphicFramePr>
            <a:graphicFrameLocks noGrp="1"/>
          </p:cNvGraphicFramePr>
          <p:nvPr>
            <p:ph type="tbl" sz="quarter" idx="13"/>
            <p:extLst>
              <p:ext uri="{D42A27DB-BD31-4B8C-83A1-F6EECF244321}">
                <p14:modId xmlns:p14="http://schemas.microsoft.com/office/powerpoint/2010/main" val="165620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01182166"/>
                    </a:ext>
                  </a:extLst>
                </a:gridCol>
                <a:gridCol w="822960">
                  <a:extLst>
                    <a:ext uri="{9D8B030D-6E8A-4147-A177-3AD203B41FA5}">
                      <a16:colId xmlns:a16="http://schemas.microsoft.com/office/drawing/2014/main" val="1955077760"/>
                    </a:ext>
                  </a:extLst>
                </a:gridCol>
                <a:gridCol w="822960">
                  <a:extLst>
                    <a:ext uri="{9D8B030D-6E8A-4147-A177-3AD203B41FA5}">
                      <a16:colId xmlns:a16="http://schemas.microsoft.com/office/drawing/2014/main" val="4258680607"/>
                    </a:ext>
                  </a:extLst>
                </a:gridCol>
                <a:gridCol w="822960">
                  <a:extLst>
                    <a:ext uri="{9D8B030D-6E8A-4147-A177-3AD203B41FA5}">
                      <a16:colId xmlns:a16="http://schemas.microsoft.com/office/drawing/2014/main" val="2053184499"/>
                    </a:ext>
                  </a:extLst>
                </a:gridCol>
                <a:gridCol w="822960">
                  <a:extLst>
                    <a:ext uri="{9D8B030D-6E8A-4147-A177-3AD203B41FA5}">
                      <a16:colId xmlns:a16="http://schemas.microsoft.com/office/drawing/2014/main" val="959994271"/>
                    </a:ext>
                  </a:extLst>
                </a:gridCol>
                <a:gridCol w="822960">
                  <a:extLst>
                    <a:ext uri="{9D8B030D-6E8A-4147-A177-3AD203B41FA5}">
                      <a16:colId xmlns:a16="http://schemas.microsoft.com/office/drawing/2014/main" val="3637020949"/>
                    </a:ext>
                  </a:extLst>
                </a:gridCol>
                <a:gridCol w="822960">
                  <a:extLst>
                    <a:ext uri="{9D8B030D-6E8A-4147-A177-3AD203B41FA5}">
                      <a16:colId xmlns:a16="http://schemas.microsoft.com/office/drawing/2014/main" val="2593518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888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- 2021-03-28 16:05:05</a:t>
                      </a:r>
                      <a:r>
                        <a:rPr kumimoji="0" lang="en-US" sz="1000" b="0" i="0" u="none" strike="noStrike" kern="1200" cap="none" spc="0" normalizeH="0" baseline="0" noProof="0">
                          <a:ln>
                            <a:noFill/>
                          </a:ln>
                          <a:solidFill>
                            <a:prstClr val="black"/>
                          </a:solidFill>
                          <a:effectLst/>
                          <a:uLnTx/>
                          <a:uFillTx/>
                          <a:latin typeface="+mn-lt"/>
                          <a:ea typeface="+mn-ea"/>
                          <a:cs typeface="+mn-cs"/>
                        </a:rPr>
                        <a:t>
 If a recipe requires to grease a pan, use cold butter to do it! Take a stick from the fridge and smear butter around the pan to completely coat it. This will keep your baked good from sticking to the pan later and works a lot more efficiently compared to a cooking spray.
#SCSButter #goodness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355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- 2021-03-17 16:00:22</a:t>
                      </a:r>
                      <a:r>
                        <a:rPr kumimoji="0" lang="en-US" sz="1000" b="0" i="0" u="none" strike="noStrike" kern="1200" cap="none" spc="0" normalizeH="0" baseline="0" noProof="0">
                          <a:ln>
                            <a:noFill/>
                          </a:ln>
                          <a:solidFill>
                            <a:prstClr val="black"/>
                          </a:solidFill>
                          <a:effectLst/>
                          <a:uLnTx/>
                          <a:uFillTx/>
                          <a:latin typeface="+mn-lt"/>
                          <a:ea typeface="+mn-ea"/>
                          <a:cs typeface="+mn-cs"/>
                        </a:rPr>
                        <a:t>
 Baking with SCS Butter is love made visible!
#SCSButter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88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- 2021-03-18 14:04:21</a:t>
                      </a:r>
                      <a:r>
                        <a:rPr kumimoji="0" lang="en-US" sz="1000" b="0" i="0" u="none" strike="noStrike" kern="1200" cap="none" spc="0" normalizeH="0" baseline="0" noProof="0">
                          <a:ln>
                            <a:noFill/>
                          </a:ln>
                          <a:solidFill>
                            <a:prstClr val="black"/>
                          </a:solidFill>
                          <a:effectLst/>
                          <a:uLnTx/>
                          <a:uFillTx/>
                          <a:latin typeface="+mn-lt"/>
                          <a:ea typeface="+mn-ea"/>
                          <a:cs typeface="+mn-cs"/>
                        </a:rPr>
                        <a:t>
 SCS Cream Cheese in a cheesecake or on its own? We can’t decide between the two, what is your pick?
Get your SCS Cream Cheese fix from http://bit.ly/SCSCreamCheese
#SCScreamcheese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4828088"/>
                  </a:ext>
                </a:extLst>
              </a:tr>
            </a:tbl>
          </a:graphicData>
        </a:graphic>
      </p:graphicFrame>
      <p:sp>
        <p:nvSpPr>
          <p:cNvPr id="4" name="Text Placeholder 3">
            <a:extLst>
              <a:ext uri="{FF2B5EF4-FFF2-40B4-BE49-F238E27FC236}">
                <a16:creationId xmlns:a16="http://schemas.microsoft.com/office/drawing/2014/main" id="{B4364E98-8814-4975-85B8-CD9A11B73B6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0666876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2F8A2-B9D1-4C6E-9C06-588D927A1D5C}"/>
              </a:ext>
            </a:extLst>
          </p:cNvPr>
          <p:cNvSpPr>
            <a:spLocks noGrp="1"/>
          </p:cNvSpPr>
          <p:nvPr>
            <p:ph type="title"/>
          </p:nvPr>
        </p:nvSpPr>
        <p:spPr/>
        <p:txBody>
          <a:bodyPr/>
          <a:lstStyle/>
          <a:p>
            <a:r>
              <a:rPr lang="en-US"/>
              <a:t>Facebook Own Posts Table | SCS Dairy MY - 12 of 16</a:t>
            </a:r>
          </a:p>
        </p:txBody>
      </p:sp>
      <p:graphicFrame>
        <p:nvGraphicFramePr>
          <p:cNvPr id="5" name="Table Placeholder 4">
            <a:extLst>
              <a:ext uri="{FF2B5EF4-FFF2-40B4-BE49-F238E27FC236}">
                <a16:creationId xmlns:a16="http://schemas.microsoft.com/office/drawing/2014/main" id="{32D765AA-5635-4939-8270-DABEB0573BD8}"/>
              </a:ext>
            </a:extLst>
          </p:cNvPr>
          <p:cNvGraphicFramePr>
            <a:graphicFrameLocks noGrp="1"/>
          </p:cNvGraphicFramePr>
          <p:nvPr>
            <p:ph type="tbl" sz="quarter" idx="13"/>
            <p:extLst>
              <p:ext uri="{D42A27DB-BD31-4B8C-83A1-F6EECF244321}">
                <p14:modId xmlns:p14="http://schemas.microsoft.com/office/powerpoint/2010/main" val="2080701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9769318"/>
                    </a:ext>
                  </a:extLst>
                </a:gridCol>
                <a:gridCol w="822960">
                  <a:extLst>
                    <a:ext uri="{9D8B030D-6E8A-4147-A177-3AD203B41FA5}">
                      <a16:colId xmlns:a16="http://schemas.microsoft.com/office/drawing/2014/main" val="1850160280"/>
                    </a:ext>
                  </a:extLst>
                </a:gridCol>
                <a:gridCol w="822960">
                  <a:extLst>
                    <a:ext uri="{9D8B030D-6E8A-4147-A177-3AD203B41FA5}">
                      <a16:colId xmlns:a16="http://schemas.microsoft.com/office/drawing/2014/main" val="3333112058"/>
                    </a:ext>
                  </a:extLst>
                </a:gridCol>
                <a:gridCol w="822960">
                  <a:extLst>
                    <a:ext uri="{9D8B030D-6E8A-4147-A177-3AD203B41FA5}">
                      <a16:colId xmlns:a16="http://schemas.microsoft.com/office/drawing/2014/main" val="576912554"/>
                    </a:ext>
                  </a:extLst>
                </a:gridCol>
                <a:gridCol w="822960">
                  <a:extLst>
                    <a:ext uri="{9D8B030D-6E8A-4147-A177-3AD203B41FA5}">
                      <a16:colId xmlns:a16="http://schemas.microsoft.com/office/drawing/2014/main" val="4190606503"/>
                    </a:ext>
                  </a:extLst>
                </a:gridCol>
                <a:gridCol w="822960">
                  <a:extLst>
                    <a:ext uri="{9D8B030D-6E8A-4147-A177-3AD203B41FA5}">
                      <a16:colId xmlns:a16="http://schemas.microsoft.com/office/drawing/2014/main" val="902991693"/>
                    </a:ext>
                  </a:extLst>
                </a:gridCol>
                <a:gridCol w="822960">
                  <a:extLst>
                    <a:ext uri="{9D8B030D-6E8A-4147-A177-3AD203B41FA5}">
                      <a16:colId xmlns:a16="http://schemas.microsoft.com/office/drawing/2014/main" val="2251434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733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- 2021-03-26 14:58:36</a:t>
                      </a:r>
                      <a:r>
                        <a:rPr kumimoji="0" lang="en-US" sz="1000" b="0" i="0" u="none" strike="noStrike" kern="1200" cap="none" spc="0" normalizeH="0" baseline="0" noProof="0">
                          <a:ln>
                            <a:noFill/>
                          </a:ln>
                          <a:solidFill>
                            <a:prstClr val="black"/>
                          </a:solidFill>
                          <a:effectLst/>
                          <a:uLnTx/>
                          <a:uFillTx/>
                          <a:latin typeface="+mn-lt"/>
                          <a:ea typeface="+mn-ea"/>
                          <a:cs typeface="+mn-cs"/>
                        </a:rPr>
                        <a:t>
 🎉 Become part of Lazada’s Birthday celebration and make the most of the awesome birthday sale!
✔️ Enjoy up to 24% discount on your favourite SCS products! 
🌟 Discount is valid from 27 March 2021 ONLY!
So what are you waiting for? Fill up your carts by clicking on the link below and check out on 27/3! 🛒👇 
https://www.lazada.com.my/shop/the-culina-co/SCS.htm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42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- 2021-03-13 14:33:45</a:t>
                      </a:r>
                      <a:r>
                        <a:rPr kumimoji="0" lang="en-US" sz="1000" b="0" i="0" u="none" strike="noStrike" kern="1200" cap="none" spc="0" normalizeH="0" baseline="0" noProof="0">
                          <a:ln>
                            <a:noFill/>
                          </a:ln>
                          <a:solidFill>
                            <a:prstClr val="black"/>
                          </a:solidFill>
                          <a:effectLst/>
                          <a:uLnTx/>
                          <a:uFillTx/>
                          <a:latin typeface="+mn-lt"/>
                          <a:ea typeface="+mn-ea"/>
                          <a:cs typeface="+mn-cs"/>
                        </a:rPr>
                        <a:t>
 When a recipe calls for butter, new bakers often get confused whether to use salted or unsalted butter. Or what to do if you only have unsalted butter when your recipe calls for salted butter? 
To find out the answer to these common questions and more, watch this video by Chef Siti Mastura!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55421057"/>
                  </a:ext>
                </a:extLst>
              </a:tr>
            </a:tbl>
          </a:graphicData>
        </a:graphic>
      </p:graphicFrame>
      <p:sp>
        <p:nvSpPr>
          <p:cNvPr id="4" name="Text Placeholder 3">
            <a:extLst>
              <a:ext uri="{FF2B5EF4-FFF2-40B4-BE49-F238E27FC236}">
                <a16:creationId xmlns:a16="http://schemas.microsoft.com/office/drawing/2014/main" id="{B67751B6-FF0C-41EC-BA09-7E899A4FF83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7120478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37E40-365C-45E3-8F97-05F58D0196B2}"/>
              </a:ext>
            </a:extLst>
          </p:cNvPr>
          <p:cNvSpPr>
            <a:spLocks noGrp="1"/>
          </p:cNvSpPr>
          <p:nvPr>
            <p:ph type="title"/>
          </p:nvPr>
        </p:nvSpPr>
        <p:spPr/>
        <p:txBody>
          <a:bodyPr/>
          <a:lstStyle/>
          <a:p>
            <a:r>
              <a:rPr lang="en-US"/>
              <a:t>Facebook Own Posts Table | SCS Dairy MY - 13 of 16</a:t>
            </a:r>
          </a:p>
        </p:txBody>
      </p:sp>
      <p:graphicFrame>
        <p:nvGraphicFramePr>
          <p:cNvPr id="5" name="Table Placeholder 4">
            <a:extLst>
              <a:ext uri="{FF2B5EF4-FFF2-40B4-BE49-F238E27FC236}">
                <a16:creationId xmlns:a16="http://schemas.microsoft.com/office/drawing/2014/main" id="{3D16BB86-88F3-4133-83ED-300D9EC763BF}"/>
              </a:ext>
            </a:extLst>
          </p:cNvPr>
          <p:cNvGraphicFramePr>
            <a:graphicFrameLocks noGrp="1"/>
          </p:cNvGraphicFramePr>
          <p:nvPr>
            <p:ph type="tbl" sz="quarter" idx="13"/>
            <p:extLst>
              <p:ext uri="{D42A27DB-BD31-4B8C-83A1-F6EECF244321}">
                <p14:modId xmlns:p14="http://schemas.microsoft.com/office/powerpoint/2010/main" val="3636073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7956361"/>
                    </a:ext>
                  </a:extLst>
                </a:gridCol>
                <a:gridCol w="822960">
                  <a:extLst>
                    <a:ext uri="{9D8B030D-6E8A-4147-A177-3AD203B41FA5}">
                      <a16:colId xmlns:a16="http://schemas.microsoft.com/office/drawing/2014/main" val="283436430"/>
                    </a:ext>
                  </a:extLst>
                </a:gridCol>
                <a:gridCol w="822960">
                  <a:extLst>
                    <a:ext uri="{9D8B030D-6E8A-4147-A177-3AD203B41FA5}">
                      <a16:colId xmlns:a16="http://schemas.microsoft.com/office/drawing/2014/main" val="3214167167"/>
                    </a:ext>
                  </a:extLst>
                </a:gridCol>
                <a:gridCol w="822960">
                  <a:extLst>
                    <a:ext uri="{9D8B030D-6E8A-4147-A177-3AD203B41FA5}">
                      <a16:colId xmlns:a16="http://schemas.microsoft.com/office/drawing/2014/main" val="1512980010"/>
                    </a:ext>
                  </a:extLst>
                </a:gridCol>
                <a:gridCol w="822960">
                  <a:extLst>
                    <a:ext uri="{9D8B030D-6E8A-4147-A177-3AD203B41FA5}">
                      <a16:colId xmlns:a16="http://schemas.microsoft.com/office/drawing/2014/main" val="3029764448"/>
                    </a:ext>
                  </a:extLst>
                </a:gridCol>
                <a:gridCol w="822960">
                  <a:extLst>
                    <a:ext uri="{9D8B030D-6E8A-4147-A177-3AD203B41FA5}">
                      <a16:colId xmlns:a16="http://schemas.microsoft.com/office/drawing/2014/main" val="2255088925"/>
                    </a:ext>
                  </a:extLst>
                </a:gridCol>
                <a:gridCol w="822960">
                  <a:extLst>
                    <a:ext uri="{9D8B030D-6E8A-4147-A177-3AD203B41FA5}">
                      <a16:colId xmlns:a16="http://schemas.microsoft.com/office/drawing/2014/main" val="74812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430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- 2021-03-29 16:38:44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is here to teach you how to make delicious Apple Streusel with SCS Butter! The rich, creamy taste of SCS Butter makes this pie buttery and full of flavour!
The video also features tips on how to blind bake the pastry!
Remember to tune to our page on Friday 2nd April from 8:30 - 10:30pm for a LIVE FB Session with Chef Siti Mastura and learn how to make Kek Lapis.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105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- 2021-03-01 17:05:34</a:t>
                      </a:r>
                      <a:r>
                        <a:rPr kumimoji="0" lang="en-US" sz="1000" b="0" i="0" u="none" strike="noStrike" kern="1200" cap="none" spc="0" normalizeH="0" baseline="0" noProof="0">
                          <a:ln>
                            <a:noFill/>
                          </a:ln>
                          <a:solidFill>
                            <a:prstClr val="black"/>
                          </a:solidFill>
                          <a:effectLst/>
                          <a:uLnTx/>
                          <a:uFillTx/>
                          <a:latin typeface="+mn-lt"/>
                          <a:ea typeface="+mn-ea"/>
                          <a:cs typeface="+mn-cs"/>
                        </a:rPr>
                        <a:t>
 Rozzana Rahmat tried our SCS Extra Virgin Olive Oil Spreadable Butter recently, watch the video to hear what she had to say about it!
We would like to thank Rozzana Rahmat for her support and for liking SCS Extra Virgin Olive Oil Spreadable Butter! :)
Have you tried SCS Spreadable Butter yet? Tell us why you love it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81484423"/>
                  </a:ext>
                </a:extLst>
              </a:tr>
            </a:tbl>
          </a:graphicData>
        </a:graphic>
      </p:graphicFrame>
      <p:sp>
        <p:nvSpPr>
          <p:cNvPr id="4" name="Text Placeholder 3">
            <a:extLst>
              <a:ext uri="{FF2B5EF4-FFF2-40B4-BE49-F238E27FC236}">
                <a16:creationId xmlns:a16="http://schemas.microsoft.com/office/drawing/2014/main" id="{F6B09028-05C9-4AF2-A460-08F0A7CECE3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20287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A94E5-A040-4A14-A29E-F656E0CB70F4}"/>
              </a:ext>
            </a:extLst>
          </p:cNvPr>
          <p:cNvSpPr>
            <a:spLocks noGrp="1"/>
          </p:cNvSpPr>
          <p:nvPr>
            <p:ph type="title"/>
          </p:nvPr>
        </p:nvSpPr>
        <p:spPr/>
        <p:txBody>
          <a:bodyPr/>
          <a:lstStyle/>
          <a:p>
            <a:r>
              <a:rPr lang="en-US"/>
              <a:t>Facebook Own Posts Table | SCS Dairy MY - 14 of 16</a:t>
            </a:r>
          </a:p>
        </p:txBody>
      </p:sp>
      <p:graphicFrame>
        <p:nvGraphicFramePr>
          <p:cNvPr id="5" name="Table Placeholder 4">
            <a:extLst>
              <a:ext uri="{FF2B5EF4-FFF2-40B4-BE49-F238E27FC236}">
                <a16:creationId xmlns:a16="http://schemas.microsoft.com/office/drawing/2014/main" id="{19B7D766-C7D9-4CE3-BAC7-9518F5FC58C9}"/>
              </a:ext>
            </a:extLst>
          </p:cNvPr>
          <p:cNvGraphicFramePr>
            <a:graphicFrameLocks noGrp="1"/>
          </p:cNvGraphicFramePr>
          <p:nvPr>
            <p:ph type="tbl" sz="quarter" idx="13"/>
            <p:extLst>
              <p:ext uri="{D42A27DB-BD31-4B8C-83A1-F6EECF244321}">
                <p14:modId xmlns:p14="http://schemas.microsoft.com/office/powerpoint/2010/main" val="1823100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5773693"/>
                    </a:ext>
                  </a:extLst>
                </a:gridCol>
                <a:gridCol w="822960">
                  <a:extLst>
                    <a:ext uri="{9D8B030D-6E8A-4147-A177-3AD203B41FA5}">
                      <a16:colId xmlns:a16="http://schemas.microsoft.com/office/drawing/2014/main" val="1570373428"/>
                    </a:ext>
                  </a:extLst>
                </a:gridCol>
                <a:gridCol w="822960">
                  <a:extLst>
                    <a:ext uri="{9D8B030D-6E8A-4147-A177-3AD203B41FA5}">
                      <a16:colId xmlns:a16="http://schemas.microsoft.com/office/drawing/2014/main" val="1947519864"/>
                    </a:ext>
                  </a:extLst>
                </a:gridCol>
                <a:gridCol w="822960">
                  <a:extLst>
                    <a:ext uri="{9D8B030D-6E8A-4147-A177-3AD203B41FA5}">
                      <a16:colId xmlns:a16="http://schemas.microsoft.com/office/drawing/2014/main" val="3702839655"/>
                    </a:ext>
                  </a:extLst>
                </a:gridCol>
                <a:gridCol w="822960">
                  <a:extLst>
                    <a:ext uri="{9D8B030D-6E8A-4147-A177-3AD203B41FA5}">
                      <a16:colId xmlns:a16="http://schemas.microsoft.com/office/drawing/2014/main" val="1425249358"/>
                    </a:ext>
                  </a:extLst>
                </a:gridCol>
                <a:gridCol w="822960">
                  <a:extLst>
                    <a:ext uri="{9D8B030D-6E8A-4147-A177-3AD203B41FA5}">
                      <a16:colId xmlns:a16="http://schemas.microsoft.com/office/drawing/2014/main" val="1613216102"/>
                    </a:ext>
                  </a:extLst>
                </a:gridCol>
                <a:gridCol w="822960">
                  <a:extLst>
                    <a:ext uri="{9D8B030D-6E8A-4147-A177-3AD203B41FA5}">
                      <a16:colId xmlns:a16="http://schemas.microsoft.com/office/drawing/2014/main" val="371333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308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- 2021-03-04 13:05:00</a:t>
                      </a:r>
                      <a:r>
                        <a:rPr kumimoji="0" lang="en-US" sz="1000" b="0" i="0" u="none" strike="noStrike" kern="1200" cap="none" spc="0" normalizeH="0" baseline="0" noProof="0">
                          <a:ln>
                            <a:noFill/>
                          </a:ln>
                          <a:solidFill>
                            <a:prstClr val="black"/>
                          </a:solidFill>
                          <a:effectLst/>
                          <a:uLnTx/>
                          <a:uFillTx/>
                          <a:latin typeface="+mn-lt"/>
                          <a:ea typeface="+mn-ea"/>
                          <a:cs typeface="+mn-cs"/>
                        </a:rPr>
                        <a:t>
 Coat things like fruit and chocolate chips in flour before adding them to your mix. This prevents all the bits from sinking to the bottom and ensures even distribution of flavour.
#SCStip
Image credit: www.cakewhiz.com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8198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- 2021-03-10 16:02:00</a:t>
                      </a:r>
                      <a:r>
                        <a:rPr kumimoji="0" lang="en-US" sz="1000" b="0" i="0" u="none" strike="noStrike" kern="1200" cap="none" spc="0" normalizeH="0" baseline="0" noProof="0">
                          <a:ln>
                            <a:noFill/>
                          </a:ln>
                          <a:solidFill>
                            <a:prstClr val="black"/>
                          </a:solidFill>
                          <a:effectLst/>
                          <a:uLnTx/>
                          <a:uFillTx/>
                          <a:latin typeface="+mn-lt"/>
                          <a:ea typeface="+mn-ea"/>
                          <a:cs typeface="+mn-cs"/>
                        </a:rPr>
                        <a:t>
 Make the midweek more meaningful by indulging in chocolatey goodness!
SCS Unsalted Butter is the perfect ingredient to bake chocolate chip cookies!
Share with us what you baked for your loved ones this week!
Get your stock of SCS Butter from Lazada! Click on the Shop Now button and shop away!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45281531"/>
                  </a:ext>
                </a:extLst>
              </a:tr>
            </a:tbl>
          </a:graphicData>
        </a:graphic>
      </p:graphicFrame>
      <p:sp>
        <p:nvSpPr>
          <p:cNvPr id="4" name="Text Placeholder 3">
            <a:extLst>
              <a:ext uri="{FF2B5EF4-FFF2-40B4-BE49-F238E27FC236}">
                <a16:creationId xmlns:a16="http://schemas.microsoft.com/office/drawing/2014/main" id="{27B2916F-5918-48E2-80BD-3EE0242BF0C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173309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23C30-8F13-4686-9CAA-6250AAEC3AB4}"/>
              </a:ext>
            </a:extLst>
          </p:cNvPr>
          <p:cNvSpPr>
            <a:spLocks noGrp="1"/>
          </p:cNvSpPr>
          <p:nvPr>
            <p:ph type="title"/>
          </p:nvPr>
        </p:nvSpPr>
        <p:spPr/>
        <p:txBody>
          <a:bodyPr/>
          <a:lstStyle/>
          <a:p>
            <a:r>
              <a:rPr lang="en-US"/>
              <a:t>Facebook Own Posts Table | SCS Dairy MY - 15 of 16</a:t>
            </a:r>
          </a:p>
        </p:txBody>
      </p:sp>
      <p:graphicFrame>
        <p:nvGraphicFramePr>
          <p:cNvPr id="5" name="Table Placeholder 4">
            <a:extLst>
              <a:ext uri="{FF2B5EF4-FFF2-40B4-BE49-F238E27FC236}">
                <a16:creationId xmlns:a16="http://schemas.microsoft.com/office/drawing/2014/main" id="{396537C9-D8B3-4597-BB8B-DFF41944F013}"/>
              </a:ext>
            </a:extLst>
          </p:cNvPr>
          <p:cNvGraphicFramePr>
            <a:graphicFrameLocks noGrp="1"/>
          </p:cNvGraphicFramePr>
          <p:nvPr>
            <p:ph type="tbl" sz="quarter" idx="13"/>
            <p:extLst>
              <p:ext uri="{D42A27DB-BD31-4B8C-83A1-F6EECF244321}">
                <p14:modId xmlns:p14="http://schemas.microsoft.com/office/powerpoint/2010/main" val="787841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4057536"/>
                    </a:ext>
                  </a:extLst>
                </a:gridCol>
                <a:gridCol w="822960">
                  <a:extLst>
                    <a:ext uri="{9D8B030D-6E8A-4147-A177-3AD203B41FA5}">
                      <a16:colId xmlns:a16="http://schemas.microsoft.com/office/drawing/2014/main" val="1711620996"/>
                    </a:ext>
                  </a:extLst>
                </a:gridCol>
                <a:gridCol w="822960">
                  <a:extLst>
                    <a:ext uri="{9D8B030D-6E8A-4147-A177-3AD203B41FA5}">
                      <a16:colId xmlns:a16="http://schemas.microsoft.com/office/drawing/2014/main" val="2595474128"/>
                    </a:ext>
                  </a:extLst>
                </a:gridCol>
                <a:gridCol w="822960">
                  <a:extLst>
                    <a:ext uri="{9D8B030D-6E8A-4147-A177-3AD203B41FA5}">
                      <a16:colId xmlns:a16="http://schemas.microsoft.com/office/drawing/2014/main" val="3536034543"/>
                    </a:ext>
                  </a:extLst>
                </a:gridCol>
                <a:gridCol w="822960">
                  <a:extLst>
                    <a:ext uri="{9D8B030D-6E8A-4147-A177-3AD203B41FA5}">
                      <a16:colId xmlns:a16="http://schemas.microsoft.com/office/drawing/2014/main" val="197022438"/>
                    </a:ext>
                  </a:extLst>
                </a:gridCol>
                <a:gridCol w="822960">
                  <a:extLst>
                    <a:ext uri="{9D8B030D-6E8A-4147-A177-3AD203B41FA5}">
                      <a16:colId xmlns:a16="http://schemas.microsoft.com/office/drawing/2014/main" val="3577099723"/>
                    </a:ext>
                  </a:extLst>
                </a:gridCol>
                <a:gridCol w="822960">
                  <a:extLst>
                    <a:ext uri="{9D8B030D-6E8A-4147-A177-3AD203B41FA5}">
                      <a16:colId xmlns:a16="http://schemas.microsoft.com/office/drawing/2014/main" val="2487720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150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- 2021-03-26 11:16:26</a:t>
                      </a:r>
                      <a:r>
                        <a:rPr kumimoji="0" lang="en-US" sz="1000" b="0" i="0" u="none" strike="noStrike" kern="1200" cap="none" spc="0" normalizeH="0" baseline="0" noProof="0">
                          <a:ln>
                            <a:noFill/>
                          </a:ln>
                          <a:solidFill>
                            <a:prstClr val="black"/>
                          </a:solidFill>
                          <a:effectLst/>
                          <a:uLnTx/>
                          <a:uFillTx/>
                          <a:latin typeface="+mn-lt"/>
                          <a:ea typeface="+mn-ea"/>
                          <a:cs typeface="+mn-cs"/>
                        </a:rPr>
                        <a:t>
 Is your kek lapis always dry or the layers don't turn out well? Join Chef Siti Mastura on Friday, 2 April 2021 from 8:30pm to 10pm to learn how to master the art of baking kek lapis! 
She will be sharing some kek lapis tips and tricks as well as a FREE demonstration on how to bake mixed fruit and almond kek lapis.
Remember to watch the entire session and stand a chance to win EXCLUSIVE SCS mixing bowls! If you do not win the bowl, you will still have the chance of winning SCS Aprons! Just answer a simple question during the live session and become part of the excitement!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52240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- 2021-03-07 12:29:04</a:t>
                      </a:r>
                      <a:r>
                        <a:rPr kumimoji="0" lang="en-US" sz="1000" b="0" i="0" u="none" strike="noStrike" kern="1200" cap="none" spc="0" normalizeH="0" baseline="0" noProof="0">
                          <a:ln>
                            <a:noFill/>
                          </a:ln>
                          <a:solidFill>
                            <a:prstClr val="black"/>
                          </a:solidFill>
                          <a:effectLst/>
                          <a:uLnTx/>
                          <a:uFillTx/>
                          <a:latin typeface="+mn-lt"/>
                          <a:ea typeface="+mn-ea"/>
                          <a:cs typeface="+mn-cs"/>
                        </a:rPr>
                        <a:t>
 SCS Fans, we have some very exciting news for you all. Chef Siti Mastura has been selected as the official brand ambassador for SCS! Get ready to learn expert baking tips from her, watch live interactive sessions, discover new recipes, techniques to improve your baking skills and become part of exciting promotions! 
Stay tuned to our page and become part of the excitement with Chef Siti Mastura!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41808954"/>
                  </a:ext>
                </a:extLst>
              </a:tr>
            </a:tbl>
          </a:graphicData>
        </a:graphic>
      </p:graphicFrame>
      <p:sp>
        <p:nvSpPr>
          <p:cNvPr id="4" name="Text Placeholder 3">
            <a:extLst>
              <a:ext uri="{FF2B5EF4-FFF2-40B4-BE49-F238E27FC236}">
                <a16:creationId xmlns:a16="http://schemas.microsoft.com/office/drawing/2014/main" id="{C3A1E297-3294-4EBA-B073-47D99AE9EB4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280623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EA3B6-686A-49AF-9020-95307E4EE09A}"/>
              </a:ext>
            </a:extLst>
          </p:cNvPr>
          <p:cNvSpPr>
            <a:spLocks noGrp="1"/>
          </p:cNvSpPr>
          <p:nvPr>
            <p:ph type="title"/>
          </p:nvPr>
        </p:nvSpPr>
        <p:spPr/>
        <p:txBody>
          <a:bodyPr/>
          <a:lstStyle/>
          <a:p>
            <a:r>
              <a:rPr lang="en-US"/>
              <a:t>Facebook Own Posts Table | SCS Dairy MY - 16 of 16</a:t>
            </a:r>
          </a:p>
        </p:txBody>
      </p:sp>
      <p:graphicFrame>
        <p:nvGraphicFramePr>
          <p:cNvPr id="5" name="Table Placeholder 4">
            <a:extLst>
              <a:ext uri="{FF2B5EF4-FFF2-40B4-BE49-F238E27FC236}">
                <a16:creationId xmlns:a16="http://schemas.microsoft.com/office/drawing/2014/main" id="{8905698B-FDD0-4489-BCD7-B79700FF3A40}"/>
              </a:ext>
            </a:extLst>
          </p:cNvPr>
          <p:cNvGraphicFramePr>
            <a:graphicFrameLocks noGrp="1"/>
          </p:cNvGraphicFramePr>
          <p:nvPr>
            <p:ph type="tbl" sz="quarter" idx="13"/>
            <p:extLst>
              <p:ext uri="{D42A27DB-BD31-4B8C-83A1-F6EECF244321}">
                <p14:modId xmlns:p14="http://schemas.microsoft.com/office/powerpoint/2010/main" val="1731941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33616071"/>
                    </a:ext>
                  </a:extLst>
                </a:gridCol>
                <a:gridCol w="822960">
                  <a:extLst>
                    <a:ext uri="{9D8B030D-6E8A-4147-A177-3AD203B41FA5}">
                      <a16:colId xmlns:a16="http://schemas.microsoft.com/office/drawing/2014/main" val="412047609"/>
                    </a:ext>
                  </a:extLst>
                </a:gridCol>
                <a:gridCol w="822960">
                  <a:extLst>
                    <a:ext uri="{9D8B030D-6E8A-4147-A177-3AD203B41FA5}">
                      <a16:colId xmlns:a16="http://schemas.microsoft.com/office/drawing/2014/main" val="1519995951"/>
                    </a:ext>
                  </a:extLst>
                </a:gridCol>
                <a:gridCol w="822960">
                  <a:extLst>
                    <a:ext uri="{9D8B030D-6E8A-4147-A177-3AD203B41FA5}">
                      <a16:colId xmlns:a16="http://schemas.microsoft.com/office/drawing/2014/main" val="1353305106"/>
                    </a:ext>
                  </a:extLst>
                </a:gridCol>
                <a:gridCol w="822960">
                  <a:extLst>
                    <a:ext uri="{9D8B030D-6E8A-4147-A177-3AD203B41FA5}">
                      <a16:colId xmlns:a16="http://schemas.microsoft.com/office/drawing/2014/main" val="2445148978"/>
                    </a:ext>
                  </a:extLst>
                </a:gridCol>
                <a:gridCol w="822960">
                  <a:extLst>
                    <a:ext uri="{9D8B030D-6E8A-4147-A177-3AD203B41FA5}">
                      <a16:colId xmlns:a16="http://schemas.microsoft.com/office/drawing/2014/main" val="3734990875"/>
                    </a:ext>
                  </a:extLst>
                </a:gridCol>
                <a:gridCol w="822960">
                  <a:extLst>
                    <a:ext uri="{9D8B030D-6E8A-4147-A177-3AD203B41FA5}">
                      <a16:colId xmlns:a16="http://schemas.microsoft.com/office/drawing/2014/main" val="3650120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4467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- 2021-03-31 16:54:35</a:t>
                      </a:r>
                      <a:r>
                        <a:rPr kumimoji="0" lang="en-US" sz="1000" b="0" i="0" u="none" strike="noStrike" kern="1200" cap="none" spc="0" normalizeH="0" baseline="0" noProof="0">
                          <a:ln>
                            <a:noFill/>
                          </a:ln>
                          <a:solidFill>
                            <a:prstClr val="black"/>
                          </a:solidFill>
                          <a:effectLst/>
                          <a:uLnTx/>
                          <a:uFillTx/>
                          <a:latin typeface="+mn-lt"/>
                          <a:ea typeface="+mn-ea"/>
                          <a:cs typeface="+mn-cs"/>
                        </a:rPr>
                        <a:t>
 Save the date and tune in to our page on 2nd April 2021 from 8:30 - 10:30pm and watch Chef Siti Mastura bake Kek Lapis! Learn to bake and decorate it with perfection.
Become part of this live session and stand a chance to win Exclusive SCS Mixing Bowls or Aprons! All you have to do is answer a few questions at the end of the session and you can be one of the lucky winners!
Mark your calendars, who knows you might be the lucky 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79293746"/>
                  </a:ext>
                </a:extLst>
              </a:tr>
            </a:tbl>
          </a:graphicData>
        </a:graphic>
      </p:graphicFrame>
      <p:sp>
        <p:nvSpPr>
          <p:cNvPr id="4" name="Text Placeholder 3">
            <a:extLst>
              <a:ext uri="{FF2B5EF4-FFF2-40B4-BE49-F238E27FC236}">
                <a16:creationId xmlns:a16="http://schemas.microsoft.com/office/drawing/2014/main" id="{8B0FE923-11B2-4639-9191-F5F9E1C9A52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8020802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1246</Words>
  <Application>Microsoft Office PowerPoint</Application>
  <PresentationFormat>On-screen Show (4:3)</PresentationFormat>
  <Paragraphs>533</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Page Likes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16</vt:lpstr>
      <vt:lpstr>Facebook Own Posts Table | SCS Dairy MY - 2 of 16</vt:lpstr>
      <vt:lpstr>Facebook Own Posts Table | SCS Dairy MY - 3 of 16</vt:lpstr>
      <vt:lpstr>Facebook Own Posts Table | SCS Dairy MY - 4 of 16</vt:lpstr>
      <vt:lpstr>Facebook Own Posts Table | SCS Dairy MY - 5 of 16</vt:lpstr>
      <vt:lpstr>Facebook Own Posts Table | SCS Dairy MY - 6 of 16</vt:lpstr>
      <vt:lpstr>Facebook Own Posts Table | SCS Dairy MY - 7 of 16</vt:lpstr>
      <vt:lpstr>Facebook Own Posts Table | SCS Dairy MY - 8 of 16</vt:lpstr>
      <vt:lpstr>Facebook Own Posts Table | SCS Dairy MY - 9 of 16</vt:lpstr>
      <vt:lpstr>Facebook Own Posts Table | SCS Dairy MY - 10 of 16</vt:lpstr>
      <vt:lpstr>Facebook Own Posts Table | SCS Dairy MY - 11 of 16</vt:lpstr>
      <vt:lpstr>Facebook Own Posts Table | SCS Dairy MY - 12 of 16</vt:lpstr>
      <vt:lpstr>Facebook Own Posts Table | SCS Dairy MY - 13 of 16</vt:lpstr>
      <vt:lpstr>Facebook Own Posts Table | SCS Dairy MY - 14 of 16</vt:lpstr>
      <vt:lpstr>Facebook Own Posts Table | SCS Dairy MY - 15 of 16</vt:lpstr>
      <vt:lpstr>Facebook Own Posts Table | SCS Dairy MY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2021-04-05T02:07:42Z</dcterms:created>
  <dcterms:modified xsi:type="dcterms:W3CDTF">2021-04-05T02:08:31Z</dcterms:modified>
</cp:coreProperties>
</file>