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1659</c:v>
                </c:pt>
                <c:pt idx="1">
                  <c:v>1440</c:v>
                </c:pt>
                <c:pt idx="2">
                  <c:v>3036</c:v>
                </c:pt>
                <c:pt idx="3">
                  <c:v>3660</c:v>
                </c:pt>
                <c:pt idx="4">
                  <c:v>2591</c:v>
                </c:pt>
                <c:pt idx="5">
                  <c:v>6214</c:v>
                </c:pt>
                <c:pt idx="6">
                  <c:v>2976</c:v>
                </c:pt>
                <c:pt idx="7">
                  <c:v>3618</c:v>
                </c:pt>
                <c:pt idx="8">
                  <c:v>5919</c:v>
                </c:pt>
                <c:pt idx="9">
                  <c:v>4075</c:v>
                </c:pt>
                <c:pt idx="10">
                  <c:v>2552</c:v>
                </c:pt>
                <c:pt idx="11">
                  <c:v>2514</c:v>
                </c:pt>
                <c:pt idx="12">
                  <c:v>2494</c:v>
                </c:pt>
                <c:pt idx="13">
                  <c:v>7242</c:v>
                </c:pt>
                <c:pt idx="14">
                  <c:v>8698</c:v>
                </c:pt>
                <c:pt idx="15">
                  <c:v>4487</c:v>
                </c:pt>
                <c:pt idx="16">
                  <c:v>4704</c:v>
                </c:pt>
                <c:pt idx="17">
                  <c:v>3684</c:v>
                </c:pt>
                <c:pt idx="18">
                  <c:v>3423</c:v>
                </c:pt>
                <c:pt idx="19">
                  <c:v>2847</c:v>
                </c:pt>
                <c:pt idx="20">
                  <c:v>2504</c:v>
                </c:pt>
                <c:pt idx="21">
                  <c:v>3072</c:v>
                </c:pt>
                <c:pt idx="22">
                  <c:v>2667</c:v>
                </c:pt>
                <c:pt idx="23">
                  <c:v>2046</c:v>
                </c:pt>
                <c:pt idx="24">
                  <c:v>1723</c:v>
                </c:pt>
                <c:pt idx="25">
                  <c:v>2155</c:v>
                </c:pt>
                <c:pt idx="26">
                  <c:v>10162</c:v>
                </c:pt>
                <c:pt idx="27">
                  <c:v>914</c:v>
                </c:pt>
              </c:numCache>
            </c:numRef>
          </c:val>
          <c:smooth val="0"/>
          <c:extLst>
            <c:ext xmlns:c16="http://schemas.microsoft.com/office/drawing/2014/chart" uri="{C3380CC4-5D6E-409C-BE32-E72D297353CC}">
              <c16:uniqueId val="{00000000-F836-44B7-8A83-DBC9FF3B848B}"/>
            </c:ext>
          </c:extLst>
        </c:ser>
        <c:dLbls>
          <c:showLegendKey val="0"/>
          <c:showVal val="0"/>
          <c:showCatName val="0"/>
          <c:showSerName val="0"/>
          <c:showPercent val="0"/>
          <c:showBubbleSize val="0"/>
        </c:dLbls>
        <c:smooth val="0"/>
        <c:axId val="334117688"/>
        <c:axId val="334119000"/>
      </c:lineChart>
      <c:dateAx>
        <c:axId val="33411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19000"/>
        <c:crosses val="autoZero"/>
        <c:auto val="1"/>
        <c:lblOffset val="100"/>
        <c:baseTimeUnit val="days"/>
      </c:dateAx>
      <c:valAx>
        <c:axId val="33411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1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59</c:v>
                </c:pt>
                <c:pt idx="1">
                  <c:v>56</c:v>
                </c:pt>
                <c:pt idx="2">
                  <c:v>164</c:v>
                </c:pt>
                <c:pt idx="3">
                  <c:v>393</c:v>
                </c:pt>
                <c:pt idx="4">
                  <c:v>106</c:v>
                </c:pt>
                <c:pt idx="5">
                  <c:v>361</c:v>
                </c:pt>
                <c:pt idx="6">
                  <c:v>128</c:v>
                </c:pt>
                <c:pt idx="7">
                  <c:v>226</c:v>
                </c:pt>
                <c:pt idx="8">
                  <c:v>331</c:v>
                </c:pt>
                <c:pt idx="9">
                  <c:v>367</c:v>
                </c:pt>
                <c:pt idx="10">
                  <c:v>74</c:v>
                </c:pt>
                <c:pt idx="11">
                  <c:v>69</c:v>
                </c:pt>
                <c:pt idx="12">
                  <c:v>104</c:v>
                </c:pt>
                <c:pt idx="13">
                  <c:v>509</c:v>
                </c:pt>
                <c:pt idx="14">
                  <c:v>478</c:v>
                </c:pt>
                <c:pt idx="15">
                  <c:v>183</c:v>
                </c:pt>
                <c:pt idx="16">
                  <c:v>381</c:v>
                </c:pt>
                <c:pt idx="17">
                  <c:v>265</c:v>
                </c:pt>
                <c:pt idx="18">
                  <c:v>142</c:v>
                </c:pt>
                <c:pt idx="19">
                  <c:v>157</c:v>
                </c:pt>
                <c:pt idx="20">
                  <c:v>132</c:v>
                </c:pt>
                <c:pt idx="21">
                  <c:v>217</c:v>
                </c:pt>
                <c:pt idx="22">
                  <c:v>151</c:v>
                </c:pt>
                <c:pt idx="23">
                  <c:v>57</c:v>
                </c:pt>
                <c:pt idx="24">
                  <c:v>59</c:v>
                </c:pt>
                <c:pt idx="25">
                  <c:v>216</c:v>
                </c:pt>
                <c:pt idx="26">
                  <c:v>184</c:v>
                </c:pt>
                <c:pt idx="27">
                  <c:v>33</c:v>
                </c:pt>
              </c:numCache>
            </c:numRef>
          </c:val>
          <c:smooth val="0"/>
          <c:extLst>
            <c:ext xmlns:c16="http://schemas.microsoft.com/office/drawing/2014/chart" uri="{C3380CC4-5D6E-409C-BE32-E72D297353CC}">
              <c16:uniqueId val="{00000000-7278-4468-A096-0A86C3D1E043}"/>
            </c:ext>
          </c:extLst>
        </c:ser>
        <c:dLbls>
          <c:showLegendKey val="0"/>
          <c:showVal val="0"/>
          <c:showCatName val="0"/>
          <c:showSerName val="0"/>
          <c:showPercent val="0"/>
          <c:showBubbleSize val="0"/>
        </c:dLbls>
        <c:smooth val="0"/>
        <c:axId val="334119656"/>
        <c:axId val="336172056"/>
      </c:lineChart>
      <c:dateAx>
        <c:axId val="33411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2056"/>
        <c:crosses val="autoZero"/>
        <c:auto val="1"/>
        <c:lblOffset val="100"/>
        <c:baseTimeUnit val="days"/>
      </c:dateAx>
      <c:valAx>
        <c:axId val="33617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11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39</c:v>
                </c:pt>
                <c:pt idx="1">
                  <c:v>0</c:v>
                </c:pt>
                <c:pt idx="2">
                  <c:v>0</c:v>
                </c:pt>
                <c:pt idx="3">
                  <c:v>206</c:v>
                </c:pt>
                <c:pt idx="4">
                  <c:v>0</c:v>
                </c:pt>
                <c:pt idx="5">
                  <c:v>235</c:v>
                </c:pt>
                <c:pt idx="6">
                  <c:v>69</c:v>
                </c:pt>
                <c:pt idx="7">
                  <c:v>0</c:v>
                </c:pt>
                <c:pt idx="8">
                  <c:v>353</c:v>
                </c:pt>
                <c:pt idx="9">
                  <c:v>0</c:v>
                </c:pt>
                <c:pt idx="10">
                  <c:v>0</c:v>
                </c:pt>
                <c:pt idx="11">
                  <c:v>62</c:v>
                </c:pt>
                <c:pt idx="12">
                  <c:v>280</c:v>
                </c:pt>
                <c:pt idx="13">
                  <c:v>0</c:v>
                </c:pt>
                <c:pt idx="14">
                  <c:v>956</c:v>
                </c:pt>
                <c:pt idx="15">
                  <c:v>0</c:v>
                </c:pt>
                <c:pt idx="16">
                  <c:v>196</c:v>
                </c:pt>
                <c:pt idx="17">
                  <c:v>0</c:v>
                </c:pt>
                <c:pt idx="18">
                  <c:v>0</c:v>
                </c:pt>
                <c:pt idx="19">
                  <c:v>149</c:v>
                </c:pt>
                <c:pt idx="20">
                  <c:v>0</c:v>
                </c:pt>
                <c:pt idx="21">
                  <c:v>0</c:v>
                </c:pt>
                <c:pt idx="22">
                  <c:v>199</c:v>
                </c:pt>
                <c:pt idx="23">
                  <c:v>50</c:v>
                </c:pt>
                <c:pt idx="24">
                  <c:v>0</c:v>
                </c:pt>
                <c:pt idx="25">
                  <c:v>0</c:v>
                </c:pt>
                <c:pt idx="26">
                  <c:v>0</c:v>
                </c:pt>
                <c:pt idx="27">
                  <c:v>129</c:v>
                </c:pt>
              </c:numCache>
            </c:numRef>
          </c:val>
          <c:smooth val="0"/>
          <c:extLst>
            <c:ext xmlns:c16="http://schemas.microsoft.com/office/drawing/2014/chart" uri="{C3380CC4-5D6E-409C-BE32-E72D297353CC}">
              <c16:uniqueId val="{00000000-54F6-408B-8F1C-1966E848C8D7}"/>
            </c:ext>
          </c:extLst>
        </c:ser>
        <c:dLbls>
          <c:showLegendKey val="0"/>
          <c:showVal val="0"/>
          <c:showCatName val="0"/>
          <c:showSerName val="0"/>
          <c:showPercent val="0"/>
          <c:showBubbleSize val="0"/>
        </c:dLbls>
        <c:smooth val="0"/>
        <c:axId val="336176320"/>
        <c:axId val="336174680"/>
      </c:lineChart>
      <c:dateAx>
        <c:axId val="33617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4680"/>
        <c:crosses val="autoZero"/>
        <c:auto val="1"/>
        <c:lblOffset val="100"/>
        <c:baseTimeUnit val="days"/>
      </c:dateAx>
      <c:valAx>
        <c:axId val="33617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7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2860</c:v>
                </c:pt>
              </c:numCache>
            </c:numRef>
          </c:val>
          <c:extLst>
            <c:ext xmlns:c16="http://schemas.microsoft.com/office/drawing/2014/chart" uri="{C3380CC4-5D6E-409C-BE32-E72D297353CC}">
              <c16:uniqueId val="{00000000-1B96-4D61-BAE6-1520662DF17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55</c:v>
                </c:pt>
              </c:numCache>
            </c:numRef>
          </c:val>
          <c:extLst>
            <c:ext xmlns:c16="http://schemas.microsoft.com/office/drawing/2014/chart" uri="{C3380CC4-5D6E-409C-BE32-E72D297353CC}">
              <c16:uniqueId val="{00000001-1B96-4D61-BAE6-1520662DF17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1B96-4D61-BAE6-1520662DF17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7</c:v>
                </c:pt>
              </c:numCache>
            </c:numRef>
          </c:val>
          <c:extLst>
            <c:ext xmlns:c16="http://schemas.microsoft.com/office/drawing/2014/chart" uri="{C3380CC4-5D6E-409C-BE32-E72D297353CC}">
              <c16:uniqueId val="{00000003-1B96-4D61-BAE6-1520662DF17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1B96-4D61-BAE6-1520662DF17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1B96-4D61-BAE6-1520662DF17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1279</c:v>
                </c:pt>
              </c:numCache>
            </c:numRef>
          </c:val>
          <c:extLst>
            <c:ext xmlns:c16="http://schemas.microsoft.com/office/drawing/2014/chart" uri="{C3380CC4-5D6E-409C-BE32-E72D297353CC}">
              <c16:uniqueId val="{00000006-1B96-4D61-BAE6-1520662DF17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1270</c:v>
                </c:pt>
              </c:numCache>
            </c:numRef>
          </c:val>
          <c:extLst>
            <c:ext xmlns:c16="http://schemas.microsoft.com/office/drawing/2014/chart" uri="{C3380CC4-5D6E-409C-BE32-E72D297353CC}">
              <c16:uniqueId val="{00000007-1B96-4D61-BAE6-1520662DF17F}"/>
            </c:ext>
          </c:extLst>
        </c:ser>
        <c:dLbls>
          <c:showLegendKey val="0"/>
          <c:showVal val="0"/>
          <c:showCatName val="0"/>
          <c:showSerName val="0"/>
          <c:showPercent val="0"/>
          <c:showBubbleSize val="0"/>
        </c:dLbls>
        <c:gapWidth val="150"/>
        <c:overlap val="100"/>
        <c:axId val="66777816"/>
        <c:axId val="66779784"/>
      </c:barChart>
      <c:catAx>
        <c:axId val="6677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79784"/>
        <c:crosses val="autoZero"/>
        <c:auto val="1"/>
        <c:lblAlgn val="ctr"/>
        <c:lblOffset val="100"/>
        <c:noMultiLvlLbl val="0"/>
      </c:catAx>
      <c:valAx>
        <c:axId val="66779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7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0.96031059777473604</c:v>
                </c:pt>
                <c:pt idx="1">
                  <c:v>0.17436766668002801</c:v>
                </c:pt>
                <c:pt idx="2">
                  <c:v>7.9596406136367606E-2</c:v>
                </c:pt>
                <c:pt idx="3">
                  <c:v>0.13571473564258299</c:v>
                </c:pt>
                <c:pt idx="4">
                  <c:v>3.7793977014390301E-2</c:v>
                </c:pt>
                <c:pt idx="5">
                  <c:v>0.13686000767332299</c:v>
                </c:pt>
                <c:pt idx="6">
                  <c:v>6.0413099621487602E-2</c:v>
                </c:pt>
              </c:numCache>
            </c:numRef>
          </c:val>
          <c:extLst>
            <c:ext xmlns:c16="http://schemas.microsoft.com/office/drawing/2014/chart" uri="{C3380CC4-5D6E-409C-BE32-E72D297353CC}">
              <c16:uniqueId val="{00000000-7F81-4D6B-8DC5-E98AB0762262}"/>
            </c:ext>
          </c:extLst>
        </c:ser>
        <c:dLbls>
          <c:showLegendKey val="0"/>
          <c:showVal val="0"/>
          <c:showCatName val="0"/>
          <c:showSerName val="0"/>
          <c:showPercent val="0"/>
          <c:showBubbleSize val="0"/>
        </c:dLbls>
        <c:gapWidth val="219"/>
        <c:overlap val="-27"/>
        <c:axId val="66778144"/>
        <c:axId val="66782736"/>
      </c:barChart>
      <c:catAx>
        <c:axId val="6677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82736"/>
        <c:crosses val="autoZero"/>
        <c:auto val="1"/>
        <c:lblAlgn val="ctr"/>
        <c:lblOffset val="100"/>
        <c:noMultiLvlLbl val="0"/>
      </c:catAx>
      <c:valAx>
        <c:axId val="6678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77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1963</c:v>
                </c:pt>
                <c:pt idx="2">
                  <c:v>6052</c:v>
                </c:pt>
                <c:pt idx="3">
                  <c:v>4700</c:v>
                </c:pt>
                <c:pt idx="4">
                  <c:v>1424</c:v>
                </c:pt>
                <c:pt idx="5">
                  <c:v>377</c:v>
                </c:pt>
                <c:pt idx="6">
                  <c:v>194</c:v>
                </c:pt>
              </c:numCache>
            </c:numRef>
          </c:val>
          <c:extLst>
            <c:ext xmlns:c16="http://schemas.microsoft.com/office/drawing/2014/chart" uri="{C3380CC4-5D6E-409C-BE32-E72D297353CC}">
              <c16:uniqueId val="{00000000-120F-436B-B616-7B04E459321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182</c:v>
                </c:pt>
                <c:pt idx="1">
                  <c:v>11606</c:v>
                </c:pt>
                <c:pt idx="2">
                  <c:v>55104</c:v>
                </c:pt>
                <c:pt idx="3">
                  <c:v>64801</c:v>
                </c:pt>
                <c:pt idx="4">
                  <c:v>20778</c:v>
                </c:pt>
                <c:pt idx="5">
                  <c:v>5750</c:v>
                </c:pt>
                <c:pt idx="6">
                  <c:v>1448</c:v>
                </c:pt>
              </c:numCache>
            </c:numRef>
          </c:val>
          <c:extLst>
            <c:ext xmlns:c16="http://schemas.microsoft.com/office/drawing/2014/chart" uri="{C3380CC4-5D6E-409C-BE32-E72D297353CC}">
              <c16:uniqueId val="{00000001-120F-436B-B616-7B04E459321C}"/>
            </c:ext>
          </c:extLst>
        </c:ser>
        <c:dLbls>
          <c:showLegendKey val="0"/>
          <c:showVal val="0"/>
          <c:showCatName val="0"/>
          <c:showSerName val="0"/>
          <c:showPercent val="0"/>
          <c:showBubbleSize val="0"/>
        </c:dLbls>
        <c:gapWidth val="219"/>
        <c:overlap val="-27"/>
        <c:axId val="344925904"/>
        <c:axId val="344929184"/>
      </c:barChart>
      <c:catAx>
        <c:axId val="34492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9184"/>
        <c:crosses val="autoZero"/>
        <c:auto val="1"/>
        <c:lblAlgn val="ctr"/>
        <c:lblOffset val="100"/>
        <c:noMultiLvlLbl val="0"/>
      </c:catAx>
      <c:valAx>
        <c:axId val="34492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2.4094726696957201E-2</c:v>
                </c:pt>
                <c:pt idx="1">
                  <c:v>0</c:v>
                </c:pt>
                <c:pt idx="2">
                  <c:v>0</c:v>
                </c:pt>
                <c:pt idx="3">
                  <c:v>0.13593268750967899</c:v>
                </c:pt>
                <c:pt idx="4">
                  <c:v>0</c:v>
                </c:pt>
                <c:pt idx="5">
                  <c:v>0.14393769963470801</c:v>
                </c:pt>
                <c:pt idx="6">
                  <c:v>4.1858758228399698E-2</c:v>
                </c:pt>
                <c:pt idx="7">
                  <c:v>0</c:v>
                </c:pt>
                <c:pt idx="8">
                  <c:v>0.225311738569586</c:v>
                </c:pt>
                <c:pt idx="9">
                  <c:v>0</c:v>
                </c:pt>
                <c:pt idx="10">
                  <c:v>0</c:v>
                </c:pt>
                <c:pt idx="11">
                  <c:v>3.7829069920730901E-2</c:v>
                </c:pt>
                <c:pt idx="12">
                  <c:v>0.17422900798358601</c:v>
                </c:pt>
                <c:pt idx="13">
                  <c:v>0</c:v>
                </c:pt>
                <c:pt idx="14">
                  <c:v>1.8972549379038499</c:v>
                </c:pt>
                <c:pt idx="15">
                  <c:v>0</c:v>
                </c:pt>
                <c:pt idx="16">
                  <c:v>0.115031333161645</c:v>
                </c:pt>
                <c:pt idx="17">
                  <c:v>0</c:v>
                </c:pt>
                <c:pt idx="18">
                  <c:v>0</c:v>
                </c:pt>
                <c:pt idx="19">
                  <c:v>9.2661442544185804E-2</c:v>
                </c:pt>
                <c:pt idx="20">
                  <c:v>0</c:v>
                </c:pt>
                <c:pt idx="21">
                  <c:v>0</c:v>
                </c:pt>
                <c:pt idx="22">
                  <c:v>0.123509734968694</c:v>
                </c:pt>
                <c:pt idx="23">
                  <c:v>4.4026164120391599E-2</c:v>
                </c:pt>
                <c:pt idx="24">
                  <c:v>0</c:v>
                </c:pt>
                <c:pt idx="25">
                  <c:v>0</c:v>
                </c:pt>
                <c:pt idx="26">
                  <c:v>0</c:v>
                </c:pt>
                <c:pt idx="27">
                  <c:v>7.8881032541283896E-2</c:v>
                </c:pt>
              </c:numCache>
            </c:numRef>
          </c:val>
          <c:smooth val="0"/>
          <c:extLst>
            <c:ext xmlns:c16="http://schemas.microsoft.com/office/drawing/2014/chart" uri="{C3380CC4-5D6E-409C-BE32-E72D297353CC}">
              <c16:uniqueId val="{00000000-065F-43BA-B41B-42E7F099988A}"/>
            </c:ext>
          </c:extLst>
        </c:ser>
        <c:dLbls>
          <c:showLegendKey val="0"/>
          <c:showVal val="0"/>
          <c:showCatName val="0"/>
          <c:showSerName val="0"/>
          <c:showPercent val="0"/>
          <c:showBubbleSize val="0"/>
        </c:dLbls>
        <c:smooth val="0"/>
        <c:axId val="344923608"/>
        <c:axId val="344919344"/>
      </c:lineChart>
      <c:dateAx>
        <c:axId val="34492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19344"/>
        <c:crosses val="autoZero"/>
        <c:auto val="1"/>
        <c:lblOffset val="100"/>
        <c:baseTimeUnit val="days"/>
      </c:dateAx>
      <c:valAx>
        <c:axId val="34491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174313</c:v>
                </c:pt>
                <c:pt idx="1">
                  <c:v>174325</c:v>
                </c:pt>
                <c:pt idx="2">
                  <c:v>174344</c:v>
                </c:pt>
                <c:pt idx="3">
                  <c:v>174358</c:v>
                </c:pt>
                <c:pt idx="4">
                  <c:v>174372</c:v>
                </c:pt>
                <c:pt idx="5">
                  <c:v>174390</c:v>
                </c:pt>
                <c:pt idx="6">
                  <c:v>174402</c:v>
                </c:pt>
                <c:pt idx="7">
                  <c:v>174413</c:v>
                </c:pt>
                <c:pt idx="8">
                  <c:v>174438</c:v>
                </c:pt>
                <c:pt idx="9">
                  <c:v>174441</c:v>
                </c:pt>
                <c:pt idx="10">
                  <c:v>174462</c:v>
                </c:pt>
                <c:pt idx="11">
                  <c:v>174476</c:v>
                </c:pt>
                <c:pt idx="12">
                  <c:v>174491</c:v>
                </c:pt>
                <c:pt idx="13">
                  <c:v>174505</c:v>
                </c:pt>
                <c:pt idx="14">
                  <c:v>174631</c:v>
                </c:pt>
                <c:pt idx="15">
                  <c:v>174716</c:v>
                </c:pt>
                <c:pt idx="16">
                  <c:v>174754</c:v>
                </c:pt>
                <c:pt idx="17">
                  <c:v>174782</c:v>
                </c:pt>
                <c:pt idx="18">
                  <c:v>174815</c:v>
                </c:pt>
                <c:pt idx="19">
                  <c:v>174846</c:v>
                </c:pt>
                <c:pt idx="20">
                  <c:v>174857</c:v>
                </c:pt>
                <c:pt idx="21">
                  <c:v>174880</c:v>
                </c:pt>
                <c:pt idx="22">
                  <c:v>174891</c:v>
                </c:pt>
                <c:pt idx="23">
                  <c:v>174902</c:v>
                </c:pt>
                <c:pt idx="24">
                  <c:v>174911</c:v>
                </c:pt>
                <c:pt idx="25">
                  <c:v>174927</c:v>
                </c:pt>
                <c:pt idx="26">
                  <c:v>174944</c:v>
                </c:pt>
                <c:pt idx="27">
                  <c:v>174950</c:v>
                </c:pt>
              </c:numCache>
            </c:numRef>
          </c:val>
          <c:smooth val="0"/>
          <c:extLst>
            <c:ext xmlns:c16="http://schemas.microsoft.com/office/drawing/2014/chart" uri="{C3380CC4-5D6E-409C-BE32-E72D297353CC}">
              <c16:uniqueId val="{00000000-EC74-4458-86CA-19016CB9AE5F}"/>
            </c:ext>
          </c:extLst>
        </c:ser>
        <c:dLbls>
          <c:showLegendKey val="0"/>
          <c:showVal val="0"/>
          <c:showCatName val="0"/>
          <c:showSerName val="0"/>
          <c:showPercent val="0"/>
          <c:showBubbleSize val="0"/>
        </c:dLbls>
        <c:smooth val="0"/>
        <c:axId val="344922952"/>
        <c:axId val="344917376"/>
      </c:lineChart>
      <c:dateAx>
        <c:axId val="34492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17376"/>
        <c:crosses val="autoZero"/>
        <c:auto val="1"/>
        <c:lblOffset val="100"/>
        <c:baseTimeUnit val="days"/>
      </c:dateAx>
      <c:valAx>
        <c:axId val="34491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44228</c:v>
                </c:pt>
                <c:pt idx="1">
                  <c:v>44229</c:v>
                </c:pt>
                <c:pt idx="2">
                  <c:v>44230</c:v>
                </c:pt>
                <c:pt idx="3">
                  <c:v>44231</c:v>
                </c:pt>
                <c:pt idx="4">
                  <c:v>44232</c:v>
                </c:pt>
                <c:pt idx="5">
                  <c:v>44233</c:v>
                </c:pt>
                <c:pt idx="6">
                  <c:v>44234</c:v>
                </c:pt>
                <c:pt idx="7">
                  <c:v>44235</c:v>
                </c:pt>
                <c:pt idx="8">
                  <c:v>44236</c:v>
                </c:pt>
                <c:pt idx="9">
                  <c:v>44237</c:v>
                </c:pt>
                <c:pt idx="10">
                  <c:v>44238</c:v>
                </c:pt>
                <c:pt idx="11">
                  <c:v>44239</c:v>
                </c:pt>
                <c:pt idx="12">
                  <c:v>44240</c:v>
                </c:pt>
                <c:pt idx="13">
                  <c:v>44241</c:v>
                </c:pt>
                <c:pt idx="14">
                  <c:v>44242</c:v>
                </c:pt>
                <c:pt idx="15">
                  <c:v>44243</c:v>
                </c:pt>
                <c:pt idx="16">
                  <c:v>44244</c:v>
                </c:pt>
                <c:pt idx="17">
                  <c:v>44245</c:v>
                </c:pt>
                <c:pt idx="18">
                  <c:v>44246</c:v>
                </c:pt>
                <c:pt idx="19">
                  <c:v>44247</c:v>
                </c:pt>
                <c:pt idx="20">
                  <c:v>44248</c:v>
                </c:pt>
                <c:pt idx="21">
                  <c:v>44249</c:v>
                </c:pt>
                <c:pt idx="22">
                  <c:v>44250</c:v>
                </c:pt>
                <c:pt idx="23">
                  <c:v>44251</c:v>
                </c:pt>
                <c:pt idx="24">
                  <c:v>44252</c:v>
                </c:pt>
                <c:pt idx="25">
                  <c:v>44253</c:v>
                </c:pt>
                <c:pt idx="26">
                  <c:v>44254</c:v>
                </c:pt>
                <c:pt idx="27">
                  <c:v>44255</c:v>
                </c:pt>
              </c:numCache>
            </c:numRef>
          </c:cat>
          <c:val>
            <c:numRef>
              <c:f>Sheet1!$B$2:$B$29</c:f>
              <c:numCache>
                <c:formatCode>General</c:formatCode>
                <c:ptCount val="28"/>
                <c:pt idx="0">
                  <c:v>57</c:v>
                </c:pt>
                <c:pt idx="1">
                  <c:v>45</c:v>
                </c:pt>
                <c:pt idx="2">
                  <c:v>31</c:v>
                </c:pt>
                <c:pt idx="3">
                  <c:v>57</c:v>
                </c:pt>
                <c:pt idx="4">
                  <c:v>38</c:v>
                </c:pt>
                <c:pt idx="5">
                  <c:v>54</c:v>
                </c:pt>
                <c:pt idx="6">
                  <c:v>36</c:v>
                </c:pt>
                <c:pt idx="7">
                  <c:v>46</c:v>
                </c:pt>
                <c:pt idx="8">
                  <c:v>36</c:v>
                </c:pt>
                <c:pt idx="9">
                  <c:v>30</c:v>
                </c:pt>
                <c:pt idx="10">
                  <c:v>33</c:v>
                </c:pt>
                <c:pt idx="11">
                  <c:v>44</c:v>
                </c:pt>
                <c:pt idx="12">
                  <c:v>47</c:v>
                </c:pt>
                <c:pt idx="13">
                  <c:v>315</c:v>
                </c:pt>
                <c:pt idx="14">
                  <c:v>316</c:v>
                </c:pt>
                <c:pt idx="15">
                  <c:v>127</c:v>
                </c:pt>
                <c:pt idx="16">
                  <c:v>101</c:v>
                </c:pt>
                <c:pt idx="17">
                  <c:v>129</c:v>
                </c:pt>
                <c:pt idx="18">
                  <c:v>77</c:v>
                </c:pt>
                <c:pt idx="19">
                  <c:v>83</c:v>
                </c:pt>
                <c:pt idx="20">
                  <c:v>84</c:v>
                </c:pt>
                <c:pt idx="21">
                  <c:v>62</c:v>
                </c:pt>
                <c:pt idx="22">
                  <c:v>68</c:v>
                </c:pt>
                <c:pt idx="23">
                  <c:v>70</c:v>
                </c:pt>
                <c:pt idx="24">
                  <c:v>68</c:v>
                </c:pt>
                <c:pt idx="25">
                  <c:v>45</c:v>
                </c:pt>
                <c:pt idx="26">
                  <c:v>79</c:v>
                </c:pt>
                <c:pt idx="27">
                  <c:v>53</c:v>
                </c:pt>
              </c:numCache>
            </c:numRef>
          </c:val>
          <c:smooth val="0"/>
          <c:extLst>
            <c:ext xmlns:c16="http://schemas.microsoft.com/office/drawing/2014/chart" uri="{C3380CC4-5D6E-409C-BE32-E72D297353CC}">
              <c16:uniqueId val="{00000000-CB01-469D-A317-7FE6A371C254}"/>
            </c:ext>
          </c:extLst>
        </c:ser>
        <c:dLbls>
          <c:showLegendKey val="0"/>
          <c:showVal val="0"/>
          <c:showCatName val="0"/>
          <c:showSerName val="0"/>
          <c:showPercent val="0"/>
          <c:showBubbleSize val="0"/>
        </c:dLbls>
        <c:smooth val="0"/>
        <c:axId val="344914424"/>
        <c:axId val="344921312"/>
      </c:lineChart>
      <c:dateAx>
        <c:axId val="34491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21312"/>
        <c:crosses val="autoZero"/>
        <c:auto val="1"/>
        <c:lblOffset val="100"/>
        <c:baseTimeUnit val="days"/>
      </c:dateAx>
      <c:valAx>
        <c:axId val="34492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1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2021-02</c:v>
                </c:pt>
              </c:strCache>
            </c:strRef>
          </c:cat>
          <c:val>
            <c:numRef>
              <c:f>Sheet1!$B$2</c:f>
              <c:numCache>
                <c:formatCode>General</c:formatCode>
                <c:ptCount val="1"/>
                <c:pt idx="0">
                  <c:v>10119</c:v>
                </c:pt>
              </c:numCache>
            </c:numRef>
          </c:val>
          <c:extLst>
            <c:ext xmlns:c16="http://schemas.microsoft.com/office/drawing/2014/chart" uri="{C3380CC4-5D6E-409C-BE32-E72D297353CC}">
              <c16:uniqueId val="{00000000-F87C-4E8A-808D-729ABBA1CE9F}"/>
            </c:ext>
          </c:extLst>
        </c:ser>
        <c:dLbls>
          <c:showLegendKey val="0"/>
          <c:showVal val="0"/>
          <c:showCatName val="0"/>
          <c:showSerName val="0"/>
          <c:showPercent val="0"/>
          <c:showBubbleSize val="0"/>
        </c:dLbls>
        <c:gapWidth val="219"/>
        <c:overlap val="-27"/>
        <c:axId val="392209856"/>
        <c:axId val="392210184"/>
      </c:barChart>
      <c:catAx>
        <c:axId val="39220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0184"/>
        <c:crosses val="autoZero"/>
        <c:auto val="1"/>
        <c:lblAlgn val="ctr"/>
        <c:lblOffset val="100"/>
        <c:noMultiLvlLbl val="0"/>
      </c:catAx>
      <c:valAx>
        <c:axId val="39221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596D-7A83-4F1F-8479-8D27B527CB8A}"/>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925F2F7-1F1F-4BDB-A27B-AC3A11DDDE6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03176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4569B-B9A2-4944-9B0C-C20CE35CE413}"/>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68FD5138-19F1-4E78-9301-2F711125481B}"/>
              </a:ext>
            </a:extLst>
          </p:cNvPr>
          <p:cNvGraphicFramePr>
            <a:graphicFrameLocks noGrp="1"/>
          </p:cNvGraphicFramePr>
          <p:nvPr>
            <p:ph type="tbl" sz="quarter" idx="13"/>
            <p:extLst>
              <p:ext uri="{D42A27DB-BD31-4B8C-83A1-F6EECF244321}">
                <p14:modId xmlns:p14="http://schemas.microsoft.com/office/powerpoint/2010/main" val="3913586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87015216"/>
                    </a:ext>
                  </a:extLst>
                </a:gridCol>
                <a:gridCol w="740664">
                  <a:extLst>
                    <a:ext uri="{9D8B030D-6E8A-4147-A177-3AD203B41FA5}">
                      <a16:colId xmlns:a16="http://schemas.microsoft.com/office/drawing/2014/main" val="2666471914"/>
                    </a:ext>
                  </a:extLst>
                </a:gridCol>
                <a:gridCol w="740664">
                  <a:extLst>
                    <a:ext uri="{9D8B030D-6E8A-4147-A177-3AD203B41FA5}">
                      <a16:colId xmlns:a16="http://schemas.microsoft.com/office/drawing/2014/main" val="743816059"/>
                    </a:ext>
                  </a:extLst>
                </a:gridCol>
                <a:gridCol w="740664">
                  <a:extLst>
                    <a:ext uri="{9D8B030D-6E8A-4147-A177-3AD203B41FA5}">
                      <a16:colId xmlns:a16="http://schemas.microsoft.com/office/drawing/2014/main" val="2043530175"/>
                    </a:ext>
                  </a:extLst>
                </a:gridCol>
                <a:gridCol w="740664">
                  <a:extLst>
                    <a:ext uri="{9D8B030D-6E8A-4147-A177-3AD203B41FA5}">
                      <a16:colId xmlns:a16="http://schemas.microsoft.com/office/drawing/2014/main" val="2219824925"/>
                    </a:ext>
                  </a:extLst>
                </a:gridCol>
                <a:gridCol w="740664">
                  <a:extLst>
                    <a:ext uri="{9D8B030D-6E8A-4147-A177-3AD203B41FA5}">
                      <a16:colId xmlns:a16="http://schemas.microsoft.com/office/drawing/2014/main" val="1146512107"/>
                    </a:ext>
                  </a:extLst>
                </a:gridCol>
                <a:gridCol w="740664">
                  <a:extLst>
                    <a:ext uri="{9D8B030D-6E8A-4147-A177-3AD203B41FA5}">
                      <a16:colId xmlns:a16="http://schemas.microsoft.com/office/drawing/2014/main" val="2347103224"/>
                    </a:ext>
                  </a:extLst>
                </a:gridCol>
                <a:gridCol w="740664">
                  <a:extLst>
                    <a:ext uri="{9D8B030D-6E8A-4147-A177-3AD203B41FA5}">
                      <a16:colId xmlns:a16="http://schemas.microsoft.com/office/drawing/2014/main" val="1232953477"/>
                    </a:ext>
                  </a:extLst>
                </a:gridCol>
                <a:gridCol w="740664">
                  <a:extLst>
                    <a:ext uri="{9D8B030D-6E8A-4147-A177-3AD203B41FA5}">
                      <a16:colId xmlns:a16="http://schemas.microsoft.com/office/drawing/2014/main" val="481502288"/>
                    </a:ext>
                  </a:extLst>
                </a:gridCol>
                <a:gridCol w="740664">
                  <a:extLst>
                    <a:ext uri="{9D8B030D-6E8A-4147-A177-3AD203B41FA5}">
                      <a16:colId xmlns:a16="http://schemas.microsoft.com/office/drawing/2014/main" val="29959476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49992477"/>
                  </a:ext>
                </a:extLst>
              </a:tr>
              <a:tr h="370840">
                <a:tc>
                  <a:txBody>
                    <a:bodyPr/>
                    <a:lstStyle/>
                    <a:p>
                      <a:r>
                        <a:rPr lang="en-US" sz="1000"/>
                        <a:t>Buttercup Malaysia</a:t>
                      </a:r>
                    </a:p>
                  </a:txBody>
                  <a:tcPr/>
                </a:tc>
                <a:tc>
                  <a:txBody>
                    <a:bodyPr/>
                    <a:lstStyle/>
                    <a:p>
                      <a:r>
                        <a:rPr lang="en-US" sz="1000"/>
                        <a:t>174950</a:t>
                      </a:r>
                    </a:p>
                  </a:txBody>
                  <a:tcPr/>
                </a:tc>
                <a:tc>
                  <a:txBody>
                    <a:bodyPr/>
                    <a:lstStyle/>
                    <a:p>
                      <a:r>
                        <a:rPr lang="en-US" sz="1000"/>
                        <a:t>639</a:t>
                      </a:r>
                    </a:p>
                  </a:txBody>
                  <a:tcPr/>
                </a:tc>
                <a:tc>
                  <a:txBody>
                    <a:bodyPr/>
                    <a:lstStyle/>
                    <a:p>
                      <a:r>
                        <a:rPr lang="en-US" sz="1000"/>
                        <a:t>13</a:t>
                      </a:r>
                    </a:p>
                  </a:txBody>
                  <a:tcPr/>
                </a:tc>
                <a:tc>
                  <a:txBody>
                    <a:bodyPr/>
                    <a:lstStyle/>
                    <a:p>
                      <a:r>
                        <a:rPr lang="en-US" sz="1000"/>
                        <a:t>2923</a:t>
                      </a:r>
                    </a:p>
                  </a:txBody>
                  <a:tcPr/>
                </a:tc>
                <a:tc>
                  <a:txBody>
                    <a:bodyPr/>
                    <a:lstStyle/>
                    <a:p>
                      <a:r>
                        <a:rPr lang="en-US" sz="1000"/>
                        <a:t>1279</a:t>
                      </a:r>
                    </a:p>
                  </a:txBody>
                  <a:tcPr/>
                </a:tc>
                <a:tc>
                  <a:txBody>
                    <a:bodyPr/>
                    <a:lstStyle/>
                    <a:p>
                      <a:r>
                        <a:rPr lang="en-US" sz="1000"/>
                        <a:t>1270</a:t>
                      </a:r>
                    </a:p>
                  </a:txBody>
                  <a:tcPr/>
                </a:tc>
                <a:tc>
                  <a:txBody>
                    <a:bodyPr/>
                    <a:lstStyle/>
                    <a:p>
                      <a:r>
                        <a:rPr lang="en-US" sz="1000"/>
                        <a:t>0</a:t>
                      </a:r>
                    </a:p>
                  </a:txBody>
                  <a:tcPr/>
                </a:tc>
                <a:tc>
                  <a:txBody>
                    <a:bodyPr/>
                    <a:lstStyle/>
                    <a:p>
                      <a:r>
                        <a:rPr lang="en-US" sz="1000"/>
                        <a:t>0.2410 %</a:t>
                      </a:r>
                    </a:p>
                  </a:txBody>
                  <a:tcPr/>
                </a:tc>
                <a:tc>
                  <a:txBody>
                    <a:bodyPr/>
                    <a:lstStyle/>
                    <a:p>
                      <a:r>
                        <a:rPr lang="en-US" sz="1000"/>
                        <a:t>0.0 %</a:t>
                      </a:r>
                    </a:p>
                  </a:txBody>
                  <a:tcPr/>
                </a:tc>
                <a:extLst>
                  <a:ext uri="{0D108BD9-81ED-4DB2-BD59-A6C34878D82A}">
                    <a16:rowId xmlns:a16="http://schemas.microsoft.com/office/drawing/2014/main" val="1842355130"/>
                  </a:ext>
                </a:extLst>
              </a:tr>
            </a:tbl>
          </a:graphicData>
        </a:graphic>
      </p:graphicFrame>
      <p:sp>
        <p:nvSpPr>
          <p:cNvPr id="4" name="Text Placeholder 3">
            <a:extLst>
              <a:ext uri="{FF2B5EF4-FFF2-40B4-BE49-F238E27FC236}">
                <a16:creationId xmlns:a16="http://schemas.microsoft.com/office/drawing/2014/main" id="{AB1EB6E4-EAF6-47B3-B3B3-E1CC8E83FF2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14791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D236C-6F92-4701-B400-4B962997A4C2}"/>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6C9BD350-275D-46D6-80C4-B5424AA809C8}"/>
              </a:ext>
            </a:extLst>
          </p:cNvPr>
          <p:cNvGraphicFramePr>
            <a:graphicFrameLocks noGrp="1"/>
          </p:cNvGraphicFramePr>
          <p:nvPr>
            <p:ph type="chart" sz="quarter" idx="13"/>
            <p:extLst>
              <p:ext uri="{D42A27DB-BD31-4B8C-83A1-F6EECF244321}">
                <p14:modId xmlns:p14="http://schemas.microsoft.com/office/powerpoint/2010/main" val="2150327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5306C-91E8-4E16-AADB-F47AABDEC2C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D94A9F8E-3A04-4202-9BAB-53DC96F4A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2291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68C41-1298-4024-B9AA-0C35C4BCD99A}"/>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9FE69BC0-AFAA-401A-A873-8DD2DACAEAA9}"/>
              </a:ext>
            </a:extLst>
          </p:cNvPr>
          <p:cNvGraphicFramePr>
            <a:graphicFrameLocks noGrp="1"/>
          </p:cNvGraphicFramePr>
          <p:nvPr>
            <p:ph type="chart" sz="quarter" idx="13"/>
            <p:extLst>
              <p:ext uri="{D42A27DB-BD31-4B8C-83A1-F6EECF244321}">
                <p14:modId xmlns:p14="http://schemas.microsoft.com/office/powerpoint/2010/main" val="220929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A6EBF8-5BDF-485A-A3D4-63E5E1DA51C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912500CE-253A-49F6-A847-30F1D749A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52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D79B8-2336-475F-A5CD-AEC554126833}"/>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5801C6BF-69B5-446E-808B-4B8C6A4A6A3A}"/>
              </a:ext>
            </a:extLst>
          </p:cNvPr>
          <p:cNvGraphicFramePr>
            <a:graphicFrameLocks noGrp="1"/>
          </p:cNvGraphicFramePr>
          <p:nvPr>
            <p:ph type="chart" sz="quarter" idx="13"/>
            <p:extLst>
              <p:ext uri="{D42A27DB-BD31-4B8C-83A1-F6EECF244321}">
                <p14:modId xmlns:p14="http://schemas.microsoft.com/office/powerpoint/2010/main" val="1864231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7D4CCA-209C-4CE7-907E-386FC845D66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4DB1C30-FA21-421D-954C-A6CE33AC5C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3347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2D61-4178-4C5A-B017-99436D1B73DE}"/>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AD6AE5A0-F1E6-4AB3-AB7B-9B6BE29EC7D8}"/>
              </a:ext>
            </a:extLst>
          </p:cNvPr>
          <p:cNvGraphicFramePr>
            <a:graphicFrameLocks noGrp="1"/>
          </p:cNvGraphicFramePr>
          <p:nvPr>
            <p:ph type="chart" sz="quarter" idx="13"/>
            <p:extLst>
              <p:ext uri="{D42A27DB-BD31-4B8C-83A1-F6EECF244321}">
                <p14:modId xmlns:p14="http://schemas.microsoft.com/office/powerpoint/2010/main" val="2846542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1DBDD-32BD-4A05-BFE9-0FFDBDCE889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B11F90B7-006E-4730-9304-FB2B202AF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90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9DE19-AD9C-4749-B623-82850CE20985}"/>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CB0C741C-D645-4135-84E1-B7E3B7D7A480}"/>
              </a:ext>
            </a:extLst>
          </p:cNvPr>
          <p:cNvGraphicFramePr>
            <a:graphicFrameLocks noGrp="1"/>
          </p:cNvGraphicFramePr>
          <p:nvPr>
            <p:ph type="chart" sz="quarter" idx="13"/>
            <p:extLst>
              <p:ext uri="{D42A27DB-BD31-4B8C-83A1-F6EECF244321}">
                <p14:modId xmlns:p14="http://schemas.microsoft.com/office/powerpoint/2010/main" val="2898323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B8087-C6C0-4B7D-917B-D9ED926BEC6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221646B-41EB-4B3D-B782-08B3760CD1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773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37B5A-2B68-4F5E-8DD8-865484EC0F67}"/>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A91205F4-93E3-483E-B95E-0457CD60DAF5}"/>
              </a:ext>
            </a:extLst>
          </p:cNvPr>
          <p:cNvGraphicFramePr>
            <a:graphicFrameLocks noGrp="1"/>
          </p:cNvGraphicFramePr>
          <p:nvPr>
            <p:ph type="tbl" sz="quarter" idx="13"/>
            <p:extLst>
              <p:ext uri="{D42A27DB-BD31-4B8C-83A1-F6EECF244321}">
                <p14:modId xmlns:p14="http://schemas.microsoft.com/office/powerpoint/2010/main" val="299327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3803760"/>
                    </a:ext>
                  </a:extLst>
                </a:gridCol>
                <a:gridCol w="905256">
                  <a:extLst>
                    <a:ext uri="{9D8B030D-6E8A-4147-A177-3AD203B41FA5}">
                      <a16:colId xmlns:a16="http://schemas.microsoft.com/office/drawing/2014/main" val="3291324645"/>
                    </a:ext>
                  </a:extLst>
                </a:gridCol>
                <a:gridCol w="905256">
                  <a:extLst>
                    <a:ext uri="{9D8B030D-6E8A-4147-A177-3AD203B41FA5}">
                      <a16:colId xmlns:a16="http://schemas.microsoft.com/office/drawing/2014/main" val="4229216450"/>
                    </a:ext>
                  </a:extLst>
                </a:gridCol>
                <a:gridCol w="905256">
                  <a:extLst>
                    <a:ext uri="{9D8B030D-6E8A-4147-A177-3AD203B41FA5}">
                      <a16:colId xmlns:a16="http://schemas.microsoft.com/office/drawing/2014/main" val="3363309361"/>
                    </a:ext>
                  </a:extLst>
                </a:gridCol>
                <a:gridCol w="905256">
                  <a:extLst>
                    <a:ext uri="{9D8B030D-6E8A-4147-A177-3AD203B41FA5}">
                      <a16:colId xmlns:a16="http://schemas.microsoft.com/office/drawing/2014/main" val="1093733264"/>
                    </a:ext>
                  </a:extLst>
                </a:gridCol>
                <a:gridCol w="905256">
                  <a:extLst>
                    <a:ext uri="{9D8B030D-6E8A-4147-A177-3AD203B41FA5}">
                      <a16:colId xmlns:a16="http://schemas.microsoft.com/office/drawing/2014/main" val="1803678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353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Lihat dan padankan kepingan puzzle yang sesuai untuk menjadikan ia satu gambar!
Langkah penyertaan: 
1. LIKE Buttercup dan peraduan ini.
2. Padankan kepingan puzzle yang sesuai.
3. Kongsikan jawapan anda di ruangan komen. 
4. SHARE peraduan ini dan TAG 3 rakan anda.
Hanya 3 pemenang bertuah yang akan dipilih untuk memenangi baucar AEON bernilai RM50! Jangan lepaskan peluang anda pada bulan ini!    
Peraduan tamat pada: 21 February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4616063"/>
                  </a:ext>
                </a:extLst>
              </a:tr>
            </a:tbl>
          </a:graphicData>
        </a:graphic>
      </p:graphicFrame>
      <p:sp>
        <p:nvSpPr>
          <p:cNvPr id="4" name="Text Placeholder 3">
            <a:extLst>
              <a:ext uri="{FF2B5EF4-FFF2-40B4-BE49-F238E27FC236}">
                <a16:creationId xmlns:a16="http://schemas.microsoft.com/office/drawing/2014/main" id="{F05C731B-632B-4928-A7F9-2E552A6E53D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34857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9CBDB-E053-4862-9EF0-CA31997B294F}"/>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BAD0A813-ABFF-4E68-9420-B122543304DB}"/>
              </a:ext>
            </a:extLst>
          </p:cNvPr>
          <p:cNvGraphicFramePr>
            <a:graphicFrameLocks noGrp="1"/>
          </p:cNvGraphicFramePr>
          <p:nvPr>
            <p:ph type="tbl" sz="quarter" idx="13"/>
            <p:extLst>
              <p:ext uri="{D42A27DB-BD31-4B8C-83A1-F6EECF244321}">
                <p14:modId xmlns:p14="http://schemas.microsoft.com/office/powerpoint/2010/main" val="1394360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8129840"/>
                    </a:ext>
                  </a:extLst>
                </a:gridCol>
                <a:gridCol w="905256">
                  <a:extLst>
                    <a:ext uri="{9D8B030D-6E8A-4147-A177-3AD203B41FA5}">
                      <a16:colId xmlns:a16="http://schemas.microsoft.com/office/drawing/2014/main" val="290911250"/>
                    </a:ext>
                  </a:extLst>
                </a:gridCol>
                <a:gridCol w="905256">
                  <a:extLst>
                    <a:ext uri="{9D8B030D-6E8A-4147-A177-3AD203B41FA5}">
                      <a16:colId xmlns:a16="http://schemas.microsoft.com/office/drawing/2014/main" val="815378632"/>
                    </a:ext>
                  </a:extLst>
                </a:gridCol>
                <a:gridCol w="905256">
                  <a:extLst>
                    <a:ext uri="{9D8B030D-6E8A-4147-A177-3AD203B41FA5}">
                      <a16:colId xmlns:a16="http://schemas.microsoft.com/office/drawing/2014/main" val="2947198553"/>
                    </a:ext>
                  </a:extLst>
                </a:gridCol>
                <a:gridCol w="905256">
                  <a:extLst>
                    <a:ext uri="{9D8B030D-6E8A-4147-A177-3AD203B41FA5}">
                      <a16:colId xmlns:a16="http://schemas.microsoft.com/office/drawing/2014/main" val="4204506642"/>
                    </a:ext>
                  </a:extLst>
                </a:gridCol>
                <a:gridCol w="905256">
                  <a:extLst>
                    <a:ext uri="{9D8B030D-6E8A-4147-A177-3AD203B41FA5}">
                      <a16:colId xmlns:a16="http://schemas.microsoft.com/office/drawing/2014/main" val="2930817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360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- 2021-02-09 10:00:01</a:t>
                      </a:r>
                      <a:r>
                        <a:rPr kumimoji="0" lang="en-US" sz="1000" b="0" i="0" u="none" strike="noStrike" kern="1200" cap="none" spc="0" normalizeH="0" baseline="0" noProof="0">
                          <a:ln>
                            <a:noFill/>
                          </a:ln>
                          <a:solidFill>
                            <a:prstClr val="black"/>
                          </a:solidFill>
                          <a:effectLst/>
                          <a:uLnTx/>
                          <a:uFillTx/>
                          <a:latin typeface="+mn-lt"/>
                          <a:ea typeface="+mn-ea"/>
                          <a:cs typeface="+mn-cs"/>
                        </a:rPr>
                        <a:t>
 Resipi ayam madu Buttercup ini sangatlah mudah dan cepat. Boleh dihidangkan di atas meja dalam masa 15 minit sahaja! 
#ResipiButtercup #SedapDenganButtercup
Ayam Madu Buttercup
Bahan-bahan:
1 sudu kecil minyak zaitun
3 sudu besar Buttercup Luxury Spread
450g kepingan ayam yang dipotong kecil 
Secubit garam dan lada 
2 ½ sudu besar madu 
1 ulas bawang putih besar yang telah dipotong kecil
1 ½ sudu besar cuka 
Arahan: 
1. Panaskan minyak zaitun dan 1 sudu besar Buttercup Luxury Spread. 
2. Setelah panas, masukkan ayam dan taburkan garam dan lada secukup rasa dan kacau sehingga sebati. 
3. Masukkan lebihan Buttercup Luxury Spread, madu, bawang putih, cuka dan biarkan ayam masak ke dalam sos sehingga ia berwarna keemasan.
4. Setelah ayam berwarna perang keemasan, angkat dan hidangkan dengan kentang putar pilihan anda. 
Cubalah resipi yang senang dan mudah ini pada bila-bila masa! 
Jangan lupa untuk dapatkan Buttercup anda di pasaraya yang terdekat atau secara online di https://bit.ly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0703741"/>
                  </a:ext>
                </a:extLst>
              </a:tr>
            </a:tbl>
          </a:graphicData>
        </a:graphic>
      </p:graphicFrame>
      <p:sp>
        <p:nvSpPr>
          <p:cNvPr id="4" name="Text Placeholder 3">
            <a:extLst>
              <a:ext uri="{FF2B5EF4-FFF2-40B4-BE49-F238E27FC236}">
                <a16:creationId xmlns:a16="http://schemas.microsoft.com/office/drawing/2014/main" id="{258A221C-8C31-4C0D-BF42-4DFB7889475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7227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0EFC-90AC-4099-85F5-5993F7E5A5FA}"/>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99335A2C-1599-4862-8063-335922271DE7}"/>
              </a:ext>
            </a:extLst>
          </p:cNvPr>
          <p:cNvGraphicFramePr>
            <a:graphicFrameLocks noGrp="1"/>
          </p:cNvGraphicFramePr>
          <p:nvPr>
            <p:ph type="tbl" sz="quarter" idx="13"/>
            <p:extLst>
              <p:ext uri="{D42A27DB-BD31-4B8C-83A1-F6EECF244321}">
                <p14:modId xmlns:p14="http://schemas.microsoft.com/office/powerpoint/2010/main" val="274081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5690375"/>
                    </a:ext>
                  </a:extLst>
                </a:gridCol>
                <a:gridCol w="905256">
                  <a:extLst>
                    <a:ext uri="{9D8B030D-6E8A-4147-A177-3AD203B41FA5}">
                      <a16:colId xmlns:a16="http://schemas.microsoft.com/office/drawing/2014/main" val="1523664644"/>
                    </a:ext>
                  </a:extLst>
                </a:gridCol>
                <a:gridCol w="905256">
                  <a:extLst>
                    <a:ext uri="{9D8B030D-6E8A-4147-A177-3AD203B41FA5}">
                      <a16:colId xmlns:a16="http://schemas.microsoft.com/office/drawing/2014/main" val="1434272682"/>
                    </a:ext>
                  </a:extLst>
                </a:gridCol>
                <a:gridCol w="905256">
                  <a:extLst>
                    <a:ext uri="{9D8B030D-6E8A-4147-A177-3AD203B41FA5}">
                      <a16:colId xmlns:a16="http://schemas.microsoft.com/office/drawing/2014/main" val="725981085"/>
                    </a:ext>
                  </a:extLst>
                </a:gridCol>
                <a:gridCol w="905256">
                  <a:extLst>
                    <a:ext uri="{9D8B030D-6E8A-4147-A177-3AD203B41FA5}">
                      <a16:colId xmlns:a16="http://schemas.microsoft.com/office/drawing/2014/main" val="207229197"/>
                    </a:ext>
                  </a:extLst>
                </a:gridCol>
                <a:gridCol w="905256">
                  <a:extLst>
                    <a:ext uri="{9D8B030D-6E8A-4147-A177-3AD203B41FA5}">
                      <a16:colId xmlns:a16="http://schemas.microsoft.com/office/drawing/2014/main" val="603236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90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- 2021-02-13 10:00:01</a:t>
                      </a:r>
                      <a:r>
                        <a:rPr kumimoji="0" lang="en-US" sz="1000" b="0" i="0" u="none" strike="noStrike" kern="1200" cap="none" spc="0" normalizeH="0" baseline="0" noProof="0">
                          <a:ln>
                            <a:noFill/>
                          </a:ln>
                          <a:solidFill>
                            <a:prstClr val="black"/>
                          </a:solidFill>
                          <a:effectLst/>
                          <a:uLnTx/>
                          <a:uFillTx/>
                          <a:latin typeface="+mn-lt"/>
                          <a:ea typeface="+mn-ea"/>
                          <a:cs typeface="+mn-cs"/>
                        </a:rPr>
                        <a:t>
 Memandangkan esok adalah hari Valentine, jom cuba buat biskut istimewa untuk diberikan kepada orang tersayang! 
#ResipiButtercup #SedapDenganButtercup
Biskut Hati Buttercup
Bahan-bahan:
½ cawan Buttercup 
1 ¼ cawan tepung serbaguna 
½ sudu kecil serbuk penaik 
¼ sudu kecil garam 
¼ cawan gula 
½ cawan gula perang 
1 biji telur 
½ sudu kecil ekstrak vanila
½ cawan cip coklat 
Arahan: 
1. Panaskan ketuhar pada suhu 180°C. Gunakan loyang berbentuk hati dan sapukan sedikit Buttercup di atas loyang. 
2. Campurkan tepung, serbuk penaik dan garam dalam satu mangkuk dan ketepikan. 
3. Pukul Buttercup, gula dan gula perang sehingga kembang. Kemudian, masukkan telur dan esktrak vanila dan pukul sehingga sebati. 
4. Masukkan adunan tepung tadi dan pukul lagi sehingga sebati. Setelah itu, masukkan cip coklat. 
5. Masukkan adunan ke dalam loyang dan bakar dalam masa 9-11 minit sehingga berwarna perang keemasan. 
6. Setelah bakar, biarkan ia sejuk dalam masa 5 minit dan siap untuk dihidangkan!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8232388"/>
                  </a:ext>
                </a:extLst>
              </a:tr>
            </a:tbl>
          </a:graphicData>
        </a:graphic>
      </p:graphicFrame>
      <p:sp>
        <p:nvSpPr>
          <p:cNvPr id="4" name="Text Placeholder 3">
            <a:extLst>
              <a:ext uri="{FF2B5EF4-FFF2-40B4-BE49-F238E27FC236}">
                <a16:creationId xmlns:a16="http://schemas.microsoft.com/office/drawing/2014/main" id="{69AFC570-A6F5-4CF8-A9F4-CC5D589E463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959641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7BE4-69C6-43A8-9801-5EA0E3BFD804}"/>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C375127F-10CD-4E8F-A9AC-9FE92F86475F}"/>
              </a:ext>
            </a:extLst>
          </p:cNvPr>
          <p:cNvGraphicFramePr>
            <a:graphicFrameLocks noGrp="1"/>
          </p:cNvGraphicFramePr>
          <p:nvPr>
            <p:ph type="tbl" sz="quarter" idx="13"/>
            <p:extLst>
              <p:ext uri="{D42A27DB-BD31-4B8C-83A1-F6EECF244321}">
                <p14:modId xmlns:p14="http://schemas.microsoft.com/office/powerpoint/2010/main" val="17919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767010"/>
                    </a:ext>
                  </a:extLst>
                </a:gridCol>
                <a:gridCol w="905256">
                  <a:extLst>
                    <a:ext uri="{9D8B030D-6E8A-4147-A177-3AD203B41FA5}">
                      <a16:colId xmlns:a16="http://schemas.microsoft.com/office/drawing/2014/main" val="2402726291"/>
                    </a:ext>
                  </a:extLst>
                </a:gridCol>
                <a:gridCol w="905256">
                  <a:extLst>
                    <a:ext uri="{9D8B030D-6E8A-4147-A177-3AD203B41FA5}">
                      <a16:colId xmlns:a16="http://schemas.microsoft.com/office/drawing/2014/main" val="868754800"/>
                    </a:ext>
                  </a:extLst>
                </a:gridCol>
                <a:gridCol w="905256">
                  <a:extLst>
                    <a:ext uri="{9D8B030D-6E8A-4147-A177-3AD203B41FA5}">
                      <a16:colId xmlns:a16="http://schemas.microsoft.com/office/drawing/2014/main" val="1714120020"/>
                    </a:ext>
                  </a:extLst>
                </a:gridCol>
                <a:gridCol w="905256">
                  <a:extLst>
                    <a:ext uri="{9D8B030D-6E8A-4147-A177-3AD203B41FA5}">
                      <a16:colId xmlns:a16="http://schemas.microsoft.com/office/drawing/2014/main" val="2224585103"/>
                    </a:ext>
                  </a:extLst>
                </a:gridCol>
                <a:gridCol w="905256">
                  <a:extLst>
                    <a:ext uri="{9D8B030D-6E8A-4147-A177-3AD203B41FA5}">
                      <a16:colId xmlns:a16="http://schemas.microsoft.com/office/drawing/2014/main" val="350084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343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- 2021-02-06 14:00:00</a:t>
                      </a:r>
                      <a:r>
                        <a:rPr kumimoji="0" lang="en-US" sz="1000" b="0" i="0" u="none" strike="noStrike" kern="1200" cap="none" spc="0" normalizeH="0" baseline="0" noProof="0">
                          <a:ln>
                            <a:noFill/>
                          </a:ln>
                          <a:solidFill>
                            <a:prstClr val="black"/>
                          </a:solidFill>
                          <a:effectLst/>
                          <a:uLnTx/>
                          <a:uFillTx/>
                          <a:latin typeface="+mn-lt"/>
                          <a:ea typeface="+mn-ea"/>
                          <a:cs typeface="+mn-cs"/>
                        </a:rPr>
                        <a:t>
 Sekiranya anda terlupa untuk mengeluarkan Buttercup selama beberapa jam sebelum mula memasak, jangan risau! Buttercup ada tips untuk anda! 
Masukkan Buttercup ke dalam ketuhar selama 10 saat dengan daya ketuhar 50 peratus. Kemudian, terbalikkan Buttercup dan ulangi langkah yang sama untuk dua tiga kali sehingga ia lembut. 
Anda juga boleh cuba untuk mengisi air panas ke dalam mangkuk, buang air dan letakkan mangkuk secara terbalik ke atas Buttercup. Dalam masa lebih kurang 15 minit Buttercup anda akan lembut. 
Sumber: https://preppykitchen.com/butter-cookies/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3642578"/>
                  </a:ext>
                </a:extLst>
              </a:tr>
            </a:tbl>
          </a:graphicData>
        </a:graphic>
      </p:graphicFrame>
      <p:sp>
        <p:nvSpPr>
          <p:cNvPr id="4" name="Text Placeholder 3">
            <a:extLst>
              <a:ext uri="{FF2B5EF4-FFF2-40B4-BE49-F238E27FC236}">
                <a16:creationId xmlns:a16="http://schemas.microsoft.com/office/drawing/2014/main" id="{EFFA47CD-FA14-45EC-8783-17593AA6F50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51295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E73E2-D56C-47FA-85C7-19115BD90204}"/>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589A7EFE-CA94-457B-9420-A1650FBB455B}"/>
              </a:ext>
            </a:extLst>
          </p:cNvPr>
          <p:cNvGraphicFramePr>
            <a:graphicFrameLocks noGrp="1"/>
          </p:cNvGraphicFramePr>
          <p:nvPr>
            <p:ph type="tbl" sz="quarter" idx="13"/>
            <p:extLst>
              <p:ext uri="{D42A27DB-BD31-4B8C-83A1-F6EECF244321}">
                <p14:modId xmlns:p14="http://schemas.microsoft.com/office/powerpoint/2010/main" val="3734079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1243886"/>
                    </a:ext>
                  </a:extLst>
                </a:gridCol>
                <a:gridCol w="905256">
                  <a:extLst>
                    <a:ext uri="{9D8B030D-6E8A-4147-A177-3AD203B41FA5}">
                      <a16:colId xmlns:a16="http://schemas.microsoft.com/office/drawing/2014/main" val="1903836887"/>
                    </a:ext>
                  </a:extLst>
                </a:gridCol>
                <a:gridCol w="905256">
                  <a:extLst>
                    <a:ext uri="{9D8B030D-6E8A-4147-A177-3AD203B41FA5}">
                      <a16:colId xmlns:a16="http://schemas.microsoft.com/office/drawing/2014/main" val="2661587470"/>
                    </a:ext>
                  </a:extLst>
                </a:gridCol>
                <a:gridCol w="905256">
                  <a:extLst>
                    <a:ext uri="{9D8B030D-6E8A-4147-A177-3AD203B41FA5}">
                      <a16:colId xmlns:a16="http://schemas.microsoft.com/office/drawing/2014/main" val="270951117"/>
                    </a:ext>
                  </a:extLst>
                </a:gridCol>
                <a:gridCol w="905256">
                  <a:extLst>
                    <a:ext uri="{9D8B030D-6E8A-4147-A177-3AD203B41FA5}">
                      <a16:colId xmlns:a16="http://schemas.microsoft.com/office/drawing/2014/main" val="383668670"/>
                    </a:ext>
                  </a:extLst>
                </a:gridCol>
                <a:gridCol w="905256">
                  <a:extLst>
                    <a:ext uri="{9D8B030D-6E8A-4147-A177-3AD203B41FA5}">
                      <a16:colId xmlns:a16="http://schemas.microsoft.com/office/drawing/2014/main" val="586623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841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- 2021-02-04 12:34:48</a:t>
                      </a:r>
                      <a:r>
                        <a:rPr kumimoji="0" lang="en-US" sz="1000" b="0" i="0" u="none" strike="noStrike" kern="1200" cap="none" spc="0" normalizeH="0" baseline="0" noProof="0">
                          <a:ln>
                            <a:noFill/>
                          </a:ln>
                          <a:solidFill>
                            <a:prstClr val="black"/>
                          </a:solidFill>
                          <a:effectLst/>
                          <a:uLnTx/>
                          <a:uFillTx/>
                          <a:latin typeface="+mn-lt"/>
                          <a:ea typeface="+mn-ea"/>
                          <a:cs typeface="+mn-cs"/>
                        </a:rPr>
                        <a:t>
 Bosan dan tak tahu nak buat apa di rumah? Cubalah resipi di bawah ini. Anda hanya perlu 3 bahan sahaja! 
#ResipiButtercup #SedapDenganButtercup
Biskut Ranggup Buttercup
Bahan-bahan:
1 cawan Buttercup 
½ cawan gula 
2 cawan tepung serbaguna 
Arahan: 
1. Pukul Buttercup dan gula selama 5 minit sehingga ia kembang. 
2. Masukkan tepung ke dalam adunan hingga menjadi doh dan kacau sehingga sebati. 
3. Balut doh dengan plastik dan sejukkan selama 30 minit. 
4. Keluarkan dari peti sejuk dan ratakan doh dengan sedikit tepung. Ratakan dan potong doh mengikut bentuk pilihan anda.
5. Letakkan doh yang telah dipotong ke atas loyang yang mempunyai kertas perkamen dan bakar dalam masa 12-15 minit pada suhu 160°C sehingga ia berwarna perang keemasan. 
Senang kan? Bahan-bahan juga mudah dicari. Sekiranya anda tidak ada Buttercup, boleh ke Lazada untuk mendapatkan penghantaran terus ke rumah! 
https://bit.ly/ButtercupMYLazada
Sumber: https://thegardeningfoodie.com/3-ingredient-butter-cookies/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1711072"/>
                  </a:ext>
                </a:extLst>
              </a:tr>
            </a:tbl>
          </a:graphicData>
        </a:graphic>
      </p:graphicFrame>
      <p:sp>
        <p:nvSpPr>
          <p:cNvPr id="4" name="Text Placeholder 3">
            <a:extLst>
              <a:ext uri="{FF2B5EF4-FFF2-40B4-BE49-F238E27FC236}">
                <a16:creationId xmlns:a16="http://schemas.microsoft.com/office/drawing/2014/main" id="{08C0833F-FED8-49DE-96CD-67D0F5290A3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434991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7E500-7144-4DC4-9227-19262C488694}"/>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4AA29408-587D-4AA3-9B07-74371042544A}"/>
              </a:ext>
            </a:extLst>
          </p:cNvPr>
          <p:cNvGraphicFramePr>
            <a:graphicFrameLocks noGrp="1"/>
          </p:cNvGraphicFramePr>
          <p:nvPr>
            <p:ph type="chart" sz="quarter" idx="13"/>
            <p:extLst>
              <p:ext uri="{D42A27DB-BD31-4B8C-83A1-F6EECF244321}">
                <p14:modId xmlns:p14="http://schemas.microsoft.com/office/powerpoint/2010/main" val="1135852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AF1E4-72AF-4D99-AD86-F8DC0746204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2A710773-21DB-4E4C-881A-A5F83F0A6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2000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6DDAE-0551-4B87-BE0C-DAE1216CEF23}"/>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AB76D219-F340-4963-9BCC-F1970D563B68}"/>
              </a:ext>
            </a:extLst>
          </p:cNvPr>
          <p:cNvGraphicFramePr>
            <a:graphicFrameLocks noGrp="1"/>
          </p:cNvGraphicFramePr>
          <p:nvPr>
            <p:ph type="chart" sz="quarter" idx="13"/>
            <p:extLst>
              <p:ext uri="{D42A27DB-BD31-4B8C-83A1-F6EECF244321}">
                <p14:modId xmlns:p14="http://schemas.microsoft.com/office/powerpoint/2010/main" val="176872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78D11-FF25-485C-9596-B9B4402E7CD8}"/>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83B1F298-19C8-42B8-91C4-FF289D306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1118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A175A-31B6-4662-8CE0-C5D270E0BB17}"/>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B74FA5AE-E04B-4319-9261-79140E60F284}"/>
              </a:ext>
            </a:extLst>
          </p:cNvPr>
          <p:cNvGraphicFramePr>
            <a:graphicFrameLocks noGrp="1"/>
          </p:cNvGraphicFramePr>
          <p:nvPr>
            <p:ph type="chart" sz="quarter" idx="13"/>
            <p:extLst>
              <p:ext uri="{D42A27DB-BD31-4B8C-83A1-F6EECF244321}">
                <p14:modId xmlns:p14="http://schemas.microsoft.com/office/powerpoint/2010/main" val="2828235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953B86-9147-4609-9C99-5D54725FC8A4}"/>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4C899BFB-B808-451B-AEF9-84BAF20097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457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9020-11AB-4776-AC3A-C9CD1D35DC0F}"/>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8ED54B06-2817-4069-81FF-A47D05114B4B}"/>
              </a:ext>
            </a:extLst>
          </p:cNvPr>
          <p:cNvGraphicFramePr>
            <a:graphicFrameLocks noGrp="1"/>
          </p:cNvGraphicFramePr>
          <p:nvPr>
            <p:ph type="chart" sz="quarter" idx="13"/>
            <p:extLst>
              <p:ext uri="{D42A27DB-BD31-4B8C-83A1-F6EECF244321}">
                <p14:modId xmlns:p14="http://schemas.microsoft.com/office/powerpoint/2010/main" val="3432812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4D4DA7-87A0-4A9C-9207-2C2CFA9D9DEB}"/>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FA0C9252-50E5-400A-BA6E-595A15FE3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00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6D6D-5710-450F-BBD4-9D2E7E3B8793}"/>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B8235152-697D-4623-98D7-5CBAF51C524E}"/>
              </a:ext>
            </a:extLst>
          </p:cNvPr>
          <p:cNvGraphicFramePr>
            <a:graphicFrameLocks noGrp="1"/>
          </p:cNvGraphicFramePr>
          <p:nvPr>
            <p:ph type="tbl" sz="quarter" idx="13"/>
            <p:extLst>
              <p:ext uri="{D42A27DB-BD31-4B8C-83A1-F6EECF244321}">
                <p14:modId xmlns:p14="http://schemas.microsoft.com/office/powerpoint/2010/main" val="49384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55812622"/>
                    </a:ext>
                  </a:extLst>
                </a:gridCol>
                <a:gridCol w="1645920">
                  <a:extLst>
                    <a:ext uri="{9D8B030D-6E8A-4147-A177-3AD203B41FA5}">
                      <a16:colId xmlns:a16="http://schemas.microsoft.com/office/drawing/2014/main" val="1235369935"/>
                    </a:ext>
                  </a:extLst>
                </a:gridCol>
                <a:gridCol w="1645920">
                  <a:extLst>
                    <a:ext uri="{9D8B030D-6E8A-4147-A177-3AD203B41FA5}">
                      <a16:colId xmlns:a16="http://schemas.microsoft.com/office/drawing/2014/main" val="216347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1944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extLst>
                  <a:ext uri="{0D108BD9-81ED-4DB2-BD59-A6C34878D82A}">
                    <a16:rowId xmlns:a16="http://schemas.microsoft.com/office/drawing/2014/main" val="3573023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extLst>
                  <a:ext uri="{0D108BD9-81ED-4DB2-BD59-A6C34878D82A}">
                    <a16:rowId xmlns:a16="http://schemas.microsoft.com/office/drawing/2014/main" val="37812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91937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38057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86304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985879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40649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69348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161076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225585553"/>
                  </a:ext>
                </a:extLst>
              </a:tr>
            </a:tbl>
          </a:graphicData>
        </a:graphic>
      </p:graphicFrame>
      <p:sp>
        <p:nvSpPr>
          <p:cNvPr id="4" name="Text Placeholder 3">
            <a:extLst>
              <a:ext uri="{FF2B5EF4-FFF2-40B4-BE49-F238E27FC236}">
                <a16:creationId xmlns:a16="http://schemas.microsoft.com/office/drawing/2014/main" id="{C50781CC-D2FC-433B-B88B-551939DBF9B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28862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3F2D-35EB-42D3-96F7-19963E227403}"/>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58B76B44-EE88-4E46-8443-C2AECFFDB3A6}"/>
              </a:ext>
            </a:extLst>
          </p:cNvPr>
          <p:cNvGraphicFramePr>
            <a:graphicFrameLocks noGrp="1"/>
          </p:cNvGraphicFramePr>
          <p:nvPr>
            <p:ph type="tbl" sz="quarter" idx="13"/>
            <p:extLst>
              <p:ext uri="{D42A27DB-BD31-4B8C-83A1-F6EECF244321}">
                <p14:modId xmlns:p14="http://schemas.microsoft.com/office/powerpoint/2010/main" val="51801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82344804"/>
                    </a:ext>
                  </a:extLst>
                </a:gridCol>
                <a:gridCol w="1645920">
                  <a:extLst>
                    <a:ext uri="{9D8B030D-6E8A-4147-A177-3AD203B41FA5}">
                      <a16:colId xmlns:a16="http://schemas.microsoft.com/office/drawing/2014/main" val="4215869334"/>
                    </a:ext>
                  </a:extLst>
                </a:gridCol>
                <a:gridCol w="1645920">
                  <a:extLst>
                    <a:ext uri="{9D8B030D-6E8A-4147-A177-3AD203B41FA5}">
                      <a16:colId xmlns:a16="http://schemas.microsoft.com/office/drawing/2014/main" val="1757900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0302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55448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39974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17957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990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1919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02806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3076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92114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23799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17397975"/>
                  </a:ext>
                </a:extLst>
              </a:tr>
            </a:tbl>
          </a:graphicData>
        </a:graphic>
      </p:graphicFrame>
      <p:sp>
        <p:nvSpPr>
          <p:cNvPr id="4" name="Text Placeholder 3">
            <a:extLst>
              <a:ext uri="{FF2B5EF4-FFF2-40B4-BE49-F238E27FC236}">
                <a16:creationId xmlns:a16="http://schemas.microsoft.com/office/drawing/2014/main" id="{F696CD02-5C61-4D50-A2F7-6E5667DE670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17373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7B675-A9D8-4B9B-8569-EC6A119CB54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B86CF10E-DAC8-44C1-AD3A-10E50230EC96}"/>
              </a:ext>
            </a:extLst>
          </p:cNvPr>
          <p:cNvGraphicFramePr>
            <a:graphicFrameLocks noGrp="1"/>
          </p:cNvGraphicFramePr>
          <p:nvPr>
            <p:ph type="tbl" sz="quarter" idx="13"/>
            <p:extLst>
              <p:ext uri="{D42A27DB-BD31-4B8C-83A1-F6EECF244321}">
                <p14:modId xmlns:p14="http://schemas.microsoft.com/office/powerpoint/2010/main" val="156462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90285494"/>
                    </a:ext>
                  </a:extLst>
                </a:gridCol>
                <a:gridCol w="1645920">
                  <a:extLst>
                    <a:ext uri="{9D8B030D-6E8A-4147-A177-3AD203B41FA5}">
                      <a16:colId xmlns:a16="http://schemas.microsoft.com/office/drawing/2014/main" val="257622845"/>
                    </a:ext>
                  </a:extLst>
                </a:gridCol>
                <a:gridCol w="1645920">
                  <a:extLst>
                    <a:ext uri="{9D8B030D-6E8A-4147-A177-3AD203B41FA5}">
                      <a16:colId xmlns:a16="http://schemas.microsoft.com/office/drawing/2014/main" val="2590931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130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9658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7809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271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4601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45599329"/>
                  </a:ext>
                </a:extLst>
              </a:tr>
            </a:tbl>
          </a:graphicData>
        </a:graphic>
      </p:graphicFrame>
      <p:sp>
        <p:nvSpPr>
          <p:cNvPr id="4" name="Text Placeholder 3">
            <a:extLst>
              <a:ext uri="{FF2B5EF4-FFF2-40B4-BE49-F238E27FC236}">
                <a16:creationId xmlns:a16="http://schemas.microsoft.com/office/drawing/2014/main" id="{0B33B6BD-0383-4D43-8753-5AD78ED649E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085812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65234-7B47-476F-B38D-F9323B7C7CE4}"/>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81D5B40D-0998-491B-AEC9-87E878418BAA}"/>
              </a:ext>
            </a:extLst>
          </p:cNvPr>
          <p:cNvGraphicFramePr>
            <a:graphicFrameLocks noGrp="1"/>
          </p:cNvGraphicFramePr>
          <p:nvPr>
            <p:ph type="chart" sz="quarter" idx="13"/>
            <p:extLst>
              <p:ext uri="{D42A27DB-BD31-4B8C-83A1-F6EECF244321}">
                <p14:modId xmlns:p14="http://schemas.microsoft.com/office/powerpoint/2010/main" val="1599898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96AAE6-C21D-4792-B854-CF4FA3B137EA}"/>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CA508EBD-B564-4AF4-9CAC-1332A99D1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576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049EF-E32B-49D9-9418-2EDC74A0A2C7}"/>
              </a:ext>
            </a:extLst>
          </p:cNvPr>
          <p:cNvSpPr>
            <a:spLocks noGrp="1"/>
          </p:cNvSpPr>
          <p:nvPr>
            <p:ph type="title"/>
          </p:nvPr>
        </p:nvSpPr>
        <p:spPr/>
        <p:txBody>
          <a:bodyPr/>
          <a:lstStyle/>
          <a:p>
            <a:r>
              <a:rPr lang="en-US"/>
              <a:t>Facebook Own Posts Table | Buttercup Malaysia - 1 of 10</a:t>
            </a:r>
          </a:p>
        </p:txBody>
      </p:sp>
      <p:graphicFrame>
        <p:nvGraphicFramePr>
          <p:cNvPr id="5" name="Table Placeholder 4">
            <a:extLst>
              <a:ext uri="{FF2B5EF4-FFF2-40B4-BE49-F238E27FC236}">
                <a16:creationId xmlns:a16="http://schemas.microsoft.com/office/drawing/2014/main" id="{7515281D-D38D-4F1F-83A7-FBCAE05CD4E1}"/>
              </a:ext>
            </a:extLst>
          </p:cNvPr>
          <p:cNvGraphicFramePr>
            <a:graphicFrameLocks noGrp="1"/>
          </p:cNvGraphicFramePr>
          <p:nvPr>
            <p:ph type="tbl" sz="quarter" idx="13"/>
            <p:extLst>
              <p:ext uri="{D42A27DB-BD31-4B8C-83A1-F6EECF244321}">
                <p14:modId xmlns:p14="http://schemas.microsoft.com/office/powerpoint/2010/main" val="261928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6690970"/>
                    </a:ext>
                  </a:extLst>
                </a:gridCol>
                <a:gridCol w="822960">
                  <a:extLst>
                    <a:ext uri="{9D8B030D-6E8A-4147-A177-3AD203B41FA5}">
                      <a16:colId xmlns:a16="http://schemas.microsoft.com/office/drawing/2014/main" val="3657903897"/>
                    </a:ext>
                  </a:extLst>
                </a:gridCol>
                <a:gridCol w="822960">
                  <a:extLst>
                    <a:ext uri="{9D8B030D-6E8A-4147-A177-3AD203B41FA5}">
                      <a16:colId xmlns:a16="http://schemas.microsoft.com/office/drawing/2014/main" val="1400486366"/>
                    </a:ext>
                  </a:extLst>
                </a:gridCol>
                <a:gridCol w="822960">
                  <a:extLst>
                    <a:ext uri="{9D8B030D-6E8A-4147-A177-3AD203B41FA5}">
                      <a16:colId xmlns:a16="http://schemas.microsoft.com/office/drawing/2014/main" val="1334521092"/>
                    </a:ext>
                  </a:extLst>
                </a:gridCol>
                <a:gridCol w="822960">
                  <a:extLst>
                    <a:ext uri="{9D8B030D-6E8A-4147-A177-3AD203B41FA5}">
                      <a16:colId xmlns:a16="http://schemas.microsoft.com/office/drawing/2014/main" val="3704163549"/>
                    </a:ext>
                  </a:extLst>
                </a:gridCol>
                <a:gridCol w="822960">
                  <a:extLst>
                    <a:ext uri="{9D8B030D-6E8A-4147-A177-3AD203B41FA5}">
                      <a16:colId xmlns:a16="http://schemas.microsoft.com/office/drawing/2014/main" val="2094441288"/>
                    </a:ext>
                  </a:extLst>
                </a:gridCol>
                <a:gridCol w="822960">
                  <a:extLst>
                    <a:ext uri="{9D8B030D-6E8A-4147-A177-3AD203B41FA5}">
                      <a16:colId xmlns:a16="http://schemas.microsoft.com/office/drawing/2014/main" val="368627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881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Lihat dan padankan kepingan puzzle yang sesuai untuk menjadikan ia satu gambar!
Langkah penyertaan: 
1. LIKE Buttercup dan peraduan ini.
2. Padankan kepingan puzzle yang sesuai.
3. Kongsikan jawapan anda di ruangan komen. 
4. SHARE peraduan ini dan TAG 3 rakan anda.
Hanya 3 pemenang bertuah yang akan dipilih untuk memenangi baucar AEON bernilai RM50! Jangan lepaskan peluang anda pada bulan ini!    
Peraduan tamat pada: 21 February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7218066"/>
                  </a:ext>
                </a:extLst>
              </a:tr>
            </a:tbl>
          </a:graphicData>
        </a:graphic>
      </p:graphicFrame>
      <p:sp>
        <p:nvSpPr>
          <p:cNvPr id="4" name="Text Placeholder 3">
            <a:extLst>
              <a:ext uri="{FF2B5EF4-FFF2-40B4-BE49-F238E27FC236}">
                <a16:creationId xmlns:a16="http://schemas.microsoft.com/office/drawing/2014/main" id="{56FB6CAD-9C8A-4A8F-9101-E0064143569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24200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F02F-18B5-4384-881C-9B6514135BEE}"/>
              </a:ext>
            </a:extLst>
          </p:cNvPr>
          <p:cNvSpPr>
            <a:spLocks noGrp="1"/>
          </p:cNvSpPr>
          <p:nvPr>
            <p:ph type="title"/>
          </p:nvPr>
        </p:nvSpPr>
        <p:spPr/>
        <p:txBody>
          <a:bodyPr/>
          <a:lstStyle/>
          <a:p>
            <a:r>
              <a:rPr lang="en-US"/>
              <a:t>Facebook Own Posts Table | Buttercup Malaysia - 2 of 10</a:t>
            </a:r>
          </a:p>
        </p:txBody>
      </p:sp>
      <p:graphicFrame>
        <p:nvGraphicFramePr>
          <p:cNvPr id="5" name="Table Placeholder 4">
            <a:extLst>
              <a:ext uri="{FF2B5EF4-FFF2-40B4-BE49-F238E27FC236}">
                <a16:creationId xmlns:a16="http://schemas.microsoft.com/office/drawing/2014/main" id="{B93D5D24-67ED-4AD4-88BC-66C811A76F57}"/>
              </a:ext>
            </a:extLst>
          </p:cNvPr>
          <p:cNvGraphicFramePr>
            <a:graphicFrameLocks noGrp="1"/>
          </p:cNvGraphicFramePr>
          <p:nvPr>
            <p:ph type="tbl" sz="quarter" idx="13"/>
            <p:extLst>
              <p:ext uri="{D42A27DB-BD31-4B8C-83A1-F6EECF244321}">
                <p14:modId xmlns:p14="http://schemas.microsoft.com/office/powerpoint/2010/main" val="171642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3969110"/>
                    </a:ext>
                  </a:extLst>
                </a:gridCol>
                <a:gridCol w="822960">
                  <a:extLst>
                    <a:ext uri="{9D8B030D-6E8A-4147-A177-3AD203B41FA5}">
                      <a16:colId xmlns:a16="http://schemas.microsoft.com/office/drawing/2014/main" val="2550966474"/>
                    </a:ext>
                  </a:extLst>
                </a:gridCol>
                <a:gridCol w="822960">
                  <a:extLst>
                    <a:ext uri="{9D8B030D-6E8A-4147-A177-3AD203B41FA5}">
                      <a16:colId xmlns:a16="http://schemas.microsoft.com/office/drawing/2014/main" val="599822937"/>
                    </a:ext>
                  </a:extLst>
                </a:gridCol>
                <a:gridCol w="822960">
                  <a:extLst>
                    <a:ext uri="{9D8B030D-6E8A-4147-A177-3AD203B41FA5}">
                      <a16:colId xmlns:a16="http://schemas.microsoft.com/office/drawing/2014/main" val="1582520734"/>
                    </a:ext>
                  </a:extLst>
                </a:gridCol>
                <a:gridCol w="822960">
                  <a:extLst>
                    <a:ext uri="{9D8B030D-6E8A-4147-A177-3AD203B41FA5}">
                      <a16:colId xmlns:a16="http://schemas.microsoft.com/office/drawing/2014/main" val="1169125510"/>
                    </a:ext>
                  </a:extLst>
                </a:gridCol>
                <a:gridCol w="822960">
                  <a:extLst>
                    <a:ext uri="{9D8B030D-6E8A-4147-A177-3AD203B41FA5}">
                      <a16:colId xmlns:a16="http://schemas.microsoft.com/office/drawing/2014/main" val="388983721"/>
                    </a:ext>
                  </a:extLst>
                </a:gridCol>
                <a:gridCol w="822960">
                  <a:extLst>
                    <a:ext uri="{9D8B030D-6E8A-4147-A177-3AD203B41FA5}">
                      <a16:colId xmlns:a16="http://schemas.microsoft.com/office/drawing/2014/main" val="3400269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42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- 2021-02-09 10:00:01</a:t>
                      </a:r>
                      <a:r>
                        <a:rPr kumimoji="0" lang="en-US" sz="1000" b="0" i="0" u="none" strike="noStrike" kern="1200" cap="none" spc="0" normalizeH="0" baseline="0" noProof="0">
                          <a:ln>
                            <a:noFill/>
                          </a:ln>
                          <a:solidFill>
                            <a:prstClr val="black"/>
                          </a:solidFill>
                          <a:effectLst/>
                          <a:uLnTx/>
                          <a:uFillTx/>
                          <a:latin typeface="+mn-lt"/>
                          <a:ea typeface="+mn-ea"/>
                          <a:cs typeface="+mn-cs"/>
                        </a:rPr>
                        <a:t>
 Resipi ayam madu Buttercup ini sangatlah mudah dan cepat. Boleh dihidangkan di atas meja dalam masa 15 minit sahaja! 
#ResipiButtercup #SedapDenganButtercup
Ayam Madu Buttercup
Bahan-bahan:
1 sudu kecil minyak zaitun
3 sudu besar Buttercup Luxury Spread
450g kepingan ayam yang dipotong kecil 
Secubit garam dan lada 
2 ½ sudu besar madu 
1 ulas bawang putih besar yang telah dipotong kecil
1 ½ sudu besar cuka 
Arahan: 
1. Panaskan minyak zaitun dan 1 sudu besar Buttercup Luxury Spread. 
2. Setelah panas, masukkan ayam dan taburkan garam dan lada secukup rasa dan kacau sehingga sebati. 
3. Masukkan lebihan Buttercup Luxury Spread, madu, bawang putih, cuka dan biarkan ayam masak ke dalam sos sehingga ia berwarna keemasan.
4. Setelah ayam berwarna perang keemasan, angkat dan hidangkan dengan kentang putar pilihan anda. 
Cubalah resipi yang senang dan mudah ini pada bila-bila masa! 
Jangan lupa untuk dapatkan Buttercup anda di pasaraya yang terdekat atau secara online di https://bit.ly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5531237"/>
                  </a:ext>
                </a:extLst>
              </a:tr>
            </a:tbl>
          </a:graphicData>
        </a:graphic>
      </p:graphicFrame>
      <p:sp>
        <p:nvSpPr>
          <p:cNvPr id="4" name="Text Placeholder 3">
            <a:extLst>
              <a:ext uri="{FF2B5EF4-FFF2-40B4-BE49-F238E27FC236}">
                <a16:creationId xmlns:a16="http://schemas.microsoft.com/office/drawing/2014/main" id="{E7EBBEA2-C29F-47C3-BE1C-4F73EFA8227C}"/>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656010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C869-96E5-4FB6-85C2-1A7282D5B234}"/>
              </a:ext>
            </a:extLst>
          </p:cNvPr>
          <p:cNvSpPr>
            <a:spLocks noGrp="1"/>
          </p:cNvSpPr>
          <p:nvPr>
            <p:ph type="title"/>
          </p:nvPr>
        </p:nvSpPr>
        <p:spPr/>
        <p:txBody>
          <a:bodyPr/>
          <a:lstStyle/>
          <a:p>
            <a:r>
              <a:rPr lang="en-US"/>
              <a:t>Facebook Own Posts Table | Buttercup Malaysia - 3 of 10</a:t>
            </a:r>
          </a:p>
        </p:txBody>
      </p:sp>
      <p:graphicFrame>
        <p:nvGraphicFramePr>
          <p:cNvPr id="5" name="Table Placeholder 4">
            <a:extLst>
              <a:ext uri="{FF2B5EF4-FFF2-40B4-BE49-F238E27FC236}">
                <a16:creationId xmlns:a16="http://schemas.microsoft.com/office/drawing/2014/main" id="{E55350F8-3932-4D8B-9026-4B16FCB51137}"/>
              </a:ext>
            </a:extLst>
          </p:cNvPr>
          <p:cNvGraphicFramePr>
            <a:graphicFrameLocks noGrp="1"/>
          </p:cNvGraphicFramePr>
          <p:nvPr>
            <p:ph type="tbl" sz="quarter" idx="13"/>
            <p:extLst>
              <p:ext uri="{D42A27DB-BD31-4B8C-83A1-F6EECF244321}">
                <p14:modId xmlns:p14="http://schemas.microsoft.com/office/powerpoint/2010/main" val="3612196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76251477"/>
                    </a:ext>
                  </a:extLst>
                </a:gridCol>
                <a:gridCol w="822960">
                  <a:extLst>
                    <a:ext uri="{9D8B030D-6E8A-4147-A177-3AD203B41FA5}">
                      <a16:colId xmlns:a16="http://schemas.microsoft.com/office/drawing/2014/main" val="200954858"/>
                    </a:ext>
                  </a:extLst>
                </a:gridCol>
                <a:gridCol w="822960">
                  <a:extLst>
                    <a:ext uri="{9D8B030D-6E8A-4147-A177-3AD203B41FA5}">
                      <a16:colId xmlns:a16="http://schemas.microsoft.com/office/drawing/2014/main" val="2445474745"/>
                    </a:ext>
                  </a:extLst>
                </a:gridCol>
                <a:gridCol w="822960">
                  <a:extLst>
                    <a:ext uri="{9D8B030D-6E8A-4147-A177-3AD203B41FA5}">
                      <a16:colId xmlns:a16="http://schemas.microsoft.com/office/drawing/2014/main" val="228954398"/>
                    </a:ext>
                  </a:extLst>
                </a:gridCol>
                <a:gridCol w="822960">
                  <a:extLst>
                    <a:ext uri="{9D8B030D-6E8A-4147-A177-3AD203B41FA5}">
                      <a16:colId xmlns:a16="http://schemas.microsoft.com/office/drawing/2014/main" val="1730798880"/>
                    </a:ext>
                  </a:extLst>
                </a:gridCol>
                <a:gridCol w="822960">
                  <a:extLst>
                    <a:ext uri="{9D8B030D-6E8A-4147-A177-3AD203B41FA5}">
                      <a16:colId xmlns:a16="http://schemas.microsoft.com/office/drawing/2014/main" val="3074396958"/>
                    </a:ext>
                  </a:extLst>
                </a:gridCol>
                <a:gridCol w="822960">
                  <a:extLst>
                    <a:ext uri="{9D8B030D-6E8A-4147-A177-3AD203B41FA5}">
                      <a16:colId xmlns:a16="http://schemas.microsoft.com/office/drawing/2014/main" val="320613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622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- 2021-02-13 10:00:01</a:t>
                      </a:r>
                      <a:r>
                        <a:rPr kumimoji="0" lang="en-US" sz="1000" b="0" i="0" u="none" strike="noStrike" kern="1200" cap="none" spc="0" normalizeH="0" baseline="0" noProof="0">
                          <a:ln>
                            <a:noFill/>
                          </a:ln>
                          <a:solidFill>
                            <a:prstClr val="black"/>
                          </a:solidFill>
                          <a:effectLst/>
                          <a:uLnTx/>
                          <a:uFillTx/>
                          <a:latin typeface="+mn-lt"/>
                          <a:ea typeface="+mn-ea"/>
                          <a:cs typeface="+mn-cs"/>
                        </a:rPr>
                        <a:t>
 Memandangkan esok adalah hari Valentine, jom cuba buat biskut istimewa untuk diberikan kepada orang tersayang! 
#ResipiButtercup #SedapDenganButtercup
Biskut Hati Buttercup
Bahan-bahan:
½ cawan Buttercup 
1 ¼ cawan tepung serbaguna 
½ sudu kecil serbuk penaik 
¼ sudu kecil garam 
¼ cawan gula 
½ cawan gula perang 
1 biji telur 
½ sudu kecil ekstrak vanila
½ cawan cip coklat 
Arahan: 
1. Panaskan ketuhar pada suhu 180°C. Gunakan loyang berbentuk hati dan sapukan sedikit Buttercup di atas loyang. 
2. Campurkan tepung, serbuk penaik dan garam dalam satu mangkuk dan ketepikan. 
3. Pukul Buttercup, gula dan gula perang sehingga kembang. Kemudian, masukkan telur dan esktrak vanila dan pukul sehingga sebati. 
4. Masukkan adunan tepung tadi dan pukul lagi sehingga sebati. Setelah itu, masukkan cip coklat. 
5. Masukkan adunan ke dalam loyang dan bakar dalam masa 9-11 minit sehingga berwarna perang keemasan. 
6. Setelah bakar, biarkan ia sejuk dalam masa 5 minit dan siap untuk dihidangkan!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2628833"/>
                  </a:ext>
                </a:extLst>
              </a:tr>
            </a:tbl>
          </a:graphicData>
        </a:graphic>
      </p:graphicFrame>
      <p:sp>
        <p:nvSpPr>
          <p:cNvPr id="4" name="Text Placeholder 3">
            <a:extLst>
              <a:ext uri="{FF2B5EF4-FFF2-40B4-BE49-F238E27FC236}">
                <a16:creationId xmlns:a16="http://schemas.microsoft.com/office/drawing/2014/main" id="{C9AFC1E5-B9EF-4AB4-84B1-9D40787FF02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349079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79D52-EE24-4387-B43D-B9677B1BC682}"/>
              </a:ext>
            </a:extLst>
          </p:cNvPr>
          <p:cNvSpPr>
            <a:spLocks noGrp="1"/>
          </p:cNvSpPr>
          <p:nvPr>
            <p:ph type="title"/>
          </p:nvPr>
        </p:nvSpPr>
        <p:spPr/>
        <p:txBody>
          <a:bodyPr/>
          <a:lstStyle/>
          <a:p>
            <a:r>
              <a:rPr lang="en-US"/>
              <a:t>Facebook Own Posts Table | Buttercup Malaysia - 4 of 10</a:t>
            </a:r>
          </a:p>
        </p:txBody>
      </p:sp>
      <p:graphicFrame>
        <p:nvGraphicFramePr>
          <p:cNvPr id="5" name="Table Placeholder 4">
            <a:extLst>
              <a:ext uri="{FF2B5EF4-FFF2-40B4-BE49-F238E27FC236}">
                <a16:creationId xmlns:a16="http://schemas.microsoft.com/office/drawing/2014/main" id="{57B8FC57-818F-4749-B9E7-AA9E3FE8B06F}"/>
              </a:ext>
            </a:extLst>
          </p:cNvPr>
          <p:cNvGraphicFramePr>
            <a:graphicFrameLocks noGrp="1"/>
          </p:cNvGraphicFramePr>
          <p:nvPr>
            <p:ph type="tbl" sz="quarter" idx="13"/>
            <p:extLst>
              <p:ext uri="{D42A27DB-BD31-4B8C-83A1-F6EECF244321}">
                <p14:modId xmlns:p14="http://schemas.microsoft.com/office/powerpoint/2010/main" val="33118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3784985"/>
                    </a:ext>
                  </a:extLst>
                </a:gridCol>
                <a:gridCol w="822960">
                  <a:extLst>
                    <a:ext uri="{9D8B030D-6E8A-4147-A177-3AD203B41FA5}">
                      <a16:colId xmlns:a16="http://schemas.microsoft.com/office/drawing/2014/main" val="595124302"/>
                    </a:ext>
                  </a:extLst>
                </a:gridCol>
                <a:gridCol w="822960">
                  <a:extLst>
                    <a:ext uri="{9D8B030D-6E8A-4147-A177-3AD203B41FA5}">
                      <a16:colId xmlns:a16="http://schemas.microsoft.com/office/drawing/2014/main" val="5888829"/>
                    </a:ext>
                  </a:extLst>
                </a:gridCol>
                <a:gridCol w="822960">
                  <a:extLst>
                    <a:ext uri="{9D8B030D-6E8A-4147-A177-3AD203B41FA5}">
                      <a16:colId xmlns:a16="http://schemas.microsoft.com/office/drawing/2014/main" val="3818207280"/>
                    </a:ext>
                  </a:extLst>
                </a:gridCol>
                <a:gridCol w="822960">
                  <a:extLst>
                    <a:ext uri="{9D8B030D-6E8A-4147-A177-3AD203B41FA5}">
                      <a16:colId xmlns:a16="http://schemas.microsoft.com/office/drawing/2014/main" val="2137566664"/>
                    </a:ext>
                  </a:extLst>
                </a:gridCol>
                <a:gridCol w="822960">
                  <a:extLst>
                    <a:ext uri="{9D8B030D-6E8A-4147-A177-3AD203B41FA5}">
                      <a16:colId xmlns:a16="http://schemas.microsoft.com/office/drawing/2014/main" val="3404246627"/>
                    </a:ext>
                  </a:extLst>
                </a:gridCol>
                <a:gridCol w="822960">
                  <a:extLst>
                    <a:ext uri="{9D8B030D-6E8A-4147-A177-3AD203B41FA5}">
                      <a16:colId xmlns:a16="http://schemas.microsoft.com/office/drawing/2014/main" val="2433129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91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- 2021-02-06 14:00:00</a:t>
                      </a:r>
                      <a:r>
                        <a:rPr kumimoji="0" lang="en-US" sz="1000" b="0" i="0" u="none" strike="noStrike" kern="1200" cap="none" spc="0" normalizeH="0" baseline="0" noProof="0">
                          <a:ln>
                            <a:noFill/>
                          </a:ln>
                          <a:solidFill>
                            <a:prstClr val="black"/>
                          </a:solidFill>
                          <a:effectLst/>
                          <a:uLnTx/>
                          <a:uFillTx/>
                          <a:latin typeface="+mn-lt"/>
                          <a:ea typeface="+mn-ea"/>
                          <a:cs typeface="+mn-cs"/>
                        </a:rPr>
                        <a:t>
 Sekiranya anda terlupa untuk mengeluarkan Buttercup selama beberapa jam sebelum mula memasak, jangan risau! Buttercup ada tips untuk anda! 
Masukkan Buttercup ke dalam ketuhar selama 10 saat dengan daya ketuhar 50 peratus. Kemudian, terbalikkan Buttercup dan ulangi langkah yang sama untuk dua tiga kali sehingga ia lembut. 
Anda juga boleh cuba untuk mengisi air panas ke dalam mangkuk, buang air dan letakkan mangkuk secara terbalik ke atas Buttercup. Dalam masa lebih kurang 15 minit Buttercup anda akan lembut. 
Sumber: https://preppykitchen.com/butter-cookies/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5372861"/>
                  </a:ext>
                </a:extLst>
              </a:tr>
            </a:tbl>
          </a:graphicData>
        </a:graphic>
      </p:graphicFrame>
      <p:sp>
        <p:nvSpPr>
          <p:cNvPr id="4" name="Text Placeholder 3">
            <a:extLst>
              <a:ext uri="{FF2B5EF4-FFF2-40B4-BE49-F238E27FC236}">
                <a16:creationId xmlns:a16="http://schemas.microsoft.com/office/drawing/2014/main" id="{AA90DEA7-5589-4099-A7D6-EE1783E081B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270326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10CF2-A0D4-44BC-8D58-C4DA54856315}"/>
              </a:ext>
            </a:extLst>
          </p:cNvPr>
          <p:cNvSpPr>
            <a:spLocks noGrp="1"/>
          </p:cNvSpPr>
          <p:nvPr>
            <p:ph type="title"/>
          </p:nvPr>
        </p:nvSpPr>
        <p:spPr/>
        <p:txBody>
          <a:bodyPr/>
          <a:lstStyle/>
          <a:p>
            <a:r>
              <a:rPr lang="en-US"/>
              <a:t>Facebook Own Posts Table | Buttercup Malaysia - 5 of 10</a:t>
            </a:r>
          </a:p>
        </p:txBody>
      </p:sp>
      <p:graphicFrame>
        <p:nvGraphicFramePr>
          <p:cNvPr id="5" name="Table Placeholder 4">
            <a:extLst>
              <a:ext uri="{FF2B5EF4-FFF2-40B4-BE49-F238E27FC236}">
                <a16:creationId xmlns:a16="http://schemas.microsoft.com/office/drawing/2014/main" id="{E0FFDB05-FD8B-44E9-9BE2-6DAEDD59EBFC}"/>
              </a:ext>
            </a:extLst>
          </p:cNvPr>
          <p:cNvGraphicFramePr>
            <a:graphicFrameLocks noGrp="1"/>
          </p:cNvGraphicFramePr>
          <p:nvPr>
            <p:ph type="tbl" sz="quarter" idx="13"/>
            <p:extLst>
              <p:ext uri="{D42A27DB-BD31-4B8C-83A1-F6EECF244321}">
                <p14:modId xmlns:p14="http://schemas.microsoft.com/office/powerpoint/2010/main" val="237098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35992116"/>
                    </a:ext>
                  </a:extLst>
                </a:gridCol>
                <a:gridCol w="822960">
                  <a:extLst>
                    <a:ext uri="{9D8B030D-6E8A-4147-A177-3AD203B41FA5}">
                      <a16:colId xmlns:a16="http://schemas.microsoft.com/office/drawing/2014/main" val="2779222564"/>
                    </a:ext>
                  </a:extLst>
                </a:gridCol>
                <a:gridCol w="822960">
                  <a:extLst>
                    <a:ext uri="{9D8B030D-6E8A-4147-A177-3AD203B41FA5}">
                      <a16:colId xmlns:a16="http://schemas.microsoft.com/office/drawing/2014/main" val="2634034866"/>
                    </a:ext>
                  </a:extLst>
                </a:gridCol>
                <a:gridCol w="822960">
                  <a:extLst>
                    <a:ext uri="{9D8B030D-6E8A-4147-A177-3AD203B41FA5}">
                      <a16:colId xmlns:a16="http://schemas.microsoft.com/office/drawing/2014/main" val="451950869"/>
                    </a:ext>
                  </a:extLst>
                </a:gridCol>
                <a:gridCol w="822960">
                  <a:extLst>
                    <a:ext uri="{9D8B030D-6E8A-4147-A177-3AD203B41FA5}">
                      <a16:colId xmlns:a16="http://schemas.microsoft.com/office/drawing/2014/main" val="3941845300"/>
                    </a:ext>
                  </a:extLst>
                </a:gridCol>
                <a:gridCol w="822960">
                  <a:extLst>
                    <a:ext uri="{9D8B030D-6E8A-4147-A177-3AD203B41FA5}">
                      <a16:colId xmlns:a16="http://schemas.microsoft.com/office/drawing/2014/main" val="2518562876"/>
                    </a:ext>
                  </a:extLst>
                </a:gridCol>
                <a:gridCol w="822960">
                  <a:extLst>
                    <a:ext uri="{9D8B030D-6E8A-4147-A177-3AD203B41FA5}">
                      <a16:colId xmlns:a16="http://schemas.microsoft.com/office/drawing/2014/main" val="575192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0738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- 2021-02-04 12:34:48</a:t>
                      </a:r>
                      <a:r>
                        <a:rPr kumimoji="0" lang="en-US" sz="1000" b="0" i="0" u="none" strike="noStrike" kern="1200" cap="none" spc="0" normalizeH="0" baseline="0" noProof="0">
                          <a:ln>
                            <a:noFill/>
                          </a:ln>
                          <a:solidFill>
                            <a:prstClr val="black"/>
                          </a:solidFill>
                          <a:effectLst/>
                          <a:uLnTx/>
                          <a:uFillTx/>
                          <a:latin typeface="+mn-lt"/>
                          <a:ea typeface="+mn-ea"/>
                          <a:cs typeface="+mn-cs"/>
                        </a:rPr>
                        <a:t>
 Bosan dan tak tahu nak buat apa di rumah? Cubalah resipi di bawah ini. Anda hanya perlu 3 bahan sahaja! 
#ResipiButtercup #SedapDenganButtercup
Biskut Ranggup Buttercup
Bahan-bahan:
1 cawan Buttercup 
½ cawan gula 
2 cawan tepung serbaguna 
Arahan: 
1. Pukul Buttercup dan gula selama 5 minit sehingga ia kembang. 
2. Masukkan tepung ke dalam adunan hingga menjadi doh dan kacau sehingga sebati. 
3. Balut doh dengan plastik dan sejukkan selama 30 minit. 
4. Keluarkan dari peti sejuk dan ratakan doh dengan sedikit tepung. Ratakan dan potong doh mengikut bentuk pilihan anda.
5. Letakkan doh yang telah dipotong ke atas loyang yang mempunyai kertas perkamen dan bakar dalam masa 12-15 minit pada suhu 160°C sehingga ia berwarna perang keemasan. 
Senang kan? Bahan-bahan juga mudah dicari. Sekiranya anda tidak ada Buttercup, boleh ke Lazada untuk mendapatkan penghantaran terus ke rumah! 
https://bit.ly/ButtercupMYLazada
Sumber: https://thegardeningfoodie.com/3-ingredient-butter-cookies/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8855595"/>
                  </a:ext>
                </a:extLst>
              </a:tr>
            </a:tbl>
          </a:graphicData>
        </a:graphic>
      </p:graphicFrame>
      <p:sp>
        <p:nvSpPr>
          <p:cNvPr id="4" name="Text Placeholder 3">
            <a:extLst>
              <a:ext uri="{FF2B5EF4-FFF2-40B4-BE49-F238E27FC236}">
                <a16:creationId xmlns:a16="http://schemas.microsoft.com/office/drawing/2014/main" id="{F6AE0E46-C593-4D95-AA8E-5736C85D813F}"/>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5674182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BCB7-E930-4D24-AE06-666F23453CA6}"/>
              </a:ext>
            </a:extLst>
          </p:cNvPr>
          <p:cNvSpPr>
            <a:spLocks noGrp="1"/>
          </p:cNvSpPr>
          <p:nvPr>
            <p:ph type="title"/>
          </p:nvPr>
        </p:nvSpPr>
        <p:spPr/>
        <p:txBody>
          <a:bodyPr/>
          <a:lstStyle/>
          <a:p>
            <a:r>
              <a:rPr lang="en-US"/>
              <a:t>Facebook Own Posts Table | Buttercup Malaysia - 6 of 10</a:t>
            </a:r>
          </a:p>
        </p:txBody>
      </p:sp>
      <p:graphicFrame>
        <p:nvGraphicFramePr>
          <p:cNvPr id="5" name="Table Placeholder 4">
            <a:extLst>
              <a:ext uri="{FF2B5EF4-FFF2-40B4-BE49-F238E27FC236}">
                <a16:creationId xmlns:a16="http://schemas.microsoft.com/office/drawing/2014/main" id="{6DFB77E7-2A18-4AEE-85FC-2D7425DE7C15}"/>
              </a:ext>
            </a:extLst>
          </p:cNvPr>
          <p:cNvGraphicFramePr>
            <a:graphicFrameLocks noGrp="1"/>
          </p:cNvGraphicFramePr>
          <p:nvPr>
            <p:ph type="tbl" sz="quarter" idx="13"/>
            <p:extLst>
              <p:ext uri="{D42A27DB-BD31-4B8C-83A1-F6EECF244321}">
                <p14:modId xmlns:p14="http://schemas.microsoft.com/office/powerpoint/2010/main" val="2170984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0190195"/>
                    </a:ext>
                  </a:extLst>
                </a:gridCol>
                <a:gridCol w="822960">
                  <a:extLst>
                    <a:ext uri="{9D8B030D-6E8A-4147-A177-3AD203B41FA5}">
                      <a16:colId xmlns:a16="http://schemas.microsoft.com/office/drawing/2014/main" val="3589774155"/>
                    </a:ext>
                  </a:extLst>
                </a:gridCol>
                <a:gridCol w="822960">
                  <a:extLst>
                    <a:ext uri="{9D8B030D-6E8A-4147-A177-3AD203B41FA5}">
                      <a16:colId xmlns:a16="http://schemas.microsoft.com/office/drawing/2014/main" val="2199763442"/>
                    </a:ext>
                  </a:extLst>
                </a:gridCol>
                <a:gridCol w="822960">
                  <a:extLst>
                    <a:ext uri="{9D8B030D-6E8A-4147-A177-3AD203B41FA5}">
                      <a16:colId xmlns:a16="http://schemas.microsoft.com/office/drawing/2014/main" val="3021522092"/>
                    </a:ext>
                  </a:extLst>
                </a:gridCol>
                <a:gridCol w="822960">
                  <a:extLst>
                    <a:ext uri="{9D8B030D-6E8A-4147-A177-3AD203B41FA5}">
                      <a16:colId xmlns:a16="http://schemas.microsoft.com/office/drawing/2014/main" val="3333290802"/>
                    </a:ext>
                  </a:extLst>
                </a:gridCol>
                <a:gridCol w="822960">
                  <a:extLst>
                    <a:ext uri="{9D8B030D-6E8A-4147-A177-3AD203B41FA5}">
                      <a16:colId xmlns:a16="http://schemas.microsoft.com/office/drawing/2014/main" val="3160117828"/>
                    </a:ext>
                  </a:extLst>
                </a:gridCol>
                <a:gridCol w="822960">
                  <a:extLst>
                    <a:ext uri="{9D8B030D-6E8A-4147-A177-3AD203B41FA5}">
                      <a16:colId xmlns:a16="http://schemas.microsoft.com/office/drawing/2014/main" val="3241151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60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- 2021-02-23 11:30:17</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ramai yang nak tahu resipi kek pisang Buttercup? Berita baik! Buttercup akan kongsikan resipi ini esok dengan satu bahan rahsia! Jadi, jangan lupa LIKE dan 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415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- 2021-02-17 18:00:33</a:t>
                      </a:r>
                      <a:r>
                        <a:rPr kumimoji="0" lang="en-US" sz="1000" b="0" i="0" u="none" strike="noStrike" kern="1200" cap="none" spc="0" normalizeH="0" baseline="0" noProof="0">
                          <a:ln>
                            <a:noFill/>
                          </a:ln>
                          <a:solidFill>
                            <a:prstClr val="black"/>
                          </a:solidFill>
                          <a:effectLst/>
                          <a:uLnTx/>
                          <a:uFillTx/>
                          <a:latin typeface="+mn-lt"/>
                          <a:ea typeface="+mn-ea"/>
                          <a:cs typeface="+mn-cs"/>
                        </a:rPr>
                        <a:t>
 Masa itu emas, jadikan masa anda bersama keluarga lebih istimewa dengan Buttercup! Buttercup pasti dapat menceriakan seisi keluarga!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0959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- 2021-02-20 11:00:01</a:t>
                      </a:r>
                      <a:r>
                        <a:rPr kumimoji="0" lang="en-US" sz="1000" b="0" i="0" u="none" strike="noStrike" kern="1200" cap="none" spc="0" normalizeH="0" baseline="0" noProof="0">
                          <a:ln>
                            <a:noFill/>
                          </a:ln>
                          <a:solidFill>
                            <a:prstClr val="black"/>
                          </a:solidFill>
                          <a:effectLst/>
                          <a:uLnTx/>
                          <a:uFillTx/>
                          <a:latin typeface="+mn-lt"/>
                          <a:ea typeface="+mn-ea"/>
                          <a:cs typeface="+mn-cs"/>
                        </a:rPr>
                        <a:t>
 Anda dalam kumpulan yang mana? Tag rakan-rakan anda dan cubalah kuiz ini bersama! Jangan lupa komen di bawah ;)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3623188"/>
                  </a:ext>
                </a:extLst>
              </a:tr>
            </a:tbl>
          </a:graphicData>
        </a:graphic>
      </p:graphicFrame>
      <p:sp>
        <p:nvSpPr>
          <p:cNvPr id="4" name="Text Placeholder 3">
            <a:extLst>
              <a:ext uri="{FF2B5EF4-FFF2-40B4-BE49-F238E27FC236}">
                <a16:creationId xmlns:a16="http://schemas.microsoft.com/office/drawing/2014/main" id="{625038F9-32A8-41E6-8204-DCB7BD42DB3E}"/>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72561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AAED2-38C9-4668-8FE2-95EF2CB94526}"/>
              </a:ext>
            </a:extLst>
          </p:cNvPr>
          <p:cNvSpPr>
            <a:spLocks noGrp="1"/>
          </p:cNvSpPr>
          <p:nvPr>
            <p:ph type="title"/>
          </p:nvPr>
        </p:nvSpPr>
        <p:spPr/>
        <p:txBody>
          <a:bodyPr/>
          <a:lstStyle/>
          <a:p>
            <a:r>
              <a:rPr lang="en-US"/>
              <a:t>Facebook Own Posts Table | Buttercup Malaysia - 7 of 10</a:t>
            </a:r>
          </a:p>
        </p:txBody>
      </p:sp>
      <p:graphicFrame>
        <p:nvGraphicFramePr>
          <p:cNvPr id="5" name="Table Placeholder 4">
            <a:extLst>
              <a:ext uri="{FF2B5EF4-FFF2-40B4-BE49-F238E27FC236}">
                <a16:creationId xmlns:a16="http://schemas.microsoft.com/office/drawing/2014/main" id="{A319A832-7093-4375-8B9D-5B61FB5B6803}"/>
              </a:ext>
            </a:extLst>
          </p:cNvPr>
          <p:cNvGraphicFramePr>
            <a:graphicFrameLocks noGrp="1"/>
          </p:cNvGraphicFramePr>
          <p:nvPr>
            <p:ph type="tbl" sz="quarter" idx="13"/>
            <p:extLst>
              <p:ext uri="{D42A27DB-BD31-4B8C-83A1-F6EECF244321}">
                <p14:modId xmlns:p14="http://schemas.microsoft.com/office/powerpoint/2010/main" val="210718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08166944"/>
                    </a:ext>
                  </a:extLst>
                </a:gridCol>
                <a:gridCol w="822960">
                  <a:extLst>
                    <a:ext uri="{9D8B030D-6E8A-4147-A177-3AD203B41FA5}">
                      <a16:colId xmlns:a16="http://schemas.microsoft.com/office/drawing/2014/main" val="1247651048"/>
                    </a:ext>
                  </a:extLst>
                </a:gridCol>
                <a:gridCol w="822960">
                  <a:extLst>
                    <a:ext uri="{9D8B030D-6E8A-4147-A177-3AD203B41FA5}">
                      <a16:colId xmlns:a16="http://schemas.microsoft.com/office/drawing/2014/main" val="2867993659"/>
                    </a:ext>
                  </a:extLst>
                </a:gridCol>
                <a:gridCol w="822960">
                  <a:extLst>
                    <a:ext uri="{9D8B030D-6E8A-4147-A177-3AD203B41FA5}">
                      <a16:colId xmlns:a16="http://schemas.microsoft.com/office/drawing/2014/main" val="2333064099"/>
                    </a:ext>
                  </a:extLst>
                </a:gridCol>
                <a:gridCol w="822960">
                  <a:extLst>
                    <a:ext uri="{9D8B030D-6E8A-4147-A177-3AD203B41FA5}">
                      <a16:colId xmlns:a16="http://schemas.microsoft.com/office/drawing/2014/main" val="3716259486"/>
                    </a:ext>
                  </a:extLst>
                </a:gridCol>
                <a:gridCol w="822960">
                  <a:extLst>
                    <a:ext uri="{9D8B030D-6E8A-4147-A177-3AD203B41FA5}">
                      <a16:colId xmlns:a16="http://schemas.microsoft.com/office/drawing/2014/main" val="3313095274"/>
                    </a:ext>
                  </a:extLst>
                </a:gridCol>
                <a:gridCol w="822960">
                  <a:extLst>
                    <a:ext uri="{9D8B030D-6E8A-4147-A177-3AD203B41FA5}">
                      <a16:colId xmlns:a16="http://schemas.microsoft.com/office/drawing/2014/main" val="59991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4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- 2021-02-28 10:30:01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makan pisang, klik LIKE! Buttercup akan kongsikan resipi pisang goreng yang lain daripada yang lain. Dengan menggunakan Buttercup Luxury Spread, pisang goreng anda akan terasa lebih aromatik dan lazat!  
#ResipiButtercup #SedapDenganButtercup
Pisang Goreng Buttercup
Bahan-bahan:
1 biji pisang 
3 sudu besar Buttercup 
1 ½ sudu kecil gula halus 
Arahan: 
1. Buang kulit pisang dan potongkan ia menjadi dua belah. 
2. Panaskan kuali anda dengan Buttercup dan goreng pisang yang dipotong tadi. Masakkan kedua-dua belah pisang sehingga nampak perang keemasan. 
3. Setelah masak, angkat dan taburkan gula halus ke atas pisang. Ulangi langkah yang sama sekiranya anda menggunakan beberapa biji pisang. 
Siap! Mudah kan dengan menggunakan Buttercup Luxury Spread? Jadi, dapatkan Buttercup anda sekarang di https://bit.ly/ButtercupMYLazada
Sumber: https://dailymakan.com/resepi-melayu-pisang-goreng-butter/2345/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88293623"/>
                  </a:ext>
                </a:extLst>
              </a:tr>
            </a:tbl>
          </a:graphicData>
        </a:graphic>
      </p:graphicFrame>
      <p:sp>
        <p:nvSpPr>
          <p:cNvPr id="4" name="Text Placeholder 3">
            <a:extLst>
              <a:ext uri="{FF2B5EF4-FFF2-40B4-BE49-F238E27FC236}">
                <a16:creationId xmlns:a16="http://schemas.microsoft.com/office/drawing/2014/main" id="{01D49AB4-AD17-4E3B-A9FE-40E669D724AA}"/>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421529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8FF18-9B16-4D84-B4DD-666DD5B8F904}"/>
              </a:ext>
            </a:extLst>
          </p:cNvPr>
          <p:cNvSpPr>
            <a:spLocks noGrp="1"/>
          </p:cNvSpPr>
          <p:nvPr>
            <p:ph type="title"/>
          </p:nvPr>
        </p:nvSpPr>
        <p:spPr/>
        <p:txBody>
          <a:bodyPr/>
          <a:lstStyle/>
          <a:p>
            <a:r>
              <a:rPr lang="en-US"/>
              <a:t>Facebook Own Posts Table | Buttercup Malaysia - 8 of 10</a:t>
            </a:r>
          </a:p>
        </p:txBody>
      </p:sp>
      <p:graphicFrame>
        <p:nvGraphicFramePr>
          <p:cNvPr id="5" name="Table Placeholder 4">
            <a:extLst>
              <a:ext uri="{FF2B5EF4-FFF2-40B4-BE49-F238E27FC236}">
                <a16:creationId xmlns:a16="http://schemas.microsoft.com/office/drawing/2014/main" id="{EBB05519-B494-41BC-A453-6EF31BC0C707}"/>
              </a:ext>
            </a:extLst>
          </p:cNvPr>
          <p:cNvGraphicFramePr>
            <a:graphicFrameLocks noGrp="1"/>
          </p:cNvGraphicFramePr>
          <p:nvPr>
            <p:ph type="tbl" sz="quarter" idx="13"/>
            <p:extLst>
              <p:ext uri="{D42A27DB-BD31-4B8C-83A1-F6EECF244321}">
                <p14:modId xmlns:p14="http://schemas.microsoft.com/office/powerpoint/2010/main" val="406514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6046418"/>
                    </a:ext>
                  </a:extLst>
                </a:gridCol>
                <a:gridCol w="822960">
                  <a:extLst>
                    <a:ext uri="{9D8B030D-6E8A-4147-A177-3AD203B41FA5}">
                      <a16:colId xmlns:a16="http://schemas.microsoft.com/office/drawing/2014/main" val="124286122"/>
                    </a:ext>
                  </a:extLst>
                </a:gridCol>
                <a:gridCol w="822960">
                  <a:extLst>
                    <a:ext uri="{9D8B030D-6E8A-4147-A177-3AD203B41FA5}">
                      <a16:colId xmlns:a16="http://schemas.microsoft.com/office/drawing/2014/main" val="3255599601"/>
                    </a:ext>
                  </a:extLst>
                </a:gridCol>
                <a:gridCol w="822960">
                  <a:extLst>
                    <a:ext uri="{9D8B030D-6E8A-4147-A177-3AD203B41FA5}">
                      <a16:colId xmlns:a16="http://schemas.microsoft.com/office/drawing/2014/main" val="434046790"/>
                    </a:ext>
                  </a:extLst>
                </a:gridCol>
                <a:gridCol w="822960">
                  <a:extLst>
                    <a:ext uri="{9D8B030D-6E8A-4147-A177-3AD203B41FA5}">
                      <a16:colId xmlns:a16="http://schemas.microsoft.com/office/drawing/2014/main" val="2148551538"/>
                    </a:ext>
                  </a:extLst>
                </a:gridCol>
                <a:gridCol w="822960">
                  <a:extLst>
                    <a:ext uri="{9D8B030D-6E8A-4147-A177-3AD203B41FA5}">
                      <a16:colId xmlns:a16="http://schemas.microsoft.com/office/drawing/2014/main" val="3392215501"/>
                    </a:ext>
                  </a:extLst>
                </a:gridCol>
                <a:gridCol w="822960">
                  <a:extLst>
                    <a:ext uri="{9D8B030D-6E8A-4147-A177-3AD203B41FA5}">
                      <a16:colId xmlns:a16="http://schemas.microsoft.com/office/drawing/2014/main" val="2171362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5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- 2021-02-24 11:45:01</a:t>
                      </a:r>
                      <a:r>
                        <a:rPr kumimoji="0" lang="en-US" sz="1000" b="0" i="0" u="none" strike="noStrike" kern="1200" cap="none" spc="0" normalizeH="0" baseline="0" noProof="0">
                          <a:ln>
                            <a:noFill/>
                          </a:ln>
                          <a:solidFill>
                            <a:prstClr val="black"/>
                          </a:solidFill>
                          <a:effectLst/>
                          <a:uLnTx/>
                          <a:uFillTx/>
                          <a:latin typeface="+mn-lt"/>
                          <a:ea typeface="+mn-ea"/>
                          <a:cs typeface="+mn-cs"/>
                        </a:rPr>
                        <a:t>
 Seperti yang dijanjikan, lihatlah video ini untuk cara membuat kek pisang Buttercup. Bahan rahsianya ialah Buttercup Gold Canola Original! Ianya merupakan sapuan margerin yang kaya dengan omega 3, A &amp; D dan bebas kolestrol!
Ramai yang mungkin tak tahu sapuan margerin juga boleh digunakan untuk memasak kan? Jadi, sekarang dah tahu, jom cuba dengan Buttercup! 
#ResipiButtercup #SedapDenganButtercup
Kek Pisang Buttercup 
Bahan-bahan: 
190g Buttercup Gold Canola Original (dicairkan) 
250g pisang 
170g gula kastor 
4 biji telur 
180g tepung 
5g serbuk penaik 
5g soda bikarbonat
Arahan: 
1. Panaskan ketuhar pada suhu 160°C.
2. Pukul pisang dan gula sehingga larut dan masukkan Buttercup Gold Canola Original, kacau sehingga sebati. 
3. Campurkan telur. Kemudian, campurkan tepung, serbuk penaik dan soda bikarbonat. Kacau sehingga semua bahan sebati. 
4. Pindahkan adunan ke dalam loyang dan bakar pada suhu 160°C dalam masa 35 minit dan siap!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41410254"/>
                  </a:ext>
                </a:extLst>
              </a:tr>
            </a:tbl>
          </a:graphicData>
        </a:graphic>
      </p:graphicFrame>
      <p:sp>
        <p:nvSpPr>
          <p:cNvPr id="4" name="Text Placeholder 3">
            <a:extLst>
              <a:ext uri="{FF2B5EF4-FFF2-40B4-BE49-F238E27FC236}">
                <a16:creationId xmlns:a16="http://schemas.microsoft.com/office/drawing/2014/main" id="{8CA62ED7-1A99-462C-812C-35CBA273716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75466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D20B2-B109-4C57-99AB-83DFA5241004}"/>
              </a:ext>
            </a:extLst>
          </p:cNvPr>
          <p:cNvSpPr>
            <a:spLocks noGrp="1"/>
          </p:cNvSpPr>
          <p:nvPr>
            <p:ph type="title"/>
          </p:nvPr>
        </p:nvSpPr>
        <p:spPr/>
        <p:txBody>
          <a:bodyPr/>
          <a:lstStyle/>
          <a:p>
            <a:r>
              <a:rPr lang="en-US"/>
              <a:t>Facebook Own Posts Table | Buttercup Malaysia - 9 of 10</a:t>
            </a:r>
          </a:p>
        </p:txBody>
      </p:sp>
      <p:graphicFrame>
        <p:nvGraphicFramePr>
          <p:cNvPr id="5" name="Table Placeholder 4">
            <a:extLst>
              <a:ext uri="{FF2B5EF4-FFF2-40B4-BE49-F238E27FC236}">
                <a16:creationId xmlns:a16="http://schemas.microsoft.com/office/drawing/2014/main" id="{6F19A2FC-3840-4C19-9566-63FEEB23DF65}"/>
              </a:ext>
            </a:extLst>
          </p:cNvPr>
          <p:cNvGraphicFramePr>
            <a:graphicFrameLocks noGrp="1"/>
          </p:cNvGraphicFramePr>
          <p:nvPr>
            <p:ph type="tbl" sz="quarter" idx="13"/>
            <p:extLst>
              <p:ext uri="{D42A27DB-BD31-4B8C-83A1-F6EECF244321}">
                <p14:modId xmlns:p14="http://schemas.microsoft.com/office/powerpoint/2010/main" val="537968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094257"/>
                    </a:ext>
                  </a:extLst>
                </a:gridCol>
                <a:gridCol w="822960">
                  <a:extLst>
                    <a:ext uri="{9D8B030D-6E8A-4147-A177-3AD203B41FA5}">
                      <a16:colId xmlns:a16="http://schemas.microsoft.com/office/drawing/2014/main" val="3548231870"/>
                    </a:ext>
                  </a:extLst>
                </a:gridCol>
                <a:gridCol w="822960">
                  <a:extLst>
                    <a:ext uri="{9D8B030D-6E8A-4147-A177-3AD203B41FA5}">
                      <a16:colId xmlns:a16="http://schemas.microsoft.com/office/drawing/2014/main" val="1543967951"/>
                    </a:ext>
                  </a:extLst>
                </a:gridCol>
                <a:gridCol w="822960">
                  <a:extLst>
                    <a:ext uri="{9D8B030D-6E8A-4147-A177-3AD203B41FA5}">
                      <a16:colId xmlns:a16="http://schemas.microsoft.com/office/drawing/2014/main" val="4009360889"/>
                    </a:ext>
                  </a:extLst>
                </a:gridCol>
                <a:gridCol w="822960">
                  <a:extLst>
                    <a:ext uri="{9D8B030D-6E8A-4147-A177-3AD203B41FA5}">
                      <a16:colId xmlns:a16="http://schemas.microsoft.com/office/drawing/2014/main" val="2396843072"/>
                    </a:ext>
                  </a:extLst>
                </a:gridCol>
                <a:gridCol w="822960">
                  <a:extLst>
                    <a:ext uri="{9D8B030D-6E8A-4147-A177-3AD203B41FA5}">
                      <a16:colId xmlns:a16="http://schemas.microsoft.com/office/drawing/2014/main" val="2575059785"/>
                    </a:ext>
                  </a:extLst>
                </a:gridCol>
                <a:gridCol w="822960">
                  <a:extLst>
                    <a:ext uri="{9D8B030D-6E8A-4147-A177-3AD203B41FA5}">
                      <a16:colId xmlns:a16="http://schemas.microsoft.com/office/drawing/2014/main" val="88238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899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- 2021-02-07 11:30:00</a:t>
                      </a:r>
                      <a:r>
                        <a:rPr kumimoji="0" lang="en-US" sz="1000" b="0" i="0" u="none" strike="noStrike" kern="1200" cap="none" spc="0" normalizeH="0" baseline="0" noProof="0">
                          <a:ln>
                            <a:noFill/>
                          </a:ln>
                          <a:solidFill>
                            <a:prstClr val="black"/>
                          </a:solidFill>
                          <a:effectLst/>
                          <a:uLnTx/>
                          <a:uFillTx/>
                          <a:latin typeface="+mn-lt"/>
                          <a:ea typeface="+mn-ea"/>
                          <a:cs typeface="+mn-cs"/>
                        </a:rPr>
                        <a:t>
 Produk Buttercup bukan sahaja terhad kepada Buttercup Luxury Spread. Buttercup juga mempunyai Buttercup Garlic Spread yang sesuai untuk disapukan ke atas roti sambil dihidangkan dengan sup cendawan. 
Semuanya bebas kolestrol! Jangan lupa dapatkan Buttercup anda di pasaraya yang terdekat atau secara online di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013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- 2021-02-12 00:00:01</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Cina 2021! 
Semoga anda diberikan kesihatan, kesejahteraan dan kebahagiaan yang berterusan di tahun baru ini! 
#TahunBaruCina2021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3612028"/>
                  </a:ext>
                </a:extLst>
              </a:tr>
            </a:tbl>
          </a:graphicData>
        </a:graphic>
      </p:graphicFrame>
      <p:sp>
        <p:nvSpPr>
          <p:cNvPr id="4" name="Text Placeholder 3">
            <a:extLst>
              <a:ext uri="{FF2B5EF4-FFF2-40B4-BE49-F238E27FC236}">
                <a16:creationId xmlns:a16="http://schemas.microsoft.com/office/drawing/2014/main" id="{2A56295F-D9CE-45F8-BBC6-ED281B4BBF4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76072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B232-5E78-4398-AFDB-14C17B43769E}"/>
              </a:ext>
            </a:extLst>
          </p:cNvPr>
          <p:cNvSpPr>
            <a:spLocks noGrp="1"/>
          </p:cNvSpPr>
          <p:nvPr>
            <p:ph type="title"/>
          </p:nvPr>
        </p:nvSpPr>
        <p:spPr/>
        <p:txBody>
          <a:bodyPr/>
          <a:lstStyle/>
          <a:p>
            <a:r>
              <a:rPr lang="en-US"/>
              <a:t>Facebook Own Posts Table | Buttercup Malaysia - 10 of 10</a:t>
            </a:r>
          </a:p>
        </p:txBody>
      </p:sp>
      <p:graphicFrame>
        <p:nvGraphicFramePr>
          <p:cNvPr id="5" name="Table Placeholder 4">
            <a:extLst>
              <a:ext uri="{FF2B5EF4-FFF2-40B4-BE49-F238E27FC236}">
                <a16:creationId xmlns:a16="http://schemas.microsoft.com/office/drawing/2014/main" id="{FDDF86B7-B607-4B1E-8398-688E537F0E04}"/>
              </a:ext>
            </a:extLst>
          </p:cNvPr>
          <p:cNvGraphicFramePr>
            <a:graphicFrameLocks noGrp="1"/>
          </p:cNvGraphicFramePr>
          <p:nvPr>
            <p:ph type="tbl" sz="quarter" idx="13"/>
            <p:extLst>
              <p:ext uri="{D42A27DB-BD31-4B8C-83A1-F6EECF244321}">
                <p14:modId xmlns:p14="http://schemas.microsoft.com/office/powerpoint/2010/main" val="2850602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6271219"/>
                    </a:ext>
                  </a:extLst>
                </a:gridCol>
                <a:gridCol w="822960">
                  <a:extLst>
                    <a:ext uri="{9D8B030D-6E8A-4147-A177-3AD203B41FA5}">
                      <a16:colId xmlns:a16="http://schemas.microsoft.com/office/drawing/2014/main" val="1111214248"/>
                    </a:ext>
                  </a:extLst>
                </a:gridCol>
                <a:gridCol w="822960">
                  <a:extLst>
                    <a:ext uri="{9D8B030D-6E8A-4147-A177-3AD203B41FA5}">
                      <a16:colId xmlns:a16="http://schemas.microsoft.com/office/drawing/2014/main" val="2860138826"/>
                    </a:ext>
                  </a:extLst>
                </a:gridCol>
                <a:gridCol w="822960">
                  <a:extLst>
                    <a:ext uri="{9D8B030D-6E8A-4147-A177-3AD203B41FA5}">
                      <a16:colId xmlns:a16="http://schemas.microsoft.com/office/drawing/2014/main" val="3236338013"/>
                    </a:ext>
                  </a:extLst>
                </a:gridCol>
                <a:gridCol w="822960">
                  <a:extLst>
                    <a:ext uri="{9D8B030D-6E8A-4147-A177-3AD203B41FA5}">
                      <a16:colId xmlns:a16="http://schemas.microsoft.com/office/drawing/2014/main" val="2692286205"/>
                    </a:ext>
                  </a:extLst>
                </a:gridCol>
                <a:gridCol w="822960">
                  <a:extLst>
                    <a:ext uri="{9D8B030D-6E8A-4147-A177-3AD203B41FA5}">
                      <a16:colId xmlns:a16="http://schemas.microsoft.com/office/drawing/2014/main" val="415967045"/>
                    </a:ext>
                  </a:extLst>
                </a:gridCol>
                <a:gridCol w="822960">
                  <a:extLst>
                    <a:ext uri="{9D8B030D-6E8A-4147-A177-3AD203B41FA5}">
                      <a16:colId xmlns:a16="http://schemas.microsoft.com/office/drawing/2014/main" val="429473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018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- 2021-02-01 12:00:29</a:t>
                      </a:r>
                      <a:r>
                        <a:rPr kumimoji="0" lang="en-US" sz="1000" b="0" i="0" u="none" strike="noStrike" kern="1200" cap="none" spc="0" normalizeH="0" baseline="0" noProof="0">
                          <a:ln>
                            <a:noFill/>
                          </a:ln>
                          <a:solidFill>
                            <a:prstClr val="black"/>
                          </a:solidFill>
                          <a:effectLst/>
                          <a:uLnTx/>
                          <a:uFillTx/>
                          <a:latin typeface="+mn-lt"/>
                          <a:ea typeface="+mn-ea"/>
                          <a:cs typeface="+mn-cs"/>
                        </a:rPr>
                        <a:t>
 Mulakan hari pertama bulan Februari anda dengan senyuman dan juga makanan kegemaran anda! 
Kongsikan dengan Buttercup di ruangan komen satu makanan yang paling anda gemari. 
Sebelum itu, pastikan anda mempunyai Buttercup yang tersedia di rumah. Tiada?Jangan risau, anda boleh mendapatkan Buttercup anda dihantar terus ke rumah dengan Lazada! Klik pautan di bawah dan pilih Buttercup pilihan anda! 
https://bit.ly/ButtercupMYLazada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0938880"/>
                  </a:ext>
                </a:extLst>
              </a:tr>
            </a:tbl>
          </a:graphicData>
        </a:graphic>
      </p:graphicFrame>
      <p:sp>
        <p:nvSpPr>
          <p:cNvPr id="4" name="Text Placeholder 3">
            <a:extLst>
              <a:ext uri="{FF2B5EF4-FFF2-40B4-BE49-F238E27FC236}">
                <a16:creationId xmlns:a16="http://schemas.microsoft.com/office/drawing/2014/main" id="{036DF827-4389-4020-B132-BAAD9FDA8D5D}"/>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504340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904</Words>
  <Application>Microsoft Office PowerPoint</Application>
  <PresentationFormat>On-screen Show (4:3)</PresentationFormat>
  <Paragraphs>395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10</vt:lpstr>
      <vt:lpstr>Facebook Own Posts Table | Buttercup Malaysia - 2 of 10</vt:lpstr>
      <vt:lpstr>Facebook Own Posts Table | Buttercup Malaysia - 3 of 10</vt:lpstr>
      <vt:lpstr>Facebook Own Posts Table | Buttercup Malaysia - 4 of 10</vt:lpstr>
      <vt:lpstr>Facebook Own Posts Table | Buttercup Malaysia - 5 of 10</vt:lpstr>
      <vt:lpstr>Facebook Own Posts Table | Buttercup Malaysia - 6 of 10</vt:lpstr>
      <vt:lpstr>Facebook Own Posts Table | Buttercup Malaysia - 7 of 10</vt:lpstr>
      <vt:lpstr>Facebook Own Posts Table | Buttercup Malaysia - 8 of 10</vt:lpstr>
      <vt:lpstr>Facebook Own Posts Table | Buttercup Malaysia - 9 of 10</vt:lpstr>
      <vt:lpstr>Facebook Own Posts Table | Buttercup Malaysia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2021-03-06T04:51:33Z</dcterms:created>
  <dcterms:modified xsi:type="dcterms:W3CDTF">2021-03-06T04:52:12Z</dcterms:modified>
</cp:coreProperties>
</file>