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Lst>
  <p:sldSz cx="9144000" cy="6858000" type="screen4x3"/>
  <p:notesSz cx="6858000" cy="9144000"/>
  <p:embeddedFontLst>
    <p:embeddedFont>
      <p:font typeface="Calibri" panose="020F0502020204030204" pitchFamily="34" charset="0"/>
      <p:regular r:id="rId69"/>
      <p:bold r:id="rId70"/>
      <p:italic r:id="rId71"/>
      <p:boldItalic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6282</c:v>
                </c:pt>
                <c:pt idx="1">
                  <c:v>4283</c:v>
                </c:pt>
                <c:pt idx="2">
                  <c:v>2231</c:v>
                </c:pt>
                <c:pt idx="3">
                  <c:v>4299</c:v>
                </c:pt>
                <c:pt idx="4">
                  <c:v>4291</c:v>
                </c:pt>
                <c:pt idx="5">
                  <c:v>6338</c:v>
                </c:pt>
                <c:pt idx="6">
                  <c:v>3720</c:v>
                </c:pt>
                <c:pt idx="7">
                  <c:v>3732</c:v>
                </c:pt>
                <c:pt idx="8">
                  <c:v>3488</c:v>
                </c:pt>
                <c:pt idx="9">
                  <c:v>3381</c:v>
                </c:pt>
                <c:pt idx="10">
                  <c:v>4075</c:v>
                </c:pt>
                <c:pt idx="11">
                  <c:v>2525</c:v>
                </c:pt>
                <c:pt idx="12">
                  <c:v>2202</c:v>
                </c:pt>
                <c:pt idx="13">
                  <c:v>3764</c:v>
                </c:pt>
                <c:pt idx="14">
                  <c:v>4714</c:v>
                </c:pt>
                <c:pt idx="15">
                  <c:v>2847</c:v>
                </c:pt>
                <c:pt idx="16">
                  <c:v>7534</c:v>
                </c:pt>
                <c:pt idx="17">
                  <c:v>4754</c:v>
                </c:pt>
                <c:pt idx="18">
                  <c:v>2480</c:v>
                </c:pt>
                <c:pt idx="19">
                  <c:v>3255</c:v>
                </c:pt>
                <c:pt idx="20">
                  <c:v>5235</c:v>
                </c:pt>
                <c:pt idx="21">
                  <c:v>8401</c:v>
                </c:pt>
                <c:pt idx="22">
                  <c:v>7307</c:v>
                </c:pt>
                <c:pt idx="23">
                  <c:v>8405</c:v>
                </c:pt>
                <c:pt idx="24">
                  <c:v>10020</c:v>
                </c:pt>
                <c:pt idx="25">
                  <c:v>12251</c:v>
                </c:pt>
                <c:pt idx="26">
                  <c:v>9201</c:v>
                </c:pt>
                <c:pt idx="27">
                  <c:v>4694</c:v>
                </c:pt>
              </c:numCache>
            </c:numRef>
          </c:val>
          <c:smooth val="0"/>
          <c:extLst>
            <c:ext xmlns:c16="http://schemas.microsoft.com/office/drawing/2014/chart" uri="{C3380CC4-5D6E-409C-BE32-E72D297353CC}">
              <c16:uniqueId val="{00000000-F450-4535-8407-16640454AC29}"/>
            </c:ext>
          </c:extLst>
        </c:ser>
        <c:dLbls>
          <c:showLegendKey val="0"/>
          <c:showVal val="0"/>
          <c:showCatName val="0"/>
          <c:showSerName val="0"/>
          <c:showPercent val="0"/>
          <c:showBubbleSize val="0"/>
        </c:dLbls>
        <c:smooth val="0"/>
        <c:axId val="331380688"/>
        <c:axId val="331381344"/>
      </c:lineChart>
      <c:dateAx>
        <c:axId val="331380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81344"/>
        <c:crosses val="autoZero"/>
        <c:auto val="1"/>
        <c:lblOffset val="100"/>
        <c:baseTimeUnit val="days"/>
      </c:dateAx>
      <c:valAx>
        <c:axId val="33138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8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215</c:v>
                </c:pt>
                <c:pt idx="1">
                  <c:v>527</c:v>
                </c:pt>
                <c:pt idx="2">
                  <c:v>88</c:v>
                </c:pt>
                <c:pt idx="3">
                  <c:v>196</c:v>
                </c:pt>
                <c:pt idx="4">
                  <c:v>193</c:v>
                </c:pt>
                <c:pt idx="5">
                  <c:v>330</c:v>
                </c:pt>
                <c:pt idx="6">
                  <c:v>120</c:v>
                </c:pt>
                <c:pt idx="7">
                  <c:v>102</c:v>
                </c:pt>
                <c:pt idx="8">
                  <c:v>126</c:v>
                </c:pt>
                <c:pt idx="9">
                  <c:v>108</c:v>
                </c:pt>
                <c:pt idx="10">
                  <c:v>103</c:v>
                </c:pt>
                <c:pt idx="11">
                  <c:v>95</c:v>
                </c:pt>
                <c:pt idx="12">
                  <c:v>67</c:v>
                </c:pt>
                <c:pt idx="13">
                  <c:v>72</c:v>
                </c:pt>
                <c:pt idx="14">
                  <c:v>136</c:v>
                </c:pt>
                <c:pt idx="15">
                  <c:v>101</c:v>
                </c:pt>
                <c:pt idx="16">
                  <c:v>431</c:v>
                </c:pt>
                <c:pt idx="17">
                  <c:v>185</c:v>
                </c:pt>
                <c:pt idx="18">
                  <c:v>89</c:v>
                </c:pt>
                <c:pt idx="19">
                  <c:v>97</c:v>
                </c:pt>
                <c:pt idx="20">
                  <c:v>170</c:v>
                </c:pt>
                <c:pt idx="21">
                  <c:v>160</c:v>
                </c:pt>
                <c:pt idx="22">
                  <c:v>113</c:v>
                </c:pt>
                <c:pt idx="23">
                  <c:v>162</c:v>
                </c:pt>
                <c:pt idx="24">
                  <c:v>174</c:v>
                </c:pt>
                <c:pt idx="25">
                  <c:v>256</c:v>
                </c:pt>
                <c:pt idx="26">
                  <c:v>160</c:v>
                </c:pt>
                <c:pt idx="27">
                  <c:v>56</c:v>
                </c:pt>
              </c:numCache>
            </c:numRef>
          </c:val>
          <c:smooth val="0"/>
          <c:extLst>
            <c:ext xmlns:c16="http://schemas.microsoft.com/office/drawing/2014/chart" uri="{C3380CC4-5D6E-409C-BE32-E72D297353CC}">
              <c16:uniqueId val="{00000000-3B4B-470F-AE2E-8004D94468F1}"/>
            </c:ext>
          </c:extLst>
        </c:ser>
        <c:dLbls>
          <c:showLegendKey val="0"/>
          <c:showVal val="0"/>
          <c:showCatName val="0"/>
          <c:showSerName val="0"/>
          <c:showPercent val="0"/>
          <c:showBubbleSize val="0"/>
        </c:dLbls>
        <c:smooth val="0"/>
        <c:axId val="331024344"/>
        <c:axId val="331027952"/>
      </c:lineChart>
      <c:dateAx>
        <c:axId val="331024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27952"/>
        <c:crosses val="autoZero"/>
        <c:auto val="1"/>
        <c:lblOffset val="100"/>
        <c:baseTimeUnit val="days"/>
      </c:dateAx>
      <c:valAx>
        <c:axId val="33102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2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71</c:v>
                </c:pt>
                <c:pt idx="1">
                  <c:v>15</c:v>
                </c:pt>
                <c:pt idx="2">
                  <c:v>0</c:v>
                </c:pt>
                <c:pt idx="3">
                  <c:v>85</c:v>
                </c:pt>
                <c:pt idx="4">
                  <c:v>40</c:v>
                </c:pt>
                <c:pt idx="5">
                  <c:v>62</c:v>
                </c:pt>
                <c:pt idx="6">
                  <c:v>0</c:v>
                </c:pt>
                <c:pt idx="7">
                  <c:v>113</c:v>
                </c:pt>
                <c:pt idx="8">
                  <c:v>68</c:v>
                </c:pt>
                <c:pt idx="9">
                  <c:v>53</c:v>
                </c:pt>
                <c:pt idx="10">
                  <c:v>40</c:v>
                </c:pt>
                <c:pt idx="11">
                  <c:v>34</c:v>
                </c:pt>
                <c:pt idx="12">
                  <c:v>0</c:v>
                </c:pt>
                <c:pt idx="13">
                  <c:v>75</c:v>
                </c:pt>
                <c:pt idx="14">
                  <c:v>51</c:v>
                </c:pt>
                <c:pt idx="15">
                  <c:v>103</c:v>
                </c:pt>
                <c:pt idx="16">
                  <c:v>408</c:v>
                </c:pt>
                <c:pt idx="17">
                  <c:v>71</c:v>
                </c:pt>
                <c:pt idx="18">
                  <c:v>0</c:v>
                </c:pt>
                <c:pt idx="19">
                  <c:v>0</c:v>
                </c:pt>
                <c:pt idx="20">
                  <c:v>82</c:v>
                </c:pt>
                <c:pt idx="21">
                  <c:v>75</c:v>
                </c:pt>
                <c:pt idx="22">
                  <c:v>26</c:v>
                </c:pt>
                <c:pt idx="23">
                  <c:v>44</c:v>
                </c:pt>
                <c:pt idx="24">
                  <c:v>80</c:v>
                </c:pt>
                <c:pt idx="25">
                  <c:v>34</c:v>
                </c:pt>
                <c:pt idx="26">
                  <c:v>21</c:v>
                </c:pt>
                <c:pt idx="27">
                  <c:v>13</c:v>
                </c:pt>
              </c:numCache>
            </c:numRef>
          </c:val>
          <c:smooth val="0"/>
          <c:extLst>
            <c:ext xmlns:c16="http://schemas.microsoft.com/office/drawing/2014/chart" uri="{C3380CC4-5D6E-409C-BE32-E72D297353CC}">
              <c16:uniqueId val="{00000000-03E6-42C2-A953-CAA81ACDC488}"/>
            </c:ext>
          </c:extLst>
        </c:ser>
        <c:dLbls>
          <c:showLegendKey val="0"/>
          <c:showVal val="0"/>
          <c:showCatName val="0"/>
          <c:showSerName val="0"/>
          <c:showPercent val="0"/>
          <c:showBubbleSize val="0"/>
        </c:dLbls>
        <c:smooth val="0"/>
        <c:axId val="273070272"/>
        <c:axId val="273069616"/>
      </c:lineChart>
      <c:dateAx>
        <c:axId val="27307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69616"/>
        <c:crosses val="autoZero"/>
        <c:auto val="1"/>
        <c:lblOffset val="100"/>
        <c:baseTimeUnit val="days"/>
      </c:dateAx>
      <c:valAx>
        <c:axId val="27306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7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1866</c:v>
                </c:pt>
              </c:numCache>
            </c:numRef>
          </c:val>
          <c:extLst>
            <c:ext xmlns:c16="http://schemas.microsoft.com/office/drawing/2014/chart" uri="{C3380CC4-5D6E-409C-BE32-E72D297353CC}">
              <c16:uniqueId val="{00000000-BC3C-4703-A54F-29CEDBB9829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45</c:v>
                </c:pt>
              </c:numCache>
            </c:numRef>
          </c:val>
          <c:extLst>
            <c:ext xmlns:c16="http://schemas.microsoft.com/office/drawing/2014/chart" uri="{C3380CC4-5D6E-409C-BE32-E72D297353CC}">
              <c16:uniqueId val="{00000001-BC3C-4703-A54F-29CEDBB9829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BC3C-4703-A54F-29CEDBB9829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6</c:v>
                </c:pt>
              </c:numCache>
            </c:numRef>
          </c:val>
          <c:extLst>
            <c:ext xmlns:c16="http://schemas.microsoft.com/office/drawing/2014/chart" uri="{C3380CC4-5D6E-409C-BE32-E72D297353CC}">
              <c16:uniqueId val="{00000003-BC3C-4703-A54F-29CEDBB9829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1</c:v>
                </c:pt>
              </c:numCache>
            </c:numRef>
          </c:val>
          <c:extLst>
            <c:ext xmlns:c16="http://schemas.microsoft.com/office/drawing/2014/chart" uri="{C3380CC4-5D6E-409C-BE32-E72D297353CC}">
              <c16:uniqueId val="{00000004-BC3C-4703-A54F-29CEDBB9829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BC3C-4703-A54F-29CEDBB9829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569</c:v>
                </c:pt>
              </c:numCache>
            </c:numRef>
          </c:val>
          <c:extLst>
            <c:ext xmlns:c16="http://schemas.microsoft.com/office/drawing/2014/chart" uri="{C3380CC4-5D6E-409C-BE32-E72D297353CC}">
              <c16:uniqueId val="{00000006-BC3C-4703-A54F-29CEDBB9829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573</c:v>
                </c:pt>
              </c:numCache>
            </c:numRef>
          </c:val>
          <c:extLst>
            <c:ext xmlns:c16="http://schemas.microsoft.com/office/drawing/2014/chart" uri="{C3380CC4-5D6E-409C-BE32-E72D297353CC}">
              <c16:uniqueId val="{00000007-BC3C-4703-A54F-29CEDBB98290}"/>
            </c:ext>
          </c:extLst>
        </c:ser>
        <c:dLbls>
          <c:showLegendKey val="0"/>
          <c:showVal val="0"/>
          <c:showCatName val="0"/>
          <c:showSerName val="0"/>
          <c:showPercent val="0"/>
          <c:showBubbleSize val="0"/>
        </c:dLbls>
        <c:gapWidth val="150"/>
        <c:overlap val="100"/>
        <c:axId val="334518200"/>
        <c:axId val="334519512"/>
      </c:barChart>
      <c:catAx>
        <c:axId val="33451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519512"/>
        <c:crosses val="autoZero"/>
        <c:auto val="1"/>
        <c:lblAlgn val="ctr"/>
        <c:lblOffset val="100"/>
        <c:noMultiLvlLbl val="0"/>
      </c:catAx>
      <c:valAx>
        <c:axId val="334519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51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6.8526757869350099E-2</c:v>
                </c:pt>
                <c:pt idx="1">
                  <c:v>5.1977213189737602E-2</c:v>
                </c:pt>
                <c:pt idx="2">
                  <c:v>0.39807615008247099</c:v>
                </c:pt>
                <c:pt idx="3">
                  <c:v>6.7528795376107106E-2</c:v>
                </c:pt>
                <c:pt idx="4">
                  <c:v>3.5968231527298403E-2</c:v>
                </c:pt>
                <c:pt idx="5">
                  <c:v>4.1581770551790097E-2</c:v>
                </c:pt>
                <c:pt idx="6">
                  <c:v>5.1006971876862497E-2</c:v>
                </c:pt>
              </c:numCache>
            </c:numRef>
          </c:val>
          <c:extLst>
            <c:ext xmlns:c16="http://schemas.microsoft.com/office/drawing/2014/chart" uri="{C3380CC4-5D6E-409C-BE32-E72D297353CC}">
              <c16:uniqueId val="{00000000-9FFA-45D8-BE09-0E7A45B90642}"/>
            </c:ext>
          </c:extLst>
        </c:ser>
        <c:dLbls>
          <c:showLegendKey val="0"/>
          <c:showVal val="0"/>
          <c:showCatName val="0"/>
          <c:showSerName val="0"/>
          <c:showPercent val="0"/>
          <c:showBubbleSize val="0"/>
        </c:dLbls>
        <c:gapWidth val="219"/>
        <c:overlap val="-27"/>
        <c:axId val="334517216"/>
        <c:axId val="334522792"/>
      </c:barChart>
      <c:catAx>
        <c:axId val="33451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522792"/>
        <c:crosses val="autoZero"/>
        <c:auto val="1"/>
        <c:lblAlgn val="ctr"/>
        <c:lblOffset val="100"/>
        <c:noMultiLvlLbl val="0"/>
      </c:catAx>
      <c:valAx>
        <c:axId val="33452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51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41</c:v>
                </c:pt>
                <c:pt idx="1">
                  <c:v>6276</c:v>
                </c:pt>
                <c:pt idx="2">
                  <c:v>6023</c:v>
                </c:pt>
                <c:pt idx="3">
                  <c:v>2825</c:v>
                </c:pt>
                <c:pt idx="4">
                  <c:v>1534</c:v>
                </c:pt>
                <c:pt idx="5">
                  <c:v>1089</c:v>
                </c:pt>
                <c:pt idx="6">
                  <c:v>811</c:v>
                </c:pt>
              </c:numCache>
            </c:numRef>
          </c:val>
          <c:extLst>
            <c:ext xmlns:c16="http://schemas.microsoft.com/office/drawing/2014/chart" uri="{C3380CC4-5D6E-409C-BE32-E72D297353CC}">
              <c16:uniqueId val="{00000000-551A-448E-99EA-F7F31D8EDE6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173</c:v>
                </c:pt>
                <c:pt idx="1">
                  <c:v>10154</c:v>
                </c:pt>
                <c:pt idx="2">
                  <c:v>26458</c:v>
                </c:pt>
                <c:pt idx="3">
                  <c:v>31056</c:v>
                </c:pt>
                <c:pt idx="4">
                  <c:v>17788</c:v>
                </c:pt>
                <c:pt idx="5">
                  <c:v>10999</c:v>
                </c:pt>
                <c:pt idx="6">
                  <c:v>4178</c:v>
                </c:pt>
              </c:numCache>
            </c:numRef>
          </c:val>
          <c:extLst>
            <c:ext xmlns:c16="http://schemas.microsoft.com/office/drawing/2014/chart" uri="{C3380CC4-5D6E-409C-BE32-E72D297353CC}">
              <c16:uniqueId val="{00000001-551A-448E-99EA-F7F31D8EDE6E}"/>
            </c:ext>
          </c:extLst>
        </c:ser>
        <c:dLbls>
          <c:showLegendKey val="0"/>
          <c:showVal val="0"/>
          <c:showCatName val="0"/>
          <c:showSerName val="0"/>
          <c:showPercent val="0"/>
          <c:showBubbleSize val="0"/>
        </c:dLbls>
        <c:gapWidth val="219"/>
        <c:overlap val="-27"/>
        <c:axId val="343831440"/>
        <c:axId val="343827176"/>
      </c:barChart>
      <c:catAx>
        <c:axId val="34383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27176"/>
        <c:crosses val="autoZero"/>
        <c:auto val="1"/>
        <c:lblAlgn val="ctr"/>
        <c:lblOffset val="100"/>
        <c:noMultiLvlLbl val="0"/>
      </c:catAx>
      <c:valAx>
        <c:axId val="34382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3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7.9118536223797206E-2</c:v>
                </c:pt>
                <c:pt idx="1">
                  <c:v>1.4989132878663E-2</c:v>
                </c:pt>
                <c:pt idx="2">
                  <c:v>0</c:v>
                </c:pt>
                <c:pt idx="3">
                  <c:v>8.6588736803543495E-2</c:v>
                </c:pt>
                <c:pt idx="4">
                  <c:v>4.1627120901809901E-2</c:v>
                </c:pt>
                <c:pt idx="5">
                  <c:v>6.4100429556125299E-2</c:v>
                </c:pt>
                <c:pt idx="6">
                  <c:v>0</c:v>
                </c:pt>
                <c:pt idx="7">
                  <c:v>0.10238481708078399</c:v>
                </c:pt>
                <c:pt idx="8">
                  <c:v>6.2426129080587998E-2</c:v>
                </c:pt>
                <c:pt idx="9">
                  <c:v>4.4943072108662399E-2</c:v>
                </c:pt>
                <c:pt idx="10">
                  <c:v>3.4953395472703097E-2</c:v>
                </c:pt>
                <c:pt idx="11">
                  <c:v>3.1621342742069701E-2</c:v>
                </c:pt>
                <c:pt idx="12">
                  <c:v>0</c:v>
                </c:pt>
                <c:pt idx="13">
                  <c:v>6.5723793677204698E-2</c:v>
                </c:pt>
                <c:pt idx="14">
                  <c:v>4.2842406495407999E-2</c:v>
                </c:pt>
                <c:pt idx="15">
                  <c:v>0.108139583246683</c:v>
                </c:pt>
                <c:pt idx="16">
                  <c:v>1.1053905463739999</c:v>
                </c:pt>
                <c:pt idx="17">
                  <c:v>6.0699289069970498E-2</c:v>
                </c:pt>
                <c:pt idx="18">
                  <c:v>0</c:v>
                </c:pt>
                <c:pt idx="19">
                  <c:v>0</c:v>
                </c:pt>
                <c:pt idx="20">
                  <c:v>7.3962038360535803E-2</c:v>
                </c:pt>
                <c:pt idx="21">
                  <c:v>7.5612796011632705E-2</c:v>
                </c:pt>
                <c:pt idx="22">
                  <c:v>2.2432888275907899E-2</c:v>
                </c:pt>
                <c:pt idx="23">
                  <c:v>4.4031636315299799E-2</c:v>
                </c:pt>
                <c:pt idx="24">
                  <c:v>7.7668773830191995E-2</c:v>
                </c:pt>
                <c:pt idx="25">
                  <c:v>2.90707332469517E-2</c:v>
                </c:pt>
                <c:pt idx="26">
                  <c:v>1.91026727130779E-2</c:v>
                </c:pt>
                <c:pt idx="27">
                  <c:v>1.32882639713638E-2</c:v>
                </c:pt>
              </c:numCache>
            </c:numRef>
          </c:val>
          <c:smooth val="0"/>
          <c:extLst>
            <c:ext xmlns:c16="http://schemas.microsoft.com/office/drawing/2014/chart" uri="{C3380CC4-5D6E-409C-BE32-E72D297353CC}">
              <c16:uniqueId val="{00000000-B6EE-44AF-B106-802A8234B86C}"/>
            </c:ext>
          </c:extLst>
        </c:ser>
        <c:dLbls>
          <c:showLegendKey val="0"/>
          <c:showVal val="0"/>
          <c:showCatName val="0"/>
          <c:showSerName val="0"/>
          <c:showPercent val="0"/>
          <c:showBubbleSize val="0"/>
        </c:dLbls>
        <c:smooth val="0"/>
        <c:axId val="343827832"/>
        <c:axId val="343826192"/>
      </c:lineChart>
      <c:dateAx>
        <c:axId val="343827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26192"/>
        <c:crosses val="autoZero"/>
        <c:auto val="1"/>
        <c:lblOffset val="100"/>
        <c:baseTimeUnit val="days"/>
      </c:dateAx>
      <c:valAx>
        <c:axId val="34382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2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120079</c:v>
                </c:pt>
                <c:pt idx="1">
                  <c:v>120096</c:v>
                </c:pt>
                <c:pt idx="2">
                  <c:v>120108</c:v>
                </c:pt>
                <c:pt idx="3">
                  <c:v>120109</c:v>
                </c:pt>
                <c:pt idx="4">
                  <c:v>120120</c:v>
                </c:pt>
                <c:pt idx="5">
                  <c:v>120129</c:v>
                </c:pt>
                <c:pt idx="6">
                  <c:v>120135</c:v>
                </c:pt>
                <c:pt idx="7">
                  <c:v>120135</c:v>
                </c:pt>
                <c:pt idx="8">
                  <c:v>120150</c:v>
                </c:pt>
                <c:pt idx="9">
                  <c:v>120155</c:v>
                </c:pt>
                <c:pt idx="10">
                  <c:v>120166</c:v>
                </c:pt>
                <c:pt idx="11">
                  <c:v>120178</c:v>
                </c:pt>
                <c:pt idx="12">
                  <c:v>120196</c:v>
                </c:pt>
                <c:pt idx="13">
                  <c:v>120205</c:v>
                </c:pt>
                <c:pt idx="14">
                  <c:v>120212</c:v>
                </c:pt>
                <c:pt idx="15">
                  <c:v>120218</c:v>
                </c:pt>
                <c:pt idx="16">
                  <c:v>120240</c:v>
                </c:pt>
                <c:pt idx="17">
                  <c:v>120290</c:v>
                </c:pt>
                <c:pt idx="18">
                  <c:v>120307</c:v>
                </c:pt>
                <c:pt idx="19">
                  <c:v>120321</c:v>
                </c:pt>
                <c:pt idx="20">
                  <c:v>120344</c:v>
                </c:pt>
                <c:pt idx="21">
                  <c:v>120357</c:v>
                </c:pt>
                <c:pt idx="22">
                  <c:v>120362</c:v>
                </c:pt>
                <c:pt idx="23">
                  <c:v>120375</c:v>
                </c:pt>
                <c:pt idx="24">
                  <c:v>120392</c:v>
                </c:pt>
                <c:pt idx="25">
                  <c:v>120400</c:v>
                </c:pt>
                <c:pt idx="26">
                  <c:v>120404</c:v>
                </c:pt>
                <c:pt idx="27">
                  <c:v>120411</c:v>
                </c:pt>
              </c:numCache>
            </c:numRef>
          </c:val>
          <c:smooth val="0"/>
          <c:extLst>
            <c:ext xmlns:c16="http://schemas.microsoft.com/office/drawing/2014/chart" uri="{C3380CC4-5D6E-409C-BE32-E72D297353CC}">
              <c16:uniqueId val="{00000000-46BA-4F42-ADDB-630DE3F802A3}"/>
            </c:ext>
          </c:extLst>
        </c:ser>
        <c:dLbls>
          <c:showLegendKey val="0"/>
          <c:showVal val="0"/>
          <c:showCatName val="0"/>
          <c:showSerName val="0"/>
          <c:showPercent val="0"/>
          <c:showBubbleSize val="0"/>
        </c:dLbls>
        <c:smooth val="0"/>
        <c:axId val="343832096"/>
        <c:axId val="343838000"/>
      </c:lineChart>
      <c:dateAx>
        <c:axId val="343832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38000"/>
        <c:crosses val="autoZero"/>
        <c:auto val="1"/>
        <c:lblOffset val="100"/>
        <c:baseTimeUnit val="days"/>
      </c:dateAx>
      <c:valAx>
        <c:axId val="34383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3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75</c:v>
                </c:pt>
                <c:pt idx="1">
                  <c:v>45</c:v>
                </c:pt>
                <c:pt idx="2">
                  <c:v>54</c:v>
                </c:pt>
                <c:pt idx="3">
                  <c:v>71</c:v>
                </c:pt>
                <c:pt idx="4">
                  <c:v>98</c:v>
                </c:pt>
                <c:pt idx="5">
                  <c:v>70</c:v>
                </c:pt>
                <c:pt idx="6">
                  <c:v>55</c:v>
                </c:pt>
                <c:pt idx="7">
                  <c:v>37</c:v>
                </c:pt>
                <c:pt idx="8">
                  <c:v>57</c:v>
                </c:pt>
                <c:pt idx="9">
                  <c:v>30</c:v>
                </c:pt>
                <c:pt idx="10">
                  <c:v>37</c:v>
                </c:pt>
                <c:pt idx="11">
                  <c:v>42</c:v>
                </c:pt>
                <c:pt idx="12">
                  <c:v>42</c:v>
                </c:pt>
                <c:pt idx="13">
                  <c:v>26</c:v>
                </c:pt>
                <c:pt idx="14">
                  <c:v>45</c:v>
                </c:pt>
                <c:pt idx="15">
                  <c:v>22</c:v>
                </c:pt>
                <c:pt idx="16">
                  <c:v>247</c:v>
                </c:pt>
                <c:pt idx="17">
                  <c:v>63</c:v>
                </c:pt>
                <c:pt idx="18">
                  <c:v>66</c:v>
                </c:pt>
                <c:pt idx="19">
                  <c:v>57</c:v>
                </c:pt>
                <c:pt idx="20">
                  <c:v>67</c:v>
                </c:pt>
                <c:pt idx="21">
                  <c:v>56</c:v>
                </c:pt>
                <c:pt idx="22">
                  <c:v>54</c:v>
                </c:pt>
                <c:pt idx="23">
                  <c:v>58</c:v>
                </c:pt>
                <c:pt idx="24">
                  <c:v>48</c:v>
                </c:pt>
                <c:pt idx="25">
                  <c:v>29</c:v>
                </c:pt>
                <c:pt idx="26">
                  <c:v>34</c:v>
                </c:pt>
                <c:pt idx="27">
                  <c:v>49</c:v>
                </c:pt>
              </c:numCache>
            </c:numRef>
          </c:val>
          <c:smooth val="0"/>
          <c:extLst>
            <c:ext xmlns:c16="http://schemas.microsoft.com/office/drawing/2014/chart" uri="{C3380CC4-5D6E-409C-BE32-E72D297353CC}">
              <c16:uniqueId val="{00000000-3E9B-44C9-84EE-6CBF0150139C}"/>
            </c:ext>
          </c:extLst>
        </c:ser>
        <c:dLbls>
          <c:showLegendKey val="0"/>
          <c:showVal val="0"/>
          <c:showCatName val="0"/>
          <c:showSerName val="0"/>
          <c:showPercent val="0"/>
          <c:showBubbleSize val="0"/>
        </c:dLbls>
        <c:smooth val="0"/>
        <c:axId val="343839968"/>
        <c:axId val="343837016"/>
      </c:lineChart>
      <c:dateAx>
        <c:axId val="343839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37016"/>
        <c:crosses val="autoZero"/>
        <c:auto val="1"/>
        <c:lblOffset val="100"/>
        <c:baseTimeUnit val="days"/>
      </c:dateAx>
      <c:valAx>
        <c:axId val="343837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3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2021-02</c:v>
                </c:pt>
              </c:strCache>
            </c:strRef>
          </c:cat>
          <c:val>
            <c:numRef>
              <c:f>Sheet1!$B$2</c:f>
              <c:numCache>
                <c:formatCode>General</c:formatCode>
                <c:ptCount val="1"/>
                <c:pt idx="0">
                  <c:v>7247</c:v>
                </c:pt>
              </c:numCache>
            </c:numRef>
          </c:val>
          <c:extLst>
            <c:ext xmlns:c16="http://schemas.microsoft.com/office/drawing/2014/chart" uri="{C3380CC4-5D6E-409C-BE32-E72D297353CC}">
              <c16:uniqueId val="{00000000-5F93-47AA-97F3-293B005C6DCB}"/>
            </c:ext>
          </c:extLst>
        </c:ser>
        <c:dLbls>
          <c:showLegendKey val="0"/>
          <c:showVal val="0"/>
          <c:showCatName val="0"/>
          <c:showSerName val="0"/>
          <c:showPercent val="0"/>
          <c:showBubbleSize val="0"/>
        </c:dLbls>
        <c:gapWidth val="219"/>
        <c:overlap val="-27"/>
        <c:axId val="409633168"/>
        <c:axId val="409628248"/>
      </c:barChart>
      <c:catAx>
        <c:axId val="40963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28248"/>
        <c:crosses val="autoZero"/>
        <c:auto val="1"/>
        <c:lblAlgn val="ctr"/>
        <c:lblOffset val="100"/>
        <c:noMultiLvlLbl val="0"/>
      </c:catAx>
      <c:valAx>
        <c:axId val="40962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3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6282</c:v>
                </c:pt>
                <c:pt idx="1">
                  <c:v>4283</c:v>
                </c:pt>
                <c:pt idx="2">
                  <c:v>2231</c:v>
                </c:pt>
                <c:pt idx="3">
                  <c:v>4299</c:v>
                </c:pt>
                <c:pt idx="4">
                  <c:v>4291</c:v>
                </c:pt>
                <c:pt idx="5">
                  <c:v>6338</c:v>
                </c:pt>
                <c:pt idx="6">
                  <c:v>3720</c:v>
                </c:pt>
                <c:pt idx="7">
                  <c:v>3732</c:v>
                </c:pt>
                <c:pt idx="8">
                  <c:v>3488</c:v>
                </c:pt>
                <c:pt idx="9">
                  <c:v>3381</c:v>
                </c:pt>
                <c:pt idx="10">
                  <c:v>4075</c:v>
                </c:pt>
                <c:pt idx="11">
                  <c:v>2525</c:v>
                </c:pt>
                <c:pt idx="12">
                  <c:v>2202</c:v>
                </c:pt>
                <c:pt idx="13">
                  <c:v>3764</c:v>
                </c:pt>
                <c:pt idx="14">
                  <c:v>4714</c:v>
                </c:pt>
                <c:pt idx="15">
                  <c:v>2847</c:v>
                </c:pt>
                <c:pt idx="16">
                  <c:v>7534</c:v>
                </c:pt>
                <c:pt idx="17">
                  <c:v>4754</c:v>
                </c:pt>
                <c:pt idx="18">
                  <c:v>2480</c:v>
                </c:pt>
                <c:pt idx="19">
                  <c:v>3255</c:v>
                </c:pt>
                <c:pt idx="20">
                  <c:v>5235</c:v>
                </c:pt>
                <c:pt idx="21">
                  <c:v>8401</c:v>
                </c:pt>
                <c:pt idx="22">
                  <c:v>7307</c:v>
                </c:pt>
                <c:pt idx="23">
                  <c:v>8405</c:v>
                </c:pt>
                <c:pt idx="24">
                  <c:v>10020</c:v>
                </c:pt>
                <c:pt idx="25">
                  <c:v>12251</c:v>
                </c:pt>
                <c:pt idx="26">
                  <c:v>9201</c:v>
                </c:pt>
                <c:pt idx="27">
                  <c:v>4694</c:v>
                </c:pt>
              </c:numCache>
            </c:numRef>
          </c:val>
          <c:extLst>
            <c:ext xmlns:c16="http://schemas.microsoft.com/office/drawing/2014/chart" uri="{C3380CC4-5D6E-409C-BE32-E72D297353CC}">
              <c16:uniqueId val="{00000000-CF03-45F5-8A0E-A2B79CA7F0EE}"/>
            </c:ext>
          </c:extLst>
        </c:ser>
        <c:dLbls>
          <c:showLegendKey val="0"/>
          <c:showVal val="0"/>
          <c:showCatName val="0"/>
          <c:showSerName val="0"/>
          <c:showPercent val="0"/>
          <c:showBubbleSize val="0"/>
        </c:dLbls>
        <c:gapWidth val="219"/>
        <c:overlap val="-27"/>
        <c:axId val="448264064"/>
        <c:axId val="448265048"/>
      </c:barChart>
      <c:dateAx>
        <c:axId val="44826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65048"/>
        <c:crosses val="autoZero"/>
        <c:auto val="1"/>
        <c:lblOffset val="100"/>
        <c:baseTimeUnit val="days"/>
      </c:dateAx>
      <c:valAx>
        <c:axId val="44826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6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7247</c:v>
                </c:pt>
              </c:numCache>
            </c:numRef>
          </c:val>
          <c:extLst>
            <c:ext xmlns:c16="http://schemas.microsoft.com/office/drawing/2014/chart" uri="{C3380CC4-5D6E-409C-BE32-E72D297353CC}">
              <c16:uniqueId val="{00000000-AD8D-424D-B58B-0342C666C4B0}"/>
            </c:ext>
          </c:extLst>
        </c:ser>
        <c:dLbls>
          <c:showLegendKey val="0"/>
          <c:showVal val="0"/>
          <c:showCatName val="0"/>
          <c:showSerName val="0"/>
          <c:showPercent val="0"/>
          <c:showBubbleSize val="0"/>
        </c:dLbls>
        <c:gapWidth val="219"/>
        <c:overlap val="-27"/>
        <c:axId val="448270296"/>
        <c:axId val="448277512"/>
      </c:barChart>
      <c:catAx>
        <c:axId val="448270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77512"/>
        <c:crosses val="autoZero"/>
        <c:auto val="1"/>
        <c:lblAlgn val="ctr"/>
        <c:lblOffset val="100"/>
        <c:noMultiLvlLbl val="0"/>
      </c:catAx>
      <c:valAx>
        <c:axId val="44827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7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 Organic Reach</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4275</c:v>
                </c:pt>
                <c:pt idx="1">
                  <c:v>1269</c:v>
                </c:pt>
                <c:pt idx="2">
                  <c:v>1126</c:v>
                </c:pt>
                <c:pt idx="3">
                  <c:v>3560</c:v>
                </c:pt>
                <c:pt idx="4">
                  <c:v>3240</c:v>
                </c:pt>
                <c:pt idx="5">
                  <c:v>5206</c:v>
                </c:pt>
                <c:pt idx="6">
                  <c:v>2341</c:v>
                </c:pt>
                <c:pt idx="7">
                  <c:v>2518</c:v>
                </c:pt>
                <c:pt idx="8">
                  <c:v>2385</c:v>
                </c:pt>
                <c:pt idx="9">
                  <c:v>1782</c:v>
                </c:pt>
                <c:pt idx="10">
                  <c:v>2573</c:v>
                </c:pt>
                <c:pt idx="11">
                  <c:v>893</c:v>
                </c:pt>
                <c:pt idx="12">
                  <c:v>516</c:v>
                </c:pt>
                <c:pt idx="13">
                  <c:v>2630</c:v>
                </c:pt>
                <c:pt idx="14">
                  <c:v>3618</c:v>
                </c:pt>
                <c:pt idx="15">
                  <c:v>1980</c:v>
                </c:pt>
                <c:pt idx="16">
                  <c:v>6404</c:v>
                </c:pt>
                <c:pt idx="17">
                  <c:v>3376</c:v>
                </c:pt>
                <c:pt idx="18">
                  <c:v>1682</c:v>
                </c:pt>
                <c:pt idx="19">
                  <c:v>1933</c:v>
                </c:pt>
                <c:pt idx="20">
                  <c:v>3099</c:v>
                </c:pt>
                <c:pt idx="21">
                  <c:v>3001</c:v>
                </c:pt>
                <c:pt idx="22">
                  <c:v>1626</c:v>
                </c:pt>
                <c:pt idx="23">
                  <c:v>2474</c:v>
                </c:pt>
                <c:pt idx="24">
                  <c:v>3927</c:v>
                </c:pt>
                <c:pt idx="25">
                  <c:v>4478</c:v>
                </c:pt>
                <c:pt idx="26">
                  <c:v>2373</c:v>
                </c:pt>
                <c:pt idx="27">
                  <c:v>1221</c:v>
                </c:pt>
              </c:numCache>
            </c:numRef>
          </c:val>
          <c:smooth val="0"/>
          <c:extLst>
            <c:ext xmlns:c16="http://schemas.microsoft.com/office/drawing/2014/chart" uri="{C3380CC4-5D6E-409C-BE32-E72D297353CC}">
              <c16:uniqueId val="{00000000-0E10-438F-9CC1-BFA0255336C9}"/>
            </c:ext>
          </c:extLst>
        </c:ser>
        <c:dLbls>
          <c:showLegendKey val="0"/>
          <c:showVal val="0"/>
          <c:showCatName val="0"/>
          <c:showSerName val="0"/>
          <c:showPercent val="0"/>
          <c:showBubbleSize val="0"/>
        </c:dLbls>
        <c:smooth val="0"/>
        <c:axId val="448275544"/>
        <c:axId val="448284072"/>
      </c:lineChart>
      <c:dateAx>
        <c:axId val="44827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84072"/>
        <c:crosses val="autoZero"/>
        <c:auto val="1"/>
        <c:lblOffset val="100"/>
        <c:baseTimeUnit val="days"/>
      </c:dateAx>
      <c:valAx>
        <c:axId val="44828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7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215</c:v>
                </c:pt>
                <c:pt idx="1">
                  <c:v>527</c:v>
                </c:pt>
                <c:pt idx="2">
                  <c:v>88</c:v>
                </c:pt>
                <c:pt idx="3">
                  <c:v>196</c:v>
                </c:pt>
                <c:pt idx="4">
                  <c:v>193</c:v>
                </c:pt>
                <c:pt idx="5">
                  <c:v>330</c:v>
                </c:pt>
                <c:pt idx="6">
                  <c:v>120</c:v>
                </c:pt>
                <c:pt idx="7">
                  <c:v>102</c:v>
                </c:pt>
                <c:pt idx="8">
                  <c:v>126</c:v>
                </c:pt>
                <c:pt idx="9">
                  <c:v>108</c:v>
                </c:pt>
                <c:pt idx="10">
                  <c:v>103</c:v>
                </c:pt>
                <c:pt idx="11">
                  <c:v>95</c:v>
                </c:pt>
                <c:pt idx="12">
                  <c:v>67</c:v>
                </c:pt>
                <c:pt idx="13">
                  <c:v>72</c:v>
                </c:pt>
                <c:pt idx="14">
                  <c:v>136</c:v>
                </c:pt>
                <c:pt idx="15">
                  <c:v>101</c:v>
                </c:pt>
                <c:pt idx="16">
                  <c:v>431</c:v>
                </c:pt>
                <c:pt idx="17">
                  <c:v>185</c:v>
                </c:pt>
                <c:pt idx="18">
                  <c:v>89</c:v>
                </c:pt>
                <c:pt idx="19">
                  <c:v>97</c:v>
                </c:pt>
                <c:pt idx="20">
                  <c:v>170</c:v>
                </c:pt>
                <c:pt idx="21">
                  <c:v>160</c:v>
                </c:pt>
                <c:pt idx="22">
                  <c:v>113</c:v>
                </c:pt>
                <c:pt idx="23">
                  <c:v>162</c:v>
                </c:pt>
                <c:pt idx="24">
                  <c:v>174</c:v>
                </c:pt>
                <c:pt idx="25">
                  <c:v>256</c:v>
                </c:pt>
                <c:pt idx="26">
                  <c:v>160</c:v>
                </c:pt>
                <c:pt idx="27">
                  <c:v>56</c:v>
                </c:pt>
              </c:numCache>
            </c:numRef>
          </c:val>
          <c:smooth val="0"/>
          <c:extLst>
            <c:ext xmlns:c16="http://schemas.microsoft.com/office/drawing/2014/chart" uri="{C3380CC4-5D6E-409C-BE32-E72D297353CC}">
              <c16:uniqueId val="{00000000-374F-4638-B1B3-033F8C1F53F6}"/>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188</c:v>
                </c:pt>
                <c:pt idx="1">
                  <c:v>524</c:v>
                </c:pt>
                <c:pt idx="2">
                  <c:v>65</c:v>
                </c:pt>
                <c:pt idx="3">
                  <c:v>193</c:v>
                </c:pt>
                <c:pt idx="4">
                  <c:v>140</c:v>
                </c:pt>
                <c:pt idx="5">
                  <c:v>364</c:v>
                </c:pt>
                <c:pt idx="6">
                  <c:v>83</c:v>
                </c:pt>
                <c:pt idx="7">
                  <c:v>71</c:v>
                </c:pt>
                <c:pt idx="8">
                  <c:v>81</c:v>
                </c:pt>
                <c:pt idx="9">
                  <c:v>73</c:v>
                </c:pt>
                <c:pt idx="10">
                  <c:v>63</c:v>
                </c:pt>
                <c:pt idx="11">
                  <c:v>52</c:v>
                </c:pt>
                <c:pt idx="12">
                  <c:v>32</c:v>
                </c:pt>
                <c:pt idx="13">
                  <c:v>36</c:v>
                </c:pt>
                <c:pt idx="14">
                  <c:v>94</c:v>
                </c:pt>
                <c:pt idx="15">
                  <c:v>79</c:v>
                </c:pt>
                <c:pt idx="16">
                  <c:v>388</c:v>
                </c:pt>
                <c:pt idx="17">
                  <c:v>61</c:v>
                </c:pt>
                <c:pt idx="18">
                  <c:v>34</c:v>
                </c:pt>
                <c:pt idx="19">
                  <c:v>35</c:v>
                </c:pt>
                <c:pt idx="20">
                  <c:v>53</c:v>
                </c:pt>
                <c:pt idx="21">
                  <c:v>82</c:v>
                </c:pt>
                <c:pt idx="22">
                  <c:v>56</c:v>
                </c:pt>
                <c:pt idx="23">
                  <c:v>96</c:v>
                </c:pt>
                <c:pt idx="24">
                  <c:v>89</c:v>
                </c:pt>
                <c:pt idx="25">
                  <c:v>221</c:v>
                </c:pt>
                <c:pt idx="26">
                  <c:v>124</c:v>
                </c:pt>
                <c:pt idx="27">
                  <c:v>46</c:v>
                </c:pt>
              </c:numCache>
            </c:numRef>
          </c:val>
          <c:smooth val="0"/>
          <c:extLst>
            <c:ext xmlns:c16="http://schemas.microsoft.com/office/drawing/2014/chart" uri="{C3380CC4-5D6E-409C-BE32-E72D297353CC}">
              <c16:uniqueId val="{00000001-374F-4638-B1B3-033F8C1F53F6}"/>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117</c:v>
                </c:pt>
                <c:pt idx="1">
                  <c:v>55</c:v>
                </c:pt>
                <c:pt idx="2">
                  <c:v>41</c:v>
                </c:pt>
                <c:pt idx="3">
                  <c:v>148</c:v>
                </c:pt>
                <c:pt idx="4">
                  <c:v>167</c:v>
                </c:pt>
                <c:pt idx="5">
                  <c:v>82</c:v>
                </c:pt>
                <c:pt idx="6">
                  <c:v>86</c:v>
                </c:pt>
                <c:pt idx="7">
                  <c:v>69</c:v>
                </c:pt>
                <c:pt idx="8">
                  <c:v>73</c:v>
                </c:pt>
                <c:pt idx="9">
                  <c:v>63</c:v>
                </c:pt>
                <c:pt idx="10">
                  <c:v>74</c:v>
                </c:pt>
                <c:pt idx="11">
                  <c:v>79</c:v>
                </c:pt>
                <c:pt idx="12">
                  <c:v>56</c:v>
                </c:pt>
                <c:pt idx="13">
                  <c:v>54</c:v>
                </c:pt>
                <c:pt idx="14">
                  <c:v>116</c:v>
                </c:pt>
                <c:pt idx="15">
                  <c:v>59</c:v>
                </c:pt>
                <c:pt idx="16">
                  <c:v>1048</c:v>
                </c:pt>
                <c:pt idx="17">
                  <c:v>332</c:v>
                </c:pt>
                <c:pt idx="18">
                  <c:v>217</c:v>
                </c:pt>
                <c:pt idx="19">
                  <c:v>150</c:v>
                </c:pt>
                <c:pt idx="20">
                  <c:v>274</c:v>
                </c:pt>
                <c:pt idx="21">
                  <c:v>196</c:v>
                </c:pt>
                <c:pt idx="22">
                  <c:v>167</c:v>
                </c:pt>
                <c:pt idx="23">
                  <c:v>256</c:v>
                </c:pt>
                <c:pt idx="24">
                  <c:v>193</c:v>
                </c:pt>
                <c:pt idx="25">
                  <c:v>102</c:v>
                </c:pt>
                <c:pt idx="26">
                  <c:v>87</c:v>
                </c:pt>
                <c:pt idx="27">
                  <c:v>49</c:v>
                </c:pt>
              </c:numCache>
            </c:numRef>
          </c:val>
          <c:smooth val="0"/>
          <c:extLst>
            <c:ext xmlns:c16="http://schemas.microsoft.com/office/drawing/2014/chart" uri="{C3380CC4-5D6E-409C-BE32-E72D297353CC}">
              <c16:uniqueId val="{00000002-374F-4638-B1B3-033F8C1F53F6}"/>
            </c:ext>
          </c:extLst>
        </c:ser>
        <c:dLbls>
          <c:showLegendKey val="0"/>
          <c:showVal val="0"/>
          <c:showCatName val="0"/>
          <c:showSerName val="0"/>
          <c:showPercent val="0"/>
          <c:showBubbleSize val="0"/>
        </c:dLbls>
        <c:smooth val="0"/>
        <c:axId val="448288008"/>
        <c:axId val="448284400"/>
      </c:lineChart>
      <c:dateAx>
        <c:axId val="44828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84400"/>
        <c:crosses val="autoZero"/>
        <c:auto val="1"/>
        <c:lblOffset val="100"/>
        <c:baseTimeUnit val="days"/>
      </c:dateAx>
      <c:valAx>
        <c:axId val="44828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8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E744-B2FF-4CF4-8B5F-D9269F6CF32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2F8D0ED-942D-4301-A767-2A23199AD7C5}"/>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191954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F5C24-E165-404D-99AE-BA9BC4DD1E18}"/>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8935C53D-FF50-4546-BE72-E17315ED6DD3}"/>
              </a:ext>
            </a:extLst>
          </p:cNvPr>
          <p:cNvGraphicFramePr>
            <a:graphicFrameLocks noGrp="1"/>
          </p:cNvGraphicFramePr>
          <p:nvPr>
            <p:ph type="tbl" sz="quarter" idx="13"/>
            <p:extLst>
              <p:ext uri="{D42A27DB-BD31-4B8C-83A1-F6EECF244321}">
                <p14:modId xmlns:p14="http://schemas.microsoft.com/office/powerpoint/2010/main" val="4129651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85281871"/>
                    </a:ext>
                  </a:extLst>
                </a:gridCol>
                <a:gridCol w="740664">
                  <a:extLst>
                    <a:ext uri="{9D8B030D-6E8A-4147-A177-3AD203B41FA5}">
                      <a16:colId xmlns:a16="http://schemas.microsoft.com/office/drawing/2014/main" val="4279894229"/>
                    </a:ext>
                  </a:extLst>
                </a:gridCol>
                <a:gridCol w="740664">
                  <a:extLst>
                    <a:ext uri="{9D8B030D-6E8A-4147-A177-3AD203B41FA5}">
                      <a16:colId xmlns:a16="http://schemas.microsoft.com/office/drawing/2014/main" val="4284347323"/>
                    </a:ext>
                  </a:extLst>
                </a:gridCol>
                <a:gridCol w="740664">
                  <a:extLst>
                    <a:ext uri="{9D8B030D-6E8A-4147-A177-3AD203B41FA5}">
                      <a16:colId xmlns:a16="http://schemas.microsoft.com/office/drawing/2014/main" val="3870823897"/>
                    </a:ext>
                  </a:extLst>
                </a:gridCol>
                <a:gridCol w="740664">
                  <a:extLst>
                    <a:ext uri="{9D8B030D-6E8A-4147-A177-3AD203B41FA5}">
                      <a16:colId xmlns:a16="http://schemas.microsoft.com/office/drawing/2014/main" val="76171722"/>
                    </a:ext>
                  </a:extLst>
                </a:gridCol>
                <a:gridCol w="740664">
                  <a:extLst>
                    <a:ext uri="{9D8B030D-6E8A-4147-A177-3AD203B41FA5}">
                      <a16:colId xmlns:a16="http://schemas.microsoft.com/office/drawing/2014/main" val="4242071441"/>
                    </a:ext>
                  </a:extLst>
                </a:gridCol>
                <a:gridCol w="740664">
                  <a:extLst>
                    <a:ext uri="{9D8B030D-6E8A-4147-A177-3AD203B41FA5}">
                      <a16:colId xmlns:a16="http://schemas.microsoft.com/office/drawing/2014/main" val="3398207084"/>
                    </a:ext>
                  </a:extLst>
                </a:gridCol>
                <a:gridCol w="740664">
                  <a:extLst>
                    <a:ext uri="{9D8B030D-6E8A-4147-A177-3AD203B41FA5}">
                      <a16:colId xmlns:a16="http://schemas.microsoft.com/office/drawing/2014/main" val="851037763"/>
                    </a:ext>
                  </a:extLst>
                </a:gridCol>
                <a:gridCol w="740664">
                  <a:extLst>
                    <a:ext uri="{9D8B030D-6E8A-4147-A177-3AD203B41FA5}">
                      <a16:colId xmlns:a16="http://schemas.microsoft.com/office/drawing/2014/main" val="2140825245"/>
                    </a:ext>
                  </a:extLst>
                </a:gridCol>
                <a:gridCol w="740664">
                  <a:extLst>
                    <a:ext uri="{9D8B030D-6E8A-4147-A177-3AD203B41FA5}">
                      <a16:colId xmlns:a16="http://schemas.microsoft.com/office/drawing/2014/main" val="12465448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36732428"/>
                  </a:ext>
                </a:extLst>
              </a:tr>
              <a:tr h="370840">
                <a:tc>
                  <a:txBody>
                    <a:bodyPr/>
                    <a:lstStyle/>
                    <a:p>
                      <a:r>
                        <a:rPr lang="en-US" sz="1000"/>
                        <a:t>SCS Dairy MY</a:t>
                      </a:r>
                    </a:p>
                  </a:txBody>
                  <a:tcPr/>
                </a:tc>
                <a:tc>
                  <a:txBody>
                    <a:bodyPr/>
                    <a:lstStyle/>
                    <a:p>
                      <a:r>
                        <a:rPr lang="en-US" sz="1000"/>
                        <a:t>120411</a:t>
                      </a:r>
                    </a:p>
                  </a:txBody>
                  <a:tcPr/>
                </a:tc>
                <a:tc>
                  <a:txBody>
                    <a:bodyPr/>
                    <a:lstStyle/>
                    <a:p>
                      <a:r>
                        <a:rPr lang="en-US" sz="1000"/>
                        <a:t>344</a:t>
                      </a:r>
                    </a:p>
                  </a:txBody>
                  <a:tcPr/>
                </a:tc>
                <a:tc>
                  <a:txBody>
                    <a:bodyPr/>
                    <a:lstStyle/>
                    <a:p>
                      <a:r>
                        <a:rPr lang="en-US" sz="1000"/>
                        <a:t>28</a:t>
                      </a:r>
                    </a:p>
                  </a:txBody>
                  <a:tcPr/>
                </a:tc>
                <a:tc>
                  <a:txBody>
                    <a:bodyPr/>
                    <a:lstStyle/>
                    <a:p>
                      <a:r>
                        <a:rPr lang="en-US" sz="1000"/>
                        <a:t>1919</a:t>
                      </a:r>
                    </a:p>
                  </a:txBody>
                  <a:tcPr/>
                </a:tc>
                <a:tc>
                  <a:txBody>
                    <a:bodyPr/>
                    <a:lstStyle/>
                    <a:p>
                      <a:r>
                        <a:rPr lang="en-US" sz="1000"/>
                        <a:t>569</a:t>
                      </a:r>
                    </a:p>
                  </a:txBody>
                  <a:tcPr/>
                </a:tc>
                <a:tc>
                  <a:txBody>
                    <a:bodyPr/>
                    <a:lstStyle/>
                    <a:p>
                      <a:r>
                        <a:rPr lang="en-US" sz="1000"/>
                        <a:t>573</a:t>
                      </a:r>
                    </a:p>
                  </a:txBody>
                  <a:tcPr/>
                </a:tc>
                <a:tc>
                  <a:txBody>
                    <a:bodyPr/>
                    <a:lstStyle/>
                    <a:p>
                      <a:r>
                        <a:rPr lang="en-US" sz="1000"/>
                        <a:t>0</a:t>
                      </a:r>
                    </a:p>
                  </a:txBody>
                  <a:tcPr/>
                </a:tc>
                <a:tc>
                  <a:txBody>
                    <a:bodyPr/>
                    <a:lstStyle/>
                    <a:p>
                      <a:r>
                        <a:rPr lang="en-US" sz="1000"/>
                        <a:t>0.0909 %</a:t>
                      </a:r>
                    </a:p>
                  </a:txBody>
                  <a:tcPr/>
                </a:tc>
                <a:tc>
                  <a:txBody>
                    <a:bodyPr/>
                    <a:lstStyle/>
                    <a:p>
                      <a:r>
                        <a:rPr lang="en-US" sz="1000"/>
                        <a:t>0.0 %</a:t>
                      </a:r>
                    </a:p>
                  </a:txBody>
                  <a:tcPr/>
                </a:tc>
                <a:extLst>
                  <a:ext uri="{0D108BD9-81ED-4DB2-BD59-A6C34878D82A}">
                    <a16:rowId xmlns:a16="http://schemas.microsoft.com/office/drawing/2014/main" val="2442154948"/>
                  </a:ext>
                </a:extLst>
              </a:tr>
            </a:tbl>
          </a:graphicData>
        </a:graphic>
      </p:graphicFrame>
      <p:sp>
        <p:nvSpPr>
          <p:cNvPr id="4" name="Text Placeholder 3">
            <a:extLst>
              <a:ext uri="{FF2B5EF4-FFF2-40B4-BE49-F238E27FC236}">
                <a16:creationId xmlns:a16="http://schemas.microsoft.com/office/drawing/2014/main" id="{94DAEA3B-D6A6-4D47-968E-CAF04F9A519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26301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A6655-3C56-4645-8F0B-F56FC3B5D6C4}"/>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224FD07C-DF57-47B8-92AE-381C51CD8774}"/>
              </a:ext>
            </a:extLst>
          </p:cNvPr>
          <p:cNvGraphicFramePr>
            <a:graphicFrameLocks noGrp="1"/>
          </p:cNvGraphicFramePr>
          <p:nvPr>
            <p:ph type="chart" sz="quarter" idx="13"/>
            <p:extLst>
              <p:ext uri="{D42A27DB-BD31-4B8C-83A1-F6EECF244321}">
                <p14:modId xmlns:p14="http://schemas.microsoft.com/office/powerpoint/2010/main" val="2910919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76AF47-BCE0-4885-9D52-CE2E06741853}"/>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13B811B7-C101-4910-9951-348B9969AC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9778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201CE-F671-450C-8DBC-AD60747CC7EE}"/>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91AFBE6B-F50A-4453-AE61-B34B4510A1B7}"/>
              </a:ext>
            </a:extLst>
          </p:cNvPr>
          <p:cNvGraphicFramePr>
            <a:graphicFrameLocks noGrp="1"/>
          </p:cNvGraphicFramePr>
          <p:nvPr>
            <p:ph type="chart" sz="quarter" idx="13"/>
            <p:extLst>
              <p:ext uri="{D42A27DB-BD31-4B8C-83A1-F6EECF244321}">
                <p14:modId xmlns:p14="http://schemas.microsoft.com/office/powerpoint/2010/main" val="3230934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A1F20F-440E-4808-A66B-6783E34E66B1}"/>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972D3837-3292-4113-860F-3654A2E2AE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8626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448AB-3A27-4BC5-AC85-CBA11A7AB2BE}"/>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7715045B-ED62-4681-853B-5145638E6D1A}"/>
              </a:ext>
            </a:extLst>
          </p:cNvPr>
          <p:cNvGraphicFramePr>
            <a:graphicFrameLocks noGrp="1"/>
          </p:cNvGraphicFramePr>
          <p:nvPr>
            <p:ph type="chart" sz="quarter" idx="13"/>
            <p:extLst>
              <p:ext uri="{D42A27DB-BD31-4B8C-83A1-F6EECF244321}">
                <p14:modId xmlns:p14="http://schemas.microsoft.com/office/powerpoint/2010/main" val="20274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3F62DD-2DAD-4BD5-BFB7-CEF5163EFB3B}"/>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E68E2CE8-A410-4AAD-9704-FFF1EBFCBD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2350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47CCE-36E2-4B10-864A-A5762E4D66C4}"/>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B08C8A3C-DD1F-425E-A0BD-9E417702EA5D}"/>
              </a:ext>
            </a:extLst>
          </p:cNvPr>
          <p:cNvGraphicFramePr>
            <a:graphicFrameLocks noGrp="1"/>
          </p:cNvGraphicFramePr>
          <p:nvPr>
            <p:ph type="chart" sz="quarter" idx="13"/>
            <p:extLst>
              <p:ext uri="{D42A27DB-BD31-4B8C-83A1-F6EECF244321}">
                <p14:modId xmlns:p14="http://schemas.microsoft.com/office/powerpoint/2010/main" val="3258063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189676-8601-4B8B-AAA0-773494222D4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560980C8-70D4-4CD2-9FFE-CA8B59E651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6818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6F4E4-4A55-48E1-BE42-452BECB2A2FB}"/>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E3A3D903-D954-4D70-92D0-089E8C081963}"/>
              </a:ext>
            </a:extLst>
          </p:cNvPr>
          <p:cNvGraphicFramePr>
            <a:graphicFrameLocks noGrp="1"/>
          </p:cNvGraphicFramePr>
          <p:nvPr>
            <p:ph type="chart" sz="quarter" idx="13"/>
            <p:extLst>
              <p:ext uri="{D42A27DB-BD31-4B8C-83A1-F6EECF244321}">
                <p14:modId xmlns:p14="http://schemas.microsoft.com/office/powerpoint/2010/main" val="2269386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109828-A62F-42C6-BD34-308A96EFAE2E}"/>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20D8BF2B-B7D9-4E96-8F3A-FE37EE2BE7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4224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3DAF0-5681-4708-A707-43D1818D4740}"/>
              </a:ext>
            </a:extLst>
          </p:cNvPr>
          <p:cNvSpPr>
            <a:spLocks noGrp="1"/>
          </p:cNvSpPr>
          <p:nvPr>
            <p:ph type="title"/>
          </p:nvPr>
        </p:nvSpPr>
        <p:spPr/>
        <p:txBody>
          <a:bodyPr/>
          <a:lstStyle/>
          <a:p>
            <a:r>
              <a:rPr lang="en-US"/>
              <a:t>Facebook (FB) Custom Own Posts Table (new) | SCS Dairy MY - 1 of 4</a:t>
            </a:r>
          </a:p>
        </p:txBody>
      </p:sp>
      <p:graphicFrame>
        <p:nvGraphicFramePr>
          <p:cNvPr id="5" name="Table Placeholder 4">
            <a:extLst>
              <a:ext uri="{FF2B5EF4-FFF2-40B4-BE49-F238E27FC236}">
                <a16:creationId xmlns:a16="http://schemas.microsoft.com/office/drawing/2014/main" id="{FFC2AC03-4B07-4E70-9550-295A24EFACF4}"/>
              </a:ext>
            </a:extLst>
          </p:cNvPr>
          <p:cNvGraphicFramePr>
            <a:graphicFrameLocks noGrp="1"/>
          </p:cNvGraphicFramePr>
          <p:nvPr>
            <p:ph type="tbl" sz="quarter" idx="13"/>
            <p:extLst>
              <p:ext uri="{D42A27DB-BD31-4B8C-83A1-F6EECF244321}">
                <p14:modId xmlns:p14="http://schemas.microsoft.com/office/powerpoint/2010/main" val="3090921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2086201"/>
                    </a:ext>
                  </a:extLst>
                </a:gridCol>
                <a:gridCol w="905256">
                  <a:extLst>
                    <a:ext uri="{9D8B030D-6E8A-4147-A177-3AD203B41FA5}">
                      <a16:colId xmlns:a16="http://schemas.microsoft.com/office/drawing/2014/main" val="972085036"/>
                    </a:ext>
                  </a:extLst>
                </a:gridCol>
                <a:gridCol w="905256">
                  <a:extLst>
                    <a:ext uri="{9D8B030D-6E8A-4147-A177-3AD203B41FA5}">
                      <a16:colId xmlns:a16="http://schemas.microsoft.com/office/drawing/2014/main" val="2759903109"/>
                    </a:ext>
                  </a:extLst>
                </a:gridCol>
                <a:gridCol w="905256">
                  <a:extLst>
                    <a:ext uri="{9D8B030D-6E8A-4147-A177-3AD203B41FA5}">
                      <a16:colId xmlns:a16="http://schemas.microsoft.com/office/drawing/2014/main" val="2060267665"/>
                    </a:ext>
                  </a:extLst>
                </a:gridCol>
                <a:gridCol w="905256">
                  <a:extLst>
                    <a:ext uri="{9D8B030D-6E8A-4147-A177-3AD203B41FA5}">
                      <a16:colId xmlns:a16="http://schemas.microsoft.com/office/drawing/2014/main" val="1129220648"/>
                    </a:ext>
                  </a:extLst>
                </a:gridCol>
                <a:gridCol w="905256">
                  <a:extLst>
                    <a:ext uri="{9D8B030D-6E8A-4147-A177-3AD203B41FA5}">
                      <a16:colId xmlns:a16="http://schemas.microsoft.com/office/drawing/2014/main" val="150607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08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- 2021-02-17 16:00:20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Spot &amp; Win Contest today!
Here’s how to join the contest:
1. Like SCS Dairy MY Facebook page and contest post. 
2. How many differences can you find in both the images? 
3. Complete the following sentence:
“Cookies baked with SCS Butter are…...”
4. Post your answers in the comment section.
5. Share our contest post and tag 5 friends.
Only 3 lucky winners will be selected to win AEON vouchers worth RM50! Join now!
Contest ends on 24 February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2108976"/>
                  </a:ext>
                </a:extLst>
              </a:tr>
            </a:tbl>
          </a:graphicData>
        </a:graphic>
      </p:graphicFrame>
      <p:sp>
        <p:nvSpPr>
          <p:cNvPr id="4" name="Text Placeholder 3">
            <a:extLst>
              <a:ext uri="{FF2B5EF4-FFF2-40B4-BE49-F238E27FC236}">
                <a16:creationId xmlns:a16="http://schemas.microsoft.com/office/drawing/2014/main" id="{7DE13732-F9A4-4707-BF00-838CD76A5FF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792954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1F49E-255E-46A3-A7F7-1EE97B885A4E}"/>
              </a:ext>
            </a:extLst>
          </p:cNvPr>
          <p:cNvSpPr>
            <a:spLocks noGrp="1"/>
          </p:cNvSpPr>
          <p:nvPr>
            <p:ph type="title"/>
          </p:nvPr>
        </p:nvSpPr>
        <p:spPr/>
        <p:txBody>
          <a:bodyPr/>
          <a:lstStyle/>
          <a:p>
            <a:r>
              <a:rPr lang="en-US"/>
              <a:t>Facebook (FB) Custom Own Posts Table (new) | SCS Dairy MY - 2 of 4</a:t>
            </a:r>
          </a:p>
        </p:txBody>
      </p:sp>
      <p:graphicFrame>
        <p:nvGraphicFramePr>
          <p:cNvPr id="5" name="Table Placeholder 4">
            <a:extLst>
              <a:ext uri="{FF2B5EF4-FFF2-40B4-BE49-F238E27FC236}">
                <a16:creationId xmlns:a16="http://schemas.microsoft.com/office/drawing/2014/main" id="{E15D41FF-9B2F-4780-91DB-DF5E89427024}"/>
              </a:ext>
            </a:extLst>
          </p:cNvPr>
          <p:cNvGraphicFramePr>
            <a:graphicFrameLocks noGrp="1"/>
          </p:cNvGraphicFramePr>
          <p:nvPr>
            <p:ph type="tbl" sz="quarter" idx="13"/>
            <p:extLst>
              <p:ext uri="{D42A27DB-BD31-4B8C-83A1-F6EECF244321}">
                <p14:modId xmlns:p14="http://schemas.microsoft.com/office/powerpoint/2010/main" val="1448525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6457047"/>
                    </a:ext>
                  </a:extLst>
                </a:gridCol>
                <a:gridCol w="905256">
                  <a:extLst>
                    <a:ext uri="{9D8B030D-6E8A-4147-A177-3AD203B41FA5}">
                      <a16:colId xmlns:a16="http://schemas.microsoft.com/office/drawing/2014/main" val="463414313"/>
                    </a:ext>
                  </a:extLst>
                </a:gridCol>
                <a:gridCol w="905256">
                  <a:extLst>
                    <a:ext uri="{9D8B030D-6E8A-4147-A177-3AD203B41FA5}">
                      <a16:colId xmlns:a16="http://schemas.microsoft.com/office/drawing/2014/main" val="1614657320"/>
                    </a:ext>
                  </a:extLst>
                </a:gridCol>
                <a:gridCol w="905256">
                  <a:extLst>
                    <a:ext uri="{9D8B030D-6E8A-4147-A177-3AD203B41FA5}">
                      <a16:colId xmlns:a16="http://schemas.microsoft.com/office/drawing/2014/main" val="100953532"/>
                    </a:ext>
                  </a:extLst>
                </a:gridCol>
                <a:gridCol w="905256">
                  <a:extLst>
                    <a:ext uri="{9D8B030D-6E8A-4147-A177-3AD203B41FA5}">
                      <a16:colId xmlns:a16="http://schemas.microsoft.com/office/drawing/2014/main" val="1373407915"/>
                    </a:ext>
                  </a:extLst>
                </a:gridCol>
                <a:gridCol w="905256">
                  <a:extLst>
                    <a:ext uri="{9D8B030D-6E8A-4147-A177-3AD203B41FA5}">
                      <a16:colId xmlns:a16="http://schemas.microsoft.com/office/drawing/2014/main" val="1479255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032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- 2021-02-16 15:05:33</a:t>
                      </a:r>
                      <a:r>
                        <a:rPr kumimoji="0" lang="en-US" sz="1000" b="0" i="0" u="none" strike="noStrike" kern="1200" cap="none" spc="0" normalizeH="0" baseline="0" noProof="0">
                          <a:ln>
                            <a:noFill/>
                          </a:ln>
                          <a:solidFill>
                            <a:prstClr val="black"/>
                          </a:solidFill>
                          <a:effectLst/>
                          <a:uLnTx/>
                          <a:uFillTx/>
                          <a:latin typeface="+mn-lt"/>
                          <a:ea typeface="+mn-ea"/>
                          <a:cs typeface="+mn-cs"/>
                        </a:rPr>
                        <a:t>
 Almond cookies or pineapple tarts? Which one is your favourite?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8807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- 2021-02-08 12:05:14</a:t>
                      </a:r>
                      <a:r>
                        <a:rPr kumimoji="0" lang="en-US" sz="1000" b="0" i="0" u="none" strike="noStrike" kern="1200" cap="none" spc="0" normalizeH="0" baseline="0" noProof="0">
                          <a:ln>
                            <a:noFill/>
                          </a:ln>
                          <a:solidFill>
                            <a:prstClr val="black"/>
                          </a:solidFill>
                          <a:effectLst/>
                          <a:uLnTx/>
                          <a:uFillTx/>
                          <a:latin typeface="+mn-lt"/>
                          <a:ea typeface="+mn-ea"/>
                          <a:cs typeface="+mn-cs"/>
                        </a:rPr>
                        <a:t>
 Want that perfect glaze for your CNY cookies? 
Glaze your cookies twice! Cookies expand as they bake, resulting in cracks in the first glaze. Reglaze the cookies half-way through their baking time; by then the cookies would have already expanded. The second glazing ensures that the cookies have a nice coat with no or lesser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759465"/>
                  </a:ext>
                </a:extLst>
              </a:tr>
            </a:tbl>
          </a:graphicData>
        </a:graphic>
      </p:graphicFrame>
      <p:sp>
        <p:nvSpPr>
          <p:cNvPr id="4" name="Text Placeholder 3">
            <a:extLst>
              <a:ext uri="{FF2B5EF4-FFF2-40B4-BE49-F238E27FC236}">
                <a16:creationId xmlns:a16="http://schemas.microsoft.com/office/drawing/2014/main" id="{75E8CB08-7A0C-4EFD-B4CB-83D2F4E7C3A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485350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C3ACE-FD36-4F0A-900E-B8F7FF7719FF}"/>
              </a:ext>
            </a:extLst>
          </p:cNvPr>
          <p:cNvSpPr>
            <a:spLocks noGrp="1"/>
          </p:cNvSpPr>
          <p:nvPr>
            <p:ph type="title"/>
          </p:nvPr>
        </p:nvSpPr>
        <p:spPr/>
        <p:txBody>
          <a:bodyPr/>
          <a:lstStyle/>
          <a:p>
            <a:r>
              <a:rPr lang="en-US"/>
              <a:t>Facebook (FB) Custom Own Posts Table (new) | SCS Dairy MY - 3 of 4</a:t>
            </a:r>
          </a:p>
        </p:txBody>
      </p:sp>
      <p:graphicFrame>
        <p:nvGraphicFramePr>
          <p:cNvPr id="5" name="Table Placeholder 4">
            <a:extLst>
              <a:ext uri="{FF2B5EF4-FFF2-40B4-BE49-F238E27FC236}">
                <a16:creationId xmlns:a16="http://schemas.microsoft.com/office/drawing/2014/main" id="{E056AE59-1257-4B38-B596-5513E307ACC8}"/>
              </a:ext>
            </a:extLst>
          </p:cNvPr>
          <p:cNvGraphicFramePr>
            <a:graphicFrameLocks noGrp="1"/>
          </p:cNvGraphicFramePr>
          <p:nvPr>
            <p:ph type="tbl" sz="quarter" idx="13"/>
            <p:extLst>
              <p:ext uri="{D42A27DB-BD31-4B8C-83A1-F6EECF244321}">
                <p14:modId xmlns:p14="http://schemas.microsoft.com/office/powerpoint/2010/main" val="1496548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5517362"/>
                    </a:ext>
                  </a:extLst>
                </a:gridCol>
                <a:gridCol w="905256">
                  <a:extLst>
                    <a:ext uri="{9D8B030D-6E8A-4147-A177-3AD203B41FA5}">
                      <a16:colId xmlns:a16="http://schemas.microsoft.com/office/drawing/2014/main" val="1062080548"/>
                    </a:ext>
                  </a:extLst>
                </a:gridCol>
                <a:gridCol w="905256">
                  <a:extLst>
                    <a:ext uri="{9D8B030D-6E8A-4147-A177-3AD203B41FA5}">
                      <a16:colId xmlns:a16="http://schemas.microsoft.com/office/drawing/2014/main" val="4050435563"/>
                    </a:ext>
                  </a:extLst>
                </a:gridCol>
                <a:gridCol w="905256">
                  <a:extLst>
                    <a:ext uri="{9D8B030D-6E8A-4147-A177-3AD203B41FA5}">
                      <a16:colId xmlns:a16="http://schemas.microsoft.com/office/drawing/2014/main" val="1483386724"/>
                    </a:ext>
                  </a:extLst>
                </a:gridCol>
                <a:gridCol w="905256">
                  <a:extLst>
                    <a:ext uri="{9D8B030D-6E8A-4147-A177-3AD203B41FA5}">
                      <a16:colId xmlns:a16="http://schemas.microsoft.com/office/drawing/2014/main" val="1715468800"/>
                    </a:ext>
                  </a:extLst>
                </a:gridCol>
                <a:gridCol w="905256">
                  <a:extLst>
                    <a:ext uri="{9D8B030D-6E8A-4147-A177-3AD203B41FA5}">
                      <a16:colId xmlns:a16="http://schemas.microsoft.com/office/drawing/2014/main" val="367283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692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- 2021-02-06 11:08:59</a:t>
                      </a:r>
                      <a:r>
                        <a:rPr kumimoji="0" lang="en-US" sz="1000" b="0" i="0" u="none" strike="noStrike" kern="1200" cap="none" spc="0" normalizeH="0" baseline="0" noProof="0">
                          <a:ln>
                            <a:noFill/>
                          </a:ln>
                          <a:solidFill>
                            <a:prstClr val="black"/>
                          </a:solidFill>
                          <a:effectLst/>
                          <a:uLnTx/>
                          <a:uFillTx/>
                          <a:latin typeface="+mn-lt"/>
                          <a:ea typeface="+mn-ea"/>
                          <a:cs typeface="+mn-cs"/>
                        </a:rPr>
                        <a:t>
 These sweet, fruity and buttery cookies made with SCS Salted Butter will be the perfect addition to your CNY spread!
Remember to get your stock of SCS Butter from Lazada to bake your CNY goodies! https://bit.ly/SCSMYLazada
#SCSrecipes #JustAddSCS
Passion Fruit Butter Cookies
Ingredients:
125g SCS Salted butter, room temperature 
3 passion fruits
100g white sugar 
1 egg
1/2 tsp vanilla extract
180g all-purpose flour
1 1/4 tsp baking powder
1/4 tsp salt
Instructions:
1. Preheat oven to 180°C.
2. Strain the passion fruit pulps and keep the seeds for the cookies. 
3. In a bowl, cream SCS Butter and sugar. Then add in the egg and vanilla extract, and beat well.
4.  In a separate bowl, combine flour, baking powder and salt.
5. Fold in the dry mix and passion fruit seeds into the wet mixture.
6. Form the dough into balls, each the size of two tablespoons. Place them on baking paper lined trays, about 2 inches apart and flatten slightly with a fork.
7. Bake for 10 minutes, or until a pale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21942982"/>
                  </a:ext>
                </a:extLst>
              </a:tr>
            </a:tbl>
          </a:graphicData>
        </a:graphic>
      </p:graphicFrame>
      <p:sp>
        <p:nvSpPr>
          <p:cNvPr id="4" name="Text Placeholder 3">
            <a:extLst>
              <a:ext uri="{FF2B5EF4-FFF2-40B4-BE49-F238E27FC236}">
                <a16:creationId xmlns:a16="http://schemas.microsoft.com/office/drawing/2014/main" id="{18D59917-DD0C-45F0-B016-AB06FF37EB8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72655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5483A-598C-48FB-8768-4BA3480565AA}"/>
              </a:ext>
            </a:extLst>
          </p:cNvPr>
          <p:cNvSpPr>
            <a:spLocks noGrp="1"/>
          </p:cNvSpPr>
          <p:nvPr>
            <p:ph type="title"/>
          </p:nvPr>
        </p:nvSpPr>
        <p:spPr/>
        <p:txBody>
          <a:bodyPr/>
          <a:lstStyle/>
          <a:p>
            <a:r>
              <a:rPr lang="en-US"/>
              <a:t>Facebook (FB) Custom Own Posts Table (new) | SCS Dairy MY - 4 of 4</a:t>
            </a:r>
          </a:p>
        </p:txBody>
      </p:sp>
      <p:graphicFrame>
        <p:nvGraphicFramePr>
          <p:cNvPr id="5" name="Table Placeholder 4">
            <a:extLst>
              <a:ext uri="{FF2B5EF4-FFF2-40B4-BE49-F238E27FC236}">
                <a16:creationId xmlns:a16="http://schemas.microsoft.com/office/drawing/2014/main" id="{5FAA7951-8BB0-4D2F-B3F5-5A21FAA0122E}"/>
              </a:ext>
            </a:extLst>
          </p:cNvPr>
          <p:cNvGraphicFramePr>
            <a:graphicFrameLocks noGrp="1"/>
          </p:cNvGraphicFramePr>
          <p:nvPr>
            <p:ph type="tbl" sz="quarter" idx="13"/>
            <p:extLst>
              <p:ext uri="{D42A27DB-BD31-4B8C-83A1-F6EECF244321}">
                <p14:modId xmlns:p14="http://schemas.microsoft.com/office/powerpoint/2010/main" val="782811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2742056"/>
                    </a:ext>
                  </a:extLst>
                </a:gridCol>
                <a:gridCol w="905256">
                  <a:extLst>
                    <a:ext uri="{9D8B030D-6E8A-4147-A177-3AD203B41FA5}">
                      <a16:colId xmlns:a16="http://schemas.microsoft.com/office/drawing/2014/main" val="1773079917"/>
                    </a:ext>
                  </a:extLst>
                </a:gridCol>
                <a:gridCol w="905256">
                  <a:extLst>
                    <a:ext uri="{9D8B030D-6E8A-4147-A177-3AD203B41FA5}">
                      <a16:colId xmlns:a16="http://schemas.microsoft.com/office/drawing/2014/main" val="1683345020"/>
                    </a:ext>
                  </a:extLst>
                </a:gridCol>
                <a:gridCol w="905256">
                  <a:extLst>
                    <a:ext uri="{9D8B030D-6E8A-4147-A177-3AD203B41FA5}">
                      <a16:colId xmlns:a16="http://schemas.microsoft.com/office/drawing/2014/main" val="2670594610"/>
                    </a:ext>
                  </a:extLst>
                </a:gridCol>
                <a:gridCol w="905256">
                  <a:extLst>
                    <a:ext uri="{9D8B030D-6E8A-4147-A177-3AD203B41FA5}">
                      <a16:colId xmlns:a16="http://schemas.microsoft.com/office/drawing/2014/main" val="3700699522"/>
                    </a:ext>
                  </a:extLst>
                </a:gridCol>
                <a:gridCol w="905256">
                  <a:extLst>
                    <a:ext uri="{9D8B030D-6E8A-4147-A177-3AD203B41FA5}">
                      <a16:colId xmlns:a16="http://schemas.microsoft.com/office/drawing/2014/main" val="1840968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278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- 2021-02-04 15:04:59</a:t>
                      </a:r>
                      <a:r>
                        <a:rPr kumimoji="0" lang="en-US" sz="1000" b="0" i="0" u="none" strike="noStrike" kern="1200" cap="none" spc="0" normalizeH="0" baseline="0" noProof="0">
                          <a:ln>
                            <a:noFill/>
                          </a:ln>
                          <a:solidFill>
                            <a:prstClr val="black"/>
                          </a:solidFill>
                          <a:effectLst/>
                          <a:uLnTx/>
                          <a:uFillTx/>
                          <a:latin typeface="+mn-lt"/>
                          <a:ea typeface="+mn-ea"/>
                          <a:cs typeface="+mn-cs"/>
                        </a:rPr>
                        <a:t>
 When baking pineapple tarts, make sure the pineapple puree is cooked until very thick. It shouldn’t have any visible liquid remaining and should be dry enough to hold the shape. Otherwise, the pineapple juice will drip onto the tray during baking.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7910255"/>
                  </a:ext>
                </a:extLst>
              </a:tr>
            </a:tbl>
          </a:graphicData>
        </a:graphic>
      </p:graphicFrame>
      <p:sp>
        <p:nvSpPr>
          <p:cNvPr id="4" name="Text Placeholder 3">
            <a:extLst>
              <a:ext uri="{FF2B5EF4-FFF2-40B4-BE49-F238E27FC236}">
                <a16:creationId xmlns:a16="http://schemas.microsoft.com/office/drawing/2014/main" id="{11ABDA4E-711B-4875-8CE4-4205ACCF03B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631130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819DF-E241-4721-95A6-6C0C87680DF1}"/>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43749767-97F3-4CE8-AD6F-F752AC7170C1}"/>
              </a:ext>
            </a:extLst>
          </p:cNvPr>
          <p:cNvGraphicFramePr>
            <a:graphicFrameLocks noGrp="1"/>
          </p:cNvGraphicFramePr>
          <p:nvPr>
            <p:ph type="chart" sz="quarter" idx="13"/>
            <p:extLst>
              <p:ext uri="{D42A27DB-BD31-4B8C-83A1-F6EECF244321}">
                <p14:modId xmlns:p14="http://schemas.microsoft.com/office/powerpoint/2010/main" val="1882727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E1BB9F-AB61-4F7D-B5C4-5874BCA276AE}"/>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6759FC2F-E926-4DD4-A53F-9A0032203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7368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BE370-4248-4271-AF38-D3516FAB206D}"/>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8711F1B0-E6EB-49B1-8AC7-7172412DEC45}"/>
              </a:ext>
            </a:extLst>
          </p:cNvPr>
          <p:cNvGraphicFramePr>
            <a:graphicFrameLocks noGrp="1"/>
          </p:cNvGraphicFramePr>
          <p:nvPr>
            <p:ph type="chart" sz="quarter" idx="13"/>
            <p:extLst>
              <p:ext uri="{D42A27DB-BD31-4B8C-83A1-F6EECF244321}">
                <p14:modId xmlns:p14="http://schemas.microsoft.com/office/powerpoint/2010/main" val="1395833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B9F189-BC9F-4503-A6BD-F4AA1415C414}"/>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B989EE2-E0EB-4ECF-A86F-489F47CBF3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2160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F62CB-E6F5-46C2-AF8C-7A0EE3076581}"/>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487277B0-3C87-4D0F-8C5A-6AD443FC46D9}"/>
              </a:ext>
            </a:extLst>
          </p:cNvPr>
          <p:cNvGraphicFramePr>
            <a:graphicFrameLocks noGrp="1"/>
          </p:cNvGraphicFramePr>
          <p:nvPr>
            <p:ph type="chart" sz="quarter" idx="13"/>
            <p:extLst>
              <p:ext uri="{D42A27DB-BD31-4B8C-83A1-F6EECF244321}">
                <p14:modId xmlns:p14="http://schemas.microsoft.com/office/powerpoint/2010/main" val="4044052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510314-AC64-494D-B830-AF5AC79EC127}"/>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6A6C4F0-BF62-4CB0-945E-728D9891D3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2641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5A6AE-671B-4B48-B19C-242BAD39ABC1}"/>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4FB2ADA9-69CC-499B-B9C9-C93069CECC69}"/>
              </a:ext>
            </a:extLst>
          </p:cNvPr>
          <p:cNvGraphicFramePr>
            <a:graphicFrameLocks noGrp="1"/>
          </p:cNvGraphicFramePr>
          <p:nvPr>
            <p:ph type="chart" sz="quarter" idx="13"/>
            <p:extLst>
              <p:ext uri="{D42A27DB-BD31-4B8C-83A1-F6EECF244321}">
                <p14:modId xmlns:p14="http://schemas.microsoft.com/office/powerpoint/2010/main" val="2808536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2D5AF4-33E5-40AC-A15C-A5570285CC8E}"/>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E1411F51-A7A6-4C7D-9BE8-8C11A6C774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9525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FC5B5-BD8B-4B95-96DB-A836E9084212}"/>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97FE9DD0-A30E-4570-9EB5-E87C9341A46A}"/>
              </a:ext>
            </a:extLst>
          </p:cNvPr>
          <p:cNvGraphicFramePr>
            <a:graphicFrameLocks noGrp="1"/>
          </p:cNvGraphicFramePr>
          <p:nvPr>
            <p:ph type="tbl" sz="quarter" idx="13"/>
            <p:extLst>
              <p:ext uri="{D42A27DB-BD31-4B8C-83A1-F6EECF244321}">
                <p14:modId xmlns:p14="http://schemas.microsoft.com/office/powerpoint/2010/main" val="881149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01298673"/>
                    </a:ext>
                  </a:extLst>
                </a:gridCol>
                <a:gridCol w="1645920">
                  <a:extLst>
                    <a:ext uri="{9D8B030D-6E8A-4147-A177-3AD203B41FA5}">
                      <a16:colId xmlns:a16="http://schemas.microsoft.com/office/drawing/2014/main" val="202821152"/>
                    </a:ext>
                  </a:extLst>
                </a:gridCol>
                <a:gridCol w="1645920">
                  <a:extLst>
                    <a:ext uri="{9D8B030D-6E8A-4147-A177-3AD203B41FA5}">
                      <a16:colId xmlns:a16="http://schemas.microsoft.com/office/drawing/2014/main" val="3733436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25450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a:t>
                      </a:r>
                    </a:p>
                  </a:txBody>
                  <a:tcPr/>
                </a:tc>
                <a:extLst>
                  <a:ext uri="{0D108BD9-81ED-4DB2-BD59-A6C34878D82A}">
                    <a16:rowId xmlns:a16="http://schemas.microsoft.com/office/drawing/2014/main" val="670130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extLst>
                  <a:ext uri="{0D108BD9-81ED-4DB2-BD59-A6C34878D82A}">
                    <a16:rowId xmlns:a16="http://schemas.microsoft.com/office/drawing/2014/main" val="303066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115556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32820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4228735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03127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074681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789459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62719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672044082"/>
                  </a:ext>
                </a:extLst>
              </a:tr>
            </a:tbl>
          </a:graphicData>
        </a:graphic>
      </p:graphicFrame>
      <p:sp>
        <p:nvSpPr>
          <p:cNvPr id="4" name="Text Placeholder 3">
            <a:extLst>
              <a:ext uri="{FF2B5EF4-FFF2-40B4-BE49-F238E27FC236}">
                <a16:creationId xmlns:a16="http://schemas.microsoft.com/office/drawing/2014/main" id="{CCA7E964-EF59-4F4F-A0B5-5499259810B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498100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A7BD4-81A8-41A6-A1C0-EA6225F920BF}"/>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00A1CC95-C90B-433D-9DEF-433A6EC5031F}"/>
              </a:ext>
            </a:extLst>
          </p:cNvPr>
          <p:cNvGraphicFramePr>
            <a:graphicFrameLocks noGrp="1"/>
          </p:cNvGraphicFramePr>
          <p:nvPr>
            <p:ph type="tbl" sz="quarter" idx="13"/>
            <p:extLst>
              <p:ext uri="{D42A27DB-BD31-4B8C-83A1-F6EECF244321}">
                <p14:modId xmlns:p14="http://schemas.microsoft.com/office/powerpoint/2010/main" val="4148327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48781621"/>
                    </a:ext>
                  </a:extLst>
                </a:gridCol>
                <a:gridCol w="1645920">
                  <a:extLst>
                    <a:ext uri="{9D8B030D-6E8A-4147-A177-3AD203B41FA5}">
                      <a16:colId xmlns:a16="http://schemas.microsoft.com/office/drawing/2014/main" val="3282724067"/>
                    </a:ext>
                  </a:extLst>
                </a:gridCol>
                <a:gridCol w="1645920">
                  <a:extLst>
                    <a:ext uri="{9D8B030D-6E8A-4147-A177-3AD203B41FA5}">
                      <a16:colId xmlns:a16="http://schemas.microsoft.com/office/drawing/2014/main" val="3664235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9211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38491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804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271155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998881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95531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244658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9608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06458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17715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524612821"/>
                  </a:ext>
                </a:extLst>
              </a:tr>
            </a:tbl>
          </a:graphicData>
        </a:graphic>
      </p:graphicFrame>
      <p:sp>
        <p:nvSpPr>
          <p:cNvPr id="4" name="Text Placeholder 3">
            <a:extLst>
              <a:ext uri="{FF2B5EF4-FFF2-40B4-BE49-F238E27FC236}">
                <a16:creationId xmlns:a16="http://schemas.microsoft.com/office/drawing/2014/main" id="{15F8133A-BFD4-4401-B5F2-E1BFB113499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587668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7F9DE-D102-46AB-8474-83EB75DFF743}"/>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4EA80221-C6F5-4176-8EC3-4AB30D983F8F}"/>
              </a:ext>
            </a:extLst>
          </p:cNvPr>
          <p:cNvGraphicFramePr>
            <a:graphicFrameLocks noGrp="1"/>
          </p:cNvGraphicFramePr>
          <p:nvPr>
            <p:ph type="tbl" sz="quarter" idx="13"/>
            <p:extLst>
              <p:ext uri="{D42A27DB-BD31-4B8C-83A1-F6EECF244321}">
                <p14:modId xmlns:p14="http://schemas.microsoft.com/office/powerpoint/2010/main" val="419310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89206691"/>
                    </a:ext>
                  </a:extLst>
                </a:gridCol>
                <a:gridCol w="1645920">
                  <a:extLst>
                    <a:ext uri="{9D8B030D-6E8A-4147-A177-3AD203B41FA5}">
                      <a16:colId xmlns:a16="http://schemas.microsoft.com/office/drawing/2014/main" val="980907252"/>
                    </a:ext>
                  </a:extLst>
                </a:gridCol>
                <a:gridCol w="1645920">
                  <a:extLst>
                    <a:ext uri="{9D8B030D-6E8A-4147-A177-3AD203B41FA5}">
                      <a16:colId xmlns:a16="http://schemas.microsoft.com/office/drawing/2014/main" val="3258919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27719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29066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1597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150829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788566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741376108"/>
                  </a:ext>
                </a:extLst>
              </a:tr>
            </a:tbl>
          </a:graphicData>
        </a:graphic>
      </p:graphicFrame>
      <p:sp>
        <p:nvSpPr>
          <p:cNvPr id="4" name="Text Placeholder 3">
            <a:extLst>
              <a:ext uri="{FF2B5EF4-FFF2-40B4-BE49-F238E27FC236}">
                <a16:creationId xmlns:a16="http://schemas.microsoft.com/office/drawing/2014/main" id="{D8B455B5-E430-4645-BE57-EA9C2D72955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535377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0E821-0C53-4A19-8B8D-37701BD7FF2B}"/>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E8C7CD85-5DDF-41F8-B4CA-73495B9B0EFF}"/>
              </a:ext>
            </a:extLst>
          </p:cNvPr>
          <p:cNvGraphicFramePr>
            <a:graphicFrameLocks noGrp="1"/>
          </p:cNvGraphicFramePr>
          <p:nvPr>
            <p:ph type="chart" sz="quarter" idx="13"/>
            <p:extLst>
              <p:ext uri="{D42A27DB-BD31-4B8C-83A1-F6EECF244321}">
                <p14:modId xmlns:p14="http://schemas.microsoft.com/office/powerpoint/2010/main" val="1980203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AA1A71-201D-4DF8-BFEB-8BF63BE8AFCB}"/>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39F637FB-C839-4B3D-BBC4-8EB3F87289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1937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A2798-3746-4C02-BA6E-8AD748CFC580}"/>
              </a:ext>
            </a:extLst>
          </p:cNvPr>
          <p:cNvSpPr>
            <a:spLocks noGrp="1"/>
          </p:cNvSpPr>
          <p:nvPr>
            <p:ph type="title"/>
          </p:nvPr>
        </p:nvSpPr>
        <p:spPr/>
        <p:txBody>
          <a:bodyPr/>
          <a:lstStyle/>
          <a:p>
            <a:r>
              <a:rPr lang="en-US"/>
              <a:t>Facebook Own Posts Table | SCS Dairy MY - 1 of 18</a:t>
            </a:r>
          </a:p>
        </p:txBody>
      </p:sp>
      <p:graphicFrame>
        <p:nvGraphicFramePr>
          <p:cNvPr id="5" name="Table Placeholder 4">
            <a:extLst>
              <a:ext uri="{FF2B5EF4-FFF2-40B4-BE49-F238E27FC236}">
                <a16:creationId xmlns:a16="http://schemas.microsoft.com/office/drawing/2014/main" id="{281AB225-BA8B-408F-B33D-04DDFD3F160A}"/>
              </a:ext>
            </a:extLst>
          </p:cNvPr>
          <p:cNvGraphicFramePr>
            <a:graphicFrameLocks noGrp="1"/>
          </p:cNvGraphicFramePr>
          <p:nvPr>
            <p:ph type="tbl" sz="quarter" idx="13"/>
            <p:extLst>
              <p:ext uri="{D42A27DB-BD31-4B8C-83A1-F6EECF244321}">
                <p14:modId xmlns:p14="http://schemas.microsoft.com/office/powerpoint/2010/main" val="292513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8986870"/>
                    </a:ext>
                  </a:extLst>
                </a:gridCol>
                <a:gridCol w="822960">
                  <a:extLst>
                    <a:ext uri="{9D8B030D-6E8A-4147-A177-3AD203B41FA5}">
                      <a16:colId xmlns:a16="http://schemas.microsoft.com/office/drawing/2014/main" val="406648855"/>
                    </a:ext>
                  </a:extLst>
                </a:gridCol>
                <a:gridCol w="822960">
                  <a:extLst>
                    <a:ext uri="{9D8B030D-6E8A-4147-A177-3AD203B41FA5}">
                      <a16:colId xmlns:a16="http://schemas.microsoft.com/office/drawing/2014/main" val="204048027"/>
                    </a:ext>
                  </a:extLst>
                </a:gridCol>
                <a:gridCol w="822960">
                  <a:extLst>
                    <a:ext uri="{9D8B030D-6E8A-4147-A177-3AD203B41FA5}">
                      <a16:colId xmlns:a16="http://schemas.microsoft.com/office/drawing/2014/main" val="3218182158"/>
                    </a:ext>
                  </a:extLst>
                </a:gridCol>
                <a:gridCol w="822960">
                  <a:extLst>
                    <a:ext uri="{9D8B030D-6E8A-4147-A177-3AD203B41FA5}">
                      <a16:colId xmlns:a16="http://schemas.microsoft.com/office/drawing/2014/main" val="2843629109"/>
                    </a:ext>
                  </a:extLst>
                </a:gridCol>
                <a:gridCol w="822960">
                  <a:extLst>
                    <a:ext uri="{9D8B030D-6E8A-4147-A177-3AD203B41FA5}">
                      <a16:colId xmlns:a16="http://schemas.microsoft.com/office/drawing/2014/main" val="4046849955"/>
                    </a:ext>
                  </a:extLst>
                </a:gridCol>
                <a:gridCol w="822960">
                  <a:extLst>
                    <a:ext uri="{9D8B030D-6E8A-4147-A177-3AD203B41FA5}">
                      <a16:colId xmlns:a16="http://schemas.microsoft.com/office/drawing/2014/main" val="645306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177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- 2021-02-17 16:00:20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Spot &amp; Win Contest today!
Here’s how to join the contest:
1. Like SCS Dairy MY Facebook page and contest post. 
2. How many differences can you find in both the images? 
3. Complete the following sentence:
“Cookies baked with SCS Butter are…...”
4. Post your answers in the comment section.
5. Share our contest post and tag 5 friends.
Only 3 lucky winners will be selected to win AEON vouchers worth RM50! Join now!
Contest ends on 24 February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6700739"/>
                  </a:ext>
                </a:extLst>
              </a:tr>
            </a:tbl>
          </a:graphicData>
        </a:graphic>
      </p:graphicFrame>
      <p:sp>
        <p:nvSpPr>
          <p:cNvPr id="4" name="Text Placeholder 3">
            <a:extLst>
              <a:ext uri="{FF2B5EF4-FFF2-40B4-BE49-F238E27FC236}">
                <a16:creationId xmlns:a16="http://schemas.microsoft.com/office/drawing/2014/main" id="{6CF51185-1734-4A26-A55C-16275CECB65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879696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1D642-5553-4713-A1AB-E2958ACD2951}"/>
              </a:ext>
            </a:extLst>
          </p:cNvPr>
          <p:cNvSpPr>
            <a:spLocks noGrp="1"/>
          </p:cNvSpPr>
          <p:nvPr>
            <p:ph type="title"/>
          </p:nvPr>
        </p:nvSpPr>
        <p:spPr/>
        <p:txBody>
          <a:bodyPr/>
          <a:lstStyle/>
          <a:p>
            <a:r>
              <a:rPr lang="en-US"/>
              <a:t>Facebook Own Posts Table | SCS Dairy MY - 2 of 18</a:t>
            </a:r>
          </a:p>
        </p:txBody>
      </p:sp>
      <p:graphicFrame>
        <p:nvGraphicFramePr>
          <p:cNvPr id="5" name="Table Placeholder 4">
            <a:extLst>
              <a:ext uri="{FF2B5EF4-FFF2-40B4-BE49-F238E27FC236}">
                <a16:creationId xmlns:a16="http://schemas.microsoft.com/office/drawing/2014/main" id="{C403CBDA-50D1-44ED-8F3E-73C7EE63185F}"/>
              </a:ext>
            </a:extLst>
          </p:cNvPr>
          <p:cNvGraphicFramePr>
            <a:graphicFrameLocks noGrp="1"/>
          </p:cNvGraphicFramePr>
          <p:nvPr>
            <p:ph type="tbl" sz="quarter" idx="13"/>
            <p:extLst>
              <p:ext uri="{D42A27DB-BD31-4B8C-83A1-F6EECF244321}">
                <p14:modId xmlns:p14="http://schemas.microsoft.com/office/powerpoint/2010/main" val="146744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8408140"/>
                    </a:ext>
                  </a:extLst>
                </a:gridCol>
                <a:gridCol w="822960">
                  <a:extLst>
                    <a:ext uri="{9D8B030D-6E8A-4147-A177-3AD203B41FA5}">
                      <a16:colId xmlns:a16="http://schemas.microsoft.com/office/drawing/2014/main" val="1942608282"/>
                    </a:ext>
                  </a:extLst>
                </a:gridCol>
                <a:gridCol w="822960">
                  <a:extLst>
                    <a:ext uri="{9D8B030D-6E8A-4147-A177-3AD203B41FA5}">
                      <a16:colId xmlns:a16="http://schemas.microsoft.com/office/drawing/2014/main" val="2726161063"/>
                    </a:ext>
                  </a:extLst>
                </a:gridCol>
                <a:gridCol w="822960">
                  <a:extLst>
                    <a:ext uri="{9D8B030D-6E8A-4147-A177-3AD203B41FA5}">
                      <a16:colId xmlns:a16="http://schemas.microsoft.com/office/drawing/2014/main" val="2299863177"/>
                    </a:ext>
                  </a:extLst>
                </a:gridCol>
                <a:gridCol w="822960">
                  <a:extLst>
                    <a:ext uri="{9D8B030D-6E8A-4147-A177-3AD203B41FA5}">
                      <a16:colId xmlns:a16="http://schemas.microsoft.com/office/drawing/2014/main" val="2205215544"/>
                    </a:ext>
                  </a:extLst>
                </a:gridCol>
                <a:gridCol w="822960">
                  <a:extLst>
                    <a:ext uri="{9D8B030D-6E8A-4147-A177-3AD203B41FA5}">
                      <a16:colId xmlns:a16="http://schemas.microsoft.com/office/drawing/2014/main" val="4270986073"/>
                    </a:ext>
                  </a:extLst>
                </a:gridCol>
                <a:gridCol w="822960">
                  <a:extLst>
                    <a:ext uri="{9D8B030D-6E8A-4147-A177-3AD203B41FA5}">
                      <a16:colId xmlns:a16="http://schemas.microsoft.com/office/drawing/2014/main" val="1056668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2257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- 2021-02-16 15:05:33</a:t>
                      </a:r>
                      <a:r>
                        <a:rPr kumimoji="0" lang="en-US" sz="1000" b="0" i="0" u="none" strike="noStrike" kern="1200" cap="none" spc="0" normalizeH="0" baseline="0" noProof="0">
                          <a:ln>
                            <a:noFill/>
                          </a:ln>
                          <a:solidFill>
                            <a:prstClr val="black"/>
                          </a:solidFill>
                          <a:effectLst/>
                          <a:uLnTx/>
                          <a:uFillTx/>
                          <a:latin typeface="+mn-lt"/>
                          <a:ea typeface="+mn-ea"/>
                          <a:cs typeface="+mn-cs"/>
                        </a:rPr>
                        <a:t>
 Almond cookies or pineapple tarts? Which one is your favourite?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2162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- 2021-02-08 12:05:14</a:t>
                      </a:r>
                      <a:r>
                        <a:rPr kumimoji="0" lang="en-US" sz="1000" b="0" i="0" u="none" strike="noStrike" kern="1200" cap="none" spc="0" normalizeH="0" baseline="0" noProof="0">
                          <a:ln>
                            <a:noFill/>
                          </a:ln>
                          <a:solidFill>
                            <a:prstClr val="black"/>
                          </a:solidFill>
                          <a:effectLst/>
                          <a:uLnTx/>
                          <a:uFillTx/>
                          <a:latin typeface="+mn-lt"/>
                          <a:ea typeface="+mn-ea"/>
                          <a:cs typeface="+mn-cs"/>
                        </a:rPr>
                        <a:t>
 Want that perfect glaze for your CNY cookies? 
Glaze your cookies twice! Cookies expand as they bake, resulting in cracks in the first glaze. Reglaze the cookies half-way through their baking time; by then the cookies would have already expanded. The second glazing ensures that the cookies have a nice coat with no or lesser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1009351"/>
                  </a:ext>
                </a:extLst>
              </a:tr>
            </a:tbl>
          </a:graphicData>
        </a:graphic>
      </p:graphicFrame>
      <p:sp>
        <p:nvSpPr>
          <p:cNvPr id="4" name="Text Placeholder 3">
            <a:extLst>
              <a:ext uri="{FF2B5EF4-FFF2-40B4-BE49-F238E27FC236}">
                <a16:creationId xmlns:a16="http://schemas.microsoft.com/office/drawing/2014/main" id="{7A94ACF0-7D76-467F-846E-5F47A55DED1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469788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DF953-98C5-4FF0-9B95-CCC886A9A161}"/>
              </a:ext>
            </a:extLst>
          </p:cNvPr>
          <p:cNvSpPr>
            <a:spLocks noGrp="1"/>
          </p:cNvSpPr>
          <p:nvPr>
            <p:ph type="title"/>
          </p:nvPr>
        </p:nvSpPr>
        <p:spPr/>
        <p:txBody>
          <a:bodyPr/>
          <a:lstStyle/>
          <a:p>
            <a:r>
              <a:rPr lang="en-US"/>
              <a:t>Facebook Own Posts Table | SCS Dairy MY - 3 of 18</a:t>
            </a:r>
          </a:p>
        </p:txBody>
      </p:sp>
      <p:graphicFrame>
        <p:nvGraphicFramePr>
          <p:cNvPr id="5" name="Table Placeholder 4">
            <a:extLst>
              <a:ext uri="{FF2B5EF4-FFF2-40B4-BE49-F238E27FC236}">
                <a16:creationId xmlns:a16="http://schemas.microsoft.com/office/drawing/2014/main" id="{D86B0F7B-1EB8-41F5-B1F6-33A5A9372907}"/>
              </a:ext>
            </a:extLst>
          </p:cNvPr>
          <p:cNvGraphicFramePr>
            <a:graphicFrameLocks noGrp="1"/>
          </p:cNvGraphicFramePr>
          <p:nvPr>
            <p:ph type="tbl" sz="quarter" idx="13"/>
            <p:extLst>
              <p:ext uri="{D42A27DB-BD31-4B8C-83A1-F6EECF244321}">
                <p14:modId xmlns:p14="http://schemas.microsoft.com/office/powerpoint/2010/main" val="2022852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2835906"/>
                    </a:ext>
                  </a:extLst>
                </a:gridCol>
                <a:gridCol w="822960">
                  <a:extLst>
                    <a:ext uri="{9D8B030D-6E8A-4147-A177-3AD203B41FA5}">
                      <a16:colId xmlns:a16="http://schemas.microsoft.com/office/drawing/2014/main" val="597775639"/>
                    </a:ext>
                  </a:extLst>
                </a:gridCol>
                <a:gridCol w="822960">
                  <a:extLst>
                    <a:ext uri="{9D8B030D-6E8A-4147-A177-3AD203B41FA5}">
                      <a16:colId xmlns:a16="http://schemas.microsoft.com/office/drawing/2014/main" val="3254425060"/>
                    </a:ext>
                  </a:extLst>
                </a:gridCol>
                <a:gridCol w="822960">
                  <a:extLst>
                    <a:ext uri="{9D8B030D-6E8A-4147-A177-3AD203B41FA5}">
                      <a16:colId xmlns:a16="http://schemas.microsoft.com/office/drawing/2014/main" val="1430871375"/>
                    </a:ext>
                  </a:extLst>
                </a:gridCol>
                <a:gridCol w="822960">
                  <a:extLst>
                    <a:ext uri="{9D8B030D-6E8A-4147-A177-3AD203B41FA5}">
                      <a16:colId xmlns:a16="http://schemas.microsoft.com/office/drawing/2014/main" val="357910207"/>
                    </a:ext>
                  </a:extLst>
                </a:gridCol>
                <a:gridCol w="822960">
                  <a:extLst>
                    <a:ext uri="{9D8B030D-6E8A-4147-A177-3AD203B41FA5}">
                      <a16:colId xmlns:a16="http://schemas.microsoft.com/office/drawing/2014/main" val="373876524"/>
                    </a:ext>
                  </a:extLst>
                </a:gridCol>
                <a:gridCol w="822960">
                  <a:extLst>
                    <a:ext uri="{9D8B030D-6E8A-4147-A177-3AD203B41FA5}">
                      <a16:colId xmlns:a16="http://schemas.microsoft.com/office/drawing/2014/main" val="3257241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187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- 2021-02-06 11:08:59</a:t>
                      </a:r>
                      <a:r>
                        <a:rPr kumimoji="0" lang="en-US" sz="1000" b="0" i="0" u="none" strike="noStrike" kern="1200" cap="none" spc="0" normalizeH="0" baseline="0" noProof="0">
                          <a:ln>
                            <a:noFill/>
                          </a:ln>
                          <a:solidFill>
                            <a:prstClr val="black"/>
                          </a:solidFill>
                          <a:effectLst/>
                          <a:uLnTx/>
                          <a:uFillTx/>
                          <a:latin typeface="+mn-lt"/>
                          <a:ea typeface="+mn-ea"/>
                          <a:cs typeface="+mn-cs"/>
                        </a:rPr>
                        <a:t>
 These sweet, fruity and buttery cookies made with SCS Salted Butter will be the perfect addition to your CNY spread!
Remember to get your stock of SCS Butter from Lazada to bake your CNY goodies! https://bit.ly/SCSMYLazada
#SCSrecipes #JustAddSCS
Passion Fruit Butter Cookies
Ingredients:
125g SCS Salted butter, room temperature 
3 passion fruits
100g white sugar 
1 egg
1/2 tsp vanilla extract
180g all-purpose flour
1 1/4 tsp baking powder
1/4 tsp salt
Instructions:
1. Preheat oven to 180°C.
2. Strain the passion fruit pulps and keep the seeds for the cookies. 
3. In a bowl, cream SCS Butter and sugar. Then add in the egg and vanilla extract, and beat well.
4.  In a separate bowl, combine flour, baking powder and salt.
5. Fold in the dry mix and passion fruit seeds into the wet mixture.
6. Form the dough into balls, each the size of two tablespoons. Place them on baking paper lined trays, about 2 inches apart and flatten slightly with a fork.
7. Bake for 10 minutes, or until a pale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46144774"/>
                  </a:ext>
                </a:extLst>
              </a:tr>
            </a:tbl>
          </a:graphicData>
        </a:graphic>
      </p:graphicFrame>
      <p:sp>
        <p:nvSpPr>
          <p:cNvPr id="4" name="Text Placeholder 3">
            <a:extLst>
              <a:ext uri="{FF2B5EF4-FFF2-40B4-BE49-F238E27FC236}">
                <a16:creationId xmlns:a16="http://schemas.microsoft.com/office/drawing/2014/main" id="{53A33141-97C4-4A89-B86A-4A550C0A6E3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043354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94AA2-8723-4B92-9B48-D75CF9D7687A}"/>
              </a:ext>
            </a:extLst>
          </p:cNvPr>
          <p:cNvSpPr>
            <a:spLocks noGrp="1"/>
          </p:cNvSpPr>
          <p:nvPr>
            <p:ph type="title"/>
          </p:nvPr>
        </p:nvSpPr>
        <p:spPr/>
        <p:txBody>
          <a:bodyPr/>
          <a:lstStyle/>
          <a:p>
            <a:r>
              <a:rPr lang="en-US"/>
              <a:t>Facebook Own Posts Table | SCS Dairy MY - 4 of 18</a:t>
            </a:r>
          </a:p>
        </p:txBody>
      </p:sp>
      <p:graphicFrame>
        <p:nvGraphicFramePr>
          <p:cNvPr id="5" name="Table Placeholder 4">
            <a:extLst>
              <a:ext uri="{FF2B5EF4-FFF2-40B4-BE49-F238E27FC236}">
                <a16:creationId xmlns:a16="http://schemas.microsoft.com/office/drawing/2014/main" id="{848C0B34-931B-4EF0-9B79-16CC73F766F4}"/>
              </a:ext>
            </a:extLst>
          </p:cNvPr>
          <p:cNvGraphicFramePr>
            <a:graphicFrameLocks noGrp="1"/>
          </p:cNvGraphicFramePr>
          <p:nvPr>
            <p:ph type="tbl" sz="quarter" idx="13"/>
            <p:extLst>
              <p:ext uri="{D42A27DB-BD31-4B8C-83A1-F6EECF244321}">
                <p14:modId xmlns:p14="http://schemas.microsoft.com/office/powerpoint/2010/main" val="3725015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98055366"/>
                    </a:ext>
                  </a:extLst>
                </a:gridCol>
                <a:gridCol w="822960">
                  <a:extLst>
                    <a:ext uri="{9D8B030D-6E8A-4147-A177-3AD203B41FA5}">
                      <a16:colId xmlns:a16="http://schemas.microsoft.com/office/drawing/2014/main" val="2747996441"/>
                    </a:ext>
                  </a:extLst>
                </a:gridCol>
                <a:gridCol w="822960">
                  <a:extLst>
                    <a:ext uri="{9D8B030D-6E8A-4147-A177-3AD203B41FA5}">
                      <a16:colId xmlns:a16="http://schemas.microsoft.com/office/drawing/2014/main" val="3485238718"/>
                    </a:ext>
                  </a:extLst>
                </a:gridCol>
                <a:gridCol w="822960">
                  <a:extLst>
                    <a:ext uri="{9D8B030D-6E8A-4147-A177-3AD203B41FA5}">
                      <a16:colId xmlns:a16="http://schemas.microsoft.com/office/drawing/2014/main" val="2389497418"/>
                    </a:ext>
                  </a:extLst>
                </a:gridCol>
                <a:gridCol w="822960">
                  <a:extLst>
                    <a:ext uri="{9D8B030D-6E8A-4147-A177-3AD203B41FA5}">
                      <a16:colId xmlns:a16="http://schemas.microsoft.com/office/drawing/2014/main" val="2239400788"/>
                    </a:ext>
                  </a:extLst>
                </a:gridCol>
                <a:gridCol w="822960">
                  <a:extLst>
                    <a:ext uri="{9D8B030D-6E8A-4147-A177-3AD203B41FA5}">
                      <a16:colId xmlns:a16="http://schemas.microsoft.com/office/drawing/2014/main" val="2916944110"/>
                    </a:ext>
                  </a:extLst>
                </a:gridCol>
                <a:gridCol w="822960">
                  <a:extLst>
                    <a:ext uri="{9D8B030D-6E8A-4147-A177-3AD203B41FA5}">
                      <a16:colId xmlns:a16="http://schemas.microsoft.com/office/drawing/2014/main" val="1966767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4460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- 2021-02-04 15:04:59</a:t>
                      </a:r>
                      <a:r>
                        <a:rPr kumimoji="0" lang="en-US" sz="1000" b="0" i="0" u="none" strike="noStrike" kern="1200" cap="none" spc="0" normalizeH="0" baseline="0" noProof="0">
                          <a:ln>
                            <a:noFill/>
                          </a:ln>
                          <a:solidFill>
                            <a:prstClr val="black"/>
                          </a:solidFill>
                          <a:effectLst/>
                          <a:uLnTx/>
                          <a:uFillTx/>
                          <a:latin typeface="+mn-lt"/>
                          <a:ea typeface="+mn-ea"/>
                          <a:cs typeface="+mn-cs"/>
                        </a:rPr>
                        <a:t>
 When baking pineapple tarts, make sure the pineapple puree is cooked until very thick. It shouldn’t have any visible liquid remaining and should be dry enough to hold the shape. Otherwise, the pineapple juice will drip onto the tray during baking.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1992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- 2021-02-25 14:53:14</a:t>
                      </a:r>
                      <a:r>
                        <a:rPr kumimoji="0" lang="en-US" sz="1000" b="0" i="0" u="none" strike="noStrike" kern="1200" cap="none" spc="0" normalizeH="0" baseline="0" noProof="0">
                          <a:ln>
                            <a:noFill/>
                          </a:ln>
                          <a:solidFill>
                            <a:prstClr val="black"/>
                          </a:solidFill>
                          <a:effectLst/>
                          <a:uLnTx/>
                          <a:uFillTx/>
                          <a:latin typeface="+mn-lt"/>
                          <a:ea typeface="+mn-ea"/>
                          <a:cs typeface="+mn-cs"/>
                        </a:rPr>
                        <a:t>
 [#SCSNewFlavour] Hello there SCS lovers! We know how much you love SCS Butter and would like you to vote for a new flavour! ❤️
Tell us which new flavour you would like for SCS Spreadable Butter? Pick your top two favourites and tell us what you plan to make with them in the comment section below. 
You never know, we might just make your chosen flavours a reality! 😍
#TheNextBigFlavour #SCSSpreadableButter #sweet #savoury #strawberry #butterscotch #rosemary #truffle #chocolate #newflavour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5264990"/>
                  </a:ext>
                </a:extLst>
              </a:tr>
            </a:tbl>
          </a:graphicData>
        </a:graphic>
      </p:graphicFrame>
      <p:sp>
        <p:nvSpPr>
          <p:cNvPr id="4" name="Text Placeholder 3">
            <a:extLst>
              <a:ext uri="{FF2B5EF4-FFF2-40B4-BE49-F238E27FC236}">
                <a16:creationId xmlns:a16="http://schemas.microsoft.com/office/drawing/2014/main" id="{EEFC4DB0-E307-43A8-81B4-4177A8DC87D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524621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9BE7D-7F83-4799-9F70-9C212C73616C}"/>
              </a:ext>
            </a:extLst>
          </p:cNvPr>
          <p:cNvSpPr>
            <a:spLocks noGrp="1"/>
          </p:cNvSpPr>
          <p:nvPr>
            <p:ph type="title"/>
          </p:nvPr>
        </p:nvSpPr>
        <p:spPr/>
        <p:txBody>
          <a:bodyPr/>
          <a:lstStyle/>
          <a:p>
            <a:r>
              <a:rPr lang="en-US"/>
              <a:t>Facebook Own Posts Table | SCS Dairy MY - 5 of 18</a:t>
            </a:r>
          </a:p>
        </p:txBody>
      </p:sp>
      <p:graphicFrame>
        <p:nvGraphicFramePr>
          <p:cNvPr id="5" name="Table Placeholder 4">
            <a:extLst>
              <a:ext uri="{FF2B5EF4-FFF2-40B4-BE49-F238E27FC236}">
                <a16:creationId xmlns:a16="http://schemas.microsoft.com/office/drawing/2014/main" id="{1A46FBEC-00F8-4ECB-8920-C6CE7C291C8A}"/>
              </a:ext>
            </a:extLst>
          </p:cNvPr>
          <p:cNvGraphicFramePr>
            <a:graphicFrameLocks noGrp="1"/>
          </p:cNvGraphicFramePr>
          <p:nvPr>
            <p:ph type="tbl" sz="quarter" idx="13"/>
            <p:extLst>
              <p:ext uri="{D42A27DB-BD31-4B8C-83A1-F6EECF244321}">
                <p14:modId xmlns:p14="http://schemas.microsoft.com/office/powerpoint/2010/main" val="4000034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6551374"/>
                    </a:ext>
                  </a:extLst>
                </a:gridCol>
                <a:gridCol w="822960">
                  <a:extLst>
                    <a:ext uri="{9D8B030D-6E8A-4147-A177-3AD203B41FA5}">
                      <a16:colId xmlns:a16="http://schemas.microsoft.com/office/drawing/2014/main" val="3099617191"/>
                    </a:ext>
                  </a:extLst>
                </a:gridCol>
                <a:gridCol w="822960">
                  <a:extLst>
                    <a:ext uri="{9D8B030D-6E8A-4147-A177-3AD203B41FA5}">
                      <a16:colId xmlns:a16="http://schemas.microsoft.com/office/drawing/2014/main" val="435053500"/>
                    </a:ext>
                  </a:extLst>
                </a:gridCol>
                <a:gridCol w="822960">
                  <a:extLst>
                    <a:ext uri="{9D8B030D-6E8A-4147-A177-3AD203B41FA5}">
                      <a16:colId xmlns:a16="http://schemas.microsoft.com/office/drawing/2014/main" val="3043253315"/>
                    </a:ext>
                  </a:extLst>
                </a:gridCol>
                <a:gridCol w="822960">
                  <a:extLst>
                    <a:ext uri="{9D8B030D-6E8A-4147-A177-3AD203B41FA5}">
                      <a16:colId xmlns:a16="http://schemas.microsoft.com/office/drawing/2014/main" val="1424538664"/>
                    </a:ext>
                  </a:extLst>
                </a:gridCol>
                <a:gridCol w="822960">
                  <a:extLst>
                    <a:ext uri="{9D8B030D-6E8A-4147-A177-3AD203B41FA5}">
                      <a16:colId xmlns:a16="http://schemas.microsoft.com/office/drawing/2014/main" val="277925584"/>
                    </a:ext>
                  </a:extLst>
                </a:gridCol>
                <a:gridCol w="822960">
                  <a:extLst>
                    <a:ext uri="{9D8B030D-6E8A-4147-A177-3AD203B41FA5}">
                      <a16:colId xmlns:a16="http://schemas.microsoft.com/office/drawing/2014/main" val="4170430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1522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- 2021-02-01 16:48:37</a:t>
                      </a:r>
                      <a:r>
                        <a:rPr kumimoji="0" lang="en-US" sz="1000" b="0" i="0" u="none" strike="noStrike" kern="1200" cap="none" spc="0" normalizeH="0" baseline="0" noProof="0">
                          <a:ln>
                            <a:noFill/>
                          </a:ln>
                          <a:solidFill>
                            <a:prstClr val="black"/>
                          </a:solidFill>
                          <a:effectLst/>
                          <a:uLnTx/>
                          <a:uFillTx/>
                          <a:latin typeface="+mn-lt"/>
                          <a:ea typeface="+mn-ea"/>
                          <a:cs typeface="+mn-cs"/>
                        </a:rPr>
                        <a:t>
 Did you enjoy watching Chef Sabrina bake these appetizing, melt in your mouth Golden Salted Egg Yolk Cookies with SCS Butter? Bake these little bites of heaven to add more flavour and festivity to your CNY celebrations.
Golden Salted Egg Yolk Cookies:
https://www.facebook.com/scsdairymalaysia/posts/2185712591564409
Don't forget to buy SCS Butter at a promotional price! Log onto Lazada now and shop away: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2201816"/>
                  </a:ext>
                </a:extLst>
              </a:tr>
            </a:tbl>
          </a:graphicData>
        </a:graphic>
      </p:graphicFrame>
      <p:sp>
        <p:nvSpPr>
          <p:cNvPr id="4" name="Text Placeholder 3">
            <a:extLst>
              <a:ext uri="{FF2B5EF4-FFF2-40B4-BE49-F238E27FC236}">
                <a16:creationId xmlns:a16="http://schemas.microsoft.com/office/drawing/2014/main" id="{91F766AE-35BF-4CFF-8283-F465C053A8C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267492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E044-C9D3-48DD-827B-2E007870B695}"/>
              </a:ext>
            </a:extLst>
          </p:cNvPr>
          <p:cNvSpPr>
            <a:spLocks noGrp="1"/>
          </p:cNvSpPr>
          <p:nvPr>
            <p:ph type="title"/>
          </p:nvPr>
        </p:nvSpPr>
        <p:spPr/>
        <p:txBody>
          <a:bodyPr/>
          <a:lstStyle/>
          <a:p>
            <a:r>
              <a:rPr lang="en-US"/>
              <a:t>Facebook Own Posts Table | SCS Dairy MY - 6 of 18</a:t>
            </a:r>
          </a:p>
        </p:txBody>
      </p:sp>
      <p:graphicFrame>
        <p:nvGraphicFramePr>
          <p:cNvPr id="5" name="Table Placeholder 4">
            <a:extLst>
              <a:ext uri="{FF2B5EF4-FFF2-40B4-BE49-F238E27FC236}">
                <a16:creationId xmlns:a16="http://schemas.microsoft.com/office/drawing/2014/main" id="{3F112112-E5A4-4A30-9B57-D5AF9FDE2F95}"/>
              </a:ext>
            </a:extLst>
          </p:cNvPr>
          <p:cNvGraphicFramePr>
            <a:graphicFrameLocks noGrp="1"/>
          </p:cNvGraphicFramePr>
          <p:nvPr>
            <p:ph type="tbl" sz="quarter" idx="13"/>
            <p:extLst>
              <p:ext uri="{D42A27DB-BD31-4B8C-83A1-F6EECF244321}">
                <p14:modId xmlns:p14="http://schemas.microsoft.com/office/powerpoint/2010/main" val="2235307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4176910"/>
                    </a:ext>
                  </a:extLst>
                </a:gridCol>
                <a:gridCol w="822960">
                  <a:extLst>
                    <a:ext uri="{9D8B030D-6E8A-4147-A177-3AD203B41FA5}">
                      <a16:colId xmlns:a16="http://schemas.microsoft.com/office/drawing/2014/main" val="309946408"/>
                    </a:ext>
                  </a:extLst>
                </a:gridCol>
                <a:gridCol w="822960">
                  <a:extLst>
                    <a:ext uri="{9D8B030D-6E8A-4147-A177-3AD203B41FA5}">
                      <a16:colId xmlns:a16="http://schemas.microsoft.com/office/drawing/2014/main" val="987803173"/>
                    </a:ext>
                  </a:extLst>
                </a:gridCol>
                <a:gridCol w="822960">
                  <a:extLst>
                    <a:ext uri="{9D8B030D-6E8A-4147-A177-3AD203B41FA5}">
                      <a16:colId xmlns:a16="http://schemas.microsoft.com/office/drawing/2014/main" val="2939592568"/>
                    </a:ext>
                  </a:extLst>
                </a:gridCol>
                <a:gridCol w="822960">
                  <a:extLst>
                    <a:ext uri="{9D8B030D-6E8A-4147-A177-3AD203B41FA5}">
                      <a16:colId xmlns:a16="http://schemas.microsoft.com/office/drawing/2014/main" val="1556628049"/>
                    </a:ext>
                  </a:extLst>
                </a:gridCol>
                <a:gridCol w="822960">
                  <a:extLst>
                    <a:ext uri="{9D8B030D-6E8A-4147-A177-3AD203B41FA5}">
                      <a16:colId xmlns:a16="http://schemas.microsoft.com/office/drawing/2014/main" val="3654575542"/>
                    </a:ext>
                  </a:extLst>
                </a:gridCol>
                <a:gridCol w="822960">
                  <a:extLst>
                    <a:ext uri="{9D8B030D-6E8A-4147-A177-3AD203B41FA5}">
                      <a16:colId xmlns:a16="http://schemas.microsoft.com/office/drawing/2014/main" val="1336514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303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- 2021-02-22 15:30:52</a:t>
                      </a:r>
                      <a:r>
                        <a:rPr kumimoji="0" lang="en-US" sz="1000" b="0" i="0" u="none" strike="noStrike" kern="1200" cap="none" spc="0" normalizeH="0" baseline="0" noProof="0">
                          <a:ln>
                            <a:noFill/>
                          </a:ln>
                          <a:solidFill>
                            <a:prstClr val="black"/>
                          </a:solidFill>
                          <a:effectLst/>
                          <a:uLnTx/>
                          <a:uFillTx/>
                          <a:latin typeface="+mn-lt"/>
                          <a:ea typeface="+mn-ea"/>
                          <a:cs typeface="+mn-cs"/>
                        </a:rPr>
                        <a:t>
 [Promotion] Good news SCS fans! Visit Bake with Yen's new stores and get a FREE SCS Airtight Glass Food Container worth RM15 when you purchase 2 blocks of SCS Chef's Choice.
This promotion is only available at Bake With Yen Kuchai Lama, Sri Hartamas and Nibong Tebal - while stocks last. Hurry and get your container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254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- 2021-02-21 15:04:24</a:t>
                      </a:r>
                      <a:r>
                        <a:rPr kumimoji="0" lang="en-US" sz="1000" b="0" i="0" u="none" strike="noStrike" kern="1200" cap="none" spc="0" normalizeH="0" baseline="0" noProof="0">
                          <a:ln>
                            <a:noFill/>
                          </a:ln>
                          <a:solidFill>
                            <a:prstClr val="black"/>
                          </a:solidFill>
                          <a:effectLst/>
                          <a:uLnTx/>
                          <a:uFillTx/>
                          <a:latin typeface="+mn-lt"/>
                          <a:ea typeface="+mn-ea"/>
                          <a:cs typeface="+mn-cs"/>
                        </a:rPr>
                        <a:t>
 Do not substitute flour types different from the recipe. If the recipe calls for all-purpose flour, that’s what needs to be used. Cake flour and bread flour will not yield the same results. When a recipe calls for all-purpose flour, it means the bleached variety.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3658825"/>
                  </a:ext>
                </a:extLst>
              </a:tr>
            </a:tbl>
          </a:graphicData>
        </a:graphic>
      </p:graphicFrame>
      <p:sp>
        <p:nvSpPr>
          <p:cNvPr id="4" name="Text Placeholder 3">
            <a:extLst>
              <a:ext uri="{FF2B5EF4-FFF2-40B4-BE49-F238E27FC236}">
                <a16:creationId xmlns:a16="http://schemas.microsoft.com/office/drawing/2014/main" id="{F00D65E8-EFE1-45A7-8D56-07B1348EB1B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083394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23692-69DA-4E5D-9E7C-4E369377C7D1}"/>
              </a:ext>
            </a:extLst>
          </p:cNvPr>
          <p:cNvSpPr>
            <a:spLocks noGrp="1"/>
          </p:cNvSpPr>
          <p:nvPr>
            <p:ph type="title"/>
          </p:nvPr>
        </p:nvSpPr>
        <p:spPr/>
        <p:txBody>
          <a:bodyPr/>
          <a:lstStyle/>
          <a:p>
            <a:r>
              <a:rPr lang="en-US"/>
              <a:t>Facebook Own Posts Table | SCS Dairy MY - 7 of 18</a:t>
            </a:r>
          </a:p>
        </p:txBody>
      </p:sp>
      <p:graphicFrame>
        <p:nvGraphicFramePr>
          <p:cNvPr id="5" name="Table Placeholder 4">
            <a:extLst>
              <a:ext uri="{FF2B5EF4-FFF2-40B4-BE49-F238E27FC236}">
                <a16:creationId xmlns:a16="http://schemas.microsoft.com/office/drawing/2014/main" id="{CE785113-F3F3-49BB-AC1A-D218A0B56DED}"/>
              </a:ext>
            </a:extLst>
          </p:cNvPr>
          <p:cNvGraphicFramePr>
            <a:graphicFrameLocks noGrp="1"/>
          </p:cNvGraphicFramePr>
          <p:nvPr>
            <p:ph type="tbl" sz="quarter" idx="13"/>
            <p:extLst>
              <p:ext uri="{D42A27DB-BD31-4B8C-83A1-F6EECF244321}">
                <p14:modId xmlns:p14="http://schemas.microsoft.com/office/powerpoint/2010/main" val="831500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3418220"/>
                    </a:ext>
                  </a:extLst>
                </a:gridCol>
                <a:gridCol w="822960">
                  <a:extLst>
                    <a:ext uri="{9D8B030D-6E8A-4147-A177-3AD203B41FA5}">
                      <a16:colId xmlns:a16="http://schemas.microsoft.com/office/drawing/2014/main" val="1407256723"/>
                    </a:ext>
                  </a:extLst>
                </a:gridCol>
                <a:gridCol w="822960">
                  <a:extLst>
                    <a:ext uri="{9D8B030D-6E8A-4147-A177-3AD203B41FA5}">
                      <a16:colId xmlns:a16="http://schemas.microsoft.com/office/drawing/2014/main" val="1300813810"/>
                    </a:ext>
                  </a:extLst>
                </a:gridCol>
                <a:gridCol w="822960">
                  <a:extLst>
                    <a:ext uri="{9D8B030D-6E8A-4147-A177-3AD203B41FA5}">
                      <a16:colId xmlns:a16="http://schemas.microsoft.com/office/drawing/2014/main" val="401084653"/>
                    </a:ext>
                  </a:extLst>
                </a:gridCol>
                <a:gridCol w="822960">
                  <a:extLst>
                    <a:ext uri="{9D8B030D-6E8A-4147-A177-3AD203B41FA5}">
                      <a16:colId xmlns:a16="http://schemas.microsoft.com/office/drawing/2014/main" val="89733288"/>
                    </a:ext>
                  </a:extLst>
                </a:gridCol>
                <a:gridCol w="822960">
                  <a:extLst>
                    <a:ext uri="{9D8B030D-6E8A-4147-A177-3AD203B41FA5}">
                      <a16:colId xmlns:a16="http://schemas.microsoft.com/office/drawing/2014/main" val="3075288613"/>
                    </a:ext>
                  </a:extLst>
                </a:gridCol>
                <a:gridCol w="822960">
                  <a:extLst>
                    <a:ext uri="{9D8B030D-6E8A-4147-A177-3AD203B41FA5}">
                      <a16:colId xmlns:a16="http://schemas.microsoft.com/office/drawing/2014/main" val="2943702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6808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- 2021-02-25 16:11:25</a:t>
                      </a:r>
                      <a:r>
                        <a:rPr kumimoji="0" lang="en-US" sz="1000" b="0" i="0" u="none" strike="noStrike" kern="1200" cap="none" spc="0" normalizeH="0" baseline="0" noProof="0">
                          <a:ln>
                            <a:noFill/>
                          </a:ln>
                          <a:solidFill>
                            <a:prstClr val="black"/>
                          </a:solidFill>
                          <a:effectLst/>
                          <a:uLnTx/>
                          <a:uFillTx/>
                          <a:latin typeface="+mn-lt"/>
                          <a:ea typeface="+mn-ea"/>
                          <a:cs typeface="+mn-cs"/>
                        </a:rPr>
                        <a:t>
 Make something special this Chap Goh Mei to end the CNY holiday celebrations! These succulent and juicy Szechuan scallops made with SCS Salted Butter are super delicious and taste even better with fried rice.
#SCSrecipes #JustAddSCS
Szechuan Scallops
Ingredients:
2 tbsp SCS Salted Butter
340g scallops
Water for boiling
2 cloves garlic (minced)
57g red bell pepper
57g yellow pepper
57g green pepper
White sesame seeds for garnishing
Ingredients for the sauce:
2 tbsp Szechuan Sauce
1½ tsp sugar
2 tbsp water
½ tsp cornstarch
Instructions:
1. Bring a pot of water to boil. Cook the scallops for 30 seconds. 
2. Remove the scallops from the boiling water with a strainer. Drain and set aside.
3. Mix all the ingredients of the sauce in a small bowl. Stir until well combined.
4. Heat up a wok or skillet with SCS Salted Butter. 
5. Add the garlic and stir-fry until aromatic. Add in the bell peppers, stir fry until fragrant. 
6. Transfer the scallops into the wok or skillet, stir to combine 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1088329"/>
                  </a:ext>
                </a:extLst>
              </a:tr>
            </a:tbl>
          </a:graphicData>
        </a:graphic>
      </p:graphicFrame>
      <p:sp>
        <p:nvSpPr>
          <p:cNvPr id="4" name="Text Placeholder 3">
            <a:extLst>
              <a:ext uri="{FF2B5EF4-FFF2-40B4-BE49-F238E27FC236}">
                <a16:creationId xmlns:a16="http://schemas.microsoft.com/office/drawing/2014/main" id="{8739090E-8846-47A9-B047-DEE302EDAC5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873667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A2B93-2083-43A2-B455-17E6254C1A97}"/>
              </a:ext>
            </a:extLst>
          </p:cNvPr>
          <p:cNvSpPr>
            <a:spLocks noGrp="1"/>
          </p:cNvSpPr>
          <p:nvPr>
            <p:ph type="title"/>
          </p:nvPr>
        </p:nvSpPr>
        <p:spPr/>
        <p:txBody>
          <a:bodyPr/>
          <a:lstStyle/>
          <a:p>
            <a:r>
              <a:rPr lang="en-US"/>
              <a:t>Facebook Own Posts Table | SCS Dairy MY - 8 of 18</a:t>
            </a:r>
          </a:p>
        </p:txBody>
      </p:sp>
      <p:graphicFrame>
        <p:nvGraphicFramePr>
          <p:cNvPr id="5" name="Table Placeholder 4">
            <a:extLst>
              <a:ext uri="{FF2B5EF4-FFF2-40B4-BE49-F238E27FC236}">
                <a16:creationId xmlns:a16="http://schemas.microsoft.com/office/drawing/2014/main" id="{EE18E977-5852-46CE-9F3A-B22971D4825F}"/>
              </a:ext>
            </a:extLst>
          </p:cNvPr>
          <p:cNvGraphicFramePr>
            <a:graphicFrameLocks noGrp="1"/>
          </p:cNvGraphicFramePr>
          <p:nvPr>
            <p:ph type="tbl" sz="quarter" idx="13"/>
            <p:extLst>
              <p:ext uri="{D42A27DB-BD31-4B8C-83A1-F6EECF244321}">
                <p14:modId xmlns:p14="http://schemas.microsoft.com/office/powerpoint/2010/main" val="3184930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0853981"/>
                    </a:ext>
                  </a:extLst>
                </a:gridCol>
                <a:gridCol w="822960">
                  <a:extLst>
                    <a:ext uri="{9D8B030D-6E8A-4147-A177-3AD203B41FA5}">
                      <a16:colId xmlns:a16="http://schemas.microsoft.com/office/drawing/2014/main" val="3398814574"/>
                    </a:ext>
                  </a:extLst>
                </a:gridCol>
                <a:gridCol w="822960">
                  <a:extLst>
                    <a:ext uri="{9D8B030D-6E8A-4147-A177-3AD203B41FA5}">
                      <a16:colId xmlns:a16="http://schemas.microsoft.com/office/drawing/2014/main" val="280919348"/>
                    </a:ext>
                  </a:extLst>
                </a:gridCol>
                <a:gridCol w="822960">
                  <a:extLst>
                    <a:ext uri="{9D8B030D-6E8A-4147-A177-3AD203B41FA5}">
                      <a16:colId xmlns:a16="http://schemas.microsoft.com/office/drawing/2014/main" val="3614124558"/>
                    </a:ext>
                  </a:extLst>
                </a:gridCol>
                <a:gridCol w="822960">
                  <a:extLst>
                    <a:ext uri="{9D8B030D-6E8A-4147-A177-3AD203B41FA5}">
                      <a16:colId xmlns:a16="http://schemas.microsoft.com/office/drawing/2014/main" val="2817345155"/>
                    </a:ext>
                  </a:extLst>
                </a:gridCol>
                <a:gridCol w="822960">
                  <a:extLst>
                    <a:ext uri="{9D8B030D-6E8A-4147-A177-3AD203B41FA5}">
                      <a16:colId xmlns:a16="http://schemas.microsoft.com/office/drawing/2014/main" val="2024859987"/>
                    </a:ext>
                  </a:extLst>
                </a:gridCol>
                <a:gridCol w="822960">
                  <a:extLst>
                    <a:ext uri="{9D8B030D-6E8A-4147-A177-3AD203B41FA5}">
                      <a16:colId xmlns:a16="http://schemas.microsoft.com/office/drawing/2014/main" val="3181864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731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- 2021-02-14 16:00:09</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Happy Valentine’s Day!
What are you planning to bake with SCS Butter this Valentine’s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013565"/>
                  </a:ext>
                </a:extLst>
              </a:tr>
            </a:tbl>
          </a:graphicData>
        </a:graphic>
      </p:graphicFrame>
      <p:sp>
        <p:nvSpPr>
          <p:cNvPr id="4" name="Text Placeholder 3">
            <a:extLst>
              <a:ext uri="{FF2B5EF4-FFF2-40B4-BE49-F238E27FC236}">
                <a16:creationId xmlns:a16="http://schemas.microsoft.com/office/drawing/2014/main" id="{FB49BC3C-D132-43A8-A6F9-230B5A64DB8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788339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E5664-2C9C-413D-80CF-AC2337C68AC6}"/>
              </a:ext>
            </a:extLst>
          </p:cNvPr>
          <p:cNvSpPr>
            <a:spLocks noGrp="1"/>
          </p:cNvSpPr>
          <p:nvPr>
            <p:ph type="title"/>
          </p:nvPr>
        </p:nvSpPr>
        <p:spPr/>
        <p:txBody>
          <a:bodyPr/>
          <a:lstStyle/>
          <a:p>
            <a:r>
              <a:rPr lang="en-US"/>
              <a:t>Facebook Own Posts Table | SCS Dairy MY - 9 of 18</a:t>
            </a:r>
          </a:p>
        </p:txBody>
      </p:sp>
      <p:graphicFrame>
        <p:nvGraphicFramePr>
          <p:cNvPr id="5" name="Table Placeholder 4">
            <a:extLst>
              <a:ext uri="{FF2B5EF4-FFF2-40B4-BE49-F238E27FC236}">
                <a16:creationId xmlns:a16="http://schemas.microsoft.com/office/drawing/2014/main" id="{A63EE2F0-603E-4BEF-BB52-D9675417AE89}"/>
              </a:ext>
            </a:extLst>
          </p:cNvPr>
          <p:cNvGraphicFramePr>
            <a:graphicFrameLocks noGrp="1"/>
          </p:cNvGraphicFramePr>
          <p:nvPr>
            <p:ph type="tbl" sz="quarter" idx="13"/>
            <p:extLst>
              <p:ext uri="{D42A27DB-BD31-4B8C-83A1-F6EECF244321}">
                <p14:modId xmlns:p14="http://schemas.microsoft.com/office/powerpoint/2010/main" val="3224426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1674177"/>
                    </a:ext>
                  </a:extLst>
                </a:gridCol>
                <a:gridCol w="822960">
                  <a:extLst>
                    <a:ext uri="{9D8B030D-6E8A-4147-A177-3AD203B41FA5}">
                      <a16:colId xmlns:a16="http://schemas.microsoft.com/office/drawing/2014/main" val="3339027786"/>
                    </a:ext>
                  </a:extLst>
                </a:gridCol>
                <a:gridCol w="822960">
                  <a:extLst>
                    <a:ext uri="{9D8B030D-6E8A-4147-A177-3AD203B41FA5}">
                      <a16:colId xmlns:a16="http://schemas.microsoft.com/office/drawing/2014/main" val="100093406"/>
                    </a:ext>
                  </a:extLst>
                </a:gridCol>
                <a:gridCol w="822960">
                  <a:extLst>
                    <a:ext uri="{9D8B030D-6E8A-4147-A177-3AD203B41FA5}">
                      <a16:colId xmlns:a16="http://schemas.microsoft.com/office/drawing/2014/main" val="3921008861"/>
                    </a:ext>
                  </a:extLst>
                </a:gridCol>
                <a:gridCol w="822960">
                  <a:extLst>
                    <a:ext uri="{9D8B030D-6E8A-4147-A177-3AD203B41FA5}">
                      <a16:colId xmlns:a16="http://schemas.microsoft.com/office/drawing/2014/main" val="2392830415"/>
                    </a:ext>
                  </a:extLst>
                </a:gridCol>
                <a:gridCol w="822960">
                  <a:extLst>
                    <a:ext uri="{9D8B030D-6E8A-4147-A177-3AD203B41FA5}">
                      <a16:colId xmlns:a16="http://schemas.microsoft.com/office/drawing/2014/main" val="139166390"/>
                    </a:ext>
                  </a:extLst>
                </a:gridCol>
                <a:gridCol w="822960">
                  <a:extLst>
                    <a:ext uri="{9D8B030D-6E8A-4147-A177-3AD203B41FA5}">
                      <a16:colId xmlns:a16="http://schemas.microsoft.com/office/drawing/2014/main" val="3695375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556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- 2021-02-09 15:04:45</a:t>
                      </a:r>
                      <a:r>
                        <a:rPr kumimoji="0" lang="en-US" sz="1000" b="0" i="0" u="none" strike="noStrike" kern="1200" cap="none" spc="0" normalizeH="0" baseline="0" noProof="0">
                          <a:ln>
                            <a:noFill/>
                          </a:ln>
                          <a:solidFill>
                            <a:prstClr val="black"/>
                          </a:solidFill>
                          <a:effectLst/>
                          <a:uLnTx/>
                          <a:uFillTx/>
                          <a:latin typeface="+mn-lt"/>
                          <a:ea typeface="+mn-ea"/>
                          <a:cs typeface="+mn-cs"/>
                        </a:rPr>
                        <a:t>
 This scrumptious Butter Prawn recipe made with SCS Salted Butter is simply perfect for your CNY spread. Its delicious buttery taste will have everyone asking for more!
Don’t forget to buy SCS Butter from Lazada in time for CNY! https://bit.ly/SCSMYLazada
#SCSrecipes #JustAddSCS
Butter Prawn
Ingredients:
3 tbsp SCS Salted Butter
454g large prawns
Oil for deep frying
6 chopped bird's eye chilies
3 sprigs curry leaves (use only the leaves)
3 chopped cloves garlic finely
½ tsp salt
1 tsp sugar
½ tsp soy sauce
1 tbsp Chinese cooking wine
6 tbsp grated coconut
Instructions:
1. Leave the prawn heads and shells on but chop off the eyes part. 
2. Slit down the back to remove the veins. Wash and pat dry. 
3. Heat oil and deep fry the prawns. Then drain and set aside.
4. Melt SCS Salted Butter, add bird's eye chilies, curry leaves, garlic, salt and fry for 2 minutes or until fragrant. 
5. Add prawns, sugar, soy sauce, wine, and grated coconut. 
6. Cook over high heat for 1-2 minutes, stirring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0850816"/>
                  </a:ext>
                </a:extLst>
              </a:tr>
            </a:tbl>
          </a:graphicData>
        </a:graphic>
      </p:graphicFrame>
      <p:sp>
        <p:nvSpPr>
          <p:cNvPr id="4" name="Text Placeholder 3">
            <a:extLst>
              <a:ext uri="{FF2B5EF4-FFF2-40B4-BE49-F238E27FC236}">
                <a16:creationId xmlns:a16="http://schemas.microsoft.com/office/drawing/2014/main" id="{6E5BF3B4-487F-4DF1-ACF0-515BFD81432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0276876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14895-BE6B-47CF-9882-9C666CAE1901}"/>
              </a:ext>
            </a:extLst>
          </p:cNvPr>
          <p:cNvSpPr>
            <a:spLocks noGrp="1"/>
          </p:cNvSpPr>
          <p:nvPr>
            <p:ph type="title"/>
          </p:nvPr>
        </p:nvSpPr>
        <p:spPr/>
        <p:txBody>
          <a:bodyPr/>
          <a:lstStyle/>
          <a:p>
            <a:r>
              <a:rPr lang="en-US"/>
              <a:t>Facebook Own Posts Table | SCS Dairy MY - 10 of 18</a:t>
            </a:r>
          </a:p>
        </p:txBody>
      </p:sp>
      <p:graphicFrame>
        <p:nvGraphicFramePr>
          <p:cNvPr id="5" name="Table Placeholder 4">
            <a:extLst>
              <a:ext uri="{FF2B5EF4-FFF2-40B4-BE49-F238E27FC236}">
                <a16:creationId xmlns:a16="http://schemas.microsoft.com/office/drawing/2014/main" id="{2935EC26-F2D7-42E6-9C1A-85A479076B4A}"/>
              </a:ext>
            </a:extLst>
          </p:cNvPr>
          <p:cNvGraphicFramePr>
            <a:graphicFrameLocks noGrp="1"/>
          </p:cNvGraphicFramePr>
          <p:nvPr>
            <p:ph type="tbl" sz="quarter" idx="13"/>
            <p:extLst>
              <p:ext uri="{D42A27DB-BD31-4B8C-83A1-F6EECF244321}">
                <p14:modId xmlns:p14="http://schemas.microsoft.com/office/powerpoint/2010/main" val="460250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52706651"/>
                    </a:ext>
                  </a:extLst>
                </a:gridCol>
                <a:gridCol w="822960">
                  <a:extLst>
                    <a:ext uri="{9D8B030D-6E8A-4147-A177-3AD203B41FA5}">
                      <a16:colId xmlns:a16="http://schemas.microsoft.com/office/drawing/2014/main" val="3123602237"/>
                    </a:ext>
                  </a:extLst>
                </a:gridCol>
                <a:gridCol w="822960">
                  <a:extLst>
                    <a:ext uri="{9D8B030D-6E8A-4147-A177-3AD203B41FA5}">
                      <a16:colId xmlns:a16="http://schemas.microsoft.com/office/drawing/2014/main" val="689012678"/>
                    </a:ext>
                  </a:extLst>
                </a:gridCol>
                <a:gridCol w="822960">
                  <a:extLst>
                    <a:ext uri="{9D8B030D-6E8A-4147-A177-3AD203B41FA5}">
                      <a16:colId xmlns:a16="http://schemas.microsoft.com/office/drawing/2014/main" val="749711388"/>
                    </a:ext>
                  </a:extLst>
                </a:gridCol>
                <a:gridCol w="822960">
                  <a:extLst>
                    <a:ext uri="{9D8B030D-6E8A-4147-A177-3AD203B41FA5}">
                      <a16:colId xmlns:a16="http://schemas.microsoft.com/office/drawing/2014/main" val="803357819"/>
                    </a:ext>
                  </a:extLst>
                </a:gridCol>
                <a:gridCol w="822960">
                  <a:extLst>
                    <a:ext uri="{9D8B030D-6E8A-4147-A177-3AD203B41FA5}">
                      <a16:colId xmlns:a16="http://schemas.microsoft.com/office/drawing/2014/main" val="2440457929"/>
                    </a:ext>
                  </a:extLst>
                </a:gridCol>
                <a:gridCol w="822960">
                  <a:extLst>
                    <a:ext uri="{9D8B030D-6E8A-4147-A177-3AD203B41FA5}">
                      <a16:colId xmlns:a16="http://schemas.microsoft.com/office/drawing/2014/main" val="1642606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1645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- 2021-02-05 12:20:27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Hannah Mariam 
Sharmila Raj  
Shalu Sukandran  
Kindly send us a Facebook message with the following details mentioned below before 8th February 2021 to claim your prize. 
Name as per IC
First 8 digits of your NRIC
Mailing address
Email address
Phone number
We would like to thank everyone for participating! Stay tuned to our page for more fun filled and exciting contests!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4704612"/>
                  </a:ext>
                </a:extLst>
              </a:tr>
            </a:tbl>
          </a:graphicData>
        </a:graphic>
      </p:graphicFrame>
      <p:sp>
        <p:nvSpPr>
          <p:cNvPr id="4" name="Text Placeholder 3">
            <a:extLst>
              <a:ext uri="{FF2B5EF4-FFF2-40B4-BE49-F238E27FC236}">
                <a16:creationId xmlns:a16="http://schemas.microsoft.com/office/drawing/2014/main" id="{29B9B393-B322-4F53-84A2-EFDECCB5FDF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113213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577EC-B7D4-4ED6-9822-9008D1FC6BE0}"/>
              </a:ext>
            </a:extLst>
          </p:cNvPr>
          <p:cNvSpPr>
            <a:spLocks noGrp="1"/>
          </p:cNvSpPr>
          <p:nvPr>
            <p:ph type="title"/>
          </p:nvPr>
        </p:nvSpPr>
        <p:spPr/>
        <p:txBody>
          <a:bodyPr/>
          <a:lstStyle/>
          <a:p>
            <a:r>
              <a:rPr lang="en-US"/>
              <a:t>Facebook Own Posts Table | SCS Dairy MY - 11 of 18</a:t>
            </a:r>
          </a:p>
        </p:txBody>
      </p:sp>
      <p:graphicFrame>
        <p:nvGraphicFramePr>
          <p:cNvPr id="5" name="Table Placeholder 4">
            <a:extLst>
              <a:ext uri="{FF2B5EF4-FFF2-40B4-BE49-F238E27FC236}">
                <a16:creationId xmlns:a16="http://schemas.microsoft.com/office/drawing/2014/main" id="{AB2CE737-7EF5-498F-B590-CC6F6F5EA251}"/>
              </a:ext>
            </a:extLst>
          </p:cNvPr>
          <p:cNvGraphicFramePr>
            <a:graphicFrameLocks noGrp="1"/>
          </p:cNvGraphicFramePr>
          <p:nvPr>
            <p:ph type="tbl" sz="quarter" idx="13"/>
            <p:extLst>
              <p:ext uri="{D42A27DB-BD31-4B8C-83A1-F6EECF244321}">
                <p14:modId xmlns:p14="http://schemas.microsoft.com/office/powerpoint/2010/main" val="1385643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1667820"/>
                    </a:ext>
                  </a:extLst>
                </a:gridCol>
                <a:gridCol w="822960">
                  <a:extLst>
                    <a:ext uri="{9D8B030D-6E8A-4147-A177-3AD203B41FA5}">
                      <a16:colId xmlns:a16="http://schemas.microsoft.com/office/drawing/2014/main" val="237834992"/>
                    </a:ext>
                  </a:extLst>
                </a:gridCol>
                <a:gridCol w="822960">
                  <a:extLst>
                    <a:ext uri="{9D8B030D-6E8A-4147-A177-3AD203B41FA5}">
                      <a16:colId xmlns:a16="http://schemas.microsoft.com/office/drawing/2014/main" val="2549198129"/>
                    </a:ext>
                  </a:extLst>
                </a:gridCol>
                <a:gridCol w="822960">
                  <a:extLst>
                    <a:ext uri="{9D8B030D-6E8A-4147-A177-3AD203B41FA5}">
                      <a16:colId xmlns:a16="http://schemas.microsoft.com/office/drawing/2014/main" val="299312484"/>
                    </a:ext>
                  </a:extLst>
                </a:gridCol>
                <a:gridCol w="822960">
                  <a:extLst>
                    <a:ext uri="{9D8B030D-6E8A-4147-A177-3AD203B41FA5}">
                      <a16:colId xmlns:a16="http://schemas.microsoft.com/office/drawing/2014/main" val="1679286551"/>
                    </a:ext>
                  </a:extLst>
                </a:gridCol>
                <a:gridCol w="822960">
                  <a:extLst>
                    <a:ext uri="{9D8B030D-6E8A-4147-A177-3AD203B41FA5}">
                      <a16:colId xmlns:a16="http://schemas.microsoft.com/office/drawing/2014/main" val="2978402971"/>
                    </a:ext>
                  </a:extLst>
                </a:gridCol>
                <a:gridCol w="822960">
                  <a:extLst>
                    <a:ext uri="{9D8B030D-6E8A-4147-A177-3AD203B41FA5}">
                      <a16:colId xmlns:a16="http://schemas.microsoft.com/office/drawing/2014/main" val="2572565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372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- 2021-02-18 16:00:00</a:t>
                      </a:r>
                      <a:r>
                        <a:rPr kumimoji="0" lang="en-US" sz="1000" b="0" i="0" u="none" strike="noStrike" kern="1200" cap="none" spc="0" normalizeH="0" baseline="0" noProof="0">
                          <a:ln>
                            <a:noFill/>
                          </a:ln>
                          <a:solidFill>
                            <a:prstClr val="black"/>
                          </a:solidFill>
                          <a:effectLst/>
                          <a:uLnTx/>
                          <a:uFillTx/>
                          <a:latin typeface="+mn-lt"/>
                          <a:ea typeface="+mn-ea"/>
                          <a:cs typeface="+mn-cs"/>
                        </a:rPr>
                        <a:t>
 Baking with SCS Butter is all about adding flavour, deliciousness and goodness to life!
Tell us your reason to love baking with SCS Butter?
Get your stock of SCS Butter from Lazada! Click on the Shop Now button and start shopping!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065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- 2021-02-10 16:05:05</a:t>
                      </a:r>
                      <a:r>
                        <a:rPr kumimoji="0" lang="en-US" sz="1000" b="0" i="0" u="none" strike="noStrike" kern="1200" cap="none" spc="0" normalizeH="0" baseline="0" noProof="0">
                          <a:ln>
                            <a:noFill/>
                          </a:ln>
                          <a:solidFill>
                            <a:prstClr val="black"/>
                          </a:solidFill>
                          <a:effectLst/>
                          <a:uLnTx/>
                          <a:uFillTx/>
                          <a:latin typeface="+mn-lt"/>
                          <a:ea typeface="+mn-ea"/>
                          <a:cs typeface="+mn-cs"/>
                        </a:rPr>
                        <a:t>
 A smooth combination of fresh cream and milk, SCS Cream Cheese Spread is velvety and versatile. Perfect with both savoury and sweet dishes and even better on its own. Use it to make your CNY goodies delicious and flavourful!
#SCScreamcheesespread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218401"/>
                  </a:ext>
                </a:extLst>
              </a:tr>
            </a:tbl>
          </a:graphicData>
        </a:graphic>
      </p:graphicFrame>
      <p:sp>
        <p:nvSpPr>
          <p:cNvPr id="4" name="Text Placeholder 3">
            <a:extLst>
              <a:ext uri="{FF2B5EF4-FFF2-40B4-BE49-F238E27FC236}">
                <a16:creationId xmlns:a16="http://schemas.microsoft.com/office/drawing/2014/main" id="{36F7904D-0F7B-499C-A504-1B7376DB9C7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833019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8B894-06BE-466A-B66D-AF292DC613CC}"/>
              </a:ext>
            </a:extLst>
          </p:cNvPr>
          <p:cNvSpPr>
            <a:spLocks noGrp="1"/>
          </p:cNvSpPr>
          <p:nvPr>
            <p:ph type="title"/>
          </p:nvPr>
        </p:nvSpPr>
        <p:spPr/>
        <p:txBody>
          <a:bodyPr/>
          <a:lstStyle/>
          <a:p>
            <a:r>
              <a:rPr lang="en-US"/>
              <a:t>Facebook Own Posts Table | SCS Dairy MY - 12 of 18</a:t>
            </a:r>
          </a:p>
        </p:txBody>
      </p:sp>
      <p:graphicFrame>
        <p:nvGraphicFramePr>
          <p:cNvPr id="5" name="Table Placeholder 4">
            <a:extLst>
              <a:ext uri="{FF2B5EF4-FFF2-40B4-BE49-F238E27FC236}">
                <a16:creationId xmlns:a16="http://schemas.microsoft.com/office/drawing/2014/main" id="{B6FC91D3-FD5D-4E8D-8412-53D7C789CD80}"/>
              </a:ext>
            </a:extLst>
          </p:cNvPr>
          <p:cNvGraphicFramePr>
            <a:graphicFrameLocks noGrp="1"/>
          </p:cNvGraphicFramePr>
          <p:nvPr>
            <p:ph type="tbl" sz="quarter" idx="13"/>
            <p:extLst>
              <p:ext uri="{D42A27DB-BD31-4B8C-83A1-F6EECF244321}">
                <p14:modId xmlns:p14="http://schemas.microsoft.com/office/powerpoint/2010/main" val="2681737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34478661"/>
                    </a:ext>
                  </a:extLst>
                </a:gridCol>
                <a:gridCol w="822960">
                  <a:extLst>
                    <a:ext uri="{9D8B030D-6E8A-4147-A177-3AD203B41FA5}">
                      <a16:colId xmlns:a16="http://schemas.microsoft.com/office/drawing/2014/main" val="458331563"/>
                    </a:ext>
                  </a:extLst>
                </a:gridCol>
                <a:gridCol w="822960">
                  <a:extLst>
                    <a:ext uri="{9D8B030D-6E8A-4147-A177-3AD203B41FA5}">
                      <a16:colId xmlns:a16="http://schemas.microsoft.com/office/drawing/2014/main" val="830303290"/>
                    </a:ext>
                  </a:extLst>
                </a:gridCol>
                <a:gridCol w="822960">
                  <a:extLst>
                    <a:ext uri="{9D8B030D-6E8A-4147-A177-3AD203B41FA5}">
                      <a16:colId xmlns:a16="http://schemas.microsoft.com/office/drawing/2014/main" val="4104067672"/>
                    </a:ext>
                  </a:extLst>
                </a:gridCol>
                <a:gridCol w="822960">
                  <a:extLst>
                    <a:ext uri="{9D8B030D-6E8A-4147-A177-3AD203B41FA5}">
                      <a16:colId xmlns:a16="http://schemas.microsoft.com/office/drawing/2014/main" val="747265779"/>
                    </a:ext>
                  </a:extLst>
                </a:gridCol>
                <a:gridCol w="822960">
                  <a:extLst>
                    <a:ext uri="{9D8B030D-6E8A-4147-A177-3AD203B41FA5}">
                      <a16:colId xmlns:a16="http://schemas.microsoft.com/office/drawing/2014/main" val="1760651049"/>
                    </a:ext>
                  </a:extLst>
                </a:gridCol>
                <a:gridCol w="822960">
                  <a:extLst>
                    <a:ext uri="{9D8B030D-6E8A-4147-A177-3AD203B41FA5}">
                      <a16:colId xmlns:a16="http://schemas.microsoft.com/office/drawing/2014/main" val="3486696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105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- 2021-02-24 18:06:32</a:t>
                      </a:r>
                      <a:r>
                        <a:rPr kumimoji="0" lang="en-US" sz="1000" b="0" i="0" u="none" strike="noStrike" kern="1200" cap="none" spc="0" normalizeH="0" baseline="0" noProof="0">
                          <a:ln>
                            <a:noFill/>
                          </a:ln>
                          <a:solidFill>
                            <a:prstClr val="black"/>
                          </a:solidFill>
                          <a:effectLst/>
                          <a:uLnTx/>
                          <a:uFillTx/>
                          <a:latin typeface="+mn-lt"/>
                          <a:ea typeface="+mn-ea"/>
                          <a:cs typeface="+mn-cs"/>
                        </a:rPr>
                        <a:t>
 From SCS’ kitchen comes a delicious new recipe for you. SCS Butter Chicken with Coconut Cream Sauce is the perfect recipe for the weekend!
Buy SCS Butter at a promotional price from Lazada! Click on the link to shop now! https://bit.ly/SCSMYLazada
#SCSrecipes #JustAddSCS
SCS Butter Chicken with Coconut Cream Sauce
Ingredients:
40g SCS Salted Butter
5g garlic
15g onion
2g ginger
2g curry leaf
100ml coconut cream
1g salt
2g white pepper
150g fried chicken fillet
20g multi-grain cereal
20g tomato
20g spring onion
Instructions:
1. Heat a pan and melt SCS Salted Butter.
2. Sauté garlic, onion, ginger and curry leaf.
3. Pour in coconut milk, then season with salt and pepper.
4. Add in fried chicken fillet and multi-grain cereal.
5. Add in tomato, spring onion and mix well.
6. Serve with rice or bread.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41679873"/>
                  </a:ext>
                </a:extLst>
              </a:tr>
            </a:tbl>
          </a:graphicData>
        </a:graphic>
      </p:graphicFrame>
      <p:sp>
        <p:nvSpPr>
          <p:cNvPr id="4" name="Text Placeholder 3">
            <a:extLst>
              <a:ext uri="{FF2B5EF4-FFF2-40B4-BE49-F238E27FC236}">
                <a16:creationId xmlns:a16="http://schemas.microsoft.com/office/drawing/2014/main" id="{06D7167E-11B9-4B1B-9C21-779ECCED8E0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122524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1F24E-CE22-44C0-B7BD-B4F4E7C416C5}"/>
              </a:ext>
            </a:extLst>
          </p:cNvPr>
          <p:cNvSpPr>
            <a:spLocks noGrp="1"/>
          </p:cNvSpPr>
          <p:nvPr>
            <p:ph type="title"/>
          </p:nvPr>
        </p:nvSpPr>
        <p:spPr/>
        <p:txBody>
          <a:bodyPr/>
          <a:lstStyle/>
          <a:p>
            <a:r>
              <a:rPr lang="en-US"/>
              <a:t>Facebook Own Posts Table | SCS Dairy MY - 13 of 18</a:t>
            </a:r>
          </a:p>
        </p:txBody>
      </p:sp>
      <p:graphicFrame>
        <p:nvGraphicFramePr>
          <p:cNvPr id="5" name="Table Placeholder 4">
            <a:extLst>
              <a:ext uri="{FF2B5EF4-FFF2-40B4-BE49-F238E27FC236}">
                <a16:creationId xmlns:a16="http://schemas.microsoft.com/office/drawing/2014/main" id="{2F6592EB-9796-4DFD-B4BB-1B98DB14026D}"/>
              </a:ext>
            </a:extLst>
          </p:cNvPr>
          <p:cNvGraphicFramePr>
            <a:graphicFrameLocks noGrp="1"/>
          </p:cNvGraphicFramePr>
          <p:nvPr>
            <p:ph type="tbl" sz="quarter" idx="13"/>
            <p:extLst>
              <p:ext uri="{D42A27DB-BD31-4B8C-83A1-F6EECF244321}">
                <p14:modId xmlns:p14="http://schemas.microsoft.com/office/powerpoint/2010/main" val="3123239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614648"/>
                    </a:ext>
                  </a:extLst>
                </a:gridCol>
                <a:gridCol w="822960">
                  <a:extLst>
                    <a:ext uri="{9D8B030D-6E8A-4147-A177-3AD203B41FA5}">
                      <a16:colId xmlns:a16="http://schemas.microsoft.com/office/drawing/2014/main" val="1566124862"/>
                    </a:ext>
                  </a:extLst>
                </a:gridCol>
                <a:gridCol w="822960">
                  <a:extLst>
                    <a:ext uri="{9D8B030D-6E8A-4147-A177-3AD203B41FA5}">
                      <a16:colId xmlns:a16="http://schemas.microsoft.com/office/drawing/2014/main" val="3074122514"/>
                    </a:ext>
                  </a:extLst>
                </a:gridCol>
                <a:gridCol w="822960">
                  <a:extLst>
                    <a:ext uri="{9D8B030D-6E8A-4147-A177-3AD203B41FA5}">
                      <a16:colId xmlns:a16="http://schemas.microsoft.com/office/drawing/2014/main" val="3500449385"/>
                    </a:ext>
                  </a:extLst>
                </a:gridCol>
                <a:gridCol w="822960">
                  <a:extLst>
                    <a:ext uri="{9D8B030D-6E8A-4147-A177-3AD203B41FA5}">
                      <a16:colId xmlns:a16="http://schemas.microsoft.com/office/drawing/2014/main" val="2842839684"/>
                    </a:ext>
                  </a:extLst>
                </a:gridCol>
                <a:gridCol w="822960">
                  <a:extLst>
                    <a:ext uri="{9D8B030D-6E8A-4147-A177-3AD203B41FA5}">
                      <a16:colId xmlns:a16="http://schemas.microsoft.com/office/drawing/2014/main" val="3255896104"/>
                    </a:ext>
                  </a:extLst>
                </a:gridCol>
                <a:gridCol w="822960">
                  <a:extLst>
                    <a:ext uri="{9D8B030D-6E8A-4147-A177-3AD203B41FA5}">
                      <a16:colId xmlns:a16="http://schemas.microsoft.com/office/drawing/2014/main" val="4038753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58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- 2021-02-15 18:17:43</a:t>
                      </a:r>
                      <a:r>
                        <a:rPr kumimoji="0" lang="en-US" sz="1000" b="0" i="0" u="none" strike="noStrike" kern="1200" cap="none" spc="0" normalizeH="0" baseline="0" noProof="0">
                          <a:ln>
                            <a:noFill/>
                          </a:ln>
                          <a:solidFill>
                            <a:prstClr val="black"/>
                          </a:solidFill>
                          <a:effectLst/>
                          <a:uLnTx/>
                          <a:uFillTx/>
                          <a:latin typeface="+mn-lt"/>
                          <a:ea typeface="+mn-ea"/>
                          <a:cs typeface="+mn-cs"/>
                        </a:rPr>
                        <a:t>
 We hope you liked watching Chef Elgy Lim make this scrumptious recipe for CNY!  Pumpkin Prawn Spring Roll made with SCS Butter will add more flavour to your CNY festivities! 
Pumpkin Prawn Spring Roll:
https://www.facebook.com/scsdairymalaysia/posts/2197476007054734
Want to bake more goodies for CNY? Get your stock of SCS Butter at a promotional price from Lazada:
SCS Salted Butter (Promo price RM11.99): http://bit.ly/SCSCNYSalted
SCS Unsalted Butter (Promo price RM11.99): http://bit.ly/SCSCNYUnsalted
Alternatively, you can purchase from your nearest supermarket/ hypermarket.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1488287"/>
                  </a:ext>
                </a:extLst>
              </a:tr>
            </a:tbl>
          </a:graphicData>
        </a:graphic>
      </p:graphicFrame>
      <p:sp>
        <p:nvSpPr>
          <p:cNvPr id="4" name="Text Placeholder 3">
            <a:extLst>
              <a:ext uri="{FF2B5EF4-FFF2-40B4-BE49-F238E27FC236}">
                <a16:creationId xmlns:a16="http://schemas.microsoft.com/office/drawing/2014/main" id="{EB3E1F9E-FC11-4145-8C33-2A6F6B82C87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977316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312EB-F3BB-44D6-99A9-11001F7740B8}"/>
              </a:ext>
            </a:extLst>
          </p:cNvPr>
          <p:cNvSpPr>
            <a:spLocks noGrp="1"/>
          </p:cNvSpPr>
          <p:nvPr>
            <p:ph type="title"/>
          </p:nvPr>
        </p:nvSpPr>
        <p:spPr/>
        <p:txBody>
          <a:bodyPr/>
          <a:lstStyle/>
          <a:p>
            <a:r>
              <a:rPr lang="en-US"/>
              <a:t>Facebook Own Posts Table | SCS Dairy MY - 14 of 18</a:t>
            </a:r>
          </a:p>
        </p:txBody>
      </p:sp>
      <p:graphicFrame>
        <p:nvGraphicFramePr>
          <p:cNvPr id="5" name="Table Placeholder 4">
            <a:extLst>
              <a:ext uri="{FF2B5EF4-FFF2-40B4-BE49-F238E27FC236}">
                <a16:creationId xmlns:a16="http://schemas.microsoft.com/office/drawing/2014/main" id="{120601B9-964D-4CF2-BDDE-0E751E284455}"/>
              </a:ext>
            </a:extLst>
          </p:cNvPr>
          <p:cNvGraphicFramePr>
            <a:graphicFrameLocks noGrp="1"/>
          </p:cNvGraphicFramePr>
          <p:nvPr>
            <p:ph type="tbl" sz="quarter" idx="13"/>
            <p:extLst>
              <p:ext uri="{D42A27DB-BD31-4B8C-83A1-F6EECF244321}">
                <p14:modId xmlns:p14="http://schemas.microsoft.com/office/powerpoint/2010/main" val="2981662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8032629"/>
                    </a:ext>
                  </a:extLst>
                </a:gridCol>
                <a:gridCol w="822960">
                  <a:extLst>
                    <a:ext uri="{9D8B030D-6E8A-4147-A177-3AD203B41FA5}">
                      <a16:colId xmlns:a16="http://schemas.microsoft.com/office/drawing/2014/main" val="1641228318"/>
                    </a:ext>
                  </a:extLst>
                </a:gridCol>
                <a:gridCol w="822960">
                  <a:extLst>
                    <a:ext uri="{9D8B030D-6E8A-4147-A177-3AD203B41FA5}">
                      <a16:colId xmlns:a16="http://schemas.microsoft.com/office/drawing/2014/main" val="3660876810"/>
                    </a:ext>
                  </a:extLst>
                </a:gridCol>
                <a:gridCol w="822960">
                  <a:extLst>
                    <a:ext uri="{9D8B030D-6E8A-4147-A177-3AD203B41FA5}">
                      <a16:colId xmlns:a16="http://schemas.microsoft.com/office/drawing/2014/main" val="1152323730"/>
                    </a:ext>
                  </a:extLst>
                </a:gridCol>
                <a:gridCol w="822960">
                  <a:extLst>
                    <a:ext uri="{9D8B030D-6E8A-4147-A177-3AD203B41FA5}">
                      <a16:colId xmlns:a16="http://schemas.microsoft.com/office/drawing/2014/main" val="457230425"/>
                    </a:ext>
                  </a:extLst>
                </a:gridCol>
                <a:gridCol w="822960">
                  <a:extLst>
                    <a:ext uri="{9D8B030D-6E8A-4147-A177-3AD203B41FA5}">
                      <a16:colId xmlns:a16="http://schemas.microsoft.com/office/drawing/2014/main" val="1984839937"/>
                    </a:ext>
                  </a:extLst>
                </a:gridCol>
                <a:gridCol w="822960">
                  <a:extLst>
                    <a:ext uri="{9D8B030D-6E8A-4147-A177-3AD203B41FA5}">
                      <a16:colId xmlns:a16="http://schemas.microsoft.com/office/drawing/2014/main" val="2011025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4358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- 2021-02-15 18:24:35</a:t>
                      </a:r>
                      <a:r>
                        <a:rPr kumimoji="0" lang="en-US" sz="1000" b="0" i="0" u="none" strike="noStrike" kern="1200" cap="none" spc="0" normalizeH="0" baseline="0" noProof="0">
                          <a:ln>
                            <a:noFill/>
                          </a:ln>
                          <a:solidFill>
                            <a:prstClr val="black"/>
                          </a:solidFill>
                          <a:effectLst/>
                          <a:uLnTx/>
                          <a:uFillTx/>
                          <a:latin typeface="+mn-lt"/>
                          <a:ea typeface="+mn-ea"/>
                          <a:cs typeface="+mn-cs"/>
                        </a:rPr>
                        <a:t>
 We loved watching Chef Elgy Lim make Abalone Butter Fried Rice with SCS Butter! Did you enjoy it too? Give your CNY celebrations a delicious ending with this recipe.
Abalone Butter Fried Rice:
https://www.facebook.com/scsdairymalaysia/posts/2197476007054734
Add to your stock of SCS Butter from Lazada! Click on the links below to make the most of the promotional price!
SCS Salted Butter (Promo price RM11.99): http://bit.ly/SCSCNYSalted
SCS Unsalted Butter (Promo price RM11.99): http://bit.ly/SCSCNYUnsalted
Alternatively, you can purchase from your nearest supermarket/ hypermarket.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6509672"/>
                  </a:ext>
                </a:extLst>
              </a:tr>
            </a:tbl>
          </a:graphicData>
        </a:graphic>
      </p:graphicFrame>
      <p:sp>
        <p:nvSpPr>
          <p:cNvPr id="4" name="Text Placeholder 3">
            <a:extLst>
              <a:ext uri="{FF2B5EF4-FFF2-40B4-BE49-F238E27FC236}">
                <a16:creationId xmlns:a16="http://schemas.microsoft.com/office/drawing/2014/main" id="{D4E9380E-F476-4F3A-905D-FEB4B3DD02C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648368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45127-21E1-48E6-924E-7E47BF940AB6}"/>
              </a:ext>
            </a:extLst>
          </p:cNvPr>
          <p:cNvSpPr>
            <a:spLocks noGrp="1"/>
          </p:cNvSpPr>
          <p:nvPr>
            <p:ph type="title"/>
          </p:nvPr>
        </p:nvSpPr>
        <p:spPr/>
        <p:txBody>
          <a:bodyPr/>
          <a:lstStyle/>
          <a:p>
            <a:r>
              <a:rPr lang="en-US"/>
              <a:t>Facebook Own Posts Table | SCS Dairy MY - 15 of 18</a:t>
            </a:r>
          </a:p>
        </p:txBody>
      </p:sp>
      <p:graphicFrame>
        <p:nvGraphicFramePr>
          <p:cNvPr id="5" name="Table Placeholder 4">
            <a:extLst>
              <a:ext uri="{FF2B5EF4-FFF2-40B4-BE49-F238E27FC236}">
                <a16:creationId xmlns:a16="http://schemas.microsoft.com/office/drawing/2014/main" id="{C3003F78-85B8-4413-A997-F47948FDA3DB}"/>
              </a:ext>
            </a:extLst>
          </p:cNvPr>
          <p:cNvGraphicFramePr>
            <a:graphicFrameLocks noGrp="1"/>
          </p:cNvGraphicFramePr>
          <p:nvPr>
            <p:ph type="tbl" sz="quarter" idx="13"/>
            <p:extLst>
              <p:ext uri="{D42A27DB-BD31-4B8C-83A1-F6EECF244321}">
                <p14:modId xmlns:p14="http://schemas.microsoft.com/office/powerpoint/2010/main" val="1158962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9669"/>
                    </a:ext>
                  </a:extLst>
                </a:gridCol>
                <a:gridCol w="822960">
                  <a:extLst>
                    <a:ext uri="{9D8B030D-6E8A-4147-A177-3AD203B41FA5}">
                      <a16:colId xmlns:a16="http://schemas.microsoft.com/office/drawing/2014/main" val="2200639601"/>
                    </a:ext>
                  </a:extLst>
                </a:gridCol>
                <a:gridCol w="822960">
                  <a:extLst>
                    <a:ext uri="{9D8B030D-6E8A-4147-A177-3AD203B41FA5}">
                      <a16:colId xmlns:a16="http://schemas.microsoft.com/office/drawing/2014/main" val="1917777784"/>
                    </a:ext>
                  </a:extLst>
                </a:gridCol>
                <a:gridCol w="822960">
                  <a:extLst>
                    <a:ext uri="{9D8B030D-6E8A-4147-A177-3AD203B41FA5}">
                      <a16:colId xmlns:a16="http://schemas.microsoft.com/office/drawing/2014/main" val="3043550182"/>
                    </a:ext>
                  </a:extLst>
                </a:gridCol>
                <a:gridCol w="822960">
                  <a:extLst>
                    <a:ext uri="{9D8B030D-6E8A-4147-A177-3AD203B41FA5}">
                      <a16:colId xmlns:a16="http://schemas.microsoft.com/office/drawing/2014/main" val="1914478753"/>
                    </a:ext>
                  </a:extLst>
                </a:gridCol>
                <a:gridCol w="822960">
                  <a:extLst>
                    <a:ext uri="{9D8B030D-6E8A-4147-A177-3AD203B41FA5}">
                      <a16:colId xmlns:a16="http://schemas.microsoft.com/office/drawing/2014/main" val="3967168964"/>
                    </a:ext>
                  </a:extLst>
                </a:gridCol>
                <a:gridCol w="822960">
                  <a:extLst>
                    <a:ext uri="{9D8B030D-6E8A-4147-A177-3AD203B41FA5}">
                      <a16:colId xmlns:a16="http://schemas.microsoft.com/office/drawing/2014/main" val="1504274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6843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- 2021-02-11 17:28:56</a:t>
                      </a:r>
                      <a:r>
                        <a:rPr kumimoji="0" lang="en-US" sz="1000" b="0" i="0" u="none" strike="noStrike" kern="1200" cap="none" spc="0" normalizeH="0" baseline="0" noProof="0">
                          <a:ln>
                            <a:noFill/>
                          </a:ln>
                          <a:solidFill>
                            <a:prstClr val="black"/>
                          </a:solidFill>
                          <a:effectLst/>
                          <a:uLnTx/>
                          <a:uFillTx/>
                          <a:latin typeface="+mn-lt"/>
                          <a:ea typeface="+mn-ea"/>
                          <a:cs typeface="+mn-cs"/>
                        </a:rPr>
                        <a:t>
 Did you catch the duo of Chef Bryan and Chef Stella make two delicious savoury recipes with SCS Butter? Make Creamy Curry Chicken and Butter Mushroom for CNY and impress your family and loved ones.  
Creamy Curry Chicken &amp; Butter Mushroom:
https://www.facebook.com/scsdairymalaysia/posts/2191699080965760
Don't forget to buy SCS Butter at a promotional price! Log onto Lazada now to get your stock:
SCS Salted Butter (Promo price RM11.99): http://bit.ly/SCSCNYSalted
SCS Unsalted Butter (Promo price RM11.99): http://bit.ly/SCSCNYUnsalted
Alternatively, you can purchase from your nearest supermarket/ hypermarket.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5930369"/>
                  </a:ext>
                </a:extLst>
              </a:tr>
            </a:tbl>
          </a:graphicData>
        </a:graphic>
      </p:graphicFrame>
      <p:sp>
        <p:nvSpPr>
          <p:cNvPr id="4" name="Text Placeholder 3">
            <a:extLst>
              <a:ext uri="{FF2B5EF4-FFF2-40B4-BE49-F238E27FC236}">
                <a16:creationId xmlns:a16="http://schemas.microsoft.com/office/drawing/2014/main" id="{138F9784-72AC-4BF2-9DE8-B6DD5A3E678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0641794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6C69B-861D-4096-B1F4-2F9BE07F3EE8}"/>
              </a:ext>
            </a:extLst>
          </p:cNvPr>
          <p:cNvSpPr>
            <a:spLocks noGrp="1"/>
          </p:cNvSpPr>
          <p:nvPr>
            <p:ph type="title"/>
          </p:nvPr>
        </p:nvSpPr>
        <p:spPr/>
        <p:txBody>
          <a:bodyPr/>
          <a:lstStyle/>
          <a:p>
            <a:r>
              <a:rPr lang="en-US"/>
              <a:t>Facebook Own Posts Table | SCS Dairy MY - 16 of 18</a:t>
            </a:r>
          </a:p>
        </p:txBody>
      </p:sp>
      <p:graphicFrame>
        <p:nvGraphicFramePr>
          <p:cNvPr id="5" name="Table Placeholder 4">
            <a:extLst>
              <a:ext uri="{FF2B5EF4-FFF2-40B4-BE49-F238E27FC236}">
                <a16:creationId xmlns:a16="http://schemas.microsoft.com/office/drawing/2014/main" id="{39DAA1D9-6FA6-4864-83BD-E47FA773D285}"/>
              </a:ext>
            </a:extLst>
          </p:cNvPr>
          <p:cNvGraphicFramePr>
            <a:graphicFrameLocks noGrp="1"/>
          </p:cNvGraphicFramePr>
          <p:nvPr>
            <p:ph type="tbl" sz="quarter" idx="13"/>
            <p:extLst>
              <p:ext uri="{D42A27DB-BD31-4B8C-83A1-F6EECF244321}">
                <p14:modId xmlns:p14="http://schemas.microsoft.com/office/powerpoint/2010/main" val="2592862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46070889"/>
                    </a:ext>
                  </a:extLst>
                </a:gridCol>
                <a:gridCol w="822960">
                  <a:extLst>
                    <a:ext uri="{9D8B030D-6E8A-4147-A177-3AD203B41FA5}">
                      <a16:colId xmlns:a16="http://schemas.microsoft.com/office/drawing/2014/main" val="3972948750"/>
                    </a:ext>
                  </a:extLst>
                </a:gridCol>
                <a:gridCol w="822960">
                  <a:extLst>
                    <a:ext uri="{9D8B030D-6E8A-4147-A177-3AD203B41FA5}">
                      <a16:colId xmlns:a16="http://schemas.microsoft.com/office/drawing/2014/main" val="1149242849"/>
                    </a:ext>
                  </a:extLst>
                </a:gridCol>
                <a:gridCol w="822960">
                  <a:extLst>
                    <a:ext uri="{9D8B030D-6E8A-4147-A177-3AD203B41FA5}">
                      <a16:colId xmlns:a16="http://schemas.microsoft.com/office/drawing/2014/main" val="984453225"/>
                    </a:ext>
                  </a:extLst>
                </a:gridCol>
                <a:gridCol w="822960">
                  <a:extLst>
                    <a:ext uri="{9D8B030D-6E8A-4147-A177-3AD203B41FA5}">
                      <a16:colId xmlns:a16="http://schemas.microsoft.com/office/drawing/2014/main" val="3080320884"/>
                    </a:ext>
                  </a:extLst>
                </a:gridCol>
                <a:gridCol w="822960">
                  <a:extLst>
                    <a:ext uri="{9D8B030D-6E8A-4147-A177-3AD203B41FA5}">
                      <a16:colId xmlns:a16="http://schemas.microsoft.com/office/drawing/2014/main" val="3408174459"/>
                    </a:ext>
                  </a:extLst>
                </a:gridCol>
                <a:gridCol w="822960">
                  <a:extLst>
                    <a:ext uri="{9D8B030D-6E8A-4147-A177-3AD203B41FA5}">
                      <a16:colId xmlns:a16="http://schemas.microsoft.com/office/drawing/2014/main" val="1987849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- 2021-02-06 16:02:51</a:t>
                      </a:r>
                      <a:r>
                        <a:rPr kumimoji="0" lang="en-US" sz="1000" b="0" i="0" u="none" strike="noStrike" kern="1200" cap="none" spc="0" normalizeH="0" baseline="0" noProof="0">
                          <a:ln>
                            <a:noFill/>
                          </a:ln>
                          <a:solidFill>
                            <a:prstClr val="black"/>
                          </a:solidFill>
                          <a:effectLst/>
                          <a:uLnTx/>
                          <a:uFillTx/>
                          <a:latin typeface="+mn-lt"/>
                          <a:ea typeface="+mn-ea"/>
                          <a:cs typeface="+mn-cs"/>
                        </a:rPr>
                        <a:t>
 Still deciding your CNY menu? Let Chef Elgy Lim show you how to make Pumpkin Prawn Spring Roll and Abalone Butter Fried Rice with SCS Butter! Watch him make these delicious recipes in this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Make the most of the promotional price on SCS Butter! Log onto Lazada and get your stock for CNY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0874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- 2021-02-12 00:00:03</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prosperous and blessed Chinese New Year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4645784"/>
                  </a:ext>
                </a:extLst>
              </a:tr>
            </a:tbl>
          </a:graphicData>
        </a:graphic>
      </p:graphicFrame>
      <p:sp>
        <p:nvSpPr>
          <p:cNvPr id="4" name="Text Placeholder 3">
            <a:extLst>
              <a:ext uri="{FF2B5EF4-FFF2-40B4-BE49-F238E27FC236}">
                <a16:creationId xmlns:a16="http://schemas.microsoft.com/office/drawing/2014/main" id="{A820FC62-C9D5-4A40-BDAF-AE37BCCD40F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68476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78BF2-94A3-4501-B8AB-4547002B6CEE}"/>
              </a:ext>
            </a:extLst>
          </p:cNvPr>
          <p:cNvSpPr>
            <a:spLocks noGrp="1"/>
          </p:cNvSpPr>
          <p:nvPr>
            <p:ph type="title"/>
          </p:nvPr>
        </p:nvSpPr>
        <p:spPr/>
        <p:txBody>
          <a:bodyPr/>
          <a:lstStyle/>
          <a:p>
            <a:r>
              <a:rPr lang="en-US"/>
              <a:t>Facebook Own Posts Table | SCS Dairy MY - 17 of 18</a:t>
            </a:r>
          </a:p>
        </p:txBody>
      </p:sp>
      <p:graphicFrame>
        <p:nvGraphicFramePr>
          <p:cNvPr id="5" name="Table Placeholder 4">
            <a:extLst>
              <a:ext uri="{FF2B5EF4-FFF2-40B4-BE49-F238E27FC236}">
                <a16:creationId xmlns:a16="http://schemas.microsoft.com/office/drawing/2014/main" id="{A5B980DD-EE28-4BF2-9EE1-812A43E47075}"/>
              </a:ext>
            </a:extLst>
          </p:cNvPr>
          <p:cNvGraphicFramePr>
            <a:graphicFrameLocks noGrp="1"/>
          </p:cNvGraphicFramePr>
          <p:nvPr>
            <p:ph type="tbl" sz="quarter" idx="13"/>
            <p:extLst>
              <p:ext uri="{D42A27DB-BD31-4B8C-83A1-F6EECF244321}">
                <p14:modId xmlns:p14="http://schemas.microsoft.com/office/powerpoint/2010/main" val="785257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16049295"/>
                    </a:ext>
                  </a:extLst>
                </a:gridCol>
                <a:gridCol w="822960">
                  <a:extLst>
                    <a:ext uri="{9D8B030D-6E8A-4147-A177-3AD203B41FA5}">
                      <a16:colId xmlns:a16="http://schemas.microsoft.com/office/drawing/2014/main" val="2570459354"/>
                    </a:ext>
                  </a:extLst>
                </a:gridCol>
                <a:gridCol w="822960">
                  <a:extLst>
                    <a:ext uri="{9D8B030D-6E8A-4147-A177-3AD203B41FA5}">
                      <a16:colId xmlns:a16="http://schemas.microsoft.com/office/drawing/2014/main" val="381053193"/>
                    </a:ext>
                  </a:extLst>
                </a:gridCol>
                <a:gridCol w="822960">
                  <a:extLst>
                    <a:ext uri="{9D8B030D-6E8A-4147-A177-3AD203B41FA5}">
                      <a16:colId xmlns:a16="http://schemas.microsoft.com/office/drawing/2014/main" val="2851090922"/>
                    </a:ext>
                  </a:extLst>
                </a:gridCol>
                <a:gridCol w="822960">
                  <a:extLst>
                    <a:ext uri="{9D8B030D-6E8A-4147-A177-3AD203B41FA5}">
                      <a16:colId xmlns:a16="http://schemas.microsoft.com/office/drawing/2014/main" val="2010560290"/>
                    </a:ext>
                  </a:extLst>
                </a:gridCol>
                <a:gridCol w="822960">
                  <a:extLst>
                    <a:ext uri="{9D8B030D-6E8A-4147-A177-3AD203B41FA5}">
                      <a16:colId xmlns:a16="http://schemas.microsoft.com/office/drawing/2014/main" val="3971501802"/>
                    </a:ext>
                  </a:extLst>
                </a:gridCol>
                <a:gridCol w="822960">
                  <a:extLst>
                    <a:ext uri="{9D8B030D-6E8A-4147-A177-3AD203B41FA5}">
                      <a16:colId xmlns:a16="http://schemas.microsoft.com/office/drawing/2014/main" val="3718422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762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- 2021-02-26 15:44:14</a:t>
                      </a:r>
                      <a:r>
                        <a:rPr kumimoji="0" lang="en-US" sz="1000" b="0" i="0" u="none" strike="noStrike" kern="1200" cap="none" spc="0" normalizeH="0" baseline="0" noProof="0">
                          <a:ln>
                            <a:noFill/>
                          </a:ln>
                          <a:solidFill>
                            <a:prstClr val="black"/>
                          </a:solidFill>
                          <a:effectLst/>
                          <a:uLnTx/>
                          <a:uFillTx/>
                          <a:latin typeface="+mn-lt"/>
                          <a:ea typeface="+mn-ea"/>
                          <a:cs typeface="+mn-cs"/>
                        </a:rPr>
                        <a:t>
 Learn a new and exciting recipe made with SCS Butter from Chef Chantel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Remember to tune in to our page tomorrow at 3pm!
Get your stock of SCS Butter from the comfort of your home! Click on the link below and shop now!
https://bit.ly/SCSMYLazada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4121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- 2021-02-27 15:09:08</a:t>
                      </a:r>
                      <a:r>
                        <a:rPr kumimoji="0" lang="en-US" sz="1000" b="0" i="0" u="none" strike="noStrike" kern="1200" cap="none" spc="0" normalizeH="0" baseline="0" noProof="0">
                          <a:ln>
                            <a:noFill/>
                          </a:ln>
                          <a:solidFill>
                            <a:prstClr val="black"/>
                          </a:solidFill>
                          <a:effectLst/>
                          <a:uLnTx/>
                          <a:uFillTx/>
                          <a:latin typeface="+mn-lt"/>
                          <a:ea typeface="+mn-ea"/>
                          <a:cs typeface="+mn-cs"/>
                        </a:rPr>
                        <a:t>
 Weekend calls for something special! Chef Chantel will show you how to bake tarts with SCS Butter! Watch her whip up mouthwatering goodness in this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Now you can buy SCS Butter with the click of a button! Log onto Lazada and get your stock now!
https://bit.ly/SCSMYLazada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45788227"/>
                  </a:ext>
                </a:extLst>
              </a:tr>
            </a:tbl>
          </a:graphicData>
        </a:graphic>
      </p:graphicFrame>
      <p:sp>
        <p:nvSpPr>
          <p:cNvPr id="4" name="Text Placeholder 3">
            <a:extLst>
              <a:ext uri="{FF2B5EF4-FFF2-40B4-BE49-F238E27FC236}">
                <a16:creationId xmlns:a16="http://schemas.microsoft.com/office/drawing/2014/main" id="{304E8679-C393-4194-9596-91E0E8BC738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7780676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3A704-D281-4065-970D-7083F0093E77}"/>
              </a:ext>
            </a:extLst>
          </p:cNvPr>
          <p:cNvSpPr>
            <a:spLocks noGrp="1"/>
          </p:cNvSpPr>
          <p:nvPr>
            <p:ph type="title"/>
          </p:nvPr>
        </p:nvSpPr>
        <p:spPr/>
        <p:txBody>
          <a:bodyPr/>
          <a:lstStyle/>
          <a:p>
            <a:r>
              <a:rPr lang="en-US"/>
              <a:t>Facebook Own Posts Table | SCS Dairy MY - 18 of 18</a:t>
            </a:r>
          </a:p>
        </p:txBody>
      </p:sp>
      <p:graphicFrame>
        <p:nvGraphicFramePr>
          <p:cNvPr id="5" name="Table Placeholder 4">
            <a:extLst>
              <a:ext uri="{FF2B5EF4-FFF2-40B4-BE49-F238E27FC236}">
                <a16:creationId xmlns:a16="http://schemas.microsoft.com/office/drawing/2014/main" id="{A2D74A9F-E7E8-4D25-A44E-C6F30B992F29}"/>
              </a:ext>
            </a:extLst>
          </p:cNvPr>
          <p:cNvGraphicFramePr>
            <a:graphicFrameLocks noGrp="1"/>
          </p:cNvGraphicFramePr>
          <p:nvPr>
            <p:ph type="tbl" sz="quarter" idx="13"/>
            <p:extLst>
              <p:ext uri="{D42A27DB-BD31-4B8C-83A1-F6EECF244321}">
                <p14:modId xmlns:p14="http://schemas.microsoft.com/office/powerpoint/2010/main" val="2682328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536182"/>
                    </a:ext>
                  </a:extLst>
                </a:gridCol>
                <a:gridCol w="822960">
                  <a:extLst>
                    <a:ext uri="{9D8B030D-6E8A-4147-A177-3AD203B41FA5}">
                      <a16:colId xmlns:a16="http://schemas.microsoft.com/office/drawing/2014/main" val="3165787466"/>
                    </a:ext>
                  </a:extLst>
                </a:gridCol>
                <a:gridCol w="822960">
                  <a:extLst>
                    <a:ext uri="{9D8B030D-6E8A-4147-A177-3AD203B41FA5}">
                      <a16:colId xmlns:a16="http://schemas.microsoft.com/office/drawing/2014/main" val="3972626628"/>
                    </a:ext>
                  </a:extLst>
                </a:gridCol>
                <a:gridCol w="822960">
                  <a:extLst>
                    <a:ext uri="{9D8B030D-6E8A-4147-A177-3AD203B41FA5}">
                      <a16:colId xmlns:a16="http://schemas.microsoft.com/office/drawing/2014/main" val="285659087"/>
                    </a:ext>
                  </a:extLst>
                </a:gridCol>
                <a:gridCol w="822960">
                  <a:extLst>
                    <a:ext uri="{9D8B030D-6E8A-4147-A177-3AD203B41FA5}">
                      <a16:colId xmlns:a16="http://schemas.microsoft.com/office/drawing/2014/main" val="4197561497"/>
                    </a:ext>
                  </a:extLst>
                </a:gridCol>
                <a:gridCol w="822960">
                  <a:extLst>
                    <a:ext uri="{9D8B030D-6E8A-4147-A177-3AD203B41FA5}">
                      <a16:colId xmlns:a16="http://schemas.microsoft.com/office/drawing/2014/main" val="2084018879"/>
                    </a:ext>
                  </a:extLst>
                </a:gridCol>
                <a:gridCol w="822960">
                  <a:extLst>
                    <a:ext uri="{9D8B030D-6E8A-4147-A177-3AD203B41FA5}">
                      <a16:colId xmlns:a16="http://schemas.microsoft.com/office/drawing/2014/main" val="3230327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297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- 2021-02-23 15:30:46</a:t>
                      </a:r>
                      <a:r>
                        <a:rPr kumimoji="0" lang="en-US" sz="1000" b="0" i="0" u="none" strike="noStrike" kern="1200" cap="none" spc="0" normalizeH="0" baseline="0" noProof="0">
                          <a:ln>
                            <a:noFill/>
                          </a:ln>
                          <a:solidFill>
                            <a:prstClr val="black"/>
                          </a:solidFill>
                          <a:effectLst/>
                          <a:uLnTx/>
                          <a:uFillTx/>
                          <a:latin typeface="+mn-lt"/>
                          <a:ea typeface="+mn-ea"/>
                          <a:cs typeface="+mn-cs"/>
                        </a:rPr>
                        <a:t>
 A delicious buttery and creamy recipe is coming your way from SCS’ kitchen.
Can you guess what it 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3939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- 2021-02-05 11:28:38</a:t>
                      </a:r>
                      <a:r>
                        <a:rPr kumimoji="0" lang="en-US" sz="1000" b="0" i="0" u="none" strike="noStrike" kern="1200" cap="none" spc="0" normalizeH="0" baseline="0" noProof="0">
                          <a:ln>
                            <a:noFill/>
                          </a:ln>
                          <a:solidFill>
                            <a:prstClr val="black"/>
                          </a:solidFill>
                          <a:effectLst/>
                          <a:uLnTx/>
                          <a:uFillTx/>
                          <a:latin typeface="+mn-lt"/>
                          <a:ea typeface="+mn-ea"/>
                          <a:cs typeface="+mn-cs"/>
                        </a:rPr>
                        <a:t>
 CNY is just around the corner! Get ready to learn a new recipe made with SCS Butter from Chef Elgy Lim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Tune in to our page tomorrow at 4pm and watch him create 2 mouth watering recipes!
Get your stock of SCS Butter at a promotional price from Lazada! Click on the links below and shop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4689538"/>
                  </a:ext>
                </a:extLst>
              </a:tr>
            </a:tbl>
          </a:graphicData>
        </a:graphic>
      </p:graphicFrame>
      <p:sp>
        <p:nvSpPr>
          <p:cNvPr id="4" name="Text Placeholder 3">
            <a:extLst>
              <a:ext uri="{FF2B5EF4-FFF2-40B4-BE49-F238E27FC236}">
                <a16:creationId xmlns:a16="http://schemas.microsoft.com/office/drawing/2014/main" id="{00A06AAB-DCDB-4FBF-A12C-E979240D69B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50136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62220-83AA-49E0-8B7A-255CBE6688C3}"/>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1F615C01-6EFC-4B91-98BA-E25ED339EE39}"/>
              </a:ext>
            </a:extLst>
          </p:cNvPr>
          <p:cNvGraphicFramePr>
            <a:graphicFrameLocks noGrp="1"/>
          </p:cNvGraphicFramePr>
          <p:nvPr>
            <p:ph type="chart" sz="quarter" idx="13"/>
            <p:extLst>
              <p:ext uri="{D42A27DB-BD31-4B8C-83A1-F6EECF244321}">
                <p14:modId xmlns:p14="http://schemas.microsoft.com/office/powerpoint/2010/main" val="1207672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141FA6-02F6-40F8-923C-F8B1D7100017}"/>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463008E1-BEC7-4F72-AB9F-11CA753369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28303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FF26D-BE30-4BBF-A10B-432098E2C092}"/>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02EF2A90-3CCE-421B-B37B-20642DCA846D}"/>
              </a:ext>
            </a:extLst>
          </p:cNvPr>
          <p:cNvGraphicFramePr>
            <a:graphicFrameLocks noGrp="1"/>
          </p:cNvGraphicFramePr>
          <p:nvPr>
            <p:ph type="chart" sz="quarter" idx="13"/>
            <p:extLst>
              <p:ext uri="{D42A27DB-BD31-4B8C-83A1-F6EECF244321}">
                <p14:modId xmlns:p14="http://schemas.microsoft.com/office/powerpoint/2010/main" val="3419020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0668B9-4673-4D2B-B241-C5BE6CBBD06F}"/>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1D491275-8A23-4FE3-8765-44A2E6DDF2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45916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E84D-DBA1-431C-98E7-AA0A22FE8D15}"/>
              </a:ext>
            </a:extLst>
          </p:cNvPr>
          <p:cNvSpPr>
            <a:spLocks noGrp="1"/>
          </p:cNvSpPr>
          <p:nvPr>
            <p:ph type="title"/>
          </p:nvPr>
        </p:nvSpPr>
        <p:spPr/>
        <p:txBody>
          <a:bodyPr/>
          <a:lstStyle/>
          <a:p>
            <a:r>
              <a:rPr lang="en-US"/>
              <a:t>Facebook Page Post Reach Table | SCS Dairy MY</a:t>
            </a:r>
          </a:p>
        </p:txBody>
      </p:sp>
      <p:graphicFrame>
        <p:nvGraphicFramePr>
          <p:cNvPr id="5" name="Table Placeholder 4">
            <a:extLst>
              <a:ext uri="{FF2B5EF4-FFF2-40B4-BE49-F238E27FC236}">
                <a16:creationId xmlns:a16="http://schemas.microsoft.com/office/drawing/2014/main" id="{57C22DC4-C069-4534-9919-7C58E8EC7E1D}"/>
              </a:ext>
            </a:extLst>
          </p:cNvPr>
          <p:cNvGraphicFramePr>
            <a:graphicFrameLocks noGrp="1"/>
          </p:cNvGraphicFramePr>
          <p:nvPr>
            <p:ph type="tbl" sz="quarter" idx="13"/>
            <p:extLst>
              <p:ext uri="{D42A27DB-BD31-4B8C-83A1-F6EECF244321}">
                <p14:modId xmlns:p14="http://schemas.microsoft.com/office/powerpoint/2010/main" val="99016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23394491"/>
                    </a:ext>
                  </a:extLst>
                </a:gridCol>
                <a:gridCol w="1645920">
                  <a:extLst>
                    <a:ext uri="{9D8B030D-6E8A-4147-A177-3AD203B41FA5}">
                      <a16:colId xmlns:a16="http://schemas.microsoft.com/office/drawing/2014/main" val="3772206099"/>
                    </a:ext>
                  </a:extLst>
                </a:gridCol>
                <a:gridCol w="1645920">
                  <a:extLst>
                    <a:ext uri="{9D8B030D-6E8A-4147-A177-3AD203B41FA5}">
                      <a16:colId xmlns:a16="http://schemas.microsoft.com/office/drawing/2014/main" val="46652993"/>
                    </a:ext>
                  </a:extLst>
                </a:gridCol>
                <a:gridCol w="1645920">
                  <a:extLst>
                    <a:ext uri="{9D8B030D-6E8A-4147-A177-3AD203B41FA5}">
                      <a16:colId xmlns:a16="http://schemas.microsoft.com/office/drawing/2014/main" val="3768285204"/>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203365998"/>
                  </a:ext>
                </a:extLst>
              </a:tr>
              <a:tr h="370840">
                <a:tc>
                  <a:txBody>
                    <a:bodyPr/>
                    <a:lstStyle/>
                    <a:p>
                      <a:r>
                        <a:rPr lang="en-US" sz="1000"/>
                        <a:t>SCS Dairy MY</a:t>
                      </a:r>
                    </a:p>
                  </a:txBody>
                  <a:tcPr/>
                </a:tc>
                <a:tc>
                  <a:txBody>
                    <a:bodyPr/>
                    <a:lstStyle/>
                    <a:p>
                      <a:r>
                        <a:rPr lang="en-US" sz="1000"/>
                        <a:t>4694</a:t>
                      </a:r>
                    </a:p>
                  </a:txBody>
                  <a:tcPr/>
                </a:tc>
                <a:tc>
                  <a:txBody>
                    <a:bodyPr/>
                    <a:lstStyle/>
                    <a:p>
                      <a:r>
                        <a:rPr lang="en-US" sz="1000"/>
                        <a:t>39114</a:t>
                      </a:r>
                    </a:p>
                  </a:txBody>
                  <a:tcPr/>
                </a:tc>
                <a:tc>
                  <a:txBody>
                    <a:bodyPr/>
                    <a:lstStyle/>
                    <a:p>
                      <a:r>
                        <a:rPr lang="en-US" sz="1000"/>
                        <a:t>71826</a:t>
                      </a:r>
                    </a:p>
                  </a:txBody>
                  <a:tcPr/>
                </a:tc>
                <a:extLst>
                  <a:ext uri="{0D108BD9-81ED-4DB2-BD59-A6C34878D82A}">
                    <a16:rowId xmlns:a16="http://schemas.microsoft.com/office/drawing/2014/main" val="3661137252"/>
                  </a:ext>
                </a:extLst>
              </a:tr>
            </a:tbl>
          </a:graphicData>
        </a:graphic>
      </p:graphicFrame>
      <p:sp>
        <p:nvSpPr>
          <p:cNvPr id="4" name="Text Placeholder 3">
            <a:extLst>
              <a:ext uri="{FF2B5EF4-FFF2-40B4-BE49-F238E27FC236}">
                <a16:creationId xmlns:a16="http://schemas.microsoft.com/office/drawing/2014/main" id="{39846706-2E88-41B8-A777-1BD2CB3E7F8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7692415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D6FA3-1FDB-453C-90BF-4BCA77403A4E}"/>
              </a:ext>
            </a:extLst>
          </p:cNvPr>
          <p:cNvSpPr>
            <a:spLocks noGrp="1"/>
          </p:cNvSpPr>
          <p:nvPr>
            <p:ph type="title"/>
          </p:nvPr>
        </p:nvSpPr>
        <p:spPr/>
        <p:txBody>
          <a:bodyPr/>
          <a:lstStyle/>
          <a:p>
            <a:r>
              <a:rPr lang="en-US"/>
              <a:t>Facebook Organic Reach over Time | SCS Dairy MY</a:t>
            </a:r>
          </a:p>
        </p:txBody>
      </p:sp>
      <p:graphicFrame>
        <p:nvGraphicFramePr>
          <p:cNvPr id="6" name="Chart Placeholder 5">
            <a:extLst>
              <a:ext uri="{FF2B5EF4-FFF2-40B4-BE49-F238E27FC236}">
                <a16:creationId xmlns:a16="http://schemas.microsoft.com/office/drawing/2014/main" id="{DF13B4A5-0B20-493A-9EFE-21CF7E0E647D}"/>
              </a:ext>
            </a:extLst>
          </p:cNvPr>
          <p:cNvGraphicFramePr>
            <a:graphicFrameLocks noGrp="1"/>
          </p:cNvGraphicFramePr>
          <p:nvPr>
            <p:ph type="chart" sz="quarter" idx="13"/>
            <p:extLst>
              <p:ext uri="{D42A27DB-BD31-4B8C-83A1-F6EECF244321}">
                <p14:modId xmlns:p14="http://schemas.microsoft.com/office/powerpoint/2010/main" val="2014233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51F8BD-2764-41D5-9F92-F6B239DEA903}"/>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41E2AFF7-5242-43EC-BAB8-8AB5001D1D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19338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1AFB6-970F-4352-8587-7F393C89904C}"/>
              </a:ext>
            </a:extLst>
          </p:cNvPr>
          <p:cNvSpPr>
            <a:spLocks noGrp="1"/>
          </p:cNvSpPr>
          <p:nvPr>
            <p:ph type="title"/>
          </p:nvPr>
        </p:nvSpPr>
        <p:spPr/>
        <p:txBody>
          <a:bodyPr/>
          <a:lstStyle/>
          <a:p>
            <a:r>
              <a:rPr lang="en-US"/>
              <a:t>Facebook (UNIFIED) Engagement Monitoring Chart | SCS Dairy MY</a:t>
            </a:r>
          </a:p>
        </p:txBody>
      </p:sp>
      <p:graphicFrame>
        <p:nvGraphicFramePr>
          <p:cNvPr id="6" name="Chart Placeholder 5">
            <a:extLst>
              <a:ext uri="{FF2B5EF4-FFF2-40B4-BE49-F238E27FC236}">
                <a16:creationId xmlns:a16="http://schemas.microsoft.com/office/drawing/2014/main" id="{EB3AE0D6-ED9B-4231-B34D-4DC1609A0104}"/>
              </a:ext>
            </a:extLst>
          </p:cNvPr>
          <p:cNvGraphicFramePr>
            <a:graphicFrameLocks noGrp="1"/>
          </p:cNvGraphicFramePr>
          <p:nvPr>
            <p:ph type="chart" sz="quarter" idx="13"/>
            <p:extLst>
              <p:ext uri="{D42A27DB-BD31-4B8C-83A1-F6EECF244321}">
                <p14:modId xmlns:p14="http://schemas.microsoft.com/office/powerpoint/2010/main" val="2629042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F1BFCA-786F-43AC-B164-C8C59C44F527}"/>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5F569014-FB59-485B-8CE3-A628E37F9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68693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D0C8F-CBD6-4DDD-BCDA-D6F1440FC13A}"/>
              </a:ext>
            </a:extLst>
          </p:cNvPr>
          <p:cNvSpPr>
            <a:spLocks noGrp="1"/>
          </p:cNvSpPr>
          <p:nvPr>
            <p:ph type="title"/>
          </p:nvPr>
        </p:nvSpPr>
        <p:spPr/>
        <p:txBody>
          <a:bodyPr/>
          <a:lstStyle/>
          <a:p>
            <a:r>
              <a:rPr lang="en-US"/>
              <a:t>Facebook Original Own Posts Table | SCS Dairy MY - 1 of 25</a:t>
            </a:r>
          </a:p>
        </p:txBody>
      </p:sp>
      <p:graphicFrame>
        <p:nvGraphicFramePr>
          <p:cNvPr id="5" name="Table Placeholder 4">
            <a:extLst>
              <a:ext uri="{FF2B5EF4-FFF2-40B4-BE49-F238E27FC236}">
                <a16:creationId xmlns:a16="http://schemas.microsoft.com/office/drawing/2014/main" id="{24AD5255-014B-4FEB-9D73-5C1DAA68BEB7}"/>
              </a:ext>
            </a:extLst>
          </p:cNvPr>
          <p:cNvGraphicFramePr>
            <a:graphicFrameLocks noGrp="1"/>
          </p:cNvGraphicFramePr>
          <p:nvPr>
            <p:ph type="tbl" sz="quarter" idx="13"/>
            <p:extLst>
              <p:ext uri="{D42A27DB-BD31-4B8C-83A1-F6EECF244321}">
                <p14:modId xmlns:p14="http://schemas.microsoft.com/office/powerpoint/2010/main" val="266729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32235052"/>
                    </a:ext>
                  </a:extLst>
                </a:gridCol>
                <a:gridCol w="905256">
                  <a:extLst>
                    <a:ext uri="{9D8B030D-6E8A-4147-A177-3AD203B41FA5}">
                      <a16:colId xmlns:a16="http://schemas.microsoft.com/office/drawing/2014/main" val="2044849284"/>
                    </a:ext>
                  </a:extLst>
                </a:gridCol>
                <a:gridCol w="411480">
                  <a:extLst>
                    <a:ext uri="{9D8B030D-6E8A-4147-A177-3AD203B41FA5}">
                      <a16:colId xmlns:a16="http://schemas.microsoft.com/office/drawing/2014/main" val="2234928339"/>
                    </a:ext>
                  </a:extLst>
                </a:gridCol>
                <a:gridCol w="246888">
                  <a:extLst>
                    <a:ext uri="{9D8B030D-6E8A-4147-A177-3AD203B41FA5}">
                      <a16:colId xmlns:a16="http://schemas.microsoft.com/office/drawing/2014/main" val="2775524740"/>
                    </a:ext>
                  </a:extLst>
                </a:gridCol>
                <a:gridCol w="246888">
                  <a:extLst>
                    <a:ext uri="{9D8B030D-6E8A-4147-A177-3AD203B41FA5}">
                      <a16:colId xmlns:a16="http://schemas.microsoft.com/office/drawing/2014/main" val="669910018"/>
                    </a:ext>
                  </a:extLst>
                </a:gridCol>
                <a:gridCol w="246888">
                  <a:extLst>
                    <a:ext uri="{9D8B030D-6E8A-4147-A177-3AD203B41FA5}">
                      <a16:colId xmlns:a16="http://schemas.microsoft.com/office/drawing/2014/main" val="3899341064"/>
                    </a:ext>
                  </a:extLst>
                </a:gridCol>
                <a:gridCol w="246888">
                  <a:extLst>
                    <a:ext uri="{9D8B030D-6E8A-4147-A177-3AD203B41FA5}">
                      <a16:colId xmlns:a16="http://schemas.microsoft.com/office/drawing/2014/main" val="1767607969"/>
                    </a:ext>
                  </a:extLst>
                </a:gridCol>
                <a:gridCol w="246888">
                  <a:extLst>
                    <a:ext uri="{9D8B030D-6E8A-4147-A177-3AD203B41FA5}">
                      <a16:colId xmlns:a16="http://schemas.microsoft.com/office/drawing/2014/main" val="625523661"/>
                    </a:ext>
                  </a:extLst>
                </a:gridCol>
                <a:gridCol w="246888">
                  <a:extLst>
                    <a:ext uri="{9D8B030D-6E8A-4147-A177-3AD203B41FA5}">
                      <a16:colId xmlns:a16="http://schemas.microsoft.com/office/drawing/2014/main" val="2264697798"/>
                    </a:ext>
                  </a:extLst>
                </a:gridCol>
                <a:gridCol w="246888">
                  <a:extLst>
                    <a:ext uri="{9D8B030D-6E8A-4147-A177-3AD203B41FA5}">
                      <a16:colId xmlns:a16="http://schemas.microsoft.com/office/drawing/2014/main" val="4290355462"/>
                    </a:ext>
                  </a:extLst>
                </a:gridCol>
                <a:gridCol w="246888">
                  <a:extLst>
                    <a:ext uri="{9D8B030D-6E8A-4147-A177-3AD203B41FA5}">
                      <a16:colId xmlns:a16="http://schemas.microsoft.com/office/drawing/2014/main" val="1606732612"/>
                    </a:ext>
                  </a:extLst>
                </a:gridCol>
                <a:gridCol w="246888">
                  <a:extLst>
                    <a:ext uri="{9D8B030D-6E8A-4147-A177-3AD203B41FA5}">
                      <a16:colId xmlns:a16="http://schemas.microsoft.com/office/drawing/2014/main" val="2273745898"/>
                    </a:ext>
                  </a:extLst>
                </a:gridCol>
                <a:gridCol w="246888">
                  <a:extLst>
                    <a:ext uri="{9D8B030D-6E8A-4147-A177-3AD203B41FA5}">
                      <a16:colId xmlns:a16="http://schemas.microsoft.com/office/drawing/2014/main" val="2547377115"/>
                    </a:ext>
                  </a:extLst>
                </a:gridCol>
                <a:gridCol w="246888">
                  <a:extLst>
                    <a:ext uri="{9D8B030D-6E8A-4147-A177-3AD203B41FA5}">
                      <a16:colId xmlns:a16="http://schemas.microsoft.com/office/drawing/2014/main" val="1850538217"/>
                    </a:ext>
                  </a:extLst>
                </a:gridCol>
                <a:gridCol w="246888">
                  <a:extLst>
                    <a:ext uri="{9D8B030D-6E8A-4147-A177-3AD203B41FA5}">
                      <a16:colId xmlns:a16="http://schemas.microsoft.com/office/drawing/2014/main" val="3793970482"/>
                    </a:ext>
                  </a:extLst>
                </a:gridCol>
                <a:gridCol w="246888">
                  <a:extLst>
                    <a:ext uri="{9D8B030D-6E8A-4147-A177-3AD203B41FA5}">
                      <a16:colId xmlns:a16="http://schemas.microsoft.com/office/drawing/2014/main" val="1438964641"/>
                    </a:ext>
                  </a:extLst>
                </a:gridCol>
                <a:gridCol w="246888">
                  <a:extLst>
                    <a:ext uri="{9D8B030D-6E8A-4147-A177-3AD203B41FA5}">
                      <a16:colId xmlns:a16="http://schemas.microsoft.com/office/drawing/2014/main" val="1463036910"/>
                    </a:ext>
                  </a:extLst>
                </a:gridCol>
                <a:gridCol w="246888">
                  <a:extLst>
                    <a:ext uri="{9D8B030D-6E8A-4147-A177-3AD203B41FA5}">
                      <a16:colId xmlns:a16="http://schemas.microsoft.com/office/drawing/2014/main" val="2739362042"/>
                    </a:ext>
                  </a:extLst>
                </a:gridCol>
                <a:gridCol w="246888">
                  <a:extLst>
                    <a:ext uri="{9D8B030D-6E8A-4147-A177-3AD203B41FA5}">
                      <a16:colId xmlns:a16="http://schemas.microsoft.com/office/drawing/2014/main" val="494828344"/>
                    </a:ext>
                  </a:extLst>
                </a:gridCol>
                <a:gridCol w="246888">
                  <a:extLst>
                    <a:ext uri="{9D8B030D-6E8A-4147-A177-3AD203B41FA5}">
                      <a16:colId xmlns:a16="http://schemas.microsoft.com/office/drawing/2014/main" val="265961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8095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- 2021-02-28 15:02:00</a:t>
                      </a:r>
                      <a:r>
                        <a:rPr kumimoji="0" lang="en-US" sz="1000" b="0" i="0" u="none" strike="noStrike" kern="1200" cap="none" spc="0" normalizeH="0" baseline="0" noProof="0">
                          <a:ln>
                            <a:noFill/>
                          </a:ln>
                          <a:solidFill>
                            <a:prstClr val="black"/>
                          </a:solidFill>
                          <a:effectLst/>
                          <a:uLnTx/>
                          <a:uFillTx/>
                          <a:latin typeface="+mn-lt"/>
                          <a:ea typeface="+mn-ea"/>
                          <a:cs typeface="+mn-cs"/>
                        </a:rPr>
                        <a:t>
 What’s your favourite combination?
#SCSButter #goodness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25393727"/>
                  </a:ext>
                </a:extLst>
              </a:tr>
            </a:tbl>
          </a:graphicData>
        </a:graphic>
      </p:graphicFrame>
      <p:sp>
        <p:nvSpPr>
          <p:cNvPr id="4" name="Text Placeholder 3">
            <a:extLst>
              <a:ext uri="{FF2B5EF4-FFF2-40B4-BE49-F238E27FC236}">
                <a16:creationId xmlns:a16="http://schemas.microsoft.com/office/drawing/2014/main" id="{77E6A3CB-C2AC-46EE-8CB1-7BA49397B55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9181282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E23DF-1A40-4032-B8F8-A13CA703E9B9}"/>
              </a:ext>
            </a:extLst>
          </p:cNvPr>
          <p:cNvSpPr>
            <a:spLocks noGrp="1"/>
          </p:cNvSpPr>
          <p:nvPr>
            <p:ph type="title"/>
          </p:nvPr>
        </p:nvSpPr>
        <p:spPr/>
        <p:txBody>
          <a:bodyPr/>
          <a:lstStyle/>
          <a:p>
            <a:r>
              <a:rPr lang="en-US"/>
              <a:t>Facebook Original Own Posts Table | SCS Dairy MY - 2 of 25</a:t>
            </a:r>
          </a:p>
        </p:txBody>
      </p:sp>
      <p:graphicFrame>
        <p:nvGraphicFramePr>
          <p:cNvPr id="5" name="Table Placeholder 4">
            <a:extLst>
              <a:ext uri="{FF2B5EF4-FFF2-40B4-BE49-F238E27FC236}">
                <a16:creationId xmlns:a16="http://schemas.microsoft.com/office/drawing/2014/main" id="{0F5A36E1-1BAF-4ECB-9F95-7C71193049E5}"/>
              </a:ext>
            </a:extLst>
          </p:cNvPr>
          <p:cNvGraphicFramePr>
            <a:graphicFrameLocks noGrp="1"/>
          </p:cNvGraphicFramePr>
          <p:nvPr>
            <p:ph type="tbl" sz="quarter" idx="13"/>
            <p:extLst>
              <p:ext uri="{D42A27DB-BD31-4B8C-83A1-F6EECF244321}">
                <p14:modId xmlns:p14="http://schemas.microsoft.com/office/powerpoint/2010/main" val="1110458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08483288"/>
                    </a:ext>
                  </a:extLst>
                </a:gridCol>
                <a:gridCol w="905256">
                  <a:extLst>
                    <a:ext uri="{9D8B030D-6E8A-4147-A177-3AD203B41FA5}">
                      <a16:colId xmlns:a16="http://schemas.microsoft.com/office/drawing/2014/main" val="2973521724"/>
                    </a:ext>
                  </a:extLst>
                </a:gridCol>
                <a:gridCol w="411480">
                  <a:extLst>
                    <a:ext uri="{9D8B030D-6E8A-4147-A177-3AD203B41FA5}">
                      <a16:colId xmlns:a16="http://schemas.microsoft.com/office/drawing/2014/main" val="2293040323"/>
                    </a:ext>
                  </a:extLst>
                </a:gridCol>
                <a:gridCol w="246888">
                  <a:extLst>
                    <a:ext uri="{9D8B030D-6E8A-4147-A177-3AD203B41FA5}">
                      <a16:colId xmlns:a16="http://schemas.microsoft.com/office/drawing/2014/main" val="979116456"/>
                    </a:ext>
                  </a:extLst>
                </a:gridCol>
                <a:gridCol w="246888">
                  <a:extLst>
                    <a:ext uri="{9D8B030D-6E8A-4147-A177-3AD203B41FA5}">
                      <a16:colId xmlns:a16="http://schemas.microsoft.com/office/drawing/2014/main" val="806150809"/>
                    </a:ext>
                  </a:extLst>
                </a:gridCol>
                <a:gridCol w="246888">
                  <a:extLst>
                    <a:ext uri="{9D8B030D-6E8A-4147-A177-3AD203B41FA5}">
                      <a16:colId xmlns:a16="http://schemas.microsoft.com/office/drawing/2014/main" val="6553796"/>
                    </a:ext>
                  </a:extLst>
                </a:gridCol>
                <a:gridCol w="246888">
                  <a:extLst>
                    <a:ext uri="{9D8B030D-6E8A-4147-A177-3AD203B41FA5}">
                      <a16:colId xmlns:a16="http://schemas.microsoft.com/office/drawing/2014/main" val="3809090553"/>
                    </a:ext>
                  </a:extLst>
                </a:gridCol>
                <a:gridCol w="246888">
                  <a:extLst>
                    <a:ext uri="{9D8B030D-6E8A-4147-A177-3AD203B41FA5}">
                      <a16:colId xmlns:a16="http://schemas.microsoft.com/office/drawing/2014/main" val="2399528937"/>
                    </a:ext>
                  </a:extLst>
                </a:gridCol>
                <a:gridCol w="246888">
                  <a:extLst>
                    <a:ext uri="{9D8B030D-6E8A-4147-A177-3AD203B41FA5}">
                      <a16:colId xmlns:a16="http://schemas.microsoft.com/office/drawing/2014/main" val="1793893489"/>
                    </a:ext>
                  </a:extLst>
                </a:gridCol>
                <a:gridCol w="246888">
                  <a:extLst>
                    <a:ext uri="{9D8B030D-6E8A-4147-A177-3AD203B41FA5}">
                      <a16:colId xmlns:a16="http://schemas.microsoft.com/office/drawing/2014/main" val="3530752562"/>
                    </a:ext>
                  </a:extLst>
                </a:gridCol>
                <a:gridCol w="246888">
                  <a:extLst>
                    <a:ext uri="{9D8B030D-6E8A-4147-A177-3AD203B41FA5}">
                      <a16:colId xmlns:a16="http://schemas.microsoft.com/office/drawing/2014/main" val="2766014174"/>
                    </a:ext>
                  </a:extLst>
                </a:gridCol>
                <a:gridCol w="246888">
                  <a:extLst>
                    <a:ext uri="{9D8B030D-6E8A-4147-A177-3AD203B41FA5}">
                      <a16:colId xmlns:a16="http://schemas.microsoft.com/office/drawing/2014/main" val="382068731"/>
                    </a:ext>
                  </a:extLst>
                </a:gridCol>
                <a:gridCol w="246888">
                  <a:extLst>
                    <a:ext uri="{9D8B030D-6E8A-4147-A177-3AD203B41FA5}">
                      <a16:colId xmlns:a16="http://schemas.microsoft.com/office/drawing/2014/main" val="3843422982"/>
                    </a:ext>
                  </a:extLst>
                </a:gridCol>
                <a:gridCol w="246888">
                  <a:extLst>
                    <a:ext uri="{9D8B030D-6E8A-4147-A177-3AD203B41FA5}">
                      <a16:colId xmlns:a16="http://schemas.microsoft.com/office/drawing/2014/main" val="3068302901"/>
                    </a:ext>
                  </a:extLst>
                </a:gridCol>
                <a:gridCol w="246888">
                  <a:extLst>
                    <a:ext uri="{9D8B030D-6E8A-4147-A177-3AD203B41FA5}">
                      <a16:colId xmlns:a16="http://schemas.microsoft.com/office/drawing/2014/main" val="3814580326"/>
                    </a:ext>
                  </a:extLst>
                </a:gridCol>
                <a:gridCol w="246888">
                  <a:extLst>
                    <a:ext uri="{9D8B030D-6E8A-4147-A177-3AD203B41FA5}">
                      <a16:colId xmlns:a16="http://schemas.microsoft.com/office/drawing/2014/main" val="2938631655"/>
                    </a:ext>
                  </a:extLst>
                </a:gridCol>
                <a:gridCol w="246888">
                  <a:extLst>
                    <a:ext uri="{9D8B030D-6E8A-4147-A177-3AD203B41FA5}">
                      <a16:colId xmlns:a16="http://schemas.microsoft.com/office/drawing/2014/main" val="4087441052"/>
                    </a:ext>
                  </a:extLst>
                </a:gridCol>
                <a:gridCol w="246888">
                  <a:extLst>
                    <a:ext uri="{9D8B030D-6E8A-4147-A177-3AD203B41FA5}">
                      <a16:colId xmlns:a16="http://schemas.microsoft.com/office/drawing/2014/main" val="54550345"/>
                    </a:ext>
                  </a:extLst>
                </a:gridCol>
                <a:gridCol w="246888">
                  <a:extLst>
                    <a:ext uri="{9D8B030D-6E8A-4147-A177-3AD203B41FA5}">
                      <a16:colId xmlns:a16="http://schemas.microsoft.com/office/drawing/2014/main" val="4282690812"/>
                    </a:ext>
                  </a:extLst>
                </a:gridCol>
                <a:gridCol w="246888">
                  <a:extLst>
                    <a:ext uri="{9D8B030D-6E8A-4147-A177-3AD203B41FA5}">
                      <a16:colId xmlns:a16="http://schemas.microsoft.com/office/drawing/2014/main" val="367026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8723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- 2021-02-27 15:09:08</a:t>
                      </a:r>
                      <a:r>
                        <a:rPr kumimoji="0" lang="en-US" sz="1000" b="0" i="0" u="none" strike="noStrike" kern="1200" cap="none" spc="0" normalizeH="0" baseline="0" noProof="0">
                          <a:ln>
                            <a:noFill/>
                          </a:ln>
                          <a:solidFill>
                            <a:prstClr val="black"/>
                          </a:solidFill>
                          <a:effectLst/>
                          <a:uLnTx/>
                          <a:uFillTx/>
                          <a:latin typeface="+mn-lt"/>
                          <a:ea typeface="+mn-ea"/>
                          <a:cs typeface="+mn-cs"/>
                        </a:rPr>
                        <a:t>
 Weekend calls for something special! Chef Chantel will show you how to bake tarts with SCS Butter! Watch her whip up mouthwatering goodness in this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Now you can buy SCS Butter with the click of a button! Log onto Lazada and get your stock now!
https://bit.ly/SCSMYLazada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8290806"/>
                  </a:ext>
                </a:extLst>
              </a:tr>
            </a:tbl>
          </a:graphicData>
        </a:graphic>
      </p:graphicFrame>
      <p:sp>
        <p:nvSpPr>
          <p:cNvPr id="4" name="Text Placeholder 3">
            <a:extLst>
              <a:ext uri="{FF2B5EF4-FFF2-40B4-BE49-F238E27FC236}">
                <a16:creationId xmlns:a16="http://schemas.microsoft.com/office/drawing/2014/main" id="{B246B570-F3BC-4740-9B98-157ABAB5EB2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5546634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D6A52-2EF5-43EA-8566-DCDBFBA289C3}"/>
              </a:ext>
            </a:extLst>
          </p:cNvPr>
          <p:cNvSpPr>
            <a:spLocks noGrp="1"/>
          </p:cNvSpPr>
          <p:nvPr>
            <p:ph type="title"/>
          </p:nvPr>
        </p:nvSpPr>
        <p:spPr/>
        <p:txBody>
          <a:bodyPr/>
          <a:lstStyle/>
          <a:p>
            <a:r>
              <a:rPr lang="en-US"/>
              <a:t>Facebook Original Own Posts Table | SCS Dairy MY - 3 of 25</a:t>
            </a:r>
          </a:p>
        </p:txBody>
      </p:sp>
      <p:graphicFrame>
        <p:nvGraphicFramePr>
          <p:cNvPr id="5" name="Table Placeholder 4">
            <a:extLst>
              <a:ext uri="{FF2B5EF4-FFF2-40B4-BE49-F238E27FC236}">
                <a16:creationId xmlns:a16="http://schemas.microsoft.com/office/drawing/2014/main" id="{DFE94EBD-FFC0-4CF4-9944-D8E7CD188218}"/>
              </a:ext>
            </a:extLst>
          </p:cNvPr>
          <p:cNvGraphicFramePr>
            <a:graphicFrameLocks noGrp="1"/>
          </p:cNvGraphicFramePr>
          <p:nvPr>
            <p:ph type="tbl" sz="quarter" idx="13"/>
            <p:extLst>
              <p:ext uri="{D42A27DB-BD31-4B8C-83A1-F6EECF244321}">
                <p14:modId xmlns:p14="http://schemas.microsoft.com/office/powerpoint/2010/main" val="2401391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0959794"/>
                    </a:ext>
                  </a:extLst>
                </a:gridCol>
                <a:gridCol w="905256">
                  <a:extLst>
                    <a:ext uri="{9D8B030D-6E8A-4147-A177-3AD203B41FA5}">
                      <a16:colId xmlns:a16="http://schemas.microsoft.com/office/drawing/2014/main" val="895634015"/>
                    </a:ext>
                  </a:extLst>
                </a:gridCol>
                <a:gridCol w="411480">
                  <a:extLst>
                    <a:ext uri="{9D8B030D-6E8A-4147-A177-3AD203B41FA5}">
                      <a16:colId xmlns:a16="http://schemas.microsoft.com/office/drawing/2014/main" val="1993090065"/>
                    </a:ext>
                  </a:extLst>
                </a:gridCol>
                <a:gridCol w="246888">
                  <a:extLst>
                    <a:ext uri="{9D8B030D-6E8A-4147-A177-3AD203B41FA5}">
                      <a16:colId xmlns:a16="http://schemas.microsoft.com/office/drawing/2014/main" val="1628942209"/>
                    </a:ext>
                  </a:extLst>
                </a:gridCol>
                <a:gridCol w="246888">
                  <a:extLst>
                    <a:ext uri="{9D8B030D-6E8A-4147-A177-3AD203B41FA5}">
                      <a16:colId xmlns:a16="http://schemas.microsoft.com/office/drawing/2014/main" val="2986512816"/>
                    </a:ext>
                  </a:extLst>
                </a:gridCol>
                <a:gridCol w="246888">
                  <a:extLst>
                    <a:ext uri="{9D8B030D-6E8A-4147-A177-3AD203B41FA5}">
                      <a16:colId xmlns:a16="http://schemas.microsoft.com/office/drawing/2014/main" val="513303596"/>
                    </a:ext>
                  </a:extLst>
                </a:gridCol>
                <a:gridCol w="246888">
                  <a:extLst>
                    <a:ext uri="{9D8B030D-6E8A-4147-A177-3AD203B41FA5}">
                      <a16:colId xmlns:a16="http://schemas.microsoft.com/office/drawing/2014/main" val="2320422190"/>
                    </a:ext>
                  </a:extLst>
                </a:gridCol>
                <a:gridCol w="246888">
                  <a:extLst>
                    <a:ext uri="{9D8B030D-6E8A-4147-A177-3AD203B41FA5}">
                      <a16:colId xmlns:a16="http://schemas.microsoft.com/office/drawing/2014/main" val="2167339939"/>
                    </a:ext>
                  </a:extLst>
                </a:gridCol>
                <a:gridCol w="246888">
                  <a:extLst>
                    <a:ext uri="{9D8B030D-6E8A-4147-A177-3AD203B41FA5}">
                      <a16:colId xmlns:a16="http://schemas.microsoft.com/office/drawing/2014/main" val="1904731823"/>
                    </a:ext>
                  </a:extLst>
                </a:gridCol>
                <a:gridCol w="246888">
                  <a:extLst>
                    <a:ext uri="{9D8B030D-6E8A-4147-A177-3AD203B41FA5}">
                      <a16:colId xmlns:a16="http://schemas.microsoft.com/office/drawing/2014/main" val="10673992"/>
                    </a:ext>
                  </a:extLst>
                </a:gridCol>
                <a:gridCol w="246888">
                  <a:extLst>
                    <a:ext uri="{9D8B030D-6E8A-4147-A177-3AD203B41FA5}">
                      <a16:colId xmlns:a16="http://schemas.microsoft.com/office/drawing/2014/main" val="3954129908"/>
                    </a:ext>
                  </a:extLst>
                </a:gridCol>
                <a:gridCol w="246888">
                  <a:extLst>
                    <a:ext uri="{9D8B030D-6E8A-4147-A177-3AD203B41FA5}">
                      <a16:colId xmlns:a16="http://schemas.microsoft.com/office/drawing/2014/main" val="3595794071"/>
                    </a:ext>
                  </a:extLst>
                </a:gridCol>
                <a:gridCol w="246888">
                  <a:extLst>
                    <a:ext uri="{9D8B030D-6E8A-4147-A177-3AD203B41FA5}">
                      <a16:colId xmlns:a16="http://schemas.microsoft.com/office/drawing/2014/main" val="1119765994"/>
                    </a:ext>
                  </a:extLst>
                </a:gridCol>
                <a:gridCol w="246888">
                  <a:extLst>
                    <a:ext uri="{9D8B030D-6E8A-4147-A177-3AD203B41FA5}">
                      <a16:colId xmlns:a16="http://schemas.microsoft.com/office/drawing/2014/main" val="251880998"/>
                    </a:ext>
                  </a:extLst>
                </a:gridCol>
                <a:gridCol w="246888">
                  <a:extLst>
                    <a:ext uri="{9D8B030D-6E8A-4147-A177-3AD203B41FA5}">
                      <a16:colId xmlns:a16="http://schemas.microsoft.com/office/drawing/2014/main" val="3195227412"/>
                    </a:ext>
                  </a:extLst>
                </a:gridCol>
                <a:gridCol w="246888">
                  <a:extLst>
                    <a:ext uri="{9D8B030D-6E8A-4147-A177-3AD203B41FA5}">
                      <a16:colId xmlns:a16="http://schemas.microsoft.com/office/drawing/2014/main" val="956445950"/>
                    </a:ext>
                  </a:extLst>
                </a:gridCol>
                <a:gridCol w="246888">
                  <a:extLst>
                    <a:ext uri="{9D8B030D-6E8A-4147-A177-3AD203B41FA5}">
                      <a16:colId xmlns:a16="http://schemas.microsoft.com/office/drawing/2014/main" val="2717353217"/>
                    </a:ext>
                  </a:extLst>
                </a:gridCol>
                <a:gridCol w="246888">
                  <a:extLst>
                    <a:ext uri="{9D8B030D-6E8A-4147-A177-3AD203B41FA5}">
                      <a16:colId xmlns:a16="http://schemas.microsoft.com/office/drawing/2014/main" val="1616623849"/>
                    </a:ext>
                  </a:extLst>
                </a:gridCol>
                <a:gridCol w="246888">
                  <a:extLst>
                    <a:ext uri="{9D8B030D-6E8A-4147-A177-3AD203B41FA5}">
                      <a16:colId xmlns:a16="http://schemas.microsoft.com/office/drawing/2014/main" val="877810892"/>
                    </a:ext>
                  </a:extLst>
                </a:gridCol>
                <a:gridCol w="246888">
                  <a:extLst>
                    <a:ext uri="{9D8B030D-6E8A-4147-A177-3AD203B41FA5}">
                      <a16:colId xmlns:a16="http://schemas.microsoft.com/office/drawing/2014/main" val="860896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48127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- 2021-02-27 15:03:00</a:t>
                      </a:r>
                      <a:r>
                        <a:rPr kumimoji="0" lang="en-US" sz="1000" b="0" i="0" u="none" strike="noStrike" kern="1200" cap="none" spc="0" normalizeH="0" baseline="0" noProof="0">
                          <a:ln>
                            <a:noFill/>
                          </a:ln>
                          <a:solidFill>
                            <a:prstClr val="black"/>
                          </a:solidFill>
                          <a:effectLst/>
                          <a:uLnTx/>
                          <a:uFillTx/>
                          <a:latin typeface="+mn-lt"/>
                          <a:ea typeface="+mn-ea"/>
                          <a:cs typeface="+mn-cs"/>
                        </a:rPr>
                        <a:t>
 What’s your favourite combination?
#SCSButter #goodness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20:15:05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96731445"/>
                  </a:ext>
                </a:extLst>
              </a:tr>
            </a:tbl>
          </a:graphicData>
        </a:graphic>
      </p:graphicFrame>
      <p:sp>
        <p:nvSpPr>
          <p:cNvPr id="4" name="Text Placeholder 3">
            <a:extLst>
              <a:ext uri="{FF2B5EF4-FFF2-40B4-BE49-F238E27FC236}">
                <a16:creationId xmlns:a16="http://schemas.microsoft.com/office/drawing/2014/main" id="{FEB2B5C1-99E9-4D68-9926-A088327A2FB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648745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2EB20-E705-42F9-A120-4DC5AEA8BFBC}"/>
              </a:ext>
            </a:extLst>
          </p:cNvPr>
          <p:cNvSpPr>
            <a:spLocks noGrp="1"/>
          </p:cNvSpPr>
          <p:nvPr>
            <p:ph type="title"/>
          </p:nvPr>
        </p:nvSpPr>
        <p:spPr/>
        <p:txBody>
          <a:bodyPr/>
          <a:lstStyle/>
          <a:p>
            <a:r>
              <a:rPr lang="en-US"/>
              <a:t>Facebook Original Own Posts Table | SCS Dairy MY - 4 of 25</a:t>
            </a:r>
          </a:p>
        </p:txBody>
      </p:sp>
      <p:graphicFrame>
        <p:nvGraphicFramePr>
          <p:cNvPr id="5" name="Table Placeholder 4">
            <a:extLst>
              <a:ext uri="{FF2B5EF4-FFF2-40B4-BE49-F238E27FC236}">
                <a16:creationId xmlns:a16="http://schemas.microsoft.com/office/drawing/2014/main" id="{A563A95E-63D7-4689-8A39-988841E9A9B8}"/>
              </a:ext>
            </a:extLst>
          </p:cNvPr>
          <p:cNvGraphicFramePr>
            <a:graphicFrameLocks noGrp="1"/>
          </p:cNvGraphicFramePr>
          <p:nvPr>
            <p:ph type="tbl" sz="quarter" idx="13"/>
            <p:extLst>
              <p:ext uri="{D42A27DB-BD31-4B8C-83A1-F6EECF244321}">
                <p14:modId xmlns:p14="http://schemas.microsoft.com/office/powerpoint/2010/main" val="447773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31758879"/>
                    </a:ext>
                  </a:extLst>
                </a:gridCol>
                <a:gridCol w="905256">
                  <a:extLst>
                    <a:ext uri="{9D8B030D-6E8A-4147-A177-3AD203B41FA5}">
                      <a16:colId xmlns:a16="http://schemas.microsoft.com/office/drawing/2014/main" val="3743898666"/>
                    </a:ext>
                  </a:extLst>
                </a:gridCol>
                <a:gridCol w="411480">
                  <a:extLst>
                    <a:ext uri="{9D8B030D-6E8A-4147-A177-3AD203B41FA5}">
                      <a16:colId xmlns:a16="http://schemas.microsoft.com/office/drawing/2014/main" val="1296246791"/>
                    </a:ext>
                  </a:extLst>
                </a:gridCol>
                <a:gridCol w="246888">
                  <a:extLst>
                    <a:ext uri="{9D8B030D-6E8A-4147-A177-3AD203B41FA5}">
                      <a16:colId xmlns:a16="http://schemas.microsoft.com/office/drawing/2014/main" val="1931424099"/>
                    </a:ext>
                  </a:extLst>
                </a:gridCol>
                <a:gridCol w="246888">
                  <a:extLst>
                    <a:ext uri="{9D8B030D-6E8A-4147-A177-3AD203B41FA5}">
                      <a16:colId xmlns:a16="http://schemas.microsoft.com/office/drawing/2014/main" val="2178379414"/>
                    </a:ext>
                  </a:extLst>
                </a:gridCol>
                <a:gridCol w="246888">
                  <a:extLst>
                    <a:ext uri="{9D8B030D-6E8A-4147-A177-3AD203B41FA5}">
                      <a16:colId xmlns:a16="http://schemas.microsoft.com/office/drawing/2014/main" val="1924353673"/>
                    </a:ext>
                  </a:extLst>
                </a:gridCol>
                <a:gridCol w="246888">
                  <a:extLst>
                    <a:ext uri="{9D8B030D-6E8A-4147-A177-3AD203B41FA5}">
                      <a16:colId xmlns:a16="http://schemas.microsoft.com/office/drawing/2014/main" val="987353991"/>
                    </a:ext>
                  </a:extLst>
                </a:gridCol>
                <a:gridCol w="246888">
                  <a:extLst>
                    <a:ext uri="{9D8B030D-6E8A-4147-A177-3AD203B41FA5}">
                      <a16:colId xmlns:a16="http://schemas.microsoft.com/office/drawing/2014/main" val="3627450750"/>
                    </a:ext>
                  </a:extLst>
                </a:gridCol>
                <a:gridCol w="246888">
                  <a:extLst>
                    <a:ext uri="{9D8B030D-6E8A-4147-A177-3AD203B41FA5}">
                      <a16:colId xmlns:a16="http://schemas.microsoft.com/office/drawing/2014/main" val="3840013805"/>
                    </a:ext>
                  </a:extLst>
                </a:gridCol>
                <a:gridCol w="246888">
                  <a:extLst>
                    <a:ext uri="{9D8B030D-6E8A-4147-A177-3AD203B41FA5}">
                      <a16:colId xmlns:a16="http://schemas.microsoft.com/office/drawing/2014/main" val="492025133"/>
                    </a:ext>
                  </a:extLst>
                </a:gridCol>
                <a:gridCol w="246888">
                  <a:extLst>
                    <a:ext uri="{9D8B030D-6E8A-4147-A177-3AD203B41FA5}">
                      <a16:colId xmlns:a16="http://schemas.microsoft.com/office/drawing/2014/main" val="2924416867"/>
                    </a:ext>
                  </a:extLst>
                </a:gridCol>
                <a:gridCol w="246888">
                  <a:extLst>
                    <a:ext uri="{9D8B030D-6E8A-4147-A177-3AD203B41FA5}">
                      <a16:colId xmlns:a16="http://schemas.microsoft.com/office/drawing/2014/main" val="1913117597"/>
                    </a:ext>
                  </a:extLst>
                </a:gridCol>
                <a:gridCol w="246888">
                  <a:extLst>
                    <a:ext uri="{9D8B030D-6E8A-4147-A177-3AD203B41FA5}">
                      <a16:colId xmlns:a16="http://schemas.microsoft.com/office/drawing/2014/main" val="2365133320"/>
                    </a:ext>
                  </a:extLst>
                </a:gridCol>
                <a:gridCol w="246888">
                  <a:extLst>
                    <a:ext uri="{9D8B030D-6E8A-4147-A177-3AD203B41FA5}">
                      <a16:colId xmlns:a16="http://schemas.microsoft.com/office/drawing/2014/main" val="2969221092"/>
                    </a:ext>
                  </a:extLst>
                </a:gridCol>
                <a:gridCol w="246888">
                  <a:extLst>
                    <a:ext uri="{9D8B030D-6E8A-4147-A177-3AD203B41FA5}">
                      <a16:colId xmlns:a16="http://schemas.microsoft.com/office/drawing/2014/main" val="125802312"/>
                    </a:ext>
                  </a:extLst>
                </a:gridCol>
                <a:gridCol w="246888">
                  <a:extLst>
                    <a:ext uri="{9D8B030D-6E8A-4147-A177-3AD203B41FA5}">
                      <a16:colId xmlns:a16="http://schemas.microsoft.com/office/drawing/2014/main" val="3293727644"/>
                    </a:ext>
                  </a:extLst>
                </a:gridCol>
                <a:gridCol w="246888">
                  <a:extLst>
                    <a:ext uri="{9D8B030D-6E8A-4147-A177-3AD203B41FA5}">
                      <a16:colId xmlns:a16="http://schemas.microsoft.com/office/drawing/2014/main" val="1049110231"/>
                    </a:ext>
                  </a:extLst>
                </a:gridCol>
                <a:gridCol w="246888">
                  <a:extLst>
                    <a:ext uri="{9D8B030D-6E8A-4147-A177-3AD203B41FA5}">
                      <a16:colId xmlns:a16="http://schemas.microsoft.com/office/drawing/2014/main" val="2833082234"/>
                    </a:ext>
                  </a:extLst>
                </a:gridCol>
                <a:gridCol w="246888">
                  <a:extLst>
                    <a:ext uri="{9D8B030D-6E8A-4147-A177-3AD203B41FA5}">
                      <a16:colId xmlns:a16="http://schemas.microsoft.com/office/drawing/2014/main" val="87539973"/>
                    </a:ext>
                  </a:extLst>
                </a:gridCol>
                <a:gridCol w="246888">
                  <a:extLst>
                    <a:ext uri="{9D8B030D-6E8A-4147-A177-3AD203B41FA5}">
                      <a16:colId xmlns:a16="http://schemas.microsoft.com/office/drawing/2014/main" val="873858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1982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- 2021-02-26 15:44:14</a:t>
                      </a:r>
                      <a:r>
                        <a:rPr kumimoji="0" lang="en-US" sz="1000" b="0" i="0" u="none" strike="noStrike" kern="1200" cap="none" spc="0" normalizeH="0" baseline="0" noProof="0">
                          <a:ln>
                            <a:noFill/>
                          </a:ln>
                          <a:solidFill>
                            <a:prstClr val="black"/>
                          </a:solidFill>
                          <a:effectLst/>
                          <a:uLnTx/>
                          <a:uFillTx/>
                          <a:latin typeface="+mn-lt"/>
                          <a:ea typeface="+mn-ea"/>
                          <a:cs typeface="+mn-cs"/>
                        </a:rPr>
                        <a:t>
 Learn a new and exciting recipe made with SCS Butter from Chef Chantel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Remember to tune in to our page tomorrow at 3pm!
Get your stock of SCS Butter from the comfort of your home! Click on the link below and shop now!
https://bit.ly/SCSMYLazada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24889528"/>
                  </a:ext>
                </a:extLst>
              </a:tr>
            </a:tbl>
          </a:graphicData>
        </a:graphic>
      </p:graphicFrame>
      <p:sp>
        <p:nvSpPr>
          <p:cNvPr id="4" name="Text Placeholder 3">
            <a:extLst>
              <a:ext uri="{FF2B5EF4-FFF2-40B4-BE49-F238E27FC236}">
                <a16:creationId xmlns:a16="http://schemas.microsoft.com/office/drawing/2014/main" id="{0494F05F-1F0A-4426-A78F-BF9B79A574A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566636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3CA9E-EF76-4EBC-87C0-77FE48B833E7}"/>
              </a:ext>
            </a:extLst>
          </p:cNvPr>
          <p:cNvSpPr>
            <a:spLocks noGrp="1"/>
          </p:cNvSpPr>
          <p:nvPr>
            <p:ph type="title"/>
          </p:nvPr>
        </p:nvSpPr>
        <p:spPr/>
        <p:txBody>
          <a:bodyPr/>
          <a:lstStyle/>
          <a:p>
            <a:r>
              <a:rPr lang="en-US"/>
              <a:t>Facebook Original Own Posts Table | SCS Dairy MY - 5 of 25</a:t>
            </a:r>
          </a:p>
        </p:txBody>
      </p:sp>
      <p:graphicFrame>
        <p:nvGraphicFramePr>
          <p:cNvPr id="5" name="Table Placeholder 4">
            <a:extLst>
              <a:ext uri="{FF2B5EF4-FFF2-40B4-BE49-F238E27FC236}">
                <a16:creationId xmlns:a16="http://schemas.microsoft.com/office/drawing/2014/main" id="{009D501B-E96E-4214-BF6A-679E2C89ABE5}"/>
              </a:ext>
            </a:extLst>
          </p:cNvPr>
          <p:cNvGraphicFramePr>
            <a:graphicFrameLocks noGrp="1"/>
          </p:cNvGraphicFramePr>
          <p:nvPr>
            <p:ph type="tbl" sz="quarter" idx="13"/>
            <p:extLst>
              <p:ext uri="{D42A27DB-BD31-4B8C-83A1-F6EECF244321}">
                <p14:modId xmlns:p14="http://schemas.microsoft.com/office/powerpoint/2010/main" val="2385233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91362124"/>
                    </a:ext>
                  </a:extLst>
                </a:gridCol>
                <a:gridCol w="905256">
                  <a:extLst>
                    <a:ext uri="{9D8B030D-6E8A-4147-A177-3AD203B41FA5}">
                      <a16:colId xmlns:a16="http://schemas.microsoft.com/office/drawing/2014/main" val="1476584661"/>
                    </a:ext>
                  </a:extLst>
                </a:gridCol>
                <a:gridCol w="411480">
                  <a:extLst>
                    <a:ext uri="{9D8B030D-6E8A-4147-A177-3AD203B41FA5}">
                      <a16:colId xmlns:a16="http://schemas.microsoft.com/office/drawing/2014/main" val="4225624064"/>
                    </a:ext>
                  </a:extLst>
                </a:gridCol>
                <a:gridCol w="246888">
                  <a:extLst>
                    <a:ext uri="{9D8B030D-6E8A-4147-A177-3AD203B41FA5}">
                      <a16:colId xmlns:a16="http://schemas.microsoft.com/office/drawing/2014/main" val="2074589673"/>
                    </a:ext>
                  </a:extLst>
                </a:gridCol>
                <a:gridCol w="246888">
                  <a:extLst>
                    <a:ext uri="{9D8B030D-6E8A-4147-A177-3AD203B41FA5}">
                      <a16:colId xmlns:a16="http://schemas.microsoft.com/office/drawing/2014/main" val="1815642729"/>
                    </a:ext>
                  </a:extLst>
                </a:gridCol>
                <a:gridCol w="246888">
                  <a:extLst>
                    <a:ext uri="{9D8B030D-6E8A-4147-A177-3AD203B41FA5}">
                      <a16:colId xmlns:a16="http://schemas.microsoft.com/office/drawing/2014/main" val="2242485990"/>
                    </a:ext>
                  </a:extLst>
                </a:gridCol>
                <a:gridCol w="246888">
                  <a:extLst>
                    <a:ext uri="{9D8B030D-6E8A-4147-A177-3AD203B41FA5}">
                      <a16:colId xmlns:a16="http://schemas.microsoft.com/office/drawing/2014/main" val="3882799459"/>
                    </a:ext>
                  </a:extLst>
                </a:gridCol>
                <a:gridCol w="246888">
                  <a:extLst>
                    <a:ext uri="{9D8B030D-6E8A-4147-A177-3AD203B41FA5}">
                      <a16:colId xmlns:a16="http://schemas.microsoft.com/office/drawing/2014/main" val="80139770"/>
                    </a:ext>
                  </a:extLst>
                </a:gridCol>
                <a:gridCol w="246888">
                  <a:extLst>
                    <a:ext uri="{9D8B030D-6E8A-4147-A177-3AD203B41FA5}">
                      <a16:colId xmlns:a16="http://schemas.microsoft.com/office/drawing/2014/main" val="212027626"/>
                    </a:ext>
                  </a:extLst>
                </a:gridCol>
                <a:gridCol w="246888">
                  <a:extLst>
                    <a:ext uri="{9D8B030D-6E8A-4147-A177-3AD203B41FA5}">
                      <a16:colId xmlns:a16="http://schemas.microsoft.com/office/drawing/2014/main" val="890671356"/>
                    </a:ext>
                  </a:extLst>
                </a:gridCol>
                <a:gridCol w="246888">
                  <a:extLst>
                    <a:ext uri="{9D8B030D-6E8A-4147-A177-3AD203B41FA5}">
                      <a16:colId xmlns:a16="http://schemas.microsoft.com/office/drawing/2014/main" val="2115431191"/>
                    </a:ext>
                  </a:extLst>
                </a:gridCol>
                <a:gridCol w="246888">
                  <a:extLst>
                    <a:ext uri="{9D8B030D-6E8A-4147-A177-3AD203B41FA5}">
                      <a16:colId xmlns:a16="http://schemas.microsoft.com/office/drawing/2014/main" val="3308628102"/>
                    </a:ext>
                  </a:extLst>
                </a:gridCol>
                <a:gridCol w="246888">
                  <a:extLst>
                    <a:ext uri="{9D8B030D-6E8A-4147-A177-3AD203B41FA5}">
                      <a16:colId xmlns:a16="http://schemas.microsoft.com/office/drawing/2014/main" val="593462275"/>
                    </a:ext>
                  </a:extLst>
                </a:gridCol>
                <a:gridCol w="246888">
                  <a:extLst>
                    <a:ext uri="{9D8B030D-6E8A-4147-A177-3AD203B41FA5}">
                      <a16:colId xmlns:a16="http://schemas.microsoft.com/office/drawing/2014/main" val="3942992100"/>
                    </a:ext>
                  </a:extLst>
                </a:gridCol>
                <a:gridCol w="246888">
                  <a:extLst>
                    <a:ext uri="{9D8B030D-6E8A-4147-A177-3AD203B41FA5}">
                      <a16:colId xmlns:a16="http://schemas.microsoft.com/office/drawing/2014/main" val="886317593"/>
                    </a:ext>
                  </a:extLst>
                </a:gridCol>
                <a:gridCol w="246888">
                  <a:extLst>
                    <a:ext uri="{9D8B030D-6E8A-4147-A177-3AD203B41FA5}">
                      <a16:colId xmlns:a16="http://schemas.microsoft.com/office/drawing/2014/main" val="1409705304"/>
                    </a:ext>
                  </a:extLst>
                </a:gridCol>
                <a:gridCol w="246888">
                  <a:extLst>
                    <a:ext uri="{9D8B030D-6E8A-4147-A177-3AD203B41FA5}">
                      <a16:colId xmlns:a16="http://schemas.microsoft.com/office/drawing/2014/main" val="1722267623"/>
                    </a:ext>
                  </a:extLst>
                </a:gridCol>
                <a:gridCol w="246888">
                  <a:extLst>
                    <a:ext uri="{9D8B030D-6E8A-4147-A177-3AD203B41FA5}">
                      <a16:colId xmlns:a16="http://schemas.microsoft.com/office/drawing/2014/main" val="1098717949"/>
                    </a:ext>
                  </a:extLst>
                </a:gridCol>
                <a:gridCol w="246888">
                  <a:extLst>
                    <a:ext uri="{9D8B030D-6E8A-4147-A177-3AD203B41FA5}">
                      <a16:colId xmlns:a16="http://schemas.microsoft.com/office/drawing/2014/main" val="3705506046"/>
                    </a:ext>
                  </a:extLst>
                </a:gridCol>
                <a:gridCol w="246888">
                  <a:extLst>
                    <a:ext uri="{9D8B030D-6E8A-4147-A177-3AD203B41FA5}">
                      <a16:colId xmlns:a16="http://schemas.microsoft.com/office/drawing/2014/main" val="2519389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0507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- 2021-02-25 16:11:25</a:t>
                      </a:r>
                      <a:r>
                        <a:rPr kumimoji="0" lang="en-US" sz="1000" b="0" i="0" u="none" strike="noStrike" kern="1200" cap="none" spc="0" normalizeH="0" baseline="0" noProof="0">
                          <a:ln>
                            <a:noFill/>
                          </a:ln>
                          <a:solidFill>
                            <a:prstClr val="black"/>
                          </a:solidFill>
                          <a:effectLst/>
                          <a:uLnTx/>
                          <a:uFillTx/>
                          <a:latin typeface="+mn-lt"/>
                          <a:ea typeface="+mn-ea"/>
                          <a:cs typeface="+mn-cs"/>
                        </a:rPr>
                        <a:t>
 Make something special this Chap Goh Mei to end the CNY holiday celebrations! These succulent and juicy Szechuan scallops made with SCS Salted Butter are super delicious and taste even better with fried rice.
#SCSrecipes #JustAddSCS
Szechuan Scallops
Ingredients:
2 tbsp SCS Salted Butter
340g scallops
Water for boiling
2 cloves garlic (minced)
57g red bell pepper
57g yellow pepper
57g green pepper
White sesame seeds for garnishing
Ingredients for the sauce:
2 tbsp Szechuan Sauce
1½ tsp sugar
2 tbsp water
½ tsp cornstarch
Instructions:
1. Bring a pot of water to boil. Cook the scallops for 30 seconds. 
2. Remove the scallops from the boiling water with a strainer. Drain and set aside.
3. Mix all the ingredients of the sauce in a small bowl. Stir until well combined.
4. Heat up a wok or skillet with SCS Salted Butter. 
5. Add the garlic and stir-fry until aromatic. Add in the bell peppers, stir fry until fragrant. 
6. Transfer the scallops into the wok or skillet, stir to combine well with the bell peppers.
7. Add in the sauce mixture and continue to stir-fry the scallops. 
8. As soon as the sauce thickens, turn off the heat. 
9. Transfer the scallops to a serving platter and garnish with white sesame seeds. 
10. Serve immediately with steamed rice.
Source: https://rasamalaysia.com/szechuan-scallops/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70603102"/>
                  </a:ext>
                </a:extLst>
              </a:tr>
            </a:tbl>
          </a:graphicData>
        </a:graphic>
      </p:graphicFrame>
      <p:sp>
        <p:nvSpPr>
          <p:cNvPr id="4" name="Text Placeholder 3">
            <a:extLst>
              <a:ext uri="{FF2B5EF4-FFF2-40B4-BE49-F238E27FC236}">
                <a16:creationId xmlns:a16="http://schemas.microsoft.com/office/drawing/2014/main" id="{09289E98-174E-443E-9B12-5E57540131B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6062886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F5C26-5726-453A-A801-6295BCF6C125}"/>
              </a:ext>
            </a:extLst>
          </p:cNvPr>
          <p:cNvSpPr>
            <a:spLocks noGrp="1"/>
          </p:cNvSpPr>
          <p:nvPr>
            <p:ph type="title"/>
          </p:nvPr>
        </p:nvSpPr>
        <p:spPr/>
        <p:txBody>
          <a:bodyPr/>
          <a:lstStyle/>
          <a:p>
            <a:r>
              <a:rPr lang="en-US"/>
              <a:t>Facebook Original Own Posts Table | SCS Dairy MY - 6 of 25</a:t>
            </a:r>
          </a:p>
        </p:txBody>
      </p:sp>
      <p:graphicFrame>
        <p:nvGraphicFramePr>
          <p:cNvPr id="5" name="Table Placeholder 4">
            <a:extLst>
              <a:ext uri="{FF2B5EF4-FFF2-40B4-BE49-F238E27FC236}">
                <a16:creationId xmlns:a16="http://schemas.microsoft.com/office/drawing/2014/main" id="{055171EE-7CA0-496D-89F3-994ADCC1D8E7}"/>
              </a:ext>
            </a:extLst>
          </p:cNvPr>
          <p:cNvGraphicFramePr>
            <a:graphicFrameLocks noGrp="1"/>
          </p:cNvGraphicFramePr>
          <p:nvPr>
            <p:ph type="tbl" sz="quarter" idx="13"/>
            <p:extLst>
              <p:ext uri="{D42A27DB-BD31-4B8C-83A1-F6EECF244321}">
                <p14:modId xmlns:p14="http://schemas.microsoft.com/office/powerpoint/2010/main" val="399831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55849523"/>
                    </a:ext>
                  </a:extLst>
                </a:gridCol>
                <a:gridCol w="905256">
                  <a:extLst>
                    <a:ext uri="{9D8B030D-6E8A-4147-A177-3AD203B41FA5}">
                      <a16:colId xmlns:a16="http://schemas.microsoft.com/office/drawing/2014/main" val="1415600530"/>
                    </a:ext>
                  </a:extLst>
                </a:gridCol>
                <a:gridCol w="411480">
                  <a:extLst>
                    <a:ext uri="{9D8B030D-6E8A-4147-A177-3AD203B41FA5}">
                      <a16:colId xmlns:a16="http://schemas.microsoft.com/office/drawing/2014/main" val="3913176700"/>
                    </a:ext>
                  </a:extLst>
                </a:gridCol>
                <a:gridCol w="246888">
                  <a:extLst>
                    <a:ext uri="{9D8B030D-6E8A-4147-A177-3AD203B41FA5}">
                      <a16:colId xmlns:a16="http://schemas.microsoft.com/office/drawing/2014/main" val="2559200997"/>
                    </a:ext>
                  </a:extLst>
                </a:gridCol>
                <a:gridCol w="246888">
                  <a:extLst>
                    <a:ext uri="{9D8B030D-6E8A-4147-A177-3AD203B41FA5}">
                      <a16:colId xmlns:a16="http://schemas.microsoft.com/office/drawing/2014/main" val="3756950556"/>
                    </a:ext>
                  </a:extLst>
                </a:gridCol>
                <a:gridCol w="246888">
                  <a:extLst>
                    <a:ext uri="{9D8B030D-6E8A-4147-A177-3AD203B41FA5}">
                      <a16:colId xmlns:a16="http://schemas.microsoft.com/office/drawing/2014/main" val="4142518299"/>
                    </a:ext>
                  </a:extLst>
                </a:gridCol>
                <a:gridCol w="246888">
                  <a:extLst>
                    <a:ext uri="{9D8B030D-6E8A-4147-A177-3AD203B41FA5}">
                      <a16:colId xmlns:a16="http://schemas.microsoft.com/office/drawing/2014/main" val="3308070362"/>
                    </a:ext>
                  </a:extLst>
                </a:gridCol>
                <a:gridCol w="246888">
                  <a:extLst>
                    <a:ext uri="{9D8B030D-6E8A-4147-A177-3AD203B41FA5}">
                      <a16:colId xmlns:a16="http://schemas.microsoft.com/office/drawing/2014/main" val="3430048197"/>
                    </a:ext>
                  </a:extLst>
                </a:gridCol>
                <a:gridCol w="246888">
                  <a:extLst>
                    <a:ext uri="{9D8B030D-6E8A-4147-A177-3AD203B41FA5}">
                      <a16:colId xmlns:a16="http://schemas.microsoft.com/office/drawing/2014/main" val="962337363"/>
                    </a:ext>
                  </a:extLst>
                </a:gridCol>
                <a:gridCol w="246888">
                  <a:extLst>
                    <a:ext uri="{9D8B030D-6E8A-4147-A177-3AD203B41FA5}">
                      <a16:colId xmlns:a16="http://schemas.microsoft.com/office/drawing/2014/main" val="2196015343"/>
                    </a:ext>
                  </a:extLst>
                </a:gridCol>
                <a:gridCol w="246888">
                  <a:extLst>
                    <a:ext uri="{9D8B030D-6E8A-4147-A177-3AD203B41FA5}">
                      <a16:colId xmlns:a16="http://schemas.microsoft.com/office/drawing/2014/main" val="1646473868"/>
                    </a:ext>
                  </a:extLst>
                </a:gridCol>
                <a:gridCol w="246888">
                  <a:extLst>
                    <a:ext uri="{9D8B030D-6E8A-4147-A177-3AD203B41FA5}">
                      <a16:colId xmlns:a16="http://schemas.microsoft.com/office/drawing/2014/main" val="3589856362"/>
                    </a:ext>
                  </a:extLst>
                </a:gridCol>
                <a:gridCol w="246888">
                  <a:extLst>
                    <a:ext uri="{9D8B030D-6E8A-4147-A177-3AD203B41FA5}">
                      <a16:colId xmlns:a16="http://schemas.microsoft.com/office/drawing/2014/main" val="3324290960"/>
                    </a:ext>
                  </a:extLst>
                </a:gridCol>
                <a:gridCol w="246888">
                  <a:extLst>
                    <a:ext uri="{9D8B030D-6E8A-4147-A177-3AD203B41FA5}">
                      <a16:colId xmlns:a16="http://schemas.microsoft.com/office/drawing/2014/main" val="2602612325"/>
                    </a:ext>
                  </a:extLst>
                </a:gridCol>
                <a:gridCol w="246888">
                  <a:extLst>
                    <a:ext uri="{9D8B030D-6E8A-4147-A177-3AD203B41FA5}">
                      <a16:colId xmlns:a16="http://schemas.microsoft.com/office/drawing/2014/main" val="1479536392"/>
                    </a:ext>
                  </a:extLst>
                </a:gridCol>
                <a:gridCol w="246888">
                  <a:extLst>
                    <a:ext uri="{9D8B030D-6E8A-4147-A177-3AD203B41FA5}">
                      <a16:colId xmlns:a16="http://schemas.microsoft.com/office/drawing/2014/main" val="1096242726"/>
                    </a:ext>
                  </a:extLst>
                </a:gridCol>
                <a:gridCol w="246888">
                  <a:extLst>
                    <a:ext uri="{9D8B030D-6E8A-4147-A177-3AD203B41FA5}">
                      <a16:colId xmlns:a16="http://schemas.microsoft.com/office/drawing/2014/main" val="3601330801"/>
                    </a:ext>
                  </a:extLst>
                </a:gridCol>
                <a:gridCol w="246888">
                  <a:extLst>
                    <a:ext uri="{9D8B030D-6E8A-4147-A177-3AD203B41FA5}">
                      <a16:colId xmlns:a16="http://schemas.microsoft.com/office/drawing/2014/main" val="3371538950"/>
                    </a:ext>
                  </a:extLst>
                </a:gridCol>
                <a:gridCol w="246888">
                  <a:extLst>
                    <a:ext uri="{9D8B030D-6E8A-4147-A177-3AD203B41FA5}">
                      <a16:colId xmlns:a16="http://schemas.microsoft.com/office/drawing/2014/main" val="3031737187"/>
                    </a:ext>
                  </a:extLst>
                </a:gridCol>
                <a:gridCol w="246888">
                  <a:extLst>
                    <a:ext uri="{9D8B030D-6E8A-4147-A177-3AD203B41FA5}">
                      <a16:colId xmlns:a16="http://schemas.microsoft.com/office/drawing/2014/main" val="2799431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08593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- 2021-02-25 14:53:14</a:t>
                      </a:r>
                      <a:r>
                        <a:rPr kumimoji="0" lang="en-US" sz="1000" b="0" i="0" u="none" strike="noStrike" kern="1200" cap="none" spc="0" normalizeH="0" baseline="0" noProof="0">
                          <a:ln>
                            <a:noFill/>
                          </a:ln>
                          <a:solidFill>
                            <a:prstClr val="black"/>
                          </a:solidFill>
                          <a:effectLst/>
                          <a:uLnTx/>
                          <a:uFillTx/>
                          <a:latin typeface="+mn-lt"/>
                          <a:ea typeface="+mn-ea"/>
                          <a:cs typeface="+mn-cs"/>
                        </a:rPr>
                        <a:t>
 [#SCSNewFlavour] Hello there SCS lovers! We know how much you love SCS Butter and would like you to vote for a new flavour! ❤️
Tell us which new flavour you would like for SCS Spreadable Butter? Pick your top two favourites and tell us what you plan to make with them in the comment section below. 
You never know, we might just make your chosen flavours a reality! 😍
#TheNextBigFlavour #SCSSpreadableButter #sweet #savoury #strawberry #butterscotch #rosemary #truffle #chocolate #newflavour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50450957"/>
                  </a:ext>
                </a:extLst>
              </a:tr>
            </a:tbl>
          </a:graphicData>
        </a:graphic>
      </p:graphicFrame>
      <p:sp>
        <p:nvSpPr>
          <p:cNvPr id="4" name="Text Placeholder 3">
            <a:extLst>
              <a:ext uri="{FF2B5EF4-FFF2-40B4-BE49-F238E27FC236}">
                <a16:creationId xmlns:a16="http://schemas.microsoft.com/office/drawing/2014/main" id="{409A1BA3-D24C-4ECA-B80E-EDEC50A88BE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1218728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C203C-758E-4F1F-A06F-A935B1DF3F81}"/>
              </a:ext>
            </a:extLst>
          </p:cNvPr>
          <p:cNvSpPr>
            <a:spLocks noGrp="1"/>
          </p:cNvSpPr>
          <p:nvPr>
            <p:ph type="title"/>
          </p:nvPr>
        </p:nvSpPr>
        <p:spPr/>
        <p:txBody>
          <a:bodyPr/>
          <a:lstStyle/>
          <a:p>
            <a:r>
              <a:rPr lang="en-US"/>
              <a:t>Facebook Original Own Posts Table | SCS Dairy MY - 7 of 25</a:t>
            </a:r>
          </a:p>
        </p:txBody>
      </p:sp>
      <p:graphicFrame>
        <p:nvGraphicFramePr>
          <p:cNvPr id="5" name="Table Placeholder 4">
            <a:extLst>
              <a:ext uri="{FF2B5EF4-FFF2-40B4-BE49-F238E27FC236}">
                <a16:creationId xmlns:a16="http://schemas.microsoft.com/office/drawing/2014/main" id="{9604A826-9B42-4768-8A04-E8E68AFF3E48}"/>
              </a:ext>
            </a:extLst>
          </p:cNvPr>
          <p:cNvGraphicFramePr>
            <a:graphicFrameLocks noGrp="1"/>
          </p:cNvGraphicFramePr>
          <p:nvPr>
            <p:ph type="tbl" sz="quarter" idx="13"/>
            <p:extLst>
              <p:ext uri="{D42A27DB-BD31-4B8C-83A1-F6EECF244321}">
                <p14:modId xmlns:p14="http://schemas.microsoft.com/office/powerpoint/2010/main" val="253544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71780877"/>
                    </a:ext>
                  </a:extLst>
                </a:gridCol>
                <a:gridCol w="905256">
                  <a:extLst>
                    <a:ext uri="{9D8B030D-6E8A-4147-A177-3AD203B41FA5}">
                      <a16:colId xmlns:a16="http://schemas.microsoft.com/office/drawing/2014/main" val="801012414"/>
                    </a:ext>
                  </a:extLst>
                </a:gridCol>
                <a:gridCol w="411480">
                  <a:extLst>
                    <a:ext uri="{9D8B030D-6E8A-4147-A177-3AD203B41FA5}">
                      <a16:colId xmlns:a16="http://schemas.microsoft.com/office/drawing/2014/main" val="3181564783"/>
                    </a:ext>
                  </a:extLst>
                </a:gridCol>
                <a:gridCol w="246888">
                  <a:extLst>
                    <a:ext uri="{9D8B030D-6E8A-4147-A177-3AD203B41FA5}">
                      <a16:colId xmlns:a16="http://schemas.microsoft.com/office/drawing/2014/main" val="4034038233"/>
                    </a:ext>
                  </a:extLst>
                </a:gridCol>
                <a:gridCol w="246888">
                  <a:extLst>
                    <a:ext uri="{9D8B030D-6E8A-4147-A177-3AD203B41FA5}">
                      <a16:colId xmlns:a16="http://schemas.microsoft.com/office/drawing/2014/main" val="1952712045"/>
                    </a:ext>
                  </a:extLst>
                </a:gridCol>
                <a:gridCol w="246888">
                  <a:extLst>
                    <a:ext uri="{9D8B030D-6E8A-4147-A177-3AD203B41FA5}">
                      <a16:colId xmlns:a16="http://schemas.microsoft.com/office/drawing/2014/main" val="840347235"/>
                    </a:ext>
                  </a:extLst>
                </a:gridCol>
                <a:gridCol w="246888">
                  <a:extLst>
                    <a:ext uri="{9D8B030D-6E8A-4147-A177-3AD203B41FA5}">
                      <a16:colId xmlns:a16="http://schemas.microsoft.com/office/drawing/2014/main" val="3596806235"/>
                    </a:ext>
                  </a:extLst>
                </a:gridCol>
                <a:gridCol w="246888">
                  <a:extLst>
                    <a:ext uri="{9D8B030D-6E8A-4147-A177-3AD203B41FA5}">
                      <a16:colId xmlns:a16="http://schemas.microsoft.com/office/drawing/2014/main" val="3951964720"/>
                    </a:ext>
                  </a:extLst>
                </a:gridCol>
                <a:gridCol w="246888">
                  <a:extLst>
                    <a:ext uri="{9D8B030D-6E8A-4147-A177-3AD203B41FA5}">
                      <a16:colId xmlns:a16="http://schemas.microsoft.com/office/drawing/2014/main" val="1763770397"/>
                    </a:ext>
                  </a:extLst>
                </a:gridCol>
                <a:gridCol w="246888">
                  <a:extLst>
                    <a:ext uri="{9D8B030D-6E8A-4147-A177-3AD203B41FA5}">
                      <a16:colId xmlns:a16="http://schemas.microsoft.com/office/drawing/2014/main" val="420543930"/>
                    </a:ext>
                  </a:extLst>
                </a:gridCol>
                <a:gridCol w="246888">
                  <a:extLst>
                    <a:ext uri="{9D8B030D-6E8A-4147-A177-3AD203B41FA5}">
                      <a16:colId xmlns:a16="http://schemas.microsoft.com/office/drawing/2014/main" val="447979920"/>
                    </a:ext>
                  </a:extLst>
                </a:gridCol>
                <a:gridCol w="246888">
                  <a:extLst>
                    <a:ext uri="{9D8B030D-6E8A-4147-A177-3AD203B41FA5}">
                      <a16:colId xmlns:a16="http://schemas.microsoft.com/office/drawing/2014/main" val="3484243018"/>
                    </a:ext>
                  </a:extLst>
                </a:gridCol>
                <a:gridCol w="246888">
                  <a:extLst>
                    <a:ext uri="{9D8B030D-6E8A-4147-A177-3AD203B41FA5}">
                      <a16:colId xmlns:a16="http://schemas.microsoft.com/office/drawing/2014/main" val="1535265463"/>
                    </a:ext>
                  </a:extLst>
                </a:gridCol>
                <a:gridCol w="246888">
                  <a:extLst>
                    <a:ext uri="{9D8B030D-6E8A-4147-A177-3AD203B41FA5}">
                      <a16:colId xmlns:a16="http://schemas.microsoft.com/office/drawing/2014/main" val="2607112268"/>
                    </a:ext>
                  </a:extLst>
                </a:gridCol>
                <a:gridCol w="246888">
                  <a:extLst>
                    <a:ext uri="{9D8B030D-6E8A-4147-A177-3AD203B41FA5}">
                      <a16:colId xmlns:a16="http://schemas.microsoft.com/office/drawing/2014/main" val="3549307122"/>
                    </a:ext>
                  </a:extLst>
                </a:gridCol>
                <a:gridCol w="246888">
                  <a:extLst>
                    <a:ext uri="{9D8B030D-6E8A-4147-A177-3AD203B41FA5}">
                      <a16:colId xmlns:a16="http://schemas.microsoft.com/office/drawing/2014/main" val="3390557238"/>
                    </a:ext>
                  </a:extLst>
                </a:gridCol>
                <a:gridCol w="246888">
                  <a:extLst>
                    <a:ext uri="{9D8B030D-6E8A-4147-A177-3AD203B41FA5}">
                      <a16:colId xmlns:a16="http://schemas.microsoft.com/office/drawing/2014/main" val="1067215853"/>
                    </a:ext>
                  </a:extLst>
                </a:gridCol>
                <a:gridCol w="246888">
                  <a:extLst>
                    <a:ext uri="{9D8B030D-6E8A-4147-A177-3AD203B41FA5}">
                      <a16:colId xmlns:a16="http://schemas.microsoft.com/office/drawing/2014/main" val="1806453449"/>
                    </a:ext>
                  </a:extLst>
                </a:gridCol>
                <a:gridCol w="246888">
                  <a:extLst>
                    <a:ext uri="{9D8B030D-6E8A-4147-A177-3AD203B41FA5}">
                      <a16:colId xmlns:a16="http://schemas.microsoft.com/office/drawing/2014/main" val="2271000591"/>
                    </a:ext>
                  </a:extLst>
                </a:gridCol>
                <a:gridCol w="246888">
                  <a:extLst>
                    <a:ext uri="{9D8B030D-6E8A-4147-A177-3AD203B41FA5}">
                      <a16:colId xmlns:a16="http://schemas.microsoft.com/office/drawing/2014/main" val="333587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3707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- 2021-02-24 18:06:32</a:t>
                      </a:r>
                      <a:r>
                        <a:rPr kumimoji="0" lang="en-US" sz="1000" b="0" i="0" u="none" strike="noStrike" kern="1200" cap="none" spc="0" normalizeH="0" baseline="0" noProof="0">
                          <a:ln>
                            <a:noFill/>
                          </a:ln>
                          <a:solidFill>
                            <a:prstClr val="black"/>
                          </a:solidFill>
                          <a:effectLst/>
                          <a:uLnTx/>
                          <a:uFillTx/>
                          <a:latin typeface="+mn-lt"/>
                          <a:ea typeface="+mn-ea"/>
                          <a:cs typeface="+mn-cs"/>
                        </a:rPr>
                        <a:t>
 From SCS’ kitchen comes a delicious new recipe for you. SCS Butter Chicken with Coconut Cream Sauce is the perfect recipe for the weekend!
Buy SCS Butter at a promotional price from Lazada! Click on the link to shop now! https://bit.ly/SCSMYLazada
#SCSrecipes #JustAddSCS
SCS Butter Chicken with Coconut Cream Sauce
Ingredients:
40g SCS Salted Butter
5g garlic
15g onion
2g ginger
2g curry leaf
100ml coconut cream
1g salt
2g white pepper
150g fried chicken fillet
20g multi-grain cereal
20g tomato
20g spring onion
Instructions:
1. Heat a pan and melt SCS Salted Butter.
2. Sauté garlic, onion, ginger and curry leaf.
3. Pour in coconut milk, then season with salt and pepper.
4. Add in fried chicken fillet and multi-grain cereal.
5. Add in tomato, spring onion and mix well.
6. Serve with rice or bread.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79648750"/>
                  </a:ext>
                </a:extLst>
              </a:tr>
            </a:tbl>
          </a:graphicData>
        </a:graphic>
      </p:graphicFrame>
      <p:sp>
        <p:nvSpPr>
          <p:cNvPr id="4" name="Text Placeholder 3">
            <a:extLst>
              <a:ext uri="{FF2B5EF4-FFF2-40B4-BE49-F238E27FC236}">
                <a16:creationId xmlns:a16="http://schemas.microsoft.com/office/drawing/2014/main" id="{333FA95A-062C-4F7A-9246-FAA28042FFA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9805512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0E441-19A4-450E-A4EF-0727C9EB0D3A}"/>
              </a:ext>
            </a:extLst>
          </p:cNvPr>
          <p:cNvSpPr>
            <a:spLocks noGrp="1"/>
          </p:cNvSpPr>
          <p:nvPr>
            <p:ph type="title"/>
          </p:nvPr>
        </p:nvSpPr>
        <p:spPr/>
        <p:txBody>
          <a:bodyPr/>
          <a:lstStyle/>
          <a:p>
            <a:r>
              <a:rPr lang="en-US"/>
              <a:t>Facebook Original Own Posts Table | SCS Dairy MY - 8 of 25</a:t>
            </a:r>
          </a:p>
        </p:txBody>
      </p:sp>
      <p:graphicFrame>
        <p:nvGraphicFramePr>
          <p:cNvPr id="5" name="Table Placeholder 4">
            <a:extLst>
              <a:ext uri="{FF2B5EF4-FFF2-40B4-BE49-F238E27FC236}">
                <a16:creationId xmlns:a16="http://schemas.microsoft.com/office/drawing/2014/main" id="{0363F669-F11B-468D-A121-DB535762DAAF}"/>
              </a:ext>
            </a:extLst>
          </p:cNvPr>
          <p:cNvGraphicFramePr>
            <a:graphicFrameLocks noGrp="1"/>
          </p:cNvGraphicFramePr>
          <p:nvPr>
            <p:ph type="tbl" sz="quarter" idx="13"/>
            <p:extLst>
              <p:ext uri="{D42A27DB-BD31-4B8C-83A1-F6EECF244321}">
                <p14:modId xmlns:p14="http://schemas.microsoft.com/office/powerpoint/2010/main" val="3723358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84563398"/>
                    </a:ext>
                  </a:extLst>
                </a:gridCol>
                <a:gridCol w="905256">
                  <a:extLst>
                    <a:ext uri="{9D8B030D-6E8A-4147-A177-3AD203B41FA5}">
                      <a16:colId xmlns:a16="http://schemas.microsoft.com/office/drawing/2014/main" val="3812747388"/>
                    </a:ext>
                  </a:extLst>
                </a:gridCol>
                <a:gridCol w="411480">
                  <a:extLst>
                    <a:ext uri="{9D8B030D-6E8A-4147-A177-3AD203B41FA5}">
                      <a16:colId xmlns:a16="http://schemas.microsoft.com/office/drawing/2014/main" val="1879374386"/>
                    </a:ext>
                  </a:extLst>
                </a:gridCol>
                <a:gridCol w="246888">
                  <a:extLst>
                    <a:ext uri="{9D8B030D-6E8A-4147-A177-3AD203B41FA5}">
                      <a16:colId xmlns:a16="http://schemas.microsoft.com/office/drawing/2014/main" val="1379761145"/>
                    </a:ext>
                  </a:extLst>
                </a:gridCol>
                <a:gridCol w="246888">
                  <a:extLst>
                    <a:ext uri="{9D8B030D-6E8A-4147-A177-3AD203B41FA5}">
                      <a16:colId xmlns:a16="http://schemas.microsoft.com/office/drawing/2014/main" val="4132182603"/>
                    </a:ext>
                  </a:extLst>
                </a:gridCol>
                <a:gridCol w="246888">
                  <a:extLst>
                    <a:ext uri="{9D8B030D-6E8A-4147-A177-3AD203B41FA5}">
                      <a16:colId xmlns:a16="http://schemas.microsoft.com/office/drawing/2014/main" val="440052394"/>
                    </a:ext>
                  </a:extLst>
                </a:gridCol>
                <a:gridCol w="246888">
                  <a:extLst>
                    <a:ext uri="{9D8B030D-6E8A-4147-A177-3AD203B41FA5}">
                      <a16:colId xmlns:a16="http://schemas.microsoft.com/office/drawing/2014/main" val="4008126110"/>
                    </a:ext>
                  </a:extLst>
                </a:gridCol>
                <a:gridCol w="246888">
                  <a:extLst>
                    <a:ext uri="{9D8B030D-6E8A-4147-A177-3AD203B41FA5}">
                      <a16:colId xmlns:a16="http://schemas.microsoft.com/office/drawing/2014/main" val="408740722"/>
                    </a:ext>
                  </a:extLst>
                </a:gridCol>
                <a:gridCol w="246888">
                  <a:extLst>
                    <a:ext uri="{9D8B030D-6E8A-4147-A177-3AD203B41FA5}">
                      <a16:colId xmlns:a16="http://schemas.microsoft.com/office/drawing/2014/main" val="1576291966"/>
                    </a:ext>
                  </a:extLst>
                </a:gridCol>
                <a:gridCol w="246888">
                  <a:extLst>
                    <a:ext uri="{9D8B030D-6E8A-4147-A177-3AD203B41FA5}">
                      <a16:colId xmlns:a16="http://schemas.microsoft.com/office/drawing/2014/main" val="1895365049"/>
                    </a:ext>
                  </a:extLst>
                </a:gridCol>
                <a:gridCol w="246888">
                  <a:extLst>
                    <a:ext uri="{9D8B030D-6E8A-4147-A177-3AD203B41FA5}">
                      <a16:colId xmlns:a16="http://schemas.microsoft.com/office/drawing/2014/main" val="3193020702"/>
                    </a:ext>
                  </a:extLst>
                </a:gridCol>
                <a:gridCol w="246888">
                  <a:extLst>
                    <a:ext uri="{9D8B030D-6E8A-4147-A177-3AD203B41FA5}">
                      <a16:colId xmlns:a16="http://schemas.microsoft.com/office/drawing/2014/main" val="766168150"/>
                    </a:ext>
                  </a:extLst>
                </a:gridCol>
                <a:gridCol w="246888">
                  <a:extLst>
                    <a:ext uri="{9D8B030D-6E8A-4147-A177-3AD203B41FA5}">
                      <a16:colId xmlns:a16="http://schemas.microsoft.com/office/drawing/2014/main" val="1903555542"/>
                    </a:ext>
                  </a:extLst>
                </a:gridCol>
                <a:gridCol w="246888">
                  <a:extLst>
                    <a:ext uri="{9D8B030D-6E8A-4147-A177-3AD203B41FA5}">
                      <a16:colId xmlns:a16="http://schemas.microsoft.com/office/drawing/2014/main" val="3154241874"/>
                    </a:ext>
                  </a:extLst>
                </a:gridCol>
                <a:gridCol w="246888">
                  <a:extLst>
                    <a:ext uri="{9D8B030D-6E8A-4147-A177-3AD203B41FA5}">
                      <a16:colId xmlns:a16="http://schemas.microsoft.com/office/drawing/2014/main" val="665056511"/>
                    </a:ext>
                  </a:extLst>
                </a:gridCol>
                <a:gridCol w="246888">
                  <a:extLst>
                    <a:ext uri="{9D8B030D-6E8A-4147-A177-3AD203B41FA5}">
                      <a16:colId xmlns:a16="http://schemas.microsoft.com/office/drawing/2014/main" val="3107447211"/>
                    </a:ext>
                  </a:extLst>
                </a:gridCol>
                <a:gridCol w="246888">
                  <a:extLst>
                    <a:ext uri="{9D8B030D-6E8A-4147-A177-3AD203B41FA5}">
                      <a16:colId xmlns:a16="http://schemas.microsoft.com/office/drawing/2014/main" val="1396604820"/>
                    </a:ext>
                  </a:extLst>
                </a:gridCol>
                <a:gridCol w="246888">
                  <a:extLst>
                    <a:ext uri="{9D8B030D-6E8A-4147-A177-3AD203B41FA5}">
                      <a16:colId xmlns:a16="http://schemas.microsoft.com/office/drawing/2014/main" val="2536118839"/>
                    </a:ext>
                  </a:extLst>
                </a:gridCol>
                <a:gridCol w="246888">
                  <a:extLst>
                    <a:ext uri="{9D8B030D-6E8A-4147-A177-3AD203B41FA5}">
                      <a16:colId xmlns:a16="http://schemas.microsoft.com/office/drawing/2014/main" val="2344984076"/>
                    </a:ext>
                  </a:extLst>
                </a:gridCol>
                <a:gridCol w="246888">
                  <a:extLst>
                    <a:ext uri="{9D8B030D-6E8A-4147-A177-3AD203B41FA5}">
                      <a16:colId xmlns:a16="http://schemas.microsoft.com/office/drawing/2014/main" val="1943490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60135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- 2021-02-23 15:30:46</a:t>
                      </a:r>
                      <a:r>
                        <a:rPr kumimoji="0" lang="en-US" sz="1000" b="0" i="0" u="none" strike="noStrike" kern="1200" cap="none" spc="0" normalizeH="0" baseline="0" noProof="0">
                          <a:ln>
                            <a:noFill/>
                          </a:ln>
                          <a:solidFill>
                            <a:prstClr val="black"/>
                          </a:solidFill>
                          <a:effectLst/>
                          <a:uLnTx/>
                          <a:uFillTx/>
                          <a:latin typeface="+mn-lt"/>
                          <a:ea typeface="+mn-ea"/>
                          <a:cs typeface="+mn-cs"/>
                        </a:rPr>
                        <a:t>
 A delicious buttery and creamy recipe is coming your way from SCS’ kitchen.
Can you guess what it 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87408681"/>
                  </a:ext>
                </a:extLst>
              </a:tr>
            </a:tbl>
          </a:graphicData>
        </a:graphic>
      </p:graphicFrame>
      <p:sp>
        <p:nvSpPr>
          <p:cNvPr id="4" name="Text Placeholder 3">
            <a:extLst>
              <a:ext uri="{FF2B5EF4-FFF2-40B4-BE49-F238E27FC236}">
                <a16:creationId xmlns:a16="http://schemas.microsoft.com/office/drawing/2014/main" id="{7DB5E0A6-0994-4D25-8A6B-F48A7A294D58}"/>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4964838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1B72-AA0C-4E02-97C3-794DEE0B39C6}"/>
              </a:ext>
            </a:extLst>
          </p:cNvPr>
          <p:cNvSpPr>
            <a:spLocks noGrp="1"/>
          </p:cNvSpPr>
          <p:nvPr>
            <p:ph type="title"/>
          </p:nvPr>
        </p:nvSpPr>
        <p:spPr/>
        <p:txBody>
          <a:bodyPr/>
          <a:lstStyle/>
          <a:p>
            <a:r>
              <a:rPr lang="en-US"/>
              <a:t>Facebook Original Own Posts Table | SCS Dairy MY - 9 of 25</a:t>
            </a:r>
          </a:p>
        </p:txBody>
      </p:sp>
      <p:graphicFrame>
        <p:nvGraphicFramePr>
          <p:cNvPr id="5" name="Table Placeholder 4">
            <a:extLst>
              <a:ext uri="{FF2B5EF4-FFF2-40B4-BE49-F238E27FC236}">
                <a16:creationId xmlns:a16="http://schemas.microsoft.com/office/drawing/2014/main" id="{0523D86C-EBF1-41DA-8610-65B45B083839}"/>
              </a:ext>
            </a:extLst>
          </p:cNvPr>
          <p:cNvGraphicFramePr>
            <a:graphicFrameLocks noGrp="1"/>
          </p:cNvGraphicFramePr>
          <p:nvPr>
            <p:ph type="tbl" sz="quarter" idx="13"/>
            <p:extLst>
              <p:ext uri="{D42A27DB-BD31-4B8C-83A1-F6EECF244321}">
                <p14:modId xmlns:p14="http://schemas.microsoft.com/office/powerpoint/2010/main" val="355067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20831684"/>
                    </a:ext>
                  </a:extLst>
                </a:gridCol>
                <a:gridCol w="905256">
                  <a:extLst>
                    <a:ext uri="{9D8B030D-6E8A-4147-A177-3AD203B41FA5}">
                      <a16:colId xmlns:a16="http://schemas.microsoft.com/office/drawing/2014/main" val="2480125990"/>
                    </a:ext>
                  </a:extLst>
                </a:gridCol>
                <a:gridCol w="411480">
                  <a:extLst>
                    <a:ext uri="{9D8B030D-6E8A-4147-A177-3AD203B41FA5}">
                      <a16:colId xmlns:a16="http://schemas.microsoft.com/office/drawing/2014/main" val="1098576513"/>
                    </a:ext>
                  </a:extLst>
                </a:gridCol>
                <a:gridCol w="246888">
                  <a:extLst>
                    <a:ext uri="{9D8B030D-6E8A-4147-A177-3AD203B41FA5}">
                      <a16:colId xmlns:a16="http://schemas.microsoft.com/office/drawing/2014/main" val="422682270"/>
                    </a:ext>
                  </a:extLst>
                </a:gridCol>
                <a:gridCol w="246888">
                  <a:extLst>
                    <a:ext uri="{9D8B030D-6E8A-4147-A177-3AD203B41FA5}">
                      <a16:colId xmlns:a16="http://schemas.microsoft.com/office/drawing/2014/main" val="3910484626"/>
                    </a:ext>
                  </a:extLst>
                </a:gridCol>
                <a:gridCol w="246888">
                  <a:extLst>
                    <a:ext uri="{9D8B030D-6E8A-4147-A177-3AD203B41FA5}">
                      <a16:colId xmlns:a16="http://schemas.microsoft.com/office/drawing/2014/main" val="2085974608"/>
                    </a:ext>
                  </a:extLst>
                </a:gridCol>
                <a:gridCol w="246888">
                  <a:extLst>
                    <a:ext uri="{9D8B030D-6E8A-4147-A177-3AD203B41FA5}">
                      <a16:colId xmlns:a16="http://schemas.microsoft.com/office/drawing/2014/main" val="3946980014"/>
                    </a:ext>
                  </a:extLst>
                </a:gridCol>
                <a:gridCol w="246888">
                  <a:extLst>
                    <a:ext uri="{9D8B030D-6E8A-4147-A177-3AD203B41FA5}">
                      <a16:colId xmlns:a16="http://schemas.microsoft.com/office/drawing/2014/main" val="3120229017"/>
                    </a:ext>
                  </a:extLst>
                </a:gridCol>
                <a:gridCol w="246888">
                  <a:extLst>
                    <a:ext uri="{9D8B030D-6E8A-4147-A177-3AD203B41FA5}">
                      <a16:colId xmlns:a16="http://schemas.microsoft.com/office/drawing/2014/main" val="1934770814"/>
                    </a:ext>
                  </a:extLst>
                </a:gridCol>
                <a:gridCol w="246888">
                  <a:extLst>
                    <a:ext uri="{9D8B030D-6E8A-4147-A177-3AD203B41FA5}">
                      <a16:colId xmlns:a16="http://schemas.microsoft.com/office/drawing/2014/main" val="4009190194"/>
                    </a:ext>
                  </a:extLst>
                </a:gridCol>
                <a:gridCol w="246888">
                  <a:extLst>
                    <a:ext uri="{9D8B030D-6E8A-4147-A177-3AD203B41FA5}">
                      <a16:colId xmlns:a16="http://schemas.microsoft.com/office/drawing/2014/main" val="408099672"/>
                    </a:ext>
                  </a:extLst>
                </a:gridCol>
                <a:gridCol w="246888">
                  <a:extLst>
                    <a:ext uri="{9D8B030D-6E8A-4147-A177-3AD203B41FA5}">
                      <a16:colId xmlns:a16="http://schemas.microsoft.com/office/drawing/2014/main" val="2900712316"/>
                    </a:ext>
                  </a:extLst>
                </a:gridCol>
                <a:gridCol w="246888">
                  <a:extLst>
                    <a:ext uri="{9D8B030D-6E8A-4147-A177-3AD203B41FA5}">
                      <a16:colId xmlns:a16="http://schemas.microsoft.com/office/drawing/2014/main" val="1019171970"/>
                    </a:ext>
                  </a:extLst>
                </a:gridCol>
                <a:gridCol w="246888">
                  <a:extLst>
                    <a:ext uri="{9D8B030D-6E8A-4147-A177-3AD203B41FA5}">
                      <a16:colId xmlns:a16="http://schemas.microsoft.com/office/drawing/2014/main" val="2271991709"/>
                    </a:ext>
                  </a:extLst>
                </a:gridCol>
                <a:gridCol w="246888">
                  <a:extLst>
                    <a:ext uri="{9D8B030D-6E8A-4147-A177-3AD203B41FA5}">
                      <a16:colId xmlns:a16="http://schemas.microsoft.com/office/drawing/2014/main" val="4261457997"/>
                    </a:ext>
                  </a:extLst>
                </a:gridCol>
                <a:gridCol w="246888">
                  <a:extLst>
                    <a:ext uri="{9D8B030D-6E8A-4147-A177-3AD203B41FA5}">
                      <a16:colId xmlns:a16="http://schemas.microsoft.com/office/drawing/2014/main" val="2791562554"/>
                    </a:ext>
                  </a:extLst>
                </a:gridCol>
                <a:gridCol w="246888">
                  <a:extLst>
                    <a:ext uri="{9D8B030D-6E8A-4147-A177-3AD203B41FA5}">
                      <a16:colId xmlns:a16="http://schemas.microsoft.com/office/drawing/2014/main" val="15416145"/>
                    </a:ext>
                  </a:extLst>
                </a:gridCol>
                <a:gridCol w="246888">
                  <a:extLst>
                    <a:ext uri="{9D8B030D-6E8A-4147-A177-3AD203B41FA5}">
                      <a16:colId xmlns:a16="http://schemas.microsoft.com/office/drawing/2014/main" val="360350503"/>
                    </a:ext>
                  </a:extLst>
                </a:gridCol>
                <a:gridCol w="246888">
                  <a:extLst>
                    <a:ext uri="{9D8B030D-6E8A-4147-A177-3AD203B41FA5}">
                      <a16:colId xmlns:a16="http://schemas.microsoft.com/office/drawing/2014/main" val="3026106863"/>
                    </a:ext>
                  </a:extLst>
                </a:gridCol>
                <a:gridCol w="246888">
                  <a:extLst>
                    <a:ext uri="{9D8B030D-6E8A-4147-A177-3AD203B41FA5}">
                      <a16:colId xmlns:a16="http://schemas.microsoft.com/office/drawing/2014/main" val="3985840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8339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- 2021-02-22 15:30:52</a:t>
                      </a:r>
                      <a:r>
                        <a:rPr kumimoji="0" lang="en-US" sz="1000" b="0" i="0" u="none" strike="noStrike" kern="1200" cap="none" spc="0" normalizeH="0" baseline="0" noProof="0">
                          <a:ln>
                            <a:noFill/>
                          </a:ln>
                          <a:solidFill>
                            <a:prstClr val="black"/>
                          </a:solidFill>
                          <a:effectLst/>
                          <a:uLnTx/>
                          <a:uFillTx/>
                          <a:latin typeface="+mn-lt"/>
                          <a:ea typeface="+mn-ea"/>
                          <a:cs typeface="+mn-cs"/>
                        </a:rPr>
                        <a:t>
 [Promotion] Good news SCS fans! Visit Bake with Yen's new stores and get a FREE SCS Airtight Glass Food Container worth RM15 when you purchase 2 blocks of SCS Chef's Choice.
This promotion is only available at Bake With Yen Kuchai Lama, Sri Hartamas and Nibong Tebal - while stocks last. Hurry and get your container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66738059"/>
                  </a:ext>
                </a:extLst>
              </a:tr>
            </a:tbl>
          </a:graphicData>
        </a:graphic>
      </p:graphicFrame>
      <p:sp>
        <p:nvSpPr>
          <p:cNvPr id="4" name="Text Placeholder 3">
            <a:extLst>
              <a:ext uri="{FF2B5EF4-FFF2-40B4-BE49-F238E27FC236}">
                <a16:creationId xmlns:a16="http://schemas.microsoft.com/office/drawing/2014/main" id="{7E07DBE7-22E8-406B-8FD5-9F87F7B91FC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242363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B0E63-78D8-4A38-A8AB-BB6003745AA3}"/>
              </a:ext>
            </a:extLst>
          </p:cNvPr>
          <p:cNvSpPr>
            <a:spLocks noGrp="1"/>
          </p:cNvSpPr>
          <p:nvPr>
            <p:ph type="title"/>
          </p:nvPr>
        </p:nvSpPr>
        <p:spPr/>
        <p:txBody>
          <a:bodyPr/>
          <a:lstStyle/>
          <a:p>
            <a:r>
              <a:rPr lang="en-US"/>
              <a:t>Facebook Original Own Posts Table | SCS Dairy MY - 10 of 25</a:t>
            </a:r>
          </a:p>
        </p:txBody>
      </p:sp>
      <p:graphicFrame>
        <p:nvGraphicFramePr>
          <p:cNvPr id="5" name="Table Placeholder 4">
            <a:extLst>
              <a:ext uri="{FF2B5EF4-FFF2-40B4-BE49-F238E27FC236}">
                <a16:creationId xmlns:a16="http://schemas.microsoft.com/office/drawing/2014/main" id="{10825B2B-D194-4778-8AD6-1FC4935FF770}"/>
              </a:ext>
            </a:extLst>
          </p:cNvPr>
          <p:cNvGraphicFramePr>
            <a:graphicFrameLocks noGrp="1"/>
          </p:cNvGraphicFramePr>
          <p:nvPr>
            <p:ph type="tbl" sz="quarter" idx="13"/>
            <p:extLst>
              <p:ext uri="{D42A27DB-BD31-4B8C-83A1-F6EECF244321}">
                <p14:modId xmlns:p14="http://schemas.microsoft.com/office/powerpoint/2010/main" val="4192946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98773870"/>
                    </a:ext>
                  </a:extLst>
                </a:gridCol>
                <a:gridCol w="905256">
                  <a:extLst>
                    <a:ext uri="{9D8B030D-6E8A-4147-A177-3AD203B41FA5}">
                      <a16:colId xmlns:a16="http://schemas.microsoft.com/office/drawing/2014/main" val="205221477"/>
                    </a:ext>
                  </a:extLst>
                </a:gridCol>
                <a:gridCol w="411480">
                  <a:extLst>
                    <a:ext uri="{9D8B030D-6E8A-4147-A177-3AD203B41FA5}">
                      <a16:colId xmlns:a16="http://schemas.microsoft.com/office/drawing/2014/main" val="516923147"/>
                    </a:ext>
                  </a:extLst>
                </a:gridCol>
                <a:gridCol w="246888">
                  <a:extLst>
                    <a:ext uri="{9D8B030D-6E8A-4147-A177-3AD203B41FA5}">
                      <a16:colId xmlns:a16="http://schemas.microsoft.com/office/drawing/2014/main" val="2736600475"/>
                    </a:ext>
                  </a:extLst>
                </a:gridCol>
                <a:gridCol w="246888">
                  <a:extLst>
                    <a:ext uri="{9D8B030D-6E8A-4147-A177-3AD203B41FA5}">
                      <a16:colId xmlns:a16="http://schemas.microsoft.com/office/drawing/2014/main" val="2073734527"/>
                    </a:ext>
                  </a:extLst>
                </a:gridCol>
                <a:gridCol w="246888">
                  <a:extLst>
                    <a:ext uri="{9D8B030D-6E8A-4147-A177-3AD203B41FA5}">
                      <a16:colId xmlns:a16="http://schemas.microsoft.com/office/drawing/2014/main" val="2084478094"/>
                    </a:ext>
                  </a:extLst>
                </a:gridCol>
                <a:gridCol w="246888">
                  <a:extLst>
                    <a:ext uri="{9D8B030D-6E8A-4147-A177-3AD203B41FA5}">
                      <a16:colId xmlns:a16="http://schemas.microsoft.com/office/drawing/2014/main" val="2462780062"/>
                    </a:ext>
                  </a:extLst>
                </a:gridCol>
                <a:gridCol w="246888">
                  <a:extLst>
                    <a:ext uri="{9D8B030D-6E8A-4147-A177-3AD203B41FA5}">
                      <a16:colId xmlns:a16="http://schemas.microsoft.com/office/drawing/2014/main" val="4047644062"/>
                    </a:ext>
                  </a:extLst>
                </a:gridCol>
                <a:gridCol w="246888">
                  <a:extLst>
                    <a:ext uri="{9D8B030D-6E8A-4147-A177-3AD203B41FA5}">
                      <a16:colId xmlns:a16="http://schemas.microsoft.com/office/drawing/2014/main" val="538533281"/>
                    </a:ext>
                  </a:extLst>
                </a:gridCol>
                <a:gridCol w="246888">
                  <a:extLst>
                    <a:ext uri="{9D8B030D-6E8A-4147-A177-3AD203B41FA5}">
                      <a16:colId xmlns:a16="http://schemas.microsoft.com/office/drawing/2014/main" val="3630125595"/>
                    </a:ext>
                  </a:extLst>
                </a:gridCol>
                <a:gridCol w="246888">
                  <a:extLst>
                    <a:ext uri="{9D8B030D-6E8A-4147-A177-3AD203B41FA5}">
                      <a16:colId xmlns:a16="http://schemas.microsoft.com/office/drawing/2014/main" val="1557198995"/>
                    </a:ext>
                  </a:extLst>
                </a:gridCol>
                <a:gridCol w="246888">
                  <a:extLst>
                    <a:ext uri="{9D8B030D-6E8A-4147-A177-3AD203B41FA5}">
                      <a16:colId xmlns:a16="http://schemas.microsoft.com/office/drawing/2014/main" val="1696908619"/>
                    </a:ext>
                  </a:extLst>
                </a:gridCol>
                <a:gridCol w="246888">
                  <a:extLst>
                    <a:ext uri="{9D8B030D-6E8A-4147-A177-3AD203B41FA5}">
                      <a16:colId xmlns:a16="http://schemas.microsoft.com/office/drawing/2014/main" val="2218756482"/>
                    </a:ext>
                  </a:extLst>
                </a:gridCol>
                <a:gridCol w="246888">
                  <a:extLst>
                    <a:ext uri="{9D8B030D-6E8A-4147-A177-3AD203B41FA5}">
                      <a16:colId xmlns:a16="http://schemas.microsoft.com/office/drawing/2014/main" val="844977030"/>
                    </a:ext>
                  </a:extLst>
                </a:gridCol>
                <a:gridCol w="246888">
                  <a:extLst>
                    <a:ext uri="{9D8B030D-6E8A-4147-A177-3AD203B41FA5}">
                      <a16:colId xmlns:a16="http://schemas.microsoft.com/office/drawing/2014/main" val="2009739838"/>
                    </a:ext>
                  </a:extLst>
                </a:gridCol>
                <a:gridCol w="246888">
                  <a:extLst>
                    <a:ext uri="{9D8B030D-6E8A-4147-A177-3AD203B41FA5}">
                      <a16:colId xmlns:a16="http://schemas.microsoft.com/office/drawing/2014/main" val="4183227344"/>
                    </a:ext>
                  </a:extLst>
                </a:gridCol>
                <a:gridCol w="246888">
                  <a:extLst>
                    <a:ext uri="{9D8B030D-6E8A-4147-A177-3AD203B41FA5}">
                      <a16:colId xmlns:a16="http://schemas.microsoft.com/office/drawing/2014/main" val="2421704153"/>
                    </a:ext>
                  </a:extLst>
                </a:gridCol>
                <a:gridCol w="246888">
                  <a:extLst>
                    <a:ext uri="{9D8B030D-6E8A-4147-A177-3AD203B41FA5}">
                      <a16:colId xmlns:a16="http://schemas.microsoft.com/office/drawing/2014/main" val="309497903"/>
                    </a:ext>
                  </a:extLst>
                </a:gridCol>
                <a:gridCol w="246888">
                  <a:extLst>
                    <a:ext uri="{9D8B030D-6E8A-4147-A177-3AD203B41FA5}">
                      <a16:colId xmlns:a16="http://schemas.microsoft.com/office/drawing/2014/main" val="4213152026"/>
                    </a:ext>
                  </a:extLst>
                </a:gridCol>
                <a:gridCol w="246888">
                  <a:extLst>
                    <a:ext uri="{9D8B030D-6E8A-4147-A177-3AD203B41FA5}">
                      <a16:colId xmlns:a16="http://schemas.microsoft.com/office/drawing/2014/main" val="1042355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667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- 2021-02-21 15:04:24</a:t>
                      </a:r>
                      <a:r>
                        <a:rPr kumimoji="0" lang="en-US" sz="1000" b="0" i="0" u="none" strike="noStrike" kern="1200" cap="none" spc="0" normalizeH="0" baseline="0" noProof="0">
                          <a:ln>
                            <a:noFill/>
                          </a:ln>
                          <a:solidFill>
                            <a:prstClr val="black"/>
                          </a:solidFill>
                          <a:effectLst/>
                          <a:uLnTx/>
                          <a:uFillTx/>
                          <a:latin typeface="+mn-lt"/>
                          <a:ea typeface="+mn-ea"/>
                          <a:cs typeface="+mn-cs"/>
                        </a:rPr>
                        <a:t>
 Do not substitute flour types different from the recipe. If the recipe calls for all-purpose flour, that’s what needs to be used. Cake flour and bread flour will not yield the same results. When a recipe calls for all-purpose flour, it means the bleached variety.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49200113"/>
                  </a:ext>
                </a:extLst>
              </a:tr>
            </a:tbl>
          </a:graphicData>
        </a:graphic>
      </p:graphicFrame>
      <p:sp>
        <p:nvSpPr>
          <p:cNvPr id="4" name="Text Placeholder 3">
            <a:extLst>
              <a:ext uri="{FF2B5EF4-FFF2-40B4-BE49-F238E27FC236}">
                <a16:creationId xmlns:a16="http://schemas.microsoft.com/office/drawing/2014/main" id="{4BC6B6A4-EF8F-41A4-8814-0E361430867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3806296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47873-818F-41E6-8413-90CC194DD1C1}"/>
              </a:ext>
            </a:extLst>
          </p:cNvPr>
          <p:cNvSpPr>
            <a:spLocks noGrp="1"/>
          </p:cNvSpPr>
          <p:nvPr>
            <p:ph type="title"/>
          </p:nvPr>
        </p:nvSpPr>
        <p:spPr/>
        <p:txBody>
          <a:bodyPr/>
          <a:lstStyle/>
          <a:p>
            <a:r>
              <a:rPr lang="en-US"/>
              <a:t>Facebook Original Own Posts Table | SCS Dairy MY - 11 of 25</a:t>
            </a:r>
          </a:p>
        </p:txBody>
      </p:sp>
      <p:graphicFrame>
        <p:nvGraphicFramePr>
          <p:cNvPr id="5" name="Table Placeholder 4">
            <a:extLst>
              <a:ext uri="{FF2B5EF4-FFF2-40B4-BE49-F238E27FC236}">
                <a16:creationId xmlns:a16="http://schemas.microsoft.com/office/drawing/2014/main" id="{A715AECF-9701-4B46-9ECC-00DD76C946D6}"/>
              </a:ext>
            </a:extLst>
          </p:cNvPr>
          <p:cNvGraphicFramePr>
            <a:graphicFrameLocks noGrp="1"/>
          </p:cNvGraphicFramePr>
          <p:nvPr>
            <p:ph type="tbl" sz="quarter" idx="13"/>
            <p:extLst>
              <p:ext uri="{D42A27DB-BD31-4B8C-83A1-F6EECF244321}">
                <p14:modId xmlns:p14="http://schemas.microsoft.com/office/powerpoint/2010/main" val="2397909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55383552"/>
                    </a:ext>
                  </a:extLst>
                </a:gridCol>
                <a:gridCol w="905256">
                  <a:extLst>
                    <a:ext uri="{9D8B030D-6E8A-4147-A177-3AD203B41FA5}">
                      <a16:colId xmlns:a16="http://schemas.microsoft.com/office/drawing/2014/main" val="2617936047"/>
                    </a:ext>
                  </a:extLst>
                </a:gridCol>
                <a:gridCol w="411480">
                  <a:extLst>
                    <a:ext uri="{9D8B030D-6E8A-4147-A177-3AD203B41FA5}">
                      <a16:colId xmlns:a16="http://schemas.microsoft.com/office/drawing/2014/main" val="2755891085"/>
                    </a:ext>
                  </a:extLst>
                </a:gridCol>
                <a:gridCol w="246888">
                  <a:extLst>
                    <a:ext uri="{9D8B030D-6E8A-4147-A177-3AD203B41FA5}">
                      <a16:colId xmlns:a16="http://schemas.microsoft.com/office/drawing/2014/main" val="3729725611"/>
                    </a:ext>
                  </a:extLst>
                </a:gridCol>
                <a:gridCol w="246888">
                  <a:extLst>
                    <a:ext uri="{9D8B030D-6E8A-4147-A177-3AD203B41FA5}">
                      <a16:colId xmlns:a16="http://schemas.microsoft.com/office/drawing/2014/main" val="1317767846"/>
                    </a:ext>
                  </a:extLst>
                </a:gridCol>
                <a:gridCol w="246888">
                  <a:extLst>
                    <a:ext uri="{9D8B030D-6E8A-4147-A177-3AD203B41FA5}">
                      <a16:colId xmlns:a16="http://schemas.microsoft.com/office/drawing/2014/main" val="4230524529"/>
                    </a:ext>
                  </a:extLst>
                </a:gridCol>
                <a:gridCol w="246888">
                  <a:extLst>
                    <a:ext uri="{9D8B030D-6E8A-4147-A177-3AD203B41FA5}">
                      <a16:colId xmlns:a16="http://schemas.microsoft.com/office/drawing/2014/main" val="1383964934"/>
                    </a:ext>
                  </a:extLst>
                </a:gridCol>
                <a:gridCol w="246888">
                  <a:extLst>
                    <a:ext uri="{9D8B030D-6E8A-4147-A177-3AD203B41FA5}">
                      <a16:colId xmlns:a16="http://schemas.microsoft.com/office/drawing/2014/main" val="3292948683"/>
                    </a:ext>
                  </a:extLst>
                </a:gridCol>
                <a:gridCol w="246888">
                  <a:extLst>
                    <a:ext uri="{9D8B030D-6E8A-4147-A177-3AD203B41FA5}">
                      <a16:colId xmlns:a16="http://schemas.microsoft.com/office/drawing/2014/main" val="1134580218"/>
                    </a:ext>
                  </a:extLst>
                </a:gridCol>
                <a:gridCol w="246888">
                  <a:extLst>
                    <a:ext uri="{9D8B030D-6E8A-4147-A177-3AD203B41FA5}">
                      <a16:colId xmlns:a16="http://schemas.microsoft.com/office/drawing/2014/main" val="3584255775"/>
                    </a:ext>
                  </a:extLst>
                </a:gridCol>
                <a:gridCol w="246888">
                  <a:extLst>
                    <a:ext uri="{9D8B030D-6E8A-4147-A177-3AD203B41FA5}">
                      <a16:colId xmlns:a16="http://schemas.microsoft.com/office/drawing/2014/main" val="2833153162"/>
                    </a:ext>
                  </a:extLst>
                </a:gridCol>
                <a:gridCol w="246888">
                  <a:extLst>
                    <a:ext uri="{9D8B030D-6E8A-4147-A177-3AD203B41FA5}">
                      <a16:colId xmlns:a16="http://schemas.microsoft.com/office/drawing/2014/main" val="3891335864"/>
                    </a:ext>
                  </a:extLst>
                </a:gridCol>
                <a:gridCol w="246888">
                  <a:extLst>
                    <a:ext uri="{9D8B030D-6E8A-4147-A177-3AD203B41FA5}">
                      <a16:colId xmlns:a16="http://schemas.microsoft.com/office/drawing/2014/main" val="3188017741"/>
                    </a:ext>
                  </a:extLst>
                </a:gridCol>
                <a:gridCol w="246888">
                  <a:extLst>
                    <a:ext uri="{9D8B030D-6E8A-4147-A177-3AD203B41FA5}">
                      <a16:colId xmlns:a16="http://schemas.microsoft.com/office/drawing/2014/main" val="4167658830"/>
                    </a:ext>
                  </a:extLst>
                </a:gridCol>
                <a:gridCol w="246888">
                  <a:extLst>
                    <a:ext uri="{9D8B030D-6E8A-4147-A177-3AD203B41FA5}">
                      <a16:colId xmlns:a16="http://schemas.microsoft.com/office/drawing/2014/main" val="4229588265"/>
                    </a:ext>
                  </a:extLst>
                </a:gridCol>
                <a:gridCol w="246888">
                  <a:extLst>
                    <a:ext uri="{9D8B030D-6E8A-4147-A177-3AD203B41FA5}">
                      <a16:colId xmlns:a16="http://schemas.microsoft.com/office/drawing/2014/main" val="360759502"/>
                    </a:ext>
                  </a:extLst>
                </a:gridCol>
                <a:gridCol w="246888">
                  <a:extLst>
                    <a:ext uri="{9D8B030D-6E8A-4147-A177-3AD203B41FA5}">
                      <a16:colId xmlns:a16="http://schemas.microsoft.com/office/drawing/2014/main" val="1335146637"/>
                    </a:ext>
                  </a:extLst>
                </a:gridCol>
                <a:gridCol w="246888">
                  <a:extLst>
                    <a:ext uri="{9D8B030D-6E8A-4147-A177-3AD203B41FA5}">
                      <a16:colId xmlns:a16="http://schemas.microsoft.com/office/drawing/2014/main" val="293411566"/>
                    </a:ext>
                  </a:extLst>
                </a:gridCol>
                <a:gridCol w="246888">
                  <a:extLst>
                    <a:ext uri="{9D8B030D-6E8A-4147-A177-3AD203B41FA5}">
                      <a16:colId xmlns:a16="http://schemas.microsoft.com/office/drawing/2014/main" val="3786447812"/>
                    </a:ext>
                  </a:extLst>
                </a:gridCol>
                <a:gridCol w="246888">
                  <a:extLst>
                    <a:ext uri="{9D8B030D-6E8A-4147-A177-3AD203B41FA5}">
                      <a16:colId xmlns:a16="http://schemas.microsoft.com/office/drawing/2014/main" val="2840414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42783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- 2021-02-18 16:00:00</a:t>
                      </a:r>
                      <a:r>
                        <a:rPr kumimoji="0" lang="en-US" sz="1000" b="0" i="0" u="none" strike="noStrike" kern="1200" cap="none" spc="0" normalizeH="0" baseline="0" noProof="0">
                          <a:ln>
                            <a:noFill/>
                          </a:ln>
                          <a:solidFill>
                            <a:prstClr val="black"/>
                          </a:solidFill>
                          <a:effectLst/>
                          <a:uLnTx/>
                          <a:uFillTx/>
                          <a:latin typeface="+mn-lt"/>
                          <a:ea typeface="+mn-ea"/>
                          <a:cs typeface="+mn-cs"/>
                        </a:rPr>
                        <a:t>
 Baking with SCS Butter is all about adding flavour, deliciousness and goodness to life!
Tell us your reason to love baking with SCS Butter?
Get your stock of SCS Butter from Lazada! Click on the Shop Now button and start shopping!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1289770"/>
                  </a:ext>
                </a:extLst>
              </a:tr>
            </a:tbl>
          </a:graphicData>
        </a:graphic>
      </p:graphicFrame>
      <p:sp>
        <p:nvSpPr>
          <p:cNvPr id="4" name="Text Placeholder 3">
            <a:extLst>
              <a:ext uri="{FF2B5EF4-FFF2-40B4-BE49-F238E27FC236}">
                <a16:creationId xmlns:a16="http://schemas.microsoft.com/office/drawing/2014/main" id="{441E097A-89BA-4DE0-99A7-D202345C48D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9759906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EE1-62CA-4254-9500-65A5A55396B3}"/>
              </a:ext>
            </a:extLst>
          </p:cNvPr>
          <p:cNvSpPr>
            <a:spLocks noGrp="1"/>
          </p:cNvSpPr>
          <p:nvPr>
            <p:ph type="title"/>
          </p:nvPr>
        </p:nvSpPr>
        <p:spPr/>
        <p:txBody>
          <a:bodyPr/>
          <a:lstStyle/>
          <a:p>
            <a:r>
              <a:rPr lang="en-US"/>
              <a:t>Facebook Original Own Posts Table | SCS Dairy MY - 12 of 25</a:t>
            </a:r>
          </a:p>
        </p:txBody>
      </p:sp>
      <p:graphicFrame>
        <p:nvGraphicFramePr>
          <p:cNvPr id="5" name="Table Placeholder 4">
            <a:extLst>
              <a:ext uri="{FF2B5EF4-FFF2-40B4-BE49-F238E27FC236}">
                <a16:creationId xmlns:a16="http://schemas.microsoft.com/office/drawing/2014/main" id="{87797580-E488-4E6F-A352-5303AD530787}"/>
              </a:ext>
            </a:extLst>
          </p:cNvPr>
          <p:cNvGraphicFramePr>
            <a:graphicFrameLocks noGrp="1"/>
          </p:cNvGraphicFramePr>
          <p:nvPr>
            <p:ph type="tbl" sz="quarter" idx="13"/>
            <p:extLst>
              <p:ext uri="{D42A27DB-BD31-4B8C-83A1-F6EECF244321}">
                <p14:modId xmlns:p14="http://schemas.microsoft.com/office/powerpoint/2010/main" val="1261256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36759502"/>
                    </a:ext>
                  </a:extLst>
                </a:gridCol>
                <a:gridCol w="905256">
                  <a:extLst>
                    <a:ext uri="{9D8B030D-6E8A-4147-A177-3AD203B41FA5}">
                      <a16:colId xmlns:a16="http://schemas.microsoft.com/office/drawing/2014/main" val="1334020807"/>
                    </a:ext>
                  </a:extLst>
                </a:gridCol>
                <a:gridCol w="411480">
                  <a:extLst>
                    <a:ext uri="{9D8B030D-6E8A-4147-A177-3AD203B41FA5}">
                      <a16:colId xmlns:a16="http://schemas.microsoft.com/office/drawing/2014/main" val="3557406421"/>
                    </a:ext>
                  </a:extLst>
                </a:gridCol>
                <a:gridCol w="246888">
                  <a:extLst>
                    <a:ext uri="{9D8B030D-6E8A-4147-A177-3AD203B41FA5}">
                      <a16:colId xmlns:a16="http://schemas.microsoft.com/office/drawing/2014/main" val="867282909"/>
                    </a:ext>
                  </a:extLst>
                </a:gridCol>
                <a:gridCol w="246888">
                  <a:extLst>
                    <a:ext uri="{9D8B030D-6E8A-4147-A177-3AD203B41FA5}">
                      <a16:colId xmlns:a16="http://schemas.microsoft.com/office/drawing/2014/main" val="203395199"/>
                    </a:ext>
                  </a:extLst>
                </a:gridCol>
                <a:gridCol w="246888">
                  <a:extLst>
                    <a:ext uri="{9D8B030D-6E8A-4147-A177-3AD203B41FA5}">
                      <a16:colId xmlns:a16="http://schemas.microsoft.com/office/drawing/2014/main" val="2291201881"/>
                    </a:ext>
                  </a:extLst>
                </a:gridCol>
                <a:gridCol w="246888">
                  <a:extLst>
                    <a:ext uri="{9D8B030D-6E8A-4147-A177-3AD203B41FA5}">
                      <a16:colId xmlns:a16="http://schemas.microsoft.com/office/drawing/2014/main" val="1276260928"/>
                    </a:ext>
                  </a:extLst>
                </a:gridCol>
                <a:gridCol w="246888">
                  <a:extLst>
                    <a:ext uri="{9D8B030D-6E8A-4147-A177-3AD203B41FA5}">
                      <a16:colId xmlns:a16="http://schemas.microsoft.com/office/drawing/2014/main" val="3406513843"/>
                    </a:ext>
                  </a:extLst>
                </a:gridCol>
                <a:gridCol w="246888">
                  <a:extLst>
                    <a:ext uri="{9D8B030D-6E8A-4147-A177-3AD203B41FA5}">
                      <a16:colId xmlns:a16="http://schemas.microsoft.com/office/drawing/2014/main" val="2296606333"/>
                    </a:ext>
                  </a:extLst>
                </a:gridCol>
                <a:gridCol w="246888">
                  <a:extLst>
                    <a:ext uri="{9D8B030D-6E8A-4147-A177-3AD203B41FA5}">
                      <a16:colId xmlns:a16="http://schemas.microsoft.com/office/drawing/2014/main" val="604314549"/>
                    </a:ext>
                  </a:extLst>
                </a:gridCol>
                <a:gridCol w="246888">
                  <a:extLst>
                    <a:ext uri="{9D8B030D-6E8A-4147-A177-3AD203B41FA5}">
                      <a16:colId xmlns:a16="http://schemas.microsoft.com/office/drawing/2014/main" val="507360005"/>
                    </a:ext>
                  </a:extLst>
                </a:gridCol>
                <a:gridCol w="246888">
                  <a:extLst>
                    <a:ext uri="{9D8B030D-6E8A-4147-A177-3AD203B41FA5}">
                      <a16:colId xmlns:a16="http://schemas.microsoft.com/office/drawing/2014/main" val="3425341863"/>
                    </a:ext>
                  </a:extLst>
                </a:gridCol>
                <a:gridCol w="246888">
                  <a:extLst>
                    <a:ext uri="{9D8B030D-6E8A-4147-A177-3AD203B41FA5}">
                      <a16:colId xmlns:a16="http://schemas.microsoft.com/office/drawing/2014/main" val="4068618130"/>
                    </a:ext>
                  </a:extLst>
                </a:gridCol>
                <a:gridCol w="246888">
                  <a:extLst>
                    <a:ext uri="{9D8B030D-6E8A-4147-A177-3AD203B41FA5}">
                      <a16:colId xmlns:a16="http://schemas.microsoft.com/office/drawing/2014/main" val="1986439231"/>
                    </a:ext>
                  </a:extLst>
                </a:gridCol>
                <a:gridCol w="246888">
                  <a:extLst>
                    <a:ext uri="{9D8B030D-6E8A-4147-A177-3AD203B41FA5}">
                      <a16:colId xmlns:a16="http://schemas.microsoft.com/office/drawing/2014/main" val="3583728544"/>
                    </a:ext>
                  </a:extLst>
                </a:gridCol>
                <a:gridCol w="246888">
                  <a:extLst>
                    <a:ext uri="{9D8B030D-6E8A-4147-A177-3AD203B41FA5}">
                      <a16:colId xmlns:a16="http://schemas.microsoft.com/office/drawing/2014/main" val="1573070136"/>
                    </a:ext>
                  </a:extLst>
                </a:gridCol>
                <a:gridCol w="246888">
                  <a:extLst>
                    <a:ext uri="{9D8B030D-6E8A-4147-A177-3AD203B41FA5}">
                      <a16:colId xmlns:a16="http://schemas.microsoft.com/office/drawing/2014/main" val="1422171879"/>
                    </a:ext>
                  </a:extLst>
                </a:gridCol>
                <a:gridCol w="246888">
                  <a:extLst>
                    <a:ext uri="{9D8B030D-6E8A-4147-A177-3AD203B41FA5}">
                      <a16:colId xmlns:a16="http://schemas.microsoft.com/office/drawing/2014/main" val="2567711811"/>
                    </a:ext>
                  </a:extLst>
                </a:gridCol>
                <a:gridCol w="246888">
                  <a:extLst>
                    <a:ext uri="{9D8B030D-6E8A-4147-A177-3AD203B41FA5}">
                      <a16:colId xmlns:a16="http://schemas.microsoft.com/office/drawing/2014/main" val="1598985880"/>
                    </a:ext>
                  </a:extLst>
                </a:gridCol>
                <a:gridCol w="246888">
                  <a:extLst>
                    <a:ext uri="{9D8B030D-6E8A-4147-A177-3AD203B41FA5}">
                      <a16:colId xmlns:a16="http://schemas.microsoft.com/office/drawing/2014/main" val="970594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85117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- 2021-02-17 16:00:20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Spot &amp; Win Contest today!
Here’s how to join the contest:
1. Like SCS Dairy MY Facebook page and contest post. 
2. How many differences can you find in both the images? 
3. Complete the following sentence:
“Cookies baked with SCS Butter are…...”
4. Post your answers in the comment section.
5. Share our contest post and tag 5 friends.
Only 3 lucky winners will be selected to win AEON vouchers worth RM50! Join now!
Contest ends on 24 February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5989372"/>
                  </a:ext>
                </a:extLst>
              </a:tr>
            </a:tbl>
          </a:graphicData>
        </a:graphic>
      </p:graphicFrame>
      <p:sp>
        <p:nvSpPr>
          <p:cNvPr id="4" name="Text Placeholder 3">
            <a:extLst>
              <a:ext uri="{FF2B5EF4-FFF2-40B4-BE49-F238E27FC236}">
                <a16:creationId xmlns:a16="http://schemas.microsoft.com/office/drawing/2014/main" id="{000AF740-0833-4967-A112-C03C63B6EAF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9799930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40FCB-A53F-48FB-8F4F-BB176228C2D0}"/>
              </a:ext>
            </a:extLst>
          </p:cNvPr>
          <p:cNvSpPr>
            <a:spLocks noGrp="1"/>
          </p:cNvSpPr>
          <p:nvPr>
            <p:ph type="title"/>
          </p:nvPr>
        </p:nvSpPr>
        <p:spPr/>
        <p:txBody>
          <a:bodyPr/>
          <a:lstStyle/>
          <a:p>
            <a:r>
              <a:rPr lang="en-US"/>
              <a:t>Facebook Original Own Posts Table | SCS Dairy MY - 13 of 25</a:t>
            </a:r>
          </a:p>
        </p:txBody>
      </p:sp>
      <p:graphicFrame>
        <p:nvGraphicFramePr>
          <p:cNvPr id="5" name="Table Placeholder 4">
            <a:extLst>
              <a:ext uri="{FF2B5EF4-FFF2-40B4-BE49-F238E27FC236}">
                <a16:creationId xmlns:a16="http://schemas.microsoft.com/office/drawing/2014/main" id="{26416B1A-59D3-45F5-993B-93B12A992142}"/>
              </a:ext>
            </a:extLst>
          </p:cNvPr>
          <p:cNvGraphicFramePr>
            <a:graphicFrameLocks noGrp="1"/>
          </p:cNvGraphicFramePr>
          <p:nvPr>
            <p:ph type="tbl" sz="quarter" idx="13"/>
            <p:extLst>
              <p:ext uri="{D42A27DB-BD31-4B8C-83A1-F6EECF244321}">
                <p14:modId xmlns:p14="http://schemas.microsoft.com/office/powerpoint/2010/main" val="2700734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70825697"/>
                    </a:ext>
                  </a:extLst>
                </a:gridCol>
                <a:gridCol w="905256">
                  <a:extLst>
                    <a:ext uri="{9D8B030D-6E8A-4147-A177-3AD203B41FA5}">
                      <a16:colId xmlns:a16="http://schemas.microsoft.com/office/drawing/2014/main" val="59213807"/>
                    </a:ext>
                  </a:extLst>
                </a:gridCol>
                <a:gridCol w="411480">
                  <a:extLst>
                    <a:ext uri="{9D8B030D-6E8A-4147-A177-3AD203B41FA5}">
                      <a16:colId xmlns:a16="http://schemas.microsoft.com/office/drawing/2014/main" val="2897709206"/>
                    </a:ext>
                  </a:extLst>
                </a:gridCol>
                <a:gridCol w="246888">
                  <a:extLst>
                    <a:ext uri="{9D8B030D-6E8A-4147-A177-3AD203B41FA5}">
                      <a16:colId xmlns:a16="http://schemas.microsoft.com/office/drawing/2014/main" val="632688390"/>
                    </a:ext>
                  </a:extLst>
                </a:gridCol>
                <a:gridCol w="246888">
                  <a:extLst>
                    <a:ext uri="{9D8B030D-6E8A-4147-A177-3AD203B41FA5}">
                      <a16:colId xmlns:a16="http://schemas.microsoft.com/office/drawing/2014/main" val="1147683255"/>
                    </a:ext>
                  </a:extLst>
                </a:gridCol>
                <a:gridCol w="246888">
                  <a:extLst>
                    <a:ext uri="{9D8B030D-6E8A-4147-A177-3AD203B41FA5}">
                      <a16:colId xmlns:a16="http://schemas.microsoft.com/office/drawing/2014/main" val="1814022734"/>
                    </a:ext>
                  </a:extLst>
                </a:gridCol>
                <a:gridCol w="246888">
                  <a:extLst>
                    <a:ext uri="{9D8B030D-6E8A-4147-A177-3AD203B41FA5}">
                      <a16:colId xmlns:a16="http://schemas.microsoft.com/office/drawing/2014/main" val="2136812975"/>
                    </a:ext>
                  </a:extLst>
                </a:gridCol>
                <a:gridCol w="246888">
                  <a:extLst>
                    <a:ext uri="{9D8B030D-6E8A-4147-A177-3AD203B41FA5}">
                      <a16:colId xmlns:a16="http://schemas.microsoft.com/office/drawing/2014/main" val="3268985441"/>
                    </a:ext>
                  </a:extLst>
                </a:gridCol>
                <a:gridCol w="246888">
                  <a:extLst>
                    <a:ext uri="{9D8B030D-6E8A-4147-A177-3AD203B41FA5}">
                      <a16:colId xmlns:a16="http://schemas.microsoft.com/office/drawing/2014/main" val="3181795648"/>
                    </a:ext>
                  </a:extLst>
                </a:gridCol>
                <a:gridCol w="246888">
                  <a:extLst>
                    <a:ext uri="{9D8B030D-6E8A-4147-A177-3AD203B41FA5}">
                      <a16:colId xmlns:a16="http://schemas.microsoft.com/office/drawing/2014/main" val="4210721825"/>
                    </a:ext>
                  </a:extLst>
                </a:gridCol>
                <a:gridCol w="246888">
                  <a:extLst>
                    <a:ext uri="{9D8B030D-6E8A-4147-A177-3AD203B41FA5}">
                      <a16:colId xmlns:a16="http://schemas.microsoft.com/office/drawing/2014/main" val="1163735424"/>
                    </a:ext>
                  </a:extLst>
                </a:gridCol>
                <a:gridCol w="246888">
                  <a:extLst>
                    <a:ext uri="{9D8B030D-6E8A-4147-A177-3AD203B41FA5}">
                      <a16:colId xmlns:a16="http://schemas.microsoft.com/office/drawing/2014/main" val="2225185450"/>
                    </a:ext>
                  </a:extLst>
                </a:gridCol>
                <a:gridCol w="246888">
                  <a:extLst>
                    <a:ext uri="{9D8B030D-6E8A-4147-A177-3AD203B41FA5}">
                      <a16:colId xmlns:a16="http://schemas.microsoft.com/office/drawing/2014/main" val="3217525031"/>
                    </a:ext>
                  </a:extLst>
                </a:gridCol>
                <a:gridCol w="246888">
                  <a:extLst>
                    <a:ext uri="{9D8B030D-6E8A-4147-A177-3AD203B41FA5}">
                      <a16:colId xmlns:a16="http://schemas.microsoft.com/office/drawing/2014/main" val="2300417138"/>
                    </a:ext>
                  </a:extLst>
                </a:gridCol>
                <a:gridCol w="246888">
                  <a:extLst>
                    <a:ext uri="{9D8B030D-6E8A-4147-A177-3AD203B41FA5}">
                      <a16:colId xmlns:a16="http://schemas.microsoft.com/office/drawing/2014/main" val="4118744119"/>
                    </a:ext>
                  </a:extLst>
                </a:gridCol>
                <a:gridCol w="246888">
                  <a:extLst>
                    <a:ext uri="{9D8B030D-6E8A-4147-A177-3AD203B41FA5}">
                      <a16:colId xmlns:a16="http://schemas.microsoft.com/office/drawing/2014/main" val="1481944239"/>
                    </a:ext>
                  </a:extLst>
                </a:gridCol>
                <a:gridCol w="246888">
                  <a:extLst>
                    <a:ext uri="{9D8B030D-6E8A-4147-A177-3AD203B41FA5}">
                      <a16:colId xmlns:a16="http://schemas.microsoft.com/office/drawing/2014/main" val="3262031935"/>
                    </a:ext>
                  </a:extLst>
                </a:gridCol>
                <a:gridCol w="246888">
                  <a:extLst>
                    <a:ext uri="{9D8B030D-6E8A-4147-A177-3AD203B41FA5}">
                      <a16:colId xmlns:a16="http://schemas.microsoft.com/office/drawing/2014/main" val="2462323702"/>
                    </a:ext>
                  </a:extLst>
                </a:gridCol>
                <a:gridCol w="246888">
                  <a:extLst>
                    <a:ext uri="{9D8B030D-6E8A-4147-A177-3AD203B41FA5}">
                      <a16:colId xmlns:a16="http://schemas.microsoft.com/office/drawing/2014/main" val="511042829"/>
                    </a:ext>
                  </a:extLst>
                </a:gridCol>
                <a:gridCol w="246888">
                  <a:extLst>
                    <a:ext uri="{9D8B030D-6E8A-4147-A177-3AD203B41FA5}">
                      <a16:colId xmlns:a16="http://schemas.microsoft.com/office/drawing/2014/main" val="130020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6689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- 2021-02-16 15:05:33</a:t>
                      </a:r>
                      <a:r>
                        <a:rPr kumimoji="0" lang="en-US" sz="1000" b="0" i="0" u="none" strike="noStrike" kern="1200" cap="none" spc="0" normalizeH="0" baseline="0" noProof="0">
                          <a:ln>
                            <a:noFill/>
                          </a:ln>
                          <a:solidFill>
                            <a:prstClr val="black"/>
                          </a:solidFill>
                          <a:effectLst/>
                          <a:uLnTx/>
                          <a:uFillTx/>
                          <a:latin typeface="+mn-lt"/>
                          <a:ea typeface="+mn-ea"/>
                          <a:cs typeface="+mn-cs"/>
                        </a:rPr>
                        <a:t>
 Almond cookies or pineapple tarts? Which one is your favourite?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49516929"/>
                  </a:ext>
                </a:extLst>
              </a:tr>
            </a:tbl>
          </a:graphicData>
        </a:graphic>
      </p:graphicFrame>
      <p:sp>
        <p:nvSpPr>
          <p:cNvPr id="4" name="Text Placeholder 3">
            <a:extLst>
              <a:ext uri="{FF2B5EF4-FFF2-40B4-BE49-F238E27FC236}">
                <a16:creationId xmlns:a16="http://schemas.microsoft.com/office/drawing/2014/main" id="{576A0972-0ECA-4BE0-9A6E-0D4264BEA46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7945873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A4D56-D77E-46A6-BCA2-BE06997251C1}"/>
              </a:ext>
            </a:extLst>
          </p:cNvPr>
          <p:cNvSpPr>
            <a:spLocks noGrp="1"/>
          </p:cNvSpPr>
          <p:nvPr>
            <p:ph type="title"/>
          </p:nvPr>
        </p:nvSpPr>
        <p:spPr/>
        <p:txBody>
          <a:bodyPr/>
          <a:lstStyle/>
          <a:p>
            <a:r>
              <a:rPr lang="en-US"/>
              <a:t>Facebook Original Own Posts Table | SCS Dairy MY - 14 of 25</a:t>
            </a:r>
          </a:p>
        </p:txBody>
      </p:sp>
      <p:graphicFrame>
        <p:nvGraphicFramePr>
          <p:cNvPr id="5" name="Table Placeholder 4">
            <a:extLst>
              <a:ext uri="{FF2B5EF4-FFF2-40B4-BE49-F238E27FC236}">
                <a16:creationId xmlns:a16="http://schemas.microsoft.com/office/drawing/2014/main" id="{B013363C-DFDD-4543-BDF3-32B7525F81A9}"/>
              </a:ext>
            </a:extLst>
          </p:cNvPr>
          <p:cNvGraphicFramePr>
            <a:graphicFrameLocks noGrp="1"/>
          </p:cNvGraphicFramePr>
          <p:nvPr>
            <p:ph type="tbl" sz="quarter" idx="13"/>
            <p:extLst>
              <p:ext uri="{D42A27DB-BD31-4B8C-83A1-F6EECF244321}">
                <p14:modId xmlns:p14="http://schemas.microsoft.com/office/powerpoint/2010/main" val="101811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24080335"/>
                    </a:ext>
                  </a:extLst>
                </a:gridCol>
                <a:gridCol w="905256">
                  <a:extLst>
                    <a:ext uri="{9D8B030D-6E8A-4147-A177-3AD203B41FA5}">
                      <a16:colId xmlns:a16="http://schemas.microsoft.com/office/drawing/2014/main" val="2889908929"/>
                    </a:ext>
                  </a:extLst>
                </a:gridCol>
                <a:gridCol w="411480">
                  <a:extLst>
                    <a:ext uri="{9D8B030D-6E8A-4147-A177-3AD203B41FA5}">
                      <a16:colId xmlns:a16="http://schemas.microsoft.com/office/drawing/2014/main" val="1780257742"/>
                    </a:ext>
                  </a:extLst>
                </a:gridCol>
                <a:gridCol w="246888">
                  <a:extLst>
                    <a:ext uri="{9D8B030D-6E8A-4147-A177-3AD203B41FA5}">
                      <a16:colId xmlns:a16="http://schemas.microsoft.com/office/drawing/2014/main" val="3413976674"/>
                    </a:ext>
                  </a:extLst>
                </a:gridCol>
                <a:gridCol w="246888">
                  <a:extLst>
                    <a:ext uri="{9D8B030D-6E8A-4147-A177-3AD203B41FA5}">
                      <a16:colId xmlns:a16="http://schemas.microsoft.com/office/drawing/2014/main" val="357015011"/>
                    </a:ext>
                  </a:extLst>
                </a:gridCol>
                <a:gridCol w="246888">
                  <a:extLst>
                    <a:ext uri="{9D8B030D-6E8A-4147-A177-3AD203B41FA5}">
                      <a16:colId xmlns:a16="http://schemas.microsoft.com/office/drawing/2014/main" val="3513718992"/>
                    </a:ext>
                  </a:extLst>
                </a:gridCol>
                <a:gridCol w="246888">
                  <a:extLst>
                    <a:ext uri="{9D8B030D-6E8A-4147-A177-3AD203B41FA5}">
                      <a16:colId xmlns:a16="http://schemas.microsoft.com/office/drawing/2014/main" val="2110371513"/>
                    </a:ext>
                  </a:extLst>
                </a:gridCol>
                <a:gridCol w="246888">
                  <a:extLst>
                    <a:ext uri="{9D8B030D-6E8A-4147-A177-3AD203B41FA5}">
                      <a16:colId xmlns:a16="http://schemas.microsoft.com/office/drawing/2014/main" val="114938145"/>
                    </a:ext>
                  </a:extLst>
                </a:gridCol>
                <a:gridCol w="246888">
                  <a:extLst>
                    <a:ext uri="{9D8B030D-6E8A-4147-A177-3AD203B41FA5}">
                      <a16:colId xmlns:a16="http://schemas.microsoft.com/office/drawing/2014/main" val="1142265906"/>
                    </a:ext>
                  </a:extLst>
                </a:gridCol>
                <a:gridCol w="246888">
                  <a:extLst>
                    <a:ext uri="{9D8B030D-6E8A-4147-A177-3AD203B41FA5}">
                      <a16:colId xmlns:a16="http://schemas.microsoft.com/office/drawing/2014/main" val="885319956"/>
                    </a:ext>
                  </a:extLst>
                </a:gridCol>
                <a:gridCol w="246888">
                  <a:extLst>
                    <a:ext uri="{9D8B030D-6E8A-4147-A177-3AD203B41FA5}">
                      <a16:colId xmlns:a16="http://schemas.microsoft.com/office/drawing/2014/main" val="3535963044"/>
                    </a:ext>
                  </a:extLst>
                </a:gridCol>
                <a:gridCol w="246888">
                  <a:extLst>
                    <a:ext uri="{9D8B030D-6E8A-4147-A177-3AD203B41FA5}">
                      <a16:colId xmlns:a16="http://schemas.microsoft.com/office/drawing/2014/main" val="2136547404"/>
                    </a:ext>
                  </a:extLst>
                </a:gridCol>
                <a:gridCol w="246888">
                  <a:extLst>
                    <a:ext uri="{9D8B030D-6E8A-4147-A177-3AD203B41FA5}">
                      <a16:colId xmlns:a16="http://schemas.microsoft.com/office/drawing/2014/main" val="4074463471"/>
                    </a:ext>
                  </a:extLst>
                </a:gridCol>
                <a:gridCol w="246888">
                  <a:extLst>
                    <a:ext uri="{9D8B030D-6E8A-4147-A177-3AD203B41FA5}">
                      <a16:colId xmlns:a16="http://schemas.microsoft.com/office/drawing/2014/main" val="2547578240"/>
                    </a:ext>
                  </a:extLst>
                </a:gridCol>
                <a:gridCol w="246888">
                  <a:extLst>
                    <a:ext uri="{9D8B030D-6E8A-4147-A177-3AD203B41FA5}">
                      <a16:colId xmlns:a16="http://schemas.microsoft.com/office/drawing/2014/main" val="3676920141"/>
                    </a:ext>
                  </a:extLst>
                </a:gridCol>
                <a:gridCol w="246888">
                  <a:extLst>
                    <a:ext uri="{9D8B030D-6E8A-4147-A177-3AD203B41FA5}">
                      <a16:colId xmlns:a16="http://schemas.microsoft.com/office/drawing/2014/main" val="1027097144"/>
                    </a:ext>
                  </a:extLst>
                </a:gridCol>
                <a:gridCol w="246888">
                  <a:extLst>
                    <a:ext uri="{9D8B030D-6E8A-4147-A177-3AD203B41FA5}">
                      <a16:colId xmlns:a16="http://schemas.microsoft.com/office/drawing/2014/main" val="215601398"/>
                    </a:ext>
                  </a:extLst>
                </a:gridCol>
                <a:gridCol w="246888">
                  <a:extLst>
                    <a:ext uri="{9D8B030D-6E8A-4147-A177-3AD203B41FA5}">
                      <a16:colId xmlns:a16="http://schemas.microsoft.com/office/drawing/2014/main" val="4101952780"/>
                    </a:ext>
                  </a:extLst>
                </a:gridCol>
                <a:gridCol w="246888">
                  <a:extLst>
                    <a:ext uri="{9D8B030D-6E8A-4147-A177-3AD203B41FA5}">
                      <a16:colId xmlns:a16="http://schemas.microsoft.com/office/drawing/2014/main" val="1476577469"/>
                    </a:ext>
                  </a:extLst>
                </a:gridCol>
                <a:gridCol w="246888">
                  <a:extLst>
                    <a:ext uri="{9D8B030D-6E8A-4147-A177-3AD203B41FA5}">
                      <a16:colId xmlns:a16="http://schemas.microsoft.com/office/drawing/2014/main" val="441178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23265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- 2021-02-15 18:24:35</a:t>
                      </a:r>
                      <a:r>
                        <a:rPr kumimoji="0" lang="en-US" sz="1000" b="0" i="0" u="none" strike="noStrike" kern="1200" cap="none" spc="0" normalizeH="0" baseline="0" noProof="0">
                          <a:ln>
                            <a:noFill/>
                          </a:ln>
                          <a:solidFill>
                            <a:prstClr val="black"/>
                          </a:solidFill>
                          <a:effectLst/>
                          <a:uLnTx/>
                          <a:uFillTx/>
                          <a:latin typeface="+mn-lt"/>
                          <a:ea typeface="+mn-ea"/>
                          <a:cs typeface="+mn-cs"/>
                        </a:rPr>
                        <a:t>
 We loved watching Chef Elgy Lim make Abalone Butter Fried Rice with SCS Butter! Did you enjoy it too? Give your CNY celebrations a delicious ending with this recipe.
Abalone Butter Fried Rice:
https://www.facebook.com/scsdairymalaysia/posts/2197476007054734
Add to your stock of SCS Butter from Lazada! Click on the links below to make the most of the promotional price!
SCS Salted Butter (Promo price RM11.99): http://bit.ly/SCSCNYSalted
SCS Unsalted Butter (Promo price RM11.99): http://bit.ly/SCSCNYUnsalted
Alternatively, you can purchase from your nearest supermarket/ hypermarket.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65395416"/>
                  </a:ext>
                </a:extLst>
              </a:tr>
            </a:tbl>
          </a:graphicData>
        </a:graphic>
      </p:graphicFrame>
      <p:sp>
        <p:nvSpPr>
          <p:cNvPr id="4" name="Text Placeholder 3">
            <a:extLst>
              <a:ext uri="{FF2B5EF4-FFF2-40B4-BE49-F238E27FC236}">
                <a16:creationId xmlns:a16="http://schemas.microsoft.com/office/drawing/2014/main" id="{0818DE29-355A-48DE-B7A5-54EFBB3C9FE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0186653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67BD5-AF13-42DB-BCE6-4C2543226054}"/>
              </a:ext>
            </a:extLst>
          </p:cNvPr>
          <p:cNvSpPr>
            <a:spLocks noGrp="1"/>
          </p:cNvSpPr>
          <p:nvPr>
            <p:ph type="title"/>
          </p:nvPr>
        </p:nvSpPr>
        <p:spPr/>
        <p:txBody>
          <a:bodyPr/>
          <a:lstStyle/>
          <a:p>
            <a:r>
              <a:rPr lang="en-US"/>
              <a:t>Facebook Original Own Posts Table | SCS Dairy MY - 15 of 25</a:t>
            </a:r>
          </a:p>
        </p:txBody>
      </p:sp>
      <p:graphicFrame>
        <p:nvGraphicFramePr>
          <p:cNvPr id="5" name="Table Placeholder 4">
            <a:extLst>
              <a:ext uri="{FF2B5EF4-FFF2-40B4-BE49-F238E27FC236}">
                <a16:creationId xmlns:a16="http://schemas.microsoft.com/office/drawing/2014/main" id="{71BE1FAD-BC90-42FF-B594-05D94B6B7E7C}"/>
              </a:ext>
            </a:extLst>
          </p:cNvPr>
          <p:cNvGraphicFramePr>
            <a:graphicFrameLocks noGrp="1"/>
          </p:cNvGraphicFramePr>
          <p:nvPr>
            <p:ph type="tbl" sz="quarter" idx="13"/>
            <p:extLst>
              <p:ext uri="{D42A27DB-BD31-4B8C-83A1-F6EECF244321}">
                <p14:modId xmlns:p14="http://schemas.microsoft.com/office/powerpoint/2010/main" val="1427537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27055023"/>
                    </a:ext>
                  </a:extLst>
                </a:gridCol>
                <a:gridCol w="905256">
                  <a:extLst>
                    <a:ext uri="{9D8B030D-6E8A-4147-A177-3AD203B41FA5}">
                      <a16:colId xmlns:a16="http://schemas.microsoft.com/office/drawing/2014/main" val="4209943479"/>
                    </a:ext>
                  </a:extLst>
                </a:gridCol>
                <a:gridCol w="411480">
                  <a:extLst>
                    <a:ext uri="{9D8B030D-6E8A-4147-A177-3AD203B41FA5}">
                      <a16:colId xmlns:a16="http://schemas.microsoft.com/office/drawing/2014/main" val="4072095720"/>
                    </a:ext>
                  </a:extLst>
                </a:gridCol>
                <a:gridCol w="246888">
                  <a:extLst>
                    <a:ext uri="{9D8B030D-6E8A-4147-A177-3AD203B41FA5}">
                      <a16:colId xmlns:a16="http://schemas.microsoft.com/office/drawing/2014/main" val="362449979"/>
                    </a:ext>
                  </a:extLst>
                </a:gridCol>
                <a:gridCol w="246888">
                  <a:extLst>
                    <a:ext uri="{9D8B030D-6E8A-4147-A177-3AD203B41FA5}">
                      <a16:colId xmlns:a16="http://schemas.microsoft.com/office/drawing/2014/main" val="887222675"/>
                    </a:ext>
                  </a:extLst>
                </a:gridCol>
                <a:gridCol w="246888">
                  <a:extLst>
                    <a:ext uri="{9D8B030D-6E8A-4147-A177-3AD203B41FA5}">
                      <a16:colId xmlns:a16="http://schemas.microsoft.com/office/drawing/2014/main" val="735621947"/>
                    </a:ext>
                  </a:extLst>
                </a:gridCol>
                <a:gridCol w="246888">
                  <a:extLst>
                    <a:ext uri="{9D8B030D-6E8A-4147-A177-3AD203B41FA5}">
                      <a16:colId xmlns:a16="http://schemas.microsoft.com/office/drawing/2014/main" val="2394626236"/>
                    </a:ext>
                  </a:extLst>
                </a:gridCol>
                <a:gridCol w="246888">
                  <a:extLst>
                    <a:ext uri="{9D8B030D-6E8A-4147-A177-3AD203B41FA5}">
                      <a16:colId xmlns:a16="http://schemas.microsoft.com/office/drawing/2014/main" val="3123926193"/>
                    </a:ext>
                  </a:extLst>
                </a:gridCol>
                <a:gridCol w="246888">
                  <a:extLst>
                    <a:ext uri="{9D8B030D-6E8A-4147-A177-3AD203B41FA5}">
                      <a16:colId xmlns:a16="http://schemas.microsoft.com/office/drawing/2014/main" val="283894384"/>
                    </a:ext>
                  </a:extLst>
                </a:gridCol>
                <a:gridCol w="246888">
                  <a:extLst>
                    <a:ext uri="{9D8B030D-6E8A-4147-A177-3AD203B41FA5}">
                      <a16:colId xmlns:a16="http://schemas.microsoft.com/office/drawing/2014/main" val="3441161871"/>
                    </a:ext>
                  </a:extLst>
                </a:gridCol>
                <a:gridCol w="246888">
                  <a:extLst>
                    <a:ext uri="{9D8B030D-6E8A-4147-A177-3AD203B41FA5}">
                      <a16:colId xmlns:a16="http://schemas.microsoft.com/office/drawing/2014/main" val="2904925887"/>
                    </a:ext>
                  </a:extLst>
                </a:gridCol>
                <a:gridCol w="246888">
                  <a:extLst>
                    <a:ext uri="{9D8B030D-6E8A-4147-A177-3AD203B41FA5}">
                      <a16:colId xmlns:a16="http://schemas.microsoft.com/office/drawing/2014/main" val="2931988552"/>
                    </a:ext>
                  </a:extLst>
                </a:gridCol>
                <a:gridCol w="246888">
                  <a:extLst>
                    <a:ext uri="{9D8B030D-6E8A-4147-A177-3AD203B41FA5}">
                      <a16:colId xmlns:a16="http://schemas.microsoft.com/office/drawing/2014/main" val="621189018"/>
                    </a:ext>
                  </a:extLst>
                </a:gridCol>
                <a:gridCol w="246888">
                  <a:extLst>
                    <a:ext uri="{9D8B030D-6E8A-4147-A177-3AD203B41FA5}">
                      <a16:colId xmlns:a16="http://schemas.microsoft.com/office/drawing/2014/main" val="1681422426"/>
                    </a:ext>
                  </a:extLst>
                </a:gridCol>
                <a:gridCol w="246888">
                  <a:extLst>
                    <a:ext uri="{9D8B030D-6E8A-4147-A177-3AD203B41FA5}">
                      <a16:colId xmlns:a16="http://schemas.microsoft.com/office/drawing/2014/main" val="1354635832"/>
                    </a:ext>
                  </a:extLst>
                </a:gridCol>
                <a:gridCol w="246888">
                  <a:extLst>
                    <a:ext uri="{9D8B030D-6E8A-4147-A177-3AD203B41FA5}">
                      <a16:colId xmlns:a16="http://schemas.microsoft.com/office/drawing/2014/main" val="883390151"/>
                    </a:ext>
                  </a:extLst>
                </a:gridCol>
                <a:gridCol w="246888">
                  <a:extLst>
                    <a:ext uri="{9D8B030D-6E8A-4147-A177-3AD203B41FA5}">
                      <a16:colId xmlns:a16="http://schemas.microsoft.com/office/drawing/2014/main" val="2336755416"/>
                    </a:ext>
                  </a:extLst>
                </a:gridCol>
                <a:gridCol w="246888">
                  <a:extLst>
                    <a:ext uri="{9D8B030D-6E8A-4147-A177-3AD203B41FA5}">
                      <a16:colId xmlns:a16="http://schemas.microsoft.com/office/drawing/2014/main" val="3583417980"/>
                    </a:ext>
                  </a:extLst>
                </a:gridCol>
                <a:gridCol w="246888">
                  <a:extLst>
                    <a:ext uri="{9D8B030D-6E8A-4147-A177-3AD203B41FA5}">
                      <a16:colId xmlns:a16="http://schemas.microsoft.com/office/drawing/2014/main" val="2771365238"/>
                    </a:ext>
                  </a:extLst>
                </a:gridCol>
                <a:gridCol w="246888">
                  <a:extLst>
                    <a:ext uri="{9D8B030D-6E8A-4147-A177-3AD203B41FA5}">
                      <a16:colId xmlns:a16="http://schemas.microsoft.com/office/drawing/2014/main" val="320284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2614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- 2021-02-14 16:00:09</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Happy Valentine’s Day!
What are you planning to bake with SCS Butter this Valentine’s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85706768"/>
                  </a:ext>
                </a:extLst>
              </a:tr>
            </a:tbl>
          </a:graphicData>
        </a:graphic>
      </p:graphicFrame>
      <p:sp>
        <p:nvSpPr>
          <p:cNvPr id="4" name="Text Placeholder 3">
            <a:extLst>
              <a:ext uri="{FF2B5EF4-FFF2-40B4-BE49-F238E27FC236}">
                <a16:creationId xmlns:a16="http://schemas.microsoft.com/office/drawing/2014/main" id="{37172C1C-65A7-4CE4-9240-1C08FB40BC6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0083555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C686E-0577-4268-BFA6-4E4626B51EA1}"/>
              </a:ext>
            </a:extLst>
          </p:cNvPr>
          <p:cNvSpPr>
            <a:spLocks noGrp="1"/>
          </p:cNvSpPr>
          <p:nvPr>
            <p:ph type="title"/>
          </p:nvPr>
        </p:nvSpPr>
        <p:spPr/>
        <p:txBody>
          <a:bodyPr/>
          <a:lstStyle/>
          <a:p>
            <a:r>
              <a:rPr lang="en-US"/>
              <a:t>Facebook Original Own Posts Table | SCS Dairy MY - 16 of 25</a:t>
            </a:r>
          </a:p>
        </p:txBody>
      </p:sp>
      <p:graphicFrame>
        <p:nvGraphicFramePr>
          <p:cNvPr id="5" name="Table Placeholder 4">
            <a:extLst>
              <a:ext uri="{FF2B5EF4-FFF2-40B4-BE49-F238E27FC236}">
                <a16:creationId xmlns:a16="http://schemas.microsoft.com/office/drawing/2014/main" id="{A6DB2859-D0A2-4114-A688-104969032054}"/>
              </a:ext>
            </a:extLst>
          </p:cNvPr>
          <p:cNvGraphicFramePr>
            <a:graphicFrameLocks noGrp="1"/>
          </p:cNvGraphicFramePr>
          <p:nvPr>
            <p:ph type="tbl" sz="quarter" idx="13"/>
            <p:extLst>
              <p:ext uri="{D42A27DB-BD31-4B8C-83A1-F6EECF244321}">
                <p14:modId xmlns:p14="http://schemas.microsoft.com/office/powerpoint/2010/main" val="1716784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91162953"/>
                    </a:ext>
                  </a:extLst>
                </a:gridCol>
                <a:gridCol w="905256">
                  <a:extLst>
                    <a:ext uri="{9D8B030D-6E8A-4147-A177-3AD203B41FA5}">
                      <a16:colId xmlns:a16="http://schemas.microsoft.com/office/drawing/2014/main" val="4175094803"/>
                    </a:ext>
                  </a:extLst>
                </a:gridCol>
                <a:gridCol w="411480">
                  <a:extLst>
                    <a:ext uri="{9D8B030D-6E8A-4147-A177-3AD203B41FA5}">
                      <a16:colId xmlns:a16="http://schemas.microsoft.com/office/drawing/2014/main" val="3861781481"/>
                    </a:ext>
                  </a:extLst>
                </a:gridCol>
                <a:gridCol w="246888">
                  <a:extLst>
                    <a:ext uri="{9D8B030D-6E8A-4147-A177-3AD203B41FA5}">
                      <a16:colId xmlns:a16="http://schemas.microsoft.com/office/drawing/2014/main" val="3615355993"/>
                    </a:ext>
                  </a:extLst>
                </a:gridCol>
                <a:gridCol w="246888">
                  <a:extLst>
                    <a:ext uri="{9D8B030D-6E8A-4147-A177-3AD203B41FA5}">
                      <a16:colId xmlns:a16="http://schemas.microsoft.com/office/drawing/2014/main" val="3064265661"/>
                    </a:ext>
                  </a:extLst>
                </a:gridCol>
                <a:gridCol w="246888">
                  <a:extLst>
                    <a:ext uri="{9D8B030D-6E8A-4147-A177-3AD203B41FA5}">
                      <a16:colId xmlns:a16="http://schemas.microsoft.com/office/drawing/2014/main" val="667635445"/>
                    </a:ext>
                  </a:extLst>
                </a:gridCol>
                <a:gridCol w="246888">
                  <a:extLst>
                    <a:ext uri="{9D8B030D-6E8A-4147-A177-3AD203B41FA5}">
                      <a16:colId xmlns:a16="http://schemas.microsoft.com/office/drawing/2014/main" val="1896340452"/>
                    </a:ext>
                  </a:extLst>
                </a:gridCol>
                <a:gridCol w="246888">
                  <a:extLst>
                    <a:ext uri="{9D8B030D-6E8A-4147-A177-3AD203B41FA5}">
                      <a16:colId xmlns:a16="http://schemas.microsoft.com/office/drawing/2014/main" val="4065760569"/>
                    </a:ext>
                  </a:extLst>
                </a:gridCol>
                <a:gridCol w="246888">
                  <a:extLst>
                    <a:ext uri="{9D8B030D-6E8A-4147-A177-3AD203B41FA5}">
                      <a16:colId xmlns:a16="http://schemas.microsoft.com/office/drawing/2014/main" val="385497411"/>
                    </a:ext>
                  </a:extLst>
                </a:gridCol>
                <a:gridCol w="246888">
                  <a:extLst>
                    <a:ext uri="{9D8B030D-6E8A-4147-A177-3AD203B41FA5}">
                      <a16:colId xmlns:a16="http://schemas.microsoft.com/office/drawing/2014/main" val="3830486675"/>
                    </a:ext>
                  </a:extLst>
                </a:gridCol>
                <a:gridCol w="246888">
                  <a:extLst>
                    <a:ext uri="{9D8B030D-6E8A-4147-A177-3AD203B41FA5}">
                      <a16:colId xmlns:a16="http://schemas.microsoft.com/office/drawing/2014/main" val="3944469885"/>
                    </a:ext>
                  </a:extLst>
                </a:gridCol>
                <a:gridCol w="246888">
                  <a:extLst>
                    <a:ext uri="{9D8B030D-6E8A-4147-A177-3AD203B41FA5}">
                      <a16:colId xmlns:a16="http://schemas.microsoft.com/office/drawing/2014/main" val="3934208792"/>
                    </a:ext>
                  </a:extLst>
                </a:gridCol>
                <a:gridCol w="246888">
                  <a:extLst>
                    <a:ext uri="{9D8B030D-6E8A-4147-A177-3AD203B41FA5}">
                      <a16:colId xmlns:a16="http://schemas.microsoft.com/office/drawing/2014/main" val="1164531245"/>
                    </a:ext>
                  </a:extLst>
                </a:gridCol>
                <a:gridCol w="246888">
                  <a:extLst>
                    <a:ext uri="{9D8B030D-6E8A-4147-A177-3AD203B41FA5}">
                      <a16:colId xmlns:a16="http://schemas.microsoft.com/office/drawing/2014/main" val="1885671588"/>
                    </a:ext>
                  </a:extLst>
                </a:gridCol>
                <a:gridCol w="246888">
                  <a:extLst>
                    <a:ext uri="{9D8B030D-6E8A-4147-A177-3AD203B41FA5}">
                      <a16:colId xmlns:a16="http://schemas.microsoft.com/office/drawing/2014/main" val="4079668326"/>
                    </a:ext>
                  </a:extLst>
                </a:gridCol>
                <a:gridCol w="246888">
                  <a:extLst>
                    <a:ext uri="{9D8B030D-6E8A-4147-A177-3AD203B41FA5}">
                      <a16:colId xmlns:a16="http://schemas.microsoft.com/office/drawing/2014/main" val="2023620797"/>
                    </a:ext>
                  </a:extLst>
                </a:gridCol>
                <a:gridCol w="246888">
                  <a:extLst>
                    <a:ext uri="{9D8B030D-6E8A-4147-A177-3AD203B41FA5}">
                      <a16:colId xmlns:a16="http://schemas.microsoft.com/office/drawing/2014/main" val="876372949"/>
                    </a:ext>
                  </a:extLst>
                </a:gridCol>
                <a:gridCol w="246888">
                  <a:extLst>
                    <a:ext uri="{9D8B030D-6E8A-4147-A177-3AD203B41FA5}">
                      <a16:colId xmlns:a16="http://schemas.microsoft.com/office/drawing/2014/main" val="4010091087"/>
                    </a:ext>
                  </a:extLst>
                </a:gridCol>
                <a:gridCol w="246888">
                  <a:extLst>
                    <a:ext uri="{9D8B030D-6E8A-4147-A177-3AD203B41FA5}">
                      <a16:colId xmlns:a16="http://schemas.microsoft.com/office/drawing/2014/main" val="2239849988"/>
                    </a:ext>
                  </a:extLst>
                </a:gridCol>
                <a:gridCol w="246888">
                  <a:extLst>
                    <a:ext uri="{9D8B030D-6E8A-4147-A177-3AD203B41FA5}">
                      <a16:colId xmlns:a16="http://schemas.microsoft.com/office/drawing/2014/main" val="628416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4472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- 2021-02-12 00:00:03</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prosperous and blessed Chinese New Year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96919086"/>
                  </a:ext>
                </a:extLst>
              </a:tr>
            </a:tbl>
          </a:graphicData>
        </a:graphic>
      </p:graphicFrame>
      <p:sp>
        <p:nvSpPr>
          <p:cNvPr id="4" name="Text Placeholder 3">
            <a:extLst>
              <a:ext uri="{FF2B5EF4-FFF2-40B4-BE49-F238E27FC236}">
                <a16:creationId xmlns:a16="http://schemas.microsoft.com/office/drawing/2014/main" id="{8DC73A0C-4816-49A7-9EAA-31A8943F3D9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1828974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5D1B3-4D59-43DA-8B39-22414F608D68}"/>
              </a:ext>
            </a:extLst>
          </p:cNvPr>
          <p:cNvSpPr>
            <a:spLocks noGrp="1"/>
          </p:cNvSpPr>
          <p:nvPr>
            <p:ph type="title"/>
          </p:nvPr>
        </p:nvSpPr>
        <p:spPr/>
        <p:txBody>
          <a:bodyPr/>
          <a:lstStyle/>
          <a:p>
            <a:r>
              <a:rPr lang="en-US"/>
              <a:t>Facebook Original Own Posts Table | SCS Dairy MY - 17 of 25</a:t>
            </a:r>
          </a:p>
        </p:txBody>
      </p:sp>
      <p:graphicFrame>
        <p:nvGraphicFramePr>
          <p:cNvPr id="5" name="Table Placeholder 4">
            <a:extLst>
              <a:ext uri="{FF2B5EF4-FFF2-40B4-BE49-F238E27FC236}">
                <a16:creationId xmlns:a16="http://schemas.microsoft.com/office/drawing/2014/main" id="{EF19622A-5577-4716-BF6F-F053B0EC893B}"/>
              </a:ext>
            </a:extLst>
          </p:cNvPr>
          <p:cNvGraphicFramePr>
            <a:graphicFrameLocks noGrp="1"/>
          </p:cNvGraphicFramePr>
          <p:nvPr>
            <p:ph type="tbl" sz="quarter" idx="13"/>
            <p:extLst>
              <p:ext uri="{D42A27DB-BD31-4B8C-83A1-F6EECF244321}">
                <p14:modId xmlns:p14="http://schemas.microsoft.com/office/powerpoint/2010/main" val="529151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46955013"/>
                    </a:ext>
                  </a:extLst>
                </a:gridCol>
                <a:gridCol w="905256">
                  <a:extLst>
                    <a:ext uri="{9D8B030D-6E8A-4147-A177-3AD203B41FA5}">
                      <a16:colId xmlns:a16="http://schemas.microsoft.com/office/drawing/2014/main" val="4185083596"/>
                    </a:ext>
                  </a:extLst>
                </a:gridCol>
                <a:gridCol w="411480">
                  <a:extLst>
                    <a:ext uri="{9D8B030D-6E8A-4147-A177-3AD203B41FA5}">
                      <a16:colId xmlns:a16="http://schemas.microsoft.com/office/drawing/2014/main" val="2372732077"/>
                    </a:ext>
                  </a:extLst>
                </a:gridCol>
                <a:gridCol w="246888">
                  <a:extLst>
                    <a:ext uri="{9D8B030D-6E8A-4147-A177-3AD203B41FA5}">
                      <a16:colId xmlns:a16="http://schemas.microsoft.com/office/drawing/2014/main" val="2072175867"/>
                    </a:ext>
                  </a:extLst>
                </a:gridCol>
                <a:gridCol w="246888">
                  <a:extLst>
                    <a:ext uri="{9D8B030D-6E8A-4147-A177-3AD203B41FA5}">
                      <a16:colId xmlns:a16="http://schemas.microsoft.com/office/drawing/2014/main" val="3570015914"/>
                    </a:ext>
                  </a:extLst>
                </a:gridCol>
                <a:gridCol w="246888">
                  <a:extLst>
                    <a:ext uri="{9D8B030D-6E8A-4147-A177-3AD203B41FA5}">
                      <a16:colId xmlns:a16="http://schemas.microsoft.com/office/drawing/2014/main" val="919141728"/>
                    </a:ext>
                  </a:extLst>
                </a:gridCol>
                <a:gridCol w="246888">
                  <a:extLst>
                    <a:ext uri="{9D8B030D-6E8A-4147-A177-3AD203B41FA5}">
                      <a16:colId xmlns:a16="http://schemas.microsoft.com/office/drawing/2014/main" val="226356722"/>
                    </a:ext>
                  </a:extLst>
                </a:gridCol>
                <a:gridCol w="246888">
                  <a:extLst>
                    <a:ext uri="{9D8B030D-6E8A-4147-A177-3AD203B41FA5}">
                      <a16:colId xmlns:a16="http://schemas.microsoft.com/office/drawing/2014/main" val="3232589038"/>
                    </a:ext>
                  </a:extLst>
                </a:gridCol>
                <a:gridCol w="246888">
                  <a:extLst>
                    <a:ext uri="{9D8B030D-6E8A-4147-A177-3AD203B41FA5}">
                      <a16:colId xmlns:a16="http://schemas.microsoft.com/office/drawing/2014/main" val="2650762158"/>
                    </a:ext>
                  </a:extLst>
                </a:gridCol>
                <a:gridCol w="246888">
                  <a:extLst>
                    <a:ext uri="{9D8B030D-6E8A-4147-A177-3AD203B41FA5}">
                      <a16:colId xmlns:a16="http://schemas.microsoft.com/office/drawing/2014/main" val="2674157227"/>
                    </a:ext>
                  </a:extLst>
                </a:gridCol>
                <a:gridCol w="246888">
                  <a:extLst>
                    <a:ext uri="{9D8B030D-6E8A-4147-A177-3AD203B41FA5}">
                      <a16:colId xmlns:a16="http://schemas.microsoft.com/office/drawing/2014/main" val="2993346580"/>
                    </a:ext>
                  </a:extLst>
                </a:gridCol>
                <a:gridCol w="246888">
                  <a:extLst>
                    <a:ext uri="{9D8B030D-6E8A-4147-A177-3AD203B41FA5}">
                      <a16:colId xmlns:a16="http://schemas.microsoft.com/office/drawing/2014/main" val="233215021"/>
                    </a:ext>
                  </a:extLst>
                </a:gridCol>
                <a:gridCol w="246888">
                  <a:extLst>
                    <a:ext uri="{9D8B030D-6E8A-4147-A177-3AD203B41FA5}">
                      <a16:colId xmlns:a16="http://schemas.microsoft.com/office/drawing/2014/main" val="2095981988"/>
                    </a:ext>
                  </a:extLst>
                </a:gridCol>
                <a:gridCol w="246888">
                  <a:extLst>
                    <a:ext uri="{9D8B030D-6E8A-4147-A177-3AD203B41FA5}">
                      <a16:colId xmlns:a16="http://schemas.microsoft.com/office/drawing/2014/main" val="2521666175"/>
                    </a:ext>
                  </a:extLst>
                </a:gridCol>
                <a:gridCol w="246888">
                  <a:extLst>
                    <a:ext uri="{9D8B030D-6E8A-4147-A177-3AD203B41FA5}">
                      <a16:colId xmlns:a16="http://schemas.microsoft.com/office/drawing/2014/main" val="2709469304"/>
                    </a:ext>
                  </a:extLst>
                </a:gridCol>
                <a:gridCol w="246888">
                  <a:extLst>
                    <a:ext uri="{9D8B030D-6E8A-4147-A177-3AD203B41FA5}">
                      <a16:colId xmlns:a16="http://schemas.microsoft.com/office/drawing/2014/main" val="2699210105"/>
                    </a:ext>
                  </a:extLst>
                </a:gridCol>
                <a:gridCol w="246888">
                  <a:extLst>
                    <a:ext uri="{9D8B030D-6E8A-4147-A177-3AD203B41FA5}">
                      <a16:colId xmlns:a16="http://schemas.microsoft.com/office/drawing/2014/main" val="693810088"/>
                    </a:ext>
                  </a:extLst>
                </a:gridCol>
                <a:gridCol w="246888">
                  <a:extLst>
                    <a:ext uri="{9D8B030D-6E8A-4147-A177-3AD203B41FA5}">
                      <a16:colId xmlns:a16="http://schemas.microsoft.com/office/drawing/2014/main" val="1742791740"/>
                    </a:ext>
                  </a:extLst>
                </a:gridCol>
                <a:gridCol w="246888">
                  <a:extLst>
                    <a:ext uri="{9D8B030D-6E8A-4147-A177-3AD203B41FA5}">
                      <a16:colId xmlns:a16="http://schemas.microsoft.com/office/drawing/2014/main" val="945098909"/>
                    </a:ext>
                  </a:extLst>
                </a:gridCol>
                <a:gridCol w="246888">
                  <a:extLst>
                    <a:ext uri="{9D8B030D-6E8A-4147-A177-3AD203B41FA5}">
                      <a16:colId xmlns:a16="http://schemas.microsoft.com/office/drawing/2014/main" val="1764486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8275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- 2021-02-11 17:28:56</a:t>
                      </a:r>
                      <a:r>
                        <a:rPr kumimoji="0" lang="en-US" sz="1000" b="0" i="0" u="none" strike="noStrike" kern="1200" cap="none" spc="0" normalizeH="0" baseline="0" noProof="0">
                          <a:ln>
                            <a:noFill/>
                          </a:ln>
                          <a:solidFill>
                            <a:prstClr val="black"/>
                          </a:solidFill>
                          <a:effectLst/>
                          <a:uLnTx/>
                          <a:uFillTx/>
                          <a:latin typeface="+mn-lt"/>
                          <a:ea typeface="+mn-ea"/>
                          <a:cs typeface="+mn-cs"/>
                        </a:rPr>
                        <a:t>
 Did you catch the duo of Chef Bryan and Chef Stella make two delicious savoury recipes with SCS Butter? Make Creamy Curry Chicken and Butter Mushroom for CNY and impress your family and loved ones.  
Creamy Curry Chicken &amp; Butter Mushroom:
https://www.facebook.com/scsdairymalaysia/posts/2191699080965760
Don't forget to buy SCS Butter at a promotional price! Log onto Lazada now to get your stock:
SCS Salted Butter (Promo price RM11.99): http://bit.ly/SCSCNYSalted
SCS Unsalted Butter (Promo price RM11.99): http://bit.ly/SCSCNYUnsalted
Alternatively, you can purchase from your nearest supermarket/ hypermarket.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82518591"/>
                  </a:ext>
                </a:extLst>
              </a:tr>
            </a:tbl>
          </a:graphicData>
        </a:graphic>
      </p:graphicFrame>
      <p:sp>
        <p:nvSpPr>
          <p:cNvPr id="4" name="Text Placeholder 3">
            <a:extLst>
              <a:ext uri="{FF2B5EF4-FFF2-40B4-BE49-F238E27FC236}">
                <a16:creationId xmlns:a16="http://schemas.microsoft.com/office/drawing/2014/main" id="{5A293BCC-85AE-4341-AC9A-574B1E2E578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9715300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C50D8-2F47-452E-816F-761978A0C941}"/>
              </a:ext>
            </a:extLst>
          </p:cNvPr>
          <p:cNvSpPr>
            <a:spLocks noGrp="1"/>
          </p:cNvSpPr>
          <p:nvPr>
            <p:ph type="title"/>
          </p:nvPr>
        </p:nvSpPr>
        <p:spPr/>
        <p:txBody>
          <a:bodyPr/>
          <a:lstStyle/>
          <a:p>
            <a:r>
              <a:rPr lang="en-US"/>
              <a:t>Facebook Original Own Posts Table | SCS Dairy MY - 18 of 25</a:t>
            </a:r>
          </a:p>
        </p:txBody>
      </p:sp>
      <p:graphicFrame>
        <p:nvGraphicFramePr>
          <p:cNvPr id="5" name="Table Placeholder 4">
            <a:extLst>
              <a:ext uri="{FF2B5EF4-FFF2-40B4-BE49-F238E27FC236}">
                <a16:creationId xmlns:a16="http://schemas.microsoft.com/office/drawing/2014/main" id="{7B26D8C0-C3AB-4E11-8F9E-4125F888DEE6}"/>
              </a:ext>
            </a:extLst>
          </p:cNvPr>
          <p:cNvGraphicFramePr>
            <a:graphicFrameLocks noGrp="1"/>
          </p:cNvGraphicFramePr>
          <p:nvPr>
            <p:ph type="tbl" sz="quarter" idx="13"/>
            <p:extLst>
              <p:ext uri="{D42A27DB-BD31-4B8C-83A1-F6EECF244321}">
                <p14:modId xmlns:p14="http://schemas.microsoft.com/office/powerpoint/2010/main" val="1050310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8330825"/>
                    </a:ext>
                  </a:extLst>
                </a:gridCol>
                <a:gridCol w="905256">
                  <a:extLst>
                    <a:ext uri="{9D8B030D-6E8A-4147-A177-3AD203B41FA5}">
                      <a16:colId xmlns:a16="http://schemas.microsoft.com/office/drawing/2014/main" val="240883455"/>
                    </a:ext>
                  </a:extLst>
                </a:gridCol>
                <a:gridCol w="411480">
                  <a:extLst>
                    <a:ext uri="{9D8B030D-6E8A-4147-A177-3AD203B41FA5}">
                      <a16:colId xmlns:a16="http://schemas.microsoft.com/office/drawing/2014/main" val="3937957511"/>
                    </a:ext>
                  </a:extLst>
                </a:gridCol>
                <a:gridCol w="246888">
                  <a:extLst>
                    <a:ext uri="{9D8B030D-6E8A-4147-A177-3AD203B41FA5}">
                      <a16:colId xmlns:a16="http://schemas.microsoft.com/office/drawing/2014/main" val="2022193294"/>
                    </a:ext>
                  </a:extLst>
                </a:gridCol>
                <a:gridCol w="246888">
                  <a:extLst>
                    <a:ext uri="{9D8B030D-6E8A-4147-A177-3AD203B41FA5}">
                      <a16:colId xmlns:a16="http://schemas.microsoft.com/office/drawing/2014/main" val="1536207391"/>
                    </a:ext>
                  </a:extLst>
                </a:gridCol>
                <a:gridCol w="246888">
                  <a:extLst>
                    <a:ext uri="{9D8B030D-6E8A-4147-A177-3AD203B41FA5}">
                      <a16:colId xmlns:a16="http://schemas.microsoft.com/office/drawing/2014/main" val="3508284804"/>
                    </a:ext>
                  </a:extLst>
                </a:gridCol>
                <a:gridCol w="246888">
                  <a:extLst>
                    <a:ext uri="{9D8B030D-6E8A-4147-A177-3AD203B41FA5}">
                      <a16:colId xmlns:a16="http://schemas.microsoft.com/office/drawing/2014/main" val="1716066694"/>
                    </a:ext>
                  </a:extLst>
                </a:gridCol>
                <a:gridCol w="246888">
                  <a:extLst>
                    <a:ext uri="{9D8B030D-6E8A-4147-A177-3AD203B41FA5}">
                      <a16:colId xmlns:a16="http://schemas.microsoft.com/office/drawing/2014/main" val="1392911664"/>
                    </a:ext>
                  </a:extLst>
                </a:gridCol>
                <a:gridCol w="246888">
                  <a:extLst>
                    <a:ext uri="{9D8B030D-6E8A-4147-A177-3AD203B41FA5}">
                      <a16:colId xmlns:a16="http://schemas.microsoft.com/office/drawing/2014/main" val="291169993"/>
                    </a:ext>
                  </a:extLst>
                </a:gridCol>
                <a:gridCol w="246888">
                  <a:extLst>
                    <a:ext uri="{9D8B030D-6E8A-4147-A177-3AD203B41FA5}">
                      <a16:colId xmlns:a16="http://schemas.microsoft.com/office/drawing/2014/main" val="570103761"/>
                    </a:ext>
                  </a:extLst>
                </a:gridCol>
                <a:gridCol w="246888">
                  <a:extLst>
                    <a:ext uri="{9D8B030D-6E8A-4147-A177-3AD203B41FA5}">
                      <a16:colId xmlns:a16="http://schemas.microsoft.com/office/drawing/2014/main" val="544381971"/>
                    </a:ext>
                  </a:extLst>
                </a:gridCol>
                <a:gridCol w="246888">
                  <a:extLst>
                    <a:ext uri="{9D8B030D-6E8A-4147-A177-3AD203B41FA5}">
                      <a16:colId xmlns:a16="http://schemas.microsoft.com/office/drawing/2014/main" val="1880667234"/>
                    </a:ext>
                  </a:extLst>
                </a:gridCol>
                <a:gridCol w="246888">
                  <a:extLst>
                    <a:ext uri="{9D8B030D-6E8A-4147-A177-3AD203B41FA5}">
                      <a16:colId xmlns:a16="http://schemas.microsoft.com/office/drawing/2014/main" val="36507290"/>
                    </a:ext>
                  </a:extLst>
                </a:gridCol>
                <a:gridCol w="246888">
                  <a:extLst>
                    <a:ext uri="{9D8B030D-6E8A-4147-A177-3AD203B41FA5}">
                      <a16:colId xmlns:a16="http://schemas.microsoft.com/office/drawing/2014/main" val="763663563"/>
                    </a:ext>
                  </a:extLst>
                </a:gridCol>
                <a:gridCol w="246888">
                  <a:extLst>
                    <a:ext uri="{9D8B030D-6E8A-4147-A177-3AD203B41FA5}">
                      <a16:colId xmlns:a16="http://schemas.microsoft.com/office/drawing/2014/main" val="1083887037"/>
                    </a:ext>
                  </a:extLst>
                </a:gridCol>
                <a:gridCol w="246888">
                  <a:extLst>
                    <a:ext uri="{9D8B030D-6E8A-4147-A177-3AD203B41FA5}">
                      <a16:colId xmlns:a16="http://schemas.microsoft.com/office/drawing/2014/main" val="1727926437"/>
                    </a:ext>
                  </a:extLst>
                </a:gridCol>
                <a:gridCol w="246888">
                  <a:extLst>
                    <a:ext uri="{9D8B030D-6E8A-4147-A177-3AD203B41FA5}">
                      <a16:colId xmlns:a16="http://schemas.microsoft.com/office/drawing/2014/main" val="2872840039"/>
                    </a:ext>
                  </a:extLst>
                </a:gridCol>
                <a:gridCol w="246888">
                  <a:extLst>
                    <a:ext uri="{9D8B030D-6E8A-4147-A177-3AD203B41FA5}">
                      <a16:colId xmlns:a16="http://schemas.microsoft.com/office/drawing/2014/main" val="3770295897"/>
                    </a:ext>
                  </a:extLst>
                </a:gridCol>
                <a:gridCol w="246888">
                  <a:extLst>
                    <a:ext uri="{9D8B030D-6E8A-4147-A177-3AD203B41FA5}">
                      <a16:colId xmlns:a16="http://schemas.microsoft.com/office/drawing/2014/main" val="3405758340"/>
                    </a:ext>
                  </a:extLst>
                </a:gridCol>
                <a:gridCol w="246888">
                  <a:extLst>
                    <a:ext uri="{9D8B030D-6E8A-4147-A177-3AD203B41FA5}">
                      <a16:colId xmlns:a16="http://schemas.microsoft.com/office/drawing/2014/main" val="3580082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24394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- 2021-02-10 16:05:05</a:t>
                      </a:r>
                      <a:r>
                        <a:rPr kumimoji="0" lang="en-US" sz="1000" b="0" i="0" u="none" strike="noStrike" kern="1200" cap="none" spc="0" normalizeH="0" baseline="0" noProof="0">
                          <a:ln>
                            <a:noFill/>
                          </a:ln>
                          <a:solidFill>
                            <a:prstClr val="black"/>
                          </a:solidFill>
                          <a:effectLst/>
                          <a:uLnTx/>
                          <a:uFillTx/>
                          <a:latin typeface="+mn-lt"/>
                          <a:ea typeface="+mn-ea"/>
                          <a:cs typeface="+mn-cs"/>
                        </a:rPr>
                        <a:t>
 A smooth combination of fresh cream and milk, SCS Cream Cheese Spread is velvety and versatile. Perfect with both savoury and sweet dishes and even better on its own. Use it to make your CNY goodies delicious and flavourful!
#SCScreamcheesespread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8971764"/>
                  </a:ext>
                </a:extLst>
              </a:tr>
            </a:tbl>
          </a:graphicData>
        </a:graphic>
      </p:graphicFrame>
      <p:sp>
        <p:nvSpPr>
          <p:cNvPr id="4" name="Text Placeholder 3">
            <a:extLst>
              <a:ext uri="{FF2B5EF4-FFF2-40B4-BE49-F238E27FC236}">
                <a16:creationId xmlns:a16="http://schemas.microsoft.com/office/drawing/2014/main" id="{08DEB55A-C86C-4B2F-9B6C-1D216DD088A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5818212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FB58A-1755-4747-829A-50BEA83CB240}"/>
              </a:ext>
            </a:extLst>
          </p:cNvPr>
          <p:cNvSpPr>
            <a:spLocks noGrp="1"/>
          </p:cNvSpPr>
          <p:nvPr>
            <p:ph type="title"/>
          </p:nvPr>
        </p:nvSpPr>
        <p:spPr/>
        <p:txBody>
          <a:bodyPr/>
          <a:lstStyle/>
          <a:p>
            <a:r>
              <a:rPr lang="en-US"/>
              <a:t>Facebook Original Own Posts Table | SCS Dairy MY - 19 of 25</a:t>
            </a:r>
          </a:p>
        </p:txBody>
      </p:sp>
      <p:graphicFrame>
        <p:nvGraphicFramePr>
          <p:cNvPr id="5" name="Table Placeholder 4">
            <a:extLst>
              <a:ext uri="{FF2B5EF4-FFF2-40B4-BE49-F238E27FC236}">
                <a16:creationId xmlns:a16="http://schemas.microsoft.com/office/drawing/2014/main" id="{749B5057-B782-4025-A251-270DD39DC685}"/>
              </a:ext>
            </a:extLst>
          </p:cNvPr>
          <p:cNvGraphicFramePr>
            <a:graphicFrameLocks noGrp="1"/>
          </p:cNvGraphicFramePr>
          <p:nvPr>
            <p:ph type="tbl" sz="quarter" idx="13"/>
            <p:extLst>
              <p:ext uri="{D42A27DB-BD31-4B8C-83A1-F6EECF244321}">
                <p14:modId xmlns:p14="http://schemas.microsoft.com/office/powerpoint/2010/main" val="4121918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33430805"/>
                    </a:ext>
                  </a:extLst>
                </a:gridCol>
                <a:gridCol w="905256">
                  <a:extLst>
                    <a:ext uri="{9D8B030D-6E8A-4147-A177-3AD203B41FA5}">
                      <a16:colId xmlns:a16="http://schemas.microsoft.com/office/drawing/2014/main" val="347691564"/>
                    </a:ext>
                  </a:extLst>
                </a:gridCol>
                <a:gridCol w="411480">
                  <a:extLst>
                    <a:ext uri="{9D8B030D-6E8A-4147-A177-3AD203B41FA5}">
                      <a16:colId xmlns:a16="http://schemas.microsoft.com/office/drawing/2014/main" val="3325666292"/>
                    </a:ext>
                  </a:extLst>
                </a:gridCol>
                <a:gridCol w="246888">
                  <a:extLst>
                    <a:ext uri="{9D8B030D-6E8A-4147-A177-3AD203B41FA5}">
                      <a16:colId xmlns:a16="http://schemas.microsoft.com/office/drawing/2014/main" val="3121733831"/>
                    </a:ext>
                  </a:extLst>
                </a:gridCol>
                <a:gridCol w="246888">
                  <a:extLst>
                    <a:ext uri="{9D8B030D-6E8A-4147-A177-3AD203B41FA5}">
                      <a16:colId xmlns:a16="http://schemas.microsoft.com/office/drawing/2014/main" val="3011663187"/>
                    </a:ext>
                  </a:extLst>
                </a:gridCol>
                <a:gridCol w="246888">
                  <a:extLst>
                    <a:ext uri="{9D8B030D-6E8A-4147-A177-3AD203B41FA5}">
                      <a16:colId xmlns:a16="http://schemas.microsoft.com/office/drawing/2014/main" val="3257486731"/>
                    </a:ext>
                  </a:extLst>
                </a:gridCol>
                <a:gridCol w="246888">
                  <a:extLst>
                    <a:ext uri="{9D8B030D-6E8A-4147-A177-3AD203B41FA5}">
                      <a16:colId xmlns:a16="http://schemas.microsoft.com/office/drawing/2014/main" val="2738604099"/>
                    </a:ext>
                  </a:extLst>
                </a:gridCol>
                <a:gridCol w="246888">
                  <a:extLst>
                    <a:ext uri="{9D8B030D-6E8A-4147-A177-3AD203B41FA5}">
                      <a16:colId xmlns:a16="http://schemas.microsoft.com/office/drawing/2014/main" val="2633616475"/>
                    </a:ext>
                  </a:extLst>
                </a:gridCol>
                <a:gridCol w="246888">
                  <a:extLst>
                    <a:ext uri="{9D8B030D-6E8A-4147-A177-3AD203B41FA5}">
                      <a16:colId xmlns:a16="http://schemas.microsoft.com/office/drawing/2014/main" val="580540538"/>
                    </a:ext>
                  </a:extLst>
                </a:gridCol>
                <a:gridCol w="246888">
                  <a:extLst>
                    <a:ext uri="{9D8B030D-6E8A-4147-A177-3AD203B41FA5}">
                      <a16:colId xmlns:a16="http://schemas.microsoft.com/office/drawing/2014/main" val="1305853273"/>
                    </a:ext>
                  </a:extLst>
                </a:gridCol>
                <a:gridCol w="246888">
                  <a:extLst>
                    <a:ext uri="{9D8B030D-6E8A-4147-A177-3AD203B41FA5}">
                      <a16:colId xmlns:a16="http://schemas.microsoft.com/office/drawing/2014/main" val="2850398290"/>
                    </a:ext>
                  </a:extLst>
                </a:gridCol>
                <a:gridCol w="246888">
                  <a:extLst>
                    <a:ext uri="{9D8B030D-6E8A-4147-A177-3AD203B41FA5}">
                      <a16:colId xmlns:a16="http://schemas.microsoft.com/office/drawing/2014/main" val="857170420"/>
                    </a:ext>
                  </a:extLst>
                </a:gridCol>
                <a:gridCol w="246888">
                  <a:extLst>
                    <a:ext uri="{9D8B030D-6E8A-4147-A177-3AD203B41FA5}">
                      <a16:colId xmlns:a16="http://schemas.microsoft.com/office/drawing/2014/main" val="447864484"/>
                    </a:ext>
                  </a:extLst>
                </a:gridCol>
                <a:gridCol w="246888">
                  <a:extLst>
                    <a:ext uri="{9D8B030D-6E8A-4147-A177-3AD203B41FA5}">
                      <a16:colId xmlns:a16="http://schemas.microsoft.com/office/drawing/2014/main" val="2250822852"/>
                    </a:ext>
                  </a:extLst>
                </a:gridCol>
                <a:gridCol w="246888">
                  <a:extLst>
                    <a:ext uri="{9D8B030D-6E8A-4147-A177-3AD203B41FA5}">
                      <a16:colId xmlns:a16="http://schemas.microsoft.com/office/drawing/2014/main" val="1602125112"/>
                    </a:ext>
                  </a:extLst>
                </a:gridCol>
                <a:gridCol w="246888">
                  <a:extLst>
                    <a:ext uri="{9D8B030D-6E8A-4147-A177-3AD203B41FA5}">
                      <a16:colId xmlns:a16="http://schemas.microsoft.com/office/drawing/2014/main" val="447747129"/>
                    </a:ext>
                  </a:extLst>
                </a:gridCol>
                <a:gridCol w="246888">
                  <a:extLst>
                    <a:ext uri="{9D8B030D-6E8A-4147-A177-3AD203B41FA5}">
                      <a16:colId xmlns:a16="http://schemas.microsoft.com/office/drawing/2014/main" val="1390007631"/>
                    </a:ext>
                  </a:extLst>
                </a:gridCol>
                <a:gridCol w="246888">
                  <a:extLst>
                    <a:ext uri="{9D8B030D-6E8A-4147-A177-3AD203B41FA5}">
                      <a16:colId xmlns:a16="http://schemas.microsoft.com/office/drawing/2014/main" val="2601369064"/>
                    </a:ext>
                  </a:extLst>
                </a:gridCol>
                <a:gridCol w="246888">
                  <a:extLst>
                    <a:ext uri="{9D8B030D-6E8A-4147-A177-3AD203B41FA5}">
                      <a16:colId xmlns:a16="http://schemas.microsoft.com/office/drawing/2014/main" val="360523340"/>
                    </a:ext>
                  </a:extLst>
                </a:gridCol>
                <a:gridCol w="246888">
                  <a:extLst>
                    <a:ext uri="{9D8B030D-6E8A-4147-A177-3AD203B41FA5}">
                      <a16:colId xmlns:a16="http://schemas.microsoft.com/office/drawing/2014/main" val="3131588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7974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- 2021-02-09 15:04:45</a:t>
                      </a:r>
                      <a:r>
                        <a:rPr kumimoji="0" lang="en-US" sz="1000" b="0" i="0" u="none" strike="noStrike" kern="1200" cap="none" spc="0" normalizeH="0" baseline="0" noProof="0">
                          <a:ln>
                            <a:noFill/>
                          </a:ln>
                          <a:solidFill>
                            <a:prstClr val="black"/>
                          </a:solidFill>
                          <a:effectLst/>
                          <a:uLnTx/>
                          <a:uFillTx/>
                          <a:latin typeface="+mn-lt"/>
                          <a:ea typeface="+mn-ea"/>
                          <a:cs typeface="+mn-cs"/>
                        </a:rPr>
                        <a:t>
 This scrumptious Butter Prawn recipe made with SCS Salted Butter is simply perfect for your CNY spread. Its delicious buttery taste will have everyone asking for more!
Don’t forget to buy SCS Butter from Lazada in time for CNY! https://bit.ly/SCSMYLazada
#SCSrecipes #JustAddSCS
Butter Prawn
Ingredients:
3 tbsp SCS Salted Butter
454g large prawns
Oil for deep frying
6 chopped bird's eye chilies
3 sprigs curry leaves (use only the leaves)
3 chopped cloves garlic finely
½ tsp salt
1 tsp sugar
½ tsp soy sauce
1 tbsp Chinese cooking wine
6 tbsp grated coconut
Instructions:
1. Leave the prawn heads and shells on but chop off the eyes part. 
2. Slit down the back to remove the veins. Wash and pat dry. 
3. Heat oil and deep fry the prawns. Then drain and set aside.
4. Melt SCS Salted Butter, add bird's eye chilies, curry leaves, garlic, salt and fry for 2 minutes or until fragrant. 
5. Add prawns, sugar, soy sauce, wine, and grated coconut. 
6. Cook over high heat for 1-2 minutes, stirring frequently. 
7. Serve immediately.
Source: https://rasamalaysia.com/butter-prawns/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62186244"/>
                  </a:ext>
                </a:extLst>
              </a:tr>
            </a:tbl>
          </a:graphicData>
        </a:graphic>
      </p:graphicFrame>
      <p:sp>
        <p:nvSpPr>
          <p:cNvPr id="4" name="Text Placeholder 3">
            <a:extLst>
              <a:ext uri="{FF2B5EF4-FFF2-40B4-BE49-F238E27FC236}">
                <a16:creationId xmlns:a16="http://schemas.microsoft.com/office/drawing/2014/main" id="{D3297D3A-A39D-4638-B553-3E217C048AE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2690547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E13EB-17C0-434A-9E5C-A59F4E79D629}"/>
              </a:ext>
            </a:extLst>
          </p:cNvPr>
          <p:cNvSpPr>
            <a:spLocks noGrp="1"/>
          </p:cNvSpPr>
          <p:nvPr>
            <p:ph type="title"/>
          </p:nvPr>
        </p:nvSpPr>
        <p:spPr/>
        <p:txBody>
          <a:bodyPr/>
          <a:lstStyle/>
          <a:p>
            <a:r>
              <a:rPr lang="en-US"/>
              <a:t>Facebook Original Own Posts Table | SCS Dairy MY - 20 of 25</a:t>
            </a:r>
          </a:p>
        </p:txBody>
      </p:sp>
      <p:graphicFrame>
        <p:nvGraphicFramePr>
          <p:cNvPr id="5" name="Table Placeholder 4">
            <a:extLst>
              <a:ext uri="{FF2B5EF4-FFF2-40B4-BE49-F238E27FC236}">
                <a16:creationId xmlns:a16="http://schemas.microsoft.com/office/drawing/2014/main" id="{AE90A358-F729-4C62-A682-4B1C42D2E5D2}"/>
              </a:ext>
            </a:extLst>
          </p:cNvPr>
          <p:cNvGraphicFramePr>
            <a:graphicFrameLocks noGrp="1"/>
          </p:cNvGraphicFramePr>
          <p:nvPr>
            <p:ph type="tbl" sz="quarter" idx="13"/>
            <p:extLst>
              <p:ext uri="{D42A27DB-BD31-4B8C-83A1-F6EECF244321}">
                <p14:modId xmlns:p14="http://schemas.microsoft.com/office/powerpoint/2010/main" val="1502563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80556574"/>
                    </a:ext>
                  </a:extLst>
                </a:gridCol>
                <a:gridCol w="905256">
                  <a:extLst>
                    <a:ext uri="{9D8B030D-6E8A-4147-A177-3AD203B41FA5}">
                      <a16:colId xmlns:a16="http://schemas.microsoft.com/office/drawing/2014/main" val="1904301121"/>
                    </a:ext>
                  </a:extLst>
                </a:gridCol>
                <a:gridCol w="411480">
                  <a:extLst>
                    <a:ext uri="{9D8B030D-6E8A-4147-A177-3AD203B41FA5}">
                      <a16:colId xmlns:a16="http://schemas.microsoft.com/office/drawing/2014/main" val="2928333422"/>
                    </a:ext>
                  </a:extLst>
                </a:gridCol>
                <a:gridCol w="246888">
                  <a:extLst>
                    <a:ext uri="{9D8B030D-6E8A-4147-A177-3AD203B41FA5}">
                      <a16:colId xmlns:a16="http://schemas.microsoft.com/office/drawing/2014/main" val="2219797416"/>
                    </a:ext>
                  </a:extLst>
                </a:gridCol>
                <a:gridCol w="246888">
                  <a:extLst>
                    <a:ext uri="{9D8B030D-6E8A-4147-A177-3AD203B41FA5}">
                      <a16:colId xmlns:a16="http://schemas.microsoft.com/office/drawing/2014/main" val="1859863356"/>
                    </a:ext>
                  </a:extLst>
                </a:gridCol>
                <a:gridCol w="246888">
                  <a:extLst>
                    <a:ext uri="{9D8B030D-6E8A-4147-A177-3AD203B41FA5}">
                      <a16:colId xmlns:a16="http://schemas.microsoft.com/office/drawing/2014/main" val="450682430"/>
                    </a:ext>
                  </a:extLst>
                </a:gridCol>
                <a:gridCol w="246888">
                  <a:extLst>
                    <a:ext uri="{9D8B030D-6E8A-4147-A177-3AD203B41FA5}">
                      <a16:colId xmlns:a16="http://schemas.microsoft.com/office/drawing/2014/main" val="2091589375"/>
                    </a:ext>
                  </a:extLst>
                </a:gridCol>
                <a:gridCol w="246888">
                  <a:extLst>
                    <a:ext uri="{9D8B030D-6E8A-4147-A177-3AD203B41FA5}">
                      <a16:colId xmlns:a16="http://schemas.microsoft.com/office/drawing/2014/main" val="3610579855"/>
                    </a:ext>
                  </a:extLst>
                </a:gridCol>
                <a:gridCol w="246888">
                  <a:extLst>
                    <a:ext uri="{9D8B030D-6E8A-4147-A177-3AD203B41FA5}">
                      <a16:colId xmlns:a16="http://schemas.microsoft.com/office/drawing/2014/main" val="1200491290"/>
                    </a:ext>
                  </a:extLst>
                </a:gridCol>
                <a:gridCol w="246888">
                  <a:extLst>
                    <a:ext uri="{9D8B030D-6E8A-4147-A177-3AD203B41FA5}">
                      <a16:colId xmlns:a16="http://schemas.microsoft.com/office/drawing/2014/main" val="4273484884"/>
                    </a:ext>
                  </a:extLst>
                </a:gridCol>
                <a:gridCol w="246888">
                  <a:extLst>
                    <a:ext uri="{9D8B030D-6E8A-4147-A177-3AD203B41FA5}">
                      <a16:colId xmlns:a16="http://schemas.microsoft.com/office/drawing/2014/main" val="4034240882"/>
                    </a:ext>
                  </a:extLst>
                </a:gridCol>
                <a:gridCol w="246888">
                  <a:extLst>
                    <a:ext uri="{9D8B030D-6E8A-4147-A177-3AD203B41FA5}">
                      <a16:colId xmlns:a16="http://schemas.microsoft.com/office/drawing/2014/main" val="1911307260"/>
                    </a:ext>
                  </a:extLst>
                </a:gridCol>
                <a:gridCol w="246888">
                  <a:extLst>
                    <a:ext uri="{9D8B030D-6E8A-4147-A177-3AD203B41FA5}">
                      <a16:colId xmlns:a16="http://schemas.microsoft.com/office/drawing/2014/main" val="2655638411"/>
                    </a:ext>
                  </a:extLst>
                </a:gridCol>
                <a:gridCol w="246888">
                  <a:extLst>
                    <a:ext uri="{9D8B030D-6E8A-4147-A177-3AD203B41FA5}">
                      <a16:colId xmlns:a16="http://schemas.microsoft.com/office/drawing/2014/main" val="3483224200"/>
                    </a:ext>
                  </a:extLst>
                </a:gridCol>
                <a:gridCol w="246888">
                  <a:extLst>
                    <a:ext uri="{9D8B030D-6E8A-4147-A177-3AD203B41FA5}">
                      <a16:colId xmlns:a16="http://schemas.microsoft.com/office/drawing/2014/main" val="257343903"/>
                    </a:ext>
                  </a:extLst>
                </a:gridCol>
                <a:gridCol w="246888">
                  <a:extLst>
                    <a:ext uri="{9D8B030D-6E8A-4147-A177-3AD203B41FA5}">
                      <a16:colId xmlns:a16="http://schemas.microsoft.com/office/drawing/2014/main" val="979009442"/>
                    </a:ext>
                  </a:extLst>
                </a:gridCol>
                <a:gridCol w="246888">
                  <a:extLst>
                    <a:ext uri="{9D8B030D-6E8A-4147-A177-3AD203B41FA5}">
                      <a16:colId xmlns:a16="http://schemas.microsoft.com/office/drawing/2014/main" val="2138138986"/>
                    </a:ext>
                  </a:extLst>
                </a:gridCol>
                <a:gridCol w="246888">
                  <a:extLst>
                    <a:ext uri="{9D8B030D-6E8A-4147-A177-3AD203B41FA5}">
                      <a16:colId xmlns:a16="http://schemas.microsoft.com/office/drawing/2014/main" val="454175493"/>
                    </a:ext>
                  </a:extLst>
                </a:gridCol>
                <a:gridCol w="246888">
                  <a:extLst>
                    <a:ext uri="{9D8B030D-6E8A-4147-A177-3AD203B41FA5}">
                      <a16:colId xmlns:a16="http://schemas.microsoft.com/office/drawing/2014/main" val="2376663185"/>
                    </a:ext>
                  </a:extLst>
                </a:gridCol>
                <a:gridCol w="246888">
                  <a:extLst>
                    <a:ext uri="{9D8B030D-6E8A-4147-A177-3AD203B41FA5}">
                      <a16:colId xmlns:a16="http://schemas.microsoft.com/office/drawing/2014/main" val="2006348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72460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- 2021-02-08 12:05:14</a:t>
                      </a:r>
                      <a:r>
                        <a:rPr kumimoji="0" lang="en-US" sz="1000" b="0" i="0" u="none" strike="noStrike" kern="1200" cap="none" spc="0" normalizeH="0" baseline="0" noProof="0">
                          <a:ln>
                            <a:noFill/>
                          </a:ln>
                          <a:solidFill>
                            <a:prstClr val="black"/>
                          </a:solidFill>
                          <a:effectLst/>
                          <a:uLnTx/>
                          <a:uFillTx/>
                          <a:latin typeface="+mn-lt"/>
                          <a:ea typeface="+mn-ea"/>
                          <a:cs typeface="+mn-cs"/>
                        </a:rPr>
                        <a:t>
 Want that perfect glaze for your CNY cookies? 
Glaze your cookies twice! Cookies expand as they bake, resulting in cracks in the first glaze. Reglaze the cookies half-way through their baking time; by then the cookies would have already expanded. The second glazing ensures that the cookies have a nice coat with no or lesser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74514"/>
                  </a:ext>
                </a:extLst>
              </a:tr>
            </a:tbl>
          </a:graphicData>
        </a:graphic>
      </p:graphicFrame>
      <p:sp>
        <p:nvSpPr>
          <p:cNvPr id="4" name="Text Placeholder 3">
            <a:extLst>
              <a:ext uri="{FF2B5EF4-FFF2-40B4-BE49-F238E27FC236}">
                <a16:creationId xmlns:a16="http://schemas.microsoft.com/office/drawing/2014/main" id="{CE6A70D9-F629-40B4-ACE9-2D9327868AE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9592397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48DE-DB52-4322-944C-1B53BF29F90B}"/>
              </a:ext>
            </a:extLst>
          </p:cNvPr>
          <p:cNvSpPr>
            <a:spLocks noGrp="1"/>
          </p:cNvSpPr>
          <p:nvPr>
            <p:ph type="title"/>
          </p:nvPr>
        </p:nvSpPr>
        <p:spPr/>
        <p:txBody>
          <a:bodyPr/>
          <a:lstStyle/>
          <a:p>
            <a:r>
              <a:rPr lang="en-US"/>
              <a:t>Facebook Original Own Posts Table | SCS Dairy MY - 21 of 25</a:t>
            </a:r>
          </a:p>
        </p:txBody>
      </p:sp>
      <p:graphicFrame>
        <p:nvGraphicFramePr>
          <p:cNvPr id="5" name="Table Placeholder 4">
            <a:extLst>
              <a:ext uri="{FF2B5EF4-FFF2-40B4-BE49-F238E27FC236}">
                <a16:creationId xmlns:a16="http://schemas.microsoft.com/office/drawing/2014/main" id="{48997837-4220-4F74-B07B-2AB21BDE8DA5}"/>
              </a:ext>
            </a:extLst>
          </p:cNvPr>
          <p:cNvGraphicFramePr>
            <a:graphicFrameLocks noGrp="1"/>
          </p:cNvGraphicFramePr>
          <p:nvPr>
            <p:ph type="tbl" sz="quarter" idx="13"/>
            <p:extLst>
              <p:ext uri="{D42A27DB-BD31-4B8C-83A1-F6EECF244321}">
                <p14:modId xmlns:p14="http://schemas.microsoft.com/office/powerpoint/2010/main" val="3409528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19143509"/>
                    </a:ext>
                  </a:extLst>
                </a:gridCol>
                <a:gridCol w="905256">
                  <a:extLst>
                    <a:ext uri="{9D8B030D-6E8A-4147-A177-3AD203B41FA5}">
                      <a16:colId xmlns:a16="http://schemas.microsoft.com/office/drawing/2014/main" val="2309580459"/>
                    </a:ext>
                  </a:extLst>
                </a:gridCol>
                <a:gridCol w="411480">
                  <a:extLst>
                    <a:ext uri="{9D8B030D-6E8A-4147-A177-3AD203B41FA5}">
                      <a16:colId xmlns:a16="http://schemas.microsoft.com/office/drawing/2014/main" val="925210504"/>
                    </a:ext>
                  </a:extLst>
                </a:gridCol>
                <a:gridCol w="246888">
                  <a:extLst>
                    <a:ext uri="{9D8B030D-6E8A-4147-A177-3AD203B41FA5}">
                      <a16:colId xmlns:a16="http://schemas.microsoft.com/office/drawing/2014/main" val="367753265"/>
                    </a:ext>
                  </a:extLst>
                </a:gridCol>
                <a:gridCol w="246888">
                  <a:extLst>
                    <a:ext uri="{9D8B030D-6E8A-4147-A177-3AD203B41FA5}">
                      <a16:colId xmlns:a16="http://schemas.microsoft.com/office/drawing/2014/main" val="2507332548"/>
                    </a:ext>
                  </a:extLst>
                </a:gridCol>
                <a:gridCol w="246888">
                  <a:extLst>
                    <a:ext uri="{9D8B030D-6E8A-4147-A177-3AD203B41FA5}">
                      <a16:colId xmlns:a16="http://schemas.microsoft.com/office/drawing/2014/main" val="2467994122"/>
                    </a:ext>
                  </a:extLst>
                </a:gridCol>
                <a:gridCol w="246888">
                  <a:extLst>
                    <a:ext uri="{9D8B030D-6E8A-4147-A177-3AD203B41FA5}">
                      <a16:colId xmlns:a16="http://schemas.microsoft.com/office/drawing/2014/main" val="822404976"/>
                    </a:ext>
                  </a:extLst>
                </a:gridCol>
                <a:gridCol w="246888">
                  <a:extLst>
                    <a:ext uri="{9D8B030D-6E8A-4147-A177-3AD203B41FA5}">
                      <a16:colId xmlns:a16="http://schemas.microsoft.com/office/drawing/2014/main" val="4287587491"/>
                    </a:ext>
                  </a:extLst>
                </a:gridCol>
                <a:gridCol w="246888">
                  <a:extLst>
                    <a:ext uri="{9D8B030D-6E8A-4147-A177-3AD203B41FA5}">
                      <a16:colId xmlns:a16="http://schemas.microsoft.com/office/drawing/2014/main" val="2579451876"/>
                    </a:ext>
                  </a:extLst>
                </a:gridCol>
                <a:gridCol w="246888">
                  <a:extLst>
                    <a:ext uri="{9D8B030D-6E8A-4147-A177-3AD203B41FA5}">
                      <a16:colId xmlns:a16="http://schemas.microsoft.com/office/drawing/2014/main" val="1561573989"/>
                    </a:ext>
                  </a:extLst>
                </a:gridCol>
                <a:gridCol w="246888">
                  <a:extLst>
                    <a:ext uri="{9D8B030D-6E8A-4147-A177-3AD203B41FA5}">
                      <a16:colId xmlns:a16="http://schemas.microsoft.com/office/drawing/2014/main" val="978435087"/>
                    </a:ext>
                  </a:extLst>
                </a:gridCol>
                <a:gridCol w="246888">
                  <a:extLst>
                    <a:ext uri="{9D8B030D-6E8A-4147-A177-3AD203B41FA5}">
                      <a16:colId xmlns:a16="http://schemas.microsoft.com/office/drawing/2014/main" val="1648879853"/>
                    </a:ext>
                  </a:extLst>
                </a:gridCol>
                <a:gridCol w="246888">
                  <a:extLst>
                    <a:ext uri="{9D8B030D-6E8A-4147-A177-3AD203B41FA5}">
                      <a16:colId xmlns:a16="http://schemas.microsoft.com/office/drawing/2014/main" val="843723994"/>
                    </a:ext>
                  </a:extLst>
                </a:gridCol>
                <a:gridCol w="246888">
                  <a:extLst>
                    <a:ext uri="{9D8B030D-6E8A-4147-A177-3AD203B41FA5}">
                      <a16:colId xmlns:a16="http://schemas.microsoft.com/office/drawing/2014/main" val="3754200786"/>
                    </a:ext>
                  </a:extLst>
                </a:gridCol>
                <a:gridCol w="246888">
                  <a:extLst>
                    <a:ext uri="{9D8B030D-6E8A-4147-A177-3AD203B41FA5}">
                      <a16:colId xmlns:a16="http://schemas.microsoft.com/office/drawing/2014/main" val="1939158467"/>
                    </a:ext>
                  </a:extLst>
                </a:gridCol>
                <a:gridCol w="246888">
                  <a:extLst>
                    <a:ext uri="{9D8B030D-6E8A-4147-A177-3AD203B41FA5}">
                      <a16:colId xmlns:a16="http://schemas.microsoft.com/office/drawing/2014/main" val="3435745711"/>
                    </a:ext>
                  </a:extLst>
                </a:gridCol>
                <a:gridCol w="246888">
                  <a:extLst>
                    <a:ext uri="{9D8B030D-6E8A-4147-A177-3AD203B41FA5}">
                      <a16:colId xmlns:a16="http://schemas.microsoft.com/office/drawing/2014/main" val="3085171523"/>
                    </a:ext>
                  </a:extLst>
                </a:gridCol>
                <a:gridCol w="246888">
                  <a:extLst>
                    <a:ext uri="{9D8B030D-6E8A-4147-A177-3AD203B41FA5}">
                      <a16:colId xmlns:a16="http://schemas.microsoft.com/office/drawing/2014/main" val="317639447"/>
                    </a:ext>
                  </a:extLst>
                </a:gridCol>
                <a:gridCol w="246888">
                  <a:extLst>
                    <a:ext uri="{9D8B030D-6E8A-4147-A177-3AD203B41FA5}">
                      <a16:colId xmlns:a16="http://schemas.microsoft.com/office/drawing/2014/main" val="2971142927"/>
                    </a:ext>
                  </a:extLst>
                </a:gridCol>
                <a:gridCol w="246888">
                  <a:extLst>
                    <a:ext uri="{9D8B030D-6E8A-4147-A177-3AD203B41FA5}">
                      <a16:colId xmlns:a16="http://schemas.microsoft.com/office/drawing/2014/main" val="2315856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2071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- 2021-02-06 16:02:51</a:t>
                      </a:r>
                      <a:r>
                        <a:rPr kumimoji="0" lang="en-US" sz="1000" b="0" i="0" u="none" strike="noStrike" kern="1200" cap="none" spc="0" normalizeH="0" baseline="0" noProof="0">
                          <a:ln>
                            <a:noFill/>
                          </a:ln>
                          <a:solidFill>
                            <a:prstClr val="black"/>
                          </a:solidFill>
                          <a:effectLst/>
                          <a:uLnTx/>
                          <a:uFillTx/>
                          <a:latin typeface="+mn-lt"/>
                          <a:ea typeface="+mn-ea"/>
                          <a:cs typeface="+mn-cs"/>
                        </a:rPr>
                        <a:t>
 Still deciding your CNY menu? Let Chef Elgy Lim show you how to make Pumpkin Prawn Spring Roll and Abalone Butter Fried Rice with SCS Butter! Watch him make these delicious recipes in this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Make the most of the promotional price on SCS Butter! Log onto Lazada and get your stock for CNY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09781"/>
                  </a:ext>
                </a:extLst>
              </a:tr>
            </a:tbl>
          </a:graphicData>
        </a:graphic>
      </p:graphicFrame>
      <p:sp>
        <p:nvSpPr>
          <p:cNvPr id="4" name="Text Placeholder 3">
            <a:extLst>
              <a:ext uri="{FF2B5EF4-FFF2-40B4-BE49-F238E27FC236}">
                <a16:creationId xmlns:a16="http://schemas.microsoft.com/office/drawing/2014/main" id="{21F1988F-F861-4304-ADDD-BA7213AE142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5029437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4124A-DF52-4F2D-B270-68BAEE21E26B}"/>
              </a:ext>
            </a:extLst>
          </p:cNvPr>
          <p:cNvSpPr>
            <a:spLocks noGrp="1"/>
          </p:cNvSpPr>
          <p:nvPr>
            <p:ph type="title"/>
          </p:nvPr>
        </p:nvSpPr>
        <p:spPr/>
        <p:txBody>
          <a:bodyPr/>
          <a:lstStyle/>
          <a:p>
            <a:r>
              <a:rPr lang="en-US"/>
              <a:t>Facebook Original Own Posts Table | SCS Dairy MY - 22 of 25</a:t>
            </a:r>
          </a:p>
        </p:txBody>
      </p:sp>
      <p:graphicFrame>
        <p:nvGraphicFramePr>
          <p:cNvPr id="5" name="Table Placeholder 4">
            <a:extLst>
              <a:ext uri="{FF2B5EF4-FFF2-40B4-BE49-F238E27FC236}">
                <a16:creationId xmlns:a16="http://schemas.microsoft.com/office/drawing/2014/main" id="{44A058AA-7B78-462C-A9AC-0CABB53EA6C4}"/>
              </a:ext>
            </a:extLst>
          </p:cNvPr>
          <p:cNvGraphicFramePr>
            <a:graphicFrameLocks noGrp="1"/>
          </p:cNvGraphicFramePr>
          <p:nvPr>
            <p:ph type="tbl" sz="quarter" idx="13"/>
            <p:extLst>
              <p:ext uri="{D42A27DB-BD31-4B8C-83A1-F6EECF244321}">
                <p14:modId xmlns:p14="http://schemas.microsoft.com/office/powerpoint/2010/main" val="1561999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21621458"/>
                    </a:ext>
                  </a:extLst>
                </a:gridCol>
                <a:gridCol w="905256">
                  <a:extLst>
                    <a:ext uri="{9D8B030D-6E8A-4147-A177-3AD203B41FA5}">
                      <a16:colId xmlns:a16="http://schemas.microsoft.com/office/drawing/2014/main" val="815815780"/>
                    </a:ext>
                  </a:extLst>
                </a:gridCol>
                <a:gridCol w="411480">
                  <a:extLst>
                    <a:ext uri="{9D8B030D-6E8A-4147-A177-3AD203B41FA5}">
                      <a16:colId xmlns:a16="http://schemas.microsoft.com/office/drawing/2014/main" val="3354432961"/>
                    </a:ext>
                  </a:extLst>
                </a:gridCol>
                <a:gridCol w="246888">
                  <a:extLst>
                    <a:ext uri="{9D8B030D-6E8A-4147-A177-3AD203B41FA5}">
                      <a16:colId xmlns:a16="http://schemas.microsoft.com/office/drawing/2014/main" val="2634029606"/>
                    </a:ext>
                  </a:extLst>
                </a:gridCol>
                <a:gridCol w="246888">
                  <a:extLst>
                    <a:ext uri="{9D8B030D-6E8A-4147-A177-3AD203B41FA5}">
                      <a16:colId xmlns:a16="http://schemas.microsoft.com/office/drawing/2014/main" val="151675217"/>
                    </a:ext>
                  </a:extLst>
                </a:gridCol>
                <a:gridCol w="246888">
                  <a:extLst>
                    <a:ext uri="{9D8B030D-6E8A-4147-A177-3AD203B41FA5}">
                      <a16:colId xmlns:a16="http://schemas.microsoft.com/office/drawing/2014/main" val="2190126772"/>
                    </a:ext>
                  </a:extLst>
                </a:gridCol>
                <a:gridCol w="246888">
                  <a:extLst>
                    <a:ext uri="{9D8B030D-6E8A-4147-A177-3AD203B41FA5}">
                      <a16:colId xmlns:a16="http://schemas.microsoft.com/office/drawing/2014/main" val="2083047159"/>
                    </a:ext>
                  </a:extLst>
                </a:gridCol>
                <a:gridCol w="246888">
                  <a:extLst>
                    <a:ext uri="{9D8B030D-6E8A-4147-A177-3AD203B41FA5}">
                      <a16:colId xmlns:a16="http://schemas.microsoft.com/office/drawing/2014/main" val="2461483518"/>
                    </a:ext>
                  </a:extLst>
                </a:gridCol>
                <a:gridCol w="246888">
                  <a:extLst>
                    <a:ext uri="{9D8B030D-6E8A-4147-A177-3AD203B41FA5}">
                      <a16:colId xmlns:a16="http://schemas.microsoft.com/office/drawing/2014/main" val="348010495"/>
                    </a:ext>
                  </a:extLst>
                </a:gridCol>
                <a:gridCol w="246888">
                  <a:extLst>
                    <a:ext uri="{9D8B030D-6E8A-4147-A177-3AD203B41FA5}">
                      <a16:colId xmlns:a16="http://schemas.microsoft.com/office/drawing/2014/main" val="2236321695"/>
                    </a:ext>
                  </a:extLst>
                </a:gridCol>
                <a:gridCol w="246888">
                  <a:extLst>
                    <a:ext uri="{9D8B030D-6E8A-4147-A177-3AD203B41FA5}">
                      <a16:colId xmlns:a16="http://schemas.microsoft.com/office/drawing/2014/main" val="553363088"/>
                    </a:ext>
                  </a:extLst>
                </a:gridCol>
                <a:gridCol w="246888">
                  <a:extLst>
                    <a:ext uri="{9D8B030D-6E8A-4147-A177-3AD203B41FA5}">
                      <a16:colId xmlns:a16="http://schemas.microsoft.com/office/drawing/2014/main" val="973692981"/>
                    </a:ext>
                  </a:extLst>
                </a:gridCol>
                <a:gridCol w="246888">
                  <a:extLst>
                    <a:ext uri="{9D8B030D-6E8A-4147-A177-3AD203B41FA5}">
                      <a16:colId xmlns:a16="http://schemas.microsoft.com/office/drawing/2014/main" val="1884560992"/>
                    </a:ext>
                  </a:extLst>
                </a:gridCol>
                <a:gridCol w="246888">
                  <a:extLst>
                    <a:ext uri="{9D8B030D-6E8A-4147-A177-3AD203B41FA5}">
                      <a16:colId xmlns:a16="http://schemas.microsoft.com/office/drawing/2014/main" val="1679268147"/>
                    </a:ext>
                  </a:extLst>
                </a:gridCol>
                <a:gridCol w="246888">
                  <a:extLst>
                    <a:ext uri="{9D8B030D-6E8A-4147-A177-3AD203B41FA5}">
                      <a16:colId xmlns:a16="http://schemas.microsoft.com/office/drawing/2014/main" val="2618631354"/>
                    </a:ext>
                  </a:extLst>
                </a:gridCol>
                <a:gridCol w="246888">
                  <a:extLst>
                    <a:ext uri="{9D8B030D-6E8A-4147-A177-3AD203B41FA5}">
                      <a16:colId xmlns:a16="http://schemas.microsoft.com/office/drawing/2014/main" val="2312008410"/>
                    </a:ext>
                  </a:extLst>
                </a:gridCol>
                <a:gridCol w="246888">
                  <a:extLst>
                    <a:ext uri="{9D8B030D-6E8A-4147-A177-3AD203B41FA5}">
                      <a16:colId xmlns:a16="http://schemas.microsoft.com/office/drawing/2014/main" val="1650177639"/>
                    </a:ext>
                  </a:extLst>
                </a:gridCol>
                <a:gridCol w="246888">
                  <a:extLst>
                    <a:ext uri="{9D8B030D-6E8A-4147-A177-3AD203B41FA5}">
                      <a16:colId xmlns:a16="http://schemas.microsoft.com/office/drawing/2014/main" val="2462645245"/>
                    </a:ext>
                  </a:extLst>
                </a:gridCol>
                <a:gridCol w="246888">
                  <a:extLst>
                    <a:ext uri="{9D8B030D-6E8A-4147-A177-3AD203B41FA5}">
                      <a16:colId xmlns:a16="http://schemas.microsoft.com/office/drawing/2014/main" val="1841920264"/>
                    </a:ext>
                  </a:extLst>
                </a:gridCol>
                <a:gridCol w="246888">
                  <a:extLst>
                    <a:ext uri="{9D8B030D-6E8A-4147-A177-3AD203B41FA5}">
                      <a16:colId xmlns:a16="http://schemas.microsoft.com/office/drawing/2014/main" val="4121239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25205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- 2021-02-06 11:08:59</a:t>
                      </a:r>
                      <a:r>
                        <a:rPr kumimoji="0" lang="en-US" sz="1000" b="0" i="0" u="none" strike="noStrike" kern="1200" cap="none" spc="0" normalizeH="0" baseline="0" noProof="0">
                          <a:ln>
                            <a:noFill/>
                          </a:ln>
                          <a:solidFill>
                            <a:prstClr val="black"/>
                          </a:solidFill>
                          <a:effectLst/>
                          <a:uLnTx/>
                          <a:uFillTx/>
                          <a:latin typeface="+mn-lt"/>
                          <a:ea typeface="+mn-ea"/>
                          <a:cs typeface="+mn-cs"/>
                        </a:rPr>
                        <a:t>
 These sweet, fruity and buttery cookies made with SCS Salted Butter will be the perfect addition to your CNY spread!
Remember to get your stock of SCS Butter from Lazada to bake your CNY goodies! https://bit.ly/SCSMYLazada
#SCSrecipes #JustAddSCS
Passion Fruit Butter Cookies
Ingredients:
125g SCS Salted butter, room temperature 
3 passion fruits
100g white sugar 
1 egg
1/2 tsp vanilla extract
180g all-purpose flour
1 1/4 tsp baking powder
1/4 tsp salt
Instructions:
1. Preheat oven to 180°C.
2. Strain the passion fruit pulps and keep the seeds for the cookies. 
3. In a bowl, cream SCS Butter and sugar. Then add in the egg and vanilla extract, and beat well.
4.  In a separate bowl, combine flour, baking powder and salt.
5. Fold in the dry mix and passion fruit seeds into the wet mixture.
6. Form the dough into balls, each the size of two tablespoons. Place them on baking paper lined trays, about 2 inches apart and flatten slightly with a fork.
7. Bake for 10 minutes, or until a pale-golden color. 
8. Remove from baking sheet and cool for 5 minutes before devouring.
Source: http://blog.seasonwithspice.com/2011/10/passion-fruit-cookie-recipe.html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03220937"/>
                  </a:ext>
                </a:extLst>
              </a:tr>
            </a:tbl>
          </a:graphicData>
        </a:graphic>
      </p:graphicFrame>
      <p:sp>
        <p:nvSpPr>
          <p:cNvPr id="4" name="Text Placeholder 3">
            <a:extLst>
              <a:ext uri="{FF2B5EF4-FFF2-40B4-BE49-F238E27FC236}">
                <a16:creationId xmlns:a16="http://schemas.microsoft.com/office/drawing/2014/main" id="{6E8D10AD-622C-4C7C-A06E-68B3F9487BD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5404773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52C87-B22F-48AA-A5C0-1D8DB100FBB2}"/>
              </a:ext>
            </a:extLst>
          </p:cNvPr>
          <p:cNvSpPr>
            <a:spLocks noGrp="1"/>
          </p:cNvSpPr>
          <p:nvPr>
            <p:ph type="title"/>
          </p:nvPr>
        </p:nvSpPr>
        <p:spPr/>
        <p:txBody>
          <a:bodyPr/>
          <a:lstStyle/>
          <a:p>
            <a:r>
              <a:rPr lang="en-US"/>
              <a:t>Facebook Original Own Posts Table | SCS Dairy MY - 23 of 25</a:t>
            </a:r>
          </a:p>
        </p:txBody>
      </p:sp>
      <p:graphicFrame>
        <p:nvGraphicFramePr>
          <p:cNvPr id="5" name="Table Placeholder 4">
            <a:extLst>
              <a:ext uri="{FF2B5EF4-FFF2-40B4-BE49-F238E27FC236}">
                <a16:creationId xmlns:a16="http://schemas.microsoft.com/office/drawing/2014/main" id="{562E073F-5C1A-43B6-AF48-7E900402E05D}"/>
              </a:ext>
            </a:extLst>
          </p:cNvPr>
          <p:cNvGraphicFramePr>
            <a:graphicFrameLocks noGrp="1"/>
          </p:cNvGraphicFramePr>
          <p:nvPr>
            <p:ph type="tbl" sz="quarter" idx="13"/>
            <p:extLst>
              <p:ext uri="{D42A27DB-BD31-4B8C-83A1-F6EECF244321}">
                <p14:modId xmlns:p14="http://schemas.microsoft.com/office/powerpoint/2010/main" val="4143254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64990815"/>
                    </a:ext>
                  </a:extLst>
                </a:gridCol>
                <a:gridCol w="905256">
                  <a:extLst>
                    <a:ext uri="{9D8B030D-6E8A-4147-A177-3AD203B41FA5}">
                      <a16:colId xmlns:a16="http://schemas.microsoft.com/office/drawing/2014/main" val="2232976305"/>
                    </a:ext>
                  </a:extLst>
                </a:gridCol>
                <a:gridCol w="411480">
                  <a:extLst>
                    <a:ext uri="{9D8B030D-6E8A-4147-A177-3AD203B41FA5}">
                      <a16:colId xmlns:a16="http://schemas.microsoft.com/office/drawing/2014/main" val="1587167866"/>
                    </a:ext>
                  </a:extLst>
                </a:gridCol>
                <a:gridCol w="246888">
                  <a:extLst>
                    <a:ext uri="{9D8B030D-6E8A-4147-A177-3AD203B41FA5}">
                      <a16:colId xmlns:a16="http://schemas.microsoft.com/office/drawing/2014/main" val="1588829499"/>
                    </a:ext>
                  </a:extLst>
                </a:gridCol>
                <a:gridCol w="246888">
                  <a:extLst>
                    <a:ext uri="{9D8B030D-6E8A-4147-A177-3AD203B41FA5}">
                      <a16:colId xmlns:a16="http://schemas.microsoft.com/office/drawing/2014/main" val="3817813472"/>
                    </a:ext>
                  </a:extLst>
                </a:gridCol>
                <a:gridCol w="246888">
                  <a:extLst>
                    <a:ext uri="{9D8B030D-6E8A-4147-A177-3AD203B41FA5}">
                      <a16:colId xmlns:a16="http://schemas.microsoft.com/office/drawing/2014/main" val="305921637"/>
                    </a:ext>
                  </a:extLst>
                </a:gridCol>
                <a:gridCol w="246888">
                  <a:extLst>
                    <a:ext uri="{9D8B030D-6E8A-4147-A177-3AD203B41FA5}">
                      <a16:colId xmlns:a16="http://schemas.microsoft.com/office/drawing/2014/main" val="305647203"/>
                    </a:ext>
                  </a:extLst>
                </a:gridCol>
                <a:gridCol w="246888">
                  <a:extLst>
                    <a:ext uri="{9D8B030D-6E8A-4147-A177-3AD203B41FA5}">
                      <a16:colId xmlns:a16="http://schemas.microsoft.com/office/drawing/2014/main" val="1345967521"/>
                    </a:ext>
                  </a:extLst>
                </a:gridCol>
                <a:gridCol w="246888">
                  <a:extLst>
                    <a:ext uri="{9D8B030D-6E8A-4147-A177-3AD203B41FA5}">
                      <a16:colId xmlns:a16="http://schemas.microsoft.com/office/drawing/2014/main" val="936914043"/>
                    </a:ext>
                  </a:extLst>
                </a:gridCol>
                <a:gridCol w="246888">
                  <a:extLst>
                    <a:ext uri="{9D8B030D-6E8A-4147-A177-3AD203B41FA5}">
                      <a16:colId xmlns:a16="http://schemas.microsoft.com/office/drawing/2014/main" val="655331922"/>
                    </a:ext>
                  </a:extLst>
                </a:gridCol>
                <a:gridCol w="246888">
                  <a:extLst>
                    <a:ext uri="{9D8B030D-6E8A-4147-A177-3AD203B41FA5}">
                      <a16:colId xmlns:a16="http://schemas.microsoft.com/office/drawing/2014/main" val="998179780"/>
                    </a:ext>
                  </a:extLst>
                </a:gridCol>
                <a:gridCol w="246888">
                  <a:extLst>
                    <a:ext uri="{9D8B030D-6E8A-4147-A177-3AD203B41FA5}">
                      <a16:colId xmlns:a16="http://schemas.microsoft.com/office/drawing/2014/main" val="387723488"/>
                    </a:ext>
                  </a:extLst>
                </a:gridCol>
                <a:gridCol w="246888">
                  <a:extLst>
                    <a:ext uri="{9D8B030D-6E8A-4147-A177-3AD203B41FA5}">
                      <a16:colId xmlns:a16="http://schemas.microsoft.com/office/drawing/2014/main" val="293312688"/>
                    </a:ext>
                  </a:extLst>
                </a:gridCol>
                <a:gridCol w="246888">
                  <a:extLst>
                    <a:ext uri="{9D8B030D-6E8A-4147-A177-3AD203B41FA5}">
                      <a16:colId xmlns:a16="http://schemas.microsoft.com/office/drawing/2014/main" val="695865258"/>
                    </a:ext>
                  </a:extLst>
                </a:gridCol>
                <a:gridCol w="246888">
                  <a:extLst>
                    <a:ext uri="{9D8B030D-6E8A-4147-A177-3AD203B41FA5}">
                      <a16:colId xmlns:a16="http://schemas.microsoft.com/office/drawing/2014/main" val="2405820350"/>
                    </a:ext>
                  </a:extLst>
                </a:gridCol>
                <a:gridCol w="246888">
                  <a:extLst>
                    <a:ext uri="{9D8B030D-6E8A-4147-A177-3AD203B41FA5}">
                      <a16:colId xmlns:a16="http://schemas.microsoft.com/office/drawing/2014/main" val="143890908"/>
                    </a:ext>
                  </a:extLst>
                </a:gridCol>
                <a:gridCol w="246888">
                  <a:extLst>
                    <a:ext uri="{9D8B030D-6E8A-4147-A177-3AD203B41FA5}">
                      <a16:colId xmlns:a16="http://schemas.microsoft.com/office/drawing/2014/main" val="2802411502"/>
                    </a:ext>
                  </a:extLst>
                </a:gridCol>
                <a:gridCol w="246888">
                  <a:extLst>
                    <a:ext uri="{9D8B030D-6E8A-4147-A177-3AD203B41FA5}">
                      <a16:colId xmlns:a16="http://schemas.microsoft.com/office/drawing/2014/main" val="715469146"/>
                    </a:ext>
                  </a:extLst>
                </a:gridCol>
                <a:gridCol w="246888">
                  <a:extLst>
                    <a:ext uri="{9D8B030D-6E8A-4147-A177-3AD203B41FA5}">
                      <a16:colId xmlns:a16="http://schemas.microsoft.com/office/drawing/2014/main" val="1660621540"/>
                    </a:ext>
                  </a:extLst>
                </a:gridCol>
                <a:gridCol w="246888">
                  <a:extLst>
                    <a:ext uri="{9D8B030D-6E8A-4147-A177-3AD203B41FA5}">
                      <a16:colId xmlns:a16="http://schemas.microsoft.com/office/drawing/2014/main" val="270651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8018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- 2021-02-05 12:20:27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Hannah Mariam 
Sharmila Raj  
Shalu Sukandran  
Kindly send us a Facebook message with the following details mentioned below before 8th February 2021 to claim your prize. 
Name as per IC
First 8 digits of your NRIC
Mailing address
Email address
Phone number
We would like to thank everyone for participating! Stay tuned to our page for more fun filled and exciting contests!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0918522"/>
                  </a:ext>
                </a:extLst>
              </a:tr>
            </a:tbl>
          </a:graphicData>
        </a:graphic>
      </p:graphicFrame>
      <p:sp>
        <p:nvSpPr>
          <p:cNvPr id="4" name="Text Placeholder 3">
            <a:extLst>
              <a:ext uri="{FF2B5EF4-FFF2-40B4-BE49-F238E27FC236}">
                <a16:creationId xmlns:a16="http://schemas.microsoft.com/office/drawing/2014/main" id="{FDCD3B49-7971-4FE9-B1FD-6268DF7415E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957114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03B78-00A7-4ADF-8C29-D9AFFE1121D3}"/>
              </a:ext>
            </a:extLst>
          </p:cNvPr>
          <p:cNvSpPr>
            <a:spLocks noGrp="1"/>
          </p:cNvSpPr>
          <p:nvPr>
            <p:ph type="title"/>
          </p:nvPr>
        </p:nvSpPr>
        <p:spPr/>
        <p:txBody>
          <a:bodyPr/>
          <a:lstStyle/>
          <a:p>
            <a:r>
              <a:rPr lang="en-US"/>
              <a:t>Facebook Original Own Posts Table | SCS Dairy MY - 24 of 25</a:t>
            </a:r>
          </a:p>
        </p:txBody>
      </p:sp>
      <p:graphicFrame>
        <p:nvGraphicFramePr>
          <p:cNvPr id="5" name="Table Placeholder 4">
            <a:extLst>
              <a:ext uri="{FF2B5EF4-FFF2-40B4-BE49-F238E27FC236}">
                <a16:creationId xmlns:a16="http://schemas.microsoft.com/office/drawing/2014/main" id="{99D3182D-483D-414C-8B2E-D73D9AB7D8A0}"/>
              </a:ext>
            </a:extLst>
          </p:cNvPr>
          <p:cNvGraphicFramePr>
            <a:graphicFrameLocks noGrp="1"/>
          </p:cNvGraphicFramePr>
          <p:nvPr>
            <p:ph type="tbl" sz="quarter" idx="13"/>
            <p:extLst>
              <p:ext uri="{D42A27DB-BD31-4B8C-83A1-F6EECF244321}">
                <p14:modId xmlns:p14="http://schemas.microsoft.com/office/powerpoint/2010/main" val="3378446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81613750"/>
                    </a:ext>
                  </a:extLst>
                </a:gridCol>
                <a:gridCol w="905256">
                  <a:extLst>
                    <a:ext uri="{9D8B030D-6E8A-4147-A177-3AD203B41FA5}">
                      <a16:colId xmlns:a16="http://schemas.microsoft.com/office/drawing/2014/main" val="851775201"/>
                    </a:ext>
                  </a:extLst>
                </a:gridCol>
                <a:gridCol w="411480">
                  <a:extLst>
                    <a:ext uri="{9D8B030D-6E8A-4147-A177-3AD203B41FA5}">
                      <a16:colId xmlns:a16="http://schemas.microsoft.com/office/drawing/2014/main" val="4164518275"/>
                    </a:ext>
                  </a:extLst>
                </a:gridCol>
                <a:gridCol w="246888">
                  <a:extLst>
                    <a:ext uri="{9D8B030D-6E8A-4147-A177-3AD203B41FA5}">
                      <a16:colId xmlns:a16="http://schemas.microsoft.com/office/drawing/2014/main" val="3283493838"/>
                    </a:ext>
                  </a:extLst>
                </a:gridCol>
                <a:gridCol w="246888">
                  <a:extLst>
                    <a:ext uri="{9D8B030D-6E8A-4147-A177-3AD203B41FA5}">
                      <a16:colId xmlns:a16="http://schemas.microsoft.com/office/drawing/2014/main" val="3410790825"/>
                    </a:ext>
                  </a:extLst>
                </a:gridCol>
                <a:gridCol w="246888">
                  <a:extLst>
                    <a:ext uri="{9D8B030D-6E8A-4147-A177-3AD203B41FA5}">
                      <a16:colId xmlns:a16="http://schemas.microsoft.com/office/drawing/2014/main" val="2340093631"/>
                    </a:ext>
                  </a:extLst>
                </a:gridCol>
                <a:gridCol w="246888">
                  <a:extLst>
                    <a:ext uri="{9D8B030D-6E8A-4147-A177-3AD203B41FA5}">
                      <a16:colId xmlns:a16="http://schemas.microsoft.com/office/drawing/2014/main" val="3288329677"/>
                    </a:ext>
                  </a:extLst>
                </a:gridCol>
                <a:gridCol w="246888">
                  <a:extLst>
                    <a:ext uri="{9D8B030D-6E8A-4147-A177-3AD203B41FA5}">
                      <a16:colId xmlns:a16="http://schemas.microsoft.com/office/drawing/2014/main" val="4082315864"/>
                    </a:ext>
                  </a:extLst>
                </a:gridCol>
                <a:gridCol w="246888">
                  <a:extLst>
                    <a:ext uri="{9D8B030D-6E8A-4147-A177-3AD203B41FA5}">
                      <a16:colId xmlns:a16="http://schemas.microsoft.com/office/drawing/2014/main" val="1125423602"/>
                    </a:ext>
                  </a:extLst>
                </a:gridCol>
                <a:gridCol w="246888">
                  <a:extLst>
                    <a:ext uri="{9D8B030D-6E8A-4147-A177-3AD203B41FA5}">
                      <a16:colId xmlns:a16="http://schemas.microsoft.com/office/drawing/2014/main" val="3327332991"/>
                    </a:ext>
                  </a:extLst>
                </a:gridCol>
                <a:gridCol w="246888">
                  <a:extLst>
                    <a:ext uri="{9D8B030D-6E8A-4147-A177-3AD203B41FA5}">
                      <a16:colId xmlns:a16="http://schemas.microsoft.com/office/drawing/2014/main" val="1698691142"/>
                    </a:ext>
                  </a:extLst>
                </a:gridCol>
                <a:gridCol w="246888">
                  <a:extLst>
                    <a:ext uri="{9D8B030D-6E8A-4147-A177-3AD203B41FA5}">
                      <a16:colId xmlns:a16="http://schemas.microsoft.com/office/drawing/2014/main" val="337647042"/>
                    </a:ext>
                  </a:extLst>
                </a:gridCol>
                <a:gridCol w="246888">
                  <a:extLst>
                    <a:ext uri="{9D8B030D-6E8A-4147-A177-3AD203B41FA5}">
                      <a16:colId xmlns:a16="http://schemas.microsoft.com/office/drawing/2014/main" val="596510171"/>
                    </a:ext>
                  </a:extLst>
                </a:gridCol>
                <a:gridCol w="246888">
                  <a:extLst>
                    <a:ext uri="{9D8B030D-6E8A-4147-A177-3AD203B41FA5}">
                      <a16:colId xmlns:a16="http://schemas.microsoft.com/office/drawing/2014/main" val="4161329381"/>
                    </a:ext>
                  </a:extLst>
                </a:gridCol>
                <a:gridCol w="246888">
                  <a:extLst>
                    <a:ext uri="{9D8B030D-6E8A-4147-A177-3AD203B41FA5}">
                      <a16:colId xmlns:a16="http://schemas.microsoft.com/office/drawing/2014/main" val="3649521530"/>
                    </a:ext>
                  </a:extLst>
                </a:gridCol>
                <a:gridCol w="246888">
                  <a:extLst>
                    <a:ext uri="{9D8B030D-6E8A-4147-A177-3AD203B41FA5}">
                      <a16:colId xmlns:a16="http://schemas.microsoft.com/office/drawing/2014/main" val="1600488476"/>
                    </a:ext>
                  </a:extLst>
                </a:gridCol>
                <a:gridCol w="246888">
                  <a:extLst>
                    <a:ext uri="{9D8B030D-6E8A-4147-A177-3AD203B41FA5}">
                      <a16:colId xmlns:a16="http://schemas.microsoft.com/office/drawing/2014/main" val="755746073"/>
                    </a:ext>
                  </a:extLst>
                </a:gridCol>
                <a:gridCol w="246888">
                  <a:extLst>
                    <a:ext uri="{9D8B030D-6E8A-4147-A177-3AD203B41FA5}">
                      <a16:colId xmlns:a16="http://schemas.microsoft.com/office/drawing/2014/main" val="1403593023"/>
                    </a:ext>
                  </a:extLst>
                </a:gridCol>
                <a:gridCol w="246888">
                  <a:extLst>
                    <a:ext uri="{9D8B030D-6E8A-4147-A177-3AD203B41FA5}">
                      <a16:colId xmlns:a16="http://schemas.microsoft.com/office/drawing/2014/main" val="840948800"/>
                    </a:ext>
                  </a:extLst>
                </a:gridCol>
                <a:gridCol w="246888">
                  <a:extLst>
                    <a:ext uri="{9D8B030D-6E8A-4147-A177-3AD203B41FA5}">
                      <a16:colId xmlns:a16="http://schemas.microsoft.com/office/drawing/2014/main" val="288820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5992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- 2021-02-05 11:28:38</a:t>
                      </a:r>
                      <a:r>
                        <a:rPr kumimoji="0" lang="en-US" sz="1000" b="0" i="0" u="none" strike="noStrike" kern="1200" cap="none" spc="0" normalizeH="0" baseline="0" noProof="0">
                          <a:ln>
                            <a:noFill/>
                          </a:ln>
                          <a:solidFill>
                            <a:prstClr val="black"/>
                          </a:solidFill>
                          <a:effectLst/>
                          <a:uLnTx/>
                          <a:uFillTx/>
                          <a:latin typeface="+mn-lt"/>
                          <a:ea typeface="+mn-ea"/>
                          <a:cs typeface="+mn-cs"/>
                        </a:rPr>
                        <a:t>
 CNY is just around the corner! Get ready to learn a new recipe made with SCS Butter from Chef Elgy Lim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Tune in to our page tomorrow at 4pm and watch him create 2 mouth watering recipes!
Get your stock of SCS Butter at a promotional price from Lazada! Click on the links below and shop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87584086"/>
                  </a:ext>
                </a:extLst>
              </a:tr>
            </a:tbl>
          </a:graphicData>
        </a:graphic>
      </p:graphicFrame>
      <p:sp>
        <p:nvSpPr>
          <p:cNvPr id="4" name="Text Placeholder 3">
            <a:extLst>
              <a:ext uri="{FF2B5EF4-FFF2-40B4-BE49-F238E27FC236}">
                <a16:creationId xmlns:a16="http://schemas.microsoft.com/office/drawing/2014/main" id="{FB2382F2-0B20-46B5-9653-C1551CF82F38}"/>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6515665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95272-DF91-4A58-96AA-38F1C40D0EAB}"/>
              </a:ext>
            </a:extLst>
          </p:cNvPr>
          <p:cNvSpPr>
            <a:spLocks noGrp="1"/>
          </p:cNvSpPr>
          <p:nvPr>
            <p:ph type="title"/>
          </p:nvPr>
        </p:nvSpPr>
        <p:spPr/>
        <p:txBody>
          <a:bodyPr/>
          <a:lstStyle/>
          <a:p>
            <a:r>
              <a:rPr lang="en-US"/>
              <a:t>Facebook Original Own Posts Table | SCS Dairy MY - 25 of 25</a:t>
            </a:r>
          </a:p>
        </p:txBody>
      </p:sp>
      <p:graphicFrame>
        <p:nvGraphicFramePr>
          <p:cNvPr id="5" name="Table Placeholder 4">
            <a:extLst>
              <a:ext uri="{FF2B5EF4-FFF2-40B4-BE49-F238E27FC236}">
                <a16:creationId xmlns:a16="http://schemas.microsoft.com/office/drawing/2014/main" id="{4F668A16-7FE1-48EA-B405-4B8313D59F18}"/>
              </a:ext>
            </a:extLst>
          </p:cNvPr>
          <p:cNvGraphicFramePr>
            <a:graphicFrameLocks noGrp="1"/>
          </p:cNvGraphicFramePr>
          <p:nvPr>
            <p:ph type="tbl" sz="quarter" idx="13"/>
            <p:extLst>
              <p:ext uri="{D42A27DB-BD31-4B8C-83A1-F6EECF244321}">
                <p14:modId xmlns:p14="http://schemas.microsoft.com/office/powerpoint/2010/main" val="1725617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11409523"/>
                    </a:ext>
                  </a:extLst>
                </a:gridCol>
                <a:gridCol w="905256">
                  <a:extLst>
                    <a:ext uri="{9D8B030D-6E8A-4147-A177-3AD203B41FA5}">
                      <a16:colId xmlns:a16="http://schemas.microsoft.com/office/drawing/2014/main" val="2661180168"/>
                    </a:ext>
                  </a:extLst>
                </a:gridCol>
                <a:gridCol w="411480">
                  <a:extLst>
                    <a:ext uri="{9D8B030D-6E8A-4147-A177-3AD203B41FA5}">
                      <a16:colId xmlns:a16="http://schemas.microsoft.com/office/drawing/2014/main" val="2305895322"/>
                    </a:ext>
                  </a:extLst>
                </a:gridCol>
                <a:gridCol w="246888">
                  <a:extLst>
                    <a:ext uri="{9D8B030D-6E8A-4147-A177-3AD203B41FA5}">
                      <a16:colId xmlns:a16="http://schemas.microsoft.com/office/drawing/2014/main" val="4208106051"/>
                    </a:ext>
                  </a:extLst>
                </a:gridCol>
                <a:gridCol w="246888">
                  <a:extLst>
                    <a:ext uri="{9D8B030D-6E8A-4147-A177-3AD203B41FA5}">
                      <a16:colId xmlns:a16="http://schemas.microsoft.com/office/drawing/2014/main" val="3664116001"/>
                    </a:ext>
                  </a:extLst>
                </a:gridCol>
                <a:gridCol w="246888">
                  <a:extLst>
                    <a:ext uri="{9D8B030D-6E8A-4147-A177-3AD203B41FA5}">
                      <a16:colId xmlns:a16="http://schemas.microsoft.com/office/drawing/2014/main" val="4294131146"/>
                    </a:ext>
                  </a:extLst>
                </a:gridCol>
                <a:gridCol w="246888">
                  <a:extLst>
                    <a:ext uri="{9D8B030D-6E8A-4147-A177-3AD203B41FA5}">
                      <a16:colId xmlns:a16="http://schemas.microsoft.com/office/drawing/2014/main" val="314045917"/>
                    </a:ext>
                  </a:extLst>
                </a:gridCol>
                <a:gridCol w="246888">
                  <a:extLst>
                    <a:ext uri="{9D8B030D-6E8A-4147-A177-3AD203B41FA5}">
                      <a16:colId xmlns:a16="http://schemas.microsoft.com/office/drawing/2014/main" val="3263012189"/>
                    </a:ext>
                  </a:extLst>
                </a:gridCol>
                <a:gridCol w="246888">
                  <a:extLst>
                    <a:ext uri="{9D8B030D-6E8A-4147-A177-3AD203B41FA5}">
                      <a16:colId xmlns:a16="http://schemas.microsoft.com/office/drawing/2014/main" val="735412202"/>
                    </a:ext>
                  </a:extLst>
                </a:gridCol>
                <a:gridCol w="246888">
                  <a:extLst>
                    <a:ext uri="{9D8B030D-6E8A-4147-A177-3AD203B41FA5}">
                      <a16:colId xmlns:a16="http://schemas.microsoft.com/office/drawing/2014/main" val="473775938"/>
                    </a:ext>
                  </a:extLst>
                </a:gridCol>
                <a:gridCol w="246888">
                  <a:extLst>
                    <a:ext uri="{9D8B030D-6E8A-4147-A177-3AD203B41FA5}">
                      <a16:colId xmlns:a16="http://schemas.microsoft.com/office/drawing/2014/main" val="715212393"/>
                    </a:ext>
                  </a:extLst>
                </a:gridCol>
                <a:gridCol w="246888">
                  <a:extLst>
                    <a:ext uri="{9D8B030D-6E8A-4147-A177-3AD203B41FA5}">
                      <a16:colId xmlns:a16="http://schemas.microsoft.com/office/drawing/2014/main" val="4138783441"/>
                    </a:ext>
                  </a:extLst>
                </a:gridCol>
                <a:gridCol w="246888">
                  <a:extLst>
                    <a:ext uri="{9D8B030D-6E8A-4147-A177-3AD203B41FA5}">
                      <a16:colId xmlns:a16="http://schemas.microsoft.com/office/drawing/2014/main" val="446066665"/>
                    </a:ext>
                  </a:extLst>
                </a:gridCol>
                <a:gridCol w="246888">
                  <a:extLst>
                    <a:ext uri="{9D8B030D-6E8A-4147-A177-3AD203B41FA5}">
                      <a16:colId xmlns:a16="http://schemas.microsoft.com/office/drawing/2014/main" val="3418522592"/>
                    </a:ext>
                  </a:extLst>
                </a:gridCol>
                <a:gridCol w="246888">
                  <a:extLst>
                    <a:ext uri="{9D8B030D-6E8A-4147-A177-3AD203B41FA5}">
                      <a16:colId xmlns:a16="http://schemas.microsoft.com/office/drawing/2014/main" val="455999856"/>
                    </a:ext>
                  </a:extLst>
                </a:gridCol>
                <a:gridCol w="246888">
                  <a:extLst>
                    <a:ext uri="{9D8B030D-6E8A-4147-A177-3AD203B41FA5}">
                      <a16:colId xmlns:a16="http://schemas.microsoft.com/office/drawing/2014/main" val="865014404"/>
                    </a:ext>
                  </a:extLst>
                </a:gridCol>
                <a:gridCol w="246888">
                  <a:extLst>
                    <a:ext uri="{9D8B030D-6E8A-4147-A177-3AD203B41FA5}">
                      <a16:colId xmlns:a16="http://schemas.microsoft.com/office/drawing/2014/main" val="1948583070"/>
                    </a:ext>
                  </a:extLst>
                </a:gridCol>
                <a:gridCol w="246888">
                  <a:extLst>
                    <a:ext uri="{9D8B030D-6E8A-4147-A177-3AD203B41FA5}">
                      <a16:colId xmlns:a16="http://schemas.microsoft.com/office/drawing/2014/main" val="54676762"/>
                    </a:ext>
                  </a:extLst>
                </a:gridCol>
                <a:gridCol w="246888">
                  <a:extLst>
                    <a:ext uri="{9D8B030D-6E8A-4147-A177-3AD203B41FA5}">
                      <a16:colId xmlns:a16="http://schemas.microsoft.com/office/drawing/2014/main" val="1655370284"/>
                    </a:ext>
                  </a:extLst>
                </a:gridCol>
                <a:gridCol w="246888">
                  <a:extLst>
                    <a:ext uri="{9D8B030D-6E8A-4147-A177-3AD203B41FA5}">
                      <a16:colId xmlns:a16="http://schemas.microsoft.com/office/drawing/2014/main" val="1285706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1450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- 2021-02-04 15:04:59</a:t>
                      </a:r>
                      <a:r>
                        <a:rPr kumimoji="0" lang="en-US" sz="1000" b="0" i="0" u="none" strike="noStrike" kern="1200" cap="none" spc="0" normalizeH="0" baseline="0" noProof="0">
                          <a:ln>
                            <a:noFill/>
                          </a:ln>
                          <a:solidFill>
                            <a:prstClr val="black"/>
                          </a:solidFill>
                          <a:effectLst/>
                          <a:uLnTx/>
                          <a:uFillTx/>
                          <a:latin typeface="+mn-lt"/>
                          <a:ea typeface="+mn-ea"/>
                          <a:cs typeface="+mn-cs"/>
                        </a:rPr>
                        <a:t>
 When baking pineapple tarts, make sure the pineapple puree is cooked until very thick. It shouldn’t have any visible liquid remaining and should be dry enough to hold the shape. Otherwise, the pineapple juice will drip onto the tray during baking.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08:15:36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05413334"/>
                  </a:ext>
                </a:extLst>
              </a:tr>
            </a:tbl>
          </a:graphicData>
        </a:graphic>
      </p:graphicFrame>
      <p:sp>
        <p:nvSpPr>
          <p:cNvPr id="4" name="Text Placeholder 3">
            <a:extLst>
              <a:ext uri="{FF2B5EF4-FFF2-40B4-BE49-F238E27FC236}">
                <a16:creationId xmlns:a16="http://schemas.microsoft.com/office/drawing/2014/main" id="{3A124871-37C7-4CC7-8FB1-7326875C47C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839933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3279</Words>
  <Application>Microsoft Office PowerPoint</Application>
  <PresentationFormat>On-screen Show (4:3)</PresentationFormat>
  <Paragraphs>1590</Paragraphs>
  <Slides>67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67</vt:i4>
      </vt:variant>
    </vt:vector>
  </HeadingPairs>
  <TitlesOfParts>
    <vt:vector size="70"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4</vt:lpstr>
      <vt:lpstr>Facebook (FB) Custom Own Posts Table (new) | SCS Dairy MY - 2 of 4</vt:lpstr>
      <vt:lpstr>Facebook (FB) Custom Own Posts Table (new) | SCS Dairy MY - 3 of 4</vt:lpstr>
      <vt:lpstr>Facebook (FB) Custom Own Posts Table (new) | SCS Dairy MY - 4 of 4</vt:lpstr>
      <vt:lpstr>Facebook Fan Demographics | SCS Dairy MY</vt:lpstr>
      <vt:lpstr>Facebook Interaction Rate | SCS Dairy MY</vt:lpstr>
      <vt:lpstr>Facebook Page Likes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18</vt:lpstr>
      <vt:lpstr>Facebook Own Posts Table | SCS Dairy MY - 2 of 18</vt:lpstr>
      <vt:lpstr>Facebook Own Posts Table | SCS Dairy MY - 3 of 18</vt:lpstr>
      <vt:lpstr>Facebook Own Posts Table | SCS Dairy MY - 4 of 18</vt:lpstr>
      <vt:lpstr>Facebook Own Posts Table | SCS Dairy MY - 5 of 18</vt:lpstr>
      <vt:lpstr>Facebook Own Posts Table | SCS Dairy MY - 6 of 18</vt:lpstr>
      <vt:lpstr>Facebook Own Posts Table | SCS Dairy MY - 7 of 18</vt:lpstr>
      <vt:lpstr>Facebook Own Posts Table | SCS Dairy MY - 8 of 18</vt:lpstr>
      <vt:lpstr>Facebook Own Posts Table | SCS Dairy MY - 9 of 18</vt:lpstr>
      <vt:lpstr>Facebook Own Posts Table | SCS Dairy MY - 10 of 18</vt:lpstr>
      <vt:lpstr>Facebook Own Posts Table | SCS Dairy MY - 11 of 18</vt:lpstr>
      <vt:lpstr>Facebook Own Posts Table | SCS Dairy MY - 12 of 18</vt:lpstr>
      <vt:lpstr>Facebook Own Posts Table | SCS Dairy MY - 13 of 18</vt:lpstr>
      <vt:lpstr>Facebook Own Posts Table | SCS Dairy MY - 14 of 18</vt:lpstr>
      <vt:lpstr>Facebook Own Posts Table | SCS Dairy MY - 15 of 18</vt:lpstr>
      <vt:lpstr>Facebook Own Posts Table | SCS Dairy MY - 16 of 18</vt:lpstr>
      <vt:lpstr>Facebook Own Posts Table | SCS Dairy MY - 17 of 18</vt:lpstr>
      <vt:lpstr>Facebook Own Posts Table | SCS Dairy MY - 18 of 18</vt:lpstr>
      <vt:lpstr>Facebook Custom Reach (Collumn Chart) | SCS Dairy MY</vt:lpstr>
      <vt:lpstr>Facebook Total Engagements | SCS Dairy MY</vt:lpstr>
      <vt:lpstr>Facebook Page Post Reach Table | SCS Dairy MY</vt:lpstr>
      <vt:lpstr>Facebook Organic Reach over Time | SCS Dairy MY</vt:lpstr>
      <vt:lpstr>Facebook (UNIFIED) Engagement Monitoring Chart | SCS Dairy MY</vt:lpstr>
      <vt:lpstr>Facebook Original Own Posts Table | SCS Dairy MY - 1 of 25</vt:lpstr>
      <vt:lpstr>Facebook Original Own Posts Table | SCS Dairy MY - 2 of 25</vt:lpstr>
      <vt:lpstr>Facebook Original Own Posts Table | SCS Dairy MY - 3 of 25</vt:lpstr>
      <vt:lpstr>Facebook Original Own Posts Table | SCS Dairy MY - 4 of 25</vt:lpstr>
      <vt:lpstr>Facebook Original Own Posts Table | SCS Dairy MY - 5 of 25</vt:lpstr>
      <vt:lpstr>Facebook Original Own Posts Table | SCS Dairy MY - 6 of 25</vt:lpstr>
      <vt:lpstr>Facebook Original Own Posts Table | SCS Dairy MY - 7 of 25</vt:lpstr>
      <vt:lpstr>Facebook Original Own Posts Table | SCS Dairy MY - 8 of 25</vt:lpstr>
      <vt:lpstr>Facebook Original Own Posts Table | SCS Dairy MY - 9 of 25</vt:lpstr>
      <vt:lpstr>Facebook Original Own Posts Table | SCS Dairy MY - 10 of 25</vt:lpstr>
      <vt:lpstr>Facebook Original Own Posts Table | SCS Dairy MY - 11 of 25</vt:lpstr>
      <vt:lpstr>Facebook Original Own Posts Table | SCS Dairy MY - 12 of 25</vt:lpstr>
      <vt:lpstr>Facebook Original Own Posts Table | SCS Dairy MY - 13 of 25</vt:lpstr>
      <vt:lpstr>Facebook Original Own Posts Table | SCS Dairy MY - 14 of 25</vt:lpstr>
      <vt:lpstr>Facebook Original Own Posts Table | SCS Dairy MY - 15 of 25</vt:lpstr>
      <vt:lpstr>Facebook Original Own Posts Table | SCS Dairy MY - 16 of 25</vt:lpstr>
      <vt:lpstr>Facebook Original Own Posts Table | SCS Dairy MY - 17 of 25</vt:lpstr>
      <vt:lpstr>Facebook Original Own Posts Table | SCS Dairy MY - 18 of 25</vt:lpstr>
      <vt:lpstr>Facebook Original Own Posts Table | SCS Dairy MY - 19 of 25</vt:lpstr>
      <vt:lpstr>Facebook Original Own Posts Table | SCS Dairy MY - 20 of 25</vt:lpstr>
      <vt:lpstr>Facebook Original Own Posts Table | SCS Dairy MY - 21 of 25</vt:lpstr>
      <vt:lpstr>Facebook Original Own Posts Table | SCS Dairy MY - 22 of 25</vt:lpstr>
      <vt:lpstr>Facebook Original Own Posts Table | SCS Dairy MY - 23 of 25</vt:lpstr>
      <vt:lpstr>Facebook Original Own Posts Table | SCS Dairy MY - 24 of 25</vt:lpstr>
      <vt:lpstr>Facebook Original Own Posts Table | SCS Dairy MY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2021-03-06T04:08:22Z</dcterms:created>
  <dcterms:modified xsi:type="dcterms:W3CDTF">2021-03-06T04:10:17Z</dcterms:modified>
</cp:coreProperties>
</file>