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111886</c:v>
                </c:pt>
                <c:pt idx="1">
                  <c:v>128556</c:v>
                </c:pt>
                <c:pt idx="2">
                  <c:v>115527</c:v>
                </c:pt>
                <c:pt idx="3">
                  <c:v>112140</c:v>
                </c:pt>
                <c:pt idx="4">
                  <c:v>97658</c:v>
                </c:pt>
                <c:pt idx="5">
                  <c:v>96480</c:v>
                </c:pt>
                <c:pt idx="6">
                  <c:v>90251</c:v>
                </c:pt>
                <c:pt idx="7">
                  <c:v>82766</c:v>
                </c:pt>
                <c:pt idx="8">
                  <c:v>97526</c:v>
                </c:pt>
                <c:pt idx="9">
                  <c:v>102660</c:v>
                </c:pt>
                <c:pt idx="10">
                  <c:v>92391</c:v>
                </c:pt>
                <c:pt idx="11">
                  <c:v>90549</c:v>
                </c:pt>
                <c:pt idx="12">
                  <c:v>93141</c:v>
                </c:pt>
                <c:pt idx="13">
                  <c:v>81584</c:v>
                </c:pt>
                <c:pt idx="14">
                  <c:v>84805</c:v>
                </c:pt>
                <c:pt idx="15">
                  <c:v>95784</c:v>
                </c:pt>
                <c:pt idx="16">
                  <c:v>94879</c:v>
                </c:pt>
                <c:pt idx="17">
                  <c:v>38337</c:v>
                </c:pt>
                <c:pt idx="18">
                  <c:v>11523</c:v>
                </c:pt>
                <c:pt idx="19">
                  <c:v>10840</c:v>
                </c:pt>
                <c:pt idx="20">
                  <c:v>10099</c:v>
                </c:pt>
                <c:pt idx="21">
                  <c:v>13356</c:v>
                </c:pt>
                <c:pt idx="22">
                  <c:v>19982</c:v>
                </c:pt>
                <c:pt idx="23">
                  <c:v>12227</c:v>
                </c:pt>
                <c:pt idx="24">
                  <c:v>9616</c:v>
                </c:pt>
                <c:pt idx="25">
                  <c:v>12143</c:v>
                </c:pt>
                <c:pt idx="26">
                  <c:v>12976</c:v>
                </c:pt>
                <c:pt idx="27">
                  <c:v>10671</c:v>
                </c:pt>
                <c:pt idx="28">
                  <c:v>10700</c:v>
                </c:pt>
                <c:pt idx="29">
                  <c:v>10398</c:v>
                </c:pt>
                <c:pt idx="30">
                  <c:v>4408</c:v>
                </c:pt>
              </c:numCache>
            </c:numRef>
          </c:val>
          <c:smooth val="0"/>
          <c:extLst>
            <c:ext xmlns:c16="http://schemas.microsoft.com/office/drawing/2014/chart" uri="{C3380CC4-5D6E-409C-BE32-E72D297353CC}">
              <c16:uniqueId val="{00000000-ACF4-4A7D-A380-1E7033B91C04}"/>
            </c:ext>
          </c:extLst>
        </c:ser>
        <c:dLbls>
          <c:showLegendKey val="0"/>
          <c:showVal val="0"/>
          <c:showCatName val="0"/>
          <c:showSerName val="0"/>
          <c:showPercent val="0"/>
          <c:showBubbleSize val="0"/>
        </c:dLbls>
        <c:smooth val="0"/>
        <c:axId val="324160256"/>
        <c:axId val="324161568"/>
      </c:lineChart>
      <c:dateAx>
        <c:axId val="32416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1568"/>
        <c:crosses val="autoZero"/>
        <c:auto val="1"/>
        <c:lblOffset val="100"/>
        <c:baseTimeUnit val="days"/>
      </c:dateAx>
      <c:valAx>
        <c:axId val="32416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434</c:v>
                </c:pt>
                <c:pt idx="1">
                  <c:v>483</c:v>
                </c:pt>
                <c:pt idx="2">
                  <c:v>480</c:v>
                </c:pt>
                <c:pt idx="3">
                  <c:v>535</c:v>
                </c:pt>
                <c:pt idx="4">
                  <c:v>428</c:v>
                </c:pt>
                <c:pt idx="5">
                  <c:v>569</c:v>
                </c:pt>
                <c:pt idx="6">
                  <c:v>460</c:v>
                </c:pt>
                <c:pt idx="7">
                  <c:v>369</c:v>
                </c:pt>
                <c:pt idx="8">
                  <c:v>692</c:v>
                </c:pt>
                <c:pt idx="9">
                  <c:v>587</c:v>
                </c:pt>
                <c:pt idx="10">
                  <c:v>516</c:v>
                </c:pt>
                <c:pt idx="11">
                  <c:v>379</c:v>
                </c:pt>
                <c:pt idx="12">
                  <c:v>455</c:v>
                </c:pt>
                <c:pt idx="13">
                  <c:v>350</c:v>
                </c:pt>
                <c:pt idx="14">
                  <c:v>517</c:v>
                </c:pt>
                <c:pt idx="15">
                  <c:v>967</c:v>
                </c:pt>
                <c:pt idx="16">
                  <c:v>1005</c:v>
                </c:pt>
                <c:pt idx="17">
                  <c:v>838</c:v>
                </c:pt>
                <c:pt idx="18">
                  <c:v>361</c:v>
                </c:pt>
                <c:pt idx="19">
                  <c:v>286</c:v>
                </c:pt>
                <c:pt idx="20">
                  <c:v>288</c:v>
                </c:pt>
                <c:pt idx="21">
                  <c:v>366</c:v>
                </c:pt>
                <c:pt idx="22">
                  <c:v>1211</c:v>
                </c:pt>
                <c:pt idx="23">
                  <c:v>449</c:v>
                </c:pt>
                <c:pt idx="24">
                  <c:v>281</c:v>
                </c:pt>
                <c:pt idx="25">
                  <c:v>757</c:v>
                </c:pt>
                <c:pt idx="26">
                  <c:v>573</c:v>
                </c:pt>
                <c:pt idx="27">
                  <c:v>293</c:v>
                </c:pt>
                <c:pt idx="28">
                  <c:v>284</c:v>
                </c:pt>
                <c:pt idx="29">
                  <c:v>354</c:v>
                </c:pt>
                <c:pt idx="30">
                  <c:v>110</c:v>
                </c:pt>
              </c:numCache>
            </c:numRef>
          </c:val>
          <c:smooth val="0"/>
          <c:extLst>
            <c:ext xmlns:c16="http://schemas.microsoft.com/office/drawing/2014/chart" uri="{C3380CC4-5D6E-409C-BE32-E72D297353CC}">
              <c16:uniqueId val="{00000000-3159-4623-AAA0-DD5D97CECFFA}"/>
            </c:ext>
          </c:extLst>
        </c:ser>
        <c:dLbls>
          <c:showLegendKey val="0"/>
          <c:showVal val="0"/>
          <c:showCatName val="0"/>
          <c:showSerName val="0"/>
          <c:showPercent val="0"/>
          <c:showBubbleSize val="0"/>
        </c:dLbls>
        <c:smooth val="0"/>
        <c:axId val="69812400"/>
        <c:axId val="69812728"/>
      </c:lineChart>
      <c:dateAx>
        <c:axId val="6981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12728"/>
        <c:crosses val="autoZero"/>
        <c:auto val="1"/>
        <c:lblOffset val="100"/>
        <c:baseTimeUnit val="days"/>
      </c:dateAx>
      <c:valAx>
        <c:axId val="6981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1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44</c:v>
                </c:pt>
                <c:pt idx="1">
                  <c:v>59</c:v>
                </c:pt>
                <c:pt idx="2">
                  <c:v>0</c:v>
                </c:pt>
                <c:pt idx="3">
                  <c:v>38</c:v>
                </c:pt>
                <c:pt idx="4">
                  <c:v>0</c:v>
                </c:pt>
                <c:pt idx="5">
                  <c:v>104</c:v>
                </c:pt>
                <c:pt idx="6">
                  <c:v>0</c:v>
                </c:pt>
                <c:pt idx="7">
                  <c:v>89</c:v>
                </c:pt>
                <c:pt idx="8">
                  <c:v>8</c:v>
                </c:pt>
                <c:pt idx="9">
                  <c:v>83</c:v>
                </c:pt>
                <c:pt idx="10">
                  <c:v>47</c:v>
                </c:pt>
                <c:pt idx="11">
                  <c:v>25</c:v>
                </c:pt>
                <c:pt idx="12">
                  <c:v>0</c:v>
                </c:pt>
                <c:pt idx="13">
                  <c:v>58</c:v>
                </c:pt>
                <c:pt idx="14">
                  <c:v>73</c:v>
                </c:pt>
                <c:pt idx="15">
                  <c:v>47</c:v>
                </c:pt>
                <c:pt idx="16">
                  <c:v>338</c:v>
                </c:pt>
                <c:pt idx="17">
                  <c:v>59</c:v>
                </c:pt>
                <c:pt idx="18">
                  <c:v>0</c:v>
                </c:pt>
                <c:pt idx="19">
                  <c:v>25</c:v>
                </c:pt>
                <c:pt idx="20">
                  <c:v>23</c:v>
                </c:pt>
                <c:pt idx="21">
                  <c:v>53</c:v>
                </c:pt>
                <c:pt idx="22">
                  <c:v>65</c:v>
                </c:pt>
                <c:pt idx="23">
                  <c:v>77</c:v>
                </c:pt>
                <c:pt idx="24">
                  <c:v>0</c:v>
                </c:pt>
                <c:pt idx="25">
                  <c:v>19</c:v>
                </c:pt>
                <c:pt idx="26">
                  <c:v>75</c:v>
                </c:pt>
                <c:pt idx="27">
                  <c:v>49</c:v>
                </c:pt>
                <c:pt idx="28">
                  <c:v>51</c:v>
                </c:pt>
                <c:pt idx="29">
                  <c:v>0</c:v>
                </c:pt>
                <c:pt idx="30">
                  <c:v>0</c:v>
                </c:pt>
              </c:numCache>
            </c:numRef>
          </c:val>
          <c:smooth val="0"/>
          <c:extLst>
            <c:ext xmlns:c16="http://schemas.microsoft.com/office/drawing/2014/chart" uri="{C3380CC4-5D6E-409C-BE32-E72D297353CC}">
              <c16:uniqueId val="{00000000-C2CC-4A32-BB99-B2F17219BEEA}"/>
            </c:ext>
          </c:extLst>
        </c:ser>
        <c:dLbls>
          <c:showLegendKey val="0"/>
          <c:showVal val="0"/>
          <c:showCatName val="0"/>
          <c:showSerName val="0"/>
          <c:showPercent val="0"/>
          <c:showBubbleSize val="0"/>
        </c:dLbls>
        <c:smooth val="0"/>
        <c:axId val="324164848"/>
        <c:axId val="324163208"/>
      </c:lineChart>
      <c:dateAx>
        <c:axId val="32416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3208"/>
        <c:crosses val="autoZero"/>
        <c:auto val="1"/>
        <c:lblOffset val="100"/>
        <c:baseTimeUnit val="days"/>
      </c:dateAx>
      <c:valAx>
        <c:axId val="32416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2006</c:v>
                </c:pt>
              </c:numCache>
            </c:numRef>
          </c:val>
          <c:extLst>
            <c:ext xmlns:c16="http://schemas.microsoft.com/office/drawing/2014/chart" uri="{C3380CC4-5D6E-409C-BE32-E72D297353CC}">
              <c16:uniqueId val="{00000000-DF4E-4EC9-AFDF-6244FCCF750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46</c:v>
                </c:pt>
              </c:numCache>
            </c:numRef>
          </c:val>
          <c:extLst>
            <c:ext xmlns:c16="http://schemas.microsoft.com/office/drawing/2014/chart" uri="{C3380CC4-5D6E-409C-BE32-E72D297353CC}">
              <c16:uniqueId val="{00000001-DF4E-4EC9-AFDF-6244FCCF750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DF4E-4EC9-AFDF-6244FCCF750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DF4E-4EC9-AFDF-6244FCCF750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5</c:v>
                </c:pt>
              </c:numCache>
            </c:numRef>
          </c:val>
          <c:extLst>
            <c:ext xmlns:c16="http://schemas.microsoft.com/office/drawing/2014/chart" uri="{C3380CC4-5D6E-409C-BE32-E72D297353CC}">
              <c16:uniqueId val="{00000004-DF4E-4EC9-AFDF-6244FCCF750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DF4E-4EC9-AFDF-6244FCCF750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399</c:v>
                </c:pt>
              </c:numCache>
            </c:numRef>
          </c:val>
          <c:extLst>
            <c:ext xmlns:c16="http://schemas.microsoft.com/office/drawing/2014/chart" uri="{C3380CC4-5D6E-409C-BE32-E72D297353CC}">
              <c16:uniqueId val="{00000006-DF4E-4EC9-AFDF-6244FCCF750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531</c:v>
                </c:pt>
              </c:numCache>
            </c:numRef>
          </c:val>
          <c:extLst>
            <c:ext xmlns:c16="http://schemas.microsoft.com/office/drawing/2014/chart" uri="{C3380CC4-5D6E-409C-BE32-E72D297353CC}">
              <c16:uniqueId val="{00000007-DF4E-4EC9-AFDF-6244FCCF7506}"/>
            </c:ext>
          </c:extLst>
        </c:ser>
        <c:dLbls>
          <c:showLegendKey val="0"/>
          <c:showVal val="0"/>
          <c:showCatName val="0"/>
          <c:showSerName val="0"/>
          <c:showPercent val="0"/>
          <c:showBubbleSize val="0"/>
        </c:dLbls>
        <c:gapWidth val="150"/>
        <c:overlap val="100"/>
        <c:axId val="67481520"/>
        <c:axId val="67481848"/>
      </c:barChart>
      <c:catAx>
        <c:axId val="6748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481848"/>
        <c:crosses val="autoZero"/>
        <c:auto val="1"/>
        <c:lblAlgn val="ctr"/>
        <c:lblOffset val="100"/>
        <c:noMultiLvlLbl val="0"/>
      </c:catAx>
      <c:valAx>
        <c:axId val="67481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48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4.2234946496836602E-2</c:v>
                </c:pt>
                <c:pt idx="1">
                  <c:v>2.3788458007111501E-2</c:v>
                </c:pt>
                <c:pt idx="2">
                  <c:v>6.1766522544780697E-2</c:v>
                </c:pt>
                <c:pt idx="3">
                  <c:v>4.2568819591673197E-2</c:v>
                </c:pt>
                <c:pt idx="4">
                  <c:v>5.8613276649101202E-2</c:v>
                </c:pt>
                <c:pt idx="5">
                  <c:v>4.6575296729713E-2</c:v>
                </c:pt>
                <c:pt idx="6">
                  <c:v>0.33248195694150001</c:v>
                </c:pt>
              </c:numCache>
            </c:numRef>
          </c:val>
          <c:extLst>
            <c:ext xmlns:c16="http://schemas.microsoft.com/office/drawing/2014/chart" uri="{C3380CC4-5D6E-409C-BE32-E72D297353CC}">
              <c16:uniqueId val="{00000000-FE76-440D-83F2-0B5F9322E854}"/>
            </c:ext>
          </c:extLst>
        </c:ser>
        <c:dLbls>
          <c:showLegendKey val="0"/>
          <c:showVal val="0"/>
          <c:showCatName val="0"/>
          <c:showSerName val="0"/>
          <c:showPercent val="0"/>
          <c:showBubbleSize val="0"/>
        </c:dLbls>
        <c:gapWidth val="219"/>
        <c:overlap val="-27"/>
        <c:axId val="67479552"/>
        <c:axId val="324157960"/>
      </c:barChart>
      <c:catAx>
        <c:axId val="6747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57960"/>
        <c:crosses val="autoZero"/>
        <c:auto val="1"/>
        <c:lblAlgn val="ctr"/>
        <c:lblOffset val="100"/>
        <c:noMultiLvlLbl val="0"/>
      </c:catAx>
      <c:valAx>
        <c:axId val="32415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47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41</c:v>
                </c:pt>
                <c:pt idx="1">
                  <c:v>6384</c:v>
                </c:pt>
                <c:pt idx="2">
                  <c:v>5922</c:v>
                </c:pt>
                <c:pt idx="3">
                  <c:v>2816</c:v>
                </c:pt>
                <c:pt idx="4">
                  <c:v>1520</c:v>
                </c:pt>
                <c:pt idx="5">
                  <c:v>1085</c:v>
                </c:pt>
                <c:pt idx="6">
                  <c:v>806</c:v>
                </c:pt>
              </c:numCache>
            </c:numRef>
          </c:val>
          <c:extLst>
            <c:ext xmlns:c16="http://schemas.microsoft.com/office/drawing/2014/chart" uri="{C3380CC4-5D6E-409C-BE32-E72D297353CC}">
              <c16:uniqueId val="{00000000-0B4A-476E-9256-96C82C8D89F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177</c:v>
                </c:pt>
                <c:pt idx="1">
                  <c:v>10364</c:v>
                </c:pt>
                <c:pt idx="2">
                  <c:v>26192</c:v>
                </c:pt>
                <c:pt idx="3">
                  <c:v>30985</c:v>
                </c:pt>
                <c:pt idx="4">
                  <c:v>17694</c:v>
                </c:pt>
                <c:pt idx="5">
                  <c:v>10952</c:v>
                </c:pt>
                <c:pt idx="6">
                  <c:v>4140</c:v>
                </c:pt>
              </c:numCache>
            </c:numRef>
          </c:val>
          <c:extLst>
            <c:ext xmlns:c16="http://schemas.microsoft.com/office/drawing/2014/chart" uri="{C3380CC4-5D6E-409C-BE32-E72D297353CC}">
              <c16:uniqueId val="{00000001-0B4A-476E-9256-96C82C8D89F1}"/>
            </c:ext>
          </c:extLst>
        </c:ser>
        <c:dLbls>
          <c:showLegendKey val="0"/>
          <c:showVal val="0"/>
          <c:showCatName val="0"/>
          <c:showSerName val="0"/>
          <c:showPercent val="0"/>
          <c:showBubbleSize val="0"/>
        </c:dLbls>
        <c:gapWidth val="219"/>
        <c:overlap val="-27"/>
        <c:axId val="336361488"/>
        <c:axId val="336361160"/>
      </c:barChart>
      <c:catAx>
        <c:axId val="33636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1160"/>
        <c:crosses val="autoZero"/>
        <c:auto val="1"/>
        <c:lblAlgn val="ctr"/>
        <c:lblOffset val="100"/>
        <c:noMultiLvlLbl val="0"/>
      </c:catAx>
      <c:valAx>
        <c:axId val="33636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4.2661402305388701E-2</c:v>
                </c:pt>
                <c:pt idx="1">
                  <c:v>5.10259563184354E-2</c:v>
                </c:pt>
                <c:pt idx="2">
                  <c:v>0</c:v>
                </c:pt>
                <c:pt idx="3">
                  <c:v>4.0151908052130598E-2</c:v>
                </c:pt>
                <c:pt idx="4">
                  <c:v>0</c:v>
                </c:pt>
                <c:pt idx="5">
                  <c:v>0.103724894811246</c:v>
                </c:pt>
                <c:pt idx="6">
                  <c:v>0</c:v>
                </c:pt>
                <c:pt idx="7">
                  <c:v>7.7375425564840603E-2</c:v>
                </c:pt>
                <c:pt idx="8">
                  <c:v>1.0037725116897701E-2</c:v>
                </c:pt>
                <c:pt idx="9">
                  <c:v>8.4479946468152697E-2</c:v>
                </c:pt>
                <c:pt idx="10">
                  <c:v>4.05643886486622E-2</c:v>
                </c:pt>
                <c:pt idx="11">
                  <c:v>3.177895229812E-2</c:v>
                </c:pt>
                <c:pt idx="12">
                  <c:v>0</c:v>
                </c:pt>
                <c:pt idx="13">
                  <c:v>5.6848106874440897E-2</c:v>
                </c:pt>
                <c:pt idx="14">
                  <c:v>7.1878708857797194E-2</c:v>
                </c:pt>
                <c:pt idx="15">
                  <c:v>4.5961258837096598E-2</c:v>
                </c:pt>
                <c:pt idx="16">
                  <c:v>0.83627128272819895</c:v>
                </c:pt>
                <c:pt idx="17">
                  <c:v>5.0106894708711901E-2</c:v>
                </c:pt>
                <c:pt idx="18">
                  <c:v>0</c:v>
                </c:pt>
                <c:pt idx="19">
                  <c:v>2.4614922483854301E-2</c:v>
                </c:pt>
                <c:pt idx="20">
                  <c:v>2.33572745397366E-2</c:v>
                </c:pt>
                <c:pt idx="21">
                  <c:v>4.7121030157459297E-2</c:v>
                </c:pt>
                <c:pt idx="22">
                  <c:v>8.0051366293371604E-2</c:v>
                </c:pt>
                <c:pt idx="23">
                  <c:v>7.7537476446949402E-2</c:v>
                </c:pt>
                <c:pt idx="24">
                  <c:v>0</c:v>
                </c:pt>
                <c:pt idx="25">
                  <c:v>1.5834784855278401E-2</c:v>
                </c:pt>
                <c:pt idx="26">
                  <c:v>7.79147187986967E-2</c:v>
                </c:pt>
                <c:pt idx="27">
                  <c:v>4.49898772776125E-2</c:v>
                </c:pt>
                <c:pt idx="28">
                  <c:v>4.6230352100357398E-2</c:v>
                </c:pt>
                <c:pt idx="29">
                  <c:v>0</c:v>
                </c:pt>
                <c:pt idx="30">
                  <c:v>0</c:v>
                </c:pt>
              </c:numCache>
            </c:numRef>
          </c:val>
          <c:smooth val="0"/>
          <c:extLst>
            <c:ext xmlns:c16="http://schemas.microsoft.com/office/drawing/2014/chart" uri="{C3380CC4-5D6E-409C-BE32-E72D297353CC}">
              <c16:uniqueId val="{00000000-7719-48F8-9FE7-E69ED5B1B408}"/>
            </c:ext>
          </c:extLst>
        </c:ser>
        <c:dLbls>
          <c:showLegendKey val="0"/>
          <c:showVal val="0"/>
          <c:showCatName val="0"/>
          <c:showSerName val="0"/>
          <c:showPercent val="0"/>
          <c:showBubbleSize val="0"/>
        </c:dLbls>
        <c:smooth val="0"/>
        <c:axId val="336353944"/>
        <c:axId val="336355912"/>
      </c:lineChart>
      <c:dateAx>
        <c:axId val="33635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5912"/>
        <c:crosses val="autoZero"/>
        <c:auto val="1"/>
        <c:lblOffset val="100"/>
        <c:baseTimeUnit val="days"/>
      </c:dateAx>
      <c:valAx>
        <c:axId val="33635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119546</c:v>
                </c:pt>
                <c:pt idx="1">
                  <c:v>119548</c:v>
                </c:pt>
                <c:pt idx="2">
                  <c:v>119548</c:v>
                </c:pt>
                <c:pt idx="3">
                  <c:v>119545</c:v>
                </c:pt>
                <c:pt idx="4">
                  <c:v>119546</c:v>
                </c:pt>
                <c:pt idx="5">
                  <c:v>119549</c:v>
                </c:pt>
                <c:pt idx="6">
                  <c:v>119545</c:v>
                </c:pt>
                <c:pt idx="7">
                  <c:v>119549</c:v>
                </c:pt>
                <c:pt idx="8">
                  <c:v>119550</c:v>
                </c:pt>
                <c:pt idx="9">
                  <c:v>119560</c:v>
                </c:pt>
                <c:pt idx="10">
                  <c:v>119566</c:v>
                </c:pt>
                <c:pt idx="11">
                  <c:v>119586</c:v>
                </c:pt>
                <c:pt idx="12">
                  <c:v>119601</c:v>
                </c:pt>
                <c:pt idx="13">
                  <c:v>119634</c:v>
                </c:pt>
                <c:pt idx="14">
                  <c:v>119658</c:v>
                </c:pt>
                <c:pt idx="15">
                  <c:v>119674</c:v>
                </c:pt>
                <c:pt idx="16">
                  <c:v>119723</c:v>
                </c:pt>
                <c:pt idx="17">
                  <c:v>119765</c:v>
                </c:pt>
                <c:pt idx="18">
                  <c:v>119831</c:v>
                </c:pt>
                <c:pt idx="19">
                  <c:v>119861</c:v>
                </c:pt>
                <c:pt idx="20">
                  <c:v>119893</c:v>
                </c:pt>
                <c:pt idx="21">
                  <c:v>119916</c:v>
                </c:pt>
                <c:pt idx="22">
                  <c:v>119931</c:v>
                </c:pt>
                <c:pt idx="23">
                  <c:v>119954</c:v>
                </c:pt>
                <c:pt idx="24">
                  <c:v>119983</c:v>
                </c:pt>
                <c:pt idx="25">
                  <c:v>119995</c:v>
                </c:pt>
                <c:pt idx="26">
                  <c:v>120011</c:v>
                </c:pt>
                <c:pt idx="27">
                  <c:v>120043</c:v>
                </c:pt>
                <c:pt idx="28">
                  <c:v>120059</c:v>
                </c:pt>
                <c:pt idx="29">
                  <c:v>120069</c:v>
                </c:pt>
                <c:pt idx="30">
                  <c:v>120067</c:v>
                </c:pt>
              </c:numCache>
            </c:numRef>
          </c:val>
          <c:smooth val="0"/>
          <c:extLst>
            <c:ext xmlns:c16="http://schemas.microsoft.com/office/drawing/2014/chart" uri="{C3380CC4-5D6E-409C-BE32-E72D297353CC}">
              <c16:uniqueId val="{00000000-1F7C-46D3-B403-0AD8B9607781}"/>
            </c:ext>
          </c:extLst>
        </c:ser>
        <c:dLbls>
          <c:showLegendKey val="0"/>
          <c:showVal val="0"/>
          <c:showCatName val="0"/>
          <c:showSerName val="0"/>
          <c:showPercent val="0"/>
          <c:showBubbleSize val="0"/>
        </c:dLbls>
        <c:smooth val="0"/>
        <c:axId val="336555944"/>
        <c:axId val="336553648"/>
      </c:lineChart>
      <c:dateAx>
        <c:axId val="33655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3648"/>
        <c:crosses val="autoZero"/>
        <c:auto val="1"/>
        <c:lblOffset val="100"/>
        <c:baseTimeUnit val="days"/>
      </c:dateAx>
      <c:valAx>
        <c:axId val="33655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66</c:v>
                </c:pt>
                <c:pt idx="1">
                  <c:v>77</c:v>
                </c:pt>
                <c:pt idx="2">
                  <c:v>85</c:v>
                </c:pt>
                <c:pt idx="3">
                  <c:v>91</c:v>
                </c:pt>
                <c:pt idx="4">
                  <c:v>72</c:v>
                </c:pt>
                <c:pt idx="5">
                  <c:v>108</c:v>
                </c:pt>
                <c:pt idx="6">
                  <c:v>82</c:v>
                </c:pt>
                <c:pt idx="7">
                  <c:v>68</c:v>
                </c:pt>
                <c:pt idx="8">
                  <c:v>92</c:v>
                </c:pt>
                <c:pt idx="9">
                  <c:v>128</c:v>
                </c:pt>
                <c:pt idx="10">
                  <c:v>95</c:v>
                </c:pt>
                <c:pt idx="11">
                  <c:v>89</c:v>
                </c:pt>
                <c:pt idx="12">
                  <c:v>105</c:v>
                </c:pt>
                <c:pt idx="13">
                  <c:v>57</c:v>
                </c:pt>
                <c:pt idx="14">
                  <c:v>109</c:v>
                </c:pt>
                <c:pt idx="15">
                  <c:v>155</c:v>
                </c:pt>
                <c:pt idx="16">
                  <c:v>278</c:v>
                </c:pt>
                <c:pt idx="17">
                  <c:v>378</c:v>
                </c:pt>
                <c:pt idx="18">
                  <c:v>113</c:v>
                </c:pt>
                <c:pt idx="19">
                  <c:v>89</c:v>
                </c:pt>
                <c:pt idx="20">
                  <c:v>89</c:v>
                </c:pt>
                <c:pt idx="21">
                  <c:v>77</c:v>
                </c:pt>
                <c:pt idx="22">
                  <c:v>160</c:v>
                </c:pt>
                <c:pt idx="23">
                  <c:v>141</c:v>
                </c:pt>
                <c:pt idx="24">
                  <c:v>84</c:v>
                </c:pt>
                <c:pt idx="25">
                  <c:v>72</c:v>
                </c:pt>
                <c:pt idx="26">
                  <c:v>127</c:v>
                </c:pt>
                <c:pt idx="27">
                  <c:v>86</c:v>
                </c:pt>
                <c:pt idx="28">
                  <c:v>85</c:v>
                </c:pt>
                <c:pt idx="29">
                  <c:v>67</c:v>
                </c:pt>
                <c:pt idx="30">
                  <c:v>62</c:v>
                </c:pt>
              </c:numCache>
            </c:numRef>
          </c:val>
          <c:smooth val="0"/>
          <c:extLst>
            <c:ext xmlns:c16="http://schemas.microsoft.com/office/drawing/2014/chart" uri="{C3380CC4-5D6E-409C-BE32-E72D297353CC}">
              <c16:uniqueId val="{00000000-A62D-46D2-B8DE-43FE0C7A5F21}"/>
            </c:ext>
          </c:extLst>
        </c:ser>
        <c:dLbls>
          <c:showLegendKey val="0"/>
          <c:showVal val="0"/>
          <c:showCatName val="0"/>
          <c:showSerName val="0"/>
          <c:showPercent val="0"/>
          <c:showBubbleSize val="0"/>
        </c:dLbls>
        <c:smooth val="0"/>
        <c:axId val="336548072"/>
        <c:axId val="336552992"/>
      </c:lineChart>
      <c:dateAx>
        <c:axId val="33654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2992"/>
        <c:crosses val="autoZero"/>
        <c:auto val="1"/>
        <c:lblOffset val="100"/>
        <c:baseTimeUnit val="days"/>
      </c:dateAx>
      <c:valAx>
        <c:axId val="33655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4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2021-01</c:v>
                </c:pt>
              </c:strCache>
            </c:strRef>
          </c:cat>
          <c:val>
            <c:numRef>
              <c:f>Sheet1!$B$2</c:f>
              <c:numCache>
                <c:formatCode>General</c:formatCode>
                <c:ptCount val="1"/>
                <c:pt idx="0">
                  <c:v>20574</c:v>
                </c:pt>
              </c:numCache>
            </c:numRef>
          </c:val>
          <c:extLst>
            <c:ext xmlns:c16="http://schemas.microsoft.com/office/drawing/2014/chart" uri="{C3380CC4-5D6E-409C-BE32-E72D297353CC}">
              <c16:uniqueId val="{00000000-1F1D-4E14-84B4-093350B4123E}"/>
            </c:ext>
          </c:extLst>
        </c:ser>
        <c:dLbls>
          <c:showLegendKey val="0"/>
          <c:showVal val="0"/>
          <c:showCatName val="0"/>
          <c:showSerName val="0"/>
          <c:showPercent val="0"/>
          <c:showBubbleSize val="0"/>
        </c:dLbls>
        <c:gapWidth val="219"/>
        <c:overlap val="-27"/>
        <c:axId val="402341152"/>
        <c:axId val="402332952"/>
      </c:barChart>
      <c:catAx>
        <c:axId val="40234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32952"/>
        <c:crosses val="autoZero"/>
        <c:auto val="1"/>
        <c:lblAlgn val="ctr"/>
        <c:lblOffset val="100"/>
        <c:noMultiLvlLbl val="0"/>
      </c:catAx>
      <c:valAx>
        <c:axId val="40233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111886</c:v>
                </c:pt>
                <c:pt idx="1">
                  <c:v>128556</c:v>
                </c:pt>
                <c:pt idx="2">
                  <c:v>115527</c:v>
                </c:pt>
                <c:pt idx="3">
                  <c:v>112140</c:v>
                </c:pt>
                <c:pt idx="4">
                  <c:v>97658</c:v>
                </c:pt>
                <c:pt idx="5">
                  <c:v>96480</c:v>
                </c:pt>
                <c:pt idx="6">
                  <c:v>90251</c:v>
                </c:pt>
                <c:pt idx="7">
                  <c:v>82766</c:v>
                </c:pt>
                <c:pt idx="8">
                  <c:v>97526</c:v>
                </c:pt>
                <c:pt idx="9">
                  <c:v>102660</c:v>
                </c:pt>
                <c:pt idx="10">
                  <c:v>92391</c:v>
                </c:pt>
                <c:pt idx="11">
                  <c:v>90549</c:v>
                </c:pt>
                <c:pt idx="12">
                  <c:v>93141</c:v>
                </c:pt>
                <c:pt idx="13">
                  <c:v>81584</c:v>
                </c:pt>
                <c:pt idx="14">
                  <c:v>84805</c:v>
                </c:pt>
                <c:pt idx="15">
                  <c:v>95784</c:v>
                </c:pt>
                <c:pt idx="16">
                  <c:v>94879</c:v>
                </c:pt>
                <c:pt idx="17">
                  <c:v>38337</c:v>
                </c:pt>
                <c:pt idx="18">
                  <c:v>11523</c:v>
                </c:pt>
                <c:pt idx="19">
                  <c:v>10840</c:v>
                </c:pt>
                <c:pt idx="20">
                  <c:v>10099</c:v>
                </c:pt>
                <c:pt idx="21">
                  <c:v>13356</c:v>
                </c:pt>
                <c:pt idx="22">
                  <c:v>19982</c:v>
                </c:pt>
                <c:pt idx="23">
                  <c:v>12227</c:v>
                </c:pt>
                <c:pt idx="24">
                  <c:v>9616</c:v>
                </c:pt>
                <c:pt idx="25">
                  <c:v>12143</c:v>
                </c:pt>
                <c:pt idx="26">
                  <c:v>12976</c:v>
                </c:pt>
                <c:pt idx="27">
                  <c:v>10671</c:v>
                </c:pt>
                <c:pt idx="28">
                  <c:v>10700</c:v>
                </c:pt>
                <c:pt idx="29">
                  <c:v>10398</c:v>
                </c:pt>
                <c:pt idx="30">
                  <c:v>4408</c:v>
                </c:pt>
              </c:numCache>
            </c:numRef>
          </c:val>
          <c:extLst>
            <c:ext xmlns:c16="http://schemas.microsoft.com/office/drawing/2014/chart" uri="{C3380CC4-5D6E-409C-BE32-E72D297353CC}">
              <c16:uniqueId val="{00000000-9586-4CA9-B63E-355D7EB1C046}"/>
            </c:ext>
          </c:extLst>
        </c:ser>
        <c:dLbls>
          <c:showLegendKey val="0"/>
          <c:showVal val="0"/>
          <c:showCatName val="0"/>
          <c:showSerName val="0"/>
          <c:showPercent val="0"/>
          <c:showBubbleSize val="0"/>
        </c:dLbls>
        <c:gapWidth val="219"/>
        <c:overlap val="-27"/>
        <c:axId val="455051800"/>
        <c:axId val="455050488"/>
      </c:barChart>
      <c:dateAx>
        <c:axId val="45505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50488"/>
        <c:crosses val="autoZero"/>
        <c:auto val="1"/>
        <c:lblOffset val="100"/>
        <c:baseTimeUnit val="days"/>
      </c:dateAx>
      <c:valAx>
        <c:axId val="45505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5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20574</c:v>
                </c:pt>
              </c:numCache>
            </c:numRef>
          </c:val>
          <c:extLst>
            <c:ext xmlns:c16="http://schemas.microsoft.com/office/drawing/2014/chart" uri="{C3380CC4-5D6E-409C-BE32-E72D297353CC}">
              <c16:uniqueId val="{00000000-84AC-490C-9760-7B1E7AFDD015}"/>
            </c:ext>
          </c:extLst>
        </c:ser>
        <c:dLbls>
          <c:showLegendKey val="0"/>
          <c:showVal val="0"/>
          <c:showCatName val="0"/>
          <c:showSerName val="0"/>
          <c:showPercent val="0"/>
          <c:showBubbleSize val="0"/>
        </c:dLbls>
        <c:gapWidth val="219"/>
        <c:overlap val="-27"/>
        <c:axId val="455063608"/>
        <c:axId val="455061640"/>
      </c:barChart>
      <c:catAx>
        <c:axId val="45506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1640"/>
        <c:crosses val="autoZero"/>
        <c:auto val="1"/>
        <c:lblAlgn val="ctr"/>
        <c:lblOffset val="100"/>
        <c:noMultiLvlLbl val="0"/>
      </c:catAx>
      <c:valAx>
        <c:axId val="45506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 Organic Reach</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683</c:v>
                </c:pt>
                <c:pt idx="1">
                  <c:v>2219</c:v>
                </c:pt>
                <c:pt idx="2">
                  <c:v>1424</c:v>
                </c:pt>
                <c:pt idx="3">
                  <c:v>2261</c:v>
                </c:pt>
                <c:pt idx="4">
                  <c:v>693</c:v>
                </c:pt>
                <c:pt idx="5">
                  <c:v>3397</c:v>
                </c:pt>
                <c:pt idx="6">
                  <c:v>2704</c:v>
                </c:pt>
                <c:pt idx="7">
                  <c:v>2121</c:v>
                </c:pt>
                <c:pt idx="8">
                  <c:v>4891</c:v>
                </c:pt>
                <c:pt idx="9">
                  <c:v>3660</c:v>
                </c:pt>
                <c:pt idx="10">
                  <c:v>1784</c:v>
                </c:pt>
                <c:pt idx="11">
                  <c:v>1140</c:v>
                </c:pt>
                <c:pt idx="12">
                  <c:v>1018</c:v>
                </c:pt>
                <c:pt idx="13">
                  <c:v>2678</c:v>
                </c:pt>
                <c:pt idx="14">
                  <c:v>4785</c:v>
                </c:pt>
                <c:pt idx="15">
                  <c:v>5697</c:v>
                </c:pt>
                <c:pt idx="16">
                  <c:v>4532</c:v>
                </c:pt>
                <c:pt idx="17">
                  <c:v>2437</c:v>
                </c:pt>
                <c:pt idx="18">
                  <c:v>2009</c:v>
                </c:pt>
                <c:pt idx="19">
                  <c:v>2099</c:v>
                </c:pt>
                <c:pt idx="20">
                  <c:v>2152</c:v>
                </c:pt>
                <c:pt idx="21">
                  <c:v>3607</c:v>
                </c:pt>
                <c:pt idx="22">
                  <c:v>8295</c:v>
                </c:pt>
                <c:pt idx="23">
                  <c:v>3402</c:v>
                </c:pt>
                <c:pt idx="24">
                  <c:v>1207</c:v>
                </c:pt>
                <c:pt idx="25">
                  <c:v>1243</c:v>
                </c:pt>
                <c:pt idx="26">
                  <c:v>4664</c:v>
                </c:pt>
                <c:pt idx="27">
                  <c:v>2552</c:v>
                </c:pt>
                <c:pt idx="28">
                  <c:v>3386</c:v>
                </c:pt>
                <c:pt idx="29">
                  <c:v>3630</c:v>
                </c:pt>
                <c:pt idx="30">
                  <c:v>860</c:v>
                </c:pt>
              </c:numCache>
            </c:numRef>
          </c:val>
          <c:smooth val="0"/>
          <c:extLst>
            <c:ext xmlns:c16="http://schemas.microsoft.com/office/drawing/2014/chart" uri="{C3380CC4-5D6E-409C-BE32-E72D297353CC}">
              <c16:uniqueId val="{00000000-0DE6-4CAD-B1DA-262DF96B7F4C}"/>
            </c:ext>
          </c:extLst>
        </c:ser>
        <c:dLbls>
          <c:showLegendKey val="0"/>
          <c:showVal val="0"/>
          <c:showCatName val="0"/>
          <c:showSerName val="0"/>
          <c:showPercent val="0"/>
          <c:showBubbleSize val="0"/>
        </c:dLbls>
        <c:smooth val="0"/>
        <c:axId val="455067216"/>
        <c:axId val="455068200"/>
      </c:lineChart>
      <c:dateAx>
        <c:axId val="45506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8200"/>
        <c:crosses val="autoZero"/>
        <c:auto val="1"/>
        <c:lblOffset val="100"/>
        <c:baseTimeUnit val="days"/>
      </c:dateAx>
      <c:valAx>
        <c:axId val="45506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A62F2-A271-41BA-A3CB-412999739790}"/>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8A84B17-288D-46A0-AB89-9A803351711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79429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A02C-B1F6-4DFB-A7DC-DD52BE855927}"/>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B81866E8-13B3-49AE-830C-4693936C3FE1}"/>
              </a:ext>
            </a:extLst>
          </p:cNvPr>
          <p:cNvGraphicFramePr>
            <a:graphicFrameLocks noGrp="1"/>
          </p:cNvGraphicFramePr>
          <p:nvPr>
            <p:ph type="tbl" sz="quarter" idx="13"/>
            <p:extLst>
              <p:ext uri="{D42A27DB-BD31-4B8C-83A1-F6EECF244321}">
                <p14:modId xmlns:p14="http://schemas.microsoft.com/office/powerpoint/2010/main" val="3893640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20284139"/>
                    </a:ext>
                  </a:extLst>
                </a:gridCol>
                <a:gridCol w="740664">
                  <a:extLst>
                    <a:ext uri="{9D8B030D-6E8A-4147-A177-3AD203B41FA5}">
                      <a16:colId xmlns:a16="http://schemas.microsoft.com/office/drawing/2014/main" val="3711095804"/>
                    </a:ext>
                  </a:extLst>
                </a:gridCol>
                <a:gridCol w="740664">
                  <a:extLst>
                    <a:ext uri="{9D8B030D-6E8A-4147-A177-3AD203B41FA5}">
                      <a16:colId xmlns:a16="http://schemas.microsoft.com/office/drawing/2014/main" val="4147054343"/>
                    </a:ext>
                  </a:extLst>
                </a:gridCol>
                <a:gridCol w="740664">
                  <a:extLst>
                    <a:ext uri="{9D8B030D-6E8A-4147-A177-3AD203B41FA5}">
                      <a16:colId xmlns:a16="http://schemas.microsoft.com/office/drawing/2014/main" val="2520114124"/>
                    </a:ext>
                  </a:extLst>
                </a:gridCol>
                <a:gridCol w="740664">
                  <a:extLst>
                    <a:ext uri="{9D8B030D-6E8A-4147-A177-3AD203B41FA5}">
                      <a16:colId xmlns:a16="http://schemas.microsoft.com/office/drawing/2014/main" val="4198513915"/>
                    </a:ext>
                  </a:extLst>
                </a:gridCol>
                <a:gridCol w="740664">
                  <a:extLst>
                    <a:ext uri="{9D8B030D-6E8A-4147-A177-3AD203B41FA5}">
                      <a16:colId xmlns:a16="http://schemas.microsoft.com/office/drawing/2014/main" val="511505085"/>
                    </a:ext>
                  </a:extLst>
                </a:gridCol>
                <a:gridCol w="740664">
                  <a:extLst>
                    <a:ext uri="{9D8B030D-6E8A-4147-A177-3AD203B41FA5}">
                      <a16:colId xmlns:a16="http://schemas.microsoft.com/office/drawing/2014/main" val="971208444"/>
                    </a:ext>
                  </a:extLst>
                </a:gridCol>
                <a:gridCol w="740664">
                  <a:extLst>
                    <a:ext uri="{9D8B030D-6E8A-4147-A177-3AD203B41FA5}">
                      <a16:colId xmlns:a16="http://schemas.microsoft.com/office/drawing/2014/main" val="1991539223"/>
                    </a:ext>
                  </a:extLst>
                </a:gridCol>
                <a:gridCol w="740664">
                  <a:extLst>
                    <a:ext uri="{9D8B030D-6E8A-4147-A177-3AD203B41FA5}">
                      <a16:colId xmlns:a16="http://schemas.microsoft.com/office/drawing/2014/main" val="3216424913"/>
                    </a:ext>
                  </a:extLst>
                </a:gridCol>
                <a:gridCol w="740664">
                  <a:extLst>
                    <a:ext uri="{9D8B030D-6E8A-4147-A177-3AD203B41FA5}">
                      <a16:colId xmlns:a16="http://schemas.microsoft.com/office/drawing/2014/main" val="25208642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41862586"/>
                  </a:ext>
                </a:extLst>
              </a:tr>
              <a:tr h="370840">
                <a:tc>
                  <a:txBody>
                    <a:bodyPr/>
                    <a:lstStyle/>
                    <a:p>
                      <a:r>
                        <a:rPr lang="en-US" sz="1000"/>
                        <a:t>SCS Dairy MY</a:t>
                      </a:r>
                    </a:p>
                  </a:txBody>
                  <a:tcPr/>
                </a:tc>
                <a:tc>
                  <a:txBody>
                    <a:bodyPr/>
                    <a:lstStyle/>
                    <a:p>
                      <a:r>
                        <a:rPr lang="en-US" sz="1000"/>
                        <a:t>120067</a:t>
                      </a:r>
                    </a:p>
                  </a:txBody>
                  <a:tcPr/>
                </a:tc>
                <a:tc>
                  <a:txBody>
                    <a:bodyPr/>
                    <a:lstStyle/>
                    <a:p>
                      <a:r>
                        <a:rPr lang="en-US" sz="1000"/>
                        <a:t>521</a:t>
                      </a:r>
                    </a:p>
                  </a:txBody>
                  <a:tcPr/>
                </a:tc>
                <a:tc>
                  <a:txBody>
                    <a:bodyPr/>
                    <a:lstStyle/>
                    <a:p>
                      <a:r>
                        <a:rPr lang="en-US" sz="1000"/>
                        <a:t>33</a:t>
                      </a:r>
                    </a:p>
                  </a:txBody>
                  <a:tcPr/>
                </a:tc>
                <a:tc>
                  <a:txBody>
                    <a:bodyPr/>
                    <a:lstStyle/>
                    <a:p>
                      <a:r>
                        <a:rPr lang="en-US" sz="1000"/>
                        <a:t>2060</a:t>
                      </a:r>
                    </a:p>
                  </a:txBody>
                  <a:tcPr/>
                </a:tc>
                <a:tc>
                  <a:txBody>
                    <a:bodyPr/>
                    <a:lstStyle/>
                    <a:p>
                      <a:r>
                        <a:rPr lang="en-US" sz="1000"/>
                        <a:t>399</a:t>
                      </a:r>
                    </a:p>
                  </a:txBody>
                  <a:tcPr/>
                </a:tc>
                <a:tc>
                  <a:txBody>
                    <a:bodyPr/>
                    <a:lstStyle/>
                    <a:p>
                      <a:r>
                        <a:rPr lang="en-US" sz="1000"/>
                        <a:t>531</a:t>
                      </a:r>
                    </a:p>
                  </a:txBody>
                  <a:tcPr/>
                </a:tc>
                <a:tc>
                  <a:txBody>
                    <a:bodyPr/>
                    <a:lstStyle/>
                    <a:p>
                      <a:r>
                        <a:rPr lang="en-US" sz="1000"/>
                        <a:t>0</a:t>
                      </a:r>
                    </a:p>
                  </a:txBody>
                  <a:tcPr/>
                </a:tc>
                <a:tc>
                  <a:txBody>
                    <a:bodyPr/>
                    <a:lstStyle/>
                    <a:p>
                      <a:r>
                        <a:rPr lang="en-US" sz="1000"/>
                        <a:t>0.0756 %</a:t>
                      </a:r>
                    </a:p>
                  </a:txBody>
                  <a:tcPr/>
                </a:tc>
                <a:tc>
                  <a:txBody>
                    <a:bodyPr/>
                    <a:lstStyle/>
                    <a:p>
                      <a:r>
                        <a:rPr lang="en-US" sz="1000"/>
                        <a:t>0.0 %</a:t>
                      </a:r>
                    </a:p>
                  </a:txBody>
                  <a:tcPr/>
                </a:tc>
                <a:extLst>
                  <a:ext uri="{0D108BD9-81ED-4DB2-BD59-A6C34878D82A}">
                    <a16:rowId xmlns:a16="http://schemas.microsoft.com/office/drawing/2014/main" val="994696545"/>
                  </a:ext>
                </a:extLst>
              </a:tr>
            </a:tbl>
          </a:graphicData>
        </a:graphic>
      </p:graphicFrame>
      <p:sp>
        <p:nvSpPr>
          <p:cNvPr id="4" name="Text Placeholder 3">
            <a:extLst>
              <a:ext uri="{FF2B5EF4-FFF2-40B4-BE49-F238E27FC236}">
                <a16:creationId xmlns:a16="http://schemas.microsoft.com/office/drawing/2014/main" id="{ACD76FAA-4F27-4AC5-9C05-82184CA4747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487866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6DDA-61DA-48BD-8449-4E9C9EB0EEA6}"/>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5F78A556-3409-497E-8627-34FC7D64546A}"/>
              </a:ext>
            </a:extLst>
          </p:cNvPr>
          <p:cNvGraphicFramePr>
            <a:graphicFrameLocks noGrp="1"/>
          </p:cNvGraphicFramePr>
          <p:nvPr>
            <p:ph type="chart" sz="quarter" idx="13"/>
            <p:extLst>
              <p:ext uri="{D42A27DB-BD31-4B8C-83A1-F6EECF244321}">
                <p14:modId xmlns:p14="http://schemas.microsoft.com/office/powerpoint/2010/main" val="3872124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63E1A-84D1-42DF-B79C-C7EA6DD474C0}"/>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73CD52D3-AE8F-4B40-A641-38D94E5CE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143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2601-0FDA-4130-B7F5-86BBC20B23D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D0E69552-D1DF-448A-9BC3-E288D4C71221}"/>
              </a:ext>
            </a:extLst>
          </p:cNvPr>
          <p:cNvGraphicFramePr>
            <a:graphicFrameLocks noGrp="1"/>
          </p:cNvGraphicFramePr>
          <p:nvPr>
            <p:ph type="chart" sz="quarter" idx="13"/>
            <p:extLst>
              <p:ext uri="{D42A27DB-BD31-4B8C-83A1-F6EECF244321}">
                <p14:modId xmlns:p14="http://schemas.microsoft.com/office/powerpoint/2010/main" val="3502737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BDD7D6-F9F8-4D0E-8023-75B1B18099B4}"/>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FD79444C-5781-4550-8DA1-67ED62DA6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11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8A61-8636-461F-9795-91997C448420}"/>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2E884176-2E01-4FC0-8BB2-58AC8D99D72C}"/>
              </a:ext>
            </a:extLst>
          </p:cNvPr>
          <p:cNvGraphicFramePr>
            <a:graphicFrameLocks noGrp="1"/>
          </p:cNvGraphicFramePr>
          <p:nvPr>
            <p:ph type="chart" sz="quarter" idx="13"/>
            <p:extLst>
              <p:ext uri="{D42A27DB-BD31-4B8C-83A1-F6EECF244321}">
                <p14:modId xmlns:p14="http://schemas.microsoft.com/office/powerpoint/2010/main" val="1108749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DDC0C-E530-494C-9184-DBFB741F1D32}"/>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7D6515B4-0081-454B-AEC9-7EBBD6F03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87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FEA8-C86A-481C-9471-BCBD0174FDA7}"/>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954FE6E-AE55-4952-9C23-24EEEA2C5394}"/>
              </a:ext>
            </a:extLst>
          </p:cNvPr>
          <p:cNvGraphicFramePr>
            <a:graphicFrameLocks noGrp="1"/>
          </p:cNvGraphicFramePr>
          <p:nvPr>
            <p:ph type="chart" sz="quarter" idx="13"/>
            <p:extLst>
              <p:ext uri="{D42A27DB-BD31-4B8C-83A1-F6EECF244321}">
                <p14:modId xmlns:p14="http://schemas.microsoft.com/office/powerpoint/2010/main" val="1415409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ED528-C1FB-4AC0-BF79-55188E9F5425}"/>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B7E1332-A190-4A0C-8FC1-5C902EC1E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09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34D8-7194-4D38-94D3-375E1378B1A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2BCDFB9C-E6E0-4261-B8BB-74486B24DAD4}"/>
              </a:ext>
            </a:extLst>
          </p:cNvPr>
          <p:cNvGraphicFramePr>
            <a:graphicFrameLocks noGrp="1"/>
          </p:cNvGraphicFramePr>
          <p:nvPr>
            <p:ph type="chart" sz="quarter" idx="13"/>
            <p:extLst>
              <p:ext uri="{D42A27DB-BD31-4B8C-83A1-F6EECF244321}">
                <p14:modId xmlns:p14="http://schemas.microsoft.com/office/powerpoint/2010/main" val="3355534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09AEB-1F7A-4352-ADDB-A3F821D33C04}"/>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3848A15B-7B21-41B6-919D-6FA827A19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761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7223-A05F-4A63-BA79-00508DCAD9E5}"/>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3BD2BC08-AD96-4580-99C6-B31680DBA192}"/>
              </a:ext>
            </a:extLst>
          </p:cNvPr>
          <p:cNvGraphicFramePr>
            <a:graphicFrameLocks noGrp="1"/>
          </p:cNvGraphicFramePr>
          <p:nvPr>
            <p:ph type="tbl" sz="quarter" idx="13"/>
            <p:extLst>
              <p:ext uri="{D42A27DB-BD31-4B8C-83A1-F6EECF244321}">
                <p14:modId xmlns:p14="http://schemas.microsoft.com/office/powerpoint/2010/main" val="320575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9945543"/>
                    </a:ext>
                  </a:extLst>
                </a:gridCol>
                <a:gridCol w="987552">
                  <a:extLst>
                    <a:ext uri="{9D8B030D-6E8A-4147-A177-3AD203B41FA5}">
                      <a16:colId xmlns:a16="http://schemas.microsoft.com/office/drawing/2014/main" val="3667218033"/>
                    </a:ext>
                  </a:extLst>
                </a:gridCol>
                <a:gridCol w="987552">
                  <a:extLst>
                    <a:ext uri="{9D8B030D-6E8A-4147-A177-3AD203B41FA5}">
                      <a16:colId xmlns:a16="http://schemas.microsoft.com/office/drawing/2014/main" val="3153931580"/>
                    </a:ext>
                  </a:extLst>
                </a:gridCol>
                <a:gridCol w="987552">
                  <a:extLst>
                    <a:ext uri="{9D8B030D-6E8A-4147-A177-3AD203B41FA5}">
                      <a16:colId xmlns:a16="http://schemas.microsoft.com/office/drawing/2014/main" val="797679246"/>
                    </a:ext>
                  </a:extLst>
                </a:gridCol>
                <a:gridCol w="987552">
                  <a:extLst>
                    <a:ext uri="{9D8B030D-6E8A-4147-A177-3AD203B41FA5}">
                      <a16:colId xmlns:a16="http://schemas.microsoft.com/office/drawing/2014/main" val="271837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7865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0.8361 %</a:t>
                      </a:r>
                    </a:p>
                  </a:txBody>
                  <a:tcPr/>
                </a:tc>
                <a:extLst>
                  <a:ext uri="{0D108BD9-81ED-4DB2-BD59-A6C34878D82A}">
                    <a16:rowId xmlns:a16="http://schemas.microsoft.com/office/drawing/2014/main" val="2155795920"/>
                  </a:ext>
                </a:extLst>
              </a:tr>
            </a:tbl>
          </a:graphicData>
        </a:graphic>
      </p:graphicFrame>
      <p:sp>
        <p:nvSpPr>
          <p:cNvPr id="4" name="Text Placeholder 3">
            <a:extLst>
              <a:ext uri="{FF2B5EF4-FFF2-40B4-BE49-F238E27FC236}">
                <a16:creationId xmlns:a16="http://schemas.microsoft.com/office/drawing/2014/main" id="{74A93E61-996F-462C-A874-0CA225A16C3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393777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8C48-A6BD-4406-AB48-383319ACA447}"/>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97BB064C-8F18-48E3-BBD5-FFDAE1C4E172}"/>
              </a:ext>
            </a:extLst>
          </p:cNvPr>
          <p:cNvGraphicFramePr>
            <a:graphicFrameLocks noGrp="1"/>
          </p:cNvGraphicFramePr>
          <p:nvPr>
            <p:ph type="tbl" sz="quarter" idx="13"/>
            <p:extLst>
              <p:ext uri="{D42A27DB-BD31-4B8C-83A1-F6EECF244321}">
                <p14:modId xmlns:p14="http://schemas.microsoft.com/office/powerpoint/2010/main" val="94701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07919528"/>
                    </a:ext>
                  </a:extLst>
                </a:gridCol>
                <a:gridCol w="987552">
                  <a:extLst>
                    <a:ext uri="{9D8B030D-6E8A-4147-A177-3AD203B41FA5}">
                      <a16:colId xmlns:a16="http://schemas.microsoft.com/office/drawing/2014/main" val="3552579472"/>
                    </a:ext>
                  </a:extLst>
                </a:gridCol>
                <a:gridCol w="987552">
                  <a:extLst>
                    <a:ext uri="{9D8B030D-6E8A-4147-A177-3AD203B41FA5}">
                      <a16:colId xmlns:a16="http://schemas.microsoft.com/office/drawing/2014/main" val="1539277224"/>
                    </a:ext>
                  </a:extLst>
                </a:gridCol>
                <a:gridCol w="987552">
                  <a:extLst>
                    <a:ext uri="{9D8B030D-6E8A-4147-A177-3AD203B41FA5}">
                      <a16:colId xmlns:a16="http://schemas.microsoft.com/office/drawing/2014/main" val="1182955846"/>
                    </a:ext>
                  </a:extLst>
                </a:gridCol>
                <a:gridCol w="987552">
                  <a:extLst>
                    <a:ext uri="{9D8B030D-6E8A-4147-A177-3AD203B41FA5}">
                      <a16:colId xmlns:a16="http://schemas.microsoft.com/office/drawing/2014/main" val="26924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7670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- 2021-01-06 16:00:51</a:t>
                      </a:r>
                      <a:r>
                        <a:rPr kumimoji="0" lang="en-US" sz="1000" b="0" i="0" u="none" strike="noStrike" kern="1200" cap="none" spc="0" normalizeH="0" baseline="0" noProof="0">
                          <a:ln>
                            <a:noFill/>
                          </a:ln>
                          <a:solidFill>
                            <a:prstClr val="black"/>
                          </a:solidFill>
                          <a:effectLst/>
                          <a:uLnTx/>
                          <a:uFillTx/>
                          <a:latin typeface="+mn-lt"/>
                          <a:ea typeface="+mn-ea"/>
                          <a:cs typeface="+mn-cs"/>
                        </a:rPr>
                        <a:t>
 Homemade Brioche Buns with SCS Unsalted Butter are so light and fluffy. Spread them with SCS Salted Spreadable Butter for that extra delicious buttery taste.
#SCSrecipes #JustAddSCS
Homemade Brioche Buns
Ingredients:
227g SCS Unsalted Butter
473 ml milk
100 grams sugar
1½ tbsp active dry yeast
720 grams flour
6 eggs
Ingredients for brushing tops:
1 egg
3 tbsp water
Instructions:
1. Combine warm  milk together with yeast, sugar and two cups of flour. 
2. Whisk ingredients together. Cover the bowl with a towel and set it aside in a warm place for about 30 minutes.
3. In a separate bowl whisk eggs together. 
4. Add eggs and melted butter to the dough mixture. Whisk in remaining flour in small portions.
5. Knead the dough by hand or your mixer until it becomes elastic. This will take about 10-15 minutes. 
6. Cover the dough and let it rise for about an hour.
7. Divide the dough into 18-24 pieces. 
8. Form a flattened round shape out of the dough.
9. Place the brioche buns on a lined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0.1037 %</a:t>
                      </a:r>
                    </a:p>
                  </a:txBody>
                  <a:tcPr/>
                </a:tc>
                <a:extLst>
                  <a:ext uri="{0D108BD9-81ED-4DB2-BD59-A6C34878D82A}">
                    <a16:rowId xmlns:a16="http://schemas.microsoft.com/office/drawing/2014/main" val="2420404053"/>
                  </a:ext>
                </a:extLst>
              </a:tr>
            </a:tbl>
          </a:graphicData>
        </a:graphic>
      </p:graphicFrame>
      <p:sp>
        <p:nvSpPr>
          <p:cNvPr id="4" name="Text Placeholder 3">
            <a:extLst>
              <a:ext uri="{FF2B5EF4-FFF2-40B4-BE49-F238E27FC236}">
                <a16:creationId xmlns:a16="http://schemas.microsoft.com/office/drawing/2014/main" id="{76AEE2AF-7FB3-4E5C-82AE-42342622D14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664778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EA0C-81E2-4B98-AFAE-29A80E30741B}"/>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F6C1AC96-2099-42EC-A99C-99961F89B00A}"/>
              </a:ext>
            </a:extLst>
          </p:cNvPr>
          <p:cNvGraphicFramePr>
            <a:graphicFrameLocks noGrp="1"/>
          </p:cNvGraphicFramePr>
          <p:nvPr>
            <p:ph type="tbl" sz="quarter" idx="13"/>
            <p:extLst>
              <p:ext uri="{D42A27DB-BD31-4B8C-83A1-F6EECF244321}">
                <p14:modId xmlns:p14="http://schemas.microsoft.com/office/powerpoint/2010/main" val="96639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23121134"/>
                    </a:ext>
                  </a:extLst>
                </a:gridCol>
                <a:gridCol w="987552">
                  <a:extLst>
                    <a:ext uri="{9D8B030D-6E8A-4147-A177-3AD203B41FA5}">
                      <a16:colId xmlns:a16="http://schemas.microsoft.com/office/drawing/2014/main" val="752503174"/>
                    </a:ext>
                  </a:extLst>
                </a:gridCol>
                <a:gridCol w="987552">
                  <a:extLst>
                    <a:ext uri="{9D8B030D-6E8A-4147-A177-3AD203B41FA5}">
                      <a16:colId xmlns:a16="http://schemas.microsoft.com/office/drawing/2014/main" val="1062551364"/>
                    </a:ext>
                  </a:extLst>
                </a:gridCol>
                <a:gridCol w="987552">
                  <a:extLst>
                    <a:ext uri="{9D8B030D-6E8A-4147-A177-3AD203B41FA5}">
                      <a16:colId xmlns:a16="http://schemas.microsoft.com/office/drawing/2014/main" val="2782235039"/>
                    </a:ext>
                  </a:extLst>
                </a:gridCol>
                <a:gridCol w="987552">
                  <a:extLst>
                    <a:ext uri="{9D8B030D-6E8A-4147-A177-3AD203B41FA5}">
                      <a16:colId xmlns:a16="http://schemas.microsoft.com/office/drawing/2014/main" val="305814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864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0.0995 %</a:t>
                      </a:r>
                    </a:p>
                  </a:txBody>
                  <a:tcPr/>
                </a:tc>
                <a:extLst>
                  <a:ext uri="{0D108BD9-81ED-4DB2-BD59-A6C34878D82A}">
                    <a16:rowId xmlns:a16="http://schemas.microsoft.com/office/drawing/2014/main" val="316112788"/>
                  </a:ext>
                </a:extLst>
              </a:tr>
            </a:tbl>
          </a:graphicData>
        </a:graphic>
      </p:graphicFrame>
      <p:sp>
        <p:nvSpPr>
          <p:cNvPr id="4" name="Text Placeholder 3">
            <a:extLst>
              <a:ext uri="{FF2B5EF4-FFF2-40B4-BE49-F238E27FC236}">
                <a16:creationId xmlns:a16="http://schemas.microsoft.com/office/drawing/2014/main" id="{A5783913-EB26-43D9-8E16-7C81322B286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920441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90D4-537E-4605-91B7-18D3D268B533}"/>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30F14E26-0B67-4B53-A8A0-931A479EB75B}"/>
              </a:ext>
            </a:extLst>
          </p:cNvPr>
          <p:cNvGraphicFramePr>
            <a:graphicFrameLocks noGrp="1"/>
          </p:cNvGraphicFramePr>
          <p:nvPr>
            <p:ph type="tbl" sz="quarter" idx="13"/>
            <p:extLst>
              <p:ext uri="{D42A27DB-BD31-4B8C-83A1-F6EECF244321}">
                <p14:modId xmlns:p14="http://schemas.microsoft.com/office/powerpoint/2010/main" val="30061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4982662"/>
                    </a:ext>
                  </a:extLst>
                </a:gridCol>
                <a:gridCol w="987552">
                  <a:extLst>
                    <a:ext uri="{9D8B030D-6E8A-4147-A177-3AD203B41FA5}">
                      <a16:colId xmlns:a16="http://schemas.microsoft.com/office/drawing/2014/main" val="3502473177"/>
                    </a:ext>
                  </a:extLst>
                </a:gridCol>
                <a:gridCol w="987552">
                  <a:extLst>
                    <a:ext uri="{9D8B030D-6E8A-4147-A177-3AD203B41FA5}">
                      <a16:colId xmlns:a16="http://schemas.microsoft.com/office/drawing/2014/main" val="1866947211"/>
                    </a:ext>
                  </a:extLst>
                </a:gridCol>
                <a:gridCol w="987552">
                  <a:extLst>
                    <a:ext uri="{9D8B030D-6E8A-4147-A177-3AD203B41FA5}">
                      <a16:colId xmlns:a16="http://schemas.microsoft.com/office/drawing/2014/main" val="2342912367"/>
                    </a:ext>
                  </a:extLst>
                </a:gridCol>
                <a:gridCol w="987552">
                  <a:extLst>
                    <a:ext uri="{9D8B030D-6E8A-4147-A177-3AD203B41FA5}">
                      <a16:colId xmlns:a16="http://schemas.microsoft.com/office/drawing/2014/main" val="252129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150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- 2021-01-08 11:59:23</a:t>
                      </a:r>
                      <a:r>
                        <a:rPr kumimoji="0" lang="en-US" sz="1000" b="0" i="0" u="none" strike="noStrike" kern="1200" cap="none" spc="0" normalizeH="0" baseline="0" noProof="0">
                          <a:ln>
                            <a:noFill/>
                          </a:ln>
                          <a:solidFill>
                            <a:prstClr val="black"/>
                          </a:solidFill>
                          <a:effectLst/>
                          <a:uLnTx/>
                          <a:uFillTx/>
                          <a:latin typeface="+mn-lt"/>
                          <a:ea typeface="+mn-ea"/>
                          <a:cs typeface="+mn-cs"/>
                        </a:rPr>
                        <a:t>
 Spruce up your baking skills in time for CNY and learn delicious new recipes with SCS! Stay tuned to our page at 3pm on Sunday as Oriental Cuisine will be presenting a live baking demo by Chef Rubbi Ou! 
Remember to stock up SCS Butter to bake your CNY goodies. Log onto Lazada and enjoy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0.0920 %</a:t>
                      </a:r>
                    </a:p>
                  </a:txBody>
                  <a:tcPr/>
                </a:tc>
                <a:extLst>
                  <a:ext uri="{0D108BD9-81ED-4DB2-BD59-A6C34878D82A}">
                    <a16:rowId xmlns:a16="http://schemas.microsoft.com/office/drawing/2014/main" val="394421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extLst>
                  <a:ext uri="{0D108BD9-81ED-4DB2-BD59-A6C34878D82A}">
                    <a16:rowId xmlns:a16="http://schemas.microsoft.com/office/drawing/2014/main" val="148356900"/>
                  </a:ext>
                </a:extLst>
              </a:tr>
            </a:tbl>
          </a:graphicData>
        </a:graphic>
      </p:graphicFrame>
      <p:sp>
        <p:nvSpPr>
          <p:cNvPr id="4" name="Text Placeholder 3">
            <a:extLst>
              <a:ext uri="{FF2B5EF4-FFF2-40B4-BE49-F238E27FC236}">
                <a16:creationId xmlns:a16="http://schemas.microsoft.com/office/drawing/2014/main" id="{5F53051D-8096-49F4-A3B3-308837D258D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760974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7116E-4C8C-498A-8454-308091F63BFA}"/>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4B5B460-0492-4007-B62E-26EAF0334B3B}"/>
              </a:ext>
            </a:extLst>
          </p:cNvPr>
          <p:cNvGraphicFramePr>
            <a:graphicFrameLocks noGrp="1"/>
          </p:cNvGraphicFramePr>
          <p:nvPr>
            <p:ph type="chart" sz="quarter" idx="13"/>
            <p:extLst>
              <p:ext uri="{D42A27DB-BD31-4B8C-83A1-F6EECF244321}">
                <p14:modId xmlns:p14="http://schemas.microsoft.com/office/powerpoint/2010/main" val="2522534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3123CE-12C4-4C1E-8BAD-08D5F28FB7E8}"/>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39E16708-F6F9-4FAC-B1E4-6A180D332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81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873A-B25A-4EAE-A1A6-A7FC13D632A5}"/>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A1A44A3C-AD85-454A-AD54-78B300CA3C7C}"/>
              </a:ext>
            </a:extLst>
          </p:cNvPr>
          <p:cNvGraphicFramePr>
            <a:graphicFrameLocks noGrp="1"/>
          </p:cNvGraphicFramePr>
          <p:nvPr>
            <p:ph type="chart" sz="quarter" idx="13"/>
            <p:extLst>
              <p:ext uri="{D42A27DB-BD31-4B8C-83A1-F6EECF244321}">
                <p14:modId xmlns:p14="http://schemas.microsoft.com/office/powerpoint/2010/main" val="66398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CE71CF-932C-4AF3-AFFF-8A122C757C5E}"/>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C3B52931-947E-4B01-AEAB-F007CEB021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575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17690-B514-450B-B38F-2DAC6F32B303}"/>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4CBB3EB9-C824-4686-9948-60AEBD37408C}"/>
              </a:ext>
            </a:extLst>
          </p:cNvPr>
          <p:cNvGraphicFramePr>
            <a:graphicFrameLocks noGrp="1"/>
          </p:cNvGraphicFramePr>
          <p:nvPr>
            <p:ph type="chart" sz="quarter" idx="13"/>
            <p:extLst>
              <p:ext uri="{D42A27DB-BD31-4B8C-83A1-F6EECF244321}">
                <p14:modId xmlns:p14="http://schemas.microsoft.com/office/powerpoint/2010/main" val="3730866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82E17-1478-4665-A115-86A08EBF24E9}"/>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BD270E30-4772-4597-A366-3234C07D67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496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EF46-0C0A-4EE2-8B01-6E5DBA993B7A}"/>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915AE9B5-9BA1-4421-8F21-1B85DECBBD65}"/>
              </a:ext>
            </a:extLst>
          </p:cNvPr>
          <p:cNvGraphicFramePr>
            <a:graphicFrameLocks noGrp="1"/>
          </p:cNvGraphicFramePr>
          <p:nvPr>
            <p:ph type="chart" sz="quarter" idx="13"/>
            <p:extLst>
              <p:ext uri="{D42A27DB-BD31-4B8C-83A1-F6EECF244321}">
                <p14:modId xmlns:p14="http://schemas.microsoft.com/office/powerpoint/2010/main" val="565766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8B628-6535-434C-96D4-9728473E3659}"/>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2677639B-9780-4F05-A401-F9162E44E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911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9698-A1E5-4CC9-9D50-93273C4EF23D}"/>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9206DF1A-2D65-46DB-BDC2-71D3B9BC1165}"/>
              </a:ext>
            </a:extLst>
          </p:cNvPr>
          <p:cNvGraphicFramePr>
            <a:graphicFrameLocks noGrp="1"/>
          </p:cNvGraphicFramePr>
          <p:nvPr>
            <p:ph type="tbl" sz="quarter" idx="13"/>
            <p:extLst>
              <p:ext uri="{D42A27DB-BD31-4B8C-83A1-F6EECF244321}">
                <p14:modId xmlns:p14="http://schemas.microsoft.com/office/powerpoint/2010/main" val="1869165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34547838"/>
                    </a:ext>
                  </a:extLst>
                </a:gridCol>
                <a:gridCol w="1645920">
                  <a:extLst>
                    <a:ext uri="{9D8B030D-6E8A-4147-A177-3AD203B41FA5}">
                      <a16:colId xmlns:a16="http://schemas.microsoft.com/office/drawing/2014/main" val="3697128128"/>
                    </a:ext>
                  </a:extLst>
                </a:gridCol>
                <a:gridCol w="1645920">
                  <a:extLst>
                    <a:ext uri="{9D8B030D-6E8A-4147-A177-3AD203B41FA5}">
                      <a16:colId xmlns:a16="http://schemas.microsoft.com/office/drawing/2014/main" val="183591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4783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extLst>
                  <a:ext uri="{0D108BD9-81ED-4DB2-BD59-A6C34878D82A}">
                    <a16:rowId xmlns:a16="http://schemas.microsoft.com/office/drawing/2014/main" val="51354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423146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1949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50782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20369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27305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9081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8595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9950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087581387"/>
                  </a:ext>
                </a:extLst>
              </a:tr>
            </a:tbl>
          </a:graphicData>
        </a:graphic>
      </p:graphicFrame>
      <p:sp>
        <p:nvSpPr>
          <p:cNvPr id="4" name="Text Placeholder 3">
            <a:extLst>
              <a:ext uri="{FF2B5EF4-FFF2-40B4-BE49-F238E27FC236}">
                <a16:creationId xmlns:a16="http://schemas.microsoft.com/office/drawing/2014/main" id="{50E6D50E-1F2B-4918-8120-3182D70DD9D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4149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4F0E-BB9B-400E-BD09-2A7EF31B330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0F266EB0-3DA5-4896-855D-F14208F375DC}"/>
              </a:ext>
            </a:extLst>
          </p:cNvPr>
          <p:cNvGraphicFramePr>
            <a:graphicFrameLocks noGrp="1"/>
          </p:cNvGraphicFramePr>
          <p:nvPr>
            <p:ph type="tbl" sz="quarter" idx="13"/>
            <p:extLst>
              <p:ext uri="{D42A27DB-BD31-4B8C-83A1-F6EECF244321}">
                <p14:modId xmlns:p14="http://schemas.microsoft.com/office/powerpoint/2010/main" val="67492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6921860"/>
                    </a:ext>
                  </a:extLst>
                </a:gridCol>
                <a:gridCol w="1645920">
                  <a:extLst>
                    <a:ext uri="{9D8B030D-6E8A-4147-A177-3AD203B41FA5}">
                      <a16:colId xmlns:a16="http://schemas.microsoft.com/office/drawing/2014/main" val="1442945321"/>
                    </a:ext>
                  </a:extLst>
                </a:gridCol>
                <a:gridCol w="1645920">
                  <a:extLst>
                    <a:ext uri="{9D8B030D-6E8A-4147-A177-3AD203B41FA5}">
                      <a16:colId xmlns:a16="http://schemas.microsoft.com/office/drawing/2014/main" val="318288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7525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20888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41577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7939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44542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3724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0394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0301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6433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676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478296373"/>
                  </a:ext>
                </a:extLst>
              </a:tr>
            </a:tbl>
          </a:graphicData>
        </a:graphic>
      </p:graphicFrame>
      <p:sp>
        <p:nvSpPr>
          <p:cNvPr id="4" name="Text Placeholder 3">
            <a:extLst>
              <a:ext uri="{FF2B5EF4-FFF2-40B4-BE49-F238E27FC236}">
                <a16:creationId xmlns:a16="http://schemas.microsoft.com/office/drawing/2014/main" id="{A06553BA-999B-41AF-9832-22DF80593FC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04578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EA04-3880-4B55-ADCB-91ADE177E770}"/>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E103BEA-FBFD-440C-A07E-5271949CFD1D}"/>
              </a:ext>
            </a:extLst>
          </p:cNvPr>
          <p:cNvGraphicFramePr>
            <a:graphicFrameLocks noGrp="1"/>
          </p:cNvGraphicFramePr>
          <p:nvPr>
            <p:ph type="tbl" sz="quarter" idx="13"/>
            <p:extLst>
              <p:ext uri="{D42A27DB-BD31-4B8C-83A1-F6EECF244321}">
                <p14:modId xmlns:p14="http://schemas.microsoft.com/office/powerpoint/2010/main" val="105817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57456865"/>
                    </a:ext>
                  </a:extLst>
                </a:gridCol>
                <a:gridCol w="1645920">
                  <a:extLst>
                    <a:ext uri="{9D8B030D-6E8A-4147-A177-3AD203B41FA5}">
                      <a16:colId xmlns:a16="http://schemas.microsoft.com/office/drawing/2014/main" val="3827333113"/>
                    </a:ext>
                  </a:extLst>
                </a:gridCol>
                <a:gridCol w="1645920">
                  <a:extLst>
                    <a:ext uri="{9D8B030D-6E8A-4147-A177-3AD203B41FA5}">
                      <a16:colId xmlns:a16="http://schemas.microsoft.com/office/drawing/2014/main" val="252230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4761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2856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5653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9993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2117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429046861"/>
                  </a:ext>
                </a:extLst>
              </a:tr>
            </a:tbl>
          </a:graphicData>
        </a:graphic>
      </p:graphicFrame>
      <p:sp>
        <p:nvSpPr>
          <p:cNvPr id="4" name="Text Placeholder 3">
            <a:extLst>
              <a:ext uri="{FF2B5EF4-FFF2-40B4-BE49-F238E27FC236}">
                <a16:creationId xmlns:a16="http://schemas.microsoft.com/office/drawing/2014/main" id="{A7D5C1A5-D979-4FA7-82CC-93B94509399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1424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3AC6F-5DFF-4576-9E74-51BA84635653}"/>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2F9E0DA1-E18B-4105-8381-043A5CE5DBBA}"/>
              </a:ext>
            </a:extLst>
          </p:cNvPr>
          <p:cNvGraphicFramePr>
            <a:graphicFrameLocks noGrp="1"/>
          </p:cNvGraphicFramePr>
          <p:nvPr>
            <p:ph type="chart" sz="quarter" idx="13"/>
            <p:extLst>
              <p:ext uri="{D42A27DB-BD31-4B8C-83A1-F6EECF244321}">
                <p14:modId xmlns:p14="http://schemas.microsoft.com/office/powerpoint/2010/main" val="2455211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D839B-D2C3-4765-BA4E-616D342820D9}"/>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B213217-64D0-4A0D-9813-387848656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417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AAD1-7F91-414F-93FF-02C4EE888DC8}"/>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A8AF98A6-6ECA-4DA0-AE26-AF5367DB65B9}"/>
              </a:ext>
            </a:extLst>
          </p:cNvPr>
          <p:cNvGraphicFramePr>
            <a:graphicFrameLocks noGrp="1"/>
          </p:cNvGraphicFramePr>
          <p:nvPr>
            <p:ph type="tbl" sz="quarter" idx="13"/>
            <p:extLst>
              <p:ext uri="{D42A27DB-BD31-4B8C-83A1-F6EECF244321}">
                <p14:modId xmlns:p14="http://schemas.microsoft.com/office/powerpoint/2010/main" val="223863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844180"/>
                    </a:ext>
                  </a:extLst>
                </a:gridCol>
                <a:gridCol w="822960">
                  <a:extLst>
                    <a:ext uri="{9D8B030D-6E8A-4147-A177-3AD203B41FA5}">
                      <a16:colId xmlns:a16="http://schemas.microsoft.com/office/drawing/2014/main" val="402856157"/>
                    </a:ext>
                  </a:extLst>
                </a:gridCol>
                <a:gridCol w="822960">
                  <a:extLst>
                    <a:ext uri="{9D8B030D-6E8A-4147-A177-3AD203B41FA5}">
                      <a16:colId xmlns:a16="http://schemas.microsoft.com/office/drawing/2014/main" val="2122940890"/>
                    </a:ext>
                  </a:extLst>
                </a:gridCol>
                <a:gridCol w="822960">
                  <a:extLst>
                    <a:ext uri="{9D8B030D-6E8A-4147-A177-3AD203B41FA5}">
                      <a16:colId xmlns:a16="http://schemas.microsoft.com/office/drawing/2014/main" val="994804136"/>
                    </a:ext>
                  </a:extLst>
                </a:gridCol>
                <a:gridCol w="822960">
                  <a:extLst>
                    <a:ext uri="{9D8B030D-6E8A-4147-A177-3AD203B41FA5}">
                      <a16:colId xmlns:a16="http://schemas.microsoft.com/office/drawing/2014/main" val="1908844145"/>
                    </a:ext>
                  </a:extLst>
                </a:gridCol>
                <a:gridCol w="822960">
                  <a:extLst>
                    <a:ext uri="{9D8B030D-6E8A-4147-A177-3AD203B41FA5}">
                      <a16:colId xmlns:a16="http://schemas.microsoft.com/office/drawing/2014/main" val="1979883509"/>
                    </a:ext>
                  </a:extLst>
                </a:gridCol>
                <a:gridCol w="822960">
                  <a:extLst>
                    <a:ext uri="{9D8B030D-6E8A-4147-A177-3AD203B41FA5}">
                      <a16:colId xmlns:a16="http://schemas.microsoft.com/office/drawing/2014/main" val="284210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300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17:44:00</a:t>
                      </a:r>
                      <a:r>
                        <a:rPr kumimoji="0" lang="en-US" sz="1000" b="0" i="0" u="none" strike="noStrike" kern="1200" cap="none" spc="0" normalizeH="0" baseline="0" noProof="0">
                          <a:ln>
                            <a:noFill/>
                          </a:ln>
                          <a:solidFill>
                            <a:prstClr val="black"/>
                          </a:solidFill>
                          <a:effectLst/>
                          <a:uLnTx/>
                          <a:uFillTx/>
                          <a:latin typeface="+mn-lt"/>
                          <a:ea typeface="+mn-ea"/>
                          <a:cs typeface="+mn-cs"/>
                        </a:rPr>
                        <a:t>
 A delicious new recipe is coming your way! Watch the duo of Chef Bryan and Chef Stella cook scrumptious recipes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at 4pm tomorrow to watch them in action!
SCS Butter is available at a promotional price on Lazada! Buy your stock in time to bake CNY goodies! Log onto Lazada and shop now:
SCS Salted Butter (Promo price RM11.99): 
http://bit.ly/SCSCNYSalted
SCS Unsalted Butter (Promo price RM11.99): 
http://bit.ly/SCSCNYUnsalted 
Alternatively, you can purchase from your nearest supermarket/hypermarket.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035390"/>
                  </a:ext>
                </a:extLst>
              </a:tr>
            </a:tbl>
          </a:graphicData>
        </a:graphic>
      </p:graphicFrame>
      <p:sp>
        <p:nvSpPr>
          <p:cNvPr id="4" name="Text Placeholder 3">
            <a:extLst>
              <a:ext uri="{FF2B5EF4-FFF2-40B4-BE49-F238E27FC236}">
                <a16:creationId xmlns:a16="http://schemas.microsoft.com/office/drawing/2014/main" id="{95A211B2-B913-490F-B05F-27A8AE5B6C0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8753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F815E-9C63-4337-8F2B-C7736E014913}"/>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53444A12-9A6C-4EDD-8FB8-47533B49F2F4}"/>
              </a:ext>
            </a:extLst>
          </p:cNvPr>
          <p:cNvGraphicFramePr>
            <a:graphicFrameLocks noGrp="1"/>
          </p:cNvGraphicFramePr>
          <p:nvPr>
            <p:ph type="tbl" sz="quarter" idx="13"/>
            <p:extLst>
              <p:ext uri="{D42A27DB-BD31-4B8C-83A1-F6EECF244321}">
                <p14:modId xmlns:p14="http://schemas.microsoft.com/office/powerpoint/2010/main" val="319865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0945042"/>
                    </a:ext>
                  </a:extLst>
                </a:gridCol>
                <a:gridCol w="822960">
                  <a:extLst>
                    <a:ext uri="{9D8B030D-6E8A-4147-A177-3AD203B41FA5}">
                      <a16:colId xmlns:a16="http://schemas.microsoft.com/office/drawing/2014/main" val="3878716866"/>
                    </a:ext>
                  </a:extLst>
                </a:gridCol>
                <a:gridCol w="822960">
                  <a:extLst>
                    <a:ext uri="{9D8B030D-6E8A-4147-A177-3AD203B41FA5}">
                      <a16:colId xmlns:a16="http://schemas.microsoft.com/office/drawing/2014/main" val="246957967"/>
                    </a:ext>
                  </a:extLst>
                </a:gridCol>
                <a:gridCol w="822960">
                  <a:extLst>
                    <a:ext uri="{9D8B030D-6E8A-4147-A177-3AD203B41FA5}">
                      <a16:colId xmlns:a16="http://schemas.microsoft.com/office/drawing/2014/main" val="3088092719"/>
                    </a:ext>
                  </a:extLst>
                </a:gridCol>
                <a:gridCol w="822960">
                  <a:extLst>
                    <a:ext uri="{9D8B030D-6E8A-4147-A177-3AD203B41FA5}">
                      <a16:colId xmlns:a16="http://schemas.microsoft.com/office/drawing/2014/main" val="3350578739"/>
                    </a:ext>
                  </a:extLst>
                </a:gridCol>
                <a:gridCol w="822960">
                  <a:extLst>
                    <a:ext uri="{9D8B030D-6E8A-4147-A177-3AD203B41FA5}">
                      <a16:colId xmlns:a16="http://schemas.microsoft.com/office/drawing/2014/main" val="2397842659"/>
                    </a:ext>
                  </a:extLst>
                </a:gridCol>
                <a:gridCol w="822960">
                  <a:extLst>
                    <a:ext uri="{9D8B030D-6E8A-4147-A177-3AD203B41FA5}">
                      <a16:colId xmlns:a16="http://schemas.microsoft.com/office/drawing/2014/main" val="368809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167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12:45:26</a:t>
                      </a:r>
                      <a:r>
                        <a:rPr kumimoji="0" lang="en-US" sz="1000" b="0" i="0" u="none" strike="noStrike" kern="1200" cap="none" spc="0" normalizeH="0" baseline="0" noProof="0">
                          <a:ln>
                            <a:noFill/>
                          </a:ln>
                          <a:solidFill>
                            <a:prstClr val="black"/>
                          </a:solidFill>
                          <a:effectLst/>
                          <a:uLnTx/>
                          <a:uFillTx/>
                          <a:latin typeface="+mn-lt"/>
                          <a:ea typeface="+mn-ea"/>
                          <a:cs typeface="+mn-cs"/>
                        </a:rPr>
                        <a:t>
 Hop on the tortilla trend wagon with this delicious tortilla wrap made with SCS Original Sliced Cheese!
#SCSrecipes #JustAddSCS
Tortilla Wrap
Ingredients:
2 slices SCS Original Sliced Cheese
1 large tortilla wrap 
Small handful of fresh spinach
2 tsp hummus
2-3 pre-cooked vegetarian nuggets
1 tsp sweet chilli sauce
3 cherry tomatoes, halved
Instructions:
1. Lay the wrap flat on a board, and cut a slit from the centre of the wrap to the edge of the wrap.
2. Place the spinach in the bottom left corner of the wrap. 
3. Above it, add the hummus and nuggets. In the top-right corner, add the chilli sauce and cherry tomatoes. 
4. To the right of the cut, add SCS Original Sliced Cheese.
5. Fold the bottom left of the tortilla upwards, then continue folding to the right, and finally fold downwards 
over the sliced cheese.
6. Cook the folded wrap in a panini press until golden brown and crispy. Alternatively, cook it in a dry frying pan 
for a few minutes each side. Push the wrap down with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6066293"/>
                  </a:ext>
                </a:extLst>
              </a:tr>
            </a:tbl>
          </a:graphicData>
        </a:graphic>
      </p:graphicFrame>
      <p:sp>
        <p:nvSpPr>
          <p:cNvPr id="4" name="Text Placeholder 3">
            <a:extLst>
              <a:ext uri="{FF2B5EF4-FFF2-40B4-BE49-F238E27FC236}">
                <a16:creationId xmlns:a16="http://schemas.microsoft.com/office/drawing/2014/main" id="{34E64716-2EEA-4BF3-AF2C-DA78A7483C4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5987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7F05C-A96C-49F3-966D-A0BE0BEFE511}"/>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8259233C-F430-4924-BD0C-5D8860759685}"/>
              </a:ext>
            </a:extLst>
          </p:cNvPr>
          <p:cNvGraphicFramePr>
            <a:graphicFrameLocks noGrp="1"/>
          </p:cNvGraphicFramePr>
          <p:nvPr>
            <p:ph type="tbl" sz="quarter" idx="13"/>
            <p:extLst>
              <p:ext uri="{D42A27DB-BD31-4B8C-83A1-F6EECF244321}">
                <p14:modId xmlns:p14="http://schemas.microsoft.com/office/powerpoint/2010/main" val="104494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2333329"/>
                    </a:ext>
                  </a:extLst>
                </a:gridCol>
                <a:gridCol w="822960">
                  <a:extLst>
                    <a:ext uri="{9D8B030D-6E8A-4147-A177-3AD203B41FA5}">
                      <a16:colId xmlns:a16="http://schemas.microsoft.com/office/drawing/2014/main" val="3795999631"/>
                    </a:ext>
                  </a:extLst>
                </a:gridCol>
                <a:gridCol w="822960">
                  <a:extLst>
                    <a:ext uri="{9D8B030D-6E8A-4147-A177-3AD203B41FA5}">
                      <a16:colId xmlns:a16="http://schemas.microsoft.com/office/drawing/2014/main" val="3566294386"/>
                    </a:ext>
                  </a:extLst>
                </a:gridCol>
                <a:gridCol w="822960">
                  <a:extLst>
                    <a:ext uri="{9D8B030D-6E8A-4147-A177-3AD203B41FA5}">
                      <a16:colId xmlns:a16="http://schemas.microsoft.com/office/drawing/2014/main" val="3739837505"/>
                    </a:ext>
                  </a:extLst>
                </a:gridCol>
                <a:gridCol w="822960">
                  <a:extLst>
                    <a:ext uri="{9D8B030D-6E8A-4147-A177-3AD203B41FA5}">
                      <a16:colId xmlns:a16="http://schemas.microsoft.com/office/drawing/2014/main" val="4036040648"/>
                    </a:ext>
                  </a:extLst>
                </a:gridCol>
                <a:gridCol w="822960">
                  <a:extLst>
                    <a:ext uri="{9D8B030D-6E8A-4147-A177-3AD203B41FA5}">
                      <a16:colId xmlns:a16="http://schemas.microsoft.com/office/drawing/2014/main" val="3309813412"/>
                    </a:ext>
                  </a:extLst>
                </a:gridCol>
                <a:gridCol w="822960">
                  <a:extLst>
                    <a:ext uri="{9D8B030D-6E8A-4147-A177-3AD203B41FA5}">
                      <a16:colId xmlns:a16="http://schemas.microsoft.com/office/drawing/2014/main" val="2428581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01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13:05:00</a:t>
                      </a:r>
                      <a:r>
                        <a:rPr kumimoji="0" lang="en-US" sz="1000" b="0" i="0" u="none" strike="noStrike" kern="1200" cap="none" spc="0" normalizeH="0" baseline="0" noProof="0">
                          <a:ln>
                            <a:noFill/>
                          </a:ln>
                          <a:solidFill>
                            <a:prstClr val="black"/>
                          </a:solidFill>
                          <a:effectLst/>
                          <a:uLnTx/>
                          <a:uFillTx/>
                          <a:latin typeface="+mn-lt"/>
                          <a:ea typeface="+mn-ea"/>
                          <a:cs typeface="+mn-cs"/>
                        </a:rPr>
                        <a:t>
 Are you on team SCS Salted Spreadable Butter or team SCS Extra Virgin Olive Oil Spreadable Butter?
Tell us how you love to enjoy SCS Spreadable Butter?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006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08:32:23</a:t>
                      </a:r>
                      <a:r>
                        <a:rPr kumimoji="0" lang="en-US" sz="1000" b="0" i="0" u="none" strike="noStrike" kern="1200" cap="none" spc="0" normalizeH="0" baseline="0" noProof="0">
                          <a:ln>
                            <a:noFill/>
                          </a:ln>
                          <a:solidFill>
                            <a:prstClr val="black"/>
                          </a:solidFill>
                          <a:effectLst/>
                          <a:uLnTx/>
                          <a:uFillTx/>
                          <a:latin typeface="+mn-lt"/>
                          <a:ea typeface="+mn-ea"/>
                          <a:cs typeface="+mn-cs"/>
                        </a:rPr>
                        <a:t>
 Happy Thaipusam to all Malaysians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6136181"/>
                  </a:ext>
                </a:extLst>
              </a:tr>
            </a:tbl>
          </a:graphicData>
        </a:graphic>
      </p:graphicFrame>
      <p:sp>
        <p:nvSpPr>
          <p:cNvPr id="4" name="Text Placeholder 3">
            <a:extLst>
              <a:ext uri="{FF2B5EF4-FFF2-40B4-BE49-F238E27FC236}">
                <a16:creationId xmlns:a16="http://schemas.microsoft.com/office/drawing/2014/main" id="{9818401E-6C45-40E6-8E41-CF4242B654C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8715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D455-98AD-458F-945C-09ABE79532CE}"/>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AB796F7E-B423-40CD-B5E0-A69F6B5AF66C}"/>
              </a:ext>
            </a:extLst>
          </p:cNvPr>
          <p:cNvGraphicFramePr>
            <a:graphicFrameLocks noGrp="1"/>
          </p:cNvGraphicFramePr>
          <p:nvPr>
            <p:ph type="tbl" sz="quarter" idx="13"/>
            <p:extLst>
              <p:ext uri="{D42A27DB-BD31-4B8C-83A1-F6EECF244321}">
                <p14:modId xmlns:p14="http://schemas.microsoft.com/office/powerpoint/2010/main" val="406338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7798219"/>
                    </a:ext>
                  </a:extLst>
                </a:gridCol>
                <a:gridCol w="822960">
                  <a:extLst>
                    <a:ext uri="{9D8B030D-6E8A-4147-A177-3AD203B41FA5}">
                      <a16:colId xmlns:a16="http://schemas.microsoft.com/office/drawing/2014/main" val="887934342"/>
                    </a:ext>
                  </a:extLst>
                </a:gridCol>
                <a:gridCol w="822960">
                  <a:extLst>
                    <a:ext uri="{9D8B030D-6E8A-4147-A177-3AD203B41FA5}">
                      <a16:colId xmlns:a16="http://schemas.microsoft.com/office/drawing/2014/main" val="3657073073"/>
                    </a:ext>
                  </a:extLst>
                </a:gridCol>
                <a:gridCol w="822960">
                  <a:extLst>
                    <a:ext uri="{9D8B030D-6E8A-4147-A177-3AD203B41FA5}">
                      <a16:colId xmlns:a16="http://schemas.microsoft.com/office/drawing/2014/main" val="2271043865"/>
                    </a:ext>
                  </a:extLst>
                </a:gridCol>
                <a:gridCol w="822960">
                  <a:extLst>
                    <a:ext uri="{9D8B030D-6E8A-4147-A177-3AD203B41FA5}">
                      <a16:colId xmlns:a16="http://schemas.microsoft.com/office/drawing/2014/main" val="3723013538"/>
                    </a:ext>
                  </a:extLst>
                </a:gridCol>
                <a:gridCol w="822960">
                  <a:extLst>
                    <a:ext uri="{9D8B030D-6E8A-4147-A177-3AD203B41FA5}">
                      <a16:colId xmlns:a16="http://schemas.microsoft.com/office/drawing/2014/main" val="2367592106"/>
                    </a:ext>
                  </a:extLst>
                </a:gridCol>
                <a:gridCol w="822960">
                  <a:extLst>
                    <a:ext uri="{9D8B030D-6E8A-4147-A177-3AD203B41FA5}">
                      <a16:colId xmlns:a16="http://schemas.microsoft.com/office/drawing/2014/main" val="397734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868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8915884"/>
                  </a:ext>
                </a:extLst>
              </a:tr>
            </a:tbl>
          </a:graphicData>
        </a:graphic>
      </p:graphicFrame>
      <p:sp>
        <p:nvSpPr>
          <p:cNvPr id="4" name="Text Placeholder 3">
            <a:extLst>
              <a:ext uri="{FF2B5EF4-FFF2-40B4-BE49-F238E27FC236}">
                <a16:creationId xmlns:a16="http://schemas.microsoft.com/office/drawing/2014/main" id="{17A5CDD6-B527-4A70-922A-63C97415315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501431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510B-785B-48A0-B41A-B6C1B0014C36}"/>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612B2A7C-4DDE-4BB6-BE3B-0FD85D1E2598}"/>
              </a:ext>
            </a:extLst>
          </p:cNvPr>
          <p:cNvGraphicFramePr>
            <a:graphicFrameLocks noGrp="1"/>
          </p:cNvGraphicFramePr>
          <p:nvPr>
            <p:ph type="tbl" sz="quarter" idx="13"/>
            <p:extLst>
              <p:ext uri="{D42A27DB-BD31-4B8C-83A1-F6EECF244321}">
                <p14:modId xmlns:p14="http://schemas.microsoft.com/office/powerpoint/2010/main" val="35214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7852106"/>
                    </a:ext>
                  </a:extLst>
                </a:gridCol>
                <a:gridCol w="822960">
                  <a:extLst>
                    <a:ext uri="{9D8B030D-6E8A-4147-A177-3AD203B41FA5}">
                      <a16:colId xmlns:a16="http://schemas.microsoft.com/office/drawing/2014/main" val="790436655"/>
                    </a:ext>
                  </a:extLst>
                </a:gridCol>
                <a:gridCol w="822960">
                  <a:extLst>
                    <a:ext uri="{9D8B030D-6E8A-4147-A177-3AD203B41FA5}">
                      <a16:colId xmlns:a16="http://schemas.microsoft.com/office/drawing/2014/main" val="914693328"/>
                    </a:ext>
                  </a:extLst>
                </a:gridCol>
                <a:gridCol w="822960">
                  <a:extLst>
                    <a:ext uri="{9D8B030D-6E8A-4147-A177-3AD203B41FA5}">
                      <a16:colId xmlns:a16="http://schemas.microsoft.com/office/drawing/2014/main" val="2536488385"/>
                    </a:ext>
                  </a:extLst>
                </a:gridCol>
                <a:gridCol w="822960">
                  <a:extLst>
                    <a:ext uri="{9D8B030D-6E8A-4147-A177-3AD203B41FA5}">
                      <a16:colId xmlns:a16="http://schemas.microsoft.com/office/drawing/2014/main" val="1777354078"/>
                    </a:ext>
                  </a:extLst>
                </a:gridCol>
                <a:gridCol w="822960">
                  <a:extLst>
                    <a:ext uri="{9D8B030D-6E8A-4147-A177-3AD203B41FA5}">
                      <a16:colId xmlns:a16="http://schemas.microsoft.com/office/drawing/2014/main" val="3043589423"/>
                    </a:ext>
                  </a:extLst>
                </a:gridCol>
                <a:gridCol w="822960">
                  <a:extLst>
                    <a:ext uri="{9D8B030D-6E8A-4147-A177-3AD203B41FA5}">
                      <a16:colId xmlns:a16="http://schemas.microsoft.com/office/drawing/2014/main" val="199538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16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575540"/>
                  </a:ext>
                </a:extLst>
              </a:tr>
            </a:tbl>
          </a:graphicData>
        </a:graphic>
      </p:graphicFrame>
      <p:sp>
        <p:nvSpPr>
          <p:cNvPr id="4" name="Text Placeholder 3">
            <a:extLst>
              <a:ext uri="{FF2B5EF4-FFF2-40B4-BE49-F238E27FC236}">
                <a16:creationId xmlns:a16="http://schemas.microsoft.com/office/drawing/2014/main" id="{5B0F573F-3C70-49C8-B3F6-B69BAE5BE42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992327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88F2-7482-48BF-9203-8F944ED8915A}"/>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8516EBEE-8503-44BD-AE8A-A93D977D1102}"/>
              </a:ext>
            </a:extLst>
          </p:cNvPr>
          <p:cNvGraphicFramePr>
            <a:graphicFrameLocks noGrp="1"/>
          </p:cNvGraphicFramePr>
          <p:nvPr>
            <p:ph type="tbl" sz="quarter" idx="13"/>
            <p:extLst>
              <p:ext uri="{D42A27DB-BD31-4B8C-83A1-F6EECF244321}">
                <p14:modId xmlns:p14="http://schemas.microsoft.com/office/powerpoint/2010/main" val="405774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8395086"/>
                    </a:ext>
                  </a:extLst>
                </a:gridCol>
                <a:gridCol w="822960">
                  <a:extLst>
                    <a:ext uri="{9D8B030D-6E8A-4147-A177-3AD203B41FA5}">
                      <a16:colId xmlns:a16="http://schemas.microsoft.com/office/drawing/2014/main" val="1485438283"/>
                    </a:ext>
                  </a:extLst>
                </a:gridCol>
                <a:gridCol w="822960">
                  <a:extLst>
                    <a:ext uri="{9D8B030D-6E8A-4147-A177-3AD203B41FA5}">
                      <a16:colId xmlns:a16="http://schemas.microsoft.com/office/drawing/2014/main" val="1937654057"/>
                    </a:ext>
                  </a:extLst>
                </a:gridCol>
                <a:gridCol w="822960">
                  <a:extLst>
                    <a:ext uri="{9D8B030D-6E8A-4147-A177-3AD203B41FA5}">
                      <a16:colId xmlns:a16="http://schemas.microsoft.com/office/drawing/2014/main" val="219280491"/>
                    </a:ext>
                  </a:extLst>
                </a:gridCol>
                <a:gridCol w="822960">
                  <a:extLst>
                    <a:ext uri="{9D8B030D-6E8A-4147-A177-3AD203B41FA5}">
                      <a16:colId xmlns:a16="http://schemas.microsoft.com/office/drawing/2014/main" val="2588104130"/>
                    </a:ext>
                  </a:extLst>
                </a:gridCol>
                <a:gridCol w="822960">
                  <a:extLst>
                    <a:ext uri="{9D8B030D-6E8A-4147-A177-3AD203B41FA5}">
                      <a16:colId xmlns:a16="http://schemas.microsoft.com/office/drawing/2014/main" val="304804846"/>
                    </a:ext>
                  </a:extLst>
                </a:gridCol>
                <a:gridCol w="822960">
                  <a:extLst>
                    <a:ext uri="{9D8B030D-6E8A-4147-A177-3AD203B41FA5}">
                      <a16:colId xmlns:a16="http://schemas.microsoft.com/office/drawing/2014/main" val="110961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941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- 2021-01-26 17:05:00</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toasts or crackers anytime, anywhere with SCS Portion Butter. This easy to open, convenient pack satisfies your butter fix as you can whip up a delicious snack or lunch on the go.
Stay home and shop SCS Butter from Lazada! Click on the Shop Now button and shop away!
#SCSportionbutter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744861"/>
                  </a:ext>
                </a:extLst>
              </a:tr>
            </a:tbl>
          </a:graphicData>
        </a:graphic>
      </p:graphicFrame>
      <p:sp>
        <p:nvSpPr>
          <p:cNvPr id="4" name="Text Placeholder 3">
            <a:extLst>
              <a:ext uri="{FF2B5EF4-FFF2-40B4-BE49-F238E27FC236}">
                <a16:creationId xmlns:a16="http://schemas.microsoft.com/office/drawing/2014/main" id="{65007DEE-868F-456F-AF9E-CAEAF8D9C53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4236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CEBC9-5748-4EAA-9D33-163FF4F02050}"/>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EBB85AC3-D77D-49E6-BBD6-4552084F806C}"/>
              </a:ext>
            </a:extLst>
          </p:cNvPr>
          <p:cNvGraphicFramePr>
            <a:graphicFrameLocks noGrp="1"/>
          </p:cNvGraphicFramePr>
          <p:nvPr>
            <p:ph type="tbl" sz="quarter" idx="13"/>
            <p:extLst>
              <p:ext uri="{D42A27DB-BD31-4B8C-83A1-F6EECF244321}">
                <p14:modId xmlns:p14="http://schemas.microsoft.com/office/powerpoint/2010/main" val="837812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2294348"/>
                    </a:ext>
                  </a:extLst>
                </a:gridCol>
                <a:gridCol w="822960">
                  <a:extLst>
                    <a:ext uri="{9D8B030D-6E8A-4147-A177-3AD203B41FA5}">
                      <a16:colId xmlns:a16="http://schemas.microsoft.com/office/drawing/2014/main" val="828263784"/>
                    </a:ext>
                  </a:extLst>
                </a:gridCol>
                <a:gridCol w="822960">
                  <a:extLst>
                    <a:ext uri="{9D8B030D-6E8A-4147-A177-3AD203B41FA5}">
                      <a16:colId xmlns:a16="http://schemas.microsoft.com/office/drawing/2014/main" val="2765387591"/>
                    </a:ext>
                  </a:extLst>
                </a:gridCol>
                <a:gridCol w="822960">
                  <a:extLst>
                    <a:ext uri="{9D8B030D-6E8A-4147-A177-3AD203B41FA5}">
                      <a16:colId xmlns:a16="http://schemas.microsoft.com/office/drawing/2014/main" val="2249787650"/>
                    </a:ext>
                  </a:extLst>
                </a:gridCol>
                <a:gridCol w="822960">
                  <a:extLst>
                    <a:ext uri="{9D8B030D-6E8A-4147-A177-3AD203B41FA5}">
                      <a16:colId xmlns:a16="http://schemas.microsoft.com/office/drawing/2014/main" val="3288721060"/>
                    </a:ext>
                  </a:extLst>
                </a:gridCol>
                <a:gridCol w="822960">
                  <a:extLst>
                    <a:ext uri="{9D8B030D-6E8A-4147-A177-3AD203B41FA5}">
                      <a16:colId xmlns:a16="http://schemas.microsoft.com/office/drawing/2014/main" val="2629610777"/>
                    </a:ext>
                  </a:extLst>
                </a:gridCol>
                <a:gridCol w="822960">
                  <a:extLst>
                    <a:ext uri="{9D8B030D-6E8A-4147-A177-3AD203B41FA5}">
                      <a16:colId xmlns:a16="http://schemas.microsoft.com/office/drawing/2014/main" val="185079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430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- 2021-01-24 13:01:08</a:t>
                      </a:r>
                      <a:r>
                        <a:rPr kumimoji="0" lang="en-US" sz="1000" b="0" i="0" u="none" strike="noStrike" kern="1200" cap="none" spc="0" normalizeH="0" baseline="0" noProof="0">
                          <a:ln>
                            <a:noFill/>
                          </a:ln>
                          <a:solidFill>
                            <a:prstClr val="black"/>
                          </a:solidFill>
                          <a:effectLst/>
                          <a:uLnTx/>
                          <a:uFillTx/>
                          <a:latin typeface="+mn-lt"/>
                          <a:ea typeface="+mn-ea"/>
                          <a:cs typeface="+mn-cs"/>
                        </a:rPr>
                        <a:t>
 Make this delicious garlic and herb condiment with SCS Extra Virgin Olive Oil Spreadable Butter. It is not only easy to spread but delicious on everything from toasts to steaks!
#SCSrecipes #JustAddSCS
Garlic &amp; Herb Spreadable Butter
Ingredients:
113g SCS Extra Virgin Olive Oil Spreadable Butter
1 tsp Italian seasoning
½ tsp garlic powder
¼ tsp salt or more to taste
¼ tsp pepper or more to taste
Instructions:
1. Add SCS Extra Virgin Olive Oil Spreadable Butter to a medium bowl along with the rest of the ingredients.
2. Using an electric hand mixer, mix until everything is well combined and a smooth, fluffy whipped butter texture is formed.
3. Transfer the spreadable butter to another bowl or jar/container for storage.
4. Spread on toasts, bagels or anything of your choice and enjoy!
Source: https://www.saltandlavender.com/garlic-and-herb-spreadable-butter/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7271637"/>
                  </a:ext>
                </a:extLst>
              </a:tr>
            </a:tbl>
          </a:graphicData>
        </a:graphic>
      </p:graphicFrame>
      <p:sp>
        <p:nvSpPr>
          <p:cNvPr id="4" name="Text Placeholder 3">
            <a:extLst>
              <a:ext uri="{FF2B5EF4-FFF2-40B4-BE49-F238E27FC236}">
                <a16:creationId xmlns:a16="http://schemas.microsoft.com/office/drawing/2014/main" id="{2012FB2E-75AA-47E5-8C24-852C1C8E964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12327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692E-F232-4C7E-A0FD-620A4399383A}"/>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5BAAB81A-F71B-4456-A9B5-CABB7E1D3708}"/>
              </a:ext>
            </a:extLst>
          </p:cNvPr>
          <p:cNvGraphicFramePr>
            <a:graphicFrameLocks noGrp="1"/>
          </p:cNvGraphicFramePr>
          <p:nvPr>
            <p:ph type="tbl" sz="quarter" idx="13"/>
            <p:extLst>
              <p:ext uri="{D42A27DB-BD31-4B8C-83A1-F6EECF244321}">
                <p14:modId xmlns:p14="http://schemas.microsoft.com/office/powerpoint/2010/main" val="2686097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9281318"/>
                    </a:ext>
                  </a:extLst>
                </a:gridCol>
                <a:gridCol w="822960">
                  <a:extLst>
                    <a:ext uri="{9D8B030D-6E8A-4147-A177-3AD203B41FA5}">
                      <a16:colId xmlns:a16="http://schemas.microsoft.com/office/drawing/2014/main" val="2981237207"/>
                    </a:ext>
                  </a:extLst>
                </a:gridCol>
                <a:gridCol w="822960">
                  <a:extLst>
                    <a:ext uri="{9D8B030D-6E8A-4147-A177-3AD203B41FA5}">
                      <a16:colId xmlns:a16="http://schemas.microsoft.com/office/drawing/2014/main" val="3474747028"/>
                    </a:ext>
                  </a:extLst>
                </a:gridCol>
                <a:gridCol w="822960">
                  <a:extLst>
                    <a:ext uri="{9D8B030D-6E8A-4147-A177-3AD203B41FA5}">
                      <a16:colId xmlns:a16="http://schemas.microsoft.com/office/drawing/2014/main" val="2769471783"/>
                    </a:ext>
                  </a:extLst>
                </a:gridCol>
                <a:gridCol w="822960">
                  <a:extLst>
                    <a:ext uri="{9D8B030D-6E8A-4147-A177-3AD203B41FA5}">
                      <a16:colId xmlns:a16="http://schemas.microsoft.com/office/drawing/2014/main" val="321851157"/>
                    </a:ext>
                  </a:extLst>
                </a:gridCol>
                <a:gridCol w="822960">
                  <a:extLst>
                    <a:ext uri="{9D8B030D-6E8A-4147-A177-3AD203B41FA5}">
                      <a16:colId xmlns:a16="http://schemas.microsoft.com/office/drawing/2014/main" val="3140670000"/>
                    </a:ext>
                  </a:extLst>
                </a:gridCol>
                <a:gridCol w="822960">
                  <a:extLst>
                    <a:ext uri="{9D8B030D-6E8A-4147-A177-3AD203B41FA5}">
                      <a16:colId xmlns:a16="http://schemas.microsoft.com/office/drawing/2014/main" val="141929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12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- 2021-01-23 21:02:58</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cookie recipe with Chef Sabrina in this live baking demo! Watch her bake Golden Salted Egg Yolk Cookies with SCS Butter! 
Plan ahead for CNY and get your stock of SCS Butter from Lazada! Click on the links below and start shopping!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2081117"/>
                  </a:ext>
                </a:extLst>
              </a:tr>
            </a:tbl>
          </a:graphicData>
        </a:graphic>
      </p:graphicFrame>
      <p:sp>
        <p:nvSpPr>
          <p:cNvPr id="4" name="Text Placeholder 3">
            <a:extLst>
              <a:ext uri="{FF2B5EF4-FFF2-40B4-BE49-F238E27FC236}">
                <a16:creationId xmlns:a16="http://schemas.microsoft.com/office/drawing/2014/main" id="{272E7759-62CF-47AD-8897-DAFDE7A31A4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500019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07794-A215-44B7-A655-5B786D10BFA1}"/>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15711E90-C792-4037-B399-C61309BCAA0D}"/>
              </a:ext>
            </a:extLst>
          </p:cNvPr>
          <p:cNvGraphicFramePr>
            <a:graphicFrameLocks noGrp="1"/>
          </p:cNvGraphicFramePr>
          <p:nvPr>
            <p:ph type="tbl" sz="quarter" idx="13"/>
            <p:extLst>
              <p:ext uri="{D42A27DB-BD31-4B8C-83A1-F6EECF244321}">
                <p14:modId xmlns:p14="http://schemas.microsoft.com/office/powerpoint/2010/main" val="97827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8020402"/>
                    </a:ext>
                  </a:extLst>
                </a:gridCol>
                <a:gridCol w="822960">
                  <a:extLst>
                    <a:ext uri="{9D8B030D-6E8A-4147-A177-3AD203B41FA5}">
                      <a16:colId xmlns:a16="http://schemas.microsoft.com/office/drawing/2014/main" val="3059871491"/>
                    </a:ext>
                  </a:extLst>
                </a:gridCol>
                <a:gridCol w="822960">
                  <a:extLst>
                    <a:ext uri="{9D8B030D-6E8A-4147-A177-3AD203B41FA5}">
                      <a16:colId xmlns:a16="http://schemas.microsoft.com/office/drawing/2014/main" val="813858131"/>
                    </a:ext>
                  </a:extLst>
                </a:gridCol>
                <a:gridCol w="822960">
                  <a:extLst>
                    <a:ext uri="{9D8B030D-6E8A-4147-A177-3AD203B41FA5}">
                      <a16:colId xmlns:a16="http://schemas.microsoft.com/office/drawing/2014/main" val="2317745147"/>
                    </a:ext>
                  </a:extLst>
                </a:gridCol>
                <a:gridCol w="822960">
                  <a:extLst>
                    <a:ext uri="{9D8B030D-6E8A-4147-A177-3AD203B41FA5}">
                      <a16:colId xmlns:a16="http://schemas.microsoft.com/office/drawing/2014/main" val="3658272098"/>
                    </a:ext>
                  </a:extLst>
                </a:gridCol>
                <a:gridCol w="822960">
                  <a:extLst>
                    <a:ext uri="{9D8B030D-6E8A-4147-A177-3AD203B41FA5}">
                      <a16:colId xmlns:a16="http://schemas.microsoft.com/office/drawing/2014/main" val="3963927951"/>
                    </a:ext>
                  </a:extLst>
                </a:gridCol>
                <a:gridCol w="822960">
                  <a:extLst>
                    <a:ext uri="{9D8B030D-6E8A-4147-A177-3AD203B41FA5}">
                      <a16:colId xmlns:a16="http://schemas.microsoft.com/office/drawing/2014/main" val="296882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908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16:22:39</a:t>
                      </a:r>
                      <a:r>
                        <a:rPr kumimoji="0" lang="en-US" sz="1000" b="0" i="0" u="none" strike="noStrike" kern="1200" cap="none" spc="0" normalizeH="0" baseline="0" noProof="0">
                          <a:ln>
                            <a:noFill/>
                          </a:ln>
                          <a:solidFill>
                            <a:prstClr val="black"/>
                          </a:solidFill>
                          <a:effectLst/>
                          <a:uLnTx/>
                          <a:uFillTx/>
                          <a:latin typeface="+mn-lt"/>
                          <a:ea typeface="+mn-ea"/>
                          <a:cs typeface="+mn-cs"/>
                        </a:rPr>
                        <a:t>
 Chef Sabrina will be baking a delicious recipe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at 9pm tomorrow and learn an exciting new recipe from her!
Stock up on your favourite SCS Butter from Lazada! Log onto Lazada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66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12:03:11</a:t>
                      </a:r>
                      <a:r>
                        <a:rPr kumimoji="0" lang="en-US" sz="1000" b="0" i="0" u="none" strike="noStrike" kern="1200" cap="none" spc="0" normalizeH="0" baseline="0" noProof="0">
                          <a:ln>
                            <a:noFill/>
                          </a:ln>
                          <a:solidFill>
                            <a:prstClr val="black"/>
                          </a:solidFill>
                          <a:effectLst/>
                          <a:uLnTx/>
                          <a:uFillTx/>
                          <a:latin typeface="+mn-lt"/>
                          <a:ea typeface="+mn-ea"/>
                          <a:cs typeface="+mn-cs"/>
                        </a:rPr>
                        <a:t>
 Here is a quick tip to enjoy SCS Extra Virgin Olive Oil Spreadable Butter even more! Crush a clove of garlic and combine with grated lemon rind and black pepper. Mix it with SCS Extra Virgin Olive Oil Spreadable Butter, spread over pan-fried chicken thigh fillets before serving.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2348626"/>
                  </a:ext>
                </a:extLst>
              </a:tr>
            </a:tbl>
          </a:graphicData>
        </a:graphic>
      </p:graphicFrame>
      <p:sp>
        <p:nvSpPr>
          <p:cNvPr id="4" name="Text Placeholder 3">
            <a:extLst>
              <a:ext uri="{FF2B5EF4-FFF2-40B4-BE49-F238E27FC236}">
                <a16:creationId xmlns:a16="http://schemas.microsoft.com/office/drawing/2014/main" id="{F9D69F3F-CC04-49C5-9277-D05A288180C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078832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4B164-0F97-4965-B438-C85836F23014}"/>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D846152C-F359-4F08-9877-96180D48F3F8}"/>
              </a:ext>
            </a:extLst>
          </p:cNvPr>
          <p:cNvGraphicFramePr>
            <a:graphicFrameLocks noGrp="1"/>
          </p:cNvGraphicFramePr>
          <p:nvPr>
            <p:ph type="tbl" sz="quarter" idx="13"/>
            <p:extLst>
              <p:ext uri="{D42A27DB-BD31-4B8C-83A1-F6EECF244321}">
                <p14:modId xmlns:p14="http://schemas.microsoft.com/office/powerpoint/2010/main" val="265299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6084263"/>
                    </a:ext>
                  </a:extLst>
                </a:gridCol>
                <a:gridCol w="822960">
                  <a:extLst>
                    <a:ext uri="{9D8B030D-6E8A-4147-A177-3AD203B41FA5}">
                      <a16:colId xmlns:a16="http://schemas.microsoft.com/office/drawing/2014/main" val="1627570308"/>
                    </a:ext>
                  </a:extLst>
                </a:gridCol>
                <a:gridCol w="822960">
                  <a:extLst>
                    <a:ext uri="{9D8B030D-6E8A-4147-A177-3AD203B41FA5}">
                      <a16:colId xmlns:a16="http://schemas.microsoft.com/office/drawing/2014/main" val="2960957314"/>
                    </a:ext>
                  </a:extLst>
                </a:gridCol>
                <a:gridCol w="822960">
                  <a:extLst>
                    <a:ext uri="{9D8B030D-6E8A-4147-A177-3AD203B41FA5}">
                      <a16:colId xmlns:a16="http://schemas.microsoft.com/office/drawing/2014/main" val="3924093885"/>
                    </a:ext>
                  </a:extLst>
                </a:gridCol>
                <a:gridCol w="822960">
                  <a:extLst>
                    <a:ext uri="{9D8B030D-6E8A-4147-A177-3AD203B41FA5}">
                      <a16:colId xmlns:a16="http://schemas.microsoft.com/office/drawing/2014/main" val="1645768454"/>
                    </a:ext>
                  </a:extLst>
                </a:gridCol>
                <a:gridCol w="822960">
                  <a:extLst>
                    <a:ext uri="{9D8B030D-6E8A-4147-A177-3AD203B41FA5}">
                      <a16:colId xmlns:a16="http://schemas.microsoft.com/office/drawing/2014/main" val="1581848210"/>
                    </a:ext>
                  </a:extLst>
                </a:gridCol>
                <a:gridCol w="822960">
                  <a:extLst>
                    <a:ext uri="{9D8B030D-6E8A-4147-A177-3AD203B41FA5}">
                      <a16:colId xmlns:a16="http://schemas.microsoft.com/office/drawing/2014/main" val="27424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180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- 2021-01-21 18:21:51</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and creamy ravioli made with SCS Extra Virgin Olive Oil Spreadable Butter is quick and easy to make and is the perfect dinner to serve your family on a weekend.
Remember to get your stock of SCS Butter from Lazada in time to bake your CNY goodies! Click on the Shop Now button and fill up your cart!
Creamy Ravioli
Ingredients:
50g SCS Extra Virgin Olive Oil Spreadable Butter
1 slice of SCS Original Sliced Cheese
110g ravioli
10g onion (chopped)
5g garlic (sliced)
30g cherry tomato
5g bird’s eye chili
150ml cooking cream
3g dried oregano
3g salt
3g white pepper
3g parsley (chopped)
Instructions:
1. Heat SCS Extra Virgin Olive Oil Spreadable Butter in a pan.
2. Add onion and garlic and stir-fry until fragrant.
3. Add in cherry tomatoes and bird eye chilies. 
4. Now add in ravioli and cooking cream and mix well.
5. Add SCS Original Sliced Cheese and cook until melted the cheese has melted.
6. Add oregano, salt and white pepper and stir until well combined. 
7. Serve the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97690701"/>
                  </a:ext>
                </a:extLst>
              </a:tr>
            </a:tbl>
          </a:graphicData>
        </a:graphic>
      </p:graphicFrame>
      <p:sp>
        <p:nvSpPr>
          <p:cNvPr id="4" name="Text Placeholder 3">
            <a:extLst>
              <a:ext uri="{FF2B5EF4-FFF2-40B4-BE49-F238E27FC236}">
                <a16:creationId xmlns:a16="http://schemas.microsoft.com/office/drawing/2014/main" id="{5620BABC-CF97-4BEF-88A0-6B9C0D02097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86413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EF5C-388A-4CF5-ADCA-973815167852}"/>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F9C12AFB-2D86-46DC-9604-0DC3251BB971}"/>
              </a:ext>
            </a:extLst>
          </p:cNvPr>
          <p:cNvGraphicFramePr>
            <a:graphicFrameLocks noGrp="1"/>
          </p:cNvGraphicFramePr>
          <p:nvPr>
            <p:ph type="tbl" sz="quarter" idx="13"/>
            <p:extLst>
              <p:ext uri="{D42A27DB-BD31-4B8C-83A1-F6EECF244321}">
                <p14:modId xmlns:p14="http://schemas.microsoft.com/office/powerpoint/2010/main" val="280553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6475402"/>
                    </a:ext>
                  </a:extLst>
                </a:gridCol>
                <a:gridCol w="822960">
                  <a:extLst>
                    <a:ext uri="{9D8B030D-6E8A-4147-A177-3AD203B41FA5}">
                      <a16:colId xmlns:a16="http://schemas.microsoft.com/office/drawing/2014/main" val="732975494"/>
                    </a:ext>
                  </a:extLst>
                </a:gridCol>
                <a:gridCol w="822960">
                  <a:extLst>
                    <a:ext uri="{9D8B030D-6E8A-4147-A177-3AD203B41FA5}">
                      <a16:colId xmlns:a16="http://schemas.microsoft.com/office/drawing/2014/main" val="2683119695"/>
                    </a:ext>
                  </a:extLst>
                </a:gridCol>
                <a:gridCol w="822960">
                  <a:extLst>
                    <a:ext uri="{9D8B030D-6E8A-4147-A177-3AD203B41FA5}">
                      <a16:colId xmlns:a16="http://schemas.microsoft.com/office/drawing/2014/main" val="1068814480"/>
                    </a:ext>
                  </a:extLst>
                </a:gridCol>
                <a:gridCol w="822960">
                  <a:extLst>
                    <a:ext uri="{9D8B030D-6E8A-4147-A177-3AD203B41FA5}">
                      <a16:colId xmlns:a16="http://schemas.microsoft.com/office/drawing/2014/main" val="4098566107"/>
                    </a:ext>
                  </a:extLst>
                </a:gridCol>
                <a:gridCol w="822960">
                  <a:extLst>
                    <a:ext uri="{9D8B030D-6E8A-4147-A177-3AD203B41FA5}">
                      <a16:colId xmlns:a16="http://schemas.microsoft.com/office/drawing/2014/main" val="4015704890"/>
                    </a:ext>
                  </a:extLst>
                </a:gridCol>
                <a:gridCol w="822960">
                  <a:extLst>
                    <a:ext uri="{9D8B030D-6E8A-4147-A177-3AD203B41FA5}">
                      <a16:colId xmlns:a16="http://schemas.microsoft.com/office/drawing/2014/main" val="50101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303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17:34:36</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33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13:05:27</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059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- 2021-01-18 12:11:00</a:t>
                      </a:r>
                      <a:r>
                        <a:rPr kumimoji="0" lang="en-US" sz="1000" b="0" i="0" u="none" strike="noStrike" kern="1200" cap="none" spc="0" normalizeH="0" baseline="0" noProof="0">
                          <a:ln>
                            <a:noFill/>
                          </a:ln>
                          <a:solidFill>
                            <a:prstClr val="black"/>
                          </a:solidFill>
                          <a:effectLst/>
                          <a:uLnTx/>
                          <a:uFillTx/>
                          <a:latin typeface="+mn-lt"/>
                          <a:ea typeface="+mn-ea"/>
                          <a:cs typeface="+mn-cs"/>
                        </a:rPr>
                        <a:t>
 Relish that delicious Mediterranean flavour with SCS Extra Virgin Olive Oil Spreadable Butter. The goodness of extra virgin olive oil and the great buttery taste you love make this spreadable butter an irresistible choice!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7674436"/>
                  </a:ext>
                </a:extLst>
              </a:tr>
            </a:tbl>
          </a:graphicData>
        </a:graphic>
      </p:graphicFrame>
      <p:sp>
        <p:nvSpPr>
          <p:cNvPr id="4" name="Text Placeholder 3">
            <a:extLst>
              <a:ext uri="{FF2B5EF4-FFF2-40B4-BE49-F238E27FC236}">
                <a16:creationId xmlns:a16="http://schemas.microsoft.com/office/drawing/2014/main" id="{688339F1-D8E4-4976-80A8-56BE3CBF967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19367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55A0-9278-473A-A363-32A0F009074C}"/>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689C10F1-A1E3-4ADD-8820-B4D5D14E3CD3}"/>
              </a:ext>
            </a:extLst>
          </p:cNvPr>
          <p:cNvGraphicFramePr>
            <a:graphicFrameLocks noGrp="1"/>
          </p:cNvGraphicFramePr>
          <p:nvPr>
            <p:ph type="tbl" sz="quarter" idx="13"/>
            <p:extLst>
              <p:ext uri="{D42A27DB-BD31-4B8C-83A1-F6EECF244321}">
                <p14:modId xmlns:p14="http://schemas.microsoft.com/office/powerpoint/2010/main" val="232071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1909289"/>
                    </a:ext>
                  </a:extLst>
                </a:gridCol>
                <a:gridCol w="822960">
                  <a:extLst>
                    <a:ext uri="{9D8B030D-6E8A-4147-A177-3AD203B41FA5}">
                      <a16:colId xmlns:a16="http://schemas.microsoft.com/office/drawing/2014/main" val="635310785"/>
                    </a:ext>
                  </a:extLst>
                </a:gridCol>
                <a:gridCol w="822960">
                  <a:extLst>
                    <a:ext uri="{9D8B030D-6E8A-4147-A177-3AD203B41FA5}">
                      <a16:colId xmlns:a16="http://schemas.microsoft.com/office/drawing/2014/main" val="3688888408"/>
                    </a:ext>
                  </a:extLst>
                </a:gridCol>
                <a:gridCol w="822960">
                  <a:extLst>
                    <a:ext uri="{9D8B030D-6E8A-4147-A177-3AD203B41FA5}">
                      <a16:colId xmlns:a16="http://schemas.microsoft.com/office/drawing/2014/main" val="840540841"/>
                    </a:ext>
                  </a:extLst>
                </a:gridCol>
                <a:gridCol w="822960">
                  <a:extLst>
                    <a:ext uri="{9D8B030D-6E8A-4147-A177-3AD203B41FA5}">
                      <a16:colId xmlns:a16="http://schemas.microsoft.com/office/drawing/2014/main" val="1367433774"/>
                    </a:ext>
                  </a:extLst>
                </a:gridCol>
                <a:gridCol w="822960">
                  <a:extLst>
                    <a:ext uri="{9D8B030D-6E8A-4147-A177-3AD203B41FA5}">
                      <a16:colId xmlns:a16="http://schemas.microsoft.com/office/drawing/2014/main" val="4068324236"/>
                    </a:ext>
                  </a:extLst>
                </a:gridCol>
                <a:gridCol w="822960">
                  <a:extLst>
                    <a:ext uri="{9D8B030D-6E8A-4147-A177-3AD203B41FA5}">
                      <a16:colId xmlns:a16="http://schemas.microsoft.com/office/drawing/2014/main" val="403363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96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1246578"/>
                  </a:ext>
                </a:extLst>
              </a:tr>
            </a:tbl>
          </a:graphicData>
        </a:graphic>
      </p:graphicFrame>
      <p:sp>
        <p:nvSpPr>
          <p:cNvPr id="4" name="Text Placeholder 3">
            <a:extLst>
              <a:ext uri="{FF2B5EF4-FFF2-40B4-BE49-F238E27FC236}">
                <a16:creationId xmlns:a16="http://schemas.microsoft.com/office/drawing/2014/main" id="{1E3B0240-8D3C-4B6F-B1A5-6840744EF02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86057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0CCA-845E-4526-B6AE-1763989E6954}"/>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A29C3175-2815-4E28-BFA0-B9804AE12C0B}"/>
              </a:ext>
            </a:extLst>
          </p:cNvPr>
          <p:cNvGraphicFramePr>
            <a:graphicFrameLocks noGrp="1"/>
          </p:cNvGraphicFramePr>
          <p:nvPr>
            <p:ph type="tbl" sz="quarter" idx="13"/>
            <p:extLst>
              <p:ext uri="{D42A27DB-BD31-4B8C-83A1-F6EECF244321}">
                <p14:modId xmlns:p14="http://schemas.microsoft.com/office/powerpoint/2010/main" val="16861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6632931"/>
                    </a:ext>
                  </a:extLst>
                </a:gridCol>
                <a:gridCol w="822960">
                  <a:extLst>
                    <a:ext uri="{9D8B030D-6E8A-4147-A177-3AD203B41FA5}">
                      <a16:colId xmlns:a16="http://schemas.microsoft.com/office/drawing/2014/main" val="276902792"/>
                    </a:ext>
                  </a:extLst>
                </a:gridCol>
                <a:gridCol w="822960">
                  <a:extLst>
                    <a:ext uri="{9D8B030D-6E8A-4147-A177-3AD203B41FA5}">
                      <a16:colId xmlns:a16="http://schemas.microsoft.com/office/drawing/2014/main" val="3133637073"/>
                    </a:ext>
                  </a:extLst>
                </a:gridCol>
                <a:gridCol w="822960">
                  <a:extLst>
                    <a:ext uri="{9D8B030D-6E8A-4147-A177-3AD203B41FA5}">
                      <a16:colId xmlns:a16="http://schemas.microsoft.com/office/drawing/2014/main" val="3168453261"/>
                    </a:ext>
                  </a:extLst>
                </a:gridCol>
                <a:gridCol w="822960">
                  <a:extLst>
                    <a:ext uri="{9D8B030D-6E8A-4147-A177-3AD203B41FA5}">
                      <a16:colId xmlns:a16="http://schemas.microsoft.com/office/drawing/2014/main" val="561695771"/>
                    </a:ext>
                  </a:extLst>
                </a:gridCol>
                <a:gridCol w="822960">
                  <a:extLst>
                    <a:ext uri="{9D8B030D-6E8A-4147-A177-3AD203B41FA5}">
                      <a16:colId xmlns:a16="http://schemas.microsoft.com/office/drawing/2014/main" val="2283093904"/>
                    </a:ext>
                  </a:extLst>
                </a:gridCol>
                <a:gridCol w="822960">
                  <a:extLst>
                    <a:ext uri="{9D8B030D-6E8A-4147-A177-3AD203B41FA5}">
                      <a16:colId xmlns:a16="http://schemas.microsoft.com/office/drawing/2014/main" val="220328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543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20:58:38</a:t>
                      </a:r>
                      <a:r>
                        <a:rPr kumimoji="0" lang="en-US" sz="1000" b="0" i="0" u="none" strike="noStrike" kern="1200" cap="none" spc="0" normalizeH="0" baseline="0" noProof="0">
                          <a:ln>
                            <a:noFill/>
                          </a:ln>
                          <a:solidFill>
                            <a:prstClr val="black"/>
                          </a:solidFill>
                          <a:effectLst/>
                          <a:uLnTx/>
                          <a:uFillTx/>
                          <a:latin typeface="+mn-lt"/>
                          <a:ea typeface="+mn-ea"/>
                          <a:cs typeface="+mn-cs"/>
                        </a:rPr>
                        <a:t>
 Add a fresh taste to your CNY spread and learn an exciting new recipe from Chef Aaron Low. Watch him create melt in your mouth 4 Seasons Fortune Cookies with SCS Butter in this live baking demo! 
Remember to get your stock of SCS Butter from Lazada to bake your CNY goodies! Click on the links below and shop away!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743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13:10:36</a:t>
                      </a:r>
                      <a:r>
                        <a:rPr kumimoji="0" lang="en-US" sz="1000" b="0" i="0" u="none" strike="noStrike" kern="1200" cap="none" spc="0" normalizeH="0" baseline="0" noProof="0">
                          <a:ln>
                            <a:noFill/>
                          </a:ln>
                          <a:solidFill>
                            <a:prstClr val="black"/>
                          </a:solidFill>
                          <a:effectLst/>
                          <a:uLnTx/>
                          <a:uFillTx/>
                          <a:latin typeface="+mn-lt"/>
                          <a:ea typeface="+mn-ea"/>
                          <a:cs typeface="+mn-cs"/>
                        </a:rPr>
                        <a:t>
 Here’s a great tip to make that perfectly grilled cheese sandwich. 
Start in a cold pan, this allows for the pan to heat up slowly, ensuring that the heat is evenly distributed as the cheese gently but surely melts and the bread develops the ideal crunch and color.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4917927"/>
                  </a:ext>
                </a:extLst>
              </a:tr>
            </a:tbl>
          </a:graphicData>
        </a:graphic>
      </p:graphicFrame>
      <p:sp>
        <p:nvSpPr>
          <p:cNvPr id="4" name="Text Placeholder 3">
            <a:extLst>
              <a:ext uri="{FF2B5EF4-FFF2-40B4-BE49-F238E27FC236}">
                <a16:creationId xmlns:a16="http://schemas.microsoft.com/office/drawing/2014/main" id="{EDE46163-BB06-43F2-853A-DE5EAC9402B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15912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6F34F-1CBD-4313-AFEE-C63D18EDA8E6}"/>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F8FFB8B9-6EB4-4391-AACF-B51D21D8CE1C}"/>
              </a:ext>
            </a:extLst>
          </p:cNvPr>
          <p:cNvGraphicFramePr>
            <a:graphicFrameLocks noGrp="1"/>
          </p:cNvGraphicFramePr>
          <p:nvPr>
            <p:ph type="tbl" sz="quarter" idx="13"/>
            <p:extLst>
              <p:ext uri="{D42A27DB-BD31-4B8C-83A1-F6EECF244321}">
                <p14:modId xmlns:p14="http://schemas.microsoft.com/office/powerpoint/2010/main" val="325753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2249391"/>
                    </a:ext>
                  </a:extLst>
                </a:gridCol>
                <a:gridCol w="822960">
                  <a:extLst>
                    <a:ext uri="{9D8B030D-6E8A-4147-A177-3AD203B41FA5}">
                      <a16:colId xmlns:a16="http://schemas.microsoft.com/office/drawing/2014/main" val="1180206047"/>
                    </a:ext>
                  </a:extLst>
                </a:gridCol>
                <a:gridCol w="822960">
                  <a:extLst>
                    <a:ext uri="{9D8B030D-6E8A-4147-A177-3AD203B41FA5}">
                      <a16:colId xmlns:a16="http://schemas.microsoft.com/office/drawing/2014/main" val="535127847"/>
                    </a:ext>
                  </a:extLst>
                </a:gridCol>
                <a:gridCol w="822960">
                  <a:extLst>
                    <a:ext uri="{9D8B030D-6E8A-4147-A177-3AD203B41FA5}">
                      <a16:colId xmlns:a16="http://schemas.microsoft.com/office/drawing/2014/main" val="241856066"/>
                    </a:ext>
                  </a:extLst>
                </a:gridCol>
                <a:gridCol w="822960">
                  <a:extLst>
                    <a:ext uri="{9D8B030D-6E8A-4147-A177-3AD203B41FA5}">
                      <a16:colId xmlns:a16="http://schemas.microsoft.com/office/drawing/2014/main" val="1081359205"/>
                    </a:ext>
                  </a:extLst>
                </a:gridCol>
                <a:gridCol w="822960">
                  <a:extLst>
                    <a:ext uri="{9D8B030D-6E8A-4147-A177-3AD203B41FA5}">
                      <a16:colId xmlns:a16="http://schemas.microsoft.com/office/drawing/2014/main" val="3668521765"/>
                    </a:ext>
                  </a:extLst>
                </a:gridCol>
                <a:gridCol w="822960">
                  <a:extLst>
                    <a:ext uri="{9D8B030D-6E8A-4147-A177-3AD203B41FA5}">
                      <a16:colId xmlns:a16="http://schemas.microsoft.com/office/drawing/2014/main" val="1205900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001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3213044"/>
                  </a:ext>
                </a:extLst>
              </a:tr>
            </a:tbl>
          </a:graphicData>
        </a:graphic>
      </p:graphicFrame>
      <p:sp>
        <p:nvSpPr>
          <p:cNvPr id="4" name="Text Placeholder 3">
            <a:extLst>
              <a:ext uri="{FF2B5EF4-FFF2-40B4-BE49-F238E27FC236}">
                <a16:creationId xmlns:a16="http://schemas.microsoft.com/office/drawing/2014/main" id="{ECCC0E24-9FBE-40F7-AFE9-F8B97445B29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289310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A70F-DE44-4C88-9AF6-C71D7B284392}"/>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850A2FEA-5A8F-41A3-82A9-1D25CDC7F0E5}"/>
              </a:ext>
            </a:extLst>
          </p:cNvPr>
          <p:cNvGraphicFramePr>
            <a:graphicFrameLocks noGrp="1"/>
          </p:cNvGraphicFramePr>
          <p:nvPr>
            <p:ph type="tbl" sz="quarter" idx="13"/>
            <p:extLst>
              <p:ext uri="{D42A27DB-BD31-4B8C-83A1-F6EECF244321}">
                <p14:modId xmlns:p14="http://schemas.microsoft.com/office/powerpoint/2010/main" val="333567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0632874"/>
                    </a:ext>
                  </a:extLst>
                </a:gridCol>
                <a:gridCol w="822960">
                  <a:extLst>
                    <a:ext uri="{9D8B030D-6E8A-4147-A177-3AD203B41FA5}">
                      <a16:colId xmlns:a16="http://schemas.microsoft.com/office/drawing/2014/main" val="565879712"/>
                    </a:ext>
                  </a:extLst>
                </a:gridCol>
                <a:gridCol w="822960">
                  <a:extLst>
                    <a:ext uri="{9D8B030D-6E8A-4147-A177-3AD203B41FA5}">
                      <a16:colId xmlns:a16="http://schemas.microsoft.com/office/drawing/2014/main" val="1453433546"/>
                    </a:ext>
                  </a:extLst>
                </a:gridCol>
                <a:gridCol w="822960">
                  <a:extLst>
                    <a:ext uri="{9D8B030D-6E8A-4147-A177-3AD203B41FA5}">
                      <a16:colId xmlns:a16="http://schemas.microsoft.com/office/drawing/2014/main" val="26088841"/>
                    </a:ext>
                  </a:extLst>
                </a:gridCol>
                <a:gridCol w="822960">
                  <a:extLst>
                    <a:ext uri="{9D8B030D-6E8A-4147-A177-3AD203B41FA5}">
                      <a16:colId xmlns:a16="http://schemas.microsoft.com/office/drawing/2014/main" val="2681480154"/>
                    </a:ext>
                  </a:extLst>
                </a:gridCol>
                <a:gridCol w="822960">
                  <a:extLst>
                    <a:ext uri="{9D8B030D-6E8A-4147-A177-3AD203B41FA5}">
                      <a16:colId xmlns:a16="http://schemas.microsoft.com/office/drawing/2014/main" val="409045920"/>
                    </a:ext>
                  </a:extLst>
                </a:gridCol>
                <a:gridCol w="822960">
                  <a:extLst>
                    <a:ext uri="{9D8B030D-6E8A-4147-A177-3AD203B41FA5}">
                      <a16:colId xmlns:a16="http://schemas.microsoft.com/office/drawing/2014/main" val="58019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898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11:20:58</a:t>
                      </a:r>
                      <a:r>
                        <a:rPr kumimoji="0" lang="en-US" sz="1000" b="0" i="0" u="none" strike="noStrike" kern="1200" cap="none" spc="0" normalizeH="0" baseline="0" noProof="0">
                          <a:ln>
                            <a:noFill/>
                          </a:ln>
                          <a:solidFill>
                            <a:prstClr val="black"/>
                          </a:solidFill>
                          <a:effectLst/>
                          <a:uLnTx/>
                          <a:uFillTx/>
                          <a:latin typeface="+mn-lt"/>
                          <a:ea typeface="+mn-ea"/>
                          <a:cs typeface="+mn-cs"/>
                        </a:rPr>
                        <a:t>
 Join Chef Aaron Low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Catch all the action on our page at 9pm tomorrow and watch him create a mouth watering recipe with SCS Butter!
Don't forget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7960993"/>
                  </a:ext>
                </a:extLst>
              </a:tr>
            </a:tbl>
          </a:graphicData>
        </a:graphic>
      </p:graphicFrame>
      <p:sp>
        <p:nvSpPr>
          <p:cNvPr id="4" name="Text Placeholder 3">
            <a:extLst>
              <a:ext uri="{FF2B5EF4-FFF2-40B4-BE49-F238E27FC236}">
                <a16:creationId xmlns:a16="http://schemas.microsoft.com/office/drawing/2014/main" id="{C0741854-CDBE-4D1A-BAE3-FB51A58E665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1891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66167-D2E9-47B9-B436-56FDB5215B6E}"/>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668BB214-6BF8-4BB3-9FC8-530D2D1842BF}"/>
              </a:ext>
            </a:extLst>
          </p:cNvPr>
          <p:cNvGraphicFramePr>
            <a:graphicFrameLocks noGrp="1"/>
          </p:cNvGraphicFramePr>
          <p:nvPr>
            <p:ph type="tbl" sz="quarter" idx="13"/>
            <p:extLst>
              <p:ext uri="{D42A27DB-BD31-4B8C-83A1-F6EECF244321}">
                <p14:modId xmlns:p14="http://schemas.microsoft.com/office/powerpoint/2010/main" val="185875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3955122"/>
                    </a:ext>
                  </a:extLst>
                </a:gridCol>
                <a:gridCol w="822960">
                  <a:extLst>
                    <a:ext uri="{9D8B030D-6E8A-4147-A177-3AD203B41FA5}">
                      <a16:colId xmlns:a16="http://schemas.microsoft.com/office/drawing/2014/main" val="3763415954"/>
                    </a:ext>
                  </a:extLst>
                </a:gridCol>
                <a:gridCol w="822960">
                  <a:extLst>
                    <a:ext uri="{9D8B030D-6E8A-4147-A177-3AD203B41FA5}">
                      <a16:colId xmlns:a16="http://schemas.microsoft.com/office/drawing/2014/main" val="2032368661"/>
                    </a:ext>
                  </a:extLst>
                </a:gridCol>
                <a:gridCol w="822960">
                  <a:extLst>
                    <a:ext uri="{9D8B030D-6E8A-4147-A177-3AD203B41FA5}">
                      <a16:colId xmlns:a16="http://schemas.microsoft.com/office/drawing/2014/main" val="3849528736"/>
                    </a:ext>
                  </a:extLst>
                </a:gridCol>
                <a:gridCol w="822960">
                  <a:extLst>
                    <a:ext uri="{9D8B030D-6E8A-4147-A177-3AD203B41FA5}">
                      <a16:colId xmlns:a16="http://schemas.microsoft.com/office/drawing/2014/main" val="870658851"/>
                    </a:ext>
                  </a:extLst>
                </a:gridCol>
                <a:gridCol w="822960">
                  <a:extLst>
                    <a:ext uri="{9D8B030D-6E8A-4147-A177-3AD203B41FA5}">
                      <a16:colId xmlns:a16="http://schemas.microsoft.com/office/drawing/2014/main" val="1968752034"/>
                    </a:ext>
                  </a:extLst>
                </a:gridCol>
                <a:gridCol w="822960">
                  <a:extLst>
                    <a:ext uri="{9D8B030D-6E8A-4147-A177-3AD203B41FA5}">
                      <a16:colId xmlns:a16="http://schemas.microsoft.com/office/drawing/2014/main" val="41322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501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- 2021-01-14 15:00:34</a:t>
                      </a:r>
                      <a:r>
                        <a:rPr kumimoji="0" lang="en-US" sz="1000" b="0" i="0" u="none" strike="noStrike" kern="1200" cap="none" spc="0" normalizeH="0" baseline="0" noProof="0">
                          <a:ln>
                            <a:noFill/>
                          </a:ln>
                          <a:solidFill>
                            <a:prstClr val="black"/>
                          </a:solidFill>
                          <a:effectLst/>
                          <a:uLnTx/>
                          <a:uFillTx/>
                          <a:latin typeface="+mn-lt"/>
                          <a:ea typeface="+mn-ea"/>
                          <a:cs typeface="+mn-cs"/>
                        </a:rPr>
                        <a:t>
 Who doesn’t love grilled cheese sandwiches? And this fried egg grilled cheese sandwich made with SCS Original Sliced Cheese is even more delicious! 
#SCSrecipes #JustAddSCS
Fried Egg Grilled Cheese Sandwich
Ingredients:
4 slices of SCS Original Sliced Cheese
SCS Salted Butter
4 eggs
4 slices of bread
Salt and pepper
Instructions:
1. Butter one side of each piece of bread with SCS Salted Butter and set aside.
2. In a frying pan, melt a little SCS Salted Butter over low heat.
3. Fry the eggs so the yolks are cooked as per preference.
4. Add salt and pepper to taste.
5. Once done, remove from flame.
6. In a separate frying pan, add a slice of bread with the buttered side down.
7. Add a slice of SCS Original Sliced Cheese.
8. Top with two fried eggs.
9. Add another slice of SCS Original Sliced Cheese on top of the eggs.
10. Top with another piece of bread, buttered side up.
11. Cover pan with a lid and cook until cheese is melted and bread is golden brown on both sides.
Source: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64833807"/>
                  </a:ext>
                </a:extLst>
              </a:tr>
            </a:tbl>
          </a:graphicData>
        </a:graphic>
      </p:graphicFrame>
      <p:sp>
        <p:nvSpPr>
          <p:cNvPr id="4" name="Text Placeholder 3">
            <a:extLst>
              <a:ext uri="{FF2B5EF4-FFF2-40B4-BE49-F238E27FC236}">
                <a16:creationId xmlns:a16="http://schemas.microsoft.com/office/drawing/2014/main" id="{4DEEABCE-BC81-4FAD-8F46-EB4639D72F6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60673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238C-FFA0-489C-9515-10B589C21464}"/>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1E1759FC-EF28-4BFF-BAFB-C1792155B42F}"/>
              </a:ext>
            </a:extLst>
          </p:cNvPr>
          <p:cNvGraphicFramePr>
            <a:graphicFrameLocks noGrp="1"/>
          </p:cNvGraphicFramePr>
          <p:nvPr>
            <p:ph type="tbl" sz="quarter" idx="13"/>
            <p:extLst>
              <p:ext uri="{D42A27DB-BD31-4B8C-83A1-F6EECF244321}">
                <p14:modId xmlns:p14="http://schemas.microsoft.com/office/powerpoint/2010/main" val="152167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2580049"/>
                    </a:ext>
                  </a:extLst>
                </a:gridCol>
                <a:gridCol w="822960">
                  <a:extLst>
                    <a:ext uri="{9D8B030D-6E8A-4147-A177-3AD203B41FA5}">
                      <a16:colId xmlns:a16="http://schemas.microsoft.com/office/drawing/2014/main" val="2360513777"/>
                    </a:ext>
                  </a:extLst>
                </a:gridCol>
                <a:gridCol w="822960">
                  <a:extLst>
                    <a:ext uri="{9D8B030D-6E8A-4147-A177-3AD203B41FA5}">
                      <a16:colId xmlns:a16="http://schemas.microsoft.com/office/drawing/2014/main" val="1861883275"/>
                    </a:ext>
                  </a:extLst>
                </a:gridCol>
                <a:gridCol w="822960">
                  <a:extLst>
                    <a:ext uri="{9D8B030D-6E8A-4147-A177-3AD203B41FA5}">
                      <a16:colId xmlns:a16="http://schemas.microsoft.com/office/drawing/2014/main" val="3604215099"/>
                    </a:ext>
                  </a:extLst>
                </a:gridCol>
                <a:gridCol w="822960">
                  <a:extLst>
                    <a:ext uri="{9D8B030D-6E8A-4147-A177-3AD203B41FA5}">
                      <a16:colId xmlns:a16="http://schemas.microsoft.com/office/drawing/2014/main" val="4204161756"/>
                    </a:ext>
                  </a:extLst>
                </a:gridCol>
                <a:gridCol w="822960">
                  <a:extLst>
                    <a:ext uri="{9D8B030D-6E8A-4147-A177-3AD203B41FA5}">
                      <a16:colId xmlns:a16="http://schemas.microsoft.com/office/drawing/2014/main" val="1708245128"/>
                    </a:ext>
                  </a:extLst>
                </a:gridCol>
                <a:gridCol w="822960">
                  <a:extLst>
                    <a:ext uri="{9D8B030D-6E8A-4147-A177-3AD203B41FA5}">
                      <a16:colId xmlns:a16="http://schemas.microsoft.com/office/drawing/2014/main" val="296501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772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- 2021-01-12 16:10:00</a:t>
                      </a:r>
                      <a:r>
                        <a:rPr kumimoji="0" lang="en-US" sz="1000" b="0" i="0" u="none" strike="noStrike" kern="1200" cap="none" spc="0" normalizeH="0" baseline="0" noProof="0">
                          <a:ln>
                            <a:noFill/>
                          </a:ln>
                          <a:solidFill>
                            <a:prstClr val="black"/>
                          </a:solidFill>
                          <a:effectLst/>
                          <a:uLnTx/>
                          <a:uFillTx/>
                          <a:latin typeface="+mn-lt"/>
                          <a:ea typeface="+mn-ea"/>
                          <a:cs typeface="+mn-cs"/>
                        </a:rPr>
                        <a:t>
 If you are a cheese lover and you have one slice of SCS Original Sliced Cheese in your fridge, how will you eat it?
a) Make a grilled cheese sandwich
b) Make a cheeseburger
c) Have it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901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14:03:27</a:t>
                      </a:r>
                      <a:r>
                        <a:rPr kumimoji="0" lang="en-US" sz="1000" b="0" i="0" u="none" strike="noStrike" kern="1200" cap="none" spc="0" normalizeH="0" baseline="0" noProof="0">
                          <a:ln>
                            <a:noFill/>
                          </a:ln>
                          <a:solidFill>
                            <a:prstClr val="black"/>
                          </a:solidFill>
                          <a:effectLst/>
                          <a:uLnTx/>
                          <a:uFillTx/>
                          <a:latin typeface="+mn-lt"/>
                          <a:ea typeface="+mn-ea"/>
                          <a:cs typeface="+mn-cs"/>
                        </a:rPr>
                        <a:t>
 Love cheese but worried about gaining weight? SCS Reduced Fat Sliced Cheese gives you the same creamy, cheesy flavour you love. With less fat and no compromise on your daily nutrient intake, SCS Reduced Fat Sliced Cheese is a smart choice for you and your family.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456880"/>
                  </a:ext>
                </a:extLst>
              </a:tr>
            </a:tbl>
          </a:graphicData>
        </a:graphic>
      </p:graphicFrame>
      <p:sp>
        <p:nvSpPr>
          <p:cNvPr id="4" name="Text Placeholder 3">
            <a:extLst>
              <a:ext uri="{FF2B5EF4-FFF2-40B4-BE49-F238E27FC236}">
                <a16:creationId xmlns:a16="http://schemas.microsoft.com/office/drawing/2014/main" id="{E1DF63B2-47E7-4601-B270-0F7FAFBCB0D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4667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59310-34BB-4676-A4D3-E4DDD7868BA2}"/>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71FDF4FE-EE54-4086-B2D9-DB27D59D6701}"/>
              </a:ext>
            </a:extLst>
          </p:cNvPr>
          <p:cNvGraphicFramePr>
            <a:graphicFrameLocks noGrp="1"/>
          </p:cNvGraphicFramePr>
          <p:nvPr>
            <p:ph type="tbl" sz="quarter" idx="13"/>
            <p:extLst>
              <p:ext uri="{D42A27DB-BD31-4B8C-83A1-F6EECF244321}">
                <p14:modId xmlns:p14="http://schemas.microsoft.com/office/powerpoint/2010/main" val="317409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2073620"/>
                    </a:ext>
                  </a:extLst>
                </a:gridCol>
                <a:gridCol w="822960">
                  <a:extLst>
                    <a:ext uri="{9D8B030D-6E8A-4147-A177-3AD203B41FA5}">
                      <a16:colId xmlns:a16="http://schemas.microsoft.com/office/drawing/2014/main" val="3954525274"/>
                    </a:ext>
                  </a:extLst>
                </a:gridCol>
                <a:gridCol w="822960">
                  <a:extLst>
                    <a:ext uri="{9D8B030D-6E8A-4147-A177-3AD203B41FA5}">
                      <a16:colId xmlns:a16="http://schemas.microsoft.com/office/drawing/2014/main" val="3380246406"/>
                    </a:ext>
                  </a:extLst>
                </a:gridCol>
                <a:gridCol w="822960">
                  <a:extLst>
                    <a:ext uri="{9D8B030D-6E8A-4147-A177-3AD203B41FA5}">
                      <a16:colId xmlns:a16="http://schemas.microsoft.com/office/drawing/2014/main" val="1109385358"/>
                    </a:ext>
                  </a:extLst>
                </a:gridCol>
                <a:gridCol w="822960">
                  <a:extLst>
                    <a:ext uri="{9D8B030D-6E8A-4147-A177-3AD203B41FA5}">
                      <a16:colId xmlns:a16="http://schemas.microsoft.com/office/drawing/2014/main" val="245186094"/>
                    </a:ext>
                  </a:extLst>
                </a:gridCol>
                <a:gridCol w="822960">
                  <a:extLst>
                    <a:ext uri="{9D8B030D-6E8A-4147-A177-3AD203B41FA5}">
                      <a16:colId xmlns:a16="http://schemas.microsoft.com/office/drawing/2014/main" val="4259010933"/>
                    </a:ext>
                  </a:extLst>
                </a:gridCol>
                <a:gridCol w="822960">
                  <a:extLst>
                    <a:ext uri="{9D8B030D-6E8A-4147-A177-3AD203B41FA5}">
                      <a16:colId xmlns:a16="http://schemas.microsoft.com/office/drawing/2014/main" val="390259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268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03:02:23</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 delicious taste of SCS Original Sliced Cheese? That unmistakable creamy melt combined with a mouth-watering flavour is perfect for cheeseburgers, grilled cheese sandwiches, crackers and even great to have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703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1754342"/>
                  </a:ext>
                </a:extLst>
              </a:tr>
            </a:tbl>
          </a:graphicData>
        </a:graphic>
      </p:graphicFrame>
      <p:sp>
        <p:nvSpPr>
          <p:cNvPr id="4" name="Text Placeholder 3">
            <a:extLst>
              <a:ext uri="{FF2B5EF4-FFF2-40B4-BE49-F238E27FC236}">
                <a16:creationId xmlns:a16="http://schemas.microsoft.com/office/drawing/2014/main" id="{B4242BD5-29A3-4194-81D3-553B954271D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99679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A1A82-7BF6-45C7-B510-2E251B6D2F38}"/>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1AE0F95E-10B2-4B25-8EE4-2BF0D99DB2C8}"/>
              </a:ext>
            </a:extLst>
          </p:cNvPr>
          <p:cNvGraphicFramePr>
            <a:graphicFrameLocks noGrp="1"/>
          </p:cNvGraphicFramePr>
          <p:nvPr>
            <p:ph type="chart" sz="quarter" idx="13"/>
            <p:extLst>
              <p:ext uri="{D42A27DB-BD31-4B8C-83A1-F6EECF244321}">
                <p14:modId xmlns:p14="http://schemas.microsoft.com/office/powerpoint/2010/main" val="263205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5171F-6B01-4976-9483-61DB02DDF708}"/>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51CD4484-D919-4B06-B5AF-18834DD7FC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0560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6CFF-E668-4C02-95B8-7335966347EA}"/>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84C3182F-621D-4A8E-B64D-EAA44DF9E1A5}"/>
              </a:ext>
            </a:extLst>
          </p:cNvPr>
          <p:cNvGraphicFramePr>
            <a:graphicFrameLocks noGrp="1"/>
          </p:cNvGraphicFramePr>
          <p:nvPr>
            <p:ph type="chart" sz="quarter" idx="13"/>
            <p:extLst>
              <p:ext uri="{D42A27DB-BD31-4B8C-83A1-F6EECF244321}">
                <p14:modId xmlns:p14="http://schemas.microsoft.com/office/powerpoint/2010/main" val="15727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E1BC9-0230-4006-8916-2CDE5E6DEE79}"/>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139E3D73-F375-494E-B9DF-61EB00D76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009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47FE3-4506-4E5C-83B8-5E6C5877E50B}"/>
              </a:ext>
            </a:extLst>
          </p:cNvPr>
          <p:cNvSpPr>
            <a:spLocks noGrp="1"/>
          </p:cNvSpPr>
          <p:nvPr>
            <p:ph type="title"/>
          </p:nvPr>
        </p:nvSpPr>
        <p:spPr/>
        <p:txBody>
          <a:bodyPr/>
          <a:lstStyle/>
          <a:p>
            <a:r>
              <a:rPr lang="en-US"/>
              <a:t>Facebook Page Post Reach Table | SCS Dairy MY</a:t>
            </a:r>
          </a:p>
        </p:txBody>
      </p:sp>
      <p:graphicFrame>
        <p:nvGraphicFramePr>
          <p:cNvPr id="5" name="Table Placeholder 4">
            <a:extLst>
              <a:ext uri="{FF2B5EF4-FFF2-40B4-BE49-F238E27FC236}">
                <a16:creationId xmlns:a16="http://schemas.microsoft.com/office/drawing/2014/main" id="{4C386C13-DD46-45E7-A11F-4415ED9FCEF0}"/>
              </a:ext>
            </a:extLst>
          </p:cNvPr>
          <p:cNvGraphicFramePr>
            <a:graphicFrameLocks noGrp="1"/>
          </p:cNvGraphicFramePr>
          <p:nvPr>
            <p:ph type="tbl" sz="quarter" idx="13"/>
            <p:extLst>
              <p:ext uri="{D42A27DB-BD31-4B8C-83A1-F6EECF244321}">
                <p14:modId xmlns:p14="http://schemas.microsoft.com/office/powerpoint/2010/main" val="114108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8539851"/>
                    </a:ext>
                  </a:extLst>
                </a:gridCol>
                <a:gridCol w="1645920">
                  <a:extLst>
                    <a:ext uri="{9D8B030D-6E8A-4147-A177-3AD203B41FA5}">
                      <a16:colId xmlns:a16="http://schemas.microsoft.com/office/drawing/2014/main" val="3034672902"/>
                    </a:ext>
                  </a:extLst>
                </a:gridCol>
                <a:gridCol w="1645920">
                  <a:extLst>
                    <a:ext uri="{9D8B030D-6E8A-4147-A177-3AD203B41FA5}">
                      <a16:colId xmlns:a16="http://schemas.microsoft.com/office/drawing/2014/main" val="1777551900"/>
                    </a:ext>
                  </a:extLst>
                </a:gridCol>
                <a:gridCol w="1645920">
                  <a:extLst>
                    <a:ext uri="{9D8B030D-6E8A-4147-A177-3AD203B41FA5}">
                      <a16:colId xmlns:a16="http://schemas.microsoft.com/office/drawing/2014/main" val="39594540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414476173"/>
                  </a:ext>
                </a:extLst>
              </a:tr>
              <a:tr h="370840">
                <a:tc>
                  <a:txBody>
                    <a:bodyPr/>
                    <a:lstStyle/>
                    <a:p>
                      <a:r>
                        <a:rPr lang="en-US" sz="1000"/>
                        <a:t>SCS Dairy MY</a:t>
                      </a:r>
                    </a:p>
                  </a:txBody>
                  <a:tcPr/>
                </a:tc>
                <a:tc>
                  <a:txBody>
                    <a:bodyPr/>
                    <a:lstStyle/>
                    <a:p>
                      <a:r>
                        <a:rPr lang="en-US" sz="1000"/>
                        <a:t>4408</a:t>
                      </a:r>
                    </a:p>
                  </a:txBody>
                  <a:tcPr/>
                </a:tc>
                <a:tc>
                  <a:txBody>
                    <a:bodyPr/>
                    <a:lstStyle/>
                    <a:p>
                      <a:r>
                        <a:rPr lang="en-US" sz="1000"/>
                        <a:t>48932</a:t>
                      </a:r>
                    </a:p>
                  </a:txBody>
                  <a:tcPr/>
                </a:tc>
                <a:tc>
                  <a:txBody>
                    <a:bodyPr/>
                    <a:lstStyle/>
                    <a:p>
                      <a:r>
                        <a:rPr lang="en-US" sz="1000"/>
                        <a:t>796139</a:t>
                      </a:r>
                    </a:p>
                  </a:txBody>
                  <a:tcPr/>
                </a:tc>
                <a:extLst>
                  <a:ext uri="{0D108BD9-81ED-4DB2-BD59-A6C34878D82A}">
                    <a16:rowId xmlns:a16="http://schemas.microsoft.com/office/drawing/2014/main" val="2493188666"/>
                  </a:ext>
                </a:extLst>
              </a:tr>
            </a:tbl>
          </a:graphicData>
        </a:graphic>
      </p:graphicFrame>
      <p:sp>
        <p:nvSpPr>
          <p:cNvPr id="4" name="Text Placeholder 3">
            <a:extLst>
              <a:ext uri="{FF2B5EF4-FFF2-40B4-BE49-F238E27FC236}">
                <a16:creationId xmlns:a16="http://schemas.microsoft.com/office/drawing/2014/main" id="{4A8650A2-62B3-4307-8FB1-3252A1B5718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4489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837B-D742-4B91-B772-62C83AEAD5E9}"/>
              </a:ext>
            </a:extLst>
          </p:cNvPr>
          <p:cNvSpPr>
            <a:spLocks noGrp="1"/>
          </p:cNvSpPr>
          <p:nvPr>
            <p:ph type="title"/>
          </p:nvPr>
        </p:nvSpPr>
        <p:spPr/>
        <p:txBody>
          <a:bodyPr/>
          <a:lstStyle/>
          <a:p>
            <a:r>
              <a:rPr lang="en-US"/>
              <a:t>Facebook Organic Reach over Time | SCS Dairy MY</a:t>
            </a:r>
          </a:p>
        </p:txBody>
      </p:sp>
      <p:graphicFrame>
        <p:nvGraphicFramePr>
          <p:cNvPr id="6" name="Chart Placeholder 5">
            <a:extLst>
              <a:ext uri="{FF2B5EF4-FFF2-40B4-BE49-F238E27FC236}">
                <a16:creationId xmlns:a16="http://schemas.microsoft.com/office/drawing/2014/main" id="{933597BB-E8E6-4361-9985-40DC4A07E9E4}"/>
              </a:ext>
            </a:extLst>
          </p:cNvPr>
          <p:cNvGraphicFramePr>
            <a:graphicFrameLocks noGrp="1"/>
          </p:cNvGraphicFramePr>
          <p:nvPr>
            <p:ph type="chart" sz="quarter" idx="13"/>
            <p:extLst>
              <p:ext uri="{D42A27DB-BD31-4B8C-83A1-F6EECF244321}">
                <p14:modId xmlns:p14="http://schemas.microsoft.com/office/powerpoint/2010/main" val="901196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4D585-7786-494D-A5CD-8783D390AE20}"/>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63C53966-D43A-4B8B-AD0D-D4E18A3EC2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810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921F-1E87-4E71-B121-4ED1615CDB4A}"/>
              </a:ext>
            </a:extLst>
          </p:cNvPr>
          <p:cNvSpPr>
            <a:spLocks noGrp="1"/>
          </p:cNvSpPr>
          <p:nvPr>
            <p:ph type="title"/>
          </p:nvPr>
        </p:nvSpPr>
        <p:spPr/>
        <p:txBody>
          <a:bodyPr/>
          <a:lstStyle/>
          <a:p>
            <a:r>
              <a:rPr lang="en-US"/>
              <a:t>Facebook Original Own Posts Table | SCS Dairy MY - 1 of 26</a:t>
            </a:r>
          </a:p>
        </p:txBody>
      </p:sp>
      <p:graphicFrame>
        <p:nvGraphicFramePr>
          <p:cNvPr id="5" name="Table Placeholder 4">
            <a:extLst>
              <a:ext uri="{FF2B5EF4-FFF2-40B4-BE49-F238E27FC236}">
                <a16:creationId xmlns:a16="http://schemas.microsoft.com/office/drawing/2014/main" id="{082C76C8-CD08-4B59-935F-8B7CD0F41BC2}"/>
              </a:ext>
            </a:extLst>
          </p:cNvPr>
          <p:cNvGraphicFramePr>
            <a:graphicFrameLocks noGrp="1"/>
          </p:cNvGraphicFramePr>
          <p:nvPr>
            <p:ph type="tbl" sz="quarter" idx="13"/>
            <p:extLst>
              <p:ext uri="{D42A27DB-BD31-4B8C-83A1-F6EECF244321}">
                <p14:modId xmlns:p14="http://schemas.microsoft.com/office/powerpoint/2010/main" val="188688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87032556"/>
                    </a:ext>
                  </a:extLst>
                </a:gridCol>
                <a:gridCol w="905256">
                  <a:extLst>
                    <a:ext uri="{9D8B030D-6E8A-4147-A177-3AD203B41FA5}">
                      <a16:colId xmlns:a16="http://schemas.microsoft.com/office/drawing/2014/main" val="3439457584"/>
                    </a:ext>
                  </a:extLst>
                </a:gridCol>
                <a:gridCol w="411480">
                  <a:extLst>
                    <a:ext uri="{9D8B030D-6E8A-4147-A177-3AD203B41FA5}">
                      <a16:colId xmlns:a16="http://schemas.microsoft.com/office/drawing/2014/main" val="732275731"/>
                    </a:ext>
                  </a:extLst>
                </a:gridCol>
                <a:gridCol w="246888">
                  <a:extLst>
                    <a:ext uri="{9D8B030D-6E8A-4147-A177-3AD203B41FA5}">
                      <a16:colId xmlns:a16="http://schemas.microsoft.com/office/drawing/2014/main" val="3312724905"/>
                    </a:ext>
                  </a:extLst>
                </a:gridCol>
                <a:gridCol w="246888">
                  <a:extLst>
                    <a:ext uri="{9D8B030D-6E8A-4147-A177-3AD203B41FA5}">
                      <a16:colId xmlns:a16="http://schemas.microsoft.com/office/drawing/2014/main" val="1498059607"/>
                    </a:ext>
                  </a:extLst>
                </a:gridCol>
                <a:gridCol w="246888">
                  <a:extLst>
                    <a:ext uri="{9D8B030D-6E8A-4147-A177-3AD203B41FA5}">
                      <a16:colId xmlns:a16="http://schemas.microsoft.com/office/drawing/2014/main" val="2806819645"/>
                    </a:ext>
                  </a:extLst>
                </a:gridCol>
                <a:gridCol w="246888">
                  <a:extLst>
                    <a:ext uri="{9D8B030D-6E8A-4147-A177-3AD203B41FA5}">
                      <a16:colId xmlns:a16="http://schemas.microsoft.com/office/drawing/2014/main" val="2223507938"/>
                    </a:ext>
                  </a:extLst>
                </a:gridCol>
                <a:gridCol w="246888">
                  <a:extLst>
                    <a:ext uri="{9D8B030D-6E8A-4147-A177-3AD203B41FA5}">
                      <a16:colId xmlns:a16="http://schemas.microsoft.com/office/drawing/2014/main" val="2356606676"/>
                    </a:ext>
                  </a:extLst>
                </a:gridCol>
                <a:gridCol w="246888">
                  <a:extLst>
                    <a:ext uri="{9D8B030D-6E8A-4147-A177-3AD203B41FA5}">
                      <a16:colId xmlns:a16="http://schemas.microsoft.com/office/drawing/2014/main" val="767528686"/>
                    </a:ext>
                  </a:extLst>
                </a:gridCol>
                <a:gridCol w="246888">
                  <a:extLst>
                    <a:ext uri="{9D8B030D-6E8A-4147-A177-3AD203B41FA5}">
                      <a16:colId xmlns:a16="http://schemas.microsoft.com/office/drawing/2014/main" val="3290991852"/>
                    </a:ext>
                  </a:extLst>
                </a:gridCol>
                <a:gridCol w="246888">
                  <a:extLst>
                    <a:ext uri="{9D8B030D-6E8A-4147-A177-3AD203B41FA5}">
                      <a16:colId xmlns:a16="http://schemas.microsoft.com/office/drawing/2014/main" val="2651558748"/>
                    </a:ext>
                  </a:extLst>
                </a:gridCol>
                <a:gridCol w="246888">
                  <a:extLst>
                    <a:ext uri="{9D8B030D-6E8A-4147-A177-3AD203B41FA5}">
                      <a16:colId xmlns:a16="http://schemas.microsoft.com/office/drawing/2014/main" val="2852483541"/>
                    </a:ext>
                  </a:extLst>
                </a:gridCol>
                <a:gridCol w="246888">
                  <a:extLst>
                    <a:ext uri="{9D8B030D-6E8A-4147-A177-3AD203B41FA5}">
                      <a16:colId xmlns:a16="http://schemas.microsoft.com/office/drawing/2014/main" val="2386530638"/>
                    </a:ext>
                  </a:extLst>
                </a:gridCol>
                <a:gridCol w="246888">
                  <a:extLst>
                    <a:ext uri="{9D8B030D-6E8A-4147-A177-3AD203B41FA5}">
                      <a16:colId xmlns:a16="http://schemas.microsoft.com/office/drawing/2014/main" val="3318751473"/>
                    </a:ext>
                  </a:extLst>
                </a:gridCol>
                <a:gridCol w="246888">
                  <a:extLst>
                    <a:ext uri="{9D8B030D-6E8A-4147-A177-3AD203B41FA5}">
                      <a16:colId xmlns:a16="http://schemas.microsoft.com/office/drawing/2014/main" val="1184685242"/>
                    </a:ext>
                  </a:extLst>
                </a:gridCol>
                <a:gridCol w="246888">
                  <a:extLst>
                    <a:ext uri="{9D8B030D-6E8A-4147-A177-3AD203B41FA5}">
                      <a16:colId xmlns:a16="http://schemas.microsoft.com/office/drawing/2014/main" val="2278817140"/>
                    </a:ext>
                  </a:extLst>
                </a:gridCol>
                <a:gridCol w="246888">
                  <a:extLst>
                    <a:ext uri="{9D8B030D-6E8A-4147-A177-3AD203B41FA5}">
                      <a16:colId xmlns:a16="http://schemas.microsoft.com/office/drawing/2014/main" val="3124495652"/>
                    </a:ext>
                  </a:extLst>
                </a:gridCol>
                <a:gridCol w="246888">
                  <a:extLst>
                    <a:ext uri="{9D8B030D-6E8A-4147-A177-3AD203B41FA5}">
                      <a16:colId xmlns:a16="http://schemas.microsoft.com/office/drawing/2014/main" val="3987080441"/>
                    </a:ext>
                  </a:extLst>
                </a:gridCol>
                <a:gridCol w="246888">
                  <a:extLst>
                    <a:ext uri="{9D8B030D-6E8A-4147-A177-3AD203B41FA5}">
                      <a16:colId xmlns:a16="http://schemas.microsoft.com/office/drawing/2014/main" val="4190090096"/>
                    </a:ext>
                  </a:extLst>
                </a:gridCol>
                <a:gridCol w="246888">
                  <a:extLst>
                    <a:ext uri="{9D8B030D-6E8A-4147-A177-3AD203B41FA5}">
                      <a16:colId xmlns:a16="http://schemas.microsoft.com/office/drawing/2014/main" val="409590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04702784"/>
                  </a:ext>
                </a:extLst>
              </a:tr>
            </a:tbl>
          </a:graphicData>
        </a:graphic>
      </p:graphicFrame>
      <p:sp>
        <p:nvSpPr>
          <p:cNvPr id="4" name="Text Placeholder 3">
            <a:extLst>
              <a:ext uri="{FF2B5EF4-FFF2-40B4-BE49-F238E27FC236}">
                <a16:creationId xmlns:a16="http://schemas.microsoft.com/office/drawing/2014/main" id="{19E64158-107F-4810-9690-B85F0E79F67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7521857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565D-E00E-429A-A15F-0DF47F8AF674}"/>
              </a:ext>
            </a:extLst>
          </p:cNvPr>
          <p:cNvSpPr>
            <a:spLocks noGrp="1"/>
          </p:cNvSpPr>
          <p:nvPr>
            <p:ph type="title"/>
          </p:nvPr>
        </p:nvSpPr>
        <p:spPr/>
        <p:txBody>
          <a:bodyPr/>
          <a:lstStyle/>
          <a:p>
            <a:r>
              <a:rPr lang="en-US"/>
              <a:t>Facebook Original Own Posts Table | SCS Dairy MY - 2 of 26</a:t>
            </a:r>
          </a:p>
        </p:txBody>
      </p:sp>
      <p:graphicFrame>
        <p:nvGraphicFramePr>
          <p:cNvPr id="5" name="Table Placeholder 4">
            <a:extLst>
              <a:ext uri="{FF2B5EF4-FFF2-40B4-BE49-F238E27FC236}">
                <a16:creationId xmlns:a16="http://schemas.microsoft.com/office/drawing/2014/main" id="{27B7EF1A-8FD2-4066-9610-E20853ED76EC}"/>
              </a:ext>
            </a:extLst>
          </p:cNvPr>
          <p:cNvGraphicFramePr>
            <a:graphicFrameLocks noGrp="1"/>
          </p:cNvGraphicFramePr>
          <p:nvPr>
            <p:ph type="tbl" sz="quarter" idx="13"/>
            <p:extLst>
              <p:ext uri="{D42A27DB-BD31-4B8C-83A1-F6EECF244321}">
                <p14:modId xmlns:p14="http://schemas.microsoft.com/office/powerpoint/2010/main" val="237652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4546880"/>
                    </a:ext>
                  </a:extLst>
                </a:gridCol>
                <a:gridCol w="905256">
                  <a:extLst>
                    <a:ext uri="{9D8B030D-6E8A-4147-A177-3AD203B41FA5}">
                      <a16:colId xmlns:a16="http://schemas.microsoft.com/office/drawing/2014/main" val="3351724468"/>
                    </a:ext>
                  </a:extLst>
                </a:gridCol>
                <a:gridCol w="411480">
                  <a:extLst>
                    <a:ext uri="{9D8B030D-6E8A-4147-A177-3AD203B41FA5}">
                      <a16:colId xmlns:a16="http://schemas.microsoft.com/office/drawing/2014/main" val="3897571765"/>
                    </a:ext>
                  </a:extLst>
                </a:gridCol>
                <a:gridCol w="246888">
                  <a:extLst>
                    <a:ext uri="{9D8B030D-6E8A-4147-A177-3AD203B41FA5}">
                      <a16:colId xmlns:a16="http://schemas.microsoft.com/office/drawing/2014/main" val="1360449284"/>
                    </a:ext>
                  </a:extLst>
                </a:gridCol>
                <a:gridCol w="246888">
                  <a:extLst>
                    <a:ext uri="{9D8B030D-6E8A-4147-A177-3AD203B41FA5}">
                      <a16:colId xmlns:a16="http://schemas.microsoft.com/office/drawing/2014/main" val="677573735"/>
                    </a:ext>
                  </a:extLst>
                </a:gridCol>
                <a:gridCol w="246888">
                  <a:extLst>
                    <a:ext uri="{9D8B030D-6E8A-4147-A177-3AD203B41FA5}">
                      <a16:colId xmlns:a16="http://schemas.microsoft.com/office/drawing/2014/main" val="845446847"/>
                    </a:ext>
                  </a:extLst>
                </a:gridCol>
                <a:gridCol w="246888">
                  <a:extLst>
                    <a:ext uri="{9D8B030D-6E8A-4147-A177-3AD203B41FA5}">
                      <a16:colId xmlns:a16="http://schemas.microsoft.com/office/drawing/2014/main" val="2198134992"/>
                    </a:ext>
                  </a:extLst>
                </a:gridCol>
                <a:gridCol w="246888">
                  <a:extLst>
                    <a:ext uri="{9D8B030D-6E8A-4147-A177-3AD203B41FA5}">
                      <a16:colId xmlns:a16="http://schemas.microsoft.com/office/drawing/2014/main" val="1954595188"/>
                    </a:ext>
                  </a:extLst>
                </a:gridCol>
                <a:gridCol w="246888">
                  <a:extLst>
                    <a:ext uri="{9D8B030D-6E8A-4147-A177-3AD203B41FA5}">
                      <a16:colId xmlns:a16="http://schemas.microsoft.com/office/drawing/2014/main" val="962599653"/>
                    </a:ext>
                  </a:extLst>
                </a:gridCol>
                <a:gridCol w="246888">
                  <a:extLst>
                    <a:ext uri="{9D8B030D-6E8A-4147-A177-3AD203B41FA5}">
                      <a16:colId xmlns:a16="http://schemas.microsoft.com/office/drawing/2014/main" val="2942769391"/>
                    </a:ext>
                  </a:extLst>
                </a:gridCol>
                <a:gridCol w="246888">
                  <a:extLst>
                    <a:ext uri="{9D8B030D-6E8A-4147-A177-3AD203B41FA5}">
                      <a16:colId xmlns:a16="http://schemas.microsoft.com/office/drawing/2014/main" val="2551085257"/>
                    </a:ext>
                  </a:extLst>
                </a:gridCol>
                <a:gridCol w="246888">
                  <a:extLst>
                    <a:ext uri="{9D8B030D-6E8A-4147-A177-3AD203B41FA5}">
                      <a16:colId xmlns:a16="http://schemas.microsoft.com/office/drawing/2014/main" val="2359346325"/>
                    </a:ext>
                  </a:extLst>
                </a:gridCol>
                <a:gridCol w="246888">
                  <a:extLst>
                    <a:ext uri="{9D8B030D-6E8A-4147-A177-3AD203B41FA5}">
                      <a16:colId xmlns:a16="http://schemas.microsoft.com/office/drawing/2014/main" val="2118581124"/>
                    </a:ext>
                  </a:extLst>
                </a:gridCol>
                <a:gridCol w="246888">
                  <a:extLst>
                    <a:ext uri="{9D8B030D-6E8A-4147-A177-3AD203B41FA5}">
                      <a16:colId xmlns:a16="http://schemas.microsoft.com/office/drawing/2014/main" val="1461661758"/>
                    </a:ext>
                  </a:extLst>
                </a:gridCol>
                <a:gridCol w="246888">
                  <a:extLst>
                    <a:ext uri="{9D8B030D-6E8A-4147-A177-3AD203B41FA5}">
                      <a16:colId xmlns:a16="http://schemas.microsoft.com/office/drawing/2014/main" val="276748718"/>
                    </a:ext>
                  </a:extLst>
                </a:gridCol>
                <a:gridCol w="246888">
                  <a:extLst>
                    <a:ext uri="{9D8B030D-6E8A-4147-A177-3AD203B41FA5}">
                      <a16:colId xmlns:a16="http://schemas.microsoft.com/office/drawing/2014/main" val="1000145306"/>
                    </a:ext>
                  </a:extLst>
                </a:gridCol>
                <a:gridCol w="246888">
                  <a:extLst>
                    <a:ext uri="{9D8B030D-6E8A-4147-A177-3AD203B41FA5}">
                      <a16:colId xmlns:a16="http://schemas.microsoft.com/office/drawing/2014/main" val="900783149"/>
                    </a:ext>
                  </a:extLst>
                </a:gridCol>
                <a:gridCol w="246888">
                  <a:extLst>
                    <a:ext uri="{9D8B030D-6E8A-4147-A177-3AD203B41FA5}">
                      <a16:colId xmlns:a16="http://schemas.microsoft.com/office/drawing/2014/main" val="3944597093"/>
                    </a:ext>
                  </a:extLst>
                </a:gridCol>
                <a:gridCol w="246888">
                  <a:extLst>
                    <a:ext uri="{9D8B030D-6E8A-4147-A177-3AD203B41FA5}">
                      <a16:colId xmlns:a16="http://schemas.microsoft.com/office/drawing/2014/main" val="1760907357"/>
                    </a:ext>
                  </a:extLst>
                </a:gridCol>
                <a:gridCol w="246888">
                  <a:extLst>
                    <a:ext uri="{9D8B030D-6E8A-4147-A177-3AD203B41FA5}">
                      <a16:colId xmlns:a16="http://schemas.microsoft.com/office/drawing/2014/main" val="166134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623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17:44:00</a:t>
                      </a:r>
                      <a:r>
                        <a:rPr kumimoji="0" lang="en-US" sz="1000" b="0" i="0" u="none" strike="noStrike" kern="1200" cap="none" spc="0" normalizeH="0" baseline="0" noProof="0">
                          <a:ln>
                            <a:noFill/>
                          </a:ln>
                          <a:solidFill>
                            <a:prstClr val="black"/>
                          </a:solidFill>
                          <a:effectLst/>
                          <a:uLnTx/>
                          <a:uFillTx/>
                          <a:latin typeface="+mn-lt"/>
                          <a:ea typeface="+mn-ea"/>
                          <a:cs typeface="+mn-cs"/>
                        </a:rPr>
                        <a:t>
 A delicious new recipe is coming your way! Watch the duo of Chef Bryan and Chef Stella cook scrumptious recipes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at 4pm tomorrow to watch them in action!
SCS Butter is available at a promotional price on Lazada! Buy your stock in time to bake CNY goodies! Log onto Lazada and shop now:
SCS Salted Butter (Promo price RM11.99): 
http://bit.ly/SCSCNYSalted
SCS Unsalted Butter (Promo price RM11.99): 
http://bit.ly/SCSCNYUnsalted 
Alternatively, you can purchase from your nearest supermarket/hypermarket.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9189015"/>
                  </a:ext>
                </a:extLst>
              </a:tr>
            </a:tbl>
          </a:graphicData>
        </a:graphic>
      </p:graphicFrame>
      <p:sp>
        <p:nvSpPr>
          <p:cNvPr id="4" name="Text Placeholder 3">
            <a:extLst>
              <a:ext uri="{FF2B5EF4-FFF2-40B4-BE49-F238E27FC236}">
                <a16:creationId xmlns:a16="http://schemas.microsoft.com/office/drawing/2014/main" id="{34482174-708C-4AEB-8221-3FFF2AA888B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442512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A645-EB02-4931-907E-4A0C82611FFF}"/>
              </a:ext>
            </a:extLst>
          </p:cNvPr>
          <p:cNvSpPr>
            <a:spLocks noGrp="1"/>
          </p:cNvSpPr>
          <p:nvPr>
            <p:ph type="title"/>
          </p:nvPr>
        </p:nvSpPr>
        <p:spPr/>
        <p:txBody>
          <a:bodyPr/>
          <a:lstStyle/>
          <a:p>
            <a:r>
              <a:rPr lang="en-US"/>
              <a:t>Facebook Original Own Posts Table | SCS Dairy MY - 3 of 26</a:t>
            </a:r>
          </a:p>
        </p:txBody>
      </p:sp>
      <p:graphicFrame>
        <p:nvGraphicFramePr>
          <p:cNvPr id="5" name="Table Placeholder 4">
            <a:extLst>
              <a:ext uri="{FF2B5EF4-FFF2-40B4-BE49-F238E27FC236}">
                <a16:creationId xmlns:a16="http://schemas.microsoft.com/office/drawing/2014/main" id="{610A249C-BD00-4B0F-9612-4711E165EAE2}"/>
              </a:ext>
            </a:extLst>
          </p:cNvPr>
          <p:cNvGraphicFramePr>
            <a:graphicFrameLocks noGrp="1"/>
          </p:cNvGraphicFramePr>
          <p:nvPr>
            <p:ph type="tbl" sz="quarter" idx="13"/>
            <p:extLst>
              <p:ext uri="{D42A27DB-BD31-4B8C-83A1-F6EECF244321}">
                <p14:modId xmlns:p14="http://schemas.microsoft.com/office/powerpoint/2010/main" val="298462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71563290"/>
                    </a:ext>
                  </a:extLst>
                </a:gridCol>
                <a:gridCol w="905256">
                  <a:extLst>
                    <a:ext uri="{9D8B030D-6E8A-4147-A177-3AD203B41FA5}">
                      <a16:colId xmlns:a16="http://schemas.microsoft.com/office/drawing/2014/main" val="1082164882"/>
                    </a:ext>
                  </a:extLst>
                </a:gridCol>
                <a:gridCol w="411480">
                  <a:extLst>
                    <a:ext uri="{9D8B030D-6E8A-4147-A177-3AD203B41FA5}">
                      <a16:colId xmlns:a16="http://schemas.microsoft.com/office/drawing/2014/main" val="2344908202"/>
                    </a:ext>
                  </a:extLst>
                </a:gridCol>
                <a:gridCol w="246888">
                  <a:extLst>
                    <a:ext uri="{9D8B030D-6E8A-4147-A177-3AD203B41FA5}">
                      <a16:colId xmlns:a16="http://schemas.microsoft.com/office/drawing/2014/main" val="1410645916"/>
                    </a:ext>
                  </a:extLst>
                </a:gridCol>
                <a:gridCol w="246888">
                  <a:extLst>
                    <a:ext uri="{9D8B030D-6E8A-4147-A177-3AD203B41FA5}">
                      <a16:colId xmlns:a16="http://schemas.microsoft.com/office/drawing/2014/main" val="3793820590"/>
                    </a:ext>
                  </a:extLst>
                </a:gridCol>
                <a:gridCol w="246888">
                  <a:extLst>
                    <a:ext uri="{9D8B030D-6E8A-4147-A177-3AD203B41FA5}">
                      <a16:colId xmlns:a16="http://schemas.microsoft.com/office/drawing/2014/main" val="1210505231"/>
                    </a:ext>
                  </a:extLst>
                </a:gridCol>
                <a:gridCol w="246888">
                  <a:extLst>
                    <a:ext uri="{9D8B030D-6E8A-4147-A177-3AD203B41FA5}">
                      <a16:colId xmlns:a16="http://schemas.microsoft.com/office/drawing/2014/main" val="412411400"/>
                    </a:ext>
                  </a:extLst>
                </a:gridCol>
                <a:gridCol w="246888">
                  <a:extLst>
                    <a:ext uri="{9D8B030D-6E8A-4147-A177-3AD203B41FA5}">
                      <a16:colId xmlns:a16="http://schemas.microsoft.com/office/drawing/2014/main" val="3635722181"/>
                    </a:ext>
                  </a:extLst>
                </a:gridCol>
                <a:gridCol w="246888">
                  <a:extLst>
                    <a:ext uri="{9D8B030D-6E8A-4147-A177-3AD203B41FA5}">
                      <a16:colId xmlns:a16="http://schemas.microsoft.com/office/drawing/2014/main" val="531047864"/>
                    </a:ext>
                  </a:extLst>
                </a:gridCol>
                <a:gridCol w="246888">
                  <a:extLst>
                    <a:ext uri="{9D8B030D-6E8A-4147-A177-3AD203B41FA5}">
                      <a16:colId xmlns:a16="http://schemas.microsoft.com/office/drawing/2014/main" val="2991166557"/>
                    </a:ext>
                  </a:extLst>
                </a:gridCol>
                <a:gridCol w="246888">
                  <a:extLst>
                    <a:ext uri="{9D8B030D-6E8A-4147-A177-3AD203B41FA5}">
                      <a16:colId xmlns:a16="http://schemas.microsoft.com/office/drawing/2014/main" val="3668263828"/>
                    </a:ext>
                  </a:extLst>
                </a:gridCol>
                <a:gridCol w="246888">
                  <a:extLst>
                    <a:ext uri="{9D8B030D-6E8A-4147-A177-3AD203B41FA5}">
                      <a16:colId xmlns:a16="http://schemas.microsoft.com/office/drawing/2014/main" val="105924161"/>
                    </a:ext>
                  </a:extLst>
                </a:gridCol>
                <a:gridCol w="246888">
                  <a:extLst>
                    <a:ext uri="{9D8B030D-6E8A-4147-A177-3AD203B41FA5}">
                      <a16:colId xmlns:a16="http://schemas.microsoft.com/office/drawing/2014/main" val="1284305695"/>
                    </a:ext>
                  </a:extLst>
                </a:gridCol>
                <a:gridCol w="246888">
                  <a:extLst>
                    <a:ext uri="{9D8B030D-6E8A-4147-A177-3AD203B41FA5}">
                      <a16:colId xmlns:a16="http://schemas.microsoft.com/office/drawing/2014/main" val="3467086930"/>
                    </a:ext>
                  </a:extLst>
                </a:gridCol>
                <a:gridCol w="246888">
                  <a:extLst>
                    <a:ext uri="{9D8B030D-6E8A-4147-A177-3AD203B41FA5}">
                      <a16:colId xmlns:a16="http://schemas.microsoft.com/office/drawing/2014/main" val="3288673989"/>
                    </a:ext>
                  </a:extLst>
                </a:gridCol>
                <a:gridCol w="246888">
                  <a:extLst>
                    <a:ext uri="{9D8B030D-6E8A-4147-A177-3AD203B41FA5}">
                      <a16:colId xmlns:a16="http://schemas.microsoft.com/office/drawing/2014/main" val="4237543433"/>
                    </a:ext>
                  </a:extLst>
                </a:gridCol>
                <a:gridCol w="246888">
                  <a:extLst>
                    <a:ext uri="{9D8B030D-6E8A-4147-A177-3AD203B41FA5}">
                      <a16:colId xmlns:a16="http://schemas.microsoft.com/office/drawing/2014/main" val="903239010"/>
                    </a:ext>
                  </a:extLst>
                </a:gridCol>
                <a:gridCol w="246888">
                  <a:extLst>
                    <a:ext uri="{9D8B030D-6E8A-4147-A177-3AD203B41FA5}">
                      <a16:colId xmlns:a16="http://schemas.microsoft.com/office/drawing/2014/main" val="941851847"/>
                    </a:ext>
                  </a:extLst>
                </a:gridCol>
                <a:gridCol w="246888">
                  <a:extLst>
                    <a:ext uri="{9D8B030D-6E8A-4147-A177-3AD203B41FA5}">
                      <a16:colId xmlns:a16="http://schemas.microsoft.com/office/drawing/2014/main" val="3289141968"/>
                    </a:ext>
                  </a:extLst>
                </a:gridCol>
                <a:gridCol w="246888">
                  <a:extLst>
                    <a:ext uri="{9D8B030D-6E8A-4147-A177-3AD203B41FA5}">
                      <a16:colId xmlns:a16="http://schemas.microsoft.com/office/drawing/2014/main" val="147989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1357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12:45:26</a:t>
                      </a:r>
                      <a:r>
                        <a:rPr kumimoji="0" lang="en-US" sz="1000" b="0" i="0" u="none" strike="noStrike" kern="1200" cap="none" spc="0" normalizeH="0" baseline="0" noProof="0">
                          <a:ln>
                            <a:noFill/>
                          </a:ln>
                          <a:solidFill>
                            <a:prstClr val="black"/>
                          </a:solidFill>
                          <a:effectLst/>
                          <a:uLnTx/>
                          <a:uFillTx/>
                          <a:latin typeface="+mn-lt"/>
                          <a:ea typeface="+mn-ea"/>
                          <a:cs typeface="+mn-cs"/>
                        </a:rPr>
                        <a:t>
 Hop on the tortilla trend wagon with this delicious tortilla wrap made with SCS Original Sliced Cheese!
#SCSrecipes #JustAddSCS
Tortilla Wrap
Ingredients:
2 slices SCS Original Sliced Cheese
1 large tortilla wrap 
Small handful of fresh spinach
2 tsp hummus
2-3 pre-cooked vegetarian nuggets
1 tsp sweet chilli sauce
3 cherry tomatoes, halved
Instructions:
1. Lay the wrap flat on a board, and cut a slit from the centre of the wrap to the edge of the wrap.
2. Place the spinach in the bottom left corner of the wrap. 
3. Above it, add the hummus and nuggets. In the top-right corner, add the chilli sauce and cherry tomatoes. 
4. To the right of the cut, add SCS Original Sliced Cheese.
5. Fold the bottom left of the tortilla upwards, then continue folding to the right, and finally fold downwards 
over the sliced cheese.
6. Cook the folded wrap in a panini press until golden brown and crispy. Alternatively, cook it in a dry frying pan 
for a few minutes each side. Push the wrap down with a spatula or a heavy object like the bottom of a heavy 
pan to help press it together.
Source: https://www.easycheesyvegetarian.com/layered-tortillas/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4836246"/>
                  </a:ext>
                </a:extLst>
              </a:tr>
            </a:tbl>
          </a:graphicData>
        </a:graphic>
      </p:graphicFrame>
      <p:sp>
        <p:nvSpPr>
          <p:cNvPr id="4" name="Text Placeholder 3">
            <a:extLst>
              <a:ext uri="{FF2B5EF4-FFF2-40B4-BE49-F238E27FC236}">
                <a16:creationId xmlns:a16="http://schemas.microsoft.com/office/drawing/2014/main" id="{36A6345A-F7CC-45E5-B29E-A50A9C06757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728949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A6E8-1399-43DE-9591-0BD611D312DC}"/>
              </a:ext>
            </a:extLst>
          </p:cNvPr>
          <p:cNvSpPr>
            <a:spLocks noGrp="1"/>
          </p:cNvSpPr>
          <p:nvPr>
            <p:ph type="title"/>
          </p:nvPr>
        </p:nvSpPr>
        <p:spPr/>
        <p:txBody>
          <a:bodyPr/>
          <a:lstStyle/>
          <a:p>
            <a:r>
              <a:rPr lang="en-US"/>
              <a:t>Facebook Original Own Posts Table | SCS Dairy MY - 4 of 26</a:t>
            </a:r>
          </a:p>
        </p:txBody>
      </p:sp>
      <p:graphicFrame>
        <p:nvGraphicFramePr>
          <p:cNvPr id="5" name="Table Placeholder 4">
            <a:extLst>
              <a:ext uri="{FF2B5EF4-FFF2-40B4-BE49-F238E27FC236}">
                <a16:creationId xmlns:a16="http://schemas.microsoft.com/office/drawing/2014/main" id="{D0CE1FF4-F769-4D10-8059-A20AD3D7AD7D}"/>
              </a:ext>
            </a:extLst>
          </p:cNvPr>
          <p:cNvGraphicFramePr>
            <a:graphicFrameLocks noGrp="1"/>
          </p:cNvGraphicFramePr>
          <p:nvPr>
            <p:ph type="tbl" sz="quarter" idx="13"/>
            <p:extLst>
              <p:ext uri="{D42A27DB-BD31-4B8C-83A1-F6EECF244321}">
                <p14:modId xmlns:p14="http://schemas.microsoft.com/office/powerpoint/2010/main" val="830106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33427382"/>
                    </a:ext>
                  </a:extLst>
                </a:gridCol>
                <a:gridCol w="905256">
                  <a:extLst>
                    <a:ext uri="{9D8B030D-6E8A-4147-A177-3AD203B41FA5}">
                      <a16:colId xmlns:a16="http://schemas.microsoft.com/office/drawing/2014/main" val="2947024429"/>
                    </a:ext>
                  </a:extLst>
                </a:gridCol>
                <a:gridCol w="411480">
                  <a:extLst>
                    <a:ext uri="{9D8B030D-6E8A-4147-A177-3AD203B41FA5}">
                      <a16:colId xmlns:a16="http://schemas.microsoft.com/office/drawing/2014/main" val="4256085253"/>
                    </a:ext>
                  </a:extLst>
                </a:gridCol>
                <a:gridCol w="246888">
                  <a:extLst>
                    <a:ext uri="{9D8B030D-6E8A-4147-A177-3AD203B41FA5}">
                      <a16:colId xmlns:a16="http://schemas.microsoft.com/office/drawing/2014/main" val="203299709"/>
                    </a:ext>
                  </a:extLst>
                </a:gridCol>
                <a:gridCol w="246888">
                  <a:extLst>
                    <a:ext uri="{9D8B030D-6E8A-4147-A177-3AD203B41FA5}">
                      <a16:colId xmlns:a16="http://schemas.microsoft.com/office/drawing/2014/main" val="2878476771"/>
                    </a:ext>
                  </a:extLst>
                </a:gridCol>
                <a:gridCol w="246888">
                  <a:extLst>
                    <a:ext uri="{9D8B030D-6E8A-4147-A177-3AD203B41FA5}">
                      <a16:colId xmlns:a16="http://schemas.microsoft.com/office/drawing/2014/main" val="1881055569"/>
                    </a:ext>
                  </a:extLst>
                </a:gridCol>
                <a:gridCol w="246888">
                  <a:extLst>
                    <a:ext uri="{9D8B030D-6E8A-4147-A177-3AD203B41FA5}">
                      <a16:colId xmlns:a16="http://schemas.microsoft.com/office/drawing/2014/main" val="1594163320"/>
                    </a:ext>
                  </a:extLst>
                </a:gridCol>
                <a:gridCol w="246888">
                  <a:extLst>
                    <a:ext uri="{9D8B030D-6E8A-4147-A177-3AD203B41FA5}">
                      <a16:colId xmlns:a16="http://schemas.microsoft.com/office/drawing/2014/main" val="1412292278"/>
                    </a:ext>
                  </a:extLst>
                </a:gridCol>
                <a:gridCol w="246888">
                  <a:extLst>
                    <a:ext uri="{9D8B030D-6E8A-4147-A177-3AD203B41FA5}">
                      <a16:colId xmlns:a16="http://schemas.microsoft.com/office/drawing/2014/main" val="1642305765"/>
                    </a:ext>
                  </a:extLst>
                </a:gridCol>
                <a:gridCol w="246888">
                  <a:extLst>
                    <a:ext uri="{9D8B030D-6E8A-4147-A177-3AD203B41FA5}">
                      <a16:colId xmlns:a16="http://schemas.microsoft.com/office/drawing/2014/main" val="271773493"/>
                    </a:ext>
                  </a:extLst>
                </a:gridCol>
                <a:gridCol w="246888">
                  <a:extLst>
                    <a:ext uri="{9D8B030D-6E8A-4147-A177-3AD203B41FA5}">
                      <a16:colId xmlns:a16="http://schemas.microsoft.com/office/drawing/2014/main" val="1770935600"/>
                    </a:ext>
                  </a:extLst>
                </a:gridCol>
                <a:gridCol w="246888">
                  <a:extLst>
                    <a:ext uri="{9D8B030D-6E8A-4147-A177-3AD203B41FA5}">
                      <a16:colId xmlns:a16="http://schemas.microsoft.com/office/drawing/2014/main" val="3352770612"/>
                    </a:ext>
                  </a:extLst>
                </a:gridCol>
                <a:gridCol w="246888">
                  <a:extLst>
                    <a:ext uri="{9D8B030D-6E8A-4147-A177-3AD203B41FA5}">
                      <a16:colId xmlns:a16="http://schemas.microsoft.com/office/drawing/2014/main" val="2396965734"/>
                    </a:ext>
                  </a:extLst>
                </a:gridCol>
                <a:gridCol w="246888">
                  <a:extLst>
                    <a:ext uri="{9D8B030D-6E8A-4147-A177-3AD203B41FA5}">
                      <a16:colId xmlns:a16="http://schemas.microsoft.com/office/drawing/2014/main" val="1238096119"/>
                    </a:ext>
                  </a:extLst>
                </a:gridCol>
                <a:gridCol w="246888">
                  <a:extLst>
                    <a:ext uri="{9D8B030D-6E8A-4147-A177-3AD203B41FA5}">
                      <a16:colId xmlns:a16="http://schemas.microsoft.com/office/drawing/2014/main" val="4183244652"/>
                    </a:ext>
                  </a:extLst>
                </a:gridCol>
                <a:gridCol w="246888">
                  <a:extLst>
                    <a:ext uri="{9D8B030D-6E8A-4147-A177-3AD203B41FA5}">
                      <a16:colId xmlns:a16="http://schemas.microsoft.com/office/drawing/2014/main" val="2172481854"/>
                    </a:ext>
                  </a:extLst>
                </a:gridCol>
                <a:gridCol w="246888">
                  <a:extLst>
                    <a:ext uri="{9D8B030D-6E8A-4147-A177-3AD203B41FA5}">
                      <a16:colId xmlns:a16="http://schemas.microsoft.com/office/drawing/2014/main" val="1833965888"/>
                    </a:ext>
                  </a:extLst>
                </a:gridCol>
                <a:gridCol w="246888">
                  <a:extLst>
                    <a:ext uri="{9D8B030D-6E8A-4147-A177-3AD203B41FA5}">
                      <a16:colId xmlns:a16="http://schemas.microsoft.com/office/drawing/2014/main" val="2830329521"/>
                    </a:ext>
                  </a:extLst>
                </a:gridCol>
                <a:gridCol w="246888">
                  <a:extLst>
                    <a:ext uri="{9D8B030D-6E8A-4147-A177-3AD203B41FA5}">
                      <a16:colId xmlns:a16="http://schemas.microsoft.com/office/drawing/2014/main" val="1025369161"/>
                    </a:ext>
                  </a:extLst>
                </a:gridCol>
                <a:gridCol w="246888">
                  <a:extLst>
                    <a:ext uri="{9D8B030D-6E8A-4147-A177-3AD203B41FA5}">
                      <a16:colId xmlns:a16="http://schemas.microsoft.com/office/drawing/2014/main" val="37722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7005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13:05:00</a:t>
                      </a:r>
                      <a:r>
                        <a:rPr kumimoji="0" lang="en-US" sz="1000" b="0" i="0" u="none" strike="noStrike" kern="1200" cap="none" spc="0" normalizeH="0" baseline="0" noProof="0">
                          <a:ln>
                            <a:noFill/>
                          </a:ln>
                          <a:solidFill>
                            <a:prstClr val="black"/>
                          </a:solidFill>
                          <a:effectLst/>
                          <a:uLnTx/>
                          <a:uFillTx/>
                          <a:latin typeface="+mn-lt"/>
                          <a:ea typeface="+mn-ea"/>
                          <a:cs typeface="+mn-cs"/>
                        </a:rPr>
                        <a:t>
 Are you on team SCS Salted Spreadable Butter or team SCS Extra Virgin Olive Oil Spreadable Butter?
Tell us how you love to enjoy SCS Spreadable Butter?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451734"/>
                  </a:ext>
                </a:extLst>
              </a:tr>
            </a:tbl>
          </a:graphicData>
        </a:graphic>
      </p:graphicFrame>
      <p:sp>
        <p:nvSpPr>
          <p:cNvPr id="4" name="Text Placeholder 3">
            <a:extLst>
              <a:ext uri="{FF2B5EF4-FFF2-40B4-BE49-F238E27FC236}">
                <a16:creationId xmlns:a16="http://schemas.microsoft.com/office/drawing/2014/main" id="{0B7CB0CC-598D-4547-88DC-507665BD233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84394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38D6-5D45-4BE5-A0A2-FD827EBDF46F}"/>
              </a:ext>
            </a:extLst>
          </p:cNvPr>
          <p:cNvSpPr>
            <a:spLocks noGrp="1"/>
          </p:cNvSpPr>
          <p:nvPr>
            <p:ph type="title"/>
          </p:nvPr>
        </p:nvSpPr>
        <p:spPr/>
        <p:txBody>
          <a:bodyPr/>
          <a:lstStyle/>
          <a:p>
            <a:r>
              <a:rPr lang="en-US"/>
              <a:t>Facebook Original Own Posts Table | SCS Dairy MY - 5 of 26</a:t>
            </a:r>
          </a:p>
        </p:txBody>
      </p:sp>
      <p:graphicFrame>
        <p:nvGraphicFramePr>
          <p:cNvPr id="5" name="Table Placeholder 4">
            <a:extLst>
              <a:ext uri="{FF2B5EF4-FFF2-40B4-BE49-F238E27FC236}">
                <a16:creationId xmlns:a16="http://schemas.microsoft.com/office/drawing/2014/main" id="{99ADC648-3078-4A7C-82C1-C465CC86E38A}"/>
              </a:ext>
            </a:extLst>
          </p:cNvPr>
          <p:cNvGraphicFramePr>
            <a:graphicFrameLocks noGrp="1"/>
          </p:cNvGraphicFramePr>
          <p:nvPr>
            <p:ph type="tbl" sz="quarter" idx="13"/>
            <p:extLst>
              <p:ext uri="{D42A27DB-BD31-4B8C-83A1-F6EECF244321}">
                <p14:modId xmlns:p14="http://schemas.microsoft.com/office/powerpoint/2010/main" val="409160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22383692"/>
                    </a:ext>
                  </a:extLst>
                </a:gridCol>
                <a:gridCol w="905256">
                  <a:extLst>
                    <a:ext uri="{9D8B030D-6E8A-4147-A177-3AD203B41FA5}">
                      <a16:colId xmlns:a16="http://schemas.microsoft.com/office/drawing/2014/main" val="202276665"/>
                    </a:ext>
                  </a:extLst>
                </a:gridCol>
                <a:gridCol w="411480">
                  <a:extLst>
                    <a:ext uri="{9D8B030D-6E8A-4147-A177-3AD203B41FA5}">
                      <a16:colId xmlns:a16="http://schemas.microsoft.com/office/drawing/2014/main" val="2900156468"/>
                    </a:ext>
                  </a:extLst>
                </a:gridCol>
                <a:gridCol w="246888">
                  <a:extLst>
                    <a:ext uri="{9D8B030D-6E8A-4147-A177-3AD203B41FA5}">
                      <a16:colId xmlns:a16="http://schemas.microsoft.com/office/drawing/2014/main" val="727452387"/>
                    </a:ext>
                  </a:extLst>
                </a:gridCol>
                <a:gridCol w="246888">
                  <a:extLst>
                    <a:ext uri="{9D8B030D-6E8A-4147-A177-3AD203B41FA5}">
                      <a16:colId xmlns:a16="http://schemas.microsoft.com/office/drawing/2014/main" val="635897608"/>
                    </a:ext>
                  </a:extLst>
                </a:gridCol>
                <a:gridCol w="246888">
                  <a:extLst>
                    <a:ext uri="{9D8B030D-6E8A-4147-A177-3AD203B41FA5}">
                      <a16:colId xmlns:a16="http://schemas.microsoft.com/office/drawing/2014/main" val="189456396"/>
                    </a:ext>
                  </a:extLst>
                </a:gridCol>
                <a:gridCol w="246888">
                  <a:extLst>
                    <a:ext uri="{9D8B030D-6E8A-4147-A177-3AD203B41FA5}">
                      <a16:colId xmlns:a16="http://schemas.microsoft.com/office/drawing/2014/main" val="183218276"/>
                    </a:ext>
                  </a:extLst>
                </a:gridCol>
                <a:gridCol w="246888">
                  <a:extLst>
                    <a:ext uri="{9D8B030D-6E8A-4147-A177-3AD203B41FA5}">
                      <a16:colId xmlns:a16="http://schemas.microsoft.com/office/drawing/2014/main" val="1017556626"/>
                    </a:ext>
                  </a:extLst>
                </a:gridCol>
                <a:gridCol w="246888">
                  <a:extLst>
                    <a:ext uri="{9D8B030D-6E8A-4147-A177-3AD203B41FA5}">
                      <a16:colId xmlns:a16="http://schemas.microsoft.com/office/drawing/2014/main" val="2308476138"/>
                    </a:ext>
                  </a:extLst>
                </a:gridCol>
                <a:gridCol w="246888">
                  <a:extLst>
                    <a:ext uri="{9D8B030D-6E8A-4147-A177-3AD203B41FA5}">
                      <a16:colId xmlns:a16="http://schemas.microsoft.com/office/drawing/2014/main" val="4126516918"/>
                    </a:ext>
                  </a:extLst>
                </a:gridCol>
                <a:gridCol w="246888">
                  <a:extLst>
                    <a:ext uri="{9D8B030D-6E8A-4147-A177-3AD203B41FA5}">
                      <a16:colId xmlns:a16="http://schemas.microsoft.com/office/drawing/2014/main" val="2556680148"/>
                    </a:ext>
                  </a:extLst>
                </a:gridCol>
                <a:gridCol w="246888">
                  <a:extLst>
                    <a:ext uri="{9D8B030D-6E8A-4147-A177-3AD203B41FA5}">
                      <a16:colId xmlns:a16="http://schemas.microsoft.com/office/drawing/2014/main" val="1790671330"/>
                    </a:ext>
                  </a:extLst>
                </a:gridCol>
                <a:gridCol w="246888">
                  <a:extLst>
                    <a:ext uri="{9D8B030D-6E8A-4147-A177-3AD203B41FA5}">
                      <a16:colId xmlns:a16="http://schemas.microsoft.com/office/drawing/2014/main" val="1530369464"/>
                    </a:ext>
                  </a:extLst>
                </a:gridCol>
                <a:gridCol w="246888">
                  <a:extLst>
                    <a:ext uri="{9D8B030D-6E8A-4147-A177-3AD203B41FA5}">
                      <a16:colId xmlns:a16="http://schemas.microsoft.com/office/drawing/2014/main" val="2119779373"/>
                    </a:ext>
                  </a:extLst>
                </a:gridCol>
                <a:gridCol w="246888">
                  <a:extLst>
                    <a:ext uri="{9D8B030D-6E8A-4147-A177-3AD203B41FA5}">
                      <a16:colId xmlns:a16="http://schemas.microsoft.com/office/drawing/2014/main" val="784421474"/>
                    </a:ext>
                  </a:extLst>
                </a:gridCol>
                <a:gridCol w="246888">
                  <a:extLst>
                    <a:ext uri="{9D8B030D-6E8A-4147-A177-3AD203B41FA5}">
                      <a16:colId xmlns:a16="http://schemas.microsoft.com/office/drawing/2014/main" val="2051995806"/>
                    </a:ext>
                  </a:extLst>
                </a:gridCol>
                <a:gridCol w="246888">
                  <a:extLst>
                    <a:ext uri="{9D8B030D-6E8A-4147-A177-3AD203B41FA5}">
                      <a16:colId xmlns:a16="http://schemas.microsoft.com/office/drawing/2014/main" val="303140086"/>
                    </a:ext>
                  </a:extLst>
                </a:gridCol>
                <a:gridCol w="246888">
                  <a:extLst>
                    <a:ext uri="{9D8B030D-6E8A-4147-A177-3AD203B41FA5}">
                      <a16:colId xmlns:a16="http://schemas.microsoft.com/office/drawing/2014/main" val="818150454"/>
                    </a:ext>
                  </a:extLst>
                </a:gridCol>
                <a:gridCol w="246888">
                  <a:extLst>
                    <a:ext uri="{9D8B030D-6E8A-4147-A177-3AD203B41FA5}">
                      <a16:colId xmlns:a16="http://schemas.microsoft.com/office/drawing/2014/main" val="2840253582"/>
                    </a:ext>
                  </a:extLst>
                </a:gridCol>
                <a:gridCol w="246888">
                  <a:extLst>
                    <a:ext uri="{9D8B030D-6E8A-4147-A177-3AD203B41FA5}">
                      <a16:colId xmlns:a16="http://schemas.microsoft.com/office/drawing/2014/main" val="352305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856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08:32:23</a:t>
                      </a:r>
                      <a:r>
                        <a:rPr kumimoji="0" lang="en-US" sz="1000" b="0" i="0" u="none" strike="noStrike" kern="1200" cap="none" spc="0" normalizeH="0" baseline="0" noProof="0">
                          <a:ln>
                            <a:noFill/>
                          </a:ln>
                          <a:solidFill>
                            <a:prstClr val="black"/>
                          </a:solidFill>
                          <a:effectLst/>
                          <a:uLnTx/>
                          <a:uFillTx/>
                          <a:latin typeface="+mn-lt"/>
                          <a:ea typeface="+mn-ea"/>
                          <a:cs typeface="+mn-cs"/>
                        </a:rPr>
                        <a:t>
 Happy Thaipusam to all Malaysians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3605075"/>
                  </a:ext>
                </a:extLst>
              </a:tr>
            </a:tbl>
          </a:graphicData>
        </a:graphic>
      </p:graphicFrame>
      <p:sp>
        <p:nvSpPr>
          <p:cNvPr id="4" name="Text Placeholder 3">
            <a:extLst>
              <a:ext uri="{FF2B5EF4-FFF2-40B4-BE49-F238E27FC236}">
                <a16:creationId xmlns:a16="http://schemas.microsoft.com/office/drawing/2014/main" id="{DA1CBD76-2374-45EE-88C1-D37F62BF281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580106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7A6E6-E9CA-4E24-9940-A23E33E95D74}"/>
              </a:ext>
            </a:extLst>
          </p:cNvPr>
          <p:cNvSpPr>
            <a:spLocks noGrp="1"/>
          </p:cNvSpPr>
          <p:nvPr>
            <p:ph type="title"/>
          </p:nvPr>
        </p:nvSpPr>
        <p:spPr/>
        <p:txBody>
          <a:bodyPr/>
          <a:lstStyle/>
          <a:p>
            <a:r>
              <a:rPr lang="en-US"/>
              <a:t>Facebook Original Own Posts Table | SCS Dairy MY - 6 of 26</a:t>
            </a:r>
          </a:p>
        </p:txBody>
      </p:sp>
      <p:graphicFrame>
        <p:nvGraphicFramePr>
          <p:cNvPr id="5" name="Table Placeholder 4">
            <a:extLst>
              <a:ext uri="{FF2B5EF4-FFF2-40B4-BE49-F238E27FC236}">
                <a16:creationId xmlns:a16="http://schemas.microsoft.com/office/drawing/2014/main" id="{AE81F4FC-92CC-4458-B13F-BC8F7EAF2685}"/>
              </a:ext>
            </a:extLst>
          </p:cNvPr>
          <p:cNvGraphicFramePr>
            <a:graphicFrameLocks noGrp="1"/>
          </p:cNvGraphicFramePr>
          <p:nvPr>
            <p:ph type="tbl" sz="quarter" idx="13"/>
            <p:extLst>
              <p:ext uri="{D42A27DB-BD31-4B8C-83A1-F6EECF244321}">
                <p14:modId xmlns:p14="http://schemas.microsoft.com/office/powerpoint/2010/main" val="251188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80463189"/>
                    </a:ext>
                  </a:extLst>
                </a:gridCol>
                <a:gridCol w="905256">
                  <a:extLst>
                    <a:ext uri="{9D8B030D-6E8A-4147-A177-3AD203B41FA5}">
                      <a16:colId xmlns:a16="http://schemas.microsoft.com/office/drawing/2014/main" val="4019081202"/>
                    </a:ext>
                  </a:extLst>
                </a:gridCol>
                <a:gridCol w="411480">
                  <a:extLst>
                    <a:ext uri="{9D8B030D-6E8A-4147-A177-3AD203B41FA5}">
                      <a16:colId xmlns:a16="http://schemas.microsoft.com/office/drawing/2014/main" val="1852091658"/>
                    </a:ext>
                  </a:extLst>
                </a:gridCol>
                <a:gridCol w="246888">
                  <a:extLst>
                    <a:ext uri="{9D8B030D-6E8A-4147-A177-3AD203B41FA5}">
                      <a16:colId xmlns:a16="http://schemas.microsoft.com/office/drawing/2014/main" val="3337825766"/>
                    </a:ext>
                  </a:extLst>
                </a:gridCol>
                <a:gridCol w="246888">
                  <a:extLst>
                    <a:ext uri="{9D8B030D-6E8A-4147-A177-3AD203B41FA5}">
                      <a16:colId xmlns:a16="http://schemas.microsoft.com/office/drawing/2014/main" val="32779982"/>
                    </a:ext>
                  </a:extLst>
                </a:gridCol>
                <a:gridCol w="246888">
                  <a:extLst>
                    <a:ext uri="{9D8B030D-6E8A-4147-A177-3AD203B41FA5}">
                      <a16:colId xmlns:a16="http://schemas.microsoft.com/office/drawing/2014/main" val="4143655327"/>
                    </a:ext>
                  </a:extLst>
                </a:gridCol>
                <a:gridCol w="246888">
                  <a:extLst>
                    <a:ext uri="{9D8B030D-6E8A-4147-A177-3AD203B41FA5}">
                      <a16:colId xmlns:a16="http://schemas.microsoft.com/office/drawing/2014/main" val="387519014"/>
                    </a:ext>
                  </a:extLst>
                </a:gridCol>
                <a:gridCol w="246888">
                  <a:extLst>
                    <a:ext uri="{9D8B030D-6E8A-4147-A177-3AD203B41FA5}">
                      <a16:colId xmlns:a16="http://schemas.microsoft.com/office/drawing/2014/main" val="3419522285"/>
                    </a:ext>
                  </a:extLst>
                </a:gridCol>
                <a:gridCol w="246888">
                  <a:extLst>
                    <a:ext uri="{9D8B030D-6E8A-4147-A177-3AD203B41FA5}">
                      <a16:colId xmlns:a16="http://schemas.microsoft.com/office/drawing/2014/main" val="1490863312"/>
                    </a:ext>
                  </a:extLst>
                </a:gridCol>
                <a:gridCol w="246888">
                  <a:extLst>
                    <a:ext uri="{9D8B030D-6E8A-4147-A177-3AD203B41FA5}">
                      <a16:colId xmlns:a16="http://schemas.microsoft.com/office/drawing/2014/main" val="3187283335"/>
                    </a:ext>
                  </a:extLst>
                </a:gridCol>
                <a:gridCol w="246888">
                  <a:extLst>
                    <a:ext uri="{9D8B030D-6E8A-4147-A177-3AD203B41FA5}">
                      <a16:colId xmlns:a16="http://schemas.microsoft.com/office/drawing/2014/main" val="2574738627"/>
                    </a:ext>
                  </a:extLst>
                </a:gridCol>
                <a:gridCol w="246888">
                  <a:extLst>
                    <a:ext uri="{9D8B030D-6E8A-4147-A177-3AD203B41FA5}">
                      <a16:colId xmlns:a16="http://schemas.microsoft.com/office/drawing/2014/main" val="649283628"/>
                    </a:ext>
                  </a:extLst>
                </a:gridCol>
                <a:gridCol w="246888">
                  <a:extLst>
                    <a:ext uri="{9D8B030D-6E8A-4147-A177-3AD203B41FA5}">
                      <a16:colId xmlns:a16="http://schemas.microsoft.com/office/drawing/2014/main" val="4022531009"/>
                    </a:ext>
                  </a:extLst>
                </a:gridCol>
                <a:gridCol w="246888">
                  <a:extLst>
                    <a:ext uri="{9D8B030D-6E8A-4147-A177-3AD203B41FA5}">
                      <a16:colId xmlns:a16="http://schemas.microsoft.com/office/drawing/2014/main" val="1868922975"/>
                    </a:ext>
                  </a:extLst>
                </a:gridCol>
                <a:gridCol w="246888">
                  <a:extLst>
                    <a:ext uri="{9D8B030D-6E8A-4147-A177-3AD203B41FA5}">
                      <a16:colId xmlns:a16="http://schemas.microsoft.com/office/drawing/2014/main" val="1430656919"/>
                    </a:ext>
                  </a:extLst>
                </a:gridCol>
                <a:gridCol w="246888">
                  <a:extLst>
                    <a:ext uri="{9D8B030D-6E8A-4147-A177-3AD203B41FA5}">
                      <a16:colId xmlns:a16="http://schemas.microsoft.com/office/drawing/2014/main" val="3470462856"/>
                    </a:ext>
                  </a:extLst>
                </a:gridCol>
                <a:gridCol w="246888">
                  <a:extLst>
                    <a:ext uri="{9D8B030D-6E8A-4147-A177-3AD203B41FA5}">
                      <a16:colId xmlns:a16="http://schemas.microsoft.com/office/drawing/2014/main" val="4255471735"/>
                    </a:ext>
                  </a:extLst>
                </a:gridCol>
                <a:gridCol w="246888">
                  <a:extLst>
                    <a:ext uri="{9D8B030D-6E8A-4147-A177-3AD203B41FA5}">
                      <a16:colId xmlns:a16="http://schemas.microsoft.com/office/drawing/2014/main" val="1628224807"/>
                    </a:ext>
                  </a:extLst>
                </a:gridCol>
                <a:gridCol w="246888">
                  <a:extLst>
                    <a:ext uri="{9D8B030D-6E8A-4147-A177-3AD203B41FA5}">
                      <a16:colId xmlns:a16="http://schemas.microsoft.com/office/drawing/2014/main" val="3866092712"/>
                    </a:ext>
                  </a:extLst>
                </a:gridCol>
                <a:gridCol w="246888">
                  <a:extLst>
                    <a:ext uri="{9D8B030D-6E8A-4147-A177-3AD203B41FA5}">
                      <a16:colId xmlns:a16="http://schemas.microsoft.com/office/drawing/2014/main" val="66123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115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1030178"/>
                  </a:ext>
                </a:extLst>
              </a:tr>
            </a:tbl>
          </a:graphicData>
        </a:graphic>
      </p:graphicFrame>
      <p:sp>
        <p:nvSpPr>
          <p:cNvPr id="4" name="Text Placeholder 3">
            <a:extLst>
              <a:ext uri="{FF2B5EF4-FFF2-40B4-BE49-F238E27FC236}">
                <a16:creationId xmlns:a16="http://schemas.microsoft.com/office/drawing/2014/main" id="{B5C1E9CE-9107-4476-8EA2-B742D94A5C2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556952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316D-D4E6-48CE-89A5-572D2A49D044}"/>
              </a:ext>
            </a:extLst>
          </p:cNvPr>
          <p:cNvSpPr>
            <a:spLocks noGrp="1"/>
          </p:cNvSpPr>
          <p:nvPr>
            <p:ph type="title"/>
          </p:nvPr>
        </p:nvSpPr>
        <p:spPr/>
        <p:txBody>
          <a:bodyPr/>
          <a:lstStyle/>
          <a:p>
            <a:r>
              <a:rPr lang="en-US"/>
              <a:t>Facebook Original Own Posts Table | SCS Dairy MY - 7 of 26</a:t>
            </a:r>
          </a:p>
        </p:txBody>
      </p:sp>
      <p:graphicFrame>
        <p:nvGraphicFramePr>
          <p:cNvPr id="5" name="Table Placeholder 4">
            <a:extLst>
              <a:ext uri="{FF2B5EF4-FFF2-40B4-BE49-F238E27FC236}">
                <a16:creationId xmlns:a16="http://schemas.microsoft.com/office/drawing/2014/main" id="{B1523C9E-540B-49A8-853D-D5BDBB8C05EA}"/>
              </a:ext>
            </a:extLst>
          </p:cNvPr>
          <p:cNvGraphicFramePr>
            <a:graphicFrameLocks noGrp="1"/>
          </p:cNvGraphicFramePr>
          <p:nvPr>
            <p:ph type="tbl" sz="quarter" idx="13"/>
            <p:extLst>
              <p:ext uri="{D42A27DB-BD31-4B8C-83A1-F6EECF244321}">
                <p14:modId xmlns:p14="http://schemas.microsoft.com/office/powerpoint/2010/main" val="418750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8959173"/>
                    </a:ext>
                  </a:extLst>
                </a:gridCol>
                <a:gridCol w="905256">
                  <a:extLst>
                    <a:ext uri="{9D8B030D-6E8A-4147-A177-3AD203B41FA5}">
                      <a16:colId xmlns:a16="http://schemas.microsoft.com/office/drawing/2014/main" val="2528336012"/>
                    </a:ext>
                  </a:extLst>
                </a:gridCol>
                <a:gridCol w="411480">
                  <a:extLst>
                    <a:ext uri="{9D8B030D-6E8A-4147-A177-3AD203B41FA5}">
                      <a16:colId xmlns:a16="http://schemas.microsoft.com/office/drawing/2014/main" val="3817130996"/>
                    </a:ext>
                  </a:extLst>
                </a:gridCol>
                <a:gridCol w="246888">
                  <a:extLst>
                    <a:ext uri="{9D8B030D-6E8A-4147-A177-3AD203B41FA5}">
                      <a16:colId xmlns:a16="http://schemas.microsoft.com/office/drawing/2014/main" val="1466895392"/>
                    </a:ext>
                  </a:extLst>
                </a:gridCol>
                <a:gridCol w="246888">
                  <a:extLst>
                    <a:ext uri="{9D8B030D-6E8A-4147-A177-3AD203B41FA5}">
                      <a16:colId xmlns:a16="http://schemas.microsoft.com/office/drawing/2014/main" val="2625625241"/>
                    </a:ext>
                  </a:extLst>
                </a:gridCol>
                <a:gridCol w="246888">
                  <a:extLst>
                    <a:ext uri="{9D8B030D-6E8A-4147-A177-3AD203B41FA5}">
                      <a16:colId xmlns:a16="http://schemas.microsoft.com/office/drawing/2014/main" val="3315823039"/>
                    </a:ext>
                  </a:extLst>
                </a:gridCol>
                <a:gridCol w="246888">
                  <a:extLst>
                    <a:ext uri="{9D8B030D-6E8A-4147-A177-3AD203B41FA5}">
                      <a16:colId xmlns:a16="http://schemas.microsoft.com/office/drawing/2014/main" val="3320599987"/>
                    </a:ext>
                  </a:extLst>
                </a:gridCol>
                <a:gridCol w="246888">
                  <a:extLst>
                    <a:ext uri="{9D8B030D-6E8A-4147-A177-3AD203B41FA5}">
                      <a16:colId xmlns:a16="http://schemas.microsoft.com/office/drawing/2014/main" val="3209818652"/>
                    </a:ext>
                  </a:extLst>
                </a:gridCol>
                <a:gridCol w="246888">
                  <a:extLst>
                    <a:ext uri="{9D8B030D-6E8A-4147-A177-3AD203B41FA5}">
                      <a16:colId xmlns:a16="http://schemas.microsoft.com/office/drawing/2014/main" val="1450277162"/>
                    </a:ext>
                  </a:extLst>
                </a:gridCol>
                <a:gridCol w="246888">
                  <a:extLst>
                    <a:ext uri="{9D8B030D-6E8A-4147-A177-3AD203B41FA5}">
                      <a16:colId xmlns:a16="http://schemas.microsoft.com/office/drawing/2014/main" val="1127072055"/>
                    </a:ext>
                  </a:extLst>
                </a:gridCol>
                <a:gridCol w="246888">
                  <a:extLst>
                    <a:ext uri="{9D8B030D-6E8A-4147-A177-3AD203B41FA5}">
                      <a16:colId xmlns:a16="http://schemas.microsoft.com/office/drawing/2014/main" val="1992077699"/>
                    </a:ext>
                  </a:extLst>
                </a:gridCol>
                <a:gridCol w="246888">
                  <a:extLst>
                    <a:ext uri="{9D8B030D-6E8A-4147-A177-3AD203B41FA5}">
                      <a16:colId xmlns:a16="http://schemas.microsoft.com/office/drawing/2014/main" val="3837432971"/>
                    </a:ext>
                  </a:extLst>
                </a:gridCol>
                <a:gridCol w="246888">
                  <a:extLst>
                    <a:ext uri="{9D8B030D-6E8A-4147-A177-3AD203B41FA5}">
                      <a16:colId xmlns:a16="http://schemas.microsoft.com/office/drawing/2014/main" val="1813308495"/>
                    </a:ext>
                  </a:extLst>
                </a:gridCol>
                <a:gridCol w="246888">
                  <a:extLst>
                    <a:ext uri="{9D8B030D-6E8A-4147-A177-3AD203B41FA5}">
                      <a16:colId xmlns:a16="http://schemas.microsoft.com/office/drawing/2014/main" val="2267560676"/>
                    </a:ext>
                  </a:extLst>
                </a:gridCol>
                <a:gridCol w="246888">
                  <a:extLst>
                    <a:ext uri="{9D8B030D-6E8A-4147-A177-3AD203B41FA5}">
                      <a16:colId xmlns:a16="http://schemas.microsoft.com/office/drawing/2014/main" val="4032684153"/>
                    </a:ext>
                  </a:extLst>
                </a:gridCol>
                <a:gridCol w="246888">
                  <a:extLst>
                    <a:ext uri="{9D8B030D-6E8A-4147-A177-3AD203B41FA5}">
                      <a16:colId xmlns:a16="http://schemas.microsoft.com/office/drawing/2014/main" val="4145232504"/>
                    </a:ext>
                  </a:extLst>
                </a:gridCol>
                <a:gridCol w="246888">
                  <a:extLst>
                    <a:ext uri="{9D8B030D-6E8A-4147-A177-3AD203B41FA5}">
                      <a16:colId xmlns:a16="http://schemas.microsoft.com/office/drawing/2014/main" val="2771190125"/>
                    </a:ext>
                  </a:extLst>
                </a:gridCol>
                <a:gridCol w="246888">
                  <a:extLst>
                    <a:ext uri="{9D8B030D-6E8A-4147-A177-3AD203B41FA5}">
                      <a16:colId xmlns:a16="http://schemas.microsoft.com/office/drawing/2014/main" val="668751656"/>
                    </a:ext>
                  </a:extLst>
                </a:gridCol>
                <a:gridCol w="246888">
                  <a:extLst>
                    <a:ext uri="{9D8B030D-6E8A-4147-A177-3AD203B41FA5}">
                      <a16:colId xmlns:a16="http://schemas.microsoft.com/office/drawing/2014/main" val="4086307391"/>
                    </a:ext>
                  </a:extLst>
                </a:gridCol>
                <a:gridCol w="246888">
                  <a:extLst>
                    <a:ext uri="{9D8B030D-6E8A-4147-A177-3AD203B41FA5}">
                      <a16:colId xmlns:a16="http://schemas.microsoft.com/office/drawing/2014/main" val="2541748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3626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- 2021-01-26 17:05:00</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toasts or crackers anytime, anywhere with SCS Portion Butter. This easy to open, convenient pack satisfies your butter fix as you can whip up a delicious snack or lunch on the go.
Stay home and shop SCS Butter from Lazada! Click on the Shop Now button and shop away!
#SCSportionbutter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4851724"/>
                  </a:ext>
                </a:extLst>
              </a:tr>
            </a:tbl>
          </a:graphicData>
        </a:graphic>
      </p:graphicFrame>
      <p:sp>
        <p:nvSpPr>
          <p:cNvPr id="4" name="Text Placeholder 3">
            <a:extLst>
              <a:ext uri="{FF2B5EF4-FFF2-40B4-BE49-F238E27FC236}">
                <a16:creationId xmlns:a16="http://schemas.microsoft.com/office/drawing/2014/main" id="{AD37587A-2102-4384-A0B0-6BD871BED6C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430862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0E8E-433C-407E-A6CC-640D41172B3D}"/>
              </a:ext>
            </a:extLst>
          </p:cNvPr>
          <p:cNvSpPr>
            <a:spLocks noGrp="1"/>
          </p:cNvSpPr>
          <p:nvPr>
            <p:ph type="title"/>
          </p:nvPr>
        </p:nvSpPr>
        <p:spPr/>
        <p:txBody>
          <a:bodyPr/>
          <a:lstStyle/>
          <a:p>
            <a:r>
              <a:rPr lang="en-US"/>
              <a:t>Facebook Original Own Posts Table | SCS Dairy MY - 8 of 26</a:t>
            </a:r>
          </a:p>
        </p:txBody>
      </p:sp>
      <p:graphicFrame>
        <p:nvGraphicFramePr>
          <p:cNvPr id="5" name="Table Placeholder 4">
            <a:extLst>
              <a:ext uri="{FF2B5EF4-FFF2-40B4-BE49-F238E27FC236}">
                <a16:creationId xmlns:a16="http://schemas.microsoft.com/office/drawing/2014/main" id="{9D1BD596-C247-4405-8C90-3F10E8645777}"/>
              </a:ext>
            </a:extLst>
          </p:cNvPr>
          <p:cNvGraphicFramePr>
            <a:graphicFrameLocks noGrp="1"/>
          </p:cNvGraphicFramePr>
          <p:nvPr>
            <p:ph type="tbl" sz="quarter" idx="13"/>
            <p:extLst>
              <p:ext uri="{D42A27DB-BD31-4B8C-83A1-F6EECF244321}">
                <p14:modId xmlns:p14="http://schemas.microsoft.com/office/powerpoint/2010/main" val="174262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04681226"/>
                    </a:ext>
                  </a:extLst>
                </a:gridCol>
                <a:gridCol w="905256">
                  <a:extLst>
                    <a:ext uri="{9D8B030D-6E8A-4147-A177-3AD203B41FA5}">
                      <a16:colId xmlns:a16="http://schemas.microsoft.com/office/drawing/2014/main" val="900235880"/>
                    </a:ext>
                  </a:extLst>
                </a:gridCol>
                <a:gridCol w="411480">
                  <a:extLst>
                    <a:ext uri="{9D8B030D-6E8A-4147-A177-3AD203B41FA5}">
                      <a16:colId xmlns:a16="http://schemas.microsoft.com/office/drawing/2014/main" val="453286431"/>
                    </a:ext>
                  </a:extLst>
                </a:gridCol>
                <a:gridCol w="246888">
                  <a:extLst>
                    <a:ext uri="{9D8B030D-6E8A-4147-A177-3AD203B41FA5}">
                      <a16:colId xmlns:a16="http://schemas.microsoft.com/office/drawing/2014/main" val="3861289149"/>
                    </a:ext>
                  </a:extLst>
                </a:gridCol>
                <a:gridCol w="246888">
                  <a:extLst>
                    <a:ext uri="{9D8B030D-6E8A-4147-A177-3AD203B41FA5}">
                      <a16:colId xmlns:a16="http://schemas.microsoft.com/office/drawing/2014/main" val="67717176"/>
                    </a:ext>
                  </a:extLst>
                </a:gridCol>
                <a:gridCol w="246888">
                  <a:extLst>
                    <a:ext uri="{9D8B030D-6E8A-4147-A177-3AD203B41FA5}">
                      <a16:colId xmlns:a16="http://schemas.microsoft.com/office/drawing/2014/main" val="159750608"/>
                    </a:ext>
                  </a:extLst>
                </a:gridCol>
                <a:gridCol w="246888">
                  <a:extLst>
                    <a:ext uri="{9D8B030D-6E8A-4147-A177-3AD203B41FA5}">
                      <a16:colId xmlns:a16="http://schemas.microsoft.com/office/drawing/2014/main" val="2207305693"/>
                    </a:ext>
                  </a:extLst>
                </a:gridCol>
                <a:gridCol w="246888">
                  <a:extLst>
                    <a:ext uri="{9D8B030D-6E8A-4147-A177-3AD203B41FA5}">
                      <a16:colId xmlns:a16="http://schemas.microsoft.com/office/drawing/2014/main" val="1131716839"/>
                    </a:ext>
                  </a:extLst>
                </a:gridCol>
                <a:gridCol w="246888">
                  <a:extLst>
                    <a:ext uri="{9D8B030D-6E8A-4147-A177-3AD203B41FA5}">
                      <a16:colId xmlns:a16="http://schemas.microsoft.com/office/drawing/2014/main" val="2571688712"/>
                    </a:ext>
                  </a:extLst>
                </a:gridCol>
                <a:gridCol w="246888">
                  <a:extLst>
                    <a:ext uri="{9D8B030D-6E8A-4147-A177-3AD203B41FA5}">
                      <a16:colId xmlns:a16="http://schemas.microsoft.com/office/drawing/2014/main" val="3621733530"/>
                    </a:ext>
                  </a:extLst>
                </a:gridCol>
                <a:gridCol w="246888">
                  <a:extLst>
                    <a:ext uri="{9D8B030D-6E8A-4147-A177-3AD203B41FA5}">
                      <a16:colId xmlns:a16="http://schemas.microsoft.com/office/drawing/2014/main" val="3125250108"/>
                    </a:ext>
                  </a:extLst>
                </a:gridCol>
                <a:gridCol w="246888">
                  <a:extLst>
                    <a:ext uri="{9D8B030D-6E8A-4147-A177-3AD203B41FA5}">
                      <a16:colId xmlns:a16="http://schemas.microsoft.com/office/drawing/2014/main" val="3310635796"/>
                    </a:ext>
                  </a:extLst>
                </a:gridCol>
                <a:gridCol w="246888">
                  <a:extLst>
                    <a:ext uri="{9D8B030D-6E8A-4147-A177-3AD203B41FA5}">
                      <a16:colId xmlns:a16="http://schemas.microsoft.com/office/drawing/2014/main" val="1371679747"/>
                    </a:ext>
                  </a:extLst>
                </a:gridCol>
                <a:gridCol w="246888">
                  <a:extLst>
                    <a:ext uri="{9D8B030D-6E8A-4147-A177-3AD203B41FA5}">
                      <a16:colId xmlns:a16="http://schemas.microsoft.com/office/drawing/2014/main" val="300649729"/>
                    </a:ext>
                  </a:extLst>
                </a:gridCol>
                <a:gridCol w="246888">
                  <a:extLst>
                    <a:ext uri="{9D8B030D-6E8A-4147-A177-3AD203B41FA5}">
                      <a16:colId xmlns:a16="http://schemas.microsoft.com/office/drawing/2014/main" val="735502945"/>
                    </a:ext>
                  </a:extLst>
                </a:gridCol>
                <a:gridCol w="246888">
                  <a:extLst>
                    <a:ext uri="{9D8B030D-6E8A-4147-A177-3AD203B41FA5}">
                      <a16:colId xmlns:a16="http://schemas.microsoft.com/office/drawing/2014/main" val="2222086771"/>
                    </a:ext>
                  </a:extLst>
                </a:gridCol>
                <a:gridCol w="246888">
                  <a:extLst>
                    <a:ext uri="{9D8B030D-6E8A-4147-A177-3AD203B41FA5}">
                      <a16:colId xmlns:a16="http://schemas.microsoft.com/office/drawing/2014/main" val="2965000413"/>
                    </a:ext>
                  </a:extLst>
                </a:gridCol>
                <a:gridCol w="246888">
                  <a:extLst>
                    <a:ext uri="{9D8B030D-6E8A-4147-A177-3AD203B41FA5}">
                      <a16:colId xmlns:a16="http://schemas.microsoft.com/office/drawing/2014/main" val="1078466636"/>
                    </a:ext>
                  </a:extLst>
                </a:gridCol>
                <a:gridCol w="246888">
                  <a:extLst>
                    <a:ext uri="{9D8B030D-6E8A-4147-A177-3AD203B41FA5}">
                      <a16:colId xmlns:a16="http://schemas.microsoft.com/office/drawing/2014/main" val="567052755"/>
                    </a:ext>
                  </a:extLst>
                </a:gridCol>
                <a:gridCol w="246888">
                  <a:extLst>
                    <a:ext uri="{9D8B030D-6E8A-4147-A177-3AD203B41FA5}">
                      <a16:colId xmlns:a16="http://schemas.microsoft.com/office/drawing/2014/main" val="197244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2408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- 2021-01-24 13:01:08</a:t>
                      </a:r>
                      <a:r>
                        <a:rPr kumimoji="0" lang="en-US" sz="1000" b="0" i="0" u="none" strike="noStrike" kern="1200" cap="none" spc="0" normalizeH="0" baseline="0" noProof="0">
                          <a:ln>
                            <a:noFill/>
                          </a:ln>
                          <a:solidFill>
                            <a:prstClr val="black"/>
                          </a:solidFill>
                          <a:effectLst/>
                          <a:uLnTx/>
                          <a:uFillTx/>
                          <a:latin typeface="+mn-lt"/>
                          <a:ea typeface="+mn-ea"/>
                          <a:cs typeface="+mn-cs"/>
                        </a:rPr>
                        <a:t>
 Make this delicious garlic and herb condiment with SCS Extra Virgin Olive Oil Spreadable Butter. It is not only easy to spread but delicious on everything from toasts to steaks!
#SCSrecipes #JustAddSCS
Garlic &amp; Herb Spreadable Butter
Ingredients:
113g SCS Extra Virgin Olive Oil Spreadable Butter
1 tsp Italian seasoning
½ tsp garlic powder
¼ tsp salt or more to taste
¼ tsp pepper or more to taste
Instructions:
1. Add SCS Extra Virgin Olive Oil Spreadable Butter to a medium bowl along with the rest of the ingredients.
2. Using an electric hand mixer, mix until everything is well combined and a smooth, fluffy whipped butter texture is formed.
3. Transfer the spreadable butter to another bowl or jar/container for storage.
4. Spread on toasts, bagels or anything of your choice and enjoy!
Source: https://www.saltandlavender.com/garlic-and-herb-spreadable-butter/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2311594"/>
                  </a:ext>
                </a:extLst>
              </a:tr>
            </a:tbl>
          </a:graphicData>
        </a:graphic>
      </p:graphicFrame>
      <p:sp>
        <p:nvSpPr>
          <p:cNvPr id="4" name="Text Placeholder 3">
            <a:extLst>
              <a:ext uri="{FF2B5EF4-FFF2-40B4-BE49-F238E27FC236}">
                <a16:creationId xmlns:a16="http://schemas.microsoft.com/office/drawing/2014/main" id="{821761EA-FF05-4441-BA2F-C273EBB1232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5370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34B00-0DCA-4C7F-88A7-8F1236150271}"/>
              </a:ext>
            </a:extLst>
          </p:cNvPr>
          <p:cNvSpPr>
            <a:spLocks noGrp="1"/>
          </p:cNvSpPr>
          <p:nvPr>
            <p:ph type="title"/>
          </p:nvPr>
        </p:nvSpPr>
        <p:spPr/>
        <p:txBody>
          <a:bodyPr/>
          <a:lstStyle/>
          <a:p>
            <a:r>
              <a:rPr lang="en-US"/>
              <a:t>Facebook Original Own Posts Table | SCS Dairy MY - 9 of 26</a:t>
            </a:r>
          </a:p>
        </p:txBody>
      </p:sp>
      <p:graphicFrame>
        <p:nvGraphicFramePr>
          <p:cNvPr id="5" name="Table Placeholder 4">
            <a:extLst>
              <a:ext uri="{FF2B5EF4-FFF2-40B4-BE49-F238E27FC236}">
                <a16:creationId xmlns:a16="http://schemas.microsoft.com/office/drawing/2014/main" id="{E084A8AD-9910-4951-8C2B-B68C3B843A0D}"/>
              </a:ext>
            </a:extLst>
          </p:cNvPr>
          <p:cNvGraphicFramePr>
            <a:graphicFrameLocks noGrp="1"/>
          </p:cNvGraphicFramePr>
          <p:nvPr>
            <p:ph type="tbl" sz="quarter" idx="13"/>
            <p:extLst>
              <p:ext uri="{D42A27DB-BD31-4B8C-83A1-F6EECF244321}">
                <p14:modId xmlns:p14="http://schemas.microsoft.com/office/powerpoint/2010/main" val="39196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2162971"/>
                    </a:ext>
                  </a:extLst>
                </a:gridCol>
                <a:gridCol w="905256">
                  <a:extLst>
                    <a:ext uri="{9D8B030D-6E8A-4147-A177-3AD203B41FA5}">
                      <a16:colId xmlns:a16="http://schemas.microsoft.com/office/drawing/2014/main" val="3680431566"/>
                    </a:ext>
                  </a:extLst>
                </a:gridCol>
                <a:gridCol w="411480">
                  <a:extLst>
                    <a:ext uri="{9D8B030D-6E8A-4147-A177-3AD203B41FA5}">
                      <a16:colId xmlns:a16="http://schemas.microsoft.com/office/drawing/2014/main" val="3438987266"/>
                    </a:ext>
                  </a:extLst>
                </a:gridCol>
                <a:gridCol w="246888">
                  <a:extLst>
                    <a:ext uri="{9D8B030D-6E8A-4147-A177-3AD203B41FA5}">
                      <a16:colId xmlns:a16="http://schemas.microsoft.com/office/drawing/2014/main" val="1597594414"/>
                    </a:ext>
                  </a:extLst>
                </a:gridCol>
                <a:gridCol w="246888">
                  <a:extLst>
                    <a:ext uri="{9D8B030D-6E8A-4147-A177-3AD203B41FA5}">
                      <a16:colId xmlns:a16="http://schemas.microsoft.com/office/drawing/2014/main" val="1845335508"/>
                    </a:ext>
                  </a:extLst>
                </a:gridCol>
                <a:gridCol w="246888">
                  <a:extLst>
                    <a:ext uri="{9D8B030D-6E8A-4147-A177-3AD203B41FA5}">
                      <a16:colId xmlns:a16="http://schemas.microsoft.com/office/drawing/2014/main" val="2880337605"/>
                    </a:ext>
                  </a:extLst>
                </a:gridCol>
                <a:gridCol w="246888">
                  <a:extLst>
                    <a:ext uri="{9D8B030D-6E8A-4147-A177-3AD203B41FA5}">
                      <a16:colId xmlns:a16="http://schemas.microsoft.com/office/drawing/2014/main" val="257372901"/>
                    </a:ext>
                  </a:extLst>
                </a:gridCol>
                <a:gridCol w="246888">
                  <a:extLst>
                    <a:ext uri="{9D8B030D-6E8A-4147-A177-3AD203B41FA5}">
                      <a16:colId xmlns:a16="http://schemas.microsoft.com/office/drawing/2014/main" val="4293957873"/>
                    </a:ext>
                  </a:extLst>
                </a:gridCol>
                <a:gridCol w="246888">
                  <a:extLst>
                    <a:ext uri="{9D8B030D-6E8A-4147-A177-3AD203B41FA5}">
                      <a16:colId xmlns:a16="http://schemas.microsoft.com/office/drawing/2014/main" val="4266836928"/>
                    </a:ext>
                  </a:extLst>
                </a:gridCol>
                <a:gridCol w="246888">
                  <a:extLst>
                    <a:ext uri="{9D8B030D-6E8A-4147-A177-3AD203B41FA5}">
                      <a16:colId xmlns:a16="http://schemas.microsoft.com/office/drawing/2014/main" val="403230525"/>
                    </a:ext>
                  </a:extLst>
                </a:gridCol>
                <a:gridCol w="246888">
                  <a:extLst>
                    <a:ext uri="{9D8B030D-6E8A-4147-A177-3AD203B41FA5}">
                      <a16:colId xmlns:a16="http://schemas.microsoft.com/office/drawing/2014/main" val="1404923319"/>
                    </a:ext>
                  </a:extLst>
                </a:gridCol>
                <a:gridCol w="246888">
                  <a:extLst>
                    <a:ext uri="{9D8B030D-6E8A-4147-A177-3AD203B41FA5}">
                      <a16:colId xmlns:a16="http://schemas.microsoft.com/office/drawing/2014/main" val="4281737255"/>
                    </a:ext>
                  </a:extLst>
                </a:gridCol>
                <a:gridCol w="246888">
                  <a:extLst>
                    <a:ext uri="{9D8B030D-6E8A-4147-A177-3AD203B41FA5}">
                      <a16:colId xmlns:a16="http://schemas.microsoft.com/office/drawing/2014/main" val="3015467646"/>
                    </a:ext>
                  </a:extLst>
                </a:gridCol>
                <a:gridCol w="246888">
                  <a:extLst>
                    <a:ext uri="{9D8B030D-6E8A-4147-A177-3AD203B41FA5}">
                      <a16:colId xmlns:a16="http://schemas.microsoft.com/office/drawing/2014/main" val="3396449154"/>
                    </a:ext>
                  </a:extLst>
                </a:gridCol>
                <a:gridCol w="246888">
                  <a:extLst>
                    <a:ext uri="{9D8B030D-6E8A-4147-A177-3AD203B41FA5}">
                      <a16:colId xmlns:a16="http://schemas.microsoft.com/office/drawing/2014/main" val="1873309564"/>
                    </a:ext>
                  </a:extLst>
                </a:gridCol>
                <a:gridCol w="246888">
                  <a:extLst>
                    <a:ext uri="{9D8B030D-6E8A-4147-A177-3AD203B41FA5}">
                      <a16:colId xmlns:a16="http://schemas.microsoft.com/office/drawing/2014/main" val="3149327416"/>
                    </a:ext>
                  </a:extLst>
                </a:gridCol>
                <a:gridCol w="246888">
                  <a:extLst>
                    <a:ext uri="{9D8B030D-6E8A-4147-A177-3AD203B41FA5}">
                      <a16:colId xmlns:a16="http://schemas.microsoft.com/office/drawing/2014/main" val="997792498"/>
                    </a:ext>
                  </a:extLst>
                </a:gridCol>
                <a:gridCol w="246888">
                  <a:extLst>
                    <a:ext uri="{9D8B030D-6E8A-4147-A177-3AD203B41FA5}">
                      <a16:colId xmlns:a16="http://schemas.microsoft.com/office/drawing/2014/main" val="2827696260"/>
                    </a:ext>
                  </a:extLst>
                </a:gridCol>
                <a:gridCol w="246888">
                  <a:extLst>
                    <a:ext uri="{9D8B030D-6E8A-4147-A177-3AD203B41FA5}">
                      <a16:colId xmlns:a16="http://schemas.microsoft.com/office/drawing/2014/main" val="1566304350"/>
                    </a:ext>
                  </a:extLst>
                </a:gridCol>
                <a:gridCol w="246888">
                  <a:extLst>
                    <a:ext uri="{9D8B030D-6E8A-4147-A177-3AD203B41FA5}">
                      <a16:colId xmlns:a16="http://schemas.microsoft.com/office/drawing/2014/main" val="202393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979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- 2021-01-23 21:02:58</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cookie recipe with Chef Sabrina in this live baking demo! Watch her bake Golden Salted Egg Yolk Cookies with SCS Butter! 
Plan ahead for CNY and get your stock of SCS Butter from Lazada! Click on the links below and start shopping!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3257042"/>
                  </a:ext>
                </a:extLst>
              </a:tr>
            </a:tbl>
          </a:graphicData>
        </a:graphic>
      </p:graphicFrame>
      <p:sp>
        <p:nvSpPr>
          <p:cNvPr id="4" name="Text Placeholder 3">
            <a:extLst>
              <a:ext uri="{FF2B5EF4-FFF2-40B4-BE49-F238E27FC236}">
                <a16:creationId xmlns:a16="http://schemas.microsoft.com/office/drawing/2014/main" id="{6DD186F6-686B-4430-86A3-C63DA090B94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00636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5F87-8427-456D-ABB8-3B3DF21EB338}"/>
              </a:ext>
            </a:extLst>
          </p:cNvPr>
          <p:cNvSpPr>
            <a:spLocks noGrp="1"/>
          </p:cNvSpPr>
          <p:nvPr>
            <p:ph type="title"/>
          </p:nvPr>
        </p:nvSpPr>
        <p:spPr/>
        <p:txBody>
          <a:bodyPr/>
          <a:lstStyle/>
          <a:p>
            <a:r>
              <a:rPr lang="en-US"/>
              <a:t>Facebook Original Own Posts Table | SCS Dairy MY - 10 of 26</a:t>
            </a:r>
          </a:p>
        </p:txBody>
      </p:sp>
      <p:graphicFrame>
        <p:nvGraphicFramePr>
          <p:cNvPr id="5" name="Table Placeholder 4">
            <a:extLst>
              <a:ext uri="{FF2B5EF4-FFF2-40B4-BE49-F238E27FC236}">
                <a16:creationId xmlns:a16="http://schemas.microsoft.com/office/drawing/2014/main" id="{1B68A6F7-F342-4D48-8F64-C825CEA61781}"/>
              </a:ext>
            </a:extLst>
          </p:cNvPr>
          <p:cNvGraphicFramePr>
            <a:graphicFrameLocks noGrp="1"/>
          </p:cNvGraphicFramePr>
          <p:nvPr>
            <p:ph type="tbl" sz="quarter" idx="13"/>
            <p:extLst>
              <p:ext uri="{D42A27DB-BD31-4B8C-83A1-F6EECF244321}">
                <p14:modId xmlns:p14="http://schemas.microsoft.com/office/powerpoint/2010/main" val="1891908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37568598"/>
                    </a:ext>
                  </a:extLst>
                </a:gridCol>
                <a:gridCol w="905256">
                  <a:extLst>
                    <a:ext uri="{9D8B030D-6E8A-4147-A177-3AD203B41FA5}">
                      <a16:colId xmlns:a16="http://schemas.microsoft.com/office/drawing/2014/main" val="947907689"/>
                    </a:ext>
                  </a:extLst>
                </a:gridCol>
                <a:gridCol w="411480">
                  <a:extLst>
                    <a:ext uri="{9D8B030D-6E8A-4147-A177-3AD203B41FA5}">
                      <a16:colId xmlns:a16="http://schemas.microsoft.com/office/drawing/2014/main" val="1601691258"/>
                    </a:ext>
                  </a:extLst>
                </a:gridCol>
                <a:gridCol w="246888">
                  <a:extLst>
                    <a:ext uri="{9D8B030D-6E8A-4147-A177-3AD203B41FA5}">
                      <a16:colId xmlns:a16="http://schemas.microsoft.com/office/drawing/2014/main" val="1810175814"/>
                    </a:ext>
                  </a:extLst>
                </a:gridCol>
                <a:gridCol w="246888">
                  <a:extLst>
                    <a:ext uri="{9D8B030D-6E8A-4147-A177-3AD203B41FA5}">
                      <a16:colId xmlns:a16="http://schemas.microsoft.com/office/drawing/2014/main" val="2973573840"/>
                    </a:ext>
                  </a:extLst>
                </a:gridCol>
                <a:gridCol w="246888">
                  <a:extLst>
                    <a:ext uri="{9D8B030D-6E8A-4147-A177-3AD203B41FA5}">
                      <a16:colId xmlns:a16="http://schemas.microsoft.com/office/drawing/2014/main" val="2481851306"/>
                    </a:ext>
                  </a:extLst>
                </a:gridCol>
                <a:gridCol w="246888">
                  <a:extLst>
                    <a:ext uri="{9D8B030D-6E8A-4147-A177-3AD203B41FA5}">
                      <a16:colId xmlns:a16="http://schemas.microsoft.com/office/drawing/2014/main" val="631578280"/>
                    </a:ext>
                  </a:extLst>
                </a:gridCol>
                <a:gridCol w="246888">
                  <a:extLst>
                    <a:ext uri="{9D8B030D-6E8A-4147-A177-3AD203B41FA5}">
                      <a16:colId xmlns:a16="http://schemas.microsoft.com/office/drawing/2014/main" val="3282920728"/>
                    </a:ext>
                  </a:extLst>
                </a:gridCol>
                <a:gridCol w="246888">
                  <a:extLst>
                    <a:ext uri="{9D8B030D-6E8A-4147-A177-3AD203B41FA5}">
                      <a16:colId xmlns:a16="http://schemas.microsoft.com/office/drawing/2014/main" val="377713920"/>
                    </a:ext>
                  </a:extLst>
                </a:gridCol>
                <a:gridCol w="246888">
                  <a:extLst>
                    <a:ext uri="{9D8B030D-6E8A-4147-A177-3AD203B41FA5}">
                      <a16:colId xmlns:a16="http://schemas.microsoft.com/office/drawing/2014/main" val="1341534486"/>
                    </a:ext>
                  </a:extLst>
                </a:gridCol>
                <a:gridCol w="246888">
                  <a:extLst>
                    <a:ext uri="{9D8B030D-6E8A-4147-A177-3AD203B41FA5}">
                      <a16:colId xmlns:a16="http://schemas.microsoft.com/office/drawing/2014/main" val="3074085741"/>
                    </a:ext>
                  </a:extLst>
                </a:gridCol>
                <a:gridCol w="246888">
                  <a:extLst>
                    <a:ext uri="{9D8B030D-6E8A-4147-A177-3AD203B41FA5}">
                      <a16:colId xmlns:a16="http://schemas.microsoft.com/office/drawing/2014/main" val="3547814353"/>
                    </a:ext>
                  </a:extLst>
                </a:gridCol>
                <a:gridCol w="246888">
                  <a:extLst>
                    <a:ext uri="{9D8B030D-6E8A-4147-A177-3AD203B41FA5}">
                      <a16:colId xmlns:a16="http://schemas.microsoft.com/office/drawing/2014/main" val="49967974"/>
                    </a:ext>
                  </a:extLst>
                </a:gridCol>
                <a:gridCol w="246888">
                  <a:extLst>
                    <a:ext uri="{9D8B030D-6E8A-4147-A177-3AD203B41FA5}">
                      <a16:colId xmlns:a16="http://schemas.microsoft.com/office/drawing/2014/main" val="2754921582"/>
                    </a:ext>
                  </a:extLst>
                </a:gridCol>
                <a:gridCol w="246888">
                  <a:extLst>
                    <a:ext uri="{9D8B030D-6E8A-4147-A177-3AD203B41FA5}">
                      <a16:colId xmlns:a16="http://schemas.microsoft.com/office/drawing/2014/main" val="3822448495"/>
                    </a:ext>
                  </a:extLst>
                </a:gridCol>
                <a:gridCol w="246888">
                  <a:extLst>
                    <a:ext uri="{9D8B030D-6E8A-4147-A177-3AD203B41FA5}">
                      <a16:colId xmlns:a16="http://schemas.microsoft.com/office/drawing/2014/main" val="1419570075"/>
                    </a:ext>
                  </a:extLst>
                </a:gridCol>
                <a:gridCol w="246888">
                  <a:extLst>
                    <a:ext uri="{9D8B030D-6E8A-4147-A177-3AD203B41FA5}">
                      <a16:colId xmlns:a16="http://schemas.microsoft.com/office/drawing/2014/main" val="2008684376"/>
                    </a:ext>
                  </a:extLst>
                </a:gridCol>
                <a:gridCol w="246888">
                  <a:extLst>
                    <a:ext uri="{9D8B030D-6E8A-4147-A177-3AD203B41FA5}">
                      <a16:colId xmlns:a16="http://schemas.microsoft.com/office/drawing/2014/main" val="3580052596"/>
                    </a:ext>
                  </a:extLst>
                </a:gridCol>
                <a:gridCol w="246888">
                  <a:extLst>
                    <a:ext uri="{9D8B030D-6E8A-4147-A177-3AD203B41FA5}">
                      <a16:colId xmlns:a16="http://schemas.microsoft.com/office/drawing/2014/main" val="252794250"/>
                    </a:ext>
                  </a:extLst>
                </a:gridCol>
                <a:gridCol w="246888">
                  <a:extLst>
                    <a:ext uri="{9D8B030D-6E8A-4147-A177-3AD203B41FA5}">
                      <a16:colId xmlns:a16="http://schemas.microsoft.com/office/drawing/2014/main" val="32729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135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16:22:39</a:t>
                      </a:r>
                      <a:r>
                        <a:rPr kumimoji="0" lang="en-US" sz="1000" b="0" i="0" u="none" strike="noStrike" kern="1200" cap="none" spc="0" normalizeH="0" baseline="0" noProof="0">
                          <a:ln>
                            <a:noFill/>
                          </a:ln>
                          <a:solidFill>
                            <a:prstClr val="black"/>
                          </a:solidFill>
                          <a:effectLst/>
                          <a:uLnTx/>
                          <a:uFillTx/>
                          <a:latin typeface="+mn-lt"/>
                          <a:ea typeface="+mn-ea"/>
                          <a:cs typeface="+mn-cs"/>
                        </a:rPr>
                        <a:t>
 Chef Sabrina will be baking a delicious recipe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at 9pm tomorrow and learn an exciting new recipe from her!
Stock up on your favourite SCS Butter from Lazada! Log onto Lazada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3882689"/>
                  </a:ext>
                </a:extLst>
              </a:tr>
            </a:tbl>
          </a:graphicData>
        </a:graphic>
      </p:graphicFrame>
      <p:sp>
        <p:nvSpPr>
          <p:cNvPr id="4" name="Text Placeholder 3">
            <a:extLst>
              <a:ext uri="{FF2B5EF4-FFF2-40B4-BE49-F238E27FC236}">
                <a16:creationId xmlns:a16="http://schemas.microsoft.com/office/drawing/2014/main" id="{611398FE-00BB-4B87-A8BC-9D720E4AA68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721350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83D9-D3B5-4D4A-8BE0-A96C21BB068A}"/>
              </a:ext>
            </a:extLst>
          </p:cNvPr>
          <p:cNvSpPr>
            <a:spLocks noGrp="1"/>
          </p:cNvSpPr>
          <p:nvPr>
            <p:ph type="title"/>
          </p:nvPr>
        </p:nvSpPr>
        <p:spPr/>
        <p:txBody>
          <a:bodyPr/>
          <a:lstStyle/>
          <a:p>
            <a:r>
              <a:rPr lang="en-US"/>
              <a:t>Facebook Original Own Posts Table | SCS Dairy MY - 11 of 26</a:t>
            </a:r>
          </a:p>
        </p:txBody>
      </p:sp>
      <p:graphicFrame>
        <p:nvGraphicFramePr>
          <p:cNvPr id="5" name="Table Placeholder 4">
            <a:extLst>
              <a:ext uri="{FF2B5EF4-FFF2-40B4-BE49-F238E27FC236}">
                <a16:creationId xmlns:a16="http://schemas.microsoft.com/office/drawing/2014/main" id="{C8E13EAF-DD8F-4CB0-90F4-840598F0FDF5}"/>
              </a:ext>
            </a:extLst>
          </p:cNvPr>
          <p:cNvGraphicFramePr>
            <a:graphicFrameLocks noGrp="1"/>
          </p:cNvGraphicFramePr>
          <p:nvPr>
            <p:ph type="tbl" sz="quarter" idx="13"/>
            <p:extLst>
              <p:ext uri="{D42A27DB-BD31-4B8C-83A1-F6EECF244321}">
                <p14:modId xmlns:p14="http://schemas.microsoft.com/office/powerpoint/2010/main" val="13930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28865336"/>
                    </a:ext>
                  </a:extLst>
                </a:gridCol>
                <a:gridCol w="905256">
                  <a:extLst>
                    <a:ext uri="{9D8B030D-6E8A-4147-A177-3AD203B41FA5}">
                      <a16:colId xmlns:a16="http://schemas.microsoft.com/office/drawing/2014/main" val="2667723585"/>
                    </a:ext>
                  </a:extLst>
                </a:gridCol>
                <a:gridCol w="411480">
                  <a:extLst>
                    <a:ext uri="{9D8B030D-6E8A-4147-A177-3AD203B41FA5}">
                      <a16:colId xmlns:a16="http://schemas.microsoft.com/office/drawing/2014/main" val="3976430192"/>
                    </a:ext>
                  </a:extLst>
                </a:gridCol>
                <a:gridCol w="246888">
                  <a:extLst>
                    <a:ext uri="{9D8B030D-6E8A-4147-A177-3AD203B41FA5}">
                      <a16:colId xmlns:a16="http://schemas.microsoft.com/office/drawing/2014/main" val="2959575264"/>
                    </a:ext>
                  </a:extLst>
                </a:gridCol>
                <a:gridCol w="246888">
                  <a:extLst>
                    <a:ext uri="{9D8B030D-6E8A-4147-A177-3AD203B41FA5}">
                      <a16:colId xmlns:a16="http://schemas.microsoft.com/office/drawing/2014/main" val="3597770718"/>
                    </a:ext>
                  </a:extLst>
                </a:gridCol>
                <a:gridCol w="246888">
                  <a:extLst>
                    <a:ext uri="{9D8B030D-6E8A-4147-A177-3AD203B41FA5}">
                      <a16:colId xmlns:a16="http://schemas.microsoft.com/office/drawing/2014/main" val="565416424"/>
                    </a:ext>
                  </a:extLst>
                </a:gridCol>
                <a:gridCol w="246888">
                  <a:extLst>
                    <a:ext uri="{9D8B030D-6E8A-4147-A177-3AD203B41FA5}">
                      <a16:colId xmlns:a16="http://schemas.microsoft.com/office/drawing/2014/main" val="2983712370"/>
                    </a:ext>
                  </a:extLst>
                </a:gridCol>
                <a:gridCol w="246888">
                  <a:extLst>
                    <a:ext uri="{9D8B030D-6E8A-4147-A177-3AD203B41FA5}">
                      <a16:colId xmlns:a16="http://schemas.microsoft.com/office/drawing/2014/main" val="4032697045"/>
                    </a:ext>
                  </a:extLst>
                </a:gridCol>
                <a:gridCol w="246888">
                  <a:extLst>
                    <a:ext uri="{9D8B030D-6E8A-4147-A177-3AD203B41FA5}">
                      <a16:colId xmlns:a16="http://schemas.microsoft.com/office/drawing/2014/main" val="350095045"/>
                    </a:ext>
                  </a:extLst>
                </a:gridCol>
                <a:gridCol w="246888">
                  <a:extLst>
                    <a:ext uri="{9D8B030D-6E8A-4147-A177-3AD203B41FA5}">
                      <a16:colId xmlns:a16="http://schemas.microsoft.com/office/drawing/2014/main" val="4160744802"/>
                    </a:ext>
                  </a:extLst>
                </a:gridCol>
                <a:gridCol w="246888">
                  <a:extLst>
                    <a:ext uri="{9D8B030D-6E8A-4147-A177-3AD203B41FA5}">
                      <a16:colId xmlns:a16="http://schemas.microsoft.com/office/drawing/2014/main" val="1854056348"/>
                    </a:ext>
                  </a:extLst>
                </a:gridCol>
                <a:gridCol w="246888">
                  <a:extLst>
                    <a:ext uri="{9D8B030D-6E8A-4147-A177-3AD203B41FA5}">
                      <a16:colId xmlns:a16="http://schemas.microsoft.com/office/drawing/2014/main" val="288968412"/>
                    </a:ext>
                  </a:extLst>
                </a:gridCol>
                <a:gridCol w="246888">
                  <a:extLst>
                    <a:ext uri="{9D8B030D-6E8A-4147-A177-3AD203B41FA5}">
                      <a16:colId xmlns:a16="http://schemas.microsoft.com/office/drawing/2014/main" val="4269610852"/>
                    </a:ext>
                  </a:extLst>
                </a:gridCol>
                <a:gridCol w="246888">
                  <a:extLst>
                    <a:ext uri="{9D8B030D-6E8A-4147-A177-3AD203B41FA5}">
                      <a16:colId xmlns:a16="http://schemas.microsoft.com/office/drawing/2014/main" val="1847863310"/>
                    </a:ext>
                  </a:extLst>
                </a:gridCol>
                <a:gridCol w="246888">
                  <a:extLst>
                    <a:ext uri="{9D8B030D-6E8A-4147-A177-3AD203B41FA5}">
                      <a16:colId xmlns:a16="http://schemas.microsoft.com/office/drawing/2014/main" val="349889003"/>
                    </a:ext>
                  </a:extLst>
                </a:gridCol>
                <a:gridCol w="246888">
                  <a:extLst>
                    <a:ext uri="{9D8B030D-6E8A-4147-A177-3AD203B41FA5}">
                      <a16:colId xmlns:a16="http://schemas.microsoft.com/office/drawing/2014/main" val="1678697119"/>
                    </a:ext>
                  </a:extLst>
                </a:gridCol>
                <a:gridCol w="246888">
                  <a:extLst>
                    <a:ext uri="{9D8B030D-6E8A-4147-A177-3AD203B41FA5}">
                      <a16:colId xmlns:a16="http://schemas.microsoft.com/office/drawing/2014/main" val="714024942"/>
                    </a:ext>
                  </a:extLst>
                </a:gridCol>
                <a:gridCol w="246888">
                  <a:extLst>
                    <a:ext uri="{9D8B030D-6E8A-4147-A177-3AD203B41FA5}">
                      <a16:colId xmlns:a16="http://schemas.microsoft.com/office/drawing/2014/main" val="2481977959"/>
                    </a:ext>
                  </a:extLst>
                </a:gridCol>
                <a:gridCol w="246888">
                  <a:extLst>
                    <a:ext uri="{9D8B030D-6E8A-4147-A177-3AD203B41FA5}">
                      <a16:colId xmlns:a16="http://schemas.microsoft.com/office/drawing/2014/main" val="298112668"/>
                    </a:ext>
                  </a:extLst>
                </a:gridCol>
                <a:gridCol w="246888">
                  <a:extLst>
                    <a:ext uri="{9D8B030D-6E8A-4147-A177-3AD203B41FA5}">
                      <a16:colId xmlns:a16="http://schemas.microsoft.com/office/drawing/2014/main" val="181114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7357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12:03:11</a:t>
                      </a:r>
                      <a:r>
                        <a:rPr kumimoji="0" lang="en-US" sz="1000" b="0" i="0" u="none" strike="noStrike" kern="1200" cap="none" spc="0" normalizeH="0" baseline="0" noProof="0">
                          <a:ln>
                            <a:noFill/>
                          </a:ln>
                          <a:solidFill>
                            <a:prstClr val="black"/>
                          </a:solidFill>
                          <a:effectLst/>
                          <a:uLnTx/>
                          <a:uFillTx/>
                          <a:latin typeface="+mn-lt"/>
                          <a:ea typeface="+mn-ea"/>
                          <a:cs typeface="+mn-cs"/>
                        </a:rPr>
                        <a:t>
 Here is a quick tip to enjoy SCS Extra Virgin Olive Oil Spreadable Butter even more! Crush a clove of garlic and combine with grated lemon rind and black pepper. Mix it with SCS Extra Virgin Olive Oil Spreadable Butter, spread over pan-fried chicken thigh fillets before serving.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6400536"/>
                  </a:ext>
                </a:extLst>
              </a:tr>
            </a:tbl>
          </a:graphicData>
        </a:graphic>
      </p:graphicFrame>
      <p:sp>
        <p:nvSpPr>
          <p:cNvPr id="4" name="Text Placeholder 3">
            <a:extLst>
              <a:ext uri="{FF2B5EF4-FFF2-40B4-BE49-F238E27FC236}">
                <a16:creationId xmlns:a16="http://schemas.microsoft.com/office/drawing/2014/main" id="{277C8348-B268-4DE2-92E8-F4FE1BC2CC4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24527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519FB-9F11-4A24-A8A2-332AB19A9F23}"/>
              </a:ext>
            </a:extLst>
          </p:cNvPr>
          <p:cNvSpPr>
            <a:spLocks noGrp="1"/>
          </p:cNvSpPr>
          <p:nvPr>
            <p:ph type="title"/>
          </p:nvPr>
        </p:nvSpPr>
        <p:spPr/>
        <p:txBody>
          <a:bodyPr/>
          <a:lstStyle/>
          <a:p>
            <a:r>
              <a:rPr lang="en-US"/>
              <a:t>Facebook Original Own Posts Table | SCS Dairy MY - 12 of 26</a:t>
            </a:r>
          </a:p>
        </p:txBody>
      </p:sp>
      <p:graphicFrame>
        <p:nvGraphicFramePr>
          <p:cNvPr id="5" name="Table Placeholder 4">
            <a:extLst>
              <a:ext uri="{FF2B5EF4-FFF2-40B4-BE49-F238E27FC236}">
                <a16:creationId xmlns:a16="http://schemas.microsoft.com/office/drawing/2014/main" id="{F5A929E3-CE06-452B-A267-BED2C1790CB5}"/>
              </a:ext>
            </a:extLst>
          </p:cNvPr>
          <p:cNvGraphicFramePr>
            <a:graphicFrameLocks noGrp="1"/>
          </p:cNvGraphicFramePr>
          <p:nvPr>
            <p:ph type="tbl" sz="quarter" idx="13"/>
            <p:extLst>
              <p:ext uri="{D42A27DB-BD31-4B8C-83A1-F6EECF244321}">
                <p14:modId xmlns:p14="http://schemas.microsoft.com/office/powerpoint/2010/main" val="261266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61451249"/>
                    </a:ext>
                  </a:extLst>
                </a:gridCol>
                <a:gridCol w="905256">
                  <a:extLst>
                    <a:ext uri="{9D8B030D-6E8A-4147-A177-3AD203B41FA5}">
                      <a16:colId xmlns:a16="http://schemas.microsoft.com/office/drawing/2014/main" val="2333955406"/>
                    </a:ext>
                  </a:extLst>
                </a:gridCol>
                <a:gridCol w="411480">
                  <a:extLst>
                    <a:ext uri="{9D8B030D-6E8A-4147-A177-3AD203B41FA5}">
                      <a16:colId xmlns:a16="http://schemas.microsoft.com/office/drawing/2014/main" val="439115459"/>
                    </a:ext>
                  </a:extLst>
                </a:gridCol>
                <a:gridCol w="246888">
                  <a:extLst>
                    <a:ext uri="{9D8B030D-6E8A-4147-A177-3AD203B41FA5}">
                      <a16:colId xmlns:a16="http://schemas.microsoft.com/office/drawing/2014/main" val="670603234"/>
                    </a:ext>
                  </a:extLst>
                </a:gridCol>
                <a:gridCol w="246888">
                  <a:extLst>
                    <a:ext uri="{9D8B030D-6E8A-4147-A177-3AD203B41FA5}">
                      <a16:colId xmlns:a16="http://schemas.microsoft.com/office/drawing/2014/main" val="777586082"/>
                    </a:ext>
                  </a:extLst>
                </a:gridCol>
                <a:gridCol w="246888">
                  <a:extLst>
                    <a:ext uri="{9D8B030D-6E8A-4147-A177-3AD203B41FA5}">
                      <a16:colId xmlns:a16="http://schemas.microsoft.com/office/drawing/2014/main" val="3447474245"/>
                    </a:ext>
                  </a:extLst>
                </a:gridCol>
                <a:gridCol w="246888">
                  <a:extLst>
                    <a:ext uri="{9D8B030D-6E8A-4147-A177-3AD203B41FA5}">
                      <a16:colId xmlns:a16="http://schemas.microsoft.com/office/drawing/2014/main" val="2344647769"/>
                    </a:ext>
                  </a:extLst>
                </a:gridCol>
                <a:gridCol w="246888">
                  <a:extLst>
                    <a:ext uri="{9D8B030D-6E8A-4147-A177-3AD203B41FA5}">
                      <a16:colId xmlns:a16="http://schemas.microsoft.com/office/drawing/2014/main" val="3087957077"/>
                    </a:ext>
                  </a:extLst>
                </a:gridCol>
                <a:gridCol w="246888">
                  <a:extLst>
                    <a:ext uri="{9D8B030D-6E8A-4147-A177-3AD203B41FA5}">
                      <a16:colId xmlns:a16="http://schemas.microsoft.com/office/drawing/2014/main" val="3951339561"/>
                    </a:ext>
                  </a:extLst>
                </a:gridCol>
                <a:gridCol w="246888">
                  <a:extLst>
                    <a:ext uri="{9D8B030D-6E8A-4147-A177-3AD203B41FA5}">
                      <a16:colId xmlns:a16="http://schemas.microsoft.com/office/drawing/2014/main" val="2808835628"/>
                    </a:ext>
                  </a:extLst>
                </a:gridCol>
                <a:gridCol w="246888">
                  <a:extLst>
                    <a:ext uri="{9D8B030D-6E8A-4147-A177-3AD203B41FA5}">
                      <a16:colId xmlns:a16="http://schemas.microsoft.com/office/drawing/2014/main" val="283120505"/>
                    </a:ext>
                  </a:extLst>
                </a:gridCol>
                <a:gridCol w="246888">
                  <a:extLst>
                    <a:ext uri="{9D8B030D-6E8A-4147-A177-3AD203B41FA5}">
                      <a16:colId xmlns:a16="http://schemas.microsoft.com/office/drawing/2014/main" val="1928628019"/>
                    </a:ext>
                  </a:extLst>
                </a:gridCol>
                <a:gridCol w="246888">
                  <a:extLst>
                    <a:ext uri="{9D8B030D-6E8A-4147-A177-3AD203B41FA5}">
                      <a16:colId xmlns:a16="http://schemas.microsoft.com/office/drawing/2014/main" val="3895816011"/>
                    </a:ext>
                  </a:extLst>
                </a:gridCol>
                <a:gridCol w="246888">
                  <a:extLst>
                    <a:ext uri="{9D8B030D-6E8A-4147-A177-3AD203B41FA5}">
                      <a16:colId xmlns:a16="http://schemas.microsoft.com/office/drawing/2014/main" val="2047427873"/>
                    </a:ext>
                  </a:extLst>
                </a:gridCol>
                <a:gridCol w="246888">
                  <a:extLst>
                    <a:ext uri="{9D8B030D-6E8A-4147-A177-3AD203B41FA5}">
                      <a16:colId xmlns:a16="http://schemas.microsoft.com/office/drawing/2014/main" val="1974254449"/>
                    </a:ext>
                  </a:extLst>
                </a:gridCol>
                <a:gridCol w="246888">
                  <a:extLst>
                    <a:ext uri="{9D8B030D-6E8A-4147-A177-3AD203B41FA5}">
                      <a16:colId xmlns:a16="http://schemas.microsoft.com/office/drawing/2014/main" val="2349715543"/>
                    </a:ext>
                  </a:extLst>
                </a:gridCol>
                <a:gridCol w="246888">
                  <a:extLst>
                    <a:ext uri="{9D8B030D-6E8A-4147-A177-3AD203B41FA5}">
                      <a16:colId xmlns:a16="http://schemas.microsoft.com/office/drawing/2014/main" val="1947291029"/>
                    </a:ext>
                  </a:extLst>
                </a:gridCol>
                <a:gridCol w="246888">
                  <a:extLst>
                    <a:ext uri="{9D8B030D-6E8A-4147-A177-3AD203B41FA5}">
                      <a16:colId xmlns:a16="http://schemas.microsoft.com/office/drawing/2014/main" val="351846681"/>
                    </a:ext>
                  </a:extLst>
                </a:gridCol>
                <a:gridCol w="246888">
                  <a:extLst>
                    <a:ext uri="{9D8B030D-6E8A-4147-A177-3AD203B41FA5}">
                      <a16:colId xmlns:a16="http://schemas.microsoft.com/office/drawing/2014/main" val="3773748410"/>
                    </a:ext>
                  </a:extLst>
                </a:gridCol>
                <a:gridCol w="246888">
                  <a:extLst>
                    <a:ext uri="{9D8B030D-6E8A-4147-A177-3AD203B41FA5}">
                      <a16:colId xmlns:a16="http://schemas.microsoft.com/office/drawing/2014/main" val="290672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0642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- 2021-01-21 18:21:51</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and creamy ravioli made with SCS Extra Virgin Olive Oil Spreadable Butter is quick and easy to make and is the perfect dinner to serve your family on a weekend.
Remember to get your stock of SCS Butter from Lazada in time to bake your CNY goodies! Click on the Shop Now button and fill up your cart!
Creamy Ravioli
Ingredients:
50g SCS Extra Virgin Olive Oil Spreadable Butter
1 slice of SCS Original Sliced Cheese
110g ravioli
10g onion (chopped)
5g garlic (sliced)
30g cherry tomato
5g bird’s eye chili
150ml cooking cream
3g dried oregano
3g salt
3g white pepper
3g parsley (chopped)
Instructions:
1. Heat SCS Extra Virgin Olive Oil Spreadable Butter in a pan.
2. Add onion and garlic and stir-fry until fragrant.
3. Add in cherry tomatoes and bird eye chilies. 
4. Now add in ravioli and cooking cream and mix well.
5. Add SCS Original Sliced Cheese and cook until melted the cheese has melted.
6. Add oregano, salt and white pepper and stir until well combined. 
7. Serve the ravioli in a plate and sprinkle with chopped parsley.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1132783"/>
                  </a:ext>
                </a:extLst>
              </a:tr>
            </a:tbl>
          </a:graphicData>
        </a:graphic>
      </p:graphicFrame>
      <p:sp>
        <p:nvSpPr>
          <p:cNvPr id="4" name="Text Placeholder 3">
            <a:extLst>
              <a:ext uri="{FF2B5EF4-FFF2-40B4-BE49-F238E27FC236}">
                <a16:creationId xmlns:a16="http://schemas.microsoft.com/office/drawing/2014/main" id="{CAF000B6-A37B-44A5-BF25-20880AD10BB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95840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74EA-9316-4F0E-81AD-ECC3DFB942B7}"/>
              </a:ext>
            </a:extLst>
          </p:cNvPr>
          <p:cNvSpPr>
            <a:spLocks noGrp="1"/>
          </p:cNvSpPr>
          <p:nvPr>
            <p:ph type="title"/>
          </p:nvPr>
        </p:nvSpPr>
        <p:spPr/>
        <p:txBody>
          <a:bodyPr/>
          <a:lstStyle/>
          <a:p>
            <a:r>
              <a:rPr lang="en-US"/>
              <a:t>Facebook Original Own Posts Table | SCS Dairy MY - 13 of 26</a:t>
            </a:r>
          </a:p>
        </p:txBody>
      </p:sp>
      <p:graphicFrame>
        <p:nvGraphicFramePr>
          <p:cNvPr id="5" name="Table Placeholder 4">
            <a:extLst>
              <a:ext uri="{FF2B5EF4-FFF2-40B4-BE49-F238E27FC236}">
                <a16:creationId xmlns:a16="http://schemas.microsoft.com/office/drawing/2014/main" id="{B1FC24B1-C1DF-42A8-AD7F-3D407005A045}"/>
              </a:ext>
            </a:extLst>
          </p:cNvPr>
          <p:cNvGraphicFramePr>
            <a:graphicFrameLocks noGrp="1"/>
          </p:cNvGraphicFramePr>
          <p:nvPr>
            <p:ph type="tbl" sz="quarter" idx="13"/>
            <p:extLst>
              <p:ext uri="{D42A27DB-BD31-4B8C-83A1-F6EECF244321}">
                <p14:modId xmlns:p14="http://schemas.microsoft.com/office/powerpoint/2010/main" val="68957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98045898"/>
                    </a:ext>
                  </a:extLst>
                </a:gridCol>
                <a:gridCol w="905256">
                  <a:extLst>
                    <a:ext uri="{9D8B030D-6E8A-4147-A177-3AD203B41FA5}">
                      <a16:colId xmlns:a16="http://schemas.microsoft.com/office/drawing/2014/main" val="1129207190"/>
                    </a:ext>
                  </a:extLst>
                </a:gridCol>
                <a:gridCol w="411480">
                  <a:extLst>
                    <a:ext uri="{9D8B030D-6E8A-4147-A177-3AD203B41FA5}">
                      <a16:colId xmlns:a16="http://schemas.microsoft.com/office/drawing/2014/main" val="200580869"/>
                    </a:ext>
                  </a:extLst>
                </a:gridCol>
                <a:gridCol w="246888">
                  <a:extLst>
                    <a:ext uri="{9D8B030D-6E8A-4147-A177-3AD203B41FA5}">
                      <a16:colId xmlns:a16="http://schemas.microsoft.com/office/drawing/2014/main" val="3518156777"/>
                    </a:ext>
                  </a:extLst>
                </a:gridCol>
                <a:gridCol w="246888">
                  <a:extLst>
                    <a:ext uri="{9D8B030D-6E8A-4147-A177-3AD203B41FA5}">
                      <a16:colId xmlns:a16="http://schemas.microsoft.com/office/drawing/2014/main" val="4229956696"/>
                    </a:ext>
                  </a:extLst>
                </a:gridCol>
                <a:gridCol w="246888">
                  <a:extLst>
                    <a:ext uri="{9D8B030D-6E8A-4147-A177-3AD203B41FA5}">
                      <a16:colId xmlns:a16="http://schemas.microsoft.com/office/drawing/2014/main" val="2031103828"/>
                    </a:ext>
                  </a:extLst>
                </a:gridCol>
                <a:gridCol w="246888">
                  <a:extLst>
                    <a:ext uri="{9D8B030D-6E8A-4147-A177-3AD203B41FA5}">
                      <a16:colId xmlns:a16="http://schemas.microsoft.com/office/drawing/2014/main" val="400383788"/>
                    </a:ext>
                  </a:extLst>
                </a:gridCol>
                <a:gridCol w="246888">
                  <a:extLst>
                    <a:ext uri="{9D8B030D-6E8A-4147-A177-3AD203B41FA5}">
                      <a16:colId xmlns:a16="http://schemas.microsoft.com/office/drawing/2014/main" val="2943311832"/>
                    </a:ext>
                  </a:extLst>
                </a:gridCol>
                <a:gridCol w="246888">
                  <a:extLst>
                    <a:ext uri="{9D8B030D-6E8A-4147-A177-3AD203B41FA5}">
                      <a16:colId xmlns:a16="http://schemas.microsoft.com/office/drawing/2014/main" val="3713778645"/>
                    </a:ext>
                  </a:extLst>
                </a:gridCol>
                <a:gridCol w="246888">
                  <a:extLst>
                    <a:ext uri="{9D8B030D-6E8A-4147-A177-3AD203B41FA5}">
                      <a16:colId xmlns:a16="http://schemas.microsoft.com/office/drawing/2014/main" val="1427269413"/>
                    </a:ext>
                  </a:extLst>
                </a:gridCol>
                <a:gridCol w="246888">
                  <a:extLst>
                    <a:ext uri="{9D8B030D-6E8A-4147-A177-3AD203B41FA5}">
                      <a16:colId xmlns:a16="http://schemas.microsoft.com/office/drawing/2014/main" val="3559744936"/>
                    </a:ext>
                  </a:extLst>
                </a:gridCol>
                <a:gridCol w="246888">
                  <a:extLst>
                    <a:ext uri="{9D8B030D-6E8A-4147-A177-3AD203B41FA5}">
                      <a16:colId xmlns:a16="http://schemas.microsoft.com/office/drawing/2014/main" val="2523188844"/>
                    </a:ext>
                  </a:extLst>
                </a:gridCol>
                <a:gridCol w="246888">
                  <a:extLst>
                    <a:ext uri="{9D8B030D-6E8A-4147-A177-3AD203B41FA5}">
                      <a16:colId xmlns:a16="http://schemas.microsoft.com/office/drawing/2014/main" val="313033340"/>
                    </a:ext>
                  </a:extLst>
                </a:gridCol>
                <a:gridCol w="246888">
                  <a:extLst>
                    <a:ext uri="{9D8B030D-6E8A-4147-A177-3AD203B41FA5}">
                      <a16:colId xmlns:a16="http://schemas.microsoft.com/office/drawing/2014/main" val="1712725558"/>
                    </a:ext>
                  </a:extLst>
                </a:gridCol>
                <a:gridCol w="246888">
                  <a:extLst>
                    <a:ext uri="{9D8B030D-6E8A-4147-A177-3AD203B41FA5}">
                      <a16:colId xmlns:a16="http://schemas.microsoft.com/office/drawing/2014/main" val="1663827452"/>
                    </a:ext>
                  </a:extLst>
                </a:gridCol>
                <a:gridCol w="246888">
                  <a:extLst>
                    <a:ext uri="{9D8B030D-6E8A-4147-A177-3AD203B41FA5}">
                      <a16:colId xmlns:a16="http://schemas.microsoft.com/office/drawing/2014/main" val="3489237914"/>
                    </a:ext>
                  </a:extLst>
                </a:gridCol>
                <a:gridCol w="246888">
                  <a:extLst>
                    <a:ext uri="{9D8B030D-6E8A-4147-A177-3AD203B41FA5}">
                      <a16:colId xmlns:a16="http://schemas.microsoft.com/office/drawing/2014/main" val="686116266"/>
                    </a:ext>
                  </a:extLst>
                </a:gridCol>
                <a:gridCol w="246888">
                  <a:extLst>
                    <a:ext uri="{9D8B030D-6E8A-4147-A177-3AD203B41FA5}">
                      <a16:colId xmlns:a16="http://schemas.microsoft.com/office/drawing/2014/main" val="3696150604"/>
                    </a:ext>
                  </a:extLst>
                </a:gridCol>
                <a:gridCol w="246888">
                  <a:extLst>
                    <a:ext uri="{9D8B030D-6E8A-4147-A177-3AD203B41FA5}">
                      <a16:colId xmlns:a16="http://schemas.microsoft.com/office/drawing/2014/main" val="4096222055"/>
                    </a:ext>
                  </a:extLst>
                </a:gridCol>
                <a:gridCol w="246888">
                  <a:extLst>
                    <a:ext uri="{9D8B030D-6E8A-4147-A177-3AD203B41FA5}">
                      <a16:colId xmlns:a16="http://schemas.microsoft.com/office/drawing/2014/main" val="344171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5050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17:34:36</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0276960"/>
                  </a:ext>
                </a:extLst>
              </a:tr>
            </a:tbl>
          </a:graphicData>
        </a:graphic>
      </p:graphicFrame>
      <p:sp>
        <p:nvSpPr>
          <p:cNvPr id="4" name="Text Placeholder 3">
            <a:extLst>
              <a:ext uri="{FF2B5EF4-FFF2-40B4-BE49-F238E27FC236}">
                <a16:creationId xmlns:a16="http://schemas.microsoft.com/office/drawing/2014/main" id="{E12FF990-EDB4-4DF3-9D7F-D12B0C6AD4C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7696140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6738-4F73-45CC-B991-020510DB5449}"/>
              </a:ext>
            </a:extLst>
          </p:cNvPr>
          <p:cNvSpPr>
            <a:spLocks noGrp="1"/>
          </p:cNvSpPr>
          <p:nvPr>
            <p:ph type="title"/>
          </p:nvPr>
        </p:nvSpPr>
        <p:spPr/>
        <p:txBody>
          <a:bodyPr/>
          <a:lstStyle/>
          <a:p>
            <a:r>
              <a:rPr lang="en-US"/>
              <a:t>Facebook Original Own Posts Table | SCS Dairy MY - 14 of 26</a:t>
            </a:r>
          </a:p>
        </p:txBody>
      </p:sp>
      <p:graphicFrame>
        <p:nvGraphicFramePr>
          <p:cNvPr id="5" name="Table Placeholder 4">
            <a:extLst>
              <a:ext uri="{FF2B5EF4-FFF2-40B4-BE49-F238E27FC236}">
                <a16:creationId xmlns:a16="http://schemas.microsoft.com/office/drawing/2014/main" id="{EF000D76-42E9-456E-837C-A3DB984E6A2D}"/>
              </a:ext>
            </a:extLst>
          </p:cNvPr>
          <p:cNvGraphicFramePr>
            <a:graphicFrameLocks noGrp="1"/>
          </p:cNvGraphicFramePr>
          <p:nvPr>
            <p:ph type="tbl" sz="quarter" idx="13"/>
            <p:extLst>
              <p:ext uri="{D42A27DB-BD31-4B8C-83A1-F6EECF244321}">
                <p14:modId xmlns:p14="http://schemas.microsoft.com/office/powerpoint/2010/main" val="3303305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89586481"/>
                    </a:ext>
                  </a:extLst>
                </a:gridCol>
                <a:gridCol w="905256">
                  <a:extLst>
                    <a:ext uri="{9D8B030D-6E8A-4147-A177-3AD203B41FA5}">
                      <a16:colId xmlns:a16="http://schemas.microsoft.com/office/drawing/2014/main" val="2418157606"/>
                    </a:ext>
                  </a:extLst>
                </a:gridCol>
                <a:gridCol w="411480">
                  <a:extLst>
                    <a:ext uri="{9D8B030D-6E8A-4147-A177-3AD203B41FA5}">
                      <a16:colId xmlns:a16="http://schemas.microsoft.com/office/drawing/2014/main" val="3639446311"/>
                    </a:ext>
                  </a:extLst>
                </a:gridCol>
                <a:gridCol w="246888">
                  <a:extLst>
                    <a:ext uri="{9D8B030D-6E8A-4147-A177-3AD203B41FA5}">
                      <a16:colId xmlns:a16="http://schemas.microsoft.com/office/drawing/2014/main" val="3001755286"/>
                    </a:ext>
                  </a:extLst>
                </a:gridCol>
                <a:gridCol w="246888">
                  <a:extLst>
                    <a:ext uri="{9D8B030D-6E8A-4147-A177-3AD203B41FA5}">
                      <a16:colId xmlns:a16="http://schemas.microsoft.com/office/drawing/2014/main" val="3820787867"/>
                    </a:ext>
                  </a:extLst>
                </a:gridCol>
                <a:gridCol w="246888">
                  <a:extLst>
                    <a:ext uri="{9D8B030D-6E8A-4147-A177-3AD203B41FA5}">
                      <a16:colId xmlns:a16="http://schemas.microsoft.com/office/drawing/2014/main" val="3945055893"/>
                    </a:ext>
                  </a:extLst>
                </a:gridCol>
                <a:gridCol w="246888">
                  <a:extLst>
                    <a:ext uri="{9D8B030D-6E8A-4147-A177-3AD203B41FA5}">
                      <a16:colId xmlns:a16="http://schemas.microsoft.com/office/drawing/2014/main" val="737839217"/>
                    </a:ext>
                  </a:extLst>
                </a:gridCol>
                <a:gridCol w="246888">
                  <a:extLst>
                    <a:ext uri="{9D8B030D-6E8A-4147-A177-3AD203B41FA5}">
                      <a16:colId xmlns:a16="http://schemas.microsoft.com/office/drawing/2014/main" val="951670048"/>
                    </a:ext>
                  </a:extLst>
                </a:gridCol>
                <a:gridCol w="246888">
                  <a:extLst>
                    <a:ext uri="{9D8B030D-6E8A-4147-A177-3AD203B41FA5}">
                      <a16:colId xmlns:a16="http://schemas.microsoft.com/office/drawing/2014/main" val="490931969"/>
                    </a:ext>
                  </a:extLst>
                </a:gridCol>
                <a:gridCol w="246888">
                  <a:extLst>
                    <a:ext uri="{9D8B030D-6E8A-4147-A177-3AD203B41FA5}">
                      <a16:colId xmlns:a16="http://schemas.microsoft.com/office/drawing/2014/main" val="1129477108"/>
                    </a:ext>
                  </a:extLst>
                </a:gridCol>
                <a:gridCol w="246888">
                  <a:extLst>
                    <a:ext uri="{9D8B030D-6E8A-4147-A177-3AD203B41FA5}">
                      <a16:colId xmlns:a16="http://schemas.microsoft.com/office/drawing/2014/main" val="3300981472"/>
                    </a:ext>
                  </a:extLst>
                </a:gridCol>
                <a:gridCol w="246888">
                  <a:extLst>
                    <a:ext uri="{9D8B030D-6E8A-4147-A177-3AD203B41FA5}">
                      <a16:colId xmlns:a16="http://schemas.microsoft.com/office/drawing/2014/main" val="1056202123"/>
                    </a:ext>
                  </a:extLst>
                </a:gridCol>
                <a:gridCol w="246888">
                  <a:extLst>
                    <a:ext uri="{9D8B030D-6E8A-4147-A177-3AD203B41FA5}">
                      <a16:colId xmlns:a16="http://schemas.microsoft.com/office/drawing/2014/main" val="1264059973"/>
                    </a:ext>
                  </a:extLst>
                </a:gridCol>
                <a:gridCol w="246888">
                  <a:extLst>
                    <a:ext uri="{9D8B030D-6E8A-4147-A177-3AD203B41FA5}">
                      <a16:colId xmlns:a16="http://schemas.microsoft.com/office/drawing/2014/main" val="3151984282"/>
                    </a:ext>
                  </a:extLst>
                </a:gridCol>
                <a:gridCol w="246888">
                  <a:extLst>
                    <a:ext uri="{9D8B030D-6E8A-4147-A177-3AD203B41FA5}">
                      <a16:colId xmlns:a16="http://schemas.microsoft.com/office/drawing/2014/main" val="3169474725"/>
                    </a:ext>
                  </a:extLst>
                </a:gridCol>
                <a:gridCol w="246888">
                  <a:extLst>
                    <a:ext uri="{9D8B030D-6E8A-4147-A177-3AD203B41FA5}">
                      <a16:colId xmlns:a16="http://schemas.microsoft.com/office/drawing/2014/main" val="1703878854"/>
                    </a:ext>
                  </a:extLst>
                </a:gridCol>
                <a:gridCol w="246888">
                  <a:extLst>
                    <a:ext uri="{9D8B030D-6E8A-4147-A177-3AD203B41FA5}">
                      <a16:colId xmlns:a16="http://schemas.microsoft.com/office/drawing/2014/main" val="3447471798"/>
                    </a:ext>
                  </a:extLst>
                </a:gridCol>
                <a:gridCol w="246888">
                  <a:extLst>
                    <a:ext uri="{9D8B030D-6E8A-4147-A177-3AD203B41FA5}">
                      <a16:colId xmlns:a16="http://schemas.microsoft.com/office/drawing/2014/main" val="904149723"/>
                    </a:ext>
                  </a:extLst>
                </a:gridCol>
                <a:gridCol w="246888">
                  <a:extLst>
                    <a:ext uri="{9D8B030D-6E8A-4147-A177-3AD203B41FA5}">
                      <a16:colId xmlns:a16="http://schemas.microsoft.com/office/drawing/2014/main" val="2309499366"/>
                    </a:ext>
                  </a:extLst>
                </a:gridCol>
                <a:gridCol w="246888">
                  <a:extLst>
                    <a:ext uri="{9D8B030D-6E8A-4147-A177-3AD203B41FA5}">
                      <a16:colId xmlns:a16="http://schemas.microsoft.com/office/drawing/2014/main" val="1332682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4087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13:05:27</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01/20/2021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0066869"/>
                  </a:ext>
                </a:extLst>
              </a:tr>
            </a:tbl>
          </a:graphicData>
        </a:graphic>
      </p:graphicFrame>
      <p:sp>
        <p:nvSpPr>
          <p:cNvPr id="4" name="Text Placeholder 3">
            <a:extLst>
              <a:ext uri="{FF2B5EF4-FFF2-40B4-BE49-F238E27FC236}">
                <a16:creationId xmlns:a16="http://schemas.microsoft.com/office/drawing/2014/main" id="{FAB74762-49CF-4804-8C23-213DFFF8CD4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8197768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539E1-0B40-4A45-9F70-58E0A0E1DE7C}"/>
              </a:ext>
            </a:extLst>
          </p:cNvPr>
          <p:cNvSpPr>
            <a:spLocks noGrp="1"/>
          </p:cNvSpPr>
          <p:nvPr>
            <p:ph type="title"/>
          </p:nvPr>
        </p:nvSpPr>
        <p:spPr/>
        <p:txBody>
          <a:bodyPr/>
          <a:lstStyle/>
          <a:p>
            <a:r>
              <a:rPr lang="en-US"/>
              <a:t>Facebook Original Own Posts Table | SCS Dairy MY - 15 of 26</a:t>
            </a:r>
          </a:p>
        </p:txBody>
      </p:sp>
      <p:graphicFrame>
        <p:nvGraphicFramePr>
          <p:cNvPr id="5" name="Table Placeholder 4">
            <a:extLst>
              <a:ext uri="{FF2B5EF4-FFF2-40B4-BE49-F238E27FC236}">
                <a16:creationId xmlns:a16="http://schemas.microsoft.com/office/drawing/2014/main" id="{B3AF77F8-18C7-49C4-9B93-7C8CDD63CBA0}"/>
              </a:ext>
            </a:extLst>
          </p:cNvPr>
          <p:cNvGraphicFramePr>
            <a:graphicFrameLocks noGrp="1"/>
          </p:cNvGraphicFramePr>
          <p:nvPr>
            <p:ph type="tbl" sz="quarter" idx="13"/>
            <p:extLst>
              <p:ext uri="{D42A27DB-BD31-4B8C-83A1-F6EECF244321}">
                <p14:modId xmlns:p14="http://schemas.microsoft.com/office/powerpoint/2010/main" val="167230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24956260"/>
                    </a:ext>
                  </a:extLst>
                </a:gridCol>
                <a:gridCol w="905256">
                  <a:extLst>
                    <a:ext uri="{9D8B030D-6E8A-4147-A177-3AD203B41FA5}">
                      <a16:colId xmlns:a16="http://schemas.microsoft.com/office/drawing/2014/main" val="2109708909"/>
                    </a:ext>
                  </a:extLst>
                </a:gridCol>
                <a:gridCol w="411480">
                  <a:extLst>
                    <a:ext uri="{9D8B030D-6E8A-4147-A177-3AD203B41FA5}">
                      <a16:colId xmlns:a16="http://schemas.microsoft.com/office/drawing/2014/main" val="345863230"/>
                    </a:ext>
                  </a:extLst>
                </a:gridCol>
                <a:gridCol w="246888">
                  <a:extLst>
                    <a:ext uri="{9D8B030D-6E8A-4147-A177-3AD203B41FA5}">
                      <a16:colId xmlns:a16="http://schemas.microsoft.com/office/drawing/2014/main" val="337223276"/>
                    </a:ext>
                  </a:extLst>
                </a:gridCol>
                <a:gridCol w="246888">
                  <a:extLst>
                    <a:ext uri="{9D8B030D-6E8A-4147-A177-3AD203B41FA5}">
                      <a16:colId xmlns:a16="http://schemas.microsoft.com/office/drawing/2014/main" val="3082382794"/>
                    </a:ext>
                  </a:extLst>
                </a:gridCol>
                <a:gridCol w="246888">
                  <a:extLst>
                    <a:ext uri="{9D8B030D-6E8A-4147-A177-3AD203B41FA5}">
                      <a16:colId xmlns:a16="http://schemas.microsoft.com/office/drawing/2014/main" val="3323692628"/>
                    </a:ext>
                  </a:extLst>
                </a:gridCol>
                <a:gridCol w="246888">
                  <a:extLst>
                    <a:ext uri="{9D8B030D-6E8A-4147-A177-3AD203B41FA5}">
                      <a16:colId xmlns:a16="http://schemas.microsoft.com/office/drawing/2014/main" val="3344078478"/>
                    </a:ext>
                  </a:extLst>
                </a:gridCol>
                <a:gridCol w="246888">
                  <a:extLst>
                    <a:ext uri="{9D8B030D-6E8A-4147-A177-3AD203B41FA5}">
                      <a16:colId xmlns:a16="http://schemas.microsoft.com/office/drawing/2014/main" val="883030684"/>
                    </a:ext>
                  </a:extLst>
                </a:gridCol>
                <a:gridCol w="246888">
                  <a:extLst>
                    <a:ext uri="{9D8B030D-6E8A-4147-A177-3AD203B41FA5}">
                      <a16:colId xmlns:a16="http://schemas.microsoft.com/office/drawing/2014/main" val="696980369"/>
                    </a:ext>
                  </a:extLst>
                </a:gridCol>
                <a:gridCol w="246888">
                  <a:extLst>
                    <a:ext uri="{9D8B030D-6E8A-4147-A177-3AD203B41FA5}">
                      <a16:colId xmlns:a16="http://schemas.microsoft.com/office/drawing/2014/main" val="2989739614"/>
                    </a:ext>
                  </a:extLst>
                </a:gridCol>
                <a:gridCol w="246888">
                  <a:extLst>
                    <a:ext uri="{9D8B030D-6E8A-4147-A177-3AD203B41FA5}">
                      <a16:colId xmlns:a16="http://schemas.microsoft.com/office/drawing/2014/main" val="3824256293"/>
                    </a:ext>
                  </a:extLst>
                </a:gridCol>
                <a:gridCol w="246888">
                  <a:extLst>
                    <a:ext uri="{9D8B030D-6E8A-4147-A177-3AD203B41FA5}">
                      <a16:colId xmlns:a16="http://schemas.microsoft.com/office/drawing/2014/main" val="3738741280"/>
                    </a:ext>
                  </a:extLst>
                </a:gridCol>
                <a:gridCol w="246888">
                  <a:extLst>
                    <a:ext uri="{9D8B030D-6E8A-4147-A177-3AD203B41FA5}">
                      <a16:colId xmlns:a16="http://schemas.microsoft.com/office/drawing/2014/main" val="1217869614"/>
                    </a:ext>
                  </a:extLst>
                </a:gridCol>
                <a:gridCol w="246888">
                  <a:extLst>
                    <a:ext uri="{9D8B030D-6E8A-4147-A177-3AD203B41FA5}">
                      <a16:colId xmlns:a16="http://schemas.microsoft.com/office/drawing/2014/main" val="4229386327"/>
                    </a:ext>
                  </a:extLst>
                </a:gridCol>
                <a:gridCol w="246888">
                  <a:extLst>
                    <a:ext uri="{9D8B030D-6E8A-4147-A177-3AD203B41FA5}">
                      <a16:colId xmlns:a16="http://schemas.microsoft.com/office/drawing/2014/main" val="3869023167"/>
                    </a:ext>
                  </a:extLst>
                </a:gridCol>
                <a:gridCol w="246888">
                  <a:extLst>
                    <a:ext uri="{9D8B030D-6E8A-4147-A177-3AD203B41FA5}">
                      <a16:colId xmlns:a16="http://schemas.microsoft.com/office/drawing/2014/main" val="1422128708"/>
                    </a:ext>
                  </a:extLst>
                </a:gridCol>
                <a:gridCol w="246888">
                  <a:extLst>
                    <a:ext uri="{9D8B030D-6E8A-4147-A177-3AD203B41FA5}">
                      <a16:colId xmlns:a16="http://schemas.microsoft.com/office/drawing/2014/main" val="4035515465"/>
                    </a:ext>
                  </a:extLst>
                </a:gridCol>
                <a:gridCol w="246888">
                  <a:extLst>
                    <a:ext uri="{9D8B030D-6E8A-4147-A177-3AD203B41FA5}">
                      <a16:colId xmlns:a16="http://schemas.microsoft.com/office/drawing/2014/main" val="4138320678"/>
                    </a:ext>
                  </a:extLst>
                </a:gridCol>
                <a:gridCol w="246888">
                  <a:extLst>
                    <a:ext uri="{9D8B030D-6E8A-4147-A177-3AD203B41FA5}">
                      <a16:colId xmlns:a16="http://schemas.microsoft.com/office/drawing/2014/main" val="2665926554"/>
                    </a:ext>
                  </a:extLst>
                </a:gridCol>
                <a:gridCol w="246888">
                  <a:extLst>
                    <a:ext uri="{9D8B030D-6E8A-4147-A177-3AD203B41FA5}">
                      <a16:colId xmlns:a16="http://schemas.microsoft.com/office/drawing/2014/main" val="310684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2031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- 2021-01-18 12:11:00</a:t>
                      </a:r>
                      <a:r>
                        <a:rPr kumimoji="0" lang="en-US" sz="1000" b="0" i="0" u="none" strike="noStrike" kern="1200" cap="none" spc="0" normalizeH="0" baseline="0" noProof="0">
                          <a:ln>
                            <a:noFill/>
                          </a:ln>
                          <a:solidFill>
                            <a:prstClr val="black"/>
                          </a:solidFill>
                          <a:effectLst/>
                          <a:uLnTx/>
                          <a:uFillTx/>
                          <a:latin typeface="+mn-lt"/>
                          <a:ea typeface="+mn-ea"/>
                          <a:cs typeface="+mn-cs"/>
                        </a:rPr>
                        <a:t>
 Relish that delicious Mediterranean flavour with SCS Extra Virgin Olive Oil Spreadable Butter. The goodness of extra virgin olive oil and the great buttery taste you love make this spreadable butter an irresistible choice!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5768392"/>
                  </a:ext>
                </a:extLst>
              </a:tr>
            </a:tbl>
          </a:graphicData>
        </a:graphic>
      </p:graphicFrame>
      <p:sp>
        <p:nvSpPr>
          <p:cNvPr id="4" name="Text Placeholder 3">
            <a:extLst>
              <a:ext uri="{FF2B5EF4-FFF2-40B4-BE49-F238E27FC236}">
                <a16:creationId xmlns:a16="http://schemas.microsoft.com/office/drawing/2014/main" id="{834048B7-68E4-4E65-B5A5-8968D9B0802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867991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83980-5C85-4682-881E-53C11CBE5505}"/>
              </a:ext>
            </a:extLst>
          </p:cNvPr>
          <p:cNvSpPr>
            <a:spLocks noGrp="1"/>
          </p:cNvSpPr>
          <p:nvPr>
            <p:ph type="title"/>
          </p:nvPr>
        </p:nvSpPr>
        <p:spPr/>
        <p:txBody>
          <a:bodyPr/>
          <a:lstStyle/>
          <a:p>
            <a:r>
              <a:rPr lang="en-US"/>
              <a:t>Facebook Original Own Posts Table | SCS Dairy MY - 16 of 26</a:t>
            </a:r>
          </a:p>
        </p:txBody>
      </p:sp>
      <p:graphicFrame>
        <p:nvGraphicFramePr>
          <p:cNvPr id="5" name="Table Placeholder 4">
            <a:extLst>
              <a:ext uri="{FF2B5EF4-FFF2-40B4-BE49-F238E27FC236}">
                <a16:creationId xmlns:a16="http://schemas.microsoft.com/office/drawing/2014/main" id="{A024E5E8-1AF9-4DB8-93C8-9D72267D5AFA}"/>
              </a:ext>
            </a:extLst>
          </p:cNvPr>
          <p:cNvGraphicFramePr>
            <a:graphicFrameLocks noGrp="1"/>
          </p:cNvGraphicFramePr>
          <p:nvPr>
            <p:ph type="tbl" sz="quarter" idx="13"/>
            <p:extLst>
              <p:ext uri="{D42A27DB-BD31-4B8C-83A1-F6EECF244321}">
                <p14:modId xmlns:p14="http://schemas.microsoft.com/office/powerpoint/2010/main" val="311919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58949058"/>
                    </a:ext>
                  </a:extLst>
                </a:gridCol>
                <a:gridCol w="905256">
                  <a:extLst>
                    <a:ext uri="{9D8B030D-6E8A-4147-A177-3AD203B41FA5}">
                      <a16:colId xmlns:a16="http://schemas.microsoft.com/office/drawing/2014/main" val="2285940157"/>
                    </a:ext>
                  </a:extLst>
                </a:gridCol>
                <a:gridCol w="411480">
                  <a:extLst>
                    <a:ext uri="{9D8B030D-6E8A-4147-A177-3AD203B41FA5}">
                      <a16:colId xmlns:a16="http://schemas.microsoft.com/office/drawing/2014/main" val="1260853563"/>
                    </a:ext>
                  </a:extLst>
                </a:gridCol>
                <a:gridCol w="246888">
                  <a:extLst>
                    <a:ext uri="{9D8B030D-6E8A-4147-A177-3AD203B41FA5}">
                      <a16:colId xmlns:a16="http://schemas.microsoft.com/office/drawing/2014/main" val="74323510"/>
                    </a:ext>
                  </a:extLst>
                </a:gridCol>
                <a:gridCol w="246888">
                  <a:extLst>
                    <a:ext uri="{9D8B030D-6E8A-4147-A177-3AD203B41FA5}">
                      <a16:colId xmlns:a16="http://schemas.microsoft.com/office/drawing/2014/main" val="3402145157"/>
                    </a:ext>
                  </a:extLst>
                </a:gridCol>
                <a:gridCol w="246888">
                  <a:extLst>
                    <a:ext uri="{9D8B030D-6E8A-4147-A177-3AD203B41FA5}">
                      <a16:colId xmlns:a16="http://schemas.microsoft.com/office/drawing/2014/main" val="202443412"/>
                    </a:ext>
                  </a:extLst>
                </a:gridCol>
                <a:gridCol w="246888">
                  <a:extLst>
                    <a:ext uri="{9D8B030D-6E8A-4147-A177-3AD203B41FA5}">
                      <a16:colId xmlns:a16="http://schemas.microsoft.com/office/drawing/2014/main" val="3729917839"/>
                    </a:ext>
                  </a:extLst>
                </a:gridCol>
                <a:gridCol w="246888">
                  <a:extLst>
                    <a:ext uri="{9D8B030D-6E8A-4147-A177-3AD203B41FA5}">
                      <a16:colId xmlns:a16="http://schemas.microsoft.com/office/drawing/2014/main" val="857967814"/>
                    </a:ext>
                  </a:extLst>
                </a:gridCol>
                <a:gridCol w="246888">
                  <a:extLst>
                    <a:ext uri="{9D8B030D-6E8A-4147-A177-3AD203B41FA5}">
                      <a16:colId xmlns:a16="http://schemas.microsoft.com/office/drawing/2014/main" val="1392986763"/>
                    </a:ext>
                  </a:extLst>
                </a:gridCol>
                <a:gridCol w="246888">
                  <a:extLst>
                    <a:ext uri="{9D8B030D-6E8A-4147-A177-3AD203B41FA5}">
                      <a16:colId xmlns:a16="http://schemas.microsoft.com/office/drawing/2014/main" val="4171316556"/>
                    </a:ext>
                  </a:extLst>
                </a:gridCol>
                <a:gridCol w="246888">
                  <a:extLst>
                    <a:ext uri="{9D8B030D-6E8A-4147-A177-3AD203B41FA5}">
                      <a16:colId xmlns:a16="http://schemas.microsoft.com/office/drawing/2014/main" val="2472482852"/>
                    </a:ext>
                  </a:extLst>
                </a:gridCol>
                <a:gridCol w="246888">
                  <a:extLst>
                    <a:ext uri="{9D8B030D-6E8A-4147-A177-3AD203B41FA5}">
                      <a16:colId xmlns:a16="http://schemas.microsoft.com/office/drawing/2014/main" val="3014935881"/>
                    </a:ext>
                  </a:extLst>
                </a:gridCol>
                <a:gridCol w="246888">
                  <a:extLst>
                    <a:ext uri="{9D8B030D-6E8A-4147-A177-3AD203B41FA5}">
                      <a16:colId xmlns:a16="http://schemas.microsoft.com/office/drawing/2014/main" val="3240523080"/>
                    </a:ext>
                  </a:extLst>
                </a:gridCol>
                <a:gridCol w="246888">
                  <a:extLst>
                    <a:ext uri="{9D8B030D-6E8A-4147-A177-3AD203B41FA5}">
                      <a16:colId xmlns:a16="http://schemas.microsoft.com/office/drawing/2014/main" val="1409680012"/>
                    </a:ext>
                  </a:extLst>
                </a:gridCol>
                <a:gridCol w="246888">
                  <a:extLst>
                    <a:ext uri="{9D8B030D-6E8A-4147-A177-3AD203B41FA5}">
                      <a16:colId xmlns:a16="http://schemas.microsoft.com/office/drawing/2014/main" val="1808795794"/>
                    </a:ext>
                  </a:extLst>
                </a:gridCol>
                <a:gridCol w="246888">
                  <a:extLst>
                    <a:ext uri="{9D8B030D-6E8A-4147-A177-3AD203B41FA5}">
                      <a16:colId xmlns:a16="http://schemas.microsoft.com/office/drawing/2014/main" val="2273265790"/>
                    </a:ext>
                  </a:extLst>
                </a:gridCol>
                <a:gridCol w="246888">
                  <a:extLst>
                    <a:ext uri="{9D8B030D-6E8A-4147-A177-3AD203B41FA5}">
                      <a16:colId xmlns:a16="http://schemas.microsoft.com/office/drawing/2014/main" val="727597989"/>
                    </a:ext>
                  </a:extLst>
                </a:gridCol>
                <a:gridCol w="246888">
                  <a:extLst>
                    <a:ext uri="{9D8B030D-6E8A-4147-A177-3AD203B41FA5}">
                      <a16:colId xmlns:a16="http://schemas.microsoft.com/office/drawing/2014/main" val="1797612992"/>
                    </a:ext>
                  </a:extLst>
                </a:gridCol>
                <a:gridCol w="246888">
                  <a:extLst>
                    <a:ext uri="{9D8B030D-6E8A-4147-A177-3AD203B41FA5}">
                      <a16:colId xmlns:a16="http://schemas.microsoft.com/office/drawing/2014/main" val="663724113"/>
                    </a:ext>
                  </a:extLst>
                </a:gridCol>
                <a:gridCol w="246888">
                  <a:extLst>
                    <a:ext uri="{9D8B030D-6E8A-4147-A177-3AD203B41FA5}">
                      <a16:colId xmlns:a16="http://schemas.microsoft.com/office/drawing/2014/main" val="141398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0942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4145866"/>
                  </a:ext>
                </a:extLst>
              </a:tr>
            </a:tbl>
          </a:graphicData>
        </a:graphic>
      </p:graphicFrame>
      <p:sp>
        <p:nvSpPr>
          <p:cNvPr id="4" name="Text Placeholder 3">
            <a:extLst>
              <a:ext uri="{FF2B5EF4-FFF2-40B4-BE49-F238E27FC236}">
                <a16:creationId xmlns:a16="http://schemas.microsoft.com/office/drawing/2014/main" id="{035F84E7-575D-4C87-98B7-B437212C007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01421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A528-AF62-4A88-AC75-11BEC2C78EA1}"/>
              </a:ext>
            </a:extLst>
          </p:cNvPr>
          <p:cNvSpPr>
            <a:spLocks noGrp="1"/>
          </p:cNvSpPr>
          <p:nvPr>
            <p:ph type="title"/>
          </p:nvPr>
        </p:nvSpPr>
        <p:spPr/>
        <p:txBody>
          <a:bodyPr/>
          <a:lstStyle/>
          <a:p>
            <a:r>
              <a:rPr lang="en-US"/>
              <a:t>Facebook Original Own Posts Table | SCS Dairy MY - 17 of 26</a:t>
            </a:r>
          </a:p>
        </p:txBody>
      </p:sp>
      <p:graphicFrame>
        <p:nvGraphicFramePr>
          <p:cNvPr id="5" name="Table Placeholder 4">
            <a:extLst>
              <a:ext uri="{FF2B5EF4-FFF2-40B4-BE49-F238E27FC236}">
                <a16:creationId xmlns:a16="http://schemas.microsoft.com/office/drawing/2014/main" id="{75A8F0B9-1E7D-4D6B-8992-EC3E12064376}"/>
              </a:ext>
            </a:extLst>
          </p:cNvPr>
          <p:cNvGraphicFramePr>
            <a:graphicFrameLocks noGrp="1"/>
          </p:cNvGraphicFramePr>
          <p:nvPr>
            <p:ph type="tbl" sz="quarter" idx="13"/>
            <p:extLst>
              <p:ext uri="{D42A27DB-BD31-4B8C-83A1-F6EECF244321}">
                <p14:modId xmlns:p14="http://schemas.microsoft.com/office/powerpoint/2010/main" val="32601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31252100"/>
                    </a:ext>
                  </a:extLst>
                </a:gridCol>
                <a:gridCol w="905256">
                  <a:extLst>
                    <a:ext uri="{9D8B030D-6E8A-4147-A177-3AD203B41FA5}">
                      <a16:colId xmlns:a16="http://schemas.microsoft.com/office/drawing/2014/main" val="1872073088"/>
                    </a:ext>
                  </a:extLst>
                </a:gridCol>
                <a:gridCol w="411480">
                  <a:extLst>
                    <a:ext uri="{9D8B030D-6E8A-4147-A177-3AD203B41FA5}">
                      <a16:colId xmlns:a16="http://schemas.microsoft.com/office/drawing/2014/main" val="1837891331"/>
                    </a:ext>
                  </a:extLst>
                </a:gridCol>
                <a:gridCol w="246888">
                  <a:extLst>
                    <a:ext uri="{9D8B030D-6E8A-4147-A177-3AD203B41FA5}">
                      <a16:colId xmlns:a16="http://schemas.microsoft.com/office/drawing/2014/main" val="1538363658"/>
                    </a:ext>
                  </a:extLst>
                </a:gridCol>
                <a:gridCol w="246888">
                  <a:extLst>
                    <a:ext uri="{9D8B030D-6E8A-4147-A177-3AD203B41FA5}">
                      <a16:colId xmlns:a16="http://schemas.microsoft.com/office/drawing/2014/main" val="262225745"/>
                    </a:ext>
                  </a:extLst>
                </a:gridCol>
                <a:gridCol w="246888">
                  <a:extLst>
                    <a:ext uri="{9D8B030D-6E8A-4147-A177-3AD203B41FA5}">
                      <a16:colId xmlns:a16="http://schemas.microsoft.com/office/drawing/2014/main" val="2064183169"/>
                    </a:ext>
                  </a:extLst>
                </a:gridCol>
                <a:gridCol w="246888">
                  <a:extLst>
                    <a:ext uri="{9D8B030D-6E8A-4147-A177-3AD203B41FA5}">
                      <a16:colId xmlns:a16="http://schemas.microsoft.com/office/drawing/2014/main" val="3640643137"/>
                    </a:ext>
                  </a:extLst>
                </a:gridCol>
                <a:gridCol w="246888">
                  <a:extLst>
                    <a:ext uri="{9D8B030D-6E8A-4147-A177-3AD203B41FA5}">
                      <a16:colId xmlns:a16="http://schemas.microsoft.com/office/drawing/2014/main" val="3575900968"/>
                    </a:ext>
                  </a:extLst>
                </a:gridCol>
                <a:gridCol w="246888">
                  <a:extLst>
                    <a:ext uri="{9D8B030D-6E8A-4147-A177-3AD203B41FA5}">
                      <a16:colId xmlns:a16="http://schemas.microsoft.com/office/drawing/2014/main" val="1127227691"/>
                    </a:ext>
                  </a:extLst>
                </a:gridCol>
                <a:gridCol w="246888">
                  <a:extLst>
                    <a:ext uri="{9D8B030D-6E8A-4147-A177-3AD203B41FA5}">
                      <a16:colId xmlns:a16="http://schemas.microsoft.com/office/drawing/2014/main" val="116116494"/>
                    </a:ext>
                  </a:extLst>
                </a:gridCol>
                <a:gridCol w="246888">
                  <a:extLst>
                    <a:ext uri="{9D8B030D-6E8A-4147-A177-3AD203B41FA5}">
                      <a16:colId xmlns:a16="http://schemas.microsoft.com/office/drawing/2014/main" val="2026662073"/>
                    </a:ext>
                  </a:extLst>
                </a:gridCol>
                <a:gridCol w="246888">
                  <a:extLst>
                    <a:ext uri="{9D8B030D-6E8A-4147-A177-3AD203B41FA5}">
                      <a16:colId xmlns:a16="http://schemas.microsoft.com/office/drawing/2014/main" val="1497885618"/>
                    </a:ext>
                  </a:extLst>
                </a:gridCol>
                <a:gridCol w="246888">
                  <a:extLst>
                    <a:ext uri="{9D8B030D-6E8A-4147-A177-3AD203B41FA5}">
                      <a16:colId xmlns:a16="http://schemas.microsoft.com/office/drawing/2014/main" val="3610379690"/>
                    </a:ext>
                  </a:extLst>
                </a:gridCol>
                <a:gridCol w="246888">
                  <a:extLst>
                    <a:ext uri="{9D8B030D-6E8A-4147-A177-3AD203B41FA5}">
                      <a16:colId xmlns:a16="http://schemas.microsoft.com/office/drawing/2014/main" val="770104276"/>
                    </a:ext>
                  </a:extLst>
                </a:gridCol>
                <a:gridCol w="246888">
                  <a:extLst>
                    <a:ext uri="{9D8B030D-6E8A-4147-A177-3AD203B41FA5}">
                      <a16:colId xmlns:a16="http://schemas.microsoft.com/office/drawing/2014/main" val="3837996270"/>
                    </a:ext>
                  </a:extLst>
                </a:gridCol>
                <a:gridCol w="246888">
                  <a:extLst>
                    <a:ext uri="{9D8B030D-6E8A-4147-A177-3AD203B41FA5}">
                      <a16:colId xmlns:a16="http://schemas.microsoft.com/office/drawing/2014/main" val="1555905741"/>
                    </a:ext>
                  </a:extLst>
                </a:gridCol>
                <a:gridCol w="246888">
                  <a:extLst>
                    <a:ext uri="{9D8B030D-6E8A-4147-A177-3AD203B41FA5}">
                      <a16:colId xmlns:a16="http://schemas.microsoft.com/office/drawing/2014/main" val="946115137"/>
                    </a:ext>
                  </a:extLst>
                </a:gridCol>
                <a:gridCol w="246888">
                  <a:extLst>
                    <a:ext uri="{9D8B030D-6E8A-4147-A177-3AD203B41FA5}">
                      <a16:colId xmlns:a16="http://schemas.microsoft.com/office/drawing/2014/main" val="1945462695"/>
                    </a:ext>
                  </a:extLst>
                </a:gridCol>
                <a:gridCol w="246888">
                  <a:extLst>
                    <a:ext uri="{9D8B030D-6E8A-4147-A177-3AD203B41FA5}">
                      <a16:colId xmlns:a16="http://schemas.microsoft.com/office/drawing/2014/main" val="1906575505"/>
                    </a:ext>
                  </a:extLst>
                </a:gridCol>
                <a:gridCol w="246888">
                  <a:extLst>
                    <a:ext uri="{9D8B030D-6E8A-4147-A177-3AD203B41FA5}">
                      <a16:colId xmlns:a16="http://schemas.microsoft.com/office/drawing/2014/main" val="286314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2860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20:58:38</a:t>
                      </a:r>
                      <a:r>
                        <a:rPr kumimoji="0" lang="en-US" sz="1000" b="0" i="0" u="none" strike="noStrike" kern="1200" cap="none" spc="0" normalizeH="0" baseline="0" noProof="0">
                          <a:ln>
                            <a:noFill/>
                          </a:ln>
                          <a:solidFill>
                            <a:prstClr val="black"/>
                          </a:solidFill>
                          <a:effectLst/>
                          <a:uLnTx/>
                          <a:uFillTx/>
                          <a:latin typeface="+mn-lt"/>
                          <a:ea typeface="+mn-ea"/>
                          <a:cs typeface="+mn-cs"/>
                        </a:rPr>
                        <a:t>
 Add a fresh taste to your CNY spread and learn an exciting new recipe from Chef Aaron Low. Watch him create melt in your mouth 4 Seasons Fortune Cookies with SCS Butter in this live baking demo! 
Remember to get your stock of SCS Butter from Lazada to bake your CNY goodies! Click on the links below and shop away!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1009015"/>
                  </a:ext>
                </a:extLst>
              </a:tr>
            </a:tbl>
          </a:graphicData>
        </a:graphic>
      </p:graphicFrame>
      <p:sp>
        <p:nvSpPr>
          <p:cNvPr id="4" name="Text Placeholder 3">
            <a:extLst>
              <a:ext uri="{FF2B5EF4-FFF2-40B4-BE49-F238E27FC236}">
                <a16:creationId xmlns:a16="http://schemas.microsoft.com/office/drawing/2014/main" id="{F6D10FFE-A355-48AC-A78F-9B42B71DC39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254391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A3A1-C325-4A96-90D1-5018865BAF02}"/>
              </a:ext>
            </a:extLst>
          </p:cNvPr>
          <p:cNvSpPr>
            <a:spLocks noGrp="1"/>
          </p:cNvSpPr>
          <p:nvPr>
            <p:ph type="title"/>
          </p:nvPr>
        </p:nvSpPr>
        <p:spPr/>
        <p:txBody>
          <a:bodyPr/>
          <a:lstStyle/>
          <a:p>
            <a:r>
              <a:rPr lang="en-US"/>
              <a:t>Facebook Original Own Posts Table | SCS Dairy MY - 18 of 26</a:t>
            </a:r>
          </a:p>
        </p:txBody>
      </p:sp>
      <p:graphicFrame>
        <p:nvGraphicFramePr>
          <p:cNvPr id="5" name="Table Placeholder 4">
            <a:extLst>
              <a:ext uri="{FF2B5EF4-FFF2-40B4-BE49-F238E27FC236}">
                <a16:creationId xmlns:a16="http://schemas.microsoft.com/office/drawing/2014/main" id="{DAB36314-265B-437A-BAF1-2322A31E64A1}"/>
              </a:ext>
            </a:extLst>
          </p:cNvPr>
          <p:cNvGraphicFramePr>
            <a:graphicFrameLocks noGrp="1"/>
          </p:cNvGraphicFramePr>
          <p:nvPr>
            <p:ph type="tbl" sz="quarter" idx="13"/>
            <p:extLst>
              <p:ext uri="{D42A27DB-BD31-4B8C-83A1-F6EECF244321}">
                <p14:modId xmlns:p14="http://schemas.microsoft.com/office/powerpoint/2010/main" val="426671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49519233"/>
                    </a:ext>
                  </a:extLst>
                </a:gridCol>
                <a:gridCol w="905256">
                  <a:extLst>
                    <a:ext uri="{9D8B030D-6E8A-4147-A177-3AD203B41FA5}">
                      <a16:colId xmlns:a16="http://schemas.microsoft.com/office/drawing/2014/main" val="93623787"/>
                    </a:ext>
                  </a:extLst>
                </a:gridCol>
                <a:gridCol w="411480">
                  <a:extLst>
                    <a:ext uri="{9D8B030D-6E8A-4147-A177-3AD203B41FA5}">
                      <a16:colId xmlns:a16="http://schemas.microsoft.com/office/drawing/2014/main" val="2399109782"/>
                    </a:ext>
                  </a:extLst>
                </a:gridCol>
                <a:gridCol w="246888">
                  <a:extLst>
                    <a:ext uri="{9D8B030D-6E8A-4147-A177-3AD203B41FA5}">
                      <a16:colId xmlns:a16="http://schemas.microsoft.com/office/drawing/2014/main" val="318176776"/>
                    </a:ext>
                  </a:extLst>
                </a:gridCol>
                <a:gridCol w="246888">
                  <a:extLst>
                    <a:ext uri="{9D8B030D-6E8A-4147-A177-3AD203B41FA5}">
                      <a16:colId xmlns:a16="http://schemas.microsoft.com/office/drawing/2014/main" val="2948954137"/>
                    </a:ext>
                  </a:extLst>
                </a:gridCol>
                <a:gridCol w="246888">
                  <a:extLst>
                    <a:ext uri="{9D8B030D-6E8A-4147-A177-3AD203B41FA5}">
                      <a16:colId xmlns:a16="http://schemas.microsoft.com/office/drawing/2014/main" val="2406215840"/>
                    </a:ext>
                  </a:extLst>
                </a:gridCol>
                <a:gridCol w="246888">
                  <a:extLst>
                    <a:ext uri="{9D8B030D-6E8A-4147-A177-3AD203B41FA5}">
                      <a16:colId xmlns:a16="http://schemas.microsoft.com/office/drawing/2014/main" val="3374646549"/>
                    </a:ext>
                  </a:extLst>
                </a:gridCol>
                <a:gridCol w="246888">
                  <a:extLst>
                    <a:ext uri="{9D8B030D-6E8A-4147-A177-3AD203B41FA5}">
                      <a16:colId xmlns:a16="http://schemas.microsoft.com/office/drawing/2014/main" val="1583570066"/>
                    </a:ext>
                  </a:extLst>
                </a:gridCol>
                <a:gridCol w="246888">
                  <a:extLst>
                    <a:ext uri="{9D8B030D-6E8A-4147-A177-3AD203B41FA5}">
                      <a16:colId xmlns:a16="http://schemas.microsoft.com/office/drawing/2014/main" val="4189364715"/>
                    </a:ext>
                  </a:extLst>
                </a:gridCol>
                <a:gridCol w="246888">
                  <a:extLst>
                    <a:ext uri="{9D8B030D-6E8A-4147-A177-3AD203B41FA5}">
                      <a16:colId xmlns:a16="http://schemas.microsoft.com/office/drawing/2014/main" val="1616005510"/>
                    </a:ext>
                  </a:extLst>
                </a:gridCol>
                <a:gridCol w="246888">
                  <a:extLst>
                    <a:ext uri="{9D8B030D-6E8A-4147-A177-3AD203B41FA5}">
                      <a16:colId xmlns:a16="http://schemas.microsoft.com/office/drawing/2014/main" val="1974267611"/>
                    </a:ext>
                  </a:extLst>
                </a:gridCol>
                <a:gridCol w="246888">
                  <a:extLst>
                    <a:ext uri="{9D8B030D-6E8A-4147-A177-3AD203B41FA5}">
                      <a16:colId xmlns:a16="http://schemas.microsoft.com/office/drawing/2014/main" val="140057271"/>
                    </a:ext>
                  </a:extLst>
                </a:gridCol>
                <a:gridCol w="246888">
                  <a:extLst>
                    <a:ext uri="{9D8B030D-6E8A-4147-A177-3AD203B41FA5}">
                      <a16:colId xmlns:a16="http://schemas.microsoft.com/office/drawing/2014/main" val="2470487812"/>
                    </a:ext>
                  </a:extLst>
                </a:gridCol>
                <a:gridCol w="246888">
                  <a:extLst>
                    <a:ext uri="{9D8B030D-6E8A-4147-A177-3AD203B41FA5}">
                      <a16:colId xmlns:a16="http://schemas.microsoft.com/office/drawing/2014/main" val="1464836738"/>
                    </a:ext>
                  </a:extLst>
                </a:gridCol>
                <a:gridCol w="246888">
                  <a:extLst>
                    <a:ext uri="{9D8B030D-6E8A-4147-A177-3AD203B41FA5}">
                      <a16:colId xmlns:a16="http://schemas.microsoft.com/office/drawing/2014/main" val="2395464460"/>
                    </a:ext>
                  </a:extLst>
                </a:gridCol>
                <a:gridCol w="246888">
                  <a:extLst>
                    <a:ext uri="{9D8B030D-6E8A-4147-A177-3AD203B41FA5}">
                      <a16:colId xmlns:a16="http://schemas.microsoft.com/office/drawing/2014/main" val="3238411400"/>
                    </a:ext>
                  </a:extLst>
                </a:gridCol>
                <a:gridCol w="246888">
                  <a:extLst>
                    <a:ext uri="{9D8B030D-6E8A-4147-A177-3AD203B41FA5}">
                      <a16:colId xmlns:a16="http://schemas.microsoft.com/office/drawing/2014/main" val="3633083503"/>
                    </a:ext>
                  </a:extLst>
                </a:gridCol>
                <a:gridCol w="246888">
                  <a:extLst>
                    <a:ext uri="{9D8B030D-6E8A-4147-A177-3AD203B41FA5}">
                      <a16:colId xmlns:a16="http://schemas.microsoft.com/office/drawing/2014/main" val="564539854"/>
                    </a:ext>
                  </a:extLst>
                </a:gridCol>
                <a:gridCol w="246888">
                  <a:extLst>
                    <a:ext uri="{9D8B030D-6E8A-4147-A177-3AD203B41FA5}">
                      <a16:colId xmlns:a16="http://schemas.microsoft.com/office/drawing/2014/main" val="3930183399"/>
                    </a:ext>
                  </a:extLst>
                </a:gridCol>
                <a:gridCol w="246888">
                  <a:extLst>
                    <a:ext uri="{9D8B030D-6E8A-4147-A177-3AD203B41FA5}">
                      <a16:colId xmlns:a16="http://schemas.microsoft.com/office/drawing/2014/main" val="103534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4271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13:10:36</a:t>
                      </a:r>
                      <a:r>
                        <a:rPr kumimoji="0" lang="en-US" sz="1000" b="0" i="0" u="none" strike="noStrike" kern="1200" cap="none" spc="0" normalizeH="0" baseline="0" noProof="0">
                          <a:ln>
                            <a:noFill/>
                          </a:ln>
                          <a:solidFill>
                            <a:prstClr val="black"/>
                          </a:solidFill>
                          <a:effectLst/>
                          <a:uLnTx/>
                          <a:uFillTx/>
                          <a:latin typeface="+mn-lt"/>
                          <a:ea typeface="+mn-ea"/>
                          <a:cs typeface="+mn-cs"/>
                        </a:rPr>
                        <a:t>
 Here’s a great tip to make that perfectly grilled cheese sandwich. 
Start in a cold pan, this allows for the pan to heat up slowly, ensuring that the heat is evenly distributed as the cheese gently but surely melts and the bread develops the ideal crunch and color.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9199873"/>
                  </a:ext>
                </a:extLst>
              </a:tr>
            </a:tbl>
          </a:graphicData>
        </a:graphic>
      </p:graphicFrame>
      <p:sp>
        <p:nvSpPr>
          <p:cNvPr id="4" name="Text Placeholder 3">
            <a:extLst>
              <a:ext uri="{FF2B5EF4-FFF2-40B4-BE49-F238E27FC236}">
                <a16:creationId xmlns:a16="http://schemas.microsoft.com/office/drawing/2014/main" id="{B0E4063A-1C1B-4374-8864-0B72DB6F857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1887318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A2505-4F61-4320-A167-19360CC513CA}"/>
              </a:ext>
            </a:extLst>
          </p:cNvPr>
          <p:cNvSpPr>
            <a:spLocks noGrp="1"/>
          </p:cNvSpPr>
          <p:nvPr>
            <p:ph type="title"/>
          </p:nvPr>
        </p:nvSpPr>
        <p:spPr/>
        <p:txBody>
          <a:bodyPr/>
          <a:lstStyle/>
          <a:p>
            <a:r>
              <a:rPr lang="en-US"/>
              <a:t>Facebook Original Own Posts Table | SCS Dairy MY - 19 of 26</a:t>
            </a:r>
          </a:p>
        </p:txBody>
      </p:sp>
      <p:graphicFrame>
        <p:nvGraphicFramePr>
          <p:cNvPr id="5" name="Table Placeholder 4">
            <a:extLst>
              <a:ext uri="{FF2B5EF4-FFF2-40B4-BE49-F238E27FC236}">
                <a16:creationId xmlns:a16="http://schemas.microsoft.com/office/drawing/2014/main" id="{263FA56C-107A-4B88-90CF-9CDDB5C60FF3}"/>
              </a:ext>
            </a:extLst>
          </p:cNvPr>
          <p:cNvGraphicFramePr>
            <a:graphicFrameLocks noGrp="1"/>
          </p:cNvGraphicFramePr>
          <p:nvPr>
            <p:ph type="tbl" sz="quarter" idx="13"/>
            <p:extLst>
              <p:ext uri="{D42A27DB-BD31-4B8C-83A1-F6EECF244321}">
                <p14:modId xmlns:p14="http://schemas.microsoft.com/office/powerpoint/2010/main" val="150179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89964593"/>
                    </a:ext>
                  </a:extLst>
                </a:gridCol>
                <a:gridCol w="905256">
                  <a:extLst>
                    <a:ext uri="{9D8B030D-6E8A-4147-A177-3AD203B41FA5}">
                      <a16:colId xmlns:a16="http://schemas.microsoft.com/office/drawing/2014/main" val="4194204483"/>
                    </a:ext>
                  </a:extLst>
                </a:gridCol>
                <a:gridCol w="411480">
                  <a:extLst>
                    <a:ext uri="{9D8B030D-6E8A-4147-A177-3AD203B41FA5}">
                      <a16:colId xmlns:a16="http://schemas.microsoft.com/office/drawing/2014/main" val="774242039"/>
                    </a:ext>
                  </a:extLst>
                </a:gridCol>
                <a:gridCol w="246888">
                  <a:extLst>
                    <a:ext uri="{9D8B030D-6E8A-4147-A177-3AD203B41FA5}">
                      <a16:colId xmlns:a16="http://schemas.microsoft.com/office/drawing/2014/main" val="4252002243"/>
                    </a:ext>
                  </a:extLst>
                </a:gridCol>
                <a:gridCol w="246888">
                  <a:extLst>
                    <a:ext uri="{9D8B030D-6E8A-4147-A177-3AD203B41FA5}">
                      <a16:colId xmlns:a16="http://schemas.microsoft.com/office/drawing/2014/main" val="919002819"/>
                    </a:ext>
                  </a:extLst>
                </a:gridCol>
                <a:gridCol w="246888">
                  <a:extLst>
                    <a:ext uri="{9D8B030D-6E8A-4147-A177-3AD203B41FA5}">
                      <a16:colId xmlns:a16="http://schemas.microsoft.com/office/drawing/2014/main" val="3099565807"/>
                    </a:ext>
                  </a:extLst>
                </a:gridCol>
                <a:gridCol w="246888">
                  <a:extLst>
                    <a:ext uri="{9D8B030D-6E8A-4147-A177-3AD203B41FA5}">
                      <a16:colId xmlns:a16="http://schemas.microsoft.com/office/drawing/2014/main" val="3555219153"/>
                    </a:ext>
                  </a:extLst>
                </a:gridCol>
                <a:gridCol w="246888">
                  <a:extLst>
                    <a:ext uri="{9D8B030D-6E8A-4147-A177-3AD203B41FA5}">
                      <a16:colId xmlns:a16="http://schemas.microsoft.com/office/drawing/2014/main" val="1844960942"/>
                    </a:ext>
                  </a:extLst>
                </a:gridCol>
                <a:gridCol w="246888">
                  <a:extLst>
                    <a:ext uri="{9D8B030D-6E8A-4147-A177-3AD203B41FA5}">
                      <a16:colId xmlns:a16="http://schemas.microsoft.com/office/drawing/2014/main" val="1693381232"/>
                    </a:ext>
                  </a:extLst>
                </a:gridCol>
                <a:gridCol w="246888">
                  <a:extLst>
                    <a:ext uri="{9D8B030D-6E8A-4147-A177-3AD203B41FA5}">
                      <a16:colId xmlns:a16="http://schemas.microsoft.com/office/drawing/2014/main" val="2581162324"/>
                    </a:ext>
                  </a:extLst>
                </a:gridCol>
                <a:gridCol w="246888">
                  <a:extLst>
                    <a:ext uri="{9D8B030D-6E8A-4147-A177-3AD203B41FA5}">
                      <a16:colId xmlns:a16="http://schemas.microsoft.com/office/drawing/2014/main" val="2044211217"/>
                    </a:ext>
                  </a:extLst>
                </a:gridCol>
                <a:gridCol w="246888">
                  <a:extLst>
                    <a:ext uri="{9D8B030D-6E8A-4147-A177-3AD203B41FA5}">
                      <a16:colId xmlns:a16="http://schemas.microsoft.com/office/drawing/2014/main" val="3084225349"/>
                    </a:ext>
                  </a:extLst>
                </a:gridCol>
                <a:gridCol w="246888">
                  <a:extLst>
                    <a:ext uri="{9D8B030D-6E8A-4147-A177-3AD203B41FA5}">
                      <a16:colId xmlns:a16="http://schemas.microsoft.com/office/drawing/2014/main" val="3215121109"/>
                    </a:ext>
                  </a:extLst>
                </a:gridCol>
                <a:gridCol w="246888">
                  <a:extLst>
                    <a:ext uri="{9D8B030D-6E8A-4147-A177-3AD203B41FA5}">
                      <a16:colId xmlns:a16="http://schemas.microsoft.com/office/drawing/2014/main" val="3582600878"/>
                    </a:ext>
                  </a:extLst>
                </a:gridCol>
                <a:gridCol w="246888">
                  <a:extLst>
                    <a:ext uri="{9D8B030D-6E8A-4147-A177-3AD203B41FA5}">
                      <a16:colId xmlns:a16="http://schemas.microsoft.com/office/drawing/2014/main" val="3470037865"/>
                    </a:ext>
                  </a:extLst>
                </a:gridCol>
                <a:gridCol w="246888">
                  <a:extLst>
                    <a:ext uri="{9D8B030D-6E8A-4147-A177-3AD203B41FA5}">
                      <a16:colId xmlns:a16="http://schemas.microsoft.com/office/drawing/2014/main" val="4036674487"/>
                    </a:ext>
                  </a:extLst>
                </a:gridCol>
                <a:gridCol w="246888">
                  <a:extLst>
                    <a:ext uri="{9D8B030D-6E8A-4147-A177-3AD203B41FA5}">
                      <a16:colId xmlns:a16="http://schemas.microsoft.com/office/drawing/2014/main" val="3010237379"/>
                    </a:ext>
                  </a:extLst>
                </a:gridCol>
                <a:gridCol w="246888">
                  <a:extLst>
                    <a:ext uri="{9D8B030D-6E8A-4147-A177-3AD203B41FA5}">
                      <a16:colId xmlns:a16="http://schemas.microsoft.com/office/drawing/2014/main" val="1793997564"/>
                    </a:ext>
                  </a:extLst>
                </a:gridCol>
                <a:gridCol w="246888">
                  <a:extLst>
                    <a:ext uri="{9D8B030D-6E8A-4147-A177-3AD203B41FA5}">
                      <a16:colId xmlns:a16="http://schemas.microsoft.com/office/drawing/2014/main" val="3683346344"/>
                    </a:ext>
                  </a:extLst>
                </a:gridCol>
                <a:gridCol w="246888">
                  <a:extLst>
                    <a:ext uri="{9D8B030D-6E8A-4147-A177-3AD203B41FA5}">
                      <a16:colId xmlns:a16="http://schemas.microsoft.com/office/drawing/2014/main" val="425364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1454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7109158"/>
                  </a:ext>
                </a:extLst>
              </a:tr>
            </a:tbl>
          </a:graphicData>
        </a:graphic>
      </p:graphicFrame>
      <p:sp>
        <p:nvSpPr>
          <p:cNvPr id="4" name="Text Placeholder 3">
            <a:extLst>
              <a:ext uri="{FF2B5EF4-FFF2-40B4-BE49-F238E27FC236}">
                <a16:creationId xmlns:a16="http://schemas.microsoft.com/office/drawing/2014/main" id="{FAB93046-F8C1-4514-A56F-520F55A7726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9690724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C7C5-55B0-4E17-8C05-CC007A1CF806}"/>
              </a:ext>
            </a:extLst>
          </p:cNvPr>
          <p:cNvSpPr>
            <a:spLocks noGrp="1"/>
          </p:cNvSpPr>
          <p:nvPr>
            <p:ph type="title"/>
          </p:nvPr>
        </p:nvSpPr>
        <p:spPr/>
        <p:txBody>
          <a:bodyPr/>
          <a:lstStyle/>
          <a:p>
            <a:r>
              <a:rPr lang="en-US"/>
              <a:t>Facebook Original Own Posts Table | SCS Dairy MY - 20 of 26</a:t>
            </a:r>
          </a:p>
        </p:txBody>
      </p:sp>
      <p:graphicFrame>
        <p:nvGraphicFramePr>
          <p:cNvPr id="5" name="Table Placeholder 4">
            <a:extLst>
              <a:ext uri="{FF2B5EF4-FFF2-40B4-BE49-F238E27FC236}">
                <a16:creationId xmlns:a16="http://schemas.microsoft.com/office/drawing/2014/main" id="{7FFC559C-5AE9-440A-8D3D-09EA7B709EC1}"/>
              </a:ext>
            </a:extLst>
          </p:cNvPr>
          <p:cNvGraphicFramePr>
            <a:graphicFrameLocks noGrp="1"/>
          </p:cNvGraphicFramePr>
          <p:nvPr>
            <p:ph type="tbl" sz="quarter" idx="13"/>
            <p:extLst>
              <p:ext uri="{D42A27DB-BD31-4B8C-83A1-F6EECF244321}">
                <p14:modId xmlns:p14="http://schemas.microsoft.com/office/powerpoint/2010/main" val="488907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13762404"/>
                    </a:ext>
                  </a:extLst>
                </a:gridCol>
                <a:gridCol w="905256">
                  <a:extLst>
                    <a:ext uri="{9D8B030D-6E8A-4147-A177-3AD203B41FA5}">
                      <a16:colId xmlns:a16="http://schemas.microsoft.com/office/drawing/2014/main" val="2385179031"/>
                    </a:ext>
                  </a:extLst>
                </a:gridCol>
                <a:gridCol w="411480">
                  <a:extLst>
                    <a:ext uri="{9D8B030D-6E8A-4147-A177-3AD203B41FA5}">
                      <a16:colId xmlns:a16="http://schemas.microsoft.com/office/drawing/2014/main" val="2428377880"/>
                    </a:ext>
                  </a:extLst>
                </a:gridCol>
                <a:gridCol w="246888">
                  <a:extLst>
                    <a:ext uri="{9D8B030D-6E8A-4147-A177-3AD203B41FA5}">
                      <a16:colId xmlns:a16="http://schemas.microsoft.com/office/drawing/2014/main" val="3780482669"/>
                    </a:ext>
                  </a:extLst>
                </a:gridCol>
                <a:gridCol w="246888">
                  <a:extLst>
                    <a:ext uri="{9D8B030D-6E8A-4147-A177-3AD203B41FA5}">
                      <a16:colId xmlns:a16="http://schemas.microsoft.com/office/drawing/2014/main" val="896150909"/>
                    </a:ext>
                  </a:extLst>
                </a:gridCol>
                <a:gridCol w="246888">
                  <a:extLst>
                    <a:ext uri="{9D8B030D-6E8A-4147-A177-3AD203B41FA5}">
                      <a16:colId xmlns:a16="http://schemas.microsoft.com/office/drawing/2014/main" val="2137157889"/>
                    </a:ext>
                  </a:extLst>
                </a:gridCol>
                <a:gridCol w="246888">
                  <a:extLst>
                    <a:ext uri="{9D8B030D-6E8A-4147-A177-3AD203B41FA5}">
                      <a16:colId xmlns:a16="http://schemas.microsoft.com/office/drawing/2014/main" val="2997641387"/>
                    </a:ext>
                  </a:extLst>
                </a:gridCol>
                <a:gridCol w="246888">
                  <a:extLst>
                    <a:ext uri="{9D8B030D-6E8A-4147-A177-3AD203B41FA5}">
                      <a16:colId xmlns:a16="http://schemas.microsoft.com/office/drawing/2014/main" val="1289400057"/>
                    </a:ext>
                  </a:extLst>
                </a:gridCol>
                <a:gridCol w="246888">
                  <a:extLst>
                    <a:ext uri="{9D8B030D-6E8A-4147-A177-3AD203B41FA5}">
                      <a16:colId xmlns:a16="http://schemas.microsoft.com/office/drawing/2014/main" val="2216244529"/>
                    </a:ext>
                  </a:extLst>
                </a:gridCol>
                <a:gridCol w="246888">
                  <a:extLst>
                    <a:ext uri="{9D8B030D-6E8A-4147-A177-3AD203B41FA5}">
                      <a16:colId xmlns:a16="http://schemas.microsoft.com/office/drawing/2014/main" val="2159435045"/>
                    </a:ext>
                  </a:extLst>
                </a:gridCol>
                <a:gridCol w="246888">
                  <a:extLst>
                    <a:ext uri="{9D8B030D-6E8A-4147-A177-3AD203B41FA5}">
                      <a16:colId xmlns:a16="http://schemas.microsoft.com/office/drawing/2014/main" val="2324104713"/>
                    </a:ext>
                  </a:extLst>
                </a:gridCol>
                <a:gridCol w="246888">
                  <a:extLst>
                    <a:ext uri="{9D8B030D-6E8A-4147-A177-3AD203B41FA5}">
                      <a16:colId xmlns:a16="http://schemas.microsoft.com/office/drawing/2014/main" val="326441807"/>
                    </a:ext>
                  </a:extLst>
                </a:gridCol>
                <a:gridCol w="246888">
                  <a:extLst>
                    <a:ext uri="{9D8B030D-6E8A-4147-A177-3AD203B41FA5}">
                      <a16:colId xmlns:a16="http://schemas.microsoft.com/office/drawing/2014/main" val="752054444"/>
                    </a:ext>
                  </a:extLst>
                </a:gridCol>
                <a:gridCol w="246888">
                  <a:extLst>
                    <a:ext uri="{9D8B030D-6E8A-4147-A177-3AD203B41FA5}">
                      <a16:colId xmlns:a16="http://schemas.microsoft.com/office/drawing/2014/main" val="153508214"/>
                    </a:ext>
                  </a:extLst>
                </a:gridCol>
                <a:gridCol w="246888">
                  <a:extLst>
                    <a:ext uri="{9D8B030D-6E8A-4147-A177-3AD203B41FA5}">
                      <a16:colId xmlns:a16="http://schemas.microsoft.com/office/drawing/2014/main" val="820405637"/>
                    </a:ext>
                  </a:extLst>
                </a:gridCol>
                <a:gridCol w="246888">
                  <a:extLst>
                    <a:ext uri="{9D8B030D-6E8A-4147-A177-3AD203B41FA5}">
                      <a16:colId xmlns:a16="http://schemas.microsoft.com/office/drawing/2014/main" val="1368864296"/>
                    </a:ext>
                  </a:extLst>
                </a:gridCol>
                <a:gridCol w="246888">
                  <a:extLst>
                    <a:ext uri="{9D8B030D-6E8A-4147-A177-3AD203B41FA5}">
                      <a16:colId xmlns:a16="http://schemas.microsoft.com/office/drawing/2014/main" val="3780632067"/>
                    </a:ext>
                  </a:extLst>
                </a:gridCol>
                <a:gridCol w="246888">
                  <a:extLst>
                    <a:ext uri="{9D8B030D-6E8A-4147-A177-3AD203B41FA5}">
                      <a16:colId xmlns:a16="http://schemas.microsoft.com/office/drawing/2014/main" val="224903216"/>
                    </a:ext>
                  </a:extLst>
                </a:gridCol>
                <a:gridCol w="246888">
                  <a:extLst>
                    <a:ext uri="{9D8B030D-6E8A-4147-A177-3AD203B41FA5}">
                      <a16:colId xmlns:a16="http://schemas.microsoft.com/office/drawing/2014/main" val="613830628"/>
                    </a:ext>
                  </a:extLst>
                </a:gridCol>
                <a:gridCol w="246888">
                  <a:extLst>
                    <a:ext uri="{9D8B030D-6E8A-4147-A177-3AD203B41FA5}">
                      <a16:colId xmlns:a16="http://schemas.microsoft.com/office/drawing/2014/main" val="139170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6994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11:20:58</a:t>
                      </a:r>
                      <a:r>
                        <a:rPr kumimoji="0" lang="en-US" sz="1000" b="0" i="0" u="none" strike="noStrike" kern="1200" cap="none" spc="0" normalizeH="0" baseline="0" noProof="0">
                          <a:ln>
                            <a:noFill/>
                          </a:ln>
                          <a:solidFill>
                            <a:prstClr val="black"/>
                          </a:solidFill>
                          <a:effectLst/>
                          <a:uLnTx/>
                          <a:uFillTx/>
                          <a:latin typeface="+mn-lt"/>
                          <a:ea typeface="+mn-ea"/>
                          <a:cs typeface="+mn-cs"/>
                        </a:rPr>
                        <a:t>
 Join Chef Aaron Low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Catch all the action on our page at 9pm tomorrow and watch him create a mouth watering recipe with SCS Butter!
Don't forget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0012741"/>
                  </a:ext>
                </a:extLst>
              </a:tr>
            </a:tbl>
          </a:graphicData>
        </a:graphic>
      </p:graphicFrame>
      <p:sp>
        <p:nvSpPr>
          <p:cNvPr id="4" name="Text Placeholder 3">
            <a:extLst>
              <a:ext uri="{FF2B5EF4-FFF2-40B4-BE49-F238E27FC236}">
                <a16:creationId xmlns:a16="http://schemas.microsoft.com/office/drawing/2014/main" id="{00FD4C13-5312-436A-AA2B-5A239063EA2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7940883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49D0-34AF-4DB8-883D-D3B69E198737}"/>
              </a:ext>
            </a:extLst>
          </p:cNvPr>
          <p:cNvSpPr>
            <a:spLocks noGrp="1"/>
          </p:cNvSpPr>
          <p:nvPr>
            <p:ph type="title"/>
          </p:nvPr>
        </p:nvSpPr>
        <p:spPr/>
        <p:txBody>
          <a:bodyPr/>
          <a:lstStyle/>
          <a:p>
            <a:r>
              <a:rPr lang="en-US"/>
              <a:t>Facebook Original Own Posts Table | SCS Dairy MY - 21 of 26</a:t>
            </a:r>
          </a:p>
        </p:txBody>
      </p:sp>
      <p:graphicFrame>
        <p:nvGraphicFramePr>
          <p:cNvPr id="5" name="Table Placeholder 4">
            <a:extLst>
              <a:ext uri="{FF2B5EF4-FFF2-40B4-BE49-F238E27FC236}">
                <a16:creationId xmlns:a16="http://schemas.microsoft.com/office/drawing/2014/main" id="{2750529E-595A-4714-BDAC-43194EBC5F0B}"/>
              </a:ext>
            </a:extLst>
          </p:cNvPr>
          <p:cNvGraphicFramePr>
            <a:graphicFrameLocks noGrp="1"/>
          </p:cNvGraphicFramePr>
          <p:nvPr>
            <p:ph type="tbl" sz="quarter" idx="13"/>
            <p:extLst>
              <p:ext uri="{D42A27DB-BD31-4B8C-83A1-F6EECF244321}">
                <p14:modId xmlns:p14="http://schemas.microsoft.com/office/powerpoint/2010/main" val="395495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17895746"/>
                    </a:ext>
                  </a:extLst>
                </a:gridCol>
                <a:gridCol w="905256">
                  <a:extLst>
                    <a:ext uri="{9D8B030D-6E8A-4147-A177-3AD203B41FA5}">
                      <a16:colId xmlns:a16="http://schemas.microsoft.com/office/drawing/2014/main" val="2205865024"/>
                    </a:ext>
                  </a:extLst>
                </a:gridCol>
                <a:gridCol w="411480">
                  <a:extLst>
                    <a:ext uri="{9D8B030D-6E8A-4147-A177-3AD203B41FA5}">
                      <a16:colId xmlns:a16="http://schemas.microsoft.com/office/drawing/2014/main" val="3019194441"/>
                    </a:ext>
                  </a:extLst>
                </a:gridCol>
                <a:gridCol w="246888">
                  <a:extLst>
                    <a:ext uri="{9D8B030D-6E8A-4147-A177-3AD203B41FA5}">
                      <a16:colId xmlns:a16="http://schemas.microsoft.com/office/drawing/2014/main" val="830376898"/>
                    </a:ext>
                  </a:extLst>
                </a:gridCol>
                <a:gridCol w="246888">
                  <a:extLst>
                    <a:ext uri="{9D8B030D-6E8A-4147-A177-3AD203B41FA5}">
                      <a16:colId xmlns:a16="http://schemas.microsoft.com/office/drawing/2014/main" val="2845365744"/>
                    </a:ext>
                  </a:extLst>
                </a:gridCol>
                <a:gridCol w="246888">
                  <a:extLst>
                    <a:ext uri="{9D8B030D-6E8A-4147-A177-3AD203B41FA5}">
                      <a16:colId xmlns:a16="http://schemas.microsoft.com/office/drawing/2014/main" val="3092107953"/>
                    </a:ext>
                  </a:extLst>
                </a:gridCol>
                <a:gridCol w="246888">
                  <a:extLst>
                    <a:ext uri="{9D8B030D-6E8A-4147-A177-3AD203B41FA5}">
                      <a16:colId xmlns:a16="http://schemas.microsoft.com/office/drawing/2014/main" val="2993314995"/>
                    </a:ext>
                  </a:extLst>
                </a:gridCol>
                <a:gridCol w="246888">
                  <a:extLst>
                    <a:ext uri="{9D8B030D-6E8A-4147-A177-3AD203B41FA5}">
                      <a16:colId xmlns:a16="http://schemas.microsoft.com/office/drawing/2014/main" val="329438013"/>
                    </a:ext>
                  </a:extLst>
                </a:gridCol>
                <a:gridCol w="246888">
                  <a:extLst>
                    <a:ext uri="{9D8B030D-6E8A-4147-A177-3AD203B41FA5}">
                      <a16:colId xmlns:a16="http://schemas.microsoft.com/office/drawing/2014/main" val="689112672"/>
                    </a:ext>
                  </a:extLst>
                </a:gridCol>
                <a:gridCol w="246888">
                  <a:extLst>
                    <a:ext uri="{9D8B030D-6E8A-4147-A177-3AD203B41FA5}">
                      <a16:colId xmlns:a16="http://schemas.microsoft.com/office/drawing/2014/main" val="712250733"/>
                    </a:ext>
                  </a:extLst>
                </a:gridCol>
                <a:gridCol w="246888">
                  <a:extLst>
                    <a:ext uri="{9D8B030D-6E8A-4147-A177-3AD203B41FA5}">
                      <a16:colId xmlns:a16="http://schemas.microsoft.com/office/drawing/2014/main" val="1144540295"/>
                    </a:ext>
                  </a:extLst>
                </a:gridCol>
                <a:gridCol w="246888">
                  <a:extLst>
                    <a:ext uri="{9D8B030D-6E8A-4147-A177-3AD203B41FA5}">
                      <a16:colId xmlns:a16="http://schemas.microsoft.com/office/drawing/2014/main" val="3767330999"/>
                    </a:ext>
                  </a:extLst>
                </a:gridCol>
                <a:gridCol w="246888">
                  <a:extLst>
                    <a:ext uri="{9D8B030D-6E8A-4147-A177-3AD203B41FA5}">
                      <a16:colId xmlns:a16="http://schemas.microsoft.com/office/drawing/2014/main" val="3508998406"/>
                    </a:ext>
                  </a:extLst>
                </a:gridCol>
                <a:gridCol w="246888">
                  <a:extLst>
                    <a:ext uri="{9D8B030D-6E8A-4147-A177-3AD203B41FA5}">
                      <a16:colId xmlns:a16="http://schemas.microsoft.com/office/drawing/2014/main" val="1931968978"/>
                    </a:ext>
                  </a:extLst>
                </a:gridCol>
                <a:gridCol w="246888">
                  <a:extLst>
                    <a:ext uri="{9D8B030D-6E8A-4147-A177-3AD203B41FA5}">
                      <a16:colId xmlns:a16="http://schemas.microsoft.com/office/drawing/2014/main" val="26408983"/>
                    </a:ext>
                  </a:extLst>
                </a:gridCol>
                <a:gridCol w="246888">
                  <a:extLst>
                    <a:ext uri="{9D8B030D-6E8A-4147-A177-3AD203B41FA5}">
                      <a16:colId xmlns:a16="http://schemas.microsoft.com/office/drawing/2014/main" val="3372813881"/>
                    </a:ext>
                  </a:extLst>
                </a:gridCol>
                <a:gridCol w="246888">
                  <a:extLst>
                    <a:ext uri="{9D8B030D-6E8A-4147-A177-3AD203B41FA5}">
                      <a16:colId xmlns:a16="http://schemas.microsoft.com/office/drawing/2014/main" val="2648830348"/>
                    </a:ext>
                  </a:extLst>
                </a:gridCol>
                <a:gridCol w="246888">
                  <a:extLst>
                    <a:ext uri="{9D8B030D-6E8A-4147-A177-3AD203B41FA5}">
                      <a16:colId xmlns:a16="http://schemas.microsoft.com/office/drawing/2014/main" val="823430382"/>
                    </a:ext>
                  </a:extLst>
                </a:gridCol>
                <a:gridCol w="246888">
                  <a:extLst>
                    <a:ext uri="{9D8B030D-6E8A-4147-A177-3AD203B41FA5}">
                      <a16:colId xmlns:a16="http://schemas.microsoft.com/office/drawing/2014/main" val="982700382"/>
                    </a:ext>
                  </a:extLst>
                </a:gridCol>
                <a:gridCol w="246888">
                  <a:extLst>
                    <a:ext uri="{9D8B030D-6E8A-4147-A177-3AD203B41FA5}">
                      <a16:colId xmlns:a16="http://schemas.microsoft.com/office/drawing/2014/main" val="176980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5097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- 2021-01-14 15:00:34</a:t>
                      </a:r>
                      <a:r>
                        <a:rPr kumimoji="0" lang="en-US" sz="1000" b="0" i="0" u="none" strike="noStrike" kern="1200" cap="none" spc="0" normalizeH="0" baseline="0" noProof="0">
                          <a:ln>
                            <a:noFill/>
                          </a:ln>
                          <a:solidFill>
                            <a:prstClr val="black"/>
                          </a:solidFill>
                          <a:effectLst/>
                          <a:uLnTx/>
                          <a:uFillTx/>
                          <a:latin typeface="+mn-lt"/>
                          <a:ea typeface="+mn-ea"/>
                          <a:cs typeface="+mn-cs"/>
                        </a:rPr>
                        <a:t>
 Who doesn’t love grilled cheese sandwiches? And this fried egg grilled cheese sandwich made with SCS Original Sliced Cheese is even more delicious! 
#SCSrecipes #JustAddSCS
Fried Egg Grilled Cheese Sandwich
Ingredients:
4 slices of SCS Original Sliced Cheese
SCS Salted Butter
4 eggs
4 slices of bread
Salt and pepper
Instructions:
1. Butter one side of each piece of bread with SCS Salted Butter and set aside.
2. In a frying pan, melt a little SCS Salted Butter over low heat.
3. Fry the eggs so the yolks are cooked as per preference.
4. Add salt and pepper to taste.
5. Once done, remove from flame.
6. In a separate frying pan, add a slice of bread with the buttered side down.
7. Add a slice of SCS Original Sliced Cheese.
8. Top with two fried eggs.
9. Add another slice of SCS Original Sliced Cheese on top of the eggs.
10. Top with another piece of bread, buttered side up.
11. Cover pan with a lid and cook until cheese is melted and bread is golden brown on both sides.
Source: 
https://www.greatgrubdelicioustreats.com/fried-egg-grilled-cheese-sandwich/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0360588"/>
                  </a:ext>
                </a:extLst>
              </a:tr>
            </a:tbl>
          </a:graphicData>
        </a:graphic>
      </p:graphicFrame>
      <p:sp>
        <p:nvSpPr>
          <p:cNvPr id="4" name="Text Placeholder 3">
            <a:extLst>
              <a:ext uri="{FF2B5EF4-FFF2-40B4-BE49-F238E27FC236}">
                <a16:creationId xmlns:a16="http://schemas.microsoft.com/office/drawing/2014/main" id="{81A637B7-2E68-4F80-8BC3-8F3DFC555BA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696203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62BEA-07E8-4182-8C52-38C631596669}"/>
              </a:ext>
            </a:extLst>
          </p:cNvPr>
          <p:cNvSpPr>
            <a:spLocks noGrp="1"/>
          </p:cNvSpPr>
          <p:nvPr>
            <p:ph type="title"/>
          </p:nvPr>
        </p:nvSpPr>
        <p:spPr/>
        <p:txBody>
          <a:bodyPr/>
          <a:lstStyle/>
          <a:p>
            <a:r>
              <a:rPr lang="en-US"/>
              <a:t>Facebook Original Own Posts Table | SCS Dairy MY - 22 of 26</a:t>
            </a:r>
          </a:p>
        </p:txBody>
      </p:sp>
      <p:graphicFrame>
        <p:nvGraphicFramePr>
          <p:cNvPr id="5" name="Table Placeholder 4">
            <a:extLst>
              <a:ext uri="{FF2B5EF4-FFF2-40B4-BE49-F238E27FC236}">
                <a16:creationId xmlns:a16="http://schemas.microsoft.com/office/drawing/2014/main" id="{950A48F0-1F74-4021-9744-5EA0F1FCD267}"/>
              </a:ext>
            </a:extLst>
          </p:cNvPr>
          <p:cNvGraphicFramePr>
            <a:graphicFrameLocks noGrp="1"/>
          </p:cNvGraphicFramePr>
          <p:nvPr>
            <p:ph type="tbl" sz="quarter" idx="13"/>
            <p:extLst>
              <p:ext uri="{D42A27DB-BD31-4B8C-83A1-F6EECF244321}">
                <p14:modId xmlns:p14="http://schemas.microsoft.com/office/powerpoint/2010/main" val="101684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76246244"/>
                    </a:ext>
                  </a:extLst>
                </a:gridCol>
                <a:gridCol w="905256">
                  <a:extLst>
                    <a:ext uri="{9D8B030D-6E8A-4147-A177-3AD203B41FA5}">
                      <a16:colId xmlns:a16="http://schemas.microsoft.com/office/drawing/2014/main" val="257154610"/>
                    </a:ext>
                  </a:extLst>
                </a:gridCol>
                <a:gridCol w="411480">
                  <a:extLst>
                    <a:ext uri="{9D8B030D-6E8A-4147-A177-3AD203B41FA5}">
                      <a16:colId xmlns:a16="http://schemas.microsoft.com/office/drawing/2014/main" val="2114701620"/>
                    </a:ext>
                  </a:extLst>
                </a:gridCol>
                <a:gridCol w="246888">
                  <a:extLst>
                    <a:ext uri="{9D8B030D-6E8A-4147-A177-3AD203B41FA5}">
                      <a16:colId xmlns:a16="http://schemas.microsoft.com/office/drawing/2014/main" val="71370293"/>
                    </a:ext>
                  </a:extLst>
                </a:gridCol>
                <a:gridCol w="246888">
                  <a:extLst>
                    <a:ext uri="{9D8B030D-6E8A-4147-A177-3AD203B41FA5}">
                      <a16:colId xmlns:a16="http://schemas.microsoft.com/office/drawing/2014/main" val="1525401997"/>
                    </a:ext>
                  </a:extLst>
                </a:gridCol>
                <a:gridCol w="246888">
                  <a:extLst>
                    <a:ext uri="{9D8B030D-6E8A-4147-A177-3AD203B41FA5}">
                      <a16:colId xmlns:a16="http://schemas.microsoft.com/office/drawing/2014/main" val="3059808528"/>
                    </a:ext>
                  </a:extLst>
                </a:gridCol>
                <a:gridCol w="246888">
                  <a:extLst>
                    <a:ext uri="{9D8B030D-6E8A-4147-A177-3AD203B41FA5}">
                      <a16:colId xmlns:a16="http://schemas.microsoft.com/office/drawing/2014/main" val="40939854"/>
                    </a:ext>
                  </a:extLst>
                </a:gridCol>
                <a:gridCol w="246888">
                  <a:extLst>
                    <a:ext uri="{9D8B030D-6E8A-4147-A177-3AD203B41FA5}">
                      <a16:colId xmlns:a16="http://schemas.microsoft.com/office/drawing/2014/main" val="3194478621"/>
                    </a:ext>
                  </a:extLst>
                </a:gridCol>
                <a:gridCol w="246888">
                  <a:extLst>
                    <a:ext uri="{9D8B030D-6E8A-4147-A177-3AD203B41FA5}">
                      <a16:colId xmlns:a16="http://schemas.microsoft.com/office/drawing/2014/main" val="900014392"/>
                    </a:ext>
                  </a:extLst>
                </a:gridCol>
                <a:gridCol w="246888">
                  <a:extLst>
                    <a:ext uri="{9D8B030D-6E8A-4147-A177-3AD203B41FA5}">
                      <a16:colId xmlns:a16="http://schemas.microsoft.com/office/drawing/2014/main" val="2569642739"/>
                    </a:ext>
                  </a:extLst>
                </a:gridCol>
                <a:gridCol w="246888">
                  <a:extLst>
                    <a:ext uri="{9D8B030D-6E8A-4147-A177-3AD203B41FA5}">
                      <a16:colId xmlns:a16="http://schemas.microsoft.com/office/drawing/2014/main" val="3535027544"/>
                    </a:ext>
                  </a:extLst>
                </a:gridCol>
                <a:gridCol w="246888">
                  <a:extLst>
                    <a:ext uri="{9D8B030D-6E8A-4147-A177-3AD203B41FA5}">
                      <a16:colId xmlns:a16="http://schemas.microsoft.com/office/drawing/2014/main" val="2036243536"/>
                    </a:ext>
                  </a:extLst>
                </a:gridCol>
                <a:gridCol w="246888">
                  <a:extLst>
                    <a:ext uri="{9D8B030D-6E8A-4147-A177-3AD203B41FA5}">
                      <a16:colId xmlns:a16="http://schemas.microsoft.com/office/drawing/2014/main" val="626110429"/>
                    </a:ext>
                  </a:extLst>
                </a:gridCol>
                <a:gridCol w="246888">
                  <a:extLst>
                    <a:ext uri="{9D8B030D-6E8A-4147-A177-3AD203B41FA5}">
                      <a16:colId xmlns:a16="http://schemas.microsoft.com/office/drawing/2014/main" val="3057739608"/>
                    </a:ext>
                  </a:extLst>
                </a:gridCol>
                <a:gridCol w="246888">
                  <a:extLst>
                    <a:ext uri="{9D8B030D-6E8A-4147-A177-3AD203B41FA5}">
                      <a16:colId xmlns:a16="http://schemas.microsoft.com/office/drawing/2014/main" val="1247076141"/>
                    </a:ext>
                  </a:extLst>
                </a:gridCol>
                <a:gridCol w="246888">
                  <a:extLst>
                    <a:ext uri="{9D8B030D-6E8A-4147-A177-3AD203B41FA5}">
                      <a16:colId xmlns:a16="http://schemas.microsoft.com/office/drawing/2014/main" val="1490665179"/>
                    </a:ext>
                  </a:extLst>
                </a:gridCol>
                <a:gridCol w="246888">
                  <a:extLst>
                    <a:ext uri="{9D8B030D-6E8A-4147-A177-3AD203B41FA5}">
                      <a16:colId xmlns:a16="http://schemas.microsoft.com/office/drawing/2014/main" val="2335023159"/>
                    </a:ext>
                  </a:extLst>
                </a:gridCol>
                <a:gridCol w="246888">
                  <a:extLst>
                    <a:ext uri="{9D8B030D-6E8A-4147-A177-3AD203B41FA5}">
                      <a16:colId xmlns:a16="http://schemas.microsoft.com/office/drawing/2014/main" val="3372312833"/>
                    </a:ext>
                  </a:extLst>
                </a:gridCol>
                <a:gridCol w="246888">
                  <a:extLst>
                    <a:ext uri="{9D8B030D-6E8A-4147-A177-3AD203B41FA5}">
                      <a16:colId xmlns:a16="http://schemas.microsoft.com/office/drawing/2014/main" val="3038080233"/>
                    </a:ext>
                  </a:extLst>
                </a:gridCol>
                <a:gridCol w="246888">
                  <a:extLst>
                    <a:ext uri="{9D8B030D-6E8A-4147-A177-3AD203B41FA5}">
                      <a16:colId xmlns:a16="http://schemas.microsoft.com/office/drawing/2014/main" val="123158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258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- 2021-01-12 16:10:00</a:t>
                      </a:r>
                      <a:r>
                        <a:rPr kumimoji="0" lang="en-US" sz="1000" b="0" i="0" u="none" strike="noStrike" kern="1200" cap="none" spc="0" normalizeH="0" baseline="0" noProof="0">
                          <a:ln>
                            <a:noFill/>
                          </a:ln>
                          <a:solidFill>
                            <a:prstClr val="black"/>
                          </a:solidFill>
                          <a:effectLst/>
                          <a:uLnTx/>
                          <a:uFillTx/>
                          <a:latin typeface="+mn-lt"/>
                          <a:ea typeface="+mn-ea"/>
                          <a:cs typeface="+mn-cs"/>
                        </a:rPr>
                        <a:t>
 If you are a cheese lover and you have one slice of SCS Original Sliced Cheese in your fridge, how will you eat it?
a) Make a grilled cheese sandwich
b) Make a cheeseburger
c) Have it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6246826"/>
                  </a:ext>
                </a:extLst>
              </a:tr>
            </a:tbl>
          </a:graphicData>
        </a:graphic>
      </p:graphicFrame>
      <p:sp>
        <p:nvSpPr>
          <p:cNvPr id="4" name="Text Placeholder 3">
            <a:extLst>
              <a:ext uri="{FF2B5EF4-FFF2-40B4-BE49-F238E27FC236}">
                <a16:creationId xmlns:a16="http://schemas.microsoft.com/office/drawing/2014/main" id="{F078E086-853D-4A70-94BE-391C5AF1BCF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310671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0042-63A2-47DF-85D2-84F45D035B33}"/>
              </a:ext>
            </a:extLst>
          </p:cNvPr>
          <p:cNvSpPr>
            <a:spLocks noGrp="1"/>
          </p:cNvSpPr>
          <p:nvPr>
            <p:ph type="title"/>
          </p:nvPr>
        </p:nvSpPr>
        <p:spPr/>
        <p:txBody>
          <a:bodyPr/>
          <a:lstStyle/>
          <a:p>
            <a:r>
              <a:rPr lang="en-US"/>
              <a:t>Facebook Original Own Posts Table | SCS Dairy MY - 23 of 26</a:t>
            </a:r>
          </a:p>
        </p:txBody>
      </p:sp>
      <p:graphicFrame>
        <p:nvGraphicFramePr>
          <p:cNvPr id="5" name="Table Placeholder 4">
            <a:extLst>
              <a:ext uri="{FF2B5EF4-FFF2-40B4-BE49-F238E27FC236}">
                <a16:creationId xmlns:a16="http://schemas.microsoft.com/office/drawing/2014/main" id="{89CD7CF7-62D5-4C87-B59B-FD7F5301D734}"/>
              </a:ext>
            </a:extLst>
          </p:cNvPr>
          <p:cNvGraphicFramePr>
            <a:graphicFrameLocks noGrp="1"/>
          </p:cNvGraphicFramePr>
          <p:nvPr>
            <p:ph type="tbl" sz="quarter" idx="13"/>
            <p:extLst>
              <p:ext uri="{D42A27DB-BD31-4B8C-83A1-F6EECF244321}">
                <p14:modId xmlns:p14="http://schemas.microsoft.com/office/powerpoint/2010/main" val="256580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53643792"/>
                    </a:ext>
                  </a:extLst>
                </a:gridCol>
                <a:gridCol w="905256">
                  <a:extLst>
                    <a:ext uri="{9D8B030D-6E8A-4147-A177-3AD203B41FA5}">
                      <a16:colId xmlns:a16="http://schemas.microsoft.com/office/drawing/2014/main" val="1702378510"/>
                    </a:ext>
                  </a:extLst>
                </a:gridCol>
                <a:gridCol w="411480">
                  <a:extLst>
                    <a:ext uri="{9D8B030D-6E8A-4147-A177-3AD203B41FA5}">
                      <a16:colId xmlns:a16="http://schemas.microsoft.com/office/drawing/2014/main" val="1259129746"/>
                    </a:ext>
                  </a:extLst>
                </a:gridCol>
                <a:gridCol w="246888">
                  <a:extLst>
                    <a:ext uri="{9D8B030D-6E8A-4147-A177-3AD203B41FA5}">
                      <a16:colId xmlns:a16="http://schemas.microsoft.com/office/drawing/2014/main" val="3497040851"/>
                    </a:ext>
                  </a:extLst>
                </a:gridCol>
                <a:gridCol w="246888">
                  <a:extLst>
                    <a:ext uri="{9D8B030D-6E8A-4147-A177-3AD203B41FA5}">
                      <a16:colId xmlns:a16="http://schemas.microsoft.com/office/drawing/2014/main" val="113686787"/>
                    </a:ext>
                  </a:extLst>
                </a:gridCol>
                <a:gridCol w="246888">
                  <a:extLst>
                    <a:ext uri="{9D8B030D-6E8A-4147-A177-3AD203B41FA5}">
                      <a16:colId xmlns:a16="http://schemas.microsoft.com/office/drawing/2014/main" val="2665707713"/>
                    </a:ext>
                  </a:extLst>
                </a:gridCol>
                <a:gridCol w="246888">
                  <a:extLst>
                    <a:ext uri="{9D8B030D-6E8A-4147-A177-3AD203B41FA5}">
                      <a16:colId xmlns:a16="http://schemas.microsoft.com/office/drawing/2014/main" val="3471482159"/>
                    </a:ext>
                  </a:extLst>
                </a:gridCol>
                <a:gridCol w="246888">
                  <a:extLst>
                    <a:ext uri="{9D8B030D-6E8A-4147-A177-3AD203B41FA5}">
                      <a16:colId xmlns:a16="http://schemas.microsoft.com/office/drawing/2014/main" val="65280311"/>
                    </a:ext>
                  </a:extLst>
                </a:gridCol>
                <a:gridCol w="246888">
                  <a:extLst>
                    <a:ext uri="{9D8B030D-6E8A-4147-A177-3AD203B41FA5}">
                      <a16:colId xmlns:a16="http://schemas.microsoft.com/office/drawing/2014/main" val="3551185559"/>
                    </a:ext>
                  </a:extLst>
                </a:gridCol>
                <a:gridCol w="246888">
                  <a:extLst>
                    <a:ext uri="{9D8B030D-6E8A-4147-A177-3AD203B41FA5}">
                      <a16:colId xmlns:a16="http://schemas.microsoft.com/office/drawing/2014/main" val="587809924"/>
                    </a:ext>
                  </a:extLst>
                </a:gridCol>
                <a:gridCol w="246888">
                  <a:extLst>
                    <a:ext uri="{9D8B030D-6E8A-4147-A177-3AD203B41FA5}">
                      <a16:colId xmlns:a16="http://schemas.microsoft.com/office/drawing/2014/main" val="727611034"/>
                    </a:ext>
                  </a:extLst>
                </a:gridCol>
                <a:gridCol w="246888">
                  <a:extLst>
                    <a:ext uri="{9D8B030D-6E8A-4147-A177-3AD203B41FA5}">
                      <a16:colId xmlns:a16="http://schemas.microsoft.com/office/drawing/2014/main" val="268342028"/>
                    </a:ext>
                  </a:extLst>
                </a:gridCol>
                <a:gridCol w="246888">
                  <a:extLst>
                    <a:ext uri="{9D8B030D-6E8A-4147-A177-3AD203B41FA5}">
                      <a16:colId xmlns:a16="http://schemas.microsoft.com/office/drawing/2014/main" val="3709011485"/>
                    </a:ext>
                  </a:extLst>
                </a:gridCol>
                <a:gridCol w="246888">
                  <a:extLst>
                    <a:ext uri="{9D8B030D-6E8A-4147-A177-3AD203B41FA5}">
                      <a16:colId xmlns:a16="http://schemas.microsoft.com/office/drawing/2014/main" val="2434655490"/>
                    </a:ext>
                  </a:extLst>
                </a:gridCol>
                <a:gridCol w="246888">
                  <a:extLst>
                    <a:ext uri="{9D8B030D-6E8A-4147-A177-3AD203B41FA5}">
                      <a16:colId xmlns:a16="http://schemas.microsoft.com/office/drawing/2014/main" val="1722222795"/>
                    </a:ext>
                  </a:extLst>
                </a:gridCol>
                <a:gridCol w="246888">
                  <a:extLst>
                    <a:ext uri="{9D8B030D-6E8A-4147-A177-3AD203B41FA5}">
                      <a16:colId xmlns:a16="http://schemas.microsoft.com/office/drawing/2014/main" val="3663015258"/>
                    </a:ext>
                  </a:extLst>
                </a:gridCol>
                <a:gridCol w="246888">
                  <a:extLst>
                    <a:ext uri="{9D8B030D-6E8A-4147-A177-3AD203B41FA5}">
                      <a16:colId xmlns:a16="http://schemas.microsoft.com/office/drawing/2014/main" val="4078464968"/>
                    </a:ext>
                  </a:extLst>
                </a:gridCol>
                <a:gridCol w="246888">
                  <a:extLst>
                    <a:ext uri="{9D8B030D-6E8A-4147-A177-3AD203B41FA5}">
                      <a16:colId xmlns:a16="http://schemas.microsoft.com/office/drawing/2014/main" val="1704606952"/>
                    </a:ext>
                  </a:extLst>
                </a:gridCol>
                <a:gridCol w="246888">
                  <a:extLst>
                    <a:ext uri="{9D8B030D-6E8A-4147-A177-3AD203B41FA5}">
                      <a16:colId xmlns:a16="http://schemas.microsoft.com/office/drawing/2014/main" val="3830164044"/>
                    </a:ext>
                  </a:extLst>
                </a:gridCol>
                <a:gridCol w="246888">
                  <a:extLst>
                    <a:ext uri="{9D8B030D-6E8A-4147-A177-3AD203B41FA5}">
                      <a16:colId xmlns:a16="http://schemas.microsoft.com/office/drawing/2014/main" val="256837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197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14:03:27</a:t>
                      </a:r>
                      <a:r>
                        <a:rPr kumimoji="0" lang="en-US" sz="1000" b="0" i="0" u="none" strike="noStrike" kern="1200" cap="none" spc="0" normalizeH="0" baseline="0" noProof="0">
                          <a:ln>
                            <a:noFill/>
                          </a:ln>
                          <a:solidFill>
                            <a:prstClr val="black"/>
                          </a:solidFill>
                          <a:effectLst/>
                          <a:uLnTx/>
                          <a:uFillTx/>
                          <a:latin typeface="+mn-lt"/>
                          <a:ea typeface="+mn-ea"/>
                          <a:cs typeface="+mn-cs"/>
                        </a:rPr>
                        <a:t>
 Love cheese but worried about gaining weight? SCS Reduced Fat Sliced Cheese gives you the same creamy, cheesy flavour you love. With less fat and no compromise on your daily nutrient intake, SCS Reduced Fat Sliced Cheese is a smart choice for you and your family.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9920023"/>
                  </a:ext>
                </a:extLst>
              </a:tr>
            </a:tbl>
          </a:graphicData>
        </a:graphic>
      </p:graphicFrame>
      <p:sp>
        <p:nvSpPr>
          <p:cNvPr id="4" name="Text Placeholder 3">
            <a:extLst>
              <a:ext uri="{FF2B5EF4-FFF2-40B4-BE49-F238E27FC236}">
                <a16:creationId xmlns:a16="http://schemas.microsoft.com/office/drawing/2014/main" id="{BEB88B15-72B3-4CEB-B93A-9708B262727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651896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13EF1-723B-49E0-AC7C-B7F2EAAAF138}"/>
              </a:ext>
            </a:extLst>
          </p:cNvPr>
          <p:cNvSpPr>
            <a:spLocks noGrp="1"/>
          </p:cNvSpPr>
          <p:nvPr>
            <p:ph type="title"/>
          </p:nvPr>
        </p:nvSpPr>
        <p:spPr/>
        <p:txBody>
          <a:bodyPr/>
          <a:lstStyle/>
          <a:p>
            <a:r>
              <a:rPr lang="en-US"/>
              <a:t>Facebook Original Own Posts Table | SCS Dairy MY - 24 of 26</a:t>
            </a:r>
          </a:p>
        </p:txBody>
      </p:sp>
      <p:graphicFrame>
        <p:nvGraphicFramePr>
          <p:cNvPr id="5" name="Table Placeholder 4">
            <a:extLst>
              <a:ext uri="{FF2B5EF4-FFF2-40B4-BE49-F238E27FC236}">
                <a16:creationId xmlns:a16="http://schemas.microsoft.com/office/drawing/2014/main" id="{BF3435A8-744A-4BD4-B58C-90201D0DB999}"/>
              </a:ext>
            </a:extLst>
          </p:cNvPr>
          <p:cNvGraphicFramePr>
            <a:graphicFrameLocks noGrp="1"/>
          </p:cNvGraphicFramePr>
          <p:nvPr>
            <p:ph type="tbl" sz="quarter" idx="13"/>
            <p:extLst>
              <p:ext uri="{D42A27DB-BD31-4B8C-83A1-F6EECF244321}">
                <p14:modId xmlns:p14="http://schemas.microsoft.com/office/powerpoint/2010/main" val="366356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42167573"/>
                    </a:ext>
                  </a:extLst>
                </a:gridCol>
                <a:gridCol w="905256">
                  <a:extLst>
                    <a:ext uri="{9D8B030D-6E8A-4147-A177-3AD203B41FA5}">
                      <a16:colId xmlns:a16="http://schemas.microsoft.com/office/drawing/2014/main" val="826624632"/>
                    </a:ext>
                  </a:extLst>
                </a:gridCol>
                <a:gridCol w="411480">
                  <a:extLst>
                    <a:ext uri="{9D8B030D-6E8A-4147-A177-3AD203B41FA5}">
                      <a16:colId xmlns:a16="http://schemas.microsoft.com/office/drawing/2014/main" val="2461201013"/>
                    </a:ext>
                  </a:extLst>
                </a:gridCol>
                <a:gridCol w="246888">
                  <a:extLst>
                    <a:ext uri="{9D8B030D-6E8A-4147-A177-3AD203B41FA5}">
                      <a16:colId xmlns:a16="http://schemas.microsoft.com/office/drawing/2014/main" val="4288268318"/>
                    </a:ext>
                  </a:extLst>
                </a:gridCol>
                <a:gridCol w="246888">
                  <a:extLst>
                    <a:ext uri="{9D8B030D-6E8A-4147-A177-3AD203B41FA5}">
                      <a16:colId xmlns:a16="http://schemas.microsoft.com/office/drawing/2014/main" val="2449192953"/>
                    </a:ext>
                  </a:extLst>
                </a:gridCol>
                <a:gridCol w="246888">
                  <a:extLst>
                    <a:ext uri="{9D8B030D-6E8A-4147-A177-3AD203B41FA5}">
                      <a16:colId xmlns:a16="http://schemas.microsoft.com/office/drawing/2014/main" val="4281697396"/>
                    </a:ext>
                  </a:extLst>
                </a:gridCol>
                <a:gridCol w="246888">
                  <a:extLst>
                    <a:ext uri="{9D8B030D-6E8A-4147-A177-3AD203B41FA5}">
                      <a16:colId xmlns:a16="http://schemas.microsoft.com/office/drawing/2014/main" val="2521645898"/>
                    </a:ext>
                  </a:extLst>
                </a:gridCol>
                <a:gridCol w="246888">
                  <a:extLst>
                    <a:ext uri="{9D8B030D-6E8A-4147-A177-3AD203B41FA5}">
                      <a16:colId xmlns:a16="http://schemas.microsoft.com/office/drawing/2014/main" val="203383598"/>
                    </a:ext>
                  </a:extLst>
                </a:gridCol>
                <a:gridCol w="246888">
                  <a:extLst>
                    <a:ext uri="{9D8B030D-6E8A-4147-A177-3AD203B41FA5}">
                      <a16:colId xmlns:a16="http://schemas.microsoft.com/office/drawing/2014/main" val="2160392785"/>
                    </a:ext>
                  </a:extLst>
                </a:gridCol>
                <a:gridCol w="246888">
                  <a:extLst>
                    <a:ext uri="{9D8B030D-6E8A-4147-A177-3AD203B41FA5}">
                      <a16:colId xmlns:a16="http://schemas.microsoft.com/office/drawing/2014/main" val="1599302611"/>
                    </a:ext>
                  </a:extLst>
                </a:gridCol>
                <a:gridCol w="246888">
                  <a:extLst>
                    <a:ext uri="{9D8B030D-6E8A-4147-A177-3AD203B41FA5}">
                      <a16:colId xmlns:a16="http://schemas.microsoft.com/office/drawing/2014/main" val="4064767446"/>
                    </a:ext>
                  </a:extLst>
                </a:gridCol>
                <a:gridCol w="246888">
                  <a:extLst>
                    <a:ext uri="{9D8B030D-6E8A-4147-A177-3AD203B41FA5}">
                      <a16:colId xmlns:a16="http://schemas.microsoft.com/office/drawing/2014/main" val="4034531259"/>
                    </a:ext>
                  </a:extLst>
                </a:gridCol>
                <a:gridCol w="246888">
                  <a:extLst>
                    <a:ext uri="{9D8B030D-6E8A-4147-A177-3AD203B41FA5}">
                      <a16:colId xmlns:a16="http://schemas.microsoft.com/office/drawing/2014/main" val="1608755943"/>
                    </a:ext>
                  </a:extLst>
                </a:gridCol>
                <a:gridCol w="246888">
                  <a:extLst>
                    <a:ext uri="{9D8B030D-6E8A-4147-A177-3AD203B41FA5}">
                      <a16:colId xmlns:a16="http://schemas.microsoft.com/office/drawing/2014/main" val="2420733128"/>
                    </a:ext>
                  </a:extLst>
                </a:gridCol>
                <a:gridCol w="246888">
                  <a:extLst>
                    <a:ext uri="{9D8B030D-6E8A-4147-A177-3AD203B41FA5}">
                      <a16:colId xmlns:a16="http://schemas.microsoft.com/office/drawing/2014/main" val="2070584297"/>
                    </a:ext>
                  </a:extLst>
                </a:gridCol>
                <a:gridCol w="246888">
                  <a:extLst>
                    <a:ext uri="{9D8B030D-6E8A-4147-A177-3AD203B41FA5}">
                      <a16:colId xmlns:a16="http://schemas.microsoft.com/office/drawing/2014/main" val="48997900"/>
                    </a:ext>
                  </a:extLst>
                </a:gridCol>
                <a:gridCol w="246888">
                  <a:extLst>
                    <a:ext uri="{9D8B030D-6E8A-4147-A177-3AD203B41FA5}">
                      <a16:colId xmlns:a16="http://schemas.microsoft.com/office/drawing/2014/main" val="2138143088"/>
                    </a:ext>
                  </a:extLst>
                </a:gridCol>
                <a:gridCol w="246888">
                  <a:extLst>
                    <a:ext uri="{9D8B030D-6E8A-4147-A177-3AD203B41FA5}">
                      <a16:colId xmlns:a16="http://schemas.microsoft.com/office/drawing/2014/main" val="2453910603"/>
                    </a:ext>
                  </a:extLst>
                </a:gridCol>
                <a:gridCol w="246888">
                  <a:extLst>
                    <a:ext uri="{9D8B030D-6E8A-4147-A177-3AD203B41FA5}">
                      <a16:colId xmlns:a16="http://schemas.microsoft.com/office/drawing/2014/main" val="1176229004"/>
                    </a:ext>
                  </a:extLst>
                </a:gridCol>
                <a:gridCol w="246888">
                  <a:extLst>
                    <a:ext uri="{9D8B030D-6E8A-4147-A177-3AD203B41FA5}">
                      <a16:colId xmlns:a16="http://schemas.microsoft.com/office/drawing/2014/main" val="298704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413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03:02:23</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 delicious taste of SCS Original Sliced Cheese? That unmistakable creamy melt combined with a mouth-watering flavour is perfect for cheeseburgers, grilled cheese sandwiches, crackers and even great to have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1039711"/>
                  </a:ext>
                </a:extLst>
              </a:tr>
            </a:tbl>
          </a:graphicData>
        </a:graphic>
      </p:graphicFrame>
      <p:sp>
        <p:nvSpPr>
          <p:cNvPr id="4" name="Text Placeholder 3">
            <a:extLst>
              <a:ext uri="{FF2B5EF4-FFF2-40B4-BE49-F238E27FC236}">
                <a16:creationId xmlns:a16="http://schemas.microsoft.com/office/drawing/2014/main" id="{16D802C5-D219-48E6-96EA-4F761C145BC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72460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1137-A846-438A-B6B0-D08068FC0D68}"/>
              </a:ext>
            </a:extLst>
          </p:cNvPr>
          <p:cNvSpPr>
            <a:spLocks noGrp="1"/>
          </p:cNvSpPr>
          <p:nvPr>
            <p:ph type="title"/>
          </p:nvPr>
        </p:nvSpPr>
        <p:spPr/>
        <p:txBody>
          <a:bodyPr/>
          <a:lstStyle/>
          <a:p>
            <a:r>
              <a:rPr lang="en-US"/>
              <a:t>Facebook Original Own Posts Table | SCS Dairy MY - 25 of 26</a:t>
            </a:r>
          </a:p>
        </p:txBody>
      </p:sp>
      <p:graphicFrame>
        <p:nvGraphicFramePr>
          <p:cNvPr id="5" name="Table Placeholder 4">
            <a:extLst>
              <a:ext uri="{FF2B5EF4-FFF2-40B4-BE49-F238E27FC236}">
                <a16:creationId xmlns:a16="http://schemas.microsoft.com/office/drawing/2014/main" id="{AD203FF3-870E-42AE-85F0-8E05491833F5}"/>
              </a:ext>
            </a:extLst>
          </p:cNvPr>
          <p:cNvGraphicFramePr>
            <a:graphicFrameLocks noGrp="1"/>
          </p:cNvGraphicFramePr>
          <p:nvPr>
            <p:ph type="tbl" sz="quarter" idx="13"/>
            <p:extLst>
              <p:ext uri="{D42A27DB-BD31-4B8C-83A1-F6EECF244321}">
                <p14:modId xmlns:p14="http://schemas.microsoft.com/office/powerpoint/2010/main" val="75806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41135115"/>
                    </a:ext>
                  </a:extLst>
                </a:gridCol>
                <a:gridCol w="905256">
                  <a:extLst>
                    <a:ext uri="{9D8B030D-6E8A-4147-A177-3AD203B41FA5}">
                      <a16:colId xmlns:a16="http://schemas.microsoft.com/office/drawing/2014/main" val="637598871"/>
                    </a:ext>
                  </a:extLst>
                </a:gridCol>
                <a:gridCol w="411480">
                  <a:extLst>
                    <a:ext uri="{9D8B030D-6E8A-4147-A177-3AD203B41FA5}">
                      <a16:colId xmlns:a16="http://schemas.microsoft.com/office/drawing/2014/main" val="2985242246"/>
                    </a:ext>
                  </a:extLst>
                </a:gridCol>
                <a:gridCol w="246888">
                  <a:extLst>
                    <a:ext uri="{9D8B030D-6E8A-4147-A177-3AD203B41FA5}">
                      <a16:colId xmlns:a16="http://schemas.microsoft.com/office/drawing/2014/main" val="2884816152"/>
                    </a:ext>
                  </a:extLst>
                </a:gridCol>
                <a:gridCol w="246888">
                  <a:extLst>
                    <a:ext uri="{9D8B030D-6E8A-4147-A177-3AD203B41FA5}">
                      <a16:colId xmlns:a16="http://schemas.microsoft.com/office/drawing/2014/main" val="1090069349"/>
                    </a:ext>
                  </a:extLst>
                </a:gridCol>
                <a:gridCol w="246888">
                  <a:extLst>
                    <a:ext uri="{9D8B030D-6E8A-4147-A177-3AD203B41FA5}">
                      <a16:colId xmlns:a16="http://schemas.microsoft.com/office/drawing/2014/main" val="3195576345"/>
                    </a:ext>
                  </a:extLst>
                </a:gridCol>
                <a:gridCol w="246888">
                  <a:extLst>
                    <a:ext uri="{9D8B030D-6E8A-4147-A177-3AD203B41FA5}">
                      <a16:colId xmlns:a16="http://schemas.microsoft.com/office/drawing/2014/main" val="162151098"/>
                    </a:ext>
                  </a:extLst>
                </a:gridCol>
                <a:gridCol w="246888">
                  <a:extLst>
                    <a:ext uri="{9D8B030D-6E8A-4147-A177-3AD203B41FA5}">
                      <a16:colId xmlns:a16="http://schemas.microsoft.com/office/drawing/2014/main" val="3224401912"/>
                    </a:ext>
                  </a:extLst>
                </a:gridCol>
                <a:gridCol w="246888">
                  <a:extLst>
                    <a:ext uri="{9D8B030D-6E8A-4147-A177-3AD203B41FA5}">
                      <a16:colId xmlns:a16="http://schemas.microsoft.com/office/drawing/2014/main" val="2417939131"/>
                    </a:ext>
                  </a:extLst>
                </a:gridCol>
                <a:gridCol w="246888">
                  <a:extLst>
                    <a:ext uri="{9D8B030D-6E8A-4147-A177-3AD203B41FA5}">
                      <a16:colId xmlns:a16="http://schemas.microsoft.com/office/drawing/2014/main" val="854981266"/>
                    </a:ext>
                  </a:extLst>
                </a:gridCol>
                <a:gridCol w="246888">
                  <a:extLst>
                    <a:ext uri="{9D8B030D-6E8A-4147-A177-3AD203B41FA5}">
                      <a16:colId xmlns:a16="http://schemas.microsoft.com/office/drawing/2014/main" val="615571680"/>
                    </a:ext>
                  </a:extLst>
                </a:gridCol>
                <a:gridCol w="246888">
                  <a:extLst>
                    <a:ext uri="{9D8B030D-6E8A-4147-A177-3AD203B41FA5}">
                      <a16:colId xmlns:a16="http://schemas.microsoft.com/office/drawing/2014/main" val="528509848"/>
                    </a:ext>
                  </a:extLst>
                </a:gridCol>
                <a:gridCol w="246888">
                  <a:extLst>
                    <a:ext uri="{9D8B030D-6E8A-4147-A177-3AD203B41FA5}">
                      <a16:colId xmlns:a16="http://schemas.microsoft.com/office/drawing/2014/main" val="3510469397"/>
                    </a:ext>
                  </a:extLst>
                </a:gridCol>
                <a:gridCol w="246888">
                  <a:extLst>
                    <a:ext uri="{9D8B030D-6E8A-4147-A177-3AD203B41FA5}">
                      <a16:colId xmlns:a16="http://schemas.microsoft.com/office/drawing/2014/main" val="2973794127"/>
                    </a:ext>
                  </a:extLst>
                </a:gridCol>
                <a:gridCol w="246888">
                  <a:extLst>
                    <a:ext uri="{9D8B030D-6E8A-4147-A177-3AD203B41FA5}">
                      <a16:colId xmlns:a16="http://schemas.microsoft.com/office/drawing/2014/main" val="570450592"/>
                    </a:ext>
                  </a:extLst>
                </a:gridCol>
                <a:gridCol w="246888">
                  <a:extLst>
                    <a:ext uri="{9D8B030D-6E8A-4147-A177-3AD203B41FA5}">
                      <a16:colId xmlns:a16="http://schemas.microsoft.com/office/drawing/2014/main" val="472017011"/>
                    </a:ext>
                  </a:extLst>
                </a:gridCol>
                <a:gridCol w="246888">
                  <a:extLst>
                    <a:ext uri="{9D8B030D-6E8A-4147-A177-3AD203B41FA5}">
                      <a16:colId xmlns:a16="http://schemas.microsoft.com/office/drawing/2014/main" val="1264844065"/>
                    </a:ext>
                  </a:extLst>
                </a:gridCol>
                <a:gridCol w="246888">
                  <a:extLst>
                    <a:ext uri="{9D8B030D-6E8A-4147-A177-3AD203B41FA5}">
                      <a16:colId xmlns:a16="http://schemas.microsoft.com/office/drawing/2014/main" val="1028843824"/>
                    </a:ext>
                  </a:extLst>
                </a:gridCol>
                <a:gridCol w="246888">
                  <a:extLst>
                    <a:ext uri="{9D8B030D-6E8A-4147-A177-3AD203B41FA5}">
                      <a16:colId xmlns:a16="http://schemas.microsoft.com/office/drawing/2014/main" val="3933161816"/>
                    </a:ext>
                  </a:extLst>
                </a:gridCol>
                <a:gridCol w="246888">
                  <a:extLst>
                    <a:ext uri="{9D8B030D-6E8A-4147-A177-3AD203B41FA5}">
                      <a16:colId xmlns:a16="http://schemas.microsoft.com/office/drawing/2014/main" val="382435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056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5357565"/>
                  </a:ext>
                </a:extLst>
              </a:tr>
            </a:tbl>
          </a:graphicData>
        </a:graphic>
      </p:graphicFrame>
      <p:sp>
        <p:nvSpPr>
          <p:cNvPr id="4" name="Text Placeholder 3">
            <a:extLst>
              <a:ext uri="{FF2B5EF4-FFF2-40B4-BE49-F238E27FC236}">
                <a16:creationId xmlns:a16="http://schemas.microsoft.com/office/drawing/2014/main" id="{2F656476-28B7-4540-BE83-62CFD756EA5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69159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7C48-894B-4A61-ADC6-60242A0AD959}"/>
              </a:ext>
            </a:extLst>
          </p:cNvPr>
          <p:cNvSpPr>
            <a:spLocks noGrp="1"/>
          </p:cNvSpPr>
          <p:nvPr>
            <p:ph type="title"/>
          </p:nvPr>
        </p:nvSpPr>
        <p:spPr/>
        <p:txBody>
          <a:bodyPr/>
          <a:lstStyle/>
          <a:p>
            <a:r>
              <a:rPr lang="en-US"/>
              <a:t>Facebook Original Own Posts Table | SCS Dairy MY - 26 of 26</a:t>
            </a:r>
          </a:p>
        </p:txBody>
      </p:sp>
      <p:graphicFrame>
        <p:nvGraphicFramePr>
          <p:cNvPr id="5" name="Table Placeholder 4">
            <a:extLst>
              <a:ext uri="{FF2B5EF4-FFF2-40B4-BE49-F238E27FC236}">
                <a16:creationId xmlns:a16="http://schemas.microsoft.com/office/drawing/2014/main" id="{DA034BF4-8D40-456F-A20B-166A61137930}"/>
              </a:ext>
            </a:extLst>
          </p:cNvPr>
          <p:cNvGraphicFramePr>
            <a:graphicFrameLocks noGrp="1"/>
          </p:cNvGraphicFramePr>
          <p:nvPr>
            <p:ph type="tbl" sz="quarter" idx="13"/>
            <p:extLst>
              <p:ext uri="{D42A27DB-BD31-4B8C-83A1-F6EECF244321}">
                <p14:modId xmlns:p14="http://schemas.microsoft.com/office/powerpoint/2010/main" val="350404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27168188"/>
                    </a:ext>
                  </a:extLst>
                </a:gridCol>
                <a:gridCol w="905256">
                  <a:extLst>
                    <a:ext uri="{9D8B030D-6E8A-4147-A177-3AD203B41FA5}">
                      <a16:colId xmlns:a16="http://schemas.microsoft.com/office/drawing/2014/main" val="2966958701"/>
                    </a:ext>
                  </a:extLst>
                </a:gridCol>
                <a:gridCol w="411480">
                  <a:extLst>
                    <a:ext uri="{9D8B030D-6E8A-4147-A177-3AD203B41FA5}">
                      <a16:colId xmlns:a16="http://schemas.microsoft.com/office/drawing/2014/main" val="1003305646"/>
                    </a:ext>
                  </a:extLst>
                </a:gridCol>
                <a:gridCol w="246888">
                  <a:extLst>
                    <a:ext uri="{9D8B030D-6E8A-4147-A177-3AD203B41FA5}">
                      <a16:colId xmlns:a16="http://schemas.microsoft.com/office/drawing/2014/main" val="1511935336"/>
                    </a:ext>
                  </a:extLst>
                </a:gridCol>
                <a:gridCol w="246888">
                  <a:extLst>
                    <a:ext uri="{9D8B030D-6E8A-4147-A177-3AD203B41FA5}">
                      <a16:colId xmlns:a16="http://schemas.microsoft.com/office/drawing/2014/main" val="2531918410"/>
                    </a:ext>
                  </a:extLst>
                </a:gridCol>
                <a:gridCol w="246888">
                  <a:extLst>
                    <a:ext uri="{9D8B030D-6E8A-4147-A177-3AD203B41FA5}">
                      <a16:colId xmlns:a16="http://schemas.microsoft.com/office/drawing/2014/main" val="2856653704"/>
                    </a:ext>
                  </a:extLst>
                </a:gridCol>
                <a:gridCol w="246888">
                  <a:extLst>
                    <a:ext uri="{9D8B030D-6E8A-4147-A177-3AD203B41FA5}">
                      <a16:colId xmlns:a16="http://schemas.microsoft.com/office/drawing/2014/main" val="1477110266"/>
                    </a:ext>
                  </a:extLst>
                </a:gridCol>
                <a:gridCol w="246888">
                  <a:extLst>
                    <a:ext uri="{9D8B030D-6E8A-4147-A177-3AD203B41FA5}">
                      <a16:colId xmlns:a16="http://schemas.microsoft.com/office/drawing/2014/main" val="2026662313"/>
                    </a:ext>
                  </a:extLst>
                </a:gridCol>
                <a:gridCol w="246888">
                  <a:extLst>
                    <a:ext uri="{9D8B030D-6E8A-4147-A177-3AD203B41FA5}">
                      <a16:colId xmlns:a16="http://schemas.microsoft.com/office/drawing/2014/main" val="3385475798"/>
                    </a:ext>
                  </a:extLst>
                </a:gridCol>
                <a:gridCol w="246888">
                  <a:extLst>
                    <a:ext uri="{9D8B030D-6E8A-4147-A177-3AD203B41FA5}">
                      <a16:colId xmlns:a16="http://schemas.microsoft.com/office/drawing/2014/main" val="551071126"/>
                    </a:ext>
                  </a:extLst>
                </a:gridCol>
                <a:gridCol w="246888">
                  <a:extLst>
                    <a:ext uri="{9D8B030D-6E8A-4147-A177-3AD203B41FA5}">
                      <a16:colId xmlns:a16="http://schemas.microsoft.com/office/drawing/2014/main" val="934711857"/>
                    </a:ext>
                  </a:extLst>
                </a:gridCol>
                <a:gridCol w="246888">
                  <a:extLst>
                    <a:ext uri="{9D8B030D-6E8A-4147-A177-3AD203B41FA5}">
                      <a16:colId xmlns:a16="http://schemas.microsoft.com/office/drawing/2014/main" val="2626118574"/>
                    </a:ext>
                  </a:extLst>
                </a:gridCol>
                <a:gridCol w="246888">
                  <a:extLst>
                    <a:ext uri="{9D8B030D-6E8A-4147-A177-3AD203B41FA5}">
                      <a16:colId xmlns:a16="http://schemas.microsoft.com/office/drawing/2014/main" val="2129090070"/>
                    </a:ext>
                  </a:extLst>
                </a:gridCol>
                <a:gridCol w="246888">
                  <a:extLst>
                    <a:ext uri="{9D8B030D-6E8A-4147-A177-3AD203B41FA5}">
                      <a16:colId xmlns:a16="http://schemas.microsoft.com/office/drawing/2014/main" val="3951803209"/>
                    </a:ext>
                  </a:extLst>
                </a:gridCol>
                <a:gridCol w="246888">
                  <a:extLst>
                    <a:ext uri="{9D8B030D-6E8A-4147-A177-3AD203B41FA5}">
                      <a16:colId xmlns:a16="http://schemas.microsoft.com/office/drawing/2014/main" val="403150380"/>
                    </a:ext>
                  </a:extLst>
                </a:gridCol>
                <a:gridCol w="246888">
                  <a:extLst>
                    <a:ext uri="{9D8B030D-6E8A-4147-A177-3AD203B41FA5}">
                      <a16:colId xmlns:a16="http://schemas.microsoft.com/office/drawing/2014/main" val="3256294809"/>
                    </a:ext>
                  </a:extLst>
                </a:gridCol>
                <a:gridCol w="246888">
                  <a:extLst>
                    <a:ext uri="{9D8B030D-6E8A-4147-A177-3AD203B41FA5}">
                      <a16:colId xmlns:a16="http://schemas.microsoft.com/office/drawing/2014/main" val="4195303807"/>
                    </a:ext>
                  </a:extLst>
                </a:gridCol>
                <a:gridCol w="246888">
                  <a:extLst>
                    <a:ext uri="{9D8B030D-6E8A-4147-A177-3AD203B41FA5}">
                      <a16:colId xmlns:a16="http://schemas.microsoft.com/office/drawing/2014/main" val="3799286069"/>
                    </a:ext>
                  </a:extLst>
                </a:gridCol>
                <a:gridCol w="246888">
                  <a:extLst>
                    <a:ext uri="{9D8B030D-6E8A-4147-A177-3AD203B41FA5}">
                      <a16:colId xmlns:a16="http://schemas.microsoft.com/office/drawing/2014/main" val="1228270453"/>
                    </a:ext>
                  </a:extLst>
                </a:gridCol>
                <a:gridCol w="246888">
                  <a:extLst>
                    <a:ext uri="{9D8B030D-6E8A-4147-A177-3AD203B41FA5}">
                      <a16:colId xmlns:a16="http://schemas.microsoft.com/office/drawing/2014/main" val="253807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286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- 2021-01-09 16:00:00</a:t>
                      </a:r>
                      <a:r>
                        <a:rPr kumimoji="0" lang="en-US" sz="1000" b="0" i="0" u="none" strike="noStrike" kern="1200" cap="none" spc="0" normalizeH="0" baseline="0" noProof="0">
                          <a:ln>
                            <a:noFill/>
                          </a:ln>
                          <a:solidFill>
                            <a:prstClr val="black"/>
                          </a:solidFill>
                          <a:effectLst/>
                          <a:uLnTx/>
                          <a:uFillTx/>
                          <a:latin typeface="+mn-lt"/>
                          <a:ea typeface="+mn-ea"/>
                          <a:cs typeface="+mn-cs"/>
                        </a:rPr>
                        <a:t>
 Baking ingredients like flour need to stay fresh to give you deliciously baked goods! And to keep them fresh, you need an airtight glass jar!
Spend minimum RM20 on SCS products in a single receipt and take home a Free SCS Airtight Glass Food Container!
Hurry, this offer is valid until 31st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2351484"/>
                  </a:ext>
                </a:extLst>
              </a:tr>
            </a:tbl>
          </a:graphicData>
        </a:graphic>
      </p:graphicFrame>
      <p:sp>
        <p:nvSpPr>
          <p:cNvPr id="4" name="Text Placeholder 3">
            <a:extLst>
              <a:ext uri="{FF2B5EF4-FFF2-40B4-BE49-F238E27FC236}">
                <a16:creationId xmlns:a16="http://schemas.microsoft.com/office/drawing/2014/main" id="{35D50CCD-D179-4365-9B26-FF84F32A3B0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113491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3302</Words>
  <Application>Microsoft Office PowerPoint</Application>
  <PresentationFormat>On-screen Show (4:3)</PresentationFormat>
  <Paragraphs>1600</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lpstr>Facebook Custom Reach (Collumn Chart) | SCS Dairy MY</vt:lpstr>
      <vt:lpstr>Facebook Total Engagements | SCS Dairy MY</vt:lpstr>
      <vt:lpstr>Facebook Page Post Reach Table | SCS Dairy MY</vt:lpstr>
      <vt:lpstr>Facebook Organic Reach over Time | SCS Dairy MY</vt:lpstr>
      <vt:lpstr>Facebook Original Own Posts Table | SCS Dairy MY - 1 of 26</vt:lpstr>
      <vt:lpstr>Facebook Original Own Posts Table | SCS Dairy MY - 2 of 26</vt:lpstr>
      <vt:lpstr>Facebook Original Own Posts Table | SCS Dairy MY - 3 of 26</vt:lpstr>
      <vt:lpstr>Facebook Original Own Posts Table | SCS Dairy MY - 4 of 26</vt:lpstr>
      <vt:lpstr>Facebook Original Own Posts Table | SCS Dairy MY - 5 of 26</vt:lpstr>
      <vt:lpstr>Facebook Original Own Posts Table | SCS Dairy MY - 6 of 26</vt:lpstr>
      <vt:lpstr>Facebook Original Own Posts Table | SCS Dairy MY - 7 of 26</vt:lpstr>
      <vt:lpstr>Facebook Original Own Posts Table | SCS Dairy MY - 8 of 26</vt:lpstr>
      <vt:lpstr>Facebook Original Own Posts Table | SCS Dairy MY - 9 of 26</vt:lpstr>
      <vt:lpstr>Facebook Original Own Posts Table | SCS Dairy MY - 10 of 26</vt:lpstr>
      <vt:lpstr>Facebook Original Own Posts Table | SCS Dairy MY - 11 of 26</vt:lpstr>
      <vt:lpstr>Facebook Original Own Posts Table | SCS Dairy MY - 12 of 26</vt:lpstr>
      <vt:lpstr>Facebook Original Own Posts Table | SCS Dairy MY - 13 of 26</vt:lpstr>
      <vt:lpstr>Facebook Original Own Posts Table | SCS Dairy MY - 14 of 26</vt:lpstr>
      <vt:lpstr>Facebook Original Own Posts Table | SCS Dairy MY - 15 of 26</vt:lpstr>
      <vt:lpstr>Facebook Original Own Posts Table | SCS Dairy MY - 16 of 26</vt:lpstr>
      <vt:lpstr>Facebook Original Own Posts Table | SCS Dairy MY - 17 of 26</vt:lpstr>
      <vt:lpstr>Facebook Original Own Posts Table | SCS Dairy MY - 18 of 26</vt:lpstr>
      <vt:lpstr>Facebook Original Own Posts Table | SCS Dairy MY - 19 of 26</vt:lpstr>
      <vt:lpstr>Facebook Original Own Posts Table | SCS Dairy MY - 20 of 26</vt:lpstr>
      <vt:lpstr>Facebook Original Own Posts Table | SCS Dairy MY - 21 of 26</vt:lpstr>
      <vt:lpstr>Facebook Original Own Posts Table | SCS Dairy MY - 22 of 26</vt:lpstr>
      <vt:lpstr>Facebook Original Own Posts Table | SCS Dairy MY - 23 of 26</vt:lpstr>
      <vt:lpstr>Facebook Original Own Posts Table | SCS Dairy MY - 24 of 26</vt:lpstr>
      <vt:lpstr>Facebook Original Own Posts Table | SCS Dairy MY - 25 of 26</vt:lpstr>
      <vt:lpstr>Facebook Original Own Posts Table | SCS Dairy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2021-02-04T07:02:08Z</dcterms:created>
  <dcterms:modified xsi:type="dcterms:W3CDTF">2021-02-04T07:04:05Z</dcterms:modified>
</cp:coreProperties>
</file>