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 id="324" r:id="rId66"/>
    <p:sldId id="325" r:id="rId67"/>
    <p:sldId id="326" r:id="rId68"/>
  </p:sldIdLst>
  <p:sldSz cx="9144000" cy="6858000" type="screen4x3"/>
  <p:notesSz cx="6858000" cy="9144000"/>
  <p:embeddedFontLst>
    <p:embeddedFont>
      <p:font typeface="Calibri" panose="020F0502020204030204" pitchFamily="34" charset="0"/>
      <p:regular r:id="rId69"/>
      <p:bold r:id="rId70"/>
      <p:italic r:id="rId71"/>
      <p:boldItalic r:id="rId7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2.fntdata"/><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numCache>
            </c:numRef>
          </c:cat>
          <c:val>
            <c:numRef>
              <c:f>Sheet1!$B$2:$B$32</c:f>
              <c:numCache>
                <c:formatCode>General</c:formatCode>
                <c:ptCount val="31"/>
                <c:pt idx="0">
                  <c:v>111886</c:v>
                </c:pt>
                <c:pt idx="1">
                  <c:v>128556</c:v>
                </c:pt>
                <c:pt idx="2">
                  <c:v>115527</c:v>
                </c:pt>
                <c:pt idx="3">
                  <c:v>112140</c:v>
                </c:pt>
                <c:pt idx="4">
                  <c:v>97658</c:v>
                </c:pt>
                <c:pt idx="5">
                  <c:v>96480</c:v>
                </c:pt>
                <c:pt idx="6">
                  <c:v>90251</c:v>
                </c:pt>
                <c:pt idx="7">
                  <c:v>82766</c:v>
                </c:pt>
                <c:pt idx="8">
                  <c:v>97526</c:v>
                </c:pt>
                <c:pt idx="9">
                  <c:v>102660</c:v>
                </c:pt>
                <c:pt idx="10">
                  <c:v>92391</c:v>
                </c:pt>
                <c:pt idx="11">
                  <c:v>90549</c:v>
                </c:pt>
                <c:pt idx="12">
                  <c:v>93141</c:v>
                </c:pt>
                <c:pt idx="13">
                  <c:v>81584</c:v>
                </c:pt>
                <c:pt idx="14">
                  <c:v>84805</c:v>
                </c:pt>
                <c:pt idx="15">
                  <c:v>95784</c:v>
                </c:pt>
                <c:pt idx="16">
                  <c:v>94879</c:v>
                </c:pt>
                <c:pt idx="17">
                  <c:v>38337</c:v>
                </c:pt>
                <c:pt idx="18">
                  <c:v>11523</c:v>
                </c:pt>
                <c:pt idx="19">
                  <c:v>10840</c:v>
                </c:pt>
                <c:pt idx="20">
                  <c:v>10099</c:v>
                </c:pt>
                <c:pt idx="21">
                  <c:v>13356</c:v>
                </c:pt>
                <c:pt idx="22">
                  <c:v>19982</c:v>
                </c:pt>
                <c:pt idx="23">
                  <c:v>12227</c:v>
                </c:pt>
                <c:pt idx="24">
                  <c:v>9616</c:v>
                </c:pt>
                <c:pt idx="25">
                  <c:v>12143</c:v>
                </c:pt>
                <c:pt idx="26">
                  <c:v>12976</c:v>
                </c:pt>
                <c:pt idx="27">
                  <c:v>10671</c:v>
                </c:pt>
                <c:pt idx="28">
                  <c:v>10700</c:v>
                </c:pt>
                <c:pt idx="29">
                  <c:v>10398</c:v>
                </c:pt>
                <c:pt idx="30">
                  <c:v>4408</c:v>
                </c:pt>
              </c:numCache>
            </c:numRef>
          </c:val>
          <c:smooth val="0"/>
          <c:extLst>
            <c:ext xmlns:c16="http://schemas.microsoft.com/office/drawing/2014/chart" uri="{C3380CC4-5D6E-409C-BE32-E72D297353CC}">
              <c16:uniqueId val="{00000000-C652-4091-AC40-C65579DEDEBD}"/>
            </c:ext>
          </c:extLst>
        </c:ser>
        <c:dLbls>
          <c:showLegendKey val="0"/>
          <c:showVal val="0"/>
          <c:showCatName val="0"/>
          <c:showSerName val="0"/>
          <c:showPercent val="0"/>
          <c:showBubbleSize val="0"/>
        </c:dLbls>
        <c:smooth val="0"/>
        <c:axId val="303083704"/>
        <c:axId val="303090264"/>
      </c:lineChart>
      <c:dateAx>
        <c:axId val="303083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090264"/>
        <c:crosses val="autoZero"/>
        <c:auto val="1"/>
        <c:lblOffset val="100"/>
        <c:baseTimeUnit val="days"/>
      </c:dateAx>
      <c:valAx>
        <c:axId val="303090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083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numCache>
            </c:numRef>
          </c:cat>
          <c:val>
            <c:numRef>
              <c:f>Sheet1!$B$2:$B$32</c:f>
              <c:numCache>
                <c:formatCode>General</c:formatCode>
                <c:ptCount val="31"/>
                <c:pt idx="0">
                  <c:v>434</c:v>
                </c:pt>
                <c:pt idx="1">
                  <c:v>483</c:v>
                </c:pt>
                <c:pt idx="2">
                  <c:v>480</c:v>
                </c:pt>
                <c:pt idx="3">
                  <c:v>535</c:v>
                </c:pt>
                <c:pt idx="4">
                  <c:v>428</c:v>
                </c:pt>
                <c:pt idx="5">
                  <c:v>569</c:v>
                </c:pt>
                <c:pt idx="6">
                  <c:v>460</c:v>
                </c:pt>
                <c:pt idx="7">
                  <c:v>369</c:v>
                </c:pt>
                <c:pt idx="8">
                  <c:v>692</c:v>
                </c:pt>
                <c:pt idx="9">
                  <c:v>587</c:v>
                </c:pt>
                <c:pt idx="10">
                  <c:v>516</c:v>
                </c:pt>
                <c:pt idx="11">
                  <c:v>379</c:v>
                </c:pt>
                <c:pt idx="12">
                  <c:v>455</c:v>
                </c:pt>
                <c:pt idx="13">
                  <c:v>350</c:v>
                </c:pt>
                <c:pt idx="14">
                  <c:v>517</c:v>
                </c:pt>
                <c:pt idx="15">
                  <c:v>967</c:v>
                </c:pt>
                <c:pt idx="16">
                  <c:v>1005</c:v>
                </c:pt>
                <c:pt idx="17">
                  <c:v>838</c:v>
                </c:pt>
                <c:pt idx="18">
                  <c:v>361</c:v>
                </c:pt>
                <c:pt idx="19">
                  <c:v>286</c:v>
                </c:pt>
                <c:pt idx="20">
                  <c:v>288</c:v>
                </c:pt>
                <c:pt idx="21">
                  <c:v>366</c:v>
                </c:pt>
                <c:pt idx="22">
                  <c:v>1211</c:v>
                </c:pt>
                <c:pt idx="23">
                  <c:v>449</c:v>
                </c:pt>
                <c:pt idx="24">
                  <c:v>281</c:v>
                </c:pt>
                <c:pt idx="25">
                  <c:v>757</c:v>
                </c:pt>
                <c:pt idx="26">
                  <c:v>573</c:v>
                </c:pt>
                <c:pt idx="27">
                  <c:v>293</c:v>
                </c:pt>
                <c:pt idx="28">
                  <c:v>284</c:v>
                </c:pt>
                <c:pt idx="29">
                  <c:v>354</c:v>
                </c:pt>
                <c:pt idx="30">
                  <c:v>110</c:v>
                </c:pt>
              </c:numCache>
            </c:numRef>
          </c:val>
          <c:smooth val="0"/>
          <c:extLst>
            <c:ext xmlns:c16="http://schemas.microsoft.com/office/drawing/2014/chart" uri="{C3380CC4-5D6E-409C-BE32-E72D297353CC}">
              <c16:uniqueId val="{00000000-8F77-4369-83B5-CB1A3BE372CC}"/>
            </c:ext>
          </c:extLst>
        </c:ser>
        <c:dLbls>
          <c:showLegendKey val="0"/>
          <c:showVal val="0"/>
          <c:showCatName val="0"/>
          <c:showSerName val="0"/>
          <c:showPercent val="0"/>
          <c:showBubbleSize val="0"/>
        </c:dLbls>
        <c:smooth val="0"/>
        <c:axId val="306033832"/>
        <c:axId val="306032520"/>
      </c:lineChart>
      <c:dateAx>
        <c:axId val="306033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32520"/>
        <c:crosses val="autoZero"/>
        <c:auto val="1"/>
        <c:lblOffset val="100"/>
        <c:baseTimeUnit val="days"/>
      </c:dateAx>
      <c:valAx>
        <c:axId val="306032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33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numCache>
            </c:numRef>
          </c:cat>
          <c:val>
            <c:numRef>
              <c:f>Sheet1!$B$2:$B$32</c:f>
              <c:numCache>
                <c:formatCode>General</c:formatCode>
                <c:ptCount val="31"/>
                <c:pt idx="0">
                  <c:v>44</c:v>
                </c:pt>
                <c:pt idx="1">
                  <c:v>59</c:v>
                </c:pt>
                <c:pt idx="2">
                  <c:v>0</c:v>
                </c:pt>
                <c:pt idx="3">
                  <c:v>38</c:v>
                </c:pt>
                <c:pt idx="4">
                  <c:v>0</c:v>
                </c:pt>
                <c:pt idx="5">
                  <c:v>104</c:v>
                </c:pt>
                <c:pt idx="6">
                  <c:v>0</c:v>
                </c:pt>
                <c:pt idx="7">
                  <c:v>89</c:v>
                </c:pt>
                <c:pt idx="8">
                  <c:v>8</c:v>
                </c:pt>
                <c:pt idx="9">
                  <c:v>83</c:v>
                </c:pt>
                <c:pt idx="10">
                  <c:v>47</c:v>
                </c:pt>
                <c:pt idx="11">
                  <c:v>25</c:v>
                </c:pt>
                <c:pt idx="12">
                  <c:v>0</c:v>
                </c:pt>
                <c:pt idx="13">
                  <c:v>58</c:v>
                </c:pt>
                <c:pt idx="14">
                  <c:v>73</c:v>
                </c:pt>
                <c:pt idx="15">
                  <c:v>47</c:v>
                </c:pt>
                <c:pt idx="16">
                  <c:v>338</c:v>
                </c:pt>
                <c:pt idx="17">
                  <c:v>59</c:v>
                </c:pt>
                <c:pt idx="18">
                  <c:v>0</c:v>
                </c:pt>
                <c:pt idx="19">
                  <c:v>25</c:v>
                </c:pt>
                <c:pt idx="20">
                  <c:v>23</c:v>
                </c:pt>
                <c:pt idx="21">
                  <c:v>53</c:v>
                </c:pt>
                <c:pt idx="22">
                  <c:v>65</c:v>
                </c:pt>
                <c:pt idx="23">
                  <c:v>77</c:v>
                </c:pt>
                <c:pt idx="24">
                  <c:v>0</c:v>
                </c:pt>
                <c:pt idx="25">
                  <c:v>19</c:v>
                </c:pt>
                <c:pt idx="26">
                  <c:v>75</c:v>
                </c:pt>
                <c:pt idx="27">
                  <c:v>49</c:v>
                </c:pt>
                <c:pt idx="28">
                  <c:v>51</c:v>
                </c:pt>
                <c:pt idx="29">
                  <c:v>0</c:v>
                </c:pt>
                <c:pt idx="30">
                  <c:v>0</c:v>
                </c:pt>
              </c:numCache>
            </c:numRef>
          </c:val>
          <c:smooth val="0"/>
          <c:extLst>
            <c:ext xmlns:c16="http://schemas.microsoft.com/office/drawing/2014/chart" uri="{C3380CC4-5D6E-409C-BE32-E72D297353CC}">
              <c16:uniqueId val="{00000000-C13C-4CFE-8FAE-18C426BB5970}"/>
            </c:ext>
          </c:extLst>
        </c:ser>
        <c:dLbls>
          <c:showLegendKey val="0"/>
          <c:showVal val="0"/>
          <c:showCatName val="0"/>
          <c:showSerName val="0"/>
          <c:showPercent val="0"/>
          <c:showBubbleSize val="0"/>
        </c:dLbls>
        <c:smooth val="0"/>
        <c:axId val="248966256"/>
        <c:axId val="248963304"/>
      </c:lineChart>
      <c:dateAx>
        <c:axId val="248966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963304"/>
        <c:crosses val="autoZero"/>
        <c:auto val="1"/>
        <c:lblOffset val="100"/>
        <c:baseTimeUnit val="days"/>
      </c:dateAx>
      <c:valAx>
        <c:axId val="248963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966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2006</c:v>
                </c:pt>
              </c:numCache>
            </c:numRef>
          </c:val>
          <c:extLst>
            <c:ext xmlns:c16="http://schemas.microsoft.com/office/drawing/2014/chart" uri="{C3380CC4-5D6E-409C-BE32-E72D297353CC}">
              <c16:uniqueId val="{00000000-E923-4142-8490-C774B210FEBB}"/>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46</c:v>
                </c:pt>
              </c:numCache>
            </c:numRef>
          </c:val>
          <c:extLst>
            <c:ext xmlns:c16="http://schemas.microsoft.com/office/drawing/2014/chart" uri="{C3380CC4-5D6E-409C-BE32-E72D297353CC}">
              <c16:uniqueId val="{00000001-E923-4142-8490-C774B210FEBB}"/>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0</c:v>
                </c:pt>
              </c:numCache>
            </c:numRef>
          </c:val>
          <c:extLst>
            <c:ext xmlns:c16="http://schemas.microsoft.com/office/drawing/2014/chart" uri="{C3380CC4-5D6E-409C-BE32-E72D297353CC}">
              <c16:uniqueId val="{00000002-E923-4142-8490-C774B210FEBB}"/>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3</c:v>
                </c:pt>
              </c:numCache>
            </c:numRef>
          </c:val>
          <c:extLst>
            <c:ext xmlns:c16="http://schemas.microsoft.com/office/drawing/2014/chart" uri="{C3380CC4-5D6E-409C-BE32-E72D297353CC}">
              <c16:uniqueId val="{00000003-E923-4142-8490-C774B210FEBB}"/>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5</c:v>
                </c:pt>
              </c:numCache>
            </c:numRef>
          </c:val>
          <c:extLst>
            <c:ext xmlns:c16="http://schemas.microsoft.com/office/drawing/2014/chart" uri="{C3380CC4-5D6E-409C-BE32-E72D297353CC}">
              <c16:uniqueId val="{00000004-E923-4142-8490-C774B210FEBB}"/>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E923-4142-8490-C774B210FEB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399</c:v>
                </c:pt>
              </c:numCache>
            </c:numRef>
          </c:val>
          <c:extLst>
            <c:ext xmlns:c16="http://schemas.microsoft.com/office/drawing/2014/chart" uri="{C3380CC4-5D6E-409C-BE32-E72D297353CC}">
              <c16:uniqueId val="{00000006-E923-4142-8490-C774B210FEB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531</c:v>
                </c:pt>
              </c:numCache>
            </c:numRef>
          </c:val>
          <c:extLst>
            <c:ext xmlns:c16="http://schemas.microsoft.com/office/drawing/2014/chart" uri="{C3380CC4-5D6E-409C-BE32-E72D297353CC}">
              <c16:uniqueId val="{00000007-E923-4142-8490-C774B210FEBB}"/>
            </c:ext>
          </c:extLst>
        </c:ser>
        <c:dLbls>
          <c:showLegendKey val="0"/>
          <c:showVal val="0"/>
          <c:showCatName val="0"/>
          <c:showSerName val="0"/>
          <c:showPercent val="0"/>
          <c:showBubbleSize val="0"/>
        </c:dLbls>
        <c:gapWidth val="150"/>
        <c:overlap val="100"/>
        <c:axId val="248969208"/>
        <c:axId val="248964616"/>
      </c:barChart>
      <c:catAx>
        <c:axId val="248969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964616"/>
        <c:crosses val="autoZero"/>
        <c:auto val="1"/>
        <c:lblAlgn val="ctr"/>
        <c:lblOffset val="100"/>
        <c:noMultiLvlLbl val="0"/>
      </c:catAx>
      <c:valAx>
        <c:axId val="2489646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969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4.2234946496836602E-2</c:v>
                </c:pt>
                <c:pt idx="1">
                  <c:v>2.3788458007111501E-2</c:v>
                </c:pt>
                <c:pt idx="2">
                  <c:v>6.1766522544780697E-2</c:v>
                </c:pt>
                <c:pt idx="3">
                  <c:v>4.2568819591673197E-2</c:v>
                </c:pt>
                <c:pt idx="4">
                  <c:v>5.8613276649101202E-2</c:v>
                </c:pt>
                <c:pt idx="5">
                  <c:v>4.6575296729713E-2</c:v>
                </c:pt>
                <c:pt idx="6">
                  <c:v>0.33248195694150001</c:v>
                </c:pt>
              </c:numCache>
            </c:numRef>
          </c:val>
          <c:extLst>
            <c:ext xmlns:c16="http://schemas.microsoft.com/office/drawing/2014/chart" uri="{C3380CC4-5D6E-409C-BE32-E72D297353CC}">
              <c16:uniqueId val="{00000000-5EBC-428A-88B3-BDB0CC874B24}"/>
            </c:ext>
          </c:extLst>
        </c:ser>
        <c:dLbls>
          <c:showLegendKey val="0"/>
          <c:showVal val="0"/>
          <c:showCatName val="0"/>
          <c:showSerName val="0"/>
          <c:showPercent val="0"/>
          <c:showBubbleSize val="0"/>
        </c:dLbls>
        <c:gapWidth val="219"/>
        <c:overlap val="-27"/>
        <c:axId val="253341936"/>
        <c:axId val="253344888"/>
      </c:barChart>
      <c:catAx>
        <c:axId val="253341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344888"/>
        <c:crosses val="autoZero"/>
        <c:auto val="1"/>
        <c:lblAlgn val="ctr"/>
        <c:lblOffset val="100"/>
        <c:noMultiLvlLbl val="0"/>
      </c:catAx>
      <c:valAx>
        <c:axId val="253344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341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41</c:v>
                </c:pt>
                <c:pt idx="1">
                  <c:v>6384</c:v>
                </c:pt>
                <c:pt idx="2">
                  <c:v>5922</c:v>
                </c:pt>
                <c:pt idx="3">
                  <c:v>2816</c:v>
                </c:pt>
                <c:pt idx="4">
                  <c:v>1520</c:v>
                </c:pt>
                <c:pt idx="5">
                  <c:v>1085</c:v>
                </c:pt>
                <c:pt idx="6">
                  <c:v>806</c:v>
                </c:pt>
              </c:numCache>
            </c:numRef>
          </c:val>
          <c:extLst>
            <c:ext xmlns:c16="http://schemas.microsoft.com/office/drawing/2014/chart" uri="{C3380CC4-5D6E-409C-BE32-E72D297353CC}">
              <c16:uniqueId val="{00000000-0E61-481B-ACDD-C8416C345F10}"/>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177</c:v>
                </c:pt>
                <c:pt idx="1">
                  <c:v>10364</c:v>
                </c:pt>
                <c:pt idx="2">
                  <c:v>26192</c:v>
                </c:pt>
                <c:pt idx="3">
                  <c:v>30985</c:v>
                </c:pt>
                <c:pt idx="4">
                  <c:v>17694</c:v>
                </c:pt>
                <c:pt idx="5">
                  <c:v>10952</c:v>
                </c:pt>
                <c:pt idx="6">
                  <c:v>4140</c:v>
                </c:pt>
              </c:numCache>
            </c:numRef>
          </c:val>
          <c:extLst>
            <c:ext xmlns:c16="http://schemas.microsoft.com/office/drawing/2014/chart" uri="{C3380CC4-5D6E-409C-BE32-E72D297353CC}">
              <c16:uniqueId val="{00000001-0E61-481B-ACDD-C8416C345F10}"/>
            </c:ext>
          </c:extLst>
        </c:ser>
        <c:dLbls>
          <c:showLegendKey val="0"/>
          <c:showVal val="0"/>
          <c:showCatName val="0"/>
          <c:showSerName val="0"/>
          <c:showPercent val="0"/>
          <c:showBubbleSize val="0"/>
        </c:dLbls>
        <c:gapWidth val="219"/>
        <c:overlap val="-27"/>
        <c:axId val="312172528"/>
        <c:axId val="312176464"/>
      </c:barChart>
      <c:catAx>
        <c:axId val="312172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176464"/>
        <c:crosses val="autoZero"/>
        <c:auto val="1"/>
        <c:lblAlgn val="ctr"/>
        <c:lblOffset val="100"/>
        <c:noMultiLvlLbl val="0"/>
      </c:catAx>
      <c:valAx>
        <c:axId val="312176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172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numCache>
            </c:numRef>
          </c:cat>
          <c:val>
            <c:numRef>
              <c:f>Sheet1!$B$2:$B$32</c:f>
              <c:numCache>
                <c:formatCode>General</c:formatCode>
                <c:ptCount val="31"/>
                <c:pt idx="0">
                  <c:v>4.2661402305388701E-2</c:v>
                </c:pt>
                <c:pt idx="1">
                  <c:v>5.10259563184354E-2</c:v>
                </c:pt>
                <c:pt idx="2">
                  <c:v>0</c:v>
                </c:pt>
                <c:pt idx="3">
                  <c:v>4.0151908052130598E-2</c:v>
                </c:pt>
                <c:pt idx="4">
                  <c:v>0</c:v>
                </c:pt>
                <c:pt idx="5">
                  <c:v>0.103724894811246</c:v>
                </c:pt>
                <c:pt idx="6">
                  <c:v>0</c:v>
                </c:pt>
                <c:pt idx="7">
                  <c:v>7.7375425564840603E-2</c:v>
                </c:pt>
                <c:pt idx="8">
                  <c:v>1.0037725116897701E-2</c:v>
                </c:pt>
                <c:pt idx="9">
                  <c:v>8.4479946468152697E-2</c:v>
                </c:pt>
                <c:pt idx="10">
                  <c:v>4.05643886486622E-2</c:v>
                </c:pt>
                <c:pt idx="11">
                  <c:v>3.177895229812E-2</c:v>
                </c:pt>
                <c:pt idx="12">
                  <c:v>0</c:v>
                </c:pt>
                <c:pt idx="13">
                  <c:v>5.6848106874440897E-2</c:v>
                </c:pt>
                <c:pt idx="14">
                  <c:v>7.1878708857797194E-2</c:v>
                </c:pt>
                <c:pt idx="15">
                  <c:v>4.5961258837096598E-2</c:v>
                </c:pt>
                <c:pt idx="16">
                  <c:v>0.83627128272819895</c:v>
                </c:pt>
                <c:pt idx="17">
                  <c:v>5.0106894708711901E-2</c:v>
                </c:pt>
                <c:pt idx="18">
                  <c:v>0</c:v>
                </c:pt>
                <c:pt idx="19">
                  <c:v>2.4614922483854301E-2</c:v>
                </c:pt>
                <c:pt idx="20">
                  <c:v>2.33572745397366E-2</c:v>
                </c:pt>
                <c:pt idx="21">
                  <c:v>4.7121030157459297E-2</c:v>
                </c:pt>
                <c:pt idx="22">
                  <c:v>8.0051366293371604E-2</c:v>
                </c:pt>
                <c:pt idx="23">
                  <c:v>7.7537476446949402E-2</c:v>
                </c:pt>
                <c:pt idx="24">
                  <c:v>0</c:v>
                </c:pt>
                <c:pt idx="25">
                  <c:v>1.5834784855278401E-2</c:v>
                </c:pt>
                <c:pt idx="26">
                  <c:v>7.79147187986967E-2</c:v>
                </c:pt>
                <c:pt idx="27">
                  <c:v>4.49898772776125E-2</c:v>
                </c:pt>
                <c:pt idx="28">
                  <c:v>4.6230352100357398E-2</c:v>
                </c:pt>
                <c:pt idx="29">
                  <c:v>0</c:v>
                </c:pt>
                <c:pt idx="30">
                  <c:v>0</c:v>
                </c:pt>
              </c:numCache>
            </c:numRef>
          </c:val>
          <c:smooth val="0"/>
          <c:extLst>
            <c:ext xmlns:c16="http://schemas.microsoft.com/office/drawing/2014/chart" uri="{C3380CC4-5D6E-409C-BE32-E72D297353CC}">
              <c16:uniqueId val="{00000000-87B0-435A-BB7E-0F72D0306A73}"/>
            </c:ext>
          </c:extLst>
        </c:ser>
        <c:dLbls>
          <c:showLegendKey val="0"/>
          <c:showVal val="0"/>
          <c:showCatName val="0"/>
          <c:showSerName val="0"/>
          <c:showPercent val="0"/>
          <c:showBubbleSize val="0"/>
        </c:dLbls>
        <c:smooth val="0"/>
        <c:axId val="311896712"/>
        <c:axId val="311893104"/>
      </c:lineChart>
      <c:dateAx>
        <c:axId val="311896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893104"/>
        <c:crosses val="autoZero"/>
        <c:auto val="1"/>
        <c:lblOffset val="100"/>
        <c:baseTimeUnit val="days"/>
      </c:dateAx>
      <c:valAx>
        <c:axId val="311893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896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numCache>
            </c:numRef>
          </c:cat>
          <c:val>
            <c:numRef>
              <c:f>Sheet1!$B$2:$B$32</c:f>
              <c:numCache>
                <c:formatCode>General</c:formatCode>
                <c:ptCount val="31"/>
                <c:pt idx="0">
                  <c:v>119546</c:v>
                </c:pt>
                <c:pt idx="1">
                  <c:v>119548</c:v>
                </c:pt>
                <c:pt idx="2">
                  <c:v>119548</c:v>
                </c:pt>
                <c:pt idx="3">
                  <c:v>119545</c:v>
                </c:pt>
                <c:pt idx="4">
                  <c:v>119546</c:v>
                </c:pt>
                <c:pt idx="5">
                  <c:v>119549</c:v>
                </c:pt>
                <c:pt idx="6">
                  <c:v>119545</c:v>
                </c:pt>
                <c:pt idx="7">
                  <c:v>119549</c:v>
                </c:pt>
                <c:pt idx="8">
                  <c:v>119550</c:v>
                </c:pt>
                <c:pt idx="9">
                  <c:v>119560</c:v>
                </c:pt>
                <c:pt idx="10">
                  <c:v>119566</c:v>
                </c:pt>
                <c:pt idx="11">
                  <c:v>119586</c:v>
                </c:pt>
                <c:pt idx="12">
                  <c:v>119601</c:v>
                </c:pt>
                <c:pt idx="13">
                  <c:v>119634</c:v>
                </c:pt>
                <c:pt idx="14">
                  <c:v>119658</c:v>
                </c:pt>
                <c:pt idx="15">
                  <c:v>119674</c:v>
                </c:pt>
                <c:pt idx="16">
                  <c:v>119723</c:v>
                </c:pt>
                <c:pt idx="17">
                  <c:v>119765</c:v>
                </c:pt>
                <c:pt idx="18">
                  <c:v>119831</c:v>
                </c:pt>
                <c:pt idx="19">
                  <c:v>119861</c:v>
                </c:pt>
                <c:pt idx="20">
                  <c:v>119893</c:v>
                </c:pt>
                <c:pt idx="21">
                  <c:v>119916</c:v>
                </c:pt>
                <c:pt idx="22">
                  <c:v>119931</c:v>
                </c:pt>
                <c:pt idx="23">
                  <c:v>119954</c:v>
                </c:pt>
                <c:pt idx="24">
                  <c:v>119983</c:v>
                </c:pt>
                <c:pt idx="25">
                  <c:v>119995</c:v>
                </c:pt>
                <c:pt idx="26">
                  <c:v>120011</c:v>
                </c:pt>
                <c:pt idx="27">
                  <c:v>120043</c:v>
                </c:pt>
                <c:pt idx="28">
                  <c:v>120059</c:v>
                </c:pt>
                <c:pt idx="29">
                  <c:v>120069</c:v>
                </c:pt>
                <c:pt idx="30">
                  <c:v>120067</c:v>
                </c:pt>
              </c:numCache>
            </c:numRef>
          </c:val>
          <c:smooth val="0"/>
          <c:extLst>
            <c:ext xmlns:c16="http://schemas.microsoft.com/office/drawing/2014/chart" uri="{C3380CC4-5D6E-409C-BE32-E72D297353CC}">
              <c16:uniqueId val="{00000000-A974-4755-AC93-1C8F2D502F3D}"/>
            </c:ext>
          </c:extLst>
        </c:ser>
        <c:dLbls>
          <c:showLegendKey val="0"/>
          <c:showVal val="0"/>
          <c:showCatName val="0"/>
          <c:showSerName val="0"/>
          <c:showPercent val="0"/>
          <c:showBubbleSize val="0"/>
        </c:dLbls>
        <c:smooth val="0"/>
        <c:axId val="311897368"/>
        <c:axId val="311897696"/>
      </c:lineChart>
      <c:dateAx>
        <c:axId val="311897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897696"/>
        <c:crosses val="autoZero"/>
        <c:auto val="1"/>
        <c:lblOffset val="100"/>
        <c:baseTimeUnit val="days"/>
      </c:dateAx>
      <c:valAx>
        <c:axId val="31189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897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numCache>
            </c:numRef>
          </c:cat>
          <c:val>
            <c:numRef>
              <c:f>Sheet1!$B$2:$B$32</c:f>
              <c:numCache>
                <c:formatCode>General</c:formatCode>
                <c:ptCount val="31"/>
                <c:pt idx="0">
                  <c:v>66</c:v>
                </c:pt>
                <c:pt idx="1">
                  <c:v>77</c:v>
                </c:pt>
                <c:pt idx="2">
                  <c:v>85</c:v>
                </c:pt>
                <c:pt idx="3">
                  <c:v>91</c:v>
                </c:pt>
                <c:pt idx="4">
                  <c:v>72</c:v>
                </c:pt>
                <c:pt idx="5">
                  <c:v>108</c:v>
                </c:pt>
                <c:pt idx="6">
                  <c:v>82</c:v>
                </c:pt>
                <c:pt idx="7">
                  <c:v>68</c:v>
                </c:pt>
                <c:pt idx="8">
                  <c:v>92</c:v>
                </c:pt>
                <c:pt idx="9">
                  <c:v>128</c:v>
                </c:pt>
                <c:pt idx="10">
                  <c:v>95</c:v>
                </c:pt>
                <c:pt idx="11">
                  <c:v>89</c:v>
                </c:pt>
                <c:pt idx="12">
                  <c:v>105</c:v>
                </c:pt>
                <c:pt idx="13">
                  <c:v>57</c:v>
                </c:pt>
                <c:pt idx="14">
                  <c:v>109</c:v>
                </c:pt>
                <c:pt idx="15">
                  <c:v>155</c:v>
                </c:pt>
                <c:pt idx="16">
                  <c:v>278</c:v>
                </c:pt>
                <c:pt idx="17">
                  <c:v>378</c:v>
                </c:pt>
                <c:pt idx="18">
                  <c:v>113</c:v>
                </c:pt>
                <c:pt idx="19">
                  <c:v>89</c:v>
                </c:pt>
                <c:pt idx="20">
                  <c:v>89</c:v>
                </c:pt>
                <c:pt idx="21">
                  <c:v>77</c:v>
                </c:pt>
                <c:pt idx="22">
                  <c:v>160</c:v>
                </c:pt>
                <c:pt idx="23">
                  <c:v>141</c:v>
                </c:pt>
                <c:pt idx="24">
                  <c:v>84</c:v>
                </c:pt>
                <c:pt idx="25">
                  <c:v>72</c:v>
                </c:pt>
                <c:pt idx="26">
                  <c:v>127</c:v>
                </c:pt>
                <c:pt idx="27">
                  <c:v>86</c:v>
                </c:pt>
                <c:pt idx="28">
                  <c:v>85</c:v>
                </c:pt>
                <c:pt idx="29">
                  <c:v>67</c:v>
                </c:pt>
                <c:pt idx="30">
                  <c:v>62</c:v>
                </c:pt>
              </c:numCache>
            </c:numRef>
          </c:val>
          <c:smooth val="0"/>
          <c:extLst>
            <c:ext xmlns:c16="http://schemas.microsoft.com/office/drawing/2014/chart" uri="{C3380CC4-5D6E-409C-BE32-E72D297353CC}">
              <c16:uniqueId val="{00000000-1AA9-4AE1-A15D-FB221F8D9ED9}"/>
            </c:ext>
          </c:extLst>
        </c:ser>
        <c:dLbls>
          <c:showLegendKey val="0"/>
          <c:showVal val="0"/>
          <c:showCatName val="0"/>
          <c:showSerName val="0"/>
          <c:showPercent val="0"/>
          <c:showBubbleSize val="0"/>
        </c:dLbls>
        <c:smooth val="0"/>
        <c:axId val="250178416"/>
        <c:axId val="250180056"/>
      </c:lineChart>
      <c:dateAx>
        <c:axId val="250178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180056"/>
        <c:crosses val="autoZero"/>
        <c:auto val="1"/>
        <c:lblOffset val="100"/>
        <c:baseTimeUnit val="days"/>
      </c:dateAx>
      <c:valAx>
        <c:axId val="250180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178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c:f>
              <c:strCache>
                <c:ptCount val="1"/>
                <c:pt idx="0">
                  <c:v>2021-01</c:v>
                </c:pt>
              </c:strCache>
            </c:strRef>
          </c:cat>
          <c:val>
            <c:numRef>
              <c:f>Sheet1!$B$2</c:f>
              <c:numCache>
                <c:formatCode>General</c:formatCode>
                <c:ptCount val="1"/>
                <c:pt idx="0">
                  <c:v>20574</c:v>
                </c:pt>
              </c:numCache>
            </c:numRef>
          </c:val>
          <c:extLst>
            <c:ext xmlns:c16="http://schemas.microsoft.com/office/drawing/2014/chart" uri="{C3380CC4-5D6E-409C-BE32-E72D297353CC}">
              <c16:uniqueId val="{00000000-554D-4C3D-B0A9-72CC7842BAD7}"/>
            </c:ext>
          </c:extLst>
        </c:ser>
        <c:dLbls>
          <c:showLegendKey val="0"/>
          <c:showVal val="0"/>
          <c:showCatName val="0"/>
          <c:showSerName val="0"/>
          <c:showPercent val="0"/>
          <c:showBubbleSize val="0"/>
        </c:dLbls>
        <c:gapWidth val="219"/>
        <c:overlap val="-27"/>
        <c:axId val="315402704"/>
        <c:axId val="315409264"/>
      </c:barChart>
      <c:catAx>
        <c:axId val="315402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409264"/>
        <c:crosses val="autoZero"/>
        <c:auto val="1"/>
        <c:lblAlgn val="ctr"/>
        <c:lblOffset val="100"/>
        <c:noMultiLvlLbl val="0"/>
      </c:catAx>
      <c:valAx>
        <c:axId val="315409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402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numRef>
              <c:f>Sheet1!$A$2:$A$32</c:f>
              <c:numCache>
                <c:formatCode>m/d/yyyy</c:formatCode>
                <c:ptCount val="31"/>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numCache>
            </c:numRef>
          </c:cat>
          <c:val>
            <c:numRef>
              <c:f>Sheet1!$B$2:$B$32</c:f>
              <c:numCache>
                <c:formatCode>General</c:formatCode>
                <c:ptCount val="31"/>
                <c:pt idx="0">
                  <c:v>111886</c:v>
                </c:pt>
                <c:pt idx="1">
                  <c:v>128556</c:v>
                </c:pt>
                <c:pt idx="2">
                  <c:v>115527</c:v>
                </c:pt>
                <c:pt idx="3">
                  <c:v>112140</c:v>
                </c:pt>
                <c:pt idx="4">
                  <c:v>97658</c:v>
                </c:pt>
                <c:pt idx="5">
                  <c:v>96480</c:v>
                </c:pt>
                <c:pt idx="6">
                  <c:v>90251</c:v>
                </c:pt>
                <c:pt idx="7">
                  <c:v>82766</c:v>
                </c:pt>
                <c:pt idx="8">
                  <c:v>97526</c:v>
                </c:pt>
                <c:pt idx="9">
                  <c:v>102660</c:v>
                </c:pt>
                <c:pt idx="10">
                  <c:v>92391</c:v>
                </c:pt>
                <c:pt idx="11">
                  <c:v>90549</c:v>
                </c:pt>
                <c:pt idx="12">
                  <c:v>93141</c:v>
                </c:pt>
                <c:pt idx="13">
                  <c:v>81584</c:v>
                </c:pt>
                <c:pt idx="14">
                  <c:v>84805</c:v>
                </c:pt>
                <c:pt idx="15">
                  <c:v>95784</c:v>
                </c:pt>
                <c:pt idx="16">
                  <c:v>94879</c:v>
                </c:pt>
                <c:pt idx="17">
                  <c:v>38337</c:v>
                </c:pt>
                <c:pt idx="18">
                  <c:v>11523</c:v>
                </c:pt>
                <c:pt idx="19">
                  <c:v>10840</c:v>
                </c:pt>
                <c:pt idx="20">
                  <c:v>10099</c:v>
                </c:pt>
                <c:pt idx="21">
                  <c:v>13356</c:v>
                </c:pt>
                <c:pt idx="22">
                  <c:v>19982</c:v>
                </c:pt>
                <c:pt idx="23">
                  <c:v>12227</c:v>
                </c:pt>
                <c:pt idx="24">
                  <c:v>9616</c:v>
                </c:pt>
                <c:pt idx="25">
                  <c:v>12143</c:v>
                </c:pt>
                <c:pt idx="26">
                  <c:v>12976</c:v>
                </c:pt>
                <c:pt idx="27">
                  <c:v>10671</c:v>
                </c:pt>
                <c:pt idx="28">
                  <c:v>10700</c:v>
                </c:pt>
                <c:pt idx="29">
                  <c:v>10398</c:v>
                </c:pt>
                <c:pt idx="30">
                  <c:v>4408</c:v>
                </c:pt>
              </c:numCache>
            </c:numRef>
          </c:val>
          <c:extLst>
            <c:ext xmlns:c16="http://schemas.microsoft.com/office/drawing/2014/chart" uri="{C3380CC4-5D6E-409C-BE32-E72D297353CC}">
              <c16:uniqueId val="{00000000-5F93-43D5-ACC3-32F0CFA4DB92}"/>
            </c:ext>
          </c:extLst>
        </c:ser>
        <c:dLbls>
          <c:showLegendKey val="0"/>
          <c:showVal val="0"/>
          <c:showCatName val="0"/>
          <c:showSerName val="0"/>
          <c:showPercent val="0"/>
          <c:showBubbleSize val="0"/>
        </c:dLbls>
        <c:gapWidth val="219"/>
        <c:overlap val="-27"/>
        <c:axId val="440736440"/>
        <c:axId val="440743984"/>
      </c:barChart>
      <c:dateAx>
        <c:axId val="440736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743984"/>
        <c:crosses val="autoZero"/>
        <c:auto val="1"/>
        <c:lblOffset val="100"/>
        <c:baseTimeUnit val="days"/>
      </c:dateAx>
      <c:valAx>
        <c:axId val="440743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736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20574</c:v>
                </c:pt>
              </c:numCache>
            </c:numRef>
          </c:val>
          <c:extLst>
            <c:ext xmlns:c16="http://schemas.microsoft.com/office/drawing/2014/chart" uri="{C3380CC4-5D6E-409C-BE32-E72D297353CC}">
              <c16:uniqueId val="{00000000-B228-4A37-AE4D-6ADB2213799D}"/>
            </c:ext>
          </c:extLst>
        </c:ser>
        <c:dLbls>
          <c:showLegendKey val="0"/>
          <c:showVal val="0"/>
          <c:showCatName val="0"/>
          <c:showSerName val="0"/>
          <c:showPercent val="0"/>
          <c:showBubbleSize val="0"/>
        </c:dLbls>
        <c:gapWidth val="219"/>
        <c:overlap val="-27"/>
        <c:axId val="440746280"/>
        <c:axId val="440754152"/>
      </c:barChart>
      <c:catAx>
        <c:axId val="440746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754152"/>
        <c:crosses val="autoZero"/>
        <c:auto val="1"/>
        <c:lblAlgn val="ctr"/>
        <c:lblOffset val="100"/>
        <c:noMultiLvlLbl val="0"/>
      </c:catAx>
      <c:valAx>
        <c:axId val="440754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746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 Organic Reach</c:v>
                </c:pt>
              </c:strCache>
            </c:strRef>
          </c:tx>
          <c:spPr>
            <a:ln w="28575" cap="rnd">
              <a:solidFill>
                <a:schemeClr val="accent1"/>
              </a:solidFill>
              <a:round/>
            </a:ln>
            <a:effectLst/>
          </c:spPr>
          <c:marker>
            <c:symbol val="none"/>
          </c:marker>
          <c:cat>
            <c:numRef>
              <c:f>Sheet1!$A$2:$A$32</c:f>
              <c:numCache>
                <c:formatCode>m/d/yyyy</c:formatCode>
                <c:ptCount val="31"/>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numCache>
            </c:numRef>
          </c:cat>
          <c:val>
            <c:numRef>
              <c:f>Sheet1!$B$2:$B$32</c:f>
              <c:numCache>
                <c:formatCode>General</c:formatCode>
                <c:ptCount val="31"/>
                <c:pt idx="0">
                  <c:v>683</c:v>
                </c:pt>
                <c:pt idx="1">
                  <c:v>2219</c:v>
                </c:pt>
                <c:pt idx="2">
                  <c:v>1424</c:v>
                </c:pt>
                <c:pt idx="3">
                  <c:v>2261</c:v>
                </c:pt>
                <c:pt idx="4">
                  <c:v>693</c:v>
                </c:pt>
                <c:pt idx="5">
                  <c:v>3397</c:v>
                </c:pt>
                <c:pt idx="6">
                  <c:v>2704</c:v>
                </c:pt>
                <c:pt idx="7">
                  <c:v>2121</c:v>
                </c:pt>
                <c:pt idx="8">
                  <c:v>4891</c:v>
                </c:pt>
                <c:pt idx="9">
                  <c:v>3660</c:v>
                </c:pt>
                <c:pt idx="10">
                  <c:v>1784</c:v>
                </c:pt>
                <c:pt idx="11">
                  <c:v>1140</c:v>
                </c:pt>
                <c:pt idx="12">
                  <c:v>1018</c:v>
                </c:pt>
                <c:pt idx="13">
                  <c:v>2678</c:v>
                </c:pt>
                <c:pt idx="14">
                  <c:v>4785</c:v>
                </c:pt>
                <c:pt idx="15">
                  <c:v>5697</c:v>
                </c:pt>
                <c:pt idx="16">
                  <c:v>4532</c:v>
                </c:pt>
                <c:pt idx="17">
                  <c:v>2437</c:v>
                </c:pt>
                <c:pt idx="18">
                  <c:v>2009</c:v>
                </c:pt>
                <c:pt idx="19">
                  <c:v>2099</c:v>
                </c:pt>
                <c:pt idx="20">
                  <c:v>2152</c:v>
                </c:pt>
                <c:pt idx="21">
                  <c:v>3607</c:v>
                </c:pt>
                <c:pt idx="22">
                  <c:v>8295</c:v>
                </c:pt>
                <c:pt idx="23">
                  <c:v>3402</c:v>
                </c:pt>
                <c:pt idx="24">
                  <c:v>1207</c:v>
                </c:pt>
                <c:pt idx="25">
                  <c:v>1243</c:v>
                </c:pt>
                <c:pt idx="26">
                  <c:v>4664</c:v>
                </c:pt>
                <c:pt idx="27">
                  <c:v>2552</c:v>
                </c:pt>
                <c:pt idx="28">
                  <c:v>3386</c:v>
                </c:pt>
                <c:pt idx="29">
                  <c:v>3630</c:v>
                </c:pt>
                <c:pt idx="30">
                  <c:v>860</c:v>
                </c:pt>
              </c:numCache>
            </c:numRef>
          </c:val>
          <c:smooth val="0"/>
          <c:extLst>
            <c:ext xmlns:c16="http://schemas.microsoft.com/office/drawing/2014/chart" uri="{C3380CC4-5D6E-409C-BE32-E72D297353CC}">
              <c16:uniqueId val="{00000000-0688-4148-9FC6-FFFBFDF60F64}"/>
            </c:ext>
          </c:extLst>
        </c:ser>
        <c:dLbls>
          <c:showLegendKey val="0"/>
          <c:showVal val="0"/>
          <c:showCatName val="0"/>
          <c:showSerName val="0"/>
          <c:showPercent val="0"/>
          <c:showBubbleSize val="0"/>
        </c:dLbls>
        <c:smooth val="0"/>
        <c:axId val="440756448"/>
        <c:axId val="440757104"/>
      </c:lineChart>
      <c:dateAx>
        <c:axId val="440756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757104"/>
        <c:crosses val="autoZero"/>
        <c:auto val="1"/>
        <c:lblOffset val="100"/>
        <c:baseTimeUnit val="days"/>
      </c:dateAx>
      <c:valAx>
        <c:axId val="440757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756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61490-AE2C-424D-B64F-6C5591D384CC}"/>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944D7B55-E8BF-4265-B2B9-A66A37053799}"/>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36393480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50163-3C73-4199-8076-0B6131B2C6B6}"/>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436A5CF6-701C-498C-8EF5-DA63013E3264}"/>
              </a:ext>
            </a:extLst>
          </p:cNvPr>
          <p:cNvGraphicFramePr>
            <a:graphicFrameLocks noGrp="1"/>
          </p:cNvGraphicFramePr>
          <p:nvPr>
            <p:ph type="tbl" sz="quarter" idx="13"/>
            <p:extLst>
              <p:ext uri="{D42A27DB-BD31-4B8C-83A1-F6EECF244321}">
                <p14:modId xmlns:p14="http://schemas.microsoft.com/office/powerpoint/2010/main" val="3589607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72958913"/>
                    </a:ext>
                  </a:extLst>
                </a:gridCol>
                <a:gridCol w="740664">
                  <a:extLst>
                    <a:ext uri="{9D8B030D-6E8A-4147-A177-3AD203B41FA5}">
                      <a16:colId xmlns:a16="http://schemas.microsoft.com/office/drawing/2014/main" val="2787924485"/>
                    </a:ext>
                  </a:extLst>
                </a:gridCol>
                <a:gridCol w="740664">
                  <a:extLst>
                    <a:ext uri="{9D8B030D-6E8A-4147-A177-3AD203B41FA5}">
                      <a16:colId xmlns:a16="http://schemas.microsoft.com/office/drawing/2014/main" val="115159907"/>
                    </a:ext>
                  </a:extLst>
                </a:gridCol>
                <a:gridCol w="740664">
                  <a:extLst>
                    <a:ext uri="{9D8B030D-6E8A-4147-A177-3AD203B41FA5}">
                      <a16:colId xmlns:a16="http://schemas.microsoft.com/office/drawing/2014/main" val="53439668"/>
                    </a:ext>
                  </a:extLst>
                </a:gridCol>
                <a:gridCol w="740664">
                  <a:extLst>
                    <a:ext uri="{9D8B030D-6E8A-4147-A177-3AD203B41FA5}">
                      <a16:colId xmlns:a16="http://schemas.microsoft.com/office/drawing/2014/main" val="1115843000"/>
                    </a:ext>
                  </a:extLst>
                </a:gridCol>
                <a:gridCol w="740664">
                  <a:extLst>
                    <a:ext uri="{9D8B030D-6E8A-4147-A177-3AD203B41FA5}">
                      <a16:colId xmlns:a16="http://schemas.microsoft.com/office/drawing/2014/main" val="1346067154"/>
                    </a:ext>
                  </a:extLst>
                </a:gridCol>
                <a:gridCol w="740664">
                  <a:extLst>
                    <a:ext uri="{9D8B030D-6E8A-4147-A177-3AD203B41FA5}">
                      <a16:colId xmlns:a16="http://schemas.microsoft.com/office/drawing/2014/main" val="1594103681"/>
                    </a:ext>
                  </a:extLst>
                </a:gridCol>
                <a:gridCol w="740664">
                  <a:extLst>
                    <a:ext uri="{9D8B030D-6E8A-4147-A177-3AD203B41FA5}">
                      <a16:colId xmlns:a16="http://schemas.microsoft.com/office/drawing/2014/main" val="264430486"/>
                    </a:ext>
                  </a:extLst>
                </a:gridCol>
                <a:gridCol w="740664">
                  <a:extLst>
                    <a:ext uri="{9D8B030D-6E8A-4147-A177-3AD203B41FA5}">
                      <a16:colId xmlns:a16="http://schemas.microsoft.com/office/drawing/2014/main" val="2038879601"/>
                    </a:ext>
                  </a:extLst>
                </a:gridCol>
                <a:gridCol w="740664">
                  <a:extLst>
                    <a:ext uri="{9D8B030D-6E8A-4147-A177-3AD203B41FA5}">
                      <a16:colId xmlns:a16="http://schemas.microsoft.com/office/drawing/2014/main" val="174279062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04872906"/>
                  </a:ext>
                </a:extLst>
              </a:tr>
              <a:tr h="370840">
                <a:tc>
                  <a:txBody>
                    <a:bodyPr/>
                    <a:lstStyle/>
                    <a:p>
                      <a:r>
                        <a:rPr lang="en-US" sz="1000"/>
                        <a:t>SCS Dairy MY</a:t>
                      </a:r>
                    </a:p>
                  </a:txBody>
                  <a:tcPr/>
                </a:tc>
                <a:tc>
                  <a:txBody>
                    <a:bodyPr/>
                    <a:lstStyle/>
                    <a:p>
                      <a:r>
                        <a:rPr lang="en-US" sz="1000"/>
                        <a:t>120067</a:t>
                      </a:r>
                    </a:p>
                  </a:txBody>
                  <a:tcPr/>
                </a:tc>
                <a:tc>
                  <a:txBody>
                    <a:bodyPr/>
                    <a:lstStyle/>
                    <a:p>
                      <a:r>
                        <a:rPr lang="en-US" sz="1000"/>
                        <a:t>521</a:t>
                      </a:r>
                    </a:p>
                  </a:txBody>
                  <a:tcPr/>
                </a:tc>
                <a:tc>
                  <a:txBody>
                    <a:bodyPr/>
                    <a:lstStyle/>
                    <a:p>
                      <a:r>
                        <a:rPr lang="en-US" sz="1000"/>
                        <a:t>33</a:t>
                      </a:r>
                    </a:p>
                  </a:txBody>
                  <a:tcPr/>
                </a:tc>
                <a:tc>
                  <a:txBody>
                    <a:bodyPr/>
                    <a:lstStyle/>
                    <a:p>
                      <a:r>
                        <a:rPr lang="en-US" sz="1000"/>
                        <a:t>2060</a:t>
                      </a:r>
                    </a:p>
                  </a:txBody>
                  <a:tcPr/>
                </a:tc>
                <a:tc>
                  <a:txBody>
                    <a:bodyPr/>
                    <a:lstStyle/>
                    <a:p>
                      <a:r>
                        <a:rPr lang="en-US" sz="1000"/>
                        <a:t>399</a:t>
                      </a:r>
                    </a:p>
                  </a:txBody>
                  <a:tcPr/>
                </a:tc>
                <a:tc>
                  <a:txBody>
                    <a:bodyPr/>
                    <a:lstStyle/>
                    <a:p>
                      <a:r>
                        <a:rPr lang="en-US" sz="1000"/>
                        <a:t>531</a:t>
                      </a:r>
                    </a:p>
                  </a:txBody>
                  <a:tcPr/>
                </a:tc>
                <a:tc>
                  <a:txBody>
                    <a:bodyPr/>
                    <a:lstStyle/>
                    <a:p>
                      <a:r>
                        <a:rPr lang="en-US" sz="1000"/>
                        <a:t>0</a:t>
                      </a:r>
                    </a:p>
                  </a:txBody>
                  <a:tcPr/>
                </a:tc>
                <a:tc>
                  <a:txBody>
                    <a:bodyPr/>
                    <a:lstStyle/>
                    <a:p>
                      <a:r>
                        <a:rPr lang="en-US" sz="1000"/>
                        <a:t>0.0756 %</a:t>
                      </a:r>
                    </a:p>
                  </a:txBody>
                  <a:tcPr/>
                </a:tc>
                <a:tc>
                  <a:txBody>
                    <a:bodyPr/>
                    <a:lstStyle/>
                    <a:p>
                      <a:r>
                        <a:rPr lang="en-US" sz="1000"/>
                        <a:t>0.0 %</a:t>
                      </a:r>
                    </a:p>
                  </a:txBody>
                  <a:tcPr/>
                </a:tc>
                <a:extLst>
                  <a:ext uri="{0D108BD9-81ED-4DB2-BD59-A6C34878D82A}">
                    <a16:rowId xmlns:a16="http://schemas.microsoft.com/office/drawing/2014/main" val="3307561414"/>
                  </a:ext>
                </a:extLst>
              </a:tr>
            </a:tbl>
          </a:graphicData>
        </a:graphic>
      </p:graphicFrame>
      <p:sp>
        <p:nvSpPr>
          <p:cNvPr id="4" name="Text Placeholder 3">
            <a:extLst>
              <a:ext uri="{FF2B5EF4-FFF2-40B4-BE49-F238E27FC236}">
                <a16:creationId xmlns:a16="http://schemas.microsoft.com/office/drawing/2014/main" id="{BBA90FF6-B421-4D8F-A344-4617F3082FD6}"/>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7301054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6656D-0A4B-4902-9A38-433CEC3B2844}"/>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BCE017FE-2E26-42B4-9FB1-4DAA7BF04435}"/>
              </a:ext>
            </a:extLst>
          </p:cNvPr>
          <p:cNvGraphicFramePr>
            <a:graphicFrameLocks noGrp="1"/>
          </p:cNvGraphicFramePr>
          <p:nvPr>
            <p:ph type="chart" sz="quarter" idx="13"/>
            <p:extLst>
              <p:ext uri="{D42A27DB-BD31-4B8C-83A1-F6EECF244321}">
                <p14:modId xmlns:p14="http://schemas.microsoft.com/office/powerpoint/2010/main" val="39109965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827A4B-4D91-4564-AB86-5148CD510464}"/>
              </a:ext>
            </a:extLst>
          </p:cNvPr>
          <p:cNvSpPr>
            <a:spLocks noGrp="1"/>
          </p:cNvSpPr>
          <p:nvPr>
            <p:ph type="body" sz="quarter" idx="14"/>
          </p:nvPr>
        </p:nvSpPr>
        <p:spPr/>
        <p:txBody>
          <a:bodyPr/>
          <a:lstStyle/>
          <a:p>
            <a:r>
              <a:rPr lang="en-US"/>
              <a:t>01/01/2021 - 01/31/2021</a:t>
            </a:r>
          </a:p>
        </p:txBody>
      </p:sp>
      <p:sp>
        <p:nvSpPr>
          <p:cNvPr id="5" name="Footer Placeholder 4">
            <a:extLst>
              <a:ext uri="{FF2B5EF4-FFF2-40B4-BE49-F238E27FC236}">
                <a16:creationId xmlns:a16="http://schemas.microsoft.com/office/drawing/2014/main" id="{D0079698-796A-43CD-9821-12957CE42E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8511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97E19-8500-46F7-826E-CF639562310F}"/>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3B362494-06BE-4D56-94B9-6C42FD2608D2}"/>
              </a:ext>
            </a:extLst>
          </p:cNvPr>
          <p:cNvGraphicFramePr>
            <a:graphicFrameLocks noGrp="1"/>
          </p:cNvGraphicFramePr>
          <p:nvPr>
            <p:ph type="chart" sz="quarter" idx="13"/>
            <p:extLst>
              <p:ext uri="{D42A27DB-BD31-4B8C-83A1-F6EECF244321}">
                <p14:modId xmlns:p14="http://schemas.microsoft.com/office/powerpoint/2010/main" val="1148582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CA5B49-08EA-4DB6-B8B9-EFDAB25E83DD}"/>
              </a:ext>
            </a:extLst>
          </p:cNvPr>
          <p:cNvSpPr>
            <a:spLocks noGrp="1"/>
          </p:cNvSpPr>
          <p:nvPr>
            <p:ph type="body" sz="quarter" idx="14"/>
          </p:nvPr>
        </p:nvSpPr>
        <p:spPr/>
        <p:txBody>
          <a:bodyPr/>
          <a:lstStyle/>
          <a:p>
            <a:r>
              <a:rPr lang="en-US"/>
              <a:t>01/01/2021 - 01/31/2021</a:t>
            </a:r>
          </a:p>
        </p:txBody>
      </p:sp>
      <p:sp>
        <p:nvSpPr>
          <p:cNvPr id="5" name="Footer Placeholder 4">
            <a:extLst>
              <a:ext uri="{FF2B5EF4-FFF2-40B4-BE49-F238E27FC236}">
                <a16:creationId xmlns:a16="http://schemas.microsoft.com/office/drawing/2014/main" id="{FCC6CE13-7B7E-43D2-9FC5-7EF39AE356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38465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87DF0-1171-4F8C-8398-65FB54B1FAF0}"/>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CA682DE3-946F-42D1-A0D2-2A1D6A24239F}"/>
              </a:ext>
            </a:extLst>
          </p:cNvPr>
          <p:cNvGraphicFramePr>
            <a:graphicFrameLocks noGrp="1"/>
          </p:cNvGraphicFramePr>
          <p:nvPr>
            <p:ph type="chart" sz="quarter" idx="13"/>
            <p:extLst>
              <p:ext uri="{D42A27DB-BD31-4B8C-83A1-F6EECF244321}">
                <p14:modId xmlns:p14="http://schemas.microsoft.com/office/powerpoint/2010/main" val="8871149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B217F1-F08C-41AE-9309-E8BE48E69052}"/>
              </a:ext>
            </a:extLst>
          </p:cNvPr>
          <p:cNvSpPr>
            <a:spLocks noGrp="1"/>
          </p:cNvSpPr>
          <p:nvPr>
            <p:ph type="body" sz="quarter" idx="14"/>
          </p:nvPr>
        </p:nvSpPr>
        <p:spPr/>
        <p:txBody>
          <a:bodyPr/>
          <a:lstStyle/>
          <a:p>
            <a:r>
              <a:rPr lang="en-US"/>
              <a:t>01/01/2021 - 01/31/2021</a:t>
            </a:r>
          </a:p>
        </p:txBody>
      </p:sp>
      <p:sp>
        <p:nvSpPr>
          <p:cNvPr id="5" name="Footer Placeholder 4">
            <a:extLst>
              <a:ext uri="{FF2B5EF4-FFF2-40B4-BE49-F238E27FC236}">
                <a16:creationId xmlns:a16="http://schemas.microsoft.com/office/drawing/2014/main" id="{C781CB49-CF3C-48CF-92AB-60462C3C3B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56115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C68B4-8B33-46BF-A7FE-E88EA33E06FF}"/>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F0AE0829-7FCB-4BD3-8C28-80A8061E2D45}"/>
              </a:ext>
            </a:extLst>
          </p:cNvPr>
          <p:cNvGraphicFramePr>
            <a:graphicFrameLocks noGrp="1"/>
          </p:cNvGraphicFramePr>
          <p:nvPr>
            <p:ph type="chart" sz="quarter" idx="13"/>
            <p:extLst>
              <p:ext uri="{D42A27DB-BD31-4B8C-83A1-F6EECF244321}">
                <p14:modId xmlns:p14="http://schemas.microsoft.com/office/powerpoint/2010/main" val="29810100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DE38CF-F726-4506-A1AF-7BD40C3B7703}"/>
              </a:ext>
            </a:extLst>
          </p:cNvPr>
          <p:cNvSpPr>
            <a:spLocks noGrp="1"/>
          </p:cNvSpPr>
          <p:nvPr>
            <p:ph type="body" sz="quarter" idx="14"/>
          </p:nvPr>
        </p:nvSpPr>
        <p:spPr/>
        <p:txBody>
          <a:bodyPr/>
          <a:lstStyle/>
          <a:p>
            <a:r>
              <a:rPr lang="en-US"/>
              <a:t>01/01/2021 - 01/31/2021</a:t>
            </a:r>
          </a:p>
        </p:txBody>
      </p:sp>
      <p:sp>
        <p:nvSpPr>
          <p:cNvPr id="5" name="Footer Placeholder 4">
            <a:extLst>
              <a:ext uri="{FF2B5EF4-FFF2-40B4-BE49-F238E27FC236}">
                <a16:creationId xmlns:a16="http://schemas.microsoft.com/office/drawing/2014/main" id="{512C4C66-8F3A-4DC5-A073-7935E75CC5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275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464F6-9154-4493-B4FB-24CF38E53115}"/>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86802075-6533-4DFF-B8AA-5845B4B523BB}"/>
              </a:ext>
            </a:extLst>
          </p:cNvPr>
          <p:cNvGraphicFramePr>
            <a:graphicFrameLocks noGrp="1"/>
          </p:cNvGraphicFramePr>
          <p:nvPr>
            <p:ph type="chart" sz="quarter" idx="13"/>
            <p:extLst>
              <p:ext uri="{D42A27DB-BD31-4B8C-83A1-F6EECF244321}">
                <p14:modId xmlns:p14="http://schemas.microsoft.com/office/powerpoint/2010/main" val="7221265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8A33ED-D2A4-412C-AACA-D4FD44497A05}"/>
              </a:ext>
            </a:extLst>
          </p:cNvPr>
          <p:cNvSpPr>
            <a:spLocks noGrp="1"/>
          </p:cNvSpPr>
          <p:nvPr>
            <p:ph type="body" sz="quarter" idx="14"/>
          </p:nvPr>
        </p:nvSpPr>
        <p:spPr/>
        <p:txBody>
          <a:bodyPr/>
          <a:lstStyle/>
          <a:p>
            <a:r>
              <a:rPr lang="en-US"/>
              <a:t>01/01/2021 - 01/31/2021</a:t>
            </a:r>
          </a:p>
        </p:txBody>
      </p:sp>
      <p:sp>
        <p:nvSpPr>
          <p:cNvPr id="5" name="Footer Placeholder 4">
            <a:extLst>
              <a:ext uri="{FF2B5EF4-FFF2-40B4-BE49-F238E27FC236}">
                <a16:creationId xmlns:a16="http://schemas.microsoft.com/office/drawing/2014/main" id="{17290D8A-F87B-4A74-AFA8-906C893476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7228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32FC1-6436-44F2-8CF3-BBF6085B61B2}"/>
              </a:ext>
            </a:extLst>
          </p:cNvPr>
          <p:cNvSpPr>
            <a:spLocks noGrp="1"/>
          </p:cNvSpPr>
          <p:nvPr>
            <p:ph type="title"/>
          </p:nvPr>
        </p:nvSpPr>
        <p:spPr/>
        <p:txBody>
          <a:bodyPr/>
          <a:lstStyle/>
          <a:p>
            <a:r>
              <a:rPr lang="en-US"/>
              <a:t>Facebook (FB) Custom Own Posts Table (new) | SCS Dairy MY - 1 of 4</a:t>
            </a:r>
          </a:p>
        </p:txBody>
      </p:sp>
      <p:graphicFrame>
        <p:nvGraphicFramePr>
          <p:cNvPr id="5" name="Table Placeholder 4">
            <a:extLst>
              <a:ext uri="{FF2B5EF4-FFF2-40B4-BE49-F238E27FC236}">
                <a16:creationId xmlns:a16="http://schemas.microsoft.com/office/drawing/2014/main" id="{061D7493-914F-4118-8474-D193BAB94617}"/>
              </a:ext>
            </a:extLst>
          </p:cNvPr>
          <p:cNvGraphicFramePr>
            <a:graphicFrameLocks noGrp="1"/>
          </p:cNvGraphicFramePr>
          <p:nvPr>
            <p:ph type="tbl" sz="quarter" idx="13"/>
            <p:extLst>
              <p:ext uri="{D42A27DB-BD31-4B8C-83A1-F6EECF244321}">
                <p14:modId xmlns:p14="http://schemas.microsoft.com/office/powerpoint/2010/main" val="2322136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70658341"/>
                    </a:ext>
                  </a:extLst>
                </a:gridCol>
                <a:gridCol w="987552">
                  <a:extLst>
                    <a:ext uri="{9D8B030D-6E8A-4147-A177-3AD203B41FA5}">
                      <a16:colId xmlns:a16="http://schemas.microsoft.com/office/drawing/2014/main" val="2608727556"/>
                    </a:ext>
                  </a:extLst>
                </a:gridCol>
                <a:gridCol w="987552">
                  <a:extLst>
                    <a:ext uri="{9D8B030D-6E8A-4147-A177-3AD203B41FA5}">
                      <a16:colId xmlns:a16="http://schemas.microsoft.com/office/drawing/2014/main" val="115915945"/>
                    </a:ext>
                  </a:extLst>
                </a:gridCol>
                <a:gridCol w="987552">
                  <a:extLst>
                    <a:ext uri="{9D8B030D-6E8A-4147-A177-3AD203B41FA5}">
                      <a16:colId xmlns:a16="http://schemas.microsoft.com/office/drawing/2014/main" val="3756258008"/>
                    </a:ext>
                  </a:extLst>
                </a:gridCol>
                <a:gridCol w="987552">
                  <a:extLst>
                    <a:ext uri="{9D8B030D-6E8A-4147-A177-3AD203B41FA5}">
                      <a16:colId xmlns:a16="http://schemas.microsoft.com/office/drawing/2014/main" val="3394159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894690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- 2021-01-17 13:04:33</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Count &amp; Win Contest today!
Here’s how to join the contest:
1. Like SCS Dairy MY Facebook page and contest post. 
2. How many squares can you find? 
3. Complete the following sentence:
“SCS Butter completes my breakfast because…...”
4. Post your answers in the comment section.
5. Share our contest post and tag 5 friends.
Only 3 lucky winners will be selected to win AEON BIG vouchers worth RM50! Join now!
Contest ends on 24 January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0.8361 %</a:t>
                      </a:r>
                    </a:p>
                  </a:txBody>
                  <a:tcPr/>
                </a:tc>
                <a:extLst>
                  <a:ext uri="{0D108BD9-81ED-4DB2-BD59-A6C34878D82A}">
                    <a16:rowId xmlns:a16="http://schemas.microsoft.com/office/drawing/2014/main" val="3918296960"/>
                  </a:ext>
                </a:extLst>
              </a:tr>
            </a:tbl>
          </a:graphicData>
        </a:graphic>
      </p:graphicFrame>
      <p:sp>
        <p:nvSpPr>
          <p:cNvPr id="4" name="Text Placeholder 3">
            <a:extLst>
              <a:ext uri="{FF2B5EF4-FFF2-40B4-BE49-F238E27FC236}">
                <a16:creationId xmlns:a16="http://schemas.microsoft.com/office/drawing/2014/main" id="{7FA0E9CA-7DFA-4F61-BBDF-734675F6148A}"/>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8336032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CA9A2-5478-419A-B7BC-8C4BF078210D}"/>
              </a:ext>
            </a:extLst>
          </p:cNvPr>
          <p:cNvSpPr>
            <a:spLocks noGrp="1"/>
          </p:cNvSpPr>
          <p:nvPr>
            <p:ph type="title"/>
          </p:nvPr>
        </p:nvSpPr>
        <p:spPr/>
        <p:txBody>
          <a:bodyPr/>
          <a:lstStyle/>
          <a:p>
            <a:r>
              <a:rPr lang="en-US"/>
              <a:t>Facebook (FB) Custom Own Posts Table (new) | SCS Dairy MY - 2 of 4</a:t>
            </a:r>
          </a:p>
        </p:txBody>
      </p:sp>
      <p:graphicFrame>
        <p:nvGraphicFramePr>
          <p:cNvPr id="5" name="Table Placeholder 4">
            <a:extLst>
              <a:ext uri="{FF2B5EF4-FFF2-40B4-BE49-F238E27FC236}">
                <a16:creationId xmlns:a16="http://schemas.microsoft.com/office/drawing/2014/main" id="{3C3EF252-FAB2-45EB-B307-82E68E5C05F9}"/>
              </a:ext>
            </a:extLst>
          </p:cNvPr>
          <p:cNvGraphicFramePr>
            <a:graphicFrameLocks noGrp="1"/>
          </p:cNvGraphicFramePr>
          <p:nvPr>
            <p:ph type="tbl" sz="quarter" idx="13"/>
            <p:extLst>
              <p:ext uri="{D42A27DB-BD31-4B8C-83A1-F6EECF244321}">
                <p14:modId xmlns:p14="http://schemas.microsoft.com/office/powerpoint/2010/main" val="645122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40158388"/>
                    </a:ext>
                  </a:extLst>
                </a:gridCol>
                <a:gridCol w="987552">
                  <a:extLst>
                    <a:ext uri="{9D8B030D-6E8A-4147-A177-3AD203B41FA5}">
                      <a16:colId xmlns:a16="http://schemas.microsoft.com/office/drawing/2014/main" val="909880572"/>
                    </a:ext>
                  </a:extLst>
                </a:gridCol>
                <a:gridCol w="987552">
                  <a:extLst>
                    <a:ext uri="{9D8B030D-6E8A-4147-A177-3AD203B41FA5}">
                      <a16:colId xmlns:a16="http://schemas.microsoft.com/office/drawing/2014/main" val="3061456369"/>
                    </a:ext>
                  </a:extLst>
                </a:gridCol>
                <a:gridCol w="987552">
                  <a:extLst>
                    <a:ext uri="{9D8B030D-6E8A-4147-A177-3AD203B41FA5}">
                      <a16:colId xmlns:a16="http://schemas.microsoft.com/office/drawing/2014/main" val="3769474064"/>
                    </a:ext>
                  </a:extLst>
                </a:gridCol>
                <a:gridCol w="987552">
                  <a:extLst>
                    <a:ext uri="{9D8B030D-6E8A-4147-A177-3AD203B41FA5}">
                      <a16:colId xmlns:a16="http://schemas.microsoft.com/office/drawing/2014/main" val="3501134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93968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- 2021-01-06 16:00:51</a:t>
                      </a:r>
                      <a:r>
                        <a:rPr kumimoji="0" lang="en-US" sz="1000" b="0" i="0" u="none" strike="noStrike" kern="1200" cap="none" spc="0" normalizeH="0" baseline="0" noProof="0">
                          <a:ln>
                            <a:noFill/>
                          </a:ln>
                          <a:solidFill>
                            <a:prstClr val="black"/>
                          </a:solidFill>
                          <a:effectLst/>
                          <a:uLnTx/>
                          <a:uFillTx/>
                          <a:latin typeface="+mn-lt"/>
                          <a:ea typeface="+mn-ea"/>
                          <a:cs typeface="+mn-cs"/>
                        </a:rPr>
                        <a:t>
 Homemade Brioche Buns with SCS Unsalted Butter are so light and fluffy. Spread them with SCS Salted Spreadable Butter for that extra delicious buttery taste.
#SCSrecipes #JustAddSCS
Homemade Brioche Buns
Ingredients:
227g SCS Unsalted Butter
473 ml milk
100 grams sugar
1½ tbsp active dry yeast
720 grams flour
6 eggs
Ingredients for brushing tops:
1 egg
3 tbsp water
Instructions:
1. Combine warm  milk together with yeast, sugar and two cups of flour. 
2. Whisk ingredients together. Cover the bowl with a towel and set it aside in a warm place for about 30 minutes.
3. In a separate bowl whisk eggs together. 
4. Add eggs and melted butter to the dough mixture. Whisk in remaining flour in small portions.
5. Knead the dough by hand or your mixer until it becomes elastic. This will take about 10-15 minutes. 
6. Cover the dough and let it rise for about an hour.
7. Divide the dough into 18-24 pieces. 
8. Form a flattened round shape out of the dough.
9. Place the brioche buns on a lined 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0.1037 %</a:t>
                      </a:r>
                    </a:p>
                  </a:txBody>
                  <a:tcPr/>
                </a:tc>
                <a:extLst>
                  <a:ext uri="{0D108BD9-81ED-4DB2-BD59-A6C34878D82A}">
                    <a16:rowId xmlns:a16="http://schemas.microsoft.com/office/drawing/2014/main" val="454275811"/>
                  </a:ext>
                </a:extLst>
              </a:tr>
            </a:tbl>
          </a:graphicData>
        </a:graphic>
      </p:graphicFrame>
      <p:sp>
        <p:nvSpPr>
          <p:cNvPr id="4" name="Text Placeholder 3">
            <a:extLst>
              <a:ext uri="{FF2B5EF4-FFF2-40B4-BE49-F238E27FC236}">
                <a16:creationId xmlns:a16="http://schemas.microsoft.com/office/drawing/2014/main" id="{ADE18CC9-36E4-4F07-8644-D965F74AA90D}"/>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461144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73941-B5B6-4AC3-B99D-6C2D9DC62219}"/>
              </a:ext>
            </a:extLst>
          </p:cNvPr>
          <p:cNvSpPr>
            <a:spLocks noGrp="1"/>
          </p:cNvSpPr>
          <p:nvPr>
            <p:ph type="title"/>
          </p:nvPr>
        </p:nvSpPr>
        <p:spPr/>
        <p:txBody>
          <a:bodyPr/>
          <a:lstStyle/>
          <a:p>
            <a:r>
              <a:rPr lang="en-US"/>
              <a:t>Facebook (FB) Custom Own Posts Table (new) | SCS Dairy MY - 3 of 4</a:t>
            </a:r>
          </a:p>
        </p:txBody>
      </p:sp>
      <p:graphicFrame>
        <p:nvGraphicFramePr>
          <p:cNvPr id="5" name="Table Placeholder 4">
            <a:extLst>
              <a:ext uri="{FF2B5EF4-FFF2-40B4-BE49-F238E27FC236}">
                <a16:creationId xmlns:a16="http://schemas.microsoft.com/office/drawing/2014/main" id="{7E26B993-1A2F-4E72-B9F9-A86CA9F043F5}"/>
              </a:ext>
            </a:extLst>
          </p:cNvPr>
          <p:cNvGraphicFramePr>
            <a:graphicFrameLocks noGrp="1"/>
          </p:cNvGraphicFramePr>
          <p:nvPr>
            <p:ph type="tbl" sz="quarter" idx="13"/>
            <p:extLst>
              <p:ext uri="{D42A27DB-BD31-4B8C-83A1-F6EECF244321}">
                <p14:modId xmlns:p14="http://schemas.microsoft.com/office/powerpoint/2010/main" val="1912799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30107908"/>
                    </a:ext>
                  </a:extLst>
                </a:gridCol>
                <a:gridCol w="987552">
                  <a:extLst>
                    <a:ext uri="{9D8B030D-6E8A-4147-A177-3AD203B41FA5}">
                      <a16:colId xmlns:a16="http://schemas.microsoft.com/office/drawing/2014/main" val="3954643630"/>
                    </a:ext>
                  </a:extLst>
                </a:gridCol>
                <a:gridCol w="987552">
                  <a:extLst>
                    <a:ext uri="{9D8B030D-6E8A-4147-A177-3AD203B41FA5}">
                      <a16:colId xmlns:a16="http://schemas.microsoft.com/office/drawing/2014/main" val="4176384623"/>
                    </a:ext>
                  </a:extLst>
                </a:gridCol>
                <a:gridCol w="987552">
                  <a:extLst>
                    <a:ext uri="{9D8B030D-6E8A-4147-A177-3AD203B41FA5}">
                      <a16:colId xmlns:a16="http://schemas.microsoft.com/office/drawing/2014/main" val="364713760"/>
                    </a:ext>
                  </a:extLst>
                </a:gridCol>
                <a:gridCol w="987552">
                  <a:extLst>
                    <a:ext uri="{9D8B030D-6E8A-4147-A177-3AD203B41FA5}">
                      <a16:colId xmlns:a16="http://schemas.microsoft.com/office/drawing/2014/main" val="2217802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086984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- 2021-01-15 16:00:00</a:t>
                      </a:r>
                      <a:r>
                        <a:rPr kumimoji="0" lang="en-US" sz="1000" b="0" i="0" u="none" strike="noStrike" kern="1200" cap="none" spc="0" normalizeH="0" baseline="0" noProof="0">
                          <a:ln>
                            <a:noFill/>
                          </a:ln>
                          <a:solidFill>
                            <a:prstClr val="black"/>
                          </a:solidFill>
                          <a:effectLst/>
                          <a:uLnTx/>
                          <a:uFillTx/>
                          <a:latin typeface="+mn-lt"/>
                          <a:ea typeface="+mn-ea"/>
                          <a:cs typeface="+mn-cs"/>
                        </a:rPr>
                        <a:t>
 Nuts about SCS? Now you can store nuts, cookies, and more in this exclusive SCS Airtight Glass Food Container!
Spend minimum RM20 on SCS products in a single receipt and take home a Free SCS Airtight Glass Food Container!
You only have one week left, this offer ends on 31 January 2021 or while stocks last!
Shop at these participating outlets today: 
Aeon
Aeon Big
Ben’s Independent Grocer
Cold Storage
Giant
Jaya Grocer
Tesco
Village Grocer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0.0995 %</a:t>
                      </a:r>
                    </a:p>
                  </a:txBody>
                  <a:tcPr/>
                </a:tc>
                <a:extLst>
                  <a:ext uri="{0D108BD9-81ED-4DB2-BD59-A6C34878D82A}">
                    <a16:rowId xmlns:a16="http://schemas.microsoft.com/office/drawing/2014/main" val="3808497736"/>
                  </a:ext>
                </a:extLst>
              </a:tr>
            </a:tbl>
          </a:graphicData>
        </a:graphic>
      </p:graphicFrame>
      <p:sp>
        <p:nvSpPr>
          <p:cNvPr id="4" name="Text Placeholder 3">
            <a:extLst>
              <a:ext uri="{FF2B5EF4-FFF2-40B4-BE49-F238E27FC236}">
                <a16:creationId xmlns:a16="http://schemas.microsoft.com/office/drawing/2014/main" id="{E173C6DC-F161-462D-9FE1-AF0164D01213}"/>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254254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46D9F-8662-4DD0-AF29-DE1C70C182CF}"/>
              </a:ext>
            </a:extLst>
          </p:cNvPr>
          <p:cNvSpPr>
            <a:spLocks noGrp="1"/>
          </p:cNvSpPr>
          <p:nvPr>
            <p:ph type="title"/>
          </p:nvPr>
        </p:nvSpPr>
        <p:spPr/>
        <p:txBody>
          <a:bodyPr/>
          <a:lstStyle/>
          <a:p>
            <a:r>
              <a:rPr lang="en-US"/>
              <a:t>Facebook (FB) Custom Own Posts Table (new) | SCS Dairy MY - 4 of 4</a:t>
            </a:r>
          </a:p>
        </p:txBody>
      </p:sp>
      <p:graphicFrame>
        <p:nvGraphicFramePr>
          <p:cNvPr id="5" name="Table Placeholder 4">
            <a:extLst>
              <a:ext uri="{FF2B5EF4-FFF2-40B4-BE49-F238E27FC236}">
                <a16:creationId xmlns:a16="http://schemas.microsoft.com/office/drawing/2014/main" id="{F957A0F8-CD38-4B9A-9B5C-A42C0C879816}"/>
              </a:ext>
            </a:extLst>
          </p:cNvPr>
          <p:cNvGraphicFramePr>
            <a:graphicFrameLocks noGrp="1"/>
          </p:cNvGraphicFramePr>
          <p:nvPr>
            <p:ph type="tbl" sz="quarter" idx="13"/>
            <p:extLst>
              <p:ext uri="{D42A27DB-BD31-4B8C-83A1-F6EECF244321}">
                <p14:modId xmlns:p14="http://schemas.microsoft.com/office/powerpoint/2010/main" val="3272252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33142145"/>
                    </a:ext>
                  </a:extLst>
                </a:gridCol>
                <a:gridCol w="987552">
                  <a:extLst>
                    <a:ext uri="{9D8B030D-6E8A-4147-A177-3AD203B41FA5}">
                      <a16:colId xmlns:a16="http://schemas.microsoft.com/office/drawing/2014/main" val="2333061574"/>
                    </a:ext>
                  </a:extLst>
                </a:gridCol>
                <a:gridCol w="987552">
                  <a:extLst>
                    <a:ext uri="{9D8B030D-6E8A-4147-A177-3AD203B41FA5}">
                      <a16:colId xmlns:a16="http://schemas.microsoft.com/office/drawing/2014/main" val="3881279572"/>
                    </a:ext>
                  </a:extLst>
                </a:gridCol>
                <a:gridCol w="987552">
                  <a:extLst>
                    <a:ext uri="{9D8B030D-6E8A-4147-A177-3AD203B41FA5}">
                      <a16:colId xmlns:a16="http://schemas.microsoft.com/office/drawing/2014/main" val="389969525"/>
                    </a:ext>
                  </a:extLst>
                </a:gridCol>
                <a:gridCol w="987552">
                  <a:extLst>
                    <a:ext uri="{9D8B030D-6E8A-4147-A177-3AD203B41FA5}">
                      <a16:colId xmlns:a16="http://schemas.microsoft.com/office/drawing/2014/main" val="3428484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046023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- 2021-01-08 11:59:23</a:t>
                      </a:r>
                      <a:r>
                        <a:rPr kumimoji="0" lang="en-US" sz="1000" b="0" i="0" u="none" strike="noStrike" kern="1200" cap="none" spc="0" normalizeH="0" baseline="0" noProof="0">
                          <a:ln>
                            <a:noFill/>
                          </a:ln>
                          <a:solidFill>
                            <a:prstClr val="black"/>
                          </a:solidFill>
                          <a:effectLst/>
                          <a:uLnTx/>
                          <a:uFillTx/>
                          <a:latin typeface="+mn-lt"/>
                          <a:ea typeface="+mn-ea"/>
                          <a:cs typeface="+mn-cs"/>
                        </a:rPr>
                        <a:t>
 Spruce up your baking skills in time for CNY and learn delicious new recipes with SCS! Stay tuned to our page at 3pm on Sunday as Oriental Cuisine will be presenting a live baking demo by Chef Rubbi Ou! 
Remember to stock up SCS Butter to bake your CNY goodies. Log onto Lazada and enjoy the offer now:
SCS Salted Butter (Promo price RM11.99): 
http://bit.ly/SCSCNYSalted
SCS Unsalted Butter (Promo price RM11.99): 
http://bit.ly/SCSCNYUnsalted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0.0920 %</a:t>
                      </a:r>
                    </a:p>
                  </a:txBody>
                  <a:tcPr/>
                </a:tc>
                <a:extLst>
                  <a:ext uri="{0D108BD9-81ED-4DB2-BD59-A6C34878D82A}">
                    <a16:rowId xmlns:a16="http://schemas.microsoft.com/office/drawing/2014/main" val="780531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- 2021-01-10 14:59:44</a:t>
                      </a:r>
                      <a:r>
                        <a:rPr kumimoji="0" lang="en-US" sz="1000" b="0" i="0" u="none" strike="noStrike" kern="1200" cap="none" spc="0" normalizeH="0" baseline="0" noProof="0">
                          <a:ln>
                            <a:noFill/>
                          </a:ln>
                          <a:solidFill>
                            <a:prstClr val="black"/>
                          </a:solidFill>
                          <a:effectLst/>
                          <a:uLnTx/>
                          <a:uFillTx/>
                          <a:latin typeface="+mn-lt"/>
                          <a:ea typeface="+mn-ea"/>
                          <a:cs typeface="+mn-cs"/>
                        </a:rPr>
                        <a:t>
 Get ready to master a delicious new recipe for CNY! Watch Chef Rubbi Ou whip up magic using SCS Butter to create a mouth-watering Lemon Blossom Butter Cake in this live baking demo!
Don't forget to stock up SCS Butter to bake your CNY goodies. Click on the links below and fill up your shopping cart today.
SCS Salted Butter (Promo price RM11.99): http://bit.ly/SCSCNYSalted
SCS Unsalted Butter (Promo price RM11.99): http://bit.ly/SCSCNYUnsalted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0.0845 %</a:t>
                      </a:r>
                    </a:p>
                  </a:txBody>
                  <a:tcPr/>
                </a:tc>
                <a:extLst>
                  <a:ext uri="{0D108BD9-81ED-4DB2-BD59-A6C34878D82A}">
                    <a16:rowId xmlns:a16="http://schemas.microsoft.com/office/drawing/2014/main" val="281882883"/>
                  </a:ext>
                </a:extLst>
              </a:tr>
            </a:tbl>
          </a:graphicData>
        </a:graphic>
      </p:graphicFrame>
      <p:sp>
        <p:nvSpPr>
          <p:cNvPr id="4" name="Text Placeholder 3">
            <a:extLst>
              <a:ext uri="{FF2B5EF4-FFF2-40B4-BE49-F238E27FC236}">
                <a16:creationId xmlns:a16="http://schemas.microsoft.com/office/drawing/2014/main" id="{46B9E555-985C-446B-91D4-E3EB166A5B15}"/>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8783607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B1731-E9A8-47D5-A749-60DABBB47209}"/>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ACC45897-AA86-4A98-8885-1BD4D5290423}"/>
              </a:ext>
            </a:extLst>
          </p:cNvPr>
          <p:cNvGraphicFramePr>
            <a:graphicFrameLocks noGrp="1"/>
          </p:cNvGraphicFramePr>
          <p:nvPr>
            <p:ph type="chart" sz="quarter" idx="13"/>
            <p:extLst>
              <p:ext uri="{D42A27DB-BD31-4B8C-83A1-F6EECF244321}">
                <p14:modId xmlns:p14="http://schemas.microsoft.com/office/powerpoint/2010/main" val="8454927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1C5D3C-72FA-4A10-A711-329043836DD0}"/>
              </a:ext>
            </a:extLst>
          </p:cNvPr>
          <p:cNvSpPr>
            <a:spLocks noGrp="1"/>
          </p:cNvSpPr>
          <p:nvPr>
            <p:ph type="body" sz="quarter" idx="14"/>
          </p:nvPr>
        </p:nvSpPr>
        <p:spPr/>
        <p:txBody>
          <a:bodyPr/>
          <a:lstStyle/>
          <a:p>
            <a:r>
              <a:rPr lang="en-US"/>
              <a:t>01/01/2021 - 01/31/2021</a:t>
            </a:r>
          </a:p>
        </p:txBody>
      </p:sp>
      <p:sp>
        <p:nvSpPr>
          <p:cNvPr id="5" name="Footer Placeholder 4">
            <a:extLst>
              <a:ext uri="{FF2B5EF4-FFF2-40B4-BE49-F238E27FC236}">
                <a16:creationId xmlns:a16="http://schemas.microsoft.com/office/drawing/2014/main" id="{D03B49E9-8FD1-48AC-9EEC-73CDB83311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12135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2A350-1FC5-4813-A3CE-A92D054FF818}"/>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5A8B215C-B57B-463F-A2E0-22CB0798CEED}"/>
              </a:ext>
            </a:extLst>
          </p:cNvPr>
          <p:cNvGraphicFramePr>
            <a:graphicFrameLocks noGrp="1"/>
          </p:cNvGraphicFramePr>
          <p:nvPr>
            <p:ph type="chart" sz="quarter" idx="13"/>
            <p:extLst>
              <p:ext uri="{D42A27DB-BD31-4B8C-83A1-F6EECF244321}">
                <p14:modId xmlns:p14="http://schemas.microsoft.com/office/powerpoint/2010/main" val="37448075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1794BC-728E-4671-A6F9-8253FA42D3C1}"/>
              </a:ext>
            </a:extLst>
          </p:cNvPr>
          <p:cNvSpPr>
            <a:spLocks noGrp="1"/>
          </p:cNvSpPr>
          <p:nvPr>
            <p:ph type="body" sz="quarter" idx="14"/>
          </p:nvPr>
        </p:nvSpPr>
        <p:spPr/>
        <p:txBody>
          <a:bodyPr/>
          <a:lstStyle/>
          <a:p>
            <a:r>
              <a:rPr lang="en-US"/>
              <a:t>01/01/2021 - 01/31/2021</a:t>
            </a:r>
          </a:p>
        </p:txBody>
      </p:sp>
      <p:sp>
        <p:nvSpPr>
          <p:cNvPr id="5" name="Footer Placeholder 4">
            <a:extLst>
              <a:ext uri="{FF2B5EF4-FFF2-40B4-BE49-F238E27FC236}">
                <a16:creationId xmlns:a16="http://schemas.microsoft.com/office/drawing/2014/main" id="{CF97135D-A721-4F2B-8B59-E58ACF8796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77400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ACE06-27A3-4FE3-918F-FF8D7E8A28C0}"/>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1AD4D72E-2F7E-4E1A-8F67-6130E9423981}"/>
              </a:ext>
            </a:extLst>
          </p:cNvPr>
          <p:cNvGraphicFramePr>
            <a:graphicFrameLocks noGrp="1"/>
          </p:cNvGraphicFramePr>
          <p:nvPr>
            <p:ph type="chart" sz="quarter" idx="13"/>
            <p:extLst>
              <p:ext uri="{D42A27DB-BD31-4B8C-83A1-F6EECF244321}">
                <p14:modId xmlns:p14="http://schemas.microsoft.com/office/powerpoint/2010/main" val="39995934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B425D2-B597-4FC6-9BE8-F43C8D36BA90}"/>
              </a:ext>
            </a:extLst>
          </p:cNvPr>
          <p:cNvSpPr>
            <a:spLocks noGrp="1"/>
          </p:cNvSpPr>
          <p:nvPr>
            <p:ph type="body" sz="quarter" idx="14"/>
          </p:nvPr>
        </p:nvSpPr>
        <p:spPr/>
        <p:txBody>
          <a:bodyPr/>
          <a:lstStyle/>
          <a:p>
            <a:r>
              <a:rPr lang="en-US"/>
              <a:t>01/01/2021 - 01/31/2021</a:t>
            </a:r>
          </a:p>
        </p:txBody>
      </p:sp>
      <p:sp>
        <p:nvSpPr>
          <p:cNvPr id="5" name="Footer Placeholder 4">
            <a:extLst>
              <a:ext uri="{FF2B5EF4-FFF2-40B4-BE49-F238E27FC236}">
                <a16:creationId xmlns:a16="http://schemas.microsoft.com/office/drawing/2014/main" id="{67AA192D-39E4-4AA4-8DFA-A0A2DBF1BC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71954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72739-42AA-4AD0-9D1D-0EAE9E6DB52A}"/>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57DC5401-B988-4235-9DD3-C9C42DCFEBF4}"/>
              </a:ext>
            </a:extLst>
          </p:cNvPr>
          <p:cNvGraphicFramePr>
            <a:graphicFrameLocks noGrp="1"/>
          </p:cNvGraphicFramePr>
          <p:nvPr>
            <p:ph type="chart" sz="quarter" idx="13"/>
            <p:extLst>
              <p:ext uri="{D42A27DB-BD31-4B8C-83A1-F6EECF244321}">
                <p14:modId xmlns:p14="http://schemas.microsoft.com/office/powerpoint/2010/main" val="37598535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EBD817-9678-4D2E-A811-03C670FDC5C1}"/>
              </a:ext>
            </a:extLst>
          </p:cNvPr>
          <p:cNvSpPr>
            <a:spLocks noGrp="1"/>
          </p:cNvSpPr>
          <p:nvPr>
            <p:ph type="body" sz="quarter" idx="14"/>
          </p:nvPr>
        </p:nvSpPr>
        <p:spPr/>
        <p:txBody>
          <a:bodyPr/>
          <a:lstStyle/>
          <a:p>
            <a:r>
              <a:rPr lang="en-US"/>
              <a:t>01/01/2021 - 01/31/2021</a:t>
            </a:r>
          </a:p>
        </p:txBody>
      </p:sp>
      <p:sp>
        <p:nvSpPr>
          <p:cNvPr id="5" name="Footer Placeholder 4">
            <a:extLst>
              <a:ext uri="{FF2B5EF4-FFF2-40B4-BE49-F238E27FC236}">
                <a16:creationId xmlns:a16="http://schemas.microsoft.com/office/drawing/2014/main" id="{D3D74225-DB2D-42E8-BA8A-9E743BD4B9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50823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81CB4-A2C6-4A32-9AB5-69EDC9391D54}"/>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C7B65B36-2ADE-4F3B-9D43-20CD93E5CB17}"/>
              </a:ext>
            </a:extLst>
          </p:cNvPr>
          <p:cNvGraphicFramePr>
            <a:graphicFrameLocks noGrp="1"/>
          </p:cNvGraphicFramePr>
          <p:nvPr>
            <p:ph type="tbl" sz="quarter" idx="13"/>
            <p:extLst>
              <p:ext uri="{D42A27DB-BD31-4B8C-83A1-F6EECF244321}">
                <p14:modId xmlns:p14="http://schemas.microsoft.com/office/powerpoint/2010/main" val="2012881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899552385"/>
                    </a:ext>
                  </a:extLst>
                </a:gridCol>
                <a:gridCol w="1645920">
                  <a:extLst>
                    <a:ext uri="{9D8B030D-6E8A-4147-A177-3AD203B41FA5}">
                      <a16:colId xmlns:a16="http://schemas.microsoft.com/office/drawing/2014/main" val="2690052064"/>
                    </a:ext>
                  </a:extLst>
                </a:gridCol>
                <a:gridCol w="1645920">
                  <a:extLst>
                    <a:ext uri="{9D8B030D-6E8A-4147-A177-3AD203B41FA5}">
                      <a16:colId xmlns:a16="http://schemas.microsoft.com/office/drawing/2014/main" val="375581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154807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17.2 %</a:t>
                      </a:r>
                    </a:p>
                  </a:txBody>
                  <a:tcPr/>
                </a:tc>
                <a:extLst>
                  <a:ext uri="{0D108BD9-81ED-4DB2-BD59-A6C34878D82A}">
                    <a16:rowId xmlns:a16="http://schemas.microsoft.com/office/drawing/2014/main" val="1989157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6.3 %</a:t>
                      </a:r>
                    </a:p>
                  </a:txBody>
                  <a:tcPr/>
                </a:tc>
                <a:extLst>
                  <a:ext uri="{0D108BD9-81ED-4DB2-BD59-A6C34878D82A}">
                    <a16:rowId xmlns:a16="http://schemas.microsoft.com/office/drawing/2014/main" val="576543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1318712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1821941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extLst>
                  <a:ext uri="{0D108BD9-81ED-4DB2-BD59-A6C34878D82A}">
                    <a16:rowId xmlns:a16="http://schemas.microsoft.com/office/drawing/2014/main" val="187368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203004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3081893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1774306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1556277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921918213"/>
                  </a:ext>
                </a:extLst>
              </a:tr>
            </a:tbl>
          </a:graphicData>
        </a:graphic>
      </p:graphicFrame>
      <p:sp>
        <p:nvSpPr>
          <p:cNvPr id="4" name="Text Placeholder 3">
            <a:extLst>
              <a:ext uri="{FF2B5EF4-FFF2-40B4-BE49-F238E27FC236}">
                <a16:creationId xmlns:a16="http://schemas.microsoft.com/office/drawing/2014/main" id="{5737DD7C-4CB3-4F84-B05E-A10D84699685}"/>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1566933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F5A92-0E4B-4D6F-B449-F21FE1581FE7}"/>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C4C15F83-E23B-4EEE-88E4-85A6996D4C64}"/>
              </a:ext>
            </a:extLst>
          </p:cNvPr>
          <p:cNvGraphicFramePr>
            <a:graphicFrameLocks noGrp="1"/>
          </p:cNvGraphicFramePr>
          <p:nvPr>
            <p:ph type="tbl" sz="quarter" idx="13"/>
            <p:extLst>
              <p:ext uri="{D42A27DB-BD31-4B8C-83A1-F6EECF244321}">
                <p14:modId xmlns:p14="http://schemas.microsoft.com/office/powerpoint/2010/main" val="2158565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812931005"/>
                    </a:ext>
                  </a:extLst>
                </a:gridCol>
                <a:gridCol w="1645920">
                  <a:extLst>
                    <a:ext uri="{9D8B030D-6E8A-4147-A177-3AD203B41FA5}">
                      <a16:colId xmlns:a16="http://schemas.microsoft.com/office/drawing/2014/main" val="1154374456"/>
                    </a:ext>
                  </a:extLst>
                </a:gridCol>
                <a:gridCol w="1645920">
                  <a:extLst>
                    <a:ext uri="{9D8B030D-6E8A-4147-A177-3AD203B41FA5}">
                      <a16:colId xmlns:a16="http://schemas.microsoft.com/office/drawing/2014/main" val="2809424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751789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372155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2354686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215319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36293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4194921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693003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918228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119151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395148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972431"/>
                  </a:ext>
                </a:extLst>
              </a:tr>
            </a:tbl>
          </a:graphicData>
        </a:graphic>
      </p:graphicFrame>
      <p:sp>
        <p:nvSpPr>
          <p:cNvPr id="4" name="Text Placeholder 3">
            <a:extLst>
              <a:ext uri="{FF2B5EF4-FFF2-40B4-BE49-F238E27FC236}">
                <a16:creationId xmlns:a16="http://schemas.microsoft.com/office/drawing/2014/main" id="{20EE2826-72BE-40C1-9AF4-43710CC18C3F}"/>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5575598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3448C-6704-43D5-8879-64DB6000E55F}"/>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70F66A94-7195-4A00-B76D-FB4A255095EE}"/>
              </a:ext>
            </a:extLst>
          </p:cNvPr>
          <p:cNvGraphicFramePr>
            <a:graphicFrameLocks noGrp="1"/>
          </p:cNvGraphicFramePr>
          <p:nvPr>
            <p:ph type="tbl" sz="quarter" idx="13"/>
            <p:extLst>
              <p:ext uri="{D42A27DB-BD31-4B8C-83A1-F6EECF244321}">
                <p14:modId xmlns:p14="http://schemas.microsoft.com/office/powerpoint/2010/main" val="1971174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913450199"/>
                    </a:ext>
                  </a:extLst>
                </a:gridCol>
                <a:gridCol w="1645920">
                  <a:extLst>
                    <a:ext uri="{9D8B030D-6E8A-4147-A177-3AD203B41FA5}">
                      <a16:colId xmlns:a16="http://schemas.microsoft.com/office/drawing/2014/main" val="3367529625"/>
                    </a:ext>
                  </a:extLst>
                </a:gridCol>
                <a:gridCol w="1645920">
                  <a:extLst>
                    <a:ext uri="{9D8B030D-6E8A-4147-A177-3AD203B41FA5}">
                      <a16:colId xmlns:a16="http://schemas.microsoft.com/office/drawing/2014/main" val="215301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060854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585712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047058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863515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887820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662074020"/>
                  </a:ext>
                </a:extLst>
              </a:tr>
            </a:tbl>
          </a:graphicData>
        </a:graphic>
      </p:graphicFrame>
      <p:sp>
        <p:nvSpPr>
          <p:cNvPr id="4" name="Text Placeholder 3">
            <a:extLst>
              <a:ext uri="{FF2B5EF4-FFF2-40B4-BE49-F238E27FC236}">
                <a16:creationId xmlns:a16="http://schemas.microsoft.com/office/drawing/2014/main" id="{ACD1A9AD-7C38-40A6-BA88-DB2866819025}"/>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9634055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B4D98-C88D-428A-A19E-5496C43AC9F4}"/>
              </a:ext>
            </a:extLst>
          </p:cNvPr>
          <p:cNvSpPr>
            <a:spLocks noGrp="1"/>
          </p:cNvSpPr>
          <p:nvPr>
            <p:ph type="title"/>
          </p:nvPr>
        </p:nvSpPr>
        <p:spPr/>
        <p:txBody>
          <a:bodyPr/>
          <a:lstStyle/>
          <a:p>
            <a:r>
              <a:rPr lang="en-US"/>
              <a:t>Facebook Total Engagements over Time (monthly) | SCS Dairy MY</a:t>
            </a:r>
          </a:p>
        </p:txBody>
      </p:sp>
      <p:graphicFrame>
        <p:nvGraphicFramePr>
          <p:cNvPr id="6" name="Chart Placeholder 5">
            <a:extLst>
              <a:ext uri="{FF2B5EF4-FFF2-40B4-BE49-F238E27FC236}">
                <a16:creationId xmlns:a16="http://schemas.microsoft.com/office/drawing/2014/main" id="{E0B2D4B9-F9CC-4AA5-9EDC-8C144C2A2164}"/>
              </a:ext>
            </a:extLst>
          </p:cNvPr>
          <p:cNvGraphicFramePr>
            <a:graphicFrameLocks noGrp="1"/>
          </p:cNvGraphicFramePr>
          <p:nvPr>
            <p:ph type="chart" sz="quarter" idx="13"/>
            <p:extLst>
              <p:ext uri="{D42A27DB-BD31-4B8C-83A1-F6EECF244321}">
                <p14:modId xmlns:p14="http://schemas.microsoft.com/office/powerpoint/2010/main" val="25054034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429D10-0332-46DA-AF74-75083F6E115D}"/>
              </a:ext>
            </a:extLst>
          </p:cNvPr>
          <p:cNvSpPr>
            <a:spLocks noGrp="1"/>
          </p:cNvSpPr>
          <p:nvPr>
            <p:ph type="body" sz="quarter" idx="14"/>
          </p:nvPr>
        </p:nvSpPr>
        <p:spPr/>
        <p:txBody>
          <a:bodyPr/>
          <a:lstStyle/>
          <a:p>
            <a:r>
              <a:rPr lang="en-US"/>
              <a:t>01/01/2021 - 01/31/2021</a:t>
            </a:r>
          </a:p>
        </p:txBody>
      </p:sp>
      <p:sp>
        <p:nvSpPr>
          <p:cNvPr id="5" name="Footer Placeholder 4">
            <a:extLst>
              <a:ext uri="{FF2B5EF4-FFF2-40B4-BE49-F238E27FC236}">
                <a16:creationId xmlns:a16="http://schemas.microsoft.com/office/drawing/2014/main" id="{6240BC90-37EF-4FAF-826A-ED12039581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99115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A3BE0-0A1F-4A7A-9AC8-76425FD2F378}"/>
              </a:ext>
            </a:extLst>
          </p:cNvPr>
          <p:cNvSpPr>
            <a:spLocks noGrp="1"/>
          </p:cNvSpPr>
          <p:nvPr>
            <p:ph type="title"/>
          </p:nvPr>
        </p:nvSpPr>
        <p:spPr/>
        <p:txBody>
          <a:bodyPr/>
          <a:lstStyle/>
          <a:p>
            <a:r>
              <a:rPr lang="en-US"/>
              <a:t>Facebook Own Posts Table | SCS Dairy MY - 1 of 18</a:t>
            </a:r>
          </a:p>
        </p:txBody>
      </p:sp>
      <p:graphicFrame>
        <p:nvGraphicFramePr>
          <p:cNvPr id="5" name="Table Placeholder 4">
            <a:extLst>
              <a:ext uri="{FF2B5EF4-FFF2-40B4-BE49-F238E27FC236}">
                <a16:creationId xmlns:a16="http://schemas.microsoft.com/office/drawing/2014/main" id="{1E8E4852-3197-46F2-B57D-A16D59626A85}"/>
              </a:ext>
            </a:extLst>
          </p:cNvPr>
          <p:cNvGraphicFramePr>
            <a:graphicFrameLocks noGrp="1"/>
          </p:cNvGraphicFramePr>
          <p:nvPr>
            <p:ph type="tbl" sz="quarter" idx="13"/>
            <p:extLst>
              <p:ext uri="{D42A27DB-BD31-4B8C-83A1-F6EECF244321}">
                <p14:modId xmlns:p14="http://schemas.microsoft.com/office/powerpoint/2010/main" val="1626107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14910990"/>
                    </a:ext>
                  </a:extLst>
                </a:gridCol>
                <a:gridCol w="822960">
                  <a:extLst>
                    <a:ext uri="{9D8B030D-6E8A-4147-A177-3AD203B41FA5}">
                      <a16:colId xmlns:a16="http://schemas.microsoft.com/office/drawing/2014/main" val="612509008"/>
                    </a:ext>
                  </a:extLst>
                </a:gridCol>
                <a:gridCol w="822960">
                  <a:extLst>
                    <a:ext uri="{9D8B030D-6E8A-4147-A177-3AD203B41FA5}">
                      <a16:colId xmlns:a16="http://schemas.microsoft.com/office/drawing/2014/main" val="255640554"/>
                    </a:ext>
                  </a:extLst>
                </a:gridCol>
                <a:gridCol w="822960">
                  <a:extLst>
                    <a:ext uri="{9D8B030D-6E8A-4147-A177-3AD203B41FA5}">
                      <a16:colId xmlns:a16="http://schemas.microsoft.com/office/drawing/2014/main" val="2286708419"/>
                    </a:ext>
                  </a:extLst>
                </a:gridCol>
                <a:gridCol w="822960">
                  <a:extLst>
                    <a:ext uri="{9D8B030D-6E8A-4147-A177-3AD203B41FA5}">
                      <a16:colId xmlns:a16="http://schemas.microsoft.com/office/drawing/2014/main" val="2315485829"/>
                    </a:ext>
                  </a:extLst>
                </a:gridCol>
                <a:gridCol w="822960">
                  <a:extLst>
                    <a:ext uri="{9D8B030D-6E8A-4147-A177-3AD203B41FA5}">
                      <a16:colId xmlns:a16="http://schemas.microsoft.com/office/drawing/2014/main" val="920674948"/>
                    </a:ext>
                  </a:extLst>
                </a:gridCol>
                <a:gridCol w="822960">
                  <a:extLst>
                    <a:ext uri="{9D8B030D-6E8A-4147-A177-3AD203B41FA5}">
                      <a16:colId xmlns:a16="http://schemas.microsoft.com/office/drawing/2014/main" val="1330555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99023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- 2021-01-29 17:44:00</a:t>
                      </a:r>
                      <a:r>
                        <a:rPr kumimoji="0" lang="en-US" sz="1000" b="0" i="0" u="none" strike="noStrike" kern="1200" cap="none" spc="0" normalizeH="0" baseline="0" noProof="0">
                          <a:ln>
                            <a:noFill/>
                          </a:ln>
                          <a:solidFill>
                            <a:prstClr val="black"/>
                          </a:solidFill>
                          <a:effectLst/>
                          <a:uLnTx/>
                          <a:uFillTx/>
                          <a:latin typeface="+mn-lt"/>
                          <a:ea typeface="+mn-ea"/>
                          <a:cs typeface="+mn-cs"/>
                        </a:rPr>
                        <a:t>
 A delicious new recipe is coming your way! Watch the duo of Chef Bryan and Chef Stella cook scrumptious recipes with SCS Butter in the live baking demo presented by </a:t>
                      </a:r>
                      <a:r>
                        <a:rPr kumimoji="0" lang="ja-JP" altLang="en-US" sz="1000" b="0" i="0" u="none" strike="noStrike" kern="1200" cap="none" spc="0" normalizeH="0" baseline="0" noProof="0">
                          <a:ln>
                            <a:noFill/>
                          </a:ln>
                          <a:solidFill>
                            <a:prstClr val="black"/>
                          </a:solidFill>
                          <a:effectLst/>
                          <a:uLnTx/>
                          <a:uFillTx/>
                          <a:latin typeface="+mn-lt"/>
                          <a:ea typeface="+mn-ea"/>
                          <a:cs typeface="+mn-cs"/>
                        </a:rPr>
                        <a:t>美味风采 </a:t>
                      </a:r>
                      <a:r>
                        <a:rPr kumimoji="0" lang="en-US" sz="1000" b="0" i="0" u="none" strike="noStrike" kern="1200" cap="none" spc="0" normalizeH="0" baseline="0" noProof="0">
                          <a:ln>
                            <a:noFill/>
                          </a:ln>
                          <a:solidFill>
                            <a:prstClr val="black"/>
                          </a:solidFill>
                          <a:effectLst/>
                          <a:uLnTx/>
                          <a:uFillTx/>
                          <a:latin typeface="+mn-lt"/>
                          <a:ea typeface="+mn-ea"/>
                          <a:cs typeface="+mn-cs"/>
                        </a:rPr>
                        <a:t>Oriental Cuisine!
Remember to tune in to our page at 4pm tomorrow to watch them in action!
SCS Butter is available at a promotional price on Lazada! Buy your stock in time to bake CNY goodies! Log onto Lazada and shop now:
SCS Salted Butter (Promo price RM11.99): 
http://bit.ly/SCSCNYSalted
SCS Unsalted Butter (Promo price RM11.99): 
http://bit.ly/SCSCNYUnsalted 
Alternatively, you can purchase from your nearest supermarket/hypermarket.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04474969"/>
                  </a:ext>
                </a:extLst>
              </a:tr>
            </a:tbl>
          </a:graphicData>
        </a:graphic>
      </p:graphicFrame>
      <p:sp>
        <p:nvSpPr>
          <p:cNvPr id="4" name="Text Placeholder 3">
            <a:extLst>
              <a:ext uri="{FF2B5EF4-FFF2-40B4-BE49-F238E27FC236}">
                <a16:creationId xmlns:a16="http://schemas.microsoft.com/office/drawing/2014/main" id="{DB41CCAC-1D04-4418-A63F-A98177A0B475}"/>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8609165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BB6D3-DB10-40EA-B67E-7687EA24468A}"/>
              </a:ext>
            </a:extLst>
          </p:cNvPr>
          <p:cNvSpPr>
            <a:spLocks noGrp="1"/>
          </p:cNvSpPr>
          <p:nvPr>
            <p:ph type="title"/>
          </p:nvPr>
        </p:nvSpPr>
        <p:spPr/>
        <p:txBody>
          <a:bodyPr/>
          <a:lstStyle/>
          <a:p>
            <a:r>
              <a:rPr lang="en-US"/>
              <a:t>Facebook Own Posts Table | SCS Dairy MY - 2 of 18</a:t>
            </a:r>
          </a:p>
        </p:txBody>
      </p:sp>
      <p:graphicFrame>
        <p:nvGraphicFramePr>
          <p:cNvPr id="5" name="Table Placeholder 4">
            <a:extLst>
              <a:ext uri="{FF2B5EF4-FFF2-40B4-BE49-F238E27FC236}">
                <a16:creationId xmlns:a16="http://schemas.microsoft.com/office/drawing/2014/main" id="{89B35BA6-CCD5-4C32-B544-09243F824166}"/>
              </a:ext>
            </a:extLst>
          </p:cNvPr>
          <p:cNvGraphicFramePr>
            <a:graphicFrameLocks noGrp="1"/>
          </p:cNvGraphicFramePr>
          <p:nvPr>
            <p:ph type="tbl" sz="quarter" idx="13"/>
            <p:extLst>
              <p:ext uri="{D42A27DB-BD31-4B8C-83A1-F6EECF244321}">
                <p14:modId xmlns:p14="http://schemas.microsoft.com/office/powerpoint/2010/main" val="4034763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61186138"/>
                    </a:ext>
                  </a:extLst>
                </a:gridCol>
                <a:gridCol w="822960">
                  <a:extLst>
                    <a:ext uri="{9D8B030D-6E8A-4147-A177-3AD203B41FA5}">
                      <a16:colId xmlns:a16="http://schemas.microsoft.com/office/drawing/2014/main" val="3096333560"/>
                    </a:ext>
                  </a:extLst>
                </a:gridCol>
                <a:gridCol w="822960">
                  <a:extLst>
                    <a:ext uri="{9D8B030D-6E8A-4147-A177-3AD203B41FA5}">
                      <a16:colId xmlns:a16="http://schemas.microsoft.com/office/drawing/2014/main" val="823849196"/>
                    </a:ext>
                  </a:extLst>
                </a:gridCol>
                <a:gridCol w="822960">
                  <a:extLst>
                    <a:ext uri="{9D8B030D-6E8A-4147-A177-3AD203B41FA5}">
                      <a16:colId xmlns:a16="http://schemas.microsoft.com/office/drawing/2014/main" val="2664526527"/>
                    </a:ext>
                  </a:extLst>
                </a:gridCol>
                <a:gridCol w="822960">
                  <a:extLst>
                    <a:ext uri="{9D8B030D-6E8A-4147-A177-3AD203B41FA5}">
                      <a16:colId xmlns:a16="http://schemas.microsoft.com/office/drawing/2014/main" val="438695787"/>
                    </a:ext>
                  </a:extLst>
                </a:gridCol>
                <a:gridCol w="822960">
                  <a:extLst>
                    <a:ext uri="{9D8B030D-6E8A-4147-A177-3AD203B41FA5}">
                      <a16:colId xmlns:a16="http://schemas.microsoft.com/office/drawing/2014/main" val="3391135238"/>
                    </a:ext>
                  </a:extLst>
                </a:gridCol>
                <a:gridCol w="822960">
                  <a:extLst>
                    <a:ext uri="{9D8B030D-6E8A-4147-A177-3AD203B41FA5}">
                      <a16:colId xmlns:a16="http://schemas.microsoft.com/office/drawing/2014/main" val="1210576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7324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- 2021-01-29 12:45:26</a:t>
                      </a:r>
                      <a:r>
                        <a:rPr kumimoji="0" lang="en-US" sz="1000" b="0" i="0" u="none" strike="noStrike" kern="1200" cap="none" spc="0" normalizeH="0" baseline="0" noProof="0">
                          <a:ln>
                            <a:noFill/>
                          </a:ln>
                          <a:solidFill>
                            <a:prstClr val="black"/>
                          </a:solidFill>
                          <a:effectLst/>
                          <a:uLnTx/>
                          <a:uFillTx/>
                          <a:latin typeface="+mn-lt"/>
                          <a:ea typeface="+mn-ea"/>
                          <a:cs typeface="+mn-cs"/>
                        </a:rPr>
                        <a:t>
 Hop on the tortilla trend wagon with this delicious tortilla wrap made with SCS Original Sliced Cheese!
#SCSrecipes #JustAddSCS
Tortilla Wrap
Ingredients:
2 slices SCS Original Sliced Cheese
1 large tortilla wrap 
Small handful of fresh spinach
2 tsp hummus
2-3 pre-cooked vegetarian nuggets
1 tsp sweet chilli sauce
3 cherry tomatoes, halved
Instructions:
1. Lay the wrap flat on a board, and cut a slit from the centre of the wrap to the edge of the wrap.
2. Place the spinach in the bottom left corner of the wrap. 
3. Above it, add the hummus and nuggets. In the top-right corner, add the chilli sauce and cherry tomatoes. 
4. To the right of the cut, add SCS Original Sliced Cheese.
5. Fold the bottom left of the tortilla upwards, then continue folding to the right, and finally fold downwards 
over the sliced cheese.
6. Cook the folded wrap in a panini press until golden brown and crispy. Alternatively, cook it in a dry frying pan 
for a few minutes each side. Push the wrap down with 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84254778"/>
                  </a:ext>
                </a:extLst>
              </a:tr>
            </a:tbl>
          </a:graphicData>
        </a:graphic>
      </p:graphicFrame>
      <p:sp>
        <p:nvSpPr>
          <p:cNvPr id="4" name="Text Placeholder 3">
            <a:extLst>
              <a:ext uri="{FF2B5EF4-FFF2-40B4-BE49-F238E27FC236}">
                <a16:creationId xmlns:a16="http://schemas.microsoft.com/office/drawing/2014/main" id="{30C73519-7749-484A-850B-5032B159F6C7}"/>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075758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EC7BD-10EB-4115-B44B-C1325CEB1DDC}"/>
              </a:ext>
            </a:extLst>
          </p:cNvPr>
          <p:cNvSpPr>
            <a:spLocks noGrp="1"/>
          </p:cNvSpPr>
          <p:nvPr>
            <p:ph type="title"/>
          </p:nvPr>
        </p:nvSpPr>
        <p:spPr/>
        <p:txBody>
          <a:bodyPr/>
          <a:lstStyle/>
          <a:p>
            <a:r>
              <a:rPr lang="en-US"/>
              <a:t>Facebook Own Posts Table | SCS Dairy MY - 3 of 18</a:t>
            </a:r>
          </a:p>
        </p:txBody>
      </p:sp>
      <p:graphicFrame>
        <p:nvGraphicFramePr>
          <p:cNvPr id="5" name="Table Placeholder 4">
            <a:extLst>
              <a:ext uri="{FF2B5EF4-FFF2-40B4-BE49-F238E27FC236}">
                <a16:creationId xmlns:a16="http://schemas.microsoft.com/office/drawing/2014/main" id="{FAFD524B-3738-4891-B013-2967616C898D}"/>
              </a:ext>
            </a:extLst>
          </p:cNvPr>
          <p:cNvGraphicFramePr>
            <a:graphicFrameLocks noGrp="1"/>
          </p:cNvGraphicFramePr>
          <p:nvPr>
            <p:ph type="tbl" sz="quarter" idx="13"/>
            <p:extLst>
              <p:ext uri="{D42A27DB-BD31-4B8C-83A1-F6EECF244321}">
                <p14:modId xmlns:p14="http://schemas.microsoft.com/office/powerpoint/2010/main" val="3887534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09060363"/>
                    </a:ext>
                  </a:extLst>
                </a:gridCol>
                <a:gridCol w="822960">
                  <a:extLst>
                    <a:ext uri="{9D8B030D-6E8A-4147-A177-3AD203B41FA5}">
                      <a16:colId xmlns:a16="http://schemas.microsoft.com/office/drawing/2014/main" val="79656276"/>
                    </a:ext>
                  </a:extLst>
                </a:gridCol>
                <a:gridCol w="822960">
                  <a:extLst>
                    <a:ext uri="{9D8B030D-6E8A-4147-A177-3AD203B41FA5}">
                      <a16:colId xmlns:a16="http://schemas.microsoft.com/office/drawing/2014/main" val="874978927"/>
                    </a:ext>
                  </a:extLst>
                </a:gridCol>
                <a:gridCol w="822960">
                  <a:extLst>
                    <a:ext uri="{9D8B030D-6E8A-4147-A177-3AD203B41FA5}">
                      <a16:colId xmlns:a16="http://schemas.microsoft.com/office/drawing/2014/main" val="1471389360"/>
                    </a:ext>
                  </a:extLst>
                </a:gridCol>
                <a:gridCol w="822960">
                  <a:extLst>
                    <a:ext uri="{9D8B030D-6E8A-4147-A177-3AD203B41FA5}">
                      <a16:colId xmlns:a16="http://schemas.microsoft.com/office/drawing/2014/main" val="1775254940"/>
                    </a:ext>
                  </a:extLst>
                </a:gridCol>
                <a:gridCol w="822960">
                  <a:extLst>
                    <a:ext uri="{9D8B030D-6E8A-4147-A177-3AD203B41FA5}">
                      <a16:colId xmlns:a16="http://schemas.microsoft.com/office/drawing/2014/main" val="3844522304"/>
                    </a:ext>
                  </a:extLst>
                </a:gridCol>
                <a:gridCol w="822960">
                  <a:extLst>
                    <a:ext uri="{9D8B030D-6E8A-4147-A177-3AD203B41FA5}">
                      <a16:colId xmlns:a16="http://schemas.microsoft.com/office/drawing/2014/main" val="1863199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504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- 2021-01-28 13:05:00</a:t>
                      </a:r>
                      <a:r>
                        <a:rPr kumimoji="0" lang="en-US" sz="1000" b="0" i="0" u="none" strike="noStrike" kern="1200" cap="none" spc="0" normalizeH="0" baseline="0" noProof="0">
                          <a:ln>
                            <a:noFill/>
                          </a:ln>
                          <a:solidFill>
                            <a:prstClr val="black"/>
                          </a:solidFill>
                          <a:effectLst/>
                          <a:uLnTx/>
                          <a:uFillTx/>
                          <a:latin typeface="+mn-lt"/>
                          <a:ea typeface="+mn-ea"/>
                          <a:cs typeface="+mn-cs"/>
                        </a:rPr>
                        <a:t>
 Are you on team SCS Salted Spreadable Butter or team SCS Extra Virgin Olive Oil Spreadable Butter?
Tell us how you love to enjoy SCS Spreadable Butter? 
#SCSSpreadableButter #butter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14328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- 2021-01-28 08:32:23</a:t>
                      </a:r>
                      <a:r>
                        <a:rPr kumimoji="0" lang="en-US" sz="1000" b="0" i="0" u="none" strike="noStrike" kern="1200" cap="none" spc="0" normalizeH="0" baseline="0" noProof="0">
                          <a:ln>
                            <a:noFill/>
                          </a:ln>
                          <a:solidFill>
                            <a:prstClr val="black"/>
                          </a:solidFill>
                          <a:effectLst/>
                          <a:uLnTx/>
                          <a:uFillTx/>
                          <a:latin typeface="+mn-lt"/>
                          <a:ea typeface="+mn-ea"/>
                          <a:cs typeface="+mn-cs"/>
                        </a:rPr>
                        <a:t>
 Happy Thaipusam to all Malaysians from 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76843877"/>
                  </a:ext>
                </a:extLst>
              </a:tr>
            </a:tbl>
          </a:graphicData>
        </a:graphic>
      </p:graphicFrame>
      <p:sp>
        <p:nvSpPr>
          <p:cNvPr id="4" name="Text Placeholder 3">
            <a:extLst>
              <a:ext uri="{FF2B5EF4-FFF2-40B4-BE49-F238E27FC236}">
                <a16:creationId xmlns:a16="http://schemas.microsoft.com/office/drawing/2014/main" id="{DB4321E3-24F9-41E5-A18C-1A891F614077}"/>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4235281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643EE-57F0-4243-9059-6F1A09C4325A}"/>
              </a:ext>
            </a:extLst>
          </p:cNvPr>
          <p:cNvSpPr>
            <a:spLocks noGrp="1"/>
          </p:cNvSpPr>
          <p:nvPr>
            <p:ph type="title"/>
          </p:nvPr>
        </p:nvSpPr>
        <p:spPr/>
        <p:txBody>
          <a:bodyPr/>
          <a:lstStyle/>
          <a:p>
            <a:r>
              <a:rPr lang="en-US"/>
              <a:t>Facebook Own Posts Table | SCS Dairy MY - 4 of 18</a:t>
            </a:r>
          </a:p>
        </p:txBody>
      </p:sp>
      <p:graphicFrame>
        <p:nvGraphicFramePr>
          <p:cNvPr id="5" name="Table Placeholder 4">
            <a:extLst>
              <a:ext uri="{FF2B5EF4-FFF2-40B4-BE49-F238E27FC236}">
                <a16:creationId xmlns:a16="http://schemas.microsoft.com/office/drawing/2014/main" id="{3A3E1117-6DAC-4285-965B-AEA1C4511A5E}"/>
              </a:ext>
            </a:extLst>
          </p:cNvPr>
          <p:cNvGraphicFramePr>
            <a:graphicFrameLocks noGrp="1"/>
          </p:cNvGraphicFramePr>
          <p:nvPr>
            <p:ph type="tbl" sz="quarter" idx="13"/>
            <p:extLst>
              <p:ext uri="{D42A27DB-BD31-4B8C-83A1-F6EECF244321}">
                <p14:modId xmlns:p14="http://schemas.microsoft.com/office/powerpoint/2010/main" val="1679035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1191996"/>
                    </a:ext>
                  </a:extLst>
                </a:gridCol>
                <a:gridCol w="822960">
                  <a:extLst>
                    <a:ext uri="{9D8B030D-6E8A-4147-A177-3AD203B41FA5}">
                      <a16:colId xmlns:a16="http://schemas.microsoft.com/office/drawing/2014/main" val="4252784128"/>
                    </a:ext>
                  </a:extLst>
                </a:gridCol>
                <a:gridCol w="822960">
                  <a:extLst>
                    <a:ext uri="{9D8B030D-6E8A-4147-A177-3AD203B41FA5}">
                      <a16:colId xmlns:a16="http://schemas.microsoft.com/office/drawing/2014/main" val="1731529450"/>
                    </a:ext>
                  </a:extLst>
                </a:gridCol>
                <a:gridCol w="822960">
                  <a:extLst>
                    <a:ext uri="{9D8B030D-6E8A-4147-A177-3AD203B41FA5}">
                      <a16:colId xmlns:a16="http://schemas.microsoft.com/office/drawing/2014/main" val="3668559288"/>
                    </a:ext>
                  </a:extLst>
                </a:gridCol>
                <a:gridCol w="822960">
                  <a:extLst>
                    <a:ext uri="{9D8B030D-6E8A-4147-A177-3AD203B41FA5}">
                      <a16:colId xmlns:a16="http://schemas.microsoft.com/office/drawing/2014/main" val="4283346124"/>
                    </a:ext>
                  </a:extLst>
                </a:gridCol>
                <a:gridCol w="822960">
                  <a:extLst>
                    <a:ext uri="{9D8B030D-6E8A-4147-A177-3AD203B41FA5}">
                      <a16:colId xmlns:a16="http://schemas.microsoft.com/office/drawing/2014/main" val="1377252061"/>
                    </a:ext>
                  </a:extLst>
                </a:gridCol>
                <a:gridCol w="822960">
                  <a:extLst>
                    <a:ext uri="{9D8B030D-6E8A-4147-A177-3AD203B41FA5}">
                      <a16:colId xmlns:a16="http://schemas.microsoft.com/office/drawing/2014/main" val="1819226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5729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- 2021-01-27 15:56:28</a:t>
                      </a:r>
                      <a:r>
                        <a:rPr kumimoji="0" lang="en-US" sz="1000" b="0" i="0" u="none" strike="noStrike" kern="1200" cap="none" spc="0" normalizeH="0" baseline="0" noProof="0">
                          <a:ln>
                            <a:noFill/>
                          </a:ln>
                          <a:solidFill>
                            <a:prstClr val="black"/>
                          </a:solidFill>
                          <a:effectLst/>
                          <a:uLnTx/>
                          <a:uFillTx/>
                          <a:latin typeface="+mn-lt"/>
                          <a:ea typeface="+mn-ea"/>
                          <a:cs typeface="+mn-cs"/>
                        </a:rPr>
                        <a:t>
 We hope you liked watching Chef Aaron bake these delicious 4 Seasons Fortune Cookies with SCS Butter in the live baking demo. Do try out this recipe to make your CNY spread an irresistible one.
4 Seasons Fortune Cookies : 
https://www.facebook.com/scsdairymalaysia/posts/2179415272194141  
Remember to buy your stock of SCS Butter in time for CNY! Log onto Lazada and make the most of the offer now:
SCS Salted Butter (Promo price RM11.99): http://bit.ly/SCSCNYSalted
SCS Unsalted Butter (Promo price RM11.99): http://bit.ly/SCSCNYUnsalted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54062096"/>
                  </a:ext>
                </a:extLst>
              </a:tr>
            </a:tbl>
          </a:graphicData>
        </a:graphic>
      </p:graphicFrame>
      <p:sp>
        <p:nvSpPr>
          <p:cNvPr id="4" name="Text Placeholder 3">
            <a:extLst>
              <a:ext uri="{FF2B5EF4-FFF2-40B4-BE49-F238E27FC236}">
                <a16:creationId xmlns:a16="http://schemas.microsoft.com/office/drawing/2014/main" id="{F608D770-0F65-4FFB-A7F8-902D80FA530D}"/>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103968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C2C0F-8B74-44A9-B10B-AE1D2C7EA7D1}"/>
              </a:ext>
            </a:extLst>
          </p:cNvPr>
          <p:cNvSpPr>
            <a:spLocks noGrp="1"/>
          </p:cNvSpPr>
          <p:nvPr>
            <p:ph type="title"/>
          </p:nvPr>
        </p:nvSpPr>
        <p:spPr/>
        <p:txBody>
          <a:bodyPr/>
          <a:lstStyle/>
          <a:p>
            <a:r>
              <a:rPr lang="en-US"/>
              <a:t>Facebook Own Posts Table | SCS Dairy MY - 5 of 18</a:t>
            </a:r>
          </a:p>
        </p:txBody>
      </p:sp>
      <p:graphicFrame>
        <p:nvGraphicFramePr>
          <p:cNvPr id="5" name="Table Placeholder 4">
            <a:extLst>
              <a:ext uri="{FF2B5EF4-FFF2-40B4-BE49-F238E27FC236}">
                <a16:creationId xmlns:a16="http://schemas.microsoft.com/office/drawing/2014/main" id="{0735B0FE-C08D-43FB-A2A9-99CB3FD02A8F}"/>
              </a:ext>
            </a:extLst>
          </p:cNvPr>
          <p:cNvGraphicFramePr>
            <a:graphicFrameLocks noGrp="1"/>
          </p:cNvGraphicFramePr>
          <p:nvPr>
            <p:ph type="tbl" sz="quarter" idx="13"/>
            <p:extLst>
              <p:ext uri="{D42A27DB-BD31-4B8C-83A1-F6EECF244321}">
                <p14:modId xmlns:p14="http://schemas.microsoft.com/office/powerpoint/2010/main" val="2197069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90633474"/>
                    </a:ext>
                  </a:extLst>
                </a:gridCol>
                <a:gridCol w="822960">
                  <a:extLst>
                    <a:ext uri="{9D8B030D-6E8A-4147-A177-3AD203B41FA5}">
                      <a16:colId xmlns:a16="http://schemas.microsoft.com/office/drawing/2014/main" val="798541669"/>
                    </a:ext>
                  </a:extLst>
                </a:gridCol>
                <a:gridCol w="822960">
                  <a:extLst>
                    <a:ext uri="{9D8B030D-6E8A-4147-A177-3AD203B41FA5}">
                      <a16:colId xmlns:a16="http://schemas.microsoft.com/office/drawing/2014/main" val="814300867"/>
                    </a:ext>
                  </a:extLst>
                </a:gridCol>
                <a:gridCol w="822960">
                  <a:extLst>
                    <a:ext uri="{9D8B030D-6E8A-4147-A177-3AD203B41FA5}">
                      <a16:colId xmlns:a16="http://schemas.microsoft.com/office/drawing/2014/main" val="1091889511"/>
                    </a:ext>
                  </a:extLst>
                </a:gridCol>
                <a:gridCol w="822960">
                  <a:extLst>
                    <a:ext uri="{9D8B030D-6E8A-4147-A177-3AD203B41FA5}">
                      <a16:colId xmlns:a16="http://schemas.microsoft.com/office/drawing/2014/main" val="1352140914"/>
                    </a:ext>
                  </a:extLst>
                </a:gridCol>
                <a:gridCol w="822960">
                  <a:extLst>
                    <a:ext uri="{9D8B030D-6E8A-4147-A177-3AD203B41FA5}">
                      <a16:colId xmlns:a16="http://schemas.microsoft.com/office/drawing/2014/main" val="3942419947"/>
                    </a:ext>
                  </a:extLst>
                </a:gridCol>
                <a:gridCol w="822960">
                  <a:extLst>
                    <a:ext uri="{9D8B030D-6E8A-4147-A177-3AD203B41FA5}">
                      <a16:colId xmlns:a16="http://schemas.microsoft.com/office/drawing/2014/main" val="1771656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9540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- 2021-01-27 15:56:28</a:t>
                      </a:r>
                      <a:r>
                        <a:rPr kumimoji="0" lang="en-US" sz="1000" b="0" i="0" u="none" strike="noStrike" kern="1200" cap="none" spc="0" normalizeH="0" baseline="0" noProof="0">
                          <a:ln>
                            <a:noFill/>
                          </a:ln>
                          <a:solidFill>
                            <a:prstClr val="black"/>
                          </a:solidFill>
                          <a:effectLst/>
                          <a:uLnTx/>
                          <a:uFillTx/>
                          <a:latin typeface="+mn-lt"/>
                          <a:ea typeface="+mn-ea"/>
                          <a:cs typeface="+mn-cs"/>
                        </a:rPr>
                        <a:t>
 We hope you liked watching Chef Aaron bake these delicious 4 Seasons Fortune Cookies with SCS Butter in the live baking demo. Do try out this recipe to make your CNY spread an irresistible one.
4 Seasons Fortune Cookies : 
https://www.facebook.com/scsdairymalaysia/posts/2179415272194141  
Remember to buy your stock of SCS Butter in time for CNY! Log onto Lazada and make the most of the offer now:
SCS Salted Butter (Promo price RM11.99): http://bit.ly/SCSCNYSalted
SCS Unsalted Butter (Promo price RM11.99): http://bit.ly/SCSCNYUnsalted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98149666"/>
                  </a:ext>
                </a:extLst>
              </a:tr>
            </a:tbl>
          </a:graphicData>
        </a:graphic>
      </p:graphicFrame>
      <p:sp>
        <p:nvSpPr>
          <p:cNvPr id="4" name="Text Placeholder 3">
            <a:extLst>
              <a:ext uri="{FF2B5EF4-FFF2-40B4-BE49-F238E27FC236}">
                <a16:creationId xmlns:a16="http://schemas.microsoft.com/office/drawing/2014/main" id="{F3BFB5B4-5DCD-497D-890D-82FEE4FA14EF}"/>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3755818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DB761-C1BF-49A6-A336-A8F81E9E48DB}"/>
              </a:ext>
            </a:extLst>
          </p:cNvPr>
          <p:cNvSpPr>
            <a:spLocks noGrp="1"/>
          </p:cNvSpPr>
          <p:nvPr>
            <p:ph type="title"/>
          </p:nvPr>
        </p:nvSpPr>
        <p:spPr/>
        <p:txBody>
          <a:bodyPr/>
          <a:lstStyle/>
          <a:p>
            <a:r>
              <a:rPr lang="en-US"/>
              <a:t>Facebook Own Posts Table | SCS Dairy MY - 6 of 18</a:t>
            </a:r>
          </a:p>
        </p:txBody>
      </p:sp>
      <p:graphicFrame>
        <p:nvGraphicFramePr>
          <p:cNvPr id="5" name="Table Placeholder 4">
            <a:extLst>
              <a:ext uri="{FF2B5EF4-FFF2-40B4-BE49-F238E27FC236}">
                <a16:creationId xmlns:a16="http://schemas.microsoft.com/office/drawing/2014/main" id="{409803C4-8AA3-4A2D-AF05-A231B8CDFA15}"/>
              </a:ext>
            </a:extLst>
          </p:cNvPr>
          <p:cNvGraphicFramePr>
            <a:graphicFrameLocks noGrp="1"/>
          </p:cNvGraphicFramePr>
          <p:nvPr>
            <p:ph type="tbl" sz="quarter" idx="13"/>
            <p:extLst>
              <p:ext uri="{D42A27DB-BD31-4B8C-83A1-F6EECF244321}">
                <p14:modId xmlns:p14="http://schemas.microsoft.com/office/powerpoint/2010/main" val="2261695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6195478"/>
                    </a:ext>
                  </a:extLst>
                </a:gridCol>
                <a:gridCol w="822960">
                  <a:extLst>
                    <a:ext uri="{9D8B030D-6E8A-4147-A177-3AD203B41FA5}">
                      <a16:colId xmlns:a16="http://schemas.microsoft.com/office/drawing/2014/main" val="2146181149"/>
                    </a:ext>
                  </a:extLst>
                </a:gridCol>
                <a:gridCol w="822960">
                  <a:extLst>
                    <a:ext uri="{9D8B030D-6E8A-4147-A177-3AD203B41FA5}">
                      <a16:colId xmlns:a16="http://schemas.microsoft.com/office/drawing/2014/main" val="2679290105"/>
                    </a:ext>
                  </a:extLst>
                </a:gridCol>
                <a:gridCol w="822960">
                  <a:extLst>
                    <a:ext uri="{9D8B030D-6E8A-4147-A177-3AD203B41FA5}">
                      <a16:colId xmlns:a16="http://schemas.microsoft.com/office/drawing/2014/main" val="3003497415"/>
                    </a:ext>
                  </a:extLst>
                </a:gridCol>
                <a:gridCol w="822960">
                  <a:extLst>
                    <a:ext uri="{9D8B030D-6E8A-4147-A177-3AD203B41FA5}">
                      <a16:colId xmlns:a16="http://schemas.microsoft.com/office/drawing/2014/main" val="3408017136"/>
                    </a:ext>
                  </a:extLst>
                </a:gridCol>
                <a:gridCol w="822960">
                  <a:extLst>
                    <a:ext uri="{9D8B030D-6E8A-4147-A177-3AD203B41FA5}">
                      <a16:colId xmlns:a16="http://schemas.microsoft.com/office/drawing/2014/main" val="878790272"/>
                    </a:ext>
                  </a:extLst>
                </a:gridCol>
                <a:gridCol w="822960">
                  <a:extLst>
                    <a:ext uri="{9D8B030D-6E8A-4147-A177-3AD203B41FA5}">
                      <a16:colId xmlns:a16="http://schemas.microsoft.com/office/drawing/2014/main" val="3845839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98340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- 2021-01-26 17:05:00</a:t>
                      </a:r>
                      <a:r>
                        <a:rPr kumimoji="0" lang="en-US" sz="1000" b="0" i="0" u="none" strike="noStrike" kern="1200" cap="none" spc="0" normalizeH="0" baseline="0" noProof="0">
                          <a:ln>
                            <a:noFill/>
                          </a:ln>
                          <a:solidFill>
                            <a:prstClr val="black"/>
                          </a:solidFill>
                          <a:effectLst/>
                          <a:uLnTx/>
                          <a:uFillTx/>
                          <a:latin typeface="+mn-lt"/>
                          <a:ea typeface="+mn-ea"/>
                          <a:cs typeface="+mn-cs"/>
                        </a:rPr>
                        <a:t>
 Butter up your toasts or crackers anytime, anywhere with SCS Portion Butter. This easy to open, convenient pack satisfies your butter fix as you can whip up a delicious snack or lunch on the go.
Stay home and shop SCS Butter from Lazada! Click on the Shop Now button and shop away!
#SCSportionbutter #goodness #spreadjoy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36549595"/>
                  </a:ext>
                </a:extLst>
              </a:tr>
            </a:tbl>
          </a:graphicData>
        </a:graphic>
      </p:graphicFrame>
      <p:sp>
        <p:nvSpPr>
          <p:cNvPr id="4" name="Text Placeholder 3">
            <a:extLst>
              <a:ext uri="{FF2B5EF4-FFF2-40B4-BE49-F238E27FC236}">
                <a16:creationId xmlns:a16="http://schemas.microsoft.com/office/drawing/2014/main" id="{318C419F-0DA2-4431-A531-AC4BF54C08A8}"/>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9719440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F409D-EFAD-488D-A146-FF633089A438}"/>
              </a:ext>
            </a:extLst>
          </p:cNvPr>
          <p:cNvSpPr>
            <a:spLocks noGrp="1"/>
          </p:cNvSpPr>
          <p:nvPr>
            <p:ph type="title"/>
          </p:nvPr>
        </p:nvSpPr>
        <p:spPr/>
        <p:txBody>
          <a:bodyPr/>
          <a:lstStyle/>
          <a:p>
            <a:r>
              <a:rPr lang="en-US"/>
              <a:t>Facebook Own Posts Table | SCS Dairy MY - 7 of 18</a:t>
            </a:r>
          </a:p>
        </p:txBody>
      </p:sp>
      <p:graphicFrame>
        <p:nvGraphicFramePr>
          <p:cNvPr id="5" name="Table Placeholder 4">
            <a:extLst>
              <a:ext uri="{FF2B5EF4-FFF2-40B4-BE49-F238E27FC236}">
                <a16:creationId xmlns:a16="http://schemas.microsoft.com/office/drawing/2014/main" id="{1B121432-0B4F-4645-BA45-204A16985F33}"/>
              </a:ext>
            </a:extLst>
          </p:cNvPr>
          <p:cNvGraphicFramePr>
            <a:graphicFrameLocks noGrp="1"/>
          </p:cNvGraphicFramePr>
          <p:nvPr>
            <p:ph type="tbl" sz="quarter" idx="13"/>
            <p:extLst>
              <p:ext uri="{D42A27DB-BD31-4B8C-83A1-F6EECF244321}">
                <p14:modId xmlns:p14="http://schemas.microsoft.com/office/powerpoint/2010/main" val="2656522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31231548"/>
                    </a:ext>
                  </a:extLst>
                </a:gridCol>
                <a:gridCol w="822960">
                  <a:extLst>
                    <a:ext uri="{9D8B030D-6E8A-4147-A177-3AD203B41FA5}">
                      <a16:colId xmlns:a16="http://schemas.microsoft.com/office/drawing/2014/main" val="570377588"/>
                    </a:ext>
                  </a:extLst>
                </a:gridCol>
                <a:gridCol w="822960">
                  <a:extLst>
                    <a:ext uri="{9D8B030D-6E8A-4147-A177-3AD203B41FA5}">
                      <a16:colId xmlns:a16="http://schemas.microsoft.com/office/drawing/2014/main" val="2877155104"/>
                    </a:ext>
                  </a:extLst>
                </a:gridCol>
                <a:gridCol w="822960">
                  <a:extLst>
                    <a:ext uri="{9D8B030D-6E8A-4147-A177-3AD203B41FA5}">
                      <a16:colId xmlns:a16="http://schemas.microsoft.com/office/drawing/2014/main" val="2430558447"/>
                    </a:ext>
                  </a:extLst>
                </a:gridCol>
                <a:gridCol w="822960">
                  <a:extLst>
                    <a:ext uri="{9D8B030D-6E8A-4147-A177-3AD203B41FA5}">
                      <a16:colId xmlns:a16="http://schemas.microsoft.com/office/drawing/2014/main" val="2649499839"/>
                    </a:ext>
                  </a:extLst>
                </a:gridCol>
                <a:gridCol w="822960">
                  <a:extLst>
                    <a:ext uri="{9D8B030D-6E8A-4147-A177-3AD203B41FA5}">
                      <a16:colId xmlns:a16="http://schemas.microsoft.com/office/drawing/2014/main" val="3014483484"/>
                    </a:ext>
                  </a:extLst>
                </a:gridCol>
                <a:gridCol w="822960">
                  <a:extLst>
                    <a:ext uri="{9D8B030D-6E8A-4147-A177-3AD203B41FA5}">
                      <a16:colId xmlns:a16="http://schemas.microsoft.com/office/drawing/2014/main" val="820446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74672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- 2021-01-24 13:01:08</a:t>
                      </a:r>
                      <a:r>
                        <a:rPr kumimoji="0" lang="en-US" sz="1000" b="0" i="0" u="none" strike="noStrike" kern="1200" cap="none" spc="0" normalizeH="0" baseline="0" noProof="0">
                          <a:ln>
                            <a:noFill/>
                          </a:ln>
                          <a:solidFill>
                            <a:prstClr val="black"/>
                          </a:solidFill>
                          <a:effectLst/>
                          <a:uLnTx/>
                          <a:uFillTx/>
                          <a:latin typeface="+mn-lt"/>
                          <a:ea typeface="+mn-ea"/>
                          <a:cs typeface="+mn-cs"/>
                        </a:rPr>
                        <a:t>
 Make this delicious garlic and herb condiment with SCS Extra Virgin Olive Oil Spreadable Butter. It is not only easy to spread but delicious on everything from toasts to steaks!
#SCSrecipes #JustAddSCS
Garlic &amp; Herb Spreadable Butter
Ingredients:
113g SCS Extra Virgin Olive Oil Spreadable Butter
1 tsp Italian seasoning
½ tsp garlic powder
¼ tsp salt or more to taste
¼ tsp pepper or more to taste
Instructions:
1. Add SCS Extra Virgin Olive Oil Spreadable Butter to a medium bowl along with the rest of the ingredients.
2. Using an electric hand mixer, mix until everything is well combined and a smooth, fluffy whipped butter texture is formed.
3. Transfer the spreadable butter to another bowl or jar/container for storage.
4. Spread on toasts, bagels or anything of your choice and enjoy!
Source: https://www.saltandlavender.com/garlic-and-herb-spreadable-butter/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18812333"/>
                  </a:ext>
                </a:extLst>
              </a:tr>
            </a:tbl>
          </a:graphicData>
        </a:graphic>
      </p:graphicFrame>
      <p:sp>
        <p:nvSpPr>
          <p:cNvPr id="4" name="Text Placeholder 3">
            <a:extLst>
              <a:ext uri="{FF2B5EF4-FFF2-40B4-BE49-F238E27FC236}">
                <a16:creationId xmlns:a16="http://schemas.microsoft.com/office/drawing/2014/main" id="{848DF749-9B52-4579-87C4-E168B70CC75C}"/>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2289429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3C1F3-27F0-47AD-A263-CFB46257EB2E}"/>
              </a:ext>
            </a:extLst>
          </p:cNvPr>
          <p:cNvSpPr>
            <a:spLocks noGrp="1"/>
          </p:cNvSpPr>
          <p:nvPr>
            <p:ph type="title"/>
          </p:nvPr>
        </p:nvSpPr>
        <p:spPr/>
        <p:txBody>
          <a:bodyPr/>
          <a:lstStyle/>
          <a:p>
            <a:r>
              <a:rPr lang="en-US"/>
              <a:t>Facebook Own Posts Table | SCS Dairy MY - 8 of 18</a:t>
            </a:r>
          </a:p>
        </p:txBody>
      </p:sp>
      <p:graphicFrame>
        <p:nvGraphicFramePr>
          <p:cNvPr id="5" name="Table Placeholder 4">
            <a:extLst>
              <a:ext uri="{FF2B5EF4-FFF2-40B4-BE49-F238E27FC236}">
                <a16:creationId xmlns:a16="http://schemas.microsoft.com/office/drawing/2014/main" id="{89384D4F-BA8B-4BC6-9A59-8952B7D016DE}"/>
              </a:ext>
            </a:extLst>
          </p:cNvPr>
          <p:cNvGraphicFramePr>
            <a:graphicFrameLocks noGrp="1"/>
          </p:cNvGraphicFramePr>
          <p:nvPr>
            <p:ph type="tbl" sz="quarter" idx="13"/>
            <p:extLst>
              <p:ext uri="{D42A27DB-BD31-4B8C-83A1-F6EECF244321}">
                <p14:modId xmlns:p14="http://schemas.microsoft.com/office/powerpoint/2010/main" val="1225035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99506805"/>
                    </a:ext>
                  </a:extLst>
                </a:gridCol>
                <a:gridCol w="822960">
                  <a:extLst>
                    <a:ext uri="{9D8B030D-6E8A-4147-A177-3AD203B41FA5}">
                      <a16:colId xmlns:a16="http://schemas.microsoft.com/office/drawing/2014/main" val="1433260783"/>
                    </a:ext>
                  </a:extLst>
                </a:gridCol>
                <a:gridCol w="822960">
                  <a:extLst>
                    <a:ext uri="{9D8B030D-6E8A-4147-A177-3AD203B41FA5}">
                      <a16:colId xmlns:a16="http://schemas.microsoft.com/office/drawing/2014/main" val="1873191975"/>
                    </a:ext>
                  </a:extLst>
                </a:gridCol>
                <a:gridCol w="822960">
                  <a:extLst>
                    <a:ext uri="{9D8B030D-6E8A-4147-A177-3AD203B41FA5}">
                      <a16:colId xmlns:a16="http://schemas.microsoft.com/office/drawing/2014/main" val="3917888830"/>
                    </a:ext>
                  </a:extLst>
                </a:gridCol>
                <a:gridCol w="822960">
                  <a:extLst>
                    <a:ext uri="{9D8B030D-6E8A-4147-A177-3AD203B41FA5}">
                      <a16:colId xmlns:a16="http://schemas.microsoft.com/office/drawing/2014/main" val="2772422953"/>
                    </a:ext>
                  </a:extLst>
                </a:gridCol>
                <a:gridCol w="822960">
                  <a:extLst>
                    <a:ext uri="{9D8B030D-6E8A-4147-A177-3AD203B41FA5}">
                      <a16:colId xmlns:a16="http://schemas.microsoft.com/office/drawing/2014/main" val="2454956111"/>
                    </a:ext>
                  </a:extLst>
                </a:gridCol>
                <a:gridCol w="822960">
                  <a:extLst>
                    <a:ext uri="{9D8B030D-6E8A-4147-A177-3AD203B41FA5}">
                      <a16:colId xmlns:a16="http://schemas.microsoft.com/office/drawing/2014/main" val="551538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901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- 2021-01-23 21:02:58</a:t>
                      </a:r>
                      <a:r>
                        <a:rPr kumimoji="0" lang="en-US" sz="1000" b="0" i="0" u="none" strike="noStrike" kern="1200" cap="none" spc="0" normalizeH="0" baseline="0" noProof="0">
                          <a:ln>
                            <a:noFill/>
                          </a:ln>
                          <a:solidFill>
                            <a:prstClr val="black"/>
                          </a:solidFill>
                          <a:effectLst/>
                          <a:uLnTx/>
                          <a:uFillTx/>
                          <a:latin typeface="+mn-lt"/>
                          <a:ea typeface="+mn-ea"/>
                          <a:cs typeface="+mn-cs"/>
                        </a:rPr>
                        <a:t>
 Get ready to master a delicious new cookie recipe with Chef Sabrina in this live baking demo! Watch her bake Golden Salted Egg Yolk Cookies with SCS Butter! 
Plan ahead for CNY and get your stock of SCS Butter from Lazada! Click on the links below and start shopping!
SCS Salted Butter (Promo price RM11.99): http://bit.ly/SCSCNYSalted
SCS Unsalted Butter (Promo price RM11.99): http://bit.ly/SCSCNYUnsalted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50439003"/>
                  </a:ext>
                </a:extLst>
              </a:tr>
            </a:tbl>
          </a:graphicData>
        </a:graphic>
      </p:graphicFrame>
      <p:sp>
        <p:nvSpPr>
          <p:cNvPr id="4" name="Text Placeholder 3">
            <a:extLst>
              <a:ext uri="{FF2B5EF4-FFF2-40B4-BE49-F238E27FC236}">
                <a16:creationId xmlns:a16="http://schemas.microsoft.com/office/drawing/2014/main" id="{03CDBA81-08C3-4621-92AC-FBCC51054B7C}"/>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41344483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4AD4F-2004-4B51-8598-557B04322F50}"/>
              </a:ext>
            </a:extLst>
          </p:cNvPr>
          <p:cNvSpPr>
            <a:spLocks noGrp="1"/>
          </p:cNvSpPr>
          <p:nvPr>
            <p:ph type="title"/>
          </p:nvPr>
        </p:nvSpPr>
        <p:spPr/>
        <p:txBody>
          <a:bodyPr/>
          <a:lstStyle/>
          <a:p>
            <a:r>
              <a:rPr lang="en-US"/>
              <a:t>Facebook Own Posts Table | SCS Dairy MY - 9 of 18</a:t>
            </a:r>
          </a:p>
        </p:txBody>
      </p:sp>
      <p:graphicFrame>
        <p:nvGraphicFramePr>
          <p:cNvPr id="5" name="Table Placeholder 4">
            <a:extLst>
              <a:ext uri="{FF2B5EF4-FFF2-40B4-BE49-F238E27FC236}">
                <a16:creationId xmlns:a16="http://schemas.microsoft.com/office/drawing/2014/main" id="{DACF9455-AABE-4DE9-B654-27CB713E8178}"/>
              </a:ext>
            </a:extLst>
          </p:cNvPr>
          <p:cNvGraphicFramePr>
            <a:graphicFrameLocks noGrp="1"/>
          </p:cNvGraphicFramePr>
          <p:nvPr>
            <p:ph type="tbl" sz="quarter" idx="13"/>
            <p:extLst>
              <p:ext uri="{D42A27DB-BD31-4B8C-83A1-F6EECF244321}">
                <p14:modId xmlns:p14="http://schemas.microsoft.com/office/powerpoint/2010/main" val="3280283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68204154"/>
                    </a:ext>
                  </a:extLst>
                </a:gridCol>
                <a:gridCol w="822960">
                  <a:extLst>
                    <a:ext uri="{9D8B030D-6E8A-4147-A177-3AD203B41FA5}">
                      <a16:colId xmlns:a16="http://schemas.microsoft.com/office/drawing/2014/main" val="4000789617"/>
                    </a:ext>
                  </a:extLst>
                </a:gridCol>
                <a:gridCol w="822960">
                  <a:extLst>
                    <a:ext uri="{9D8B030D-6E8A-4147-A177-3AD203B41FA5}">
                      <a16:colId xmlns:a16="http://schemas.microsoft.com/office/drawing/2014/main" val="108288402"/>
                    </a:ext>
                  </a:extLst>
                </a:gridCol>
                <a:gridCol w="822960">
                  <a:extLst>
                    <a:ext uri="{9D8B030D-6E8A-4147-A177-3AD203B41FA5}">
                      <a16:colId xmlns:a16="http://schemas.microsoft.com/office/drawing/2014/main" val="1942917991"/>
                    </a:ext>
                  </a:extLst>
                </a:gridCol>
                <a:gridCol w="822960">
                  <a:extLst>
                    <a:ext uri="{9D8B030D-6E8A-4147-A177-3AD203B41FA5}">
                      <a16:colId xmlns:a16="http://schemas.microsoft.com/office/drawing/2014/main" val="2020421587"/>
                    </a:ext>
                  </a:extLst>
                </a:gridCol>
                <a:gridCol w="822960">
                  <a:extLst>
                    <a:ext uri="{9D8B030D-6E8A-4147-A177-3AD203B41FA5}">
                      <a16:colId xmlns:a16="http://schemas.microsoft.com/office/drawing/2014/main" val="3108630199"/>
                    </a:ext>
                  </a:extLst>
                </a:gridCol>
                <a:gridCol w="822960">
                  <a:extLst>
                    <a:ext uri="{9D8B030D-6E8A-4147-A177-3AD203B41FA5}">
                      <a16:colId xmlns:a16="http://schemas.microsoft.com/office/drawing/2014/main" val="1674792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41645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- 2021-01-22 16:22:39</a:t>
                      </a:r>
                      <a:r>
                        <a:rPr kumimoji="0" lang="en-US" sz="1000" b="0" i="0" u="none" strike="noStrike" kern="1200" cap="none" spc="0" normalizeH="0" baseline="0" noProof="0">
                          <a:ln>
                            <a:noFill/>
                          </a:ln>
                          <a:solidFill>
                            <a:prstClr val="black"/>
                          </a:solidFill>
                          <a:effectLst/>
                          <a:uLnTx/>
                          <a:uFillTx/>
                          <a:latin typeface="+mn-lt"/>
                          <a:ea typeface="+mn-ea"/>
                          <a:cs typeface="+mn-cs"/>
                        </a:rPr>
                        <a:t>
 Chef Sabrina will be baking a delicious recipe with SCS Butter in the live baking demo presented by </a:t>
                      </a:r>
                      <a:r>
                        <a:rPr kumimoji="0" lang="ja-JP" altLang="en-US" sz="1000" b="0" i="0" u="none" strike="noStrike" kern="1200" cap="none" spc="0" normalizeH="0" baseline="0" noProof="0">
                          <a:ln>
                            <a:noFill/>
                          </a:ln>
                          <a:solidFill>
                            <a:prstClr val="black"/>
                          </a:solidFill>
                          <a:effectLst/>
                          <a:uLnTx/>
                          <a:uFillTx/>
                          <a:latin typeface="+mn-lt"/>
                          <a:ea typeface="+mn-ea"/>
                          <a:cs typeface="+mn-cs"/>
                        </a:rPr>
                        <a:t>美味风采 </a:t>
                      </a:r>
                      <a:r>
                        <a:rPr kumimoji="0" lang="en-US" sz="1000" b="0" i="0" u="none" strike="noStrike" kern="1200" cap="none" spc="0" normalizeH="0" baseline="0" noProof="0">
                          <a:ln>
                            <a:noFill/>
                          </a:ln>
                          <a:solidFill>
                            <a:prstClr val="black"/>
                          </a:solidFill>
                          <a:effectLst/>
                          <a:uLnTx/>
                          <a:uFillTx/>
                          <a:latin typeface="+mn-lt"/>
                          <a:ea typeface="+mn-ea"/>
                          <a:cs typeface="+mn-cs"/>
                        </a:rPr>
                        <a:t>Oriental Cuisine! Tune in to our page at 9pm tomorrow and learn an exciting new recipe from her!
Stock up on your favourite SCS Butter from Lazada! Log onto Lazada and shop now:
SCS Salted Butter (Promo price RM11.99): http://bit.ly/SCSCNYSalted
SCS Unsalted Butter (Promo price RM11.99): http://bit.ly/SCSCNYUnsalted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07368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- 2021-01-22 12:03:11</a:t>
                      </a:r>
                      <a:r>
                        <a:rPr kumimoji="0" lang="en-US" sz="1000" b="0" i="0" u="none" strike="noStrike" kern="1200" cap="none" spc="0" normalizeH="0" baseline="0" noProof="0">
                          <a:ln>
                            <a:noFill/>
                          </a:ln>
                          <a:solidFill>
                            <a:prstClr val="black"/>
                          </a:solidFill>
                          <a:effectLst/>
                          <a:uLnTx/>
                          <a:uFillTx/>
                          <a:latin typeface="+mn-lt"/>
                          <a:ea typeface="+mn-ea"/>
                          <a:cs typeface="+mn-cs"/>
                        </a:rPr>
                        <a:t>
 Here is a quick tip to enjoy SCS Extra Virgin Olive Oil Spreadable Butter even more! Crush a clove of garlic and combine with grated lemon rind and black pepper. Mix it with SCS Extra Virgin Olive Oil Spreadable Butter, spread over pan-fried chicken thigh fillets before serving. 
#SCSSpreadableButter #butter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06977202"/>
                  </a:ext>
                </a:extLst>
              </a:tr>
            </a:tbl>
          </a:graphicData>
        </a:graphic>
      </p:graphicFrame>
      <p:sp>
        <p:nvSpPr>
          <p:cNvPr id="4" name="Text Placeholder 3">
            <a:extLst>
              <a:ext uri="{FF2B5EF4-FFF2-40B4-BE49-F238E27FC236}">
                <a16:creationId xmlns:a16="http://schemas.microsoft.com/office/drawing/2014/main" id="{F7E75881-CFAC-4F3F-B497-7CD31F8E7E40}"/>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4873036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52C94-DDA9-4280-A2F2-2FAB9C24472F}"/>
              </a:ext>
            </a:extLst>
          </p:cNvPr>
          <p:cNvSpPr>
            <a:spLocks noGrp="1"/>
          </p:cNvSpPr>
          <p:nvPr>
            <p:ph type="title"/>
          </p:nvPr>
        </p:nvSpPr>
        <p:spPr/>
        <p:txBody>
          <a:bodyPr/>
          <a:lstStyle/>
          <a:p>
            <a:r>
              <a:rPr lang="en-US"/>
              <a:t>Facebook Own Posts Table | SCS Dairy MY - 10 of 18</a:t>
            </a:r>
          </a:p>
        </p:txBody>
      </p:sp>
      <p:graphicFrame>
        <p:nvGraphicFramePr>
          <p:cNvPr id="5" name="Table Placeholder 4">
            <a:extLst>
              <a:ext uri="{FF2B5EF4-FFF2-40B4-BE49-F238E27FC236}">
                <a16:creationId xmlns:a16="http://schemas.microsoft.com/office/drawing/2014/main" id="{E47D104B-08C7-473F-9DD3-76B4D20B252A}"/>
              </a:ext>
            </a:extLst>
          </p:cNvPr>
          <p:cNvGraphicFramePr>
            <a:graphicFrameLocks noGrp="1"/>
          </p:cNvGraphicFramePr>
          <p:nvPr>
            <p:ph type="tbl" sz="quarter" idx="13"/>
            <p:extLst>
              <p:ext uri="{D42A27DB-BD31-4B8C-83A1-F6EECF244321}">
                <p14:modId xmlns:p14="http://schemas.microsoft.com/office/powerpoint/2010/main" val="3999650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28659102"/>
                    </a:ext>
                  </a:extLst>
                </a:gridCol>
                <a:gridCol w="822960">
                  <a:extLst>
                    <a:ext uri="{9D8B030D-6E8A-4147-A177-3AD203B41FA5}">
                      <a16:colId xmlns:a16="http://schemas.microsoft.com/office/drawing/2014/main" val="22154484"/>
                    </a:ext>
                  </a:extLst>
                </a:gridCol>
                <a:gridCol w="822960">
                  <a:extLst>
                    <a:ext uri="{9D8B030D-6E8A-4147-A177-3AD203B41FA5}">
                      <a16:colId xmlns:a16="http://schemas.microsoft.com/office/drawing/2014/main" val="1413760580"/>
                    </a:ext>
                  </a:extLst>
                </a:gridCol>
                <a:gridCol w="822960">
                  <a:extLst>
                    <a:ext uri="{9D8B030D-6E8A-4147-A177-3AD203B41FA5}">
                      <a16:colId xmlns:a16="http://schemas.microsoft.com/office/drawing/2014/main" val="2023946392"/>
                    </a:ext>
                  </a:extLst>
                </a:gridCol>
                <a:gridCol w="822960">
                  <a:extLst>
                    <a:ext uri="{9D8B030D-6E8A-4147-A177-3AD203B41FA5}">
                      <a16:colId xmlns:a16="http://schemas.microsoft.com/office/drawing/2014/main" val="182051336"/>
                    </a:ext>
                  </a:extLst>
                </a:gridCol>
                <a:gridCol w="822960">
                  <a:extLst>
                    <a:ext uri="{9D8B030D-6E8A-4147-A177-3AD203B41FA5}">
                      <a16:colId xmlns:a16="http://schemas.microsoft.com/office/drawing/2014/main" val="2529751297"/>
                    </a:ext>
                  </a:extLst>
                </a:gridCol>
                <a:gridCol w="822960">
                  <a:extLst>
                    <a:ext uri="{9D8B030D-6E8A-4147-A177-3AD203B41FA5}">
                      <a16:colId xmlns:a16="http://schemas.microsoft.com/office/drawing/2014/main" val="1576931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62617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- 2021-01-21 18:21:51</a:t>
                      </a:r>
                      <a:r>
                        <a:rPr kumimoji="0" lang="en-US" sz="1000" b="0" i="0" u="none" strike="noStrike" kern="1200" cap="none" spc="0" normalizeH="0" baseline="0" noProof="0">
                          <a:ln>
                            <a:noFill/>
                          </a:ln>
                          <a:solidFill>
                            <a:prstClr val="black"/>
                          </a:solidFill>
                          <a:effectLst/>
                          <a:uLnTx/>
                          <a:uFillTx/>
                          <a:latin typeface="+mn-lt"/>
                          <a:ea typeface="+mn-ea"/>
                          <a:cs typeface="+mn-cs"/>
                        </a:rPr>
                        <a:t>
 This delicious and creamy ravioli made with SCS Extra Virgin Olive Oil Spreadable Butter is quick and easy to make and is the perfect dinner to serve your family on a weekend.
Remember to get your stock of SCS Butter from Lazada in time to bake your CNY goodies! Click on the Shop Now button and fill up your cart!
Creamy Ravioli
Ingredients:
50g SCS Extra Virgin Olive Oil Spreadable Butter
1 slice of SCS Original Sliced Cheese
110g ravioli
10g onion (chopped)
5g garlic (sliced)
30g cherry tomato
5g bird’s eye chili
150ml cooking cream
3g dried oregano
3g salt
3g white pepper
3g parsley (chopped)
Instructions:
1. Heat SCS Extra Virgin Olive Oil Spreadable Butter in a pan.
2. Add onion and garlic and stir-fry until fragrant.
3. Add in cherry tomatoes and bird eye chilies. 
4. Now add in ravioli and cooking cream and mix well.
5. Add SCS Original Sliced Cheese and cook until melted the cheese has melted.
6. Add oregano, salt and white pepper and stir until well combined. 
7. Serve the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56132274"/>
                  </a:ext>
                </a:extLst>
              </a:tr>
            </a:tbl>
          </a:graphicData>
        </a:graphic>
      </p:graphicFrame>
      <p:sp>
        <p:nvSpPr>
          <p:cNvPr id="4" name="Text Placeholder 3">
            <a:extLst>
              <a:ext uri="{FF2B5EF4-FFF2-40B4-BE49-F238E27FC236}">
                <a16:creationId xmlns:a16="http://schemas.microsoft.com/office/drawing/2014/main" id="{EF5E2176-862D-428C-8DD9-90AB6C73FF1E}"/>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6123994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3726D-7CCF-455C-99A7-7EA526B5E4A8}"/>
              </a:ext>
            </a:extLst>
          </p:cNvPr>
          <p:cNvSpPr>
            <a:spLocks noGrp="1"/>
          </p:cNvSpPr>
          <p:nvPr>
            <p:ph type="title"/>
          </p:nvPr>
        </p:nvSpPr>
        <p:spPr/>
        <p:txBody>
          <a:bodyPr/>
          <a:lstStyle/>
          <a:p>
            <a:r>
              <a:rPr lang="en-US"/>
              <a:t>Facebook Own Posts Table | SCS Dairy MY - 11 of 18</a:t>
            </a:r>
          </a:p>
        </p:txBody>
      </p:sp>
      <p:graphicFrame>
        <p:nvGraphicFramePr>
          <p:cNvPr id="5" name="Table Placeholder 4">
            <a:extLst>
              <a:ext uri="{FF2B5EF4-FFF2-40B4-BE49-F238E27FC236}">
                <a16:creationId xmlns:a16="http://schemas.microsoft.com/office/drawing/2014/main" id="{5138AE75-5D8A-4B41-B3A1-1CCFB45E4828}"/>
              </a:ext>
            </a:extLst>
          </p:cNvPr>
          <p:cNvGraphicFramePr>
            <a:graphicFrameLocks noGrp="1"/>
          </p:cNvGraphicFramePr>
          <p:nvPr>
            <p:ph type="tbl" sz="quarter" idx="13"/>
            <p:extLst>
              <p:ext uri="{D42A27DB-BD31-4B8C-83A1-F6EECF244321}">
                <p14:modId xmlns:p14="http://schemas.microsoft.com/office/powerpoint/2010/main" val="2195402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65366611"/>
                    </a:ext>
                  </a:extLst>
                </a:gridCol>
                <a:gridCol w="822960">
                  <a:extLst>
                    <a:ext uri="{9D8B030D-6E8A-4147-A177-3AD203B41FA5}">
                      <a16:colId xmlns:a16="http://schemas.microsoft.com/office/drawing/2014/main" val="2366010185"/>
                    </a:ext>
                  </a:extLst>
                </a:gridCol>
                <a:gridCol w="822960">
                  <a:extLst>
                    <a:ext uri="{9D8B030D-6E8A-4147-A177-3AD203B41FA5}">
                      <a16:colId xmlns:a16="http://schemas.microsoft.com/office/drawing/2014/main" val="3799294948"/>
                    </a:ext>
                  </a:extLst>
                </a:gridCol>
                <a:gridCol w="822960">
                  <a:extLst>
                    <a:ext uri="{9D8B030D-6E8A-4147-A177-3AD203B41FA5}">
                      <a16:colId xmlns:a16="http://schemas.microsoft.com/office/drawing/2014/main" val="2666716494"/>
                    </a:ext>
                  </a:extLst>
                </a:gridCol>
                <a:gridCol w="822960">
                  <a:extLst>
                    <a:ext uri="{9D8B030D-6E8A-4147-A177-3AD203B41FA5}">
                      <a16:colId xmlns:a16="http://schemas.microsoft.com/office/drawing/2014/main" val="1165638410"/>
                    </a:ext>
                  </a:extLst>
                </a:gridCol>
                <a:gridCol w="822960">
                  <a:extLst>
                    <a:ext uri="{9D8B030D-6E8A-4147-A177-3AD203B41FA5}">
                      <a16:colId xmlns:a16="http://schemas.microsoft.com/office/drawing/2014/main" val="2281722460"/>
                    </a:ext>
                  </a:extLst>
                </a:gridCol>
                <a:gridCol w="822960">
                  <a:extLst>
                    <a:ext uri="{9D8B030D-6E8A-4147-A177-3AD203B41FA5}">
                      <a16:colId xmlns:a16="http://schemas.microsoft.com/office/drawing/2014/main" val="514971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9935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- 2021-01-20 17:34:36</a:t>
                      </a:r>
                      <a:r>
                        <a:rPr kumimoji="0" lang="en-US" sz="1000" b="0" i="0" u="none" strike="noStrike" kern="1200" cap="none" spc="0" normalizeH="0" baseline="0" noProof="0">
                          <a:ln>
                            <a:noFill/>
                          </a:ln>
                          <a:solidFill>
                            <a:prstClr val="black"/>
                          </a:solidFill>
                          <a:effectLst/>
                          <a:uLnTx/>
                          <a:uFillTx/>
                          <a:latin typeface="+mn-lt"/>
                          <a:ea typeface="+mn-ea"/>
                          <a:cs typeface="+mn-cs"/>
                        </a:rPr>
                        <a:t>
 A delicious and creamy recipe is coming your way from SCS’ kitchen! Any guesses what it is?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94046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- 2021-01-20 13:05:27</a:t>
                      </a:r>
                      <a:r>
                        <a:rPr kumimoji="0" lang="en-US" sz="1000" b="0" i="0" u="none" strike="noStrike" kern="1200" cap="none" spc="0" normalizeH="0" baseline="0" noProof="0">
                          <a:ln>
                            <a:noFill/>
                          </a:ln>
                          <a:solidFill>
                            <a:prstClr val="black"/>
                          </a:solidFill>
                          <a:effectLst/>
                          <a:uLnTx/>
                          <a:uFillTx/>
                          <a:latin typeface="+mn-lt"/>
                          <a:ea typeface="+mn-ea"/>
                          <a:cs typeface="+mn-cs"/>
                        </a:rPr>
                        <a:t>
 A delicious and creamy recipe is coming your way from SCS’ kitchen! Any guesses what it is?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65016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- 2021-01-18 12:11:00</a:t>
                      </a:r>
                      <a:r>
                        <a:rPr kumimoji="0" lang="en-US" sz="1000" b="0" i="0" u="none" strike="noStrike" kern="1200" cap="none" spc="0" normalizeH="0" baseline="0" noProof="0">
                          <a:ln>
                            <a:noFill/>
                          </a:ln>
                          <a:solidFill>
                            <a:prstClr val="black"/>
                          </a:solidFill>
                          <a:effectLst/>
                          <a:uLnTx/>
                          <a:uFillTx/>
                          <a:latin typeface="+mn-lt"/>
                          <a:ea typeface="+mn-ea"/>
                          <a:cs typeface="+mn-cs"/>
                        </a:rPr>
                        <a:t>
 Relish that delicious Mediterranean flavour with SCS Extra Virgin Olive Oil Spreadable Butter. The goodness of extra virgin olive oil and the great buttery taste you love make this spreadable butter an irresistible choice!
#SCSSpreadableButter #butter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41367501"/>
                  </a:ext>
                </a:extLst>
              </a:tr>
            </a:tbl>
          </a:graphicData>
        </a:graphic>
      </p:graphicFrame>
      <p:sp>
        <p:nvSpPr>
          <p:cNvPr id="4" name="Text Placeholder 3">
            <a:extLst>
              <a:ext uri="{FF2B5EF4-FFF2-40B4-BE49-F238E27FC236}">
                <a16:creationId xmlns:a16="http://schemas.microsoft.com/office/drawing/2014/main" id="{94C239DF-C3B2-47FD-945D-A7B820A20EB6}"/>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8260836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85BC9-8D05-40F6-9F6A-A424ABBC4CFC}"/>
              </a:ext>
            </a:extLst>
          </p:cNvPr>
          <p:cNvSpPr>
            <a:spLocks noGrp="1"/>
          </p:cNvSpPr>
          <p:nvPr>
            <p:ph type="title"/>
          </p:nvPr>
        </p:nvSpPr>
        <p:spPr/>
        <p:txBody>
          <a:bodyPr/>
          <a:lstStyle/>
          <a:p>
            <a:r>
              <a:rPr lang="en-US"/>
              <a:t>Facebook Own Posts Table | SCS Dairy MY - 12 of 18</a:t>
            </a:r>
          </a:p>
        </p:txBody>
      </p:sp>
      <p:graphicFrame>
        <p:nvGraphicFramePr>
          <p:cNvPr id="5" name="Table Placeholder 4">
            <a:extLst>
              <a:ext uri="{FF2B5EF4-FFF2-40B4-BE49-F238E27FC236}">
                <a16:creationId xmlns:a16="http://schemas.microsoft.com/office/drawing/2014/main" id="{0C7C4B7A-BF23-492B-94B5-654A79EE5199}"/>
              </a:ext>
            </a:extLst>
          </p:cNvPr>
          <p:cNvGraphicFramePr>
            <a:graphicFrameLocks noGrp="1"/>
          </p:cNvGraphicFramePr>
          <p:nvPr>
            <p:ph type="tbl" sz="quarter" idx="13"/>
            <p:extLst>
              <p:ext uri="{D42A27DB-BD31-4B8C-83A1-F6EECF244321}">
                <p14:modId xmlns:p14="http://schemas.microsoft.com/office/powerpoint/2010/main" val="2674263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81268947"/>
                    </a:ext>
                  </a:extLst>
                </a:gridCol>
                <a:gridCol w="822960">
                  <a:extLst>
                    <a:ext uri="{9D8B030D-6E8A-4147-A177-3AD203B41FA5}">
                      <a16:colId xmlns:a16="http://schemas.microsoft.com/office/drawing/2014/main" val="1665202778"/>
                    </a:ext>
                  </a:extLst>
                </a:gridCol>
                <a:gridCol w="822960">
                  <a:extLst>
                    <a:ext uri="{9D8B030D-6E8A-4147-A177-3AD203B41FA5}">
                      <a16:colId xmlns:a16="http://schemas.microsoft.com/office/drawing/2014/main" val="2094762043"/>
                    </a:ext>
                  </a:extLst>
                </a:gridCol>
                <a:gridCol w="822960">
                  <a:extLst>
                    <a:ext uri="{9D8B030D-6E8A-4147-A177-3AD203B41FA5}">
                      <a16:colId xmlns:a16="http://schemas.microsoft.com/office/drawing/2014/main" val="3960918891"/>
                    </a:ext>
                  </a:extLst>
                </a:gridCol>
                <a:gridCol w="822960">
                  <a:extLst>
                    <a:ext uri="{9D8B030D-6E8A-4147-A177-3AD203B41FA5}">
                      <a16:colId xmlns:a16="http://schemas.microsoft.com/office/drawing/2014/main" val="3807080428"/>
                    </a:ext>
                  </a:extLst>
                </a:gridCol>
                <a:gridCol w="822960">
                  <a:extLst>
                    <a:ext uri="{9D8B030D-6E8A-4147-A177-3AD203B41FA5}">
                      <a16:colId xmlns:a16="http://schemas.microsoft.com/office/drawing/2014/main" val="1377386713"/>
                    </a:ext>
                  </a:extLst>
                </a:gridCol>
                <a:gridCol w="822960">
                  <a:extLst>
                    <a:ext uri="{9D8B030D-6E8A-4147-A177-3AD203B41FA5}">
                      <a16:colId xmlns:a16="http://schemas.microsoft.com/office/drawing/2014/main" val="2443419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84795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- 2021-01-17 13:04:33</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Count &amp; Win Contest today!
Here’s how to join the contest:
1. Like SCS Dairy MY Facebook page and contest post. 
2. How many squares can you find? 
3. Complete the following sentence:
“SCS Butter completes my breakfast because…...”
4. Post your answers in the comment section.
5. Share our contest post and tag 5 friends.
Only 3 lucky winners will be selected to win AEON BIG vouchers worth RM50! Join now!
Contest ends on 24 January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36862595"/>
                  </a:ext>
                </a:extLst>
              </a:tr>
            </a:tbl>
          </a:graphicData>
        </a:graphic>
      </p:graphicFrame>
      <p:sp>
        <p:nvSpPr>
          <p:cNvPr id="4" name="Text Placeholder 3">
            <a:extLst>
              <a:ext uri="{FF2B5EF4-FFF2-40B4-BE49-F238E27FC236}">
                <a16:creationId xmlns:a16="http://schemas.microsoft.com/office/drawing/2014/main" id="{FB6F3960-5E5D-4450-898B-AA4558E7BB2F}"/>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1166416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84282-8768-4D9E-BB5C-F1F8B326EFD6}"/>
              </a:ext>
            </a:extLst>
          </p:cNvPr>
          <p:cNvSpPr>
            <a:spLocks noGrp="1"/>
          </p:cNvSpPr>
          <p:nvPr>
            <p:ph type="title"/>
          </p:nvPr>
        </p:nvSpPr>
        <p:spPr/>
        <p:txBody>
          <a:bodyPr/>
          <a:lstStyle/>
          <a:p>
            <a:r>
              <a:rPr lang="en-US"/>
              <a:t>Facebook Own Posts Table | SCS Dairy MY - 13 of 18</a:t>
            </a:r>
          </a:p>
        </p:txBody>
      </p:sp>
      <p:graphicFrame>
        <p:nvGraphicFramePr>
          <p:cNvPr id="5" name="Table Placeholder 4">
            <a:extLst>
              <a:ext uri="{FF2B5EF4-FFF2-40B4-BE49-F238E27FC236}">
                <a16:creationId xmlns:a16="http://schemas.microsoft.com/office/drawing/2014/main" id="{7E3ED6EE-942B-41A7-9E9A-C5F6313CBBC7}"/>
              </a:ext>
            </a:extLst>
          </p:cNvPr>
          <p:cNvGraphicFramePr>
            <a:graphicFrameLocks noGrp="1"/>
          </p:cNvGraphicFramePr>
          <p:nvPr>
            <p:ph type="tbl" sz="quarter" idx="13"/>
            <p:extLst>
              <p:ext uri="{D42A27DB-BD31-4B8C-83A1-F6EECF244321}">
                <p14:modId xmlns:p14="http://schemas.microsoft.com/office/powerpoint/2010/main" val="1227669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63005575"/>
                    </a:ext>
                  </a:extLst>
                </a:gridCol>
                <a:gridCol w="822960">
                  <a:extLst>
                    <a:ext uri="{9D8B030D-6E8A-4147-A177-3AD203B41FA5}">
                      <a16:colId xmlns:a16="http://schemas.microsoft.com/office/drawing/2014/main" val="3592244234"/>
                    </a:ext>
                  </a:extLst>
                </a:gridCol>
                <a:gridCol w="822960">
                  <a:extLst>
                    <a:ext uri="{9D8B030D-6E8A-4147-A177-3AD203B41FA5}">
                      <a16:colId xmlns:a16="http://schemas.microsoft.com/office/drawing/2014/main" val="3156920850"/>
                    </a:ext>
                  </a:extLst>
                </a:gridCol>
                <a:gridCol w="822960">
                  <a:extLst>
                    <a:ext uri="{9D8B030D-6E8A-4147-A177-3AD203B41FA5}">
                      <a16:colId xmlns:a16="http://schemas.microsoft.com/office/drawing/2014/main" val="4020447741"/>
                    </a:ext>
                  </a:extLst>
                </a:gridCol>
                <a:gridCol w="822960">
                  <a:extLst>
                    <a:ext uri="{9D8B030D-6E8A-4147-A177-3AD203B41FA5}">
                      <a16:colId xmlns:a16="http://schemas.microsoft.com/office/drawing/2014/main" val="3285544697"/>
                    </a:ext>
                  </a:extLst>
                </a:gridCol>
                <a:gridCol w="822960">
                  <a:extLst>
                    <a:ext uri="{9D8B030D-6E8A-4147-A177-3AD203B41FA5}">
                      <a16:colId xmlns:a16="http://schemas.microsoft.com/office/drawing/2014/main" val="798219760"/>
                    </a:ext>
                  </a:extLst>
                </a:gridCol>
                <a:gridCol w="822960">
                  <a:extLst>
                    <a:ext uri="{9D8B030D-6E8A-4147-A177-3AD203B41FA5}">
                      <a16:colId xmlns:a16="http://schemas.microsoft.com/office/drawing/2014/main" val="2080709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1391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- 2021-01-16 20:58:38</a:t>
                      </a:r>
                      <a:r>
                        <a:rPr kumimoji="0" lang="en-US" sz="1000" b="0" i="0" u="none" strike="noStrike" kern="1200" cap="none" spc="0" normalizeH="0" baseline="0" noProof="0">
                          <a:ln>
                            <a:noFill/>
                          </a:ln>
                          <a:solidFill>
                            <a:prstClr val="black"/>
                          </a:solidFill>
                          <a:effectLst/>
                          <a:uLnTx/>
                          <a:uFillTx/>
                          <a:latin typeface="+mn-lt"/>
                          <a:ea typeface="+mn-ea"/>
                          <a:cs typeface="+mn-cs"/>
                        </a:rPr>
                        <a:t>
 Add a fresh taste to your CNY spread and learn an exciting new recipe from Chef Aaron Low. Watch him create melt in your mouth 4 Seasons Fortune Cookies with SCS Butter in this live baking demo! 
Remember to get your stock of SCS Butter from Lazada to bake your CNY goodies! Click on the links below and shop away!
SCS Salted Butter (Promo price RM11.99): 
http://bit.ly/SCSCNYSalted
SCS Unsalted Butter (Promo price RM11.99): 
http://bit.ly/SCSCNYUnsalted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56703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- 2021-01-16 13:10:36</a:t>
                      </a:r>
                      <a:r>
                        <a:rPr kumimoji="0" lang="en-US" sz="1000" b="0" i="0" u="none" strike="noStrike" kern="1200" cap="none" spc="0" normalizeH="0" baseline="0" noProof="0">
                          <a:ln>
                            <a:noFill/>
                          </a:ln>
                          <a:solidFill>
                            <a:prstClr val="black"/>
                          </a:solidFill>
                          <a:effectLst/>
                          <a:uLnTx/>
                          <a:uFillTx/>
                          <a:latin typeface="+mn-lt"/>
                          <a:ea typeface="+mn-ea"/>
                          <a:cs typeface="+mn-cs"/>
                        </a:rPr>
                        <a:t>
 Here’s a great tip to make that perfectly grilled cheese sandwich. 
Start in a cold pan, this allows for the pan to heat up slowly, ensuring that the heat is evenly distributed as the cheese gently but surely melts and the bread develops the ideal crunch and color.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497948"/>
                  </a:ext>
                </a:extLst>
              </a:tr>
            </a:tbl>
          </a:graphicData>
        </a:graphic>
      </p:graphicFrame>
      <p:sp>
        <p:nvSpPr>
          <p:cNvPr id="4" name="Text Placeholder 3">
            <a:extLst>
              <a:ext uri="{FF2B5EF4-FFF2-40B4-BE49-F238E27FC236}">
                <a16:creationId xmlns:a16="http://schemas.microsoft.com/office/drawing/2014/main" id="{28CB0137-8F59-4CF1-A0EE-4D3FA49AA4AF}"/>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4296960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C4EAD-2CF7-4379-B5FF-D231CF7D0AA2}"/>
              </a:ext>
            </a:extLst>
          </p:cNvPr>
          <p:cNvSpPr>
            <a:spLocks noGrp="1"/>
          </p:cNvSpPr>
          <p:nvPr>
            <p:ph type="title"/>
          </p:nvPr>
        </p:nvSpPr>
        <p:spPr/>
        <p:txBody>
          <a:bodyPr/>
          <a:lstStyle/>
          <a:p>
            <a:r>
              <a:rPr lang="en-US"/>
              <a:t>Facebook Own Posts Table | SCS Dairy MY - 14 of 18</a:t>
            </a:r>
          </a:p>
        </p:txBody>
      </p:sp>
      <p:graphicFrame>
        <p:nvGraphicFramePr>
          <p:cNvPr id="5" name="Table Placeholder 4">
            <a:extLst>
              <a:ext uri="{FF2B5EF4-FFF2-40B4-BE49-F238E27FC236}">
                <a16:creationId xmlns:a16="http://schemas.microsoft.com/office/drawing/2014/main" id="{AB9C6ABE-FF91-46DF-821D-13777643C52F}"/>
              </a:ext>
            </a:extLst>
          </p:cNvPr>
          <p:cNvGraphicFramePr>
            <a:graphicFrameLocks noGrp="1"/>
          </p:cNvGraphicFramePr>
          <p:nvPr>
            <p:ph type="tbl" sz="quarter" idx="13"/>
            <p:extLst>
              <p:ext uri="{D42A27DB-BD31-4B8C-83A1-F6EECF244321}">
                <p14:modId xmlns:p14="http://schemas.microsoft.com/office/powerpoint/2010/main" val="4257377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13392316"/>
                    </a:ext>
                  </a:extLst>
                </a:gridCol>
                <a:gridCol w="822960">
                  <a:extLst>
                    <a:ext uri="{9D8B030D-6E8A-4147-A177-3AD203B41FA5}">
                      <a16:colId xmlns:a16="http://schemas.microsoft.com/office/drawing/2014/main" val="1154140075"/>
                    </a:ext>
                  </a:extLst>
                </a:gridCol>
                <a:gridCol w="822960">
                  <a:extLst>
                    <a:ext uri="{9D8B030D-6E8A-4147-A177-3AD203B41FA5}">
                      <a16:colId xmlns:a16="http://schemas.microsoft.com/office/drawing/2014/main" val="836714314"/>
                    </a:ext>
                  </a:extLst>
                </a:gridCol>
                <a:gridCol w="822960">
                  <a:extLst>
                    <a:ext uri="{9D8B030D-6E8A-4147-A177-3AD203B41FA5}">
                      <a16:colId xmlns:a16="http://schemas.microsoft.com/office/drawing/2014/main" val="1389774959"/>
                    </a:ext>
                  </a:extLst>
                </a:gridCol>
                <a:gridCol w="822960">
                  <a:extLst>
                    <a:ext uri="{9D8B030D-6E8A-4147-A177-3AD203B41FA5}">
                      <a16:colId xmlns:a16="http://schemas.microsoft.com/office/drawing/2014/main" val="1668269175"/>
                    </a:ext>
                  </a:extLst>
                </a:gridCol>
                <a:gridCol w="822960">
                  <a:extLst>
                    <a:ext uri="{9D8B030D-6E8A-4147-A177-3AD203B41FA5}">
                      <a16:colId xmlns:a16="http://schemas.microsoft.com/office/drawing/2014/main" val="3226930772"/>
                    </a:ext>
                  </a:extLst>
                </a:gridCol>
                <a:gridCol w="822960">
                  <a:extLst>
                    <a:ext uri="{9D8B030D-6E8A-4147-A177-3AD203B41FA5}">
                      <a16:colId xmlns:a16="http://schemas.microsoft.com/office/drawing/2014/main" val="1253569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01827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- 2021-01-15 16:00:00</a:t>
                      </a:r>
                      <a:r>
                        <a:rPr kumimoji="0" lang="en-US" sz="1000" b="0" i="0" u="none" strike="noStrike" kern="1200" cap="none" spc="0" normalizeH="0" baseline="0" noProof="0">
                          <a:ln>
                            <a:noFill/>
                          </a:ln>
                          <a:solidFill>
                            <a:prstClr val="black"/>
                          </a:solidFill>
                          <a:effectLst/>
                          <a:uLnTx/>
                          <a:uFillTx/>
                          <a:latin typeface="+mn-lt"/>
                          <a:ea typeface="+mn-ea"/>
                          <a:cs typeface="+mn-cs"/>
                        </a:rPr>
                        <a:t>
 Nuts about SCS? Now you can store nuts, cookies, and more in this exclusive SCS Airtight Glass Food Container!
Spend minimum RM20 on SCS products in a single receipt and take home a Free SCS Airtight Glass Food Container!
You only have one week left, this offer ends on 31 January 2021 or while stocks last!
Shop at these participating outlets today: 
Aeon
Aeon Big
Ben’s Independent Grocer
Cold Storage
Giant
Jaya Grocer
Tesco
Village Grocer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64014405"/>
                  </a:ext>
                </a:extLst>
              </a:tr>
            </a:tbl>
          </a:graphicData>
        </a:graphic>
      </p:graphicFrame>
      <p:sp>
        <p:nvSpPr>
          <p:cNvPr id="4" name="Text Placeholder 3">
            <a:extLst>
              <a:ext uri="{FF2B5EF4-FFF2-40B4-BE49-F238E27FC236}">
                <a16:creationId xmlns:a16="http://schemas.microsoft.com/office/drawing/2014/main" id="{18353239-CD35-4398-824A-FFE16307A2AD}"/>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6455393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4550D-90C6-4131-B20B-FB76867DF6F7}"/>
              </a:ext>
            </a:extLst>
          </p:cNvPr>
          <p:cNvSpPr>
            <a:spLocks noGrp="1"/>
          </p:cNvSpPr>
          <p:nvPr>
            <p:ph type="title"/>
          </p:nvPr>
        </p:nvSpPr>
        <p:spPr/>
        <p:txBody>
          <a:bodyPr/>
          <a:lstStyle/>
          <a:p>
            <a:r>
              <a:rPr lang="en-US"/>
              <a:t>Facebook Own Posts Table | SCS Dairy MY - 15 of 18</a:t>
            </a:r>
          </a:p>
        </p:txBody>
      </p:sp>
      <p:graphicFrame>
        <p:nvGraphicFramePr>
          <p:cNvPr id="5" name="Table Placeholder 4">
            <a:extLst>
              <a:ext uri="{FF2B5EF4-FFF2-40B4-BE49-F238E27FC236}">
                <a16:creationId xmlns:a16="http://schemas.microsoft.com/office/drawing/2014/main" id="{136E1BEF-38E9-4405-88E8-ECC3D5157CB8}"/>
              </a:ext>
            </a:extLst>
          </p:cNvPr>
          <p:cNvGraphicFramePr>
            <a:graphicFrameLocks noGrp="1"/>
          </p:cNvGraphicFramePr>
          <p:nvPr>
            <p:ph type="tbl" sz="quarter" idx="13"/>
            <p:extLst>
              <p:ext uri="{D42A27DB-BD31-4B8C-83A1-F6EECF244321}">
                <p14:modId xmlns:p14="http://schemas.microsoft.com/office/powerpoint/2010/main" val="3417530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50189713"/>
                    </a:ext>
                  </a:extLst>
                </a:gridCol>
                <a:gridCol w="822960">
                  <a:extLst>
                    <a:ext uri="{9D8B030D-6E8A-4147-A177-3AD203B41FA5}">
                      <a16:colId xmlns:a16="http://schemas.microsoft.com/office/drawing/2014/main" val="1517902161"/>
                    </a:ext>
                  </a:extLst>
                </a:gridCol>
                <a:gridCol w="822960">
                  <a:extLst>
                    <a:ext uri="{9D8B030D-6E8A-4147-A177-3AD203B41FA5}">
                      <a16:colId xmlns:a16="http://schemas.microsoft.com/office/drawing/2014/main" val="1165185436"/>
                    </a:ext>
                  </a:extLst>
                </a:gridCol>
                <a:gridCol w="822960">
                  <a:extLst>
                    <a:ext uri="{9D8B030D-6E8A-4147-A177-3AD203B41FA5}">
                      <a16:colId xmlns:a16="http://schemas.microsoft.com/office/drawing/2014/main" val="2142847986"/>
                    </a:ext>
                  </a:extLst>
                </a:gridCol>
                <a:gridCol w="822960">
                  <a:extLst>
                    <a:ext uri="{9D8B030D-6E8A-4147-A177-3AD203B41FA5}">
                      <a16:colId xmlns:a16="http://schemas.microsoft.com/office/drawing/2014/main" val="757197689"/>
                    </a:ext>
                  </a:extLst>
                </a:gridCol>
                <a:gridCol w="822960">
                  <a:extLst>
                    <a:ext uri="{9D8B030D-6E8A-4147-A177-3AD203B41FA5}">
                      <a16:colId xmlns:a16="http://schemas.microsoft.com/office/drawing/2014/main" val="92320317"/>
                    </a:ext>
                  </a:extLst>
                </a:gridCol>
                <a:gridCol w="822960">
                  <a:extLst>
                    <a:ext uri="{9D8B030D-6E8A-4147-A177-3AD203B41FA5}">
                      <a16:colId xmlns:a16="http://schemas.microsoft.com/office/drawing/2014/main" val="2692098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71481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- 2021-01-15 11:20:58</a:t>
                      </a:r>
                      <a:r>
                        <a:rPr kumimoji="0" lang="en-US" sz="1000" b="0" i="0" u="none" strike="noStrike" kern="1200" cap="none" spc="0" normalizeH="0" baseline="0" noProof="0">
                          <a:ln>
                            <a:noFill/>
                          </a:ln>
                          <a:solidFill>
                            <a:prstClr val="black"/>
                          </a:solidFill>
                          <a:effectLst/>
                          <a:uLnTx/>
                          <a:uFillTx/>
                          <a:latin typeface="+mn-lt"/>
                          <a:ea typeface="+mn-ea"/>
                          <a:cs typeface="+mn-cs"/>
                        </a:rPr>
                        <a:t>
 Join Chef Aaron Low in the live baking demo presented by </a:t>
                      </a:r>
                      <a:r>
                        <a:rPr kumimoji="0" lang="ja-JP" altLang="en-US" sz="1000" b="0" i="0" u="none" strike="noStrike" kern="1200" cap="none" spc="0" normalizeH="0" baseline="0" noProof="0">
                          <a:ln>
                            <a:noFill/>
                          </a:ln>
                          <a:solidFill>
                            <a:prstClr val="black"/>
                          </a:solidFill>
                          <a:effectLst/>
                          <a:uLnTx/>
                          <a:uFillTx/>
                          <a:latin typeface="+mn-lt"/>
                          <a:ea typeface="+mn-ea"/>
                          <a:cs typeface="+mn-cs"/>
                        </a:rPr>
                        <a:t>美味风采 </a:t>
                      </a:r>
                      <a:r>
                        <a:rPr kumimoji="0" lang="en-US" sz="1000" b="0" i="0" u="none" strike="noStrike" kern="1200" cap="none" spc="0" normalizeH="0" baseline="0" noProof="0">
                          <a:ln>
                            <a:noFill/>
                          </a:ln>
                          <a:solidFill>
                            <a:prstClr val="black"/>
                          </a:solidFill>
                          <a:effectLst/>
                          <a:uLnTx/>
                          <a:uFillTx/>
                          <a:latin typeface="+mn-lt"/>
                          <a:ea typeface="+mn-ea"/>
                          <a:cs typeface="+mn-cs"/>
                        </a:rPr>
                        <a:t>Oriental Cuisine! Catch all the action on our page at 9pm tomorrow and watch him create a mouth watering recipe with SCS Butter!
Don't forget to buy your stock of SCS Butter in time for CNY!  Log onto Lazada and make the most of the offer now:
SCS Salted Butter (Promo price RM11.99): 
http://bit.ly/SCSCNYSalted
SCS Unsalted Butter (Promo price RM11.99): 
http://bit.ly/SCSCNYUnsalted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30980128"/>
                  </a:ext>
                </a:extLst>
              </a:tr>
            </a:tbl>
          </a:graphicData>
        </a:graphic>
      </p:graphicFrame>
      <p:sp>
        <p:nvSpPr>
          <p:cNvPr id="4" name="Text Placeholder 3">
            <a:extLst>
              <a:ext uri="{FF2B5EF4-FFF2-40B4-BE49-F238E27FC236}">
                <a16:creationId xmlns:a16="http://schemas.microsoft.com/office/drawing/2014/main" id="{E231C446-956D-4D28-B3E4-264AE37535BA}"/>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1030338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87589-CA5D-443A-8A23-B51A4B56B770}"/>
              </a:ext>
            </a:extLst>
          </p:cNvPr>
          <p:cNvSpPr>
            <a:spLocks noGrp="1"/>
          </p:cNvSpPr>
          <p:nvPr>
            <p:ph type="title"/>
          </p:nvPr>
        </p:nvSpPr>
        <p:spPr/>
        <p:txBody>
          <a:bodyPr/>
          <a:lstStyle/>
          <a:p>
            <a:r>
              <a:rPr lang="en-US"/>
              <a:t>Facebook Own Posts Table | SCS Dairy MY - 16 of 18</a:t>
            </a:r>
          </a:p>
        </p:txBody>
      </p:sp>
      <p:graphicFrame>
        <p:nvGraphicFramePr>
          <p:cNvPr id="5" name="Table Placeholder 4">
            <a:extLst>
              <a:ext uri="{FF2B5EF4-FFF2-40B4-BE49-F238E27FC236}">
                <a16:creationId xmlns:a16="http://schemas.microsoft.com/office/drawing/2014/main" id="{DAD6710E-3B4E-4580-944B-7AA0D6B0A79C}"/>
              </a:ext>
            </a:extLst>
          </p:cNvPr>
          <p:cNvGraphicFramePr>
            <a:graphicFrameLocks noGrp="1"/>
          </p:cNvGraphicFramePr>
          <p:nvPr>
            <p:ph type="tbl" sz="quarter" idx="13"/>
            <p:extLst>
              <p:ext uri="{D42A27DB-BD31-4B8C-83A1-F6EECF244321}">
                <p14:modId xmlns:p14="http://schemas.microsoft.com/office/powerpoint/2010/main" val="3935915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36207783"/>
                    </a:ext>
                  </a:extLst>
                </a:gridCol>
                <a:gridCol w="822960">
                  <a:extLst>
                    <a:ext uri="{9D8B030D-6E8A-4147-A177-3AD203B41FA5}">
                      <a16:colId xmlns:a16="http://schemas.microsoft.com/office/drawing/2014/main" val="861221774"/>
                    </a:ext>
                  </a:extLst>
                </a:gridCol>
                <a:gridCol w="822960">
                  <a:extLst>
                    <a:ext uri="{9D8B030D-6E8A-4147-A177-3AD203B41FA5}">
                      <a16:colId xmlns:a16="http://schemas.microsoft.com/office/drawing/2014/main" val="1312429157"/>
                    </a:ext>
                  </a:extLst>
                </a:gridCol>
                <a:gridCol w="822960">
                  <a:extLst>
                    <a:ext uri="{9D8B030D-6E8A-4147-A177-3AD203B41FA5}">
                      <a16:colId xmlns:a16="http://schemas.microsoft.com/office/drawing/2014/main" val="17208"/>
                    </a:ext>
                  </a:extLst>
                </a:gridCol>
                <a:gridCol w="822960">
                  <a:extLst>
                    <a:ext uri="{9D8B030D-6E8A-4147-A177-3AD203B41FA5}">
                      <a16:colId xmlns:a16="http://schemas.microsoft.com/office/drawing/2014/main" val="174526043"/>
                    </a:ext>
                  </a:extLst>
                </a:gridCol>
                <a:gridCol w="822960">
                  <a:extLst>
                    <a:ext uri="{9D8B030D-6E8A-4147-A177-3AD203B41FA5}">
                      <a16:colId xmlns:a16="http://schemas.microsoft.com/office/drawing/2014/main" val="483027746"/>
                    </a:ext>
                  </a:extLst>
                </a:gridCol>
                <a:gridCol w="822960">
                  <a:extLst>
                    <a:ext uri="{9D8B030D-6E8A-4147-A177-3AD203B41FA5}">
                      <a16:colId xmlns:a16="http://schemas.microsoft.com/office/drawing/2014/main" val="3029786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34542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- 2021-01-14 15:00:34</a:t>
                      </a:r>
                      <a:r>
                        <a:rPr kumimoji="0" lang="en-US" sz="1000" b="0" i="0" u="none" strike="noStrike" kern="1200" cap="none" spc="0" normalizeH="0" baseline="0" noProof="0">
                          <a:ln>
                            <a:noFill/>
                          </a:ln>
                          <a:solidFill>
                            <a:prstClr val="black"/>
                          </a:solidFill>
                          <a:effectLst/>
                          <a:uLnTx/>
                          <a:uFillTx/>
                          <a:latin typeface="+mn-lt"/>
                          <a:ea typeface="+mn-ea"/>
                          <a:cs typeface="+mn-cs"/>
                        </a:rPr>
                        <a:t>
 Who doesn’t love grilled cheese sandwiches? And this fried egg grilled cheese sandwich made with SCS Original Sliced Cheese is even more delicious! 
#SCSrecipes #JustAddSCS
Fried Egg Grilled Cheese Sandwich
Ingredients:
4 slices of SCS Original Sliced Cheese
SCS Salted Butter
4 eggs
4 slices of bread
Salt and pepper
Instructions:
1. Butter one side of each piece of bread with SCS Salted Butter and set aside.
2. In a frying pan, melt a little SCS Salted Butter over low heat.
3. Fry the eggs so the yolks are cooked as per preference.
4. Add salt and pepper to taste.
5. Once done, remove from flame.
6. In a separate frying pan, add a slice of bread with the buttered side down.
7. Add a slice of SCS Original Sliced Cheese.
8. Top with two fried eggs.
9. Add another slice of SCS Original Sliced Cheese on top of the eggs.
10. Top with another piece of bread, buttered side up.
11. Cover pan with a lid and cook until cheese is melted and bread is golden brown on both sides.
Source: 
https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64816054"/>
                  </a:ext>
                </a:extLst>
              </a:tr>
            </a:tbl>
          </a:graphicData>
        </a:graphic>
      </p:graphicFrame>
      <p:sp>
        <p:nvSpPr>
          <p:cNvPr id="4" name="Text Placeholder 3">
            <a:extLst>
              <a:ext uri="{FF2B5EF4-FFF2-40B4-BE49-F238E27FC236}">
                <a16:creationId xmlns:a16="http://schemas.microsoft.com/office/drawing/2014/main" id="{72DA4389-4FF1-47F9-9DAC-8BF22CEB5EA1}"/>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0352150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61851-E48D-47F7-A081-7AAEA06D1E86}"/>
              </a:ext>
            </a:extLst>
          </p:cNvPr>
          <p:cNvSpPr>
            <a:spLocks noGrp="1"/>
          </p:cNvSpPr>
          <p:nvPr>
            <p:ph type="title"/>
          </p:nvPr>
        </p:nvSpPr>
        <p:spPr/>
        <p:txBody>
          <a:bodyPr/>
          <a:lstStyle/>
          <a:p>
            <a:r>
              <a:rPr lang="en-US"/>
              <a:t>Facebook Own Posts Table | SCS Dairy MY - 17 of 18</a:t>
            </a:r>
          </a:p>
        </p:txBody>
      </p:sp>
      <p:graphicFrame>
        <p:nvGraphicFramePr>
          <p:cNvPr id="5" name="Table Placeholder 4">
            <a:extLst>
              <a:ext uri="{FF2B5EF4-FFF2-40B4-BE49-F238E27FC236}">
                <a16:creationId xmlns:a16="http://schemas.microsoft.com/office/drawing/2014/main" id="{4C1680FC-3A6B-438D-8CF3-DCB7BDA342D8}"/>
              </a:ext>
            </a:extLst>
          </p:cNvPr>
          <p:cNvGraphicFramePr>
            <a:graphicFrameLocks noGrp="1"/>
          </p:cNvGraphicFramePr>
          <p:nvPr>
            <p:ph type="tbl" sz="quarter" idx="13"/>
            <p:extLst>
              <p:ext uri="{D42A27DB-BD31-4B8C-83A1-F6EECF244321}">
                <p14:modId xmlns:p14="http://schemas.microsoft.com/office/powerpoint/2010/main" val="1839842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65910692"/>
                    </a:ext>
                  </a:extLst>
                </a:gridCol>
                <a:gridCol w="822960">
                  <a:extLst>
                    <a:ext uri="{9D8B030D-6E8A-4147-A177-3AD203B41FA5}">
                      <a16:colId xmlns:a16="http://schemas.microsoft.com/office/drawing/2014/main" val="3757751852"/>
                    </a:ext>
                  </a:extLst>
                </a:gridCol>
                <a:gridCol w="822960">
                  <a:extLst>
                    <a:ext uri="{9D8B030D-6E8A-4147-A177-3AD203B41FA5}">
                      <a16:colId xmlns:a16="http://schemas.microsoft.com/office/drawing/2014/main" val="3398626340"/>
                    </a:ext>
                  </a:extLst>
                </a:gridCol>
                <a:gridCol w="822960">
                  <a:extLst>
                    <a:ext uri="{9D8B030D-6E8A-4147-A177-3AD203B41FA5}">
                      <a16:colId xmlns:a16="http://schemas.microsoft.com/office/drawing/2014/main" val="1677269638"/>
                    </a:ext>
                  </a:extLst>
                </a:gridCol>
                <a:gridCol w="822960">
                  <a:extLst>
                    <a:ext uri="{9D8B030D-6E8A-4147-A177-3AD203B41FA5}">
                      <a16:colId xmlns:a16="http://schemas.microsoft.com/office/drawing/2014/main" val="1108556100"/>
                    </a:ext>
                  </a:extLst>
                </a:gridCol>
                <a:gridCol w="822960">
                  <a:extLst>
                    <a:ext uri="{9D8B030D-6E8A-4147-A177-3AD203B41FA5}">
                      <a16:colId xmlns:a16="http://schemas.microsoft.com/office/drawing/2014/main" val="1969642164"/>
                    </a:ext>
                  </a:extLst>
                </a:gridCol>
                <a:gridCol w="822960">
                  <a:extLst>
                    <a:ext uri="{9D8B030D-6E8A-4147-A177-3AD203B41FA5}">
                      <a16:colId xmlns:a16="http://schemas.microsoft.com/office/drawing/2014/main" val="2749825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9245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- 2021-01-12 16:10:00</a:t>
                      </a:r>
                      <a:r>
                        <a:rPr kumimoji="0" lang="en-US" sz="1000" b="0" i="0" u="none" strike="noStrike" kern="1200" cap="none" spc="0" normalizeH="0" baseline="0" noProof="0">
                          <a:ln>
                            <a:noFill/>
                          </a:ln>
                          <a:solidFill>
                            <a:prstClr val="black"/>
                          </a:solidFill>
                          <a:effectLst/>
                          <a:uLnTx/>
                          <a:uFillTx/>
                          <a:latin typeface="+mn-lt"/>
                          <a:ea typeface="+mn-ea"/>
                          <a:cs typeface="+mn-cs"/>
                        </a:rPr>
                        <a:t>
 If you are a cheese lover and you have one slice of SCS Original Sliced Cheese in your fridge, how will you eat it?
a) Make a grilled cheese sandwich
b) Make a cheeseburger
c) Have it on its own
#SCScheese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98168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- 2021-01-11 14:03:27</a:t>
                      </a:r>
                      <a:r>
                        <a:rPr kumimoji="0" lang="en-US" sz="1000" b="0" i="0" u="none" strike="noStrike" kern="1200" cap="none" spc="0" normalizeH="0" baseline="0" noProof="0">
                          <a:ln>
                            <a:noFill/>
                          </a:ln>
                          <a:solidFill>
                            <a:prstClr val="black"/>
                          </a:solidFill>
                          <a:effectLst/>
                          <a:uLnTx/>
                          <a:uFillTx/>
                          <a:latin typeface="+mn-lt"/>
                          <a:ea typeface="+mn-ea"/>
                          <a:cs typeface="+mn-cs"/>
                        </a:rPr>
                        <a:t>
 Love cheese but worried about gaining weight? SCS Reduced Fat Sliced Cheese gives you the same creamy, cheesy flavour you love. With less fat and no compromise on your daily nutrient intake, SCS Reduced Fat Sliced Cheese is a smart choice for you and your family. 
#SCSCheese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70970903"/>
                  </a:ext>
                </a:extLst>
              </a:tr>
            </a:tbl>
          </a:graphicData>
        </a:graphic>
      </p:graphicFrame>
      <p:sp>
        <p:nvSpPr>
          <p:cNvPr id="4" name="Text Placeholder 3">
            <a:extLst>
              <a:ext uri="{FF2B5EF4-FFF2-40B4-BE49-F238E27FC236}">
                <a16:creationId xmlns:a16="http://schemas.microsoft.com/office/drawing/2014/main" id="{A2B8D121-4385-41F2-8F29-5F8D765DA43F}"/>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5954072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51294-384D-4544-BCB5-22C22835E0BE}"/>
              </a:ext>
            </a:extLst>
          </p:cNvPr>
          <p:cNvSpPr>
            <a:spLocks noGrp="1"/>
          </p:cNvSpPr>
          <p:nvPr>
            <p:ph type="title"/>
          </p:nvPr>
        </p:nvSpPr>
        <p:spPr/>
        <p:txBody>
          <a:bodyPr/>
          <a:lstStyle/>
          <a:p>
            <a:r>
              <a:rPr lang="en-US"/>
              <a:t>Facebook Own Posts Table | SCS Dairy MY - 18 of 18</a:t>
            </a:r>
          </a:p>
        </p:txBody>
      </p:sp>
      <p:graphicFrame>
        <p:nvGraphicFramePr>
          <p:cNvPr id="5" name="Table Placeholder 4">
            <a:extLst>
              <a:ext uri="{FF2B5EF4-FFF2-40B4-BE49-F238E27FC236}">
                <a16:creationId xmlns:a16="http://schemas.microsoft.com/office/drawing/2014/main" id="{1E9FA8EA-74E1-4610-B3FA-59C8BAAA6B50}"/>
              </a:ext>
            </a:extLst>
          </p:cNvPr>
          <p:cNvGraphicFramePr>
            <a:graphicFrameLocks noGrp="1"/>
          </p:cNvGraphicFramePr>
          <p:nvPr>
            <p:ph type="tbl" sz="quarter" idx="13"/>
            <p:extLst>
              <p:ext uri="{D42A27DB-BD31-4B8C-83A1-F6EECF244321}">
                <p14:modId xmlns:p14="http://schemas.microsoft.com/office/powerpoint/2010/main" val="2422049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22230939"/>
                    </a:ext>
                  </a:extLst>
                </a:gridCol>
                <a:gridCol w="822960">
                  <a:extLst>
                    <a:ext uri="{9D8B030D-6E8A-4147-A177-3AD203B41FA5}">
                      <a16:colId xmlns:a16="http://schemas.microsoft.com/office/drawing/2014/main" val="4280684644"/>
                    </a:ext>
                  </a:extLst>
                </a:gridCol>
                <a:gridCol w="822960">
                  <a:extLst>
                    <a:ext uri="{9D8B030D-6E8A-4147-A177-3AD203B41FA5}">
                      <a16:colId xmlns:a16="http://schemas.microsoft.com/office/drawing/2014/main" val="3938579957"/>
                    </a:ext>
                  </a:extLst>
                </a:gridCol>
                <a:gridCol w="822960">
                  <a:extLst>
                    <a:ext uri="{9D8B030D-6E8A-4147-A177-3AD203B41FA5}">
                      <a16:colId xmlns:a16="http://schemas.microsoft.com/office/drawing/2014/main" val="2630438419"/>
                    </a:ext>
                  </a:extLst>
                </a:gridCol>
                <a:gridCol w="822960">
                  <a:extLst>
                    <a:ext uri="{9D8B030D-6E8A-4147-A177-3AD203B41FA5}">
                      <a16:colId xmlns:a16="http://schemas.microsoft.com/office/drawing/2014/main" val="2330250994"/>
                    </a:ext>
                  </a:extLst>
                </a:gridCol>
                <a:gridCol w="822960">
                  <a:extLst>
                    <a:ext uri="{9D8B030D-6E8A-4147-A177-3AD203B41FA5}">
                      <a16:colId xmlns:a16="http://schemas.microsoft.com/office/drawing/2014/main" val="3587270113"/>
                    </a:ext>
                  </a:extLst>
                </a:gridCol>
                <a:gridCol w="822960">
                  <a:extLst>
                    <a:ext uri="{9D8B030D-6E8A-4147-A177-3AD203B41FA5}">
                      <a16:colId xmlns:a16="http://schemas.microsoft.com/office/drawing/2014/main" val="1229941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6516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- 2021-01-11 03:02:23</a:t>
                      </a:r>
                      <a:r>
                        <a:rPr kumimoji="0" lang="en-US" sz="1000" b="0" i="0" u="none" strike="noStrike" kern="1200" cap="none" spc="0" normalizeH="0" baseline="0" noProof="0">
                          <a:ln>
                            <a:noFill/>
                          </a:ln>
                          <a:solidFill>
                            <a:prstClr val="black"/>
                          </a:solidFill>
                          <a:effectLst/>
                          <a:uLnTx/>
                          <a:uFillTx/>
                          <a:latin typeface="+mn-lt"/>
                          <a:ea typeface="+mn-ea"/>
                          <a:cs typeface="+mn-cs"/>
                        </a:rPr>
                        <a:t>
 Who can resist the delicious taste of SCS Original Sliced Cheese? That unmistakable creamy melt combined with a mouth-watering flavour is perfect for cheeseburgers, grilled cheese sandwiches, crackers and even great to have on its own! 
#SCSCheese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14494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- 2021-01-10 14:59:44</a:t>
                      </a:r>
                      <a:r>
                        <a:rPr kumimoji="0" lang="en-US" sz="1000" b="0" i="0" u="none" strike="noStrike" kern="1200" cap="none" spc="0" normalizeH="0" baseline="0" noProof="0">
                          <a:ln>
                            <a:noFill/>
                          </a:ln>
                          <a:solidFill>
                            <a:prstClr val="black"/>
                          </a:solidFill>
                          <a:effectLst/>
                          <a:uLnTx/>
                          <a:uFillTx/>
                          <a:latin typeface="+mn-lt"/>
                          <a:ea typeface="+mn-ea"/>
                          <a:cs typeface="+mn-cs"/>
                        </a:rPr>
                        <a:t>
 Get ready to master a delicious new recipe for CNY! Watch Chef Rubbi Ou whip up magic using SCS Butter to create a mouth-watering Lemon Blossom Butter Cake in this live baking demo!
Don't forget to stock up SCS Butter to bake your CNY goodies. Click on the links below and fill up your shopping cart today.
SCS Salted Butter (Promo price RM11.99): http://bit.ly/SCSCNYSalted
SCS Unsalted Butter (Promo price RM11.99): http://bit.ly/SCSCNYUnsalted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71391860"/>
                  </a:ext>
                </a:extLst>
              </a:tr>
            </a:tbl>
          </a:graphicData>
        </a:graphic>
      </p:graphicFrame>
      <p:sp>
        <p:nvSpPr>
          <p:cNvPr id="4" name="Text Placeholder 3">
            <a:extLst>
              <a:ext uri="{FF2B5EF4-FFF2-40B4-BE49-F238E27FC236}">
                <a16:creationId xmlns:a16="http://schemas.microsoft.com/office/drawing/2014/main" id="{B29B69AD-A7BD-40C8-925A-ABAC602DA80C}"/>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8389138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7A12D-79CF-4426-BD12-16649A30B79C}"/>
              </a:ext>
            </a:extLst>
          </p:cNvPr>
          <p:cNvSpPr>
            <a:spLocks noGrp="1"/>
          </p:cNvSpPr>
          <p:nvPr>
            <p:ph type="title"/>
          </p:nvPr>
        </p:nvSpPr>
        <p:spPr/>
        <p:txBody>
          <a:bodyPr/>
          <a:lstStyle/>
          <a:p>
            <a:r>
              <a:rPr lang="en-US"/>
              <a:t>Facebook Custom Reach (Collumn Chart) | SCS Dairy MY</a:t>
            </a:r>
          </a:p>
        </p:txBody>
      </p:sp>
      <p:graphicFrame>
        <p:nvGraphicFramePr>
          <p:cNvPr id="6" name="Chart Placeholder 5">
            <a:extLst>
              <a:ext uri="{FF2B5EF4-FFF2-40B4-BE49-F238E27FC236}">
                <a16:creationId xmlns:a16="http://schemas.microsoft.com/office/drawing/2014/main" id="{704E80FE-F6F8-4FF7-A527-260E0FDEE65B}"/>
              </a:ext>
            </a:extLst>
          </p:cNvPr>
          <p:cNvGraphicFramePr>
            <a:graphicFrameLocks noGrp="1"/>
          </p:cNvGraphicFramePr>
          <p:nvPr>
            <p:ph type="chart" sz="quarter" idx="13"/>
            <p:extLst>
              <p:ext uri="{D42A27DB-BD31-4B8C-83A1-F6EECF244321}">
                <p14:modId xmlns:p14="http://schemas.microsoft.com/office/powerpoint/2010/main" val="11073150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46157F-0BDB-4735-BFE8-B7B0A4848C6F}"/>
              </a:ext>
            </a:extLst>
          </p:cNvPr>
          <p:cNvSpPr>
            <a:spLocks noGrp="1"/>
          </p:cNvSpPr>
          <p:nvPr>
            <p:ph type="body" sz="quarter" idx="14"/>
          </p:nvPr>
        </p:nvSpPr>
        <p:spPr/>
        <p:txBody>
          <a:bodyPr/>
          <a:lstStyle/>
          <a:p>
            <a:r>
              <a:rPr lang="en-US"/>
              <a:t>01/01/2021 - 01/31/2021</a:t>
            </a:r>
          </a:p>
        </p:txBody>
      </p:sp>
      <p:sp>
        <p:nvSpPr>
          <p:cNvPr id="5" name="Footer Placeholder 4">
            <a:extLst>
              <a:ext uri="{FF2B5EF4-FFF2-40B4-BE49-F238E27FC236}">
                <a16:creationId xmlns:a16="http://schemas.microsoft.com/office/drawing/2014/main" id="{EE87BA84-8D9A-41BF-9E25-C32042A1B4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20451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BDAE7-F53D-48B3-BBF3-0E5FD3B16EF8}"/>
              </a:ext>
            </a:extLst>
          </p:cNvPr>
          <p:cNvSpPr>
            <a:spLocks noGrp="1"/>
          </p:cNvSpPr>
          <p:nvPr>
            <p:ph type="title"/>
          </p:nvPr>
        </p:nvSpPr>
        <p:spPr/>
        <p:txBody>
          <a:bodyPr/>
          <a:lstStyle/>
          <a:p>
            <a:r>
              <a:rPr lang="en-US"/>
              <a:t>Facebook Total Engagements | SCS Dairy MY</a:t>
            </a:r>
          </a:p>
        </p:txBody>
      </p:sp>
      <p:graphicFrame>
        <p:nvGraphicFramePr>
          <p:cNvPr id="6" name="Chart Placeholder 5">
            <a:extLst>
              <a:ext uri="{FF2B5EF4-FFF2-40B4-BE49-F238E27FC236}">
                <a16:creationId xmlns:a16="http://schemas.microsoft.com/office/drawing/2014/main" id="{8CB0EAB4-27A1-46F8-AC6F-0E237084210D}"/>
              </a:ext>
            </a:extLst>
          </p:cNvPr>
          <p:cNvGraphicFramePr>
            <a:graphicFrameLocks noGrp="1"/>
          </p:cNvGraphicFramePr>
          <p:nvPr>
            <p:ph type="chart" sz="quarter" idx="13"/>
            <p:extLst>
              <p:ext uri="{D42A27DB-BD31-4B8C-83A1-F6EECF244321}">
                <p14:modId xmlns:p14="http://schemas.microsoft.com/office/powerpoint/2010/main" val="11248028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3ACAD8-4494-4B9C-B1A8-95EF90B07192}"/>
              </a:ext>
            </a:extLst>
          </p:cNvPr>
          <p:cNvSpPr>
            <a:spLocks noGrp="1"/>
          </p:cNvSpPr>
          <p:nvPr>
            <p:ph type="body" sz="quarter" idx="14"/>
          </p:nvPr>
        </p:nvSpPr>
        <p:spPr/>
        <p:txBody>
          <a:bodyPr/>
          <a:lstStyle/>
          <a:p>
            <a:r>
              <a:rPr lang="en-US"/>
              <a:t>01/01/2021 - 01/31/2021</a:t>
            </a:r>
          </a:p>
        </p:txBody>
      </p:sp>
      <p:sp>
        <p:nvSpPr>
          <p:cNvPr id="5" name="Footer Placeholder 4">
            <a:extLst>
              <a:ext uri="{FF2B5EF4-FFF2-40B4-BE49-F238E27FC236}">
                <a16:creationId xmlns:a16="http://schemas.microsoft.com/office/drawing/2014/main" id="{6B7BD200-6C8D-4590-BE1C-200CCB150F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49691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B8B25-C056-4D17-94F0-6F14F1BA0FD9}"/>
              </a:ext>
            </a:extLst>
          </p:cNvPr>
          <p:cNvSpPr>
            <a:spLocks noGrp="1"/>
          </p:cNvSpPr>
          <p:nvPr>
            <p:ph type="title"/>
          </p:nvPr>
        </p:nvSpPr>
        <p:spPr/>
        <p:txBody>
          <a:bodyPr/>
          <a:lstStyle/>
          <a:p>
            <a:r>
              <a:rPr lang="en-US"/>
              <a:t>Facebook Page Post Reach Table | SCS Dairy MY</a:t>
            </a:r>
          </a:p>
        </p:txBody>
      </p:sp>
      <p:graphicFrame>
        <p:nvGraphicFramePr>
          <p:cNvPr id="5" name="Table Placeholder 4">
            <a:extLst>
              <a:ext uri="{FF2B5EF4-FFF2-40B4-BE49-F238E27FC236}">
                <a16:creationId xmlns:a16="http://schemas.microsoft.com/office/drawing/2014/main" id="{0CD6FA2A-5E3D-49CF-BB91-18F13F5E3A13}"/>
              </a:ext>
            </a:extLst>
          </p:cNvPr>
          <p:cNvGraphicFramePr>
            <a:graphicFrameLocks noGrp="1"/>
          </p:cNvGraphicFramePr>
          <p:nvPr>
            <p:ph type="tbl" sz="quarter" idx="13"/>
            <p:extLst>
              <p:ext uri="{D42A27DB-BD31-4B8C-83A1-F6EECF244321}">
                <p14:modId xmlns:p14="http://schemas.microsoft.com/office/powerpoint/2010/main" val="2502966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04083751"/>
                    </a:ext>
                  </a:extLst>
                </a:gridCol>
                <a:gridCol w="1645920">
                  <a:extLst>
                    <a:ext uri="{9D8B030D-6E8A-4147-A177-3AD203B41FA5}">
                      <a16:colId xmlns:a16="http://schemas.microsoft.com/office/drawing/2014/main" val="2687091058"/>
                    </a:ext>
                  </a:extLst>
                </a:gridCol>
                <a:gridCol w="1645920">
                  <a:extLst>
                    <a:ext uri="{9D8B030D-6E8A-4147-A177-3AD203B41FA5}">
                      <a16:colId xmlns:a16="http://schemas.microsoft.com/office/drawing/2014/main" val="956413677"/>
                    </a:ext>
                  </a:extLst>
                </a:gridCol>
                <a:gridCol w="1645920">
                  <a:extLst>
                    <a:ext uri="{9D8B030D-6E8A-4147-A177-3AD203B41FA5}">
                      <a16:colId xmlns:a16="http://schemas.microsoft.com/office/drawing/2014/main" val="2904430055"/>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1476344553"/>
                  </a:ext>
                </a:extLst>
              </a:tr>
              <a:tr h="370840">
                <a:tc>
                  <a:txBody>
                    <a:bodyPr/>
                    <a:lstStyle/>
                    <a:p>
                      <a:r>
                        <a:rPr lang="en-US" sz="1000"/>
                        <a:t>SCS Dairy MY</a:t>
                      </a:r>
                    </a:p>
                  </a:txBody>
                  <a:tcPr/>
                </a:tc>
                <a:tc>
                  <a:txBody>
                    <a:bodyPr/>
                    <a:lstStyle/>
                    <a:p>
                      <a:r>
                        <a:rPr lang="en-US" sz="1000"/>
                        <a:t>4408</a:t>
                      </a:r>
                    </a:p>
                  </a:txBody>
                  <a:tcPr/>
                </a:tc>
                <a:tc>
                  <a:txBody>
                    <a:bodyPr/>
                    <a:lstStyle/>
                    <a:p>
                      <a:r>
                        <a:rPr lang="en-US" sz="1000"/>
                        <a:t>48932</a:t>
                      </a:r>
                    </a:p>
                  </a:txBody>
                  <a:tcPr/>
                </a:tc>
                <a:tc>
                  <a:txBody>
                    <a:bodyPr/>
                    <a:lstStyle/>
                    <a:p>
                      <a:r>
                        <a:rPr lang="en-US" sz="1000"/>
                        <a:t>796139</a:t>
                      </a:r>
                    </a:p>
                  </a:txBody>
                  <a:tcPr/>
                </a:tc>
                <a:extLst>
                  <a:ext uri="{0D108BD9-81ED-4DB2-BD59-A6C34878D82A}">
                    <a16:rowId xmlns:a16="http://schemas.microsoft.com/office/drawing/2014/main" val="1891881276"/>
                  </a:ext>
                </a:extLst>
              </a:tr>
            </a:tbl>
          </a:graphicData>
        </a:graphic>
      </p:graphicFrame>
      <p:sp>
        <p:nvSpPr>
          <p:cNvPr id="4" name="Text Placeholder 3">
            <a:extLst>
              <a:ext uri="{FF2B5EF4-FFF2-40B4-BE49-F238E27FC236}">
                <a16:creationId xmlns:a16="http://schemas.microsoft.com/office/drawing/2014/main" id="{1D21B116-21AC-4E25-A0B7-7E516258D7D4}"/>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5844834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942CE-5667-4236-9EAD-2D75BA231AA9}"/>
              </a:ext>
            </a:extLst>
          </p:cNvPr>
          <p:cNvSpPr>
            <a:spLocks noGrp="1"/>
          </p:cNvSpPr>
          <p:nvPr>
            <p:ph type="title"/>
          </p:nvPr>
        </p:nvSpPr>
        <p:spPr/>
        <p:txBody>
          <a:bodyPr/>
          <a:lstStyle/>
          <a:p>
            <a:r>
              <a:rPr lang="en-US"/>
              <a:t>Facebook Organic Reach over Time | SCS Dairy MY</a:t>
            </a:r>
          </a:p>
        </p:txBody>
      </p:sp>
      <p:graphicFrame>
        <p:nvGraphicFramePr>
          <p:cNvPr id="6" name="Chart Placeholder 5">
            <a:extLst>
              <a:ext uri="{FF2B5EF4-FFF2-40B4-BE49-F238E27FC236}">
                <a16:creationId xmlns:a16="http://schemas.microsoft.com/office/drawing/2014/main" id="{C19F4DD1-16C0-4371-8C48-52779996002B}"/>
              </a:ext>
            </a:extLst>
          </p:cNvPr>
          <p:cNvGraphicFramePr>
            <a:graphicFrameLocks noGrp="1"/>
          </p:cNvGraphicFramePr>
          <p:nvPr>
            <p:ph type="chart" sz="quarter" idx="13"/>
            <p:extLst>
              <p:ext uri="{D42A27DB-BD31-4B8C-83A1-F6EECF244321}">
                <p14:modId xmlns:p14="http://schemas.microsoft.com/office/powerpoint/2010/main" val="32732092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C5158F-A3C1-433B-AAB0-84F863FEF3A7}"/>
              </a:ext>
            </a:extLst>
          </p:cNvPr>
          <p:cNvSpPr>
            <a:spLocks noGrp="1"/>
          </p:cNvSpPr>
          <p:nvPr>
            <p:ph type="body" sz="quarter" idx="14"/>
          </p:nvPr>
        </p:nvSpPr>
        <p:spPr/>
        <p:txBody>
          <a:bodyPr/>
          <a:lstStyle/>
          <a:p>
            <a:r>
              <a:rPr lang="en-US"/>
              <a:t>01/01/2021 - 01/31/2021</a:t>
            </a:r>
          </a:p>
        </p:txBody>
      </p:sp>
      <p:sp>
        <p:nvSpPr>
          <p:cNvPr id="5" name="Footer Placeholder 4">
            <a:extLst>
              <a:ext uri="{FF2B5EF4-FFF2-40B4-BE49-F238E27FC236}">
                <a16:creationId xmlns:a16="http://schemas.microsoft.com/office/drawing/2014/main" id="{2B8A2757-EFCB-48E5-936E-E28F99B37E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63858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4B235-B3BE-422C-B3DD-3E4F4D82FB79}"/>
              </a:ext>
            </a:extLst>
          </p:cNvPr>
          <p:cNvSpPr>
            <a:spLocks noGrp="1"/>
          </p:cNvSpPr>
          <p:nvPr>
            <p:ph type="title"/>
          </p:nvPr>
        </p:nvSpPr>
        <p:spPr/>
        <p:txBody>
          <a:bodyPr/>
          <a:lstStyle/>
          <a:p>
            <a:r>
              <a:rPr lang="en-US"/>
              <a:t>Facebook Original Own Posts Table | SCS Dairy MY - 1 of 26</a:t>
            </a:r>
          </a:p>
        </p:txBody>
      </p:sp>
      <p:graphicFrame>
        <p:nvGraphicFramePr>
          <p:cNvPr id="5" name="Table Placeholder 4">
            <a:extLst>
              <a:ext uri="{FF2B5EF4-FFF2-40B4-BE49-F238E27FC236}">
                <a16:creationId xmlns:a16="http://schemas.microsoft.com/office/drawing/2014/main" id="{E293A012-FD60-4AB7-AD9C-C6DEE6BEC39C}"/>
              </a:ext>
            </a:extLst>
          </p:cNvPr>
          <p:cNvGraphicFramePr>
            <a:graphicFrameLocks noGrp="1"/>
          </p:cNvGraphicFramePr>
          <p:nvPr>
            <p:ph type="tbl" sz="quarter" idx="13"/>
            <p:extLst>
              <p:ext uri="{D42A27DB-BD31-4B8C-83A1-F6EECF244321}">
                <p14:modId xmlns:p14="http://schemas.microsoft.com/office/powerpoint/2010/main" val="2447841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876077709"/>
                    </a:ext>
                  </a:extLst>
                </a:gridCol>
                <a:gridCol w="905256">
                  <a:extLst>
                    <a:ext uri="{9D8B030D-6E8A-4147-A177-3AD203B41FA5}">
                      <a16:colId xmlns:a16="http://schemas.microsoft.com/office/drawing/2014/main" val="3155778573"/>
                    </a:ext>
                  </a:extLst>
                </a:gridCol>
                <a:gridCol w="411480">
                  <a:extLst>
                    <a:ext uri="{9D8B030D-6E8A-4147-A177-3AD203B41FA5}">
                      <a16:colId xmlns:a16="http://schemas.microsoft.com/office/drawing/2014/main" val="1821446311"/>
                    </a:ext>
                  </a:extLst>
                </a:gridCol>
                <a:gridCol w="246888">
                  <a:extLst>
                    <a:ext uri="{9D8B030D-6E8A-4147-A177-3AD203B41FA5}">
                      <a16:colId xmlns:a16="http://schemas.microsoft.com/office/drawing/2014/main" val="3088186768"/>
                    </a:ext>
                  </a:extLst>
                </a:gridCol>
                <a:gridCol w="246888">
                  <a:extLst>
                    <a:ext uri="{9D8B030D-6E8A-4147-A177-3AD203B41FA5}">
                      <a16:colId xmlns:a16="http://schemas.microsoft.com/office/drawing/2014/main" val="2831388507"/>
                    </a:ext>
                  </a:extLst>
                </a:gridCol>
                <a:gridCol w="246888">
                  <a:extLst>
                    <a:ext uri="{9D8B030D-6E8A-4147-A177-3AD203B41FA5}">
                      <a16:colId xmlns:a16="http://schemas.microsoft.com/office/drawing/2014/main" val="2461533250"/>
                    </a:ext>
                  </a:extLst>
                </a:gridCol>
                <a:gridCol w="246888">
                  <a:extLst>
                    <a:ext uri="{9D8B030D-6E8A-4147-A177-3AD203B41FA5}">
                      <a16:colId xmlns:a16="http://schemas.microsoft.com/office/drawing/2014/main" val="1404165336"/>
                    </a:ext>
                  </a:extLst>
                </a:gridCol>
                <a:gridCol w="246888">
                  <a:extLst>
                    <a:ext uri="{9D8B030D-6E8A-4147-A177-3AD203B41FA5}">
                      <a16:colId xmlns:a16="http://schemas.microsoft.com/office/drawing/2014/main" val="1129723991"/>
                    </a:ext>
                  </a:extLst>
                </a:gridCol>
                <a:gridCol w="246888">
                  <a:extLst>
                    <a:ext uri="{9D8B030D-6E8A-4147-A177-3AD203B41FA5}">
                      <a16:colId xmlns:a16="http://schemas.microsoft.com/office/drawing/2014/main" val="4081640925"/>
                    </a:ext>
                  </a:extLst>
                </a:gridCol>
                <a:gridCol w="246888">
                  <a:extLst>
                    <a:ext uri="{9D8B030D-6E8A-4147-A177-3AD203B41FA5}">
                      <a16:colId xmlns:a16="http://schemas.microsoft.com/office/drawing/2014/main" val="3582423978"/>
                    </a:ext>
                  </a:extLst>
                </a:gridCol>
                <a:gridCol w="246888">
                  <a:extLst>
                    <a:ext uri="{9D8B030D-6E8A-4147-A177-3AD203B41FA5}">
                      <a16:colId xmlns:a16="http://schemas.microsoft.com/office/drawing/2014/main" val="1041467316"/>
                    </a:ext>
                  </a:extLst>
                </a:gridCol>
                <a:gridCol w="246888">
                  <a:extLst>
                    <a:ext uri="{9D8B030D-6E8A-4147-A177-3AD203B41FA5}">
                      <a16:colId xmlns:a16="http://schemas.microsoft.com/office/drawing/2014/main" val="3449387314"/>
                    </a:ext>
                  </a:extLst>
                </a:gridCol>
                <a:gridCol w="246888">
                  <a:extLst>
                    <a:ext uri="{9D8B030D-6E8A-4147-A177-3AD203B41FA5}">
                      <a16:colId xmlns:a16="http://schemas.microsoft.com/office/drawing/2014/main" val="391581252"/>
                    </a:ext>
                  </a:extLst>
                </a:gridCol>
                <a:gridCol w="246888">
                  <a:extLst>
                    <a:ext uri="{9D8B030D-6E8A-4147-A177-3AD203B41FA5}">
                      <a16:colId xmlns:a16="http://schemas.microsoft.com/office/drawing/2014/main" val="3417205656"/>
                    </a:ext>
                  </a:extLst>
                </a:gridCol>
                <a:gridCol w="246888">
                  <a:extLst>
                    <a:ext uri="{9D8B030D-6E8A-4147-A177-3AD203B41FA5}">
                      <a16:colId xmlns:a16="http://schemas.microsoft.com/office/drawing/2014/main" val="1058357607"/>
                    </a:ext>
                  </a:extLst>
                </a:gridCol>
                <a:gridCol w="246888">
                  <a:extLst>
                    <a:ext uri="{9D8B030D-6E8A-4147-A177-3AD203B41FA5}">
                      <a16:colId xmlns:a16="http://schemas.microsoft.com/office/drawing/2014/main" val="2627024018"/>
                    </a:ext>
                  </a:extLst>
                </a:gridCol>
                <a:gridCol w="246888">
                  <a:extLst>
                    <a:ext uri="{9D8B030D-6E8A-4147-A177-3AD203B41FA5}">
                      <a16:colId xmlns:a16="http://schemas.microsoft.com/office/drawing/2014/main" val="3580118337"/>
                    </a:ext>
                  </a:extLst>
                </a:gridCol>
                <a:gridCol w="246888">
                  <a:extLst>
                    <a:ext uri="{9D8B030D-6E8A-4147-A177-3AD203B41FA5}">
                      <a16:colId xmlns:a16="http://schemas.microsoft.com/office/drawing/2014/main" val="2362372760"/>
                    </a:ext>
                  </a:extLst>
                </a:gridCol>
                <a:gridCol w="246888">
                  <a:extLst>
                    <a:ext uri="{9D8B030D-6E8A-4147-A177-3AD203B41FA5}">
                      <a16:colId xmlns:a16="http://schemas.microsoft.com/office/drawing/2014/main" val="1818754262"/>
                    </a:ext>
                  </a:extLst>
                </a:gridCol>
                <a:gridCol w="246888">
                  <a:extLst>
                    <a:ext uri="{9D8B030D-6E8A-4147-A177-3AD203B41FA5}">
                      <a16:colId xmlns:a16="http://schemas.microsoft.com/office/drawing/2014/main" val="1041367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76199294"/>
                  </a:ext>
                </a:extLst>
              </a:tr>
            </a:tbl>
          </a:graphicData>
        </a:graphic>
      </p:graphicFrame>
      <p:sp>
        <p:nvSpPr>
          <p:cNvPr id="4" name="Text Placeholder 3">
            <a:extLst>
              <a:ext uri="{FF2B5EF4-FFF2-40B4-BE49-F238E27FC236}">
                <a16:creationId xmlns:a16="http://schemas.microsoft.com/office/drawing/2014/main" id="{0AD0E914-298F-4A68-AAD3-8386F9EE32A4}"/>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1879659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A5A0C-1035-460E-B627-76E6F847C60C}"/>
              </a:ext>
            </a:extLst>
          </p:cNvPr>
          <p:cNvSpPr>
            <a:spLocks noGrp="1"/>
          </p:cNvSpPr>
          <p:nvPr>
            <p:ph type="title"/>
          </p:nvPr>
        </p:nvSpPr>
        <p:spPr/>
        <p:txBody>
          <a:bodyPr/>
          <a:lstStyle/>
          <a:p>
            <a:r>
              <a:rPr lang="en-US"/>
              <a:t>Facebook Original Own Posts Table | SCS Dairy MY - 2 of 26</a:t>
            </a:r>
          </a:p>
        </p:txBody>
      </p:sp>
      <p:graphicFrame>
        <p:nvGraphicFramePr>
          <p:cNvPr id="5" name="Table Placeholder 4">
            <a:extLst>
              <a:ext uri="{FF2B5EF4-FFF2-40B4-BE49-F238E27FC236}">
                <a16:creationId xmlns:a16="http://schemas.microsoft.com/office/drawing/2014/main" id="{532720B6-D1B0-44FB-ABC7-FD829310F09E}"/>
              </a:ext>
            </a:extLst>
          </p:cNvPr>
          <p:cNvGraphicFramePr>
            <a:graphicFrameLocks noGrp="1"/>
          </p:cNvGraphicFramePr>
          <p:nvPr>
            <p:ph type="tbl" sz="quarter" idx="13"/>
            <p:extLst>
              <p:ext uri="{D42A27DB-BD31-4B8C-83A1-F6EECF244321}">
                <p14:modId xmlns:p14="http://schemas.microsoft.com/office/powerpoint/2010/main" val="1041225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99671896"/>
                    </a:ext>
                  </a:extLst>
                </a:gridCol>
                <a:gridCol w="905256">
                  <a:extLst>
                    <a:ext uri="{9D8B030D-6E8A-4147-A177-3AD203B41FA5}">
                      <a16:colId xmlns:a16="http://schemas.microsoft.com/office/drawing/2014/main" val="1543036026"/>
                    </a:ext>
                  </a:extLst>
                </a:gridCol>
                <a:gridCol w="411480">
                  <a:extLst>
                    <a:ext uri="{9D8B030D-6E8A-4147-A177-3AD203B41FA5}">
                      <a16:colId xmlns:a16="http://schemas.microsoft.com/office/drawing/2014/main" val="2825517133"/>
                    </a:ext>
                  </a:extLst>
                </a:gridCol>
                <a:gridCol w="246888">
                  <a:extLst>
                    <a:ext uri="{9D8B030D-6E8A-4147-A177-3AD203B41FA5}">
                      <a16:colId xmlns:a16="http://schemas.microsoft.com/office/drawing/2014/main" val="2128840593"/>
                    </a:ext>
                  </a:extLst>
                </a:gridCol>
                <a:gridCol w="246888">
                  <a:extLst>
                    <a:ext uri="{9D8B030D-6E8A-4147-A177-3AD203B41FA5}">
                      <a16:colId xmlns:a16="http://schemas.microsoft.com/office/drawing/2014/main" val="2969113323"/>
                    </a:ext>
                  </a:extLst>
                </a:gridCol>
                <a:gridCol w="246888">
                  <a:extLst>
                    <a:ext uri="{9D8B030D-6E8A-4147-A177-3AD203B41FA5}">
                      <a16:colId xmlns:a16="http://schemas.microsoft.com/office/drawing/2014/main" val="770265954"/>
                    </a:ext>
                  </a:extLst>
                </a:gridCol>
                <a:gridCol w="246888">
                  <a:extLst>
                    <a:ext uri="{9D8B030D-6E8A-4147-A177-3AD203B41FA5}">
                      <a16:colId xmlns:a16="http://schemas.microsoft.com/office/drawing/2014/main" val="3297690450"/>
                    </a:ext>
                  </a:extLst>
                </a:gridCol>
                <a:gridCol w="246888">
                  <a:extLst>
                    <a:ext uri="{9D8B030D-6E8A-4147-A177-3AD203B41FA5}">
                      <a16:colId xmlns:a16="http://schemas.microsoft.com/office/drawing/2014/main" val="3995656638"/>
                    </a:ext>
                  </a:extLst>
                </a:gridCol>
                <a:gridCol w="246888">
                  <a:extLst>
                    <a:ext uri="{9D8B030D-6E8A-4147-A177-3AD203B41FA5}">
                      <a16:colId xmlns:a16="http://schemas.microsoft.com/office/drawing/2014/main" val="3194226938"/>
                    </a:ext>
                  </a:extLst>
                </a:gridCol>
                <a:gridCol w="246888">
                  <a:extLst>
                    <a:ext uri="{9D8B030D-6E8A-4147-A177-3AD203B41FA5}">
                      <a16:colId xmlns:a16="http://schemas.microsoft.com/office/drawing/2014/main" val="1364698090"/>
                    </a:ext>
                  </a:extLst>
                </a:gridCol>
                <a:gridCol w="246888">
                  <a:extLst>
                    <a:ext uri="{9D8B030D-6E8A-4147-A177-3AD203B41FA5}">
                      <a16:colId xmlns:a16="http://schemas.microsoft.com/office/drawing/2014/main" val="1441865921"/>
                    </a:ext>
                  </a:extLst>
                </a:gridCol>
                <a:gridCol w="246888">
                  <a:extLst>
                    <a:ext uri="{9D8B030D-6E8A-4147-A177-3AD203B41FA5}">
                      <a16:colId xmlns:a16="http://schemas.microsoft.com/office/drawing/2014/main" val="619662553"/>
                    </a:ext>
                  </a:extLst>
                </a:gridCol>
                <a:gridCol w="246888">
                  <a:extLst>
                    <a:ext uri="{9D8B030D-6E8A-4147-A177-3AD203B41FA5}">
                      <a16:colId xmlns:a16="http://schemas.microsoft.com/office/drawing/2014/main" val="2573941927"/>
                    </a:ext>
                  </a:extLst>
                </a:gridCol>
                <a:gridCol w="246888">
                  <a:extLst>
                    <a:ext uri="{9D8B030D-6E8A-4147-A177-3AD203B41FA5}">
                      <a16:colId xmlns:a16="http://schemas.microsoft.com/office/drawing/2014/main" val="847517277"/>
                    </a:ext>
                  </a:extLst>
                </a:gridCol>
                <a:gridCol w="246888">
                  <a:extLst>
                    <a:ext uri="{9D8B030D-6E8A-4147-A177-3AD203B41FA5}">
                      <a16:colId xmlns:a16="http://schemas.microsoft.com/office/drawing/2014/main" val="2994475728"/>
                    </a:ext>
                  </a:extLst>
                </a:gridCol>
                <a:gridCol w="246888">
                  <a:extLst>
                    <a:ext uri="{9D8B030D-6E8A-4147-A177-3AD203B41FA5}">
                      <a16:colId xmlns:a16="http://schemas.microsoft.com/office/drawing/2014/main" val="2507229515"/>
                    </a:ext>
                  </a:extLst>
                </a:gridCol>
                <a:gridCol w="246888">
                  <a:extLst>
                    <a:ext uri="{9D8B030D-6E8A-4147-A177-3AD203B41FA5}">
                      <a16:colId xmlns:a16="http://schemas.microsoft.com/office/drawing/2014/main" val="434263435"/>
                    </a:ext>
                  </a:extLst>
                </a:gridCol>
                <a:gridCol w="246888">
                  <a:extLst>
                    <a:ext uri="{9D8B030D-6E8A-4147-A177-3AD203B41FA5}">
                      <a16:colId xmlns:a16="http://schemas.microsoft.com/office/drawing/2014/main" val="662459483"/>
                    </a:ext>
                  </a:extLst>
                </a:gridCol>
                <a:gridCol w="246888">
                  <a:extLst>
                    <a:ext uri="{9D8B030D-6E8A-4147-A177-3AD203B41FA5}">
                      <a16:colId xmlns:a16="http://schemas.microsoft.com/office/drawing/2014/main" val="3021689883"/>
                    </a:ext>
                  </a:extLst>
                </a:gridCol>
                <a:gridCol w="246888">
                  <a:extLst>
                    <a:ext uri="{9D8B030D-6E8A-4147-A177-3AD203B41FA5}">
                      <a16:colId xmlns:a16="http://schemas.microsoft.com/office/drawing/2014/main" val="2968959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13277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- 2021-01-29 17:44:00</a:t>
                      </a:r>
                      <a:r>
                        <a:rPr kumimoji="0" lang="en-US" sz="1000" b="0" i="0" u="none" strike="noStrike" kern="1200" cap="none" spc="0" normalizeH="0" baseline="0" noProof="0">
                          <a:ln>
                            <a:noFill/>
                          </a:ln>
                          <a:solidFill>
                            <a:prstClr val="black"/>
                          </a:solidFill>
                          <a:effectLst/>
                          <a:uLnTx/>
                          <a:uFillTx/>
                          <a:latin typeface="+mn-lt"/>
                          <a:ea typeface="+mn-ea"/>
                          <a:cs typeface="+mn-cs"/>
                        </a:rPr>
                        <a:t>
 A delicious new recipe is coming your way! Watch the duo of Chef Bryan and Chef Stella cook scrumptious recipes with SCS Butter in the live baking demo presented by </a:t>
                      </a:r>
                      <a:r>
                        <a:rPr kumimoji="0" lang="ja-JP" altLang="en-US" sz="1000" b="0" i="0" u="none" strike="noStrike" kern="1200" cap="none" spc="0" normalizeH="0" baseline="0" noProof="0">
                          <a:ln>
                            <a:noFill/>
                          </a:ln>
                          <a:solidFill>
                            <a:prstClr val="black"/>
                          </a:solidFill>
                          <a:effectLst/>
                          <a:uLnTx/>
                          <a:uFillTx/>
                          <a:latin typeface="+mn-lt"/>
                          <a:ea typeface="+mn-ea"/>
                          <a:cs typeface="+mn-cs"/>
                        </a:rPr>
                        <a:t>美味风采 </a:t>
                      </a:r>
                      <a:r>
                        <a:rPr kumimoji="0" lang="en-US" sz="1000" b="0" i="0" u="none" strike="noStrike" kern="1200" cap="none" spc="0" normalizeH="0" baseline="0" noProof="0">
                          <a:ln>
                            <a:noFill/>
                          </a:ln>
                          <a:solidFill>
                            <a:prstClr val="black"/>
                          </a:solidFill>
                          <a:effectLst/>
                          <a:uLnTx/>
                          <a:uFillTx/>
                          <a:latin typeface="+mn-lt"/>
                          <a:ea typeface="+mn-ea"/>
                          <a:cs typeface="+mn-cs"/>
                        </a:rPr>
                        <a:t>Oriental Cuisine!
Remember to tune in to our page at 4pm tomorrow to watch them in action!
SCS Butter is available at a promotional price on Lazada! Buy your stock in time to bake CNY goodies! Log onto Lazada and shop now:
SCS Salted Butter (Promo price RM11.99): 
http://bit.ly/SCSCNYSalted
SCS Unsalted Butter (Promo price RM11.99): 
http://bit.ly/SCSCNYUnsalted 
Alternatively, you can purchase from your nearest supermarket/hypermarket.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35515246"/>
                  </a:ext>
                </a:extLst>
              </a:tr>
            </a:tbl>
          </a:graphicData>
        </a:graphic>
      </p:graphicFrame>
      <p:sp>
        <p:nvSpPr>
          <p:cNvPr id="4" name="Text Placeholder 3">
            <a:extLst>
              <a:ext uri="{FF2B5EF4-FFF2-40B4-BE49-F238E27FC236}">
                <a16:creationId xmlns:a16="http://schemas.microsoft.com/office/drawing/2014/main" id="{573DD182-C66C-480C-811D-63D1CDED872F}"/>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7495891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BE8CE-D23A-4DDB-A2B5-56BBB4172F93}"/>
              </a:ext>
            </a:extLst>
          </p:cNvPr>
          <p:cNvSpPr>
            <a:spLocks noGrp="1"/>
          </p:cNvSpPr>
          <p:nvPr>
            <p:ph type="title"/>
          </p:nvPr>
        </p:nvSpPr>
        <p:spPr/>
        <p:txBody>
          <a:bodyPr/>
          <a:lstStyle/>
          <a:p>
            <a:r>
              <a:rPr lang="en-US"/>
              <a:t>Facebook Original Own Posts Table | SCS Dairy MY - 3 of 26</a:t>
            </a:r>
          </a:p>
        </p:txBody>
      </p:sp>
      <p:graphicFrame>
        <p:nvGraphicFramePr>
          <p:cNvPr id="5" name="Table Placeholder 4">
            <a:extLst>
              <a:ext uri="{FF2B5EF4-FFF2-40B4-BE49-F238E27FC236}">
                <a16:creationId xmlns:a16="http://schemas.microsoft.com/office/drawing/2014/main" id="{4295BC58-1CEC-465D-B9E8-11628F056794}"/>
              </a:ext>
            </a:extLst>
          </p:cNvPr>
          <p:cNvGraphicFramePr>
            <a:graphicFrameLocks noGrp="1"/>
          </p:cNvGraphicFramePr>
          <p:nvPr>
            <p:ph type="tbl" sz="quarter" idx="13"/>
            <p:extLst>
              <p:ext uri="{D42A27DB-BD31-4B8C-83A1-F6EECF244321}">
                <p14:modId xmlns:p14="http://schemas.microsoft.com/office/powerpoint/2010/main" val="1742473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19037798"/>
                    </a:ext>
                  </a:extLst>
                </a:gridCol>
                <a:gridCol w="905256">
                  <a:extLst>
                    <a:ext uri="{9D8B030D-6E8A-4147-A177-3AD203B41FA5}">
                      <a16:colId xmlns:a16="http://schemas.microsoft.com/office/drawing/2014/main" val="3028965757"/>
                    </a:ext>
                  </a:extLst>
                </a:gridCol>
                <a:gridCol w="411480">
                  <a:extLst>
                    <a:ext uri="{9D8B030D-6E8A-4147-A177-3AD203B41FA5}">
                      <a16:colId xmlns:a16="http://schemas.microsoft.com/office/drawing/2014/main" val="2170939558"/>
                    </a:ext>
                  </a:extLst>
                </a:gridCol>
                <a:gridCol w="246888">
                  <a:extLst>
                    <a:ext uri="{9D8B030D-6E8A-4147-A177-3AD203B41FA5}">
                      <a16:colId xmlns:a16="http://schemas.microsoft.com/office/drawing/2014/main" val="191948110"/>
                    </a:ext>
                  </a:extLst>
                </a:gridCol>
                <a:gridCol w="246888">
                  <a:extLst>
                    <a:ext uri="{9D8B030D-6E8A-4147-A177-3AD203B41FA5}">
                      <a16:colId xmlns:a16="http://schemas.microsoft.com/office/drawing/2014/main" val="3170282266"/>
                    </a:ext>
                  </a:extLst>
                </a:gridCol>
                <a:gridCol w="246888">
                  <a:extLst>
                    <a:ext uri="{9D8B030D-6E8A-4147-A177-3AD203B41FA5}">
                      <a16:colId xmlns:a16="http://schemas.microsoft.com/office/drawing/2014/main" val="2594006004"/>
                    </a:ext>
                  </a:extLst>
                </a:gridCol>
                <a:gridCol w="246888">
                  <a:extLst>
                    <a:ext uri="{9D8B030D-6E8A-4147-A177-3AD203B41FA5}">
                      <a16:colId xmlns:a16="http://schemas.microsoft.com/office/drawing/2014/main" val="3135841863"/>
                    </a:ext>
                  </a:extLst>
                </a:gridCol>
                <a:gridCol w="246888">
                  <a:extLst>
                    <a:ext uri="{9D8B030D-6E8A-4147-A177-3AD203B41FA5}">
                      <a16:colId xmlns:a16="http://schemas.microsoft.com/office/drawing/2014/main" val="4059091814"/>
                    </a:ext>
                  </a:extLst>
                </a:gridCol>
                <a:gridCol w="246888">
                  <a:extLst>
                    <a:ext uri="{9D8B030D-6E8A-4147-A177-3AD203B41FA5}">
                      <a16:colId xmlns:a16="http://schemas.microsoft.com/office/drawing/2014/main" val="3523455345"/>
                    </a:ext>
                  </a:extLst>
                </a:gridCol>
                <a:gridCol w="246888">
                  <a:extLst>
                    <a:ext uri="{9D8B030D-6E8A-4147-A177-3AD203B41FA5}">
                      <a16:colId xmlns:a16="http://schemas.microsoft.com/office/drawing/2014/main" val="3272700589"/>
                    </a:ext>
                  </a:extLst>
                </a:gridCol>
                <a:gridCol w="246888">
                  <a:extLst>
                    <a:ext uri="{9D8B030D-6E8A-4147-A177-3AD203B41FA5}">
                      <a16:colId xmlns:a16="http://schemas.microsoft.com/office/drawing/2014/main" val="2709324697"/>
                    </a:ext>
                  </a:extLst>
                </a:gridCol>
                <a:gridCol w="246888">
                  <a:extLst>
                    <a:ext uri="{9D8B030D-6E8A-4147-A177-3AD203B41FA5}">
                      <a16:colId xmlns:a16="http://schemas.microsoft.com/office/drawing/2014/main" val="2941428141"/>
                    </a:ext>
                  </a:extLst>
                </a:gridCol>
                <a:gridCol w="246888">
                  <a:extLst>
                    <a:ext uri="{9D8B030D-6E8A-4147-A177-3AD203B41FA5}">
                      <a16:colId xmlns:a16="http://schemas.microsoft.com/office/drawing/2014/main" val="1175422314"/>
                    </a:ext>
                  </a:extLst>
                </a:gridCol>
                <a:gridCol w="246888">
                  <a:extLst>
                    <a:ext uri="{9D8B030D-6E8A-4147-A177-3AD203B41FA5}">
                      <a16:colId xmlns:a16="http://schemas.microsoft.com/office/drawing/2014/main" val="1263694419"/>
                    </a:ext>
                  </a:extLst>
                </a:gridCol>
                <a:gridCol w="246888">
                  <a:extLst>
                    <a:ext uri="{9D8B030D-6E8A-4147-A177-3AD203B41FA5}">
                      <a16:colId xmlns:a16="http://schemas.microsoft.com/office/drawing/2014/main" val="3602225616"/>
                    </a:ext>
                  </a:extLst>
                </a:gridCol>
                <a:gridCol w="246888">
                  <a:extLst>
                    <a:ext uri="{9D8B030D-6E8A-4147-A177-3AD203B41FA5}">
                      <a16:colId xmlns:a16="http://schemas.microsoft.com/office/drawing/2014/main" val="2404165659"/>
                    </a:ext>
                  </a:extLst>
                </a:gridCol>
                <a:gridCol w="246888">
                  <a:extLst>
                    <a:ext uri="{9D8B030D-6E8A-4147-A177-3AD203B41FA5}">
                      <a16:colId xmlns:a16="http://schemas.microsoft.com/office/drawing/2014/main" val="992752837"/>
                    </a:ext>
                  </a:extLst>
                </a:gridCol>
                <a:gridCol w="246888">
                  <a:extLst>
                    <a:ext uri="{9D8B030D-6E8A-4147-A177-3AD203B41FA5}">
                      <a16:colId xmlns:a16="http://schemas.microsoft.com/office/drawing/2014/main" val="1358587471"/>
                    </a:ext>
                  </a:extLst>
                </a:gridCol>
                <a:gridCol w="246888">
                  <a:extLst>
                    <a:ext uri="{9D8B030D-6E8A-4147-A177-3AD203B41FA5}">
                      <a16:colId xmlns:a16="http://schemas.microsoft.com/office/drawing/2014/main" val="3410178204"/>
                    </a:ext>
                  </a:extLst>
                </a:gridCol>
                <a:gridCol w="246888">
                  <a:extLst>
                    <a:ext uri="{9D8B030D-6E8A-4147-A177-3AD203B41FA5}">
                      <a16:colId xmlns:a16="http://schemas.microsoft.com/office/drawing/2014/main" val="3309920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18824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- 2021-01-29 12:45:26</a:t>
                      </a:r>
                      <a:r>
                        <a:rPr kumimoji="0" lang="en-US" sz="1000" b="0" i="0" u="none" strike="noStrike" kern="1200" cap="none" spc="0" normalizeH="0" baseline="0" noProof="0">
                          <a:ln>
                            <a:noFill/>
                          </a:ln>
                          <a:solidFill>
                            <a:prstClr val="black"/>
                          </a:solidFill>
                          <a:effectLst/>
                          <a:uLnTx/>
                          <a:uFillTx/>
                          <a:latin typeface="+mn-lt"/>
                          <a:ea typeface="+mn-ea"/>
                          <a:cs typeface="+mn-cs"/>
                        </a:rPr>
                        <a:t>
 Hop on the tortilla trend wagon with this delicious tortilla wrap made with SCS Original Sliced Cheese!
#SCSrecipes #JustAddSCS
Tortilla Wrap
Ingredients:
2 slices SCS Original Sliced Cheese
1 large tortilla wrap 
Small handful of fresh spinach
2 tsp hummus
2-3 pre-cooked vegetarian nuggets
1 tsp sweet chilli sauce
3 cherry tomatoes, halved
Instructions:
1. Lay the wrap flat on a board, and cut a slit from the centre of the wrap to the edge of the wrap.
2. Place the spinach in the bottom left corner of the wrap. 
3. Above it, add the hummus and nuggets. In the top-right corner, add the chilli sauce and cherry tomatoes. 
4. To the right of the cut, add SCS Original Sliced Cheese.
5. Fold the bottom left of the tortilla upwards, then continue folding to the right, and finally fold downwards 
over the sliced cheese.
6. Cook the folded wrap in a panini press until golden brown and crispy. Alternatively, cook it in a dry frying pan 
for a few minutes each side. Push the wrap down with a spatula or a heavy object like the bottom of a heavy 
pan to help press it together.
Source: https://www.easycheesyvegetarian.com/layered-tortillas/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08110221"/>
                  </a:ext>
                </a:extLst>
              </a:tr>
            </a:tbl>
          </a:graphicData>
        </a:graphic>
      </p:graphicFrame>
      <p:sp>
        <p:nvSpPr>
          <p:cNvPr id="4" name="Text Placeholder 3">
            <a:extLst>
              <a:ext uri="{FF2B5EF4-FFF2-40B4-BE49-F238E27FC236}">
                <a16:creationId xmlns:a16="http://schemas.microsoft.com/office/drawing/2014/main" id="{2736FE7B-465E-407E-89B6-2B0775C7DA2A}"/>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6616416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62030-C96D-4051-9E25-E0DF79F2669E}"/>
              </a:ext>
            </a:extLst>
          </p:cNvPr>
          <p:cNvSpPr>
            <a:spLocks noGrp="1"/>
          </p:cNvSpPr>
          <p:nvPr>
            <p:ph type="title"/>
          </p:nvPr>
        </p:nvSpPr>
        <p:spPr/>
        <p:txBody>
          <a:bodyPr/>
          <a:lstStyle/>
          <a:p>
            <a:r>
              <a:rPr lang="en-US"/>
              <a:t>Facebook Original Own Posts Table | SCS Dairy MY - 4 of 26</a:t>
            </a:r>
          </a:p>
        </p:txBody>
      </p:sp>
      <p:graphicFrame>
        <p:nvGraphicFramePr>
          <p:cNvPr id="5" name="Table Placeholder 4">
            <a:extLst>
              <a:ext uri="{FF2B5EF4-FFF2-40B4-BE49-F238E27FC236}">
                <a16:creationId xmlns:a16="http://schemas.microsoft.com/office/drawing/2014/main" id="{3D660687-BDF9-44CA-AFEE-91B9883F56EC}"/>
              </a:ext>
            </a:extLst>
          </p:cNvPr>
          <p:cNvGraphicFramePr>
            <a:graphicFrameLocks noGrp="1"/>
          </p:cNvGraphicFramePr>
          <p:nvPr>
            <p:ph type="tbl" sz="quarter" idx="13"/>
            <p:extLst>
              <p:ext uri="{D42A27DB-BD31-4B8C-83A1-F6EECF244321}">
                <p14:modId xmlns:p14="http://schemas.microsoft.com/office/powerpoint/2010/main" val="2110008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786890001"/>
                    </a:ext>
                  </a:extLst>
                </a:gridCol>
                <a:gridCol w="905256">
                  <a:extLst>
                    <a:ext uri="{9D8B030D-6E8A-4147-A177-3AD203B41FA5}">
                      <a16:colId xmlns:a16="http://schemas.microsoft.com/office/drawing/2014/main" val="562991900"/>
                    </a:ext>
                  </a:extLst>
                </a:gridCol>
                <a:gridCol w="411480">
                  <a:extLst>
                    <a:ext uri="{9D8B030D-6E8A-4147-A177-3AD203B41FA5}">
                      <a16:colId xmlns:a16="http://schemas.microsoft.com/office/drawing/2014/main" val="1179790001"/>
                    </a:ext>
                  </a:extLst>
                </a:gridCol>
                <a:gridCol w="246888">
                  <a:extLst>
                    <a:ext uri="{9D8B030D-6E8A-4147-A177-3AD203B41FA5}">
                      <a16:colId xmlns:a16="http://schemas.microsoft.com/office/drawing/2014/main" val="303919021"/>
                    </a:ext>
                  </a:extLst>
                </a:gridCol>
                <a:gridCol w="246888">
                  <a:extLst>
                    <a:ext uri="{9D8B030D-6E8A-4147-A177-3AD203B41FA5}">
                      <a16:colId xmlns:a16="http://schemas.microsoft.com/office/drawing/2014/main" val="2641797793"/>
                    </a:ext>
                  </a:extLst>
                </a:gridCol>
                <a:gridCol w="246888">
                  <a:extLst>
                    <a:ext uri="{9D8B030D-6E8A-4147-A177-3AD203B41FA5}">
                      <a16:colId xmlns:a16="http://schemas.microsoft.com/office/drawing/2014/main" val="2663625841"/>
                    </a:ext>
                  </a:extLst>
                </a:gridCol>
                <a:gridCol w="246888">
                  <a:extLst>
                    <a:ext uri="{9D8B030D-6E8A-4147-A177-3AD203B41FA5}">
                      <a16:colId xmlns:a16="http://schemas.microsoft.com/office/drawing/2014/main" val="2104177261"/>
                    </a:ext>
                  </a:extLst>
                </a:gridCol>
                <a:gridCol w="246888">
                  <a:extLst>
                    <a:ext uri="{9D8B030D-6E8A-4147-A177-3AD203B41FA5}">
                      <a16:colId xmlns:a16="http://schemas.microsoft.com/office/drawing/2014/main" val="69589859"/>
                    </a:ext>
                  </a:extLst>
                </a:gridCol>
                <a:gridCol w="246888">
                  <a:extLst>
                    <a:ext uri="{9D8B030D-6E8A-4147-A177-3AD203B41FA5}">
                      <a16:colId xmlns:a16="http://schemas.microsoft.com/office/drawing/2014/main" val="710217903"/>
                    </a:ext>
                  </a:extLst>
                </a:gridCol>
                <a:gridCol w="246888">
                  <a:extLst>
                    <a:ext uri="{9D8B030D-6E8A-4147-A177-3AD203B41FA5}">
                      <a16:colId xmlns:a16="http://schemas.microsoft.com/office/drawing/2014/main" val="1909560307"/>
                    </a:ext>
                  </a:extLst>
                </a:gridCol>
                <a:gridCol w="246888">
                  <a:extLst>
                    <a:ext uri="{9D8B030D-6E8A-4147-A177-3AD203B41FA5}">
                      <a16:colId xmlns:a16="http://schemas.microsoft.com/office/drawing/2014/main" val="2881060171"/>
                    </a:ext>
                  </a:extLst>
                </a:gridCol>
                <a:gridCol w="246888">
                  <a:extLst>
                    <a:ext uri="{9D8B030D-6E8A-4147-A177-3AD203B41FA5}">
                      <a16:colId xmlns:a16="http://schemas.microsoft.com/office/drawing/2014/main" val="3364497027"/>
                    </a:ext>
                  </a:extLst>
                </a:gridCol>
                <a:gridCol w="246888">
                  <a:extLst>
                    <a:ext uri="{9D8B030D-6E8A-4147-A177-3AD203B41FA5}">
                      <a16:colId xmlns:a16="http://schemas.microsoft.com/office/drawing/2014/main" val="3432201386"/>
                    </a:ext>
                  </a:extLst>
                </a:gridCol>
                <a:gridCol w="246888">
                  <a:extLst>
                    <a:ext uri="{9D8B030D-6E8A-4147-A177-3AD203B41FA5}">
                      <a16:colId xmlns:a16="http://schemas.microsoft.com/office/drawing/2014/main" val="2555669776"/>
                    </a:ext>
                  </a:extLst>
                </a:gridCol>
                <a:gridCol w="246888">
                  <a:extLst>
                    <a:ext uri="{9D8B030D-6E8A-4147-A177-3AD203B41FA5}">
                      <a16:colId xmlns:a16="http://schemas.microsoft.com/office/drawing/2014/main" val="1190094067"/>
                    </a:ext>
                  </a:extLst>
                </a:gridCol>
                <a:gridCol w="246888">
                  <a:extLst>
                    <a:ext uri="{9D8B030D-6E8A-4147-A177-3AD203B41FA5}">
                      <a16:colId xmlns:a16="http://schemas.microsoft.com/office/drawing/2014/main" val="3247346988"/>
                    </a:ext>
                  </a:extLst>
                </a:gridCol>
                <a:gridCol w="246888">
                  <a:extLst>
                    <a:ext uri="{9D8B030D-6E8A-4147-A177-3AD203B41FA5}">
                      <a16:colId xmlns:a16="http://schemas.microsoft.com/office/drawing/2014/main" val="4115985029"/>
                    </a:ext>
                  </a:extLst>
                </a:gridCol>
                <a:gridCol w="246888">
                  <a:extLst>
                    <a:ext uri="{9D8B030D-6E8A-4147-A177-3AD203B41FA5}">
                      <a16:colId xmlns:a16="http://schemas.microsoft.com/office/drawing/2014/main" val="578159713"/>
                    </a:ext>
                  </a:extLst>
                </a:gridCol>
                <a:gridCol w="246888">
                  <a:extLst>
                    <a:ext uri="{9D8B030D-6E8A-4147-A177-3AD203B41FA5}">
                      <a16:colId xmlns:a16="http://schemas.microsoft.com/office/drawing/2014/main" val="2355356164"/>
                    </a:ext>
                  </a:extLst>
                </a:gridCol>
                <a:gridCol w="246888">
                  <a:extLst>
                    <a:ext uri="{9D8B030D-6E8A-4147-A177-3AD203B41FA5}">
                      <a16:colId xmlns:a16="http://schemas.microsoft.com/office/drawing/2014/main" val="2816687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00516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- 2021-01-28 13:05:00</a:t>
                      </a:r>
                      <a:r>
                        <a:rPr kumimoji="0" lang="en-US" sz="1000" b="0" i="0" u="none" strike="noStrike" kern="1200" cap="none" spc="0" normalizeH="0" baseline="0" noProof="0">
                          <a:ln>
                            <a:noFill/>
                          </a:ln>
                          <a:solidFill>
                            <a:prstClr val="black"/>
                          </a:solidFill>
                          <a:effectLst/>
                          <a:uLnTx/>
                          <a:uFillTx/>
                          <a:latin typeface="+mn-lt"/>
                          <a:ea typeface="+mn-ea"/>
                          <a:cs typeface="+mn-cs"/>
                        </a:rPr>
                        <a:t>
 Are you on team SCS Salted Spreadable Butter or team SCS Extra Virgin Olive Oil Spreadable Butter?
Tell us how you love to enjoy SCS Spreadable Butter? 
#SCSSpreadableButter #butter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26825455"/>
                  </a:ext>
                </a:extLst>
              </a:tr>
            </a:tbl>
          </a:graphicData>
        </a:graphic>
      </p:graphicFrame>
      <p:sp>
        <p:nvSpPr>
          <p:cNvPr id="4" name="Text Placeholder 3">
            <a:extLst>
              <a:ext uri="{FF2B5EF4-FFF2-40B4-BE49-F238E27FC236}">
                <a16:creationId xmlns:a16="http://schemas.microsoft.com/office/drawing/2014/main" id="{980980F1-3F2C-481E-94D2-A752E85B3E1A}"/>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40742664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EC847-CC7F-4D2C-9F3D-2B585D3A14E5}"/>
              </a:ext>
            </a:extLst>
          </p:cNvPr>
          <p:cNvSpPr>
            <a:spLocks noGrp="1"/>
          </p:cNvSpPr>
          <p:nvPr>
            <p:ph type="title"/>
          </p:nvPr>
        </p:nvSpPr>
        <p:spPr/>
        <p:txBody>
          <a:bodyPr/>
          <a:lstStyle/>
          <a:p>
            <a:r>
              <a:rPr lang="en-US"/>
              <a:t>Facebook Original Own Posts Table | SCS Dairy MY - 5 of 26</a:t>
            </a:r>
          </a:p>
        </p:txBody>
      </p:sp>
      <p:graphicFrame>
        <p:nvGraphicFramePr>
          <p:cNvPr id="5" name="Table Placeholder 4">
            <a:extLst>
              <a:ext uri="{FF2B5EF4-FFF2-40B4-BE49-F238E27FC236}">
                <a16:creationId xmlns:a16="http://schemas.microsoft.com/office/drawing/2014/main" id="{CE751E94-C5D2-4446-986C-4C87D26E796B}"/>
              </a:ext>
            </a:extLst>
          </p:cNvPr>
          <p:cNvGraphicFramePr>
            <a:graphicFrameLocks noGrp="1"/>
          </p:cNvGraphicFramePr>
          <p:nvPr>
            <p:ph type="tbl" sz="quarter" idx="13"/>
            <p:extLst>
              <p:ext uri="{D42A27DB-BD31-4B8C-83A1-F6EECF244321}">
                <p14:modId xmlns:p14="http://schemas.microsoft.com/office/powerpoint/2010/main" val="2965989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801675246"/>
                    </a:ext>
                  </a:extLst>
                </a:gridCol>
                <a:gridCol w="905256">
                  <a:extLst>
                    <a:ext uri="{9D8B030D-6E8A-4147-A177-3AD203B41FA5}">
                      <a16:colId xmlns:a16="http://schemas.microsoft.com/office/drawing/2014/main" val="515045186"/>
                    </a:ext>
                  </a:extLst>
                </a:gridCol>
                <a:gridCol w="411480">
                  <a:extLst>
                    <a:ext uri="{9D8B030D-6E8A-4147-A177-3AD203B41FA5}">
                      <a16:colId xmlns:a16="http://schemas.microsoft.com/office/drawing/2014/main" val="3911786623"/>
                    </a:ext>
                  </a:extLst>
                </a:gridCol>
                <a:gridCol w="246888">
                  <a:extLst>
                    <a:ext uri="{9D8B030D-6E8A-4147-A177-3AD203B41FA5}">
                      <a16:colId xmlns:a16="http://schemas.microsoft.com/office/drawing/2014/main" val="1767333197"/>
                    </a:ext>
                  </a:extLst>
                </a:gridCol>
                <a:gridCol w="246888">
                  <a:extLst>
                    <a:ext uri="{9D8B030D-6E8A-4147-A177-3AD203B41FA5}">
                      <a16:colId xmlns:a16="http://schemas.microsoft.com/office/drawing/2014/main" val="1947039653"/>
                    </a:ext>
                  </a:extLst>
                </a:gridCol>
                <a:gridCol w="246888">
                  <a:extLst>
                    <a:ext uri="{9D8B030D-6E8A-4147-A177-3AD203B41FA5}">
                      <a16:colId xmlns:a16="http://schemas.microsoft.com/office/drawing/2014/main" val="1198466064"/>
                    </a:ext>
                  </a:extLst>
                </a:gridCol>
                <a:gridCol w="246888">
                  <a:extLst>
                    <a:ext uri="{9D8B030D-6E8A-4147-A177-3AD203B41FA5}">
                      <a16:colId xmlns:a16="http://schemas.microsoft.com/office/drawing/2014/main" val="3141617405"/>
                    </a:ext>
                  </a:extLst>
                </a:gridCol>
                <a:gridCol w="246888">
                  <a:extLst>
                    <a:ext uri="{9D8B030D-6E8A-4147-A177-3AD203B41FA5}">
                      <a16:colId xmlns:a16="http://schemas.microsoft.com/office/drawing/2014/main" val="3414012898"/>
                    </a:ext>
                  </a:extLst>
                </a:gridCol>
                <a:gridCol w="246888">
                  <a:extLst>
                    <a:ext uri="{9D8B030D-6E8A-4147-A177-3AD203B41FA5}">
                      <a16:colId xmlns:a16="http://schemas.microsoft.com/office/drawing/2014/main" val="432048178"/>
                    </a:ext>
                  </a:extLst>
                </a:gridCol>
                <a:gridCol w="246888">
                  <a:extLst>
                    <a:ext uri="{9D8B030D-6E8A-4147-A177-3AD203B41FA5}">
                      <a16:colId xmlns:a16="http://schemas.microsoft.com/office/drawing/2014/main" val="4200432535"/>
                    </a:ext>
                  </a:extLst>
                </a:gridCol>
                <a:gridCol w="246888">
                  <a:extLst>
                    <a:ext uri="{9D8B030D-6E8A-4147-A177-3AD203B41FA5}">
                      <a16:colId xmlns:a16="http://schemas.microsoft.com/office/drawing/2014/main" val="2393658381"/>
                    </a:ext>
                  </a:extLst>
                </a:gridCol>
                <a:gridCol w="246888">
                  <a:extLst>
                    <a:ext uri="{9D8B030D-6E8A-4147-A177-3AD203B41FA5}">
                      <a16:colId xmlns:a16="http://schemas.microsoft.com/office/drawing/2014/main" val="2329917015"/>
                    </a:ext>
                  </a:extLst>
                </a:gridCol>
                <a:gridCol w="246888">
                  <a:extLst>
                    <a:ext uri="{9D8B030D-6E8A-4147-A177-3AD203B41FA5}">
                      <a16:colId xmlns:a16="http://schemas.microsoft.com/office/drawing/2014/main" val="2815584766"/>
                    </a:ext>
                  </a:extLst>
                </a:gridCol>
                <a:gridCol w="246888">
                  <a:extLst>
                    <a:ext uri="{9D8B030D-6E8A-4147-A177-3AD203B41FA5}">
                      <a16:colId xmlns:a16="http://schemas.microsoft.com/office/drawing/2014/main" val="2304818827"/>
                    </a:ext>
                  </a:extLst>
                </a:gridCol>
                <a:gridCol w="246888">
                  <a:extLst>
                    <a:ext uri="{9D8B030D-6E8A-4147-A177-3AD203B41FA5}">
                      <a16:colId xmlns:a16="http://schemas.microsoft.com/office/drawing/2014/main" val="698760401"/>
                    </a:ext>
                  </a:extLst>
                </a:gridCol>
                <a:gridCol w="246888">
                  <a:extLst>
                    <a:ext uri="{9D8B030D-6E8A-4147-A177-3AD203B41FA5}">
                      <a16:colId xmlns:a16="http://schemas.microsoft.com/office/drawing/2014/main" val="3421072920"/>
                    </a:ext>
                  </a:extLst>
                </a:gridCol>
                <a:gridCol w="246888">
                  <a:extLst>
                    <a:ext uri="{9D8B030D-6E8A-4147-A177-3AD203B41FA5}">
                      <a16:colId xmlns:a16="http://schemas.microsoft.com/office/drawing/2014/main" val="228791978"/>
                    </a:ext>
                  </a:extLst>
                </a:gridCol>
                <a:gridCol w="246888">
                  <a:extLst>
                    <a:ext uri="{9D8B030D-6E8A-4147-A177-3AD203B41FA5}">
                      <a16:colId xmlns:a16="http://schemas.microsoft.com/office/drawing/2014/main" val="2727118301"/>
                    </a:ext>
                  </a:extLst>
                </a:gridCol>
                <a:gridCol w="246888">
                  <a:extLst>
                    <a:ext uri="{9D8B030D-6E8A-4147-A177-3AD203B41FA5}">
                      <a16:colId xmlns:a16="http://schemas.microsoft.com/office/drawing/2014/main" val="526998220"/>
                    </a:ext>
                  </a:extLst>
                </a:gridCol>
                <a:gridCol w="246888">
                  <a:extLst>
                    <a:ext uri="{9D8B030D-6E8A-4147-A177-3AD203B41FA5}">
                      <a16:colId xmlns:a16="http://schemas.microsoft.com/office/drawing/2014/main" val="3435311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341872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- 2021-01-28 08:32:23</a:t>
                      </a:r>
                      <a:r>
                        <a:rPr kumimoji="0" lang="en-US" sz="1000" b="0" i="0" u="none" strike="noStrike" kern="1200" cap="none" spc="0" normalizeH="0" baseline="0" noProof="0">
                          <a:ln>
                            <a:noFill/>
                          </a:ln>
                          <a:solidFill>
                            <a:prstClr val="black"/>
                          </a:solidFill>
                          <a:effectLst/>
                          <a:uLnTx/>
                          <a:uFillTx/>
                          <a:latin typeface="+mn-lt"/>
                          <a:ea typeface="+mn-ea"/>
                          <a:cs typeface="+mn-cs"/>
                        </a:rPr>
                        <a:t>
 Happy Thaipusam to all Malaysians from 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82337797"/>
                  </a:ext>
                </a:extLst>
              </a:tr>
            </a:tbl>
          </a:graphicData>
        </a:graphic>
      </p:graphicFrame>
      <p:sp>
        <p:nvSpPr>
          <p:cNvPr id="4" name="Text Placeholder 3">
            <a:extLst>
              <a:ext uri="{FF2B5EF4-FFF2-40B4-BE49-F238E27FC236}">
                <a16:creationId xmlns:a16="http://schemas.microsoft.com/office/drawing/2014/main" id="{301D523F-52F8-4088-8DFC-5A044121F109}"/>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5850774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58F1E-A0A1-4C22-AF6E-09F3C66A2CE0}"/>
              </a:ext>
            </a:extLst>
          </p:cNvPr>
          <p:cNvSpPr>
            <a:spLocks noGrp="1"/>
          </p:cNvSpPr>
          <p:nvPr>
            <p:ph type="title"/>
          </p:nvPr>
        </p:nvSpPr>
        <p:spPr/>
        <p:txBody>
          <a:bodyPr/>
          <a:lstStyle/>
          <a:p>
            <a:r>
              <a:rPr lang="en-US"/>
              <a:t>Facebook Original Own Posts Table | SCS Dairy MY - 6 of 26</a:t>
            </a:r>
          </a:p>
        </p:txBody>
      </p:sp>
      <p:graphicFrame>
        <p:nvGraphicFramePr>
          <p:cNvPr id="5" name="Table Placeholder 4">
            <a:extLst>
              <a:ext uri="{FF2B5EF4-FFF2-40B4-BE49-F238E27FC236}">
                <a16:creationId xmlns:a16="http://schemas.microsoft.com/office/drawing/2014/main" id="{B50EEA67-6641-45E8-9163-3E45D8D198E1}"/>
              </a:ext>
            </a:extLst>
          </p:cNvPr>
          <p:cNvGraphicFramePr>
            <a:graphicFrameLocks noGrp="1"/>
          </p:cNvGraphicFramePr>
          <p:nvPr>
            <p:ph type="tbl" sz="quarter" idx="13"/>
            <p:extLst>
              <p:ext uri="{D42A27DB-BD31-4B8C-83A1-F6EECF244321}">
                <p14:modId xmlns:p14="http://schemas.microsoft.com/office/powerpoint/2010/main" val="343489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141752985"/>
                    </a:ext>
                  </a:extLst>
                </a:gridCol>
                <a:gridCol w="905256">
                  <a:extLst>
                    <a:ext uri="{9D8B030D-6E8A-4147-A177-3AD203B41FA5}">
                      <a16:colId xmlns:a16="http://schemas.microsoft.com/office/drawing/2014/main" val="737213645"/>
                    </a:ext>
                  </a:extLst>
                </a:gridCol>
                <a:gridCol w="411480">
                  <a:extLst>
                    <a:ext uri="{9D8B030D-6E8A-4147-A177-3AD203B41FA5}">
                      <a16:colId xmlns:a16="http://schemas.microsoft.com/office/drawing/2014/main" val="4198741902"/>
                    </a:ext>
                  </a:extLst>
                </a:gridCol>
                <a:gridCol w="246888">
                  <a:extLst>
                    <a:ext uri="{9D8B030D-6E8A-4147-A177-3AD203B41FA5}">
                      <a16:colId xmlns:a16="http://schemas.microsoft.com/office/drawing/2014/main" val="3066891196"/>
                    </a:ext>
                  </a:extLst>
                </a:gridCol>
                <a:gridCol w="246888">
                  <a:extLst>
                    <a:ext uri="{9D8B030D-6E8A-4147-A177-3AD203B41FA5}">
                      <a16:colId xmlns:a16="http://schemas.microsoft.com/office/drawing/2014/main" val="1205847421"/>
                    </a:ext>
                  </a:extLst>
                </a:gridCol>
                <a:gridCol w="246888">
                  <a:extLst>
                    <a:ext uri="{9D8B030D-6E8A-4147-A177-3AD203B41FA5}">
                      <a16:colId xmlns:a16="http://schemas.microsoft.com/office/drawing/2014/main" val="3526112776"/>
                    </a:ext>
                  </a:extLst>
                </a:gridCol>
                <a:gridCol w="246888">
                  <a:extLst>
                    <a:ext uri="{9D8B030D-6E8A-4147-A177-3AD203B41FA5}">
                      <a16:colId xmlns:a16="http://schemas.microsoft.com/office/drawing/2014/main" val="1188997359"/>
                    </a:ext>
                  </a:extLst>
                </a:gridCol>
                <a:gridCol w="246888">
                  <a:extLst>
                    <a:ext uri="{9D8B030D-6E8A-4147-A177-3AD203B41FA5}">
                      <a16:colId xmlns:a16="http://schemas.microsoft.com/office/drawing/2014/main" val="2996290812"/>
                    </a:ext>
                  </a:extLst>
                </a:gridCol>
                <a:gridCol w="246888">
                  <a:extLst>
                    <a:ext uri="{9D8B030D-6E8A-4147-A177-3AD203B41FA5}">
                      <a16:colId xmlns:a16="http://schemas.microsoft.com/office/drawing/2014/main" val="1868669158"/>
                    </a:ext>
                  </a:extLst>
                </a:gridCol>
                <a:gridCol w="246888">
                  <a:extLst>
                    <a:ext uri="{9D8B030D-6E8A-4147-A177-3AD203B41FA5}">
                      <a16:colId xmlns:a16="http://schemas.microsoft.com/office/drawing/2014/main" val="400740916"/>
                    </a:ext>
                  </a:extLst>
                </a:gridCol>
                <a:gridCol w="246888">
                  <a:extLst>
                    <a:ext uri="{9D8B030D-6E8A-4147-A177-3AD203B41FA5}">
                      <a16:colId xmlns:a16="http://schemas.microsoft.com/office/drawing/2014/main" val="395653606"/>
                    </a:ext>
                  </a:extLst>
                </a:gridCol>
                <a:gridCol w="246888">
                  <a:extLst>
                    <a:ext uri="{9D8B030D-6E8A-4147-A177-3AD203B41FA5}">
                      <a16:colId xmlns:a16="http://schemas.microsoft.com/office/drawing/2014/main" val="2984356147"/>
                    </a:ext>
                  </a:extLst>
                </a:gridCol>
                <a:gridCol w="246888">
                  <a:extLst>
                    <a:ext uri="{9D8B030D-6E8A-4147-A177-3AD203B41FA5}">
                      <a16:colId xmlns:a16="http://schemas.microsoft.com/office/drawing/2014/main" val="1044264050"/>
                    </a:ext>
                  </a:extLst>
                </a:gridCol>
                <a:gridCol w="246888">
                  <a:extLst>
                    <a:ext uri="{9D8B030D-6E8A-4147-A177-3AD203B41FA5}">
                      <a16:colId xmlns:a16="http://schemas.microsoft.com/office/drawing/2014/main" val="1497685628"/>
                    </a:ext>
                  </a:extLst>
                </a:gridCol>
                <a:gridCol w="246888">
                  <a:extLst>
                    <a:ext uri="{9D8B030D-6E8A-4147-A177-3AD203B41FA5}">
                      <a16:colId xmlns:a16="http://schemas.microsoft.com/office/drawing/2014/main" val="1010549001"/>
                    </a:ext>
                  </a:extLst>
                </a:gridCol>
                <a:gridCol w="246888">
                  <a:extLst>
                    <a:ext uri="{9D8B030D-6E8A-4147-A177-3AD203B41FA5}">
                      <a16:colId xmlns:a16="http://schemas.microsoft.com/office/drawing/2014/main" val="2816350960"/>
                    </a:ext>
                  </a:extLst>
                </a:gridCol>
                <a:gridCol w="246888">
                  <a:extLst>
                    <a:ext uri="{9D8B030D-6E8A-4147-A177-3AD203B41FA5}">
                      <a16:colId xmlns:a16="http://schemas.microsoft.com/office/drawing/2014/main" val="3107497985"/>
                    </a:ext>
                  </a:extLst>
                </a:gridCol>
                <a:gridCol w="246888">
                  <a:extLst>
                    <a:ext uri="{9D8B030D-6E8A-4147-A177-3AD203B41FA5}">
                      <a16:colId xmlns:a16="http://schemas.microsoft.com/office/drawing/2014/main" val="2556895303"/>
                    </a:ext>
                  </a:extLst>
                </a:gridCol>
                <a:gridCol w="246888">
                  <a:extLst>
                    <a:ext uri="{9D8B030D-6E8A-4147-A177-3AD203B41FA5}">
                      <a16:colId xmlns:a16="http://schemas.microsoft.com/office/drawing/2014/main" val="1302429252"/>
                    </a:ext>
                  </a:extLst>
                </a:gridCol>
                <a:gridCol w="246888">
                  <a:extLst>
                    <a:ext uri="{9D8B030D-6E8A-4147-A177-3AD203B41FA5}">
                      <a16:colId xmlns:a16="http://schemas.microsoft.com/office/drawing/2014/main" val="1173192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75242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- 2021-01-27 15:56:28</a:t>
                      </a:r>
                      <a:r>
                        <a:rPr kumimoji="0" lang="en-US" sz="1000" b="0" i="0" u="none" strike="noStrike" kern="1200" cap="none" spc="0" normalizeH="0" baseline="0" noProof="0">
                          <a:ln>
                            <a:noFill/>
                          </a:ln>
                          <a:solidFill>
                            <a:prstClr val="black"/>
                          </a:solidFill>
                          <a:effectLst/>
                          <a:uLnTx/>
                          <a:uFillTx/>
                          <a:latin typeface="+mn-lt"/>
                          <a:ea typeface="+mn-ea"/>
                          <a:cs typeface="+mn-cs"/>
                        </a:rPr>
                        <a:t>
 We hope you liked watching Chef Aaron bake these delicious 4 Seasons Fortune Cookies with SCS Butter in the live baking demo. Do try out this recipe to make your CNY spread an irresistible one.
4 Seasons Fortune Cookies : 
https://www.facebook.com/scsdairymalaysia/posts/2179415272194141  
Remember to buy your stock of SCS Butter in time for CNY! Log onto Lazada and make the most of the offer now:
SCS Salted Butter (Promo price RM11.99): http://bit.ly/SCSCNYSalted
SCS Unsalted Butter (Promo price RM11.99): http://bit.ly/SCSCNYUnsalted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66788956"/>
                  </a:ext>
                </a:extLst>
              </a:tr>
            </a:tbl>
          </a:graphicData>
        </a:graphic>
      </p:graphicFrame>
      <p:sp>
        <p:nvSpPr>
          <p:cNvPr id="4" name="Text Placeholder 3">
            <a:extLst>
              <a:ext uri="{FF2B5EF4-FFF2-40B4-BE49-F238E27FC236}">
                <a16:creationId xmlns:a16="http://schemas.microsoft.com/office/drawing/2014/main" id="{1556A155-9782-4F12-B3C5-7426A82EEB1D}"/>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7600975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71AEF-1C88-4BB9-BE17-C44A3208794E}"/>
              </a:ext>
            </a:extLst>
          </p:cNvPr>
          <p:cNvSpPr>
            <a:spLocks noGrp="1"/>
          </p:cNvSpPr>
          <p:nvPr>
            <p:ph type="title"/>
          </p:nvPr>
        </p:nvSpPr>
        <p:spPr/>
        <p:txBody>
          <a:bodyPr/>
          <a:lstStyle/>
          <a:p>
            <a:r>
              <a:rPr lang="en-US"/>
              <a:t>Facebook Original Own Posts Table | SCS Dairy MY - 7 of 26</a:t>
            </a:r>
          </a:p>
        </p:txBody>
      </p:sp>
      <p:graphicFrame>
        <p:nvGraphicFramePr>
          <p:cNvPr id="5" name="Table Placeholder 4">
            <a:extLst>
              <a:ext uri="{FF2B5EF4-FFF2-40B4-BE49-F238E27FC236}">
                <a16:creationId xmlns:a16="http://schemas.microsoft.com/office/drawing/2014/main" id="{4269C919-28A7-43B2-AA44-0BB1A7084BDB}"/>
              </a:ext>
            </a:extLst>
          </p:cNvPr>
          <p:cNvGraphicFramePr>
            <a:graphicFrameLocks noGrp="1"/>
          </p:cNvGraphicFramePr>
          <p:nvPr>
            <p:ph type="tbl" sz="quarter" idx="13"/>
            <p:extLst>
              <p:ext uri="{D42A27DB-BD31-4B8C-83A1-F6EECF244321}">
                <p14:modId xmlns:p14="http://schemas.microsoft.com/office/powerpoint/2010/main" val="205988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817376020"/>
                    </a:ext>
                  </a:extLst>
                </a:gridCol>
                <a:gridCol w="905256">
                  <a:extLst>
                    <a:ext uri="{9D8B030D-6E8A-4147-A177-3AD203B41FA5}">
                      <a16:colId xmlns:a16="http://schemas.microsoft.com/office/drawing/2014/main" val="4071177476"/>
                    </a:ext>
                  </a:extLst>
                </a:gridCol>
                <a:gridCol w="411480">
                  <a:extLst>
                    <a:ext uri="{9D8B030D-6E8A-4147-A177-3AD203B41FA5}">
                      <a16:colId xmlns:a16="http://schemas.microsoft.com/office/drawing/2014/main" val="4232531996"/>
                    </a:ext>
                  </a:extLst>
                </a:gridCol>
                <a:gridCol w="246888">
                  <a:extLst>
                    <a:ext uri="{9D8B030D-6E8A-4147-A177-3AD203B41FA5}">
                      <a16:colId xmlns:a16="http://schemas.microsoft.com/office/drawing/2014/main" val="4071301408"/>
                    </a:ext>
                  </a:extLst>
                </a:gridCol>
                <a:gridCol w="246888">
                  <a:extLst>
                    <a:ext uri="{9D8B030D-6E8A-4147-A177-3AD203B41FA5}">
                      <a16:colId xmlns:a16="http://schemas.microsoft.com/office/drawing/2014/main" val="2611413442"/>
                    </a:ext>
                  </a:extLst>
                </a:gridCol>
                <a:gridCol w="246888">
                  <a:extLst>
                    <a:ext uri="{9D8B030D-6E8A-4147-A177-3AD203B41FA5}">
                      <a16:colId xmlns:a16="http://schemas.microsoft.com/office/drawing/2014/main" val="2837732772"/>
                    </a:ext>
                  </a:extLst>
                </a:gridCol>
                <a:gridCol w="246888">
                  <a:extLst>
                    <a:ext uri="{9D8B030D-6E8A-4147-A177-3AD203B41FA5}">
                      <a16:colId xmlns:a16="http://schemas.microsoft.com/office/drawing/2014/main" val="2407813878"/>
                    </a:ext>
                  </a:extLst>
                </a:gridCol>
                <a:gridCol w="246888">
                  <a:extLst>
                    <a:ext uri="{9D8B030D-6E8A-4147-A177-3AD203B41FA5}">
                      <a16:colId xmlns:a16="http://schemas.microsoft.com/office/drawing/2014/main" val="2616488438"/>
                    </a:ext>
                  </a:extLst>
                </a:gridCol>
                <a:gridCol w="246888">
                  <a:extLst>
                    <a:ext uri="{9D8B030D-6E8A-4147-A177-3AD203B41FA5}">
                      <a16:colId xmlns:a16="http://schemas.microsoft.com/office/drawing/2014/main" val="3679776036"/>
                    </a:ext>
                  </a:extLst>
                </a:gridCol>
                <a:gridCol w="246888">
                  <a:extLst>
                    <a:ext uri="{9D8B030D-6E8A-4147-A177-3AD203B41FA5}">
                      <a16:colId xmlns:a16="http://schemas.microsoft.com/office/drawing/2014/main" val="2951862016"/>
                    </a:ext>
                  </a:extLst>
                </a:gridCol>
                <a:gridCol w="246888">
                  <a:extLst>
                    <a:ext uri="{9D8B030D-6E8A-4147-A177-3AD203B41FA5}">
                      <a16:colId xmlns:a16="http://schemas.microsoft.com/office/drawing/2014/main" val="1552056620"/>
                    </a:ext>
                  </a:extLst>
                </a:gridCol>
                <a:gridCol w="246888">
                  <a:extLst>
                    <a:ext uri="{9D8B030D-6E8A-4147-A177-3AD203B41FA5}">
                      <a16:colId xmlns:a16="http://schemas.microsoft.com/office/drawing/2014/main" val="3582498483"/>
                    </a:ext>
                  </a:extLst>
                </a:gridCol>
                <a:gridCol w="246888">
                  <a:extLst>
                    <a:ext uri="{9D8B030D-6E8A-4147-A177-3AD203B41FA5}">
                      <a16:colId xmlns:a16="http://schemas.microsoft.com/office/drawing/2014/main" val="645013359"/>
                    </a:ext>
                  </a:extLst>
                </a:gridCol>
                <a:gridCol w="246888">
                  <a:extLst>
                    <a:ext uri="{9D8B030D-6E8A-4147-A177-3AD203B41FA5}">
                      <a16:colId xmlns:a16="http://schemas.microsoft.com/office/drawing/2014/main" val="1902500915"/>
                    </a:ext>
                  </a:extLst>
                </a:gridCol>
                <a:gridCol w="246888">
                  <a:extLst>
                    <a:ext uri="{9D8B030D-6E8A-4147-A177-3AD203B41FA5}">
                      <a16:colId xmlns:a16="http://schemas.microsoft.com/office/drawing/2014/main" val="2324705829"/>
                    </a:ext>
                  </a:extLst>
                </a:gridCol>
                <a:gridCol w="246888">
                  <a:extLst>
                    <a:ext uri="{9D8B030D-6E8A-4147-A177-3AD203B41FA5}">
                      <a16:colId xmlns:a16="http://schemas.microsoft.com/office/drawing/2014/main" val="3988111112"/>
                    </a:ext>
                  </a:extLst>
                </a:gridCol>
                <a:gridCol w="246888">
                  <a:extLst>
                    <a:ext uri="{9D8B030D-6E8A-4147-A177-3AD203B41FA5}">
                      <a16:colId xmlns:a16="http://schemas.microsoft.com/office/drawing/2014/main" val="1953272318"/>
                    </a:ext>
                  </a:extLst>
                </a:gridCol>
                <a:gridCol w="246888">
                  <a:extLst>
                    <a:ext uri="{9D8B030D-6E8A-4147-A177-3AD203B41FA5}">
                      <a16:colId xmlns:a16="http://schemas.microsoft.com/office/drawing/2014/main" val="3910365466"/>
                    </a:ext>
                  </a:extLst>
                </a:gridCol>
                <a:gridCol w="246888">
                  <a:extLst>
                    <a:ext uri="{9D8B030D-6E8A-4147-A177-3AD203B41FA5}">
                      <a16:colId xmlns:a16="http://schemas.microsoft.com/office/drawing/2014/main" val="3152745095"/>
                    </a:ext>
                  </a:extLst>
                </a:gridCol>
                <a:gridCol w="246888">
                  <a:extLst>
                    <a:ext uri="{9D8B030D-6E8A-4147-A177-3AD203B41FA5}">
                      <a16:colId xmlns:a16="http://schemas.microsoft.com/office/drawing/2014/main" val="4091826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200490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- 2021-01-26 17:05:00</a:t>
                      </a:r>
                      <a:r>
                        <a:rPr kumimoji="0" lang="en-US" sz="1000" b="0" i="0" u="none" strike="noStrike" kern="1200" cap="none" spc="0" normalizeH="0" baseline="0" noProof="0">
                          <a:ln>
                            <a:noFill/>
                          </a:ln>
                          <a:solidFill>
                            <a:prstClr val="black"/>
                          </a:solidFill>
                          <a:effectLst/>
                          <a:uLnTx/>
                          <a:uFillTx/>
                          <a:latin typeface="+mn-lt"/>
                          <a:ea typeface="+mn-ea"/>
                          <a:cs typeface="+mn-cs"/>
                        </a:rPr>
                        <a:t>
 Butter up your toasts or crackers anytime, anywhere with SCS Portion Butter. This easy to open, convenient pack satisfies your butter fix as you can whip up a delicious snack or lunch on the go.
Stay home and shop SCS Butter from Lazada! Click on the Shop Now button and shop away!
#SCSportionbutter #goodness #spreadjoy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66604223"/>
                  </a:ext>
                </a:extLst>
              </a:tr>
            </a:tbl>
          </a:graphicData>
        </a:graphic>
      </p:graphicFrame>
      <p:sp>
        <p:nvSpPr>
          <p:cNvPr id="4" name="Text Placeholder 3">
            <a:extLst>
              <a:ext uri="{FF2B5EF4-FFF2-40B4-BE49-F238E27FC236}">
                <a16:creationId xmlns:a16="http://schemas.microsoft.com/office/drawing/2014/main" id="{86AFCF3C-EF8C-4FFE-B9AB-D0F109CDF092}"/>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9765206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12D36-613F-4D46-B5E5-DCD4EE6D17F8}"/>
              </a:ext>
            </a:extLst>
          </p:cNvPr>
          <p:cNvSpPr>
            <a:spLocks noGrp="1"/>
          </p:cNvSpPr>
          <p:nvPr>
            <p:ph type="title"/>
          </p:nvPr>
        </p:nvSpPr>
        <p:spPr/>
        <p:txBody>
          <a:bodyPr/>
          <a:lstStyle/>
          <a:p>
            <a:r>
              <a:rPr lang="en-US"/>
              <a:t>Facebook Original Own Posts Table | SCS Dairy MY - 8 of 26</a:t>
            </a:r>
          </a:p>
        </p:txBody>
      </p:sp>
      <p:graphicFrame>
        <p:nvGraphicFramePr>
          <p:cNvPr id="5" name="Table Placeholder 4">
            <a:extLst>
              <a:ext uri="{FF2B5EF4-FFF2-40B4-BE49-F238E27FC236}">
                <a16:creationId xmlns:a16="http://schemas.microsoft.com/office/drawing/2014/main" id="{4EC9731F-85BE-4945-8A44-E0E2B2A14C96}"/>
              </a:ext>
            </a:extLst>
          </p:cNvPr>
          <p:cNvGraphicFramePr>
            <a:graphicFrameLocks noGrp="1"/>
          </p:cNvGraphicFramePr>
          <p:nvPr>
            <p:ph type="tbl" sz="quarter" idx="13"/>
            <p:extLst>
              <p:ext uri="{D42A27DB-BD31-4B8C-83A1-F6EECF244321}">
                <p14:modId xmlns:p14="http://schemas.microsoft.com/office/powerpoint/2010/main" val="3690271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599657980"/>
                    </a:ext>
                  </a:extLst>
                </a:gridCol>
                <a:gridCol w="905256">
                  <a:extLst>
                    <a:ext uri="{9D8B030D-6E8A-4147-A177-3AD203B41FA5}">
                      <a16:colId xmlns:a16="http://schemas.microsoft.com/office/drawing/2014/main" val="48304300"/>
                    </a:ext>
                  </a:extLst>
                </a:gridCol>
                <a:gridCol w="411480">
                  <a:extLst>
                    <a:ext uri="{9D8B030D-6E8A-4147-A177-3AD203B41FA5}">
                      <a16:colId xmlns:a16="http://schemas.microsoft.com/office/drawing/2014/main" val="3849065889"/>
                    </a:ext>
                  </a:extLst>
                </a:gridCol>
                <a:gridCol w="246888">
                  <a:extLst>
                    <a:ext uri="{9D8B030D-6E8A-4147-A177-3AD203B41FA5}">
                      <a16:colId xmlns:a16="http://schemas.microsoft.com/office/drawing/2014/main" val="1510758947"/>
                    </a:ext>
                  </a:extLst>
                </a:gridCol>
                <a:gridCol w="246888">
                  <a:extLst>
                    <a:ext uri="{9D8B030D-6E8A-4147-A177-3AD203B41FA5}">
                      <a16:colId xmlns:a16="http://schemas.microsoft.com/office/drawing/2014/main" val="333840628"/>
                    </a:ext>
                  </a:extLst>
                </a:gridCol>
                <a:gridCol w="246888">
                  <a:extLst>
                    <a:ext uri="{9D8B030D-6E8A-4147-A177-3AD203B41FA5}">
                      <a16:colId xmlns:a16="http://schemas.microsoft.com/office/drawing/2014/main" val="2563326888"/>
                    </a:ext>
                  </a:extLst>
                </a:gridCol>
                <a:gridCol w="246888">
                  <a:extLst>
                    <a:ext uri="{9D8B030D-6E8A-4147-A177-3AD203B41FA5}">
                      <a16:colId xmlns:a16="http://schemas.microsoft.com/office/drawing/2014/main" val="999810154"/>
                    </a:ext>
                  </a:extLst>
                </a:gridCol>
                <a:gridCol w="246888">
                  <a:extLst>
                    <a:ext uri="{9D8B030D-6E8A-4147-A177-3AD203B41FA5}">
                      <a16:colId xmlns:a16="http://schemas.microsoft.com/office/drawing/2014/main" val="3333683913"/>
                    </a:ext>
                  </a:extLst>
                </a:gridCol>
                <a:gridCol w="246888">
                  <a:extLst>
                    <a:ext uri="{9D8B030D-6E8A-4147-A177-3AD203B41FA5}">
                      <a16:colId xmlns:a16="http://schemas.microsoft.com/office/drawing/2014/main" val="3043618148"/>
                    </a:ext>
                  </a:extLst>
                </a:gridCol>
                <a:gridCol w="246888">
                  <a:extLst>
                    <a:ext uri="{9D8B030D-6E8A-4147-A177-3AD203B41FA5}">
                      <a16:colId xmlns:a16="http://schemas.microsoft.com/office/drawing/2014/main" val="81422654"/>
                    </a:ext>
                  </a:extLst>
                </a:gridCol>
                <a:gridCol w="246888">
                  <a:extLst>
                    <a:ext uri="{9D8B030D-6E8A-4147-A177-3AD203B41FA5}">
                      <a16:colId xmlns:a16="http://schemas.microsoft.com/office/drawing/2014/main" val="3809130556"/>
                    </a:ext>
                  </a:extLst>
                </a:gridCol>
                <a:gridCol w="246888">
                  <a:extLst>
                    <a:ext uri="{9D8B030D-6E8A-4147-A177-3AD203B41FA5}">
                      <a16:colId xmlns:a16="http://schemas.microsoft.com/office/drawing/2014/main" val="3453553180"/>
                    </a:ext>
                  </a:extLst>
                </a:gridCol>
                <a:gridCol w="246888">
                  <a:extLst>
                    <a:ext uri="{9D8B030D-6E8A-4147-A177-3AD203B41FA5}">
                      <a16:colId xmlns:a16="http://schemas.microsoft.com/office/drawing/2014/main" val="1674460175"/>
                    </a:ext>
                  </a:extLst>
                </a:gridCol>
                <a:gridCol w="246888">
                  <a:extLst>
                    <a:ext uri="{9D8B030D-6E8A-4147-A177-3AD203B41FA5}">
                      <a16:colId xmlns:a16="http://schemas.microsoft.com/office/drawing/2014/main" val="3433799071"/>
                    </a:ext>
                  </a:extLst>
                </a:gridCol>
                <a:gridCol w="246888">
                  <a:extLst>
                    <a:ext uri="{9D8B030D-6E8A-4147-A177-3AD203B41FA5}">
                      <a16:colId xmlns:a16="http://schemas.microsoft.com/office/drawing/2014/main" val="752985861"/>
                    </a:ext>
                  </a:extLst>
                </a:gridCol>
                <a:gridCol w="246888">
                  <a:extLst>
                    <a:ext uri="{9D8B030D-6E8A-4147-A177-3AD203B41FA5}">
                      <a16:colId xmlns:a16="http://schemas.microsoft.com/office/drawing/2014/main" val="3198295523"/>
                    </a:ext>
                  </a:extLst>
                </a:gridCol>
                <a:gridCol w="246888">
                  <a:extLst>
                    <a:ext uri="{9D8B030D-6E8A-4147-A177-3AD203B41FA5}">
                      <a16:colId xmlns:a16="http://schemas.microsoft.com/office/drawing/2014/main" val="3525826121"/>
                    </a:ext>
                  </a:extLst>
                </a:gridCol>
                <a:gridCol w="246888">
                  <a:extLst>
                    <a:ext uri="{9D8B030D-6E8A-4147-A177-3AD203B41FA5}">
                      <a16:colId xmlns:a16="http://schemas.microsoft.com/office/drawing/2014/main" val="2968112130"/>
                    </a:ext>
                  </a:extLst>
                </a:gridCol>
                <a:gridCol w="246888">
                  <a:extLst>
                    <a:ext uri="{9D8B030D-6E8A-4147-A177-3AD203B41FA5}">
                      <a16:colId xmlns:a16="http://schemas.microsoft.com/office/drawing/2014/main" val="1429347348"/>
                    </a:ext>
                  </a:extLst>
                </a:gridCol>
                <a:gridCol w="246888">
                  <a:extLst>
                    <a:ext uri="{9D8B030D-6E8A-4147-A177-3AD203B41FA5}">
                      <a16:colId xmlns:a16="http://schemas.microsoft.com/office/drawing/2014/main" val="3029055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676215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- 2021-01-24 13:01:08</a:t>
                      </a:r>
                      <a:r>
                        <a:rPr kumimoji="0" lang="en-US" sz="1000" b="0" i="0" u="none" strike="noStrike" kern="1200" cap="none" spc="0" normalizeH="0" baseline="0" noProof="0">
                          <a:ln>
                            <a:noFill/>
                          </a:ln>
                          <a:solidFill>
                            <a:prstClr val="black"/>
                          </a:solidFill>
                          <a:effectLst/>
                          <a:uLnTx/>
                          <a:uFillTx/>
                          <a:latin typeface="+mn-lt"/>
                          <a:ea typeface="+mn-ea"/>
                          <a:cs typeface="+mn-cs"/>
                        </a:rPr>
                        <a:t>
 Make this delicious garlic and herb condiment with SCS Extra Virgin Olive Oil Spreadable Butter. It is not only easy to spread but delicious on everything from toasts to steaks!
#SCSrecipes #JustAddSCS
Garlic &amp; Herb Spreadable Butter
Ingredients:
113g SCS Extra Virgin Olive Oil Spreadable Butter
1 tsp Italian seasoning
½ tsp garlic powder
¼ tsp salt or more to taste
¼ tsp pepper or more to taste
Instructions:
1. Add SCS Extra Virgin Olive Oil Spreadable Butter to a medium bowl along with the rest of the ingredients.
2. Using an electric hand mixer, mix until everything is well combined and a smooth, fluffy whipped butter texture is formed.
3. Transfer the spreadable butter to another bowl or jar/container for storage.
4. Spread on toasts, bagels or anything of your choice and enjoy!
Source: https://www.saltandlavender.com/garlic-and-herb-spreadable-butter/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37103044"/>
                  </a:ext>
                </a:extLst>
              </a:tr>
            </a:tbl>
          </a:graphicData>
        </a:graphic>
      </p:graphicFrame>
      <p:sp>
        <p:nvSpPr>
          <p:cNvPr id="4" name="Text Placeholder 3">
            <a:extLst>
              <a:ext uri="{FF2B5EF4-FFF2-40B4-BE49-F238E27FC236}">
                <a16:creationId xmlns:a16="http://schemas.microsoft.com/office/drawing/2014/main" id="{2F1E79D4-D84B-4FCD-B34C-7A7F830C45E1}"/>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556038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80FF4-321B-4BE4-93F6-923794F7F9F6}"/>
              </a:ext>
            </a:extLst>
          </p:cNvPr>
          <p:cNvSpPr>
            <a:spLocks noGrp="1"/>
          </p:cNvSpPr>
          <p:nvPr>
            <p:ph type="title"/>
          </p:nvPr>
        </p:nvSpPr>
        <p:spPr/>
        <p:txBody>
          <a:bodyPr/>
          <a:lstStyle/>
          <a:p>
            <a:r>
              <a:rPr lang="en-US"/>
              <a:t>Facebook Original Own Posts Table | SCS Dairy MY - 9 of 26</a:t>
            </a:r>
          </a:p>
        </p:txBody>
      </p:sp>
      <p:graphicFrame>
        <p:nvGraphicFramePr>
          <p:cNvPr id="5" name="Table Placeholder 4">
            <a:extLst>
              <a:ext uri="{FF2B5EF4-FFF2-40B4-BE49-F238E27FC236}">
                <a16:creationId xmlns:a16="http://schemas.microsoft.com/office/drawing/2014/main" id="{BCA6BF05-CA63-4BAF-B75B-6935CD9625E3}"/>
              </a:ext>
            </a:extLst>
          </p:cNvPr>
          <p:cNvGraphicFramePr>
            <a:graphicFrameLocks noGrp="1"/>
          </p:cNvGraphicFramePr>
          <p:nvPr>
            <p:ph type="tbl" sz="quarter" idx="13"/>
            <p:extLst>
              <p:ext uri="{D42A27DB-BD31-4B8C-83A1-F6EECF244321}">
                <p14:modId xmlns:p14="http://schemas.microsoft.com/office/powerpoint/2010/main" val="2083609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486078397"/>
                    </a:ext>
                  </a:extLst>
                </a:gridCol>
                <a:gridCol w="905256">
                  <a:extLst>
                    <a:ext uri="{9D8B030D-6E8A-4147-A177-3AD203B41FA5}">
                      <a16:colId xmlns:a16="http://schemas.microsoft.com/office/drawing/2014/main" val="2061269398"/>
                    </a:ext>
                  </a:extLst>
                </a:gridCol>
                <a:gridCol w="411480">
                  <a:extLst>
                    <a:ext uri="{9D8B030D-6E8A-4147-A177-3AD203B41FA5}">
                      <a16:colId xmlns:a16="http://schemas.microsoft.com/office/drawing/2014/main" val="2704851194"/>
                    </a:ext>
                  </a:extLst>
                </a:gridCol>
                <a:gridCol w="246888">
                  <a:extLst>
                    <a:ext uri="{9D8B030D-6E8A-4147-A177-3AD203B41FA5}">
                      <a16:colId xmlns:a16="http://schemas.microsoft.com/office/drawing/2014/main" val="1923762663"/>
                    </a:ext>
                  </a:extLst>
                </a:gridCol>
                <a:gridCol w="246888">
                  <a:extLst>
                    <a:ext uri="{9D8B030D-6E8A-4147-A177-3AD203B41FA5}">
                      <a16:colId xmlns:a16="http://schemas.microsoft.com/office/drawing/2014/main" val="222327064"/>
                    </a:ext>
                  </a:extLst>
                </a:gridCol>
                <a:gridCol w="246888">
                  <a:extLst>
                    <a:ext uri="{9D8B030D-6E8A-4147-A177-3AD203B41FA5}">
                      <a16:colId xmlns:a16="http://schemas.microsoft.com/office/drawing/2014/main" val="2971066077"/>
                    </a:ext>
                  </a:extLst>
                </a:gridCol>
                <a:gridCol w="246888">
                  <a:extLst>
                    <a:ext uri="{9D8B030D-6E8A-4147-A177-3AD203B41FA5}">
                      <a16:colId xmlns:a16="http://schemas.microsoft.com/office/drawing/2014/main" val="969251899"/>
                    </a:ext>
                  </a:extLst>
                </a:gridCol>
                <a:gridCol w="246888">
                  <a:extLst>
                    <a:ext uri="{9D8B030D-6E8A-4147-A177-3AD203B41FA5}">
                      <a16:colId xmlns:a16="http://schemas.microsoft.com/office/drawing/2014/main" val="736279459"/>
                    </a:ext>
                  </a:extLst>
                </a:gridCol>
                <a:gridCol w="246888">
                  <a:extLst>
                    <a:ext uri="{9D8B030D-6E8A-4147-A177-3AD203B41FA5}">
                      <a16:colId xmlns:a16="http://schemas.microsoft.com/office/drawing/2014/main" val="518535634"/>
                    </a:ext>
                  </a:extLst>
                </a:gridCol>
                <a:gridCol w="246888">
                  <a:extLst>
                    <a:ext uri="{9D8B030D-6E8A-4147-A177-3AD203B41FA5}">
                      <a16:colId xmlns:a16="http://schemas.microsoft.com/office/drawing/2014/main" val="789479840"/>
                    </a:ext>
                  </a:extLst>
                </a:gridCol>
                <a:gridCol w="246888">
                  <a:extLst>
                    <a:ext uri="{9D8B030D-6E8A-4147-A177-3AD203B41FA5}">
                      <a16:colId xmlns:a16="http://schemas.microsoft.com/office/drawing/2014/main" val="148419816"/>
                    </a:ext>
                  </a:extLst>
                </a:gridCol>
                <a:gridCol w="246888">
                  <a:extLst>
                    <a:ext uri="{9D8B030D-6E8A-4147-A177-3AD203B41FA5}">
                      <a16:colId xmlns:a16="http://schemas.microsoft.com/office/drawing/2014/main" val="2508913815"/>
                    </a:ext>
                  </a:extLst>
                </a:gridCol>
                <a:gridCol w="246888">
                  <a:extLst>
                    <a:ext uri="{9D8B030D-6E8A-4147-A177-3AD203B41FA5}">
                      <a16:colId xmlns:a16="http://schemas.microsoft.com/office/drawing/2014/main" val="106827196"/>
                    </a:ext>
                  </a:extLst>
                </a:gridCol>
                <a:gridCol w="246888">
                  <a:extLst>
                    <a:ext uri="{9D8B030D-6E8A-4147-A177-3AD203B41FA5}">
                      <a16:colId xmlns:a16="http://schemas.microsoft.com/office/drawing/2014/main" val="3859679296"/>
                    </a:ext>
                  </a:extLst>
                </a:gridCol>
                <a:gridCol w="246888">
                  <a:extLst>
                    <a:ext uri="{9D8B030D-6E8A-4147-A177-3AD203B41FA5}">
                      <a16:colId xmlns:a16="http://schemas.microsoft.com/office/drawing/2014/main" val="1130631794"/>
                    </a:ext>
                  </a:extLst>
                </a:gridCol>
                <a:gridCol w="246888">
                  <a:extLst>
                    <a:ext uri="{9D8B030D-6E8A-4147-A177-3AD203B41FA5}">
                      <a16:colId xmlns:a16="http://schemas.microsoft.com/office/drawing/2014/main" val="1471286829"/>
                    </a:ext>
                  </a:extLst>
                </a:gridCol>
                <a:gridCol w="246888">
                  <a:extLst>
                    <a:ext uri="{9D8B030D-6E8A-4147-A177-3AD203B41FA5}">
                      <a16:colId xmlns:a16="http://schemas.microsoft.com/office/drawing/2014/main" val="3482227107"/>
                    </a:ext>
                  </a:extLst>
                </a:gridCol>
                <a:gridCol w="246888">
                  <a:extLst>
                    <a:ext uri="{9D8B030D-6E8A-4147-A177-3AD203B41FA5}">
                      <a16:colId xmlns:a16="http://schemas.microsoft.com/office/drawing/2014/main" val="3527993091"/>
                    </a:ext>
                  </a:extLst>
                </a:gridCol>
                <a:gridCol w="246888">
                  <a:extLst>
                    <a:ext uri="{9D8B030D-6E8A-4147-A177-3AD203B41FA5}">
                      <a16:colId xmlns:a16="http://schemas.microsoft.com/office/drawing/2014/main" val="1145530347"/>
                    </a:ext>
                  </a:extLst>
                </a:gridCol>
                <a:gridCol w="246888">
                  <a:extLst>
                    <a:ext uri="{9D8B030D-6E8A-4147-A177-3AD203B41FA5}">
                      <a16:colId xmlns:a16="http://schemas.microsoft.com/office/drawing/2014/main" val="522967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947960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- 2021-01-23 21:02:58</a:t>
                      </a:r>
                      <a:r>
                        <a:rPr kumimoji="0" lang="en-US" sz="1000" b="0" i="0" u="none" strike="noStrike" kern="1200" cap="none" spc="0" normalizeH="0" baseline="0" noProof="0">
                          <a:ln>
                            <a:noFill/>
                          </a:ln>
                          <a:solidFill>
                            <a:prstClr val="black"/>
                          </a:solidFill>
                          <a:effectLst/>
                          <a:uLnTx/>
                          <a:uFillTx/>
                          <a:latin typeface="+mn-lt"/>
                          <a:ea typeface="+mn-ea"/>
                          <a:cs typeface="+mn-cs"/>
                        </a:rPr>
                        <a:t>
 Get ready to master a delicious new cookie recipe with Chef Sabrina in this live baking demo! Watch her bake Golden Salted Egg Yolk Cookies with SCS Butter! 
Plan ahead for CNY and get your stock of SCS Butter from Lazada! Click on the links below and start shopping!
SCS Salted Butter (Promo price RM11.99): http://bit.ly/SCSCNYSalted
SCS Unsalted Butter (Promo price RM11.99): http://bit.ly/SCSCNYUnsalted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70433393"/>
                  </a:ext>
                </a:extLst>
              </a:tr>
            </a:tbl>
          </a:graphicData>
        </a:graphic>
      </p:graphicFrame>
      <p:sp>
        <p:nvSpPr>
          <p:cNvPr id="4" name="Text Placeholder 3">
            <a:extLst>
              <a:ext uri="{FF2B5EF4-FFF2-40B4-BE49-F238E27FC236}">
                <a16:creationId xmlns:a16="http://schemas.microsoft.com/office/drawing/2014/main" id="{8E41A63E-8236-46CB-AC05-5F80C12EF12C}"/>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41078827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F127A-ABC0-465E-9076-67FCBE31F529}"/>
              </a:ext>
            </a:extLst>
          </p:cNvPr>
          <p:cNvSpPr>
            <a:spLocks noGrp="1"/>
          </p:cNvSpPr>
          <p:nvPr>
            <p:ph type="title"/>
          </p:nvPr>
        </p:nvSpPr>
        <p:spPr/>
        <p:txBody>
          <a:bodyPr/>
          <a:lstStyle/>
          <a:p>
            <a:r>
              <a:rPr lang="en-US"/>
              <a:t>Facebook Original Own Posts Table | SCS Dairy MY - 10 of 26</a:t>
            </a:r>
          </a:p>
        </p:txBody>
      </p:sp>
      <p:graphicFrame>
        <p:nvGraphicFramePr>
          <p:cNvPr id="5" name="Table Placeholder 4">
            <a:extLst>
              <a:ext uri="{FF2B5EF4-FFF2-40B4-BE49-F238E27FC236}">
                <a16:creationId xmlns:a16="http://schemas.microsoft.com/office/drawing/2014/main" id="{4E1B4F4E-69D9-4362-9E38-11278FD3C2C0}"/>
              </a:ext>
            </a:extLst>
          </p:cNvPr>
          <p:cNvGraphicFramePr>
            <a:graphicFrameLocks noGrp="1"/>
          </p:cNvGraphicFramePr>
          <p:nvPr>
            <p:ph type="tbl" sz="quarter" idx="13"/>
            <p:extLst>
              <p:ext uri="{D42A27DB-BD31-4B8C-83A1-F6EECF244321}">
                <p14:modId xmlns:p14="http://schemas.microsoft.com/office/powerpoint/2010/main" val="1959574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37420931"/>
                    </a:ext>
                  </a:extLst>
                </a:gridCol>
                <a:gridCol w="905256">
                  <a:extLst>
                    <a:ext uri="{9D8B030D-6E8A-4147-A177-3AD203B41FA5}">
                      <a16:colId xmlns:a16="http://schemas.microsoft.com/office/drawing/2014/main" val="3920652726"/>
                    </a:ext>
                  </a:extLst>
                </a:gridCol>
                <a:gridCol w="411480">
                  <a:extLst>
                    <a:ext uri="{9D8B030D-6E8A-4147-A177-3AD203B41FA5}">
                      <a16:colId xmlns:a16="http://schemas.microsoft.com/office/drawing/2014/main" val="1964221973"/>
                    </a:ext>
                  </a:extLst>
                </a:gridCol>
                <a:gridCol w="246888">
                  <a:extLst>
                    <a:ext uri="{9D8B030D-6E8A-4147-A177-3AD203B41FA5}">
                      <a16:colId xmlns:a16="http://schemas.microsoft.com/office/drawing/2014/main" val="2628212953"/>
                    </a:ext>
                  </a:extLst>
                </a:gridCol>
                <a:gridCol w="246888">
                  <a:extLst>
                    <a:ext uri="{9D8B030D-6E8A-4147-A177-3AD203B41FA5}">
                      <a16:colId xmlns:a16="http://schemas.microsoft.com/office/drawing/2014/main" val="3858042861"/>
                    </a:ext>
                  </a:extLst>
                </a:gridCol>
                <a:gridCol w="246888">
                  <a:extLst>
                    <a:ext uri="{9D8B030D-6E8A-4147-A177-3AD203B41FA5}">
                      <a16:colId xmlns:a16="http://schemas.microsoft.com/office/drawing/2014/main" val="861040146"/>
                    </a:ext>
                  </a:extLst>
                </a:gridCol>
                <a:gridCol w="246888">
                  <a:extLst>
                    <a:ext uri="{9D8B030D-6E8A-4147-A177-3AD203B41FA5}">
                      <a16:colId xmlns:a16="http://schemas.microsoft.com/office/drawing/2014/main" val="642237666"/>
                    </a:ext>
                  </a:extLst>
                </a:gridCol>
                <a:gridCol w="246888">
                  <a:extLst>
                    <a:ext uri="{9D8B030D-6E8A-4147-A177-3AD203B41FA5}">
                      <a16:colId xmlns:a16="http://schemas.microsoft.com/office/drawing/2014/main" val="2057418816"/>
                    </a:ext>
                  </a:extLst>
                </a:gridCol>
                <a:gridCol w="246888">
                  <a:extLst>
                    <a:ext uri="{9D8B030D-6E8A-4147-A177-3AD203B41FA5}">
                      <a16:colId xmlns:a16="http://schemas.microsoft.com/office/drawing/2014/main" val="3945974843"/>
                    </a:ext>
                  </a:extLst>
                </a:gridCol>
                <a:gridCol w="246888">
                  <a:extLst>
                    <a:ext uri="{9D8B030D-6E8A-4147-A177-3AD203B41FA5}">
                      <a16:colId xmlns:a16="http://schemas.microsoft.com/office/drawing/2014/main" val="1270741436"/>
                    </a:ext>
                  </a:extLst>
                </a:gridCol>
                <a:gridCol w="246888">
                  <a:extLst>
                    <a:ext uri="{9D8B030D-6E8A-4147-A177-3AD203B41FA5}">
                      <a16:colId xmlns:a16="http://schemas.microsoft.com/office/drawing/2014/main" val="2383336392"/>
                    </a:ext>
                  </a:extLst>
                </a:gridCol>
                <a:gridCol w="246888">
                  <a:extLst>
                    <a:ext uri="{9D8B030D-6E8A-4147-A177-3AD203B41FA5}">
                      <a16:colId xmlns:a16="http://schemas.microsoft.com/office/drawing/2014/main" val="207088538"/>
                    </a:ext>
                  </a:extLst>
                </a:gridCol>
                <a:gridCol w="246888">
                  <a:extLst>
                    <a:ext uri="{9D8B030D-6E8A-4147-A177-3AD203B41FA5}">
                      <a16:colId xmlns:a16="http://schemas.microsoft.com/office/drawing/2014/main" val="2365380237"/>
                    </a:ext>
                  </a:extLst>
                </a:gridCol>
                <a:gridCol w="246888">
                  <a:extLst>
                    <a:ext uri="{9D8B030D-6E8A-4147-A177-3AD203B41FA5}">
                      <a16:colId xmlns:a16="http://schemas.microsoft.com/office/drawing/2014/main" val="76123455"/>
                    </a:ext>
                  </a:extLst>
                </a:gridCol>
                <a:gridCol w="246888">
                  <a:extLst>
                    <a:ext uri="{9D8B030D-6E8A-4147-A177-3AD203B41FA5}">
                      <a16:colId xmlns:a16="http://schemas.microsoft.com/office/drawing/2014/main" val="3213898233"/>
                    </a:ext>
                  </a:extLst>
                </a:gridCol>
                <a:gridCol w="246888">
                  <a:extLst>
                    <a:ext uri="{9D8B030D-6E8A-4147-A177-3AD203B41FA5}">
                      <a16:colId xmlns:a16="http://schemas.microsoft.com/office/drawing/2014/main" val="1653544803"/>
                    </a:ext>
                  </a:extLst>
                </a:gridCol>
                <a:gridCol w="246888">
                  <a:extLst>
                    <a:ext uri="{9D8B030D-6E8A-4147-A177-3AD203B41FA5}">
                      <a16:colId xmlns:a16="http://schemas.microsoft.com/office/drawing/2014/main" val="3968014339"/>
                    </a:ext>
                  </a:extLst>
                </a:gridCol>
                <a:gridCol w="246888">
                  <a:extLst>
                    <a:ext uri="{9D8B030D-6E8A-4147-A177-3AD203B41FA5}">
                      <a16:colId xmlns:a16="http://schemas.microsoft.com/office/drawing/2014/main" val="940458680"/>
                    </a:ext>
                  </a:extLst>
                </a:gridCol>
                <a:gridCol w="246888">
                  <a:extLst>
                    <a:ext uri="{9D8B030D-6E8A-4147-A177-3AD203B41FA5}">
                      <a16:colId xmlns:a16="http://schemas.microsoft.com/office/drawing/2014/main" val="3319400394"/>
                    </a:ext>
                  </a:extLst>
                </a:gridCol>
                <a:gridCol w="246888">
                  <a:extLst>
                    <a:ext uri="{9D8B030D-6E8A-4147-A177-3AD203B41FA5}">
                      <a16:colId xmlns:a16="http://schemas.microsoft.com/office/drawing/2014/main" val="216766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097097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- 2021-01-22 16:22:39</a:t>
                      </a:r>
                      <a:r>
                        <a:rPr kumimoji="0" lang="en-US" sz="1000" b="0" i="0" u="none" strike="noStrike" kern="1200" cap="none" spc="0" normalizeH="0" baseline="0" noProof="0">
                          <a:ln>
                            <a:noFill/>
                          </a:ln>
                          <a:solidFill>
                            <a:prstClr val="black"/>
                          </a:solidFill>
                          <a:effectLst/>
                          <a:uLnTx/>
                          <a:uFillTx/>
                          <a:latin typeface="+mn-lt"/>
                          <a:ea typeface="+mn-ea"/>
                          <a:cs typeface="+mn-cs"/>
                        </a:rPr>
                        <a:t>
 Chef Sabrina will be baking a delicious recipe with SCS Butter in the live baking demo presented by </a:t>
                      </a:r>
                      <a:r>
                        <a:rPr kumimoji="0" lang="ja-JP" altLang="en-US" sz="1000" b="0" i="0" u="none" strike="noStrike" kern="1200" cap="none" spc="0" normalizeH="0" baseline="0" noProof="0">
                          <a:ln>
                            <a:noFill/>
                          </a:ln>
                          <a:solidFill>
                            <a:prstClr val="black"/>
                          </a:solidFill>
                          <a:effectLst/>
                          <a:uLnTx/>
                          <a:uFillTx/>
                          <a:latin typeface="+mn-lt"/>
                          <a:ea typeface="+mn-ea"/>
                          <a:cs typeface="+mn-cs"/>
                        </a:rPr>
                        <a:t>美味风采 </a:t>
                      </a:r>
                      <a:r>
                        <a:rPr kumimoji="0" lang="en-US" sz="1000" b="0" i="0" u="none" strike="noStrike" kern="1200" cap="none" spc="0" normalizeH="0" baseline="0" noProof="0">
                          <a:ln>
                            <a:noFill/>
                          </a:ln>
                          <a:solidFill>
                            <a:prstClr val="black"/>
                          </a:solidFill>
                          <a:effectLst/>
                          <a:uLnTx/>
                          <a:uFillTx/>
                          <a:latin typeface="+mn-lt"/>
                          <a:ea typeface="+mn-ea"/>
                          <a:cs typeface="+mn-cs"/>
                        </a:rPr>
                        <a:t>Oriental Cuisine! Tune in to our page at 9pm tomorrow and learn an exciting new recipe from her!
Stock up on your favourite SCS Butter from Lazada! Log onto Lazada and shop now:
SCS Salted Butter (Promo price RM11.99): http://bit.ly/SCSCNYSalted
SCS Unsalted Butter (Promo price RM11.99): http://bit.ly/SCSCNYUnsalted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89318653"/>
                  </a:ext>
                </a:extLst>
              </a:tr>
            </a:tbl>
          </a:graphicData>
        </a:graphic>
      </p:graphicFrame>
      <p:sp>
        <p:nvSpPr>
          <p:cNvPr id="4" name="Text Placeholder 3">
            <a:extLst>
              <a:ext uri="{FF2B5EF4-FFF2-40B4-BE49-F238E27FC236}">
                <a16:creationId xmlns:a16="http://schemas.microsoft.com/office/drawing/2014/main" id="{53EEEA90-954C-41E8-9097-1CE162665B09}"/>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9569160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DB7AF-279B-4338-B505-5AFB15CD21A4}"/>
              </a:ext>
            </a:extLst>
          </p:cNvPr>
          <p:cNvSpPr>
            <a:spLocks noGrp="1"/>
          </p:cNvSpPr>
          <p:nvPr>
            <p:ph type="title"/>
          </p:nvPr>
        </p:nvSpPr>
        <p:spPr/>
        <p:txBody>
          <a:bodyPr/>
          <a:lstStyle/>
          <a:p>
            <a:r>
              <a:rPr lang="en-US"/>
              <a:t>Facebook Original Own Posts Table | SCS Dairy MY - 11 of 26</a:t>
            </a:r>
          </a:p>
        </p:txBody>
      </p:sp>
      <p:graphicFrame>
        <p:nvGraphicFramePr>
          <p:cNvPr id="5" name="Table Placeholder 4">
            <a:extLst>
              <a:ext uri="{FF2B5EF4-FFF2-40B4-BE49-F238E27FC236}">
                <a16:creationId xmlns:a16="http://schemas.microsoft.com/office/drawing/2014/main" id="{DDADC136-E846-4808-AEE5-B68569CDFA78}"/>
              </a:ext>
            </a:extLst>
          </p:cNvPr>
          <p:cNvGraphicFramePr>
            <a:graphicFrameLocks noGrp="1"/>
          </p:cNvGraphicFramePr>
          <p:nvPr>
            <p:ph type="tbl" sz="quarter" idx="13"/>
            <p:extLst>
              <p:ext uri="{D42A27DB-BD31-4B8C-83A1-F6EECF244321}">
                <p14:modId xmlns:p14="http://schemas.microsoft.com/office/powerpoint/2010/main" val="2733702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94520540"/>
                    </a:ext>
                  </a:extLst>
                </a:gridCol>
                <a:gridCol w="905256">
                  <a:extLst>
                    <a:ext uri="{9D8B030D-6E8A-4147-A177-3AD203B41FA5}">
                      <a16:colId xmlns:a16="http://schemas.microsoft.com/office/drawing/2014/main" val="2544198581"/>
                    </a:ext>
                  </a:extLst>
                </a:gridCol>
                <a:gridCol w="411480">
                  <a:extLst>
                    <a:ext uri="{9D8B030D-6E8A-4147-A177-3AD203B41FA5}">
                      <a16:colId xmlns:a16="http://schemas.microsoft.com/office/drawing/2014/main" val="1161861559"/>
                    </a:ext>
                  </a:extLst>
                </a:gridCol>
                <a:gridCol w="246888">
                  <a:extLst>
                    <a:ext uri="{9D8B030D-6E8A-4147-A177-3AD203B41FA5}">
                      <a16:colId xmlns:a16="http://schemas.microsoft.com/office/drawing/2014/main" val="191320545"/>
                    </a:ext>
                  </a:extLst>
                </a:gridCol>
                <a:gridCol w="246888">
                  <a:extLst>
                    <a:ext uri="{9D8B030D-6E8A-4147-A177-3AD203B41FA5}">
                      <a16:colId xmlns:a16="http://schemas.microsoft.com/office/drawing/2014/main" val="1887335716"/>
                    </a:ext>
                  </a:extLst>
                </a:gridCol>
                <a:gridCol w="246888">
                  <a:extLst>
                    <a:ext uri="{9D8B030D-6E8A-4147-A177-3AD203B41FA5}">
                      <a16:colId xmlns:a16="http://schemas.microsoft.com/office/drawing/2014/main" val="4036655773"/>
                    </a:ext>
                  </a:extLst>
                </a:gridCol>
                <a:gridCol w="246888">
                  <a:extLst>
                    <a:ext uri="{9D8B030D-6E8A-4147-A177-3AD203B41FA5}">
                      <a16:colId xmlns:a16="http://schemas.microsoft.com/office/drawing/2014/main" val="2747364962"/>
                    </a:ext>
                  </a:extLst>
                </a:gridCol>
                <a:gridCol w="246888">
                  <a:extLst>
                    <a:ext uri="{9D8B030D-6E8A-4147-A177-3AD203B41FA5}">
                      <a16:colId xmlns:a16="http://schemas.microsoft.com/office/drawing/2014/main" val="2222413180"/>
                    </a:ext>
                  </a:extLst>
                </a:gridCol>
                <a:gridCol w="246888">
                  <a:extLst>
                    <a:ext uri="{9D8B030D-6E8A-4147-A177-3AD203B41FA5}">
                      <a16:colId xmlns:a16="http://schemas.microsoft.com/office/drawing/2014/main" val="1865614001"/>
                    </a:ext>
                  </a:extLst>
                </a:gridCol>
                <a:gridCol w="246888">
                  <a:extLst>
                    <a:ext uri="{9D8B030D-6E8A-4147-A177-3AD203B41FA5}">
                      <a16:colId xmlns:a16="http://schemas.microsoft.com/office/drawing/2014/main" val="922118913"/>
                    </a:ext>
                  </a:extLst>
                </a:gridCol>
                <a:gridCol w="246888">
                  <a:extLst>
                    <a:ext uri="{9D8B030D-6E8A-4147-A177-3AD203B41FA5}">
                      <a16:colId xmlns:a16="http://schemas.microsoft.com/office/drawing/2014/main" val="3855288923"/>
                    </a:ext>
                  </a:extLst>
                </a:gridCol>
                <a:gridCol w="246888">
                  <a:extLst>
                    <a:ext uri="{9D8B030D-6E8A-4147-A177-3AD203B41FA5}">
                      <a16:colId xmlns:a16="http://schemas.microsoft.com/office/drawing/2014/main" val="4262250061"/>
                    </a:ext>
                  </a:extLst>
                </a:gridCol>
                <a:gridCol w="246888">
                  <a:extLst>
                    <a:ext uri="{9D8B030D-6E8A-4147-A177-3AD203B41FA5}">
                      <a16:colId xmlns:a16="http://schemas.microsoft.com/office/drawing/2014/main" val="2236651219"/>
                    </a:ext>
                  </a:extLst>
                </a:gridCol>
                <a:gridCol w="246888">
                  <a:extLst>
                    <a:ext uri="{9D8B030D-6E8A-4147-A177-3AD203B41FA5}">
                      <a16:colId xmlns:a16="http://schemas.microsoft.com/office/drawing/2014/main" val="764949843"/>
                    </a:ext>
                  </a:extLst>
                </a:gridCol>
                <a:gridCol w="246888">
                  <a:extLst>
                    <a:ext uri="{9D8B030D-6E8A-4147-A177-3AD203B41FA5}">
                      <a16:colId xmlns:a16="http://schemas.microsoft.com/office/drawing/2014/main" val="2695557893"/>
                    </a:ext>
                  </a:extLst>
                </a:gridCol>
                <a:gridCol w="246888">
                  <a:extLst>
                    <a:ext uri="{9D8B030D-6E8A-4147-A177-3AD203B41FA5}">
                      <a16:colId xmlns:a16="http://schemas.microsoft.com/office/drawing/2014/main" val="1765999527"/>
                    </a:ext>
                  </a:extLst>
                </a:gridCol>
                <a:gridCol w="246888">
                  <a:extLst>
                    <a:ext uri="{9D8B030D-6E8A-4147-A177-3AD203B41FA5}">
                      <a16:colId xmlns:a16="http://schemas.microsoft.com/office/drawing/2014/main" val="2336740028"/>
                    </a:ext>
                  </a:extLst>
                </a:gridCol>
                <a:gridCol w="246888">
                  <a:extLst>
                    <a:ext uri="{9D8B030D-6E8A-4147-A177-3AD203B41FA5}">
                      <a16:colId xmlns:a16="http://schemas.microsoft.com/office/drawing/2014/main" val="3786057044"/>
                    </a:ext>
                  </a:extLst>
                </a:gridCol>
                <a:gridCol w="246888">
                  <a:extLst>
                    <a:ext uri="{9D8B030D-6E8A-4147-A177-3AD203B41FA5}">
                      <a16:colId xmlns:a16="http://schemas.microsoft.com/office/drawing/2014/main" val="4041582042"/>
                    </a:ext>
                  </a:extLst>
                </a:gridCol>
                <a:gridCol w="246888">
                  <a:extLst>
                    <a:ext uri="{9D8B030D-6E8A-4147-A177-3AD203B41FA5}">
                      <a16:colId xmlns:a16="http://schemas.microsoft.com/office/drawing/2014/main" val="1727206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822642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- 2021-01-22 12:03:11</a:t>
                      </a:r>
                      <a:r>
                        <a:rPr kumimoji="0" lang="en-US" sz="1000" b="0" i="0" u="none" strike="noStrike" kern="1200" cap="none" spc="0" normalizeH="0" baseline="0" noProof="0">
                          <a:ln>
                            <a:noFill/>
                          </a:ln>
                          <a:solidFill>
                            <a:prstClr val="black"/>
                          </a:solidFill>
                          <a:effectLst/>
                          <a:uLnTx/>
                          <a:uFillTx/>
                          <a:latin typeface="+mn-lt"/>
                          <a:ea typeface="+mn-ea"/>
                          <a:cs typeface="+mn-cs"/>
                        </a:rPr>
                        <a:t>
 Here is a quick tip to enjoy SCS Extra Virgin Olive Oil Spreadable Butter even more! Crush a clove of garlic and combine with grated lemon rind and black pepper. Mix it with SCS Extra Virgin Olive Oil Spreadable Butter, spread over pan-fried chicken thigh fillets before serving. 
#SCSSpreadableButter #butter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11641991"/>
                  </a:ext>
                </a:extLst>
              </a:tr>
            </a:tbl>
          </a:graphicData>
        </a:graphic>
      </p:graphicFrame>
      <p:sp>
        <p:nvSpPr>
          <p:cNvPr id="4" name="Text Placeholder 3">
            <a:extLst>
              <a:ext uri="{FF2B5EF4-FFF2-40B4-BE49-F238E27FC236}">
                <a16:creationId xmlns:a16="http://schemas.microsoft.com/office/drawing/2014/main" id="{816BA356-E3B7-4E6A-A602-B502A258C6DF}"/>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4800949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F75C7-8676-4313-A9D6-5D61B1A53180}"/>
              </a:ext>
            </a:extLst>
          </p:cNvPr>
          <p:cNvSpPr>
            <a:spLocks noGrp="1"/>
          </p:cNvSpPr>
          <p:nvPr>
            <p:ph type="title"/>
          </p:nvPr>
        </p:nvSpPr>
        <p:spPr/>
        <p:txBody>
          <a:bodyPr/>
          <a:lstStyle/>
          <a:p>
            <a:r>
              <a:rPr lang="en-US"/>
              <a:t>Facebook Original Own Posts Table | SCS Dairy MY - 12 of 26</a:t>
            </a:r>
          </a:p>
        </p:txBody>
      </p:sp>
      <p:graphicFrame>
        <p:nvGraphicFramePr>
          <p:cNvPr id="5" name="Table Placeholder 4">
            <a:extLst>
              <a:ext uri="{FF2B5EF4-FFF2-40B4-BE49-F238E27FC236}">
                <a16:creationId xmlns:a16="http://schemas.microsoft.com/office/drawing/2014/main" id="{43035987-E60D-4F84-987C-4A8361B8899D}"/>
              </a:ext>
            </a:extLst>
          </p:cNvPr>
          <p:cNvGraphicFramePr>
            <a:graphicFrameLocks noGrp="1"/>
          </p:cNvGraphicFramePr>
          <p:nvPr>
            <p:ph type="tbl" sz="quarter" idx="13"/>
            <p:extLst>
              <p:ext uri="{D42A27DB-BD31-4B8C-83A1-F6EECF244321}">
                <p14:modId xmlns:p14="http://schemas.microsoft.com/office/powerpoint/2010/main" val="2982944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586299468"/>
                    </a:ext>
                  </a:extLst>
                </a:gridCol>
                <a:gridCol w="905256">
                  <a:extLst>
                    <a:ext uri="{9D8B030D-6E8A-4147-A177-3AD203B41FA5}">
                      <a16:colId xmlns:a16="http://schemas.microsoft.com/office/drawing/2014/main" val="3439989543"/>
                    </a:ext>
                  </a:extLst>
                </a:gridCol>
                <a:gridCol w="411480">
                  <a:extLst>
                    <a:ext uri="{9D8B030D-6E8A-4147-A177-3AD203B41FA5}">
                      <a16:colId xmlns:a16="http://schemas.microsoft.com/office/drawing/2014/main" val="2335262328"/>
                    </a:ext>
                  </a:extLst>
                </a:gridCol>
                <a:gridCol w="246888">
                  <a:extLst>
                    <a:ext uri="{9D8B030D-6E8A-4147-A177-3AD203B41FA5}">
                      <a16:colId xmlns:a16="http://schemas.microsoft.com/office/drawing/2014/main" val="144599373"/>
                    </a:ext>
                  </a:extLst>
                </a:gridCol>
                <a:gridCol w="246888">
                  <a:extLst>
                    <a:ext uri="{9D8B030D-6E8A-4147-A177-3AD203B41FA5}">
                      <a16:colId xmlns:a16="http://schemas.microsoft.com/office/drawing/2014/main" val="3311158802"/>
                    </a:ext>
                  </a:extLst>
                </a:gridCol>
                <a:gridCol w="246888">
                  <a:extLst>
                    <a:ext uri="{9D8B030D-6E8A-4147-A177-3AD203B41FA5}">
                      <a16:colId xmlns:a16="http://schemas.microsoft.com/office/drawing/2014/main" val="324177481"/>
                    </a:ext>
                  </a:extLst>
                </a:gridCol>
                <a:gridCol w="246888">
                  <a:extLst>
                    <a:ext uri="{9D8B030D-6E8A-4147-A177-3AD203B41FA5}">
                      <a16:colId xmlns:a16="http://schemas.microsoft.com/office/drawing/2014/main" val="969454480"/>
                    </a:ext>
                  </a:extLst>
                </a:gridCol>
                <a:gridCol w="246888">
                  <a:extLst>
                    <a:ext uri="{9D8B030D-6E8A-4147-A177-3AD203B41FA5}">
                      <a16:colId xmlns:a16="http://schemas.microsoft.com/office/drawing/2014/main" val="3810649628"/>
                    </a:ext>
                  </a:extLst>
                </a:gridCol>
                <a:gridCol w="246888">
                  <a:extLst>
                    <a:ext uri="{9D8B030D-6E8A-4147-A177-3AD203B41FA5}">
                      <a16:colId xmlns:a16="http://schemas.microsoft.com/office/drawing/2014/main" val="1642890179"/>
                    </a:ext>
                  </a:extLst>
                </a:gridCol>
                <a:gridCol w="246888">
                  <a:extLst>
                    <a:ext uri="{9D8B030D-6E8A-4147-A177-3AD203B41FA5}">
                      <a16:colId xmlns:a16="http://schemas.microsoft.com/office/drawing/2014/main" val="4199640048"/>
                    </a:ext>
                  </a:extLst>
                </a:gridCol>
                <a:gridCol w="246888">
                  <a:extLst>
                    <a:ext uri="{9D8B030D-6E8A-4147-A177-3AD203B41FA5}">
                      <a16:colId xmlns:a16="http://schemas.microsoft.com/office/drawing/2014/main" val="1963351189"/>
                    </a:ext>
                  </a:extLst>
                </a:gridCol>
                <a:gridCol w="246888">
                  <a:extLst>
                    <a:ext uri="{9D8B030D-6E8A-4147-A177-3AD203B41FA5}">
                      <a16:colId xmlns:a16="http://schemas.microsoft.com/office/drawing/2014/main" val="1126055157"/>
                    </a:ext>
                  </a:extLst>
                </a:gridCol>
                <a:gridCol w="246888">
                  <a:extLst>
                    <a:ext uri="{9D8B030D-6E8A-4147-A177-3AD203B41FA5}">
                      <a16:colId xmlns:a16="http://schemas.microsoft.com/office/drawing/2014/main" val="1240010227"/>
                    </a:ext>
                  </a:extLst>
                </a:gridCol>
                <a:gridCol w="246888">
                  <a:extLst>
                    <a:ext uri="{9D8B030D-6E8A-4147-A177-3AD203B41FA5}">
                      <a16:colId xmlns:a16="http://schemas.microsoft.com/office/drawing/2014/main" val="2423650191"/>
                    </a:ext>
                  </a:extLst>
                </a:gridCol>
                <a:gridCol w="246888">
                  <a:extLst>
                    <a:ext uri="{9D8B030D-6E8A-4147-A177-3AD203B41FA5}">
                      <a16:colId xmlns:a16="http://schemas.microsoft.com/office/drawing/2014/main" val="2841332150"/>
                    </a:ext>
                  </a:extLst>
                </a:gridCol>
                <a:gridCol w="246888">
                  <a:extLst>
                    <a:ext uri="{9D8B030D-6E8A-4147-A177-3AD203B41FA5}">
                      <a16:colId xmlns:a16="http://schemas.microsoft.com/office/drawing/2014/main" val="3111226981"/>
                    </a:ext>
                  </a:extLst>
                </a:gridCol>
                <a:gridCol w="246888">
                  <a:extLst>
                    <a:ext uri="{9D8B030D-6E8A-4147-A177-3AD203B41FA5}">
                      <a16:colId xmlns:a16="http://schemas.microsoft.com/office/drawing/2014/main" val="2979710335"/>
                    </a:ext>
                  </a:extLst>
                </a:gridCol>
                <a:gridCol w="246888">
                  <a:extLst>
                    <a:ext uri="{9D8B030D-6E8A-4147-A177-3AD203B41FA5}">
                      <a16:colId xmlns:a16="http://schemas.microsoft.com/office/drawing/2014/main" val="3784856303"/>
                    </a:ext>
                  </a:extLst>
                </a:gridCol>
                <a:gridCol w="246888">
                  <a:extLst>
                    <a:ext uri="{9D8B030D-6E8A-4147-A177-3AD203B41FA5}">
                      <a16:colId xmlns:a16="http://schemas.microsoft.com/office/drawing/2014/main" val="3255810879"/>
                    </a:ext>
                  </a:extLst>
                </a:gridCol>
                <a:gridCol w="246888">
                  <a:extLst>
                    <a:ext uri="{9D8B030D-6E8A-4147-A177-3AD203B41FA5}">
                      <a16:colId xmlns:a16="http://schemas.microsoft.com/office/drawing/2014/main" val="2891395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702024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- 2021-01-21 18:21:51</a:t>
                      </a:r>
                      <a:r>
                        <a:rPr kumimoji="0" lang="en-US" sz="1000" b="0" i="0" u="none" strike="noStrike" kern="1200" cap="none" spc="0" normalizeH="0" baseline="0" noProof="0">
                          <a:ln>
                            <a:noFill/>
                          </a:ln>
                          <a:solidFill>
                            <a:prstClr val="black"/>
                          </a:solidFill>
                          <a:effectLst/>
                          <a:uLnTx/>
                          <a:uFillTx/>
                          <a:latin typeface="+mn-lt"/>
                          <a:ea typeface="+mn-ea"/>
                          <a:cs typeface="+mn-cs"/>
                        </a:rPr>
                        <a:t>
 This delicious and creamy ravioli made with SCS Extra Virgin Olive Oil Spreadable Butter is quick and easy to make and is the perfect dinner to serve your family on a weekend.
Remember to get your stock of SCS Butter from Lazada in time to bake your CNY goodies! Click on the Shop Now button and fill up your cart!
Creamy Ravioli
Ingredients:
50g SCS Extra Virgin Olive Oil Spreadable Butter
1 slice of SCS Original Sliced Cheese
110g ravioli
10g onion (chopped)
5g garlic (sliced)
30g cherry tomato
5g bird’s eye chili
150ml cooking cream
3g dried oregano
3g salt
3g white pepper
3g parsley (chopped)
Instructions:
1. Heat SCS Extra Virgin Olive Oil Spreadable Butter in a pan.
2. Add onion and garlic and stir-fry until fragrant.
3. Add in cherry tomatoes and bird eye chilies. 
4. Now add in ravioli and cooking cream and mix well.
5. Add SCS Original Sliced Cheese and cook until melted the cheese has melted.
6. Add oregano, salt and white pepper and stir until well combined. 
7. Serve the ravioli in a plate and sprinkle with chopped parsley.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60047981"/>
                  </a:ext>
                </a:extLst>
              </a:tr>
            </a:tbl>
          </a:graphicData>
        </a:graphic>
      </p:graphicFrame>
      <p:sp>
        <p:nvSpPr>
          <p:cNvPr id="4" name="Text Placeholder 3">
            <a:extLst>
              <a:ext uri="{FF2B5EF4-FFF2-40B4-BE49-F238E27FC236}">
                <a16:creationId xmlns:a16="http://schemas.microsoft.com/office/drawing/2014/main" id="{FCC7CA9B-0660-4741-AD1B-212EF073ED6B}"/>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7643282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4F4A1-3BE5-4EA5-A5D0-391EFDDBC9F9}"/>
              </a:ext>
            </a:extLst>
          </p:cNvPr>
          <p:cNvSpPr>
            <a:spLocks noGrp="1"/>
          </p:cNvSpPr>
          <p:nvPr>
            <p:ph type="title"/>
          </p:nvPr>
        </p:nvSpPr>
        <p:spPr/>
        <p:txBody>
          <a:bodyPr/>
          <a:lstStyle/>
          <a:p>
            <a:r>
              <a:rPr lang="en-US"/>
              <a:t>Facebook Original Own Posts Table | SCS Dairy MY - 13 of 26</a:t>
            </a:r>
          </a:p>
        </p:txBody>
      </p:sp>
      <p:graphicFrame>
        <p:nvGraphicFramePr>
          <p:cNvPr id="5" name="Table Placeholder 4">
            <a:extLst>
              <a:ext uri="{FF2B5EF4-FFF2-40B4-BE49-F238E27FC236}">
                <a16:creationId xmlns:a16="http://schemas.microsoft.com/office/drawing/2014/main" id="{EE3E947B-0DC8-4EC9-ACA1-ADCCA6A14563}"/>
              </a:ext>
            </a:extLst>
          </p:cNvPr>
          <p:cNvGraphicFramePr>
            <a:graphicFrameLocks noGrp="1"/>
          </p:cNvGraphicFramePr>
          <p:nvPr>
            <p:ph type="tbl" sz="quarter" idx="13"/>
            <p:extLst>
              <p:ext uri="{D42A27DB-BD31-4B8C-83A1-F6EECF244321}">
                <p14:modId xmlns:p14="http://schemas.microsoft.com/office/powerpoint/2010/main" val="2500856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849416742"/>
                    </a:ext>
                  </a:extLst>
                </a:gridCol>
                <a:gridCol w="905256">
                  <a:extLst>
                    <a:ext uri="{9D8B030D-6E8A-4147-A177-3AD203B41FA5}">
                      <a16:colId xmlns:a16="http://schemas.microsoft.com/office/drawing/2014/main" val="715916549"/>
                    </a:ext>
                  </a:extLst>
                </a:gridCol>
                <a:gridCol w="411480">
                  <a:extLst>
                    <a:ext uri="{9D8B030D-6E8A-4147-A177-3AD203B41FA5}">
                      <a16:colId xmlns:a16="http://schemas.microsoft.com/office/drawing/2014/main" val="369645735"/>
                    </a:ext>
                  </a:extLst>
                </a:gridCol>
                <a:gridCol w="246888">
                  <a:extLst>
                    <a:ext uri="{9D8B030D-6E8A-4147-A177-3AD203B41FA5}">
                      <a16:colId xmlns:a16="http://schemas.microsoft.com/office/drawing/2014/main" val="3803591084"/>
                    </a:ext>
                  </a:extLst>
                </a:gridCol>
                <a:gridCol w="246888">
                  <a:extLst>
                    <a:ext uri="{9D8B030D-6E8A-4147-A177-3AD203B41FA5}">
                      <a16:colId xmlns:a16="http://schemas.microsoft.com/office/drawing/2014/main" val="4054004667"/>
                    </a:ext>
                  </a:extLst>
                </a:gridCol>
                <a:gridCol w="246888">
                  <a:extLst>
                    <a:ext uri="{9D8B030D-6E8A-4147-A177-3AD203B41FA5}">
                      <a16:colId xmlns:a16="http://schemas.microsoft.com/office/drawing/2014/main" val="3445171738"/>
                    </a:ext>
                  </a:extLst>
                </a:gridCol>
                <a:gridCol w="246888">
                  <a:extLst>
                    <a:ext uri="{9D8B030D-6E8A-4147-A177-3AD203B41FA5}">
                      <a16:colId xmlns:a16="http://schemas.microsoft.com/office/drawing/2014/main" val="1882016596"/>
                    </a:ext>
                  </a:extLst>
                </a:gridCol>
                <a:gridCol w="246888">
                  <a:extLst>
                    <a:ext uri="{9D8B030D-6E8A-4147-A177-3AD203B41FA5}">
                      <a16:colId xmlns:a16="http://schemas.microsoft.com/office/drawing/2014/main" val="2420384283"/>
                    </a:ext>
                  </a:extLst>
                </a:gridCol>
                <a:gridCol w="246888">
                  <a:extLst>
                    <a:ext uri="{9D8B030D-6E8A-4147-A177-3AD203B41FA5}">
                      <a16:colId xmlns:a16="http://schemas.microsoft.com/office/drawing/2014/main" val="4179585984"/>
                    </a:ext>
                  </a:extLst>
                </a:gridCol>
                <a:gridCol w="246888">
                  <a:extLst>
                    <a:ext uri="{9D8B030D-6E8A-4147-A177-3AD203B41FA5}">
                      <a16:colId xmlns:a16="http://schemas.microsoft.com/office/drawing/2014/main" val="2351225822"/>
                    </a:ext>
                  </a:extLst>
                </a:gridCol>
                <a:gridCol w="246888">
                  <a:extLst>
                    <a:ext uri="{9D8B030D-6E8A-4147-A177-3AD203B41FA5}">
                      <a16:colId xmlns:a16="http://schemas.microsoft.com/office/drawing/2014/main" val="2716042492"/>
                    </a:ext>
                  </a:extLst>
                </a:gridCol>
                <a:gridCol w="246888">
                  <a:extLst>
                    <a:ext uri="{9D8B030D-6E8A-4147-A177-3AD203B41FA5}">
                      <a16:colId xmlns:a16="http://schemas.microsoft.com/office/drawing/2014/main" val="114052693"/>
                    </a:ext>
                  </a:extLst>
                </a:gridCol>
                <a:gridCol w="246888">
                  <a:extLst>
                    <a:ext uri="{9D8B030D-6E8A-4147-A177-3AD203B41FA5}">
                      <a16:colId xmlns:a16="http://schemas.microsoft.com/office/drawing/2014/main" val="3828374736"/>
                    </a:ext>
                  </a:extLst>
                </a:gridCol>
                <a:gridCol w="246888">
                  <a:extLst>
                    <a:ext uri="{9D8B030D-6E8A-4147-A177-3AD203B41FA5}">
                      <a16:colId xmlns:a16="http://schemas.microsoft.com/office/drawing/2014/main" val="4160078094"/>
                    </a:ext>
                  </a:extLst>
                </a:gridCol>
                <a:gridCol w="246888">
                  <a:extLst>
                    <a:ext uri="{9D8B030D-6E8A-4147-A177-3AD203B41FA5}">
                      <a16:colId xmlns:a16="http://schemas.microsoft.com/office/drawing/2014/main" val="289848529"/>
                    </a:ext>
                  </a:extLst>
                </a:gridCol>
                <a:gridCol w="246888">
                  <a:extLst>
                    <a:ext uri="{9D8B030D-6E8A-4147-A177-3AD203B41FA5}">
                      <a16:colId xmlns:a16="http://schemas.microsoft.com/office/drawing/2014/main" val="3677531056"/>
                    </a:ext>
                  </a:extLst>
                </a:gridCol>
                <a:gridCol w="246888">
                  <a:extLst>
                    <a:ext uri="{9D8B030D-6E8A-4147-A177-3AD203B41FA5}">
                      <a16:colId xmlns:a16="http://schemas.microsoft.com/office/drawing/2014/main" val="1560593534"/>
                    </a:ext>
                  </a:extLst>
                </a:gridCol>
                <a:gridCol w="246888">
                  <a:extLst>
                    <a:ext uri="{9D8B030D-6E8A-4147-A177-3AD203B41FA5}">
                      <a16:colId xmlns:a16="http://schemas.microsoft.com/office/drawing/2014/main" val="757371081"/>
                    </a:ext>
                  </a:extLst>
                </a:gridCol>
                <a:gridCol w="246888">
                  <a:extLst>
                    <a:ext uri="{9D8B030D-6E8A-4147-A177-3AD203B41FA5}">
                      <a16:colId xmlns:a16="http://schemas.microsoft.com/office/drawing/2014/main" val="3311822398"/>
                    </a:ext>
                  </a:extLst>
                </a:gridCol>
                <a:gridCol w="246888">
                  <a:extLst>
                    <a:ext uri="{9D8B030D-6E8A-4147-A177-3AD203B41FA5}">
                      <a16:colId xmlns:a16="http://schemas.microsoft.com/office/drawing/2014/main" val="3104673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954802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- 2021-01-20 17:34:36</a:t>
                      </a:r>
                      <a:r>
                        <a:rPr kumimoji="0" lang="en-US" sz="1000" b="0" i="0" u="none" strike="noStrike" kern="1200" cap="none" spc="0" normalizeH="0" baseline="0" noProof="0">
                          <a:ln>
                            <a:noFill/>
                          </a:ln>
                          <a:solidFill>
                            <a:prstClr val="black"/>
                          </a:solidFill>
                          <a:effectLst/>
                          <a:uLnTx/>
                          <a:uFillTx/>
                          <a:latin typeface="+mn-lt"/>
                          <a:ea typeface="+mn-ea"/>
                          <a:cs typeface="+mn-cs"/>
                        </a:rPr>
                        <a:t>
 A delicious and creamy recipe is coming your way from SCS’ kitchen! Any guesses what it is?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11920214"/>
                  </a:ext>
                </a:extLst>
              </a:tr>
            </a:tbl>
          </a:graphicData>
        </a:graphic>
      </p:graphicFrame>
      <p:sp>
        <p:nvSpPr>
          <p:cNvPr id="4" name="Text Placeholder 3">
            <a:extLst>
              <a:ext uri="{FF2B5EF4-FFF2-40B4-BE49-F238E27FC236}">
                <a16:creationId xmlns:a16="http://schemas.microsoft.com/office/drawing/2014/main" id="{758689A0-04F1-412D-BBC7-A9047F649641}"/>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7510332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990E5-AEA5-45BF-8880-3B3CC11F1D49}"/>
              </a:ext>
            </a:extLst>
          </p:cNvPr>
          <p:cNvSpPr>
            <a:spLocks noGrp="1"/>
          </p:cNvSpPr>
          <p:nvPr>
            <p:ph type="title"/>
          </p:nvPr>
        </p:nvSpPr>
        <p:spPr/>
        <p:txBody>
          <a:bodyPr/>
          <a:lstStyle/>
          <a:p>
            <a:r>
              <a:rPr lang="en-US"/>
              <a:t>Facebook Original Own Posts Table | SCS Dairy MY - 14 of 26</a:t>
            </a:r>
          </a:p>
        </p:txBody>
      </p:sp>
      <p:graphicFrame>
        <p:nvGraphicFramePr>
          <p:cNvPr id="5" name="Table Placeholder 4">
            <a:extLst>
              <a:ext uri="{FF2B5EF4-FFF2-40B4-BE49-F238E27FC236}">
                <a16:creationId xmlns:a16="http://schemas.microsoft.com/office/drawing/2014/main" id="{6D086850-BC3D-48C5-BDE8-19BEC05850C7}"/>
              </a:ext>
            </a:extLst>
          </p:cNvPr>
          <p:cNvGraphicFramePr>
            <a:graphicFrameLocks noGrp="1"/>
          </p:cNvGraphicFramePr>
          <p:nvPr>
            <p:ph type="tbl" sz="quarter" idx="13"/>
            <p:extLst>
              <p:ext uri="{D42A27DB-BD31-4B8C-83A1-F6EECF244321}">
                <p14:modId xmlns:p14="http://schemas.microsoft.com/office/powerpoint/2010/main" val="736796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557984734"/>
                    </a:ext>
                  </a:extLst>
                </a:gridCol>
                <a:gridCol w="905256">
                  <a:extLst>
                    <a:ext uri="{9D8B030D-6E8A-4147-A177-3AD203B41FA5}">
                      <a16:colId xmlns:a16="http://schemas.microsoft.com/office/drawing/2014/main" val="878877471"/>
                    </a:ext>
                  </a:extLst>
                </a:gridCol>
                <a:gridCol w="411480">
                  <a:extLst>
                    <a:ext uri="{9D8B030D-6E8A-4147-A177-3AD203B41FA5}">
                      <a16:colId xmlns:a16="http://schemas.microsoft.com/office/drawing/2014/main" val="3109339319"/>
                    </a:ext>
                  </a:extLst>
                </a:gridCol>
                <a:gridCol w="246888">
                  <a:extLst>
                    <a:ext uri="{9D8B030D-6E8A-4147-A177-3AD203B41FA5}">
                      <a16:colId xmlns:a16="http://schemas.microsoft.com/office/drawing/2014/main" val="1088035560"/>
                    </a:ext>
                  </a:extLst>
                </a:gridCol>
                <a:gridCol w="246888">
                  <a:extLst>
                    <a:ext uri="{9D8B030D-6E8A-4147-A177-3AD203B41FA5}">
                      <a16:colId xmlns:a16="http://schemas.microsoft.com/office/drawing/2014/main" val="217868482"/>
                    </a:ext>
                  </a:extLst>
                </a:gridCol>
                <a:gridCol w="246888">
                  <a:extLst>
                    <a:ext uri="{9D8B030D-6E8A-4147-A177-3AD203B41FA5}">
                      <a16:colId xmlns:a16="http://schemas.microsoft.com/office/drawing/2014/main" val="1432813029"/>
                    </a:ext>
                  </a:extLst>
                </a:gridCol>
                <a:gridCol w="246888">
                  <a:extLst>
                    <a:ext uri="{9D8B030D-6E8A-4147-A177-3AD203B41FA5}">
                      <a16:colId xmlns:a16="http://schemas.microsoft.com/office/drawing/2014/main" val="2196625799"/>
                    </a:ext>
                  </a:extLst>
                </a:gridCol>
                <a:gridCol w="246888">
                  <a:extLst>
                    <a:ext uri="{9D8B030D-6E8A-4147-A177-3AD203B41FA5}">
                      <a16:colId xmlns:a16="http://schemas.microsoft.com/office/drawing/2014/main" val="2613419932"/>
                    </a:ext>
                  </a:extLst>
                </a:gridCol>
                <a:gridCol w="246888">
                  <a:extLst>
                    <a:ext uri="{9D8B030D-6E8A-4147-A177-3AD203B41FA5}">
                      <a16:colId xmlns:a16="http://schemas.microsoft.com/office/drawing/2014/main" val="72222994"/>
                    </a:ext>
                  </a:extLst>
                </a:gridCol>
                <a:gridCol w="246888">
                  <a:extLst>
                    <a:ext uri="{9D8B030D-6E8A-4147-A177-3AD203B41FA5}">
                      <a16:colId xmlns:a16="http://schemas.microsoft.com/office/drawing/2014/main" val="1413069818"/>
                    </a:ext>
                  </a:extLst>
                </a:gridCol>
                <a:gridCol w="246888">
                  <a:extLst>
                    <a:ext uri="{9D8B030D-6E8A-4147-A177-3AD203B41FA5}">
                      <a16:colId xmlns:a16="http://schemas.microsoft.com/office/drawing/2014/main" val="2140387220"/>
                    </a:ext>
                  </a:extLst>
                </a:gridCol>
                <a:gridCol w="246888">
                  <a:extLst>
                    <a:ext uri="{9D8B030D-6E8A-4147-A177-3AD203B41FA5}">
                      <a16:colId xmlns:a16="http://schemas.microsoft.com/office/drawing/2014/main" val="3361915485"/>
                    </a:ext>
                  </a:extLst>
                </a:gridCol>
                <a:gridCol w="246888">
                  <a:extLst>
                    <a:ext uri="{9D8B030D-6E8A-4147-A177-3AD203B41FA5}">
                      <a16:colId xmlns:a16="http://schemas.microsoft.com/office/drawing/2014/main" val="4289265299"/>
                    </a:ext>
                  </a:extLst>
                </a:gridCol>
                <a:gridCol w="246888">
                  <a:extLst>
                    <a:ext uri="{9D8B030D-6E8A-4147-A177-3AD203B41FA5}">
                      <a16:colId xmlns:a16="http://schemas.microsoft.com/office/drawing/2014/main" val="3545192630"/>
                    </a:ext>
                  </a:extLst>
                </a:gridCol>
                <a:gridCol w="246888">
                  <a:extLst>
                    <a:ext uri="{9D8B030D-6E8A-4147-A177-3AD203B41FA5}">
                      <a16:colId xmlns:a16="http://schemas.microsoft.com/office/drawing/2014/main" val="3885616501"/>
                    </a:ext>
                  </a:extLst>
                </a:gridCol>
                <a:gridCol w="246888">
                  <a:extLst>
                    <a:ext uri="{9D8B030D-6E8A-4147-A177-3AD203B41FA5}">
                      <a16:colId xmlns:a16="http://schemas.microsoft.com/office/drawing/2014/main" val="289040238"/>
                    </a:ext>
                  </a:extLst>
                </a:gridCol>
                <a:gridCol w="246888">
                  <a:extLst>
                    <a:ext uri="{9D8B030D-6E8A-4147-A177-3AD203B41FA5}">
                      <a16:colId xmlns:a16="http://schemas.microsoft.com/office/drawing/2014/main" val="4143334356"/>
                    </a:ext>
                  </a:extLst>
                </a:gridCol>
                <a:gridCol w="246888">
                  <a:extLst>
                    <a:ext uri="{9D8B030D-6E8A-4147-A177-3AD203B41FA5}">
                      <a16:colId xmlns:a16="http://schemas.microsoft.com/office/drawing/2014/main" val="2586008848"/>
                    </a:ext>
                  </a:extLst>
                </a:gridCol>
                <a:gridCol w="246888">
                  <a:extLst>
                    <a:ext uri="{9D8B030D-6E8A-4147-A177-3AD203B41FA5}">
                      <a16:colId xmlns:a16="http://schemas.microsoft.com/office/drawing/2014/main" val="230454246"/>
                    </a:ext>
                  </a:extLst>
                </a:gridCol>
                <a:gridCol w="246888">
                  <a:extLst>
                    <a:ext uri="{9D8B030D-6E8A-4147-A177-3AD203B41FA5}">
                      <a16:colId xmlns:a16="http://schemas.microsoft.com/office/drawing/2014/main" val="3714507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758571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- 2021-01-20 13:05:27</a:t>
                      </a:r>
                      <a:r>
                        <a:rPr kumimoji="0" lang="en-US" sz="1000" b="0" i="0" u="none" strike="noStrike" kern="1200" cap="none" spc="0" normalizeH="0" baseline="0" noProof="0">
                          <a:ln>
                            <a:noFill/>
                          </a:ln>
                          <a:solidFill>
                            <a:prstClr val="black"/>
                          </a:solidFill>
                          <a:effectLst/>
                          <a:uLnTx/>
                          <a:uFillTx/>
                          <a:latin typeface="+mn-lt"/>
                          <a:ea typeface="+mn-ea"/>
                          <a:cs typeface="+mn-cs"/>
                        </a:rPr>
                        <a:t>
 A delicious and creamy recipe is coming your way from SCS’ kitchen! Any guesses what it is?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01/20/2021 14:15:41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41476960"/>
                  </a:ext>
                </a:extLst>
              </a:tr>
            </a:tbl>
          </a:graphicData>
        </a:graphic>
      </p:graphicFrame>
      <p:sp>
        <p:nvSpPr>
          <p:cNvPr id="4" name="Text Placeholder 3">
            <a:extLst>
              <a:ext uri="{FF2B5EF4-FFF2-40B4-BE49-F238E27FC236}">
                <a16:creationId xmlns:a16="http://schemas.microsoft.com/office/drawing/2014/main" id="{3B849B40-E92E-410C-A691-1DB841D72212}"/>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32804017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BE667-0ED7-4F11-92FB-B199F8DE03CF}"/>
              </a:ext>
            </a:extLst>
          </p:cNvPr>
          <p:cNvSpPr>
            <a:spLocks noGrp="1"/>
          </p:cNvSpPr>
          <p:nvPr>
            <p:ph type="title"/>
          </p:nvPr>
        </p:nvSpPr>
        <p:spPr/>
        <p:txBody>
          <a:bodyPr/>
          <a:lstStyle/>
          <a:p>
            <a:r>
              <a:rPr lang="en-US"/>
              <a:t>Facebook Original Own Posts Table | SCS Dairy MY - 15 of 26</a:t>
            </a:r>
          </a:p>
        </p:txBody>
      </p:sp>
      <p:graphicFrame>
        <p:nvGraphicFramePr>
          <p:cNvPr id="5" name="Table Placeholder 4">
            <a:extLst>
              <a:ext uri="{FF2B5EF4-FFF2-40B4-BE49-F238E27FC236}">
                <a16:creationId xmlns:a16="http://schemas.microsoft.com/office/drawing/2014/main" id="{92C21551-4889-4B26-B88B-210D9E8955D5}"/>
              </a:ext>
            </a:extLst>
          </p:cNvPr>
          <p:cNvGraphicFramePr>
            <a:graphicFrameLocks noGrp="1"/>
          </p:cNvGraphicFramePr>
          <p:nvPr>
            <p:ph type="tbl" sz="quarter" idx="13"/>
            <p:extLst>
              <p:ext uri="{D42A27DB-BD31-4B8C-83A1-F6EECF244321}">
                <p14:modId xmlns:p14="http://schemas.microsoft.com/office/powerpoint/2010/main" val="883876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599431597"/>
                    </a:ext>
                  </a:extLst>
                </a:gridCol>
                <a:gridCol w="905256">
                  <a:extLst>
                    <a:ext uri="{9D8B030D-6E8A-4147-A177-3AD203B41FA5}">
                      <a16:colId xmlns:a16="http://schemas.microsoft.com/office/drawing/2014/main" val="2677052129"/>
                    </a:ext>
                  </a:extLst>
                </a:gridCol>
                <a:gridCol w="411480">
                  <a:extLst>
                    <a:ext uri="{9D8B030D-6E8A-4147-A177-3AD203B41FA5}">
                      <a16:colId xmlns:a16="http://schemas.microsoft.com/office/drawing/2014/main" val="983726395"/>
                    </a:ext>
                  </a:extLst>
                </a:gridCol>
                <a:gridCol w="246888">
                  <a:extLst>
                    <a:ext uri="{9D8B030D-6E8A-4147-A177-3AD203B41FA5}">
                      <a16:colId xmlns:a16="http://schemas.microsoft.com/office/drawing/2014/main" val="909281922"/>
                    </a:ext>
                  </a:extLst>
                </a:gridCol>
                <a:gridCol w="246888">
                  <a:extLst>
                    <a:ext uri="{9D8B030D-6E8A-4147-A177-3AD203B41FA5}">
                      <a16:colId xmlns:a16="http://schemas.microsoft.com/office/drawing/2014/main" val="1431030025"/>
                    </a:ext>
                  </a:extLst>
                </a:gridCol>
                <a:gridCol w="246888">
                  <a:extLst>
                    <a:ext uri="{9D8B030D-6E8A-4147-A177-3AD203B41FA5}">
                      <a16:colId xmlns:a16="http://schemas.microsoft.com/office/drawing/2014/main" val="3742576896"/>
                    </a:ext>
                  </a:extLst>
                </a:gridCol>
                <a:gridCol w="246888">
                  <a:extLst>
                    <a:ext uri="{9D8B030D-6E8A-4147-A177-3AD203B41FA5}">
                      <a16:colId xmlns:a16="http://schemas.microsoft.com/office/drawing/2014/main" val="174135227"/>
                    </a:ext>
                  </a:extLst>
                </a:gridCol>
                <a:gridCol w="246888">
                  <a:extLst>
                    <a:ext uri="{9D8B030D-6E8A-4147-A177-3AD203B41FA5}">
                      <a16:colId xmlns:a16="http://schemas.microsoft.com/office/drawing/2014/main" val="1800105494"/>
                    </a:ext>
                  </a:extLst>
                </a:gridCol>
                <a:gridCol w="246888">
                  <a:extLst>
                    <a:ext uri="{9D8B030D-6E8A-4147-A177-3AD203B41FA5}">
                      <a16:colId xmlns:a16="http://schemas.microsoft.com/office/drawing/2014/main" val="521723348"/>
                    </a:ext>
                  </a:extLst>
                </a:gridCol>
                <a:gridCol w="246888">
                  <a:extLst>
                    <a:ext uri="{9D8B030D-6E8A-4147-A177-3AD203B41FA5}">
                      <a16:colId xmlns:a16="http://schemas.microsoft.com/office/drawing/2014/main" val="746312225"/>
                    </a:ext>
                  </a:extLst>
                </a:gridCol>
                <a:gridCol w="246888">
                  <a:extLst>
                    <a:ext uri="{9D8B030D-6E8A-4147-A177-3AD203B41FA5}">
                      <a16:colId xmlns:a16="http://schemas.microsoft.com/office/drawing/2014/main" val="4021260682"/>
                    </a:ext>
                  </a:extLst>
                </a:gridCol>
                <a:gridCol w="246888">
                  <a:extLst>
                    <a:ext uri="{9D8B030D-6E8A-4147-A177-3AD203B41FA5}">
                      <a16:colId xmlns:a16="http://schemas.microsoft.com/office/drawing/2014/main" val="699012067"/>
                    </a:ext>
                  </a:extLst>
                </a:gridCol>
                <a:gridCol w="246888">
                  <a:extLst>
                    <a:ext uri="{9D8B030D-6E8A-4147-A177-3AD203B41FA5}">
                      <a16:colId xmlns:a16="http://schemas.microsoft.com/office/drawing/2014/main" val="2986894792"/>
                    </a:ext>
                  </a:extLst>
                </a:gridCol>
                <a:gridCol w="246888">
                  <a:extLst>
                    <a:ext uri="{9D8B030D-6E8A-4147-A177-3AD203B41FA5}">
                      <a16:colId xmlns:a16="http://schemas.microsoft.com/office/drawing/2014/main" val="2950233342"/>
                    </a:ext>
                  </a:extLst>
                </a:gridCol>
                <a:gridCol w="246888">
                  <a:extLst>
                    <a:ext uri="{9D8B030D-6E8A-4147-A177-3AD203B41FA5}">
                      <a16:colId xmlns:a16="http://schemas.microsoft.com/office/drawing/2014/main" val="2978561647"/>
                    </a:ext>
                  </a:extLst>
                </a:gridCol>
                <a:gridCol w="246888">
                  <a:extLst>
                    <a:ext uri="{9D8B030D-6E8A-4147-A177-3AD203B41FA5}">
                      <a16:colId xmlns:a16="http://schemas.microsoft.com/office/drawing/2014/main" val="3006819086"/>
                    </a:ext>
                  </a:extLst>
                </a:gridCol>
                <a:gridCol w="246888">
                  <a:extLst>
                    <a:ext uri="{9D8B030D-6E8A-4147-A177-3AD203B41FA5}">
                      <a16:colId xmlns:a16="http://schemas.microsoft.com/office/drawing/2014/main" val="3373438492"/>
                    </a:ext>
                  </a:extLst>
                </a:gridCol>
                <a:gridCol w="246888">
                  <a:extLst>
                    <a:ext uri="{9D8B030D-6E8A-4147-A177-3AD203B41FA5}">
                      <a16:colId xmlns:a16="http://schemas.microsoft.com/office/drawing/2014/main" val="1400467036"/>
                    </a:ext>
                  </a:extLst>
                </a:gridCol>
                <a:gridCol w="246888">
                  <a:extLst>
                    <a:ext uri="{9D8B030D-6E8A-4147-A177-3AD203B41FA5}">
                      <a16:colId xmlns:a16="http://schemas.microsoft.com/office/drawing/2014/main" val="3602437932"/>
                    </a:ext>
                  </a:extLst>
                </a:gridCol>
                <a:gridCol w="246888">
                  <a:extLst>
                    <a:ext uri="{9D8B030D-6E8A-4147-A177-3AD203B41FA5}">
                      <a16:colId xmlns:a16="http://schemas.microsoft.com/office/drawing/2014/main" val="7554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918447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- 2021-01-18 12:11:00</a:t>
                      </a:r>
                      <a:r>
                        <a:rPr kumimoji="0" lang="en-US" sz="1000" b="0" i="0" u="none" strike="noStrike" kern="1200" cap="none" spc="0" normalizeH="0" baseline="0" noProof="0">
                          <a:ln>
                            <a:noFill/>
                          </a:ln>
                          <a:solidFill>
                            <a:prstClr val="black"/>
                          </a:solidFill>
                          <a:effectLst/>
                          <a:uLnTx/>
                          <a:uFillTx/>
                          <a:latin typeface="+mn-lt"/>
                          <a:ea typeface="+mn-ea"/>
                          <a:cs typeface="+mn-cs"/>
                        </a:rPr>
                        <a:t>
 Relish that delicious Mediterranean flavour with SCS Extra Virgin Olive Oil Spreadable Butter. The goodness of extra virgin olive oil and the great buttery taste you love make this spreadable butter an irresistible choice!
#SCSSpreadableButter #butter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99759352"/>
                  </a:ext>
                </a:extLst>
              </a:tr>
            </a:tbl>
          </a:graphicData>
        </a:graphic>
      </p:graphicFrame>
      <p:sp>
        <p:nvSpPr>
          <p:cNvPr id="4" name="Text Placeholder 3">
            <a:extLst>
              <a:ext uri="{FF2B5EF4-FFF2-40B4-BE49-F238E27FC236}">
                <a16:creationId xmlns:a16="http://schemas.microsoft.com/office/drawing/2014/main" id="{ECA4D3F0-E64C-4E95-98F7-AA0C045ECF75}"/>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247316851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E35BB-DC99-44F1-B74A-D837CA3AADA4}"/>
              </a:ext>
            </a:extLst>
          </p:cNvPr>
          <p:cNvSpPr>
            <a:spLocks noGrp="1"/>
          </p:cNvSpPr>
          <p:nvPr>
            <p:ph type="title"/>
          </p:nvPr>
        </p:nvSpPr>
        <p:spPr/>
        <p:txBody>
          <a:bodyPr/>
          <a:lstStyle/>
          <a:p>
            <a:r>
              <a:rPr lang="en-US"/>
              <a:t>Facebook Original Own Posts Table | SCS Dairy MY - 16 of 26</a:t>
            </a:r>
          </a:p>
        </p:txBody>
      </p:sp>
      <p:graphicFrame>
        <p:nvGraphicFramePr>
          <p:cNvPr id="5" name="Table Placeholder 4">
            <a:extLst>
              <a:ext uri="{FF2B5EF4-FFF2-40B4-BE49-F238E27FC236}">
                <a16:creationId xmlns:a16="http://schemas.microsoft.com/office/drawing/2014/main" id="{80080621-7E09-42F2-9123-C7C3A892A0C9}"/>
              </a:ext>
            </a:extLst>
          </p:cNvPr>
          <p:cNvGraphicFramePr>
            <a:graphicFrameLocks noGrp="1"/>
          </p:cNvGraphicFramePr>
          <p:nvPr>
            <p:ph type="tbl" sz="quarter" idx="13"/>
            <p:extLst>
              <p:ext uri="{D42A27DB-BD31-4B8C-83A1-F6EECF244321}">
                <p14:modId xmlns:p14="http://schemas.microsoft.com/office/powerpoint/2010/main" val="2885232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525436001"/>
                    </a:ext>
                  </a:extLst>
                </a:gridCol>
                <a:gridCol w="905256">
                  <a:extLst>
                    <a:ext uri="{9D8B030D-6E8A-4147-A177-3AD203B41FA5}">
                      <a16:colId xmlns:a16="http://schemas.microsoft.com/office/drawing/2014/main" val="497931873"/>
                    </a:ext>
                  </a:extLst>
                </a:gridCol>
                <a:gridCol w="411480">
                  <a:extLst>
                    <a:ext uri="{9D8B030D-6E8A-4147-A177-3AD203B41FA5}">
                      <a16:colId xmlns:a16="http://schemas.microsoft.com/office/drawing/2014/main" val="2099730403"/>
                    </a:ext>
                  </a:extLst>
                </a:gridCol>
                <a:gridCol w="246888">
                  <a:extLst>
                    <a:ext uri="{9D8B030D-6E8A-4147-A177-3AD203B41FA5}">
                      <a16:colId xmlns:a16="http://schemas.microsoft.com/office/drawing/2014/main" val="663394832"/>
                    </a:ext>
                  </a:extLst>
                </a:gridCol>
                <a:gridCol w="246888">
                  <a:extLst>
                    <a:ext uri="{9D8B030D-6E8A-4147-A177-3AD203B41FA5}">
                      <a16:colId xmlns:a16="http://schemas.microsoft.com/office/drawing/2014/main" val="2230386704"/>
                    </a:ext>
                  </a:extLst>
                </a:gridCol>
                <a:gridCol w="246888">
                  <a:extLst>
                    <a:ext uri="{9D8B030D-6E8A-4147-A177-3AD203B41FA5}">
                      <a16:colId xmlns:a16="http://schemas.microsoft.com/office/drawing/2014/main" val="637982524"/>
                    </a:ext>
                  </a:extLst>
                </a:gridCol>
                <a:gridCol w="246888">
                  <a:extLst>
                    <a:ext uri="{9D8B030D-6E8A-4147-A177-3AD203B41FA5}">
                      <a16:colId xmlns:a16="http://schemas.microsoft.com/office/drawing/2014/main" val="2411220283"/>
                    </a:ext>
                  </a:extLst>
                </a:gridCol>
                <a:gridCol w="246888">
                  <a:extLst>
                    <a:ext uri="{9D8B030D-6E8A-4147-A177-3AD203B41FA5}">
                      <a16:colId xmlns:a16="http://schemas.microsoft.com/office/drawing/2014/main" val="1631839761"/>
                    </a:ext>
                  </a:extLst>
                </a:gridCol>
                <a:gridCol w="246888">
                  <a:extLst>
                    <a:ext uri="{9D8B030D-6E8A-4147-A177-3AD203B41FA5}">
                      <a16:colId xmlns:a16="http://schemas.microsoft.com/office/drawing/2014/main" val="727517185"/>
                    </a:ext>
                  </a:extLst>
                </a:gridCol>
                <a:gridCol w="246888">
                  <a:extLst>
                    <a:ext uri="{9D8B030D-6E8A-4147-A177-3AD203B41FA5}">
                      <a16:colId xmlns:a16="http://schemas.microsoft.com/office/drawing/2014/main" val="768896169"/>
                    </a:ext>
                  </a:extLst>
                </a:gridCol>
                <a:gridCol w="246888">
                  <a:extLst>
                    <a:ext uri="{9D8B030D-6E8A-4147-A177-3AD203B41FA5}">
                      <a16:colId xmlns:a16="http://schemas.microsoft.com/office/drawing/2014/main" val="378852681"/>
                    </a:ext>
                  </a:extLst>
                </a:gridCol>
                <a:gridCol w="246888">
                  <a:extLst>
                    <a:ext uri="{9D8B030D-6E8A-4147-A177-3AD203B41FA5}">
                      <a16:colId xmlns:a16="http://schemas.microsoft.com/office/drawing/2014/main" val="3600256723"/>
                    </a:ext>
                  </a:extLst>
                </a:gridCol>
                <a:gridCol w="246888">
                  <a:extLst>
                    <a:ext uri="{9D8B030D-6E8A-4147-A177-3AD203B41FA5}">
                      <a16:colId xmlns:a16="http://schemas.microsoft.com/office/drawing/2014/main" val="1508758528"/>
                    </a:ext>
                  </a:extLst>
                </a:gridCol>
                <a:gridCol w="246888">
                  <a:extLst>
                    <a:ext uri="{9D8B030D-6E8A-4147-A177-3AD203B41FA5}">
                      <a16:colId xmlns:a16="http://schemas.microsoft.com/office/drawing/2014/main" val="701275204"/>
                    </a:ext>
                  </a:extLst>
                </a:gridCol>
                <a:gridCol w="246888">
                  <a:extLst>
                    <a:ext uri="{9D8B030D-6E8A-4147-A177-3AD203B41FA5}">
                      <a16:colId xmlns:a16="http://schemas.microsoft.com/office/drawing/2014/main" val="1300573247"/>
                    </a:ext>
                  </a:extLst>
                </a:gridCol>
                <a:gridCol w="246888">
                  <a:extLst>
                    <a:ext uri="{9D8B030D-6E8A-4147-A177-3AD203B41FA5}">
                      <a16:colId xmlns:a16="http://schemas.microsoft.com/office/drawing/2014/main" val="4006919078"/>
                    </a:ext>
                  </a:extLst>
                </a:gridCol>
                <a:gridCol w="246888">
                  <a:extLst>
                    <a:ext uri="{9D8B030D-6E8A-4147-A177-3AD203B41FA5}">
                      <a16:colId xmlns:a16="http://schemas.microsoft.com/office/drawing/2014/main" val="2695319758"/>
                    </a:ext>
                  </a:extLst>
                </a:gridCol>
                <a:gridCol w="246888">
                  <a:extLst>
                    <a:ext uri="{9D8B030D-6E8A-4147-A177-3AD203B41FA5}">
                      <a16:colId xmlns:a16="http://schemas.microsoft.com/office/drawing/2014/main" val="2687886803"/>
                    </a:ext>
                  </a:extLst>
                </a:gridCol>
                <a:gridCol w="246888">
                  <a:extLst>
                    <a:ext uri="{9D8B030D-6E8A-4147-A177-3AD203B41FA5}">
                      <a16:colId xmlns:a16="http://schemas.microsoft.com/office/drawing/2014/main" val="220170525"/>
                    </a:ext>
                  </a:extLst>
                </a:gridCol>
                <a:gridCol w="246888">
                  <a:extLst>
                    <a:ext uri="{9D8B030D-6E8A-4147-A177-3AD203B41FA5}">
                      <a16:colId xmlns:a16="http://schemas.microsoft.com/office/drawing/2014/main" val="3804220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889418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- 2021-01-17 13:04:33</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Count &amp; Win Contest today!
Here’s how to join the contest:
1. Like SCS Dairy MY Facebook page and contest post. 
2. How many squares can you find? 
3. Complete the following sentence:
“SCS Butter completes my breakfast because…...”
4. Post your answers in the comment section.
5. Share our contest post and tag 5 friends.
Only 3 lucky winners will be selected to win AEON BIG vouchers worth RM50! Join now!
Contest ends on 24 January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70172036"/>
                  </a:ext>
                </a:extLst>
              </a:tr>
            </a:tbl>
          </a:graphicData>
        </a:graphic>
      </p:graphicFrame>
      <p:sp>
        <p:nvSpPr>
          <p:cNvPr id="4" name="Text Placeholder 3">
            <a:extLst>
              <a:ext uri="{FF2B5EF4-FFF2-40B4-BE49-F238E27FC236}">
                <a16:creationId xmlns:a16="http://schemas.microsoft.com/office/drawing/2014/main" id="{B28F09CD-945D-4208-BA24-B7D1FB099539}"/>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7485428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5F496-A47F-4920-9544-009E95029212}"/>
              </a:ext>
            </a:extLst>
          </p:cNvPr>
          <p:cNvSpPr>
            <a:spLocks noGrp="1"/>
          </p:cNvSpPr>
          <p:nvPr>
            <p:ph type="title"/>
          </p:nvPr>
        </p:nvSpPr>
        <p:spPr/>
        <p:txBody>
          <a:bodyPr/>
          <a:lstStyle/>
          <a:p>
            <a:r>
              <a:rPr lang="en-US"/>
              <a:t>Facebook Original Own Posts Table | SCS Dairy MY - 17 of 26</a:t>
            </a:r>
          </a:p>
        </p:txBody>
      </p:sp>
      <p:graphicFrame>
        <p:nvGraphicFramePr>
          <p:cNvPr id="5" name="Table Placeholder 4">
            <a:extLst>
              <a:ext uri="{FF2B5EF4-FFF2-40B4-BE49-F238E27FC236}">
                <a16:creationId xmlns:a16="http://schemas.microsoft.com/office/drawing/2014/main" id="{E9F7315B-1BD9-4EBD-B54B-8AA4AF0F2DD3}"/>
              </a:ext>
            </a:extLst>
          </p:cNvPr>
          <p:cNvGraphicFramePr>
            <a:graphicFrameLocks noGrp="1"/>
          </p:cNvGraphicFramePr>
          <p:nvPr>
            <p:ph type="tbl" sz="quarter" idx="13"/>
            <p:extLst>
              <p:ext uri="{D42A27DB-BD31-4B8C-83A1-F6EECF244321}">
                <p14:modId xmlns:p14="http://schemas.microsoft.com/office/powerpoint/2010/main" val="2258615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117412484"/>
                    </a:ext>
                  </a:extLst>
                </a:gridCol>
                <a:gridCol w="905256">
                  <a:extLst>
                    <a:ext uri="{9D8B030D-6E8A-4147-A177-3AD203B41FA5}">
                      <a16:colId xmlns:a16="http://schemas.microsoft.com/office/drawing/2014/main" val="2575953651"/>
                    </a:ext>
                  </a:extLst>
                </a:gridCol>
                <a:gridCol w="411480">
                  <a:extLst>
                    <a:ext uri="{9D8B030D-6E8A-4147-A177-3AD203B41FA5}">
                      <a16:colId xmlns:a16="http://schemas.microsoft.com/office/drawing/2014/main" val="3246562495"/>
                    </a:ext>
                  </a:extLst>
                </a:gridCol>
                <a:gridCol w="246888">
                  <a:extLst>
                    <a:ext uri="{9D8B030D-6E8A-4147-A177-3AD203B41FA5}">
                      <a16:colId xmlns:a16="http://schemas.microsoft.com/office/drawing/2014/main" val="725995821"/>
                    </a:ext>
                  </a:extLst>
                </a:gridCol>
                <a:gridCol w="246888">
                  <a:extLst>
                    <a:ext uri="{9D8B030D-6E8A-4147-A177-3AD203B41FA5}">
                      <a16:colId xmlns:a16="http://schemas.microsoft.com/office/drawing/2014/main" val="4179137544"/>
                    </a:ext>
                  </a:extLst>
                </a:gridCol>
                <a:gridCol w="246888">
                  <a:extLst>
                    <a:ext uri="{9D8B030D-6E8A-4147-A177-3AD203B41FA5}">
                      <a16:colId xmlns:a16="http://schemas.microsoft.com/office/drawing/2014/main" val="2301349573"/>
                    </a:ext>
                  </a:extLst>
                </a:gridCol>
                <a:gridCol w="246888">
                  <a:extLst>
                    <a:ext uri="{9D8B030D-6E8A-4147-A177-3AD203B41FA5}">
                      <a16:colId xmlns:a16="http://schemas.microsoft.com/office/drawing/2014/main" val="3595165842"/>
                    </a:ext>
                  </a:extLst>
                </a:gridCol>
                <a:gridCol w="246888">
                  <a:extLst>
                    <a:ext uri="{9D8B030D-6E8A-4147-A177-3AD203B41FA5}">
                      <a16:colId xmlns:a16="http://schemas.microsoft.com/office/drawing/2014/main" val="666623914"/>
                    </a:ext>
                  </a:extLst>
                </a:gridCol>
                <a:gridCol w="246888">
                  <a:extLst>
                    <a:ext uri="{9D8B030D-6E8A-4147-A177-3AD203B41FA5}">
                      <a16:colId xmlns:a16="http://schemas.microsoft.com/office/drawing/2014/main" val="69257543"/>
                    </a:ext>
                  </a:extLst>
                </a:gridCol>
                <a:gridCol w="246888">
                  <a:extLst>
                    <a:ext uri="{9D8B030D-6E8A-4147-A177-3AD203B41FA5}">
                      <a16:colId xmlns:a16="http://schemas.microsoft.com/office/drawing/2014/main" val="267059164"/>
                    </a:ext>
                  </a:extLst>
                </a:gridCol>
                <a:gridCol w="246888">
                  <a:extLst>
                    <a:ext uri="{9D8B030D-6E8A-4147-A177-3AD203B41FA5}">
                      <a16:colId xmlns:a16="http://schemas.microsoft.com/office/drawing/2014/main" val="3324249513"/>
                    </a:ext>
                  </a:extLst>
                </a:gridCol>
                <a:gridCol w="246888">
                  <a:extLst>
                    <a:ext uri="{9D8B030D-6E8A-4147-A177-3AD203B41FA5}">
                      <a16:colId xmlns:a16="http://schemas.microsoft.com/office/drawing/2014/main" val="1968272403"/>
                    </a:ext>
                  </a:extLst>
                </a:gridCol>
                <a:gridCol w="246888">
                  <a:extLst>
                    <a:ext uri="{9D8B030D-6E8A-4147-A177-3AD203B41FA5}">
                      <a16:colId xmlns:a16="http://schemas.microsoft.com/office/drawing/2014/main" val="1369827711"/>
                    </a:ext>
                  </a:extLst>
                </a:gridCol>
                <a:gridCol w="246888">
                  <a:extLst>
                    <a:ext uri="{9D8B030D-6E8A-4147-A177-3AD203B41FA5}">
                      <a16:colId xmlns:a16="http://schemas.microsoft.com/office/drawing/2014/main" val="1091981125"/>
                    </a:ext>
                  </a:extLst>
                </a:gridCol>
                <a:gridCol w="246888">
                  <a:extLst>
                    <a:ext uri="{9D8B030D-6E8A-4147-A177-3AD203B41FA5}">
                      <a16:colId xmlns:a16="http://schemas.microsoft.com/office/drawing/2014/main" val="2607195058"/>
                    </a:ext>
                  </a:extLst>
                </a:gridCol>
                <a:gridCol w="246888">
                  <a:extLst>
                    <a:ext uri="{9D8B030D-6E8A-4147-A177-3AD203B41FA5}">
                      <a16:colId xmlns:a16="http://schemas.microsoft.com/office/drawing/2014/main" val="195860569"/>
                    </a:ext>
                  </a:extLst>
                </a:gridCol>
                <a:gridCol w="246888">
                  <a:extLst>
                    <a:ext uri="{9D8B030D-6E8A-4147-A177-3AD203B41FA5}">
                      <a16:colId xmlns:a16="http://schemas.microsoft.com/office/drawing/2014/main" val="3927540664"/>
                    </a:ext>
                  </a:extLst>
                </a:gridCol>
                <a:gridCol w="246888">
                  <a:extLst>
                    <a:ext uri="{9D8B030D-6E8A-4147-A177-3AD203B41FA5}">
                      <a16:colId xmlns:a16="http://schemas.microsoft.com/office/drawing/2014/main" val="16678635"/>
                    </a:ext>
                  </a:extLst>
                </a:gridCol>
                <a:gridCol w="246888">
                  <a:extLst>
                    <a:ext uri="{9D8B030D-6E8A-4147-A177-3AD203B41FA5}">
                      <a16:colId xmlns:a16="http://schemas.microsoft.com/office/drawing/2014/main" val="240671479"/>
                    </a:ext>
                  </a:extLst>
                </a:gridCol>
                <a:gridCol w="246888">
                  <a:extLst>
                    <a:ext uri="{9D8B030D-6E8A-4147-A177-3AD203B41FA5}">
                      <a16:colId xmlns:a16="http://schemas.microsoft.com/office/drawing/2014/main" val="3053146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59081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- 2021-01-16 20:58:38</a:t>
                      </a:r>
                      <a:r>
                        <a:rPr kumimoji="0" lang="en-US" sz="1000" b="0" i="0" u="none" strike="noStrike" kern="1200" cap="none" spc="0" normalizeH="0" baseline="0" noProof="0">
                          <a:ln>
                            <a:noFill/>
                          </a:ln>
                          <a:solidFill>
                            <a:prstClr val="black"/>
                          </a:solidFill>
                          <a:effectLst/>
                          <a:uLnTx/>
                          <a:uFillTx/>
                          <a:latin typeface="+mn-lt"/>
                          <a:ea typeface="+mn-ea"/>
                          <a:cs typeface="+mn-cs"/>
                        </a:rPr>
                        <a:t>
 Add a fresh taste to your CNY spread and learn an exciting new recipe from Chef Aaron Low. Watch him create melt in your mouth 4 Seasons Fortune Cookies with SCS Butter in this live baking demo! 
Remember to get your stock of SCS Butter from Lazada to bake your CNY goodies! Click on the links below and shop away!
SCS Salted Butter (Promo price RM11.99): 
http://bit.ly/SCSCNYSalted
SCS Unsalted Butter (Promo price RM11.99): 
http://bit.ly/SCSCNYUnsalted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12.6300 %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14473466"/>
                  </a:ext>
                </a:extLst>
              </a:tr>
            </a:tbl>
          </a:graphicData>
        </a:graphic>
      </p:graphicFrame>
      <p:sp>
        <p:nvSpPr>
          <p:cNvPr id="4" name="Text Placeholder 3">
            <a:extLst>
              <a:ext uri="{FF2B5EF4-FFF2-40B4-BE49-F238E27FC236}">
                <a16:creationId xmlns:a16="http://schemas.microsoft.com/office/drawing/2014/main" id="{653A7411-979F-4498-8958-7A377427FA50}"/>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0795741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E078C-3180-48FF-9DE6-6B22151B15FA}"/>
              </a:ext>
            </a:extLst>
          </p:cNvPr>
          <p:cNvSpPr>
            <a:spLocks noGrp="1"/>
          </p:cNvSpPr>
          <p:nvPr>
            <p:ph type="title"/>
          </p:nvPr>
        </p:nvSpPr>
        <p:spPr/>
        <p:txBody>
          <a:bodyPr/>
          <a:lstStyle/>
          <a:p>
            <a:r>
              <a:rPr lang="en-US"/>
              <a:t>Facebook Original Own Posts Table | SCS Dairy MY - 18 of 26</a:t>
            </a:r>
          </a:p>
        </p:txBody>
      </p:sp>
      <p:graphicFrame>
        <p:nvGraphicFramePr>
          <p:cNvPr id="5" name="Table Placeholder 4">
            <a:extLst>
              <a:ext uri="{FF2B5EF4-FFF2-40B4-BE49-F238E27FC236}">
                <a16:creationId xmlns:a16="http://schemas.microsoft.com/office/drawing/2014/main" id="{196D280F-7546-4293-AC27-CA899A798509}"/>
              </a:ext>
            </a:extLst>
          </p:cNvPr>
          <p:cNvGraphicFramePr>
            <a:graphicFrameLocks noGrp="1"/>
          </p:cNvGraphicFramePr>
          <p:nvPr>
            <p:ph type="tbl" sz="quarter" idx="13"/>
            <p:extLst>
              <p:ext uri="{D42A27DB-BD31-4B8C-83A1-F6EECF244321}">
                <p14:modId xmlns:p14="http://schemas.microsoft.com/office/powerpoint/2010/main" val="1374666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323373774"/>
                    </a:ext>
                  </a:extLst>
                </a:gridCol>
                <a:gridCol w="905256">
                  <a:extLst>
                    <a:ext uri="{9D8B030D-6E8A-4147-A177-3AD203B41FA5}">
                      <a16:colId xmlns:a16="http://schemas.microsoft.com/office/drawing/2014/main" val="3282190559"/>
                    </a:ext>
                  </a:extLst>
                </a:gridCol>
                <a:gridCol w="411480">
                  <a:extLst>
                    <a:ext uri="{9D8B030D-6E8A-4147-A177-3AD203B41FA5}">
                      <a16:colId xmlns:a16="http://schemas.microsoft.com/office/drawing/2014/main" val="1448961568"/>
                    </a:ext>
                  </a:extLst>
                </a:gridCol>
                <a:gridCol w="246888">
                  <a:extLst>
                    <a:ext uri="{9D8B030D-6E8A-4147-A177-3AD203B41FA5}">
                      <a16:colId xmlns:a16="http://schemas.microsoft.com/office/drawing/2014/main" val="3866697396"/>
                    </a:ext>
                  </a:extLst>
                </a:gridCol>
                <a:gridCol w="246888">
                  <a:extLst>
                    <a:ext uri="{9D8B030D-6E8A-4147-A177-3AD203B41FA5}">
                      <a16:colId xmlns:a16="http://schemas.microsoft.com/office/drawing/2014/main" val="3044774085"/>
                    </a:ext>
                  </a:extLst>
                </a:gridCol>
                <a:gridCol w="246888">
                  <a:extLst>
                    <a:ext uri="{9D8B030D-6E8A-4147-A177-3AD203B41FA5}">
                      <a16:colId xmlns:a16="http://schemas.microsoft.com/office/drawing/2014/main" val="1521685526"/>
                    </a:ext>
                  </a:extLst>
                </a:gridCol>
                <a:gridCol w="246888">
                  <a:extLst>
                    <a:ext uri="{9D8B030D-6E8A-4147-A177-3AD203B41FA5}">
                      <a16:colId xmlns:a16="http://schemas.microsoft.com/office/drawing/2014/main" val="2770801184"/>
                    </a:ext>
                  </a:extLst>
                </a:gridCol>
                <a:gridCol w="246888">
                  <a:extLst>
                    <a:ext uri="{9D8B030D-6E8A-4147-A177-3AD203B41FA5}">
                      <a16:colId xmlns:a16="http://schemas.microsoft.com/office/drawing/2014/main" val="3590801626"/>
                    </a:ext>
                  </a:extLst>
                </a:gridCol>
                <a:gridCol w="246888">
                  <a:extLst>
                    <a:ext uri="{9D8B030D-6E8A-4147-A177-3AD203B41FA5}">
                      <a16:colId xmlns:a16="http://schemas.microsoft.com/office/drawing/2014/main" val="2876581247"/>
                    </a:ext>
                  </a:extLst>
                </a:gridCol>
                <a:gridCol w="246888">
                  <a:extLst>
                    <a:ext uri="{9D8B030D-6E8A-4147-A177-3AD203B41FA5}">
                      <a16:colId xmlns:a16="http://schemas.microsoft.com/office/drawing/2014/main" val="462431181"/>
                    </a:ext>
                  </a:extLst>
                </a:gridCol>
                <a:gridCol w="246888">
                  <a:extLst>
                    <a:ext uri="{9D8B030D-6E8A-4147-A177-3AD203B41FA5}">
                      <a16:colId xmlns:a16="http://schemas.microsoft.com/office/drawing/2014/main" val="1950787962"/>
                    </a:ext>
                  </a:extLst>
                </a:gridCol>
                <a:gridCol w="246888">
                  <a:extLst>
                    <a:ext uri="{9D8B030D-6E8A-4147-A177-3AD203B41FA5}">
                      <a16:colId xmlns:a16="http://schemas.microsoft.com/office/drawing/2014/main" val="2705113159"/>
                    </a:ext>
                  </a:extLst>
                </a:gridCol>
                <a:gridCol w="246888">
                  <a:extLst>
                    <a:ext uri="{9D8B030D-6E8A-4147-A177-3AD203B41FA5}">
                      <a16:colId xmlns:a16="http://schemas.microsoft.com/office/drawing/2014/main" val="21900951"/>
                    </a:ext>
                  </a:extLst>
                </a:gridCol>
                <a:gridCol w="246888">
                  <a:extLst>
                    <a:ext uri="{9D8B030D-6E8A-4147-A177-3AD203B41FA5}">
                      <a16:colId xmlns:a16="http://schemas.microsoft.com/office/drawing/2014/main" val="882487233"/>
                    </a:ext>
                  </a:extLst>
                </a:gridCol>
                <a:gridCol w="246888">
                  <a:extLst>
                    <a:ext uri="{9D8B030D-6E8A-4147-A177-3AD203B41FA5}">
                      <a16:colId xmlns:a16="http://schemas.microsoft.com/office/drawing/2014/main" val="73754379"/>
                    </a:ext>
                  </a:extLst>
                </a:gridCol>
                <a:gridCol w="246888">
                  <a:extLst>
                    <a:ext uri="{9D8B030D-6E8A-4147-A177-3AD203B41FA5}">
                      <a16:colId xmlns:a16="http://schemas.microsoft.com/office/drawing/2014/main" val="1368612289"/>
                    </a:ext>
                  </a:extLst>
                </a:gridCol>
                <a:gridCol w="246888">
                  <a:extLst>
                    <a:ext uri="{9D8B030D-6E8A-4147-A177-3AD203B41FA5}">
                      <a16:colId xmlns:a16="http://schemas.microsoft.com/office/drawing/2014/main" val="1592007862"/>
                    </a:ext>
                  </a:extLst>
                </a:gridCol>
                <a:gridCol w="246888">
                  <a:extLst>
                    <a:ext uri="{9D8B030D-6E8A-4147-A177-3AD203B41FA5}">
                      <a16:colId xmlns:a16="http://schemas.microsoft.com/office/drawing/2014/main" val="3403357379"/>
                    </a:ext>
                  </a:extLst>
                </a:gridCol>
                <a:gridCol w="246888">
                  <a:extLst>
                    <a:ext uri="{9D8B030D-6E8A-4147-A177-3AD203B41FA5}">
                      <a16:colId xmlns:a16="http://schemas.microsoft.com/office/drawing/2014/main" val="2023172399"/>
                    </a:ext>
                  </a:extLst>
                </a:gridCol>
                <a:gridCol w="246888">
                  <a:extLst>
                    <a:ext uri="{9D8B030D-6E8A-4147-A177-3AD203B41FA5}">
                      <a16:colId xmlns:a16="http://schemas.microsoft.com/office/drawing/2014/main" val="3236185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50965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- 2021-01-16 13:10:36</a:t>
                      </a:r>
                      <a:r>
                        <a:rPr kumimoji="0" lang="en-US" sz="1000" b="0" i="0" u="none" strike="noStrike" kern="1200" cap="none" spc="0" normalizeH="0" baseline="0" noProof="0">
                          <a:ln>
                            <a:noFill/>
                          </a:ln>
                          <a:solidFill>
                            <a:prstClr val="black"/>
                          </a:solidFill>
                          <a:effectLst/>
                          <a:uLnTx/>
                          <a:uFillTx/>
                          <a:latin typeface="+mn-lt"/>
                          <a:ea typeface="+mn-ea"/>
                          <a:cs typeface="+mn-cs"/>
                        </a:rPr>
                        <a:t>
 Here’s a great tip to make that perfectly grilled cheese sandwich. 
Start in a cold pan, this allows for the pan to heat up slowly, ensuring that the heat is evenly distributed as the cheese gently but surely melts and the bread develops the ideal crunch and color.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21942218"/>
                  </a:ext>
                </a:extLst>
              </a:tr>
            </a:tbl>
          </a:graphicData>
        </a:graphic>
      </p:graphicFrame>
      <p:sp>
        <p:nvSpPr>
          <p:cNvPr id="4" name="Text Placeholder 3">
            <a:extLst>
              <a:ext uri="{FF2B5EF4-FFF2-40B4-BE49-F238E27FC236}">
                <a16:creationId xmlns:a16="http://schemas.microsoft.com/office/drawing/2014/main" id="{E644AF9A-9D7B-4896-B2CB-9F870E7E107F}"/>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656678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7902E-8AE0-40CD-8096-C970A1124782}"/>
              </a:ext>
            </a:extLst>
          </p:cNvPr>
          <p:cNvSpPr>
            <a:spLocks noGrp="1"/>
          </p:cNvSpPr>
          <p:nvPr>
            <p:ph type="title"/>
          </p:nvPr>
        </p:nvSpPr>
        <p:spPr/>
        <p:txBody>
          <a:bodyPr/>
          <a:lstStyle/>
          <a:p>
            <a:r>
              <a:rPr lang="en-US"/>
              <a:t>Facebook Original Own Posts Table | SCS Dairy MY - 19 of 26</a:t>
            </a:r>
          </a:p>
        </p:txBody>
      </p:sp>
      <p:graphicFrame>
        <p:nvGraphicFramePr>
          <p:cNvPr id="5" name="Table Placeholder 4">
            <a:extLst>
              <a:ext uri="{FF2B5EF4-FFF2-40B4-BE49-F238E27FC236}">
                <a16:creationId xmlns:a16="http://schemas.microsoft.com/office/drawing/2014/main" id="{B9510445-0466-40AE-B1EA-B5ED9FD94B67}"/>
              </a:ext>
            </a:extLst>
          </p:cNvPr>
          <p:cNvGraphicFramePr>
            <a:graphicFrameLocks noGrp="1"/>
          </p:cNvGraphicFramePr>
          <p:nvPr>
            <p:ph type="tbl" sz="quarter" idx="13"/>
            <p:extLst>
              <p:ext uri="{D42A27DB-BD31-4B8C-83A1-F6EECF244321}">
                <p14:modId xmlns:p14="http://schemas.microsoft.com/office/powerpoint/2010/main" val="2584537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198706421"/>
                    </a:ext>
                  </a:extLst>
                </a:gridCol>
                <a:gridCol w="905256">
                  <a:extLst>
                    <a:ext uri="{9D8B030D-6E8A-4147-A177-3AD203B41FA5}">
                      <a16:colId xmlns:a16="http://schemas.microsoft.com/office/drawing/2014/main" val="2671165510"/>
                    </a:ext>
                  </a:extLst>
                </a:gridCol>
                <a:gridCol w="411480">
                  <a:extLst>
                    <a:ext uri="{9D8B030D-6E8A-4147-A177-3AD203B41FA5}">
                      <a16:colId xmlns:a16="http://schemas.microsoft.com/office/drawing/2014/main" val="2839964227"/>
                    </a:ext>
                  </a:extLst>
                </a:gridCol>
                <a:gridCol w="246888">
                  <a:extLst>
                    <a:ext uri="{9D8B030D-6E8A-4147-A177-3AD203B41FA5}">
                      <a16:colId xmlns:a16="http://schemas.microsoft.com/office/drawing/2014/main" val="3283199669"/>
                    </a:ext>
                  </a:extLst>
                </a:gridCol>
                <a:gridCol w="246888">
                  <a:extLst>
                    <a:ext uri="{9D8B030D-6E8A-4147-A177-3AD203B41FA5}">
                      <a16:colId xmlns:a16="http://schemas.microsoft.com/office/drawing/2014/main" val="810825658"/>
                    </a:ext>
                  </a:extLst>
                </a:gridCol>
                <a:gridCol w="246888">
                  <a:extLst>
                    <a:ext uri="{9D8B030D-6E8A-4147-A177-3AD203B41FA5}">
                      <a16:colId xmlns:a16="http://schemas.microsoft.com/office/drawing/2014/main" val="3760745832"/>
                    </a:ext>
                  </a:extLst>
                </a:gridCol>
                <a:gridCol w="246888">
                  <a:extLst>
                    <a:ext uri="{9D8B030D-6E8A-4147-A177-3AD203B41FA5}">
                      <a16:colId xmlns:a16="http://schemas.microsoft.com/office/drawing/2014/main" val="4089657968"/>
                    </a:ext>
                  </a:extLst>
                </a:gridCol>
                <a:gridCol w="246888">
                  <a:extLst>
                    <a:ext uri="{9D8B030D-6E8A-4147-A177-3AD203B41FA5}">
                      <a16:colId xmlns:a16="http://schemas.microsoft.com/office/drawing/2014/main" val="2119893249"/>
                    </a:ext>
                  </a:extLst>
                </a:gridCol>
                <a:gridCol w="246888">
                  <a:extLst>
                    <a:ext uri="{9D8B030D-6E8A-4147-A177-3AD203B41FA5}">
                      <a16:colId xmlns:a16="http://schemas.microsoft.com/office/drawing/2014/main" val="802201998"/>
                    </a:ext>
                  </a:extLst>
                </a:gridCol>
                <a:gridCol w="246888">
                  <a:extLst>
                    <a:ext uri="{9D8B030D-6E8A-4147-A177-3AD203B41FA5}">
                      <a16:colId xmlns:a16="http://schemas.microsoft.com/office/drawing/2014/main" val="3817776629"/>
                    </a:ext>
                  </a:extLst>
                </a:gridCol>
                <a:gridCol w="246888">
                  <a:extLst>
                    <a:ext uri="{9D8B030D-6E8A-4147-A177-3AD203B41FA5}">
                      <a16:colId xmlns:a16="http://schemas.microsoft.com/office/drawing/2014/main" val="3804340169"/>
                    </a:ext>
                  </a:extLst>
                </a:gridCol>
                <a:gridCol w="246888">
                  <a:extLst>
                    <a:ext uri="{9D8B030D-6E8A-4147-A177-3AD203B41FA5}">
                      <a16:colId xmlns:a16="http://schemas.microsoft.com/office/drawing/2014/main" val="1730361622"/>
                    </a:ext>
                  </a:extLst>
                </a:gridCol>
                <a:gridCol w="246888">
                  <a:extLst>
                    <a:ext uri="{9D8B030D-6E8A-4147-A177-3AD203B41FA5}">
                      <a16:colId xmlns:a16="http://schemas.microsoft.com/office/drawing/2014/main" val="1110769734"/>
                    </a:ext>
                  </a:extLst>
                </a:gridCol>
                <a:gridCol w="246888">
                  <a:extLst>
                    <a:ext uri="{9D8B030D-6E8A-4147-A177-3AD203B41FA5}">
                      <a16:colId xmlns:a16="http://schemas.microsoft.com/office/drawing/2014/main" val="1708961938"/>
                    </a:ext>
                  </a:extLst>
                </a:gridCol>
                <a:gridCol w="246888">
                  <a:extLst>
                    <a:ext uri="{9D8B030D-6E8A-4147-A177-3AD203B41FA5}">
                      <a16:colId xmlns:a16="http://schemas.microsoft.com/office/drawing/2014/main" val="3888225433"/>
                    </a:ext>
                  </a:extLst>
                </a:gridCol>
                <a:gridCol w="246888">
                  <a:extLst>
                    <a:ext uri="{9D8B030D-6E8A-4147-A177-3AD203B41FA5}">
                      <a16:colId xmlns:a16="http://schemas.microsoft.com/office/drawing/2014/main" val="1499827648"/>
                    </a:ext>
                  </a:extLst>
                </a:gridCol>
                <a:gridCol w="246888">
                  <a:extLst>
                    <a:ext uri="{9D8B030D-6E8A-4147-A177-3AD203B41FA5}">
                      <a16:colId xmlns:a16="http://schemas.microsoft.com/office/drawing/2014/main" val="3000049706"/>
                    </a:ext>
                  </a:extLst>
                </a:gridCol>
                <a:gridCol w="246888">
                  <a:extLst>
                    <a:ext uri="{9D8B030D-6E8A-4147-A177-3AD203B41FA5}">
                      <a16:colId xmlns:a16="http://schemas.microsoft.com/office/drawing/2014/main" val="1029689724"/>
                    </a:ext>
                  </a:extLst>
                </a:gridCol>
                <a:gridCol w="246888">
                  <a:extLst>
                    <a:ext uri="{9D8B030D-6E8A-4147-A177-3AD203B41FA5}">
                      <a16:colId xmlns:a16="http://schemas.microsoft.com/office/drawing/2014/main" val="2508142057"/>
                    </a:ext>
                  </a:extLst>
                </a:gridCol>
                <a:gridCol w="246888">
                  <a:extLst>
                    <a:ext uri="{9D8B030D-6E8A-4147-A177-3AD203B41FA5}">
                      <a16:colId xmlns:a16="http://schemas.microsoft.com/office/drawing/2014/main" val="2899770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06954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- 2021-01-15 16:00:00</a:t>
                      </a:r>
                      <a:r>
                        <a:rPr kumimoji="0" lang="en-US" sz="1000" b="0" i="0" u="none" strike="noStrike" kern="1200" cap="none" spc="0" normalizeH="0" baseline="0" noProof="0">
                          <a:ln>
                            <a:noFill/>
                          </a:ln>
                          <a:solidFill>
                            <a:prstClr val="black"/>
                          </a:solidFill>
                          <a:effectLst/>
                          <a:uLnTx/>
                          <a:uFillTx/>
                          <a:latin typeface="+mn-lt"/>
                          <a:ea typeface="+mn-ea"/>
                          <a:cs typeface="+mn-cs"/>
                        </a:rPr>
                        <a:t>
 Nuts about SCS? Now you can store nuts, cookies, and more in this exclusive SCS Airtight Glass Food Container!
Spend minimum RM20 on SCS products in a single receipt and take home a Free SCS Airtight Glass Food Container!
You only have one week left, this offer ends on 31 January 2021 or while stocks last!
Shop at these participating outlets today: 
Aeon
Aeon Big
Ben’s Independent Grocer
Cold Storage
Giant
Jaya Grocer
Tesco
Village Grocer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91578161"/>
                  </a:ext>
                </a:extLst>
              </a:tr>
            </a:tbl>
          </a:graphicData>
        </a:graphic>
      </p:graphicFrame>
      <p:sp>
        <p:nvSpPr>
          <p:cNvPr id="4" name="Text Placeholder 3">
            <a:extLst>
              <a:ext uri="{FF2B5EF4-FFF2-40B4-BE49-F238E27FC236}">
                <a16:creationId xmlns:a16="http://schemas.microsoft.com/office/drawing/2014/main" id="{B709C4FD-4F53-4C1E-A846-520CA1F6133B}"/>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6514936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548E9-688F-4961-B2F2-12B046B3A676}"/>
              </a:ext>
            </a:extLst>
          </p:cNvPr>
          <p:cNvSpPr>
            <a:spLocks noGrp="1"/>
          </p:cNvSpPr>
          <p:nvPr>
            <p:ph type="title"/>
          </p:nvPr>
        </p:nvSpPr>
        <p:spPr/>
        <p:txBody>
          <a:bodyPr/>
          <a:lstStyle/>
          <a:p>
            <a:r>
              <a:rPr lang="en-US"/>
              <a:t>Facebook Original Own Posts Table | SCS Dairy MY - 20 of 26</a:t>
            </a:r>
          </a:p>
        </p:txBody>
      </p:sp>
      <p:graphicFrame>
        <p:nvGraphicFramePr>
          <p:cNvPr id="5" name="Table Placeholder 4">
            <a:extLst>
              <a:ext uri="{FF2B5EF4-FFF2-40B4-BE49-F238E27FC236}">
                <a16:creationId xmlns:a16="http://schemas.microsoft.com/office/drawing/2014/main" id="{B788D6FD-FED8-4FCE-A58B-5DC6EEF92850}"/>
              </a:ext>
            </a:extLst>
          </p:cNvPr>
          <p:cNvGraphicFramePr>
            <a:graphicFrameLocks noGrp="1"/>
          </p:cNvGraphicFramePr>
          <p:nvPr>
            <p:ph type="tbl" sz="quarter" idx="13"/>
            <p:extLst>
              <p:ext uri="{D42A27DB-BD31-4B8C-83A1-F6EECF244321}">
                <p14:modId xmlns:p14="http://schemas.microsoft.com/office/powerpoint/2010/main" val="1337573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869949750"/>
                    </a:ext>
                  </a:extLst>
                </a:gridCol>
                <a:gridCol w="905256">
                  <a:extLst>
                    <a:ext uri="{9D8B030D-6E8A-4147-A177-3AD203B41FA5}">
                      <a16:colId xmlns:a16="http://schemas.microsoft.com/office/drawing/2014/main" val="2288169672"/>
                    </a:ext>
                  </a:extLst>
                </a:gridCol>
                <a:gridCol w="411480">
                  <a:extLst>
                    <a:ext uri="{9D8B030D-6E8A-4147-A177-3AD203B41FA5}">
                      <a16:colId xmlns:a16="http://schemas.microsoft.com/office/drawing/2014/main" val="1127958339"/>
                    </a:ext>
                  </a:extLst>
                </a:gridCol>
                <a:gridCol w="246888">
                  <a:extLst>
                    <a:ext uri="{9D8B030D-6E8A-4147-A177-3AD203B41FA5}">
                      <a16:colId xmlns:a16="http://schemas.microsoft.com/office/drawing/2014/main" val="1540714862"/>
                    </a:ext>
                  </a:extLst>
                </a:gridCol>
                <a:gridCol w="246888">
                  <a:extLst>
                    <a:ext uri="{9D8B030D-6E8A-4147-A177-3AD203B41FA5}">
                      <a16:colId xmlns:a16="http://schemas.microsoft.com/office/drawing/2014/main" val="4020231176"/>
                    </a:ext>
                  </a:extLst>
                </a:gridCol>
                <a:gridCol w="246888">
                  <a:extLst>
                    <a:ext uri="{9D8B030D-6E8A-4147-A177-3AD203B41FA5}">
                      <a16:colId xmlns:a16="http://schemas.microsoft.com/office/drawing/2014/main" val="964871920"/>
                    </a:ext>
                  </a:extLst>
                </a:gridCol>
                <a:gridCol w="246888">
                  <a:extLst>
                    <a:ext uri="{9D8B030D-6E8A-4147-A177-3AD203B41FA5}">
                      <a16:colId xmlns:a16="http://schemas.microsoft.com/office/drawing/2014/main" val="4195320144"/>
                    </a:ext>
                  </a:extLst>
                </a:gridCol>
                <a:gridCol w="246888">
                  <a:extLst>
                    <a:ext uri="{9D8B030D-6E8A-4147-A177-3AD203B41FA5}">
                      <a16:colId xmlns:a16="http://schemas.microsoft.com/office/drawing/2014/main" val="1940186897"/>
                    </a:ext>
                  </a:extLst>
                </a:gridCol>
                <a:gridCol w="246888">
                  <a:extLst>
                    <a:ext uri="{9D8B030D-6E8A-4147-A177-3AD203B41FA5}">
                      <a16:colId xmlns:a16="http://schemas.microsoft.com/office/drawing/2014/main" val="4179281340"/>
                    </a:ext>
                  </a:extLst>
                </a:gridCol>
                <a:gridCol w="246888">
                  <a:extLst>
                    <a:ext uri="{9D8B030D-6E8A-4147-A177-3AD203B41FA5}">
                      <a16:colId xmlns:a16="http://schemas.microsoft.com/office/drawing/2014/main" val="160269180"/>
                    </a:ext>
                  </a:extLst>
                </a:gridCol>
                <a:gridCol w="246888">
                  <a:extLst>
                    <a:ext uri="{9D8B030D-6E8A-4147-A177-3AD203B41FA5}">
                      <a16:colId xmlns:a16="http://schemas.microsoft.com/office/drawing/2014/main" val="832175201"/>
                    </a:ext>
                  </a:extLst>
                </a:gridCol>
                <a:gridCol w="246888">
                  <a:extLst>
                    <a:ext uri="{9D8B030D-6E8A-4147-A177-3AD203B41FA5}">
                      <a16:colId xmlns:a16="http://schemas.microsoft.com/office/drawing/2014/main" val="1226162067"/>
                    </a:ext>
                  </a:extLst>
                </a:gridCol>
                <a:gridCol w="246888">
                  <a:extLst>
                    <a:ext uri="{9D8B030D-6E8A-4147-A177-3AD203B41FA5}">
                      <a16:colId xmlns:a16="http://schemas.microsoft.com/office/drawing/2014/main" val="3145502566"/>
                    </a:ext>
                  </a:extLst>
                </a:gridCol>
                <a:gridCol w="246888">
                  <a:extLst>
                    <a:ext uri="{9D8B030D-6E8A-4147-A177-3AD203B41FA5}">
                      <a16:colId xmlns:a16="http://schemas.microsoft.com/office/drawing/2014/main" val="2602421099"/>
                    </a:ext>
                  </a:extLst>
                </a:gridCol>
                <a:gridCol w="246888">
                  <a:extLst>
                    <a:ext uri="{9D8B030D-6E8A-4147-A177-3AD203B41FA5}">
                      <a16:colId xmlns:a16="http://schemas.microsoft.com/office/drawing/2014/main" val="2836176465"/>
                    </a:ext>
                  </a:extLst>
                </a:gridCol>
                <a:gridCol w="246888">
                  <a:extLst>
                    <a:ext uri="{9D8B030D-6E8A-4147-A177-3AD203B41FA5}">
                      <a16:colId xmlns:a16="http://schemas.microsoft.com/office/drawing/2014/main" val="845565675"/>
                    </a:ext>
                  </a:extLst>
                </a:gridCol>
                <a:gridCol w="246888">
                  <a:extLst>
                    <a:ext uri="{9D8B030D-6E8A-4147-A177-3AD203B41FA5}">
                      <a16:colId xmlns:a16="http://schemas.microsoft.com/office/drawing/2014/main" val="2781935229"/>
                    </a:ext>
                  </a:extLst>
                </a:gridCol>
                <a:gridCol w="246888">
                  <a:extLst>
                    <a:ext uri="{9D8B030D-6E8A-4147-A177-3AD203B41FA5}">
                      <a16:colId xmlns:a16="http://schemas.microsoft.com/office/drawing/2014/main" val="3391734579"/>
                    </a:ext>
                  </a:extLst>
                </a:gridCol>
                <a:gridCol w="246888">
                  <a:extLst>
                    <a:ext uri="{9D8B030D-6E8A-4147-A177-3AD203B41FA5}">
                      <a16:colId xmlns:a16="http://schemas.microsoft.com/office/drawing/2014/main" val="2694970619"/>
                    </a:ext>
                  </a:extLst>
                </a:gridCol>
                <a:gridCol w="246888">
                  <a:extLst>
                    <a:ext uri="{9D8B030D-6E8A-4147-A177-3AD203B41FA5}">
                      <a16:colId xmlns:a16="http://schemas.microsoft.com/office/drawing/2014/main" val="1771826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722777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- 2021-01-15 11:20:58</a:t>
                      </a:r>
                      <a:r>
                        <a:rPr kumimoji="0" lang="en-US" sz="1000" b="0" i="0" u="none" strike="noStrike" kern="1200" cap="none" spc="0" normalizeH="0" baseline="0" noProof="0">
                          <a:ln>
                            <a:noFill/>
                          </a:ln>
                          <a:solidFill>
                            <a:prstClr val="black"/>
                          </a:solidFill>
                          <a:effectLst/>
                          <a:uLnTx/>
                          <a:uFillTx/>
                          <a:latin typeface="+mn-lt"/>
                          <a:ea typeface="+mn-ea"/>
                          <a:cs typeface="+mn-cs"/>
                        </a:rPr>
                        <a:t>
 Join Chef Aaron Low in the live baking demo presented by </a:t>
                      </a:r>
                      <a:r>
                        <a:rPr kumimoji="0" lang="ja-JP" altLang="en-US" sz="1000" b="0" i="0" u="none" strike="noStrike" kern="1200" cap="none" spc="0" normalizeH="0" baseline="0" noProof="0">
                          <a:ln>
                            <a:noFill/>
                          </a:ln>
                          <a:solidFill>
                            <a:prstClr val="black"/>
                          </a:solidFill>
                          <a:effectLst/>
                          <a:uLnTx/>
                          <a:uFillTx/>
                          <a:latin typeface="+mn-lt"/>
                          <a:ea typeface="+mn-ea"/>
                          <a:cs typeface="+mn-cs"/>
                        </a:rPr>
                        <a:t>美味风采 </a:t>
                      </a:r>
                      <a:r>
                        <a:rPr kumimoji="0" lang="en-US" sz="1000" b="0" i="0" u="none" strike="noStrike" kern="1200" cap="none" spc="0" normalizeH="0" baseline="0" noProof="0">
                          <a:ln>
                            <a:noFill/>
                          </a:ln>
                          <a:solidFill>
                            <a:prstClr val="black"/>
                          </a:solidFill>
                          <a:effectLst/>
                          <a:uLnTx/>
                          <a:uFillTx/>
                          <a:latin typeface="+mn-lt"/>
                          <a:ea typeface="+mn-ea"/>
                          <a:cs typeface="+mn-cs"/>
                        </a:rPr>
                        <a:t>Oriental Cuisine! Catch all the action on our page at 9pm tomorrow and watch him create a mouth watering recipe with SCS Butter!
Don't forget to buy your stock of SCS Butter in time for CNY!  Log onto Lazada and make the most of the offer now:
SCS Salted Butter (Promo price RM11.99): 
http://bit.ly/SCSCNYSalted
SCS Unsalted Butter (Promo price RM11.99): 
http://bit.ly/SCSCNYUnsalted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68311300"/>
                  </a:ext>
                </a:extLst>
              </a:tr>
            </a:tbl>
          </a:graphicData>
        </a:graphic>
      </p:graphicFrame>
      <p:sp>
        <p:nvSpPr>
          <p:cNvPr id="4" name="Text Placeholder 3">
            <a:extLst>
              <a:ext uri="{FF2B5EF4-FFF2-40B4-BE49-F238E27FC236}">
                <a16:creationId xmlns:a16="http://schemas.microsoft.com/office/drawing/2014/main" id="{B2847220-9ABC-4E54-AD15-E8536E27C97A}"/>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62027206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51436-386A-4C4C-AA67-C937F75ACA9A}"/>
              </a:ext>
            </a:extLst>
          </p:cNvPr>
          <p:cNvSpPr>
            <a:spLocks noGrp="1"/>
          </p:cNvSpPr>
          <p:nvPr>
            <p:ph type="title"/>
          </p:nvPr>
        </p:nvSpPr>
        <p:spPr/>
        <p:txBody>
          <a:bodyPr/>
          <a:lstStyle/>
          <a:p>
            <a:r>
              <a:rPr lang="en-US"/>
              <a:t>Facebook Original Own Posts Table | SCS Dairy MY - 21 of 26</a:t>
            </a:r>
          </a:p>
        </p:txBody>
      </p:sp>
      <p:graphicFrame>
        <p:nvGraphicFramePr>
          <p:cNvPr id="5" name="Table Placeholder 4">
            <a:extLst>
              <a:ext uri="{FF2B5EF4-FFF2-40B4-BE49-F238E27FC236}">
                <a16:creationId xmlns:a16="http://schemas.microsoft.com/office/drawing/2014/main" id="{DA80AA0E-2CC9-4DD9-A633-A60F81CCBAE2}"/>
              </a:ext>
            </a:extLst>
          </p:cNvPr>
          <p:cNvGraphicFramePr>
            <a:graphicFrameLocks noGrp="1"/>
          </p:cNvGraphicFramePr>
          <p:nvPr>
            <p:ph type="tbl" sz="quarter" idx="13"/>
            <p:extLst>
              <p:ext uri="{D42A27DB-BD31-4B8C-83A1-F6EECF244321}">
                <p14:modId xmlns:p14="http://schemas.microsoft.com/office/powerpoint/2010/main" val="1081790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178691970"/>
                    </a:ext>
                  </a:extLst>
                </a:gridCol>
                <a:gridCol w="905256">
                  <a:extLst>
                    <a:ext uri="{9D8B030D-6E8A-4147-A177-3AD203B41FA5}">
                      <a16:colId xmlns:a16="http://schemas.microsoft.com/office/drawing/2014/main" val="3861368861"/>
                    </a:ext>
                  </a:extLst>
                </a:gridCol>
                <a:gridCol w="411480">
                  <a:extLst>
                    <a:ext uri="{9D8B030D-6E8A-4147-A177-3AD203B41FA5}">
                      <a16:colId xmlns:a16="http://schemas.microsoft.com/office/drawing/2014/main" val="2817532016"/>
                    </a:ext>
                  </a:extLst>
                </a:gridCol>
                <a:gridCol w="246888">
                  <a:extLst>
                    <a:ext uri="{9D8B030D-6E8A-4147-A177-3AD203B41FA5}">
                      <a16:colId xmlns:a16="http://schemas.microsoft.com/office/drawing/2014/main" val="2379491118"/>
                    </a:ext>
                  </a:extLst>
                </a:gridCol>
                <a:gridCol w="246888">
                  <a:extLst>
                    <a:ext uri="{9D8B030D-6E8A-4147-A177-3AD203B41FA5}">
                      <a16:colId xmlns:a16="http://schemas.microsoft.com/office/drawing/2014/main" val="4128106336"/>
                    </a:ext>
                  </a:extLst>
                </a:gridCol>
                <a:gridCol w="246888">
                  <a:extLst>
                    <a:ext uri="{9D8B030D-6E8A-4147-A177-3AD203B41FA5}">
                      <a16:colId xmlns:a16="http://schemas.microsoft.com/office/drawing/2014/main" val="2743495688"/>
                    </a:ext>
                  </a:extLst>
                </a:gridCol>
                <a:gridCol w="246888">
                  <a:extLst>
                    <a:ext uri="{9D8B030D-6E8A-4147-A177-3AD203B41FA5}">
                      <a16:colId xmlns:a16="http://schemas.microsoft.com/office/drawing/2014/main" val="2729166937"/>
                    </a:ext>
                  </a:extLst>
                </a:gridCol>
                <a:gridCol w="246888">
                  <a:extLst>
                    <a:ext uri="{9D8B030D-6E8A-4147-A177-3AD203B41FA5}">
                      <a16:colId xmlns:a16="http://schemas.microsoft.com/office/drawing/2014/main" val="1950178908"/>
                    </a:ext>
                  </a:extLst>
                </a:gridCol>
                <a:gridCol w="246888">
                  <a:extLst>
                    <a:ext uri="{9D8B030D-6E8A-4147-A177-3AD203B41FA5}">
                      <a16:colId xmlns:a16="http://schemas.microsoft.com/office/drawing/2014/main" val="685264104"/>
                    </a:ext>
                  </a:extLst>
                </a:gridCol>
                <a:gridCol w="246888">
                  <a:extLst>
                    <a:ext uri="{9D8B030D-6E8A-4147-A177-3AD203B41FA5}">
                      <a16:colId xmlns:a16="http://schemas.microsoft.com/office/drawing/2014/main" val="1678733799"/>
                    </a:ext>
                  </a:extLst>
                </a:gridCol>
                <a:gridCol w="246888">
                  <a:extLst>
                    <a:ext uri="{9D8B030D-6E8A-4147-A177-3AD203B41FA5}">
                      <a16:colId xmlns:a16="http://schemas.microsoft.com/office/drawing/2014/main" val="28302435"/>
                    </a:ext>
                  </a:extLst>
                </a:gridCol>
                <a:gridCol w="246888">
                  <a:extLst>
                    <a:ext uri="{9D8B030D-6E8A-4147-A177-3AD203B41FA5}">
                      <a16:colId xmlns:a16="http://schemas.microsoft.com/office/drawing/2014/main" val="3136876847"/>
                    </a:ext>
                  </a:extLst>
                </a:gridCol>
                <a:gridCol w="246888">
                  <a:extLst>
                    <a:ext uri="{9D8B030D-6E8A-4147-A177-3AD203B41FA5}">
                      <a16:colId xmlns:a16="http://schemas.microsoft.com/office/drawing/2014/main" val="125256910"/>
                    </a:ext>
                  </a:extLst>
                </a:gridCol>
                <a:gridCol w="246888">
                  <a:extLst>
                    <a:ext uri="{9D8B030D-6E8A-4147-A177-3AD203B41FA5}">
                      <a16:colId xmlns:a16="http://schemas.microsoft.com/office/drawing/2014/main" val="4144853417"/>
                    </a:ext>
                  </a:extLst>
                </a:gridCol>
                <a:gridCol w="246888">
                  <a:extLst>
                    <a:ext uri="{9D8B030D-6E8A-4147-A177-3AD203B41FA5}">
                      <a16:colId xmlns:a16="http://schemas.microsoft.com/office/drawing/2014/main" val="603243753"/>
                    </a:ext>
                  </a:extLst>
                </a:gridCol>
                <a:gridCol w="246888">
                  <a:extLst>
                    <a:ext uri="{9D8B030D-6E8A-4147-A177-3AD203B41FA5}">
                      <a16:colId xmlns:a16="http://schemas.microsoft.com/office/drawing/2014/main" val="3184865364"/>
                    </a:ext>
                  </a:extLst>
                </a:gridCol>
                <a:gridCol w="246888">
                  <a:extLst>
                    <a:ext uri="{9D8B030D-6E8A-4147-A177-3AD203B41FA5}">
                      <a16:colId xmlns:a16="http://schemas.microsoft.com/office/drawing/2014/main" val="2907934840"/>
                    </a:ext>
                  </a:extLst>
                </a:gridCol>
                <a:gridCol w="246888">
                  <a:extLst>
                    <a:ext uri="{9D8B030D-6E8A-4147-A177-3AD203B41FA5}">
                      <a16:colId xmlns:a16="http://schemas.microsoft.com/office/drawing/2014/main" val="3147220309"/>
                    </a:ext>
                  </a:extLst>
                </a:gridCol>
                <a:gridCol w="246888">
                  <a:extLst>
                    <a:ext uri="{9D8B030D-6E8A-4147-A177-3AD203B41FA5}">
                      <a16:colId xmlns:a16="http://schemas.microsoft.com/office/drawing/2014/main" val="3418784940"/>
                    </a:ext>
                  </a:extLst>
                </a:gridCol>
                <a:gridCol w="246888">
                  <a:extLst>
                    <a:ext uri="{9D8B030D-6E8A-4147-A177-3AD203B41FA5}">
                      <a16:colId xmlns:a16="http://schemas.microsoft.com/office/drawing/2014/main" val="370798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52932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- 2021-01-14 15:00:34</a:t>
                      </a:r>
                      <a:r>
                        <a:rPr kumimoji="0" lang="en-US" sz="1000" b="0" i="0" u="none" strike="noStrike" kern="1200" cap="none" spc="0" normalizeH="0" baseline="0" noProof="0">
                          <a:ln>
                            <a:noFill/>
                          </a:ln>
                          <a:solidFill>
                            <a:prstClr val="black"/>
                          </a:solidFill>
                          <a:effectLst/>
                          <a:uLnTx/>
                          <a:uFillTx/>
                          <a:latin typeface="+mn-lt"/>
                          <a:ea typeface="+mn-ea"/>
                          <a:cs typeface="+mn-cs"/>
                        </a:rPr>
                        <a:t>
 Who doesn’t love grilled cheese sandwiches? And this fried egg grilled cheese sandwich made with SCS Original Sliced Cheese is even more delicious! 
#SCSrecipes #JustAddSCS
Fried Egg Grilled Cheese Sandwich
Ingredients:
4 slices of SCS Original Sliced Cheese
SCS Salted Butter
4 eggs
4 slices of bread
Salt and pepper
Instructions:
1. Butter one side of each piece of bread with SCS Salted Butter and set aside.
2. In a frying pan, melt a little SCS Salted Butter over low heat.
3. Fry the eggs so the yolks are cooked as per preference.
4. Add salt and pepper to taste.
5. Once done, remove from flame.
6. In a separate frying pan, add a slice of bread with the buttered side down.
7. Add a slice of SCS Original Sliced Cheese.
8. Top with two fried eggs.
9. Add another slice of SCS Original Sliced Cheese on top of the eggs.
10. Top with another piece of bread, buttered side up.
11. Cover pan with a lid and cook until cheese is melted and bread is golden brown on both sides.
Source: 
https://www.greatgrubdelicioustreats.com/fried-egg-grilled-cheese-sandwich/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20601015"/>
                  </a:ext>
                </a:extLst>
              </a:tr>
            </a:tbl>
          </a:graphicData>
        </a:graphic>
      </p:graphicFrame>
      <p:sp>
        <p:nvSpPr>
          <p:cNvPr id="4" name="Text Placeholder 3">
            <a:extLst>
              <a:ext uri="{FF2B5EF4-FFF2-40B4-BE49-F238E27FC236}">
                <a16:creationId xmlns:a16="http://schemas.microsoft.com/office/drawing/2014/main" id="{9209CAF2-6A59-4F6E-8FAF-44A91E6C6F91}"/>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72244551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96E0B-97EB-495F-9B3F-EA4F37B572AC}"/>
              </a:ext>
            </a:extLst>
          </p:cNvPr>
          <p:cNvSpPr>
            <a:spLocks noGrp="1"/>
          </p:cNvSpPr>
          <p:nvPr>
            <p:ph type="title"/>
          </p:nvPr>
        </p:nvSpPr>
        <p:spPr/>
        <p:txBody>
          <a:bodyPr/>
          <a:lstStyle/>
          <a:p>
            <a:r>
              <a:rPr lang="en-US"/>
              <a:t>Facebook Original Own Posts Table | SCS Dairy MY - 22 of 26</a:t>
            </a:r>
          </a:p>
        </p:txBody>
      </p:sp>
      <p:graphicFrame>
        <p:nvGraphicFramePr>
          <p:cNvPr id="5" name="Table Placeholder 4">
            <a:extLst>
              <a:ext uri="{FF2B5EF4-FFF2-40B4-BE49-F238E27FC236}">
                <a16:creationId xmlns:a16="http://schemas.microsoft.com/office/drawing/2014/main" id="{69D6CE71-FC0A-4A84-85F5-F2417705A0C4}"/>
              </a:ext>
            </a:extLst>
          </p:cNvPr>
          <p:cNvGraphicFramePr>
            <a:graphicFrameLocks noGrp="1"/>
          </p:cNvGraphicFramePr>
          <p:nvPr>
            <p:ph type="tbl" sz="quarter" idx="13"/>
            <p:extLst>
              <p:ext uri="{D42A27DB-BD31-4B8C-83A1-F6EECF244321}">
                <p14:modId xmlns:p14="http://schemas.microsoft.com/office/powerpoint/2010/main" val="3698974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378763051"/>
                    </a:ext>
                  </a:extLst>
                </a:gridCol>
                <a:gridCol w="905256">
                  <a:extLst>
                    <a:ext uri="{9D8B030D-6E8A-4147-A177-3AD203B41FA5}">
                      <a16:colId xmlns:a16="http://schemas.microsoft.com/office/drawing/2014/main" val="510833416"/>
                    </a:ext>
                  </a:extLst>
                </a:gridCol>
                <a:gridCol w="411480">
                  <a:extLst>
                    <a:ext uri="{9D8B030D-6E8A-4147-A177-3AD203B41FA5}">
                      <a16:colId xmlns:a16="http://schemas.microsoft.com/office/drawing/2014/main" val="303882611"/>
                    </a:ext>
                  </a:extLst>
                </a:gridCol>
                <a:gridCol w="246888">
                  <a:extLst>
                    <a:ext uri="{9D8B030D-6E8A-4147-A177-3AD203B41FA5}">
                      <a16:colId xmlns:a16="http://schemas.microsoft.com/office/drawing/2014/main" val="396127825"/>
                    </a:ext>
                  </a:extLst>
                </a:gridCol>
                <a:gridCol w="246888">
                  <a:extLst>
                    <a:ext uri="{9D8B030D-6E8A-4147-A177-3AD203B41FA5}">
                      <a16:colId xmlns:a16="http://schemas.microsoft.com/office/drawing/2014/main" val="2967919955"/>
                    </a:ext>
                  </a:extLst>
                </a:gridCol>
                <a:gridCol w="246888">
                  <a:extLst>
                    <a:ext uri="{9D8B030D-6E8A-4147-A177-3AD203B41FA5}">
                      <a16:colId xmlns:a16="http://schemas.microsoft.com/office/drawing/2014/main" val="219590375"/>
                    </a:ext>
                  </a:extLst>
                </a:gridCol>
                <a:gridCol w="246888">
                  <a:extLst>
                    <a:ext uri="{9D8B030D-6E8A-4147-A177-3AD203B41FA5}">
                      <a16:colId xmlns:a16="http://schemas.microsoft.com/office/drawing/2014/main" val="1819957796"/>
                    </a:ext>
                  </a:extLst>
                </a:gridCol>
                <a:gridCol w="246888">
                  <a:extLst>
                    <a:ext uri="{9D8B030D-6E8A-4147-A177-3AD203B41FA5}">
                      <a16:colId xmlns:a16="http://schemas.microsoft.com/office/drawing/2014/main" val="1133142758"/>
                    </a:ext>
                  </a:extLst>
                </a:gridCol>
                <a:gridCol w="246888">
                  <a:extLst>
                    <a:ext uri="{9D8B030D-6E8A-4147-A177-3AD203B41FA5}">
                      <a16:colId xmlns:a16="http://schemas.microsoft.com/office/drawing/2014/main" val="809335765"/>
                    </a:ext>
                  </a:extLst>
                </a:gridCol>
                <a:gridCol w="246888">
                  <a:extLst>
                    <a:ext uri="{9D8B030D-6E8A-4147-A177-3AD203B41FA5}">
                      <a16:colId xmlns:a16="http://schemas.microsoft.com/office/drawing/2014/main" val="3018465458"/>
                    </a:ext>
                  </a:extLst>
                </a:gridCol>
                <a:gridCol w="246888">
                  <a:extLst>
                    <a:ext uri="{9D8B030D-6E8A-4147-A177-3AD203B41FA5}">
                      <a16:colId xmlns:a16="http://schemas.microsoft.com/office/drawing/2014/main" val="3486452857"/>
                    </a:ext>
                  </a:extLst>
                </a:gridCol>
                <a:gridCol w="246888">
                  <a:extLst>
                    <a:ext uri="{9D8B030D-6E8A-4147-A177-3AD203B41FA5}">
                      <a16:colId xmlns:a16="http://schemas.microsoft.com/office/drawing/2014/main" val="1318780151"/>
                    </a:ext>
                  </a:extLst>
                </a:gridCol>
                <a:gridCol w="246888">
                  <a:extLst>
                    <a:ext uri="{9D8B030D-6E8A-4147-A177-3AD203B41FA5}">
                      <a16:colId xmlns:a16="http://schemas.microsoft.com/office/drawing/2014/main" val="2271183511"/>
                    </a:ext>
                  </a:extLst>
                </a:gridCol>
                <a:gridCol w="246888">
                  <a:extLst>
                    <a:ext uri="{9D8B030D-6E8A-4147-A177-3AD203B41FA5}">
                      <a16:colId xmlns:a16="http://schemas.microsoft.com/office/drawing/2014/main" val="3839603250"/>
                    </a:ext>
                  </a:extLst>
                </a:gridCol>
                <a:gridCol w="246888">
                  <a:extLst>
                    <a:ext uri="{9D8B030D-6E8A-4147-A177-3AD203B41FA5}">
                      <a16:colId xmlns:a16="http://schemas.microsoft.com/office/drawing/2014/main" val="4123047067"/>
                    </a:ext>
                  </a:extLst>
                </a:gridCol>
                <a:gridCol w="246888">
                  <a:extLst>
                    <a:ext uri="{9D8B030D-6E8A-4147-A177-3AD203B41FA5}">
                      <a16:colId xmlns:a16="http://schemas.microsoft.com/office/drawing/2014/main" val="3162804337"/>
                    </a:ext>
                  </a:extLst>
                </a:gridCol>
                <a:gridCol w="246888">
                  <a:extLst>
                    <a:ext uri="{9D8B030D-6E8A-4147-A177-3AD203B41FA5}">
                      <a16:colId xmlns:a16="http://schemas.microsoft.com/office/drawing/2014/main" val="4087660987"/>
                    </a:ext>
                  </a:extLst>
                </a:gridCol>
                <a:gridCol w="246888">
                  <a:extLst>
                    <a:ext uri="{9D8B030D-6E8A-4147-A177-3AD203B41FA5}">
                      <a16:colId xmlns:a16="http://schemas.microsoft.com/office/drawing/2014/main" val="1326949774"/>
                    </a:ext>
                  </a:extLst>
                </a:gridCol>
                <a:gridCol w="246888">
                  <a:extLst>
                    <a:ext uri="{9D8B030D-6E8A-4147-A177-3AD203B41FA5}">
                      <a16:colId xmlns:a16="http://schemas.microsoft.com/office/drawing/2014/main" val="1054772818"/>
                    </a:ext>
                  </a:extLst>
                </a:gridCol>
                <a:gridCol w="246888">
                  <a:extLst>
                    <a:ext uri="{9D8B030D-6E8A-4147-A177-3AD203B41FA5}">
                      <a16:colId xmlns:a16="http://schemas.microsoft.com/office/drawing/2014/main" val="3917837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253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- 2021-01-12 16:10:00</a:t>
                      </a:r>
                      <a:r>
                        <a:rPr kumimoji="0" lang="en-US" sz="1000" b="0" i="0" u="none" strike="noStrike" kern="1200" cap="none" spc="0" normalizeH="0" baseline="0" noProof="0">
                          <a:ln>
                            <a:noFill/>
                          </a:ln>
                          <a:solidFill>
                            <a:prstClr val="black"/>
                          </a:solidFill>
                          <a:effectLst/>
                          <a:uLnTx/>
                          <a:uFillTx/>
                          <a:latin typeface="+mn-lt"/>
                          <a:ea typeface="+mn-ea"/>
                          <a:cs typeface="+mn-cs"/>
                        </a:rPr>
                        <a:t>
 If you are a cheese lover and you have one slice of SCS Original Sliced Cheese in your fridge, how will you eat it?
a) Make a grilled cheese sandwich
b) Make a cheeseburger
c) Have it on its own
#SCScheese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15.4605 %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85957319"/>
                  </a:ext>
                </a:extLst>
              </a:tr>
            </a:tbl>
          </a:graphicData>
        </a:graphic>
      </p:graphicFrame>
      <p:sp>
        <p:nvSpPr>
          <p:cNvPr id="4" name="Text Placeholder 3">
            <a:extLst>
              <a:ext uri="{FF2B5EF4-FFF2-40B4-BE49-F238E27FC236}">
                <a16:creationId xmlns:a16="http://schemas.microsoft.com/office/drawing/2014/main" id="{C62B77C5-71D4-47C6-AE7F-0147D8E1BC90}"/>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64873420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F8B7B-CEB6-4E87-BB35-C67C5E579170}"/>
              </a:ext>
            </a:extLst>
          </p:cNvPr>
          <p:cNvSpPr>
            <a:spLocks noGrp="1"/>
          </p:cNvSpPr>
          <p:nvPr>
            <p:ph type="title"/>
          </p:nvPr>
        </p:nvSpPr>
        <p:spPr/>
        <p:txBody>
          <a:bodyPr/>
          <a:lstStyle/>
          <a:p>
            <a:r>
              <a:rPr lang="en-US"/>
              <a:t>Facebook Original Own Posts Table | SCS Dairy MY - 23 of 26</a:t>
            </a:r>
          </a:p>
        </p:txBody>
      </p:sp>
      <p:graphicFrame>
        <p:nvGraphicFramePr>
          <p:cNvPr id="5" name="Table Placeholder 4">
            <a:extLst>
              <a:ext uri="{FF2B5EF4-FFF2-40B4-BE49-F238E27FC236}">
                <a16:creationId xmlns:a16="http://schemas.microsoft.com/office/drawing/2014/main" id="{9CD024FB-36AB-44E1-9DA8-705B8270C868}"/>
              </a:ext>
            </a:extLst>
          </p:cNvPr>
          <p:cNvGraphicFramePr>
            <a:graphicFrameLocks noGrp="1"/>
          </p:cNvGraphicFramePr>
          <p:nvPr>
            <p:ph type="tbl" sz="quarter" idx="13"/>
            <p:extLst>
              <p:ext uri="{D42A27DB-BD31-4B8C-83A1-F6EECF244321}">
                <p14:modId xmlns:p14="http://schemas.microsoft.com/office/powerpoint/2010/main" val="355911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744827047"/>
                    </a:ext>
                  </a:extLst>
                </a:gridCol>
                <a:gridCol w="905256">
                  <a:extLst>
                    <a:ext uri="{9D8B030D-6E8A-4147-A177-3AD203B41FA5}">
                      <a16:colId xmlns:a16="http://schemas.microsoft.com/office/drawing/2014/main" val="2417326036"/>
                    </a:ext>
                  </a:extLst>
                </a:gridCol>
                <a:gridCol w="411480">
                  <a:extLst>
                    <a:ext uri="{9D8B030D-6E8A-4147-A177-3AD203B41FA5}">
                      <a16:colId xmlns:a16="http://schemas.microsoft.com/office/drawing/2014/main" val="1823663631"/>
                    </a:ext>
                  </a:extLst>
                </a:gridCol>
                <a:gridCol w="246888">
                  <a:extLst>
                    <a:ext uri="{9D8B030D-6E8A-4147-A177-3AD203B41FA5}">
                      <a16:colId xmlns:a16="http://schemas.microsoft.com/office/drawing/2014/main" val="2710021724"/>
                    </a:ext>
                  </a:extLst>
                </a:gridCol>
                <a:gridCol w="246888">
                  <a:extLst>
                    <a:ext uri="{9D8B030D-6E8A-4147-A177-3AD203B41FA5}">
                      <a16:colId xmlns:a16="http://schemas.microsoft.com/office/drawing/2014/main" val="2203466870"/>
                    </a:ext>
                  </a:extLst>
                </a:gridCol>
                <a:gridCol w="246888">
                  <a:extLst>
                    <a:ext uri="{9D8B030D-6E8A-4147-A177-3AD203B41FA5}">
                      <a16:colId xmlns:a16="http://schemas.microsoft.com/office/drawing/2014/main" val="1184252104"/>
                    </a:ext>
                  </a:extLst>
                </a:gridCol>
                <a:gridCol w="246888">
                  <a:extLst>
                    <a:ext uri="{9D8B030D-6E8A-4147-A177-3AD203B41FA5}">
                      <a16:colId xmlns:a16="http://schemas.microsoft.com/office/drawing/2014/main" val="2047075773"/>
                    </a:ext>
                  </a:extLst>
                </a:gridCol>
                <a:gridCol w="246888">
                  <a:extLst>
                    <a:ext uri="{9D8B030D-6E8A-4147-A177-3AD203B41FA5}">
                      <a16:colId xmlns:a16="http://schemas.microsoft.com/office/drawing/2014/main" val="3140449050"/>
                    </a:ext>
                  </a:extLst>
                </a:gridCol>
                <a:gridCol w="246888">
                  <a:extLst>
                    <a:ext uri="{9D8B030D-6E8A-4147-A177-3AD203B41FA5}">
                      <a16:colId xmlns:a16="http://schemas.microsoft.com/office/drawing/2014/main" val="1507087350"/>
                    </a:ext>
                  </a:extLst>
                </a:gridCol>
                <a:gridCol w="246888">
                  <a:extLst>
                    <a:ext uri="{9D8B030D-6E8A-4147-A177-3AD203B41FA5}">
                      <a16:colId xmlns:a16="http://schemas.microsoft.com/office/drawing/2014/main" val="2064011310"/>
                    </a:ext>
                  </a:extLst>
                </a:gridCol>
                <a:gridCol w="246888">
                  <a:extLst>
                    <a:ext uri="{9D8B030D-6E8A-4147-A177-3AD203B41FA5}">
                      <a16:colId xmlns:a16="http://schemas.microsoft.com/office/drawing/2014/main" val="471413135"/>
                    </a:ext>
                  </a:extLst>
                </a:gridCol>
                <a:gridCol w="246888">
                  <a:extLst>
                    <a:ext uri="{9D8B030D-6E8A-4147-A177-3AD203B41FA5}">
                      <a16:colId xmlns:a16="http://schemas.microsoft.com/office/drawing/2014/main" val="3712425192"/>
                    </a:ext>
                  </a:extLst>
                </a:gridCol>
                <a:gridCol w="246888">
                  <a:extLst>
                    <a:ext uri="{9D8B030D-6E8A-4147-A177-3AD203B41FA5}">
                      <a16:colId xmlns:a16="http://schemas.microsoft.com/office/drawing/2014/main" val="3613040126"/>
                    </a:ext>
                  </a:extLst>
                </a:gridCol>
                <a:gridCol w="246888">
                  <a:extLst>
                    <a:ext uri="{9D8B030D-6E8A-4147-A177-3AD203B41FA5}">
                      <a16:colId xmlns:a16="http://schemas.microsoft.com/office/drawing/2014/main" val="362923614"/>
                    </a:ext>
                  </a:extLst>
                </a:gridCol>
                <a:gridCol w="246888">
                  <a:extLst>
                    <a:ext uri="{9D8B030D-6E8A-4147-A177-3AD203B41FA5}">
                      <a16:colId xmlns:a16="http://schemas.microsoft.com/office/drawing/2014/main" val="1887464192"/>
                    </a:ext>
                  </a:extLst>
                </a:gridCol>
                <a:gridCol w="246888">
                  <a:extLst>
                    <a:ext uri="{9D8B030D-6E8A-4147-A177-3AD203B41FA5}">
                      <a16:colId xmlns:a16="http://schemas.microsoft.com/office/drawing/2014/main" val="2351483342"/>
                    </a:ext>
                  </a:extLst>
                </a:gridCol>
                <a:gridCol w="246888">
                  <a:extLst>
                    <a:ext uri="{9D8B030D-6E8A-4147-A177-3AD203B41FA5}">
                      <a16:colId xmlns:a16="http://schemas.microsoft.com/office/drawing/2014/main" val="3816280173"/>
                    </a:ext>
                  </a:extLst>
                </a:gridCol>
                <a:gridCol w="246888">
                  <a:extLst>
                    <a:ext uri="{9D8B030D-6E8A-4147-A177-3AD203B41FA5}">
                      <a16:colId xmlns:a16="http://schemas.microsoft.com/office/drawing/2014/main" val="2114768912"/>
                    </a:ext>
                  </a:extLst>
                </a:gridCol>
                <a:gridCol w="246888">
                  <a:extLst>
                    <a:ext uri="{9D8B030D-6E8A-4147-A177-3AD203B41FA5}">
                      <a16:colId xmlns:a16="http://schemas.microsoft.com/office/drawing/2014/main" val="481990356"/>
                    </a:ext>
                  </a:extLst>
                </a:gridCol>
                <a:gridCol w="246888">
                  <a:extLst>
                    <a:ext uri="{9D8B030D-6E8A-4147-A177-3AD203B41FA5}">
                      <a16:colId xmlns:a16="http://schemas.microsoft.com/office/drawing/2014/main" val="3856317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739446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- 2021-01-11 14:03:27</a:t>
                      </a:r>
                      <a:r>
                        <a:rPr kumimoji="0" lang="en-US" sz="1000" b="0" i="0" u="none" strike="noStrike" kern="1200" cap="none" spc="0" normalizeH="0" baseline="0" noProof="0">
                          <a:ln>
                            <a:noFill/>
                          </a:ln>
                          <a:solidFill>
                            <a:prstClr val="black"/>
                          </a:solidFill>
                          <a:effectLst/>
                          <a:uLnTx/>
                          <a:uFillTx/>
                          <a:latin typeface="+mn-lt"/>
                          <a:ea typeface="+mn-ea"/>
                          <a:cs typeface="+mn-cs"/>
                        </a:rPr>
                        <a:t>
 Love cheese but worried about gaining weight? SCS Reduced Fat Sliced Cheese gives you the same creamy, cheesy flavour you love. With less fat and no compromise on your daily nutrient intake, SCS Reduced Fat Sliced Cheese is a smart choice for you and your family. 
#SCSCheese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93182278"/>
                  </a:ext>
                </a:extLst>
              </a:tr>
            </a:tbl>
          </a:graphicData>
        </a:graphic>
      </p:graphicFrame>
      <p:sp>
        <p:nvSpPr>
          <p:cNvPr id="4" name="Text Placeholder 3">
            <a:extLst>
              <a:ext uri="{FF2B5EF4-FFF2-40B4-BE49-F238E27FC236}">
                <a16:creationId xmlns:a16="http://schemas.microsoft.com/office/drawing/2014/main" id="{C8D528CF-CDFC-4869-B280-490EE6D24C4F}"/>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51632958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43860-E5A8-44A5-B9C2-AB11AC654ADB}"/>
              </a:ext>
            </a:extLst>
          </p:cNvPr>
          <p:cNvSpPr>
            <a:spLocks noGrp="1"/>
          </p:cNvSpPr>
          <p:nvPr>
            <p:ph type="title"/>
          </p:nvPr>
        </p:nvSpPr>
        <p:spPr/>
        <p:txBody>
          <a:bodyPr/>
          <a:lstStyle/>
          <a:p>
            <a:r>
              <a:rPr lang="en-US"/>
              <a:t>Facebook Original Own Posts Table | SCS Dairy MY - 24 of 26</a:t>
            </a:r>
          </a:p>
        </p:txBody>
      </p:sp>
      <p:graphicFrame>
        <p:nvGraphicFramePr>
          <p:cNvPr id="5" name="Table Placeholder 4">
            <a:extLst>
              <a:ext uri="{FF2B5EF4-FFF2-40B4-BE49-F238E27FC236}">
                <a16:creationId xmlns:a16="http://schemas.microsoft.com/office/drawing/2014/main" id="{4CFA51FB-7D97-4D7B-8518-D845B2830BE7}"/>
              </a:ext>
            </a:extLst>
          </p:cNvPr>
          <p:cNvGraphicFramePr>
            <a:graphicFrameLocks noGrp="1"/>
          </p:cNvGraphicFramePr>
          <p:nvPr>
            <p:ph type="tbl" sz="quarter" idx="13"/>
            <p:extLst>
              <p:ext uri="{D42A27DB-BD31-4B8C-83A1-F6EECF244321}">
                <p14:modId xmlns:p14="http://schemas.microsoft.com/office/powerpoint/2010/main" val="1293519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002296247"/>
                    </a:ext>
                  </a:extLst>
                </a:gridCol>
                <a:gridCol w="905256">
                  <a:extLst>
                    <a:ext uri="{9D8B030D-6E8A-4147-A177-3AD203B41FA5}">
                      <a16:colId xmlns:a16="http://schemas.microsoft.com/office/drawing/2014/main" val="2059142620"/>
                    </a:ext>
                  </a:extLst>
                </a:gridCol>
                <a:gridCol w="411480">
                  <a:extLst>
                    <a:ext uri="{9D8B030D-6E8A-4147-A177-3AD203B41FA5}">
                      <a16:colId xmlns:a16="http://schemas.microsoft.com/office/drawing/2014/main" val="4275838560"/>
                    </a:ext>
                  </a:extLst>
                </a:gridCol>
                <a:gridCol w="246888">
                  <a:extLst>
                    <a:ext uri="{9D8B030D-6E8A-4147-A177-3AD203B41FA5}">
                      <a16:colId xmlns:a16="http://schemas.microsoft.com/office/drawing/2014/main" val="3601179318"/>
                    </a:ext>
                  </a:extLst>
                </a:gridCol>
                <a:gridCol w="246888">
                  <a:extLst>
                    <a:ext uri="{9D8B030D-6E8A-4147-A177-3AD203B41FA5}">
                      <a16:colId xmlns:a16="http://schemas.microsoft.com/office/drawing/2014/main" val="687779447"/>
                    </a:ext>
                  </a:extLst>
                </a:gridCol>
                <a:gridCol w="246888">
                  <a:extLst>
                    <a:ext uri="{9D8B030D-6E8A-4147-A177-3AD203B41FA5}">
                      <a16:colId xmlns:a16="http://schemas.microsoft.com/office/drawing/2014/main" val="3356454798"/>
                    </a:ext>
                  </a:extLst>
                </a:gridCol>
                <a:gridCol w="246888">
                  <a:extLst>
                    <a:ext uri="{9D8B030D-6E8A-4147-A177-3AD203B41FA5}">
                      <a16:colId xmlns:a16="http://schemas.microsoft.com/office/drawing/2014/main" val="720842059"/>
                    </a:ext>
                  </a:extLst>
                </a:gridCol>
                <a:gridCol w="246888">
                  <a:extLst>
                    <a:ext uri="{9D8B030D-6E8A-4147-A177-3AD203B41FA5}">
                      <a16:colId xmlns:a16="http://schemas.microsoft.com/office/drawing/2014/main" val="3911820462"/>
                    </a:ext>
                  </a:extLst>
                </a:gridCol>
                <a:gridCol w="246888">
                  <a:extLst>
                    <a:ext uri="{9D8B030D-6E8A-4147-A177-3AD203B41FA5}">
                      <a16:colId xmlns:a16="http://schemas.microsoft.com/office/drawing/2014/main" val="803526820"/>
                    </a:ext>
                  </a:extLst>
                </a:gridCol>
                <a:gridCol w="246888">
                  <a:extLst>
                    <a:ext uri="{9D8B030D-6E8A-4147-A177-3AD203B41FA5}">
                      <a16:colId xmlns:a16="http://schemas.microsoft.com/office/drawing/2014/main" val="97956207"/>
                    </a:ext>
                  </a:extLst>
                </a:gridCol>
                <a:gridCol w="246888">
                  <a:extLst>
                    <a:ext uri="{9D8B030D-6E8A-4147-A177-3AD203B41FA5}">
                      <a16:colId xmlns:a16="http://schemas.microsoft.com/office/drawing/2014/main" val="2204125795"/>
                    </a:ext>
                  </a:extLst>
                </a:gridCol>
                <a:gridCol w="246888">
                  <a:extLst>
                    <a:ext uri="{9D8B030D-6E8A-4147-A177-3AD203B41FA5}">
                      <a16:colId xmlns:a16="http://schemas.microsoft.com/office/drawing/2014/main" val="3823835792"/>
                    </a:ext>
                  </a:extLst>
                </a:gridCol>
                <a:gridCol w="246888">
                  <a:extLst>
                    <a:ext uri="{9D8B030D-6E8A-4147-A177-3AD203B41FA5}">
                      <a16:colId xmlns:a16="http://schemas.microsoft.com/office/drawing/2014/main" val="1391384053"/>
                    </a:ext>
                  </a:extLst>
                </a:gridCol>
                <a:gridCol w="246888">
                  <a:extLst>
                    <a:ext uri="{9D8B030D-6E8A-4147-A177-3AD203B41FA5}">
                      <a16:colId xmlns:a16="http://schemas.microsoft.com/office/drawing/2014/main" val="1151614411"/>
                    </a:ext>
                  </a:extLst>
                </a:gridCol>
                <a:gridCol w="246888">
                  <a:extLst>
                    <a:ext uri="{9D8B030D-6E8A-4147-A177-3AD203B41FA5}">
                      <a16:colId xmlns:a16="http://schemas.microsoft.com/office/drawing/2014/main" val="175488347"/>
                    </a:ext>
                  </a:extLst>
                </a:gridCol>
                <a:gridCol w="246888">
                  <a:extLst>
                    <a:ext uri="{9D8B030D-6E8A-4147-A177-3AD203B41FA5}">
                      <a16:colId xmlns:a16="http://schemas.microsoft.com/office/drawing/2014/main" val="3766959758"/>
                    </a:ext>
                  </a:extLst>
                </a:gridCol>
                <a:gridCol w="246888">
                  <a:extLst>
                    <a:ext uri="{9D8B030D-6E8A-4147-A177-3AD203B41FA5}">
                      <a16:colId xmlns:a16="http://schemas.microsoft.com/office/drawing/2014/main" val="4006585343"/>
                    </a:ext>
                  </a:extLst>
                </a:gridCol>
                <a:gridCol w="246888">
                  <a:extLst>
                    <a:ext uri="{9D8B030D-6E8A-4147-A177-3AD203B41FA5}">
                      <a16:colId xmlns:a16="http://schemas.microsoft.com/office/drawing/2014/main" val="4080500441"/>
                    </a:ext>
                  </a:extLst>
                </a:gridCol>
                <a:gridCol w="246888">
                  <a:extLst>
                    <a:ext uri="{9D8B030D-6E8A-4147-A177-3AD203B41FA5}">
                      <a16:colId xmlns:a16="http://schemas.microsoft.com/office/drawing/2014/main" val="3204023256"/>
                    </a:ext>
                  </a:extLst>
                </a:gridCol>
                <a:gridCol w="246888">
                  <a:extLst>
                    <a:ext uri="{9D8B030D-6E8A-4147-A177-3AD203B41FA5}">
                      <a16:colId xmlns:a16="http://schemas.microsoft.com/office/drawing/2014/main" val="1649062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188426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- 2021-01-11 03:02:23</a:t>
                      </a:r>
                      <a:r>
                        <a:rPr kumimoji="0" lang="en-US" sz="1000" b="0" i="0" u="none" strike="noStrike" kern="1200" cap="none" spc="0" normalizeH="0" baseline="0" noProof="0">
                          <a:ln>
                            <a:noFill/>
                          </a:ln>
                          <a:solidFill>
                            <a:prstClr val="black"/>
                          </a:solidFill>
                          <a:effectLst/>
                          <a:uLnTx/>
                          <a:uFillTx/>
                          <a:latin typeface="+mn-lt"/>
                          <a:ea typeface="+mn-ea"/>
                          <a:cs typeface="+mn-cs"/>
                        </a:rPr>
                        <a:t>
 Who can resist the delicious taste of SCS Original Sliced Cheese? That unmistakable creamy melt combined with a mouth-watering flavour is perfect for cheeseburgers, grilled cheese sandwiches, crackers and even great to have on its own! 
#SCSCheese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07735237"/>
                  </a:ext>
                </a:extLst>
              </a:tr>
            </a:tbl>
          </a:graphicData>
        </a:graphic>
      </p:graphicFrame>
      <p:sp>
        <p:nvSpPr>
          <p:cNvPr id="4" name="Text Placeholder 3">
            <a:extLst>
              <a:ext uri="{FF2B5EF4-FFF2-40B4-BE49-F238E27FC236}">
                <a16:creationId xmlns:a16="http://schemas.microsoft.com/office/drawing/2014/main" id="{F6D41CDD-822E-4C3F-98C6-870F8DD1D1B5}"/>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36284301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6FE74-C864-4486-8169-310738967558}"/>
              </a:ext>
            </a:extLst>
          </p:cNvPr>
          <p:cNvSpPr>
            <a:spLocks noGrp="1"/>
          </p:cNvSpPr>
          <p:nvPr>
            <p:ph type="title"/>
          </p:nvPr>
        </p:nvSpPr>
        <p:spPr/>
        <p:txBody>
          <a:bodyPr/>
          <a:lstStyle/>
          <a:p>
            <a:r>
              <a:rPr lang="en-US"/>
              <a:t>Facebook Original Own Posts Table | SCS Dairy MY - 25 of 26</a:t>
            </a:r>
          </a:p>
        </p:txBody>
      </p:sp>
      <p:graphicFrame>
        <p:nvGraphicFramePr>
          <p:cNvPr id="5" name="Table Placeholder 4">
            <a:extLst>
              <a:ext uri="{FF2B5EF4-FFF2-40B4-BE49-F238E27FC236}">
                <a16:creationId xmlns:a16="http://schemas.microsoft.com/office/drawing/2014/main" id="{DA388963-F3F3-4FE3-BC67-C1BD26C83E81}"/>
              </a:ext>
            </a:extLst>
          </p:cNvPr>
          <p:cNvGraphicFramePr>
            <a:graphicFrameLocks noGrp="1"/>
          </p:cNvGraphicFramePr>
          <p:nvPr>
            <p:ph type="tbl" sz="quarter" idx="13"/>
            <p:extLst>
              <p:ext uri="{D42A27DB-BD31-4B8C-83A1-F6EECF244321}">
                <p14:modId xmlns:p14="http://schemas.microsoft.com/office/powerpoint/2010/main" val="1717820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046653978"/>
                    </a:ext>
                  </a:extLst>
                </a:gridCol>
                <a:gridCol w="905256">
                  <a:extLst>
                    <a:ext uri="{9D8B030D-6E8A-4147-A177-3AD203B41FA5}">
                      <a16:colId xmlns:a16="http://schemas.microsoft.com/office/drawing/2014/main" val="2473319766"/>
                    </a:ext>
                  </a:extLst>
                </a:gridCol>
                <a:gridCol w="411480">
                  <a:extLst>
                    <a:ext uri="{9D8B030D-6E8A-4147-A177-3AD203B41FA5}">
                      <a16:colId xmlns:a16="http://schemas.microsoft.com/office/drawing/2014/main" val="2999895428"/>
                    </a:ext>
                  </a:extLst>
                </a:gridCol>
                <a:gridCol w="246888">
                  <a:extLst>
                    <a:ext uri="{9D8B030D-6E8A-4147-A177-3AD203B41FA5}">
                      <a16:colId xmlns:a16="http://schemas.microsoft.com/office/drawing/2014/main" val="3114194518"/>
                    </a:ext>
                  </a:extLst>
                </a:gridCol>
                <a:gridCol w="246888">
                  <a:extLst>
                    <a:ext uri="{9D8B030D-6E8A-4147-A177-3AD203B41FA5}">
                      <a16:colId xmlns:a16="http://schemas.microsoft.com/office/drawing/2014/main" val="2207594882"/>
                    </a:ext>
                  </a:extLst>
                </a:gridCol>
                <a:gridCol w="246888">
                  <a:extLst>
                    <a:ext uri="{9D8B030D-6E8A-4147-A177-3AD203B41FA5}">
                      <a16:colId xmlns:a16="http://schemas.microsoft.com/office/drawing/2014/main" val="3448006953"/>
                    </a:ext>
                  </a:extLst>
                </a:gridCol>
                <a:gridCol w="246888">
                  <a:extLst>
                    <a:ext uri="{9D8B030D-6E8A-4147-A177-3AD203B41FA5}">
                      <a16:colId xmlns:a16="http://schemas.microsoft.com/office/drawing/2014/main" val="3340860735"/>
                    </a:ext>
                  </a:extLst>
                </a:gridCol>
                <a:gridCol w="246888">
                  <a:extLst>
                    <a:ext uri="{9D8B030D-6E8A-4147-A177-3AD203B41FA5}">
                      <a16:colId xmlns:a16="http://schemas.microsoft.com/office/drawing/2014/main" val="1321568865"/>
                    </a:ext>
                  </a:extLst>
                </a:gridCol>
                <a:gridCol w="246888">
                  <a:extLst>
                    <a:ext uri="{9D8B030D-6E8A-4147-A177-3AD203B41FA5}">
                      <a16:colId xmlns:a16="http://schemas.microsoft.com/office/drawing/2014/main" val="4093982093"/>
                    </a:ext>
                  </a:extLst>
                </a:gridCol>
                <a:gridCol w="246888">
                  <a:extLst>
                    <a:ext uri="{9D8B030D-6E8A-4147-A177-3AD203B41FA5}">
                      <a16:colId xmlns:a16="http://schemas.microsoft.com/office/drawing/2014/main" val="4249876183"/>
                    </a:ext>
                  </a:extLst>
                </a:gridCol>
                <a:gridCol w="246888">
                  <a:extLst>
                    <a:ext uri="{9D8B030D-6E8A-4147-A177-3AD203B41FA5}">
                      <a16:colId xmlns:a16="http://schemas.microsoft.com/office/drawing/2014/main" val="932867415"/>
                    </a:ext>
                  </a:extLst>
                </a:gridCol>
                <a:gridCol w="246888">
                  <a:extLst>
                    <a:ext uri="{9D8B030D-6E8A-4147-A177-3AD203B41FA5}">
                      <a16:colId xmlns:a16="http://schemas.microsoft.com/office/drawing/2014/main" val="917010077"/>
                    </a:ext>
                  </a:extLst>
                </a:gridCol>
                <a:gridCol w="246888">
                  <a:extLst>
                    <a:ext uri="{9D8B030D-6E8A-4147-A177-3AD203B41FA5}">
                      <a16:colId xmlns:a16="http://schemas.microsoft.com/office/drawing/2014/main" val="3074099785"/>
                    </a:ext>
                  </a:extLst>
                </a:gridCol>
                <a:gridCol w="246888">
                  <a:extLst>
                    <a:ext uri="{9D8B030D-6E8A-4147-A177-3AD203B41FA5}">
                      <a16:colId xmlns:a16="http://schemas.microsoft.com/office/drawing/2014/main" val="1399064663"/>
                    </a:ext>
                  </a:extLst>
                </a:gridCol>
                <a:gridCol w="246888">
                  <a:extLst>
                    <a:ext uri="{9D8B030D-6E8A-4147-A177-3AD203B41FA5}">
                      <a16:colId xmlns:a16="http://schemas.microsoft.com/office/drawing/2014/main" val="1877127859"/>
                    </a:ext>
                  </a:extLst>
                </a:gridCol>
                <a:gridCol w="246888">
                  <a:extLst>
                    <a:ext uri="{9D8B030D-6E8A-4147-A177-3AD203B41FA5}">
                      <a16:colId xmlns:a16="http://schemas.microsoft.com/office/drawing/2014/main" val="185247300"/>
                    </a:ext>
                  </a:extLst>
                </a:gridCol>
                <a:gridCol w="246888">
                  <a:extLst>
                    <a:ext uri="{9D8B030D-6E8A-4147-A177-3AD203B41FA5}">
                      <a16:colId xmlns:a16="http://schemas.microsoft.com/office/drawing/2014/main" val="1094744562"/>
                    </a:ext>
                  </a:extLst>
                </a:gridCol>
                <a:gridCol w="246888">
                  <a:extLst>
                    <a:ext uri="{9D8B030D-6E8A-4147-A177-3AD203B41FA5}">
                      <a16:colId xmlns:a16="http://schemas.microsoft.com/office/drawing/2014/main" val="1410928929"/>
                    </a:ext>
                  </a:extLst>
                </a:gridCol>
                <a:gridCol w="246888">
                  <a:extLst>
                    <a:ext uri="{9D8B030D-6E8A-4147-A177-3AD203B41FA5}">
                      <a16:colId xmlns:a16="http://schemas.microsoft.com/office/drawing/2014/main" val="288634830"/>
                    </a:ext>
                  </a:extLst>
                </a:gridCol>
                <a:gridCol w="246888">
                  <a:extLst>
                    <a:ext uri="{9D8B030D-6E8A-4147-A177-3AD203B41FA5}">
                      <a16:colId xmlns:a16="http://schemas.microsoft.com/office/drawing/2014/main" val="1090864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30122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- 2021-01-10 14:59:44</a:t>
                      </a:r>
                      <a:r>
                        <a:rPr kumimoji="0" lang="en-US" sz="1000" b="0" i="0" u="none" strike="noStrike" kern="1200" cap="none" spc="0" normalizeH="0" baseline="0" noProof="0">
                          <a:ln>
                            <a:noFill/>
                          </a:ln>
                          <a:solidFill>
                            <a:prstClr val="black"/>
                          </a:solidFill>
                          <a:effectLst/>
                          <a:uLnTx/>
                          <a:uFillTx/>
                          <a:latin typeface="+mn-lt"/>
                          <a:ea typeface="+mn-ea"/>
                          <a:cs typeface="+mn-cs"/>
                        </a:rPr>
                        <a:t>
 Get ready to master a delicious new recipe for CNY! Watch Chef Rubbi Ou whip up magic using SCS Butter to create a mouth-watering Lemon Blossom Butter Cake in this live baking demo!
Don't forget to stock up SCS Butter to bake your CNY goodies. Click on the links below and fill up your shopping cart today.
SCS Salted Butter (Promo price RM11.99): http://bit.ly/SCSCNYSalted
SCS Unsalted Butter (Promo price RM11.99): http://bit.ly/SCSCNYUnsalted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17473162"/>
                  </a:ext>
                </a:extLst>
              </a:tr>
            </a:tbl>
          </a:graphicData>
        </a:graphic>
      </p:graphicFrame>
      <p:sp>
        <p:nvSpPr>
          <p:cNvPr id="4" name="Text Placeholder 3">
            <a:extLst>
              <a:ext uri="{FF2B5EF4-FFF2-40B4-BE49-F238E27FC236}">
                <a16:creationId xmlns:a16="http://schemas.microsoft.com/office/drawing/2014/main" id="{1A40B7A6-F5B8-48EB-B49F-11442FE33FF4}"/>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08103334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11637-911D-4823-AC21-990106691A7F}"/>
              </a:ext>
            </a:extLst>
          </p:cNvPr>
          <p:cNvSpPr>
            <a:spLocks noGrp="1"/>
          </p:cNvSpPr>
          <p:nvPr>
            <p:ph type="title"/>
          </p:nvPr>
        </p:nvSpPr>
        <p:spPr/>
        <p:txBody>
          <a:bodyPr/>
          <a:lstStyle/>
          <a:p>
            <a:r>
              <a:rPr lang="en-US"/>
              <a:t>Facebook Original Own Posts Table | SCS Dairy MY - 26 of 26</a:t>
            </a:r>
          </a:p>
        </p:txBody>
      </p:sp>
      <p:graphicFrame>
        <p:nvGraphicFramePr>
          <p:cNvPr id="5" name="Table Placeholder 4">
            <a:extLst>
              <a:ext uri="{FF2B5EF4-FFF2-40B4-BE49-F238E27FC236}">
                <a16:creationId xmlns:a16="http://schemas.microsoft.com/office/drawing/2014/main" id="{1EAF17A8-912F-42DD-AFB3-76C3EB4472F4}"/>
              </a:ext>
            </a:extLst>
          </p:cNvPr>
          <p:cNvGraphicFramePr>
            <a:graphicFrameLocks noGrp="1"/>
          </p:cNvGraphicFramePr>
          <p:nvPr>
            <p:ph type="tbl" sz="quarter" idx="13"/>
            <p:extLst>
              <p:ext uri="{D42A27DB-BD31-4B8C-83A1-F6EECF244321}">
                <p14:modId xmlns:p14="http://schemas.microsoft.com/office/powerpoint/2010/main" val="2331295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038987222"/>
                    </a:ext>
                  </a:extLst>
                </a:gridCol>
                <a:gridCol w="905256">
                  <a:extLst>
                    <a:ext uri="{9D8B030D-6E8A-4147-A177-3AD203B41FA5}">
                      <a16:colId xmlns:a16="http://schemas.microsoft.com/office/drawing/2014/main" val="1294158534"/>
                    </a:ext>
                  </a:extLst>
                </a:gridCol>
                <a:gridCol w="411480">
                  <a:extLst>
                    <a:ext uri="{9D8B030D-6E8A-4147-A177-3AD203B41FA5}">
                      <a16:colId xmlns:a16="http://schemas.microsoft.com/office/drawing/2014/main" val="3515764347"/>
                    </a:ext>
                  </a:extLst>
                </a:gridCol>
                <a:gridCol w="246888">
                  <a:extLst>
                    <a:ext uri="{9D8B030D-6E8A-4147-A177-3AD203B41FA5}">
                      <a16:colId xmlns:a16="http://schemas.microsoft.com/office/drawing/2014/main" val="1789462710"/>
                    </a:ext>
                  </a:extLst>
                </a:gridCol>
                <a:gridCol w="246888">
                  <a:extLst>
                    <a:ext uri="{9D8B030D-6E8A-4147-A177-3AD203B41FA5}">
                      <a16:colId xmlns:a16="http://schemas.microsoft.com/office/drawing/2014/main" val="809288606"/>
                    </a:ext>
                  </a:extLst>
                </a:gridCol>
                <a:gridCol w="246888">
                  <a:extLst>
                    <a:ext uri="{9D8B030D-6E8A-4147-A177-3AD203B41FA5}">
                      <a16:colId xmlns:a16="http://schemas.microsoft.com/office/drawing/2014/main" val="1350471943"/>
                    </a:ext>
                  </a:extLst>
                </a:gridCol>
                <a:gridCol w="246888">
                  <a:extLst>
                    <a:ext uri="{9D8B030D-6E8A-4147-A177-3AD203B41FA5}">
                      <a16:colId xmlns:a16="http://schemas.microsoft.com/office/drawing/2014/main" val="3211632564"/>
                    </a:ext>
                  </a:extLst>
                </a:gridCol>
                <a:gridCol w="246888">
                  <a:extLst>
                    <a:ext uri="{9D8B030D-6E8A-4147-A177-3AD203B41FA5}">
                      <a16:colId xmlns:a16="http://schemas.microsoft.com/office/drawing/2014/main" val="3115389637"/>
                    </a:ext>
                  </a:extLst>
                </a:gridCol>
                <a:gridCol w="246888">
                  <a:extLst>
                    <a:ext uri="{9D8B030D-6E8A-4147-A177-3AD203B41FA5}">
                      <a16:colId xmlns:a16="http://schemas.microsoft.com/office/drawing/2014/main" val="2703453174"/>
                    </a:ext>
                  </a:extLst>
                </a:gridCol>
                <a:gridCol w="246888">
                  <a:extLst>
                    <a:ext uri="{9D8B030D-6E8A-4147-A177-3AD203B41FA5}">
                      <a16:colId xmlns:a16="http://schemas.microsoft.com/office/drawing/2014/main" val="3540047572"/>
                    </a:ext>
                  </a:extLst>
                </a:gridCol>
                <a:gridCol w="246888">
                  <a:extLst>
                    <a:ext uri="{9D8B030D-6E8A-4147-A177-3AD203B41FA5}">
                      <a16:colId xmlns:a16="http://schemas.microsoft.com/office/drawing/2014/main" val="4122373294"/>
                    </a:ext>
                  </a:extLst>
                </a:gridCol>
                <a:gridCol w="246888">
                  <a:extLst>
                    <a:ext uri="{9D8B030D-6E8A-4147-A177-3AD203B41FA5}">
                      <a16:colId xmlns:a16="http://schemas.microsoft.com/office/drawing/2014/main" val="2245338819"/>
                    </a:ext>
                  </a:extLst>
                </a:gridCol>
                <a:gridCol w="246888">
                  <a:extLst>
                    <a:ext uri="{9D8B030D-6E8A-4147-A177-3AD203B41FA5}">
                      <a16:colId xmlns:a16="http://schemas.microsoft.com/office/drawing/2014/main" val="674275296"/>
                    </a:ext>
                  </a:extLst>
                </a:gridCol>
                <a:gridCol w="246888">
                  <a:extLst>
                    <a:ext uri="{9D8B030D-6E8A-4147-A177-3AD203B41FA5}">
                      <a16:colId xmlns:a16="http://schemas.microsoft.com/office/drawing/2014/main" val="4116688068"/>
                    </a:ext>
                  </a:extLst>
                </a:gridCol>
                <a:gridCol w="246888">
                  <a:extLst>
                    <a:ext uri="{9D8B030D-6E8A-4147-A177-3AD203B41FA5}">
                      <a16:colId xmlns:a16="http://schemas.microsoft.com/office/drawing/2014/main" val="1774897762"/>
                    </a:ext>
                  </a:extLst>
                </a:gridCol>
                <a:gridCol w="246888">
                  <a:extLst>
                    <a:ext uri="{9D8B030D-6E8A-4147-A177-3AD203B41FA5}">
                      <a16:colId xmlns:a16="http://schemas.microsoft.com/office/drawing/2014/main" val="478211338"/>
                    </a:ext>
                  </a:extLst>
                </a:gridCol>
                <a:gridCol w="246888">
                  <a:extLst>
                    <a:ext uri="{9D8B030D-6E8A-4147-A177-3AD203B41FA5}">
                      <a16:colId xmlns:a16="http://schemas.microsoft.com/office/drawing/2014/main" val="811647642"/>
                    </a:ext>
                  </a:extLst>
                </a:gridCol>
                <a:gridCol w="246888">
                  <a:extLst>
                    <a:ext uri="{9D8B030D-6E8A-4147-A177-3AD203B41FA5}">
                      <a16:colId xmlns:a16="http://schemas.microsoft.com/office/drawing/2014/main" val="1916837674"/>
                    </a:ext>
                  </a:extLst>
                </a:gridCol>
                <a:gridCol w="246888">
                  <a:extLst>
                    <a:ext uri="{9D8B030D-6E8A-4147-A177-3AD203B41FA5}">
                      <a16:colId xmlns:a16="http://schemas.microsoft.com/office/drawing/2014/main" val="1181526279"/>
                    </a:ext>
                  </a:extLst>
                </a:gridCol>
                <a:gridCol w="246888">
                  <a:extLst>
                    <a:ext uri="{9D8B030D-6E8A-4147-A177-3AD203B41FA5}">
                      <a16:colId xmlns:a16="http://schemas.microsoft.com/office/drawing/2014/main" val="1374625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90997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- 2021-01-09 16:00:00</a:t>
                      </a:r>
                      <a:r>
                        <a:rPr kumimoji="0" lang="en-US" sz="1000" b="0" i="0" u="none" strike="noStrike" kern="1200" cap="none" spc="0" normalizeH="0" baseline="0" noProof="0">
                          <a:ln>
                            <a:noFill/>
                          </a:ln>
                          <a:solidFill>
                            <a:prstClr val="black"/>
                          </a:solidFill>
                          <a:effectLst/>
                          <a:uLnTx/>
                          <a:uFillTx/>
                          <a:latin typeface="+mn-lt"/>
                          <a:ea typeface="+mn-ea"/>
                          <a:cs typeface="+mn-cs"/>
                        </a:rPr>
                        <a:t>
 Baking ingredients like flour need to stay fresh to give you deliciously baked goods! And to keep them fresh, you need an airtight glass jar!
Spend minimum RM20 on SCS products in a single receipt and take home a Free SCS Airtight Glass Food Container!
Hurry, this offer is valid until 31st January 2021 or while stocks last.
Shop at these participating outlets today: 
Aeon
Aeon Big
Ben’s Independent Grocer
Cold Storage
Giant
Jaya Grocer
Tesco
Village Grocer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02/04/2021 14:15:47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89369812"/>
                  </a:ext>
                </a:extLst>
              </a:tr>
            </a:tbl>
          </a:graphicData>
        </a:graphic>
      </p:graphicFrame>
      <p:sp>
        <p:nvSpPr>
          <p:cNvPr id="4" name="Text Placeholder 3">
            <a:extLst>
              <a:ext uri="{FF2B5EF4-FFF2-40B4-BE49-F238E27FC236}">
                <a16:creationId xmlns:a16="http://schemas.microsoft.com/office/drawing/2014/main" id="{C6A51D4E-7122-417C-86CA-63C64F4422A0}"/>
              </a:ext>
            </a:extLst>
          </p:cNvPr>
          <p:cNvSpPr>
            <a:spLocks noGrp="1"/>
          </p:cNvSpPr>
          <p:nvPr>
            <p:ph type="body" sz="quarter" idx="14"/>
          </p:nvPr>
        </p:nvSpPr>
        <p:spPr/>
        <p:txBody>
          <a:bodyPr/>
          <a:lstStyle/>
          <a:p>
            <a:r>
              <a:rPr lang="en-US"/>
              <a:t>01/01/2021 - 01/31/2021</a:t>
            </a:r>
          </a:p>
        </p:txBody>
      </p:sp>
    </p:spTree>
    <p:extLst>
      <p:ext uri="{BB962C8B-B14F-4D97-AF65-F5344CB8AC3E}">
        <p14:creationId xmlns:p14="http://schemas.microsoft.com/office/powerpoint/2010/main" val="19606181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3302</Words>
  <Application>Microsoft Office PowerPoint</Application>
  <PresentationFormat>On-screen Show (4:3)</PresentationFormat>
  <Paragraphs>1600</Paragraphs>
  <Slides>67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67</vt:i4>
      </vt:variant>
    </vt:vector>
  </HeadingPairs>
  <TitlesOfParts>
    <vt:vector size="70" baseType="lpstr">
      <vt:lpstr>Arial</vt:lpstr>
      <vt:lpstr>Calibri</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Facebook (FB) Custom Own Posts Table (new) | SCS Dairy MY - 1 of 4</vt:lpstr>
      <vt:lpstr>Facebook (FB) Custom Own Posts Table (new) | SCS Dairy MY - 2 of 4</vt:lpstr>
      <vt:lpstr>Facebook (FB) Custom Own Posts Table (new) | SCS Dairy MY - 3 of 4</vt:lpstr>
      <vt:lpstr>Facebook (FB) Custom Own Posts Table (new) | SCS Dairy MY - 4 of 4</vt:lpstr>
      <vt:lpstr>Facebook Fan Demographics | SCS Dairy MY</vt:lpstr>
      <vt:lpstr>Facebook Interaction Rate | SCS Dairy MY</vt:lpstr>
      <vt:lpstr>Facebook Fans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Total Engagements over Time (monthly) | SCS Dairy MY</vt:lpstr>
      <vt:lpstr>Facebook Own Posts Table | SCS Dairy MY - 1 of 18</vt:lpstr>
      <vt:lpstr>Facebook Own Posts Table | SCS Dairy MY - 2 of 18</vt:lpstr>
      <vt:lpstr>Facebook Own Posts Table | SCS Dairy MY - 3 of 18</vt:lpstr>
      <vt:lpstr>Facebook Own Posts Table | SCS Dairy MY - 4 of 18</vt:lpstr>
      <vt:lpstr>Facebook Own Posts Table | SCS Dairy MY - 5 of 18</vt:lpstr>
      <vt:lpstr>Facebook Own Posts Table | SCS Dairy MY - 6 of 18</vt:lpstr>
      <vt:lpstr>Facebook Own Posts Table | SCS Dairy MY - 7 of 18</vt:lpstr>
      <vt:lpstr>Facebook Own Posts Table | SCS Dairy MY - 8 of 18</vt:lpstr>
      <vt:lpstr>Facebook Own Posts Table | SCS Dairy MY - 9 of 18</vt:lpstr>
      <vt:lpstr>Facebook Own Posts Table | SCS Dairy MY - 10 of 18</vt:lpstr>
      <vt:lpstr>Facebook Own Posts Table | SCS Dairy MY - 11 of 18</vt:lpstr>
      <vt:lpstr>Facebook Own Posts Table | SCS Dairy MY - 12 of 18</vt:lpstr>
      <vt:lpstr>Facebook Own Posts Table | SCS Dairy MY - 13 of 18</vt:lpstr>
      <vt:lpstr>Facebook Own Posts Table | SCS Dairy MY - 14 of 18</vt:lpstr>
      <vt:lpstr>Facebook Own Posts Table | SCS Dairy MY - 15 of 18</vt:lpstr>
      <vt:lpstr>Facebook Own Posts Table | SCS Dairy MY - 16 of 18</vt:lpstr>
      <vt:lpstr>Facebook Own Posts Table | SCS Dairy MY - 17 of 18</vt:lpstr>
      <vt:lpstr>Facebook Own Posts Table | SCS Dairy MY - 18 of 18</vt:lpstr>
      <vt:lpstr>Facebook Custom Reach (Collumn Chart) | SCS Dairy MY</vt:lpstr>
      <vt:lpstr>Facebook Total Engagements | SCS Dairy MY</vt:lpstr>
      <vt:lpstr>Facebook Page Post Reach Table | SCS Dairy MY</vt:lpstr>
      <vt:lpstr>Facebook Organic Reach over Time | SCS Dairy MY</vt:lpstr>
      <vt:lpstr>Facebook Original Own Posts Table | SCS Dairy MY - 1 of 26</vt:lpstr>
      <vt:lpstr>Facebook Original Own Posts Table | SCS Dairy MY - 2 of 26</vt:lpstr>
      <vt:lpstr>Facebook Original Own Posts Table | SCS Dairy MY - 3 of 26</vt:lpstr>
      <vt:lpstr>Facebook Original Own Posts Table | SCS Dairy MY - 4 of 26</vt:lpstr>
      <vt:lpstr>Facebook Original Own Posts Table | SCS Dairy MY - 5 of 26</vt:lpstr>
      <vt:lpstr>Facebook Original Own Posts Table | SCS Dairy MY - 6 of 26</vt:lpstr>
      <vt:lpstr>Facebook Original Own Posts Table | SCS Dairy MY - 7 of 26</vt:lpstr>
      <vt:lpstr>Facebook Original Own Posts Table | SCS Dairy MY - 8 of 26</vt:lpstr>
      <vt:lpstr>Facebook Original Own Posts Table | SCS Dairy MY - 9 of 26</vt:lpstr>
      <vt:lpstr>Facebook Original Own Posts Table | SCS Dairy MY - 10 of 26</vt:lpstr>
      <vt:lpstr>Facebook Original Own Posts Table | SCS Dairy MY - 11 of 26</vt:lpstr>
      <vt:lpstr>Facebook Original Own Posts Table | SCS Dairy MY - 12 of 26</vt:lpstr>
      <vt:lpstr>Facebook Original Own Posts Table | SCS Dairy MY - 13 of 26</vt:lpstr>
      <vt:lpstr>Facebook Original Own Posts Table | SCS Dairy MY - 14 of 26</vt:lpstr>
      <vt:lpstr>Facebook Original Own Posts Table | SCS Dairy MY - 15 of 26</vt:lpstr>
      <vt:lpstr>Facebook Original Own Posts Table | SCS Dairy MY - 16 of 26</vt:lpstr>
      <vt:lpstr>Facebook Original Own Posts Table | SCS Dairy MY - 17 of 26</vt:lpstr>
      <vt:lpstr>Facebook Original Own Posts Table | SCS Dairy MY - 18 of 26</vt:lpstr>
      <vt:lpstr>Facebook Original Own Posts Table | SCS Dairy MY - 19 of 26</vt:lpstr>
      <vt:lpstr>Facebook Original Own Posts Table | SCS Dairy MY - 20 of 26</vt:lpstr>
      <vt:lpstr>Facebook Original Own Posts Table | SCS Dairy MY - 21 of 26</vt:lpstr>
      <vt:lpstr>Facebook Original Own Posts Table | SCS Dairy MY - 22 of 26</vt:lpstr>
      <vt:lpstr>Facebook Original Own Posts Table | SCS Dairy MY - 23 of 26</vt:lpstr>
      <vt:lpstr>Facebook Original Own Posts Table | SCS Dairy MY - 24 of 26</vt:lpstr>
      <vt:lpstr>Facebook Original Own Posts Table | SCS Dairy MY - 25 of 26</vt:lpstr>
      <vt:lpstr>Facebook Original Own Posts Table | SCS Dairy MY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2021-02-04T06:44:20Z</dcterms:created>
  <dcterms:modified xsi:type="dcterms:W3CDTF">2021-02-04T06:46:13Z</dcterms:modified>
</cp:coreProperties>
</file>