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11439</c:v>
                </c:pt>
                <c:pt idx="1">
                  <c:v>16525</c:v>
                </c:pt>
                <c:pt idx="2">
                  <c:v>10959</c:v>
                </c:pt>
                <c:pt idx="3">
                  <c:v>17926</c:v>
                </c:pt>
                <c:pt idx="4">
                  <c:v>12051</c:v>
                </c:pt>
                <c:pt idx="5">
                  <c:v>8574</c:v>
                </c:pt>
                <c:pt idx="6">
                  <c:v>8710</c:v>
                </c:pt>
                <c:pt idx="7">
                  <c:v>8469</c:v>
                </c:pt>
                <c:pt idx="8">
                  <c:v>9846</c:v>
                </c:pt>
                <c:pt idx="9">
                  <c:v>10873</c:v>
                </c:pt>
                <c:pt idx="10">
                  <c:v>12813</c:v>
                </c:pt>
                <c:pt idx="11">
                  <c:v>11787</c:v>
                </c:pt>
                <c:pt idx="12">
                  <c:v>15871</c:v>
                </c:pt>
                <c:pt idx="13">
                  <c:v>13735</c:v>
                </c:pt>
                <c:pt idx="14">
                  <c:v>13555</c:v>
                </c:pt>
                <c:pt idx="15">
                  <c:v>14900</c:v>
                </c:pt>
                <c:pt idx="16">
                  <c:v>12954</c:v>
                </c:pt>
                <c:pt idx="17">
                  <c:v>13410</c:v>
                </c:pt>
                <c:pt idx="18">
                  <c:v>12709</c:v>
                </c:pt>
                <c:pt idx="19">
                  <c:v>11057</c:v>
                </c:pt>
                <c:pt idx="20">
                  <c:v>11932</c:v>
                </c:pt>
                <c:pt idx="21">
                  <c:v>12381</c:v>
                </c:pt>
                <c:pt idx="22">
                  <c:v>12728</c:v>
                </c:pt>
                <c:pt idx="23">
                  <c:v>10863</c:v>
                </c:pt>
                <c:pt idx="24">
                  <c:v>10176</c:v>
                </c:pt>
                <c:pt idx="25">
                  <c:v>10817</c:v>
                </c:pt>
                <c:pt idx="26">
                  <c:v>9979</c:v>
                </c:pt>
                <c:pt idx="27">
                  <c:v>9877</c:v>
                </c:pt>
                <c:pt idx="28">
                  <c:v>12291</c:v>
                </c:pt>
                <c:pt idx="29">
                  <c:v>8898</c:v>
                </c:pt>
                <c:pt idx="30">
                  <c:v>3407</c:v>
                </c:pt>
              </c:numCache>
            </c:numRef>
          </c:val>
          <c:smooth val="0"/>
          <c:extLst>
            <c:ext xmlns:c16="http://schemas.microsoft.com/office/drawing/2014/chart" uri="{C3380CC4-5D6E-409C-BE32-E72D297353CC}">
              <c16:uniqueId val="{00000000-CE16-4DC3-8191-2B24E571E48A}"/>
            </c:ext>
          </c:extLst>
        </c:ser>
        <c:dLbls>
          <c:showLegendKey val="0"/>
          <c:showVal val="0"/>
          <c:showCatName val="0"/>
          <c:showSerName val="0"/>
          <c:showPercent val="0"/>
          <c:showBubbleSize val="0"/>
        </c:dLbls>
        <c:smooth val="0"/>
        <c:axId val="310053256"/>
        <c:axId val="308262344"/>
      </c:lineChart>
      <c:dateAx>
        <c:axId val="31005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262344"/>
        <c:crosses val="autoZero"/>
        <c:auto val="1"/>
        <c:lblOffset val="100"/>
        <c:baseTimeUnit val="days"/>
      </c:dateAx>
      <c:valAx>
        <c:axId val="30826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5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493</c:v>
                </c:pt>
                <c:pt idx="1">
                  <c:v>500</c:v>
                </c:pt>
                <c:pt idx="2">
                  <c:v>273</c:v>
                </c:pt>
                <c:pt idx="3">
                  <c:v>1056</c:v>
                </c:pt>
                <c:pt idx="4">
                  <c:v>404</c:v>
                </c:pt>
                <c:pt idx="5">
                  <c:v>200</c:v>
                </c:pt>
                <c:pt idx="6">
                  <c:v>186</c:v>
                </c:pt>
                <c:pt idx="7">
                  <c:v>214</c:v>
                </c:pt>
                <c:pt idx="8">
                  <c:v>352</c:v>
                </c:pt>
                <c:pt idx="9">
                  <c:v>305</c:v>
                </c:pt>
                <c:pt idx="10">
                  <c:v>513</c:v>
                </c:pt>
                <c:pt idx="11">
                  <c:v>319</c:v>
                </c:pt>
                <c:pt idx="12">
                  <c:v>1018</c:v>
                </c:pt>
                <c:pt idx="13">
                  <c:v>596</c:v>
                </c:pt>
                <c:pt idx="14">
                  <c:v>611</c:v>
                </c:pt>
                <c:pt idx="15">
                  <c:v>485</c:v>
                </c:pt>
                <c:pt idx="16">
                  <c:v>381</c:v>
                </c:pt>
                <c:pt idx="17">
                  <c:v>459</c:v>
                </c:pt>
                <c:pt idx="18">
                  <c:v>330</c:v>
                </c:pt>
                <c:pt idx="19">
                  <c:v>284</c:v>
                </c:pt>
                <c:pt idx="20">
                  <c:v>409</c:v>
                </c:pt>
                <c:pt idx="21">
                  <c:v>515</c:v>
                </c:pt>
                <c:pt idx="22">
                  <c:v>575</c:v>
                </c:pt>
                <c:pt idx="23">
                  <c:v>285</c:v>
                </c:pt>
                <c:pt idx="24">
                  <c:v>319</c:v>
                </c:pt>
                <c:pt idx="25">
                  <c:v>543</c:v>
                </c:pt>
                <c:pt idx="26">
                  <c:v>294</c:v>
                </c:pt>
                <c:pt idx="27">
                  <c:v>268</c:v>
                </c:pt>
                <c:pt idx="28">
                  <c:v>592</c:v>
                </c:pt>
                <c:pt idx="29">
                  <c:v>248</c:v>
                </c:pt>
                <c:pt idx="30">
                  <c:v>85</c:v>
                </c:pt>
              </c:numCache>
            </c:numRef>
          </c:val>
          <c:smooth val="0"/>
          <c:extLst>
            <c:ext xmlns:c16="http://schemas.microsoft.com/office/drawing/2014/chart" uri="{C3380CC4-5D6E-409C-BE32-E72D297353CC}">
              <c16:uniqueId val="{00000000-A228-4D7F-9229-A3275CC8C919}"/>
            </c:ext>
          </c:extLst>
        </c:ser>
        <c:dLbls>
          <c:showLegendKey val="0"/>
          <c:showVal val="0"/>
          <c:showCatName val="0"/>
          <c:showSerName val="0"/>
          <c:showPercent val="0"/>
          <c:showBubbleSize val="0"/>
        </c:dLbls>
        <c:smooth val="0"/>
        <c:axId val="313656416"/>
        <c:axId val="313657728"/>
      </c:lineChart>
      <c:dateAx>
        <c:axId val="31365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57728"/>
        <c:crosses val="autoZero"/>
        <c:auto val="1"/>
        <c:lblOffset val="100"/>
        <c:baseTimeUnit val="days"/>
      </c:dateAx>
      <c:valAx>
        <c:axId val="31365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5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245</c:v>
                </c:pt>
                <c:pt idx="1">
                  <c:v>0</c:v>
                </c:pt>
                <c:pt idx="2">
                  <c:v>41</c:v>
                </c:pt>
                <c:pt idx="3">
                  <c:v>0</c:v>
                </c:pt>
                <c:pt idx="4">
                  <c:v>202</c:v>
                </c:pt>
                <c:pt idx="5">
                  <c:v>0</c:v>
                </c:pt>
                <c:pt idx="6">
                  <c:v>195</c:v>
                </c:pt>
                <c:pt idx="7">
                  <c:v>0</c:v>
                </c:pt>
                <c:pt idx="8">
                  <c:v>352</c:v>
                </c:pt>
                <c:pt idx="9">
                  <c:v>0</c:v>
                </c:pt>
                <c:pt idx="10">
                  <c:v>47</c:v>
                </c:pt>
                <c:pt idx="11">
                  <c:v>0</c:v>
                </c:pt>
                <c:pt idx="12">
                  <c:v>298</c:v>
                </c:pt>
                <c:pt idx="13">
                  <c:v>0</c:v>
                </c:pt>
                <c:pt idx="14">
                  <c:v>658</c:v>
                </c:pt>
                <c:pt idx="15">
                  <c:v>0</c:v>
                </c:pt>
                <c:pt idx="16">
                  <c:v>239</c:v>
                </c:pt>
                <c:pt idx="17">
                  <c:v>0</c:v>
                </c:pt>
                <c:pt idx="18">
                  <c:v>171</c:v>
                </c:pt>
                <c:pt idx="19">
                  <c:v>0</c:v>
                </c:pt>
                <c:pt idx="20">
                  <c:v>218</c:v>
                </c:pt>
                <c:pt idx="21">
                  <c:v>0</c:v>
                </c:pt>
                <c:pt idx="22">
                  <c:v>24</c:v>
                </c:pt>
                <c:pt idx="23">
                  <c:v>141</c:v>
                </c:pt>
                <c:pt idx="24">
                  <c:v>24</c:v>
                </c:pt>
                <c:pt idx="25">
                  <c:v>0</c:v>
                </c:pt>
                <c:pt idx="26">
                  <c:v>68</c:v>
                </c:pt>
                <c:pt idx="27">
                  <c:v>142</c:v>
                </c:pt>
                <c:pt idx="28">
                  <c:v>34</c:v>
                </c:pt>
                <c:pt idx="29">
                  <c:v>0</c:v>
                </c:pt>
                <c:pt idx="30">
                  <c:v>0</c:v>
                </c:pt>
              </c:numCache>
            </c:numRef>
          </c:val>
          <c:smooth val="0"/>
          <c:extLst>
            <c:ext xmlns:c16="http://schemas.microsoft.com/office/drawing/2014/chart" uri="{C3380CC4-5D6E-409C-BE32-E72D297353CC}">
              <c16:uniqueId val="{00000000-FAD0-4DA1-9438-0D040FA7AA2B}"/>
            </c:ext>
          </c:extLst>
        </c:ser>
        <c:dLbls>
          <c:showLegendKey val="0"/>
          <c:showVal val="0"/>
          <c:showCatName val="0"/>
          <c:showSerName val="0"/>
          <c:showPercent val="0"/>
          <c:showBubbleSize val="0"/>
        </c:dLbls>
        <c:smooth val="0"/>
        <c:axId val="313659368"/>
        <c:axId val="313657400"/>
      </c:lineChart>
      <c:dateAx>
        <c:axId val="31365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57400"/>
        <c:crosses val="autoZero"/>
        <c:auto val="1"/>
        <c:lblOffset val="100"/>
        <c:baseTimeUnit val="days"/>
      </c:dateAx>
      <c:valAx>
        <c:axId val="31365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5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3155</c:v>
                </c:pt>
              </c:numCache>
            </c:numRef>
          </c:val>
          <c:extLst>
            <c:ext xmlns:c16="http://schemas.microsoft.com/office/drawing/2014/chart" uri="{C3380CC4-5D6E-409C-BE32-E72D297353CC}">
              <c16:uniqueId val="{00000000-ACC7-412F-941E-61EED362D23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69</c:v>
                </c:pt>
              </c:numCache>
            </c:numRef>
          </c:val>
          <c:extLst>
            <c:ext xmlns:c16="http://schemas.microsoft.com/office/drawing/2014/chart" uri="{C3380CC4-5D6E-409C-BE32-E72D297353CC}">
              <c16:uniqueId val="{00000001-ACC7-412F-941E-61EED362D23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ACC7-412F-941E-61EED362D23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8</c:v>
                </c:pt>
              </c:numCache>
            </c:numRef>
          </c:val>
          <c:extLst>
            <c:ext xmlns:c16="http://schemas.microsoft.com/office/drawing/2014/chart" uri="{C3380CC4-5D6E-409C-BE32-E72D297353CC}">
              <c16:uniqueId val="{00000003-ACC7-412F-941E-61EED362D23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9</c:v>
                </c:pt>
              </c:numCache>
            </c:numRef>
          </c:val>
          <c:extLst>
            <c:ext xmlns:c16="http://schemas.microsoft.com/office/drawing/2014/chart" uri="{C3380CC4-5D6E-409C-BE32-E72D297353CC}">
              <c16:uniqueId val="{00000004-ACC7-412F-941E-61EED362D23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ACC7-412F-941E-61EED362D23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814</c:v>
                </c:pt>
              </c:numCache>
            </c:numRef>
          </c:val>
          <c:extLst>
            <c:ext xmlns:c16="http://schemas.microsoft.com/office/drawing/2014/chart" uri="{C3380CC4-5D6E-409C-BE32-E72D297353CC}">
              <c16:uniqueId val="{00000006-ACC7-412F-941E-61EED362D23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1048</c:v>
                </c:pt>
              </c:numCache>
            </c:numRef>
          </c:val>
          <c:extLst>
            <c:ext xmlns:c16="http://schemas.microsoft.com/office/drawing/2014/chart" uri="{C3380CC4-5D6E-409C-BE32-E72D297353CC}">
              <c16:uniqueId val="{00000007-ACC7-412F-941E-61EED362D23D}"/>
            </c:ext>
          </c:extLst>
        </c:ser>
        <c:dLbls>
          <c:showLegendKey val="0"/>
          <c:showVal val="0"/>
          <c:showCatName val="0"/>
          <c:showSerName val="0"/>
          <c:showPercent val="0"/>
          <c:showBubbleSize val="0"/>
        </c:dLbls>
        <c:gapWidth val="150"/>
        <c:overlap val="100"/>
        <c:axId val="312099856"/>
        <c:axId val="312096248"/>
      </c:barChart>
      <c:catAx>
        <c:axId val="31209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96248"/>
        <c:crosses val="autoZero"/>
        <c:auto val="1"/>
        <c:lblAlgn val="ctr"/>
        <c:lblOffset val="100"/>
        <c:noMultiLvlLbl val="0"/>
      </c:catAx>
      <c:valAx>
        <c:axId val="312096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9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2.2419462392789E-2</c:v>
                </c:pt>
                <c:pt idx="1">
                  <c:v>0.12244475614523199</c:v>
                </c:pt>
                <c:pt idx="2">
                  <c:v>0.11640874703948099</c:v>
                </c:pt>
                <c:pt idx="3">
                  <c:v>0.10965416542114099</c:v>
                </c:pt>
                <c:pt idx="4">
                  <c:v>0.48997064391761902</c:v>
                </c:pt>
                <c:pt idx="5">
                  <c:v>0.118995608084803</c:v>
                </c:pt>
                <c:pt idx="6">
                  <c:v>8.8144894877631899E-2</c:v>
                </c:pt>
              </c:numCache>
            </c:numRef>
          </c:val>
          <c:extLst>
            <c:ext xmlns:c16="http://schemas.microsoft.com/office/drawing/2014/chart" uri="{C3380CC4-5D6E-409C-BE32-E72D297353CC}">
              <c16:uniqueId val="{00000000-9879-481B-A9CB-0988B6EE0851}"/>
            </c:ext>
          </c:extLst>
        </c:ser>
        <c:dLbls>
          <c:showLegendKey val="0"/>
          <c:showVal val="0"/>
          <c:showCatName val="0"/>
          <c:showSerName val="0"/>
          <c:showPercent val="0"/>
          <c:showBubbleSize val="0"/>
        </c:dLbls>
        <c:gapWidth val="219"/>
        <c:overlap val="-27"/>
        <c:axId val="312093624"/>
        <c:axId val="312095592"/>
      </c:barChart>
      <c:catAx>
        <c:axId val="31209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95592"/>
        <c:crosses val="autoZero"/>
        <c:auto val="1"/>
        <c:lblAlgn val="ctr"/>
        <c:lblOffset val="100"/>
        <c:noMultiLvlLbl val="0"/>
      </c:catAx>
      <c:valAx>
        <c:axId val="31209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9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51</c:v>
                </c:pt>
                <c:pt idx="1">
                  <c:v>1987</c:v>
                </c:pt>
                <c:pt idx="2">
                  <c:v>6041</c:v>
                </c:pt>
                <c:pt idx="3">
                  <c:v>4634</c:v>
                </c:pt>
                <c:pt idx="4">
                  <c:v>1412</c:v>
                </c:pt>
                <c:pt idx="5">
                  <c:v>372</c:v>
                </c:pt>
                <c:pt idx="6">
                  <c:v>187</c:v>
                </c:pt>
              </c:numCache>
            </c:numRef>
          </c:val>
          <c:extLst>
            <c:ext xmlns:c16="http://schemas.microsoft.com/office/drawing/2014/chart" uri="{C3380CC4-5D6E-409C-BE32-E72D297353CC}">
              <c16:uniqueId val="{00000000-1C78-429D-A1DC-7E9BA3D1DFB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181</c:v>
                </c:pt>
                <c:pt idx="1">
                  <c:v>11849</c:v>
                </c:pt>
                <c:pt idx="2">
                  <c:v>54937</c:v>
                </c:pt>
                <c:pt idx="3">
                  <c:v>64574</c:v>
                </c:pt>
                <c:pt idx="4">
                  <c:v>20480</c:v>
                </c:pt>
                <c:pt idx="5">
                  <c:v>5697</c:v>
                </c:pt>
                <c:pt idx="6">
                  <c:v>1412</c:v>
                </c:pt>
              </c:numCache>
            </c:numRef>
          </c:val>
          <c:extLst>
            <c:ext xmlns:c16="http://schemas.microsoft.com/office/drawing/2014/chart" uri="{C3380CC4-5D6E-409C-BE32-E72D297353CC}">
              <c16:uniqueId val="{00000001-1C78-429D-A1DC-7E9BA3D1DFBD}"/>
            </c:ext>
          </c:extLst>
        </c:ser>
        <c:dLbls>
          <c:showLegendKey val="0"/>
          <c:showVal val="0"/>
          <c:showCatName val="0"/>
          <c:showSerName val="0"/>
          <c:showPercent val="0"/>
          <c:showBubbleSize val="0"/>
        </c:dLbls>
        <c:gapWidth val="219"/>
        <c:overlap val="-27"/>
        <c:axId val="319429776"/>
        <c:axId val="319431744"/>
      </c:barChart>
      <c:catAx>
        <c:axId val="31942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31744"/>
        <c:crosses val="autoZero"/>
        <c:auto val="1"/>
        <c:lblAlgn val="ctr"/>
        <c:lblOffset val="100"/>
        <c:noMultiLvlLbl val="0"/>
      </c:catAx>
      <c:valAx>
        <c:axId val="31943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2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0.148039769127084</c:v>
                </c:pt>
                <c:pt idx="1">
                  <c:v>0</c:v>
                </c:pt>
                <c:pt idx="2">
                  <c:v>2.64984590570005E-2</c:v>
                </c:pt>
                <c:pt idx="3">
                  <c:v>0</c:v>
                </c:pt>
                <c:pt idx="4">
                  <c:v>0.135951748650564</c:v>
                </c:pt>
                <c:pt idx="5">
                  <c:v>0</c:v>
                </c:pt>
                <c:pt idx="6">
                  <c:v>0.116940872851283</c:v>
                </c:pt>
                <c:pt idx="7">
                  <c:v>0</c:v>
                </c:pt>
                <c:pt idx="8">
                  <c:v>0.22178313641679101</c:v>
                </c:pt>
                <c:pt idx="9">
                  <c:v>0</c:v>
                </c:pt>
                <c:pt idx="10">
                  <c:v>2.9377372510843699E-2</c:v>
                </c:pt>
                <c:pt idx="11">
                  <c:v>0</c:v>
                </c:pt>
                <c:pt idx="12">
                  <c:v>0.18714298875990401</c:v>
                </c:pt>
                <c:pt idx="13">
                  <c:v>0</c:v>
                </c:pt>
                <c:pt idx="14">
                  <c:v>1.28697313817694</c:v>
                </c:pt>
                <c:pt idx="15">
                  <c:v>0</c:v>
                </c:pt>
                <c:pt idx="16">
                  <c:v>0.15527146628021299</c:v>
                </c:pt>
                <c:pt idx="17">
                  <c:v>0</c:v>
                </c:pt>
                <c:pt idx="18">
                  <c:v>0.109201050629056</c:v>
                </c:pt>
                <c:pt idx="19">
                  <c:v>0</c:v>
                </c:pt>
                <c:pt idx="20">
                  <c:v>0.15165354059317199</c:v>
                </c:pt>
                <c:pt idx="21">
                  <c:v>0</c:v>
                </c:pt>
                <c:pt idx="22">
                  <c:v>1.66525024691642E-2</c:v>
                </c:pt>
                <c:pt idx="23">
                  <c:v>8.2673096796417503E-2</c:v>
                </c:pt>
                <c:pt idx="24">
                  <c:v>1.5498981085502701E-2</c:v>
                </c:pt>
                <c:pt idx="25">
                  <c:v>0</c:v>
                </c:pt>
                <c:pt idx="26">
                  <c:v>4.59118377934771E-2</c:v>
                </c:pt>
                <c:pt idx="27">
                  <c:v>8.4927152013863805E-2</c:v>
                </c:pt>
                <c:pt idx="28">
                  <c:v>3.6720829890755501E-2</c:v>
                </c:pt>
                <c:pt idx="29">
                  <c:v>0</c:v>
                </c:pt>
                <c:pt idx="30">
                  <c:v>0</c:v>
                </c:pt>
              </c:numCache>
            </c:numRef>
          </c:val>
          <c:smooth val="0"/>
          <c:extLst>
            <c:ext xmlns:c16="http://schemas.microsoft.com/office/drawing/2014/chart" uri="{C3380CC4-5D6E-409C-BE32-E72D297353CC}">
              <c16:uniqueId val="{00000000-8B89-4B72-8CD5-F51F09A742E4}"/>
            </c:ext>
          </c:extLst>
        </c:ser>
        <c:dLbls>
          <c:showLegendKey val="0"/>
          <c:showVal val="0"/>
          <c:showCatName val="0"/>
          <c:showSerName val="0"/>
          <c:showPercent val="0"/>
          <c:showBubbleSize val="0"/>
        </c:dLbls>
        <c:smooth val="0"/>
        <c:axId val="319428792"/>
        <c:axId val="319417640"/>
      </c:lineChart>
      <c:dateAx>
        <c:axId val="31942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17640"/>
        <c:crosses val="autoZero"/>
        <c:auto val="1"/>
        <c:lblOffset val="100"/>
        <c:baseTimeUnit val="days"/>
      </c:dateAx>
      <c:valAx>
        <c:axId val="31941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2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173601</c:v>
                </c:pt>
                <c:pt idx="1">
                  <c:v>173599</c:v>
                </c:pt>
                <c:pt idx="2">
                  <c:v>173592</c:v>
                </c:pt>
                <c:pt idx="3">
                  <c:v>173590</c:v>
                </c:pt>
                <c:pt idx="4">
                  <c:v>173592</c:v>
                </c:pt>
                <c:pt idx="5">
                  <c:v>173592</c:v>
                </c:pt>
                <c:pt idx="6">
                  <c:v>173592</c:v>
                </c:pt>
                <c:pt idx="7">
                  <c:v>173594</c:v>
                </c:pt>
                <c:pt idx="8">
                  <c:v>173593</c:v>
                </c:pt>
                <c:pt idx="9">
                  <c:v>173597</c:v>
                </c:pt>
                <c:pt idx="10">
                  <c:v>173610</c:v>
                </c:pt>
                <c:pt idx="11">
                  <c:v>173648</c:v>
                </c:pt>
                <c:pt idx="12">
                  <c:v>173680</c:v>
                </c:pt>
                <c:pt idx="13">
                  <c:v>173715</c:v>
                </c:pt>
                <c:pt idx="14">
                  <c:v>173768</c:v>
                </c:pt>
                <c:pt idx="15">
                  <c:v>173848</c:v>
                </c:pt>
                <c:pt idx="16">
                  <c:v>173930</c:v>
                </c:pt>
                <c:pt idx="17">
                  <c:v>173972</c:v>
                </c:pt>
                <c:pt idx="18">
                  <c:v>174011</c:v>
                </c:pt>
                <c:pt idx="19">
                  <c:v>174064</c:v>
                </c:pt>
                <c:pt idx="20">
                  <c:v>174099</c:v>
                </c:pt>
                <c:pt idx="21">
                  <c:v>174131</c:v>
                </c:pt>
                <c:pt idx="22">
                  <c:v>174165</c:v>
                </c:pt>
                <c:pt idx="23">
                  <c:v>174196</c:v>
                </c:pt>
                <c:pt idx="24">
                  <c:v>174214</c:v>
                </c:pt>
                <c:pt idx="25">
                  <c:v>174238</c:v>
                </c:pt>
                <c:pt idx="26">
                  <c:v>174257</c:v>
                </c:pt>
                <c:pt idx="27">
                  <c:v>174278</c:v>
                </c:pt>
                <c:pt idx="28">
                  <c:v>174298</c:v>
                </c:pt>
                <c:pt idx="29">
                  <c:v>174319</c:v>
                </c:pt>
                <c:pt idx="30">
                  <c:v>174311</c:v>
                </c:pt>
              </c:numCache>
            </c:numRef>
          </c:val>
          <c:smooth val="0"/>
          <c:extLst>
            <c:ext xmlns:c16="http://schemas.microsoft.com/office/drawing/2014/chart" uri="{C3380CC4-5D6E-409C-BE32-E72D297353CC}">
              <c16:uniqueId val="{00000000-DF90-45AB-9784-3F52D1A24A81}"/>
            </c:ext>
          </c:extLst>
        </c:ser>
        <c:dLbls>
          <c:showLegendKey val="0"/>
          <c:showVal val="0"/>
          <c:showCatName val="0"/>
          <c:showSerName val="0"/>
          <c:showPercent val="0"/>
          <c:showBubbleSize val="0"/>
        </c:dLbls>
        <c:smooth val="0"/>
        <c:axId val="320397704"/>
        <c:axId val="320397048"/>
      </c:lineChart>
      <c:dateAx>
        <c:axId val="32039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97048"/>
        <c:crosses val="autoZero"/>
        <c:auto val="1"/>
        <c:lblOffset val="100"/>
        <c:baseTimeUnit val="days"/>
      </c:dateAx>
      <c:valAx>
        <c:axId val="32039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9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63</c:v>
                </c:pt>
                <c:pt idx="1">
                  <c:v>40</c:v>
                </c:pt>
                <c:pt idx="2">
                  <c:v>48</c:v>
                </c:pt>
                <c:pt idx="3">
                  <c:v>52</c:v>
                </c:pt>
                <c:pt idx="4">
                  <c:v>40</c:v>
                </c:pt>
                <c:pt idx="5">
                  <c:v>34</c:v>
                </c:pt>
                <c:pt idx="6">
                  <c:v>46</c:v>
                </c:pt>
                <c:pt idx="7">
                  <c:v>40</c:v>
                </c:pt>
                <c:pt idx="8">
                  <c:v>29</c:v>
                </c:pt>
                <c:pt idx="9">
                  <c:v>47</c:v>
                </c:pt>
                <c:pt idx="10">
                  <c:v>51</c:v>
                </c:pt>
                <c:pt idx="11">
                  <c:v>54</c:v>
                </c:pt>
                <c:pt idx="12">
                  <c:v>57</c:v>
                </c:pt>
                <c:pt idx="13">
                  <c:v>152</c:v>
                </c:pt>
                <c:pt idx="14">
                  <c:v>224</c:v>
                </c:pt>
                <c:pt idx="15">
                  <c:v>175</c:v>
                </c:pt>
                <c:pt idx="16">
                  <c:v>103</c:v>
                </c:pt>
                <c:pt idx="17">
                  <c:v>100</c:v>
                </c:pt>
                <c:pt idx="18">
                  <c:v>72</c:v>
                </c:pt>
                <c:pt idx="19">
                  <c:v>89</c:v>
                </c:pt>
                <c:pt idx="20">
                  <c:v>88</c:v>
                </c:pt>
                <c:pt idx="21">
                  <c:v>97</c:v>
                </c:pt>
                <c:pt idx="22">
                  <c:v>57</c:v>
                </c:pt>
                <c:pt idx="23">
                  <c:v>76</c:v>
                </c:pt>
                <c:pt idx="24">
                  <c:v>79</c:v>
                </c:pt>
                <c:pt idx="25">
                  <c:v>56</c:v>
                </c:pt>
                <c:pt idx="26">
                  <c:v>81</c:v>
                </c:pt>
                <c:pt idx="27">
                  <c:v>58</c:v>
                </c:pt>
                <c:pt idx="28">
                  <c:v>62</c:v>
                </c:pt>
                <c:pt idx="29">
                  <c:v>39</c:v>
                </c:pt>
                <c:pt idx="30">
                  <c:v>32</c:v>
                </c:pt>
              </c:numCache>
            </c:numRef>
          </c:val>
          <c:smooth val="0"/>
          <c:extLst>
            <c:ext xmlns:c16="http://schemas.microsoft.com/office/drawing/2014/chart" uri="{C3380CC4-5D6E-409C-BE32-E72D297353CC}">
              <c16:uniqueId val="{00000000-0892-4A6C-80E4-EC9AB5397AD2}"/>
            </c:ext>
          </c:extLst>
        </c:ser>
        <c:dLbls>
          <c:showLegendKey val="0"/>
          <c:showVal val="0"/>
          <c:showCatName val="0"/>
          <c:showSerName val="0"/>
          <c:showPercent val="0"/>
          <c:showBubbleSize val="0"/>
        </c:dLbls>
        <c:smooth val="0"/>
        <c:axId val="320390816"/>
        <c:axId val="320392456"/>
      </c:lineChart>
      <c:dateAx>
        <c:axId val="32039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92456"/>
        <c:crosses val="autoZero"/>
        <c:auto val="1"/>
        <c:lblOffset val="100"/>
        <c:baseTimeUnit val="days"/>
      </c:dateAx>
      <c:valAx>
        <c:axId val="32039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9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2021-01</c:v>
                </c:pt>
              </c:strCache>
            </c:strRef>
          </c:cat>
          <c:val>
            <c:numRef>
              <c:f>Sheet1!$B$2</c:f>
              <c:numCache>
                <c:formatCode>General</c:formatCode>
                <c:ptCount val="1"/>
                <c:pt idx="0">
                  <c:v>17416</c:v>
                </c:pt>
              </c:numCache>
            </c:numRef>
          </c:val>
          <c:extLst>
            <c:ext xmlns:c16="http://schemas.microsoft.com/office/drawing/2014/chart" uri="{C3380CC4-5D6E-409C-BE32-E72D297353CC}">
              <c16:uniqueId val="{00000000-3E6E-4B54-9B5D-C64C9BEF552B}"/>
            </c:ext>
          </c:extLst>
        </c:ser>
        <c:dLbls>
          <c:showLegendKey val="0"/>
          <c:showVal val="0"/>
          <c:showCatName val="0"/>
          <c:showSerName val="0"/>
          <c:showPercent val="0"/>
          <c:showBubbleSize val="0"/>
        </c:dLbls>
        <c:gapWidth val="219"/>
        <c:overlap val="-27"/>
        <c:axId val="401325456"/>
        <c:axId val="401323488"/>
      </c:barChart>
      <c:catAx>
        <c:axId val="40132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23488"/>
        <c:crosses val="autoZero"/>
        <c:auto val="1"/>
        <c:lblAlgn val="ctr"/>
        <c:lblOffset val="100"/>
        <c:noMultiLvlLbl val="0"/>
      </c:catAx>
      <c:valAx>
        <c:axId val="40132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2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11439</c:v>
                </c:pt>
                <c:pt idx="1">
                  <c:v>16525</c:v>
                </c:pt>
                <c:pt idx="2">
                  <c:v>10959</c:v>
                </c:pt>
                <c:pt idx="3">
                  <c:v>17926</c:v>
                </c:pt>
                <c:pt idx="4">
                  <c:v>12051</c:v>
                </c:pt>
                <c:pt idx="5">
                  <c:v>8574</c:v>
                </c:pt>
                <c:pt idx="6">
                  <c:v>8710</c:v>
                </c:pt>
                <c:pt idx="7">
                  <c:v>8469</c:v>
                </c:pt>
                <c:pt idx="8">
                  <c:v>9846</c:v>
                </c:pt>
                <c:pt idx="9">
                  <c:v>10873</c:v>
                </c:pt>
                <c:pt idx="10">
                  <c:v>12813</c:v>
                </c:pt>
                <c:pt idx="11">
                  <c:v>11787</c:v>
                </c:pt>
                <c:pt idx="12">
                  <c:v>15871</c:v>
                </c:pt>
                <c:pt idx="13">
                  <c:v>13735</c:v>
                </c:pt>
                <c:pt idx="14">
                  <c:v>13555</c:v>
                </c:pt>
                <c:pt idx="15">
                  <c:v>14900</c:v>
                </c:pt>
                <c:pt idx="16">
                  <c:v>12954</c:v>
                </c:pt>
                <c:pt idx="17">
                  <c:v>13410</c:v>
                </c:pt>
                <c:pt idx="18">
                  <c:v>12709</c:v>
                </c:pt>
                <c:pt idx="19">
                  <c:v>11057</c:v>
                </c:pt>
                <c:pt idx="20">
                  <c:v>11932</c:v>
                </c:pt>
                <c:pt idx="21">
                  <c:v>12381</c:v>
                </c:pt>
                <c:pt idx="22">
                  <c:v>12728</c:v>
                </c:pt>
                <c:pt idx="23">
                  <c:v>10863</c:v>
                </c:pt>
                <c:pt idx="24">
                  <c:v>10176</c:v>
                </c:pt>
                <c:pt idx="25">
                  <c:v>10817</c:v>
                </c:pt>
                <c:pt idx="26">
                  <c:v>9979</c:v>
                </c:pt>
                <c:pt idx="27">
                  <c:v>9877</c:v>
                </c:pt>
                <c:pt idx="28">
                  <c:v>12291</c:v>
                </c:pt>
                <c:pt idx="29">
                  <c:v>8898</c:v>
                </c:pt>
                <c:pt idx="30">
                  <c:v>3407</c:v>
                </c:pt>
              </c:numCache>
            </c:numRef>
          </c:val>
          <c:extLst>
            <c:ext xmlns:c16="http://schemas.microsoft.com/office/drawing/2014/chart" uri="{C3380CC4-5D6E-409C-BE32-E72D297353CC}">
              <c16:uniqueId val="{00000000-3457-4114-88A0-D5BFAC438A3D}"/>
            </c:ext>
          </c:extLst>
        </c:ser>
        <c:dLbls>
          <c:showLegendKey val="0"/>
          <c:showVal val="0"/>
          <c:showCatName val="0"/>
          <c:showSerName val="0"/>
          <c:showPercent val="0"/>
          <c:showBubbleSize val="0"/>
        </c:dLbls>
        <c:gapWidth val="219"/>
        <c:overlap val="-27"/>
        <c:axId val="429147248"/>
        <c:axId val="429146592"/>
      </c:barChart>
      <c:dateAx>
        <c:axId val="42914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46592"/>
        <c:crosses val="autoZero"/>
        <c:auto val="1"/>
        <c:lblOffset val="100"/>
        <c:baseTimeUnit val="days"/>
      </c:dateAx>
      <c:valAx>
        <c:axId val="42914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4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17416</c:v>
                </c:pt>
              </c:numCache>
            </c:numRef>
          </c:val>
          <c:extLst>
            <c:ext xmlns:c16="http://schemas.microsoft.com/office/drawing/2014/chart" uri="{C3380CC4-5D6E-409C-BE32-E72D297353CC}">
              <c16:uniqueId val="{00000000-6B9E-4A96-BB5C-C10784ED84E2}"/>
            </c:ext>
          </c:extLst>
        </c:ser>
        <c:dLbls>
          <c:showLegendKey val="0"/>
          <c:showVal val="0"/>
          <c:showCatName val="0"/>
          <c:showSerName val="0"/>
          <c:showPercent val="0"/>
          <c:showBubbleSize val="0"/>
        </c:dLbls>
        <c:gapWidth val="219"/>
        <c:overlap val="-27"/>
        <c:axId val="429141672"/>
        <c:axId val="429148560"/>
      </c:barChart>
      <c:catAx>
        <c:axId val="42914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48560"/>
        <c:crosses val="autoZero"/>
        <c:auto val="1"/>
        <c:lblAlgn val="ctr"/>
        <c:lblOffset val="100"/>
        <c:noMultiLvlLbl val="0"/>
      </c:catAx>
      <c:valAx>
        <c:axId val="42914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4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 Organic Reach</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1140</c:v>
                </c:pt>
                <c:pt idx="1">
                  <c:v>1076</c:v>
                </c:pt>
                <c:pt idx="2">
                  <c:v>866</c:v>
                </c:pt>
                <c:pt idx="3">
                  <c:v>1732</c:v>
                </c:pt>
                <c:pt idx="4">
                  <c:v>1133</c:v>
                </c:pt>
                <c:pt idx="5">
                  <c:v>940</c:v>
                </c:pt>
                <c:pt idx="6">
                  <c:v>741</c:v>
                </c:pt>
                <c:pt idx="7">
                  <c:v>1096</c:v>
                </c:pt>
                <c:pt idx="8">
                  <c:v>838</c:v>
                </c:pt>
                <c:pt idx="9">
                  <c:v>631</c:v>
                </c:pt>
                <c:pt idx="10">
                  <c:v>785</c:v>
                </c:pt>
                <c:pt idx="11">
                  <c:v>1006</c:v>
                </c:pt>
                <c:pt idx="12">
                  <c:v>831</c:v>
                </c:pt>
                <c:pt idx="13">
                  <c:v>2681</c:v>
                </c:pt>
                <c:pt idx="14">
                  <c:v>2875</c:v>
                </c:pt>
                <c:pt idx="15">
                  <c:v>3235</c:v>
                </c:pt>
                <c:pt idx="16">
                  <c:v>2170</c:v>
                </c:pt>
                <c:pt idx="17">
                  <c:v>2347</c:v>
                </c:pt>
                <c:pt idx="18">
                  <c:v>1466</c:v>
                </c:pt>
                <c:pt idx="19">
                  <c:v>1041</c:v>
                </c:pt>
                <c:pt idx="20">
                  <c:v>2313</c:v>
                </c:pt>
                <c:pt idx="21">
                  <c:v>1728</c:v>
                </c:pt>
                <c:pt idx="22">
                  <c:v>1601</c:v>
                </c:pt>
                <c:pt idx="23">
                  <c:v>1225</c:v>
                </c:pt>
                <c:pt idx="24">
                  <c:v>658</c:v>
                </c:pt>
                <c:pt idx="25">
                  <c:v>551</c:v>
                </c:pt>
                <c:pt idx="26">
                  <c:v>1998</c:v>
                </c:pt>
                <c:pt idx="27">
                  <c:v>1335</c:v>
                </c:pt>
                <c:pt idx="28">
                  <c:v>1108</c:v>
                </c:pt>
                <c:pt idx="29">
                  <c:v>669</c:v>
                </c:pt>
                <c:pt idx="30">
                  <c:v>438</c:v>
                </c:pt>
              </c:numCache>
            </c:numRef>
          </c:val>
          <c:smooth val="0"/>
          <c:extLst>
            <c:ext xmlns:c16="http://schemas.microsoft.com/office/drawing/2014/chart" uri="{C3380CC4-5D6E-409C-BE32-E72D297353CC}">
              <c16:uniqueId val="{00000000-CC16-4B3A-8ECA-40C5892984AD}"/>
            </c:ext>
          </c:extLst>
        </c:ser>
        <c:dLbls>
          <c:showLegendKey val="0"/>
          <c:showVal val="0"/>
          <c:showCatName val="0"/>
          <c:showSerName val="0"/>
          <c:showPercent val="0"/>
          <c:showBubbleSize val="0"/>
        </c:dLbls>
        <c:smooth val="0"/>
        <c:axId val="8997696"/>
        <c:axId val="8994088"/>
      </c:lineChart>
      <c:dateAx>
        <c:axId val="899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94088"/>
        <c:crosses val="autoZero"/>
        <c:auto val="1"/>
        <c:lblOffset val="100"/>
        <c:baseTimeUnit val="days"/>
      </c:dateAx>
      <c:valAx>
        <c:axId val="899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9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A2528-1FB6-45C6-A79B-563283387F8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4B9F639-53B8-4083-BC3B-0682AEE763F1}"/>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474808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7C877-611B-44DB-90E7-1DB08CD902B6}"/>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2D69DC7A-7906-40F3-A861-577B5C0AE56A}"/>
              </a:ext>
            </a:extLst>
          </p:cNvPr>
          <p:cNvGraphicFramePr>
            <a:graphicFrameLocks noGrp="1"/>
          </p:cNvGraphicFramePr>
          <p:nvPr>
            <p:ph type="tbl" sz="quarter" idx="13"/>
            <p:extLst>
              <p:ext uri="{D42A27DB-BD31-4B8C-83A1-F6EECF244321}">
                <p14:modId xmlns:p14="http://schemas.microsoft.com/office/powerpoint/2010/main" val="36236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2903701"/>
                    </a:ext>
                  </a:extLst>
                </a:gridCol>
                <a:gridCol w="740664">
                  <a:extLst>
                    <a:ext uri="{9D8B030D-6E8A-4147-A177-3AD203B41FA5}">
                      <a16:colId xmlns:a16="http://schemas.microsoft.com/office/drawing/2014/main" val="2615996952"/>
                    </a:ext>
                  </a:extLst>
                </a:gridCol>
                <a:gridCol w="740664">
                  <a:extLst>
                    <a:ext uri="{9D8B030D-6E8A-4147-A177-3AD203B41FA5}">
                      <a16:colId xmlns:a16="http://schemas.microsoft.com/office/drawing/2014/main" val="982574150"/>
                    </a:ext>
                  </a:extLst>
                </a:gridCol>
                <a:gridCol w="740664">
                  <a:extLst>
                    <a:ext uri="{9D8B030D-6E8A-4147-A177-3AD203B41FA5}">
                      <a16:colId xmlns:a16="http://schemas.microsoft.com/office/drawing/2014/main" val="1450494939"/>
                    </a:ext>
                  </a:extLst>
                </a:gridCol>
                <a:gridCol w="740664">
                  <a:extLst>
                    <a:ext uri="{9D8B030D-6E8A-4147-A177-3AD203B41FA5}">
                      <a16:colId xmlns:a16="http://schemas.microsoft.com/office/drawing/2014/main" val="1381528891"/>
                    </a:ext>
                  </a:extLst>
                </a:gridCol>
                <a:gridCol w="740664">
                  <a:extLst>
                    <a:ext uri="{9D8B030D-6E8A-4147-A177-3AD203B41FA5}">
                      <a16:colId xmlns:a16="http://schemas.microsoft.com/office/drawing/2014/main" val="3636866961"/>
                    </a:ext>
                  </a:extLst>
                </a:gridCol>
                <a:gridCol w="740664">
                  <a:extLst>
                    <a:ext uri="{9D8B030D-6E8A-4147-A177-3AD203B41FA5}">
                      <a16:colId xmlns:a16="http://schemas.microsoft.com/office/drawing/2014/main" val="2138510248"/>
                    </a:ext>
                  </a:extLst>
                </a:gridCol>
                <a:gridCol w="740664">
                  <a:extLst>
                    <a:ext uri="{9D8B030D-6E8A-4147-A177-3AD203B41FA5}">
                      <a16:colId xmlns:a16="http://schemas.microsoft.com/office/drawing/2014/main" val="1099712294"/>
                    </a:ext>
                  </a:extLst>
                </a:gridCol>
                <a:gridCol w="740664">
                  <a:extLst>
                    <a:ext uri="{9D8B030D-6E8A-4147-A177-3AD203B41FA5}">
                      <a16:colId xmlns:a16="http://schemas.microsoft.com/office/drawing/2014/main" val="614945871"/>
                    </a:ext>
                  </a:extLst>
                </a:gridCol>
                <a:gridCol w="740664">
                  <a:extLst>
                    <a:ext uri="{9D8B030D-6E8A-4147-A177-3AD203B41FA5}">
                      <a16:colId xmlns:a16="http://schemas.microsoft.com/office/drawing/2014/main" val="13801073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27679512"/>
                  </a:ext>
                </a:extLst>
              </a:tr>
              <a:tr h="370840">
                <a:tc>
                  <a:txBody>
                    <a:bodyPr/>
                    <a:lstStyle/>
                    <a:p>
                      <a:r>
                        <a:rPr lang="en-US" sz="1000"/>
                        <a:t>Buttercup Malaysia</a:t>
                      </a:r>
                    </a:p>
                  </a:txBody>
                  <a:tcPr/>
                </a:tc>
                <a:tc>
                  <a:txBody>
                    <a:bodyPr/>
                    <a:lstStyle/>
                    <a:p>
                      <a:r>
                        <a:rPr lang="en-US" sz="1000"/>
                        <a:t>174311</a:t>
                      </a:r>
                    </a:p>
                  </a:txBody>
                  <a:tcPr/>
                </a:tc>
                <a:tc>
                  <a:txBody>
                    <a:bodyPr/>
                    <a:lstStyle/>
                    <a:p>
                      <a:r>
                        <a:rPr lang="en-US" sz="1000"/>
                        <a:t>707</a:t>
                      </a:r>
                    </a:p>
                  </a:txBody>
                  <a:tcPr/>
                </a:tc>
                <a:tc>
                  <a:txBody>
                    <a:bodyPr/>
                    <a:lstStyle/>
                    <a:p>
                      <a:r>
                        <a:rPr lang="en-US" sz="1000"/>
                        <a:t>18</a:t>
                      </a:r>
                    </a:p>
                  </a:txBody>
                  <a:tcPr/>
                </a:tc>
                <a:tc>
                  <a:txBody>
                    <a:bodyPr/>
                    <a:lstStyle/>
                    <a:p>
                      <a:r>
                        <a:rPr lang="en-US" sz="1000"/>
                        <a:t>3241</a:t>
                      </a:r>
                    </a:p>
                  </a:txBody>
                  <a:tcPr/>
                </a:tc>
                <a:tc>
                  <a:txBody>
                    <a:bodyPr/>
                    <a:lstStyle/>
                    <a:p>
                      <a:r>
                        <a:rPr lang="en-US" sz="1000"/>
                        <a:t>814</a:t>
                      </a:r>
                    </a:p>
                  </a:txBody>
                  <a:tcPr/>
                </a:tc>
                <a:tc>
                  <a:txBody>
                    <a:bodyPr/>
                    <a:lstStyle/>
                    <a:p>
                      <a:r>
                        <a:rPr lang="en-US" sz="1000"/>
                        <a:t>1048</a:t>
                      </a:r>
                    </a:p>
                  </a:txBody>
                  <a:tcPr/>
                </a:tc>
                <a:tc>
                  <a:txBody>
                    <a:bodyPr/>
                    <a:lstStyle/>
                    <a:p>
                      <a:r>
                        <a:rPr lang="en-US" sz="1000"/>
                        <a:t>0</a:t>
                      </a:r>
                    </a:p>
                  </a:txBody>
                  <a:tcPr/>
                </a:tc>
                <a:tc>
                  <a:txBody>
                    <a:bodyPr/>
                    <a:lstStyle/>
                    <a:p>
                      <a:r>
                        <a:rPr lang="en-US" sz="1000"/>
                        <a:t>0.1630 %</a:t>
                      </a:r>
                    </a:p>
                  </a:txBody>
                  <a:tcPr/>
                </a:tc>
                <a:tc>
                  <a:txBody>
                    <a:bodyPr/>
                    <a:lstStyle/>
                    <a:p>
                      <a:r>
                        <a:rPr lang="en-US" sz="1000"/>
                        <a:t>0.0 %</a:t>
                      </a:r>
                    </a:p>
                  </a:txBody>
                  <a:tcPr/>
                </a:tc>
                <a:extLst>
                  <a:ext uri="{0D108BD9-81ED-4DB2-BD59-A6C34878D82A}">
                    <a16:rowId xmlns:a16="http://schemas.microsoft.com/office/drawing/2014/main" val="3266301652"/>
                  </a:ext>
                </a:extLst>
              </a:tr>
            </a:tbl>
          </a:graphicData>
        </a:graphic>
      </p:graphicFrame>
      <p:sp>
        <p:nvSpPr>
          <p:cNvPr id="4" name="Text Placeholder 3">
            <a:extLst>
              <a:ext uri="{FF2B5EF4-FFF2-40B4-BE49-F238E27FC236}">
                <a16:creationId xmlns:a16="http://schemas.microsoft.com/office/drawing/2014/main" id="{2A7F5629-2423-41CB-B838-DF623C24EF6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114369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A41FF-865F-481B-A74D-CCB78CFDEBC7}"/>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0A8FD4DC-A85C-4E7F-B3BC-CAA75386B482}"/>
              </a:ext>
            </a:extLst>
          </p:cNvPr>
          <p:cNvGraphicFramePr>
            <a:graphicFrameLocks noGrp="1"/>
          </p:cNvGraphicFramePr>
          <p:nvPr>
            <p:ph type="chart" sz="quarter" idx="13"/>
            <p:extLst>
              <p:ext uri="{D42A27DB-BD31-4B8C-83A1-F6EECF244321}">
                <p14:modId xmlns:p14="http://schemas.microsoft.com/office/powerpoint/2010/main" val="924542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89F60D-B34E-450C-A2BA-FEACD31DD7F1}"/>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D227E0CB-9833-45CE-B105-C3B7D3A89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32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4183E-1BCF-4DF6-AB8C-D95F15DD4D74}"/>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9E93573E-4790-4B3A-A91E-3A1259D5E69D}"/>
              </a:ext>
            </a:extLst>
          </p:cNvPr>
          <p:cNvGraphicFramePr>
            <a:graphicFrameLocks noGrp="1"/>
          </p:cNvGraphicFramePr>
          <p:nvPr>
            <p:ph type="chart" sz="quarter" idx="13"/>
            <p:extLst>
              <p:ext uri="{D42A27DB-BD31-4B8C-83A1-F6EECF244321}">
                <p14:modId xmlns:p14="http://schemas.microsoft.com/office/powerpoint/2010/main" val="2667871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B5AE8F-058E-4D58-B409-FADE7652C7B2}"/>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90859BE8-435F-4CCD-8C9E-5E6D55D29A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7999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EA459-F14F-4572-90BA-796BF903F544}"/>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974E32B8-F5AA-464C-9202-36AFE47A0BCE}"/>
              </a:ext>
            </a:extLst>
          </p:cNvPr>
          <p:cNvGraphicFramePr>
            <a:graphicFrameLocks noGrp="1"/>
          </p:cNvGraphicFramePr>
          <p:nvPr>
            <p:ph type="chart" sz="quarter" idx="13"/>
            <p:extLst>
              <p:ext uri="{D42A27DB-BD31-4B8C-83A1-F6EECF244321}">
                <p14:modId xmlns:p14="http://schemas.microsoft.com/office/powerpoint/2010/main" val="2085991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5FBC19-2603-4C22-9F69-2F577B05D069}"/>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E8D5D3FC-84F9-47D7-83A7-325C6C1D53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1802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C204-E1EB-4C52-8409-0092D1983E27}"/>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1AB9106E-221E-45CE-A6E6-86FC2FCB501E}"/>
              </a:ext>
            </a:extLst>
          </p:cNvPr>
          <p:cNvGraphicFramePr>
            <a:graphicFrameLocks noGrp="1"/>
          </p:cNvGraphicFramePr>
          <p:nvPr>
            <p:ph type="chart" sz="quarter" idx="13"/>
            <p:extLst>
              <p:ext uri="{D42A27DB-BD31-4B8C-83A1-F6EECF244321}">
                <p14:modId xmlns:p14="http://schemas.microsoft.com/office/powerpoint/2010/main" val="2063720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2017AF-37B3-4802-A05A-D6BB737EEC66}"/>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A0A0E477-756D-43AC-B1E0-010D20D484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014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ED11D-0699-4FEF-A444-84DD87EC96DD}"/>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C05759D3-5C13-4D0F-B0ED-277D55490A7A}"/>
              </a:ext>
            </a:extLst>
          </p:cNvPr>
          <p:cNvGraphicFramePr>
            <a:graphicFrameLocks noGrp="1"/>
          </p:cNvGraphicFramePr>
          <p:nvPr>
            <p:ph type="chart" sz="quarter" idx="13"/>
            <p:extLst>
              <p:ext uri="{D42A27DB-BD31-4B8C-83A1-F6EECF244321}">
                <p14:modId xmlns:p14="http://schemas.microsoft.com/office/powerpoint/2010/main" val="3994047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8BB190-43EE-4A4A-A083-5D3C0394749D}"/>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BA3282A9-12C9-4C62-A9F3-2312212FD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447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BD76D-673D-4AA7-86BD-C8C68D4DE9C2}"/>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2F2C8895-E8D0-4D98-B021-3A306BE4150A}"/>
              </a:ext>
            </a:extLst>
          </p:cNvPr>
          <p:cNvGraphicFramePr>
            <a:graphicFrameLocks noGrp="1"/>
          </p:cNvGraphicFramePr>
          <p:nvPr>
            <p:ph type="tbl" sz="quarter" idx="13"/>
            <p:extLst>
              <p:ext uri="{D42A27DB-BD31-4B8C-83A1-F6EECF244321}">
                <p14:modId xmlns:p14="http://schemas.microsoft.com/office/powerpoint/2010/main" val="285176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54943993"/>
                    </a:ext>
                  </a:extLst>
                </a:gridCol>
                <a:gridCol w="987552">
                  <a:extLst>
                    <a:ext uri="{9D8B030D-6E8A-4147-A177-3AD203B41FA5}">
                      <a16:colId xmlns:a16="http://schemas.microsoft.com/office/drawing/2014/main" val="1900111940"/>
                    </a:ext>
                  </a:extLst>
                </a:gridCol>
                <a:gridCol w="987552">
                  <a:extLst>
                    <a:ext uri="{9D8B030D-6E8A-4147-A177-3AD203B41FA5}">
                      <a16:colId xmlns:a16="http://schemas.microsoft.com/office/drawing/2014/main" val="1447186858"/>
                    </a:ext>
                  </a:extLst>
                </a:gridCol>
                <a:gridCol w="987552">
                  <a:extLst>
                    <a:ext uri="{9D8B030D-6E8A-4147-A177-3AD203B41FA5}">
                      <a16:colId xmlns:a16="http://schemas.microsoft.com/office/drawing/2014/main" val="633202293"/>
                    </a:ext>
                  </a:extLst>
                </a:gridCol>
                <a:gridCol w="987552">
                  <a:extLst>
                    <a:ext uri="{9D8B030D-6E8A-4147-A177-3AD203B41FA5}">
                      <a16:colId xmlns:a16="http://schemas.microsoft.com/office/drawing/2014/main" val="100073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1185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Luxury Spread yang enak dan bebas lemak trans telah disembunyikan dalam gambar ini. Marilah cari bersama-sama dan kongsikan jawapan anda di ruangan komen. Anda berpeluang memenangi peraduan ini! ;)
Langkah penyertaan: 
1. LIKE Buttercup dan peraduan ini.
2. Cari dan kira Buttercup Luxury Spread yang tersembunyi.
3. Kongsikan jawapan anda di ruangan komen. 
4. SHARE peraduan ini dan TAG 3 rakan anda.
Hanya 3 pemenang bertuah yang akan dipilih untuk memenangi kad hadiah AEON BIG bernilai RM50! Jangan lepaskan peluang anda pada bulan ini!    
Peraduan tamat pada: 22 Januari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1.2868 %</a:t>
                      </a:r>
                    </a:p>
                  </a:txBody>
                  <a:tcPr/>
                </a:tc>
                <a:extLst>
                  <a:ext uri="{0D108BD9-81ED-4DB2-BD59-A6C34878D82A}">
                    <a16:rowId xmlns:a16="http://schemas.microsoft.com/office/drawing/2014/main" val="3193506780"/>
                  </a:ext>
                </a:extLst>
              </a:tr>
            </a:tbl>
          </a:graphicData>
        </a:graphic>
      </p:graphicFrame>
      <p:sp>
        <p:nvSpPr>
          <p:cNvPr id="4" name="Text Placeholder 3">
            <a:extLst>
              <a:ext uri="{FF2B5EF4-FFF2-40B4-BE49-F238E27FC236}">
                <a16:creationId xmlns:a16="http://schemas.microsoft.com/office/drawing/2014/main" id="{2395C964-1884-466A-96B9-BAB144355B8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221939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04C01-96FA-4897-91D2-13BF3E24D4B6}"/>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F380D137-B21E-443A-985E-0EC7934D1560}"/>
              </a:ext>
            </a:extLst>
          </p:cNvPr>
          <p:cNvGraphicFramePr>
            <a:graphicFrameLocks noGrp="1"/>
          </p:cNvGraphicFramePr>
          <p:nvPr>
            <p:ph type="tbl" sz="quarter" idx="13"/>
            <p:extLst>
              <p:ext uri="{D42A27DB-BD31-4B8C-83A1-F6EECF244321}">
                <p14:modId xmlns:p14="http://schemas.microsoft.com/office/powerpoint/2010/main" val="2557415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95122636"/>
                    </a:ext>
                  </a:extLst>
                </a:gridCol>
                <a:gridCol w="987552">
                  <a:extLst>
                    <a:ext uri="{9D8B030D-6E8A-4147-A177-3AD203B41FA5}">
                      <a16:colId xmlns:a16="http://schemas.microsoft.com/office/drawing/2014/main" val="837830606"/>
                    </a:ext>
                  </a:extLst>
                </a:gridCol>
                <a:gridCol w="987552">
                  <a:extLst>
                    <a:ext uri="{9D8B030D-6E8A-4147-A177-3AD203B41FA5}">
                      <a16:colId xmlns:a16="http://schemas.microsoft.com/office/drawing/2014/main" val="3922547429"/>
                    </a:ext>
                  </a:extLst>
                </a:gridCol>
                <a:gridCol w="987552">
                  <a:extLst>
                    <a:ext uri="{9D8B030D-6E8A-4147-A177-3AD203B41FA5}">
                      <a16:colId xmlns:a16="http://schemas.microsoft.com/office/drawing/2014/main" val="3028950292"/>
                    </a:ext>
                  </a:extLst>
                </a:gridCol>
                <a:gridCol w="987552">
                  <a:extLst>
                    <a:ext uri="{9D8B030D-6E8A-4147-A177-3AD203B41FA5}">
                      <a16:colId xmlns:a16="http://schemas.microsoft.com/office/drawing/2014/main" val="3771133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638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- 2021-01-09 11:00:00</a:t>
                      </a:r>
                      <a:r>
                        <a:rPr kumimoji="0" lang="en-US" sz="1000" b="0" i="0" u="none" strike="noStrike" kern="1200" cap="none" spc="0" normalizeH="0" baseline="0" noProof="0">
                          <a:ln>
                            <a:noFill/>
                          </a:ln>
                          <a:solidFill>
                            <a:prstClr val="black"/>
                          </a:solidFill>
                          <a:effectLst/>
                          <a:uLnTx/>
                          <a:uFillTx/>
                          <a:latin typeface="+mn-lt"/>
                          <a:ea typeface="+mn-ea"/>
                          <a:cs typeface="+mn-cs"/>
                        </a:rPr>
                        <a:t>
 Makanan goreng semua sedap kan? Tapi pasti lagi sedap dan sihat dengan Buttercup Luxury Spread! Jom cuba bersama keluarga anda hari ini! 
#ResipiButtercup #SedapDenganButtercup
Sotong Goreng Buttercup
Bahan-bahan: 
50g Buttercup 
250g sotong yang telah dibersihkan 
1 biji telur
½ cawan tepung serbaguna 
4 sudu besar tepung jagung 
1/8 sudu kecil garam 
3 biji cili 
2 sudu kecil parsli 
Arahan: 
1. Potong sotong yang telah dibersihkan menjadi kecil dalam bentuk cincin. 
2. Campurkan sotong dengan telur dalam satu mangkuk. 
3. Dalam mangkuk yang lain, campurkan tepung serbaguna, tepung jagung, garam dan cili, kacau sehingga sebati. Masukkan sotong sedikit demi sedikit ke dalam adunan ini.
4. Salutkan sotong secara menyeluruh dengan adunan tepung dan saringkan. Ulangi sehingga semua sotong telah disalut dengan tepung. 
5. Cairkan Buttercup dengan api kuat, kemudian, masukkan sotong untuk digoreng. Goreng sehingga ia bertukar menjadi warna perang keemasan. 
6. Keluarkan dan keringkan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0.2218 %</a:t>
                      </a:r>
                    </a:p>
                  </a:txBody>
                  <a:tcPr/>
                </a:tc>
                <a:extLst>
                  <a:ext uri="{0D108BD9-81ED-4DB2-BD59-A6C34878D82A}">
                    <a16:rowId xmlns:a16="http://schemas.microsoft.com/office/drawing/2014/main" val="585734981"/>
                  </a:ext>
                </a:extLst>
              </a:tr>
            </a:tbl>
          </a:graphicData>
        </a:graphic>
      </p:graphicFrame>
      <p:sp>
        <p:nvSpPr>
          <p:cNvPr id="4" name="Text Placeholder 3">
            <a:extLst>
              <a:ext uri="{FF2B5EF4-FFF2-40B4-BE49-F238E27FC236}">
                <a16:creationId xmlns:a16="http://schemas.microsoft.com/office/drawing/2014/main" id="{56A7C899-68F7-48E0-B59B-C6774D18931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57369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2743-EB93-4D61-BBFD-A4190D0CFE30}"/>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0877B98F-DFCC-4BA9-B3E0-D5C8981057C6}"/>
              </a:ext>
            </a:extLst>
          </p:cNvPr>
          <p:cNvGraphicFramePr>
            <a:graphicFrameLocks noGrp="1"/>
          </p:cNvGraphicFramePr>
          <p:nvPr>
            <p:ph type="tbl" sz="quarter" idx="13"/>
            <p:extLst>
              <p:ext uri="{D42A27DB-BD31-4B8C-83A1-F6EECF244321}">
                <p14:modId xmlns:p14="http://schemas.microsoft.com/office/powerpoint/2010/main" val="1013346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06276683"/>
                    </a:ext>
                  </a:extLst>
                </a:gridCol>
                <a:gridCol w="987552">
                  <a:extLst>
                    <a:ext uri="{9D8B030D-6E8A-4147-A177-3AD203B41FA5}">
                      <a16:colId xmlns:a16="http://schemas.microsoft.com/office/drawing/2014/main" val="3211219791"/>
                    </a:ext>
                  </a:extLst>
                </a:gridCol>
                <a:gridCol w="987552">
                  <a:extLst>
                    <a:ext uri="{9D8B030D-6E8A-4147-A177-3AD203B41FA5}">
                      <a16:colId xmlns:a16="http://schemas.microsoft.com/office/drawing/2014/main" val="2583356431"/>
                    </a:ext>
                  </a:extLst>
                </a:gridCol>
                <a:gridCol w="987552">
                  <a:extLst>
                    <a:ext uri="{9D8B030D-6E8A-4147-A177-3AD203B41FA5}">
                      <a16:colId xmlns:a16="http://schemas.microsoft.com/office/drawing/2014/main" val="418093231"/>
                    </a:ext>
                  </a:extLst>
                </a:gridCol>
                <a:gridCol w="987552">
                  <a:extLst>
                    <a:ext uri="{9D8B030D-6E8A-4147-A177-3AD203B41FA5}">
                      <a16:colId xmlns:a16="http://schemas.microsoft.com/office/drawing/2014/main" val="2797351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7457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- 2021-01-13 10:00:00</a:t>
                      </a:r>
                      <a:r>
                        <a:rPr kumimoji="0" lang="en-US" sz="1000" b="0" i="0" u="none" strike="noStrike" kern="1200" cap="none" spc="0" normalizeH="0" baseline="0" noProof="0">
                          <a:ln>
                            <a:noFill/>
                          </a:ln>
                          <a:solidFill>
                            <a:prstClr val="black"/>
                          </a:solidFill>
                          <a:effectLst/>
                          <a:uLnTx/>
                          <a:uFillTx/>
                          <a:latin typeface="+mn-lt"/>
                          <a:ea typeface="+mn-ea"/>
                          <a:cs typeface="+mn-cs"/>
                        </a:rPr>
                        <a:t>
 Buttercup dengar roti bakar merupakan salah satu makanan kegemaran rakyat Malaysia kan? Kerana ianya sedap untuk dimakan pada bila-bila masa. 
Tapi yang ini berbeza kerana mempunyai sentuhan Buttercup Luxury Spread! Cubalah sekarang!
#ResipiButtercup #SedapDenganButtercup
Roti Bakar Buttercup
Bahan-bahan:
Sekeping roti
1 sudu besar sapuan kaya 
Sekeping Buttercup yang telah dipotong halus menjadi kepingan 
Arahan: 
1. Bakar roti anda sehingga kelihatan garing. Potong kerak di tepi roti.
2. Potong roti bakar anda menjadi dua bahagian dan sapukan kaya.
3. Potong halus sekeping Buttercup daripada blok Buttercup anda dan letakkan di atas roti bakar. Pastikan Buttercup anda sejuk supaya mudah untuk dipotong.
Siap! Anda boleh ulangi langkah di atas sekiranya mahu membuat lebih banyak roti bakar Buttercup. Selamat mencuba!
Sumber: https://rasamalaysia.com/kaya-toast/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0.1871 %</a:t>
                      </a:r>
                    </a:p>
                  </a:txBody>
                  <a:tcPr/>
                </a:tc>
                <a:extLst>
                  <a:ext uri="{0D108BD9-81ED-4DB2-BD59-A6C34878D82A}">
                    <a16:rowId xmlns:a16="http://schemas.microsoft.com/office/drawing/2014/main" val="3980015938"/>
                  </a:ext>
                </a:extLst>
              </a:tr>
            </a:tbl>
          </a:graphicData>
        </a:graphic>
      </p:graphicFrame>
      <p:sp>
        <p:nvSpPr>
          <p:cNvPr id="4" name="Text Placeholder 3">
            <a:extLst>
              <a:ext uri="{FF2B5EF4-FFF2-40B4-BE49-F238E27FC236}">
                <a16:creationId xmlns:a16="http://schemas.microsoft.com/office/drawing/2014/main" id="{150818B1-D4E9-41FF-B5E8-4E988366494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23623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5B2EC-57E1-4671-98B5-5650E97BFFB7}"/>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769448C3-CBBE-42B3-B262-A7D45E512A9A}"/>
              </a:ext>
            </a:extLst>
          </p:cNvPr>
          <p:cNvGraphicFramePr>
            <a:graphicFrameLocks noGrp="1"/>
          </p:cNvGraphicFramePr>
          <p:nvPr>
            <p:ph type="tbl" sz="quarter" idx="13"/>
            <p:extLst>
              <p:ext uri="{D42A27DB-BD31-4B8C-83A1-F6EECF244321}">
                <p14:modId xmlns:p14="http://schemas.microsoft.com/office/powerpoint/2010/main" val="1562487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91492354"/>
                    </a:ext>
                  </a:extLst>
                </a:gridCol>
                <a:gridCol w="987552">
                  <a:extLst>
                    <a:ext uri="{9D8B030D-6E8A-4147-A177-3AD203B41FA5}">
                      <a16:colId xmlns:a16="http://schemas.microsoft.com/office/drawing/2014/main" val="3842255614"/>
                    </a:ext>
                  </a:extLst>
                </a:gridCol>
                <a:gridCol w="987552">
                  <a:extLst>
                    <a:ext uri="{9D8B030D-6E8A-4147-A177-3AD203B41FA5}">
                      <a16:colId xmlns:a16="http://schemas.microsoft.com/office/drawing/2014/main" val="1788715501"/>
                    </a:ext>
                  </a:extLst>
                </a:gridCol>
                <a:gridCol w="987552">
                  <a:extLst>
                    <a:ext uri="{9D8B030D-6E8A-4147-A177-3AD203B41FA5}">
                      <a16:colId xmlns:a16="http://schemas.microsoft.com/office/drawing/2014/main" val="2703417455"/>
                    </a:ext>
                  </a:extLst>
                </a:gridCol>
                <a:gridCol w="987552">
                  <a:extLst>
                    <a:ext uri="{9D8B030D-6E8A-4147-A177-3AD203B41FA5}">
                      <a16:colId xmlns:a16="http://schemas.microsoft.com/office/drawing/2014/main" val="3825771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8442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- 2021-01-17 12:00:01</a:t>
                      </a:r>
                      <a:r>
                        <a:rPr kumimoji="0" lang="en-US" sz="1000" b="0" i="0" u="none" strike="noStrike" kern="1200" cap="none" spc="0" normalizeH="0" baseline="0" noProof="0">
                          <a:ln>
                            <a:noFill/>
                          </a:ln>
                          <a:solidFill>
                            <a:prstClr val="black"/>
                          </a:solidFill>
                          <a:effectLst/>
                          <a:uLnTx/>
                          <a:uFillTx/>
                          <a:latin typeface="+mn-lt"/>
                          <a:ea typeface="+mn-ea"/>
                          <a:cs typeface="+mn-cs"/>
                        </a:rPr>
                        <a:t>
 Cuba anda buka peti sejuk anda sekarang, ada ke bau yang tidak menyenangkan? 
Kalau ada anda boleh cuba menggunakan daun pandan yang merupakan pewangi semulajadi. Ikat beberapa helai daun pandan dan letakkan dalam peti sejuk anda semalaman. Bau akan hilang dan peti sejuk anda juga akan wangi!
Sekiranya anda tidak ada daun pandan, jangan risau, anda boleh menggunakan roti, ianya boleh menyerap bau yang kurang menyenangkan. Letakkan sekeping dua roti di dalam peti sejuk dan biarkan sehingga roti itu kering. Bau itu pasti akan beransur hilang. 
#TipButtercup
Sumber: https://www.iproperty.com.my/lifestyle/mudahkan-tugasan-di-dapur-dengan-petua-dan-tip-ini-malayoc/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0.1552 %</a:t>
                      </a:r>
                    </a:p>
                  </a:txBody>
                  <a:tcPr/>
                </a:tc>
                <a:extLst>
                  <a:ext uri="{0D108BD9-81ED-4DB2-BD59-A6C34878D82A}">
                    <a16:rowId xmlns:a16="http://schemas.microsoft.com/office/drawing/2014/main" val="1804301087"/>
                  </a:ext>
                </a:extLst>
              </a:tr>
            </a:tbl>
          </a:graphicData>
        </a:graphic>
      </p:graphicFrame>
      <p:sp>
        <p:nvSpPr>
          <p:cNvPr id="4" name="Text Placeholder 3">
            <a:extLst>
              <a:ext uri="{FF2B5EF4-FFF2-40B4-BE49-F238E27FC236}">
                <a16:creationId xmlns:a16="http://schemas.microsoft.com/office/drawing/2014/main" id="{1F39C0E6-74AA-462A-B9CC-D591D7345E9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11546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C321C-720A-4F9F-8046-C1D033200901}"/>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689B9737-7FF2-417A-9443-4F1B048D81D5}"/>
              </a:ext>
            </a:extLst>
          </p:cNvPr>
          <p:cNvGraphicFramePr>
            <a:graphicFrameLocks noGrp="1"/>
          </p:cNvGraphicFramePr>
          <p:nvPr>
            <p:ph type="tbl" sz="quarter" idx="13"/>
            <p:extLst>
              <p:ext uri="{D42A27DB-BD31-4B8C-83A1-F6EECF244321}">
                <p14:modId xmlns:p14="http://schemas.microsoft.com/office/powerpoint/2010/main" val="3276536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12784888"/>
                    </a:ext>
                  </a:extLst>
                </a:gridCol>
                <a:gridCol w="987552">
                  <a:extLst>
                    <a:ext uri="{9D8B030D-6E8A-4147-A177-3AD203B41FA5}">
                      <a16:colId xmlns:a16="http://schemas.microsoft.com/office/drawing/2014/main" val="3088719644"/>
                    </a:ext>
                  </a:extLst>
                </a:gridCol>
                <a:gridCol w="987552">
                  <a:extLst>
                    <a:ext uri="{9D8B030D-6E8A-4147-A177-3AD203B41FA5}">
                      <a16:colId xmlns:a16="http://schemas.microsoft.com/office/drawing/2014/main" val="448647021"/>
                    </a:ext>
                  </a:extLst>
                </a:gridCol>
                <a:gridCol w="987552">
                  <a:extLst>
                    <a:ext uri="{9D8B030D-6E8A-4147-A177-3AD203B41FA5}">
                      <a16:colId xmlns:a16="http://schemas.microsoft.com/office/drawing/2014/main" val="2509633470"/>
                    </a:ext>
                  </a:extLst>
                </a:gridCol>
                <a:gridCol w="987552">
                  <a:extLst>
                    <a:ext uri="{9D8B030D-6E8A-4147-A177-3AD203B41FA5}">
                      <a16:colId xmlns:a16="http://schemas.microsoft.com/office/drawing/2014/main" val="2666057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44674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- 2021-01-21 17:00:01</a:t>
                      </a:r>
                      <a:r>
                        <a:rPr kumimoji="0" lang="en-US" sz="1000" b="0" i="0" u="none" strike="noStrike" kern="1200" cap="none" spc="0" normalizeH="0" baseline="0" noProof="0">
                          <a:ln>
                            <a:noFill/>
                          </a:ln>
                          <a:solidFill>
                            <a:prstClr val="black"/>
                          </a:solidFill>
                          <a:effectLst/>
                          <a:uLnTx/>
                          <a:uFillTx/>
                          <a:latin typeface="+mn-lt"/>
                          <a:ea typeface="+mn-ea"/>
                          <a:cs typeface="+mn-cs"/>
                        </a:rPr>
                        <a:t>
 Ramai orang ingat goreng cendawan ni mudah je, tapi sebenarnya untuk mendapatkan cendawan goreng yang sedap memerlukan beberapa bahan yang lain. Nak tahu? Jom cuba resipi di bawah ;)
#ResipiButtercup #SedapDenganButtercup
Cendawan Goreng Buttercup 
Bahan-bahan:
125g Buttercup 
½ tin susu sejat 
200g cendawan tiram 
4 batang daun kari 
5 batang cili merah, dipotong
5 batang cili hijau, dipotong
1 sudu kecil serbuk cendawan 
1 sudu kecil garam 
1 sudu kecil gula 
Untuk campuran tepung:
4 sudu besar tepung jagung 
4 sudu besar tepung beras
½ sudu kecil lada hitam 
¼ sudu kecil garam halus 
1 sudu kecil serbuk penaik
Arahan:
1. Potong cendawan menjadi cepisan, basuh dan keringkan. 
2. Dalam satu mangkuk, campurkan bahan-bahan untuk campuran tepung sehingga sebati dan masukkan ke atas cendawan yang telah kering. Buang lebihan tepung sekiranya ada. 
3. Panaskan kuali dengan minyak dan gorengkan cendawan sehingga garing dan saringkan.
4. Dalam kuali yang lain, campurkan Buttercup dan sus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0.1516 %</a:t>
                      </a:r>
                    </a:p>
                  </a:txBody>
                  <a:tcPr/>
                </a:tc>
                <a:extLst>
                  <a:ext uri="{0D108BD9-81ED-4DB2-BD59-A6C34878D82A}">
                    <a16:rowId xmlns:a16="http://schemas.microsoft.com/office/drawing/2014/main" val="3667525115"/>
                  </a:ext>
                </a:extLst>
              </a:tr>
            </a:tbl>
          </a:graphicData>
        </a:graphic>
      </p:graphicFrame>
      <p:sp>
        <p:nvSpPr>
          <p:cNvPr id="4" name="Text Placeholder 3">
            <a:extLst>
              <a:ext uri="{FF2B5EF4-FFF2-40B4-BE49-F238E27FC236}">
                <a16:creationId xmlns:a16="http://schemas.microsoft.com/office/drawing/2014/main" id="{83B89E02-0ACB-49F5-A084-6681889E77F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153897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31BB6-0A81-4450-8D8E-7B413DF143C3}"/>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DC660AA0-F473-4DD9-BC3D-2A207B05DB85}"/>
              </a:ext>
            </a:extLst>
          </p:cNvPr>
          <p:cNvGraphicFramePr>
            <a:graphicFrameLocks noGrp="1"/>
          </p:cNvGraphicFramePr>
          <p:nvPr>
            <p:ph type="chart" sz="quarter" idx="13"/>
            <p:extLst>
              <p:ext uri="{D42A27DB-BD31-4B8C-83A1-F6EECF244321}">
                <p14:modId xmlns:p14="http://schemas.microsoft.com/office/powerpoint/2010/main" val="2682928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7B188C-FC11-4258-B1C0-0F67BD36EBD6}"/>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D83C7B78-AB70-4583-8EE1-B8C6A31468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650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9512-48E5-44C3-A679-2CAAA8935E47}"/>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65D86106-7512-48AE-B4AF-6BAC646D388A}"/>
              </a:ext>
            </a:extLst>
          </p:cNvPr>
          <p:cNvGraphicFramePr>
            <a:graphicFrameLocks noGrp="1"/>
          </p:cNvGraphicFramePr>
          <p:nvPr>
            <p:ph type="chart" sz="quarter" idx="13"/>
            <p:extLst>
              <p:ext uri="{D42A27DB-BD31-4B8C-83A1-F6EECF244321}">
                <p14:modId xmlns:p14="http://schemas.microsoft.com/office/powerpoint/2010/main" val="1628948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1FFE1C-26B4-49D8-8B82-C9B2498E320A}"/>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EAB61050-9DEE-4F3C-9EEE-D283AC6884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0784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D92E1-E54F-4BB7-8FC7-7502DDC249A6}"/>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F49F8D92-DE14-4A7D-A32F-042D290DE4C2}"/>
              </a:ext>
            </a:extLst>
          </p:cNvPr>
          <p:cNvGraphicFramePr>
            <a:graphicFrameLocks noGrp="1"/>
          </p:cNvGraphicFramePr>
          <p:nvPr>
            <p:ph type="chart" sz="quarter" idx="13"/>
            <p:extLst>
              <p:ext uri="{D42A27DB-BD31-4B8C-83A1-F6EECF244321}">
                <p14:modId xmlns:p14="http://schemas.microsoft.com/office/powerpoint/2010/main" val="102457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086E5-8A64-4A18-9615-BF009650BBF2}"/>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3DD7645C-0A14-4720-BADD-F3550F5C4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799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F2057-31A0-4E5E-B442-9A681813BB88}"/>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7D65807B-5DDE-4D4B-A3CB-521E93B6121C}"/>
              </a:ext>
            </a:extLst>
          </p:cNvPr>
          <p:cNvGraphicFramePr>
            <a:graphicFrameLocks noGrp="1"/>
          </p:cNvGraphicFramePr>
          <p:nvPr>
            <p:ph type="chart" sz="quarter" idx="13"/>
            <p:extLst>
              <p:ext uri="{D42A27DB-BD31-4B8C-83A1-F6EECF244321}">
                <p14:modId xmlns:p14="http://schemas.microsoft.com/office/powerpoint/2010/main" val="2757395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A259C-E163-4A93-8D7D-65490D66C05B}"/>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7CB96F22-5CDE-48B6-9B91-83857DFA33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526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B9C5-3902-4F8F-87C6-4D72882FF8EA}"/>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DD02CCB1-E103-4B21-995C-263E91D26993}"/>
              </a:ext>
            </a:extLst>
          </p:cNvPr>
          <p:cNvGraphicFramePr>
            <a:graphicFrameLocks noGrp="1"/>
          </p:cNvGraphicFramePr>
          <p:nvPr>
            <p:ph type="tbl" sz="quarter" idx="13"/>
            <p:extLst>
              <p:ext uri="{D42A27DB-BD31-4B8C-83A1-F6EECF244321}">
                <p14:modId xmlns:p14="http://schemas.microsoft.com/office/powerpoint/2010/main" val="416418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05101488"/>
                    </a:ext>
                  </a:extLst>
                </a:gridCol>
                <a:gridCol w="1645920">
                  <a:extLst>
                    <a:ext uri="{9D8B030D-6E8A-4147-A177-3AD203B41FA5}">
                      <a16:colId xmlns:a16="http://schemas.microsoft.com/office/drawing/2014/main" val="1240422131"/>
                    </a:ext>
                  </a:extLst>
                </a:gridCol>
                <a:gridCol w="1645920">
                  <a:extLst>
                    <a:ext uri="{9D8B030D-6E8A-4147-A177-3AD203B41FA5}">
                      <a16:colId xmlns:a16="http://schemas.microsoft.com/office/drawing/2014/main" val="43135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1477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extLst>
                  <a:ext uri="{0D108BD9-81ED-4DB2-BD59-A6C34878D82A}">
                    <a16:rowId xmlns:a16="http://schemas.microsoft.com/office/drawing/2014/main" val="194087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48906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7849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515548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51959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44844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78102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27563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14812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581138438"/>
                  </a:ext>
                </a:extLst>
              </a:tr>
            </a:tbl>
          </a:graphicData>
        </a:graphic>
      </p:graphicFrame>
      <p:sp>
        <p:nvSpPr>
          <p:cNvPr id="4" name="Text Placeholder 3">
            <a:extLst>
              <a:ext uri="{FF2B5EF4-FFF2-40B4-BE49-F238E27FC236}">
                <a16:creationId xmlns:a16="http://schemas.microsoft.com/office/drawing/2014/main" id="{4A6E3986-3C99-4C4E-9CA0-BA31E9AF6F3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227600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9484E-DBB7-4134-954E-F608E01CFFD4}"/>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ADEAD0DD-918A-4FAD-B568-D254642BAAF4}"/>
              </a:ext>
            </a:extLst>
          </p:cNvPr>
          <p:cNvGraphicFramePr>
            <a:graphicFrameLocks noGrp="1"/>
          </p:cNvGraphicFramePr>
          <p:nvPr>
            <p:ph type="tbl" sz="quarter" idx="13"/>
            <p:extLst>
              <p:ext uri="{D42A27DB-BD31-4B8C-83A1-F6EECF244321}">
                <p14:modId xmlns:p14="http://schemas.microsoft.com/office/powerpoint/2010/main" val="1319027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80157748"/>
                    </a:ext>
                  </a:extLst>
                </a:gridCol>
                <a:gridCol w="1645920">
                  <a:extLst>
                    <a:ext uri="{9D8B030D-6E8A-4147-A177-3AD203B41FA5}">
                      <a16:colId xmlns:a16="http://schemas.microsoft.com/office/drawing/2014/main" val="1179502089"/>
                    </a:ext>
                  </a:extLst>
                </a:gridCol>
                <a:gridCol w="1645920">
                  <a:extLst>
                    <a:ext uri="{9D8B030D-6E8A-4147-A177-3AD203B41FA5}">
                      <a16:colId xmlns:a16="http://schemas.microsoft.com/office/drawing/2014/main" val="494616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30286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34257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68438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30445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85638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65810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08739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887838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9689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2249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896659405"/>
                  </a:ext>
                </a:extLst>
              </a:tr>
            </a:tbl>
          </a:graphicData>
        </a:graphic>
      </p:graphicFrame>
      <p:sp>
        <p:nvSpPr>
          <p:cNvPr id="4" name="Text Placeholder 3">
            <a:extLst>
              <a:ext uri="{FF2B5EF4-FFF2-40B4-BE49-F238E27FC236}">
                <a16:creationId xmlns:a16="http://schemas.microsoft.com/office/drawing/2014/main" id="{08A14DA6-80C1-417C-97A6-B1270D2F3DE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207324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A7D3-39DB-4127-8128-4E0147344704}"/>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5C68FCD4-D319-4E86-8C72-8D96861CE07E}"/>
              </a:ext>
            </a:extLst>
          </p:cNvPr>
          <p:cNvGraphicFramePr>
            <a:graphicFrameLocks noGrp="1"/>
          </p:cNvGraphicFramePr>
          <p:nvPr>
            <p:ph type="tbl" sz="quarter" idx="13"/>
            <p:extLst>
              <p:ext uri="{D42A27DB-BD31-4B8C-83A1-F6EECF244321}">
                <p14:modId xmlns:p14="http://schemas.microsoft.com/office/powerpoint/2010/main" val="4238298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41962559"/>
                    </a:ext>
                  </a:extLst>
                </a:gridCol>
                <a:gridCol w="1645920">
                  <a:extLst>
                    <a:ext uri="{9D8B030D-6E8A-4147-A177-3AD203B41FA5}">
                      <a16:colId xmlns:a16="http://schemas.microsoft.com/office/drawing/2014/main" val="3819862707"/>
                    </a:ext>
                  </a:extLst>
                </a:gridCol>
                <a:gridCol w="1645920">
                  <a:extLst>
                    <a:ext uri="{9D8B030D-6E8A-4147-A177-3AD203B41FA5}">
                      <a16:colId xmlns:a16="http://schemas.microsoft.com/office/drawing/2014/main" val="3119716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2377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90533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5589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6066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3402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07655673"/>
                  </a:ext>
                </a:extLst>
              </a:tr>
            </a:tbl>
          </a:graphicData>
        </a:graphic>
      </p:graphicFrame>
      <p:sp>
        <p:nvSpPr>
          <p:cNvPr id="4" name="Text Placeholder 3">
            <a:extLst>
              <a:ext uri="{FF2B5EF4-FFF2-40B4-BE49-F238E27FC236}">
                <a16:creationId xmlns:a16="http://schemas.microsoft.com/office/drawing/2014/main" id="{EFA10584-4A19-468F-B621-321858324F7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496536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C8C95-C8C5-465D-BD52-082A2FD5BD21}"/>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BB02FB59-B931-4C53-BB35-D3B825AA4CEF}"/>
              </a:ext>
            </a:extLst>
          </p:cNvPr>
          <p:cNvGraphicFramePr>
            <a:graphicFrameLocks noGrp="1"/>
          </p:cNvGraphicFramePr>
          <p:nvPr>
            <p:ph type="chart" sz="quarter" idx="13"/>
            <p:extLst>
              <p:ext uri="{D42A27DB-BD31-4B8C-83A1-F6EECF244321}">
                <p14:modId xmlns:p14="http://schemas.microsoft.com/office/powerpoint/2010/main" val="2741061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CC9AAC-C5A0-427A-AE95-B0316BE55065}"/>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476F3175-46C3-42CB-A4E7-DA874A05F0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4671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7D977-60C1-4E5E-A93C-74D9515B6D6D}"/>
              </a:ext>
            </a:extLst>
          </p:cNvPr>
          <p:cNvSpPr>
            <a:spLocks noGrp="1"/>
          </p:cNvSpPr>
          <p:nvPr>
            <p:ph type="title"/>
          </p:nvPr>
        </p:nvSpPr>
        <p:spPr/>
        <p:txBody>
          <a:bodyPr/>
          <a:lstStyle/>
          <a:p>
            <a:r>
              <a:rPr lang="en-US"/>
              <a:t>Facebook Own Posts Table | Buttercup Malaysia - 1 of 17</a:t>
            </a:r>
          </a:p>
        </p:txBody>
      </p:sp>
      <p:graphicFrame>
        <p:nvGraphicFramePr>
          <p:cNvPr id="5" name="Table Placeholder 4">
            <a:extLst>
              <a:ext uri="{FF2B5EF4-FFF2-40B4-BE49-F238E27FC236}">
                <a16:creationId xmlns:a16="http://schemas.microsoft.com/office/drawing/2014/main" id="{1704520C-A4AF-4440-94FF-C534F9F97A61}"/>
              </a:ext>
            </a:extLst>
          </p:cNvPr>
          <p:cNvGraphicFramePr>
            <a:graphicFrameLocks noGrp="1"/>
          </p:cNvGraphicFramePr>
          <p:nvPr>
            <p:ph type="tbl" sz="quarter" idx="13"/>
            <p:extLst>
              <p:ext uri="{D42A27DB-BD31-4B8C-83A1-F6EECF244321}">
                <p14:modId xmlns:p14="http://schemas.microsoft.com/office/powerpoint/2010/main" val="60598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1338633"/>
                    </a:ext>
                  </a:extLst>
                </a:gridCol>
                <a:gridCol w="822960">
                  <a:extLst>
                    <a:ext uri="{9D8B030D-6E8A-4147-A177-3AD203B41FA5}">
                      <a16:colId xmlns:a16="http://schemas.microsoft.com/office/drawing/2014/main" val="691614019"/>
                    </a:ext>
                  </a:extLst>
                </a:gridCol>
                <a:gridCol w="822960">
                  <a:extLst>
                    <a:ext uri="{9D8B030D-6E8A-4147-A177-3AD203B41FA5}">
                      <a16:colId xmlns:a16="http://schemas.microsoft.com/office/drawing/2014/main" val="24454548"/>
                    </a:ext>
                  </a:extLst>
                </a:gridCol>
                <a:gridCol w="822960">
                  <a:extLst>
                    <a:ext uri="{9D8B030D-6E8A-4147-A177-3AD203B41FA5}">
                      <a16:colId xmlns:a16="http://schemas.microsoft.com/office/drawing/2014/main" val="638106427"/>
                    </a:ext>
                  </a:extLst>
                </a:gridCol>
                <a:gridCol w="822960">
                  <a:extLst>
                    <a:ext uri="{9D8B030D-6E8A-4147-A177-3AD203B41FA5}">
                      <a16:colId xmlns:a16="http://schemas.microsoft.com/office/drawing/2014/main" val="1501687644"/>
                    </a:ext>
                  </a:extLst>
                </a:gridCol>
                <a:gridCol w="822960">
                  <a:extLst>
                    <a:ext uri="{9D8B030D-6E8A-4147-A177-3AD203B41FA5}">
                      <a16:colId xmlns:a16="http://schemas.microsoft.com/office/drawing/2014/main" val="3554605604"/>
                    </a:ext>
                  </a:extLst>
                </a:gridCol>
                <a:gridCol w="822960">
                  <a:extLst>
                    <a:ext uri="{9D8B030D-6E8A-4147-A177-3AD203B41FA5}">
                      <a16:colId xmlns:a16="http://schemas.microsoft.com/office/drawing/2014/main" val="3861031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199238"/>
                  </a:ext>
                </a:extLst>
              </a:tr>
            </a:tbl>
          </a:graphicData>
        </a:graphic>
      </p:graphicFrame>
      <p:sp>
        <p:nvSpPr>
          <p:cNvPr id="4" name="Text Placeholder 3">
            <a:extLst>
              <a:ext uri="{FF2B5EF4-FFF2-40B4-BE49-F238E27FC236}">
                <a16:creationId xmlns:a16="http://schemas.microsoft.com/office/drawing/2014/main" id="{8B8FC899-D502-4EA2-927C-18E30BCA1FA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49360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979D8-D7C3-419C-A04C-80FC956C0E73}"/>
              </a:ext>
            </a:extLst>
          </p:cNvPr>
          <p:cNvSpPr>
            <a:spLocks noGrp="1"/>
          </p:cNvSpPr>
          <p:nvPr>
            <p:ph type="title"/>
          </p:nvPr>
        </p:nvSpPr>
        <p:spPr/>
        <p:txBody>
          <a:bodyPr/>
          <a:lstStyle/>
          <a:p>
            <a:r>
              <a:rPr lang="en-US"/>
              <a:t>Facebook Own Posts Table | Buttercup Malaysia - 2 of 17</a:t>
            </a:r>
          </a:p>
        </p:txBody>
      </p:sp>
      <p:graphicFrame>
        <p:nvGraphicFramePr>
          <p:cNvPr id="5" name="Table Placeholder 4">
            <a:extLst>
              <a:ext uri="{FF2B5EF4-FFF2-40B4-BE49-F238E27FC236}">
                <a16:creationId xmlns:a16="http://schemas.microsoft.com/office/drawing/2014/main" id="{5FB868AC-E096-4EF9-8490-55BB6127C44D}"/>
              </a:ext>
            </a:extLst>
          </p:cNvPr>
          <p:cNvGraphicFramePr>
            <a:graphicFrameLocks noGrp="1"/>
          </p:cNvGraphicFramePr>
          <p:nvPr>
            <p:ph type="tbl" sz="quarter" idx="13"/>
            <p:extLst>
              <p:ext uri="{D42A27DB-BD31-4B8C-83A1-F6EECF244321}">
                <p14:modId xmlns:p14="http://schemas.microsoft.com/office/powerpoint/2010/main" val="2090426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481383"/>
                    </a:ext>
                  </a:extLst>
                </a:gridCol>
                <a:gridCol w="822960">
                  <a:extLst>
                    <a:ext uri="{9D8B030D-6E8A-4147-A177-3AD203B41FA5}">
                      <a16:colId xmlns:a16="http://schemas.microsoft.com/office/drawing/2014/main" val="2653784240"/>
                    </a:ext>
                  </a:extLst>
                </a:gridCol>
                <a:gridCol w="822960">
                  <a:extLst>
                    <a:ext uri="{9D8B030D-6E8A-4147-A177-3AD203B41FA5}">
                      <a16:colId xmlns:a16="http://schemas.microsoft.com/office/drawing/2014/main" val="3440983557"/>
                    </a:ext>
                  </a:extLst>
                </a:gridCol>
                <a:gridCol w="822960">
                  <a:extLst>
                    <a:ext uri="{9D8B030D-6E8A-4147-A177-3AD203B41FA5}">
                      <a16:colId xmlns:a16="http://schemas.microsoft.com/office/drawing/2014/main" val="1834447159"/>
                    </a:ext>
                  </a:extLst>
                </a:gridCol>
                <a:gridCol w="822960">
                  <a:extLst>
                    <a:ext uri="{9D8B030D-6E8A-4147-A177-3AD203B41FA5}">
                      <a16:colId xmlns:a16="http://schemas.microsoft.com/office/drawing/2014/main" val="3384376383"/>
                    </a:ext>
                  </a:extLst>
                </a:gridCol>
                <a:gridCol w="822960">
                  <a:extLst>
                    <a:ext uri="{9D8B030D-6E8A-4147-A177-3AD203B41FA5}">
                      <a16:colId xmlns:a16="http://schemas.microsoft.com/office/drawing/2014/main" val="1008798892"/>
                    </a:ext>
                  </a:extLst>
                </a:gridCol>
                <a:gridCol w="822960">
                  <a:extLst>
                    <a:ext uri="{9D8B030D-6E8A-4147-A177-3AD203B41FA5}">
                      <a16:colId xmlns:a16="http://schemas.microsoft.com/office/drawing/2014/main" val="53982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971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- 2021-01-29 10:00:02</a:t>
                      </a:r>
                      <a:r>
                        <a:rPr kumimoji="0" lang="en-US" sz="1000" b="0" i="0" u="none" strike="noStrike" kern="1200" cap="none" spc="0" normalizeH="0" baseline="0" noProof="0">
                          <a:ln>
                            <a:noFill/>
                          </a:ln>
                          <a:solidFill>
                            <a:prstClr val="black"/>
                          </a:solidFill>
                          <a:effectLst/>
                          <a:uLnTx/>
                          <a:uFillTx/>
                          <a:latin typeface="+mn-lt"/>
                          <a:ea typeface="+mn-ea"/>
                          <a:cs typeface="+mn-cs"/>
                        </a:rPr>
                        <a:t>
 Seperti yang dijanjikan, ini lah resipi roti titab Buttercup!
Resipi ini bukan sahaja memberikan anda rasa yang enak malah, lebih sihat dengan Buttercup Gold Extra Virgin Olive Oil yang bebas kolestrol dan kaya dengan omega 3! 
#ResipiButtercup #SedapDenganButtercup 
Roti Titab Buttercup 
Bahan-bahan: 
60g Buttercup Gold Extra Virgin Olive Oil
40g kaya 
1 biji telur separuh masak 
2 keping roti 
Arahan: 
1. Sapukan Buttercup Gold Extra Virgin Olive Oil di kedua-dua belah roti. 
2. Letakkan roti ke atas kuali yang telah dipanaskan. Masak kedua-dua belah sehingga berwarna perang keemasan. 
3. Letakkan telur separuh masak di tengah roti dan letakkan kaya di setiap penjuru roti.
Siap untuk dinikmati! 
Resipi ini dibawakan khas oleh Cef Khairi dari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30791234"/>
                  </a:ext>
                </a:extLst>
              </a:tr>
            </a:tbl>
          </a:graphicData>
        </a:graphic>
      </p:graphicFrame>
      <p:sp>
        <p:nvSpPr>
          <p:cNvPr id="4" name="Text Placeholder 3">
            <a:extLst>
              <a:ext uri="{FF2B5EF4-FFF2-40B4-BE49-F238E27FC236}">
                <a16:creationId xmlns:a16="http://schemas.microsoft.com/office/drawing/2014/main" id="{196030DF-4F67-47FE-A51E-FA944B41DF7E}"/>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935011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D1B7C-2770-4DAC-B806-5FB8120F5C87}"/>
              </a:ext>
            </a:extLst>
          </p:cNvPr>
          <p:cNvSpPr>
            <a:spLocks noGrp="1"/>
          </p:cNvSpPr>
          <p:nvPr>
            <p:ph type="title"/>
          </p:nvPr>
        </p:nvSpPr>
        <p:spPr/>
        <p:txBody>
          <a:bodyPr/>
          <a:lstStyle/>
          <a:p>
            <a:r>
              <a:rPr lang="en-US"/>
              <a:t>Facebook Own Posts Table | Buttercup Malaysia - 3 of 17</a:t>
            </a:r>
          </a:p>
        </p:txBody>
      </p:sp>
      <p:graphicFrame>
        <p:nvGraphicFramePr>
          <p:cNvPr id="5" name="Table Placeholder 4">
            <a:extLst>
              <a:ext uri="{FF2B5EF4-FFF2-40B4-BE49-F238E27FC236}">
                <a16:creationId xmlns:a16="http://schemas.microsoft.com/office/drawing/2014/main" id="{B1FB937D-BEE2-4D53-AC95-4A42E0DDA027}"/>
              </a:ext>
            </a:extLst>
          </p:cNvPr>
          <p:cNvGraphicFramePr>
            <a:graphicFrameLocks noGrp="1"/>
          </p:cNvGraphicFramePr>
          <p:nvPr>
            <p:ph type="tbl" sz="quarter" idx="13"/>
            <p:extLst>
              <p:ext uri="{D42A27DB-BD31-4B8C-83A1-F6EECF244321}">
                <p14:modId xmlns:p14="http://schemas.microsoft.com/office/powerpoint/2010/main" val="4149999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4307054"/>
                    </a:ext>
                  </a:extLst>
                </a:gridCol>
                <a:gridCol w="822960">
                  <a:extLst>
                    <a:ext uri="{9D8B030D-6E8A-4147-A177-3AD203B41FA5}">
                      <a16:colId xmlns:a16="http://schemas.microsoft.com/office/drawing/2014/main" val="1767366666"/>
                    </a:ext>
                  </a:extLst>
                </a:gridCol>
                <a:gridCol w="822960">
                  <a:extLst>
                    <a:ext uri="{9D8B030D-6E8A-4147-A177-3AD203B41FA5}">
                      <a16:colId xmlns:a16="http://schemas.microsoft.com/office/drawing/2014/main" val="568911867"/>
                    </a:ext>
                  </a:extLst>
                </a:gridCol>
                <a:gridCol w="822960">
                  <a:extLst>
                    <a:ext uri="{9D8B030D-6E8A-4147-A177-3AD203B41FA5}">
                      <a16:colId xmlns:a16="http://schemas.microsoft.com/office/drawing/2014/main" val="2541584614"/>
                    </a:ext>
                  </a:extLst>
                </a:gridCol>
                <a:gridCol w="822960">
                  <a:extLst>
                    <a:ext uri="{9D8B030D-6E8A-4147-A177-3AD203B41FA5}">
                      <a16:colId xmlns:a16="http://schemas.microsoft.com/office/drawing/2014/main" val="1884351200"/>
                    </a:ext>
                  </a:extLst>
                </a:gridCol>
                <a:gridCol w="822960">
                  <a:extLst>
                    <a:ext uri="{9D8B030D-6E8A-4147-A177-3AD203B41FA5}">
                      <a16:colId xmlns:a16="http://schemas.microsoft.com/office/drawing/2014/main" val="3683653153"/>
                    </a:ext>
                  </a:extLst>
                </a:gridCol>
                <a:gridCol w="822960">
                  <a:extLst>
                    <a:ext uri="{9D8B030D-6E8A-4147-A177-3AD203B41FA5}">
                      <a16:colId xmlns:a16="http://schemas.microsoft.com/office/drawing/2014/main" val="3521970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517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- 2021-01-28 12:00:01</a:t>
                      </a:r>
                      <a:r>
                        <a:rPr kumimoji="0" lang="en-US" sz="1000" b="0" i="0" u="none" strike="noStrike" kern="1200" cap="none" spc="0" normalizeH="0" baseline="0" noProof="0">
                          <a:ln>
                            <a:noFill/>
                          </a:ln>
                          <a:solidFill>
                            <a:prstClr val="black"/>
                          </a:solidFill>
                          <a:effectLst/>
                          <a:uLnTx/>
                          <a:uFillTx/>
                          <a:latin typeface="+mn-lt"/>
                          <a:ea typeface="+mn-ea"/>
                          <a:cs typeface="+mn-cs"/>
                        </a:rPr>
                        <a:t>
 Roti ini bukan sebarang roti, ramai yang sanggup untuk berjalan jauh demi merasai makanan ini. Ianya sekeping roti empat segi, dengan sebiji telur separuh masak dan kaya di setiap penjuru roti. Siapa tahu, LIKE cepat! 
Buttercup akan kongsikan resipi ini esok, nantikan! 
#ResipiButtercup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12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- 2021-01-28 00:00:35</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Thaipusam kepada semua rakyat Malaysia yang meraikannya! 
#Thaipusam2021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7967002"/>
                  </a:ext>
                </a:extLst>
              </a:tr>
            </a:tbl>
          </a:graphicData>
        </a:graphic>
      </p:graphicFrame>
      <p:sp>
        <p:nvSpPr>
          <p:cNvPr id="4" name="Text Placeholder 3">
            <a:extLst>
              <a:ext uri="{FF2B5EF4-FFF2-40B4-BE49-F238E27FC236}">
                <a16:creationId xmlns:a16="http://schemas.microsoft.com/office/drawing/2014/main" id="{61F41A74-D949-4246-A90E-D3DDA40C8D9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840845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592C-7827-45CF-8D4F-4194FC0101C9}"/>
              </a:ext>
            </a:extLst>
          </p:cNvPr>
          <p:cNvSpPr>
            <a:spLocks noGrp="1"/>
          </p:cNvSpPr>
          <p:nvPr>
            <p:ph type="title"/>
          </p:nvPr>
        </p:nvSpPr>
        <p:spPr/>
        <p:txBody>
          <a:bodyPr/>
          <a:lstStyle/>
          <a:p>
            <a:r>
              <a:rPr lang="en-US"/>
              <a:t>Facebook Own Posts Table | Buttercup Malaysia - 4 of 17</a:t>
            </a:r>
          </a:p>
        </p:txBody>
      </p:sp>
      <p:graphicFrame>
        <p:nvGraphicFramePr>
          <p:cNvPr id="5" name="Table Placeholder 4">
            <a:extLst>
              <a:ext uri="{FF2B5EF4-FFF2-40B4-BE49-F238E27FC236}">
                <a16:creationId xmlns:a16="http://schemas.microsoft.com/office/drawing/2014/main" id="{28581900-D966-4CA1-9074-A200C60B5615}"/>
              </a:ext>
            </a:extLst>
          </p:cNvPr>
          <p:cNvGraphicFramePr>
            <a:graphicFrameLocks noGrp="1"/>
          </p:cNvGraphicFramePr>
          <p:nvPr>
            <p:ph type="tbl" sz="quarter" idx="13"/>
            <p:extLst>
              <p:ext uri="{D42A27DB-BD31-4B8C-83A1-F6EECF244321}">
                <p14:modId xmlns:p14="http://schemas.microsoft.com/office/powerpoint/2010/main" val="386372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8515361"/>
                    </a:ext>
                  </a:extLst>
                </a:gridCol>
                <a:gridCol w="822960">
                  <a:extLst>
                    <a:ext uri="{9D8B030D-6E8A-4147-A177-3AD203B41FA5}">
                      <a16:colId xmlns:a16="http://schemas.microsoft.com/office/drawing/2014/main" val="2212195666"/>
                    </a:ext>
                  </a:extLst>
                </a:gridCol>
                <a:gridCol w="822960">
                  <a:extLst>
                    <a:ext uri="{9D8B030D-6E8A-4147-A177-3AD203B41FA5}">
                      <a16:colId xmlns:a16="http://schemas.microsoft.com/office/drawing/2014/main" val="1132317863"/>
                    </a:ext>
                  </a:extLst>
                </a:gridCol>
                <a:gridCol w="822960">
                  <a:extLst>
                    <a:ext uri="{9D8B030D-6E8A-4147-A177-3AD203B41FA5}">
                      <a16:colId xmlns:a16="http://schemas.microsoft.com/office/drawing/2014/main" val="3059411281"/>
                    </a:ext>
                  </a:extLst>
                </a:gridCol>
                <a:gridCol w="822960">
                  <a:extLst>
                    <a:ext uri="{9D8B030D-6E8A-4147-A177-3AD203B41FA5}">
                      <a16:colId xmlns:a16="http://schemas.microsoft.com/office/drawing/2014/main" val="253884053"/>
                    </a:ext>
                  </a:extLst>
                </a:gridCol>
                <a:gridCol w="822960">
                  <a:extLst>
                    <a:ext uri="{9D8B030D-6E8A-4147-A177-3AD203B41FA5}">
                      <a16:colId xmlns:a16="http://schemas.microsoft.com/office/drawing/2014/main" val="3904084582"/>
                    </a:ext>
                  </a:extLst>
                </a:gridCol>
                <a:gridCol w="822960">
                  <a:extLst>
                    <a:ext uri="{9D8B030D-6E8A-4147-A177-3AD203B41FA5}">
                      <a16:colId xmlns:a16="http://schemas.microsoft.com/office/drawing/2014/main" val="25114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185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- 2021-01-27 21:00:17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Rinn Gill 
Julie Hadi
Yevette Raj
Kepada pemenang, sila hantarkan mesej Facebook kepada admin berserta maklumat di bawah sebelum 31 Januari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8571936"/>
                  </a:ext>
                </a:extLst>
              </a:tr>
            </a:tbl>
          </a:graphicData>
        </a:graphic>
      </p:graphicFrame>
      <p:sp>
        <p:nvSpPr>
          <p:cNvPr id="4" name="Text Placeholder 3">
            <a:extLst>
              <a:ext uri="{FF2B5EF4-FFF2-40B4-BE49-F238E27FC236}">
                <a16:creationId xmlns:a16="http://schemas.microsoft.com/office/drawing/2014/main" id="{12943144-5B35-4204-9B6C-7BA0CF69544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965642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4CA6-27EC-44AA-8825-3DA08A9D05BA}"/>
              </a:ext>
            </a:extLst>
          </p:cNvPr>
          <p:cNvSpPr>
            <a:spLocks noGrp="1"/>
          </p:cNvSpPr>
          <p:nvPr>
            <p:ph type="title"/>
          </p:nvPr>
        </p:nvSpPr>
        <p:spPr/>
        <p:txBody>
          <a:bodyPr/>
          <a:lstStyle/>
          <a:p>
            <a:r>
              <a:rPr lang="en-US"/>
              <a:t>Facebook Own Posts Table | Buttercup Malaysia - 5 of 17</a:t>
            </a:r>
          </a:p>
        </p:txBody>
      </p:sp>
      <p:graphicFrame>
        <p:nvGraphicFramePr>
          <p:cNvPr id="5" name="Table Placeholder 4">
            <a:extLst>
              <a:ext uri="{FF2B5EF4-FFF2-40B4-BE49-F238E27FC236}">
                <a16:creationId xmlns:a16="http://schemas.microsoft.com/office/drawing/2014/main" id="{4FBCEECE-5613-47D4-A386-B072DDB5C582}"/>
              </a:ext>
            </a:extLst>
          </p:cNvPr>
          <p:cNvGraphicFramePr>
            <a:graphicFrameLocks noGrp="1"/>
          </p:cNvGraphicFramePr>
          <p:nvPr>
            <p:ph type="tbl" sz="quarter" idx="13"/>
            <p:extLst>
              <p:ext uri="{D42A27DB-BD31-4B8C-83A1-F6EECF244321}">
                <p14:modId xmlns:p14="http://schemas.microsoft.com/office/powerpoint/2010/main" val="216532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6336898"/>
                    </a:ext>
                  </a:extLst>
                </a:gridCol>
                <a:gridCol w="822960">
                  <a:extLst>
                    <a:ext uri="{9D8B030D-6E8A-4147-A177-3AD203B41FA5}">
                      <a16:colId xmlns:a16="http://schemas.microsoft.com/office/drawing/2014/main" val="2969347773"/>
                    </a:ext>
                  </a:extLst>
                </a:gridCol>
                <a:gridCol w="822960">
                  <a:extLst>
                    <a:ext uri="{9D8B030D-6E8A-4147-A177-3AD203B41FA5}">
                      <a16:colId xmlns:a16="http://schemas.microsoft.com/office/drawing/2014/main" val="3363190551"/>
                    </a:ext>
                  </a:extLst>
                </a:gridCol>
                <a:gridCol w="822960">
                  <a:extLst>
                    <a:ext uri="{9D8B030D-6E8A-4147-A177-3AD203B41FA5}">
                      <a16:colId xmlns:a16="http://schemas.microsoft.com/office/drawing/2014/main" val="3419166379"/>
                    </a:ext>
                  </a:extLst>
                </a:gridCol>
                <a:gridCol w="822960">
                  <a:extLst>
                    <a:ext uri="{9D8B030D-6E8A-4147-A177-3AD203B41FA5}">
                      <a16:colId xmlns:a16="http://schemas.microsoft.com/office/drawing/2014/main" val="1704235253"/>
                    </a:ext>
                  </a:extLst>
                </a:gridCol>
                <a:gridCol w="822960">
                  <a:extLst>
                    <a:ext uri="{9D8B030D-6E8A-4147-A177-3AD203B41FA5}">
                      <a16:colId xmlns:a16="http://schemas.microsoft.com/office/drawing/2014/main" val="2878751135"/>
                    </a:ext>
                  </a:extLst>
                </a:gridCol>
                <a:gridCol w="822960">
                  <a:extLst>
                    <a:ext uri="{9D8B030D-6E8A-4147-A177-3AD203B41FA5}">
                      <a16:colId xmlns:a16="http://schemas.microsoft.com/office/drawing/2014/main" val="2183188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525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- 2021-01-25 10:00:02</a:t>
                      </a:r>
                      <a:r>
                        <a:rPr kumimoji="0" lang="en-US" sz="1000" b="0" i="0" u="none" strike="noStrike" kern="1200" cap="none" spc="0" normalizeH="0" baseline="0" noProof="0">
                          <a:ln>
                            <a:noFill/>
                          </a:ln>
                          <a:solidFill>
                            <a:prstClr val="black"/>
                          </a:solidFill>
                          <a:effectLst/>
                          <a:uLnTx/>
                          <a:uFillTx/>
                          <a:latin typeface="+mn-lt"/>
                          <a:ea typeface="+mn-ea"/>
                          <a:cs typeface="+mn-cs"/>
                        </a:rPr>
                        <a:t>
 Ramai yang mungkin sedang berkerja dari rumah dan tak tahu nak makan apa kan? Boleh la cuba resipi di bawah ini. Ingat, walaupun berkerja dari rumah, jangan lupa untuk mengisi perut anda ;)
#ResipiButtercup #SedapDenganButtercup 
Buttercup Tortilla Wrap
Bahan-bahan:
4 sudu besar Buttercup
450g daging 
2 sudu kecil serbuk cili
2 sudu kecil serbuk jintan
2 sudu kecil serbuk bawang 
2 sudu kecil serbuk bawang putih 
1 sudu kecil serbuk paprika 
⅛ sudu kecil serbuk lada cayenne
Bahan-bahan tortilla: 
6 keping roti tortilla
1.5 cawan sayur selada yang telah dipotong kecil
1 cawan tomato ceri, dibelah empat
½ cawan krim masam 
2 cawan keju parut pilihan anda
18 keping kerepek tortilla
Arahan: 
1. Masakkan daging di atas kuali sehingga berwarna coklat dan campurkan serbuk cili, jintan, bawang, bawang putih, paprika dan lada cayenne. Kacau sehingga sebati. 
2. Ambil sekeping roti tortilla dan potong kepada 4 bahagian tanpa memisahkannya.
3. Di bahagian yang pertama, letakkan sayur selada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1247967"/>
                  </a:ext>
                </a:extLst>
              </a:tr>
            </a:tbl>
          </a:graphicData>
        </a:graphic>
      </p:graphicFrame>
      <p:sp>
        <p:nvSpPr>
          <p:cNvPr id="4" name="Text Placeholder 3">
            <a:extLst>
              <a:ext uri="{FF2B5EF4-FFF2-40B4-BE49-F238E27FC236}">
                <a16:creationId xmlns:a16="http://schemas.microsoft.com/office/drawing/2014/main" id="{913D75AB-8178-4BC8-9225-AC57E165684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997546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B41C9-3BDA-4FA7-A5A7-99427A867525}"/>
              </a:ext>
            </a:extLst>
          </p:cNvPr>
          <p:cNvSpPr>
            <a:spLocks noGrp="1"/>
          </p:cNvSpPr>
          <p:nvPr>
            <p:ph type="title"/>
          </p:nvPr>
        </p:nvSpPr>
        <p:spPr/>
        <p:txBody>
          <a:bodyPr/>
          <a:lstStyle/>
          <a:p>
            <a:r>
              <a:rPr lang="en-US"/>
              <a:t>Facebook Own Posts Table | Buttercup Malaysia - 6 of 17</a:t>
            </a:r>
          </a:p>
        </p:txBody>
      </p:sp>
      <p:graphicFrame>
        <p:nvGraphicFramePr>
          <p:cNvPr id="5" name="Table Placeholder 4">
            <a:extLst>
              <a:ext uri="{FF2B5EF4-FFF2-40B4-BE49-F238E27FC236}">
                <a16:creationId xmlns:a16="http://schemas.microsoft.com/office/drawing/2014/main" id="{FE15AD93-F9C5-40BA-851C-9CC7B6CA5DA6}"/>
              </a:ext>
            </a:extLst>
          </p:cNvPr>
          <p:cNvGraphicFramePr>
            <a:graphicFrameLocks noGrp="1"/>
          </p:cNvGraphicFramePr>
          <p:nvPr>
            <p:ph type="tbl" sz="quarter" idx="13"/>
            <p:extLst>
              <p:ext uri="{D42A27DB-BD31-4B8C-83A1-F6EECF244321}">
                <p14:modId xmlns:p14="http://schemas.microsoft.com/office/powerpoint/2010/main" val="1168018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7241826"/>
                    </a:ext>
                  </a:extLst>
                </a:gridCol>
                <a:gridCol w="822960">
                  <a:extLst>
                    <a:ext uri="{9D8B030D-6E8A-4147-A177-3AD203B41FA5}">
                      <a16:colId xmlns:a16="http://schemas.microsoft.com/office/drawing/2014/main" val="610032740"/>
                    </a:ext>
                  </a:extLst>
                </a:gridCol>
                <a:gridCol w="822960">
                  <a:extLst>
                    <a:ext uri="{9D8B030D-6E8A-4147-A177-3AD203B41FA5}">
                      <a16:colId xmlns:a16="http://schemas.microsoft.com/office/drawing/2014/main" val="3531122531"/>
                    </a:ext>
                  </a:extLst>
                </a:gridCol>
                <a:gridCol w="822960">
                  <a:extLst>
                    <a:ext uri="{9D8B030D-6E8A-4147-A177-3AD203B41FA5}">
                      <a16:colId xmlns:a16="http://schemas.microsoft.com/office/drawing/2014/main" val="3304130778"/>
                    </a:ext>
                  </a:extLst>
                </a:gridCol>
                <a:gridCol w="822960">
                  <a:extLst>
                    <a:ext uri="{9D8B030D-6E8A-4147-A177-3AD203B41FA5}">
                      <a16:colId xmlns:a16="http://schemas.microsoft.com/office/drawing/2014/main" val="14194275"/>
                    </a:ext>
                  </a:extLst>
                </a:gridCol>
                <a:gridCol w="822960">
                  <a:extLst>
                    <a:ext uri="{9D8B030D-6E8A-4147-A177-3AD203B41FA5}">
                      <a16:colId xmlns:a16="http://schemas.microsoft.com/office/drawing/2014/main" val="29909281"/>
                    </a:ext>
                  </a:extLst>
                </a:gridCol>
                <a:gridCol w="822960">
                  <a:extLst>
                    <a:ext uri="{9D8B030D-6E8A-4147-A177-3AD203B41FA5}">
                      <a16:colId xmlns:a16="http://schemas.microsoft.com/office/drawing/2014/main" val="467584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4268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- 2021-01-24 11:30:01</a:t>
                      </a:r>
                      <a:r>
                        <a:rPr kumimoji="0" lang="en-US" sz="1000" b="0" i="0" u="none" strike="noStrike" kern="1200" cap="none" spc="0" normalizeH="0" baseline="0" noProof="0">
                          <a:ln>
                            <a:noFill/>
                          </a:ln>
                          <a:solidFill>
                            <a:prstClr val="black"/>
                          </a:solidFill>
                          <a:effectLst/>
                          <a:uLnTx/>
                          <a:uFillTx/>
                          <a:latin typeface="+mn-lt"/>
                          <a:ea typeface="+mn-ea"/>
                          <a:cs typeface="+mn-cs"/>
                        </a:rPr>
                        <a:t>
 Kanak-kanak sebenarnya suka menolong di dapur sekiranya kita melibatkan mereka pada usia yang muda dan sering kali lebih rela makan makanan yang mereka sediakan. 
Libatkan anak kecil anda dalam merancang dan menyediakan beberapa makanan untuk keluarga dengan #TipButterup ini! 
Pada usia 2 tahun - Tolong membasuh  sayur-sayuran dan sebagainya. 
Pada usia 3 tahun - Tolong mengadun bahan-bahan membuat kek.
Pada usia 4 tahun - Tolong memecahkan  telur ke dalam mangkuk. 
Pada usia 5 tahun - Tolong mengukur bahan-bahan untuk membuat kek.
Sumber: https://food.unl.edu/free-resources/newsletters/food-fun-young-children/helping-kitchen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8334652"/>
                  </a:ext>
                </a:extLst>
              </a:tr>
            </a:tbl>
          </a:graphicData>
        </a:graphic>
      </p:graphicFrame>
      <p:sp>
        <p:nvSpPr>
          <p:cNvPr id="4" name="Text Placeholder 3">
            <a:extLst>
              <a:ext uri="{FF2B5EF4-FFF2-40B4-BE49-F238E27FC236}">
                <a16:creationId xmlns:a16="http://schemas.microsoft.com/office/drawing/2014/main" id="{532E8F13-B06E-4687-8FD2-1E7FE7C5E34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939878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22B3-03AF-4572-B7B2-C81BE2126F5E}"/>
              </a:ext>
            </a:extLst>
          </p:cNvPr>
          <p:cNvSpPr>
            <a:spLocks noGrp="1"/>
          </p:cNvSpPr>
          <p:nvPr>
            <p:ph type="title"/>
          </p:nvPr>
        </p:nvSpPr>
        <p:spPr/>
        <p:txBody>
          <a:bodyPr/>
          <a:lstStyle/>
          <a:p>
            <a:r>
              <a:rPr lang="en-US"/>
              <a:t>Facebook Own Posts Table | Buttercup Malaysia - 7 of 17</a:t>
            </a:r>
          </a:p>
        </p:txBody>
      </p:sp>
      <p:graphicFrame>
        <p:nvGraphicFramePr>
          <p:cNvPr id="5" name="Table Placeholder 4">
            <a:extLst>
              <a:ext uri="{FF2B5EF4-FFF2-40B4-BE49-F238E27FC236}">
                <a16:creationId xmlns:a16="http://schemas.microsoft.com/office/drawing/2014/main" id="{36B4B207-8C68-4219-9FD1-56BE3DD4D539}"/>
              </a:ext>
            </a:extLst>
          </p:cNvPr>
          <p:cNvGraphicFramePr>
            <a:graphicFrameLocks noGrp="1"/>
          </p:cNvGraphicFramePr>
          <p:nvPr>
            <p:ph type="tbl" sz="quarter" idx="13"/>
            <p:extLst>
              <p:ext uri="{D42A27DB-BD31-4B8C-83A1-F6EECF244321}">
                <p14:modId xmlns:p14="http://schemas.microsoft.com/office/powerpoint/2010/main" val="1271742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2640027"/>
                    </a:ext>
                  </a:extLst>
                </a:gridCol>
                <a:gridCol w="822960">
                  <a:extLst>
                    <a:ext uri="{9D8B030D-6E8A-4147-A177-3AD203B41FA5}">
                      <a16:colId xmlns:a16="http://schemas.microsoft.com/office/drawing/2014/main" val="1252569145"/>
                    </a:ext>
                  </a:extLst>
                </a:gridCol>
                <a:gridCol w="822960">
                  <a:extLst>
                    <a:ext uri="{9D8B030D-6E8A-4147-A177-3AD203B41FA5}">
                      <a16:colId xmlns:a16="http://schemas.microsoft.com/office/drawing/2014/main" val="152966369"/>
                    </a:ext>
                  </a:extLst>
                </a:gridCol>
                <a:gridCol w="822960">
                  <a:extLst>
                    <a:ext uri="{9D8B030D-6E8A-4147-A177-3AD203B41FA5}">
                      <a16:colId xmlns:a16="http://schemas.microsoft.com/office/drawing/2014/main" val="3714636355"/>
                    </a:ext>
                  </a:extLst>
                </a:gridCol>
                <a:gridCol w="822960">
                  <a:extLst>
                    <a:ext uri="{9D8B030D-6E8A-4147-A177-3AD203B41FA5}">
                      <a16:colId xmlns:a16="http://schemas.microsoft.com/office/drawing/2014/main" val="3840511379"/>
                    </a:ext>
                  </a:extLst>
                </a:gridCol>
                <a:gridCol w="822960">
                  <a:extLst>
                    <a:ext uri="{9D8B030D-6E8A-4147-A177-3AD203B41FA5}">
                      <a16:colId xmlns:a16="http://schemas.microsoft.com/office/drawing/2014/main" val="2849119074"/>
                    </a:ext>
                  </a:extLst>
                </a:gridCol>
                <a:gridCol w="822960">
                  <a:extLst>
                    <a:ext uri="{9D8B030D-6E8A-4147-A177-3AD203B41FA5}">
                      <a16:colId xmlns:a16="http://schemas.microsoft.com/office/drawing/2014/main" val="69659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404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- 2021-01-23 10:30:01</a:t>
                      </a:r>
                      <a:r>
                        <a:rPr kumimoji="0" lang="en-US" sz="1000" b="0" i="0" u="none" strike="noStrike" kern="1200" cap="none" spc="0" normalizeH="0" baseline="0" noProof="0">
                          <a:ln>
                            <a:noFill/>
                          </a:ln>
                          <a:solidFill>
                            <a:prstClr val="black"/>
                          </a:solidFill>
                          <a:effectLst/>
                          <a:uLnTx/>
                          <a:uFillTx/>
                          <a:latin typeface="+mn-lt"/>
                          <a:ea typeface="+mn-ea"/>
                          <a:cs typeface="+mn-cs"/>
                        </a:rPr>
                        <a:t>
 Apakah resipi Buttercup pilihan anda? 
LIKE untuk Kek Pisang Buttercup 
LOVE untuk Donut Mini Buttercup 
KOMEN untuk Brownies Kedut Buttercup 
Mungkin Buttercup akan kongsikan resipi yang paling anda inginkan. 
Sebelum itu, pastikan anda mempunyai Buttercup yang tersedia di rumah. Tiada? Jangan risau, anda boleh mendapatkan Buttercup anda dihantar terus ke rumah dengan Lazada! Klik pautan di bawah dan pilih Buttercup pilihan anda! 
https://bit.ly/ButtercupMYLazada
#SeronokDenganButtercup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5873362"/>
                  </a:ext>
                </a:extLst>
              </a:tr>
            </a:tbl>
          </a:graphicData>
        </a:graphic>
      </p:graphicFrame>
      <p:sp>
        <p:nvSpPr>
          <p:cNvPr id="4" name="Text Placeholder 3">
            <a:extLst>
              <a:ext uri="{FF2B5EF4-FFF2-40B4-BE49-F238E27FC236}">
                <a16:creationId xmlns:a16="http://schemas.microsoft.com/office/drawing/2014/main" id="{866AD303-65EA-420A-85C4-20DBCAA2A7FE}"/>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460953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18F3-FBE8-4FC1-82D8-AE1E92933C3C}"/>
              </a:ext>
            </a:extLst>
          </p:cNvPr>
          <p:cNvSpPr>
            <a:spLocks noGrp="1"/>
          </p:cNvSpPr>
          <p:nvPr>
            <p:ph type="title"/>
          </p:nvPr>
        </p:nvSpPr>
        <p:spPr/>
        <p:txBody>
          <a:bodyPr/>
          <a:lstStyle/>
          <a:p>
            <a:r>
              <a:rPr lang="en-US"/>
              <a:t>Facebook Own Posts Table | Buttercup Malaysia - 8 of 17</a:t>
            </a:r>
          </a:p>
        </p:txBody>
      </p:sp>
      <p:graphicFrame>
        <p:nvGraphicFramePr>
          <p:cNvPr id="5" name="Table Placeholder 4">
            <a:extLst>
              <a:ext uri="{FF2B5EF4-FFF2-40B4-BE49-F238E27FC236}">
                <a16:creationId xmlns:a16="http://schemas.microsoft.com/office/drawing/2014/main" id="{AAFB8783-1082-432D-BCF1-B0FE2E47BAE5}"/>
              </a:ext>
            </a:extLst>
          </p:cNvPr>
          <p:cNvGraphicFramePr>
            <a:graphicFrameLocks noGrp="1"/>
          </p:cNvGraphicFramePr>
          <p:nvPr>
            <p:ph type="tbl" sz="quarter" idx="13"/>
            <p:extLst>
              <p:ext uri="{D42A27DB-BD31-4B8C-83A1-F6EECF244321}">
                <p14:modId xmlns:p14="http://schemas.microsoft.com/office/powerpoint/2010/main" val="2243278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8018731"/>
                    </a:ext>
                  </a:extLst>
                </a:gridCol>
                <a:gridCol w="822960">
                  <a:extLst>
                    <a:ext uri="{9D8B030D-6E8A-4147-A177-3AD203B41FA5}">
                      <a16:colId xmlns:a16="http://schemas.microsoft.com/office/drawing/2014/main" val="702380422"/>
                    </a:ext>
                  </a:extLst>
                </a:gridCol>
                <a:gridCol w="822960">
                  <a:extLst>
                    <a:ext uri="{9D8B030D-6E8A-4147-A177-3AD203B41FA5}">
                      <a16:colId xmlns:a16="http://schemas.microsoft.com/office/drawing/2014/main" val="2726556479"/>
                    </a:ext>
                  </a:extLst>
                </a:gridCol>
                <a:gridCol w="822960">
                  <a:extLst>
                    <a:ext uri="{9D8B030D-6E8A-4147-A177-3AD203B41FA5}">
                      <a16:colId xmlns:a16="http://schemas.microsoft.com/office/drawing/2014/main" val="1400515743"/>
                    </a:ext>
                  </a:extLst>
                </a:gridCol>
                <a:gridCol w="822960">
                  <a:extLst>
                    <a:ext uri="{9D8B030D-6E8A-4147-A177-3AD203B41FA5}">
                      <a16:colId xmlns:a16="http://schemas.microsoft.com/office/drawing/2014/main" val="3050657410"/>
                    </a:ext>
                  </a:extLst>
                </a:gridCol>
                <a:gridCol w="822960">
                  <a:extLst>
                    <a:ext uri="{9D8B030D-6E8A-4147-A177-3AD203B41FA5}">
                      <a16:colId xmlns:a16="http://schemas.microsoft.com/office/drawing/2014/main" val="3850964401"/>
                    </a:ext>
                  </a:extLst>
                </a:gridCol>
                <a:gridCol w="822960">
                  <a:extLst>
                    <a:ext uri="{9D8B030D-6E8A-4147-A177-3AD203B41FA5}">
                      <a16:colId xmlns:a16="http://schemas.microsoft.com/office/drawing/2014/main" val="1895511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127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- 2021-01-21 17:00:01</a:t>
                      </a:r>
                      <a:r>
                        <a:rPr kumimoji="0" lang="en-US" sz="1000" b="0" i="0" u="none" strike="noStrike" kern="1200" cap="none" spc="0" normalizeH="0" baseline="0" noProof="0">
                          <a:ln>
                            <a:noFill/>
                          </a:ln>
                          <a:solidFill>
                            <a:prstClr val="black"/>
                          </a:solidFill>
                          <a:effectLst/>
                          <a:uLnTx/>
                          <a:uFillTx/>
                          <a:latin typeface="+mn-lt"/>
                          <a:ea typeface="+mn-ea"/>
                          <a:cs typeface="+mn-cs"/>
                        </a:rPr>
                        <a:t>
 Ramai orang ingat goreng cendawan ni mudah je, tapi sebenarnya untuk mendapatkan cendawan goreng yang sedap memerlukan beberapa bahan yang lain. Nak tahu? Jom cuba resipi di bawah ;)
#ResipiButtercup #SedapDenganButtercup
Cendawan Goreng Buttercup 
Bahan-bahan:
125g Buttercup 
½ tin susu sejat 
200g cendawan tiram 
4 batang daun kari 
5 batang cili merah, dipotong
5 batang cili hijau, dipotong
1 sudu kecil serbuk cendawan 
1 sudu kecil garam 
1 sudu kecil gula 
Untuk campuran tepung:
4 sudu besar tepung jagung 
4 sudu besar tepung beras
½ sudu kecil lada hitam 
¼ sudu kecil garam halus 
1 sudu kecil serbuk penaik
Arahan:
1. Potong cendawan menjadi cepisan, basuh dan keringkan. 
2. Dalam satu mangkuk, campurkan bahan-bahan untuk campuran tepung sehingga sebati dan masukkan ke atas cendawan yang telah kering. Buang lebihan tepung sekiranya ada. 
3. Panaskan kuali dengan minyak dan gorengkan cendawan sehingga garing dan saringkan.
4. Dalam kuali yang lain, campurkan Buttercup dan sus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2687604"/>
                  </a:ext>
                </a:extLst>
              </a:tr>
            </a:tbl>
          </a:graphicData>
        </a:graphic>
      </p:graphicFrame>
      <p:sp>
        <p:nvSpPr>
          <p:cNvPr id="4" name="Text Placeholder 3">
            <a:extLst>
              <a:ext uri="{FF2B5EF4-FFF2-40B4-BE49-F238E27FC236}">
                <a16:creationId xmlns:a16="http://schemas.microsoft.com/office/drawing/2014/main" id="{E88B9BC7-7738-4530-993F-A1B3556DCFD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987291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0B9F1-0742-4F81-AF01-C1E051A4886B}"/>
              </a:ext>
            </a:extLst>
          </p:cNvPr>
          <p:cNvSpPr>
            <a:spLocks noGrp="1"/>
          </p:cNvSpPr>
          <p:nvPr>
            <p:ph type="title"/>
          </p:nvPr>
        </p:nvSpPr>
        <p:spPr/>
        <p:txBody>
          <a:bodyPr/>
          <a:lstStyle/>
          <a:p>
            <a:r>
              <a:rPr lang="en-US"/>
              <a:t>Facebook Own Posts Table | Buttercup Malaysia - 9 of 17</a:t>
            </a:r>
          </a:p>
        </p:txBody>
      </p:sp>
      <p:graphicFrame>
        <p:nvGraphicFramePr>
          <p:cNvPr id="5" name="Table Placeholder 4">
            <a:extLst>
              <a:ext uri="{FF2B5EF4-FFF2-40B4-BE49-F238E27FC236}">
                <a16:creationId xmlns:a16="http://schemas.microsoft.com/office/drawing/2014/main" id="{C62A852B-A247-4AD1-BB2D-A0E2127C939E}"/>
              </a:ext>
            </a:extLst>
          </p:cNvPr>
          <p:cNvGraphicFramePr>
            <a:graphicFrameLocks noGrp="1"/>
          </p:cNvGraphicFramePr>
          <p:nvPr>
            <p:ph type="tbl" sz="quarter" idx="13"/>
            <p:extLst>
              <p:ext uri="{D42A27DB-BD31-4B8C-83A1-F6EECF244321}">
                <p14:modId xmlns:p14="http://schemas.microsoft.com/office/powerpoint/2010/main" val="883374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4367420"/>
                    </a:ext>
                  </a:extLst>
                </a:gridCol>
                <a:gridCol w="822960">
                  <a:extLst>
                    <a:ext uri="{9D8B030D-6E8A-4147-A177-3AD203B41FA5}">
                      <a16:colId xmlns:a16="http://schemas.microsoft.com/office/drawing/2014/main" val="1880600649"/>
                    </a:ext>
                  </a:extLst>
                </a:gridCol>
                <a:gridCol w="822960">
                  <a:extLst>
                    <a:ext uri="{9D8B030D-6E8A-4147-A177-3AD203B41FA5}">
                      <a16:colId xmlns:a16="http://schemas.microsoft.com/office/drawing/2014/main" val="43304912"/>
                    </a:ext>
                  </a:extLst>
                </a:gridCol>
                <a:gridCol w="822960">
                  <a:extLst>
                    <a:ext uri="{9D8B030D-6E8A-4147-A177-3AD203B41FA5}">
                      <a16:colId xmlns:a16="http://schemas.microsoft.com/office/drawing/2014/main" val="770503612"/>
                    </a:ext>
                  </a:extLst>
                </a:gridCol>
                <a:gridCol w="822960">
                  <a:extLst>
                    <a:ext uri="{9D8B030D-6E8A-4147-A177-3AD203B41FA5}">
                      <a16:colId xmlns:a16="http://schemas.microsoft.com/office/drawing/2014/main" val="2035618612"/>
                    </a:ext>
                  </a:extLst>
                </a:gridCol>
                <a:gridCol w="822960">
                  <a:extLst>
                    <a:ext uri="{9D8B030D-6E8A-4147-A177-3AD203B41FA5}">
                      <a16:colId xmlns:a16="http://schemas.microsoft.com/office/drawing/2014/main" val="3209626897"/>
                    </a:ext>
                  </a:extLst>
                </a:gridCol>
                <a:gridCol w="822960">
                  <a:extLst>
                    <a:ext uri="{9D8B030D-6E8A-4147-A177-3AD203B41FA5}">
                      <a16:colId xmlns:a16="http://schemas.microsoft.com/office/drawing/2014/main" val="3677961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643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- 2021-01-19 11:00:01</a:t>
                      </a:r>
                      <a:r>
                        <a:rPr kumimoji="0" lang="en-US" sz="1000" b="0" i="0" u="none" strike="noStrike" kern="1200" cap="none" spc="0" normalizeH="0" baseline="0" noProof="0">
                          <a:ln>
                            <a:noFill/>
                          </a:ln>
                          <a:solidFill>
                            <a:prstClr val="black"/>
                          </a:solidFill>
                          <a:effectLst/>
                          <a:uLnTx/>
                          <a:uFillTx/>
                          <a:latin typeface="+mn-lt"/>
                          <a:ea typeface="+mn-ea"/>
                          <a:cs typeface="+mn-cs"/>
                        </a:rPr>
                        <a:t>
 Perkataan ‘STRESSED’ kalau terbalikkan adalah ‘DESSERTS’. 
Pastikan anda berehat dan nikmati beberapa pencuci mulut kegemaran anda di hari yang sukar, sedikit sebanyak, ia akan menceriakan hari anda!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9560863"/>
                  </a:ext>
                </a:extLst>
              </a:tr>
            </a:tbl>
          </a:graphicData>
        </a:graphic>
      </p:graphicFrame>
      <p:sp>
        <p:nvSpPr>
          <p:cNvPr id="4" name="Text Placeholder 3">
            <a:extLst>
              <a:ext uri="{FF2B5EF4-FFF2-40B4-BE49-F238E27FC236}">
                <a16:creationId xmlns:a16="http://schemas.microsoft.com/office/drawing/2014/main" id="{62B6E62D-0364-470D-81E5-129E4FA6C20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4040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B09CB-1AA1-468B-98F6-1B557D899819}"/>
              </a:ext>
            </a:extLst>
          </p:cNvPr>
          <p:cNvSpPr>
            <a:spLocks noGrp="1"/>
          </p:cNvSpPr>
          <p:nvPr>
            <p:ph type="title"/>
          </p:nvPr>
        </p:nvSpPr>
        <p:spPr/>
        <p:txBody>
          <a:bodyPr/>
          <a:lstStyle/>
          <a:p>
            <a:r>
              <a:rPr lang="en-US"/>
              <a:t>Facebook Own Posts Table | Buttercup Malaysia - 10 of 17</a:t>
            </a:r>
          </a:p>
        </p:txBody>
      </p:sp>
      <p:graphicFrame>
        <p:nvGraphicFramePr>
          <p:cNvPr id="5" name="Table Placeholder 4">
            <a:extLst>
              <a:ext uri="{FF2B5EF4-FFF2-40B4-BE49-F238E27FC236}">
                <a16:creationId xmlns:a16="http://schemas.microsoft.com/office/drawing/2014/main" id="{9AD74345-5642-4FFB-AACC-696CC5AE683A}"/>
              </a:ext>
            </a:extLst>
          </p:cNvPr>
          <p:cNvGraphicFramePr>
            <a:graphicFrameLocks noGrp="1"/>
          </p:cNvGraphicFramePr>
          <p:nvPr>
            <p:ph type="tbl" sz="quarter" idx="13"/>
            <p:extLst>
              <p:ext uri="{D42A27DB-BD31-4B8C-83A1-F6EECF244321}">
                <p14:modId xmlns:p14="http://schemas.microsoft.com/office/powerpoint/2010/main" val="123025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099758"/>
                    </a:ext>
                  </a:extLst>
                </a:gridCol>
                <a:gridCol w="822960">
                  <a:extLst>
                    <a:ext uri="{9D8B030D-6E8A-4147-A177-3AD203B41FA5}">
                      <a16:colId xmlns:a16="http://schemas.microsoft.com/office/drawing/2014/main" val="739233838"/>
                    </a:ext>
                  </a:extLst>
                </a:gridCol>
                <a:gridCol w="822960">
                  <a:extLst>
                    <a:ext uri="{9D8B030D-6E8A-4147-A177-3AD203B41FA5}">
                      <a16:colId xmlns:a16="http://schemas.microsoft.com/office/drawing/2014/main" val="1526089051"/>
                    </a:ext>
                  </a:extLst>
                </a:gridCol>
                <a:gridCol w="822960">
                  <a:extLst>
                    <a:ext uri="{9D8B030D-6E8A-4147-A177-3AD203B41FA5}">
                      <a16:colId xmlns:a16="http://schemas.microsoft.com/office/drawing/2014/main" val="2423672321"/>
                    </a:ext>
                  </a:extLst>
                </a:gridCol>
                <a:gridCol w="822960">
                  <a:extLst>
                    <a:ext uri="{9D8B030D-6E8A-4147-A177-3AD203B41FA5}">
                      <a16:colId xmlns:a16="http://schemas.microsoft.com/office/drawing/2014/main" val="3222171628"/>
                    </a:ext>
                  </a:extLst>
                </a:gridCol>
                <a:gridCol w="822960">
                  <a:extLst>
                    <a:ext uri="{9D8B030D-6E8A-4147-A177-3AD203B41FA5}">
                      <a16:colId xmlns:a16="http://schemas.microsoft.com/office/drawing/2014/main" val="2873380678"/>
                    </a:ext>
                  </a:extLst>
                </a:gridCol>
                <a:gridCol w="822960">
                  <a:extLst>
                    <a:ext uri="{9D8B030D-6E8A-4147-A177-3AD203B41FA5}">
                      <a16:colId xmlns:a16="http://schemas.microsoft.com/office/drawing/2014/main" val="235982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795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- 2021-01-17 12:00:01</a:t>
                      </a:r>
                      <a:r>
                        <a:rPr kumimoji="0" lang="en-US" sz="1000" b="0" i="0" u="none" strike="noStrike" kern="1200" cap="none" spc="0" normalizeH="0" baseline="0" noProof="0">
                          <a:ln>
                            <a:noFill/>
                          </a:ln>
                          <a:solidFill>
                            <a:prstClr val="black"/>
                          </a:solidFill>
                          <a:effectLst/>
                          <a:uLnTx/>
                          <a:uFillTx/>
                          <a:latin typeface="+mn-lt"/>
                          <a:ea typeface="+mn-ea"/>
                          <a:cs typeface="+mn-cs"/>
                        </a:rPr>
                        <a:t>
 Cuba anda buka peti sejuk anda sekarang, ada ke bau yang tidak menyenangkan? 
Kalau ada anda boleh cuba menggunakan daun pandan yang merupakan pewangi semulajadi. Ikat beberapa helai daun pandan dan letakkan dalam peti sejuk anda semalaman. Bau akan hilang dan peti sejuk anda juga akan wangi!
Sekiranya anda tidak ada daun pandan, jangan risau, anda boleh menggunakan roti, ianya boleh menyerap bau yang kurang menyenangkan. Letakkan sekeping dua roti di dalam peti sejuk dan biarkan sehingga roti itu kering. Bau itu pasti akan beransur hilang. 
#TipButtercup
Sumber: https://www.iproperty.com.my/lifestyle/mudahkan-tugasan-di-dapur-dengan-petua-dan-tip-ini-malayoc/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7394472"/>
                  </a:ext>
                </a:extLst>
              </a:tr>
            </a:tbl>
          </a:graphicData>
        </a:graphic>
      </p:graphicFrame>
      <p:sp>
        <p:nvSpPr>
          <p:cNvPr id="4" name="Text Placeholder 3">
            <a:extLst>
              <a:ext uri="{FF2B5EF4-FFF2-40B4-BE49-F238E27FC236}">
                <a16:creationId xmlns:a16="http://schemas.microsoft.com/office/drawing/2014/main" id="{3368D30E-4478-4E23-AB56-50418E2CB2F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198842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78E91-40F5-4BD5-9EC9-1A62D878AFA3}"/>
              </a:ext>
            </a:extLst>
          </p:cNvPr>
          <p:cNvSpPr>
            <a:spLocks noGrp="1"/>
          </p:cNvSpPr>
          <p:nvPr>
            <p:ph type="title"/>
          </p:nvPr>
        </p:nvSpPr>
        <p:spPr/>
        <p:txBody>
          <a:bodyPr/>
          <a:lstStyle/>
          <a:p>
            <a:r>
              <a:rPr lang="en-US"/>
              <a:t>Facebook Own Posts Table | Buttercup Malaysia - 11 of 17</a:t>
            </a:r>
          </a:p>
        </p:txBody>
      </p:sp>
      <p:graphicFrame>
        <p:nvGraphicFramePr>
          <p:cNvPr id="5" name="Table Placeholder 4">
            <a:extLst>
              <a:ext uri="{FF2B5EF4-FFF2-40B4-BE49-F238E27FC236}">
                <a16:creationId xmlns:a16="http://schemas.microsoft.com/office/drawing/2014/main" id="{EC59407A-7424-4187-8DCF-3E55EFF8DADF}"/>
              </a:ext>
            </a:extLst>
          </p:cNvPr>
          <p:cNvGraphicFramePr>
            <a:graphicFrameLocks noGrp="1"/>
          </p:cNvGraphicFramePr>
          <p:nvPr>
            <p:ph type="tbl" sz="quarter" idx="13"/>
            <p:extLst>
              <p:ext uri="{D42A27DB-BD31-4B8C-83A1-F6EECF244321}">
                <p14:modId xmlns:p14="http://schemas.microsoft.com/office/powerpoint/2010/main" val="763429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1107629"/>
                    </a:ext>
                  </a:extLst>
                </a:gridCol>
                <a:gridCol w="822960">
                  <a:extLst>
                    <a:ext uri="{9D8B030D-6E8A-4147-A177-3AD203B41FA5}">
                      <a16:colId xmlns:a16="http://schemas.microsoft.com/office/drawing/2014/main" val="1181650163"/>
                    </a:ext>
                  </a:extLst>
                </a:gridCol>
                <a:gridCol w="822960">
                  <a:extLst>
                    <a:ext uri="{9D8B030D-6E8A-4147-A177-3AD203B41FA5}">
                      <a16:colId xmlns:a16="http://schemas.microsoft.com/office/drawing/2014/main" val="2630264188"/>
                    </a:ext>
                  </a:extLst>
                </a:gridCol>
                <a:gridCol w="822960">
                  <a:extLst>
                    <a:ext uri="{9D8B030D-6E8A-4147-A177-3AD203B41FA5}">
                      <a16:colId xmlns:a16="http://schemas.microsoft.com/office/drawing/2014/main" val="931345975"/>
                    </a:ext>
                  </a:extLst>
                </a:gridCol>
                <a:gridCol w="822960">
                  <a:extLst>
                    <a:ext uri="{9D8B030D-6E8A-4147-A177-3AD203B41FA5}">
                      <a16:colId xmlns:a16="http://schemas.microsoft.com/office/drawing/2014/main" val="253766570"/>
                    </a:ext>
                  </a:extLst>
                </a:gridCol>
                <a:gridCol w="822960">
                  <a:extLst>
                    <a:ext uri="{9D8B030D-6E8A-4147-A177-3AD203B41FA5}">
                      <a16:colId xmlns:a16="http://schemas.microsoft.com/office/drawing/2014/main" val="2277997613"/>
                    </a:ext>
                  </a:extLst>
                </a:gridCol>
                <a:gridCol w="822960">
                  <a:extLst>
                    <a:ext uri="{9D8B030D-6E8A-4147-A177-3AD203B41FA5}">
                      <a16:colId xmlns:a16="http://schemas.microsoft.com/office/drawing/2014/main" val="323801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40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Luxury Spread yang enak dan bebas lemak trans telah disembunyikan dalam gambar ini. Marilah cari bersama-sama dan kongsikan jawapan anda di ruangan komen. Anda berpeluang memenangi peraduan ini! ;)
Langkah penyertaan: 
1. LIKE Buttercup dan peraduan ini.
2. Cari dan kira Buttercup Luxury Spread yang tersembunyi.
3. Kongsikan jawapan anda di ruangan komen. 
4. SHARE peraduan ini dan TAG 3 rakan anda.
Hanya 3 pemenang bertuah yang akan dipilih untuk memenangi kad hadiah AEON BIG bernilai RM50! Jangan lepaskan peluang anda pada bulan ini!    
Peraduan tamat pada: 22 Januari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5904450"/>
                  </a:ext>
                </a:extLst>
              </a:tr>
            </a:tbl>
          </a:graphicData>
        </a:graphic>
      </p:graphicFrame>
      <p:sp>
        <p:nvSpPr>
          <p:cNvPr id="4" name="Text Placeholder 3">
            <a:extLst>
              <a:ext uri="{FF2B5EF4-FFF2-40B4-BE49-F238E27FC236}">
                <a16:creationId xmlns:a16="http://schemas.microsoft.com/office/drawing/2014/main" id="{37A2B448-F5A0-4A28-B645-B4538EA0B42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670493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7128-C232-4E55-8647-F5BC2F3A4F45}"/>
              </a:ext>
            </a:extLst>
          </p:cNvPr>
          <p:cNvSpPr>
            <a:spLocks noGrp="1"/>
          </p:cNvSpPr>
          <p:nvPr>
            <p:ph type="title"/>
          </p:nvPr>
        </p:nvSpPr>
        <p:spPr/>
        <p:txBody>
          <a:bodyPr/>
          <a:lstStyle/>
          <a:p>
            <a:r>
              <a:rPr lang="en-US"/>
              <a:t>Facebook Own Posts Table | Buttercup Malaysia - 12 of 17</a:t>
            </a:r>
          </a:p>
        </p:txBody>
      </p:sp>
      <p:graphicFrame>
        <p:nvGraphicFramePr>
          <p:cNvPr id="5" name="Table Placeholder 4">
            <a:extLst>
              <a:ext uri="{FF2B5EF4-FFF2-40B4-BE49-F238E27FC236}">
                <a16:creationId xmlns:a16="http://schemas.microsoft.com/office/drawing/2014/main" id="{B2DA89CA-DCCD-4FB2-9C2D-7AF4D68C5985}"/>
              </a:ext>
            </a:extLst>
          </p:cNvPr>
          <p:cNvGraphicFramePr>
            <a:graphicFrameLocks noGrp="1"/>
          </p:cNvGraphicFramePr>
          <p:nvPr>
            <p:ph type="tbl" sz="quarter" idx="13"/>
            <p:extLst>
              <p:ext uri="{D42A27DB-BD31-4B8C-83A1-F6EECF244321}">
                <p14:modId xmlns:p14="http://schemas.microsoft.com/office/powerpoint/2010/main" val="205992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1707986"/>
                    </a:ext>
                  </a:extLst>
                </a:gridCol>
                <a:gridCol w="822960">
                  <a:extLst>
                    <a:ext uri="{9D8B030D-6E8A-4147-A177-3AD203B41FA5}">
                      <a16:colId xmlns:a16="http://schemas.microsoft.com/office/drawing/2014/main" val="3309009405"/>
                    </a:ext>
                  </a:extLst>
                </a:gridCol>
                <a:gridCol w="822960">
                  <a:extLst>
                    <a:ext uri="{9D8B030D-6E8A-4147-A177-3AD203B41FA5}">
                      <a16:colId xmlns:a16="http://schemas.microsoft.com/office/drawing/2014/main" val="2860745428"/>
                    </a:ext>
                  </a:extLst>
                </a:gridCol>
                <a:gridCol w="822960">
                  <a:extLst>
                    <a:ext uri="{9D8B030D-6E8A-4147-A177-3AD203B41FA5}">
                      <a16:colId xmlns:a16="http://schemas.microsoft.com/office/drawing/2014/main" val="168143438"/>
                    </a:ext>
                  </a:extLst>
                </a:gridCol>
                <a:gridCol w="822960">
                  <a:extLst>
                    <a:ext uri="{9D8B030D-6E8A-4147-A177-3AD203B41FA5}">
                      <a16:colId xmlns:a16="http://schemas.microsoft.com/office/drawing/2014/main" val="1567013755"/>
                    </a:ext>
                  </a:extLst>
                </a:gridCol>
                <a:gridCol w="822960">
                  <a:extLst>
                    <a:ext uri="{9D8B030D-6E8A-4147-A177-3AD203B41FA5}">
                      <a16:colId xmlns:a16="http://schemas.microsoft.com/office/drawing/2014/main" val="1689976922"/>
                    </a:ext>
                  </a:extLst>
                </a:gridCol>
                <a:gridCol w="822960">
                  <a:extLst>
                    <a:ext uri="{9D8B030D-6E8A-4147-A177-3AD203B41FA5}">
                      <a16:colId xmlns:a16="http://schemas.microsoft.com/office/drawing/2014/main" val="390278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7529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- 2021-01-13 10:00:00</a:t>
                      </a:r>
                      <a:r>
                        <a:rPr kumimoji="0" lang="en-US" sz="1000" b="0" i="0" u="none" strike="noStrike" kern="1200" cap="none" spc="0" normalizeH="0" baseline="0" noProof="0">
                          <a:ln>
                            <a:noFill/>
                          </a:ln>
                          <a:solidFill>
                            <a:prstClr val="black"/>
                          </a:solidFill>
                          <a:effectLst/>
                          <a:uLnTx/>
                          <a:uFillTx/>
                          <a:latin typeface="+mn-lt"/>
                          <a:ea typeface="+mn-ea"/>
                          <a:cs typeface="+mn-cs"/>
                        </a:rPr>
                        <a:t>
 Buttercup dengar roti bakar merupakan salah satu makanan kegemaran rakyat Malaysia kan? Kerana ianya sedap untuk dimakan pada bila-bila masa. 
Tapi yang ini berbeza kerana mempunyai sentuhan Buttercup Luxury Spread! Cubalah sekarang!
#ResipiButtercup #SedapDenganButtercup
Roti Bakar Buttercup
Bahan-bahan:
Sekeping roti
1 sudu besar sapuan kaya 
Sekeping Buttercup yang telah dipotong halus menjadi kepingan 
Arahan: 
1. Bakar roti anda sehingga kelihatan garing. Potong kerak di tepi roti.
2. Potong roti bakar anda menjadi dua bahagian dan sapukan kaya.
3. Potong halus sekeping Buttercup daripada blok Buttercup anda dan letakkan di atas roti bakar. Pastikan Buttercup anda sejuk supaya mudah untuk dipotong.
Siap! Anda boleh ulangi langkah di atas sekiranya mahu membuat lebih banyak roti bakar Buttercup. Selamat mencuba!
Sumber: https://rasamalaysia.com/kaya-toast/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1281980"/>
                  </a:ext>
                </a:extLst>
              </a:tr>
            </a:tbl>
          </a:graphicData>
        </a:graphic>
      </p:graphicFrame>
      <p:sp>
        <p:nvSpPr>
          <p:cNvPr id="4" name="Text Placeholder 3">
            <a:extLst>
              <a:ext uri="{FF2B5EF4-FFF2-40B4-BE49-F238E27FC236}">
                <a16:creationId xmlns:a16="http://schemas.microsoft.com/office/drawing/2014/main" id="{8F31763A-5490-4C48-BDD8-FA4258BAA6B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50727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49F6D-FC51-4956-A7C3-62A18BA89D94}"/>
              </a:ext>
            </a:extLst>
          </p:cNvPr>
          <p:cNvSpPr>
            <a:spLocks noGrp="1"/>
          </p:cNvSpPr>
          <p:nvPr>
            <p:ph type="title"/>
          </p:nvPr>
        </p:nvSpPr>
        <p:spPr/>
        <p:txBody>
          <a:bodyPr/>
          <a:lstStyle/>
          <a:p>
            <a:r>
              <a:rPr lang="en-US"/>
              <a:t>Facebook Own Posts Table | Buttercup Malaysia - 13 of 17</a:t>
            </a:r>
          </a:p>
        </p:txBody>
      </p:sp>
      <p:graphicFrame>
        <p:nvGraphicFramePr>
          <p:cNvPr id="5" name="Table Placeholder 4">
            <a:extLst>
              <a:ext uri="{FF2B5EF4-FFF2-40B4-BE49-F238E27FC236}">
                <a16:creationId xmlns:a16="http://schemas.microsoft.com/office/drawing/2014/main" id="{4CDFBFD7-7904-41C6-BBB1-95F1B9298102}"/>
              </a:ext>
            </a:extLst>
          </p:cNvPr>
          <p:cNvGraphicFramePr>
            <a:graphicFrameLocks noGrp="1"/>
          </p:cNvGraphicFramePr>
          <p:nvPr>
            <p:ph type="tbl" sz="quarter" idx="13"/>
            <p:extLst>
              <p:ext uri="{D42A27DB-BD31-4B8C-83A1-F6EECF244321}">
                <p14:modId xmlns:p14="http://schemas.microsoft.com/office/powerpoint/2010/main" val="40060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5810176"/>
                    </a:ext>
                  </a:extLst>
                </a:gridCol>
                <a:gridCol w="822960">
                  <a:extLst>
                    <a:ext uri="{9D8B030D-6E8A-4147-A177-3AD203B41FA5}">
                      <a16:colId xmlns:a16="http://schemas.microsoft.com/office/drawing/2014/main" val="1199920294"/>
                    </a:ext>
                  </a:extLst>
                </a:gridCol>
                <a:gridCol w="822960">
                  <a:extLst>
                    <a:ext uri="{9D8B030D-6E8A-4147-A177-3AD203B41FA5}">
                      <a16:colId xmlns:a16="http://schemas.microsoft.com/office/drawing/2014/main" val="4203825597"/>
                    </a:ext>
                  </a:extLst>
                </a:gridCol>
                <a:gridCol w="822960">
                  <a:extLst>
                    <a:ext uri="{9D8B030D-6E8A-4147-A177-3AD203B41FA5}">
                      <a16:colId xmlns:a16="http://schemas.microsoft.com/office/drawing/2014/main" val="3445460898"/>
                    </a:ext>
                  </a:extLst>
                </a:gridCol>
                <a:gridCol w="822960">
                  <a:extLst>
                    <a:ext uri="{9D8B030D-6E8A-4147-A177-3AD203B41FA5}">
                      <a16:colId xmlns:a16="http://schemas.microsoft.com/office/drawing/2014/main" val="1209860834"/>
                    </a:ext>
                  </a:extLst>
                </a:gridCol>
                <a:gridCol w="822960">
                  <a:extLst>
                    <a:ext uri="{9D8B030D-6E8A-4147-A177-3AD203B41FA5}">
                      <a16:colId xmlns:a16="http://schemas.microsoft.com/office/drawing/2014/main" val="3009817849"/>
                    </a:ext>
                  </a:extLst>
                </a:gridCol>
                <a:gridCol w="822960">
                  <a:extLst>
                    <a:ext uri="{9D8B030D-6E8A-4147-A177-3AD203B41FA5}">
                      <a16:colId xmlns:a16="http://schemas.microsoft.com/office/drawing/2014/main" val="2300472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263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- 2021-01-11 12:34:05</a:t>
                      </a:r>
                      <a:r>
                        <a:rPr kumimoji="0" lang="en-US" sz="1000" b="0" i="0" u="none" strike="noStrike" kern="1200" cap="none" spc="0" normalizeH="0" baseline="0" noProof="0">
                          <a:ln>
                            <a:noFill/>
                          </a:ln>
                          <a:solidFill>
                            <a:prstClr val="black"/>
                          </a:solidFill>
                          <a:effectLst/>
                          <a:uLnTx/>
                          <a:uFillTx/>
                          <a:latin typeface="+mn-lt"/>
                          <a:ea typeface="+mn-ea"/>
                          <a:cs typeface="+mn-cs"/>
                        </a:rPr>
                        <a:t>
 Di tahun yang baru ini, marilah kita sama-sama ke arah pemakanan yang lebih sihat dengan menggunakan Buttercup. 
Kalau bukan sekarang, bila lagi kan? Dapatkan Buttercup anda sekarang di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2780944"/>
                  </a:ext>
                </a:extLst>
              </a:tr>
            </a:tbl>
          </a:graphicData>
        </a:graphic>
      </p:graphicFrame>
      <p:sp>
        <p:nvSpPr>
          <p:cNvPr id="4" name="Text Placeholder 3">
            <a:extLst>
              <a:ext uri="{FF2B5EF4-FFF2-40B4-BE49-F238E27FC236}">
                <a16:creationId xmlns:a16="http://schemas.microsoft.com/office/drawing/2014/main" id="{170D9F9A-9DEB-453F-826B-FA5AB560384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502969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58462-F9F3-420D-8637-097F91D1BAA6}"/>
              </a:ext>
            </a:extLst>
          </p:cNvPr>
          <p:cNvSpPr>
            <a:spLocks noGrp="1"/>
          </p:cNvSpPr>
          <p:nvPr>
            <p:ph type="title"/>
          </p:nvPr>
        </p:nvSpPr>
        <p:spPr/>
        <p:txBody>
          <a:bodyPr/>
          <a:lstStyle/>
          <a:p>
            <a:r>
              <a:rPr lang="en-US"/>
              <a:t>Facebook Own Posts Table | Buttercup Malaysia - 14 of 17</a:t>
            </a:r>
          </a:p>
        </p:txBody>
      </p:sp>
      <p:graphicFrame>
        <p:nvGraphicFramePr>
          <p:cNvPr id="5" name="Table Placeholder 4">
            <a:extLst>
              <a:ext uri="{FF2B5EF4-FFF2-40B4-BE49-F238E27FC236}">
                <a16:creationId xmlns:a16="http://schemas.microsoft.com/office/drawing/2014/main" id="{57361B85-CFF1-4D73-A30F-97BF529B65AD}"/>
              </a:ext>
            </a:extLst>
          </p:cNvPr>
          <p:cNvGraphicFramePr>
            <a:graphicFrameLocks noGrp="1"/>
          </p:cNvGraphicFramePr>
          <p:nvPr>
            <p:ph type="tbl" sz="quarter" idx="13"/>
            <p:extLst>
              <p:ext uri="{D42A27DB-BD31-4B8C-83A1-F6EECF244321}">
                <p14:modId xmlns:p14="http://schemas.microsoft.com/office/powerpoint/2010/main" val="159733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6460604"/>
                    </a:ext>
                  </a:extLst>
                </a:gridCol>
                <a:gridCol w="822960">
                  <a:extLst>
                    <a:ext uri="{9D8B030D-6E8A-4147-A177-3AD203B41FA5}">
                      <a16:colId xmlns:a16="http://schemas.microsoft.com/office/drawing/2014/main" val="143848287"/>
                    </a:ext>
                  </a:extLst>
                </a:gridCol>
                <a:gridCol w="822960">
                  <a:extLst>
                    <a:ext uri="{9D8B030D-6E8A-4147-A177-3AD203B41FA5}">
                      <a16:colId xmlns:a16="http://schemas.microsoft.com/office/drawing/2014/main" val="263049588"/>
                    </a:ext>
                  </a:extLst>
                </a:gridCol>
                <a:gridCol w="822960">
                  <a:extLst>
                    <a:ext uri="{9D8B030D-6E8A-4147-A177-3AD203B41FA5}">
                      <a16:colId xmlns:a16="http://schemas.microsoft.com/office/drawing/2014/main" val="145405531"/>
                    </a:ext>
                  </a:extLst>
                </a:gridCol>
                <a:gridCol w="822960">
                  <a:extLst>
                    <a:ext uri="{9D8B030D-6E8A-4147-A177-3AD203B41FA5}">
                      <a16:colId xmlns:a16="http://schemas.microsoft.com/office/drawing/2014/main" val="1246964488"/>
                    </a:ext>
                  </a:extLst>
                </a:gridCol>
                <a:gridCol w="822960">
                  <a:extLst>
                    <a:ext uri="{9D8B030D-6E8A-4147-A177-3AD203B41FA5}">
                      <a16:colId xmlns:a16="http://schemas.microsoft.com/office/drawing/2014/main" val="1700902649"/>
                    </a:ext>
                  </a:extLst>
                </a:gridCol>
                <a:gridCol w="822960">
                  <a:extLst>
                    <a:ext uri="{9D8B030D-6E8A-4147-A177-3AD203B41FA5}">
                      <a16:colId xmlns:a16="http://schemas.microsoft.com/office/drawing/2014/main" val="1441174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544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- 2021-01-09 11:00:00</a:t>
                      </a:r>
                      <a:r>
                        <a:rPr kumimoji="0" lang="en-US" sz="1000" b="0" i="0" u="none" strike="noStrike" kern="1200" cap="none" spc="0" normalizeH="0" baseline="0" noProof="0">
                          <a:ln>
                            <a:noFill/>
                          </a:ln>
                          <a:solidFill>
                            <a:prstClr val="black"/>
                          </a:solidFill>
                          <a:effectLst/>
                          <a:uLnTx/>
                          <a:uFillTx/>
                          <a:latin typeface="+mn-lt"/>
                          <a:ea typeface="+mn-ea"/>
                          <a:cs typeface="+mn-cs"/>
                        </a:rPr>
                        <a:t>
 Makanan goreng semua sedap kan? Tapi pasti lagi sedap dan sihat dengan Buttercup Luxury Spread! Jom cuba bersama keluarga anda hari ini! 
#ResipiButtercup #SedapDenganButtercup
Sotong Goreng Buttercup
Bahan-bahan: 
50g Buttercup 
250g sotong yang telah dibersihkan 
1 biji telur
½ cawan tepung serbaguna 
4 sudu besar tepung jagung 
1/8 sudu kecil garam 
3 biji cili 
2 sudu kecil parsli 
Arahan: 
1. Potong sotong yang telah dibersihkan menjadi kecil dalam bentuk cincin. 
2. Campurkan sotong dengan telur dalam satu mangkuk. 
3. Dalam mangkuk yang lain, campurkan tepung serbaguna, tepung jagung, garam dan cili, kacau sehingga sebati. Masukkan sotong sedikit demi sedikit ke dalam adunan ini.
4. Salutkan sotong secara menyeluruh dengan adunan tepung dan saringkan. Ulangi sehingga semua sotong telah disalut dengan tepung. 
5. Cairkan Buttercup dengan api kuat, kemudian, masukkan sotong untuk digoreng. Goreng sehingga ia bertukar menjadi warna perang keemasan. 
6. Keluarkan dan keringkan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1021697"/>
                  </a:ext>
                </a:extLst>
              </a:tr>
            </a:tbl>
          </a:graphicData>
        </a:graphic>
      </p:graphicFrame>
      <p:sp>
        <p:nvSpPr>
          <p:cNvPr id="4" name="Text Placeholder 3">
            <a:extLst>
              <a:ext uri="{FF2B5EF4-FFF2-40B4-BE49-F238E27FC236}">
                <a16:creationId xmlns:a16="http://schemas.microsoft.com/office/drawing/2014/main" id="{5BE2E35D-4072-4913-8338-4F644300B04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808539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F2090-6A38-48C8-8C03-B2E3F046DC44}"/>
              </a:ext>
            </a:extLst>
          </p:cNvPr>
          <p:cNvSpPr>
            <a:spLocks noGrp="1"/>
          </p:cNvSpPr>
          <p:nvPr>
            <p:ph type="title"/>
          </p:nvPr>
        </p:nvSpPr>
        <p:spPr/>
        <p:txBody>
          <a:bodyPr/>
          <a:lstStyle/>
          <a:p>
            <a:r>
              <a:rPr lang="en-US"/>
              <a:t>Facebook Own Posts Table | Buttercup Malaysia - 15 of 17</a:t>
            </a:r>
          </a:p>
        </p:txBody>
      </p:sp>
      <p:graphicFrame>
        <p:nvGraphicFramePr>
          <p:cNvPr id="5" name="Table Placeholder 4">
            <a:extLst>
              <a:ext uri="{FF2B5EF4-FFF2-40B4-BE49-F238E27FC236}">
                <a16:creationId xmlns:a16="http://schemas.microsoft.com/office/drawing/2014/main" id="{95F7D8A2-FABA-47C5-B469-B98A155979BC}"/>
              </a:ext>
            </a:extLst>
          </p:cNvPr>
          <p:cNvGraphicFramePr>
            <a:graphicFrameLocks noGrp="1"/>
          </p:cNvGraphicFramePr>
          <p:nvPr>
            <p:ph type="tbl" sz="quarter" idx="13"/>
            <p:extLst>
              <p:ext uri="{D42A27DB-BD31-4B8C-83A1-F6EECF244321}">
                <p14:modId xmlns:p14="http://schemas.microsoft.com/office/powerpoint/2010/main" val="572575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5828965"/>
                    </a:ext>
                  </a:extLst>
                </a:gridCol>
                <a:gridCol w="822960">
                  <a:extLst>
                    <a:ext uri="{9D8B030D-6E8A-4147-A177-3AD203B41FA5}">
                      <a16:colId xmlns:a16="http://schemas.microsoft.com/office/drawing/2014/main" val="2204946745"/>
                    </a:ext>
                  </a:extLst>
                </a:gridCol>
                <a:gridCol w="822960">
                  <a:extLst>
                    <a:ext uri="{9D8B030D-6E8A-4147-A177-3AD203B41FA5}">
                      <a16:colId xmlns:a16="http://schemas.microsoft.com/office/drawing/2014/main" val="1220486347"/>
                    </a:ext>
                  </a:extLst>
                </a:gridCol>
                <a:gridCol w="822960">
                  <a:extLst>
                    <a:ext uri="{9D8B030D-6E8A-4147-A177-3AD203B41FA5}">
                      <a16:colId xmlns:a16="http://schemas.microsoft.com/office/drawing/2014/main" val="4194910625"/>
                    </a:ext>
                  </a:extLst>
                </a:gridCol>
                <a:gridCol w="822960">
                  <a:extLst>
                    <a:ext uri="{9D8B030D-6E8A-4147-A177-3AD203B41FA5}">
                      <a16:colId xmlns:a16="http://schemas.microsoft.com/office/drawing/2014/main" val="1372987841"/>
                    </a:ext>
                  </a:extLst>
                </a:gridCol>
                <a:gridCol w="822960">
                  <a:extLst>
                    <a:ext uri="{9D8B030D-6E8A-4147-A177-3AD203B41FA5}">
                      <a16:colId xmlns:a16="http://schemas.microsoft.com/office/drawing/2014/main" val="2673784500"/>
                    </a:ext>
                  </a:extLst>
                </a:gridCol>
                <a:gridCol w="822960">
                  <a:extLst>
                    <a:ext uri="{9D8B030D-6E8A-4147-A177-3AD203B41FA5}">
                      <a16:colId xmlns:a16="http://schemas.microsoft.com/office/drawing/2014/main" val="4152242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911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- 2021-01-07 12:00:00</a:t>
                      </a:r>
                      <a:r>
                        <a:rPr kumimoji="0" lang="en-US" sz="1000" b="0" i="0" u="none" strike="noStrike" kern="1200" cap="none" spc="0" normalizeH="0" baseline="0" noProof="0">
                          <a:ln>
                            <a:noFill/>
                          </a:ln>
                          <a:solidFill>
                            <a:prstClr val="black"/>
                          </a:solidFill>
                          <a:effectLst/>
                          <a:uLnTx/>
                          <a:uFillTx/>
                          <a:latin typeface="+mn-lt"/>
                          <a:ea typeface="+mn-ea"/>
                          <a:cs typeface="+mn-cs"/>
                        </a:rPr>
                        <a:t>
 Inginkan sesuatu yang lebih sihat untuk memasak? Gunakan rangkaian Buttercup Gold! Ianya bebas kolestrol dan kaya dengan acid lemak omega 3, vitamin A dan D!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0441350"/>
                  </a:ext>
                </a:extLst>
              </a:tr>
            </a:tbl>
          </a:graphicData>
        </a:graphic>
      </p:graphicFrame>
      <p:sp>
        <p:nvSpPr>
          <p:cNvPr id="4" name="Text Placeholder 3">
            <a:extLst>
              <a:ext uri="{FF2B5EF4-FFF2-40B4-BE49-F238E27FC236}">
                <a16:creationId xmlns:a16="http://schemas.microsoft.com/office/drawing/2014/main" id="{9729D5AA-5B53-47E5-82A3-CB31C82A6ED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8954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A4803-5140-4B02-8221-1CB8BD156631}"/>
              </a:ext>
            </a:extLst>
          </p:cNvPr>
          <p:cNvSpPr>
            <a:spLocks noGrp="1"/>
          </p:cNvSpPr>
          <p:nvPr>
            <p:ph type="title"/>
          </p:nvPr>
        </p:nvSpPr>
        <p:spPr/>
        <p:txBody>
          <a:bodyPr/>
          <a:lstStyle/>
          <a:p>
            <a:r>
              <a:rPr lang="en-US"/>
              <a:t>Facebook Own Posts Table | Buttercup Malaysia - 16 of 17</a:t>
            </a:r>
          </a:p>
        </p:txBody>
      </p:sp>
      <p:graphicFrame>
        <p:nvGraphicFramePr>
          <p:cNvPr id="5" name="Table Placeholder 4">
            <a:extLst>
              <a:ext uri="{FF2B5EF4-FFF2-40B4-BE49-F238E27FC236}">
                <a16:creationId xmlns:a16="http://schemas.microsoft.com/office/drawing/2014/main" id="{B915FC02-1D9C-492F-8642-717740A5FB8E}"/>
              </a:ext>
            </a:extLst>
          </p:cNvPr>
          <p:cNvGraphicFramePr>
            <a:graphicFrameLocks noGrp="1"/>
          </p:cNvGraphicFramePr>
          <p:nvPr>
            <p:ph type="tbl" sz="quarter" idx="13"/>
            <p:extLst>
              <p:ext uri="{D42A27DB-BD31-4B8C-83A1-F6EECF244321}">
                <p14:modId xmlns:p14="http://schemas.microsoft.com/office/powerpoint/2010/main" val="477752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2884247"/>
                    </a:ext>
                  </a:extLst>
                </a:gridCol>
                <a:gridCol w="822960">
                  <a:extLst>
                    <a:ext uri="{9D8B030D-6E8A-4147-A177-3AD203B41FA5}">
                      <a16:colId xmlns:a16="http://schemas.microsoft.com/office/drawing/2014/main" val="103460936"/>
                    </a:ext>
                  </a:extLst>
                </a:gridCol>
                <a:gridCol w="822960">
                  <a:extLst>
                    <a:ext uri="{9D8B030D-6E8A-4147-A177-3AD203B41FA5}">
                      <a16:colId xmlns:a16="http://schemas.microsoft.com/office/drawing/2014/main" val="4004429591"/>
                    </a:ext>
                  </a:extLst>
                </a:gridCol>
                <a:gridCol w="822960">
                  <a:extLst>
                    <a:ext uri="{9D8B030D-6E8A-4147-A177-3AD203B41FA5}">
                      <a16:colId xmlns:a16="http://schemas.microsoft.com/office/drawing/2014/main" val="2479488524"/>
                    </a:ext>
                  </a:extLst>
                </a:gridCol>
                <a:gridCol w="822960">
                  <a:extLst>
                    <a:ext uri="{9D8B030D-6E8A-4147-A177-3AD203B41FA5}">
                      <a16:colId xmlns:a16="http://schemas.microsoft.com/office/drawing/2014/main" val="2831337270"/>
                    </a:ext>
                  </a:extLst>
                </a:gridCol>
                <a:gridCol w="822960">
                  <a:extLst>
                    <a:ext uri="{9D8B030D-6E8A-4147-A177-3AD203B41FA5}">
                      <a16:colId xmlns:a16="http://schemas.microsoft.com/office/drawing/2014/main" val="1312673721"/>
                    </a:ext>
                  </a:extLst>
                </a:gridCol>
                <a:gridCol w="822960">
                  <a:extLst>
                    <a:ext uri="{9D8B030D-6E8A-4147-A177-3AD203B41FA5}">
                      <a16:colId xmlns:a16="http://schemas.microsoft.com/office/drawing/2014/main" val="1164782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020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- 2021-01-05 09:30:00</a:t>
                      </a:r>
                      <a:r>
                        <a:rPr kumimoji="0" lang="en-US" sz="1000" b="0" i="0" u="none" strike="noStrike" kern="1200" cap="none" spc="0" normalizeH="0" baseline="0" noProof="0">
                          <a:ln>
                            <a:noFill/>
                          </a:ln>
                          <a:solidFill>
                            <a:prstClr val="black"/>
                          </a:solidFill>
                          <a:effectLst/>
                          <a:uLnTx/>
                          <a:uFillTx/>
                          <a:latin typeface="+mn-lt"/>
                          <a:ea typeface="+mn-ea"/>
                          <a:cs typeface="+mn-cs"/>
                        </a:rPr>
                        <a:t>
 Mulakan hari baru dalam tahun yang baru dengan roti canai buatan sendiri bersama Buttercup! 
#ResipiButtercup #SedapDenganButtercup
Roti Canai Buttercup
Bahan-bahan: 
5 sudu besar Buttercup
4 cawan tepung roti 
1 biji telur 
1 sudu besar susu sejat
1 ¼ cawan air 
1 sudu kecil garam 
Arahan: 
1. Campurkan 3 sudu Buttercup, tepung, telur, susu sejat, air dan garam. Uli selama 10 minit dan biarkan ia selama 10 minit, kemudian, uli lagi selama 5 minit sehingga doh tidak melekat.
2. Bahagikan doh kepada10 bahagian kecil. Salutkan doh dengan Buttercup dan masukkan ke dalam bekas yang juga berisi Buttercup yang telah dicairkan. Tutup rapat bekas dan biarkan ia semalaman di dalam peti sejuk. 
3. Setelah dibiarkan semalaman, letakkan 1 sudu Buttercup di atas loyang untuk ditebar, ambil satu bahagian dan ratakan. Tekan dan tarik doh secara perlahan-lahan supaya ia menjadi lebar. Letakkan sedikit Buttercup sekiranya perlu untuk membantu proses menarik doh. Anda juga boleh menebarkan doh supay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88626142"/>
                  </a:ext>
                </a:extLst>
              </a:tr>
            </a:tbl>
          </a:graphicData>
        </a:graphic>
      </p:graphicFrame>
      <p:sp>
        <p:nvSpPr>
          <p:cNvPr id="4" name="Text Placeholder 3">
            <a:extLst>
              <a:ext uri="{FF2B5EF4-FFF2-40B4-BE49-F238E27FC236}">
                <a16:creationId xmlns:a16="http://schemas.microsoft.com/office/drawing/2014/main" id="{A282F7E5-9BFE-4309-A840-4EDD4ACCEEA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293261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7328F-73DC-4793-99A4-307DE2B514A7}"/>
              </a:ext>
            </a:extLst>
          </p:cNvPr>
          <p:cNvSpPr>
            <a:spLocks noGrp="1"/>
          </p:cNvSpPr>
          <p:nvPr>
            <p:ph type="title"/>
          </p:nvPr>
        </p:nvSpPr>
        <p:spPr/>
        <p:txBody>
          <a:bodyPr/>
          <a:lstStyle/>
          <a:p>
            <a:r>
              <a:rPr lang="en-US"/>
              <a:t>Facebook Own Posts Table | Buttercup Malaysia - 17 of 17</a:t>
            </a:r>
          </a:p>
        </p:txBody>
      </p:sp>
      <p:graphicFrame>
        <p:nvGraphicFramePr>
          <p:cNvPr id="5" name="Table Placeholder 4">
            <a:extLst>
              <a:ext uri="{FF2B5EF4-FFF2-40B4-BE49-F238E27FC236}">
                <a16:creationId xmlns:a16="http://schemas.microsoft.com/office/drawing/2014/main" id="{4EABC222-A24A-4B13-82B0-0BCDE68E626A}"/>
              </a:ext>
            </a:extLst>
          </p:cNvPr>
          <p:cNvGraphicFramePr>
            <a:graphicFrameLocks noGrp="1"/>
          </p:cNvGraphicFramePr>
          <p:nvPr>
            <p:ph type="tbl" sz="quarter" idx="13"/>
            <p:extLst>
              <p:ext uri="{D42A27DB-BD31-4B8C-83A1-F6EECF244321}">
                <p14:modId xmlns:p14="http://schemas.microsoft.com/office/powerpoint/2010/main" val="2312032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5496490"/>
                    </a:ext>
                  </a:extLst>
                </a:gridCol>
                <a:gridCol w="822960">
                  <a:extLst>
                    <a:ext uri="{9D8B030D-6E8A-4147-A177-3AD203B41FA5}">
                      <a16:colId xmlns:a16="http://schemas.microsoft.com/office/drawing/2014/main" val="3000026384"/>
                    </a:ext>
                  </a:extLst>
                </a:gridCol>
                <a:gridCol w="822960">
                  <a:extLst>
                    <a:ext uri="{9D8B030D-6E8A-4147-A177-3AD203B41FA5}">
                      <a16:colId xmlns:a16="http://schemas.microsoft.com/office/drawing/2014/main" val="1491038101"/>
                    </a:ext>
                  </a:extLst>
                </a:gridCol>
                <a:gridCol w="822960">
                  <a:extLst>
                    <a:ext uri="{9D8B030D-6E8A-4147-A177-3AD203B41FA5}">
                      <a16:colId xmlns:a16="http://schemas.microsoft.com/office/drawing/2014/main" val="1766187533"/>
                    </a:ext>
                  </a:extLst>
                </a:gridCol>
                <a:gridCol w="822960">
                  <a:extLst>
                    <a:ext uri="{9D8B030D-6E8A-4147-A177-3AD203B41FA5}">
                      <a16:colId xmlns:a16="http://schemas.microsoft.com/office/drawing/2014/main" val="1508072027"/>
                    </a:ext>
                  </a:extLst>
                </a:gridCol>
                <a:gridCol w="822960">
                  <a:extLst>
                    <a:ext uri="{9D8B030D-6E8A-4147-A177-3AD203B41FA5}">
                      <a16:colId xmlns:a16="http://schemas.microsoft.com/office/drawing/2014/main" val="3794619499"/>
                    </a:ext>
                  </a:extLst>
                </a:gridCol>
                <a:gridCol w="822960">
                  <a:extLst>
                    <a:ext uri="{9D8B030D-6E8A-4147-A177-3AD203B41FA5}">
                      <a16:colId xmlns:a16="http://schemas.microsoft.com/office/drawing/2014/main" val="361805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79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- 2021-01-03 10:00:01</a:t>
                      </a:r>
                      <a:r>
                        <a:rPr kumimoji="0" lang="en-US" sz="1000" b="0" i="0" u="none" strike="noStrike" kern="1200" cap="none" spc="0" normalizeH="0" baseline="0" noProof="0">
                          <a:ln>
                            <a:noFill/>
                          </a:ln>
                          <a:solidFill>
                            <a:prstClr val="black"/>
                          </a:solidFill>
                          <a:effectLst/>
                          <a:uLnTx/>
                          <a:uFillTx/>
                          <a:latin typeface="+mn-lt"/>
                          <a:ea typeface="+mn-ea"/>
                          <a:cs typeface="+mn-cs"/>
                        </a:rPr>
                        <a:t>
 Pernahkah anda tahu mengapa adunan anda melimpah ketika membakar? Jawapannya mudah, ianya kerana pengisian loyang yang berlebihan. 
Anda perlu pastikan adunan anda mempunyai ruang untuk mengembang dan menaik apabila dibakar. Jadi, jangan isi adunan anda sehingga penuh, ia akan melimpah ketika berada dalam ketuhar. 
#TipButtercup
Sumber: https://easybakelab.com/tips-baking-untuk-beginner/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29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- 2021-01-01 00:09:45</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tahun baru 2021! 
Buttercup berharap tahun baru ini akan memberikan kejayaan dan kesejahteraan kepada semua! 🎊
#SelamatTahunBaru2021
#KekalSelamat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1694879"/>
                  </a:ext>
                </a:extLst>
              </a:tr>
            </a:tbl>
          </a:graphicData>
        </a:graphic>
      </p:graphicFrame>
      <p:sp>
        <p:nvSpPr>
          <p:cNvPr id="4" name="Text Placeholder 3">
            <a:extLst>
              <a:ext uri="{FF2B5EF4-FFF2-40B4-BE49-F238E27FC236}">
                <a16:creationId xmlns:a16="http://schemas.microsoft.com/office/drawing/2014/main" id="{E7D3BE10-B87E-4DA8-9C7B-AE1EB65C2E9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558430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B3260-5892-471A-B7AC-C9729DF33085}"/>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0D5D908F-0A3D-4F3F-B9F2-9A93752E898C}"/>
              </a:ext>
            </a:extLst>
          </p:cNvPr>
          <p:cNvGraphicFramePr>
            <a:graphicFrameLocks noGrp="1"/>
          </p:cNvGraphicFramePr>
          <p:nvPr>
            <p:ph type="chart" sz="quarter" idx="13"/>
            <p:extLst>
              <p:ext uri="{D42A27DB-BD31-4B8C-83A1-F6EECF244321}">
                <p14:modId xmlns:p14="http://schemas.microsoft.com/office/powerpoint/2010/main" val="1249526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741BE-23F9-44E5-8E9A-941A79A3528E}"/>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E6F41188-F948-4596-8E71-2343A3732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6479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63812-D91E-46C3-A9E9-C22577FFA0DF}"/>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82080B76-8742-4EEA-B2D1-BABF9A21F84C}"/>
              </a:ext>
            </a:extLst>
          </p:cNvPr>
          <p:cNvGraphicFramePr>
            <a:graphicFrameLocks noGrp="1"/>
          </p:cNvGraphicFramePr>
          <p:nvPr>
            <p:ph type="chart" sz="quarter" idx="13"/>
            <p:extLst>
              <p:ext uri="{D42A27DB-BD31-4B8C-83A1-F6EECF244321}">
                <p14:modId xmlns:p14="http://schemas.microsoft.com/office/powerpoint/2010/main" val="1935697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B94998-F790-4E15-B2A8-2827000EA7B7}"/>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DF62957F-BD27-4A4D-8159-7EA14D065D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0681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3C915-228B-4A5D-9150-7FFB8A4DDEBB}"/>
              </a:ext>
            </a:extLst>
          </p:cNvPr>
          <p:cNvSpPr>
            <a:spLocks noGrp="1"/>
          </p:cNvSpPr>
          <p:nvPr>
            <p:ph type="title"/>
          </p:nvPr>
        </p:nvSpPr>
        <p:spPr/>
        <p:txBody>
          <a:bodyPr/>
          <a:lstStyle/>
          <a:p>
            <a:r>
              <a:rPr lang="en-US"/>
              <a:t>Facebook Page Post Reach Table | Buttercup Malaysia</a:t>
            </a:r>
          </a:p>
        </p:txBody>
      </p:sp>
      <p:graphicFrame>
        <p:nvGraphicFramePr>
          <p:cNvPr id="5" name="Table Placeholder 4">
            <a:extLst>
              <a:ext uri="{FF2B5EF4-FFF2-40B4-BE49-F238E27FC236}">
                <a16:creationId xmlns:a16="http://schemas.microsoft.com/office/drawing/2014/main" id="{DAE66AF0-F709-4684-8759-8F2708C43E1E}"/>
              </a:ext>
            </a:extLst>
          </p:cNvPr>
          <p:cNvGraphicFramePr>
            <a:graphicFrameLocks noGrp="1"/>
          </p:cNvGraphicFramePr>
          <p:nvPr>
            <p:ph type="tbl" sz="quarter" idx="13"/>
            <p:extLst>
              <p:ext uri="{D42A27DB-BD31-4B8C-83A1-F6EECF244321}">
                <p14:modId xmlns:p14="http://schemas.microsoft.com/office/powerpoint/2010/main" val="296233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283259"/>
                    </a:ext>
                  </a:extLst>
                </a:gridCol>
                <a:gridCol w="1645920">
                  <a:extLst>
                    <a:ext uri="{9D8B030D-6E8A-4147-A177-3AD203B41FA5}">
                      <a16:colId xmlns:a16="http://schemas.microsoft.com/office/drawing/2014/main" val="1055690832"/>
                    </a:ext>
                  </a:extLst>
                </a:gridCol>
                <a:gridCol w="1645920">
                  <a:extLst>
                    <a:ext uri="{9D8B030D-6E8A-4147-A177-3AD203B41FA5}">
                      <a16:colId xmlns:a16="http://schemas.microsoft.com/office/drawing/2014/main" val="1980499681"/>
                    </a:ext>
                  </a:extLst>
                </a:gridCol>
                <a:gridCol w="1645920">
                  <a:extLst>
                    <a:ext uri="{9D8B030D-6E8A-4147-A177-3AD203B41FA5}">
                      <a16:colId xmlns:a16="http://schemas.microsoft.com/office/drawing/2014/main" val="3905192505"/>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378010661"/>
                  </a:ext>
                </a:extLst>
              </a:tr>
              <a:tr h="370840">
                <a:tc>
                  <a:txBody>
                    <a:bodyPr/>
                    <a:lstStyle/>
                    <a:p>
                      <a:r>
                        <a:rPr lang="en-US" sz="1000"/>
                        <a:t>Buttercup Malaysia</a:t>
                      </a:r>
                    </a:p>
                  </a:txBody>
                  <a:tcPr/>
                </a:tc>
                <a:tc>
                  <a:txBody>
                    <a:bodyPr/>
                    <a:lstStyle/>
                    <a:p>
                      <a:r>
                        <a:rPr lang="en-US" sz="1000"/>
                        <a:t>3407</a:t>
                      </a:r>
                    </a:p>
                  </a:txBody>
                  <a:tcPr/>
                </a:tc>
                <a:tc>
                  <a:txBody>
                    <a:bodyPr/>
                    <a:lstStyle/>
                    <a:p>
                      <a:r>
                        <a:rPr lang="en-US" sz="1000"/>
                        <a:t>51029</a:t>
                      </a:r>
                    </a:p>
                  </a:txBody>
                  <a:tcPr/>
                </a:tc>
                <a:tc>
                  <a:txBody>
                    <a:bodyPr/>
                    <a:lstStyle/>
                    <a:p>
                      <a:r>
                        <a:rPr lang="en-US" sz="1000"/>
                        <a:t>175002</a:t>
                      </a:r>
                    </a:p>
                  </a:txBody>
                  <a:tcPr/>
                </a:tc>
                <a:extLst>
                  <a:ext uri="{0D108BD9-81ED-4DB2-BD59-A6C34878D82A}">
                    <a16:rowId xmlns:a16="http://schemas.microsoft.com/office/drawing/2014/main" val="3727573376"/>
                  </a:ext>
                </a:extLst>
              </a:tr>
            </a:tbl>
          </a:graphicData>
        </a:graphic>
      </p:graphicFrame>
      <p:sp>
        <p:nvSpPr>
          <p:cNvPr id="4" name="Text Placeholder 3">
            <a:extLst>
              <a:ext uri="{FF2B5EF4-FFF2-40B4-BE49-F238E27FC236}">
                <a16:creationId xmlns:a16="http://schemas.microsoft.com/office/drawing/2014/main" id="{BB5DB6AE-67A3-4EE4-AEFC-9194D694350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32631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489AB-408C-4313-BF5F-B422C18B9DB5}"/>
              </a:ext>
            </a:extLst>
          </p:cNvPr>
          <p:cNvSpPr>
            <a:spLocks noGrp="1"/>
          </p:cNvSpPr>
          <p:nvPr>
            <p:ph type="title"/>
          </p:nvPr>
        </p:nvSpPr>
        <p:spPr/>
        <p:txBody>
          <a:bodyPr/>
          <a:lstStyle/>
          <a:p>
            <a:r>
              <a:rPr lang="en-US"/>
              <a:t>Facebook Organic Reach over Time | Buttercup Malaysia</a:t>
            </a:r>
          </a:p>
        </p:txBody>
      </p:sp>
      <p:graphicFrame>
        <p:nvGraphicFramePr>
          <p:cNvPr id="6" name="Chart Placeholder 5">
            <a:extLst>
              <a:ext uri="{FF2B5EF4-FFF2-40B4-BE49-F238E27FC236}">
                <a16:creationId xmlns:a16="http://schemas.microsoft.com/office/drawing/2014/main" id="{D57F6C2D-BB33-43D1-93C5-92F79B2BB832}"/>
              </a:ext>
            </a:extLst>
          </p:cNvPr>
          <p:cNvGraphicFramePr>
            <a:graphicFrameLocks noGrp="1"/>
          </p:cNvGraphicFramePr>
          <p:nvPr>
            <p:ph type="chart" sz="quarter" idx="13"/>
            <p:extLst>
              <p:ext uri="{D42A27DB-BD31-4B8C-83A1-F6EECF244321}">
                <p14:modId xmlns:p14="http://schemas.microsoft.com/office/powerpoint/2010/main" val="2845015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1D1107-5A5C-4970-B1BA-FA6A76F6DF2C}"/>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B99AFB78-6276-4328-BF02-623939D5CD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28034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4429D-479A-482B-948C-F93A05DDD150}"/>
              </a:ext>
            </a:extLst>
          </p:cNvPr>
          <p:cNvSpPr>
            <a:spLocks noGrp="1"/>
          </p:cNvSpPr>
          <p:nvPr>
            <p:ph type="title"/>
          </p:nvPr>
        </p:nvSpPr>
        <p:spPr/>
        <p:txBody>
          <a:bodyPr/>
          <a:lstStyle/>
          <a:p>
            <a:r>
              <a:rPr lang="en-US"/>
              <a:t>Facebook Original Own Posts Table | Buttercup Malaysia - 1 of 19</a:t>
            </a:r>
          </a:p>
        </p:txBody>
      </p:sp>
      <p:graphicFrame>
        <p:nvGraphicFramePr>
          <p:cNvPr id="5" name="Table Placeholder 4">
            <a:extLst>
              <a:ext uri="{FF2B5EF4-FFF2-40B4-BE49-F238E27FC236}">
                <a16:creationId xmlns:a16="http://schemas.microsoft.com/office/drawing/2014/main" id="{6818E449-314F-4A8D-9BA6-3317A7C6ECA9}"/>
              </a:ext>
            </a:extLst>
          </p:cNvPr>
          <p:cNvGraphicFramePr>
            <a:graphicFrameLocks noGrp="1"/>
          </p:cNvGraphicFramePr>
          <p:nvPr>
            <p:ph type="tbl" sz="quarter" idx="13"/>
            <p:extLst>
              <p:ext uri="{D42A27DB-BD31-4B8C-83A1-F6EECF244321}">
                <p14:modId xmlns:p14="http://schemas.microsoft.com/office/powerpoint/2010/main" val="3662622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94614340"/>
                    </a:ext>
                  </a:extLst>
                </a:gridCol>
                <a:gridCol w="905256">
                  <a:extLst>
                    <a:ext uri="{9D8B030D-6E8A-4147-A177-3AD203B41FA5}">
                      <a16:colId xmlns:a16="http://schemas.microsoft.com/office/drawing/2014/main" val="1366620272"/>
                    </a:ext>
                  </a:extLst>
                </a:gridCol>
                <a:gridCol w="411480">
                  <a:extLst>
                    <a:ext uri="{9D8B030D-6E8A-4147-A177-3AD203B41FA5}">
                      <a16:colId xmlns:a16="http://schemas.microsoft.com/office/drawing/2014/main" val="1396397956"/>
                    </a:ext>
                  </a:extLst>
                </a:gridCol>
                <a:gridCol w="246888">
                  <a:extLst>
                    <a:ext uri="{9D8B030D-6E8A-4147-A177-3AD203B41FA5}">
                      <a16:colId xmlns:a16="http://schemas.microsoft.com/office/drawing/2014/main" val="166527162"/>
                    </a:ext>
                  </a:extLst>
                </a:gridCol>
                <a:gridCol w="246888">
                  <a:extLst>
                    <a:ext uri="{9D8B030D-6E8A-4147-A177-3AD203B41FA5}">
                      <a16:colId xmlns:a16="http://schemas.microsoft.com/office/drawing/2014/main" val="236093619"/>
                    </a:ext>
                  </a:extLst>
                </a:gridCol>
                <a:gridCol w="246888">
                  <a:extLst>
                    <a:ext uri="{9D8B030D-6E8A-4147-A177-3AD203B41FA5}">
                      <a16:colId xmlns:a16="http://schemas.microsoft.com/office/drawing/2014/main" val="329983041"/>
                    </a:ext>
                  </a:extLst>
                </a:gridCol>
                <a:gridCol w="246888">
                  <a:extLst>
                    <a:ext uri="{9D8B030D-6E8A-4147-A177-3AD203B41FA5}">
                      <a16:colId xmlns:a16="http://schemas.microsoft.com/office/drawing/2014/main" val="236059268"/>
                    </a:ext>
                  </a:extLst>
                </a:gridCol>
                <a:gridCol w="246888">
                  <a:extLst>
                    <a:ext uri="{9D8B030D-6E8A-4147-A177-3AD203B41FA5}">
                      <a16:colId xmlns:a16="http://schemas.microsoft.com/office/drawing/2014/main" val="2480233624"/>
                    </a:ext>
                  </a:extLst>
                </a:gridCol>
                <a:gridCol w="246888">
                  <a:extLst>
                    <a:ext uri="{9D8B030D-6E8A-4147-A177-3AD203B41FA5}">
                      <a16:colId xmlns:a16="http://schemas.microsoft.com/office/drawing/2014/main" val="2510950287"/>
                    </a:ext>
                  </a:extLst>
                </a:gridCol>
                <a:gridCol w="246888">
                  <a:extLst>
                    <a:ext uri="{9D8B030D-6E8A-4147-A177-3AD203B41FA5}">
                      <a16:colId xmlns:a16="http://schemas.microsoft.com/office/drawing/2014/main" val="2613725826"/>
                    </a:ext>
                  </a:extLst>
                </a:gridCol>
                <a:gridCol w="246888">
                  <a:extLst>
                    <a:ext uri="{9D8B030D-6E8A-4147-A177-3AD203B41FA5}">
                      <a16:colId xmlns:a16="http://schemas.microsoft.com/office/drawing/2014/main" val="1115780148"/>
                    </a:ext>
                  </a:extLst>
                </a:gridCol>
                <a:gridCol w="246888">
                  <a:extLst>
                    <a:ext uri="{9D8B030D-6E8A-4147-A177-3AD203B41FA5}">
                      <a16:colId xmlns:a16="http://schemas.microsoft.com/office/drawing/2014/main" val="4263114088"/>
                    </a:ext>
                  </a:extLst>
                </a:gridCol>
                <a:gridCol w="246888">
                  <a:extLst>
                    <a:ext uri="{9D8B030D-6E8A-4147-A177-3AD203B41FA5}">
                      <a16:colId xmlns:a16="http://schemas.microsoft.com/office/drawing/2014/main" val="754559952"/>
                    </a:ext>
                  </a:extLst>
                </a:gridCol>
                <a:gridCol w="246888">
                  <a:extLst>
                    <a:ext uri="{9D8B030D-6E8A-4147-A177-3AD203B41FA5}">
                      <a16:colId xmlns:a16="http://schemas.microsoft.com/office/drawing/2014/main" val="1699148151"/>
                    </a:ext>
                  </a:extLst>
                </a:gridCol>
                <a:gridCol w="246888">
                  <a:extLst>
                    <a:ext uri="{9D8B030D-6E8A-4147-A177-3AD203B41FA5}">
                      <a16:colId xmlns:a16="http://schemas.microsoft.com/office/drawing/2014/main" val="3300933425"/>
                    </a:ext>
                  </a:extLst>
                </a:gridCol>
                <a:gridCol w="246888">
                  <a:extLst>
                    <a:ext uri="{9D8B030D-6E8A-4147-A177-3AD203B41FA5}">
                      <a16:colId xmlns:a16="http://schemas.microsoft.com/office/drawing/2014/main" val="229512591"/>
                    </a:ext>
                  </a:extLst>
                </a:gridCol>
                <a:gridCol w="246888">
                  <a:extLst>
                    <a:ext uri="{9D8B030D-6E8A-4147-A177-3AD203B41FA5}">
                      <a16:colId xmlns:a16="http://schemas.microsoft.com/office/drawing/2014/main" val="3202232009"/>
                    </a:ext>
                  </a:extLst>
                </a:gridCol>
                <a:gridCol w="246888">
                  <a:extLst>
                    <a:ext uri="{9D8B030D-6E8A-4147-A177-3AD203B41FA5}">
                      <a16:colId xmlns:a16="http://schemas.microsoft.com/office/drawing/2014/main" val="435553689"/>
                    </a:ext>
                  </a:extLst>
                </a:gridCol>
                <a:gridCol w="246888">
                  <a:extLst>
                    <a:ext uri="{9D8B030D-6E8A-4147-A177-3AD203B41FA5}">
                      <a16:colId xmlns:a16="http://schemas.microsoft.com/office/drawing/2014/main" val="3784972806"/>
                    </a:ext>
                  </a:extLst>
                </a:gridCol>
                <a:gridCol w="246888">
                  <a:extLst>
                    <a:ext uri="{9D8B030D-6E8A-4147-A177-3AD203B41FA5}">
                      <a16:colId xmlns:a16="http://schemas.microsoft.com/office/drawing/2014/main" val="2431963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61748165"/>
                  </a:ext>
                </a:extLst>
              </a:tr>
            </a:tbl>
          </a:graphicData>
        </a:graphic>
      </p:graphicFrame>
      <p:sp>
        <p:nvSpPr>
          <p:cNvPr id="4" name="Text Placeholder 3">
            <a:extLst>
              <a:ext uri="{FF2B5EF4-FFF2-40B4-BE49-F238E27FC236}">
                <a16:creationId xmlns:a16="http://schemas.microsoft.com/office/drawing/2014/main" id="{593851E0-9CBD-4B59-B883-38F5B69D2A3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5938224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0C955-A552-4C8D-9360-6DB85110F08F}"/>
              </a:ext>
            </a:extLst>
          </p:cNvPr>
          <p:cNvSpPr>
            <a:spLocks noGrp="1"/>
          </p:cNvSpPr>
          <p:nvPr>
            <p:ph type="title"/>
          </p:nvPr>
        </p:nvSpPr>
        <p:spPr/>
        <p:txBody>
          <a:bodyPr/>
          <a:lstStyle/>
          <a:p>
            <a:r>
              <a:rPr lang="en-US"/>
              <a:t>Facebook Original Own Posts Table | Buttercup Malaysia - 2 of 19</a:t>
            </a:r>
          </a:p>
        </p:txBody>
      </p:sp>
      <p:graphicFrame>
        <p:nvGraphicFramePr>
          <p:cNvPr id="5" name="Table Placeholder 4">
            <a:extLst>
              <a:ext uri="{FF2B5EF4-FFF2-40B4-BE49-F238E27FC236}">
                <a16:creationId xmlns:a16="http://schemas.microsoft.com/office/drawing/2014/main" id="{B87E66AF-52AA-47E5-9A20-D08C98E3244F}"/>
              </a:ext>
            </a:extLst>
          </p:cNvPr>
          <p:cNvGraphicFramePr>
            <a:graphicFrameLocks noGrp="1"/>
          </p:cNvGraphicFramePr>
          <p:nvPr>
            <p:ph type="tbl" sz="quarter" idx="13"/>
            <p:extLst>
              <p:ext uri="{D42A27DB-BD31-4B8C-83A1-F6EECF244321}">
                <p14:modId xmlns:p14="http://schemas.microsoft.com/office/powerpoint/2010/main" val="3645775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59157362"/>
                    </a:ext>
                  </a:extLst>
                </a:gridCol>
                <a:gridCol w="905256">
                  <a:extLst>
                    <a:ext uri="{9D8B030D-6E8A-4147-A177-3AD203B41FA5}">
                      <a16:colId xmlns:a16="http://schemas.microsoft.com/office/drawing/2014/main" val="2721725104"/>
                    </a:ext>
                  </a:extLst>
                </a:gridCol>
                <a:gridCol w="411480">
                  <a:extLst>
                    <a:ext uri="{9D8B030D-6E8A-4147-A177-3AD203B41FA5}">
                      <a16:colId xmlns:a16="http://schemas.microsoft.com/office/drawing/2014/main" val="1456303009"/>
                    </a:ext>
                  </a:extLst>
                </a:gridCol>
                <a:gridCol w="246888">
                  <a:extLst>
                    <a:ext uri="{9D8B030D-6E8A-4147-A177-3AD203B41FA5}">
                      <a16:colId xmlns:a16="http://schemas.microsoft.com/office/drawing/2014/main" val="2231063202"/>
                    </a:ext>
                  </a:extLst>
                </a:gridCol>
                <a:gridCol w="246888">
                  <a:extLst>
                    <a:ext uri="{9D8B030D-6E8A-4147-A177-3AD203B41FA5}">
                      <a16:colId xmlns:a16="http://schemas.microsoft.com/office/drawing/2014/main" val="4149822326"/>
                    </a:ext>
                  </a:extLst>
                </a:gridCol>
                <a:gridCol w="246888">
                  <a:extLst>
                    <a:ext uri="{9D8B030D-6E8A-4147-A177-3AD203B41FA5}">
                      <a16:colId xmlns:a16="http://schemas.microsoft.com/office/drawing/2014/main" val="1840308732"/>
                    </a:ext>
                  </a:extLst>
                </a:gridCol>
                <a:gridCol w="246888">
                  <a:extLst>
                    <a:ext uri="{9D8B030D-6E8A-4147-A177-3AD203B41FA5}">
                      <a16:colId xmlns:a16="http://schemas.microsoft.com/office/drawing/2014/main" val="1648677901"/>
                    </a:ext>
                  </a:extLst>
                </a:gridCol>
                <a:gridCol w="246888">
                  <a:extLst>
                    <a:ext uri="{9D8B030D-6E8A-4147-A177-3AD203B41FA5}">
                      <a16:colId xmlns:a16="http://schemas.microsoft.com/office/drawing/2014/main" val="2686257563"/>
                    </a:ext>
                  </a:extLst>
                </a:gridCol>
                <a:gridCol w="246888">
                  <a:extLst>
                    <a:ext uri="{9D8B030D-6E8A-4147-A177-3AD203B41FA5}">
                      <a16:colId xmlns:a16="http://schemas.microsoft.com/office/drawing/2014/main" val="164206737"/>
                    </a:ext>
                  </a:extLst>
                </a:gridCol>
                <a:gridCol w="246888">
                  <a:extLst>
                    <a:ext uri="{9D8B030D-6E8A-4147-A177-3AD203B41FA5}">
                      <a16:colId xmlns:a16="http://schemas.microsoft.com/office/drawing/2014/main" val="3541961659"/>
                    </a:ext>
                  </a:extLst>
                </a:gridCol>
                <a:gridCol w="246888">
                  <a:extLst>
                    <a:ext uri="{9D8B030D-6E8A-4147-A177-3AD203B41FA5}">
                      <a16:colId xmlns:a16="http://schemas.microsoft.com/office/drawing/2014/main" val="2118469901"/>
                    </a:ext>
                  </a:extLst>
                </a:gridCol>
                <a:gridCol w="246888">
                  <a:extLst>
                    <a:ext uri="{9D8B030D-6E8A-4147-A177-3AD203B41FA5}">
                      <a16:colId xmlns:a16="http://schemas.microsoft.com/office/drawing/2014/main" val="4214592235"/>
                    </a:ext>
                  </a:extLst>
                </a:gridCol>
                <a:gridCol w="246888">
                  <a:extLst>
                    <a:ext uri="{9D8B030D-6E8A-4147-A177-3AD203B41FA5}">
                      <a16:colId xmlns:a16="http://schemas.microsoft.com/office/drawing/2014/main" val="1166786327"/>
                    </a:ext>
                  </a:extLst>
                </a:gridCol>
                <a:gridCol w="246888">
                  <a:extLst>
                    <a:ext uri="{9D8B030D-6E8A-4147-A177-3AD203B41FA5}">
                      <a16:colId xmlns:a16="http://schemas.microsoft.com/office/drawing/2014/main" val="501727320"/>
                    </a:ext>
                  </a:extLst>
                </a:gridCol>
                <a:gridCol w="246888">
                  <a:extLst>
                    <a:ext uri="{9D8B030D-6E8A-4147-A177-3AD203B41FA5}">
                      <a16:colId xmlns:a16="http://schemas.microsoft.com/office/drawing/2014/main" val="2437717871"/>
                    </a:ext>
                  </a:extLst>
                </a:gridCol>
                <a:gridCol w="246888">
                  <a:extLst>
                    <a:ext uri="{9D8B030D-6E8A-4147-A177-3AD203B41FA5}">
                      <a16:colId xmlns:a16="http://schemas.microsoft.com/office/drawing/2014/main" val="156945851"/>
                    </a:ext>
                  </a:extLst>
                </a:gridCol>
                <a:gridCol w="246888">
                  <a:extLst>
                    <a:ext uri="{9D8B030D-6E8A-4147-A177-3AD203B41FA5}">
                      <a16:colId xmlns:a16="http://schemas.microsoft.com/office/drawing/2014/main" val="2920188351"/>
                    </a:ext>
                  </a:extLst>
                </a:gridCol>
                <a:gridCol w="246888">
                  <a:extLst>
                    <a:ext uri="{9D8B030D-6E8A-4147-A177-3AD203B41FA5}">
                      <a16:colId xmlns:a16="http://schemas.microsoft.com/office/drawing/2014/main" val="3962079775"/>
                    </a:ext>
                  </a:extLst>
                </a:gridCol>
                <a:gridCol w="246888">
                  <a:extLst>
                    <a:ext uri="{9D8B030D-6E8A-4147-A177-3AD203B41FA5}">
                      <a16:colId xmlns:a16="http://schemas.microsoft.com/office/drawing/2014/main" val="1709727860"/>
                    </a:ext>
                  </a:extLst>
                </a:gridCol>
                <a:gridCol w="246888">
                  <a:extLst>
                    <a:ext uri="{9D8B030D-6E8A-4147-A177-3AD203B41FA5}">
                      <a16:colId xmlns:a16="http://schemas.microsoft.com/office/drawing/2014/main" val="2394314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9568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- 2021-01-29 10:00:02</a:t>
                      </a:r>
                      <a:r>
                        <a:rPr kumimoji="0" lang="en-US" sz="1000" b="0" i="0" u="none" strike="noStrike" kern="1200" cap="none" spc="0" normalizeH="0" baseline="0" noProof="0">
                          <a:ln>
                            <a:noFill/>
                          </a:ln>
                          <a:solidFill>
                            <a:prstClr val="black"/>
                          </a:solidFill>
                          <a:effectLst/>
                          <a:uLnTx/>
                          <a:uFillTx/>
                          <a:latin typeface="+mn-lt"/>
                          <a:ea typeface="+mn-ea"/>
                          <a:cs typeface="+mn-cs"/>
                        </a:rPr>
                        <a:t>
 Seperti yang dijanjikan, ini lah resipi roti titab Buttercup!
Resipi ini bukan sahaja memberikan anda rasa yang enak malah, lebih sihat dengan Buttercup Gold Extra Virgin Olive Oil yang bebas kolestrol dan kaya dengan omega 3! 
#ResipiButtercup #SedapDenganButtercup 
Roti Titab Buttercup 
Bahan-bahan: 
60g Buttercup Gold Extra Virgin Olive Oil
40g kaya 
1 biji telur separuh masak 
2 keping roti 
Arahan: 
1. Sapukan Buttercup Gold Extra Virgin Olive Oil di kedua-dua belah roti. 
2. Letakkan roti ke atas kuali yang telah dipanaskan. Masak kedua-dua belah sehingga berwarna perang keemasan. 
3. Letakkan telur separuh masak di tengah roti dan letakkan kaya di setiap penjuru roti.
Siap untuk dinikmati! 
Resipi ini dibawakan khas oleh Cef Khairi dari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9855305"/>
                  </a:ext>
                </a:extLst>
              </a:tr>
            </a:tbl>
          </a:graphicData>
        </a:graphic>
      </p:graphicFrame>
      <p:sp>
        <p:nvSpPr>
          <p:cNvPr id="4" name="Text Placeholder 3">
            <a:extLst>
              <a:ext uri="{FF2B5EF4-FFF2-40B4-BE49-F238E27FC236}">
                <a16:creationId xmlns:a16="http://schemas.microsoft.com/office/drawing/2014/main" id="{62DD84E5-D676-4815-AEDE-60A135CDD9B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5461841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59641-4890-4363-8B64-ABD4729C8BB3}"/>
              </a:ext>
            </a:extLst>
          </p:cNvPr>
          <p:cNvSpPr>
            <a:spLocks noGrp="1"/>
          </p:cNvSpPr>
          <p:nvPr>
            <p:ph type="title"/>
          </p:nvPr>
        </p:nvSpPr>
        <p:spPr/>
        <p:txBody>
          <a:bodyPr/>
          <a:lstStyle/>
          <a:p>
            <a:r>
              <a:rPr lang="en-US"/>
              <a:t>Facebook Original Own Posts Table | Buttercup Malaysia - 3 of 19</a:t>
            </a:r>
          </a:p>
        </p:txBody>
      </p:sp>
      <p:graphicFrame>
        <p:nvGraphicFramePr>
          <p:cNvPr id="5" name="Table Placeholder 4">
            <a:extLst>
              <a:ext uri="{FF2B5EF4-FFF2-40B4-BE49-F238E27FC236}">
                <a16:creationId xmlns:a16="http://schemas.microsoft.com/office/drawing/2014/main" id="{C937143F-31F6-4C53-AB5A-40D1C6D4A059}"/>
              </a:ext>
            </a:extLst>
          </p:cNvPr>
          <p:cNvGraphicFramePr>
            <a:graphicFrameLocks noGrp="1"/>
          </p:cNvGraphicFramePr>
          <p:nvPr>
            <p:ph type="tbl" sz="quarter" idx="13"/>
            <p:extLst>
              <p:ext uri="{D42A27DB-BD31-4B8C-83A1-F6EECF244321}">
                <p14:modId xmlns:p14="http://schemas.microsoft.com/office/powerpoint/2010/main" val="418405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45151905"/>
                    </a:ext>
                  </a:extLst>
                </a:gridCol>
                <a:gridCol w="905256">
                  <a:extLst>
                    <a:ext uri="{9D8B030D-6E8A-4147-A177-3AD203B41FA5}">
                      <a16:colId xmlns:a16="http://schemas.microsoft.com/office/drawing/2014/main" val="2550545627"/>
                    </a:ext>
                  </a:extLst>
                </a:gridCol>
                <a:gridCol w="411480">
                  <a:extLst>
                    <a:ext uri="{9D8B030D-6E8A-4147-A177-3AD203B41FA5}">
                      <a16:colId xmlns:a16="http://schemas.microsoft.com/office/drawing/2014/main" val="930511426"/>
                    </a:ext>
                  </a:extLst>
                </a:gridCol>
                <a:gridCol w="246888">
                  <a:extLst>
                    <a:ext uri="{9D8B030D-6E8A-4147-A177-3AD203B41FA5}">
                      <a16:colId xmlns:a16="http://schemas.microsoft.com/office/drawing/2014/main" val="197269072"/>
                    </a:ext>
                  </a:extLst>
                </a:gridCol>
                <a:gridCol w="246888">
                  <a:extLst>
                    <a:ext uri="{9D8B030D-6E8A-4147-A177-3AD203B41FA5}">
                      <a16:colId xmlns:a16="http://schemas.microsoft.com/office/drawing/2014/main" val="997959595"/>
                    </a:ext>
                  </a:extLst>
                </a:gridCol>
                <a:gridCol w="246888">
                  <a:extLst>
                    <a:ext uri="{9D8B030D-6E8A-4147-A177-3AD203B41FA5}">
                      <a16:colId xmlns:a16="http://schemas.microsoft.com/office/drawing/2014/main" val="3891883457"/>
                    </a:ext>
                  </a:extLst>
                </a:gridCol>
                <a:gridCol w="246888">
                  <a:extLst>
                    <a:ext uri="{9D8B030D-6E8A-4147-A177-3AD203B41FA5}">
                      <a16:colId xmlns:a16="http://schemas.microsoft.com/office/drawing/2014/main" val="3348105233"/>
                    </a:ext>
                  </a:extLst>
                </a:gridCol>
                <a:gridCol w="246888">
                  <a:extLst>
                    <a:ext uri="{9D8B030D-6E8A-4147-A177-3AD203B41FA5}">
                      <a16:colId xmlns:a16="http://schemas.microsoft.com/office/drawing/2014/main" val="2975608136"/>
                    </a:ext>
                  </a:extLst>
                </a:gridCol>
                <a:gridCol w="246888">
                  <a:extLst>
                    <a:ext uri="{9D8B030D-6E8A-4147-A177-3AD203B41FA5}">
                      <a16:colId xmlns:a16="http://schemas.microsoft.com/office/drawing/2014/main" val="656896189"/>
                    </a:ext>
                  </a:extLst>
                </a:gridCol>
                <a:gridCol w="246888">
                  <a:extLst>
                    <a:ext uri="{9D8B030D-6E8A-4147-A177-3AD203B41FA5}">
                      <a16:colId xmlns:a16="http://schemas.microsoft.com/office/drawing/2014/main" val="3025640140"/>
                    </a:ext>
                  </a:extLst>
                </a:gridCol>
                <a:gridCol w="246888">
                  <a:extLst>
                    <a:ext uri="{9D8B030D-6E8A-4147-A177-3AD203B41FA5}">
                      <a16:colId xmlns:a16="http://schemas.microsoft.com/office/drawing/2014/main" val="1264037011"/>
                    </a:ext>
                  </a:extLst>
                </a:gridCol>
                <a:gridCol w="246888">
                  <a:extLst>
                    <a:ext uri="{9D8B030D-6E8A-4147-A177-3AD203B41FA5}">
                      <a16:colId xmlns:a16="http://schemas.microsoft.com/office/drawing/2014/main" val="2305987598"/>
                    </a:ext>
                  </a:extLst>
                </a:gridCol>
                <a:gridCol w="246888">
                  <a:extLst>
                    <a:ext uri="{9D8B030D-6E8A-4147-A177-3AD203B41FA5}">
                      <a16:colId xmlns:a16="http://schemas.microsoft.com/office/drawing/2014/main" val="2065351339"/>
                    </a:ext>
                  </a:extLst>
                </a:gridCol>
                <a:gridCol w="246888">
                  <a:extLst>
                    <a:ext uri="{9D8B030D-6E8A-4147-A177-3AD203B41FA5}">
                      <a16:colId xmlns:a16="http://schemas.microsoft.com/office/drawing/2014/main" val="1847126406"/>
                    </a:ext>
                  </a:extLst>
                </a:gridCol>
                <a:gridCol w="246888">
                  <a:extLst>
                    <a:ext uri="{9D8B030D-6E8A-4147-A177-3AD203B41FA5}">
                      <a16:colId xmlns:a16="http://schemas.microsoft.com/office/drawing/2014/main" val="1782531887"/>
                    </a:ext>
                  </a:extLst>
                </a:gridCol>
                <a:gridCol w="246888">
                  <a:extLst>
                    <a:ext uri="{9D8B030D-6E8A-4147-A177-3AD203B41FA5}">
                      <a16:colId xmlns:a16="http://schemas.microsoft.com/office/drawing/2014/main" val="3593606371"/>
                    </a:ext>
                  </a:extLst>
                </a:gridCol>
                <a:gridCol w="246888">
                  <a:extLst>
                    <a:ext uri="{9D8B030D-6E8A-4147-A177-3AD203B41FA5}">
                      <a16:colId xmlns:a16="http://schemas.microsoft.com/office/drawing/2014/main" val="106914513"/>
                    </a:ext>
                  </a:extLst>
                </a:gridCol>
                <a:gridCol w="246888">
                  <a:extLst>
                    <a:ext uri="{9D8B030D-6E8A-4147-A177-3AD203B41FA5}">
                      <a16:colId xmlns:a16="http://schemas.microsoft.com/office/drawing/2014/main" val="1860723438"/>
                    </a:ext>
                  </a:extLst>
                </a:gridCol>
                <a:gridCol w="246888">
                  <a:extLst>
                    <a:ext uri="{9D8B030D-6E8A-4147-A177-3AD203B41FA5}">
                      <a16:colId xmlns:a16="http://schemas.microsoft.com/office/drawing/2014/main" val="170332590"/>
                    </a:ext>
                  </a:extLst>
                </a:gridCol>
                <a:gridCol w="246888">
                  <a:extLst>
                    <a:ext uri="{9D8B030D-6E8A-4147-A177-3AD203B41FA5}">
                      <a16:colId xmlns:a16="http://schemas.microsoft.com/office/drawing/2014/main" val="4173491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3255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- 2021-01-28 12:00:01</a:t>
                      </a:r>
                      <a:r>
                        <a:rPr kumimoji="0" lang="en-US" sz="1000" b="0" i="0" u="none" strike="noStrike" kern="1200" cap="none" spc="0" normalizeH="0" baseline="0" noProof="0">
                          <a:ln>
                            <a:noFill/>
                          </a:ln>
                          <a:solidFill>
                            <a:prstClr val="black"/>
                          </a:solidFill>
                          <a:effectLst/>
                          <a:uLnTx/>
                          <a:uFillTx/>
                          <a:latin typeface="+mn-lt"/>
                          <a:ea typeface="+mn-ea"/>
                          <a:cs typeface="+mn-cs"/>
                        </a:rPr>
                        <a:t>
 Roti ini bukan sebarang roti, ramai yang sanggup untuk berjalan jauh demi merasai makanan ini. Ianya sekeping roti empat segi, dengan sebiji telur separuh masak dan kaya di setiap penjuru roti. Siapa tahu, LIKE cepat! 
Buttercup akan kongsikan resipi ini esok, nantikan! 
#ResipiButtercup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61238"/>
                  </a:ext>
                </a:extLst>
              </a:tr>
            </a:tbl>
          </a:graphicData>
        </a:graphic>
      </p:graphicFrame>
      <p:sp>
        <p:nvSpPr>
          <p:cNvPr id="4" name="Text Placeholder 3">
            <a:extLst>
              <a:ext uri="{FF2B5EF4-FFF2-40B4-BE49-F238E27FC236}">
                <a16:creationId xmlns:a16="http://schemas.microsoft.com/office/drawing/2014/main" id="{365CD993-63B2-44DA-AA51-6EEBF711547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637227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20D76-4BD9-4964-86DD-A280F9A73761}"/>
              </a:ext>
            </a:extLst>
          </p:cNvPr>
          <p:cNvSpPr>
            <a:spLocks noGrp="1"/>
          </p:cNvSpPr>
          <p:nvPr>
            <p:ph type="title"/>
          </p:nvPr>
        </p:nvSpPr>
        <p:spPr/>
        <p:txBody>
          <a:bodyPr/>
          <a:lstStyle/>
          <a:p>
            <a:r>
              <a:rPr lang="en-US"/>
              <a:t>Facebook Original Own Posts Table | Buttercup Malaysia - 4 of 19</a:t>
            </a:r>
          </a:p>
        </p:txBody>
      </p:sp>
      <p:graphicFrame>
        <p:nvGraphicFramePr>
          <p:cNvPr id="5" name="Table Placeholder 4">
            <a:extLst>
              <a:ext uri="{FF2B5EF4-FFF2-40B4-BE49-F238E27FC236}">
                <a16:creationId xmlns:a16="http://schemas.microsoft.com/office/drawing/2014/main" id="{D1769513-9906-4995-B45F-5AADDD3BD39E}"/>
              </a:ext>
            </a:extLst>
          </p:cNvPr>
          <p:cNvGraphicFramePr>
            <a:graphicFrameLocks noGrp="1"/>
          </p:cNvGraphicFramePr>
          <p:nvPr>
            <p:ph type="tbl" sz="quarter" idx="13"/>
            <p:extLst>
              <p:ext uri="{D42A27DB-BD31-4B8C-83A1-F6EECF244321}">
                <p14:modId xmlns:p14="http://schemas.microsoft.com/office/powerpoint/2010/main" val="292094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86083302"/>
                    </a:ext>
                  </a:extLst>
                </a:gridCol>
                <a:gridCol w="905256">
                  <a:extLst>
                    <a:ext uri="{9D8B030D-6E8A-4147-A177-3AD203B41FA5}">
                      <a16:colId xmlns:a16="http://schemas.microsoft.com/office/drawing/2014/main" val="1548388579"/>
                    </a:ext>
                  </a:extLst>
                </a:gridCol>
                <a:gridCol w="411480">
                  <a:extLst>
                    <a:ext uri="{9D8B030D-6E8A-4147-A177-3AD203B41FA5}">
                      <a16:colId xmlns:a16="http://schemas.microsoft.com/office/drawing/2014/main" val="3641121442"/>
                    </a:ext>
                  </a:extLst>
                </a:gridCol>
                <a:gridCol w="246888">
                  <a:extLst>
                    <a:ext uri="{9D8B030D-6E8A-4147-A177-3AD203B41FA5}">
                      <a16:colId xmlns:a16="http://schemas.microsoft.com/office/drawing/2014/main" val="2026401138"/>
                    </a:ext>
                  </a:extLst>
                </a:gridCol>
                <a:gridCol w="246888">
                  <a:extLst>
                    <a:ext uri="{9D8B030D-6E8A-4147-A177-3AD203B41FA5}">
                      <a16:colId xmlns:a16="http://schemas.microsoft.com/office/drawing/2014/main" val="4288797707"/>
                    </a:ext>
                  </a:extLst>
                </a:gridCol>
                <a:gridCol w="246888">
                  <a:extLst>
                    <a:ext uri="{9D8B030D-6E8A-4147-A177-3AD203B41FA5}">
                      <a16:colId xmlns:a16="http://schemas.microsoft.com/office/drawing/2014/main" val="853199365"/>
                    </a:ext>
                  </a:extLst>
                </a:gridCol>
                <a:gridCol w="246888">
                  <a:extLst>
                    <a:ext uri="{9D8B030D-6E8A-4147-A177-3AD203B41FA5}">
                      <a16:colId xmlns:a16="http://schemas.microsoft.com/office/drawing/2014/main" val="1191691516"/>
                    </a:ext>
                  </a:extLst>
                </a:gridCol>
                <a:gridCol w="246888">
                  <a:extLst>
                    <a:ext uri="{9D8B030D-6E8A-4147-A177-3AD203B41FA5}">
                      <a16:colId xmlns:a16="http://schemas.microsoft.com/office/drawing/2014/main" val="2781358254"/>
                    </a:ext>
                  </a:extLst>
                </a:gridCol>
                <a:gridCol w="246888">
                  <a:extLst>
                    <a:ext uri="{9D8B030D-6E8A-4147-A177-3AD203B41FA5}">
                      <a16:colId xmlns:a16="http://schemas.microsoft.com/office/drawing/2014/main" val="3236901775"/>
                    </a:ext>
                  </a:extLst>
                </a:gridCol>
                <a:gridCol w="246888">
                  <a:extLst>
                    <a:ext uri="{9D8B030D-6E8A-4147-A177-3AD203B41FA5}">
                      <a16:colId xmlns:a16="http://schemas.microsoft.com/office/drawing/2014/main" val="2627943170"/>
                    </a:ext>
                  </a:extLst>
                </a:gridCol>
                <a:gridCol w="246888">
                  <a:extLst>
                    <a:ext uri="{9D8B030D-6E8A-4147-A177-3AD203B41FA5}">
                      <a16:colId xmlns:a16="http://schemas.microsoft.com/office/drawing/2014/main" val="3926317535"/>
                    </a:ext>
                  </a:extLst>
                </a:gridCol>
                <a:gridCol w="246888">
                  <a:extLst>
                    <a:ext uri="{9D8B030D-6E8A-4147-A177-3AD203B41FA5}">
                      <a16:colId xmlns:a16="http://schemas.microsoft.com/office/drawing/2014/main" val="603797297"/>
                    </a:ext>
                  </a:extLst>
                </a:gridCol>
                <a:gridCol w="246888">
                  <a:extLst>
                    <a:ext uri="{9D8B030D-6E8A-4147-A177-3AD203B41FA5}">
                      <a16:colId xmlns:a16="http://schemas.microsoft.com/office/drawing/2014/main" val="3591004230"/>
                    </a:ext>
                  </a:extLst>
                </a:gridCol>
                <a:gridCol w="246888">
                  <a:extLst>
                    <a:ext uri="{9D8B030D-6E8A-4147-A177-3AD203B41FA5}">
                      <a16:colId xmlns:a16="http://schemas.microsoft.com/office/drawing/2014/main" val="1368897697"/>
                    </a:ext>
                  </a:extLst>
                </a:gridCol>
                <a:gridCol w="246888">
                  <a:extLst>
                    <a:ext uri="{9D8B030D-6E8A-4147-A177-3AD203B41FA5}">
                      <a16:colId xmlns:a16="http://schemas.microsoft.com/office/drawing/2014/main" val="545651880"/>
                    </a:ext>
                  </a:extLst>
                </a:gridCol>
                <a:gridCol w="246888">
                  <a:extLst>
                    <a:ext uri="{9D8B030D-6E8A-4147-A177-3AD203B41FA5}">
                      <a16:colId xmlns:a16="http://schemas.microsoft.com/office/drawing/2014/main" val="1071490673"/>
                    </a:ext>
                  </a:extLst>
                </a:gridCol>
                <a:gridCol w="246888">
                  <a:extLst>
                    <a:ext uri="{9D8B030D-6E8A-4147-A177-3AD203B41FA5}">
                      <a16:colId xmlns:a16="http://schemas.microsoft.com/office/drawing/2014/main" val="399987949"/>
                    </a:ext>
                  </a:extLst>
                </a:gridCol>
                <a:gridCol w="246888">
                  <a:extLst>
                    <a:ext uri="{9D8B030D-6E8A-4147-A177-3AD203B41FA5}">
                      <a16:colId xmlns:a16="http://schemas.microsoft.com/office/drawing/2014/main" val="1717122838"/>
                    </a:ext>
                  </a:extLst>
                </a:gridCol>
                <a:gridCol w="246888">
                  <a:extLst>
                    <a:ext uri="{9D8B030D-6E8A-4147-A177-3AD203B41FA5}">
                      <a16:colId xmlns:a16="http://schemas.microsoft.com/office/drawing/2014/main" val="337211067"/>
                    </a:ext>
                  </a:extLst>
                </a:gridCol>
                <a:gridCol w="246888">
                  <a:extLst>
                    <a:ext uri="{9D8B030D-6E8A-4147-A177-3AD203B41FA5}">
                      <a16:colId xmlns:a16="http://schemas.microsoft.com/office/drawing/2014/main" val="1765912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4930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- 2021-01-28 00:00:35</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Thaipusam kepada semua rakyat Malaysia yang meraikannya! 
#Thaipusam2021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23462888"/>
                  </a:ext>
                </a:extLst>
              </a:tr>
            </a:tbl>
          </a:graphicData>
        </a:graphic>
      </p:graphicFrame>
      <p:sp>
        <p:nvSpPr>
          <p:cNvPr id="4" name="Text Placeholder 3">
            <a:extLst>
              <a:ext uri="{FF2B5EF4-FFF2-40B4-BE49-F238E27FC236}">
                <a16:creationId xmlns:a16="http://schemas.microsoft.com/office/drawing/2014/main" id="{81238B7C-CC5A-4839-A485-05D25FC7DAF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708929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6086F-1558-4DC8-B679-1DECB790FAC6}"/>
              </a:ext>
            </a:extLst>
          </p:cNvPr>
          <p:cNvSpPr>
            <a:spLocks noGrp="1"/>
          </p:cNvSpPr>
          <p:nvPr>
            <p:ph type="title"/>
          </p:nvPr>
        </p:nvSpPr>
        <p:spPr/>
        <p:txBody>
          <a:bodyPr/>
          <a:lstStyle/>
          <a:p>
            <a:r>
              <a:rPr lang="en-US"/>
              <a:t>Facebook Original Own Posts Table | Buttercup Malaysia - 5 of 19</a:t>
            </a:r>
          </a:p>
        </p:txBody>
      </p:sp>
      <p:graphicFrame>
        <p:nvGraphicFramePr>
          <p:cNvPr id="5" name="Table Placeholder 4">
            <a:extLst>
              <a:ext uri="{FF2B5EF4-FFF2-40B4-BE49-F238E27FC236}">
                <a16:creationId xmlns:a16="http://schemas.microsoft.com/office/drawing/2014/main" id="{54B7773F-C6A2-4022-B23C-71E925458C73}"/>
              </a:ext>
            </a:extLst>
          </p:cNvPr>
          <p:cNvGraphicFramePr>
            <a:graphicFrameLocks noGrp="1"/>
          </p:cNvGraphicFramePr>
          <p:nvPr>
            <p:ph type="tbl" sz="quarter" idx="13"/>
            <p:extLst>
              <p:ext uri="{D42A27DB-BD31-4B8C-83A1-F6EECF244321}">
                <p14:modId xmlns:p14="http://schemas.microsoft.com/office/powerpoint/2010/main" val="2402702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26696699"/>
                    </a:ext>
                  </a:extLst>
                </a:gridCol>
                <a:gridCol w="905256">
                  <a:extLst>
                    <a:ext uri="{9D8B030D-6E8A-4147-A177-3AD203B41FA5}">
                      <a16:colId xmlns:a16="http://schemas.microsoft.com/office/drawing/2014/main" val="1821443228"/>
                    </a:ext>
                  </a:extLst>
                </a:gridCol>
                <a:gridCol w="411480">
                  <a:extLst>
                    <a:ext uri="{9D8B030D-6E8A-4147-A177-3AD203B41FA5}">
                      <a16:colId xmlns:a16="http://schemas.microsoft.com/office/drawing/2014/main" val="3652463618"/>
                    </a:ext>
                  </a:extLst>
                </a:gridCol>
                <a:gridCol w="246888">
                  <a:extLst>
                    <a:ext uri="{9D8B030D-6E8A-4147-A177-3AD203B41FA5}">
                      <a16:colId xmlns:a16="http://schemas.microsoft.com/office/drawing/2014/main" val="2128766964"/>
                    </a:ext>
                  </a:extLst>
                </a:gridCol>
                <a:gridCol w="246888">
                  <a:extLst>
                    <a:ext uri="{9D8B030D-6E8A-4147-A177-3AD203B41FA5}">
                      <a16:colId xmlns:a16="http://schemas.microsoft.com/office/drawing/2014/main" val="1398979340"/>
                    </a:ext>
                  </a:extLst>
                </a:gridCol>
                <a:gridCol w="246888">
                  <a:extLst>
                    <a:ext uri="{9D8B030D-6E8A-4147-A177-3AD203B41FA5}">
                      <a16:colId xmlns:a16="http://schemas.microsoft.com/office/drawing/2014/main" val="2016551226"/>
                    </a:ext>
                  </a:extLst>
                </a:gridCol>
                <a:gridCol w="246888">
                  <a:extLst>
                    <a:ext uri="{9D8B030D-6E8A-4147-A177-3AD203B41FA5}">
                      <a16:colId xmlns:a16="http://schemas.microsoft.com/office/drawing/2014/main" val="2476071085"/>
                    </a:ext>
                  </a:extLst>
                </a:gridCol>
                <a:gridCol w="246888">
                  <a:extLst>
                    <a:ext uri="{9D8B030D-6E8A-4147-A177-3AD203B41FA5}">
                      <a16:colId xmlns:a16="http://schemas.microsoft.com/office/drawing/2014/main" val="3756909082"/>
                    </a:ext>
                  </a:extLst>
                </a:gridCol>
                <a:gridCol w="246888">
                  <a:extLst>
                    <a:ext uri="{9D8B030D-6E8A-4147-A177-3AD203B41FA5}">
                      <a16:colId xmlns:a16="http://schemas.microsoft.com/office/drawing/2014/main" val="365481955"/>
                    </a:ext>
                  </a:extLst>
                </a:gridCol>
                <a:gridCol w="246888">
                  <a:extLst>
                    <a:ext uri="{9D8B030D-6E8A-4147-A177-3AD203B41FA5}">
                      <a16:colId xmlns:a16="http://schemas.microsoft.com/office/drawing/2014/main" val="3402484959"/>
                    </a:ext>
                  </a:extLst>
                </a:gridCol>
                <a:gridCol w="246888">
                  <a:extLst>
                    <a:ext uri="{9D8B030D-6E8A-4147-A177-3AD203B41FA5}">
                      <a16:colId xmlns:a16="http://schemas.microsoft.com/office/drawing/2014/main" val="1058754929"/>
                    </a:ext>
                  </a:extLst>
                </a:gridCol>
                <a:gridCol w="246888">
                  <a:extLst>
                    <a:ext uri="{9D8B030D-6E8A-4147-A177-3AD203B41FA5}">
                      <a16:colId xmlns:a16="http://schemas.microsoft.com/office/drawing/2014/main" val="2289248181"/>
                    </a:ext>
                  </a:extLst>
                </a:gridCol>
                <a:gridCol w="246888">
                  <a:extLst>
                    <a:ext uri="{9D8B030D-6E8A-4147-A177-3AD203B41FA5}">
                      <a16:colId xmlns:a16="http://schemas.microsoft.com/office/drawing/2014/main" val="3749395735"/>
                    </a:ext>
                  </a:extLst>
                </a:gridCol>
                <a:gridCol w="246888">
                  <a:extLst>
                    <a:ext uri="{9D8B030D-6E8A-4147-A177-3AD203B41FA5}">
                      <a16:colId xmlns:a16="http://schemas.microsoft.com/office/drawing/2014/main" val="2014703023"/>
                    </a:ext>
                  </a:extLst>
                </a:gridCol>
                <a:gridCol w="246888">
                  <a:extLst>
                    <a:ext uri="{9D8B030D-6E8A-4147-A177-3AD203B41FA5}">
                      <a16:colId xmlns:a16="http://schemas.microsoft.com/office/drawing/2014/main" val="3953499867"/>
                    </a:ext>
                  </a:extLst>
                </a:gridCol>
                <a:gridCol w="246888">
                  <a:extLst>
                    <a:ext uri="{9D8B030D-6E8A-4147-A177-3AD203B41FA5}">
                      <a16:colId xmlns:a16="http://schemas.microsoft.com/office/drawing/2014/main" val="487842224"/>
                    </a:ext>
                  </a:extLst>
                </a:gridCol>
                <a:gridCol w="246888">
                  <a:extLst>
                    <a:ext uri="{9D8B030D-6E8A-4147-A177-3AD203B41FA5}">
                      <a16:colId xmlns:a16="http://schemas.microsoft.com/office/drawing/2014/main" val="1106707888"/>
                    </a:ext>
                  </a:extLst>
                </a:gridCol>
                <a:gridCol w="246888">
                  <a:extLst>
                    <a:ext uri="{9D8B030D-6E8A-4147-A177-3AD203B41FA5}">
                      <a16:colId xmlns:a16="http://schemas.microsoft.com/office/drawing/2014/main" val="3817595398"/>
                    </a:ext>
                  </a:extLst>
                </a:gridCol>
                <a:gridCol w="246888">
                  <a:extLst>
                    <a:ext uri="{9D8B030D-6E8A-4147-A177-3AD203B41FA5}">
                      <a16:colId xmlns:a16="http://schemas.microsoft.com/office/drawing/2014/main" val="2066789078"/>
                    </a:ext>
                  </a:extLst>
                </a:gridCol>
                <a:gridCol w="246888">
                  <a:extLst>
                    <a:ext uri="{9D8B030D-6E8A-4147-A177-3AD203B41FA5}">
                      <a16:colId xmlns:a16="http://schemas.microsoft.com/office/drawing/2014/main" val="27328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0504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- 2021-01-27 21:00:17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Rinn Gill 
Julie Hadi
Yevette Raj
Kepada pemenang, sila hantarkan mesej Facebook kepada admin berserta maklumat di bawah sebelum 31 Januari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8525187"/>
                  </a:ext>
                </a:extLst>
              </a:tr>
            </a:tbl>
          </a:graphicData>
        </a:graphic>
      </p:graphicFrame>
      <p:sp>
        <p:nvSpPr>
          <p:cNvPr id="4" name="Text Placeholder 3">
            <a:extLst>
              <a:ext uri="{FF2B5EF4-FFF2-40B4-BE49-F238E27FC236}">
                <a16:creationId xmlns:a16="http://schemas.microsoft.com/office/drawing/2014/main" id="{255AF4C8-6595-42AA-9E37-084726FAFCE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831537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FEE7-02EF-455C-9C54-F3291A9B833D}"/>
              </a:ext>
            </a:extLst>
          </p:cNvPr>
          <p:cNvSpPr>
            <a:spLocks noGrp="1"/>
          </p:cNvSpPr>
          <p:nvPr>
            <p:ph type="title"/>
          </p:nvPr>
        </p:nvSpPr>
        <p:spPr/>
        <p:txBody>
          <a:bodyPr/>
          <a:lstStyle/>
          <a:p>
            <a:r>
              <a:rPr lang="en-US"/>
              <a:t>Facebook Original Own Posts Table | Buttercup Malaysia - 6 of 19</a:t>
            </a:r>
          </a:p>
        </p:txBody>
      </p:sp>
      <p:graphicFrame>
        <p:nvGraphicFramePr>
          <p:cNvPr id="5" name="Table Placeholder 4">
            <a:extLst>
              <a:ext uri="{FF2B5EF4-FFF2-40B4-BE49-F238E27FC236}">
                <a16:creationId xmlns:a16="http://schemas.microsoft.com/office/drawing/2014/main" id="{EB795AA9-A0A3-44D0-A01C-0F8F67CA8DC0}"/>
              </a:ext>
            </a:extLst>
          </p:cNvPr>
          <p:cNvGraphicFramePr>
            <a:graphicFrameLocks noGrp="1"/>
          </p:cNvGraphicFramePr>
          <p:nvPr>
            <p:ph type="tbl" sz="quarter" idx="13"/>
            <p:extLst>
              <p:ext uri="{D42A27DB-BD31-4B8C-83A1-F6EECF244321}">
                <p14:modId xmlns:p14="http://schemas.microsoft.com/office/powerpoint/2010/main" val="3793130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97106008"/>
                    </a:ext>
                  </a:extLst>
                </a:gridCol>
                <a:gridCol w="905256">
                  <a:extLst>
                    <a:ext uri="{9D8B030D-6E8A-4147-A177-3AD203B41FA5}">
                      <a16:colId xmlns:a16="http://schemas.microsoft.com/office/drawing/2014/main" val="1080078602"/>
                    </a:ext>
                  </a:extLst>
                </a:gridCol>
                <a:gridCol w="411480">
                  <a:extLst>
                    <a:ext uri="{9D8B030D-6E8A-4147-A177-3AD203B41FA5}">
                      <a16:colId xmlns:a16="http://schemas.microsoft.com/office/drawing/2014/main" val="486465511"/>
                    </a:ext>
                  </a:extLst>
                </a:gridCol>
                <a:gridCol w="246888">
                  <a:extLst>
                    <a:ext uri="{9D8B030D-6E8A-4147-A177-3AD203B41FA5}">
                      <a16:colId xmlns:a16="http://schemas.microsoft.com/office/drawing/2014/main" val="2209678210"/>
                    </a:ext>
                  </a:extLst>
                </a:gridCol>
                <a:gridCol w="246888">
                  <a:extLst>
                    <a:ext uri="{9D8B030D-6E8A-4147-A177-3AD203B41FA5}">
                      <a16:colId xmlns:a16="http://schemas.microsoft.com/office/drawing/2014/main" val="366494362"/>
                    </a:ext>
                  </a:extLst>
                </a:gridCol>
                <a:gridCol w="246888">
                  <a:extLst>
                    <a:ext uri="{9D8B030D-6E8A-4147-A177-3AD203B41FA5}">
                      <a16:colId xmlns:a16="http://schemas.microsoft.com/office/drawing/2014/main" val="1354576150"/>
                    </a:ext>
                  </a:extLst>
                </a:gridCol>
                <a:gridCol w="246888">
                  <a:extLst>
                    <a:ext uri="{9D8B030D-6E8A-4147-A177-3AD203B41FA5}">
                      <a16:colId xmlns:a16="http://schemas.microsoft.com/office/drawing/2014/main" val="2574682447"/>
                    </a:ext>
                  </a:extLst>
                </a:gridCol>
                <a:gridCol w="246888">
                  <a:extLst>
                    <a:ext uri="{9D8B030D-6E8A-4147-A177-3AD203B41FA5}">
                      <a16:colId xmlns:a16="http://schemas.microsoft.com/office/drawing/2014/main" val="1082485513"/>
                    </a:ext>
                  </a:extLst>
                </a:gridCol>
                <a:gridCol w="246888">
                  <a:extLst>
                    <a:ext uri="{9D8B030D-6E8A-4147-A177-3AD203B41FA5}">
                      <a16:colId xmlns:a16="http://schemas.microsoft.com/office/drawing/2014/main" val="1832332553"/>
                    </a:ext>
                  </a:extLst>
                </a:gridCol>
                <a:gridCol w="246888">
                  <a:extLst>
                    <a:ext uri="{9D8B030D-6E8A-4147-A177-3AD203B41FA5}">
                      <a16:colId xmlns:a16="http://schemas.microsoft.com/office/drawing/2014/main" val="2759288173"/>
                    </a:ext>
                  </a:extLst>
                </a:gridCol>
                <a:gridCol w="246888">
                  <a:extLst>
                    <a:ext uri="{9D8B030D-6E8A-4147-A177-3AD203B41FA5}">
                      <a16:colId xmlns:a16="http://schemas.microsoft.com/office/drawing/2014/main" val="1062773815"/>
                    </a:ext>
                  </a:extLst>
                </a:gridCol>
                <a:gridCol w="246888">
                  <a:extLst>
                    <a:ext uri="{9D8B030D-6E8A-4147-A177-3AD203B41FA5}">
                      <a16:colId xmlns:a16="http://schemas.microsoft.com/office/drawing/2014/main" val="1829140032"/>
                    </a:ext>
                  </a:extLst>
                </a:gridCol>
                <a:gridCol w="246888">
                  <a:extLst>
                    <a:ext uri="{9D8B030D-6E8A-4147-A177-3AD203B41FA5}">
                      <a16:colId xmlns:a16="http://schemas.microsoft.com/office/drawing/2014/main" val="173871276"/>
                    </a:ext>
                  </a:extLst>
                </a:gridCol>
                <a:gridCol w="246888">
                  <a:extLst>
                    <a:ext uri="{9D8B030D-6E8A-4147-A177-3AD203B41FA5}">
                      <a16:colId xmlns:a16="http://schemas.microsoft.com/office/drawing/2014/main" val="436269205"/>
                    </a:ext>
                  </a:extLst>
                </a:gridCol>
                <a:gridCol w="246888">
                  <a:extLst>
                    <a:ext uri="{9D8B030D-6E8A-4147-A177-3AD203B41FA5}">
                      <a16:colId xmlns:a16="http://schemas.microsoft.com/office/drawing/2014/main" val="2889901733"/>
                    </a:ext>
                  </a:extLst>
                </a:gridCol>
                <a:gridCol w="246888">
                  <a:extLst>
                    <a:ext uri="{9D8B030D-6E8A-4147-A177-3AD203B41FA5}">
                      <a16:colId xmlns:a16="http://schemas.microsoft.com/office/drawing/2014/main" val="3601719582"/>
                    </a:ext>
                  </a:extLst>
                </a:gridCol>
                <a:gridCol w="246888">
                  <a:extLst>
                    <a:ext uri="{9D8B030D-6E8A-4147-A177-3AD203B41FA5}">
                      <a16:colId xmlns:a16="http://schemas.microsoft.com/office/drawing/2014/main" val="2007284856"/>
                    </a:ext>
                  </a:extLst>
                </a:gridCol>
                <a:gridCol w="246888">
                  <a:extLst>
                    <a:ext uri="{9D8B030D-6E8A-4147-A177-3AD203B41FA5}">
                      <a16:colId xmlns:a16="http://schemas.microsoft.com/office/drawing/2014/main" val="4251241880"/>
                    </a:ext>
                  </a:extLst>
                </a:gridCol>
                <a:gridCol w="246888">
                  <a:extLst>
                    <a:ext uri="{9D8B030D-6E8A-4147-A177-3AD203B41FA5}">
                      <a16:colId xmlns:a16="http://schemas.microsoft.com/office/drawing/2014/main" val="4245208737"/>
                    </a:ext>
                  </a:extLst>
                </a:gridCol>
                <a:gridCol w="246888">
                  <a:extLst>
                    <a:ext uri="{9D8B030D-6E8A-4147-A177-3AD203B41FA5}">
                      <a16:colId xmlns:a16="http://schemas.microsoft.com/office/drawing/2014/main" val="279790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343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- 2021-01-25 10:00:02</a:t>
                      </a:r>
                      <a:r>
                        <a:rPr kumimoji="0" lang="en-US" sz="1000" b="0" i="0" u="none" strike="noStrike" kern="1200" cap="none" spc="0" normalizeH="0" baseline="0" noProof="0">
                          <a:ln>
                            <a:noFill/>
                          </a:ln>
                          <a:solidFill>
                            <a:prstClr val="black"/>
                          </a:solidFill>
                          <a:effectLst/>
                          <a:uLnTx/>
                          <a:uFillTx/>
                          <a:latin typeface="+mn-lt"/>
                          <a:ea typeface="+mn-ea"/>
                          <a:cs typeface="+mn-cs"/>
                        </a:rPr>
                        <a:t>
 Ramai yang mungkin sedang berkerja dari rumah dan tak tahu nak makan apa kan? Boleh la cuba resipi di bawah ini. Ingat, walaupun berkerja dari rumah, jangan lupa untuk mengisi perut anda ;)
#ResipiButtercup #SedapDenganButtercup 
Buttercup Tortilla Wrap
Bahan-bahan:
4 sudu besar Buttercup
450g daging 
2 sudu kecil serbuk cili
2 sudu kecil serbuk jintan
2 sudu kecil serbuk bawang 
2 sudu kecil serbuk bawang putih 
1 sudu kecil serbuk paprika 
⅛ sudu kecil serbuk lada cayenne
Bahan-bahan tortilla: 
6 keping roti tortilla
1.5 cawan sayur selada yang telah dipotong kecil
1 cawan tomato ceri, dibelah empat
½ cawan krim masam 
2 cawan keju parut pilihan anda
18 keping kerepek tortilla
Arahan: 
1. Masakkan daging di atas kuali sehingga berwarna coklat dan campurkan serbuk cili, jintan, bawang, bawang putih, paprika dan lada cayenne. Kacau sehingga sebati. 
2. Ambil sekeping roti tortilla dan potong kepada 4 bahagian tanpa memisahkannya.
3. Di bahagian yang pertama, letakkan sayur selada dan tomato ceri bersama. Di bahagian kedua, letakkan krim masam dan kepingan kerepek tortilla. Di bahagian ketiga, letakkan daging dan sedikit keju parut. Di bahagian keempat, letakkan lebihan keju parut.
4. Lipatkan roti tortilla anda dan sapukan Buttercup secukupnya di atas permukaan tortilla. Masakkan di atas kuali sehingga garing dan keju cair dalam masa 3-4 minit.
Ulang langkah yang sama untuk Buttercup tortilla wrap anda yang seterusnya! 
Sumber: https://iamafoodblog.com/tiktok-wrap-hack/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74465547"/>
                  </a:ext>
                </a:extLst>
              </a:tr>
            </a:tbl>
          </a:graphicData>
        </a:graphic>
      </p:graphicFrame>
      <p:sp>
        <p:nvSpPr>
          <p:cNvPr id="4" name="Text Placeholder 3">
            <a:extLst>
              <a:ext uri="{FF2B5EF4-FFF2-40B4-BE49-F238E27FC236}">
                <a16:creationId xmlns:a16="http://schemas.microsoft.com/office/drawing/2014/main" id="{8343698F-18B6-4DBA-9C13-C39564FFB1E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735270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31E98-E9A1-4104-89ED-F37F0167F178}"/>
              </a:ext>
            </a:extLst>
          </p:cNvPr>
          <p:cNvSpPr>
            <a:spLocks noGrp="1"/>
          </p:cNvSpPr>
          <p:nvPr>
            <p:ph type="title"/>
          </p:nvPr>
        </p:nvSpPr>
        <p:spPr/>
        <p:txBody>
          <a:bodyPr/>
          <a:lstStyle/>
          <a:p>
            <a:r>
              <a:rPr lang="en-US"/>
              <a:t>Facebook Original Own Posts Table | Buttercup Malaysia - 7 of 19</a:t>
            </a:r>
          </a:p>
        </p:txBody>
      </p:sp>
      <p:graphicFrame>
        <p:nvGraphicFramePr>
          <p:cNvPr id="5" name="Table Placeholder 4">
            <a:extLst>
              <a:ext uri="{FF2B5EF4-FFF2-40B4-BE49-F238E27FC236}">
                <a16:creationId xmlns:a16="http://schemas.microsoft.com/office/drawing/2014/main" id="{315CAB6A-50F5-4B2E-934D-7819D8606D79}"/>
              </a:ext>
            </a:extLst>
          </p:cNvPr>
          <p:cNvGraphicFramePr>
            <a:graphicFrameLocks noGrp="1"/>
          </p:cNvGraphicFramePr>
          <p:nvPr>
            <p:ph type="tbl" sz="quarter" idx="13"/>
            <p:extLst>
              <p:ext uri="{D42A27DB-BD31-4B8C-83A1-F6EECF244321}">
                <p14:modId xmlns:p14="http://schemas.microsoft.com/office/powerpoint/2010/main" val="3761025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50298364"/>
                    </a:ext>
                  </a:extLst>
                </a:gridCol>
                <a:gridCol w="905256">
                  <a:extLst>
                    <a:ext uri="{9D8B030D-6E8A-4147-A177-3AD203B41FA5}">
                      <a16:colId xmlns:a16="http://schemas.microsoft.com/office/drawing/2014/main" val="188198441"/>
                    </a:ext>
                  </a:extLst>
                </a:gridCol>
                <a:gridCol w="411480">
                  <a:extLst>
                    <a:ext uri="{9D8B030D-6E8A-4147-A177-3AD203B41FA5}">
                      <a16:colId xmlns:a16="http://schemas.microsoft.com/office/drawing/2014/main" val="4010335225"/>
                    </a:ext>
                  </a:extLst>
                </a:gridCol>
                <a:gridCol w="246888">
                  <a:extLst>
                    <a:ext uri="{9D8B030D-6E8A-4147-A177-3AD203B41FA5}">
                      <a16:colId xmlns:a16="http://schemas.microsoft.com/office/drawing/2014/main" val="2798957492"/>
                    </a:ext>
                  </a:extLst>
                </a:gridCol>
                <a:gridCol w="246888">
                  <a:extLst>
                    <a:ext uri="{9D8B030D-6E8A-4147-A177-3AD203B41FA5}">
                      <a16:colId xmlns:a16="http://schemas.microsoft.com/office/drawing/2014/main" val="3895119965"/>
                    </a:ext>
                  </a:extLst>
                </a:gridCol>
                <a:gridCol w="246888">
                  <a:extLst>
                    <a:ext uri="{9D8B030D-6E8A-4147-A177-3AD203B41FA5}">
                      <a16:colId xmlns:a16="http://schemas.microsoft.com/office/drawing/2014/main" val="2295079976"/>
                    </a:ext>
                  </a:extLst>
                </a:gridCol>
                <a:gridCol w="246888">
                  <a:extLst>
                    <a:ext uri="{9D8B030D-6E8A-4147-A177-3AD203B41FA5}">
                      <a16:colId xmlns:a16="http://schemas.microsoft.com/office/drawing/2014/main" val="951896759"/>
                    </a:ext>
                  </a:extLst>
                </a:gridCol>
                <a:gridCol w="246888">
                  <a:extLst>
                    <a:ext uri="{9D8B030D-6E8A-4147-A177-3AD203B41FA5}">
                      <a16:colId xmlns:a16="http://schemas.microsoft.com/office/drawing/2014/main" val="4180106680"/>
                    </a:ext>
                  </a:extLst>
                </a:gridCol>
                <a:gridCol w="246888">
                  <a:extLst>
                    <a:ext uri="{9D8B030D-6E8A-4147-A177-3AD203B41FA5}">
                      <a16:colId xmlns:a16="http://schemas.microsoft.com/office/drawing/2014/main" val="1978805288"/>
                    </a:ext>
                  </a:extLst>
                </a:gridCol>
                <a:gridCol w="246888">
                  <a:extLst>
                    <a:ext uri="{9D8B030D-6E8A-4147-A177-3AD203B41FA5}">
                      <a16:colId xmlns:a16="http://schemas.microsoft.com/office/drawing/2014/main" val="3572218314"/>
                    </a:ext>
                  </a:extLst>
                </a:gridCol>
                <a:gridCol w="246888">
                  <a:extLst>
                    <a:ext uri="{9D8B030D-6E8A-4147-A177-3AD203B41FA5}">
                      <a16:colId xmlns:a16="http://schemas.microsoft.com/office/drawing/2014/main" val="1169282826"/>
                    </a:ext>
                  </a:extLst>
                </a:gridCol>
                <a:gridCol w="246888">
                  <a:extLst>
                    <a:ext uri="{9D8B030D-6E8A-4147-A177-3AD203B41FA5}">
                      <a16:colId xmlns:a16="http://schemas.microsoft.com/office/drawing/2014/main" val="1087111004"/>
                    </a:ext>
                  </a:extLst>
                </a:gridCol>
                <a:gridCol w="246888">
                  <a:extLst>
                    <a:ext uri="{9D8B030D-6E8A-4147-A177-3AD203B41FA5}">
                      <a16:colId xmlns:a16="http://schemas.microsoft.com/office/drawing/2014/main" val="1181350632"/>
                    </a:ext>
                  </a:extLst>
                </a:gridCol>
                <a:gridCol w="246888">
                  <a:extLst>
                    <a:ext uri="{9D8B030D-6E8A-4147-A177-3AD203B41FA5}">
                      <a16:colId xmlns:a16="http://schemas.microsoft.com/office/drawing/2014/main" val="4270502382"/>
                    </a:ext>
                  </a:extLst>
                </a:gridCol>
                <a:gridCol w="246888">
                  <a:extLst>
                    <a:ext uri="{9D8B030D-6E8A-4147-A177-3AD203B41FA5}">
                      <a16:colId xmlns:a16="http://schemas.microsoft.com/office/drawing/2014/main" val="2402883931"/>
                    </a:ext>
                  </a:extLst>
                </a:gridCol>
                <a:gridCol w="246888">
                  <a:extLst>
                    <a:ext uri="{9D8B030D-6E8A-4147-A177-3AD203B41FA5}">
                      <a16:colId xmlns:a16="http://schemas.microsoft.com/office/drawing/2014/main" val="1318185455"/>
                    </a:ext>
                  </a:extLst>
                </a:gridCol>
                <a:gridCol w="246888">
                  <a:extLst>
                    <a:ext uri="{9D8B030D-6E8A-4147-A177-3AD203B41FA5}">
                      <a16:colId xmlns:a16="http://schemas.microsoft.com/office/drawing/2014/main" val="1733785221"/>
                    </a:ext>
                  </a:extLst>
                </a:gridCol>
                <a:gridCol w="246888">
                  <a:extLst>
                    <a:ext uri="{9D8B030D-6E8A-4147-A177-3AD203B41FA5}">
                      <a16:colId xmlns:a16="http://schemas.microsoft.com/office/drawing/2014/main" val="1786531631"/>
                    </a:ext>
                  </a:extLst>
                </a:gridCol>
                <a:gridCol w="246888">
                  <a:extLst>
                    <a:ext uri="{9D8B030D-6E8A-4147-A177-3AD203B41FA5}">
                      <a16:colId xmlns:a16="http://schemas.microsoft.com/office/drawing/2014/main" val="144361305"/>
                    </a:ext>
                  </a:extLst>
                </a:gridCol>
                <a:gridCol w="246888">
                  <a:extLst>
                    <a:ext uri="{9D8B030D-6E8A-4147-A177-3AD203B41FA5}">
                      <a16:colId xmlns:a16="http://schemas.microsoft.com/office/drawing/2014/main" val="95959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2110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- 2021-01-24 11:30:01</a:t>
                      </a:r>
                      <a:r>
                        <a:rPr kumimoji="0" lang="en-US" sz="1000" b="0" i="0" u="none" strike="noStrike" kern="1200" cap="none" spc="0" normalizeH="0" baseline="0" noProof="0">
                          <a:ln>
                            <a:noFill/>
                          </a:ln>
                          <a:solidFill>
                            <a:prstClr val="black"/>
                          </a:solidFill>
                          <a:effectLst/>
                          <a:uLnTx/>
                          <a:uFillTx/>
                          <a:latin typeface="+mn-lt"/>
                          <a:ea typeface="+mn-ea"/>
                          <a:cs typeface="+mn-cs"/>
                        </a:rPr>
                        <a:t>
 Kanak-kanak sebenarnya suka menolong di dapur sekiranya kita melibatkan mereka pada usia yang muda dan sering kali lebih rela makan makanan yang mereka sediakan. 
Libatkan anak kecil anda dalam merancang dan menyediakan beberapa makanan untuk keluarga dengan #TipButterup ini! 
Pada usia 2 tahun - Tolong membasuh  sayur-sayuran dan sebagainya. 
Pada usia 3 tahun - Tolong mengadun bahan-bahan membuat kek.
Pada usia 4 tahun - Tolong memecahkan  telur ke dalam mangkuk. 
Pada usia 5 tahun - Tolong mengukur bahan-bahan untuk membuat kek.
Sumber: https://food.unl.edu/free-resources/newsletters/food-fun-young-children/helping-kitchen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063951"/>
                  </a:ext>
                </a:extLst>
              </a:tr>
            </a:tbl>
          </a:graphicData>
        </a:graphic>
      </p:graphicFrame>
      <p:sp>
        <p:nvSpPr>
          <p:cNvPr id="4" name="Text Placeholder 3">
            <a:extLst>
              <a:ext uri="{FF2B5EF4-FFF2-40B4-BE49-F238E27FC236}">
                <a16:creationId xmlns:a16="http://schemas.microsoft.com/office/drawing/2014/main" id="{29DE15A7-6FE1-4564-B786-14EFFD5B511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8049578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78DA2-C922-4B0B-936C-D8B21EECAB96}"/>
              </a:ext>
            </a:extLst>
          </p:cNvPr>
          <p:cNvSpPr>
            <a:spLocks noGrp="1"/>
          </p:cNvSpPr>
          <p:nvPr>
            <p:ph type="title"/>
          </p:nvPr>
        </p:nvSpPr>
        <p:spPr/>
        <p:txBody>
          <a:bodyPr/>
          <a:lstStyle/>
          <a:p>
            <a:r>
              <a:rPr lang="en-US"/>
              <a:t>Facebook Original Own Posts Table | Buttercup Malaysia - 8 of 19</a:t>
            </a:r>
          </a:p>
        </p:txBody>
      </p:sp>
      <p:graphicFrame>
        <p:nvGraphicFramePr>
          <p:cNvPr id="5" name="Table Placeholder 4">
            <a:extLst>
              <a:ext uri="{FF2B5EF4-FFF2-40B4-BE49-F238E27FC236}">
                <a16:creationId xmlns:a16="http://schemas.microsoft.com/office/drawing/2014/main" id="{72B6056B-DCD1-4302-B809-2B78559C3139}"/>
              </a:ext>
            </a:extLst>
          </p:cNvPr>
          <p:cNvGraphicFramePr>
            <a:graphicFrameLocks noGrp="1"/>
          </p:cNvGraphicFramePr>
          <p:nvPr>
            <p:ph type="tbl" sz="quarter" idx="13"/>
            <p:extLst>
              <p:ext uri="{D42A27DB-BD31-4B8C-83A1-F6EECF244321}">
                <p14:modId xmlns:p14="http://schemas.microsoft.com/office/powerpoint/2010/main" val="357791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42227678"/>
                    </a:ext>
                  </a:extLst>
                </a:gridCol>
                <a:gridCol w="905256">
                  <a:extLst>
                    <a:ext uri="{9D8B030D-6E8A-4147-A177-3AD203B41FA5}">
                      <a16:colId xmlns:a16="http://schemas.microsoft.com/office/drawing/2014/main" val="1015989678"/>
                    </a:ext>
                  </a:extLst>
                </a:gridCol>
                <a:gridCol w="411480">
                  <a:extLst>
                    <a:ext uri="{9D8B030D-6E8A-4147-A177-3AD203B41FA5}">
                      <a16:colId xmlns:a16="http://schemas.microsoft.com/office/drawing/2014/main" val="1022651580"/>
                    </a:ext>
                  </a:extLst>
                </a:gridCol>
                <a:gridCol w="246888">
                  <a:extLst>
                    <a:ext uri="{9D8B030D-6E8A-4147-A177-3AD203B41FA5}">
                      <a16:colId xmlns:a16="http://schemas.microsoft.com/office/drawing/2014/main" val="2712671495"/>
                    </a:ext>
                  </a:extLst>
                </a:gridCol>
                <a:gridCol w="246888">
                  <a:extLst>
                    <a:ext uri="{9D8B030D-6E8A-4147-A177-3AD203B41FA5}">
                      <a16:colId xmlns:a16="http://schemas.microsoft.com/office/drawing/2014/main" val="3504226137"/>
                    </a:ext>
                  </a:extLst>
                </a:gridCol>
                <a:gridCol w="246888">
                  <a:extLst>
                    <a:ext uri="{9D8B030D-6E8A-4147-A177-3AD203B41FA5}">
                      <a16:colId xmlns:a16="http://schemas.microsoft.com/office/drawing/2014/main" val="1113883254"/>
                    </a:ext>
                  </a:extLst>
                </a:gridCol>
                <a:gridCol w="246888">
                  <a:extLst>
                    <a:ext uri="{9D8B030D-6E8A-4147-A177-3AD203B41FA5}">
                      <a16:colId xmlns:a16="http://schemas.microsoft.com/office/drawing/2014/main" val="4269972361"/>
                    </a:ext>
                  </a:extLst>
                </a:gridCol>
                <a:gridCol w="246888">
                  <a:extLst>
                    <a:ext uri="{9D8B030D-6E8A-4147-A177-3AD203B41FA5}">
                      <a16:colId xmlns:a16="http://schemas.microsoft.com/office/drawing/2014/main" val="175479362"/>
                    </a:ext>
                  </a:extLst>
                </a:gridCol>
                <a:gridCol w="246888">
                  <a:extLst>
                    <a:ext uri="{9D8B030D-6E8A-4147-A177-3AD203B41FA5}">
                      <a16:colId xmlns:a16="http://schemas.microsoft.com/office/drawing/2014/main" val="2263273603"/>
                    </a:ext>
                  </a:extLst>
                </a:gridCol>
                <a:gridCol w="246888">
                  <a:extLst>
                    <a:ext uri="{9D8B030D-6E8A-4147-A177-3AD203B41FA5}">
                      <a16:colId xmlns:a16="http://schemas.microsoft.com/office/drawing/2014/main" val="205142550"/>
                    </a:ext>
                  </a:extLst>
                </a:gridCol>
                <a:gridCol w="246888">
                  <a:extLst>
                    <a:ext uri="{9D8B030D-6E8A-4147-A177-3AD203B41FA5}">
                      <a16:colId xmlns:a16="http://schemas.microsoft.com/office/drawing/2014/main" val="3103333679"/>
                    </a:ext>
                  </a:extLst>
                </a:gridCol>
                <a:gridCol w="246888">
                  <a:extLst>
                    <a:ext uri="{9D8B030D-6E8A-4147-A177-3AD203B41FA5}">
                      <a16:colId xmlns:a16="http://schemas.microsoft.com/office/drawing/2014/main" val="3316119458"/>
                    </a:ext>
                  </a:extLst>
                </a:gridCol>
                <a:gridCol w="246888">
                  <a:extLst>
                    <a:ext uri="{9D8B030D-6E8A-4147-A177-3AD203B41FA5}">
                      <a16:colId xmlns:a16="http://schemas.microsoft.com/office/drawing/2014/main" val="403815393"/>
                    </a:ext>
                  </a:extLst>
                </a:gridCol>
                <a:gridCol w="246888">
                  <a:extLst>
                    <a:ext uri="{9D8B030D-6E8A-4147-A177-3AD203B41FA5}">
                      <a16:colId xmlns:a16="http://schemas.microsoft.com/office/drawing/2014/main" val="1592125857"/>
                    </a:ext>
                  </a:extLst>
                </a:gridCol>
                <a:gridCol w="246888">
                  <a:extLst>
                    <a:ext uri="{9D8B030D-6E8A-4147-A177-3AD203B41FA5}">
                      <a16:colId xmlns:a16="http://schemas.microsoft.com/office/drawing/2014/main" val="3408882554"/>
                    </a:ext>
                  </a:extLst>
                </a:gridCol>
                <a:gridCol w="246888">
                  <a:extLst>
                    <a:ext uri="{9D8B030D-6E8A-4147-A177-3AD203B41FA5}">
                      <a16:colId xmlns:a16="http://schemas.microsoft.com/office/drawing/2014/main" val="3128483066"/>
                    </a:ext>
                  </a:extLst>
                </a:gridCol>
                <a:gridCol w="246888">
                  <a:extLst>
                    <a:ext uri="{9D8B030D-6E8A-4147-A177-3AD203B41FA5}">
                      <a16:colId xmlns:a16="http://schemas.microsoft.com/office/drawing/2014/main" val="3795902807"/>
                    </a:ext>
                  </a:extLst>
                </a:gridCol>
                <a:gridCol w="246888">
                  <a:extLst>
                    <a:ext uri="{9D8B030D-6E8A-4147-A177-3AD203B41FA5}">
                      <a16:colId xmlns:a16="http://schemas.microsoft.com/office/drawing/2014/main" val="1983742401"/>
                    </a:ext>
                  </a:extLst>
                </a:gridCol>
                <a:gridCol w="246888">
                  <a:extLst>
                    <a:ext uri="{9D8B030D-6E8A-4147-A177-3AD203B41FA5}">
                      <a16:colId xmlns:a16="http://schemas.microsoft.com/office/drawing/2014/main" val="1277306200"/>
                    </a:ext>
                  </a:extLst>
                </a:gridCol>
                <a:gridCol w="246888">
                  <a:extLst>
                    <a:ext uri="{9D8B030D-6E8A-4147-A177-3AD203B41FA5}">
                      <a16:colId xmlns:a16="http://schemas.microsoft.com/office/drawing/2014/main" val="249861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5960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- 2021-01-23 10:30:01</a:t>
                      </a:r>
                      <a:r>
                        <a:rPr kumimoji="0" lang="en-US" sz="1000" b="0" i="0" u="none" strike="noStrike" kern="1200" cap="none" spc="0" normalizeH="0" baseline="0" noProof="0">
                          <a:ln>
                            <a:noFill/>
                          </a:ln>
                          <a:solidFill>
                            <a:prstClr val="black"/>
                          </a:solidFill>
                          <a:effectLst/>
                          <a:uLnTx/>
                          <a:uFillTx/>
                          <a:latin typeface="+mn-lt"/>
                          <a:ea typeface="+mn-ea"/>
                          <a:cs typeface="+mn-cs"/>
                        </a:rPr>
                        <a:t>
 Apakah resipi Buttercup pilihan anda? 
LIKE untuk Kek Pisang Buttercup 
LOVE untuk Donut Mini Buttercup 
KOMEN untuk Brownies Kedut Buttercup 
Mungkin Buttercup akan kongsikan resipi yang paling anda inginkan. 
Sebelum itu, pastikan anda mempunyai Buttercup yang tersedia di rumah. Tiada? Jangan risau, anda boleh mendapatkan Buttercup anda dihantar terus ke rumah dengan Lazada! Klik pautan di bawah dan pilih Buttercup pilihan anda! 
https://bit.ly/ButtercupMYLazada
#SeronokDenganButtercup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64652758"/>
                  </a:ext>
                </a:extLst>
              </a:tr>
            </a:tbl>
          </a:graphicData>
        </a:graphic>
      </p:graphicFrame>
      <p:sp>
        <p:nvSpPr>
          <p:cNvPr id="4" name="Text Placeholder 3">
            <a:extLst>
              <a:ext uri="{FF2B5EF4-FFF2-40B4-BE49-F238E27FC236}">
                <a16:creationId xmlns:a16="http://schemas.microsoft.com/office/drawing/2014/main" id="{8F8D008F-6BBC-4213-A716-CB32DC5024F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0022136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1B3D9-C48F-4D8D-AD26-F7142AE6EB98}"/>
              </a:ext>
            </a:extLst>
          </p:cNvPr>
          <p:cNvSpPr>
            <a:spLocks noGrp="1"/>
          </p:cNvSpPr>
          <p:nvPr>
            <p:ph type="title"/>
          </p:nvPr>
        </p:nvSpPr>
        <p:spPr/>
        <p:txBody>
          <a:bodyPr/>
          <a:lstStyle/>
          <a:p>
            <a:r>
              <a:rPr lang="en-US"/>
              <a:t>Facebook Original Own Posts Table | Buttercup Malaysia - 9 of 19</a:t>
            </a:r>
          </a:p>
        </p:txBody>
      </p:sp>
      <p:graphicFrame>
        <p:nvGraphicFramePr>
          <p:cNvPr id="5" name="Table Placeholder 4">
            <a:extLst>
              <a:ext uri="{FF2B5EF4-FFF2-40B4-BE49-F238E27FC236}">
                <a16:creationId xmlns:a16="http://schemas.microsoft.com/office/drawing/2014/main" id="{7CCC4D07-2206-45C1-90F7-8040438AA137}"/>
              </a:ext>
            </a:extLst>
          </p:cNvPr>
          <p:cNvGraphicFramePr>
            <a:graphicFrameLocks noGrp="1"/>
          </p:cNvGraphicFramePr>
          <p:nvPr>
            <p:ph type="tbl" sz="quarter" idx="13"/>
            <p:extLst>
              <p:ext uri="{D42A27DB-BD31-4B8C-83A1-F6EECF244321}">
                <p14:modId xmlns:p14="http://schemas.microsoft.com/office/powerpoint/2010/main" val="2159605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86071893"/>
                    </a:ext>
                  </a:extLst>
                </a:gridCol>
                <a:gridCol w="905256">
                  <a:extLst>
                    <a:ext uri="{9D8B030D-6E8A-4147-A177-3AD203B41FA5}">
                      <a16:colId xmlns:a16="http://schemas.microsoft.com/office/drawing/2014/main" val="3124633290"/>
                    </a:ext>
                  </a:extLst>
                </a:gridCol>
                <a:gridCol w="411480">
                  <a:extLst>
                    <a:ext uri="{9D8B030D-6E8A-4147-A177-3AD203B41FA5}">
                      <a16:colId xmlns:a16="http://schemas.microsoft.com/office/drawing/2014/main" val="203046568"/>
                    </a:ext>
                  </a:extLst>
                </a:gridCol>
                <a:gridCol w="246888">
                  <a:extLst>
                    <a:ext uri="{9D8B030D-6E8A-4147-A177-3AD203B41FA5}">
                      <a16:colId xmlns:a16="http://schemas.microsoft.com/office/drawing/2014/main" val="3857919452"/>
                    </a:ext>
                  </a:extLst>
                </a:gridCol>
                <a:gridCol w="246888">
                  <a:extLst>
                    <a:ext uri="{9D8B030D-6E8A-4147-A177-3AD203B41FA5}">
                      <a16:colId xmlns:a16="http://schemas.microsoft.com/office/drawing/2014/main" val="1258929465"/>
                    </a:ext>
                  </a:extLst>
                </a:gridCol>
                <a:gridCol w="246888">
                  <a:extLst>
                    <a:ext uri="{9D8B030D-6E8A-4147-A177-3AD203B41FA5}">
                      <a16:colId xmlns:a16="http://schemas.microsoft.com/office/drawing/2014/main" val="2021572292"/>
                    </a:ext>
                  </a:extLst>
                </a:gridCol>
                <a:gridCol w="246888">
                  <a:extLst>
                    <a:ext uri="{9D8B030D-6E8A-4147-A177-3AD203B41FA5}">
                      <a16:colId xmlns:a16="http://schemas.microsoft.com/office/drawing/2014/main" val="3562301756"/>
                    </a:ext>
                  </a:extLst>
                </a:gridCol>
                <a:gridCol w="246888">
                  <a:extLst>
                    <a:ext uri="{9D8B030D-6E8A-4147-A177-3AD203B41FA5}">
                      <a16:colId xmlns:a16="http://schemas.microsoft.com/office/drawing/2014/main" val="2769397651"/>
                    </a:ext>
                  </a:extLst>
                </a:gridCol>
                <a:gridCol w="246888">
                  <a:extLst>
                    <a:ext uri="{9D8B030D-6E8A-4147-A177-3AD203B41FA5}">
                      <a16:colId xmlns:a16="http://schemas.microsoft.com/office/drawing/2014/main" val="1206883221"/>
                    </a:ext>
                  </a:extLst>
                </a:gridCol>
                <a:gridCol w="246888">
                  <a:extLst>
                    <a:ext uri="{9D8B030D-6E8A-4147-A177-3AD203B41FA5}">
                      <a16:colId xmlns:a16="http://schemas.microsoft.com/office/drawing/2014/main" val="1785953401"/>
                    </a:ext>
                  </a:extLst>
                </a:gridCol>
                <a:gridCol w="246888">
                  <a:extLst>
                    <a:ext uri="{9D8B030D-6E8A-4147-A177-3AD203B41FA5}">
                      <a16:colId xmlns:a16="http://schemas.microsoft.com/office/drawing/2014/main" val="3402679131"/>
                    </a:ext>
                  </a:extLst>
                </a:gridCol>
                <a:gridCol w="246888">
                  <a:extLst>
                    <a:ext uri="{9D8B030D-6E8A-4147-A177-3AD203B41FA5}">
                      <a16:colId xmlns:a16="http://schemas.microsoft.com/office/drawing/2014/main" val="3100577577"/>
                    </a:ext>
                  </a:extLst>
                </a:gridCol>
                <a:gridCol w="246888">
                  <a:extLst>
                    <a:ext uri="{9D8B030D-6E8A-4147-A177-3AD203B41FA5}">
                      <a16:colId xmlns:a16="http://schemas.microsoft.com/office/drawing/2014/main" val="3275775527"/>
                    </a:ext>
                  </a:extLst>
                </a:gridCol>
                <a:gridCol w="246888">
                  <a:extLst>
                    <a:ext uri="{9D8B030D-6E8A-4147-A177-3AD203B41FA5}">
                      <a16:colId xmlns:a16="http://schemas.microsoft.com/office/drawing/2014/main" val="622499346"/>
                    </a:ext>
                  </a:extLst>
                </a:gridCol>
                <a:gridCol w="246888">
                  <a:extLst>
                    <a:ext uri="{9D8B030D-6E8A-4147-A177-3AD203B41FA5}">
                      <a16:colId xmlns:a16="http://schemas.microsoft.com/office/drawing/2014/main" val="2016829445"/>
                    </a:ext>
                  </a:extLst>
                </a:gridCol>
                <a:gridCol w="246888">
                  <a:extLst>
                    <a:ext uri="{9D8B030D-6E8A-4147-A177-3AD203B41FA5}">
                      <a16:colId xmlns:a16="http://schemas.microsoft.com/office/drawing/2014/main" val="2230696535"/>
                    </a:ext>
                  </a:extLst>
                </a:gridCol>
                <a:gridCol w="246888">
                  <a:extLst>
                    <a:ext uri="{9D8B030D-6E8A-4147-A177-3AD203B41FA5}">
                      <a16:colId xmlns:a16="http://schemas.microsoft.com/office/drawing/2014/main" val="2478511259"/>
                    </a:ext>
                  </a:extLst>
                </a:gridCol>
                <a:gridCol w="246888">
                  <a:extLst>
                    <a:ext uri="{9D8B030D-6E8A-4147-A177-3AD203B41FA5}">
                      <a16:colId xmlns:a16="http://schemas.microsoft.com/office/drawing/2014/main" val="886877743"/>
                    </a:ext>
                  </a:extLst>
                </a:gridCol>
                <a:gridCol w="246888">
                  <a:extLst>
                    <a:ext uri="{9D8B030D-6E8A-4147-A177-3AD203B41FA5}">
                      <a16:colId xmlns:a16="http://schemas.microsoft.com/office/drawing/2014/main" val="3531992193"/>
                    </a:ext>
                  </a:extLst>
                </a:gridCol>
                <a:gridCol w="246888">
                  <a:extLst>
                    <a:ext uri="{9D8B030D-6E8A-4147-A177-3AD203B41FA5}">
                      <a16:colId xmlns:a16="http://schemas.microsoft.com/office/drawing/2014/main" val="2305123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2385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- 2021-01-21 17:00:01</a:t>
                      </a:r>
                      <a:r>
                        <a:rPr kumimoji="0" lang="en-US" sz="1000" b="0" i="0" u="none" strike="noStrike" kern="1200" cap="none" spc="0" normalizeH="0" baseline="0" noProof="0">
                          <a:ln>
                            <a:noFill/>
                          </a:ln>
                          <a:solidFill>
                            <a:prstClr val="black"/>
                          </a:solidFill>
                          <a:effectLst/>
                          <a:uLnTx/>
                          <a:uFillTx/>
                          <a:latin typeface="+mn-lt"/>
                          <a:ea typeface="+mn-ea"/>
                          <a:cs typeface="+mn-cs"/>
                        </a:rPr>
                        <a:t>
 Ramai orang ingat goreng cendawan ni mudah je, tapi sebenarnya untuk mendapatkan cendawan goreng yang sedap memerlukan beberapa bahan yang lain. Nak tahu? Jom cuba resipi di bawah ;)
#ResipiButtercup #SedapDenganButtercup
Cendawan Goreng Buttercup 
Bahan-bahan:
125g Buttercup 
½ tin susu sejat 
200g cendawan tiram 
4 batang daun kari 
5 batang cili merah, dipotong
5 batang cili hijau, dipotong
1 sudu kecil serbuk cendawan 
1 sudu kecil garam 
1 sudu kecil gula 
Untuk campuran tepung:
4 sudu besar tepung jagung 
4 sudu besar tepung beras
½ sudu kecil lada hitam 
¼ sudu kecil garam halus 
1 sudu kecil serbuk penaik
Arahan:
1. Potong cendawan menjadi cepisan, basuh dan keringkan. 
2. Dalam satu mangkuk, campurkan bahan-bahan untuk campuran tepung sehingga sebati dan masukkan ke atas cendawan yang telah kering. Buang lebihan tepung sekiranya ada. 
3. Panaskan kuali dengan minyak dan gorengkan cendawan sehingga garing dan saringkan.
4. Dalam kuali yang lain, campurkan Buttercup dan susu sejat. Kemudian, masukkan daun kari, cili merah dan hijau yang telah dipotong kecil, serbuk cendawan, garam dan gula. 
5. Taburkan ke atas cendawan goreng tadi mengikut cita rasa anda.
Mudah kan? Nikmati bersama keluarga anda hari ini!
Sumber: https://www.hungrygowhere.com/recipe/crispy-creamy-spicy-oyster-mushroom-recipe/5a7d3101/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81252663"/>
                  </a:ext>
                </a:extLst>
              </a:tr>
            </a:tbl>
          </a:graphicData>
        </a:graphic>
      </p:graphicFrame>
      <p:sp>
        <p:nvSpPr>
          <p:cNvPr id="4" name="Text Placeholder 3">
            <a:extLst>
              <a:ext uri="{FF2B5EF4-FFF2-40B4-BE49-F238E27FC236}">
                <a16:creationId xmlns:a16="http://schemas.microsoft.com/office/drawing/2014/main" id="{5CDA51C9-90B5-419B-90E1-CB4864CEE1A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0899653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3CA7B-506D-4F63-89AE-E0D283E77006}"/>
              </a:ext>
            </a:extLst>
          </p:cNvPr>
          <p:cNvSpPr>
            <a:spLocks noGrp="1"/>
          </p:cNvSpPr>
          <p:nvPr>
            <p:ph type="title"/>
          </p:nvPr>
        </p:nvSpPr>
        <p:spPr/>
        <p:txBody>
          <a:bodyPr/>
          <a:lstStyle/>
          <a:p>
            <a:r>
              <a:rPr lang="en-US"/>
              <a:t>Facebook Original Own Posts Table | Buttercup Malaysia - 10 of 19</a:t>
            </a:r>
          </a:p>
        </p:txBody>
      </p:sp>
      <p:graphicFrame>
        <p:nvGraphicFramePr>
          <p:cNvPr id="5" name="Table Placeholder 4">
            <a:extLst>
              <a:ext uri="{FF2B5EF4-FFF2-40B4-BE49-F238E27FC236}">
                <a16:creationId xmlns:a16="http://schemas.microsoft.com/office/drawing/2014/main" id="{A40D5C2D-5DB4-429D-9FB9-547AF3BB9697}"/>
              </a:ext>
            </a:extLst>
          </p:cNvPr>
          <p:cNvGraphicFramePr>
            <a:graphicFrameLocks noGrp="1"/>
          </p:cNvGraphicFramePr>
          <p:nvPr>
            <p:ph type="tbl" sz="quarter" idx="13"/>
            <p:extLst>
              <p:ext uri="{D42A27DB-BD31-4B8C-83A1-F6EECF244321}">
                <p14:modId xmlns:p14="http://schemas.microsoft.com/office/powerpoint/2010/main" val="258015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41006466"/>
                    </a:ext>
                  </a:extLst>
                </a:gridCol>
                <a:gridCol w="905256">
                  <a:extLst>
                    <a:ext uri="{9D8B030D-6E8A-4147-A177-3AD203B41FA5}">
                      <a16:colId xmlns:a16="http://schemas.microsoft.com/office/drawing/2014/main" val="3831043600"/>
                    </a:ext>
                  </a:extLst>
                </a:gridCol>
                <a:gridCol w="411480">
                  <a:extLst>
                    <a:ext uri="{9D8B030D-6E8A-4147-A177-3AD203B41FA5}">
                      <a16:colId xmlns:a16="http://schemas.microsoft.com/office/drawing/2014/main" val="2339237277"/>
                    </a:ext>
                  </a:extLst>
                </a:gridCol>
                <a:gridCol w="246888">
                  <a:extLst>
                    <a:ext uri="{9D8B030D-6E8A-4147-A177-3AD203B41FA5}">
                      <a16:colId xmlns:a16="http://schemas.microsoft.com/office/drawing/2014/main" val="48643813"/>
                    </a:ext>
                  </a:extLst>
                </a:gridCol>
                <a:gridCol w="246888">
                  <a:extLst>
                    <a:ext uri="{9D8B030D-6E8A-4147-A177-3AD203B41FA5}">
                      <a16:colId xmlns:a16="http://schemas.microsoft.com/office/drawing/2014/main" val="3282955747"/>
                    </a:ext>
                  </a:extLst>
                </a:gridCol>
                <a:gridCol w="246888">
                  <a:extLst>
                    <a:ext uri="{9D8B030D-6E8A-4147-A177-3AD203B41FA5}">
                      <a16:colId xmlns:a16="http://schemas.microsoft.com/office/drawing/2014/main" val="3891914866"/>
                    </a:ext>
                  </a:extLst>
                </a:gridCol>
                <a:gridCol w="246888">
                  <a:extLst>
                    <a:ext uri="{9D8B030D-6E8A-4147-A177-3AD203B41FA5}">
                      <a16:colId xmlns:a16="http://schemas.microsoft.com/office/drawing/2014/main" val="3263030834"/>
                    </a:ext>
                  </a:extLst>
                </a:gridCol>
                <a:gridCol w="246888">
                  <a:extLst>
                    <a:ext uri="{9D8B030D-6E8A-4147-A177-3AD203B41FA5}">
                      <a16:colId xmlns:a16="http://schemas.microsoft.com/office/drawing/2014/main" val="2857248713"/>
                    </a:ext>
                  </a:extLst>
                </a:gridCol>
                <a:gridCol w="246888">
                  <a:extLst>
                    <a:ext uri="{9D8B030D-6E8A-4147-A177-3AD203B41FA5}">
                      <a16:colId xmlns:a16="http://schemas.microsoft.com/office/drawing/2014/main" val="209419541"/>
                    </a:ext>
                  </a:extLst>
                </a:gridCol>
                <a:gridCol w="246888">
                  <a:extLst>
                    <a:ext uri="{9D8B030D-6E8A-4147-A177-3AD203B41FA5}">
                      <a16:colId xmlns:a16="http://schemas.microsoft.com/office/drawing/2014/main" val="3554512174"/>
                    </a:ext>
                  </a:extLst>
                </a:gridCol>
                <a:gridCol w="246888">
                  <a:extLst>
                    <a:ext uri="{9D8B030D-6E8A-4147-A177-3AD203B41FA5}">
                      <a16:colId xmlns:a16="http://schemas.microsoft.com/office/drawing/2014/main" val="3900398635"/>
                    </a:ext>
                  </a:extLst>
                </a:gridCol>
                <a:gridCol w="246888">
                  <a:extLst>
                    <a:ext uri="{9D8B030D-6E8A-4147-A177-3AD203B41FA5}">
                      <a16:colId xmlns:a16="http://schemas.microsoft.com/office/drawing/2014/main" val="2363115036"/>
                    </a:ext>
                  </a:extLst>
                </a:gridCol>
                <a:gridCol w="246888">
                  <a:extLst>
                    <a:ext uri="{9D8B030D-6E8A-4147-A177-3AD203B41FA5}">
                      <a16:colId xmlns:a16="http://schemas.microsoft.com/office/drawing/2014/main" val="1761742018"/>
                    </a:ext>
                  </a:extLst>
                </a:gridCol>
                <a:gridCol w="246888">
                  <a:extLst>
                    <a:ext uri="{9D8B030D-6E8A-4147-A177-3AD203B41FA5}">
                      <a16:colId xmlns:a16="http://schemas.microsoft.com/office/drawing/2014/main" val="3202344881"/>
                    </a:ext>
                  </a:extLst>
                </a:gridCol>
                <a:gridCol w="246888">
                  <a:extLst>
                    <a:ext uri="{9D8B030D-6E8A-4147-A177-3AD203B41FA5}">
                      <a16:colId xmlns:a16="http://schemas.microsoft.com/office/drawing/2014/main" val="2936051120"/>
                    </a:ext>
                  </a:extLst>
                </a:gridCol>
                <a:gridCol w="246888">
                  <a:extLst>
                    <a:ext uri="{9D8B030D-6E8A-4147-A177-3AD203B41FA5}">
                      <a16:colId xmlns:a16="http://schemas.microsoft.com/office/drawing/2014/main" val="2643703905"/>
                    </a:ext>
                  </a:extLst>
                </a:gridCol>
                <a:gridCol w="246888">
                  <a:extLst>
                    <a:ext uri="{9D8B030D-6E8A-4147-A177-3AD203B41FA5}">
                      <a16:colId xmlns:a16="http://schemas.microsoft.com/office/drawing/2014/main" val="219878525"/>
                    </a:ext>
                  </a:extLst>
                </a:gridCol>
                <a:gridCol w="246888">
                  <a:extLst>
                    <a:ext uri="{9D8B030D-6E8A-4147-A177-3AD203B41FA5}">
                      <a16:colId xmlns:a16="http://schemas.microsoft.com/office/drawing/2014/main" val="2013924466"/>
                    </a:ext>
                  </a:extLst>
                </a:gridCol>
                <a:gridCol w="246888">
                  <a:extLst>
                    <a:ext uri="{9D8B030D-6E8A-4147-A177-3AD203B41FA5}">
                      <a16:colId xmlns:a16="http://schemas.microsoft.com/office/drawing/2014/main" val="2352165515"/>
                    </a:ext>
                  </a:extLst>
                </a:gridCol>
                <a:gridCol w="246888">
                  <a:extLst>
                    <a:ext uri="{9D8B030D-6E8A-4147-A177-3AD203B41FA5}">
                      <a16:colId xmlns:a16="http://schemas.microsoft.com/office/drawing/2014/main" val="298885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2153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- 2021-01-19 11:00:01</a:t>
                      </a:r>
                      <a:r>
                        <a:rPr kumimoji="0" lang="en-US" sz="1000" b="0" i="0" u="none" strike="noStrike" kern="1200" cap="none" spc="0" normalizeH="0" baseline="0" noProof="0">
                          <a:ln>
                            <a:noFill/>
                          </a:ln>
                          <a:solidFill>
                            <a:prstClr val="black"/>
                          </a:solidFill>
                          <a:effectLst/>
                          <a:uLnTx/>
                          <a:uFillTx/>
                          <a:latin typeface="+mn-lt"/>
                          <a:ea typeface="+mn-ea"/>
                          <a:cs typeface="+mn-cs"/>
                        </a:rPr>
                        <a:t>
 Perkataan ‘STRESSED’ kalau terbalikkan adalah ‘DESSERTS’. 
Pastikan anda berehat dan nikmati beberapa pencuci mulut kegemaran anda di hari yang sukar, sedikit sebanyak, ia akan menceriakan hari anda!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09232547"/>
                  </a:ext>
                </a:extLst>
              </a:tr>
            </a:tbl>
          </a:graphicData>
        </a:graphic>
      </p:graphicFrame>
      <p:sp>
        <p:nvSpPr>
          <p:cNvPr id="4" name="Text Placeholder 3">
            <a:extLst>
              <a:ext uri="{FF2B5EF4-FFF2-40B4-BE49-F238E27FC236}">
                <a16:creationId xmlns:a16="http://schemas.microsoft.com/office/drawing/2014/main" id="{7B9507AF-F5FC-414D-89E7-3611569E397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699649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AA882-A9AE-443D-B2FF-97AAEB91CE62}"/>
              </a:ext>
            </a:extLst>
          </p:cNvPr>
          <p:cNvSpPr>
            <a:spLocks noGrp="1"/>
          </p:cNvSpPr>
          <p:nvPr>
            <p:ph type="title"/>
          </p:nvPr>
        </p:nvSpPr>
        <p:spPr/>
        <p:txBody>
          <a:bodyPr/>
          <a:lstStyle/>
          <a:p>
            <a:r>
              <a:rPr lang="en-US"/>
              <a:t>Facebook Original Own Posts Table | Buttercup Malaysia - 11 of 19</a:t>
            </a:r>
          </a:p>
        </p:txBody>
      </p:sp>
      <p:graphicFrame>
        <p:nvGraphicFramePr>
          <p:cNvPr id="5" name="Table Placeholder 4">
            <a:extLst>
              <a:ext uri="{FF2B5EF4-FFF2-40B4-BE49-F238E27FC236}">
                <a16:creationId xmlns:a16="http://schemas.microsoft.com/office/drawing/2014/main" id="{6A7B6392-C802-43AF-9E97-C0370EC854B1}"/>
              </a:ext>
            </a:extLst>
          </p:cNvPr>
          <p:cNvGraphicFramePr>
            <a:graphicFrameLocks noGrp="1"/>
          </p:cNvGraphicFramePr>
          <p:nvPr>
            <p:ph type="tbl" sz="quarter" idx="13"/>
            <p:extLst>
              <p:ext uri="{D42A27DB-BD31-4B8C-83A1-F6EECF244321}">
                <p14:modId xmlns:p14="http://schemas.microsoft.com/office/powerpoint/2010/main" val="131109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89242194"/>
                    </a:ext>
                  </a:extLst>
                </a:gridCol>
                <a:gridCol w="905256">
                  <a:extLst>
                    <a:ext uri="{9D8B030D-6E8A-4147-A177-3AD203B41FA5}">
                      <a16:colId xmlns:a16="http://schemas.microsoft.com/office/drawing/2014/main" val="3711360952"/>
                    </a:ext>
                  </a:extLst>
                </a:gridCol>
                <a:gridCol w="411480">
                  <a:extLst>
                    <a:ext uri="{9D8B030D-6E8A-4147-A177-3AD203B41FA5}">
                      <a16:colId xmlns:a16="http://schemas.microsoft.com/office/drawing/2014/main" val="873538918"/>
                    </a:ext>
                  </a:extLst>
                </a:gridCol>
                <a:gridCol w="246888">
                  <a:extLst>
                    <a:ext uri="{9D8B030D-6E8A-4147-A177-3AD203B41FA5}">
                      <a16:colId xmlns:a16="http://schemas.microsoft.com/office/drawing/2014/main" val="3422169087"/>
                    </a:ext>
                  </a:extLst>
                </a:gridCol>
                <a:gridCol w="246888">
                  <a:extLst>
                    <a:ext uri="{9D8B030D-6E8A-4147-A177-3AD203B41FA5}">
                      <a16:colId xmlns:a16="http://schemas.microsoft.com/office/drawing/2014/main" val="3556198085"/>
                    </a:ext>
                  </a:extLst>
                </a:gridCol>
                <a:gridCol w="246888">
                  <a:extLst>
                    <a:ext uri="{9D8B030D-6E8A-4147-A177-3AD203B41FA5}">
                      <a16:colId xmlns:a16="http://schemas.microsoft.com/office/drawing/2014/main" val="3781573187"/>
                    </a:ext>
                  </a:extLst>
                </a:gridCol>
                <a:gridCol w="246888">
                  <a:extLst>
                    <a:ext uri="{9D8B030D-6E8A-4147-A177-3AD203B41FA5}">
                      <a16:colId xmlns:a16="http://schemas.microsoft.com/office/drawing/2014/main" val="2872305655"/>
                    </a:ext>
                  </a:extLst>
                </a:gridCol>
                <a:gridCol w="246888">
                  <a:extLst>
                    <a:ext uri="{9D8B030D-6E8A-4147-A177-3AD203B41FA5}">
                      <a16:colId xmlns:a16="http://schemas.microsoft.com/office/drawing/2014/main" val="3212210319"/>
                    </a:ext>
                  </a:extLst>
                </a:gridCol>
                <a:gridCol w="246888">
                  <a:extLst>
                    <a:ext uri="{9D8B030D-6E8A-4147-A177-3AD203B41FA5}">
                      <a16:colId xmlns:a16="http://schemas.microsoft.com/office/drawing/2014/main" val="344072140"/>
                    </a:ext>
                  </a:extLst>
                </a:gridCol>
                <a:gridCol w="246888">
                  <a:extLst>
                    <a:ext uri="{9D8B030D-6E8A-4147-A177-3AD203B41FA5}">
                      <a16:colId xmlns:a16="http://schemas.microsoft.com/office/drawing/2014/main" val="2677036731"/>
                    </a:ext>
                  </a:extLst>
                </a:gridCol>
                <a:gridCol w="246888">
                  <a:extLst>
                    <a:ext uri="{9D8B030D-6E8A-4147-A177-3AD203B41FA5}">
                      <a16:colId xmlns:a16="http://schemas.microsoft.com/office/drawing/2014/main" val="1651631774"/>
                    </a:ext>
                  </a:extLst>
                </a:gridCol>
                <a:gridCol w="246888">
                  <a:extLst>
                    <a:ext uri="{9D8B030D-6E8A-4147-A177-3AD203B41FA5}">
                      <a16:colId xmlns:a16="http://schemas.microsoft.com/office/drawing/2014/main" val="3097901510"/>
                    </a:ext>
                  </a:extLst>
                </a:gridCol>
                <a:gridCol w="246888">
                  <a:extLst>
                    <a:ext uri="{9D8B030D-6E8A-4147-A177-3AD203B41FA5}">
                      <a16:colId xmlns:a16="http://schemas.microsoft.com/office/drawing/2014/main" val="3028349655"/>
                    </a:ext>
                  </a:extLst>
                </a:gridCol>
                <a:gridCol w="246888">
                  <a:extLst>
                    <a:ext uri="{9D8B030D-6E8A-4147-A177-3AD203B41FA5}">
                      <a16:colId xmlns:a16="http://schemas.microsoft.com/office/drawing/2014/main" val="3335054029"/>
                    </a:ext>
                  </a:extLst>
                </a:gridCol>
                <a:gridCol w="246888">
                  <a:extLst>
                    <a:ext uri="{9D8B030D-6E8A-4147-A177-3AD203B41FA5}">
                      <a16:colId xmlns:a16="http://schemas.microsoft.com/office/drawing/2014/main" val="1596901206"/>
                    </a:ext>
                  </a:extLst>
                </a:gridCol>
                <a:gridCol w="246888">
                  <a:extLst>
                    <a:ext uri="{9D8B030D-6E8A-4147-A177-3AD203B41FA5}">
                      <a16:colId xmlns:a16="http://schemas.microsoft.com/office/drawing/2014/main" val="2527943115"/>
                    </a:ext>
                  </a:extLst>
                </a:gridCol>
                <a:gridCol w="246888">
                  <a:extLst>
                    <a:ext uri="{9D8B030D-6E8A-4147-A177-3AD203B41FA5}">
                      <a16:colId xmlns:a16="http://schemas.microsoft.com/office/drawing/2014/main" val="1026500958"/>
                    </a:ext>
                  </a:extLst>
                </a:gridCol>
                <a:gridCol w="246888">
                  <a:extLst>
                    <a:ext uri="{9D8B030D-6E8A-4147-A177-3AD203B41FA5}">
                      <a16:colId xmlns:a16="http://schemas.microsoft.com/office/drawing/2014/main" val="1606113144"/>
                    </a:ext>
                  </a:extLst>
                </a:gridCol>
                <a:gridCol w="246888">
                  <a:extLst>
                    <a:ext uri="{9D8B030D-6E8A-4147-A177-3AD203B41FA5}">
                      <a16:colId xmlns:a16="http://schemas.microsoft.com/office/drawing/2014/main" val="518527532"/>
                    </a:ext>
                  </a:extLst>
                </a:gridCol>
                <a:gridCol w="246888">
                  <a:extLst>
                    <a:ext uri="{9D8B030D-6E8A-4147-A177-3AD203B41FA5}">
                      <a16:colId xmlns:a16="http://schemas.microsoft.com/office/drawing/2014/main" val="1780953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8369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- 2021-01-17 12:00:01</a:t>
                      </a:r>
                      <a:r>
                        <a:rPr kumimoji="0" lang="en-US" sz="1000" b="0" i="0" u="none" strike="noStrike" kern="1200" cap="none" spc="0" normalizeH="0" baseline="0" noProof="0">
                          <a:ln>
                            <a:noFill/>
                          </a:ln>
                          <a:solidFill>
                            <a:prstClr val="black"/>
                          </a:solidFill>
                          <a:effectLst/>
                          <a:uLnTx/>
                          <a:uFillTx/>
                          <a:latin typeface="+mn-lt"/>
                          <a:ea typeface="+mn-ea"/>
                          <a:cs typeface="+mn-cs"/>
                        </a:rPr>
                        <a:t>
 Cuba anda buka peti sejuk anda sekarang, ada ke bau yang tidak menyenangkan? 
Kalau ada anda boleh cuba menggunakan daun pandan yang merupakan pewangi semulajadi. Ikat beberapa helai daun pandan dan letakkan dalam peti sejuk anda semalaman. Bau akan hilang dan peti sejuk anda juga akan wangi!
Sekiranya anda tidak ada daun pandan, jangan risau, anda boleh menggunakan roti, ianya boleh menyerap bau yang kurang menyenangkan. Letakkan sekeping dua roti di dalam peti sejuk dan biarkan sehingga roti itu kering. Bau itu pasti akan beransur hilang. 
#TipButtercup
Sumber: https://www.iproperty.com.my/lifestyle/mudahkan-tugasan-di-dapur-dengan-petua-dan-tip-ini-malayoc/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094871"/>
                  </a:ext>
                </a:extLst>
              </a:tr>
            </a:tbl>
          </a:graphicData>
        </a:graphic>
      </p:graphicFrame>
      <p:sp>
        <p:nvSpPr>
          <p:cNvPr id="4" name="Text Placeholder 3">
            <a:extLst>
              <a:ext uri="{FF2B5EF4-FFF2-40B4-BE49-F238E27FC236}">
                <a16:creationId xmlns:a16="http://schemas.microsoft.com/office/drawing/2014/main" id="{7A6EDA72-E547-4C9D-83E0-76C7FDD2C44E}"/>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390852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FE5A8-40FE-4349-85E4-964BEEF16B75}"/>
              </a:ext>
            </a:extLst>
          </p:cNvPr>
          <p:cNvSpPr>
            <a:spLocks noGrp="1"/>
          </p:cNvSpPr>
          <p:nvPr>
            <p:ph type="title"/>
          </p:nvPr>
        </p:nvSpPr>
        <p:spPr/>
        <p:txBody>
          <a:bodyPr/>
          <a:lstStyle/>
          <a:p>
            <a:r>
              <a:rPr lang="en-US"/>
              <a:t>Facebook Original Own Posts Table | Buttercup Malaysia - 12 of 19</a:t>
            </a:r>
          </a:p>
        </p:txBody>
      </p:sp>
      <p:graphicFrame>
        <p:nvGraphicFramePr>
          <p:cNvPr id="5" name="Table Placeholder 4">
            <a:extLst>
              <a:ext uri="{FF2B5EF4-FFF2-40B4-BE49-F238E27FC236}">
                <a16:creationId xmlns:a16="http://schemas.microsoft.com/office/drawing/2014/main" id="{1414461B-5E40-4BC5-9A23-E6E7F046A9C1}"/>
              </a:ext>
            </a:extLst>
          </p:cNvPr>
          <p:cNvGraphicFramePr>
            <a:graphicFrameLocks noGrp="1"/>
          </p:cNvGraphicFramePr>
          <p:nvPr>
            <p:ph type="tbl" sz="quarter" idx="13"/>
            <p:extLst>
              <p:ext uri="{D42A27DB-BD31-4B8C-83A1-F6EECF244321}">
                <p14:modId xmlns:p14="http://schemas.microsoft.com/office/powerpoint/2010/main" val="3842646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94415759"/>
                    </a:ext>
                  </a:extLst>
                </a:gridCol>
                <a:gridCol w="905256">
                  <a:extLst>
                    <a:ext uri="{9D8B030D-6E8A-4147-A177-3AD203B41FA5}">
                      <a16:colId xmlns:a16="http://schemas.microsoft.com/office/drawing/2014/main" val="2978915840"/>
                    </a:ext>
                  </a:extLst>
                </a:gridCol>
                <a:gridCol w="411480">
                  <a:extLst>
                    <a:ext uri="{9D8B030D-6E8A-4147-A177-3AD203B41FA5}">
                      <a16:colId xmlns:a16="http://schemas.microsoft.com/office/drawing/2014/main" val="960383655"/>
                    </a:ext>
                  </a:extLst>
                </a:gridCol>
                <a:gridCol w="246888">
                  <a:extLst>
                    <a:ext uri="{9D8B030D-6E8A-4147-A177-3AD203B41FA5}">
                      <a16:colId xmlns:a16="http://schemas.microsoft.com/office/drawing/2014/main" val="3250036693"/>
                    </a:ext>
                  </a:extLst>
                </a:gridCol>
                <a:gridCol w="246888">
                  <a:extLst>
                    <a:ext uri="{9D8B030D-6E8A-4147-A177-3AD203B41FA5}">
                      <a16:colId xmlns:a16="http://schemas.microsoft.com/office/drawing/2014/main" val="1919217868"/>
                    </a:ext>
                  </a:extLst>
                </a:gridCol>
                <a:gridCol w="246888">
                  <a:extLst>
                    <a:ext uri="{9D8B030D-6E8A-4147-A177-3AD203B41FA5}">
                      <a16:colId xmlns:a16="http://schemas.microsoft.com/office/drawing/2014/main" val="1457554710"/>
                    </a:ext>
                  </a:extLst>
                </a:gridCol>
                <a:gridCol w="246888">
                  <a:extLst>
                    <a:ext uri="{9D8B030D-6E8A-4147-A177-3AD203B41FA5}">
                      <a16:colId xmlns:a16="http://schemas.microsoft.com/office/drawing/2014/main" val="2453090548"/>
                    </a:ext>
                  </a:extLst>
                </a:gridCol>
                <a:gridCol w="246888">
                  <a:extLst>
                    <a:ext uri="{9D8B030D-6E8A-4147-A177-3AD203B41FA5}">
                      <a16:colId xmlns:a16="http://schemas.microsoft.com/office/drawing/2014/main" val="3636619137"/>
                    </a:ext>
                  </a:extLst>
                </a:gridCol>
                <a:gridCol w="246888">
                  <a:extLst>
                    <a:ext uri="{9D8B030D-6E8A-4147-A177-3AD203B41FA5}">
                      <a16:colId xmlns:a16="http://schemas.microsoft.com/office/drawing/2014/main" val="177664329"/>
                    </a:ext>
                  </a:extLst>
                </a:gridCol>
                <a:gridCol w="246888">
                  <a:extLst>
                    <a:ext uri="{9D8B030D-6E8A-4147-A177-3AD203B41FA5}">
                      <a16:colId xmlns:a16="http://schemas.microsoft.com/office/drawing/2014/main" val="1368242192"/>
                    </a:ext>
                  </a:extLst>
                </a:gridCol>
                <a:gridCol w="246888">
                  <a:extLst>
                    <a:ext uri="{9D8B030D-6E8A-4147-A177-3AD203B41FA5}">
                      <a16:colId xmlns:a16="http://schemas.microsoft.com/office/drawing/2014/main" val="2204595316"/>
                    </a:ext>
                  </a:extLst>
                </a:gridCol>
                <a:gridCol w="246888">
                  <a:extLst>
                    <a:ext uri="{9D8B030D-6E8A-4147-A177-3AD203B41FA5}">
                      <a16:colId xmlns:a16="http://schemas.microsoft.com/office/drawing/2014/main" val="2780758380"/>
                    </a:ext>
                  </a:extLst>
                </a:gridCol>
                <a:gridCol w="246888">
                  <a:extLst>
                    <a:ext uri="{9D8B030D-6E8A-4147-A177-3AD203B41FA5}">
                      <a16:colId xmlns:a16="http://schemas.microsoft.com/office/drawing/2014/main" val="1736207343"/>
                    </a:ext>
                  </a:extLst>
                </a:gridCol>
                <a:gridCol w="246888">
                  <a:extLst>
                    <a:ext uri="{9D8B030D-6E8A-4147-A177-3AD203B41FA5}">
                      <a16:colId xmlns:a16="http://schemas.microsoft.com/office/drawing/2014/main" val="866835256"/>
                    </a:ext>
                  </a:extLst>
                </a:gridCol>
                <a:gridCol w="246888">
                  <a:extLst>
                    <a:ext uri="{9D8B030D-6E8A-4147-A177-3AD203B41FA5}">
                      <a16:colId xmlns:a16="http://schemas.microsoft.com/office/drawing/2014/main" val="3461033349"/>
                    </a:ext>
                  </a:extLst>
                </a:gridCol>
                <a:gridCol w="246888">
                  <a:extLst>
                    <a:ext uri="{9D8B030D-6E8A-4147-A177-3AD203B41FA5}">
                      <a16:colId xmlns:a16="http://schemas.microsoft.com/office/drawing/2014/main" val="4260628690"/>
                    </a:ext>
                  </a:extLst>
                </a:gridCol>
                <a:gridCol w="246888">
                  <a:extLst>
                    <a:ext uri="{9D8B030D-6E8A-4147-A177-3AD203B41FA5}">
                      <a16:colId xmlns:a16="http://schemas.microsoft.com/office/drawing/2014/main" val="709658017"/>
                    </a:ext>
                  </a:extLst>
                </a:gridCol>
                <a:gridCol w="246888">
                  <a:extLst>
                    <a:ext uri="{9D8B030D-6E8A-4147-A177-3AD203B41FA5}">
                      <a16:colId xmlns:a16="http://schemas.microsoft.com/office/drawing/2014/main" val="3308054900"/>
                    </a:ext>
                  </a:extLst>
                </a:gridCol>
                <a:gridCol w="246888">
                  <a:extLst>
                    <a:ext uri="{9D8B030D-6E8A-4147-A177-3AD203B41FA5}">
                      <a16:colId xmlns:a16="http://schemas.microsoft.com/office/drawing/2014/main" val="2552381169"/>
                    </a:ext>
                  </a:extLst>
                </a:gridCol>
                <a:gridCol w="246888">
                  <a:extLst>
                    <a:ext uri="{9D8B030D-6E8A-4147-A177-3AD203B41FA5}">
                      <a16:colId xmlns:a16="http://schemas.microsoft.com/office/drawing/2014/main" val="2297169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8476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Luxury Spread yang enak dan bebas lemak trans telah disembunyikan dalam gambar ini. Marilah cari bersama-sama dan kongsikan jawapan anda di ruangan komen. Anda berpeluang memenangi peraduan ini! ;)
Langkah penyertaan: 
1. LIKE Buttercup dan peraduan ini.
2. Cari dan kira Buttercup Luxury Spread yang tersembunyi.
3. Kongsikan jawapan anda di ruangan komen. 
4. SHARE peraduan ini dan TAG 3 rakan anda.
Hanya 3 pemenang bertuah yang akan dipilih untuk memenangi kad hadiah AEON BIG bernilai RM50! Jangan lepaskan peluang anda pada bulan ini!    
Peraduan tamat pada: 22 Januari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88119895"/>
                  </a:ext>
                </a:extLst>
              </a:tr>
            </a:tbl>
          </a:graphicData>
        </a:graphic>
      </p:graphicFrame>
      <p:sp>
        <p:nvSpPr>
          <p:cNvPr id="4" name="Text Placeholder 3">
            <a:extLst>
              <a:ext uri="{FF2B5EF4-FFF2-40B4-BE49-F238E27FC236}">
                <a16:creationId xmlns:a16="http://schemas.microsoft.com/office/drawing/2014/main" id="{4B20A217-0712-487D-A32D-761640AE37A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3602715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E829-862F-4DE0-99CB-0465F6D2BDB5}"/>
              </a:ext>
            </a:extLst>
          </p:cNvPr>
          <p:cNvSpPr>
            <a:spLocks noGrp="1"/>
          </p:cNvSpPr>
          <p:nvPr>
            <p:ph type="title"/>
          </p:nvPr>
        </p:nvSpPr>
        <p:spPr/>
        <p:txBody>
          <a:bodyPr/>
          <a:lstStyle/>
          <a:p>
            <a:r>
              <a:rPr lang="en-US"/>
              <a:t>Facebook Original Own Posts Table | Buttercup Malaysia - 13 of 19</a:t>
            </a:r>
          </a:p>
        </p:txBody>
      </p:sp>
      <p:graphicFrame>
        <p:nvGraphicFramePr>
          <p:cNvPr id="5" name="Table Placeholder 4">
            <a:extLst>
              <a:ext uri="{FF2B5EF4-FFF2-40B4-BE49-F238E27FC236}">
                <a16:creationId xmlns:a16="http://schemas.microsoft.com/office/drawing/2014/main" id="{DFB8765C-1E4E-42AE-A641-A0C0228E9419}"/>
              </a:ext>
            </a:extLst>
          </p:cNvPr>
          <p:cNvGraphicFramePr>
            <a:graphicFrameLocks noGrp="1"/>
          </p:cNvGraphicFramePr>
          <p:nvPr>
            <p:ph type="tbl" sz="quarter" idx="13"/>
            <p:extLst>
              <p:ext uri="{D42A27DB-BD31-4B8C-83A1-F6EECF244321}">
                <p14:modId xmlns:p14="http://schemas.microsoft.com/office/powerpoint/2010/main" val="2710528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05398532"/>
                    </a:ext>
                  </a:extLst>
                </a:gridCol>
                <a:gridCol w="905256">
                  <a:extLst>
                    <a:ext uri="{9D8B030D-6E8A-4147-A177-3AD203B41FA5}">
                      <a16:colId xmlns:a16="http://schemas.microsoft.com/office/drawing/2014/main" val="3648864834"/>
                    </a:ext>
                  </a:extLst>
                </a:gridCol>
                <a:gridCol w="411480">
                  <a:extLst>
                    <a:ext uri="{9D8B030D-6E8A-4147-A177-3AD203B41FA5}">
                      <a16:colId xmlns:a16="http://schemas.microsoft.com/office/drawing/2014/main" val="947632032"/>
                    </a:ext>
                  </a:extLst>
                </a:gridCol>
                <a:gridCol w="246888">
                  <a:extLst>
                    <a:ext uri="{9D8B030D-6E8A-4147-A177-3AD203B41FA5}">
                      <a16:colId xmlns:a16="http://schemas.microsoft.com/office/drawing/2014/main" val="447912405"/>
                    </a:ext>
                  </a:extLst>
                </a:gridCol>
                <a:gridCol w="246888">
                  <a:extLst>
                    <a:ext uri="{9D8B030D-6E8A-4147-A177-3AD203B41FA5}">
                      <a16:colId xmlns:a16="http://schemas.microsoft.com/office/drawing/2014/main" val="1855249821"/>
                    </a:ext>
                  </a:extLst>
                </a:gridCol>
                <a:gridCol w="246888">
                  <a:extLst>
                    <a:ext uri="{9D8B030D-6E8A-4147-A177-3AD203B41FA5}">
                      <a16:colId xmlns:a16="http://schemas.microsoft.com/office/drawing/2014/main" val="1591791695"/>
                    </a:ext>
                  </a:extLst>
                </a:gridCol>
                <a:gridCol w="246888">
                  <a:extLst>
                    <a:ext uri="{9D8B030D-6E8A-4147-A177-3AD203B41FA5}">
                      <a16:colId xmlns:a16="http://schemas.microsoft.com/office/drawing/2014/main" val="132607017"/>
                    </a:ext>
                  </a:extLst>
                </a:gridCol>
                <a:gridCol w="246888">
                  <a:extLst>
                    <a:ext uri="{9D8B030D-6E8A-4147-A177-3AD203B41FA5}">
                      <a16:colId xmlns:a16="http://schemas.microsoft.com/office/drawing/2014/main" val="88629031"/>
                    </a:ext>
                  </a:extLst>
                </a:gridCol>
                <a:gridCol w="246888">
                  <a:extLst>
                    <a:ext uri="{9D8B030D-6E8A-4147-A177-3AD203B41FA5}">
                      <a16:colId xmlns:a16="http://schemas.microsoft.com/office/drawing/2014/main" val="2275397476"/>
                    </a:ext>
                  </a:extLst>
                </a:gridCol>
                <a:gridCol w="246888">
                  <a:extLst>
                    <a:ext uri="{9D8B030D-6E8A-4147-A177-3AD203B41FA5}">
                      <a16:colId xmlns:a16="http://schemas.microsoft.com/office/drawing/2014/main" val="3089628196"/>
                    </a:ext>
                  </a:extLst>
                </a:gridCol>
                <a:gridCol w="246888">
                  <a:extLst>
                    <a:ext uri="{9D8B030D-6E8A-4147-A177-3AD203B41FA5}">
                      <a16:colId xmlns:a16="http://schemas.microsoft.com/office/drawing/2014/main" val="2411916264"/>
                    </a:ext>
                  </a:extLst>
                </a:gridCol>
                <a:gridCol w="246888">
                  <a:extLst>
                    <a:ext uri="{9D8B030D-6E8A-4147-A177-3AD203B41FA5}">
                      <a16:colId xmlns:a16="http://schemas.microsoft.com/office/drawing/2014/main" val="882552048"/>
                    </a:ext>
                  </a:extLst>
                </a:gridCol>
                <a:gridCol w="246888">
                  <a:extLst>
                    <a:ext uri="{9D8B030D-6E8A-4147-A177-3AD203B41FA5}">
                      <a16:colId xmlns:a16="http://schemas.microsoft.com/office/drawing/2014/main" val="3697852690"/>
                    </a:ext>
                  </a:extLst>
                </a:gridCol>
                <a:gridCol w="246888">
                  <a:extLst>
                    <a:ext uri="{9D8B030D-6E8A-4147-A177-3AD203B41FA5}">
                      <a16:colId xmlns:a16="http://schemas.microsoft.com/office/drawing/2014/main" val="2728803364"/>
                    </a:ext>
                  </a:extLst>
                </a:gridCol>
                <a:gridCol w="246888">
                  <a:extLst>
                    <a:ext uri="{9D8B030D-6E8A-4147-A177-3AD203B41FA5}">
                      <a16:colId xmlns:a16="http://schemas.microsoft.com/office/drawing/2014/main" val="980916590"/>
                    </a:ext>
                  </a:extLst>
                </a:gridCol>
                <a:gridCol w="246888">
                  <a:extLst>
                    <a:ext uri="{9D8B030D-6E8A-4147-A177-3AD203B41FA5}">
                      <a16:colId xmlns:a16="http://schemas.microsoft.com/office/drawing/2014/main" val="648228966"/>
                    </a:ext>
                  </a:extLst>
                </a:gridCol>
                <a:gridCol w="246888">
                  <a:extLst>
                    <a:ext uri="{9D8B030D-6E8A-4147-A177-3AD203B41FA5}">
                      <a16:colId xmlns:a16="http://schemas.microsoft.com/office/drawing/2014/main" val="1137136484"/>
                    </a:ext>
                  </a:extLst>
                </a:gridCol>
                <a:gridCol w="246888">
                  <a:extLst>
                    <a:ext uri="{9D8B030D-6E8A-4147-A177-3AD203B41FA5}">
                      <a16:colId xmlns:a16="http://schemas.microsoft.com/office/drawing/2014/main" val="141769398"/>
                    </a:ext>
                  </a:extLst>
                </a:gridCol>
                <a:gridCol w="246888">
                  <a:extLst>
                    <a:ext uri="{9D8B030D-6E8A-4147-A177-3AD203B41FA5}">
                      <a16:colId xmlns:a16="http://schemas.microsoft.com/office/drawing/2014/main" val="1149804093"/>
                    </a:ext>
                  </a:extLst>
                </a:gridCol>
                <a:gridCol w="246888">
                  <a:extLst>
                    <a:ext uri="{9D8B030D-6E8A-4147-A177-3AD203B41FA5}">
                      <a16:colId xmlns:a16="http://schemas.microsoft.com/office/drawing/2014/main" val="6086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8188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- 2021-01-13 10:00:00</a:t>
                      </a:r>
                      <a:r>
                        <a:rPr kumimoji="0" lang="en-US" sz="1000" b="0" i="0" u="none" strike="noStrike" kern="1200" cap="none" spc="0" normalizeH="0" baseline="0" noProof="0">
                          <a:ln>
                            <a:noFill/>
                          </a:ln>
                          <a:solidFill>
                            <a:prstClr val="black"/>
                          </a:solidFill>
                          <a:effectLst/>
                          <a:uLnTx/>
                          <a:uFillTx/>
                          <a:latin typeface="+mn-lt"/>
                          <a:ea typeface="+mn-ea"/>
                          <a:cs typeface="+mn-cs"/>
                        </a:rPr>
                        <a:t>
 Buttercup dengar roti bakar merupakan salah satu makanan kegemaran rakyat Malaysia kan? Kerana ianya sedap untuk dimakan pada bila-bila masa. 
Tapi yang ini berbeza kerana mempunyai sentuhan Buttercup Luxury Spread! Cubalah sekarang!
#ResipiButtercup #SedapDenganButtercup
Roti Bakar Buttercup
Bahan-bahan:
Sekeping roti
1 sudu besar sapuan kaya 
Sekeping Buttercup yang telah dipotong halus menjadi kepingan 
Arahan: 
1. Bakar roti anda sehingga kelihatan garing. Potong kerak di tepi roti.
2. Potong roti bakar anda menjadi dua bahagian dan sapukan kaya.
3. Potong halus sekeping Buttercup daripada blok Buttercup anda dan letakkan di atas roti bakar. Pastikan Buttercup anda sejuk supaya mudah untuk dipotong.
Siap! Anda boleh ulangi langkah di atas sekiranya mahu membuat lebih banyak roti bakar Buttercup. Selamat mencuba!
Sumber: https://rasamalaysia.com/kaya-toast/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9320069"/>
                  </a:ext>
                </a:extLst>
              </a:tr>
            </a:tbl>
          </a:graphicData>
        </a:graphic>
      </p:graphicFrame>
      <p:sp>
        <p:nvSpPr>
          <p:cNvPr id="4" name="Text Placeholder 3">
            <a:extLst>
              <a:ext uri="{FF2B5EF4-FFF2-40B4-BE49-F238E27FC236}">
                <a16:creationId xmlns:a16="http://schemas.microsoft.com/office/drawing/2014/main" id="{F2A7157A-15E2-41F1-81E8-990D1866A8F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7315124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787B-BB19-4D8D-8E31-B5322C9D9079}"/>
              </a:ext>
            </a:extLst>
          </p:cNvPr>
          <p:cNvSpPr>
            <a:spLocks noGrp="1"/>
          </p:cNvSpPr>
          <p:nvPr>
            <p:ph type="title"/>
          </p:nvPr>
        </p:nvSpPr>
        <p:spPr/>
        <p:txBody>
          <a:bodyPr/>
          <a:lstStyle/>
          <a:p>
            <a:r>
              <a:rPr lang="en-US"/>
              <a:t>Facebook Original Own Posts Table | Buttercup Malaysia - 14 of 19</a:t>
            </a:r>
          </a:p>
        </p:txBody>
      </p:sp>
      <p:graphicFrame>
        <p:nvGraphicFramePr>
          <p:cNvPr id="5" name="Table Placeholder 4">
            <a:extLst>
              <a:ext uri="{FF2B5EF4-FFF2-40B4-BE49-F238E27FC236}">
                <a16:creationId xmlns:a16="http://schemas.microsoft.com/office/drawing/2014/main" id="{42EC2A25-1BDA-46D5-B660-59F38F689962}"/>
              </a:ext>
            </a:extLst>
          </p:cNvPr>
          <p:cNvGraphicFramePr>
            <a:graphicFrameLocks noGrp="1"/>
          </p:cNvGraphicFramePr>
          <p:nvPr>
            <p:ph type="tbl" sz="quarter" idx="13"/>
            <p:extLst>
              <p:ext uri="{D42A27DB-BD31-4B8C-83A1-F6EECF244321}">
                <p14:modId xmlns:p14="http://schemas.microsoft.com/office/powerpoint/2010/main" val="1789687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48761057"/>
                    </a:ext>
                  </a:extLst>
                </a:gridCol>
                <a:gridCol w="905256">
                  <a:extLst>
                    <a:ext uri="{9D8B030D-6E8A-4147-A177-3AD203B41FA5}">
                      <a16:colId xmlns:a16="http://schemas.microsoft.com/office/drawing/2014/main" val="1662306245"/>
                    </a:ext>
                  </a:extLst>
                </a:gridCol>
                <a:gridCol w="411480">
                  <a:extLst>
                    <a:ext uri="{9D8B030D-6E8A-4147-A177-3AD203B41FA5}">
                      <a16:colId xmlns:a16="http://schemas.microsoft.com/office/drawing/2014/main" val="3219219892"/>
                    </a:ext>
                  </a:extLst>
                </a:gridCol>
                <a:gridCol w="246888">
                  <a:extLst>
                    <a:ext uri="{9D8B030D-6E8A-4147-A177-3AD203B41FA5}">
                      <a16:colId xmlns:a16="http://schemas.microsoft.com/office/drawing/2014/main" val="169190573"/>
                    </a:ext>
                  </a:extLst>
                </a:gridCol>
                <a:gridCol w="246888">
                  <a:extLst>
                    <a:ext uri="{9D8B030D-6E8A-4147-A177-3AD203B41FA5}">
                      <a16:colId xmlns:a16="http://schemas.microsoft.com/office/drawing/2014/main" val="1094956041"/>
                    </a:ext>
                  </a:extLst>
                </a:gridCol>
                <a:gridCol w="246888">
                  <a:extLst>
                    <a:ext uri="{9D8B030D-6E8A-4147-A177-3AD203B41FA5}">
                      <a16:colId xmlns:a16="http://schemas.microsoft.com/office/drawing/2014/main" val="4181775049"/>
                    </a:ext>
                  </a:extLst>
                </a:gridCol>
                <a:gridCol w="246888">
                  <a:extLst>
                    <a:ext uri="{9D8B030D-6E8A-4147-A177-3AD203B41FA5}">
                      <a16:colId xmlns:a16="http://schemas.microsoft.com/office/drawing/2014/main" val="4136347858"/>
                    </a:ext>
                  </a:extLst>
                </a:gridCol>
                <a:gridCol w="246888">
                  <a:extLst>
                    <a:ext uri="{9D8B030D-6E8A-4147-A177-3AD203B41FA5}">
                      <a16:colId xmlns:a16="http://schemas.microsoft.com/office/drawing/2014/main" val="3967818269"/>
                    </a:ext>
                  </a:extLst>
                </a:gridCol>
                <a:gridCol w="246888">
                  <a:extLst>
                    <a:ext uri="{9D8B030D-6E8A-4147-A177-3AD203B41FA5}">
                      <a16:colId xmlns:a16="http://schemas.microsoft.com/office/drawing/2014/main" val="2005502335"/>
                    </a:ext>
                  </a:extLst>
                </a:gridCol>
                <a:gridCol w="246888">
                  <a:extLst>
                    <a:ext uri="{9D8B030D-6E8A-4147-A177-3AD203B41FA5}">
                      <a16:colId xmlns:a16="http://schemas.microsoft.com/office/drawing/2014/main" val="2592392593"/>
                    </a:ext>
                  </a:extLst>
                </a:gridCol>
                <a:gridCol w="246888">
                  <a:extLst>
                    <a:ext uri="{9D8B030D-6E8A-4147-A177-3AD203B41FA5}">
                      <a16:colId xmlns:a16="http://schemas.microsoft.com/office/drawing/2014/main" val="4170097036"/>
                    </a:ext>
                  </a:extLst>
                </a:gridCol>
                <a:gridCol w="246888">
                  <a:extLst>
                    <a:ext uri="{9D8B030D-6E8A-4147-A177-3AD203B41FA5}">
                      <a16:colId xmlns:a16="http://schemas.microsoft.com/office/drawing/2014/main" val="3149033044"/>
                    </a:ext>
                  </a:extLst>
                </a:gridCol>
                <a:gridCol w="246888">
                  <a:extLst>
                    <a:ext uri="{9D8B030D-6E8A-4147-A177-3AD203B41FA5}">
                      <a16:colId xmlns:a16="http://schemas.microsoft.com/office/drawing/2014/main" val="2389626388"/>
                    </a:ext>
                  </a:extLst>
                </a:gridCol>
                <a:gridCol w="246888">
                  <a:extLst>
                    <a:ext uri="{9D8B030D-6E8A-4147-A177-3AD203B41FA5}">
                      <a16:colId xmlns:a16="http://schemas.microsoft.com/office/drawing/2014/main" val="790820415"/>
                    </a:ext>
                  </a:extLst>
                </a:gridCol>
                <a:gridCol w="246888">
                  <a:extLst>
                    <a:ext uri="{9D8B030D-6E8A-4147-A177-3AD203B41FA5}">
                      <a16:colId xmlns:a16="http://schemas.microsoft.com/office/drawing/2014/main" val="2288643923"/>
                    </a:ext>
                  </a:extLst>
                </a:gridCol>
                <a:gridCol w="246888">
                  <a:extLst>
                    <a:ext uri="{9D8B030D-6E8A-4147-A177-3AD203B41FA5}">
                      <a16:colId xmlns:a16="http://schemas.microsoft.com/office/drawing/2014/main" val="1966072466"/>
                    </a:ext>
                  </a:extLst>
                </a:gridCol>
                <a:gridCol w="246888">
                  <a:extLst>
                    <a:ext uri="{9D8B030D-6E8A-4147-A177-3AD203B41FA5}">
                      <a16:colId xmlns:a16="http://schemas.microsoft.com/office/drawing/2014/main" val="1238996836"/>
                    </a:ext>
                  </a:extLst>
                </a:gridCol>
                <a:gridCol w="246888">
                  <a:extLst>
                    <a:ext uri="{9D8B030D-6E8A-4147-A177-3AD203B41FA5}">
                      <a16:colId xmlns:a16="http://schemas.microsoft.com/office/drawing/2014/main" val="3113379565"/>
                    </a:ext>
                  </a:extLst>
                </a:gridCol>
                <a:gridCol w="246888">
                  <a:extLst>
                    <a:ext uri="{9D8B030D-6E8A-4147-A177-3AD203B41FA5}">
                      <a16:colId xmlns:a16="http://schemas.microsoft.com/office/drawing/2014/main" val="1424022415"/>
                    </a:ext>
                  </a:extLst>
                </a:gridCol>
                <a:gridCol w="246888">
                  <a:extLst>
                    <a:ext uri="{9D8B030D-6E8A-4147-A177-3AD203B41FA5}">
                      <a16:colId xmlns:a16="http://schemas.microsoft.com/office/drawing/2014/main" val="254551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2463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- 2021-01-11 12:34:05</a:t>
                      </a:r>
                      <a:r>
                        <a:rPr kumimoji="0" lang="en-US" sz="1000" b="0" i="0" u="none" strike="noStrike" kern="1200" cap="none" spc="0" normalizeH="0" baseline="0" noProof="0">
                          <a:ln>
                            <a:noFill/>
                          </a:ln>
                          <a:solidFill>
                            <a:prstClr val="black"/>
                          </a:solidFill>
                          <a:effectLst/>
                          <a:uLnTx/>
                          <a:uFillTx/>
                          <a:latin typeface="+mn-lt"/>
                          <a:ea typeface="+mn-ea"/>
                          <a:cs typeface="+mn-cs"/>
                        </a:rPr>
                        <a:t>
 Di tahun yang baru ini, marilah kita sama-sama ke arah pemakanan yang lebih sihat dengan menggunakan Buttercup. 
Kalau bukan sekarang, bila lagi kan? Dapatkan Buttercup anda sekarang di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11895795"/>
                  </a:ext>
                </a:extLst>
              </a:tr>
            </a:tbl>
          </a:graphicData>
        </a:graphic>
      </p:graphicFrame>
      <p:sp>
        <p:nvSpPr>
          <p:cNvPr id="4" name="Text Placeholder 3">
            <a:extLst>
              <a:ext uri="{FF2B5EF4-FFF2-40B4-BE49-F238E27FC236}">
                <a16:creationId xmlns:a16="http://schemas.microsoft.com/office/drawing/2014/main" id="{B83B3A50-1F26-4DCF-BE55-C5DDBEA5C51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8183774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F41F8-CF86-4406-8C05-93074C3B032D}"/>
              </a:ext>
            </a:extLst>
          </p:cNvPr>
          <p:cNvSpPr>
            <a:spLocks noGrp="1"/>
          </p:cNvSpPr>
          <p:nvPr>
            <p:ph type="title"/>
          </p:nvPr>
        </p:nvSpPr>
        <p:spPr/>
        <p:txBody>
          <a:bodyPr/>
          <a:lstStyle/>
          <a:p>
            <a:r>
              <a:rPr lang="en-US"/>
              <a:t>Facebook Original Own Posts Table | Buttercup Malaysia - 15 of 19</a:t>
            </a:r>
          </a:p>
        </p:txBody>
      </p:sp>
      <p:graphicFrame>
        <p:nvGraphicFramePr>
          <p:cNvPr id="5" name="Table Placeholder 4">
            <a:extLst>
              <a:ext uri="{FF2B5EF4-FFF2-40B4-BE49-F238E27FC236}">
                <a16:creationId xmlns:a16="http://schemas.microsoft.com/office/drawing/2014/main" id="{1CF84506-B148-4A86-87E0-8BD029A59F27}"/>
              </a:ext>
            </a:extLst>
          </p:cNvPr>
          <p:cNvGraphicFramePr>
            <a:graphicFrameLocks noGrp="1"/>
          </p:cNvGraphicFramePr>
          <p:nvPr>
            <p:ph type="tbl" sz="quarter" idx="13"/>
            <p:extLst>
              <p:ext uri="{D42A27DB-BD31-4B8C-83A1-F6EECF244321}">
                <p14:modId xmlns:p14="http://schemas.microsoft.com/office/powerpoint/2010/main" val="362417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95751624"/>
                    </a:ext>
                  </a:extLst>
                </a:gridCol>
                <a:gridCol w="905256">
                  <a:extLst>
                    <a:ext uri="{9D8B030D-6E8A-4147-A177-3AD203B41FA5}">
                      <a16:colId xmlns:a16="http://schemas.microsoft.com/office/drawing/2014/main" val="1108738604"/>
                    </a:ext>
                  </a:extLst>
                </a:gridCol>
                <a:gridCol w="411480">
                  <a:extLst>
                    <a:ext uri="{9D8B030D-6E8A-4147-A177-3AD203B41FA5}">
                      <a16:colId xmlns:a16="http://schemas.microsoft.com/office/drawing/2014/main" val="3547425310"/>
                    </a:ext>
                  </a:extLst>
                </a:gridCol>
                <a:gridCol w="246888">
                  <a:extLst>
                    <a:ext uri="{9D8B030D-6E8A-4147-A177-3AD203B41FA5}">
                      <a16:colId xmlns:a16="http://schemas.microsoft.com/office/drawing/2014/main" val="461645216"/>
                    </a:ext>
                  </a:extLst>
                </a:gridCol>
                <a:gridCol w="246888">
                  <a:extLst>
                    <a:ext uri="{9D8B030D-6E8A-4147-A177-3AD203B41FA5}">
                      <a16:colId xmlns:a16="http://schemas.microsoft.com/office/drawing/2014/main" val="2740297945"/>
                    </a:ext>
                  </a:extLst>
                </a:gridCol>
                <a:gridCol w="246888">
                  <a:extLst>
                    <a:ext uri="{9D8B030D-6E8A-4147-A177-3AD203B41FA5}">
                      <a16:colId xmlns:a16="http://schemas.microsoft.com/office/drawing/2014/main" val="2639425058"/>
                    </a:ext>
                  </a:extLst>
                </a:gridCol>
                <a:gridCol w="246888">
                  <a:extLst>
                    <a:ext uri="{9D8B030D-6E8A-4147-A177-3AD203B41FA5}">
                      <a16:colId xmlns:a16="http://schemas.microsoft.com/office/drawing/2014/main" val="1573857614"/>
                    </a:ext>
                  </a:extLst>
                </a:gridCol>
                <a:gridCol w="246888">
                  <a:extLst>
                    <a:ext uri="{9D8B030D-6E8A-4147-A177-3AD203B41FA5}">
                      <a16:colId xmlns:a16="http://schemas.microsoft.com/office/drawing/2014/main" val="1145164006"/>
                    </a:ext>
                  </a:extLst>
                </a:gridCol>
                <a:gridCol w="246888">
                  <a:extLst>
                    <a:ext uri="{9D8B030D-6E8A-4147-A177-3AD203B41FA5}">
                      <a16:colId xmlns:a16="http://schemas.microsoft.com/office/drawing/2014/main" val="2103732336"/>
                    </a:ext>
                  </a:extLst>
                </a:gridCol>
                <a:gridCol w="246888">
                  <a:extLst>
                    <a:ext uri="{9D8B030D-6E8A-4147-A177-3AD203B41FA5}">
                      <a16:colId xmlns:a16="http://schemas.microsoft.com/office/drawing/2014/main" val="3136740746"/>
                    </a:ext>
                  </a:extLst>
                </a:gridCol>
                <a:gridCol w="246888">
                  <a:extLst>
                    <a:ext uri="{9D8B030D-6E8A-4147-A177-3AD203B41FA5}">
                      <a16:colId xmlns:a16="http://schemas.microsoft.com/office/drawing/2014/main" val="3649413139"/>
                    </a:ext>
                  </a:extLst>
                </a:gridCol>
                <a:gridCol w="246888">
                  <a:extLst>
                    <a:ext uri="{9D8B030D-6E8A-4147-A177-3AD203B41FA5}">
                      <a16:colId xmlns:a16="http://schemas.microsoft.com/office/drawing/2014/main" val="2733307316"/>
                    </a:ext>
                  </a:extLst>
                </a:gridCol>
                <a:gridCol w="246888">
                  <a:extLst>
                    <a:ext uri="{9D8B030D-6E8A-4147-A177-3AD203B41FA5}">
                      <a16:colId xmlns:a16="http://schemas.microsoft.com/office/drawing/2014/main" val="766041284"/>
                    </a:ext>
                  </a:extLst>
                </a:gridCol>
                <a:gridCol w="246888">
                  <a:extLst>
                    <a:ext uri="{9D8B030D-6E8A-4147-A177-3AD203B41FA5}">
                      <a16:colId xmlns:a16="http://schemas.microsoft.com/office/drawing/2014/main" val="1461609326"/>
                    </a:ext>
                  </a:extLst>
                </a:gridCol>
                <a:gridCol w="246888">
                  <a:extLst>
                    <a:ext uri="{9D8B030D-6E8A-4147-A177-3AD203B41FA5}">
                      <a16:colId xmlns:a16="http://schemas.microsoft.com/office/drawing/2014/main" val="4258910535"/>
                    </a:ext>
                  </a:extLst>
                </a:gridCol>
                <a:gridCol w="246888">
                  <a:extLst>
                    <a:ext uri="{9D8B030D-6E8A-4147-A177-3AD203B41FA5}">
                      <a16:colId xmlns:a16="http://schemas.microsoft.com/office/drawing/2014/main" val="3511720173"/>
                    </a:ext>
                  </a:extLst>
                </a:gridCol>
                <a:gridCol w="246888">
                  <a:extLst>
                    <a:ext uri="{9D8B030D-6E8A-4147-A177-3AD203B41FA5}">
                      <a16:colId xmlns:a16="http://schemas.microsoft.com/office/drawing/2014/main" val="3243076641"/>
                    </a:ext>
                  </a:extLst>
                </a:gridCol>
                <a:gridCol w="246888">
                  <a:extLst>
                    <a:ext uri="{9D8B030D-6E8A-4147-A177-3AD203B41FA5}">
                      <a16:colId xmlns:a16="http://schemas.microsoft.com/office/drawing/2014/main" val="1716603935"/>
                    </a:ext>
                  </a:extLst>
                </a:gridCol>
                <a:gridCol w="246888">
                  <a:extLst>
                    <a:ext uri="{9D8B030D-6E8A-4147-A177-3AD203B41FA5}">
                      <a16:colId xmlns:a16="http://schemas.microsoft.com/office/drawing/2014/main" val="4085866954"/>
                    </a:ext>
                  </a:extLst>
                </a:gridCol>
                <a:gridCol w="246888">
                  <a:extLst>
                    <a:ext uri="{9D8B030D-6E8A-4147-A177-3AD203B41FA5}">
                      <a16:colId xmlns:a16="http://schemas.microsoft.com/office/drawing/2014/main" val="1023280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5648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- 2021-01-09 11:00:00</a:t>
                      </a:r>
                      <a:r>
                        <a:rPr kumimoji="0" lang="en-US" sz="1000" b="0" i="0" u="none" strike="noStrike" kern="1200" cap="none" spc="0" normalizeH="0" baseline="0" noProof="0">
                          <a:ln>
                            <a:noFill/>
                          </a:ln>
                          <a:solidFill>
                            <a:prstClr val="black"/>
                          </a:solidFill>
                          <a:effectLst/>
                          <a:uLnTx/>
                          <a:uFillTx/>
                          <a:latin typeface="+mn-lt"/>
                          <a:ea typeface="+mn-ea"/>
                          <a:cs typeface="+mn-cs"/>
                        </a:rPr>
                        <a:t>
 Makanan goreng semua sedap kan? Tapi pasti lagi sedap dan sihat dengan Buttercup Luxury Spread! Jom cuba bersama keluarga anda hari ini! 
#ResipiButtercup #SedapDenganButtercup
Sotong Goreng Buttercup
Bahan-bahan: 
50g Buttercup 
250g sotong yang telah dibersihkan 
1 biji telur
½ cawan tepung serbaguna 
4 sudu besar tepung jagung 
1/8 sudu kecil garam 
3 biji cili 
2 sudu kecil parsli 
Arahan: 
1. Potong sotong yang telah dibersihkan menjadi kecil dalam bentuk cincin. 
2. Campurkan sotong dengan telur dalam satu mangkuk. 
3. Dalam mangkuk yang lain, campurkan tepung serbaguna, tepung jagung, garam dan cili, kacau sehingga sebati. Masukkan sotong sedikit demi sedikit ke dalam adunan ini.
4. Salutkan sotong secara menyeluruh dengan adunan tepung dan saringkan. Ulangi sehingga semua sotong telah disalut dengan tepung. 
5. Cairkan Buttercup dengan api kuat, kemudian, masukkan sotong untuk digoreng. Goreng sehingga ia bertukar menjadi warna perang keemasan. 
6. Keluarkan dan keringkan di atas kertas tisu. Setelah itu, taburkan parsli ke atas sotong goreng anda.
Sedia untuk dijamah bersama keluarga!  
Sumber: https://rasamalaysia.com/fried-calamari/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7728530"/>
                  </a:ext>
                </a:extLst>
              </a:tr>
            </a:tbl>
          </a:graphicData>
        </a:graphic>
      </p:graphicFrame>
      <p:sp>
        <p:nvSpPr>
          <p:cNvPr id="4" name="Text Placeholder 3">
            <a:extLst>
              <a:ext uri="{FF2B5EF4-FFF2-40B4-BE49-F238E27FC236}">
                <a16:creationId xmlns:a16="http://schemas.microsoft.com/office/drawing/2014/main" id="{CE1FFB4D-B975-40B2-B564-999EDC7C4E2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4400188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2C5A-D78B-49CE-AA3E-AF197D1A08B4}"/>
              </a:ext>
            </a:extLst>
          </p:cNvPr>
          <p:cNvSpPr>
            <a:spLocks noGrp="1"/>
          </p:cNvSpPr>
          <p:nvPr>
            <p:ph type="title"/>
          </p:nvPr>
        </p:nvSpPr>
        <p:spPr/>
        <p:txBody>
          <a:bodyPr/>
          <a:lstStyle/>
          <a:p>
            <a:r>
              <a:rPr lang="en-US"/>
              <a:t>Facebook Original Own Posts Table | Buttercup Malaysia - 16 of 19</a:t>
            </a:r>
          </a:p>
        </p:txBody>
      </p:sp>
      <p:graphicFrame>
        <p:nvGraphicFramePr>
          <p:cNvPr id="5" name="Table Placeholder 4">
            <a:extLst>
              <a:ext uri="{FF2B5EF4-FFF2-40B4-BE49-F238E27FC236}">
                <a16:creationId xmlns:a16="http://schemas.microsoft.com/office/drawing/2014/main" id="{D4B895F1-553D-4B56-A438-DEBD2CDEAC71}"/>
              </a:ext>
            </a:extLst>
          </p:cNvPr>
          <p:cNvGraphicFramePr>
            <a:graphicFrameLocks noGrp="1"/>
          </p:cNvGraphicFramePr>
          <p:nvPr>
            <p:ph type="tbl" sz="quarter" idx="13"/>
            <p:extLst>
              <p:ext uri="{D42A27DB-BD31-4B8C-83A1-F6EECF244321}">
                <p14:modId xmlns:p14="http://schemas.microsoft.com/office/powerpoint/2010/main" val="607085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38701442"/>
                    </a:ext>
                  </a:extLst>
                </a:gridCol>
                <a:gridCol w="905256">
                  <a:extLst>
                    <a:ext uri="{9D8B030D-6E8A-4147-A177-3AD203B41FA5}">
                      <a16:colId xmlns:a16="http://schemas.microsoft.com/office/drawing/2014/main" val="101264750"/>
                    </a:ext>
                  </a:extLst>
                </a:gridCol>
                <a:gridCol w="411480">
                  <a:extLst>
                    <a:ext uri="{9D8B030D-6E8A-4147-A177-3AD203B41FA5}">
                      <a16:colId xmlns:a16="http://schemas.microsoft.com/office/drawing/2014/main" val="4134486768"/>
                    </a:ext>
                  </a:extLst>
                </a:gridCol>
                <a:gridCol w="246888">
                  <a:extLst>
                    <a:ext uri="{9D8B030D-6E8A-4147-A177-3AD203B41FA5}">
                      <a16:colId xmlns:a16="http://schemas.microsoft.com/office/drawing/2014/main" val="699274592"/>
                    </a:ext>
                  </a:extLst>
                </a:gridCol>
                <a:gridCol w="246888">
                  <a:extLst>
                    <a:ext uri="{9D8B030D-6E8A-4147-A177-3AD203B41FA5}">
                      <a16:colId xmlns:a16="http://schemas.microsoft.com/office/drawing/2014/main" val="192672099"/>
                    </a:ext>
                  </a:extLst>
                </a:gridCol>
                <a:gridCol w="246888">
                  <a:extLst>
                    <a:ext uri="{9D8B030D-6E8A-4147-A177-3AD203B41FA5}">
                      <a16:colId xmlns:a16="http://schemas.microsoft.com/office/drawing/2014/main" val="3676580002"/>
                    </a:ext>
                  </a:extLst>
                </a:gridCol>
                <a:gridCol w="246888">
                  <a:extLst>
                    <a:ext uri="{9D8B030D-6E8A-4147-A177-3AD203B41FA5}">
                      <a16:colId xmlns:a16="http://schemas.microsoft.com/office/drawing/2014/main" val="361208277"/>
                    </a:ext>
                  </a:extLst>
                </a:gridCol>
                <a:gridCol w="246888">
                  <a:extLst>
                    <a:ext uri="{9D8B030D-6E8A-4147-A177-3AD203B41FA5}">
                      <a16:colId xmlns:a16="http://schemas.microsoft.com/office/drawing/2014/main" val="2861064989"/>
                    </a:ext>
                  </a:extLst>
                </a:gridCol>
                <a:gridCol w="246888">
                  <a:extLst>
                    <a:ext uri="{9D8B030D-6E8A-4147-A177-3AD203B41FA5}">
                      <a16:colId xmlns:a16="http://schemas.microsoft.com/office/drawing/2014/main" val="2041989339"/>
                    </a:ext>
                  </a:extLst>
                </a:gridCol>
                <a:gridCol w="246888">
                  <a:extLst>
                    <a:ext uri="{9D8B030D-6E8A-4147-A177-3AD203B41FA5}">
                      <a16:colId xmlns:a16="http://schemas.microsoft.com/office/drawing/2014/main" val="451421391"/>
                    </a:ext>
                  </a:extLst>
                </a:gridCol>
                <a:gridCol w="246888">
                  <a:extLst>
                    <a:ext uri="{9D8B030D-6E8A-4147-A177-3AD203B41FA5}">
                      <a16:colId xmlns:a16="http://schemas.microsoft.com/office/drawing/2014/main" val="3114106820"/>
                    </a:ext>
                  </a:extLst>
                </a:gridCol>
                <a:gridCol w="246888">
                  <a:extLst>
                    <a:ext uri="{9D8B030D-6E8A-4147-A177-3AD203B41FA5}">
                      <a16:colId xmlns:a16="http://schemas.microsoft.com/office/drawing/2014/main" val="3604472722"/>
                    </a:ext>
                  </a:extLst>
                </a:gridCol>
                <a:gridCol w="246888">
                  <a:extLst>
                    <a:ext uri="{9D8B030D-6E8A-4147-A177-3AD203B41FA5}">
                      <a16:colId xmlns:a16="http://schemas.microsoft.com/office/drawing/2014/main" val="4088024175"/>
                    </a:ext>
                  </a:extLst>
                </a:gridCol>
                <a:gridCol w="246888">
                  <a:extLst>
                    <a:ext uri="{9D8B030D-6E8A-4147-A177-3AD203B41FA5}">
                      <a16:colId xmlns:a16="http://schemas.microsoft.com/office/drawing/2014/main" val="3502487530"/>
                    </a:ext>
                  </a:extLst>
                </a:gridCol>
                <a:gridCol w="246888">
                  <a:extLst>
                    <a:ext uri="{9D8B030D-6E8A-4147-A177-3AD203B41FA5}">
                      <a16:colId xmlns:a16="http://schemas.microsoft.com/office/drawing/2014/main" val="2827072725"/>
                    </a:ext>
                  </a:extLst>
                </a:gridCol>
                <a:gridCol w="246888">
                  <a:extLst>
                    <a:ext uri="{9D8B030D-6E8A-4147-A177-3AD203B41FA5}">
                      <a16:colId xmlns:a16="http://schemas.microsoft.com/office/drawing/2014/main" val="457376997"/>
                    </a:ext>
                  </a:extLst>
                </a:gridCol>
                <a:gridCol w="246888">
                  <a:extLst>
                    <a:ext uri="{9D8B030D-6E8A-4147-A177-3AD203B41FA5}">
                      <a16:colId xmlns:a16="http://schemas.microsoft.com/office/drawing/2014/main" val="511401030"/>
                    </a:ext>
                  </a:extLst>
                </a:gridCol>
                <a:gridCol w="246888">
                  <a:extLst>
                    <a:ext uri="{9D8B030D-6E8A-4147-A177-3AD203B41FA5}">
                      <a16:colId xmlns:a16="http://schemas.microsoft.com/office/drawing/2014/main" val="637759137"/>
                    </a:ext>
                  </a:extLst>
                </a:gridCol>
                <a:gridCol w="246888">
                  <a:extLst>
                    <a:ext uri="{9D8B030D-6E8A-4147-A177-3AD203B41FA5}">
                      <a16:colId xmlns:a16="http://schemas.microsoft.com/office/drawing/2014/main" val="2563898185"/>
                    </a:ext>
                  </a:extLst>
                </a:gridCol>
                <a:gridCol w="246888">
                  <a:extLst>
                    <a:ext uri="{9D8B030D-6E8A-4147-A177-3AD203B41FA5}">
                      <a16:colId xmlns:a16="http://schemas.microsoft.com/office/drawing/2014/main" val="2516820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8366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- 2021-01-07 12:00:00</a:t>
                      </a:r>
                      <a:r>
                        <a:rPr kumimoji="0" lang="en-US" sz="1000" b="0" i="0" u="none" strike="noStrike" kern="1200" cap="none" spc="0" normalizeH="0" baseline="0" noProof="0">
                          <a:ln>
                            <a:noFill/>
                          </a:ln>
                          <a:solidFill>
                            <a:prstClr val="black"/>
                          </a:solidFill>
                          <a:effectLst/>
                          <a:uLnTx/>
                          <a:uFillTx/>
                          <a:latin typeface="+mn-lt"/>
                          <a:ea typeface="+mn-ea"/>
                          <a:cs typeface="+mn-cs"/>
                        </a:rPr>
                        <a:t>
 Inginkan sesuatu yang lebih sihat untuk memasak? Gunakan rangkaian Buttercup Gold! Ianya bebas kolestrol dan kaya dengan acid lemak omega 3, vitamin A dan D!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32018475"/>
                  </a:ext>
                </a:extLst>
              </a:tr>
            </a:tbl>
          </a:graphicData>
        </a:graphic>
      </p:graphicFrame>
      <p:sp>
        <p:nvSpPr>
          <p:cNvPr id="4" name="Text Placeholder 3">
            <a:extLst>
              <a:ext uri="{FF2B5EF4-FFF2-40B4-BE49-F238E27FC236}">
                <a16:creationId xmlns:a16="http://schemas.microsoft.com/office/drawing/2014/main" id="{BD161B34-6C1D-4ADC-B49D-058F855D00C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7492580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3B691-788F-4CC2-831A-7AEFED0A415F}"/>
              </a:ext>
            </a:extLst>
          </p:cNvPr>
          <p:cNvSpPr>
            <a:spLocks noGrp="1"/>
          </p:cNvSpPr>
          <p:nvPr>
            <p:ph type="title"/>
          </p:nvPr>
        </p:nvSpPr>
        <p:spPr/>
        <p:txBody>
          <a:bodyPr/>
          <a:lstStyle/>
          <a:p>
            <a:r>
              <a:rPr lang="en-US"/>
              <a:t>Facebook Original Own Posts Table | Buttercup Malaysia - 17 of 19</a:t>
            </a:r>
          </a:p>
        </p:txBody>
      </p:sp>
      <p:graphicFrame>
        <p:nvGraphicFramePr>
          <p:cNvPr id="5" name="Table Placeholder 4">
            <a:extLst>
              <a:ext uri="{FF2B5EF4-FFF2-40B4-BE49-F238E27FC236}">
                <a16:creationId xmlns:a16="http://schemas.microsoft.com/office/drawing/2014/main" id="{B57733A3-0CEC-427E-BFA6-7862DE819735}"/>
              </a:ext>
            </a:extLst>
          </p:cNvPr>
          <p:cNvGraphicFramePr>
            <a:graphicFrameLocks noGrp="1"/>
          </p:cNvGraphicFramePr>
          <p:nvPr>
            <p:ph type="tbl" sz="quarter" idx="13"/>
            <p:extLst>
              <p:ext uri="{D42A27DB-BD31-4B8C-83A1-F6EECF244321}">
                <p14:modId xmlns:p14="http://schemas.microsoft.com/office/powerpoint/2010/main" val="266051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8347024"/>
                    </a:ext>
                  </a:extLst>
                </a:gridCol>
                <a:gridCol w="905256">
                  <a:extLst>
                    <a:ext uri="{9D8B030D-6E8A-4147-A177-3AD203B41FA5}">
                      <a16:colId xmlns:a16="http://schemas.microsoft.com/office/drawing/2014/main" val="1963497114"/>
                    </a:ext>
                  </a:extLst>
                </a:gridCol>
                <a:gridCol w="411480">
                  <a:extLst>
                    <a:ext uri="{9D8B030D-6E8A-4147-A177-3AD203B41FA5}">
                      <a16:colId xmlns:a16="http://schemas.microsoft.com/office/drawing/2014/main" val="558042372"/>
                    </a:ext>
                  </a:extLst>
                </a:gridCol>
                <a:gridCol w="246888">
                  <a:extLst>
                    <a:ext uri="{9D8B030D-6E8A-4147-A177-3AD203B41FA5}">
                      <a16:colId xmlns:a16="http://schemas.microsoft.com/office/drawing/2014/main" val="1534848987"/>
                    </a:ext>
                  </a:extLst>
                </a:gridCol>
                <a:gridCol w="246888">
                  <a:extLst>
                    <a:ext uri="{9D8B030D-6E8A-4147-A177-3AD203B41FA5}">
                      <a16:colId xmlns:a16="http://schemas.microsoft.com/office/drawing/2014/main" val="3700001408"/>
                    </a:ext>
                  </a:extLst>
                </a:gridCol>
                <a:gridCol w="246888">
                  <a:extLst>
                    <a:ext uri="{9D8B030D-6E8A-4147-A177-3AD203B41FA5}">
                      <a16:colId xmlns:a16="http://schemas.microsoft.com/office/drawing/2014/main" val="952921676"/>
                    </a:ext>
                  </a:extLst>
                </a:gridCol>
                <a:gridCol w="246888">
                  <a:extLst>
                    <a:ext uri="{9D8B030D-6E8A-4147-A177-3AD203B41FA5}">
                      <a16:colId xmlns:a16="http://schemas.microsoft.com/office/drawing/2014/main" val="3668061664"/>
                    </a:ext>
                  </a:extLst>
                </a:gridCol>
                <a:gridCol w="246888">
                  <a:extLst>
                    <a:ext uri="{9D8B030D-6E8A-4147-A177-3AD203B41FA5}">
                      <a16:colId xmlns:a16="http://schemas.microsoft.com/office/drawing/2014/main" val="3066408548"/>
                    </a:ext>
                  </a:extLst>
                </a:gridCol>
                <a:gridCol w="246888">
                  <a:extLst>
                    <a:ext uri="{9D8B030D-6E8A-4147-A177-3AD203B41FA5}">
                      <a16:colId xmlns:a16="http://schemas.microsoft.com/office/drawing/2014/main" val="357330256"/>
                    </a:ext>
                  </a:extLst>
                </a:gridCol>
                <a:gridCol w="246888">
                  <a:extLst>
                    <a:ext uri="{9D8B030D-6E8A-4147-A177-3AD203B41FA5}">
                      <a16:colId xmlns:a16="http://schemas.microsoft.com/office/drawing/2014/main" val="2573526871"/>
                    </a:ext>
                  </a:extLst>
                </a:gridCol>
                <a:gridCol w="246888">
                  <a:extLst>
                    <a:ext uri="{9D8B030D-6E8A-4147-A177-3AD203B41FA5}">
                      <a16:colId xmlns:a16="http://schemas.microsoft.com/office/drawing/2014/main" val="1338737478"/>
                    </a:ext>
                  </a:extLst>
                </a:gridCol>
                <a:gridCol w="246888">
                  <a:extLst>
                    <a:ext uri="{9D8B030D-6E8A-4147-A177-3AD203B41FA5}">
                      <a16:colId xmlns:a16="http://schemas.microsoft.com/office/drawing/2014/main" val="753375941"/>
                    </a:ext>
                  </a:extLst>
                </a:gridCol>
                <a:gridCol w="246888">
                  <a:extLst>
                    <a:ext uri="{9D8B030D-6E8A-4147-A177-3AD203B41FA5}">
                      <a16:colId xmlns:a16="http://schemas.microsoft.com/office/drawing/2014/main" val="545639411"/>
                    </a:ext>
                  </a:extLst>
                </a:gridCol>
                <a:gridCol w="246888">
                  <a:extLst>
                    <a:ext uri="{9D8B030D-6E8A-4147-A177-3AD203B41FA5}">
                      <a16:colId xmlns:a16="http://schemas.microsoft.com/office/drawing/2014/main" val="769987223"/>
                    </a:ext>
                  </a:extLst>
                </a:gridCol>
                <a:gridCol w="246888">
                  <a:extLst>
                    <a:ext uri="{9D8B030D-6E8A-4147-A177-3AD203B41FA5}">
                      <a16:colId xmlns:a16="http://schemas.microsoft.com/office/drawing/2014/main" val="1921890701"/>
                    </a:ext>
                  </a:extLst>
                </a:gridCol>
                <a:gridCol w="246888">
                  <a:extLst>
                    <a:ext uri="{9D8B030D-6E8A-4147-A177-3AD203B41FA5}">
                      <a16:colId xmlns:a16="http://schemas.microsoft.com/office/drawing/2014/main" val="291959897"/>
                    </a:ext>
                  </a:extLst>
                </a:gridCol>
                <a:gridCol w="246888">
                  <a:extLst>
                    <a:ext uri="{9D8B030D-6E8A-4147-A177-3AD203B41FA5}">
                      <a16:colId xmlns:a16="http://schemas.microsoft.com/office/drawing/2014/main" val="3684868371"/>
                    </a:ext>
                  </a:extLst>
                </a:gridCol>
                <a:gridCol w="246888">
                  <a:extLst>
                    <a:ext uri="{9D8B030D-6E8A-4147-A177-3AD203B41FA5}">
                      <a16:colId xmlns:a16="http://schemas.microsoft.com/office/drawing/2014/main" val="3339005756"/>
                    </a:ext>
                  </a:extLst>
                </a:gridCol>
                <a:gridCol w="246888">
                  <a:extLst>
                    <a:ext uri="{9D8B030D-6E8A-4147-A177-3AD203B41FA5}">
                      <a16:colId xmlns:a16="http://schemas.microsoft.com/office/drawing/2014/main" val="1833426253"/>
                    </a:ext>
                  </a:extLst>
                </a:gridCol>
                <a:gridCol w="246888">
                  <a:extLst>
                    <a:ext uri="{9D8B030D-6E8A-4147-A177-3AD203B41FA5}">
                      <a16:colId xmlns:a16="http://schemas.microsoft.com/office/drawing/2014/main" val="4219329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4996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- 2021-01-05 09:30:00</a:t>
                      </a:r>
                      <a:r>
                        <a:rPr kumimoji="0" lang="en-US" sz="1000" b="0" i="0" u="none" strike="noStrike" kern="1200" cap="none" spc="0" normalizeH="0" baseline="0" noProof="0">
                          <a:ln>
                            <a:noFill/>
                          </a:ln>
                          <a:solidFill>
                            <a:prstClr val="black"/>
                          </a:solidFill>
                          <a:effectLst/>
                          <a:uLnTx/>
                          <a:uFillTx/>
                          <a:latin typeface="+mn-lt"/>
                          <a:ea typeface="+mn-ea"/>
                          <a:cs typeface="+mn-cs"/>
                        </a:rPr>
                        <a:t>
 Mulakan hari baru dalam tahun yang baru dengan roti canai buatan sendiri bersama Buttercup! 
#ResipiButtercup #SedapDenganButtercup
Roti Canai Buttercup
Bahan-bahan: 
5 sudu besar Buttercup
4 cawan tepung roti 
1 biji telur 
1 sudu besar susu sejat
1 ¼ cawan air 
1 sudu kecil garam 
Arahan: 
1. Campurkan 3 sudu Buttercup, tepung, telur, susu sejat, air dan garam. Uli selama 10 minit dan biarkan ia selama 10 minit, kemudian, uli lagi selama 5 minit sehingga doh tidak melekat.
2. Bahagikan doh kepada10 bahagian kecil. Salutkan doh dengan Buttercup dan masukkan ke dalam bekas yang juga berisi Buttercup yang telah dicairkan. Tutup rapat bekas dan biarkan ia semalaman di dalam peti sejuk. 
3. Setelah dibiarkan semalaman, letakkan 1 sudu Buttercup di atas loyang untuk ditebar, ambil satu bahagian dan ratakan. Tekan dan tarik doh secara perlahan-lahan supaya ia menjadi lebar. Letakkan sedikit Buttercup sekiranya perlu untuk membantu proses menarik doh. Anda juga boleh menebarkan doh supaya ia menjadi lebih lebar. 
4. Setelah doh menjadi lebar, lipatkan empat arah dan biarkan selama 10 minit. 
5. Letakkan 1 sudu Buttercup di atas kuali dengan api serderhana dan masukkan doh yang telah siap tadi. Masak selama beberapa minit dan terbalikkan sehingga ia masak. 
6. Gunakan kedua-dua tangan anda dan peras bahagian tengah roti canai untuk mendapatkan kelembutan dan keranggupan yang lagi sedap.
Siap untuk dimakan! Ianya akan lebih sedap dengan kuah kari atau dhal ;)
Sumber: https://www.elmundoeats.com/homemade-roti-canai/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7437373"/>
                  </a:ext>
                </a:extLst>
              </a:tr>
            </a:tbl>
          </a:graphicData>
        </a:graphic>
      </p:graphicFrame>
      <p:sp>
        <p:nvSpPr>
          <p:cNvPr id="4" name="Text Placeholder 3">
            <a:extLst>
              <a:ext uri="{FF2B5EF4-FFF2-40B4-BE49-F238E27FC236}">
                <a16:creationId xmlns:a16="http://schemas.microsoft.com/office/drawing/2014/main" id="{5583F327-EC99-490A-9296-7FF68E871016}"/>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211590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BF2D0-5C6F-49DB-8F82-35642FBCC355}"/>
              </a:ext>
            </a:extLst>
          </p:cNvPr>
          <p:cNvSpPr>
            <a:spLocks noGrp="1"/>
          </p:cNvSpPr>
          <p:nvPr>
            <p:ph type="title"/>
          </p:nvPr>
        </p:nvSpPr>
        <p:spPr/>
        <p:txBody>
          <a:bodyPr/>
          <a:lstStyle/>
          <a:p>
            <a:r>
              <a:rPr lang="en-US"/>
              <a:t>Facebook Original Own Posts Table | Buttercup Malaysia - 18 of 19</a:t>
            </a:r>
          </a:p>
        </p:txBody>
      </p:sp>
      <p:graphicFrame>
        <p:nvGraphicFramePr>
          <p:cNvPr id="5" name="Table Placeholder 4">
            <a:extLst>
              <a:ext uri="{FF2B5EF4-FFF2-40B4-BE49-F238E27FC236}">
                <a16:creationId xmlns:a16="http://schemas.microsoft.com/office/drawing/2014/main" id="{8F1D609C-77CC-40FF-93B6-BE3F3596616D}"/>
              </a:ext>
            </a:extLst>
          </p:cNvPr>
          <p:cNvGraphicFramePr>
            <a:graphicFrameLocks noGrp="1"/>
          </p:cNvGraphicFramePr>
          <p:nvPr>
            <p:ph type="tbl" sz="quarter" idx="13"/>
            <p:extLst>
              <p:ext uri="{D42A27DB-BD31-4B8C-83A1-F6EECF244321}">
                <p14:modId xmlns:p14="http://schemas.microsoft.com/office/powerpoint/2010/main" val="877831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80860539"/>
                    </a:ext>
                  </a:extLst>
                </a:gridCol>
                <a:gridCol w="905256">
                  <a:extLst>
                    <a:ext uri="{9D8B030D-6E8A-4147-A177-3AD203B41FA5}">
                      <a16:colId xmlns:a16="http://schemas.microsoft.com/office/drawing/2014/main" val="400546188"/>
                    </a:ext>
                  </a:extLst>
                </a:gridCol>
                <a:gridCol w="411480">
                  <a:extLst>
                    <a:ext uri="{9D8B030D-6E8A-4147-A177-3AD203B41FA5}">
                      <a16:colId xmlns:a16="http://schemas.microsoft.com/office/drawing/2014/main" val="3321161505"/>
                    </a:ext>
                  </a:extLst>
                </a:gridCol>
                <a:gridCol w="246888">
                  <a:extLst>
                    <a:ext uri="{9D8B030D-6E8A-4147-A177-3AD203B41FA5}">
                      <a16:colId xmlns:a16="http://schemas.microsoft.com/office/drawing/2014/main" val="2866373072"/>
                    </a:ext>
                  </a:extLst>
                </a:gridCol>
                <a:gridCol w="246888">
                  <a:extLst>
                    <a:ext uri="{9D8B030D-6E8A-4147-A177-3AD203B41FA5}">
                      <a16:colId xmlns:a16="http://schemas.microsoft.com/office/drawing/2014/main" val="3561554613"/>
                    </a:ext>
                  </a:extLst>
                </a:gridCol>
                <a:gridCol w="246888">
                  <a:extLst>
                    <a:ext uri="{9D8B030D-6E8A-4147-A177-3AD203B41FA5}">
                      <a16:colId xmlns:a16="http://schemas.microsoft.com/office/drawing/2014/main" val="518060714"/>
                    </a:ext>
                  </a:extLst>
                </a:gridCol>
                <a:gridCol w="246888">
                  <a:extLst>
                    <a:ext uri="{9D8B030D-6E8A-4147-A177-3AD203B41FA5}">
                      <a16:colId xmlns:a16="http://schemas.microsoft.com/office/drawing/2014/main" val="430582740"/>
                    </a:ext>
                  </a:extLst>
                </a:gridCol>
                <a:gridCol w="246888">
                  <a:extLst>
                    <a:ext uri="{9D8B030D-6E8A-4147-A177-3AD203B41FA5}">
                      <a16:colId xmlns:a16="http://schemas.microsoft.com/office/drawing/2014/main" val="3360769685"/>
                    </a:ext>
                  </a:extLst>
                </a:gridCol>
                <a:gridCol w="246888">
                  <a:extLst>
                    <a:ext uri="{9D8B030D-6E8A-4147-A177-3AD203B41FA5}">
                      <a16:colId xmlns:a16="http://schemas.microsoft.com/office/drawing/2014/main" val="4164938300"/>
                    </a:ext>
                  </a:extLst>
                </a:gridCol>
                <a:gridCol w="246888">
                  <a:extLst>
                    <a:ext uri="{9D8B030D-6E8A-4147-A177-3AD203B41FA5}">
                      <a16:colId xmlns:a16="http://schemas.microsoft.com/office/drawing/2014/main" val="611531032"/>
                    </a:ext>
                  </a:extLst>
                </a:gridCol>
                <a:gridCol w="246888">
                  <a:extLst>
                    <a:ext uri="{9D8B030D-6E8A-4147-A177-3AD203B41FA5}">
                      <a16:colId xmlns:a16="http://schemas.microsoft.com/office/drawing/2014/main" val="1740187012"/>
                    </a:ext>
                  </a:extLst>
                </a:gridCol>
                <a:gridCol w="246888">
                  <a:extLst>
                    <a:ext uri="{9D8B030D-6E8A-4147-A177-3AD203B41FA5}">
                      <a16:colId xmlns:a16="http://schemas.microsoft.com/office/drawing/2014/main" val="4140456509"/>
                    </a:ext>
                  </a:extLst>
                </a:gridCol>
                <a:gridCol w="246888">
                  <a:extLst>
                    <a:ext uri="{9D8B030D-6E8A-4147-A177-3AD203B41FA5}">
                      <a16:colId xmlns:a16="http://schemas.microsoft.com/office/drawing/2014/main" val="1921244113"/>
                    </a:ext>
                  </a:extLst>
                </a:gridCol>
                <a:gridCol w="246888">
                  <a:extLst>
                    <a:ext uri="{9D8B030D-6E8A-4147-A177-3AD203B41FA5}">
                      <a16:colId xmlns:a16="http://schemas.microsoft.com/office/drawing/2014/main" val="323014179"/>
                    </a:ext>
                  </a:extLst>
                </a:gridCol>
                <a:gridCol w="246888">
                  <a:extLst>
                    <a:ext uri="{9D8B030D-6E8A-4147-A177-3AD203B41FA5}">
                      <a16:colId xmlns:a16="http://schemas.microsoft.com/office/drawing/2014/main" val="4256537336"/>
                    </a:ext>
                  </a:extLst>
                </a:gridCol>
                <a:gridCol w="246888">
                  <a:extLst>
                    <a:ext uri="{9D8B030D-6E8A-4147-A177-3AD203B41FA5}">
                      <a16:colId xmlns:a16="http://schemas.microsoft.com/office/drawing/2014/main" val="3365277551"/>
                    </a:ext>
                  </a:extLst>
                </a:gridCol>
                <a:gridCol w="246888">
                  <a:extLst>
                    <a:ext uri="{9D8B030D-6E8A-4147-A177-3AD203B41FA5}">
                      <a16:colId xmlns:a16="http://schemas.microsoft.com/office/drawing/2014/main" val="3962558639"/>
                    </a:ext>
                  </a:extLst>
                </a:gridCol>
                <a:gridCol w="246888">
                  <a:extLst>
                    <a:ext uri="{9D8B030D-6E8A-4147-A177-3AD203B41FA5}">
                      <a16:colId xmlns:a16="http://schemas.microsoft.com/office/drawing/2014/main" val="2124097246"/>
                    </a:ext>
                  </a:extLst>
                </a:gridCol>
                <a:gridCol w="246888">
                  <a:extLst>
                    <a:ext uri="{9D8B030D-6E8A-4147-A177-3AD203B41FA5}">
                      <a16:colId xmlns:a16="http://schemas.microsoft.com/office/drawing/2014/main" val="65221303"/>
                    </a:ext>
                  </a:extLst>
                </a:gridCol>
                <a:gridCol w="246888">
                  <a:extLst>
                    <a:ext uri="{9D8B030D-6E8A-4147-A177-3AD203B41FA5}">
                      <a16:colId xmlns:a16="http://schemas.microsoft.com/office/drawing/2014/main" val="1476734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9534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- 2021-01-03 10:00:01</a:t>
                      </a:r>
                      <a:r>
                        <a:rPr kumimoji="0" lang="en-US" sz="1000" b="0" i="0" u="none" strike="noStrike" kern="1200" cap="none" spc="0" normalizeH="0" baseline="0" noProof="0">
                          <a:ln>
                            <a:noFill/>
                          </a:ln>
                          <a:solidFill>
                            <a:prstClr val="black"/>
                          </a:solidFill>
                          <a:effectLst/>
                          <a:uLnTx/>
                          <a:uFillTx/>
                          <a:latin typeface="+mn-lt"/>
                          <a:ea typeface="+mn-ea"/>
                          <a:cs typeface="+mn-cs"/>
                        </a:rPr>
                        <a:t>
 Pernahkah anda tahu mengapa adunan anda melimpah ketika membakar? Jawapannya mudah, ianya kerana pengisian loyang yang berlebihan. 
Anda perlu pastikan adunan anda mempunyai ruang untuk mengembang dan menaik apabila dibakar. Jadi, jangan isi adunan anda sehingga penuh, ia akan melimpah ketika berada dalam ketuhar. 
#TipButtercup
Sumber: https://easybakelab.com/tips-baking-untuk-beginner/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02/03/2021 17:51:01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21436600"/>
                  </a:ext>
                </a:extLst>
              </a:tr>
            </a:tbl>
          </a:graphicData>
        </a:graphic>
      </p:graphicFrame>
      <p:sp>
        <p:nvSpPr>
          <p:cNvPr id="4" name="Text Placeholder 3">
            <a:extLst>
              <a:ext uri="{FF2B5EF4-FFF2-40B4-BE49-F238E27FC236}">
                <a16:creationId xmlns:a16="http://schemas.microsoft.com/office/drawing/2014/main" id="{75F3D629-3091-4651-B49B-137937D5C5B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3333573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63CFC-CE45-4259-AA66-2045AC07CF39}"/>
              </a:ext>
            </a:extLst>
          </p:cNvPr>
          <p:cNvSpPr>
            <a:spLocks noGrp="1"/>
          </p:cNvSpPr>
          <p:nvPr>
            <p:ph type="title"/>
          </p:nvPr>
        </p:nvSpPr>
        <p:spPr/>
        <p:txBody>
          <a:bodyPr/>
          <a:lstStyle/>
          <a:p>
            <a:r>
              <a:rPr lang="en-US"/>
              <a:t>Facebook Original Own Posts Table | Buttercup Malaysia - 19 of 19</a:t>
            </a:r>
          </a:p>
        </p:txBody>
      </p:sp>
      <p:graphicFrame>
        <p:nvGraphicFramePr>
          <p:cNvPr id="5" name="Table Placeholder 4">
            <a:extLst>
              <a:ext uri="{FF2B5EF4-FFF2-40B4-BE49-F238E27FC236}">
                <a16:creationId xmlns:a16="http://schemas.microsoft.com/office/drawing/2014/main" id="{8F6ECD3D-192E-4388-986B-6915C3F88D92}"/>
              </a:ext>
            </a:extLst>
          </p:cNvPr>
          <p:cNvGraphicFramePr>
            <a:graphicFrameLocks noGrp="1"/>
          </p:cNvGraphicFramePr>
          <p:nvPr>
            <p:ph type="tbl" sz="quarter" idx="13"/>
            <p:extLst>
              <p:ext uri="{D42A27DB-BD31-4B8C-83A1-F6EECF244321}">
                <p14:modId xmlns:p14="http://schemas.microsoft.com/office/powerpoint/2010/main" val="1391518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63597969"/>
                    </a:ext>
                  </a:extLst>
                </a:gridCol>
                <a:gridCol w="905256">
                  <a:extLst>
                    <a:ext uri="{9D8B030D-6E8A-4147-A177-3AD203B41FA5}">
                      <a16:colId xmlns:a16="http://schemas.microsoft.com/office/drawing/2014/main" val="58830808"/>
                    </a:ext>
                  </a:extLst>
                </a:gridCol>
                <a:gridCol w="411480">
                  <a:extLst>
                    <a:ext uri="{9D8B030D-6E8A-4147-A177-3AD203B41FA5}">
                      <a16:colId xmlns:a16="http://schemas.microsoft.com/office/drawing/2014/main" val="360961829"/>
                    </a:ext>
                  </a:extLst>
                </a:gridCol>
                <a:gridCol w="246888">
                  <a:extLst>
                    <a:ext uri="{9D8B030D-6E8A-4147-A177-3AD203B41FA5}">
                      <a16:colId xmlns:a16="http://schemas.microsoft.com/office/drawing/2014/main" val="3016906188"/>
                    </a:ext>
                  </a:extLst>
                </a:gridCol>
                <a:gridCol w="246888">
                  <a:extLst>
                    <a:ext uri="{9D8B030D-6E8A-4147-A177-3AD203B41FA5}">
                      <a16:colId xmlns:a16="http://schemas.microsoft.com/office/drawing/2014/main" val="3149108037"/>
                    </a:ext>
                  </a:extLst>
                </a:gridCol>
                <a:gridCol w="246888">
                  <a:extLst>
                    <a:ext uri="{9D8B030D-6E8A-4147-A177-3AD203B41FA5}">
                      <a16:colId xmlns:a16="http://schemas.microsoft.com/office/drawing/2014/main" val="3241651117"/>
                    </a:ext>
                  </a:extLst>
                </a:gridCol>
                <a:gridCol w="246888">
                  <a:extLst>
                    <a:ext uri="{9D8B030D-6E8A-4147-A177-3AD203B41FA5}">
                      <a16:colId xmlns:a16="http://schemas.microsoft.com/office/drawing/2014/main" val="307730501"/>
                    </a:ext>
                  </a:extLst>
                </a:gridCol>
                <a:gridCol w="246888">
                  <a:extLst>
                    <a:ext uri="{9D8B030D-6E8A-4147-A177-3AD203B41FA5}">
                      <a16:colId xmlns:a16="http://schemas.microsoft.com/office/drawing/2014/main" val="2524938146"/>
                    </a:ext>
                  </a:extLst>
                </a:gridCol>
                <a:gridCol w="246888">
                  <a:extLst>
                    <a:ext uri="{9D8B030D-6E8A-4147-A177-3AD203B41FA5}">
                      <a16:colId xmlns:a16="http://schemas.microsoft.com/office/drawing/2014/main" val="2182124496"/>
                    </a:ext>
                  </a:extLst>
                </a:gridCol>
                <a:gridCol w="246888">
                  <a:extLst>
                    <a:ext uri="{9D8B030D-6E8A-4147-A177-3AD203B41FA5}">
                      <a16:colId xmlns:a16="http://schemas.microsoft.com/office/drawing/2014/main" val="211822277"/>
                    </a:ext>
                  </a:extLst>
                </a:gridCol>
                <a:gridCol w="246888">
                  <a:extLst>
                    <a:ext uri="{9D8B030D-6E8A-4147-A177-3AD203B41FA5}">
                      <a16:colId xmlns:a16="http://schemas.microsoft.com/office/drawing/2014/main" val="152589145"/>
                    </a:ext>
                  </a:extLst>
                </a:gridCol>
                <a:gridCol w="246888">
                  <a:extLst>
                    <a:ext uri="{9D8B030D-6E8A-4147-A177-3AD203B41FA5}">
                      <a16:colId xmlns:a16="http://schemas.microsoft.com/office/drawing/2014/main" val="3732867322"/>
                    </a:ext>
                  </a:extLst>
                </a:gridCol>
                <a:gridCol w="246888">
                  <a:extLst>
                    <a:ext uri="{9D8B030D-6E8A-4147-A177-3AD203B41FA5}">
                      <a16:colId xmlns:a16="http://schemas.microsoft.com/office/drawing/2014/main" val="1775007652"/>
                    </a:ext>
                  </a:extLst>
                </a:gridCol>
                <a:gridCol w="246888">
                  <a:extLst>
                    <a:ext uri="{9D8B030D-6E8A-4147-A177-3AD203B41FA5}">
                      <a16:colId xmlns:a16="http://schemas.microsoft.com/office/drawing/2014/main" val="1575463776"/>
                    </a:ext>
                  </a:extLst>
                </a:gridCol>
                <a:gridCol w="246888">
                  <a:extLst>
                    <a:ext uri="{9D8B030D-6E8A-4147-A177-3AD203B41FA5}">
                      <a16:colId xmlns:a16="http://schemas.microsoft.com/office/drawing/2014/main" val="3416040124"/>
                    </a:ext>
                  </a:extLst>
                </a:gridCol>
                <a:gridCol w="246888">
                  <a:extLst>
                    <a:ext uri="{9D8B030D-6E8A-4147-A177-3AD203B41FA5}">
                      <a16:colId xmlns:a16="http://schemas.microsoft.com/office/drawing/2014/main" val="1568436921"/>
                    </a:ext>
                  </a:extLst>
                </a:gridCol>
                <a:gridCol w="246888">
                  <a:extLst>
                    <a:ext uri="{9D8B030D-6E8A-4147-A177-3AD203B41FA5}">
                      <a16:colId xmlns:a16="http://schemas.microsoft.com/office/drawing/2014/main" val="2832654964"/>
                    </a:ext>
                  </a:extLst>
                </a:gridCol>
                <a:gridCol w="246888">
                  <a:extLst>
                    <a:ext uri="{9D8B030D-6E8A-4147-A177-3AD203B41FA5}">
                      <a16:colId xmlns:a16="http://schemas.microsoft.com/office/drawing/2014/main" val="514624189"/>
                    </a:ext>
                  </a:extLst>
                </a:gridCol>
                <a:gridCol w="246888">
                  <a:extLst>
                    <a:ext uri="{9D8B030D-6E8A-4147-A177-3AD203B41FA5}">
                      <a16:colId xmlns:a16="http://schemas.microsoft.com/office/drawing/2014/main" val="2009586157"/>
                    </a:ext>
                  </a:extLst>
                </a:gridCol>
                <a:gridCol w="246888">
                  <a:extLst>
                    <a:ext uri="{9D8B030D-6E8A-4147-A177-3AD203B41FA5}">
                      <a16:colId xmlns:a16="http://schemas.microsoft.com/office/drawing/2014/main" val="3707834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6629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- 2021-01-01 00:09:45</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tahun baru 2021! 
Buttercup berharap tahun baru ini akan memberikan kejayaan dan kesejahteraan kepada semua! 🎊
#SelamatTahunBaru2021
#KekalSelamat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02/03/2021 17:51:01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81162228"/>
                  </a:ext>
                </a:extLst>
              </a:tr>
            </a:tbl>
          </a:graphicData>
        </a:graphic>
      </p:graphicFrame>
      <p:sp>
        <p:nvSpPr>
          <p:cNvPr id="4" name="Text Placeholder 3">
            <a:extLst>
              <a:ext uri="{FF2B5EF4-FFF2-40B4-BE49-F238E27FC236}">
                <a16:creationId xmlns:a16="http://schemas.microsoft.com/office/drawing/2014/main" id="{6B6AD8D6-E47B-4E7E-B862-DC6E876DB95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0092502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2575</Words>
  <Application>Microsoft Office PowerPoint</Application>
  <PresentationFormat>On-screen Show (4:3)</PresentationFormat>
  <Paragraphs>1262</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17</vt:lpstr>
      <vt:lpstr>Facebook Own Posts Table | Buttercup Malaysia - 2 of 17</vt:lpstr>
      <vt:lpstr>Facebook Own Posts Table | Buttercup Malaysia - 3 of 17</vt:lpstr>
      <vt:lpstr>Facebook Own Posts Table | Buttercup Malaysia - 4 of 17</vt:lpstr>
      <vt:lpstr>Facebook Own Posts Table | Buttercup Malaysia - 5 of 17</vt:lpstr>
      <vt:lpstr>Facebook Own Posts Table | Buttercup Malaysia - 6 of 17</vt:lpstr>
      <vt:lpstr>Facebook Own Posts Table | Buttercup Malaysia - 7 of 17</vt:lpstr>
      <vt:lpstr>Facebook Own Posts Table | Buttercup Malaysia - 8 of 17</vt:lpstr>
      <vt:lpstr>Facebook Own Posts Table | Buttercup Malaysia - 9 of 17</vt:lpstr>
      <vt:lpstr>Facebook Own Posts Table | Buttercup Malaysia - 10 of 17</vt:lpstr>
      <vt:lpstr>Facebook Own Posts Table | Buttercup Malaysia - 11 of 17</vt:lpstr>
      <vt:lpstr>Facebook Own Posts Table | Buttercup Malaysia - 12 of 17</vt:lpstr>
      <vt:lpstr>Facebook Own Posts Table | Buttercup Malaysia - 13 of 17</vt:lpstr>
      <vt:lpstr>Facebook Own Posts Table | Buttercup Malaysia - 14 of 17</vt:lpstr>
      <vt:lpstr>Facebook Own Posts Table | Buttercup Malaysia - 15 of 17</vt:lpstr>
      <vt:lpstr>Facebook Own Posts Table | Buttercup Malaysia - 16 of 17</vt:lpstr>
      <vt:lpstr>Facebook Own Posts Table | Buttercup Malaysia - 17 of 17</vt:lpstr>
      <vt:lpstr>Facebook Custom Reach (Collumn Chart) | Buttercup Malaysia</vt:lpstr>
      <vt:lpstr>Facebook Total Engagements | Buttercup Malaysia</vt:lpstr>
      <vt:lpstr>Facebook Page Post Reach Table | Buttercup Malaysia</vt:lpstr>
      <vt:lpstr>Facebook Organic Reach over Time | Buttercup Malaysia</vt:lpstr>
      <vt:lpstr>Facebook Original Own Posts Table | Buttercup Malaysia - 1 of 19</vt:lpstr>
      <vt:lpstr>Facebook Original Own Posts Table | Buttercup Malaysia - 2 of 19</vt:lpstr>
      <vt:lpstr>Facebook Original Own Posts Table | Buttercup Malaysia - 3 of 19</vt:lpstr>
      <vt:lpstr>Facebook Original Own Posts Table | Buttercup Malaysia - 4 of 19</vt:lpstr>
      <vt:lpstr>Facebook Original Own Posts Table | Buttercup Malaysia - 5 of 19</vt:lpstr>
      <vt:lpstr>Facebook Original Own Posts Table | Buttercup Malaysia - 6 of 19</vt:lpstr>
      <vt:lpstr>Facebook Original Own Posts Table | Buttercup Malaysia - 7 of 19</vt:lpstr>
      <vt:lpstr>Facebook Original Own Posts Table | Buttercup Malaysia - 8 of 19</vt:lpstr>
      <vt:lpstr>Facebook Original Own Posts Table | Buttercup Malaysia - 9 of 19</vt:lpstr>
      <vt:lpstr>Facebook Original Own Posts Table | Buttercup Malaysia - 10 of 19</vt:lpstr>
      <vt:lpstr>Facebook Original Own Posts Table | Buttercup Malaysia - 11 of 19</vt:lpstr>
      <vt:lpstr>Facebook Original Own Posts Table | Buttercup Malaysia - 12 of 19</vt:lpstr>
      <vt:lpstr>Facebook Original Own Posts Table | Buttercup Malaysia - 13 of 19</vt:lpstr>
      <vt:lpstr>Facebook Original Own Posts Table | Buttercup Malaysia - 14 of 19</vt:lpstr>
      <vt:lpstr>Facebook Original Own Posts Table | Buttercup Malaysia - 15 of 19</vt:lpstr>
      <vt:lpstr>Facebook Original Own Posts Table | Buttercup Malaysia - 16 of 19</vt:lpstr>
      <vt:lpstr>Facebook Original Own Posts Table | Buttercup Malaysia - 17 of 19</vt:lpstr>
      <vt:lpstr>Facebook Original Own Posts Table | Buttercup Malaysia - 18 of 19</vt:lpstr>
      <vt:lpstr>Facebook Original Own Posts Table | Buttercup Malaysia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2021-02-04T04:43:05Z</dcterms:created>
  <dcterms:modified xsi:type="dcterms:W3CDTF">2021-02-04T04:44:40Z</dcterms:modified>
</cp:coreProperties>
</file>