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44166</c:v>
                </c:pt>
                <c:pt idx="1">
                  <c:v>44167</c:v>
                </c:pt>
                <c:pt idx="2">
                  <c:v>44168</c:v>
                </c:pt>
                <c:pt idx="3">
                  <c:v>44169</c:v>
                </c:pt>
                <c:pt idx="4">
                  <c:v>44170</c:v>
                </c:pt>
                <c:pt idx="5">
                  <c:v>44171</c:v>
                </c:pt>
                <c:pt idx="6">
                  <c:v>44172</c:v>
                </c:pt>
                <c:pt idx="7">
                  <c:v>44173</c:v>
                </c:pt>
                <c:pt idx="8">
                  <c:v>44174</c:v>
                </c:pt>
                <c:pt idx="9">
                  <c:v>44175</c:v>
                </c:pt>
                <c:pt idx="10">
                  <c:v>44176</c:v>
                </c:pt>
                <c:pt idx="11">
                  <c:v>44177</c:v>
                </c:pt>
                <c:pt idx="12">
                  <c:v>44178</c:v>
                </c:pt>
                <c:pt idx="13">
                  <c:v>44179</c:v>
                </c:pt>
                <c:pt idx="14">
                  <c:v>44180</c:v>
                </c:pt>
                <c:pt idx="15">
                  <c:v>44181</c:v>
                </c:pt>
                <c:pt idx="16">
                  <c:v>44182</c:v>
                </c:pt>
                <c:pt idx="17">
                  <c:v>44183</c:v>
                </c:pt>
                <c:pt idx="18">
                  <c:v>44184</c:v>
                </c:pt>
                <c:pt idx="19">
                  <c:v>44185</c:v>
                </c:pt>
                <c:pt idx="20">
                  <c:v>44186</c:v>
                </c:pt>
                <c:pt idx="21">
                  <c:v>44187</c:v>
                </c:pt>
                <c:pt idx="22">
                  <c:v>44188</c:v>
                </c:pt>
                <c:pt idx="23">
                  <c:v>44189</c:v>
                </c:pt>
                <c:pt idx="24">
                  <c:v>44190</c:v>
                </c:pt>
                <c:pt idx="25">
                  <c:v>44191</c:v>
                </c:pt>
                <c:pt idx="26">
                  <c:v>44192</c:v>
                </c:pt>
                <c:pt idx="27">
                  <c:v>44193</c:v>
                </c:pt>
                <c:pt idx="28">
                  <c:v>44194</c:v>
                </c:pt>
                <c:pt idx="29">
                  <c:v>44195</c:v>
                </c:pt>
                <c:pt idx="30">
                  <c:v>44196</c:v>
                </c:pt>
              </c:numCache>
            </c:numRef>
          </c:cat>
          <c:val>
            <c:numRef>
              <c:f>Sheet1!$B$2:$B$32</c:f>
              <c:numCache>
                <c:formatCode>General</c:formatCode>
                <c:ptCount val="31"/>
                <c:pt idx="0">
                  <c:v>13116</c:v>
                </c:pt>
                <c:pt idx="1">
                  <c:v>11631</c:v>
                </c:pt>
                <c:pt idx="2">
                  <c:v>14588</c:v>
                </c:pt>
                <c:pt idx="3">
                  <c:v>14210</c:v>
                </c:pt>
                <c:pt idx="4">
                  <c:v>11849</c:v>
                </c:pt>
                <c:pt idx="5">
                  <c:v>12822</c:v>
                </c:pt>
                <c:pt idx="6">
                  <c:v>9047</c:v>
                </c:pt>
                <c:pt idx="7">
                  <c:v>8939</c:v>
                </c:pt>
                <c:pt idx="8">
                  <c:v>8803</c:v>
                </c:pt>
                <c:pt idx="9">
                  <c:v>9756</c:v>
                </c:pt>
                <c:pt idx="10">
                  <c:v>8574</c:v>
                </c:pt>
                <c:pt idx="11">
                  <c:v>8749</c:v>
                </c:pt>
                <c:pt idx="12">
                  <c:v>9550</c:v>
                </c:pt>
                <c:pt idx="13">
                  <c:v>12109</c:v>
                </c:pt>
                <c:pt idx="14">
                  <c:v>78231</c:v>
                </c:pt>
                <c:pt idx="15">
                  <c:v>125929</c:v>
                </c:pt>
                <c:pt idx="16">
                  <c:v>120847</c:v>
                </c:pt>
                <c:pt idx="17">
                  <c:v>116616</c:v>
                </c:pt>
                <c:pt idx="18">
                  <c:v>146546</c:v>
                </c:pt>
                <c:pt idx="19">
                  <c:v>133335</c:v>
                </c:pt>
                <c:pt idx="20">
                  <c:v>149623</c:v>
                </c:pt>
                <c:pt idx="21">
                  <c:v>144393</c:v>
                </c:pt>
                <c:pt idx="22">
                  <c:v>70887</c:v>
                </c:pt>
                <c:pt idx="23">
                  <c:v>54761</c:v>
                </c:pt>
                <c:pt idx="24">
                  <c:v>65627</c:v>
                </c:pt>
                <c:pt idx="25">
                  <c:v>71723</c:v>
                </c:pt>
                <c:pt idx="26">
                  <c:v>69525</c:v>
                </c:pt>
                <c:pt idx="27">
                  <c:v>61830</c:v>
                </c:pt>
                <c:pt idx="28">
                  <c:v>70007</c:v>
                </c:pt>
                <c:pt idx="29">
                  <c:v>74936</c:v>
                </c:pt>
                <c:pt idx="30">
                  <c:v>104661</c:v>
                </c:pt>
              </c:numCache>
            </c:numRef>
          </c:val>
          <c:smooth val="0"/>
          <c:extLst>
            <c:ext xmlns:c16="http://schemas.microsoft.com/office/drawing/2014/chart" uri="{C3380CC4-5D6E-409C-BE32-E72D297353CC}">
              <c16:uniqueId val="{00000000-9959-4A6D-9962-296CACC57983}"/>
            </c:ext>
          </c:extLst>
        </c:ser>
        <c:dLbls>
          <c:showLegendKey val="0"/>
          <c:showVal val="0"/>
          <c:showCatName val="0"/>
          <c:showSerName val="0"/>
          <c:showPercent val="0"/>
          <c:showBubbleSize val="0"/>
        </c:dLbls>
        <c:smooth val="0"/>
        <c:axId val="319495328"/>
        <c:axId val="319497296"/>
      </c:lineChart>
      <c:dateAx>
        <c:axId val="319495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97296"/>
        <c:crosses val="autoZero"/>
        <c:auto val="1"/>
        <c:lblOffset val="100"/>
        <c:baseTimeUnit val="days"/>
      </c:dateAx>
      <c:valAx>
        <c:axId val="31949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9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44166</c:v>
                </c:pt>
                <c:pt idx="1">
                  <c:v>44167</c:v>
                </c:pt>
                <c:pt idx="2">
                  <c:v>44168</c:v>
                </c:pt>
                <c:pt idx="3">
                  <c:v>44169</c:v>
                </c:pt>
                <c:pt idx="4">
                  <c:v>44170</c:v>
                </c:pt>
                <c:pt idx="5">
                  <c:v>44171</c:v>
                </c:pt>
                <c:pt idx="6">
                  <c:v>44172</c:v>
                </c:pt>
                <c:pt idx="7">
                  <c:v>44173</c:v>
                </c:pt>
                <c:pt idx="8">
                  <c:v>44174</c:v>
                </c:pt>
                <c:pt idx="9">
                  <c:v>44175</c:v>
                </c:pt>
                <c:pt idx="10">
                  <c:v>44176</c:v>
                </c:pt>
                <c:pt idx="11">
                  <c:v>44177</c:v>
                </c:pt>
                <c:pt idx="12">
                  <c:v>44178</c:v>
                </c:pt>
                <c:pt idx="13">
                  <c:v>44179</c:v>
                </c:pt>
                <c:pt idx="14">
                  <c:v>44180</c:v>
                </c:pt>
                <c:pt idx="15">
                  <c:v>44181</c:v>
                </c:pt>
                <c:pt idx="16">
                  <c:v>44182</c:v>
                </c:pt>
                <c:pt idx="17">
                  <c:v>44183</c:v>
                </c:pt>
                <c:pt idx="18">
                  <c:v>44184</c:v>
                </c:pt>
                <c:pt idx="19">
                  <c:v>44185</c:v>
                </c:pt>
                <c:pt idx="20">
                  <c:v>44186</c:v>
                </c:pt>
                <c:pt idx="21">
                  <c:v>44187</c:v>
                </c:pt>
                <c:pt idx="22">
                  <c:v>44188</c:v>
                </c:pt>
                <c:pt idx="23">
                  <c:v>44189</c:v>
                </c:pt>
                <c:pt idx="24">
                  <c:v>44190</c:v>
                </c:pt>
                <c:pt idx="25">
                  <c:v>44191</c:v>
                </c:pt>
                <c:pt idx="26">
                  <c:v>44192</c:v>
                </c:pt>
                <c:pt idx="27">
                  <c:v>44193</c:v>
                </c:pt>
                <c:pt idx="28">
                  <c:v>44194</c:v>
                </c:pt>
                <c:pt idx="29">
                  <c:v>44195</c:v>
                </c:pt>
                <c:pt idx="30">
                  <c:v>44196</c:v>
                </c:pt>
              </c:numCache>
            </c:numRef>
          </c:cat>
          <c:val>
            <c:numRef>
              <c:f>Sheet1!$B$2:$B$32</c:f>
              <c:numCache>
                <c:formatCode>General</c:formatCode>
                <c:ptCount val="31"/>
                <c:pt idx="0">
                  <c:v>343</c:v>
                </c:pt>
                <c:pt idx="1">
                  <c:v>306</c:v>
                </c:pt>
                <c:pt idx="2">
                  <c:v>542</c:v>
                </c:pt>
                <c:pt idx="3">
                  <c:v>448</c:v>
                </c:pt>
                <c:pt idx="4">
                  <c:v>258</c:v>
                </c:pt>
                <c:pt idx="5">
                  <c:v>301</c:v>
                </c:pt>
                <c:pt idx="6">
                  <c:v>210</c:v>
                </c:pt>
                <c:pt idx="7">
                  <c:v>247</c:v>
                </c:pt>
                <c:pt idx="8">
                  <c:v>225</c:v>
                </c:pt>
                <c:pt idx="9">
                  <c:v>276</c:v>
                </c:pt>
                <c:pt idx="10">
                  <c:v>244</c:v>
                </c:pt>
                <c:pt idx="11">
                  <c:v>207</c:v>
                </c:pt>
                <c:pt idx="12">
                  <c:v>200</c:v>
                </c:pt>
                <c:pt idx="13">
                  <c:v>349</c:v>
                </c:pt>
                <c:pt idx="14">
                  <c:v>319</c:v>
                </c:pt>
                <c:pt idx="15">
                  <c:v>276</c:v>
                </c:pt>
                <c:pt idx="16">
                  <c:v>600</c:v>
                </c:pt>
                <c:pt idx="17">
                  <c:v>323</c:v>
                </c:pt>
                <c:pt idx="18">
                  <c:v>372</c:v>
                </c:pt>
                <c:pt idx="19">
                  <c:v>281</c:v>
                </c:pt>
                <c:pt idx="20">
                  <c:v>263</c:v>
                </c:pt>
                <c:pt idx="21">
                  <c:v>276</c:v>
                </c:pt>
                <c:pt idx="22">
                  <c:v>215</c:v>
                </c:pt>
                <c:pt idx="23">
                  <c:v>201</c:v>
                </c:pt>
                <c:pt idx="24">
                  <c:v>176</c:v>
                </c:pt>
                <c:pt idx="25">
                  <c:v>317</c:v>
                </c:pt>
                <c:pt idx="26">
                  <c:v>129</c:v>
                </c:pt>
                <c:pt idx="27">
                  <c:v>61</c:v>
                </c:pt>
                <c:pt idx="28">
                  <c:v>76</c:v>
                </c:pt>
                <c:pt idx="29">
                  <c:v>104</c:v>
                </c:pt>
                <c:pt idx="30">
                  <c:v>182</c:v>
                </c:pt>
              </c:numCache>
            </c:numRef>
          </c:val>
          <c:smooth val="0"/>
          <c:extLst>
            <c:ext xmlns:c16="http://schemas.microsoft.com/office/drawing/2014/chart" uri="{C3380CC4-5D6E-409C-BE32-E72D297353CC}">
              <c16:uniqueId val="{00000000-AD6D-4C89-9856-B0B210DD423F}"/>
            </c:ext>
          </c:extLst>
        </c:ser>
        <c:dLbls>
          <c:showLegendKey val="0"/>
          <c:showVal val="0"/>
          <c:showCatName val="0"/>
          <c:showSerName val="0"/>
          <c:showPercent val="0"/>
          <c:showBubbleSize val="0"/>
        </c:dLbls>
        <c:smooth val="0"/>
        <c:axId val="319494016"/>
        <c:axId val="319494672"/>
      </c:lineChart>
      <c:dateAx>
        <c:axId val="319494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94672"/>
        <c:crosses val="autoZero"/>
        <c:auto val="1"/>
        <c:lblOffset val="100"/>
        <c:baseTimeUnit val="days"/>
      </c:dateAx>
      <c:valAx>
        <c:axId val="319494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94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44166</c:v>
                </c:pt>
                <c:pt idx="1">
                  <c:v>44167</c:v>
                </c:pt>
                <c:pt idx="2">
                  <c:v>44168</c:v>
                </c:pt>
                <c:pt idx="3">
                  <c:v>44169</c:v>
                </c:pt>
                <c:pt idx="4">
                  <c:v>44170</c:v>
                </c:pt>
                <c:pt idx="5">
                  <c:v>44171</c:v>
                </c:pt>
                <c:pt idx="6">
                  <c:v>44172</c:v>
                </c:pt>
                <c:pt idx="7">
                  <c:v>44173</c:v>
                </c:pt>
                <c:pt idx="8">
                  <c:v>44174</c:v>
                </c:pt>
                <c:pt idx="9">
                  <c:v>44175</c:v>
                </c:pt>
                <c:pt idx="10">
                  <c:v>44176</c:v>
                </c:pt>
                <c:pt idx="11">
                  <c:v>44177</c:v>
                </c:pt>
                <c:pt idx="12">
                  <c:v>44178</c:v>
                </c:pt>
                <c:pt idx="13">
                  <c:v>44179</c:v>
                </c:pt>
                <c:pt idx="14">
                  <c:v>44180</c:v>
                </c:pt>
                <c:pt idx="15">
                  <c:v>44181</c:v>
                </c:pt>
                <c:pt idx="16">
                  <c:v>44182</c:v>
                </c:pt>
                <c:pt idx="17">
                  <c:v>44183</c:v>
                </c:pt>
                <c:pt idx="18">
                  <c:v>44184</c:v>
                </c:pt>
                <c:pt idx="19">
                  <c:v>44185</c:v>
                </c:pt>
                <c:pt idx="20">
                  <c:v>44186</c:v>
                </c:pt>
                <c:pt idx="21">
                  <c:v>44187</c:v>
                </c:pt>
                <c:pt idx="22">
                  <c:v>44188</c:v>
                </c:pt>
                <c:pt idx="23">
                  <c:v>44189</c:v>
                </c:pt>
                <c:pt idx="24">
                  <c:v>44190</c:v>
                </c:pt>
                <c:pt idx="25">
                  <c:v>44191</c:v>
                </c:pt>
                <c:pt idx="26">
                  <c:v>44192</c:v>
                </c:pt>
                <c:pt idx="27">
                  <c:v>44193</c:v>
                </c:pt>
                <c:pt idx="28">
                  <c:v>44194</c:v>
                </c:pt>
                <c:pt idx="29">
                  <c:v>44195</c:v>
                </c:pt>
                <c:pt idx="30">
                  <c:v>44196</c:v>
                </c:pt>
              </c:numCache>
            </c:numRef>
          </c:cat>
          <c:val>
            <c:numRef>
              <c:f>Sheet1!$B$2:$B$32</c:f>
              <c:numCache>
                <c:formatCode>General</c:formatCode>
                <c:ptCount val="31"/>
                <c:pt idx="0">
                  <c:v>44</c:v>
                </c:pt>
                <c:pt idx="1">
                  <c:v>75</c:v>
                </c:pt>
                <c:pt idx="2">
                  <c:v>0</c:v>
                </c:pt>
                <c:pt idx="3">
                  <c:v>168</c:v>
                </c:pt>
                <c:pt idx="4">
                  <c:v>0</c:v>
                </c:pt>
                <c:pt idx="5">
                  <c:v>117</c:v>
                </c:pt>
                <c:pt idx="6">
                  <c:v>0</c:v>
                </c:pt>
                <c:pt idx="7">
                  <c:v>88</c:v>
                </c:pt>
                <c:pt idx="8">
                  <c:v>0</c:v>
                </c:pt>
                <c:pt idx="9">
                  <c:v>71</c:v>
                </c:pt>
                <c:pt idx="10">
                  <c:v>52</c:v>
                </c:pt>
                <c:pt idx="11">
                  <c:v>80</c:v>
                </c:pt>
                <c:pt idx="12">
                  <c:v>0</c:v>
                </c:pt>
                <c:pt idx="13">
                  <c:v>50</c:v>
                </c:pt>
                <c:pt idx="14">
                  <c:v>114</c:v>
                </c:pt>
                <c:pt idx="15">
                  <c:v>68</c:v>
                </c:pt>
                <c:pt idx="16">
                  <c:v>432</c:v>
                </c:pt>
                <c:pt idx="17">
                  <c:v>44</c:v>
                </c:pt>
                <c:pt idx="18">
                  <c:v>82</c:v>
                </c:pt>
                <c:pt idx="19">
                  <c:v>51</c:v>
                </c:pt>
                <c:pt idx="20">
                  <c:v>64</c:v>
                </c:pt>
                <c:pt idx="21">
                  <c:v>30</c:v>
                </c:pt>
                <c:pt idx="22">
                  <c:v>82</c:v>
                </c:pt>
                <c:pt idx="23">
                  <c:v>70</c:v>
                </c:pt>
                <c:pt idx="24">
                  <c:v>73</c:v>
                </c:pt>
                <c:pt idx="25">
                  <c:v>68</c:v>
                </c:pt>
                <c:pt idx="26">
                  <c:v>115</c:v>
                </c:pt>
                <c:pt idx="27">
                  <c:v>0</c:v>
                </c:pt>
                <c:pt idx="28">
                  <c:v>16</c:v>
                </c:pt>
                <c:pt idx="29">
                  <c:v>0</c:v>
                </c:pt>
                <c:pt idx="30">
                  <c:v>153</c:v>
                </c:pt>
              </c:numCache>
            </c:numRef>
          </c:val>
          <c:smooth val="0"/>
          <c:extLst>
            <c:ext xmlns:c16="http://schemas.microsoft.com/office/drawing/2014/chart" uri="{C3380CC4-5D6E-409C-BE32-E72D297353CC}">
              <c16:uniqueId val="{00000000-8D65-4917-B6F0-7B5E7E69A72B}"/>
            </c:ext>
          </c:extLst>
        </c:ser>
        <c:dLbls>
          <c:showLegendKey val="0"/>
          <c:showVal val="0"/>
          <c:showCatName val="0"/>
          <c:showSerName val="0"/>
          <c:showPercent val="0"/>
          <c:showBubbleSize val="0"/>
        </c:dLbls>
        <c:smooth val="0"/>
        <c:axId val="64751656"/>
        <c:axId val="64748704"/>
      </c:lineChart>
      <c:dateAx>
        <c:axId val="64751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48704"/>
        <c:crosses val="autoZero"/>
        <c:auto val="1"/>
        <c:lblOffset val="100"/>
        <c:baseTimeUnit val="days"/>
      </c:dateAx>
      <c:valAx>
        <c:axId val="64748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5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2305</c:v>
                </c:pt>
              </c:numCache>
            </c:numRef>
          </c:val>
          <c:extLst>
            <c:ext xmlns:c16="http://schemas.microsoft.com/office/drawing/2014/chart" uri="{C3380CC4-5D6E-409C-BE32-E72D297353CC}">
              <c16:uniqueId val="{00000000-6FF4-47BC-86C5-080560AD30B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57</c:v>
                </c:pt>
              </c:numCache>
            </c:numRef>
          </c:val>
          <c:extLst>
            <c:ext xmlns:c16="http://schemas.microsoft.com/office/drawing/2014/chart" uri="{C3380CC4-5D6E-409C-BE32-E72D297353CC}">
              <c16:uniqueId val="{00000001-6FF4-47BC-86C5-080560AD30B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6FF4-47BC-86C5-080560AD30B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5</c:v>
                </c:pt>
              </c:numCache>
            </c:numRef>
          </c:val>
          <c:extLst>
            <c:ext xmlns:c16="http://schemas.microsoft.com/office/drawing/2014/chart" uri="{C3380CC4-5D6E-409C-BE32-E72D297353CC}">
              <c16:uniqueId val="{00000003-6FF4-47BC-86C5-080560AD30B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6</c:v>
                </c:pt>
              </c:numCache>
            </c:numRef>
          </c:val>
          <c:extLst>
            <c:ext xmlns:c16="http://schemas.microsoft.com/office/drawing/2014/chart" uri="{C3380CC4-5D6E-409C-BE32-E72D297353CC}">
              <c16:uniqueId val="{00000004-6FF4-47BC-86C5-080560AD30B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1</c:v>
                </c:pt>
              </c:numCache>
            </c:numRef>
          </c:val>
          <c:extLst>
            <c:ext xmlns:c16="http://schemas.microsoft.com/office/drawing/2014/chart" uri="{C3380CC4-5D6E-409C-BE32-E72D297353CC}">
              <c16:uniqueId val="{00000005-6FF4-47BC-86C5-080560AD30B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683</c:v>
                </c:pt>
              </c:numCache>
            </c:numRef>
          </c:val>
          <c:extLst>
            <c:ext xmlns:c16="http://schemas.microsoft.com/office/drawing/2014/chart" uri="{C3380CC4-5D6E-409C-BE32-E72D297353CC}">
              <c16:uniqueId val="{00000006-6FF4-47BC-86C5-080560AD30B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670</c:v>
                </c:pt>
              </c:numCache>
            </c:numRef>
          </c:val>
          <c:extLst>
            <c:ext xmlns:c16="http://schemas.microsoft.com/office/drawing/2014/chart" uri="{C3380CC4-5D6E-409C-BE32-E72D297353CC}">
              <c16:uniqueId val="{00000007-6FF4-47BC-86C5-080560AD30BC}"/>
            </c:ext>
          </c:extLst>
        </c:ser>
        <c:dLbls>
          <c:showLegendKey val="0"/>
          <c:showVal val="0"/>
          <c:showCatName val="0"/>
          <c:showSerName val="0"/>
          <c:showPercent val="0"/>
          <c:showBubbleSize val="0"/>
        </c:dLbls>
        <c:gapWidth val="150"/>
        <c:overlap val="100"/>
        <c:axId val="66424128"/>
        <c:axId val="66418880"/>
      </c:barChart>
      <c:catAx>
        <c:axId val="66424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418880"/>
        <c:crosses val="autoZero"/>
        <c:auto val="1"/>
        <c:lblAlgn val="ctr"/>
        <c:lblOffset val="100"/>
        <c:noMultiLvlLbl val="0"/>
      </c:catAx>
      <c:valAx>
        <c:axId val="66418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424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5.4508468480618598E-2</c:v>
                </c:pt>
                <c:pt idx="1">
                  <c:v>5.8442069298807603E-2</c:v>
                </c:pt>
                <c:pt idx="2">
                  <c:v>7.1366757701428502E-2</c:v>
                </c:pt>
                <c:pt idx="3">
                  <c:v>0.289288243029097</c:v>
                </c:pt>
                <c:pt idx="4">
                  <c:v>0.118008024545669</c:v>
                </c:pt>
                <c:pt idx="5">
                  <c:v>6.9680928779347506E-2</c:v>
                </c:pt>
                <c:pt idx="6">
                  <c:v>9.52493340975758E-2</c:v>
                </c:pt>
              </c:numCache>
            </c:numRef>
          </c:val>
          <c:extLst>
            <c:ext xmlns:c16="http://schemas.microsoft.com/office/drawing/2014/chart" uri="{C3380CC4-5D6E-409C-BE32-E72D297353CC}">
              <c16:uniqueId val="{00000000-81A9-411A-8CAB-C84A233FFAE5}"/>
            </c:ext>
          </c:extLst>
        </c:ser>
        <c:dLbls>
          <c:showLegendKey val="0"/>
          <c:showVal val="0"/>
          <c:showCatName val="0"/>
          <c:showSerName val="0"/>
          <c:showPercent val="0"/>
          <c:showBubbleSize val="0"/>
        </c:dLbls>
        <c:gapWidth val="219"/>
        <c:overlap val="-27"/>
        <c:axId val="66425112"/>
        <c:axId val="66425440"/>
      </c:barChart>
      <c:catAx>
        <c:axId val="66425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425440"/>
        <c:crosses val="autoZero"/>
        <c:auto val="1"/>
        <c:lblAlgn val="ctr"/>
        <c:lblOffset val="100"/>
        <c:noMultiLvlLbl val="0"/>
      </c:catAx>
      <c:valAx>
        <c:axId val="6642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42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37</c:v>
                </c:pt>
                <c:pt idx="1">
                  <c:v>6511</c:v>
                </c:pt>
                <c:pt idx="2">
                  <c:v>5776</c:v>
                </c:pt>
                <c:pt idx="3">
                  <c:v>2798</c:v>
                </c:pt>
                <c:pt idx="4">
                  <c:v>1498</c:v>
                </c:pt>
                <c:pt idx="5">
                  <c:v>1084</c:v>
                </c:pt>
                <c:pt idx="6">
                  <c:v>815</c:v>
                </c:pt>
              </c:numCache>
            </c:numRef>
          </c:val>
          <c:extLst>
            <c:ext xmlns:c16="http://schemas.microsoft.com/office/drawing/2014/chart" uri="{C3380CC4-5D6E-409C-BE32-E72D297353CC}">
              <c16:uniqueId val="{00000000-D73D-4B68-875B-0BFBD09E14C9}"/>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184</c:v>
                </c:pt>
                <c:pt idx="1">
                  <c:v>10592</c:v>
                </c:pt>
                <c:pt idx="2">
                  <c:v>25866</c:v>
                </c:pt>
                <c:pt idx="3">
                  <c:v>30880</c:v>
                </c:pt>
                <c:pt idx="4">
                  <c:v>17546</c:v>
                </c:pt>
                <c:pt idx="5">
                  <c:v>10909</c:v>
                </c:pt>
                <c:pt idx="6">
                  <c:v>4118</c:v>
                </c:pt>
              </c:numCache>
            </c:numRef>
          </c:val>
          <c:extLst>
            <c:ext xmlns:c16="http://schemas.microsoft.com/office/drawing/2014/chart" uri="{C3380CC4-5D6E-409C-BE32-E72D297353CC}">
              <c16:uniqueId val="{00000001-D73D-4B68-875B-0BFBD09E14C9}"/>
            </c:ext>
          </c:extLst>
        </c:ser>
        <c:dLbls>
          <c:showLegendKey val="0"/>
          <c:showVal val="0"/>
          <c:showCatName val="0"/>
          <c:showSerName val="0"/>
          <c:showPercent val="0"/>
          <c:showBubbleSize val="0"/>
        </c:dLbls>
        <c:gapWidth val="219"/>
        <c:overlap val="-27"/>
        <c:axId val="327698304"/>
        <c:axId val="327695352"/>
      </c:barChart>
      <c:catAx>
        <c:axId val="327698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95352"/>
        <c:crosses val="autoZero"/>
        <c:auto val="1"/>
        <c:lblAlgn val="ctr"/>
        <c:lblOffset val="100"/>
        <c:noMultiLvlLbl val="0"/>
      </c:catAx>
      <c:valAx>
        <c:axId val="327695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9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44166</c:v>
                </c:pt>
                <c:pt idx="1">
                  <c:v>44167</c:v>
                </c:pt>
                <c:pt idx="2">
                  <c:v>44168</c:v>
                </c:pt>
                <c:pt idx="3">
                  <c:v>44169</c:v>
                </c:pt>
                <c:pt idx="4">
                  <c:v>44170</c:v>
                </c:pt>
                <c:pt idx="5">
                  <c:v>44171</c:v>
                </c:pt>
                <c:pt idx="6">
                  <c:v>44172</c:v>
                </c:pt>
                <c:pt idx="7">
                  <c:v>44173</c:v>
                </c:pt>
                <c:pt idx="8">
                  <c:v>44174</c:v>
                </c:pt>
                <c:pt idx="9">
                  <c:v>44175</c:v>
                </c:pt>
                <c:pt idx="10">
                  <c:v>44176</c:v>
                </c:pt>
                <c:pt idx="11">
                  <c:v>44177</c:v>
                </c:pt>
                <c:pt idx="12">
                  <c:v>44178</c:v>
                </c:pt>
                <c:pt idx="13">
                  <c:v>44179</c:v>
                </c:pt>
                <c:pt idx="14">
                  <c:v>44180</c:v>
                </c:pt>
                <c:pt idx="15">
                  <c:v>44181</c:v>
                </c:pt>
                <c:pt idx="16">
                  <c:v>44182</c:v>
                </c:pt>
                <c:pt idx="17">
                  <c:v>44183</c:v>
                </c:pt>
                <c:pt idx="18">
                  <c:v>44184</c:v>
                </c:pt>
                <c:pt idx="19">
                  <c:v>44185</c:v>
                </c:pt>
                <c:pt idx="20">
                  <c:v>44186</c:v>
                </c:pt>
                <c:pt idx="21">
                  <c:v>44187</c:v>
                </c:pt>
                <c:pt idx="22">
                  <c:v>44188</c:v>
                </c:pt>
                <c:pt idx="23">
                  <c:v>44189</c:v>
                </c:pt>
                <c:pt idx="24">
                  <c:v>44190</c:v>
                </c:pt>
                <c:pt idx="25">
                  <c:v>44191</c:v>
                </c:pt>
                <c:pt idx="26">
                  <c:v>44192</c:v>
                </c:pt>
                <c:pt idx="27">
                  <c:v>44193</c:v>
                </c:pt>
                <c:pt idx="28">
                  <c:v>44194</c:v>
                </c:pt>
                <c:pt idx="29">
                  <c:v>44195</c:v>
                </c:pt>
                <c:pt idx="30">
                  <c:v>44196</c:v>
                </c:pt>
              </c:numCache>
            </c:numRef>
          </c:cat>
          <c:val>
            <c:numRef>
              <c:f>Sheet1!$B$2:$B$32</c:f>
              <c:numCache>
                <c:formatCode>General</c:formatCode>
                <c:ptCount val="31"/>
                <c:pt idx="0">
                  <c:v>4.2488464381920298E-2</c:v>
                </c:pt>
                <c:pt idx="1">
                  <c:v>6.7932475119730995E-2</c:v>
                </c:pt>
                <c:pt idx="2">
                  <c:v>0</c:v>
                </c:pt>
                <c:pt idx="3">
                  <c:v>0.31284973038966302</c:v>
                </c:pt>
                <c:pt idx="4">
                  <c:v>0</c:v>
                </c:pt>
                <c:pt idx="5">
                  <c:v>0.130354920898264</c:v>
                </c:pt>
                <c:pt idx="6">
                  <c:v>0</c:v>
                </c:pt>
                <c:pt idx="7">
                  <c:v>8.3684130445808205E-2</c:v>
                </c:pt>
                <c:pt idx="8">
                  <c:v>0</c:v>
                </c:pt>
                <c:pt idx="9">
                  <c:v>6.24778372536769E-2</c:v>
                </c:pt>
                <c:pt idx="10">
                  <c:v>4.3880375345979897E-2</c:v>
                </c:pt>
                <c:pt idx="11">
                  <c:v>6.7468985350796595E-2</c:v>
                </c:pt>
                <c:pt idx="12">
                  <c:v>0</c:v>
                </c:pt>
                <c:pt idx="13">
                  <c:v>4.4638721142751303E-2</c:v>
                </c:pt>
                <c:pt idx="14">
                  <c:v>0.140560558875516</c:v>
                </c:pt>
                <c:pt idx="15">
                  <c:v>6.1397680345172699E-2</c:v>
                </c:pt>
                <c:pt idx="16">
                  <c:v>1.10187512081964</c:v>
                </c:pt>
                <c:pt idx="17">
                  <c:v>4.61878248893592E-2</c:v>
                </c:pt>
                <c:pt idx="18">
                  <c:v>7.0478667617569296E-2</c:v>
                </c:pt>
                <c:pt idx="19">
                  <c:v>4.6952293116458502E-2</c:v>
                </c:pt>
                <c:pt idx="20">
                  <c:v>7.3737661510616503E-2</c:v>
                </c:pt>
                <c:pt idx="21">
                  <c:v>2.7636107831067999E-2</c:v>
                </c:pt>
                <c:pt idx="22">
                  <c:v>8.4529438841695601E-2</c:v>
                </c:pt>
                <c:pt idx="23">
                  <c:v>7.0272893068081099E-2</c:v>
                </c:pt>
                <c:pt idx="24">
                  <c:v>7.0264663566099006E-2</c:v>
                </c:pt>
                <c:pt idx="25">
                  <c:v>7.02640758182837E-2</c:v>
                </c:pt>
                <c:pt idx="26">
                  <c:v>0.107907350247183</c:v>
                </c:pt>
                <c:pt idx="27">
                  <c:v>0</c:v>
                </c:pt>
                <c:pt idx="28">
                  <c:v>1.4220229531234301E-2</c:v>
                </c:pt>
                <c:pt idx="29">
                  <c:v>0</c:v>
                </c:pt>
                <c:pt idx="30">
                  <c:v>0.144715379145928</c:v>
                </c:pt>
              </c:numCache>
            </c:numRef>
          </c:val>
          <c:smooth val="0"/>
          <c:extLst>
            <c:ext xmlns:c16="http://schemas.microsoft.com/office/drawing/2014/chart" uri="{C3380CC4-5D6E-409C-BE32-E72D297353CC}">
              <c16:uniqueId val="{00000000-EF89-4010-9A5A-5C07B9D7ECDA}"/>
            </c:ext>
          </c:extLst>
        </c:ser>
        <c:dLbls>
          <c:showLegendKey val="0"/>
          <c:showVal val="0"/>
          <c:showCatName val="0"/>
          <c:showSerName val="0"/>
          <c:showPercent val="0"/>
          <c:showBubbleSize val="0"/>
        </c:dLbls>
        <c:smooth val="0"/>
        <c:axId val="327700272"/>
        <c:axId val="327692728"/>
      </c:lineChart>
      <c:dateAx>
        <c:axId val="327700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92728"/>
        <c:crosses val="autoZero"/>
        <c:auto val="1"/>
        <c:lblOffset val="100"/>
        <c:baseTimeUnit val="days"/>
      </c:dateAx>
      <c:valAx>
        <c:axId val="327692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0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44166</c:v>
                </c:pt>
                <c:pt idx="1">
                  <c:v>44167</c:v>
                </c:pt>
                <c:pt idx="2">
                  <c:v>44168</c:v>
                </c:pt>
                <c:pt idx="3">
                  <c:v>44169</c:v>
                </c:pt>
                <c:pt idx="4">
                  <c:v>44170</c:v>
                </c:pt>
                <c:pt idx="5">
                  <c:v>44171</c:v>
                </c:pt>
                <c:pt idx="6">
                  <c:v>44172</c:v>
                </c:pt>
                <c:pt idx="7">
                  <c:v>44173</c:v>
                </c:pt>
                <c:pt idx="8">
                  <c:v>44174</c:v>
                </c:pt>
                <c:pt idx="9">
                  <c:v>44175</c:v>
                </c:pt>
                <c:pt idx="10">
                  <c:v>44176</c:v>
                </c:pt>
                <c:pt idx="11">
                  <c:v>44177</c:v>
                </c:pt>
                <c:pt idx="12">
                  <c:v>44178</c:v>
                </c:pt>
                <c:pt idx="13">
                  <c:v>44179</c:v>
                </c:pt>
                <c:pt idx="14">
                  <c:v>44180</c:v>
                </c:pt>
                <c:pt idx="15">
                  <c:v>44181</c:v>
                </c:pt>
                <c:pt idx="16">
                  <c:v>44182</c:v>
                </c:pt>
                <c:pt idx="17">
                  <c:v>44183</c:v>
                </c:pt>
                <c:pt idx="18">
                  <c:v>44184</c:v>
                </c:pt>
                <c:pt idx="19">
                  <c:v>44185</c:v>
                </c:pt>
                <c:pt idx="20">
                  <c:v>44186</c:v>
                </c:pt>
                <c:pt idx="21">
                  <c:v>44187</c:v>
                </c:pt>
                <c:pt idx="22">
                  <c:v>44188</c:v>
                </c:pt>
                <c:pt idx="23">
                  <c:v>44189</c:v>
                </c:pt>
                <c:pt idx="24">
                  <c:v>44190</c:v>
                </c:pt>
                <c:pt idx="25">
                  <c:v>44191</c:v>
                </c:pt>
                <c:pt idx="26">
                  <c:v>44192</c:v>
                </c:pt>
                <c:pt idx="27">
                  <c:v>44193</c:v>
                </c:pt>
                <c:pt idx="28">
                  <c:v>44194</c:v>
                </c:pt>
                <c:pt idx="29">
                  <c:v>44195</c:v>
                </c:pt>
                <c:pt idx="30">
                  <c:v>44196</c:v>
                </c:pt>
              </c:numCache>
            </c:numRef>
          </c:cat>
          <c:val>
            <c:numRef>
              <c:f>Sheet1!$B$2:$B$32</c:f>
              <c:numCache>
                <c:formatCode>General</c:formatCode>
                <c:ptCount val="31"/>
                <c:pt idx="0">
                  <c:v>117727</c:v>
                </c:pt>
                <c:pt idx="1">
                  <c:v>117801</c:v>
                </c:pt>
                <c:pt idx="2">
                  <c:v>117896</c:v>
                </c:pt>
                <c:pt idx="3">
                  <c:v>118000</c:v>
                </c:pt>
                <c:pt idx="4">
                  <c:v>118100</c:v>
                </c:pt>
                <c:pt idx="5">
                  <c:v>118178</c:v>
                </c:pt>
                <c:pt idx="6">
                  <c:v>118262</c:v>
                </c:pt>
                <c:pt idx="7">
                  <c:v>118342</c:v>
                </c:pt>
                <c:pt idx="8">
                  <c:v>118411</c:v>
                </c:pt>
                <c:pt idx="9">
                  <c:v>118473</c:v>
                </c:pt>
                <c:pt idx="10">
                  <c:v>118535</c:v>
                </c:pt>
                <c:pt idx="11">
                  <c:v>118612</c:v>
                </c:pt>
                <c:pt idx="12">
                  <c:v>118694</c:v>
                </c:pt>
                <c:pt idx="13">
                  <c:v>118768</c:v>
                </c:pt>
                <c:pt idx="14">
                  <c:v>118853</c:v>
                </c:pt>
                <c:pt idx="15">
                  <c:v>118941</c:v>
                </c:pt>
                <c:pt idx="16">
                  <c:v>119017</c:v>
                </c:pt>
                <c:pt idx="17">
                  <c:v>119141</c:v>
                </c:pt>
                <c:pt idx="18">
                  <c:v>119229</c:v>
                </c:pt>
                <c:pt idx="19">
                  <c:v>119311</c:v>
                </c:pt>
                <c:pt idx="20">
                  <c:v>119373</c:v>
                </c:pt>
                <c:pt idx="21">
                  <c:v>119446</c:v>
                </c:pt>
                <c:pt idx="22">
                  <c:v>119524</c:v>
                </c:pt>
                <c:pt idx="23">
                  <c:v>119544</c:v>
                </c:pt>
                <c:pt idx="24">
                  <c:v>119552</c:v>
                </c:pt>
                <c:pt idx="25">
                  <c:v>119546</c:v>
                </c:pt>
                <c:pt idx="26">
                  <c:v>119548</c:v>
                </c:pt>
                <c:pt idx="27">
                  <c:v>119550</c:v>
                </c:pt>
                <c:pt idx="28">
                  <c:v>119547</c:v>
                </c:pt>
                <c:pt idx="29">
                  <c:v>119544</c:v>
                </c:pt>
                <c:pt idx="30">
                  <c:v>119546</c:v>
                </c:pt>
              </c:numCache>
            </c:numRef>
          </c:val>
          <c:smooth val="0"/>
          <c:extLst>
            <c:ext xmlns:c16="http://schemas.microsoft.com/office/drawing/2014/chart" uri="{C3380CC4-5D6E-409C-BE32-E72D297353CC}">
              <c16:uniqueId val="{00000000-8EAC-4E30-B349-AAC2D5EE1D4B}"/>
            </c:ext>
          </c:extLst>
        </c:ser>
        <c:dLbls>
          <c:showLegendKey val="0"/>
          <c:showVal val="0"/>
          <c:showCatName val="0"/>
          <c:showSerName val="0"/>
          <c:showPercent val="0"/>
          <c:showBubbleSize val="0"/>
        </c:dLbls>
        <c:smooth val="0"/>
        <c:axId val="324161912"/>
        <c:axId val="324162240"/>
      </c:lineChart>
      <c:dateAx>
        <c:axId val="324161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62240"/>
        <c:crosses val="autoZero"/>
        <c:auto val="1"/>
        <c:lblOffset val="100"/>
        <c:baseTimeUnit val="days"/>
      </c:dateAx>
      <c:valAx>
        <c:axId val="32416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6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44166</c:v>
                </c:pt>
                <c:pt idx="1">
                  <c:v>44167</c:v>
                </c:pt>
                <c:pt idx="2">
                  <c:v>44168</c:v>
                </c:pt>
                <c:pt idx="3">
                  <c:v>44169</c:v>
                </c:pt>
                <c:pt idx="4">
                  <c:v>44170</c:v>
                </c:pt>
                <c:pt idx="5">
                  <c:v>44171</c:v>
                </c:pt>
                <c:pt idx="6">
                  <c:v>44172</c:v>
                </c:pt>
                <c:pt idx="7">
                  <c:v>44173</c:v>
                </c:pt>
                <c:pt idx="8">
                  <c:v>44174</c:v>
                </c:pt>
                <c:pt idx="9">
                  <c:v>44175</c:v>
                </c:pt>
                <c:pt idx="10">
                  <c:v>44176</c:v>
                </c:pt>
                <c:pt idx="11">
                  <c:v>44177</c:v>
                </c:pt>
                <c:pt idx="12">
                  <c:v>44178</c:v>
                </c:pt>
                <c:pt idx="13">
                  <c:v>44179</c:v>
                </c:pt>
                <c:pt idx="14">
                  <c:v>44180</c:v>
                </c:pt>
                <c:pt idx="15">
                  <c:v>44181</c:v>
                </c:pt>
                <c:pt idx="16">
                  <c:v>44182</c:v>
                </c:pt>
                <c:pt idx="17">
                  <c:v>44183</c:v>
                </c:pt>
                <c:pt idx="18">
                  <c:v>44184</c:v>
                </c:pt>
                <c:pt idx="19">
                  <c:v>44185</c:v>
                </c:pt>
                <c:pt idx="20">
                  <c:v>44186</c:v>
                </c:pt>
                <c:pt idx="21">
                  <c:v>44187</c:v>
                </c:pt>
                <c:pt idx="22">
                  <c:v>44188</c:v>
                </c:pt>
                <c:pt idx="23">
                  <c:v>44189</c:v>
                </c:pt>
                <c:pt idx="24">
                  <c:v>44190</c:v>
                </c:pt>
                <c:pt idx="25">
                  <c:v>44191</c:v>
                </c:pt>
                <c:pt idx="26">
                  <c:v>44192</c:v>
                </c:pt>
                <c:pt idx="27">
                  <c:v>44193</c:v>
                </c:pt>
                <c:pt idx="28">
                  <c:v>44194</c:v>
                </c:pt>
                <c:pt idx="29">
                  <c:v>44195</c:v>
                </c:pt>
                <c:pt idx="30">
                  <c:v>44196</c:v>
                </c:pt>
              </c:numCache>
            </c:numRef>
          </c:cat>
          <c:val>
            <c:numRef>
              <c:f>Sheet1!$B$2:$B$32</c:f>
              <c:numCache>
                <c:formatCode>General</c:formatCode>
                <c:ptCount val="31"/>
                <c:pt idx="0">
                  <c:v>130</c:v>
                </c:pt>
                <c:pt idx="1">
                  <c:v>96</c:v>
                </c:pt>
                <c:pt idx="2">
                  <c:v>104</c:v>
                </c:pt>
                <c:pt idx="3">
                  <c:v>96</c:v>
                </c:pt>
                <c:pt idx="4">
                  <c:v>131</c:v>
                </c:pt>
                <c:pt idx="5">
                  <c:v>119</c:v>
                </c:pt>
                <c:pt idx="6">
                  <c:v>76</c:v>
                </c:pt>
                <c:pt idx="7">
                  <c:v>69</c:v>
                </c:pt>
                <c:pt idx="8">
                  <c:v>68</c:v>
                </c:pt>
                <c:pt idx="9">
                  <c:v>74</c:v>
                </c:pt>
                <c:pt idx="10">
                  <c:v>77</c:v>
                </c:pt>
                <c:pt idx="11">
                  <c:v>70</c:v>
                </c:pt>
                <c:pt idx="12">
                  <c:v>75</c:v>
                </c:pt>
                <c:pt idx="13">
                  <c:v>90</c:v>
                </c:pt>
                <c:pt idx="14">
                  <c:v>88</c:v>
                </c:pt>
                <c:pt idx="15">
                  <c:v>103</c:v>
                </c:pt>
                <c:pt idx="16">
                  <c:v>264</c:v>
                </c:pt>
                <c:pt idx="17">
                  <c:v>146</c:v>
                </c:pt>
                <c:pt idx="18">
                  <c:v>135</c:v>
                </c:pt>
                <c:pt idx="19">
                  <c:v>92</c:v>
                </c:pt>
                <c:pt idx="20">
                  <c:v>93</c:v>
                </c:pt>
                <c:pt idx="21">
                  <c:v>87</c:v>
                </c:pt>
                <c:pt idx="22">
                  <c:v>85</c:v>
                </c:pt>
                <c:pt idx="23">
                  <c:v>54</c:v>
                </c:pt>
                <c:pt idx="24">
                  <c:v>49</c:v>
                </c:pt>
                <c:pt idx="25">
                  <c:v>49</c:v>
                </c:pt>
                <c:pt idx="26">
                  <c:v>44</c:v>
                </c:pt>
                <c:pt idx="27">
                  <c:v>80</c:v>
                </c:pt>
                <c:pt idx="28">
                  <c:v>68</c:v>
                </c:pt>
                <c:pt idx="29">
                  <c:v>82</c:v>
                </c:pt>
                <c:pt idx="30">
                  <c:v>41</c:v>
                </c:pt>
              </c:numCache>
            </c:numRef>
          </c:val>
          <c:smooth val="0"/>
          <c:extLst>
            <c:ext xmlns:c16="http://schemas.microsoft.com/office/drawing/2014/chart" uri="{C3380CC4-5D6E-409C-BE32-E72D297353CC}">
              <c16:uniqueId val="{00000000-416D-40A2-B1CB-6C2F404289CC}"/>
            </c:ext>
          </c:extLst>
        </c:ser>
        <c:dLbls>
          <c:showLegendKey val="0"/>
          <c:showVal val="0"/>
          <c:showCatName val="0"/>
          <c:showSerName val="0"/>
          <c:showPercent val="0"/>
          <c:showBubbleSize val="0"/>
        </c:dLbls>
        <c:smooth val="0"/>
        <c:axId val="324167160"/>
        <c:axId val="324168472"/>
      </c:lineChart>
      <c:dateAx>
        <c:axId val="324167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68472"/>
        <c:crosses val="autoZero"/>
        <c:auto val="1"/>
        <c:lblOffset val="100"/>
        <c:baseTimeUnit val="days"/>
      </c:dateAx>
      <c:valAx>
        <c:axId val="324168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16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2020-12</c:v>
                </c:pt>
              </c:strCache>
            </c:strRef>
          </c:cat>
          <c:val>
            <c:numRef>
              <c:f>Sheet1!$B$2</c:f>
              <c:numCache>
                <c:formatCode>General</c:formatCode>
                <c:ptCount val="1"/>
                <c:pt idx="0">
                  <c:v>11558</c:v>
                </c:pt>
              </c:numCache>
            </c:numRef>
          </c:val>
          <c:extLst>
            <c:ext xmlns:c16="http://schemas.microsoft.com/office/drawing/2014/chart" uri="{C3380CC4-5D6E-409C-BE32-E72D297353CC}">
              <c16:uniqueId val="{00000000-D06C-42C4-812D-7AB415CCD77D}"/>
            </c:ext>
          </c:extLst>
        </c:ser>
        <c:dLbls>
          <c:showLegendKey val="0"/>
          <c:showVal val="0"/>
          <c:showCatName val="0"/>
          <c:showSerName val="0"/>
          <c:showPercent val="0"/>
          <c:showBubbleSize val="0"/>
        </c:dLbls>
        <c:gapWidth val="219"/>
        <c:overlap val="-27"/>
        <c:axId val="395988536"/>
        <c:axId val="395979024"/>
      </c:barChart>
      <c:catAx>
        <c:axId val="395988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79024"/>
        <c:crosses val="autoZero"/>
        <c:auto val="1"/>
        <c:lblAlgn val="ctr"/>
        <c:lblOffset val="100"/>
        <c:noMultiLvlLbl val="0"/>
      </c:catAx>
      <c:valAx>
        <c:axId val="395979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8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numRef>
              <c:f>Sheet1!$A$2:$A$32</c:f>
              <c:numCache>
                <c:formatCode>m/d/yyyy</c:formatCode>
                <c:ptCount val="31"/>
                <c:pt idx="0">
                  <c:v>44166</c:v>
                </c:pt>
                <c:pt idx="1">
                  <c:v>44167</c:v>
                </c:pt>
                <c:pt idx="2">
                  <c:v>44168</c:v>
                </c:pt>
                <c:pt idx="3">
                  <c:v>44169</c:v>
                </c:pt>
                <c:pt idx="4">
                  <c:v>44170</c:v>
                </c:pt>
                <c:pt idx="5">
                  <c:v>44171</c:v>
                </c:pt>
                <c:pt idx="6">
                  <c:v>44172</c:v>
                </c:pt>
                <c:pt idx="7">
                  <c:v>44173</c:v>
                </c:pt>
                <c:pt idx="8">
                  <c:v>44174</c:v>
                </c:pt>
                <c:pt idx="9">
                  <c:v>44175</c:v>
                </c:pt>
                <c:pt idx="10">
                  <c:v>44176</c:v>
                </c:pt>
                <c:pt idx="11">
                  <c:v>44177</c:v>
                </c:pt>
                <c:pt idx="12">
                  <c:v>44178</c:v>
                </c:pt>
                <c:pt idx="13">
                  <c:v>44179</c:v>
                </c:pt>
                <c:pt idx="14">
                  <c:v>44180</c:v>
                </c:pt>
                <c:pt idx="15">
                  <c:v>44181</c:v>
                </c:pt>
                <c:pt idx="16">
                  <c:v>44182</c:v>
                </c:pt>
                <c:pt idx="17">
                  <c:v>44183</c:v>
                </c:pt>
                <c:pt idx="18">
                  <c:v>44184</c:v>
                </c:pt>
                <c:pt idx="19">
                  <c:v>44185</c:v>
                </c:pt>
                <c:pt idx="20">
                  <c:v>44186</c:v>
                </c:pt>
                <c:pt idx="21">
                  <c:v>44187</c:v>
                </c:pt>
                <c:pt idx="22">
                  <c:v>44188</c:v>
                </c:pt>
                <c:pt idx="23">
                  <c:v>44189</c:v>
                </c:pt>
                <c:pt idx="24">
                  <c:v>44190</c:v>
                </c:pt>
                <c:pt idx="25">
                  <c:v>44191</c:v>
                </c:pt>
                <c:pt idx="26">
                  <c:v>44192</c:v>
                </c:pt>
                <c:pt idx="27">
                  <c:v>44193</c:v>
                </c:pt>
                <c:pt idx="28">
                  <c:v>44194</c:v>
                </c:pt>
                <c:pt idx="29">
                  <c:v>44195</c:v>
                </c:pt>
                <c:pt idx="30">
                  <c:v>44196</c:v>
                </c:pt>
              </c:numCache>
            </c:numRef>
          </c:cat>
          <c:val>
            <c:numRef>
              <c:f>Sheet1!$B$2:$B$32</c:f>
              <c:numCache>
                <c:formatCode>General</c:formatCode>
                <c:ptCount val="31"/>
                <c:pt idx="0">
                  <c:v>13116</c:v>
                </c:pt>
                <c:pt idx="1">
                  <c:v>11631</c:v>
                </c:pt>
                <c:pt idx="2">
                  <c:v>14588</c:v>
                </c:pt>
                <c:pt idx="3">
                  <c:v>14210</c:v>
                </c:pt>
                <c:pt idx="4">
                  <c:v>11849</c:v>
                </c:pt>
                <c:pt idx="5">
                  <c:v>12822</c:v>
                </c:pt>
                <c:pt idx="6">
                  <c:v>9047</c:v>
                </c:pt>
                <c:pt idx="7">
                  <c:v>8939</c:v>
                </c:pt>
                <c:pt idx="8">
                  <c:v>8803</c:v>
                </c:pt>
                <c:pt idx="9">
                  <c:v>9756</c:v>
                </c:pt>
                <c:pt idx="10">
                  <c:v>8574</c:v>
                </c:pt>
                <c:pt idx="11">
                  <c:v>8749</c:v>
                </c:pt>
                <c:pt idx="12">
                  <c:v>9550</c:v>
                </c:pt>
                <c:pt idx="13">
                  <c:v>12109</c:v>
                </c:pt>
                <c:pt idx="14">
                  <c:v>78231</c:v>
                </c:pt>
                <c:pt idx="15">
                  <c:v>125929</c:v>
                </c:pt>
                <c:pt idx="16">
                  <c:v>120847</c:v>
                </c:pt>
                <c:pt idx="17">
                  <c:v>116616</c:v>
                </c:pt>
                <c:pt idx="18">
                  <c:v>146546</c:v>
                </c:pt>
                <c:pt idx="19">
                  <c:v>133335</c:v>
                </c:pt>
                <c:pt idx="20">
                  <c:v>149623</c:v>
                </c:pt>
                <c:pt idx="21">
                  <c:v>144393</c:v>
                </c:pt>
                <c:pt idx="22">
                  <c:v>70887</c:v>
                </c:pt>
                <c:pt idx="23">
                  <c:v>54761</c:v>
                </c:pt>
                <c:pt idx="24">
                  <c:v>65627</c:v>
                </c:pt>
                <c:pt idx="25">
                  <c:v>71723</c:v>
                </c:pt>
                <c:pt idx="26">
                  <c:v>69525</c:v>
                </c:pt>
                <c:pt idx="27">
                  <c:v>61830</c:v>
                </c:pt>
                <c:pt idx="28">
                  <c:v>70007</c:v>
                </c:pt>
                <c:pt idx="29">
                  <c:v>74936</c:v>
                </c:pt>
                <c:pt idx="30">
                  <c:v>104661</c:v>
                </c:pt>
              </c:numCache>
            </c:numRef>
          </c:val>
          <c:extLst>
            <c:ext xmlns:c16="http://schemas.microsoft.com/office/drawing/2014/chart" uri="{C3380CC4-5D6E-409C-BE32-E72D297353CC}">
              <c16:uniqueId val="{00000000-8644-4C10-B39B-026FF35BA83D}"/>
            </c:ext>
          </c:extLst>
        </c:ser>
        <c:dLbls>
          <c:showLegendKey val="0"/>
          <c:showVal val="0"/>
          <c:showCatName val="0"/>
          <c:showSerName val="0"/>
          <c:showPercent val="0"/>
          <c:showBubbleSize val="0"/>
        </c:dLbls>
        <c:gapWidth val="219"/>
        <c:overlap val="-27"/>
        <c:axId val="432619664"/>
        <c:axId val="432620976"/>
      </c:barChart>
      <c:dateAx>
        <c:axId val="432619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620976"/>
        <c:crosses val="autoZero"/>
        <c:auto val="1"/>
        <c:lblOffset val="100"/>
        <c:baseTimeUnit val="days"/>
      </c:dateAx>
      <c:valAx>
        <c:axId val="432620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2619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11558</c:v>
                </c:pt>
              </c:numCache>
            </c:numRef>
          </c:val>
          <c:extLst>
            <c:ext xmlns:c16="http://schemas.microsoft.com/office/drawing/2014/chart" uri="{C3380CC4-5D6E-409C-BE32-E72D297353CC}">
              <c16:uniqueId val="{00000000-B56F-4601-842F-F3391ACE87C9}"/>
            </c:ext>
          </c:extLst>
        </c:ser>
        <c:dLbls>
          <c:showLegendKey val="0"/>
          <c:showVal val="0"/>
          <c:showCatName val="0"/>
          <c:showSerName val="0"/>
          <c:showPercent val="0"/>
          <c:showBubbleSize val="0"/>
        </c:dLbls>
        <c:gapWidth val="219"/>
        <c:overlap val="-27"/>
        <c:axId val="419201312"/>
        <c:axId val="419209840"/>
      </c:barChart>
      <c:catAx>
        <c:axId val="419201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09840"/>
        <c:crosses val="autoZero"/>
        <c:auto val="1"/>
        <c:lblAlgn val="ctr"/>
        <c:lblOffset val="100"/>
        <c:noMultiLvlLbl val="0"/>
      </c:catAx>
      <c:valAx>
        <c:axId val="41920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0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D756A-860E-427C-9479-CDDE1AEC26F3}"/>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449597F0-0AC0-43F4-98AF-7C7726C38338}"/>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407985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8AE30-D5C1-4E75-BD5F-31F498481BE0}"/>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5696ABCF-B823-4B98-B164-79524235EC23}"/>
              </a:ext>
            </a:extLst>
          </p:cNvPr>
          <p:cNvGraphicFramePr>
            <a:graphicFrameLocks noGrp="1"/>
          </p:cNvGraphicFramePr>
          <p:nvPr>
            <p:ph type="tbl" sz="quarter" idx="13"/>
            <p:extLst>
              <p:ext uri="{D42A27DB-BD31-4B8C-83A1-F6EECF244321}">
                <p14:modId xmlns:p14="http://schemas.microsoft.com/office/powerpoint/2010/main" val="22566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67186122"/>
                    </a:ext>
                  </a:extLst>
                </a:gridCol>
                <a:gridCol w="740664">
                  <a:extLst>
                    <a:ext uri="{9D8B030D-6E8A-4147-A177-3AD203B41FA5}">
                      <a16:colId xmlns:a16="http://schemas.microsoft.com/office/drawing/2014/main" val="4007056845"/>
                    </a:ext>
                  </a:extLst>
                </a:gridCol>
                <a:gridCol w="740664">
                  <a:extLst>
                    <a:ext uri="{9D8B030D-6E8A-4147-A177-3AD203B41FA5}">
                      <a16:colId xmlns:a16="http://schemas.microsoft.com/office/drawing/2014/main" val="4092421609"/>
                    </a:ext>
                  </a:extLst>
                </a:gridCol>
                <a:gridCol w="740664">
                  <a:extLst>
                    <a:ext uri="{9D8B030D-6E8A-4147-A177-3AD203B41FA5}">
                      <a16:colId xmlns:a16="http://schemas.microsoft.com/office/drawing/2014/main" val="2305854478"/>
                    </a:ext>
                  </a:extLst>
                </a:gridCol>
                <a:gridCol w="740664">
                  <a:extLst>
                    <a:ext uri="{9D8B030D-6E8A-4147-A177-3AD203B41FA5}">
                      <a16:colId xmlns:a16="http://schemas.microsoft.com/office/drawing/2014/main" val="1066832042"/>
                    </a:ext>
                  </a:extLst>
                </a:gridCol>
                <a:gridCol w="740664">
                  <a:extLst>
                    <a:ext uri="{9D8B030D-6E8A-4147-A177-3AD203B41FA5}">
                      <a16:colId xmlns:a16="http://schemas.microsoft.com/office/drawing/2014/main" val="1411431015"/>
                    </a:ext>
                  </a:extLst>
                </a:gridCol>
                <a:gridCol w="740664">
                  <a:extLst>
                    <a:ext uri="{9D8B030D-6E8A-4147-A177-3AD203B41FA5}">
                      <a16:colId xmlns:a16="http://schemas.microsoft.com/office/drawing/2014/main" val="2176242321"/>
                    </a:ext>
                  </a:extLst>
                </a:gridCol>
                <a:gridCol w="740664">
                  <a:extLst>
                    <a:ext uri="{9D8B030D-6E8A-4147-A177-3AD203B41FA5}">
                      <a16:colId xmlns:a16="http://schemas.microsoft.com/office/drawing/2014/main" val="3262993588"/>
                    </a:ext>
                  </a:extLst>
                </a:gridCol>
                <a:gridCol w="740664">
                  <a:extLst>
                    <a:ext uri="{9D8B030D-6E8A-4147-A177-3AD203B41FA5}">
                      <a16:colId xmlns:a16="http://schemas.microsoft.com/office/drawing/2014/main" val="3951518175"/>
                    </a:ext>
                  </a:extLst>
                </a:gridCol>
                <a:gridCol w="740664">
                  <a:extLst>
                    <a:ext uri="{9D8B030D-6E8A-4147-A177-3AD203B41FA5}">
                      <a16:colId xmlns:a16="http://schemas.microsoft.com/office/drawing/2014/main" val="397743009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75907625"/>
                  </a:ext>
                </a:extLst>
              </a:tr>
              <a:tr h="370840">
                <a:tc>
                  <a:txBody>
                    <a:bodyPr/>
                    <a:lstStyle/>
                    <a:p>
                      <a:r>
                        <a:rPr lang="en-US" sz="1000"/>
                        <a:t>SCS Dairy MY</a:t>
                      </a:r>
                    </a:p>
                  </a:txBody>
                  <a:tcPr/>
                </a:tc>
                <a:tc>
                  <a:txBody>
                    <a:bodyPr/>
                    <a:lstStyle/>
                    <a:p>
                      <a:r>
                        <a:rPr lang="en-US" sz="1000"/>
                        <a:t>119546</a:t>
                      </a:r>
                    </a:p>
                  </a:txBody>
                  <a:tcPr/>
                </a:tc>
                <a:tc>
                  <a:txBody>
                    <a:bodyPr/>
                    <a:lstStyle/>
                    <a:p>
                      <a:r>
                        <a:rPr lang="en-US" sz="1000"/>
                        <a:t>1914</a:t>
                      </a:r>
                    </a:p>
                  </a:txBody>
                  <a:tcPr/>
                </a:tc>
                <a:tc>
                  <a:txBody>
                    <a:bodyPr/>
                    <a:lstStyle/>
                    <a:p>
                      <a:r>
                        <a:rPr lang="en-US" sz="1000"/>
                        <a:t>27</a:t>
                      </a:r>
                    </a:p>
                  </a:txBody>
                  <a:tcPr/>
                </a:tc>
                <a:tc>
                  <a:txBody>
                    <a:bodyPr/>
                    <a:lstStyle/>
                    <a:p>
                      <a:r>
                        <a:rPr lang="en-US" sz="1000"/>
                        <a:t>2374</a:t>
                      </a:r>
                    </a:p>
                  </a:txBody>
                  <a:tcPr/>
                </a:tc>
                <a:tc>
                  <a:txBody>
                    <a:bodyPr/>
                    <a:lstStyle/>
                    <a:p>
                      <a:r>
                        <a:rPr lang="en-US" sz="1000"/>
                        <a:t>683</a:t>
                      </a:r>
                    </a:p>
                  </a:txBody>
                  <a:tcPr/>
                </a:tc>
                <a:tc>
                  <a:txBody>
                    <a:bodyPr/>
                    <a:lstStyle/>
                    <a:p>
                      <a:r>
                        <a:rPr lang="en-US" sz="1000"/>
                        <a:t>670</a:t>
                      </a:r>
                    </a:p>
                  </a:txBody>
                  <a:tcPr/>
                </a:tc>
                <a:tc>
                  <a:txBody>
                    <a:bodyPr/>
                    <a:lstStyle/>
                    <a:p>
                      <a:r>
                        <a:rPr lang="en-US" sz="1000"/>
                        <a:t>0</a:t>
                      </a:r>
                    </a:p>
                  </a:txBody>
                  <a:tcPr/>
                </a:tc>
                <a:tc>
                  <a:txBody>
                    <a:bodyPr/>
                    <a:lstStyle/>
                    <a:p>
                      <a:r>
                        <a:rPr lang="en-US" sz="1000"/>
                        <a:t>0.1164 %</a:t>
                      </a:r>
                    </a:p>
                  </a:txBody>
                  <a:tcPr/>
                </a:tc>
                <a:tc>
                  <a:txBody>
                    <a:bodyPr/>
                    <a:lstStyle/>
                    <a:p>
                      <a:r>
                        <a:rPr lang="en-US" sz="1000"/>
                        <a:t>0.0 %</a:t>
                      </a:r>
                    </a:p>
                  </a:txBody>
                  <a:tcPr/>
                </a:tc>
                <a:extLst>
                  <a:ext uri="{0D108BD9-81ED-4DB2-BD59-A6C34878D82A}">
                    <a16:rowId xmlns:a16="http://schemas.microsoft.com/office/drawing/2014/main" val="2055184504"/>
                  </a:ext>
                </a:extLst>
              </a:tr>
            </a:tbl>
          </a:graphicData>
        </a:graphic>
      </p:graphicFrame>
      <p:sp>
        <p:nvSpPr>
          <p:cNvPr id="4" name="Text Placeholder 3">
            <a:extLst>
              <a:ext uri="{FF2B5EF4-FFF2-40B4-BE49-F238E27FC236}">
                <a16:creationId xmlns:a16="http://schemas.microsoft.com/office/drawing/2014/main" id="{C9277E2D-0A6E-4025-B4D9-E70F4342D226}"/>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616651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2CAF6-62BA-4CA7-983B-435689D072D1}"/>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B797F880-2277-463D-8927-C539C343E85F}"/>
              </a:ext>
            </a:extLst>
          </p:cNvPr>
          <p:cNvGraphicFramePr>
            <a:graphicFrameLocks noGrp="1"/>
          </p:cNvGraphicFramePr>
          <p:nvPr>
            <p:ph type="chart" sz="quarter" idx="13"/>
            <p:extLst>
              <p:ext uri="{D42A27DB-BD31-4B8C-83A1-F6EECF244321}">
                <p14:modId xmlns:p14="http://schemas.microsoft.com/office/powerpoint/2010/main" val="5245607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B64B7D-D55A-4B67-ADED-8CC6FB2F2EE9}"/>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E17F12A5-96CC-4E58-9088-AB3F127E26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09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3F4FA-BC22-423D-9856-C4C8CC935E19}"/>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CF0AC8DF-2024-4BBA-AEEA-8310B70BD19D}"/>
              </a:ext>
            </a:extLst>
          </p:cNvPr>
          <p:cNvGraphicFramePr>
            <a:graphicFrameLocks noGrp="1"/>
          </p:cNvGraphicFramePr>
          <p:nvPr>
            <p:ph type="chart" sz="quarter" idx="13"/>
            <p:extLst>
              <p:ext uri="{D42A27DB-BD31-4B8C-83A1-F6EECF244321}">
                <p14:modId xmlns:p14="http://schemas.microsoft.com/office/powerpoint/2010/main" val="33693612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D3A276-87CA-4D15-9028-5C4F055198FF}"/>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38AA2C07-0A25-4045-997D-904DE36816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6383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C6883-7475-4783-B116-414EFACACFE7}"/>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75BC026E-A83C-46C2-B793-3CDB75B5A527}"/>
              </a:ext>
            </a:extLst>
          </p:cNvPr>
          <p:cNvGraphicFramePr>
            <a:graphicFrameLocks noGrp="1"/>
          </p:cNvGraphicFramePr>
          <p:nvPr>
            <p:ph type="chart" sz="quarter" idx="13"/>
            <p:extLst>
              <p:ext uri="{D42A27DB-BD31-4B8C-83A1-F6EECF244321}">
                <p14:modId xmlns:p14="http://schemas.microsoft.com/office/powerpoint/2010/main" val="6919162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36FE24-BB83-4774-8D43-B0130944C10F}"/>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C2AE3666-E245-4A13-A4EF-E625DDCF7C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1216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E60DB-0B74-45C4-92AE-B184324D95F4}"/>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35C30E10-0674-45DC-AC1F-D0B6DAD699EC}"/>
              </a:ext>
            </a:extLst>
          </p:cNvPr>
          <p:cNvGraphicFramePr>
            <a:graphicFrameLocks noGrp="1"/>
          </p:cNvGraphicFramePr>
          <p:nvPr>
            <p:ph type="chart" sz="quarter" idx="13"/>
            <p:extLst>
              <p:ext uri="{D42A27DB-BD31-4B8C-83A1-F6EECF244321}">
                <p14:modId xmlns:p14="http://schemas.microsoft.com/office/powerpoint/2010/main" val="2879586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5AA069-2F90-45F0-8A39-EEE77876292E}"/>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69521536-225D-4F04-B5D8-556F57046A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0624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B75FA-A46E-42BB-BAAF-56E912345084}"/>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357DF29C-ACBB-4413-A0F4-84522A8FCD35}"/>
              </a:ext>
            </a:extLst>
          </p:cNvPr>
          <p:cNvGraphicFramePr>
            <a:graphicFrameLocks noGrp="1"/>
          </p:cNvGraphicFramePr>
          <p:nvPr>
            <p:ph type="chart" sz="quarter" idx="13"/>
            <p:extLst>
              <p:ext uri="{D42A27DB-BD31-4B8C-83A1-F6EECF244321}">
                <p14:modId xmlns:p14="http://schemas.microsoft.com/office/powerpoint/2010/main" val="16064492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9A690A-8C30-4445-8E63-467176E62401}"/>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7A8BDDC7-2033-48B0-841D-77D3990160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034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6891D-C78E-477D-A25F-D1AC0A29550D}"/>
              </a:ext>
            </a:extLst>
          </p:cNvPr>
          <p:cNvSpPr>
            <a:spLocks noGrp="1"/>
          </p:cNvSpPr>
          <p:nvPr>
            <p:ph type="title"/>
          </p:nvPr>
        </p:nvSpPr>
        <p:spPr/>
        <p:txBody>
          <a:bodyPr/>
          <a:lstStyle/>
          <a:p>
            <a:r>
              <a:rPr lang="en-US"/>
              <a:t>Facebook (FB) Custom Own Posts Table (new) | SCS Dairy MY - 1 of 5</a:t>
            </a:r>
          </a:p>
        </p:txBody>
      </p:sp>
      <p:graphicFrame>
        <p:nvGraphicFramePr>
          <p:cNvPr id="5" name="Table Placeholder 4">
            <a:extLst>
              <a:ext uri="{FF2B5EF4-FFF2-40B4-BE49-F238E27FC236}">
                <a16:creationId xmlns:a16="http://schemas.microsoft.com/office/drawing/2014/main" id="{ABCC89D6-33B4-43CE-8E3B-F9A1FE51090E}"/>
              </a:ext>
            </a:extLst>
          </p:cNvPr>
          <p:cNvGraphicFramePr>
            <a:graphicFrameLocks noGrp="1"/>
          </p:cNvGraphicFramePr>
          <p:nvPr>
            <p:ph type="tbl" sz="quarter" idx="13"/>
            <p:extLst>
              <p:ext uri="{D42A27DB-BD31-4B8C-83A1-F6EECF244321}">
                <p14:modId xmlns:p14="http://schemas.microsoft.com/office/powerpoint/2010/main" val="1631507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74154434"/>
                    </a:ext>
                  </a:extLst>
                </a:gridCol>
                <a:gridCol w="987552">
                  <a:extLst>
                    <a:ext uri="{9D8B030D-6E8A-4147-A177-3AD203B41FA5}">
                      <a16:colId xmlns:a16="http://schemas.microsoft.com/office/drawing/2014/main" val="2420304704"/>
                    </a:ext>
                  </a:extLst>
                </a:gridCol>
                <a:gridCol w="987552">
                  <a:extLst>
                    <a:ext uri="{9D8B030D-6E8A-4147-A177-3AD203B41FA5}">
                      <a16:colId xmlns:a16="http://schemas.microsoft.com/office/drawing/2014/main" val="1038731232"/>
                    </a:ext>
                  </a:extLst>
                </a:gridCol>
                <a:gridCol w="987552">
                  <a:extLst>
                    <a:ext uri="{9D8B030D-6E8A-4147-A177-3AD203B41FA5}">
                      <a16:colId xmlns:a16="http://schemas.microsoft.com/office/drawing/2014/main" val="4031568837"/>
                    </a:ext>
                  </a:extLst>
                </a:gridCol>
                <a:gridCol w="987552">
                  <a:extLst>
                    <a:ext uri="{9D8B030D-6E8A-4147-A177-3AD203B41FA5}">
                      <a16:colId xmlns:a16="http://schemas.microsoft.com/office/drawing/2014/main" val="3240085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44967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- 2020-12-17 15:00:40</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Spot &amp; Win Contest today!
Here’s how to join the contest:
1. Like SCS Dairy MY Facebook page and contest post. 
2. How many SCS products can you find in the basket? 
3. What do you love to bake with SCS Butter?
4. Post your answers in the comment section.
5. Share our contest post and tag 5 friends.
Only 3 lucky winners will be selected to win gift vouchers worth RM50 from Old Town White Coffee! Join now!
Contest ends on 24 December 2020,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1.1015 %</a:t>
                      </a:r>
                    </a:p>
                  </a:txBody>
                  <a:tcPr/>
                </a:tc>
                <a:extLst>
                  <a:ext uri="{0D108BD9-81ED-4DB2-BD59-A6C34878D82A}">
                    <a16:rowId xmlns:a16="http://schemas.microsoft.com/office/drawing/2014/main" val="416660257"/>
                  </a:ext>
                </a:extLst>
              </a:tr>
            </a:tbl>
          </a:graphicData>
        </a:graphic>
      </p:graphicFrame>
      <p:sp>
        <p:nvSpPr>
          <p:cNvPr id="4" name="Text Placeholder 3">
            <a:extLst>
              <a:ext uri="{FF2B5EF4-FFF2-40B4-BE49-F238E27FC236}">
                <a16:creationId xmlns:a16="http://schemas.microsoft.com/office/drawing/2014/main" id="{74F0C936-093B-475B-A7B1-D5B3EF6DA395}"/>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249320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45F6D-D8BB-49AC-9F42-5C410709EB2A}"/>
              </a:ext>
            </a:extLst>
          </p:cNvPr>
          <p:cNvSpPr>
            <a:spLocks noGrp="1"/>
          </p:cNvSpPr>
          <p:nvPr>
            <p:ph type="title"/>
          </p:nvPr>
        </p:nvSpPr>
        <p:spPr/>
        <p:txBody>
          <a:bodyPr/>
          <a:lstStyle/>
          <a:p>
            <a:r>
              <a:rPr lang="en-US"/>
              <a:t>Facebook (FB) Custom Own Posts Table (new) | SCS Dairy MY - 2 of 5</a:t>
            </a:r>
          </a:p>
        </p:txBody>
      </p:sp>
      <p:graphicFrame>
        <p:nvGraphicFramePr>
          <p:cNvPr id="5" name="Table Placeholder 4">
            <a:extLst>
              <a:ext uri="{FF2B5EF4-FFF2-40B4-BE49-F238E27FC236}">
                <a16:creationId xmlns:a16="http://schemas.microsoft.com/office/drawing/2014/main" id="{EEC1BBFB-E57E-4B39-B923-F905A14F5A18}"/>
              </a:ext>
            </a:extLst>
          </p:cNvPr>
          <p:cNvGraphicFramePr>
            <a:graphicFrameLocks noGrp="1"/>
          </p:cNvGraphicFramePr>
          <p:nvPr>
            <p:ph type="tbl" sz="quarter" idx="13"/>
            <p:extLst>
              <p:ext uri="{D42A27DB-BD31-4B8C-83A1-F6EECF244321}">
                <p14:modId xmlns:p14="http://schemas.microsoft.com/office/powerpoint/2010/main" val="664882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43360810"/>
                    </a:ext>
                  </a:extLst>
                </a:gridCol>
                <a:gridCol w="987552">
                  <a:extLst>
                    <a:ext uri="{9D8B030D-6E8A-4147-A177-3AD203B41FA5}">
                      <a16:colId xmlns:a16="http://schemas.microsoft.com/office/drawing/2014/main" val="2690691286"/>
                    </a:ext>
                  </a:extLst>
                </a:gridCol>
                <a:gridCol w="987552">
                  <a:extLst>
                    <a:ext uri="{9D8B030D-6E8A-4147-A177-3AD203B41FA5}">
                      <a16:colId xmlns:a16="http://schemas.microsoft.com/office/drawing/2014/main" val="1141164993"/>
                    </a:ext>
                  </a:extLst>
                </a:gridCol>
                <a:gridCol w="987552">
                  <a:extLst>
                    <a:ext uri="{9D8B030D-6E8A-4147-A177-3AD203B41FA5}">
                      <a16:colId xmlns:a16="http://schemas.microsoft.com/office/drawing/2014/main" val="1714743536"/>
                    </a:ext>
                  </a:extLst>
                </a:gridCol>
                <a:gridCol w="987552">
                  <a:extLst>
                    <a:ext uri="{9D8B030D-6E8A-4147-A177-3AD203B41FA5}">
                      <a16:colId xmlns:a16="http://schemas.microsoft.com/office/drawing/2014/main" val="2122578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24269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- 2020-12-04 12:00:11</a:t>
                      </a:r>
                      <a:r>
                        <a:rPr kumimoji="0" lang="en-US" sz="1000" b="0" i="0" u="none" strike="noStrike" kern="1200" cap="none" spc="0" normalizeH="0" baseline="0" noProof="0">
                          <a:ln>
                            <a:noFill/>
                          </a:ln>
                          <a:solidFill>
                            <a:prstClr val="black"/>
                          </a:solidFill>
                          <a:effectLst/>
                          <a:uLnTx/>
                          <a:uFillTx/>
                          <a:latin typeface="+mn-lt"/>
                          <a:ea typeface="+mn-ea"/>
                          <a:cs typeface="+mn-cs"/>
                        </a:rPr>
                        <a:t>
 The first 5 words that you find are what you will be getting to eat this weekend.
Tell us which words you found?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0.3127 %</a:t>
                      </a:r>
                    </a:p>
                  </a:txBody>
                  <a:tcPr/>
                </a:tc>
                <a:extLst>
                  <a:ext uri="{0D108BD9-81ED-4DB2-BD59-A6C34878D82A}">
                    <a16:rowId xmlns:a16="http://schemas.microsoft.com/office/drawing/2014/main" val="2418849548"/>
                  </a:ext>
                </a:extLst>
              </a:tr>
            </a:tbl>
          </a:graphicData>
        </a:graphic>
      </p:graphicFrame>
      <p:sp>
        <p:nvSpPr>
          <p:cNvPr id="4" name="Text Placeholder 3">
            <a:extLst>
              <a:ext uri="{FF2B5EF4-FFF2-40B4-BE49-F238E27FC236}">
                <a16:creationId xmlns:a16="http://schemas.microsoft.com/office/drawing/2014/main" id="{97DF5E2F-B9A8-4919-8FCA-8FFAEEC48989}"/>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60168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C4BA2-3F31-408C-85C4-10031F4EE3EB}"/>
              </a:ext>
            </a:extLst>
          </p:cNvPr>
          <p:cNvSpPr>
            <a:spLocks noGrp="1"/>
          </p:cNvSpPr>
          <p:nvPr>
            <p:ph type="title"/>
          </p:nvPr>
        </p:nvSpPr>
        <p:spPr/>
        <p:txBody>
          <a:bodyPr/>
          <a:lstStyle/>
          <a:p>
            <a:r>
              <a:rPr lang="en-US"/>
              <a:t>Facebook (FB) Custom Own Posts Table (new) | SCS Dairy MY - 3 of 5</a:t>
            </a:r>
          </a:p>
        </p:txBody>
      </p:sp>
      <p:graphicFrame>
        <p:nvGraphicFramePr>
          <p:cNvPr id="5" name="Table Placeholder 4">
            <a:extLst>
              <a:ext uri="{FF2B5EF4-FFF2-40B4-BE49-F238E27FC236}">
                <a16:creationId xmlns:a16="http://schemas.microsoft.com/office/drawing/2014/main" id="{AF061DBF-4D3F-4A05-9292-6882D35A603F}"/>
              </a:ext>
            </a:extLst>
          </p:cNvPr>
          <p:cNvGraphicFramePr>
            <a:graphicFrameLocks noGrp="1"/>
          </p:cNvGraphicFramePr>
          <p:nvPr>
            <p:ph type="tbl" sz="quarter" idx="13"/>
            <p:extLst>
              <p:ext uri="{D42A27DB-BD31-4B8C-83A1-F6EECF244321}">
                <p14:modId xmlns:p14="http://schemas.microsoft.com/office/powerpoint/2010/main" val="3760574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77952007"/>
                    </a:ext>
                  </a:extLst>
                </a:gridCol>
                <a:gridCol w="987552">
                  <a:extLst>
                    <a:ext uri="{9D8B030D-6E8A-4147-A177-3AD203B41FA5}">
                      <a16:colId xmlns:a16="http://schemas.microsoft.com/office/drawing/2014/main" val="3492721769"/>
                    </a:ext>
                  </a:extLst>
                </a:gridCol>
                <a:gridCol w="987552">
                  <a:extLst>
                    <a:ext uri="{9D8B030D-6E8A-4147-A177-3AD203B41FA5}">
                      <a16:colId xmlns:a16="http://schemas.microsoft.com/office/drawing/2014/main" val="1212332118"/>
                    </a:ext>
                  </a:extLst>
                </a:gridCol>
                <a:gridCol w="987552">
                  <a:extLst>
                    <a:ext uri="{9D8B030D-6E8A-4147-A177-3AD203B41FA5}">
                      <a16:colId xmlns:a16="http://schemas.microsoft.com/office/drawing/2014/main" val="3358652140"/>
                    </a:ext>
                  </a:extLst>
                </a:gridCol>
                <a:gridCol w="987552">
                  <a:extLst>
                    <a:ext uri="{9D8B030D-6E8A-4147-A177-3AD203B41FA5}">
                      <a16:colId xmlns:a16="http://schemas.microsoft.com/office/drawing/2014/main" val="3445745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38612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- 2020-12-31 15:00:41</a:t>
                      </a:r>
                      <a:r>
                        <a:rPr kumimoji="0" lang="en-US" sz="1000" b="0" i="0" u="none" strike="noStrike" kern="1200" cap="none" spc="0" normalizeH="0" baseline="0" noProof="0">
                          <a:ln>
                            <a:noFill/>
                          </a:ln>
                          <a:solidFill>
                            <a:prstClr val="black"/>
                          </a:solidFill>
                          <a:effectLst/>
                          <a:uLnTx/>
                          <a:uFillTx/>
                          <a:latin typeface="+mn-lt"/>
                          <a:ea typeface="+mn-ea"/>
                          <a:cs typeface="+mn-cs"/>
                        </a:rPr>
                        <a:t>
 These simple butter cookies are made with only three ingredients and snazzed-up with chocolate glaze and sprinkles to give a festive look! Perfect for New Year’s Eve!
#SCSrecipes #JustAddSCS
Ingredients for cookies:
250g SCS Salted Butter, at room temperature
60g powdered sugar
240g flour
Ingredients for chocolate glaze:
120g powdered sugar
1 tbs + 1 tsp cocoa powder
1 tbs + 1 tsp water (+ up to 1 more tbs)
1 tsp vanilla extract
Instructions:
1. Preheat oven to 176°C and line a baking sheet with parchment paper.
2. With a mixer, cream together SCS Salted Butter and powdered sugar.
3. Gradually add the flour and scrape down the sides of the bowl once all the flour has been incorporated.
4. Mix well until a few dough balls thump around in the mixer. Once this happens, stop the mixer and remove the dough. 
5. Using your hands, form the dough into a large ball.
6. Sprinkle the work surface with powdered sugar and roll the cookie dough into a 1/4 inch thick slab. 
7. Cut into your favou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0.1447 %</a:t>
                      </a:r>
                    </a:p>
                  </a:txBody>
                  <a:tcPr/>
                </a:tc>
                <a:extLst>
                  <a:ext uri="{0D108BD9-81ED-4DB2-BD59-A6C34878D82A}">
                    <a16:rowId xmlns:a16="http://schemas.microsoft.com/office/drawing/2014/main" val="1413910654"/>
                  </a:ext>
                </a:extLst>
              </a:tr>
            </a:tbl>
          </a:graphicData>
        </a:graphic>
      </p:graphicFrame>
      <p:sp>
        <p:nvSpPr>
          <p:cNvPr id="4" name="Text Placeholder 3">
            <a:extLst>
              <a:ext uri="{FF2B5EF4-FFF2-40B4-BE49-F238E27FC236}">
                <a16:creationId xmlns:a16="http://schemas.microsoft.com/office/drawing/2014/main" id="{1476734B-CABC-4875-90A8-F7E370D62CE4}"/>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448181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BCB39-FC0E-444B-BAAF-C09C8D019177}"/>
              </a:ext>
            </a:extLst>
          </p:cNvPr>
          <p:cNvSpPr>
            <a:spLocks noGrp="1"/>
          </p:cNvSpPr>
          <p:nvPr>
            <p:ph type="title"/>
          </p:nvPr>
        </p:nvSpPr>
        <p:spPr/>
        <p:txBody>
          <a:bodyPr/>
          <a:lstStyle/>
          <a:p>
            <a:r>
              <a:rPr lang="en-US"/>
              <a:t>Facebook (FB) Custom Own Posts Table (new) | SCS Dairy MY - 4 of 5</a:t>
            </a:r>
          </a:p>
        </p:txBody>
      </p:sp>
      <p:graphicFrame>
        <p:nvGraphicFramePr>
          <p:cNvPr id="5" name="Table Placeholder 4">
            <a:extLst>
              <a:ext uri="{FF2B5EF4-FFF2-40B4-BE49-F238E27FC236}">
                <a16:creationId xmlns:a16="http://schemas.microsoft.com/office/drawing/2014/main" id="{B913432E-E69F-4E34-BD11-E6E6DA475714}"/>
              </a:ext>
            </a:extLst>
          </p:cNvPr>
          <p:cNvGraphicFramePr>
            <a:graphicFrameLocks noGrp="1"/>
          </p:cNvGraphicFramePr>
          <p:nvPr>
            <p:ph type="tbl" sz="quarter" idx="13"/>
            <p:extLst>
              <p:ext uri="{D42A27DB-BD31-4B8C-83A1-F6EECF244321}">
                <p14:modId xmlns:p14="http://schemas.microsoft.com/office/powerpoint/2010/main" val="3498945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77718614"/>
                    </a:ext>
                  </a:extLst>
                </a:gridCol>
                <a:gridCol w="987552">
                  <a:extLst>
                    <a:ext uri="{9D8B030D-6E8A-4147-A177-3AD203B41FA5}">
                      <a16:colId xmlns:a16="http://schemas.microsoft.com/office/drawing/2014/main" val="2819106163"/>
                    </a:ext>
                  </a:extLst>
                </a:gridCol>
                <a:gridCol w="987552">
                  <a:extLst>
                    <a:ext uri="{9D8B030D-6E8A-4147-A177-3AD203B41FA5}">
                      <a16:colId xmlns:a16="http://schemas.microsoft.com/office/drawing/2014/main" val="3019646615"/>
                    </a:ext>
                  </a:extLst>
                </a:gridCol>
                <a:gridCol w="987552">
                  <a:extLst>
                    <a:ext uri="{9D8B030D-6E8A-4147-A177-3AD203B41FA5}">
                      <a16:colId xmlns:a16="http://schemas.microsoft.com/office/drawing/2014/main" val="2074080487"/>
                    </a:ext>
                  </a:extLst>
                </a:gridCol>
                <a:gridCol w="987552">
                  <a:extLst>
                    <a:ext uri="{9D8B030D-6E8A-4147-A177-3AD203B41FA5}">
                      <a16:colId xmlns:a16="http://schemas.microsoft.com/office/drawing/2014/main" val="2824845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00552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- 2020-12-15 16:00:58</a:t>
                      </a:r>
                      <a:r>
                        <a:rPr kumimoji="0" lang="en-US" sz="1000" b="0" i="0" u="none" strike="noStrike" kern="1200" cap="none" spc="0" normalizeH="0" baseline="0" noProof="0">
                          <a:ln>
                            <a:noFill/>
                          </a:ln>
                          <a:solidFill>
                            <a:prstClr val="black"/>
                          </a:solidFill>
                          <a:effectLst/>
                          <a:uLnTx/>
                          <a:uFillTx/>
                          <a:latin typeface="+mn-lt"/>
                          <a:ea typeface="+mn-ea"/>
                          <a:cs typeface="+mn-cs"/>
                        </a:rPr>
                        <a:t>
 Enjoy muffins and brownies at the same time with this delicious recipe! These moist, fudgy double chocolate brownie muffins combine the best of both classic desserts – and is also a fun recipe to bake with the kids!
#SCSrecipes #JustAddSCS
Ingredients:
130g SCS Unsalted Butter + extra for greasing
150g dark cooking chocolate
1 tbsp instant coffee powder (optional)
2 eggs
70g caster sugar
1/2 tsp vanilla extract
50g plain flour
20g unsweetened cacao powder
1 pinch salt
1/2 tsp baking soda
50g chocolate chunks or chocolate chips
Instructions:
1. Preheat your oven to 180°C. 
2. Grease a muffin pan with some butter.
3. Thinly chop the dark cooking chocolate and place in a heat-proof mixing bowl with SCS Unsalted Butter, cut into small cubes. 
4. Melt over a double boiler or in the microwave. 
5. Set aside to cool down. (Optional: add the instant coffee powder to the melted chocolate while still hot, and stir to dissolve).
6. In the bowl of a stand mixer, whisk the eggs and caster sugar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0.1405 %</a:t>
                      </a:r>
                    </a:p>
                  </a:txBody>
                  <a:tcPr/>
                </a:tc>
                <a:extLst>
                  <a:ext uri="{0D108BD9-81ED-4DB2-BD59-A6C34878D82A}">
                    <a16:rowId xmlns:a16="http://schemas.microsoft.com/office/drawing/2014/main" val="1566574049"/>
                  </a:ext>
                </a:extLst>
              </a:tr>
            </a:tbl>
          </a:graphicData>
        </a:graphic>
      </p:graphicFrame>
      <p:sp>
        <p:nvSpPr>
          <p:cNvPr id="4" name="Text Placeholder 3">
            <a:extLst>
              <a:ext uri="{FF2B5EF4-FFF2-40B4-BE49-F238E27FC236}">
                <a16:creationId xmlns:a16="http://schemas.microsoft.com/office/drawing/2014/main" id="{5C778EAB-228A-4C2A-888A-33BE8F6ABA8D}"/>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412998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BB051-A3E3-4FEF-B52E-FC072F3D51A4}"/>
              </a:ext>
            </a:extLst>
          </p:cNvPr>
          <p:cNvSpPr>
            <a:spLocks noGrp="1"/>
          </p:cNvSpPr>
          <p:nvPr>
            <p:ph type="title"/>
          </p:nvPr>
        </p:nvSpPr>
        <p:spPr/>
        <p:txBody>
          <a:bodyPr/>
          <a:lstStyle/>
          <a:p>
            <a:r>
              <a:rPr lang="en-US"/>
              <a:t>Facebook (FB) Custom Own Posts Table (new) | SCS Dairy MY - 5 of 5</a:t>
            </a:r>
          </a:p>
        </p:txBody>
      </p:sp>
      <p:graphicFrame>
        <p:nvGraphicFramePr>
          <p:cNvPr id="5" name="Table Placeholder 4">
            <a:extLst>
              <a:ext uri="{FF2B5EF4-FFF2-40B4-BE49-F238E27FC236}">
                <a16:creationId xmlns:a16="http://schemas.microsoft.com/office/drawing/2014/main" id="{37E21D49-1DBB-4433-B1AD-A849A8FB5F21}"/>
              </a:ext>
            </a:extLst>
          </p:cNvPr>
          <p:cNvGraphicFramePr>
            <a:graphicFrameLocks noGrp="1"/>
          </p:cNvGraphicFramePr>
          <p:nvPr>
            <p:ph type="tbl" sz="quarter" idx="13"/>
            <p:extLst>
              <p:ext uri="{D42A27DB-BD31-4B8C-83A1-F6EECF244321}">
                <p14:modId xmlns:p14="http://schemas.microsoft.com/office/powerpoint/2010/main" val="3838250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39149767"/>
                    </a:ext>
                  </a:extLst>
                </a:gridCol>
                <a:gridCol w="987552">
                  <a:extLst>
                    <a:ext uri="{9D8B030D-6E8A-4147-A177-3AD203B41FA5}">
                      <a16:colId xmlns:a16="http://schemas.microsoft.com/office/drawing/2014/main" val="501356571"/>
                    </a:ext>
                  </a:extLst>
                </a:gridCol>
                <a:gridCol w="987552">
                  <a:extLst>
                    <a:ext uri="{9D8B030D-6E8A-4147-A177-3AD203B41FA5}">
                      <a16:colId xmlns:a16="http://schemas.microsoft.com/office/drawing/2014/main" val="3505376581"/>
                    </a:ext>
                  </a:extLst>
                </a:gridCol>
                <a:gridCol w="987552">
                  <a:extLst>
                    <a:ext uri="{9D8B030D-6E8A-4147-A177-3AD203B41FA5}">
                      <a16:colId xmlns:a16="http://schemas.microsoft.com/office/drawing/2014/main" val="1249517851"/>
                    </a:ext>
                  </a:extLst>
                </a:gridCol>
                <a:gridCol w="987552">
                  <a:extLst>
                    <a:ext uri="{9D8B030D-6E8A-4147-A177-3AD203B41FA5}">
                      <a16:colId xmlns:a16="http://schemas.microsoft.com/office/drawing/2014/main" val="583383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7320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- 2020-12-06 13:00:28</a:t>
                      </a:r>
                      <a:r>
                        <a:rPr kumimoji="0" lang="en-US" sz="1000" b="0" i="0" u="none" strike="noStrike" kern="1200" cap="none" spc="0" normalizeH="0" baseline="0" noProof="0">
                          <a:ln>
                            <a:noFill/>
                          </a:ln>
                          <a:solidFill>
                            <a:prstClr val="black"/>
                          </a:solidFill>
                          <a:effectLst/>
                          <a:uLnTx/>
                          <a:uFillTx/>
                          <a:latin typeface="+mn-lt"/>
                          <a:ea typeface="+mn-ea"/>
                          <a:cs typeface="+mn-cs"/>
                        </a:rPr>
                        <a:t>
 Make these delicious, soft and chewy pretzels for your kids at home this school holiday! Brushed with melted SCS Salted Butter, these pretzels are a real treat!
#SCSrecipes #JustAddSCS
Soft Pretzels
Ingredients:
2 tbsp SCS Salted Butter, melted
1 tbsp yeast
2 tbsp brown sugar
1⅛ tsp salt
355ml + 473ml warm water
420–480g flour
2 tbsp baking soda
Instructions:
1. Mix yeast, brown sugar, salt, 355ml warm water together. 
2. Add flour until the dough forms a ball and begins to pull away from the sides. 
3. Mix together and knead for 3 minutes. Cover and let it rise for 1 hour.
4. Divide dough into 12 pieces, then roll into 18" ropes.
5. Twist into pretzels.
6. Mix the remaining warm water with baking soda.
7. Dip pretzels in baking soda mixture. Let it rise for 15-20 minutes.
8. Bake at 232°C for 8 minutes.
9. Brush with melted SCS Salted Butter and sprinkle with course salt or cinnamon sugar.
Source: https://thecraftingchicks.com/soft-pretzel-recipe/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0.1303 %</a:t>
                      </a:r>
                    </a:p>
                  </a:txBody>
                  <a:tcPr/>
                </a:tc>
                <a:extLst>
                  <a:ext uri="{0D108BD9-81ED-4DB2-BD59-A6C34878D82A}">
                    <a16:rowId xmlns:a16="http://schemas.microsoft.com/office/drawing/2014/main" val="2593703415"/>
                  </a:ext>
                </a:extLst>
              </a:tr>
            </a:tbl>
          </a:graphicData>
        </a:graphic>
      </p:graphicFrame>
      <p:sp>
        <p:nvSpPr>
          <p:cNvPr id="4" name="Text Placeholder 3">
            <a:extLst>
              <a:ext uri="{FF2B5EF4-FFF2-40B4-BE49-F238E27FC236}">
                <a16:creationId xmlns:a16="http://schemas.microsoft.com/office/drawing/2014/main" id="{A4E707C0-D187-4DB3-AC20-469F482476C3}"/>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971817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E1676-6CB4-4952-AED1-41C48C31055B}"/>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D89235EB-27BE-44D7-BD8D-FBFF0DBAC1CC}"/>
              </a:ext>
            </a:extLst>
          </p:cNvPr>
          <p:cNvGraphicFramePr>
            <a:graphicFrameLocks noGrp="1"/>
          </p:cNvGraphicFramePr>
          <p:nvPr>
            <p:ph type="chart" sz="quarter" idx="13"/>
            <p:extLst>
              <p:ext uri="{D42A27DB-BD31-4B8C-83A1-F6EECF244321}">
                <p14:modId xmlns:p14="http://schemas.microsoft.com/office/powerpoint/2010/main" val="1787582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C2006B-BCA3-43D0-ADE4-807F5C48F484}"/>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C4DCAC90-D695-449E-B5C4-89AE809B4E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0569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6F9C-5179-4D4C-B6C5-1E9FBEE6463A}"/>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44F7C50E-0868-4CC3-AB34-432D3B8CCA41}"/>
              </a:ext>
            </a:extLst>
          </p:cNvPr>
          <p:cNvGraphicFramePr>
            <a:graphicFrameLocks noGrp="1"/>
          </p:cNvGraphicFramePr>
          <p:nvPr>
            <p:ph type="chart" sz="quarter" idx="13"/>
            <p:extLst>
              <p:ext uri="{D42A27DB-BD31-4B8C-83A1-F6EECF244321}">
                <p14:modId xmlns:p14="http://schemas.microsoft.com/office/powerpoint/2010/main" val="1941168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7A9359-68EF-4CE8-AB17-3301BB69ACBA}"/>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D91B6A37-44A9-4AC8-AFA0-C5F195C009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73538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EFE5F-B3E8-4875-8410-E6ED2D806441}"/>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C01F4D5B-3C28-4444-84A0-DF35F23738CA}"/>
              </a:ext>
            </a:extLst>
          </p:cNvPr>
          <p:cNvGraphicFramePr>
            <a:graphicFrameLocks noGrp="1"/>
          </p:cNvGraphicFramePr>
          <p:nvPr>
            <p:ph type="chart" sz="quarter" idx="13"/>
            <p:extLst>
              <p:ext uri="{D42A27DB-BD31-4B8C-83A1-F6EECF244321}">
                <p14:modId xmlns:p14="http://schemas.microsoft.com/office/powerpoint/2010/main" val="849328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3B57F0-7DAE-44A3-AB16-C702814BB541}"/>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34F584C0-CD88-4944-9752-108F251BA7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30129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FCB3C-07A0-4992-99F3-C99CFBB9A1C3}"/>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A4CFE19A-E6E8-4604-876B-E6228E3B51FA}"/>
              </a:ext>
            </a:extLst>
          </p:cNvPr>
          <p:cNvGraphicFramePr>
            <a:graphicFrameLocks noGrp="1"/>
          </p:cNvGraphicFramePr>
          <p:nvPr>
            <p:ph type="chart" sz="quarter" idx="13"/>
            <p:extLst>
              <p:ext uri="{D42A27DB-BD31-4B8C-83A1-F6EECF244321}">
                <p14:modId xmlns:p14="http://schemas.microsoft.com/office/powerpoint/2010/main" val="3143337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C0FED6-066A-46C7-B5C4-F96ADDD76D3A}"/>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E48B76C0-4EAA-4F28-BD47-B6757C5503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2108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26FAE-FE85-45D9-BB2D-A43FA2CF6634}"/>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CA007272-779D-4DF3-B3BE-5DB1C09C5A00}"/>
              </a:ext>
            </a:extLst>
          </p:cNvPr>
          <p:cNvGraphicFramePr>
            <a:graphicFrameLocks noGrp="1"/>
          </p:cNvGraphicFramePr>
          <p:nvPr>
            <p:ph type="tbl" sz="quarter" idx="13"/>
            <p:extLst>
              <p:ext uri="{D42A27DB-BD31-4B8C-83A1-F6EECF244321}">
                <p14:modId xmlns:p14="http://schemas.microsoft.com/office/powerpoint/2010/main" val="1602446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87717266"/>
                    </a:ext>
                  </a:extLst>
                </a:gridCol>
                <a:gridCol w="1645920">
                  <a:extLst>
                    <a:ext uri="{9D8B030D-6E8A-4147-A177-3AD203B41FA5}">
                      <a16:colId xmlns:a16="http://schemas.microsoft.com/office/drawing/2014/main" val="2020777441"/>
                    </a:ext>
                  </a:extLst>
                </a:gridCol>
                <a:gridCol w="1645920">
                  <a:extLst>
                    <a:ext uri="{9D8B030D-6E8A-4147-A177-3AD203B41FA5}">
                      <a16:colId xmlns:a16="http://schemas.microsoft.com/office/drawing/2014/main" val="3381698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88116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19.1 %</a:t>
                      </a:r>
                    </a:p>
                  </a:txBody>
                  <a:tcPr/>
                </a:tc>
                <a:extLst>
                  <a:ext uri="{0D108BD9-81ED-4DB2-BD59-A6C34878D82A}">
                    <a16:rowId xmlns:a16="http://schemas.microsoft.com/office/drawing/2014/main" val="3800777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extLst>
                  <a:ext uri="{0D108BD9-81ED-4DB2-BD59-A6C34878D82A}">
                    <a16:rowId xmlns:a16="http://schemas.microsoft.com/office/drawing/2014/main" val="1657350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extLst>
                  <a:ext uri="{0D108BD9-81ED-4DB2-BD59-A6C34878D82A}">
                    <a16:rowId xmlns:a16="http://schemas.microsoft.com/office/drawing/2014/main" val="2892778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1709793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420336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1122467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028633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036099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599936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816530161"/>
                  </a:ext>
                </a:extLst>
              </a:tr>
            </a:tbl>
          </a:graphicData>
        </a:graphic>
      </p:graphicFrame>
      <p:sp>
        <p:nvSpPr>
          <p:cNvPr id="4" name="Text Placeholder 3">
            <a:extLst>
              <a:ext uri="{FF2B5EF4-FFF2-40B4-BE49-F238E27FC236}">
                <a16:creationId xmlns:a16="http://schemas.microsoft.com/office/drawing/2014/main" id="{C1E5FA2E-1DFF-47C4-A60B-2DCEF57E46DF}"/>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462843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4EB11-813D-44C8-B6E4-7289C34CB768}"/>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ADEA9612-621D-4CC2-8DAE-F0B2EC8612F2}"/>
              </a:ext>
            </a:extLst>
          </p:cNvPr>
          <p:cNvGraphicFramePr>
            <a:graphicFrameLocks noGrp="1"/>
          </p:cNvGraphicFramePr>
          <p:nvPr>
            <p:ph type="tbl" sz="quarter" idx="13"/>
            <p:extLst>
              <p:ext uri="{D42A27DB-BD31-4B8C-83A1-F6EECF244321}">
                <p14:modId xmlns:p14="http://schemas.microsoft.com/office/powerpoint/2010/main" val="2630617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48515931"/>
                    </a:ext>
                  </a:extLst>
                </a:gridCol>
                <a:gridCol w="1645920">
                  <a:extLst>
                    <a:ext uri="{9D8B030D-6E8A-4147-A177-3AD203B41FA5}">
                      <a16:colId xmlns:a16="http://schemas.microsoft.com/office/drawing/2014/main" val="1115252303"/>
                    </a:ext>
                  </a:extLst>
                </a:gridCol>
                <a:gridCol w="1645920">
                  <a:extLst>
                    <a:ext uri="{9D8B030D-6E8A-4147-A177-3AD203B41FA5}">
                      <a16:colId xmlns:a16="http://schemas.microsoft.com/office/drawing/2014/main" val="1992105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49645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549388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721626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340243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586572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647583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91105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219183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68052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268949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564559138"/>
                  </a:ext>
                </a:extLst>
              </a:tr>
            </a:tbl>
          </a:graphicData>
        </a:graphic>
      </p:graphicFrame>
      <p:sp>
        <p:nvSpPr>
          <p:cNvPr id="4" name="Text Placeholder 3">
            <a:extLst>
              <a:ext uri="{FF2B5EF4-FFF2-40B4-BE49-F238E27FC236}">
                <a16:creationId xmlns:a16="http://schemas.microsoft.com/office/drawing/2014/main" id="{2E816BFB-9CD9-4E2D-A8B5-8DE211497C20}"/>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530985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573B6-4683-4D3F-B3C2-C58DFCD8BBE0}"/>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DC341DE0-C9F2-4F91-AEFF-D3C80D687671}"/>
              </a:ext>
            </a:extLst>
          </p:cNvPr>
          <p:cNvGraphicFramePr>
            <a:graphicFrameLocks noGrp="1"/>
          </p:cNvGraphicFramePr>
          <p:nvPr>
            <p:ph type="tbl" sz="quarter" idx="13"/>
            <p:extLst>
              <p:ext uri="{D42A27DB-BD31-4B8C-83A1-F6EECF244321}">
                <p14:modId xmlns:p14="http://schemas.microsoft.com/office/powerpoint/2010/main" val="1360651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62899857"/>
                    </a:ext>
                  </a:extLst>
                </a:gridCol>
                <a:gridCol w="1645920">
                  <a:extLst>
                    <a:ext uri="{9D8B030D-6E8A-4147-A177-3AD203B41FA5}">
                      <a16:colId xmlns:a16="http://schemas.microsoft.com/office/drawing/2014/main" val="367158070"/>
                    </a:ext>
                  </a:extLst>
                </a:gridCol>
                <a:gridCol w="1645920">
                  <a:extLst>
                    <a:ext uri="{9D8B030D-6E8A-4147-A177-3AD203B41FA5}">
                      <a16:colId xmlns:a16="http://schemas.microsoft.com/office/drawing/2014/main" val="3134837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05545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021055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4182128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775930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615335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589844776"/>
                  </a:ext>
                </a:extLst>
              </a:tr>
            </a:tbl>
          </a:graphicData>
        </a:graphic>
      </p:graphicFrame>
      <p:sp>
        <p:nvSpPr>
          <p:cNvPr id="4" name="Text Placeholder 3">
            <a:extLst>
              <a:ext uri="{FF2B5EF4-FFF2-40B4-BE49-F238E27FC236}">
                <a16:creationId xmlns:a16="http://schemas.microsoft.com/office/drawing/2014/main" id="{36335D67-7B6E-4AAB-9437-E6F30AFFB414}"/>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532949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CB70D-CED8-40CE-A1F3-2AA7524C8616}"/>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821A19EF-D959-4EBD-BA43-0281CCC61620}"/>
              </a:ext>
            </a:extLst>
          </p:cNvPr>
          <p:cNvGraphicFramePr>
            <a:graphicFrameLocks noGrp="1"/>
          </p:cNvGraphicFramePr>
          <p:nvPr>
            <p:ph type="chart" sz="quarter" idx="13"/>
            <p:extLst>
              <p:ext uri="{D42A27DB-BD31-4B8C-83A1-F6EECF244321}">
                <p14:modId xmlns:p14="http://schemas.microsoft.com/office/powerpoint/2010/main" val="3687289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363468-D0C6-42B1-9C69-1933DB56A109}"/>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60FBEA40-46D0-4562-9FEF-3909922F1C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821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E4C90-05F4-4F7C-812B-4A14C1EB7644}"/>
              </a:ext>
            </a:extLst>
          </p:cNvPr>
          <p:cNvSpPr>
            <a:spLocks noGrp="1"/>
          </p:cNvSpPr>
          <p:nvPr>
            <p:ph type="title"/>
          </p:nvPr>
        </p:nvSpPr>
        <p:spPr/>
        <p:txBody>
          <a:bodyPr/>
          <a:lstStyle/>
          <a:p>
            <a:r>
              <a:rPr lang="en-US"/>
              <a:t>Facebook Own Posts Table | SCS Dairy MY - 1 of 16</a:t>
            </a:r>
          </a:p>
        </p:txBody>
      </p:sp>
      <p:graphicFrame>
        <p:nvGraphicFramePr>
          <p:cNvPr id="5" name="Table Placeholder 4">
            <a:extLst>
              <a:ext uri="{FF2B5EF4-FFF2-40B4-BE49-F238E27FC236}">
                <a16:creationId xmlns:a16="http://schemas.microsoft.com/office/drawing/2014/main" id="{FDE45482-57D5-48B4-A36D-B27C44F1CC13}"/>
              </a:ext>
            </a:extLst>
          </p:cNvPr>
          <p:cNvGraphicFramePr>
            <a:graphicFrameLocks noGrp="1"/>
          </p:cNvGraphicFramePr>
          <p:nvPr>
            <p:ph type="tbl" sz="quarter" idx="13"/>
            <p:extLst>
              <p:ext uri="{D42A27DB-BD31-4B8C-83A1-F6EECF244321}">
                <p14:modId xmlns:p14="http://schemas.microsoft.com/office/powerpoint/2010/main" val="2933052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05748796"/>
                    </a:ext>
                  </a:extLst>
                </a:gridCol>
                <a:gridCol w="822960">
                  <a:extLst>
                    <a:ext uri="{9D8B030D-6E8A-4147-A177-3AD203B41FA5}">
                      <a16:colId xmlns:a16="http://schemas.microsoft.com/office/drawing/2014/main" val="2141514202"/>
                    </a:ext>
                  </a:extLst>
                </a:gridCol>
                <a:gridCol w="822960">
                  <a:extLst>
                    <a:ext uri="{9D8B030D-6E8A-4147-A177-3AD203B41FA5}">
                      <a16:colId xmlns:a16="http://schemas.microsoft.com/office/drawing/2014/main" val="1614857268"/>
                    </a:ext>
                  </a:extLst>
                </a:gridCol>
                <a:gridCol w="822960">
                  <a:extLst>
                    <a:ext uri="{9D8B030D-6E8A-4147-A177-3AD203B41FA5}">
                      <a16:colId xmlns:a16="http://schemas.microsoft.com/office/drawing/2014/main" val="735174840"/>
                    </a:ext>
                  </a:extLst>
                </a:gridCol>
                <a:gridCol w="822960">
                  <a:extLst>
                    <a:ext uri="{9D8B030D-6E8A-4147-A177-3AD203B41FA5}">
                      <a16:colId xmlns:a16="http://schemas.microsoft.com/office/drawing/2014/main" val="316092218"/>
                    </a:ext>
                  </a:extLst>
                </a:gridCol>
                <a:gridCol w="822960">
                  <a:extLst>
                    <a:ext uri="{9D8B030D-6E8A-4147-A177-3AD203B41FA5}">
                      <a16:colId xmlns:a16="http://schemas.microsoft.com/office/drawing/2014/main" val="4208985639"/>
                    </a:ext>
                  </a:extLst>
                </a:gridCol>
                <a:gridCol w="822960">
                  <a:extLst>
                    <a:ext uri="{9D8B030D-6E8A-4147-A177-3AD203B41FA5}">
                      <a16:colId xmlns:a16="http://schemas.microsoft.com/office/drawing/2014/main" val="42664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0663675"/>
                  </a:ext>
                </a:extLst>
              </a:tr>
            </a:tbl>
          </a:graphicData>
        </a:graphic>
      </p:graphicFrame>
      <p:sp>
        <p:nvSpPr>
          <p:cNvPr id="4" name="Text Placeholder 3">
            <a:extLst>
              <a:ext uri="{FF2B5EF4-FFF2-40B4-BE49-F238E27FC236}">
                <a16:creationId xmlns:a16="http://schemas.microsoft.com/office/drawing/2014/main" id="{A171178B-E93E-472C-932D-4FE71CD4D9F8}"/>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3801437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3CDFD-C096-4E06-AD0C-DEB464DE0734}"/>
              </a:ext>
            </a:extLst>
          </p:cNvPr>
          <p:cNvSpPr>
            <a:spLocks noGrp="1"/>
          </p:cNvSpPr>
          <p:nvPr>
            <p:ph type="title"/>
          </p:nvPr>
        </p:nvSpPr>
        <p:spPr/>
        <p:txBody>
          <a:bodyPr/>
          <a:lstStyle/>
          <a:p>
            <a:r>
              <a:rPr lang="en-US"/>
              <a:t>Facebook Own Posts Table | SCS Dairy MY - 2 of 16</a:t>
            </a:r>
          </a:p>
        </p:txBody>
      </p:sp>
      <p:graphicFrame>
        <p:nvGraphicFramePr>
          <p:cNvPr id="5" name="Table Placeholder 4">
            <a:extLst>
              <a:ext uri="{FF2B5EF4-FFF2-40B4-BE49-F238E27FC236}">
                <a16:creationId xmlns:a16="http://schemas.microsoft.com/office/drawing/2014/main" id="{3A4E9110-A695-4B0D-87D7-FB61DAFC0E12}"/>
              </a:ext>
            </a:extLst>
          </p:cNvPr>
          <p:cNvGraphicFramePr>
            <a:graphicFrameLocks noGrp="1"/>
          </p:cNvGraphicFramePr>
          <p:nvPr>
            <p:ph type="tbl" sz="quarter" idx="13"/>
            <p:extLst>
              <p:ext uri="{D42A27DB-BD31-4B8C-83A1-F6EECF244321}">
                <p14:modId xmlns:p14="http://schemas.microsoft.com/office/powerpoint/2010/main" val="1902336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20207773"/>
                    </a:ext>
                  </a:extLst>
                </a:gridCol>
                <a:gridCol w="822960">
                  <a:extLst>
                    <a:ext uri="{9D8B030D-6E8A-4147-A177-3AD203B41FA5}">
                      <a16:colId xmlns:a16="http://schemas.microsoft.com/office/drawing/2014/main" val="1516165586"/>
                    </a:ext>
                  </a:extLst>
                </a:gridCol>
                <a:gridCol w="822960">
                  <a:extLst>
                    <a:ext uri="{9D8B030D-6E8A-4147-A177-3AD203B41FA5}">
                      <a16:colId xmlns:a16="http://schemas.microsoft.com/office/drawing/2014/main" val="1851933866"/>
                    </a:ext>
                  </a:extLst>
                </a:gridCol>
                <a:gridCol w="822960">
                  <a:extLst>
                    <a:ext uri="{9D8B030D-6E8A-4147-A177-3AD203B41FA5}">
                      <a16:colId xmlns:a16="http://schemas.microsoft.com/office/drawing/2014/main" val="3686036128"/>
                    </a:ext>
                  </a:extLst>
                </a:gridCol>
                <a:gridCol w="822960">
                  <a:extLst>
                    <a:ext uri="{9D8B030D-6E8A-4147-A177-3AD203B41FA5}">
                      <a16:colId xmlns:a16="http://schemas.microsoft.com/office/drawing/2014/main" val="3641703930"/>
                    </a:ext>
                  </a:extLst>
                </a:gridCol>
                <a:gridCol w="822960">
                  <a:extLst>
                    <a:ext uri="{9D8B030D-6E8A-4147-A177-3AD203B41FA5}">
                      <a16:colId xmlns:a16="http://schemas.microsoft.com/office/drawing/2014/main" val="2935622230"/>
                    </a:ext>
                  </a:extLst>
                </a:gridCol>
                <a:gridCol w="822960">
                  <a:extLst>
                    <a:ext uri="{9D8B030D-6E8A-4147-A177-3AD203B41FA5}">
                      <a16:colId xmlns:a16="http://schemas.microsoft.com/office/drawing/2014/main" val="1623780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7025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- 2020-12-31 15:00:41</a:t>
                      </a:r>
                      <a:r>
                        <a:rPr kumimoji="0" lang="en-US" sz="1000" b="0" i="0" u="none" strike="noStrike" kern="1200" cap="none" spc="0" normalizeH="0" baseline="0" noProof="0">
                          <a:ln>
                            <a:noFill/>
                          </a:ln>
                          <a:solidFill>
                            <a:prstClr val="black"/>
                          </a:solidFill>
                          <a:effectLst/>
                          <a:uLnTx/>
                          <a:uFillTx/>
                          <a:latin typeface="+mn-lt"/>
                          <a:ea typeface="+mn-ea"/>
                          <a:cs typeface="+mn-cs"/>
                        </a:rPr>
                        <a:t>
 These simple butter cookies are made with only three ingredients and snazzed-up with chocolate glaze and sprinkles to give a festive look! Perfect for New Year’s Eve!
#SCSrecipes #JustAddSCS
Ingredients for cookies:
250g SCS Salted Butter, at room temperature
60g powdered sugar
240g flour
Ingredients for chocolate glaze:
120g powdered sugar
1 tbs + 1 tsp cocoa powder
1 tbs + 1 tsp water (+ up to 1 more tbs)
1 tsp vanilla extract
Instructions:
1. Preheat oven to 176°C and line a baking sheet with parchment paper.
2. With a mixer, cream together SCS Salted Butter and powdered sugar.
3. Gradually add the flour and scrape down the sides of the bowl once all the flour has been incorporated.
4. Mix well until a few dough balls thump around in the mixer. Once this happens, stop the mixer and remove the dough. 
5. Using your hands, form the dough into a large ball.
6. Sprinkle the work surface with powdered sugar and roll the cookie dough into a 1/4 inch thick slab. 
7. Cut into your favou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41904473"/>
                  </a:ext>
                </a:extLst>
              </a:tr>
            </a:tbl>
          </a:graphicData>
        </a:graphic>
      </p:graphicFrame>
      <p:sp>
        <p:nvSpPr>
          <p:cNvPr id="4" name="Text Placeholder 3">
            <a:extLst>
              <a:ext uri="{FF2B5EF4-FFF2-40B4-BE49-F238E27FC236}">
                <a16:creationId xmlns:a16="http://schemas.microsoft.com/office/drawing/2014/main" id="{D3D6DDFD-A91B-4DA7-8493-C3D9C09B59B1}"/>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7215034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6960-ED39-4A60-B1B7-1F5236235E87}"/>
              </a:ext>
            </a:extLst>
          </p:cNvPr>
          <p:cNvSpPr>
            <a:spLocks noGrp="1"/>
          </p:cNvSpPr>
          <p:nvPr>
            <p:ph type="title"/>
          </p:nvPr>
        </p:nvSpPr>
        <p:spPr/>
        <p:txBody>
          <a:bodyPr/>
          <a:lstStyle/>
          <a:p>
            <a:r>
              <a:rPr lang="en-US"/>
              <a:t>Facebook Own Posts Table | SCS Dairy MY - 3 of 16</a:t>
            </a:r>
          </a:p>
        </p:txBody>
      </p:sp>
      <p:graphicFrame>
        <p:nvGraphicFramePr>
          <p:cNvPr id="5" name="Table Placeholder 4">
            <a:extLst>
              <a:ext uri="{FF2B5EF4-FFF2-40B4-BE49-F238E27FC236}">
                <a16:creationId xmlns:a16="http://schemas.microsoft.com/office/drawing/2014/main" id="{43A8C2F7-B5F3-48F6-936B-7D25C7C253E8}"/>
              </a:ext>
            </a:extLst>
          </p:cNvPr>
          <p:cNvGraphicFramePr>
            <a:graphicFrameLocks noGrp="1"/>
          </p:cNvGraphicFramePr>
          <p:nvPr>
            <p:ph type="tbl" sz="quarter" idx="13"/>
            <p:extLst>
              <p:ext uri="{D42A27DB-BD31-4B8C-83A1-F6EECF244321}">
                <p14:modId xmlns:p14="http://schemas.microsoft.com/office/powerpoint/2010/main" val="2443981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78076802"/>
                    </a:ext>
                  </a:extLst>
                </a:gridCol>
                <a:gridCol w="822960">
                  <a:extLst>
                    <a:ext uri="{9D8B030D-6E8A-4147-A177-3AD203B41FA5}">
                      <a16:colId xmlns:a16="http://schemas.microsoft.com/office/drawing/2014/main" val="3425623458"/>
                    </a:ext>
                  </a:extLst>
                </a:gridCol>
                <a:gridCol w="822960">
                  <a:extLst>
                    <a:ext uri="{9D8B030D-6E8A-4147-A177-3AD203B41FA5}">
                      <a16:colId xmlns:a16="http://schemas.microsoft.com/office/drawing/2014/main" val="3309117136"/>
                    </a:ext>
                  </a:extLst>
                </a:gridCol>
                <a:gridCol w="822960">
                  <a:extLst>
                    <a:ext uri="{9D8B030D-6E8A-4147-A177-3AD203B41FA5}">
                      <a16:colId xmlns:a16="http://schemas.microsoft.com/office/drawing/2014/main" val="3468922336"/>
                    </a:ext>
                  </a:extLst>
                </a:gridCol>
                <a:gridCol w="822960">
                  <a:extLst>
                    <a:ext uri="{9D8B030D-6E8A-4147-A177-3AD203B41FA5}">
                      <a16:colId xmlns:a16="http://schemas.microsoft.com/office/drawing/2014/main" val="1954344453"/>
                    </a:ext>
                  </a:extLst>
                </a:gridCol>
                <a:gridCol w="822960">
                  <a:extLst>
                    <a:ext uri="{9D8B030D-6E8A-4147-A177-3AD203B41FA5}">
                      <a16:colId xmlns:a16="http://schemas.microsoft.com/office/drawing/2014/main" val="2396188137"/>
                    </a:ext>
                  </a:extLst>
                </a:gridCol>
                <a:gridCol w="822960">
                  <a:extLst>
                    <a:ext uri="{9D8B030D-6E8A-4147-A177-3AD203B41FA5}">
                      <a16:colId xmlns:a16="http://schemas.microsoft.com/office/drawing/2014/main" val="2805473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3891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- 2020-12-29 16:00:01</a:t>
                      </a:r>
                      <a:r>
                        <a:rPr kumimoji="0" lang="en-US" sz="1000" b="0" i="0" u="none" strike="noStrike" kern="1200" cap="none" spc="0" normalizeH="0" baseline="0" noProof="0">
                          <a:ln>
                            <a:noFill/>
                          </a:ln>
                          <a:solidFill>
                            <a:prstClr val="black"/>
                          </a:solidFill>
                          <a:effectLst/>
                          <a:uLnTx/>
                          <a:uFillTx/>
                          <a:latin typeface="+mn-lt"/>
                          <a:ea typeface="+mn-ea"/>
                          <a:cs typeface="+mn-cs"/>
                        </a:rPr>
                        <a:t>
 If you get this delicious cheesecake on New Year’s Eve, who will you share it with?
Tag them in the comments. :)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32654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- 2020-12-27 13:00:59</a:t>
                      </a:r>
                      <a:r>
                        <a:rPr kumimoji="0" lang="en-US" sz="1000" b="0" i="0" u="none" strike="noStrike" kern="1200" cap="none" spc="0" normalizeH="0" baseline="0" noProof="0">
                          <a:ln>
                            <a:noFill/>
                          </a:ln>
                          <a:solidFill>
                            <a:prstClr val="black"/>
                          </a:solidFill>
                          <a:effectLst/>
                          <a:uLnTx/>
                          <a:uFillTx/>
                          <a:latin typeface="+mn-lt"/>
                          <a:ea typeface="+mn-ea"/>
                          <a:cs typeface="+mn-cs"/>
                        </a:rPr>
                        <a:t>
 When life gives you lemons, bake lemon cupcakes with SCS Butter!
#SCSButter #spreadjoy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06342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- 2020-12-26 14:07:51</a:t>
                      </a:r>
                      <a:r>
                        <a:rPr kumimoji="0" lang="en-US" sz="1000" b="0" i="0" u="none" strike="noStrike" kern="1200" cap="none" spc="0" normalizeH="0" baseline="0" noProof="0">
                          <a:ln>
                            <a:noFill/>
                          </a:ln>
                          <a:solidFill>
                            <a:prstClr val="black"/>
                          </a:solidFill>
                          <a:effectLst/>
                          <a:uLnTx/>
                          <a:uFillTx/>
                          <a:latin typeface="+mn-lt"/>
                          <a:ea typeface="+mn-ea"/>
                          <a:cs typeface="+mn-cs"/>
                        </a:rPr>
                        <a:t>
 Gingerbread Cookies or Chocolate Chip Cookies? We can’t decide between the two! 
Which one would you pick?
#SCSButter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75454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- 2020-12-25 00:10:53</a:t>
                      </a:r>
                      <a:r>
                        <a:rPr kumimoji="0" lang="en-US" sz="1000" b="0" i="0" u="none" strike="noStrike" kern="1200" cap="none" spc="0" normalizeH="0" baseline="0" noProof="0">
                          <a:ln>
                            <a:noFill/>
                          </a:ln>
                          <a:solidFill>
                            <a:prstClr val="black"/>
                          </a:solidFill>
                          <a:effectLst/>
                          <a:uLnTx/>
                          <a:uFillTx/>
                          <a:latin typeface="+mn-lt"/>
                          <a:ea typeface="+mn-ea"/>
                          <a:cs typeface="+mn-cs"/>
                        </a:rPr>
                        <a:t>
 Wishing all SCS fans a Merry Christmas and Happy Holidays! Make your celebrations more memorable and fun with home cooked treats made with SCS 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70198805"/>
                  </a:ext>
                </a:extLst>
              </a:tr>
            </a:tbl>
          </a:graphicData>
        </a:graphic>
      </p:graphicFrame>
      <p:sp>
        <p:nvSpPr>
          <p:cNvPr id="4" name="Text Placeholder 3">
            <a:extLst>
              <a:ext uri="{FF2B5EF4-FFF2-40B4-BE49-F238E27FC236}">
                <a16:creationId xmlns:a16="http://schemas.microsoft.com/office/drawing/2014/main" id="{8E52BAE3-2553-4701-99D5-77144DD68386}"/>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5680687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C7096-8770-45F0-8B62-66024CE0C496}"/>
              </a:ext>
            </a:extLst>
          </p:cNvPr>
          <p:cNvSpPr>
            <a:spLocks noGrp="1"/>
          </p:cNvSpPr>
          <p:nvPr>
            <p:ph type="title"/>
          </p:nvPr>
        </p:nvSpPr>
        <p:spPr/>
        <p:txBody>
          <a:bodyPr/>
          <a:lstStyle/>
          <a:p>
            <a:r>
              <a:rPr lang="en-US"/>
              <a:t>Facebook Own Posts Table | SCS Dairy MY - 4 of 16</a:t>
            </a:r>
          </a:p>
        </p:txBody>
      </p:sp>
      <p:graphicFrame>
        <p:nvGraphicFramePr>
          <p:cNvPr id="5" name="Table Placeholder 4">
            <a:extLst>
              <a:ext uri="{FF2B5EF4-FFF2-40B4-BE49-F238E27FC236}">
                <a16:creationId xmlns:a16="http://schemas.microsoft.com/office/drawing/2014/main" id="{0AB5CAA8-5F4D-4729-9734-DD5E2569E3C1}"/>
              </a:ext>
            </a:extLst>
          </p:cNvPr>
          <p:cNvGraphicFramePr>
            <a:graphicFrameLocks noGrp="1"/>
          </p:cNvGraphicFramePr>
          <p:nvPr>
            <p:ph type="tbl" sz="quarter" idx="13"/>
            <p:extLst>
              <p:ext uri="{D42A27DB-BD31-4B8C-83A1-F6EECF244321}">
                <p14:modId xmlns:p14="http://schemas.microsoft.com/office/powerpoint/2010/main" val="2488004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30206565"/>
                    </a:ext>
                  </a:extLst>
                </a:gridCol>
                <a:gridCol w="822960">
                  <a:extLst>
                    <a:ext uri="{9D8B030D-6E8A-4147-A177-3AD203B41FA5}">
                      <a16:colId xmlns:a16="http://schemas.microsoft.com/office/drawing/2014/main" val="1881800420"/>
                    </a:ext>
                  </a:extLst>
                </a:gridCol>
                <a:gridCol w="822960">
                  <a:extLst>
                    <a:ext uri="{9D8B030D-6E8A-4147-A177-3AD203B41FA5}">
                      <a16:colId xmlns:a16="http://schemas.microsoft.com/office/drawing/2014/main" val="278990457"/>
                    </a:ext>
                  </a:extLst>
                </a:gridCol>
                <a:gridCol w="822960">
                  <a:extLst>
                    <a:ext uri="{9D8B030D-6E8A-4147-A177-3AD203B41FA5}">
                      <a16:colId xmlns:a16="http://schemas.microsoft.com/office/drawing/2014/main" val="3365105696"/>
                    </a:ext>
                  </a:extLst>
                </a:gridCol>
                <a:gridCol w="822960">
                  <a:extLst>
                    <a:ext uri="{9D8B030D-6E8A-4147-A177-3AD203B41FA5}">
                      <a16:colId xmlns:a16="http://schemas.microsoft.com/office/drawing/2014/main" val="2705918479"/>
                    </a:ext>
                  </a:extLst>
                </a:gridCol>
                <a:gridCol w="822960">
                  <a:extLst>
                    <a:ext uri="{9D8B030D-6E8A-4147-A177-3AD203B41FA5}">
                      <a16:colId xmlns:a16="http://schemas.microsoft.com/office/drawing/2014/main" val="354209699"/>
                    </a:ext>
                  </a:extLst>
                </a:gridCol>
                <a:gridCol w="822960">
                  <a:extLst>
                    <a:ext uri="{9D8B030D-6E8A-4147-A177-3AD203B41FA5}">
                      <a16:colId xmlns:a16="http://schemas.microsoft.com/office/drawing/2014/main" val="3444128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7792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- 2020-12-24 15:00:15</a:t>
                      </a:r>
                      <a:r>
                        <a:rPr kumimoji="0" lang="en-US" sz="1000" b="0" i="0" u="none" strike="noStrike" kern="1200" cap="none" spc="0" normalizeH="0" baseline="0" noProof="0">
                          <a:ln>
                            <a:noFill/>
                          </a:ln>
                          <a:solidFill>
                            <a:prstClr val="black"/>
                          </a:solidFill>
                          <a:effectLst/>
                          <a:uLnTx/>
                          <a:uFillTx/>
                          <a:latin typeface="+mn-lt"/>
                          <a:ea typeface="+mn-ea"/>
                          <a:cs typeface="+mn-cs"/>
                        </a:rPr>
                        <a:t>
 Biscuits need SCS Butter to taste delicious and a jar to stay fresh!
Get a Free SCS Airtight Glass Food Container when you spend minimum RM20 on SCS products in a single receipt.
Rush over now to get your free glass food container!
*Don’t miss out on this offer! Offer ends 31 January 2021 or while stocks last.
Shop at these participating outlets now: 
Aeon
Aeon Big
Ben’s Independent Grocer
Cold Storage
Giant
Jaya Grocer
Tesco
Village Grocer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0252225"/>
                  </a:ext>
                </a:extLst>
              </a:tr>
            </a:tbl>
          </a:graphicData>
        </a:graphic>
      </p:graphicFrame>
      <p:sp>
        <p:nvSpPr>
          <p:cNvPr id="4" name="Text Placeholder 3">
            <a:extLst>
              <a:ext uri="{FF2B5EF4-FFF2-40B4-BE49-F238E27FC236}">
                <a16:creationId xmlns:a16="http://schemas.microsoft.com/office/drawing/2014/main" id="{3553A865-32E6-4FB8-94C9-0E6FC5A752E4}"/>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1822238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0CFB9-F6F7-4E32-A8DB-C580BD78AD1D}"/>
              </a:ext>
            </a:extLst>
          </p:cNvPr>
          <p:cNvSpPr>
            <a:spLocks noGrp="1"/>
          </p:cNvSpPr>
          <p:nvPr>
            <p:ph type="title"/>
          </p:nvPr>
        </p:nvSpPr>
        <p:spPr/>
        <p:txBody>
          <a:bodyPr/>
          <a:lstStyle/>
          <a:p>
            <a:r>
              <a:rPr lang="en-US"/>
              <a:t>Facebook Own Posts Table | SCS Dairy MY - 5 of 16</a:t>
            </a:r>
          </a:p>
        </p:txBody>
      </p:sp>
      <p:graphicFrame>
        <p:nvGraphicFramePr>
          <p:cNvPr id="5" name="Table Placeholder 4">
            <a:extLst>
              <a:ext uri="{FF2B5EF4-FFF2-40B4-BE49-F238E27FC236}">
                <a16:creationId xmlns:a16="http://schemas.microsoft.com/office/drawing/2014/main" id="{7266AEC9-A39A-45C2-AFB8-4FE090161670}"/>
              </a:ext>
            </a:extLst>
          </p:cNvPr>
          <p:cNvGraphicFramePr>
            <a:graphicFrameLocks noGrp="1"/>
          </p:cNvGraphicFramePr>
          <p:nvPr>
            <p:ph type="tbl" sz="quarter" idx="13"/>
            <p:extLst>
              <p:ext uri="{D42A27DB-BD31-4B8C-83A1-F6EECF244321}">
                <p14:modId xmlns:p14="http://schemas.microsoft.com/office/powerpoint/2010/main" val="3722097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09084723"/>
                    </a:ext>
                  </a:extLst>
                </a:gridCol>
                <a:gridCol w="822960">
                  <a:extLst>
                    <a:ext uri="{9D8B030D-6E8A-4147-A177-3AD203B41FA5}">
                      <a16:colId xmlns:a16="http://schemas.microsoft.com/office/drawing/2014/main" val="1059685100"/>
                    </a:ext>
                  </a:extLst>
                </a:gridCol>
                <a:gridCol w="822960">
                  <a:extLst>
                    <a:ext uri="{9D8B030D-6E8A-4147-A177-3AD203B41FA5}">
                      <a16:colId xmlns:a16="http://schemas.microsoft.com/office/drawing/2014/main" val="2420010039"/>
                    </a:ext>
                  </a:extLst>
                </a:gridCol>
                <a:gridCol w="822960">
                  <a:extLst>
                    <a:ext uri="{9D8B030D-6E8A-4147-A177-3AD203B41FA5}">
                      <a16:colId xmlns:a16="http://schemas.microsoft.com/office/drawing/2014/main" val="2933472485"/>
                    </a:ext>
                  </a:extLst>
                </a:gridCol>
                <a:gridCol w="822960">
                  <a:extLst>
                    <a:ext uri="{9D8B030D-6E8A-4147-A177-3AD203B41FA5}">
                      <a16:colId xmlns:a16="http://schemas.microsoft.com/office/drawing/2014/main" val="3149077723"/>
                    </a:ext>
                  </a:extLst>
                </a:gridCol>
                <a:gridCol w="822960">
                  <a:extLst>
                    <a:ext uri="{9D8B030D-6E8A-4147-A177-3AD203B41FA5}">
                      <a16:colId xmlns:a16="http://schemas.microsoft.com/office/drawing/2014/main" val="2028044862"/>
                    </a:ext>
                  </a:extLst>
                </a:gridCol>
                <a:gridCol w="822960">
                  <a:extLst>
                    <a:ext uri="{9D8B030D-6E8A-4147-A177-3AD203B41FA5}">
                      <a16:colId xmlns:a16="http://schemas.microsoft.com/office/drawing/2014/main" val="3572315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1720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- 2020-12-23 16:00:08</a:t>
                      </a:r>
                      <a:r>
                        <a:rPr kumimoji="0" lang="en-US" sz="1000" b="0" i="0" u="none" strike="noStrike" kern="1200" cap="none" spc="0" normalizeH="0" baseline="0" noProof="0">
                          <a:ln>
                            <a:noFill/>
                          </a:ln>
                          <a:solidFill>
                            <a:prstClr val="black"/>
                          </a:solidFill>
                          <a:effectLst/>
                          <a:uLnTx/>
                          <a:uFillTx/>
                          <a:latin typeface="+mn-lt"/>
                          <a:ea typeface="+mn-ea"/>
                          <a:cs typeface="+mn-cs"/>
                        </a:rPr>
                        <a:t>
 These spiced gingerbread cupcakes with cinnamon vanilla buttercream made with SCS Butter will add a classic taste to your dessert table this holiday season.
#SCSrecipes #JustAddSCS
Ingredients for Gingerbread Cupcakes:
113g SCS Unsalted Butter, at room temperature
180g all purpose flour
1 tsp baking soda
1½ tsp ground cinnamon
1 tsp ground ginger
½ tsp ground nutmeg
¼ tsp ground allspice
¼ tsp salt
120g packed dark brown sugar
1 egg at room temperature
170g molasses
118ml milk at room temperature
Ingredients for Cinnamon Vanilla Buttercream Frosting:
113g SCS Unsalted Butter, at room temperature
1 tsp ground cinnamon
1 tbsp vanilla extract
240g powdered sugar
Instructions for the Gingerbread Cupcakes:
1. Preheat oven to 190°C and line a cupcake pan with liners.
2. Combine all purpose flour, baking soda, ground cinnamon, ground ginger, ground nutmeg, ground allspice, and salt in a medium bowl. Stir well.
3. In another bowl, beat the butter and dark brown sugar until well combined wi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21714686"/>
                  </a:ext>
                </a:extLst>
              </a:tr>
            </a:tbl>
          </a:graphicData>
        </a:graphic>
      </p:graphicFrame>
      <p:sp>
        <p:nvSpPr>
          <p:cNvPr id="4" name="Text Placeholder 3">
            <a:extLst>
              <a:ext uri="{FF2B5EF4-FFF2-40B4-BE49-F238E27FC236}">
                <a16:creationId xmlns:a16="http://schemas.microsoft.com/office/drawing/2014/main" id="{6A3B2A7F-41A6-44F7-813F-EBAAFF376BF6}"/>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9036673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4ABA7-884E-4D8F-8D8F-1CA3635BA216}"/>
              </a:ext>
            </a:extLst>
          </p:cNvPr>
          <p:cNvSpPr>
            <a:spLocks noGrp="1"/>
          </p:cNvSpPr>
          <p:nvPr>
            <p:ph type="title"/>
          </p:nvPr>
        </p:nvSpPr>
        <p:spPr/>
        <p:txBody>
          <a:bodyPr/>
          <a:lstStyle/>
          <a:p>
            <a:r>
              <a:rPr lang="en-US"/>
              <a:t>Facebook Own Posts Table | SCS Dairy MY - 6 of 16</a:t>
            </a:r>
          </a:p>
        </p:txBody>
      </p:sp>
      <p:graphicFrame>
        <p:nvGraphicFramePr>
          <p:cNvPr id="5" name="Table Placeholder 4">
            <a:extLst>
              <a:ext uri="{FF2B5EF4-FFF2-40B4-BE49-F238E27FC236}">
                <a16:creationId xmlns:a16="http://schemas.microsoft.com/office/drawing/2014/main" id="{4CD949F9-CA65-4459-A47C-F0419D06907A}"/>
              </a:ext>
            </a:extLst>
          </p:cNvPr>
          <p:cNvGraphicFramePr>
            <a:graphicFrameLocks noGrp="1"/>
          </p:cNvGraphicFramePr>
          <p:nvPr>
            <p:ph type="tbl" sz="quarter" idx="13"/>
            <p:extLst>
              <p:ext uri="{D42A27DB-BD31-4B8C-83A1-F6EECF244321}">
                <p14:modId xmlns:p14="http://schemas.microsoft.com/office/powerpoint/2010/main" val="3565340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16281523"/>
                    </a:ext>
                  </a:extLst>
                </a:gridCol>
                <a:gridCol w="822960">
                  <a:extLst>
                    <a:ext uri="{9D8B030D-6E8A-4147-A177-3AD203B41FA5}">
                      <a16:colId xmlns:a16="http://schemas.microsoft.com/office/drawing/2014/main" val="2068807318"/>
                    </a:ext>
                  </a:extLst>
                </a:gridCol>
                <a:gridCol w="822960">
                  <a:extLst>
                    <a:ext uri="{9D8B030D-6E8A-4147-A177-3AD203B41FA5}">
                      <a16:colId xmlns:a16="http://schemas.microsoft.com/office/drawing/2014/main" val="1576846908"/>
                    </a:ext>
                  </a:extLst>
                </a:gridCol>
                <a:gridCol w="822960">
                  <a:extLst>
                    <a:ext uri="{9D8B030D-6E8A-4147-A177-3AD203B41FA5}">
                      <a16:colId xmlns:a16="http://schemas.microsoft.com/office/drawing/2014/main" val="270657975"/>
                    </a:ext>
                  </a:extLst>
                </a:gridCol>
                <a:gridCol w="822960">
                  <a:extLst>
                    <a:ext uri="{9D8B030D-6E8A-4147-A177-3AD203B41FA5}">
                      <a16:colId xmlns:a16="http://schemas.microsoft.com/office/drawing/2014/main" val="556280028"/>
                    </a:ext>
                  </a:extLst>
                </a:gridCol>
                <a:gridCol w="822960">
                  <a:extLst>
                    <a:ext uri="{9D8B030D-6E8A-4147-A177-3AD203B41FA5}">
                      <a16:colId xmlns:a16="http://schemas.microsoft.com/office/drawing/2014/main" val="1317549653"/>
                    </a:ext>
                  </a:extLst>
                </a:gridCol>
                <a:gridCol w="822960">
                  <a:extLst>
                    <a:ext uri="{9D8B030D-6E8A-4147-A177-3AD203B41FA5}">
                      <a16:colId xmlns:a16="http://schemas.microsoft.com/office/drawing/2014/main" val="1220783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074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- 2020-12-22 16:00:00</a:t>
                      </a:r>
                      <a:r>
                        <a:rPr kumimoji="0" lang="en-US" sz="1000" b="0" i="0" u="none" strike="noStrike" kern="1200" cap="none" spc="0" normalizeH="0" baseline="0" noProof="0">
                          <a:ln>
                            <a:noFill/>
                          </a:ln>
                          <a:solidFill>
                            <a:prstClr val="black"/>
                          </a:solidFill>
                          <a:effectLst/>
                          <a:uLnTx/>
                          <a:uFillTx/>
                          <a:latin typeface="+mn-lt"/>
                          <a:ea typeface="+mn-ea"/>
                          <a:cs typeface="+mn-cs"/>
                        </a:rPr>
                        <a:t>
 These delicious, crunchy and buttery croutons made with SCS Butter are the perfect sideline for soups! 
SCS Butter Croutons
Ingredients for SCS Butter Croutons:
40g SCS Salted Butter
2 slices of white bread
Instructions for the butter croutons:
1. Cut the white bread into rectangular shapes.
2. Heat SCS Salted Butter on medium flame.
3. Fry the bread in the melted butter until golden brown from both sides.
Recipe credit: Chef Nizam (DKSH)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00647835"/>
                  </a:ext>
                </a:extLst>
              </a:tr>
            </a:tbl>
          </a:graphicData>
        </a:graphic>
      </p:graphicFrame>
      <p:sp>
        <p:nvSpPr>
          <p:cNvPr id="4" name="Text Placeholder 3">
            <a:extLst>
              <a:ext uri="{FF2B5EF4-FFF2-40B4-BE49-F238E27FC236}">
                <a16:creationId xmlns:a16="http://schemas.microsoft.com/office/drawing/2014/main" id="{BA10C461-1CB5-4ED7-915E-4AD30D0F8476}"/>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1813187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9995C-9377-453B-B070-4ABFB67B3211}"/>
              </a:ext>
            </a:extLst>
          </p:cNvPr>
          <p:cNvSpPr>
            <a:spLocks noGrp="1"/>
          </p:cNvSpPr>
          <p:nvPr>
            <p:ph type="title"/>
          </p:nvPr>
        </p:nvSpPr>
        <p:spPr/>
        <p:txBody>
          <a:bodyPr/>
          <a:lstStyle/>
          <a:p>
            <a:r>
              <a:rPr lang="en-US"/>
              <a:t>Facebook Own Posts Table | SCS Dairy MY - 7 of 16</a:t>
            </a:r>
          </a:p>
        </p:txBody>
      </p:sp>
      <p:graphicFrame>
        <p:nvGraphicFramePr>
          <p:cNvPr id="5" name="Table Placeholder 4">
            <a:extLst>
              <a:ext uri="{FF2B5EF4-FFF2-40B4-BE49-F238E27FC236}">
                <a16:creationId xmlns:a16="http://schemas.microsoft.com/office/drawing/2014/main" id="{72EFCCE7-F166-4197-BB1A-CED73C5A1A3B}"/>
              </a:ext>
            </a:extLst>
          </p:cNvPr>
          <p:cNvGraphicFramePr>
            <a:graphicFrameLocks noGrp="1"/>
          </p:cNvGraphicFramePr>
          <p:nvPr>
            <p:ph type="tbl" sz="quarter" idx="13"/>
            <p:extLst>
              <p:ext uri="{D42A27DB-BD31-4B8C-83A1-F6EECF244321}">
                <p14:modId xmlns:p14="http://schemas.microsoft.com/office/powerpoint/2010/main" val="2857208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28505733"/>
                    </a:ext>
                  </a:extLst>
                </a:gridCol>
                <a:gridCol w="822960">
                  <a:extLst>
                    <a:ext uri="{9D8B030D-6E8A-4147-A177-3AD203B41FA5}">
                      <a16:colId xmlns:a16="http://schemas.microsoft.com/office/drawing/2014/main" val="3089124364"/>
                    </a:ext>
                  </a:extLst>
                </a:gridCol>
                <a:gridCol w="822960">
                  <a:extLst>
                    <a:ext uri="{9D8B030D-6E8A-4147-A177-3AD203B41FA5}">
                      <a16:colId xmlns:a16="http://schemas.microsoft.com/office/drawing/2014/main" val="1231256456"/>
                    </a:ext>
                  </a:extLst>
                </a:gridCol>
                <a:gridCol w="822960">
                  <a:extLst>
                    <a:ext uri="{9D8B030D-6E8A-4147-A177-3AD203B41FA5}">
                      <a16:colId xmlns:a16="http://schemas.microsoft.com/office/drawing/2014/main" val="3839506484"/>
                    </a:ext>
                  </a:extLst>
                </a:gridCol>
                <a:gridCol w="822960">
                  <a:extLst>
                    <a:ext uri="{9D8B030D-6E8A-4147-A177-3AD203B41FA5}">
                      <a16:colId xmlns:a16="http://schemas.microsoft.com/office/drawing/2014/main" val="225449328"/>
                    </a:ext>
                  </a:extLst>
                </a:gridCol>
                <a:gridCol w="822960">
                  <a:extLst>
                    <a:ext uri="{9D8B030D-6E8A-4147-A177-3AD203B41FA5}">
                      <a16:colId xmlns:a16="http://schemas.microsoft.com/office/drawing/2014/main" val="3700847263"/>
                    </a:ext>
                  </a:extLst>
                </a:gridCol>
                <a:gridCol w="822960">
                  <a:extLst>
                    <a:ext uri="{9D8B030D-6E8A-4147-A177-3AD203B41FA5}">
                      <a16:colId xmlns:a16="http://schemas.microsoft.com/office/drawing/2014/main" val="1882820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9303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- 2020-12-21 12:10:00</a:t>
                      </a:r>
                      <a:r>
                        <a:rPr kumimoji="0" lang="en-US" sz="1000" b="0" i="0" u="none" strike="noStrike" kern="1200" cap="none" spc="0" normalizeH="0" baseline="0" noProof="0">
                          <a:ln>
                            <a:noFill/>
                          </a:ln>
                          <a:solidFill>
                            <a:prstClr val="black"/>
                          </a:solidFill>
                          <a:effectLst/>
                          <a:uLnTx/>
                          <a:uFillTx/>
                          <a:latin typeface="+mn-lt"/>
                          <a:ea typeface="+mn-ea"/>
                          <a:cs typeface="+mn-cs"/>
                        </a:rPr>
                        <a:t>
 SCS brings you a delicious and creamy Potato Mushroom Soup with SCS Butter Croutons from its kitchen. It is the perfect definition of comfort food!
Potato Mushroom Soup 
Ingredients:
80g SCS Salted Butter
20ml cooking oil
200g mushroom
90g onion
15g garlic
60g leek slices
80g potato cubes
5g dried mixed herbs
2g thyme (fresh)
750ml water
20g flour
5g white pepper
10g salt
200ml cooking cream
Instructions for the soup:
1, Heat 40g of SCS Salted Butter in a pan.
2. Sauté onion, garlic and leek slices until soft. 
3. Add in mushroom, potato cubes, and dried mixed herbs. Stir well. 
4. Pour in water and flour. Simmer until tender.
5.  Blend the ingredients in the pot by using a hand blender.
6. Add cooking cream and stir well.
7. Season with salt and pepper.
8. Add in the remaining 40g of SCS Salted Butter and stir well until it dissolves.
9. Pour the soup into a bowl and garnish with fresh thyme.
Stay tuned for SCS Butter Croutons recipe!
Recipe credit: Chef Nizam (DKSH)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8219619"/>
                  </a:ext>
                </a:extLst>
              </a:tr>
            </a:tbl>
          </a:graphicData>
        </a:graphic>
      </p:graphicFrame>
      <p:sp>
        <p:nvSpPr>
          <p:cNvPr id="4" name="Text Placeholder 3">
            <a:extLst>
              <a:ext uri="{FF2B5EF4-FFF2-40B4-BE49-F238E27FC236}">
                <a16:creationId xmlns:a16="http://schemas.microsoft.com/office/drawing/2014/main" id="{2EA79C90-CE6B-474E-BE24-7617C817E0D2}"/>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6635484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44B25-E80E-42E3-B905-D9ECD95C7E4B}"/>
              </a:ext>
            </a:extLst>
          </p:cNvPr>
          <p:cNvSpPr>
            <a:spLocks noGrp="1"/>
          </p:cNvSpPr>
          <p:nvPr>
            <p:ph type="title"/>
          </p:nvPr>
        </p:nvSpPr>
        <p:spPr/>
        <p:txBody>
          <a:bodyPr/>
          <a:lstStyle/>
          <a:p>
            <a:r>
              <a:rPr lang="en-US"/>
              <a:t>Facebook Own Posts Table | SCS Dairy MY - 8 of 16</a:t>
            </a:r>
          </a:p>
        </p:txBody>
      </p:sp>
      <p:graphicFrame>
        <p:nvGraphicFramePr>
          <p:cNvPr id="5" name="Table Placeholder 4">
            <a:extLst>
              <a:ext uri="{FF2B5EF4-FFF2-40B4-BE49-F238E27FC236}">
                <a16:creationId xmlns:a16="http://schemas.microsoft.com/office/drawing/2014/main" id="{F038744C-0058-4B93-B25E-C1BBBC1F3C13}"/>
              </a:ext>
            </a:extLst>
          </p:cNvPr>
          <p:cNvGraphicFramePr>
            <a:graphicFrameLocks noGrp="1"/>
          </p:cNvGraphicFramePr>
          <p:nvPr>
            <p:ph type="tbl" sz="quarter" idx="13"/>
            <p:extLst>
              <p:ext uri="{D42A27DB-BD31-4B8C-83A1-F6EECF244321}">
                <p14:modId xmlns:p14="http://schemas.microsoft.com/office/powerpoint/2010/main" val="3311716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15353621"/>
                    </a:ext>
                  </a:extLst>
                </a:gridCol>
                <a:gridCol w="822960">
                  <a:extLst>
                    <a:ext uri="{9D8B030D-6E8A-4147-A177-3AD203B41FA5}">
                      <a16:colId xmlns:a16="http://schemas.microsoft.com/office/drawing/2014/main" val="2253947890"/>
                    </a:ext>
                  </a:extLst>
                </a:gridCol>
                <a:gridCol w="822960">
                  <a:extLst>
                    <a:ext uri="{9D8B030D-6E8A-4147-A177-3AD203B41FA5}">
                      <a16:colId xmlns:a16="http://schemas.microsoft.com/office/drawing/2014/main" val="1564682689"/>
                    </a:ext>
                  </a:extLst>
                </a:gridCol>
                <a:gridCol w="822960">
                  <a:extLst>
                    <a:ext uri="{9D8B030D-6E8A-4147-A177-3AD203B41FA5}">
                      <a16:colId xmlns:a16="http://schemas.microsoft.com/office/drawing/2014/main" val="3022301995"/>
                    </a:ext>
                  </a:extLst>
                </a:gridCol>
                <a:gridCol w="822960">
                  <a:extLst>
                    <a:ext uri="{9D8B030D-6E8A-4147-A177-3AD203B41FA5}">
                      <a16:colId xmlns:a16="http://schemas.microsoft.com/office/drawing/2014/main" val="303987876"/>
                    </a:ext>
                  </a:extLst>
                </a:gridCol>
                <a:gridCol w="822960">
                  <a:extLst>
                    <a:ext uri="{9D8B030D-6E8A-4147-A177-3AD203B41FA5}">
                      <a16:colId xmlns:a16="http://schemas.microsoft.com/office/drawing/2014/main" val="2237985895"/>
                    </a:ext>
                  </a:extLst>
                </a:gridCol>
                <a:gridCol w="822960">
                  <a:extLst>
                    <a:ext uri="{9D8B030D-6E8A-4147-A177-3AD203B41FA5}">
                      <a16:colId xmlns:a16="http://schemas.microsoft.com/office/drawing/2014/main" val="470407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6557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- 2020-12-20 13:15:30</a:t>
                      </a:r>
                      <a:r>
                        <a:rPr kumimoji="0" lang="en-US" sz="1000" b="0" i="0" u="none" strike="noStrike" kern="1200" cap="none" spc="0" normalizeH="0" baseline="0" noProof="0">
                          <a:ln>
                            <a:noFill/>
                          </a:ln>
                          <a:solidFill>
                            <a:prstClr val="black"/>
                          </a:solidFill>
                          <a:effectLst/>
                          <a:uLnTx/>
                          <a:uFillTx/>
                          <a:latin typeface="+mn-lt"/>
                          <a:ea typeface="+mn-ea"/>
                          <a:cs typeface="+mn-cs"/>
                        </a:rPr>
                        <a:t>
 A delicious and creamy recipe made with SCS Butter is coming your way from our kitchen! 
Any guesses what it 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50760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- 2020-12-19 19:05:44</a:t>
                      </a:r>
                      <a:r>
                        <a:rPr kumimoji="0" lang="en-US" sz="1000" b="0" i="0" u="none" strike="noStrike" kern="1200" cap="none" spc="0" normalizeH="0" baseline="0" noProof="0">
                          <a:ln>
                            <a:noFill/>
                          </a:ln>
                          <a:solidFill>
                            <a:prstClr val="black"/>
                          </a:solidFill>
                          <a:effectLst/>
                          <a:uLnTx/>
                          <a:uFillTx/>
                          <a:latin typeface="+mn-lt"/>
                          <a:ea typeface="+mn-ea"/>
                          <a:cs typeface="+mn-cs"/>
                        </a:rPr>
                        <a:t>
 Bakers make the world smell better especially when they are baking with SCS Butter! :)
#SCSButter #spreadjoy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93264741"/>
                  </a:ext>
                </a:extLst>
              </a:tr>
            </a:tbl>
          </a:graphicData>
        </a:graphic>
      </p:graphicFrame>
      <p:sp>
        <p:nvSpPr>
          <p:cNvPr id="4" name="Text Placeholder 3">
            <a:extLst>
              <a:ext uri="{FF2B5EF4-FFF2-40B4-BE49-F238E27FC236}">
                <a16:creationId xmlns:a16="http://schemas.microsoft.com/office/drawing/2014/main" id="{B9B479E8-4791-4821-9DE6-BDAAF7FF766F}"/>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8218109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3A0B7-3483-4025-99E7-19D4AB74D69E}"/>
              </a:ext>
            </a:extLst>
          </p:cNvPr>
          <p:cNvSpPr>
            <a:spLocks noGrp="1"/>
          </p:cNvSpPr>
          <p:nvPr>
            <p:ph type="title"/>
          </p:nvPr>
        </p:nvSpPr>
        <p:spPr/>
        <p:txBody>
          <a:bodyPr/>
          <a:lstStyle/>
          <a:p>
            <a:r>
              <a:rPr lang="en-US"/>
              <a:t>Facebook Own Posts Table | SCS Dairy MY - 9 of 16</a:t>
            </a:r>
          </a:p>
        </p:txBody>
      </p:sp>
      <p:graphicFrame>
        <p:nvGraphicFramePr>
          <p:cNvPr id="5" name="Table Placeholder 4">
            <a:extLst>
              <a:ext uri="{FF2B5EF4-FFF2-40B4-BE49-F238E27FC236}">
                <a16:creationId xmlns:a16="http://schemas.microsoft.com/office/drawing/2014/main" id="{ABACAC24-A33A-47EA-B42F-FB1DE784477C}"/>
              </a:ext>
            </a:extLst>
          </p:cNvPr>
          <p:cNvGraphicFramePr>
            <a:graphicFrameLocks noGrp="1"/>
          </p:cNvGraphicFramePr>
          <p:nvPr>
            <p:ph type="tbl" sz="quarter" idx="13"/>
            <p:extLst>
              <p:ext uri="{D42A27DB-BD31-4B8C-83A1-F6EECF244321}">
                <p14:modId xmlns:p14="http://schemas.microsoft.com/office/powerpoint/2010/main" val="732977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87536442"/>
                    </a:ext>
                  </a:extLst>
                </a:gridCol>
                <a:gridCol w="822960">
                  <a:extLst>
                    <a:ext uri="{9D8B030D-6E8A-4147-A177-3AD203B41FA5}">
                      <a16:colId xmlns:a16="http://schemas.microsoft.com/office/drawing/2014/main" val="2515500791"/>
                    </a:ext>
                  </a:extLst>
                </a:gridCol>
                <a:gridCol w="822960">
                  <a:extLst>
                    <a:ext uri="{9D8B030D-6E8A-4147-A177-3AD203B41FA5}">
                      <a16:colId xmlns:a16="http://schemas.microsoft.com/office/drawing/2014/main" val="2736127667"/>
                    </a:ext>
                  </a:extLst>
                </a:gridCol>
                <a:gridCol w="822960">
                  <a:extLst>
                    <a:ext uri="{9D8B030D-6E8A-4147-A177-3AD203B41FA5}">
                      <a16:colId xmlns:a16="http://schemas.microsoft.com/office/drawing/2014/main" val="4052105495"/>
                    </a:ext>
                  </a:extLst>
                </a:gridCol>
                <a:gridCol w="822960">
                  <a:extLst>
                    <a:ext uri="{9D8B030D-6E8A-4147-A177-3AD203B41FA5}">
                      <a16:colId xmlns:a16="http://schemas.microsoft.com/office/drawing/2014/main" val="3364758400"/>
                    </a:ext>
                  </a:extLst>
                </a:gridCol>
                <a:gridCol w="822960">
                  <a:extLst>
                    <a:ext uri="{9D8B030D-6E8A-4147-A177-3AD203B41FA5}">
                      <a16:colId xmlns:a16="http://schemas.microsoft.com/office/drawing/2014/main" val="479764075"/>
                    </a:ext>
                  </a:extLst>
                </a:gridCol>
                <a:gridCol w="822960">
                  <a:extLst>
                    <a:ext uri="{9D8B030D-6E8A-4147-A177-3AD203B41FA5}">
                      <a16:colId xmlns:a16="http://schemas.microsoft.com/office/drawing/2014/main" val="399860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7450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- 2020-12-18 12:00:01</a:t>
                      </a:r>
                      <a:r>
                        <a:rPr kumimoji="0" lang="en-US" sz="1000" b="0" i="0" u="none" strike="noStrike" kern="1200" cap="none" spc="0" normalizeH="0" baseline="0" noProof="0">
                          <a:ln>
                            <a:noFill/>
                          </a:ln>
                          <a:solidFill>
                            <a:prstClr val="black"/>
                          </a:solidFill>
                          <a:effectLst/>
                          <a:uLnTx/>
                          <a:uFillTx/>
                          <a:latin typeface="+mn-lt"/>
                          <a:ea typeface="+mn-ea"/>
                          <a:cs typeface="+mn-cs"/>
                        </a:rPr>
                        <a:t>
 Love chocolate chip cookies baked with SCS Butter? Now you can keep your cookies fresh in their own airtight jar and savour the flavour for days!
Get a Free SCS Airtight Glass Food Container when you spend minimum RM20 on SCS products in a single receipt.
*This offer is valid until 31 January 2021 or while stocks last.
Shop at these participating outlets now: 
Aeon
Aeon Big
Ben’s Independent Grocer
Cold Storage
Giant
Jaya Grocer
Tesco
Village Grocer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17744495"/>
                  </a:ext>
                </a:extLst>
              </a:tr>
            </a:tbl>
          </a:graphicData>
        </a:graphic>
      </p:graphicFrame>
      <p:sp>
        <p:nvSpPr>
          <p:cNvPr id="4" name="Text Placeholder 3">
            <a:extLst>
              <a:ext uri="{FF2B5EF4-FFF2-40B4-BE49-F238E27FC236}">
                <a16:creationId xmlns:a16="http://schemas.microsoft.com/office/drawing/2014/main" id="{9147CE25-6C71-4184-8908-68EE0A165AB3}"/>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6621720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E8EDF-BB07-438F-8FBD-3A4EC4210FA2}"/>
              </a:ext>
            </a:extLst>
          </p:cNvPr>
          <p:cNvSpPr>
            <a:spLocks noGrp="1"/>
          </p:cNvSpPr>
          <p:nvPr>
            <p:ph type="title"/>
          </p:nvPr>
        </p:nvSpPr>
        <p:spPr/>
        <p:txBody>
          <a:bodyPr/>
          <a:lstStyle/>
          <a:p>
            <a:r>
              <a:rPr lang="en-US"/>
              <a:t>Facebook Own Posts Table | SCS Dairy MY - 10 of 16</a:t>
            </a:r>
          </a:p>
        </p:txBody>
      </p:sp>
      <p:graphicFrame>
        <p:nvGraphicFramePr>
          <p:cNvPr id="5" name="Table Placeholder 4">
            <a:extLst>
              <a:ext uri="{FF2B5EF4-FFF2-40B4-BE49-F238E27FC236}">
                <a16:creationId xmlns:a16="http://schemas.microsoft.com/office/drawing/2014/main" id="{1063C053-C17A-45D0-84FB-A1463C4EB546}"/>
              </a:ext>
            </a:extLst>
          </p:cNvPr>
          <p:cNvGraphicFramePr>
            <a:graphicFrameLocks noGrp="1"/>
          </p:cNvGraphicFramePr>
          <p:nvPr>
            <p:ph type="tbl" sz="quarter" idx="13"/>
            <p:extLst>
              <p:ext uri="{D42A27DB-BD31-4B8C-83A1-F6EECF244321}">
                <p14:modId xmlns:p14="http://schemas.microsoft.com/office/powerpoint/2010/main" val="2989496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10258050"/>
                    </a:ext>
                  </a:extLst>
                </a:gridCol>
                <a:gridCol w="822960">
                  <a:extLst>
                    <a:ext uri="{9D8B030D-6E8A-4147-A177-3AD203B41FA5}">
                      <a16:colId xmlns:a16="http://schemas.microsoft.com/office/drawing/2014/main" val="2474111443"/>
                    </a:ext>
                  </a:extLst>
                </a:gridCol>
                <a:gridCol w="822960">
                  <a:extLst>
                    <a:ext uri="{9D8B030D-6E8A-4147-A177-3AD203B41FA5}">
                      <a16:colId xmlns:a16="http://schemas.microsoft.com/office/drawing/2014/main" val="1807619458"/>
                    </a:ext>
                  </a:extLst>
                </a:gridCol>
                <a:gridCol w="822960">
                  <a:extLst>
                    <a:ext uri="{9D8B030D-6E8A-4147-A177-3AD203B41FA5}">
                      <a16:colId xmlns:a16="http://schemas.microsoft.com/office/drawing/2014/main" val="2196097934"/>
                    </a:ext>
                  </a:extLst>
                </a:gridCol>
                <a:gridCol w="822960">
                  <a:extLst>
                    <a:ext uri="{9D8B030D-6E8A-4147-A177-3AD203B41FA5}">
                      <a16:colId xmlns:a16="http://schemas.microsoft.com/office/drawing/2014/main" val="1462789101"/>
                    </a:ext>
                  </a:extLst>
                </a:gridCol>
                <a:gridCol w="822960">
                  <a:extLst>
                    <a:ext uri="{9D8B030D-6E8A-4147-A177-3AD203B41FA5}">
                      <a16:colId xmlns:a16="http://schemas.microsoft.com/office/drawing/2014/main" val="121634952"/>
                    </a:ext>
                  </a:extLst>
                </a:gridCol>
                <a:gridCol w="822960">
                  <a:extLst>
                    <a:ext uri="{9D8B030D-6E8A-4147-A177-3AD203B41FA5}">
                      <a16:colId xmlns:a16="http://schemas.microsoft.com/office/drawing/2014/main" val="3170365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3492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- 2020-12-17 15:00:40</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Spot &amp; Win Contest today!
Here’s how to join the contest:
1. Like SCS Dairy MY Facebook page and contest post. 
2. How many SCS products can you find in the basket? 
3. What do you love to bake with SCS Butter?
4. Post your answers in the comment section.
5. Share our contest post and tag 5 friends.
Only 3 lucky winners will be selected to win gift vouchers worth RM50 from Old Town White Coffee! Join now!
Contest ends on 24 December 2020,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01838973"/>
                  </a:ext>
                </a:extLst>
              </a:tr>
            </a:tbl>
          </a:graphicData>
        </a:graphic>
      </p:graphicFrame>
      <p:sp>
        <p:nvSpPr>
          <p:cNvPr id="4" name="Text Placeholder 3">
            <a:extLst>
              <a:ext uri="{FF2B5EF4-FFF2-40B4-BE49-F238E27FC236}">
                <a16:creationId xmlns:a16="http://schemas.microsoft.com/office/drawing/2014/main" id="{305BFC68-32D4-4615-AAE7-7650B3F5A3AF}"/>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6156434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2985A-9642-4C57-85C2-138DC2DA9142}"/>
              </a:ext>
            </a:extLst>
          </p:cNvPr>
          <p:cNvSpPr>
            <a:spLocks noGrp="1"/>
          </p:cNvSpPr>
          <p:nvPr>
            <p:ph type="title"/>
          </p:nvPr>
        </p:nvSpPr>
        <p:spPr/>
        <p:txBody>
          <a:bodyPr/>
          <a:lstStyle/>
          <a:p>
            <a:r>
              <a:rPr lang="en-US"/>
              <a:t>Facebook Own Posts Table | SCS Dairy MY - 11 of 16</a:t>
            </a:r>
          </a:p>
        </p:txBody>
      </p:sp>
      <p:graphicFrame>
        <p:nvGraphicFramePr>
          <p:cNvPr id="5" name="Table Placeholder 4">
            <a:extLst>
              <a:ext uri="{FF2B5EF4-FFF2-40B4-BE49-F238E27FC236}">
                <a16:creationId xmlns:a16="http://schemas.microsoft.com/office/drawing/2014/main" id="{76880628-0E58-41CA-AE0E-E3332F736152}"/>
              </a:ext>
            </a:extLst>
          </p:cNvPr>
          <p:cNvGraphicFramePr>
            <a:graphicFrameLocks noGrp="1"/>
          </p:cNvGraphicFramePr>
          <p:nvPr>
            <p:ph type="tbl" sz="quarter" idx="13"/>
            <p:extLst>
              <p:ext uri="{D42A27DB-BD31-4B8C-83A1-F6EECF244321}">
                <p14:modId xmlns:p14="http://schemas.microsoft.com/office/powerpoint/2010/main" val="2844268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84302264"/>
                    </a:ext>
                  </a:extLst>
                </a:gridCol>
                <a:gridCol w="822960">
                  <a:extLst>
                    <a:ext uri="{9D8B030D-6E8A-4147-A177-3AD203B41FA5}">
                      <a16:colId xmlns:a16="http://schemas.microsoft.com/office/drawing/2014/main" val="2294495123"/>
                    </a:ext>
                  </a:extLst>
                </a:gridCol>
                <a:gridCol w="822960">
                  <a:extLst>
                    <a:ext uri="{9D8B030D-6E8A-4147-A177-3AD203B41FA5}">
                      <a16:colId xmlns:a16="http://schemas.microsoft.com/office/drawing/2014/main" val="1830462216"/>
                    </a:ext>
                  </a:extLst>
                </a:gridCol>
                <a:gridCol w="822960">
                  <a:extLst>
                    <a:ext uri="{9D8B030D-6E8A-4147-A177-3AD203B41FA5}">
                      <a16:colId xmlns:a16="http://schemas.microsoft.com/office/drawing/2014/main" val="728808557"/>
                    </a:ext>
                  </a:extLst>
                </a:gridCol>
                <a:gridCol w="822960">
                  <a:extLst>
                    <a:ext uri="{9D8B030D-6E8A-4147-A177-3AD203B41FA5}">
                      <a16:colId xmlns:a16="http://schemas.microsoft.com/office/drawing/2014/main" val="480436065"/>
                    </a:ext>
                  </a:extLst>
                </a:gridCol>
                <a:gridCol w="822960">
                  <a:extLst>
                    <a:ext uri="{9D8B030D-6E8A-4147-A177-3AD203B41FA5}">
                      <a16:colId xmlns:a16="http://schemas.microsoft.com/office/drawing/2014/main" val="2246755953"/>
                    </a:ext>
                  </a:extLst>
                </a:gridCol>
                <a:gridCol w="822960">
                  <a:extLst>
                    <a:ext uri="{9D8B030D-6E8A-4147-A177-3AD203B41FA5}">
                      <a16:colId xmlns:a16="http://schemas.microsoft.com/office/drawing/2014/main" val="1966187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4610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- 2020-12-16 16:00:44</a:t>
                      </a:r>
                      <a:r>
                        <a:rPr kumimoji="0" lang="en-US" sz="1000" b="0" i="0" u="none" strike="noStrike" kern="1200" cap="none" spc="0" normalizeH="0" baseline="0" noProof="0">
                          <a:ln>
                            <a:noFill/>
                          </a:ln>
                          <a:solidFill>
                            <a:prstClr val="black"/>
                          </a:solidFill>
                          <a:effectLst/>
                          <a:uLnTx/>
                          <a:uFillTx/>
                          <a:latin typeface="+mn-lt"/>
                          <a:ea typeface="+mn-ea"/>
                          <a:cs typeface="+mn-cs"/>
                        </a:rPr>
                        <a:t>
 To make perfect chocolate ganache, scald the cream in a saucepan and pour over the chocolate pieces in a bowl. Cover with cling film and allow to sit for 5-7 minutes. Stir through with a whisk for that perfect glossy ganache.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7906727"/>
                  </a:ext>
                </a:extLst>
              </a:tr>
            </a:tbl>
          </a:graphicData>
        </a:graphic>
      </p:graphicFrame>
      <p:sp>
        <p:nvSpPr>
          <p:cNvPr id="4" name="Text Placeholder 3">
            <a:extLst>
              <a:ext uri="{FF2B5EF4-FFF2-40B4-BE49-F238E27FC236}">
                <a16:creationId xmlns:a16="http://schemas.microsoft.com/office/drawing/2014/main" id="{34370FDC-C599-410B-96DF-86C1775C7F09}"/>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925725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D3554-54E4-4601-98D0-05846EC9E601}"/>
              </a:ext>
            </a:extLst>
          </p:cNvPr>
          <p:cNvSpPr>
            <a:spLocks noGrp="1"/>
          </p:cNvSpPr>
          <p:nvPr>
            <p:ph type="title"/>
          </p:nvPr>
        </p:nvSpPr>
        <p:spPr/>
        <p:txBody>
          <a:bodyPr/>
          <a:lstStyle/>
          <a:p>
            <a:r>
              <a:rPr lang="en-US"/>
              <a:t>Facebook Own Posts Table | SCS Dairy MY - 12 of 16</a:t>
            </a:r>
          </a:p>
        </p:txBody>
      </p:sp>
      <p:graphicFrame>
        <p:nvGraphicFramePr>
          <p:cNvPr id="5" name="Table Placeholder 4">
            <a:extLst>
              <a:ext uri="{FF2B5EF4-FFF2-40B4-BE49-F238E27FC236}">
                <a16:creationId xmlns:a16="http://schemas.microsoft.com/office/drawing/2014/main" id="{3FD5A906-C87D-4E3D-AD30-FF756B353EB6}"/>
              </a:ext>
            </a:extLst>
          </p:cNvPr>
          <p:cNvGraphicFramePr>
            <a:graphicFrameLocks noGrp="1"/>
          </p:cNvGraphicFramePr>
          <p:nvPr>
            <p:ph type="tbl" sz="quarter" idx="13"/>
            <p:extLst>
              <p:ext uri="{D42A27DB-BD31-4B8C-83A1-F6EECF244321}">
                <p14:modId xmlns:p14="http://schemas.microsoft.com/office/powerpoint/2010/main" val="1817415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07404570"/>
                    </a:ext>
                  </a:extLst>
                </a:gridCol>
                <a:gridCol w="822960">
                  <a:extLst>
                    <a:ext uri="{9D8B030D-6E8A-4147-A177-3AD203B41FA5}">
                      <a16:colId xmlns:a16="http://schemas.microsoft.com/office/drawing/2014/main" val="2384791346"/>
                    </a:ext>
                  </a:extLst>
                </a:gridCol>
                <a:gridCol w="822960">
                  <a:extLst>
                    <a:ext uri="{9D8B030D-6E8A-4147-A177-3AD203B41FA5}">
                      <a16:colId xmlns:a16="http://schemas.microsoft.com/office/drawing/2014/main" val="2942144240"/>
                    </a:ext>
                  </a:extLst>
                </a:gridCol>
                <a:gridCol w="822960">
                  <a:extLst>
                    <a:ext uri="{9D8B030D-6E8A-4147-A177-3AD203B41FA5}">
                      <a16:colId xmlns:a16="http://schemas.microsoft.com/office/drawing/2014/main" val="2117855525"/>
                    </a:ext>
                  </a:extLst>
                </a:gridCol>
                <a:gridCol w="822960">
                  <a:extLst>
                    <a:ext uri="{9D8B030D-6E8A-4147-A177-3AD203B41FA5}">
                      <a16:colId xmlns:a16="http://schemas.microsoft.com/office/drawing/2014/main" val="765839057"/>
                    </a:ext>
                  </a:extLst>
                </a:gridCol>
                <a:gridCol w="822960">
                  <a:extLst>
                    <a:ext uri="{9D8B030D-6E8A-4147-A177-3AD203B41FA5}">
                      <a16:colId xmlns:a16="http://schemas.microsoft.com/office/drawing/2014/main" val="1138706501"/>
                    </a:ext>
                  </a:extLst>
                </a:gridCol>
                <a:gridCol w="822960">
                  <a:extLst>
                    <a:ext uri="{9D8B030D-6E8A-4147-A177-3AD203B41FA5}">
                      <a16:colId xmlns:a16="http://schemas.microsoft.com/office/drawing/2014/main" val="3240019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1483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- 2020-12-15 16:00:58</a:t>
                      </a:r>
                      <a:r>
                        <a:rPr kumimoji="0" lang="en-US" sz="1000" b="0" i="0" u="none" strike="noStrike" kern="1200" cap="none" spc="0" normalizeH="0" baseline="0" noProof="0">
                          <a:ln>
                            <a:noFill/>
                          </a:ln>
                          <a:solidFill>
                            <a:prstClr val="black"/>
                          </a:solidFill>
                          <a:effectLst/>
                          <a:uLnTx/>
                          <a:uFillTx/>
                          <a:latin typeface="+mn-lt"/>
                          <a:ea typeface="+mn-ea"/>
                          <a:cs typeface="+mn-cs"/>
                        </a:rPr>
                        <a:t>
 Enjoy muffins and brownies at the same time with this delicious recipe! These moist, fudgy double chocolate brownie muffins combine the best of both classic desserts – and is also a fun recipe to bake with the kids!
#SCSrecipes #JustAddSCS
Ingredients:
130g SCS Unsalted Butter + extra for greasing
150g dark cooking chocolate
1 tbsp instant coffee powder (optional)
2 eggs
70g caster sugar
1/2 tsp vanilla extract
50g plain flour
20g unsweetened cacao powder
1 pinch salt
1/2 tsp baking soda
50g chocolate chunks or chocolate chips
Instructions:
1. Preheat your oven to 180°C. 
2. Grease a muffin pan with some butter.
3. Thinly chop the dark cooking chocolate and place in a heat-proof mixing bowl with SCS Unsalted Butter, cut into small cubes. 
4. Melt over a double boiler or in the microwave. 
5. Set aside to cool down. (Optional: add the instant coffee powder to the melted chocolate while still hot, and stir to dissolve).
6. In the bowl of a stand mixer, whisk the eggs and caster sugar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58972367"/>
                  </a:ext>
                </a:extLst>
              </a:tr>
            </a:tbl>
          </a:graphicData>
        </a:graphic>
      </p:graphicFrame>
      <p:sp>
        <p:nvSpPr>
          <p:cNvPr id="4" name="Text Placeholder 3">
            <a:extLst>
              <a:ext uri="{FF2B5EF4-FFF2-40B4-BE49-F238E27FC236}">
                <a16:creationId xmlns:a16="http://schemas.microsoft.com/office/drawing/2014/main" id="{B6E58F3C-9C77-44B1-8F10-DD2B0B7D5568}"/>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5546223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DA7B9-43B6-4922-8AD9-A0E7F38F5BEF}"/>
              </a:ext>
            </a:extLst>
          </p:cNvPr>
          <p:cNvSpPr>
            <a:spLocks noGrp="1"/>
          </p:cNvSpPr>
          <p:nvPr>
            <p:ph type="title"/>
          </p:nvPr>
        </p:nvSpPr>
        <p:spPr/>
        <p:txBody>
          <a:bodyPr/>
          <a:lstStyle/>
          <a:p>
            <a:r>
              <a:rPr lang="en-US"/>
              <a:t>Facebook Own Posts Table | SCS Dairy MY - 13 of 16</a:t>
            </a:r>
          </a:p>
        </p:txBody>
      </p:sp>
      <p:graphicFrame>
        <p:nvGraphicFramePr>
          <p:cNvPr id="5" name="Table Placeholder 4">
            <a:extLst>
              <a:ext uri="{FF2B5EF4-FFF2-40B4-BE49-F238E27FC236}">
                <a16:creationId xmlns:a16="http://schemas.microsoft.com/office/drawing/2014/main" id="{79812B86-DA6C-4A58-A2DD-5240381918FE}"/>
              </a:ext>
            </a:extLst>
          </p:cNvPr>
          <p:cNvGraphicFramePr>
            <a:graphicFrameLocks noGrp="1"/>
          </p:cNvGraphicFramePr>
          <p:nvPr>
            <p:ph type="tbl" sz="quarter" idx="13"/>
            <p:extLst>
              <p:ext uri="{D42A27DB-BD31-4B8C-83A1-F6EECF244321}">
                <p14:modId xmlns:p14="http://schemas.microsoft.com/office/powerpoint/2010/main" val="664096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25533073"/>
                    </a:ext>
                  </a:extLst>
                </a:gridCol>
                <a:gridCol w="822960">
                  <a:extLst>
                    <a:ext uri="{9D8B030D-6E8A-4147-A177-3AD203B41FA5}">
                      <a16:colId xmlns:a16="http://schemas.microsoft.com/office/drawing/2014/main" val="3371229107"/>
                    </a:ext>
                  </a:extLst>
                </a:gridCol>
                <a:gridCol w="822960">
                  <a:extLst>
                    <a:ext uri="{9D8B030D-6E8A-4147-A177-3AD203B41FA5}">
                      <a16:colId xmlns:a16="http://schemas.microsoft.com/office/drawing/2014/main" val="457904040"/>
                    </a:ext>
                  </a:extLst>
                </a:gridCol>
                <a:gridCol w="822960">
                  <a:extLst>
                    <a:ext uri="{9D8B030D-6E8A-4147-A177-3AD203B41FA5}">
                      <a16:colId xmlns:a16="http://schemas.microsoft.com/office/drawing/2014/main" val="4049226851"/>
                    </a:ext>
                  </a:extLst>
                </a:gridCol>
                <a:gridCol w="822960">
                  <a:extLst>
                    <a:ext uri="{9D8B030D-6E8A-4147-A177-3AD203B41FA5}">
                      <a16:colId xmlns:a16="http://schemas.microsoft.com/office/drawing/2014/main" val="3806223190"/>
                    </a:ext>
                  </a:extLst>
                </a:gridCol>
                <a:gridCol w="822960">
                  <a:extLst>
                    <a:ext uri="{9D8B030D-6E8A-4147-A177-3AD203B41FA5}">
                      <a16:colId xmlns:a16="http://schemas.microsoft.com/office/drawing/2014/main" val="407207941"/>
                    </a:ext>
                  </a:extLst>
                </a:gridCol>
                <a:gridCol w="822960">
                  <a:extLst>
                    <a:ext uri="{9D8B030D-6E8A-4147-A177-3AD203B41FA5}">
                      <a16:colId xmlns:a16="http://schemas.microsoft.com/office/drawing/2014/main" val="261132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7526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- 2020-12-14 18:01:30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 winners of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Cuisine's Discover the Secret of Baking competition! Thank you to our fans for being part of this exciting event and making it a success!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76193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- 2020-12-14 12:00:01</a:t>
                      </a:r>
                      <a:r>
                        <a:rPr kumimoji="0" lang="en-US" sz="1000" b="0" i="0" u="none" strike="noStrike" kern="1200" cap="none" spc="0" normalizeH="0" baseline="0" noProof="0">
                          <a:ln>
                            <a:noFill/>
                          </a:ln>
                          <a:solidFill>
                            <a:prstClr val="black"/>
                          </a:solidFill>
                          <a:effectLst/>
                          <a:uLnTx/>
                          <a:uFillTx/>
                          <a:latin typeface="+mn-lt"/>
                          <a:ea typeface="+mn-ea"/>
                          <a:cs typeface="+mn-cs"/>
                        </a:rPr>
                        <a:t>
 Brighten up your Monday and bake cookies with SCS Butter to beat the Monday blues! 
#SCSdairy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38069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- 2020-12-12 14:02:12</a:t>
                      </a:r>
                      <a:r>
                        <a:rPr kumimoji="0" lang="en-US" sz="1000" b="0" i="0" u="none" strike="noStrike" kern="1200" cap="none" spc="0" normalizeH="0" baseline="0" noProof="0">
                          <a:ln>
                            <a:noFill/>
                          </a:ln>
                          <a:solidFill>
                            <a:prstClr val="black"/>
                          </a:solidFill>
                          <a:effectLst/>
                          <a:uLnTx/>
                          <a:uFillTx/>
                          <a:latin typeface="+mn-lt"/>
                          <a:ea typeface="+mn-ea"/>
                          <a:cs typeface="+mn-cs"/>
                        </a:rPr>
                        <a:t>
 What are you planning to bake with SCS Butter during the  school holidays? 
Share your ideas with us!
#SCSdairy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97579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- 2020-12-11 20:22:41</a:t>
                      </a:r>
                      <a:r>
                        <a:rPr kumimoji="0" lang="en-US" sz="1000" b="0" i="0" u="none" strike="noStrike" kern="1200" cap="none" spc="0" normalizeH="0" baseline="0" noProof="0">
                          <a:ln>
                            <a:noFill/>
                          </a:ln>
                          <a:solidFill>
                            <a:prstClr val="black"/>
                          </a:solidFill>
                          <a:effectLst/>
                          <a:uLnTx/>
                          <a:uFillTx/>
                          <a:latin typeface="+mn-lt"/>
                          <a:ea typeface="+mn-ea"/>
                          <a:cs typeface="+mn-cs"/>
                        </a:rPr>
                        <a:t>
 The time has come for the crowning of </a:t>
                      </a:r>
                      <a:r>
                        <a:rPr kumimoji="0" lang="ja-JP" altLang="en-US" sz="1000" b="0" i="0" u="none" strike="noStrike" kern="1200" cap="none" spc="0" normalizeH="0" baseline="0" noProof="0">
                          <a:ln>
                            <a:noFill/>
                          </a:ln>
                          <a:solidFill>
                            <a:prstClr val="black"/>
                          </a:solidFill>
                          <a:effectLst/>
                          <a:uLnTx/>
                          <a:uFillTx/>
                          <a:latin typeface="+mn-lt"/>
                          <a:ea typeface="+mn-ea"/>
                          <a:cs typeface="+mn-cs"/>
                        </a:rPr>
                        <a:t>美味风采 </a:t>
                      </a:r>
                      <a:r>
                        <a:rPr kumimoji="0" lang="en-US" sz="1000" b="0" i="0" u="none" strike="noStrike" kern="1200" cap="none" spc="0" normalizeH="0" baseline="0" noProof="0">
                          <a:ln>
                            <a:noFill/>
                          </a:ln>
                          <a:solidFill>
                            <a:prstClr val="black"/>
                          </a:solidFill>
                          <a:effectLst/>
                          <a:uLnTx/>
                          <a:uFillTx/>
                          <a:latin typeface="+mn-lt"/>
                          <a:ea typeface="+mn-ea"/>
                          <a:cs typeface="+mn-cs"/>
                        </a:rPr>
                        <a:t>Oriental Cuisine's Discover the Secret of Baking Winner during the Grand Finale! Join in the excitement and fun as the finalists give their best to win the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38596093"/>
                  </a:ext>
                </a:extLst>
              </a:tr>
            </a:tbl>
          </a:graphicData>
        </a:graphic>
      </p:graphicFrame>
      <p:sp>
        <p:nvSpPr>
          <p:cNvPr id="4" name="Text Placeholder 3">
            <a:extLst>
              <a:ext uri="{FF2B5EF4-FFF2-40B4-BE49-F238E27FC236}">
                <a16:creationId xmlns:a16="http://schemas.microsoft.com/office/drawing/2014/main" id="{75438BA1-0487-4C4E-8B2E-8624943D6928}"/>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4137764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016E7-C06D-4170-A630-85D27173070B}"/>
              </a:ext>
            </a:extLst>
          </p:cNvPr>
          <p:cNvSpPr>
            <a:spLocks noGrp="1"/>
          </p:cNvSpPr>
          <p:nvPr>
            <p:ph type="title"/>
          </p:nvPr>
        </p:nvSpPr>
        <p:spPr/>
        <p:txBody>
          <a:bodyPr/>
          <a:lstStyle/>
          <a:p>
            <a:r>
              <a:rPr lang="en-US"/>
              <a:t>Facebook Own Posts Table | SCS Dairy MY - 14 of 16</a:t>
            </a:r>
          </a:p>
        </p:txBody>
      </p:sp>
      <p:graphicFrame>
        <p:nvGraphicFramePr>
          <p:cNvPr id="5" name="Table Placeholder 4">
            <a:extLst>
              <a:ext uri="{FF2B5EF4-FFF2-40B4-BE49-F238E27FC236}">
                <a16:creationId xmlns:a16="http://schemas.microsoft.com/office/drawing/2014/main" id="{EC4E66FC-0F62-4762-878F-04B8B40C3307}"/>
              </a:ext>
            </a:extLst>
          </p:cNvPr>
          <p:cNvGraphicFramePr>
            <a:graphicFrameLocks noGrp="1"/>
          </p:cNvGraphicFramePr>
          <p:nvPr>
            <p:ph type="tbl" sz="quarter" idx="13"/>
            <p:extLst>
              <p:ext uri="{D42A27DB-BD31-4B8C-83A1-F6EECF244321}">
                <p14:modId xmlns:p14="http://schemas.microsoft.com/office/powerpoint/2010/main" val="1591959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93215230"/>
                    </a:ext>
                  </a:extLst>
                </a:gridCol>
                <a:gridCol w="822960">
                  <a:extLst>
                    <a:ext uri="{9D8B030D-6E8A-4147-A177-3AD203B41FA5}">
                      <a16:colId xmlns:a16="http://schemas.microsoft.com/office/drawing/2014/main" val="3908200258"/>
                    </a:ext>
                  </a:extLst>
                </a:gridCol>
                <a:gridCol w="822960">
                  <a:extLst>
                    <a:ext uri="{9D8B030D-6E8A-4147-A177-3AD203B41FA5}">
                      <a16:colId xmlns:a16="http://schemas.microsoft.com/office/drawing/2014/main" val="3298659085"/>
                    </a:ext>
                  </a:extLst>
                </a:gridCol>
                <a:gridCol w="822960">
                  <a:extLst>
                    <a:ext uri="{9D8B030D-6E8A-4147-A177-3AD203B41FA5}">
                      <a16:colId xmlns:a16="http://schemas.microsoft.com/office/drawing/2014/main" val="1481192645"/>
                    </a:ext>
                  </a:extLst>
                </a:gridCol>
                <a:gridCol w="822960">
                  <a:extLst>
                    <a:ext uri="{9D8B030D-6E8A-4147-A177-3AD203B41FA5}">
                      <a16:colId xmlns:a16="http://schemas.microsoft.com/office/drawing/2014/main" val="2331283097"/>
                    </a:ext>
                  </a:extLst>
                </a:gridCol>
                <a:gridCol w="822960">
                  <a:extLst>
                    <a:ext uri="{9D8B030D-6E8A-4147-A177-3AD203B41FA5}">
                      <a16:colId xmlns:a16="http://schemas.microsoft.com/office/drawing/2014/main" val="2144404437"/>
                    </a:ext>
                  </a:extLst>
                </a:gridCol>
                <a:gridCol w="822960">
                  <a:extLst>
                    <a:ext uri="{9D8B030D-6E8A-4147-A177-3AD203B41FA5}">
                      <a16:colId xmlns:a16="http://schemas.microsoft.com/office/drawing/2014/main" val="444065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8346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- 2020-12-10 15:00:01</a:t>
                      </a:r>
                      <a:r>
                        <a:rPr kumimoji="0" lang="en-US" sz="1000" b="0" i="0" u="none" strike="noStrike" kern="1200" cap="none" spc="0" normalizeH="0" baseline="0" noProof="0">
                          <a:ln>
                            <a:noFill/>
                          </a:ln>
                          <a:solidFill>
                            <a:prstClr val="black"/>
                          </a:solidFill>
                          <a:effectLst/>
                          <a:uLnTx/>
                          <a:uFillTx/>
                          <a:latin typeface="+mn-lt"/>
                          <a:ea typeface="+mn-ea"/>
                          <a:cs typeface="+mn-cs"/>
                        </a:rPr>
                        <a:t>
 SCS fans, we have exciting news for you! Your favourite butter SCS is coming to spread joy on Lazada!
Now you can shop all your favourite SCS products on lazada.com from the comfort of your home!
Log onto lazada now and shop away: https://bit.ly/SCSMYLazada
#SCSButter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96804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- 2020-12-10 12:00:27</a:t>
                      </a:r>
                      <a:r>
                        <a:rPr kumimoji="0" lang="en-US" sz="1000" b="0" i="0" u="none" strike="noStrike" kern="1200" cap="none" spc="0" normalizeH="0" baseline="0" noProof="0">
                          <a:ln>
                            <a:noFill/>
                          </a:ln>
                          <a:solidFill>
                            <a:prstClr val="black"/>
                          </a:solidFill>
                          <a:effectLst/>
                          <a:uLnTx/>
                          <a:uFillTx/>
                          <a:latin typeface="+mn-lt"/>
                          <a:ea typeface="+mn-ea"/>
                          <a:cs typeface="+mn-cs"/>
                        </a:rPr>
                        <a:t>
 Hard to resist a cake, especially when it is made with SCS Butter! ;)
#SCSdairy #goodness #cake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30133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- 2020-12-08 16:00:18</a:t>
                      </a:r>
                      <a:r>
                        <a:rPr kumimoji="0" lang="en-US" sz="1000" b="0" i="0" u="none" strike="noStrike" kern="1200" cap="none" spc="0" normalizeH="0" baseline="0" noProof="0">
                          <a:ln>
                            <a:noFill/>
                          </a:ln>
                          <a:solidFill>
                            <a:prstClr val="black"/>
                          </a:solidFill>
                          <a:effectLst/>
                          <a:uLnTx/>
                          <a:uFillTx/>
                          <a:latin typeface="+mn-lt"/>
                          <a:ea typeface="+mn-ea"/>
                          <a:cs typeface="+mn-cs"/>
                        </a:rPr>
                        <a:t>
 To achieve a leveled cake top, wrap the tin with a thin strip of wet towel before putting it in the oven. This cools down the sides and ensures that the cake bakes evenly, giving a beautiful flat surface for decorating.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53209086"/>
                  </a:ext>
                </a:extLst>
              </a:tr>
            </a:tbl>
          </a:graphicData>
        </a:graphic>
      </p:graphicFrame>
      <p:sp>
        <p:nvSpPr>
          <p:cNvPr id="4" name="Text Placeholder 3">
            <a:extLst>
              <a:ext uri="{FF2B5EF4-FFF2-40B4-BE49-F238E27FC236}">
                <a16:creationId xmlns:a16="http://schemas.microsoft.com/office/drawing/2014/main" id="{E7E79A50-873C-43A2-A442-B4AA6891C108}"/>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6871712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1A493-AECD-4E77-BF62-557498E008AD}"/>
              </a:ext>
            </a:extLst>
          </p:cNvPr>
          <p:cNvSpPr>
            <a:spLocks noGrp="1"/>
          </p:cNvSpPr>
          <p:nvPr>
            <p:ph type="title"/>
          </p:nvPr>
        </p:nvSpPr>
        <p:spPr/>
        <p:txBody>
          <a:bodyPr/>
          <a:lstStyle/>
          <a:p>
            <a:r>
              <a:rPr lang="en-US"/>
              <a:t>Facebook Own Posts Table | SCS Dairy MY - 15 of 16</a:t>
            </a:r>
          </a:p>
        </p:txBody>
      </p:sp>
      <p:graphicFrame>
        <p:nvGraphicFramePr>
          <p:cNvPr id="5" name="Table Placeholder 4">
            <a:extLst>
              <a:ext uri="{FF2B5EF4-FFF2-40B4-BE49-F238E27FC236}">
                <a16:creationId xmlns:a16="http://schemas.microsoft.com/office/drawing/2014/main" id="{D82AA945-9E86-4118-A763-1A4344D1A705}"/>
              </a:ext>
            </a:extLst>
          </p:cNvPr>
          <p:cNvGraphicFramePr>
            <a:graphicFrameLocks noGrp="1"/>
          </p:cNvGraphicFramePr>
          <p:nvPr>
            <p:ph type="tbl" sz="quarter" idx="13"/>
            <p:extLst>
              <p:ext uri="{D42A27DB-BD31-4B8C-83A1-F6EECF244321}">
                <p14:modId xmlns:p14="http://schemas.microsoft.com/office/powerpoint/2010/main" val="2714041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6342437"/>
                    </a:ext>
                  </a:extLst>
                </a:gridCol>
                <a:gridCol w="822960">
                  <a:extLst>
                    <a:ext uri="{9D8B030D-6E8A-4147-A177-3AD203B41FA5}">
                      <a16:colId xmlns:a16="http://schemas.microsoft.com/office/drawing/2014/main" val="2265303340"/>
                    </a:ext>
                  </a:extLst>
                </a:gridCol>
                <a:gridCol w="822960">
                  <a:extLst>
                    <a:ext uri="{9D8B030D-6E8A-4147-A177-3AD203B41FA5}">
                      <a16:colId xmlns:a16="http://schemas.microsoft.com/office/drawing/2014/main" val="1994999990"/>
                    </a:ext>
                  </a:extLst>
                </a:gridCol>
                <a:gridCol w="822960">
                  <a:extLst>
                    <a:ext uri="{9D8B030D-6E8A-4147-A177-3AD203B41FA5}">
                      <a16:colId xmlns:a16="http://schemas.microsoft.com/office/drawing/2014/main" val="2678318304"/>
                    </a:ext>
                  </a:extLst>
                </a:gridCol>
                <a:gridCol w="822960">
                  <a:extLst>
                    <a:ext uri="{9D8B030D-6E8A-4147-A177-3AD203B41FA5}">
                      <a16:colId xmlns:a16="http://schemas.microsoft.com/office/drawing/2014/main" val="2421583152"/>
                    </a:ext>
                  </a:extLst>
                </a:gridCol>
                <a:gridCol w="822960">
                  <a:extLst>
                    <a:ext uri="{9D8B030D-6E8A-4147-A177-3AD203B41FA5}">
                      <a16:colId xmlns:a16="http://schemas.microsoft.com/office/drawing/2014/main" val="2434298011"/>
                    </a:ext>
                  </a:extLst>
                </a:gridCol>
                <a:gridCol w="822960">
                  <a:extLst>
                    <a:ext uri="{9D8B030D-6E8A-4147-A177-3AD203B41FA5}">
                      <a16:colId xmlns:a16="http://schemas.microsoft.com/office/drawing/2014/main" val="2587020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3794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- 2020-12-06 13:00:28</a:t>
                      </a:r>
                      <a:r>
                        <a:rPr kumimoji="0" lang="en-US" sz="1000" b="0" i="0" u="none" strike="noStrike" kern="1200" cap="none" spc="0" normalizeH="0" baseline="0" noProof="0">
                          <a:ln>
                            <a:noFill/>
                          </a:ln>
                          <a:solidFill>
                            <a:prstClr val="black"/>
                          </a:solidFill>
                          <a:effectLst/>
                          <a:uLnTx/>
                          <a:uFillTx/>
                          <a:latin typeface="+mn-lt"/>
                          <a:ea typeface="+mn-ea"/>
                          <a:cs typeface="+mn-cs"/>
                        </a:rPr>
                        <a:t>
 Make these delicious, soft and chewy pretzels for your kids at home this school holiday! Brushed with melted SCS Salted Butter, these pretzels are a real treat!
#SCSrecipes #JustAddSCS
Soft Pretzels
Ingredients:
2 tbsp SCS Salted Butter, melted
1 tbsp yeast
2 tbsp brown sugar
1⅛ tsp salt
355ml + 473ml warm water
420–480g flour
2 tbsp baking soda
Instructions:
1. Mix yeast, brown sugar, salt, 355ml warm water together. 
2. Add flour until the dough forms a ball and begins to pull away from the sides. 
3. Mix together and knead for 3 minutes. Cover and let it rise for 1 hour.
4. Divide dough into 12 pieces, then roll into 18" ropes.
5. Twist into pretzels.
6. Mix the remaining warm water with baking soda.
7. Dip pretzels in baking soda mixture. Let it rise for 15-20 minutes.
8. Bake at 232°C for 8 minutes.
9. Brush with melted SCS Salted Butter and sprinkle with course salt or cinnamon sugar.
Source: https://thecraftingchicks.com/soft-pretzel-recipe/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21660379"/>
                  </a:ext>
                </a:extLst>
              </a:tr>
            </a:tbl>
          </a:graphicData>
        </a:graphic>
      </p:graphicFrame>
      <p:sp>
        <p:nvSpPr>
          <p:cNvPr id="4" name="Text Placeholder 3">
            <a:extLst>
              <a:ext uri="{FF2B5EF4-FFF2-40B4-BE49-F238E27FC236}">
                <a16:creationId xmlns:a16="http://schemas.microsoft.com/office/drawing/2014/main" id="{9291BECE-B3F5-4F13-98E3-BF6E22C2FC48}"/>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5231021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6AEB5-8BBF-44DF-9207-D4FFEE91925A}"/>
              </a:ext>
            </a:extLst>
          </p:cNvPr>
          <p:cNvSpPr>
            <a:spLocks noGrp="1"/>
          </p:cNvSpPr>
          <p:nvPr>
            <p:ph type="title"/>
          </p:nvPr>
        </p:nvSpPr>
        <p:spPr/>
        <p:txBody>
          <a:bodyPr/>
          <a:lstStyle/>
          <a:p>
            <a:r>
              <a:rPr lang="en-US"/>
              <a:t>Facebook Own Posts Table | SCS Dairy MY - 16 of 16</a:t>
            </a:r>
          </a:p>
        </p:txBody>
      </p:sp>
      <p:graphicFrame>
        <p:nvGraphicFramePr>
          <p:cNvPr id="5" name="Table Placeholder 4">
            <a:extLst>
              <a:ext uri="{FF2B5EF4-FFF2-40B4-BE49-F238E27FC236}">
                <a16:creationId xmlns:a16="http://schemas.microsoft.com/office/drawing/2014/main" id="{7E56202C-DB5A-41EB-BFDD-3FDCFA7A5E57}"/>
              </a:ext>
            </a:extLst>
          </p:cNvPr>
          <p:cNvGraphicFramePr>
            <a:graphicFrameLocks noGrp="1"/>
          </p:cNvGraphicFramePr>
          <p:nvPr>
            <p:ph type="tbl" sz="quarter" idx="13"/>
            <p:extLst>
              <p:ext uri="{D42A27DB-BD31-4B8C-83A1-F6EECF244321}">
                <p14:modId xmlns:p14="http://schemas.microsoft.com/office/powerpoint/2010/main" val="1325085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5227036"/>
                    </a:ext>
                  </a:extLst>
                </a:gridCol>
                <a:gridCol w="822960">
                  <a:extLst>
                    <a:ext uri="{9D8B030D-6E8A-4147-A177-3AD203B41FA5}">
                      <a16:colId xmlns:a16="http://schemas.microsoft.com/office/drawing/2014/main" val="767454851"/>
                    </a:ext>
                  </a:extLst>
                </a:gridCol>
                <a:gridCol w="822960">
                  <a:extLst>
                    <a:ext uri="{9D8B030D-6E8A-4147-A177-3AD203B41FA5}">
                      <a16:colId xmlns:a16="http://schemas.microsoft.com/office/drawing/2014/main" val="2086391448"/>
                    </a:ext>
                  </a:extLst>
                </a:gridCol>
                <a:gridCol w="822960">
                  <a:extLst>
                    <a:ext uri="{9D8B030D-6E8A-4147-A177-3AD203B41FA5}">
                      <a16:colId xmlns:a16="http://schemas.microsoft.com/office/drawing/2014/main" val="1762427788"/>
                    </a:ext>
                  </a:extLst>
                </a:gridCol>
                <a:gridCol w="822960">
                  <a:extLst>
                    <a:ext uri="{9D8B030D-6E8A-4147-A177-3AD203B41FA5}">
                      <a16:colId xmlns:a16="http://schemas.microsoft.com/office/drawing/2014/main" val="2186750989"/>
                    </a:ext>
                  </a:extLst>
                </a:gridCol>
                <a:gridCol w="822960">
                  <a:extLst>
                    <a:ext uri="{9D8B030D-6E8A-4147-A177-3AD203B41FA5}">
                      <a16:colId xmlns:a16="http://schemas.microsoft.com/office/drawing/2014/main" val="615460395"/>
                    </a:ext>
                  </a:extLst>
                </a:gridCol>
                <a:gridCol w="822960">
                  <a:extLst>
                    <a:ext uri="{9D8B030D-6E8A-4147-A177-3AD203B41FA5}">
                      <a16:colId xmlns:a16="http://schemas.microsoft.com/office/drawing/2014/main" val="2818548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0017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- 2020-12-04 12:00:11</a:t>
                      </a:r>
                      <a:r>
                        <a:rPr kumimoji="0" lang="en-US" sz="1000" b="0" i="0" u="none" strike="noStrike" kern="1200" cap="none" spc="0" normalizeH="0" baseline="0" noProof="0">
                          <a:ln>
                            <a:noFill/>
                          </a:ln>
                          <a:solidFill>
                            <a:prstClr val="black"/>
                          </a:solidFill>
                          <a:effectLst/>
                          <a:uLnTx/>
                          <a:uFillTx/>
                          <a:latin typeface="+mn-lt"/>
                          <a:ea typeface="+mn-ea"/>
                          <a:cs typeface="+mn-cs"/>
                        </a:rPr>
                        <a:t>
 The first 5 words that you find are what you will be getting to eat this weekend.
Tell us which words you found?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95566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- 2020-12-02 16:55:31</a:t>
                      </a:r>
                      <a:r>
                        <a:rPr kumimoji="0" lang="en-US" sz="1000" b="0" i="0" u="none" strike="noStrike" kern="1200" cap="none" spc="0" normalizeH="0" baseline="0" noProof="0">
                          <a:ln>
                            <a:noFill/>
                          </a:ln>
                          <a:solidFill>
                            <a:prstClr val="black"/>
                          </a:solidFill>
                          <a:effectLst/>
                          <a:uLnTx/>
                          <a:uFillTx/>
                          <a:latin typeface="+mn-lt"/>
                          <a:ea typeface="+mn-ea"/>
                          <a:cs typeface="+mn-cs"/>
                        </a:rPr>
                        <a:t>
 Precision becomes a priority when it comes to achieving the right flavour in a recipe. SCS Unsalted Butter with no added salt, gives you the liberty to control the flavour and gives you the taste you want when baking or cooking.
#SCSButter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8673952"/>
                  </a:ext>
                </a:extLst>
              </a:tr>
            </a:tbl>
          </a:graphicData>
        </a:graphic>
      </p:graphicFrame>
      <p:sp>
        <p:nvSpPr>
          <p:cNvPr id="4" name="Text Placeholder 3">
            <a:extLst>
              <a:ext uri="{FF2B5EF4-FFF2-40B4-BE49-F238E27FC236}">
                <a16:creationId xmlns:a16="http://schemas.microsoft.com/office/drawing/2014/main" id="{E0B4E790-EDDB-4953-8FD4-218D1387B566}"/>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6240549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74444-0159-4A33-8B5B-D5C81AA5C413}"/>
              </a:ext>
            </a:extLst>
          </p:cNvPr>
          <p:cNvSpPr>
            <a:spLocks noGrp="1"/>
          </p:cNvSpPr>
          <p:nvPr>
            <p:ph type="title"/>
          </p:nvPr>
        </p:nvSpPr>
        <p:spPr/>
        <p:txBody>
          <a:bodyPr/>
          <a:lstStyle/>
          <a:p>
            <a:r>
              <a:rPr lang="en-US"/>
              <a:t>Facebook Custom Reach (Collumn Chart) | SCS Dairy MY</a:t>
            </a:r>
          </a:p>
        </p:txBody>
      </p:sp>
      <p:graphicFrame>
        <p:nvGraphicFramePr>
          <p:cNvPr id="6" name="Chart Placeholder 5">
            <a:extLst>
              <a:ext uri="{FF2B5EF4-FFF2-40B4-BE49-F238E27FC236}">
                <a16:creationId xmlns:a16="http://schemas.microsoft.com/office/drawing/2014/main" id="{A0E3CCA8-9D32-4F0E-A636-AB234658B491}"/>
              </a:ext>
            </a:extLst>
          </p:cNvPr>
          <p:cNvGraphicFramePr>
            <a:graphicFrameLocks noGrp="1"/>
          </p:cNvGraphicFramePr>
          <p:nvPr>
            <p:ph type="chart" sz="quarter" idx="13"/>
            <p:extLst>
              <p:ext uri="{D42A27DB-BD31-4B8C-83A1-F6EECF244321}">
                <p14:modId xmlns:p14="http://schemas.microsoft.com/office/powerpoint/2010/main" val="838774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4FF27E-88FB-401D-AB4D-B084398655AB}"/>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B79FD3C2-590B-4109-8DB8-BD8AF3CA8E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52003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B870A-A208-4440-8B47-8EDCC6E1E596}"/>
              </a:ext>
            </a:extLst>
          </p:cNvPr>
          <p:cNvSpPr>
            <a:spLocks noGrp="1"/>
          </p:cNvSpPr>
          <p:nvPr>
            <p:ph type="title"/>
          </p:nvPr>
        </p:nvSpPr>
        <p:spPr/>
        <p:txBody>
          <a:bodyPr/>
          <a:lstStyle/>
          <a:p>
            <a:r>
              <a:rPr lang="en-US"/>
              <a:t>Facebook Total Engagements | SCS Dairy MY</a:t>
            </a:r>
          </a:p>
        </p:txBody>
      </p:sp>
      <p:graphicFrame>
        <p:nvGraphicFramePr>
          <p:cNvPr id="6" name="Chart Placeholder 5">
            <a:extLst>
              <a:ext uri="{FF2B5EF4-FFF2-40B4-BE49-F238E27FC236}">
                <a16:creationId xmlns:a16="http://schemas.microsoft.com/office/drawing/2014/main" id="{6B741DA5-7F37-416C-99D8-1F19BE7766DD}"/>
              </a:ext>
            </a:extLst>
          </p:cNvPr>
          <p:cNvGraphicFramePr>
            <a:graphicFrameLocks noGrp="1"/>
          </p:cNvGraphicFramePr>
          <p:nvPr>
            <p:ph type="chart" sz="quarter" idx="13"/>
            <p:extLst>
              <p:ext uri="{D42A27DB-BD31-4B8C-83A1-F6EECF244321}">
                <p14:modId xmlns:p14="http://schemas.microsoft.com/office/powerpoint/2010/main" val="976212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FDD095-CBAC-4DAC-85A7-7DE3BAC3C545}"/>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06336639-EA6F-48FA-8816-36C5BE865A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51096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1263</Words>
  <Application>Microsoft Office PowerPoint</Application>
  <PresentationFormat>On-screen Show (4:3)</PresentationFormat>
  <Paragraphs>529</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5</vt:lpstr>
      <vt:lpstr>Facebook (FB) Custom Own Posts Table (new) | SCS Dairy MY - 2 of 5</vt:lpstr>
      <vt:lpstr>Facebook (FB) Custom Own Posts Table (new) | SCS Dairy MY - 3 of 5</vt:lpstr>
      <vt:lpstr>Facebook (FB) Custom Own Posts Table (new) | SCS Dairy MY - 4 of 5</vt:lpstr>
      <vt:lpstr>Facebook (FB) Custom Own Posts Table (new) | SCS Dairy MY - 5 of 5</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Total Engagements over Time (monthly) | SCS Dairy MY</vt:lpstr>
      <vt:lpstr>Facebook Own Posts Table | SCS Dairy MY - 1 of 16</vt:lpstr>
      <vt:lpstr>Facebook Own Posts Table | SCS Dairy MY - 2 of 16</vt:lpstr>
      <vt:lpstr>Facebook Own Posts Table | SCS Dairy MY - 3 of 16</vt:lpstr>
      <vt:lpstr>Facebook Own Posts Table | SCS Dairy MY - 4 of 16</vt:lpstr>
      <vt:lpstr>Facebook Own Posts Table | SCS Dairy MY - 5 of 16</vt:lpstr>
      <vt:lpstr>Facebook Own Posts Table | SCS Dairy MY - 6 of 16</vt:lpstr>
      <vt:lpstr>Facebook Own Posts Table | SCS Dairy MY - 7 of 16</vt:lpstr>
      <vt:lpstr>Facebook Own Posts Table | SCS Dairy MY - 8 of 16</vt:lpstr>
      <vt:lpstr>Facebook Own Posts Table | SCS Dairy MY - 9 of 16</vt:lpstr>
      <vt:lpstr>Facebook Own Posts Table | SCS Dairy MY - 10 of 16</vt:lpstr>
      <vt:lpstr>Facebook Own Posts Table | SCS Dairy MY - 11 of 16</vt:lpstr>
      <vt:lpstr>Facebook Own Posts Table | SCS Dairy MY - 12 of 16</vt:lpstr>
      <vt:lpstr>Facebook Own Posts Table | SCS Dairy MY - 13 of 16</vt:lpstr>
      <vt:lpstr>Facebook Own Posts Table | SCS Dairy MY - 14 of 16</vt:lpstr>
      <vt:lpstr>Facebook Own Posts Table | SCS Dairy MY - 15 of 16</vt:lpstr>
      <vt:lpstr>Facebook Own Posts Table | SCS Dairy MY - 16 of 16</vt:lpstr>
      <vt:lpstr>Facebook Custom Reach (Collumn Chart) | SCS Dairy MY</vt:lpstr>
      <vt:lpstr>Facebook Total Engagements | SCS Dairy MY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2021-01-04T09:23:27Z</dcterms:created>
  <dcterms:modified xsi:type="dcterms:W3CDTF">2021-01-04T09:24:14Z</dcterms:modified>
</cp:coreProperties>
</file>