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7"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Lst>
  <p:sldSz cx="9144000" cy="6858000" type="screen4x3"/>
  <p:notesSz cx="6858000" cy="9144000"/>
  <p:embeddedFontLst>
    <p:embeddedFont>
      <p:font typeface="Calibri" panose="020F0502020204030204" pitchFamily="34" charset="0"/>
      <p:regular r:id="rId40"/>
      <p:bold r:id="rId41"/>
      <p:italic r:id="rId42"/>
      <p:boldItalic r:id="rId4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3.fntdata"/><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1.fntdata"/><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4.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7932</c:v>
                </c:pt>
                <c:pt idx="1">
                  <c:v>8478</c:v>
                </c:pt>
                <c:pt idx="2">
                  <c:v>7783</c:v>
                </c:pt>
                <c:pt idx="3">
                  <c:v>8140</c:v>
                </c:pt>
                <c:pt idx="4">
                  <c:v>8172</c:v>
                </c:pt>
                <c:pt idx="5">
                  <c:v>8214</c:v>
                </c:pt>
                <c:pt idx="6">
                  <c:v>6809</c:v>
                </c:pt>
                <c:pt idx="7">
                  <c:v>6123</c:v>
                </c:pt>
                <c:pt idx="8">
                  <c:v>5654</c:v>
                </c:pt>
                <c:pt idx="9">
                  <c:v>6562</c:v>
                </c:pt>
                <c:pt idx="10">
                  <c:v>5996</c:v>
                </c:pt>
                <c:pt idx="11">
                  <c:v>8143</c:v>
                </c:pt>
                <c:pt idx="12">
                  <c:v>8223</c:v>
                </c:pt>
                <c:pt idx="13">
                  <c:v>9465</c:v>
                </c:pt>
                <c:pt idx="14">
                  <c:v>6969</c:v>
                </c:pt>
                <c:pt idx="15">
                  <c:v>5996</c:v>
                </c:pt>
                <c:pt idx="16">
                  <c:v>5193</c:v>
                </c:pt>
                <c:pt idx="17">
                  <c:v>7609</c:v>
                </c:pt>
                <c:pt idx="18">
                  <c:v>6197</c:v>
                </c:pt>
                <c:pt idx="19">
                  <c:v>6157</c:v>
                </c:pt>
                <c:pt idx="20">
                  <c:v>5411</c:v>
                </c:pt>
                <c:pt idx="21">
                  <c:v>7068</c:v>
                </c:pt>
                <c:pt idx="22">
                  <c:v>4391</c:v>
                </c:pt>
                <c:pt idx="23">
                  <c:v>3880</c:v>
                </c:pt>
                <c:pt idx="24">
                  <c:v>428</c:v>
                </c:pt>
                <c:pt idx="25">
                  <c:v>417</c:v>
                </c:pt>
                <c:pt idx="26">
                  <c:v>731</c:v>
                </c:pt>
                <c:pt idx="27">
                  <c:v>8670</c:v>
                </c:pt>
                <c:pt idx="28">
                  <c:v>3482</c:v>
                </c:pt>
                <c:pt idx="29">
                  <c:v>1085</c:v>
                </c:pt>
                <c:pt idx="30">
                  <c:v>3168</c:v>
                </c:pt>
              </c:numCache>
            </c:numRef>
          </c:val>
          <c:smooth val="0"/>
          <c:extLst>
            <c:ext xmlns:c16="http://schemas.microsoft.com/office/drawing/2014/chart" uri="{C3380CC4-5D6E-409C-BE32-E72D297353CC}">
              <c16:uniqueId val="{00000000-C93E-486A-BC2E-CE298837A80C}"/>
            </c:ext>
          </c:extLst>
        </c:ser>
        <c:dLbls>
          <c:showLegendKey val="0"/>
          <c:showVal val="0"/>
          <c:showCatName val="0"/>
          <c:showSerName val="0"/>
          <c:showPercent val="0"/>
          <c:showBubbleSize val="0"/>
        </c:dLbls>
        <c:smooth val="0"/>
        <c:axId val="314006440"/>
        <c:axId val="314006768"/>
      </c:lineChart>
      <c:dateAx>
        <c:axId val="3140064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06768"/>
        <c:crosses val="autoZero"/>
        <c:auto val="1"/>
        <c:lblOffset val="100"/>
        <c:baseTimeUnit val="days"/>
      </c:dateAx>
      <c:valAx>
        <c:axId val="314006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14006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264</c:v>
                </c:pt>
                <c:pt idx="1">
                  <c:v>241</c:v>
                </c:pt>
                <c:pt idx="2">
                  <c:v>275</c:v>
                </c:pt>
                <c:pt idx="3">
                  <c:v>408</c:v>
                </c:pt>
                <c:pt idx="4">
                  <c:v>203</c:v>
                </c:pt>
                <c:pt idx="5">
                  <c:v>239</c:v>
                </c:pt>
                <c:pt idx="6">
                  <c:v>247</c:v>
                </c:pt>
                <c:pt idx="7">
                  <c:v>198</c:v>
                </c:pt>
                <c:pt idx="8">
                  <c:v>163</c:v>
                </c:pt>
                <c:pt idx="9">
                  <c:v>199</c:v>
                </c:pt>
                <c:pt idx="10">
                  <c:v>221</c:v>
                </c:pt>
                <c:pt idx="11">
                  <c:v>280</c:v>
                </c:pt>
                <c:pt idx="12">
                  <c:v>293</c:v>
                </c:pt>
                <c:pt idx="13">
                  <c:v>682</c:v>
                </c:pt>
                <c:pt idx="14">
                  <c:v>385</c:v>
                </c:pt>
                <c:pt idx="15">
                  <c:v>273</c:v>
                </c:pt>
                <c:pt idx="16">
                  <c:v>223</c:v>
                </c:pt>
                <c:pt idx="17">
                  <c:v>461</c:v>
                </c:pt>
                <c:pt idx="18">
                  <c:v>201</c:v>
                </c:pt>
                <c:pt idx="19">
                  <c:v>209</c:v>
                </c:pt>
                <c:pt idx="20">
                  <c:v>161</c:v>
                </c:pt>
                <c:pt idx="21">
                  <c:v>403</c:v>
                </c:pt>
                <c:pt idx="22">
                  <c:v>275</c:v>
                </c:pt>
                <c:pt idx="23">
                  <c:v>205</c:v>
                </c:pt>
                <c:pt idx="24">
                  <c:v>19</c:v>
                </c:pt>
                <c:pt idx="25">
                  <c:v>19</c:v>
                </c:pt>
                <c:pt idx="26">
                  <c:v>23</c:v>
                </c:pt>
                <c:pt idx="27">
                  <c:v>275</c:v>
                </c:pt>
                <c:pt idx="28">
                  <c:v>165</c:v>
                </c:pt>
                <c:pt idx="29">
                  <c:v>42</c:v>
                </c:pt>
                <c:pt idx="30">
                  <c:v>183</c:v>
                </c:pt>
              </c:numCache>
            </c:numRef>
          </c:val>
          <c:smooth val="0"/>
          <c:extLst>
            <c:ext xmlns:c16="http://schemas.microsoft.com/office/drawing/2014/chart" uri="{C3380CC4-5D6E-409C-BE32-E72D297353CC}">
              <c16:uniqueId val="{00000000-235D-45A0-AFB0-831DD1ACED31}"/>
            </c:ext>
          </c:extLst>
        </c:ser>
        <c:dLbls>
          <c:showLegendKey val="0"/>
          <c:showVal val="0"/>
          <c:showCatName val="0"/>
          <c:showSerName val="0"/>
          <c:showPercent val="0"/>
          <c:showBubbleSize val="0"/>
        </c:dLbls>
        <c:smooth val="0"/>
        <c:axId val="271292008"/>
        <c:axId val="271292336"/>
      </c:lineChart>
      <c:dateAx>
        <c:axId val="2712920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92336"/>
        <c:crosses val="autoZero"/>
        <c:auto val="1"/>
        <c:lblOffset val="100"/>
        <c:baseTimeUnit val="days"/>
      </c:dateAx>
      <c:valAx>
        <c:axId val="2712923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12920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0</c:v>
                </c:pt>
                <c:pt idx="1">
                  <c:v>81</c:v>
                </c:pt>
                <c:pt idx="2">
                  <c:v>0</c:v>
                </c:pt>
                <c:pt idx="3">
                  <c:v>254</c:v>
                </c:pt>
                <c:pt idx="4">
                  <c:v>0</c:v>
                </c:pt>
                <c:pt idx="5">
                  <c:v>125</c:v>
                </c:pt>
                <c:pt idx="6">
                  <c:v>0</c:v>
                </c:pt>
                <c:pt idx="7">
                  <c:v>60</c:v>
                </c:pt>
                <c:pt idx="8">
                  <c:v>0</c:v>
                </c:pt>
                <c:pt idx="9">
                  <c:v>38</c:v>
                </c:pt>
                <c:pt idx="10">
                  <c:v>0</c:v>
                </c:pt>
                <c:pt idx="11">
                  <c:v>297</c:v>
                </c:pt>
                <c:pt idx="12">
                  <c:v>70</c:v>
                </c:pt>
                <c:pt idx="13">
                  <c:v>0</c:v>
                </c:pt>
                <c:pt idx="14">
                  <c:v>299</c:v>
                </c:pt>
                <c:pt idx="15">
                  <c:v>0</c:v>
                </c:pt>
                <c:pt idx="16">
                  <c:v>16</c:v>
                </c:pt>
                <c:pt idx="17">
                  <c:v>0</c:v>
                </c:pt>
                <c:pt idx="18">
                  <c:v>158</c:v>
                </c:pt>
                <c:pt idx="19">
                  <c:v>0</c:v>
                </c:pt>
                <c:pt idx="20">
                  <c:v>167</c:v>
                </c:pt>
                <c:pt idx="21">
                  <c:v>33</c:v>
                </c:pt>
                <c:pt idx="22">
                  <c:v>0</c:v>
                </c:pt>
                <c:pt idx="23">
                  <c:v>0</c:v>
                </c:pt>
                <c:pt idx="24">
                  <c:v>11</c:v>
                </c:pt>
                <c:pt idx="25">
                  <c:v>0</c:v>
                </c:pt>
                <c:pt idx="26">
                  <c:v>0</c:v>
                </c:pt>
                <c:pt idx="27">
                  <c:v>48</c:v>
                </c:pt>
                <c:pt idx="28">
                  <c:v>0</c:v>
                </c:pt>
                <c:pt idx="29">
                  <c:v>106</c:v>
                </c:pt>
                <c:pt idx="30">
                  <c:v>58</c:v>
                </c:pt>
              </c:numCache>
            </c:numRef>
          </c:val>
          <c:smooth val="0"/>
          <c:extLst>
            <c:ext xmlns:c16="http://schemas.microsoft.com/office/drawing/2014/chart" uri="{C3380CC4-5D6E-409C-BE32-E72D297353CC}">
              <c16:uniqueId val="{00000000-C723-46EB-95D4-2AC123C20382}"/>
            </c:ext>
          </c:extLst>
        </c:ser>
        <c:dLbls>
          <c:showLegendKey val="0"/>
          <c:showVal val="0"/>
          <c:showCatName val="0"/>
          <c:showSerName val="0"/>
          <c:showPercent val="0"/>
          <c:showBubbleSize val="0"/>
        </c:dLbls>
        <c:smooth val="0"/>
        <c:axId val="273008224"/>
        <c:axId val="273011176"/>
      </c:lineChart>
      <c:dateAx>
        <c:axId val="273008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11176"/>
        <c:crosses val="autoZero"/>
        <c:auto val="1"/>
        <c:lblOffset val="100"/>
        <c:baseTimeUnit val="days"/>
      </c:dateAx>
      <c:valAx>
        <c:axId val="273011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08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1782</c:v>
                </c:pt>
              </c:numCache>
            </c:numRef>
          </c:val>
          <c:extLst>
            <c:ext xmlns:c16="http://schemas.microsoft.com/office/drawing/2014/chart" uri="{C3380CC4-5D6E-409C-BE32-E72D297353CC}">
              <c16:uniqueId val="{00000000-C7CC-43AE-BEF8-23555EDDBB2E}"/>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Buttercup Malaysia</c:v>
                </c:pt>
              </c:strCache>
            </c:strRef>
          </c:cat>
          <c:val>
            <c:numRef>
              <c:f>Sheet1!$C$2</c:f>
              <c:numCache>
                <c:formatCode>General</c:formatCode>
                <c:ptCount val="1"/>
                <c:pt idx="0">
                  <c:v>79</c:v>
                </c:pt>
              </c:numCache>
            </c:numRef>
          </c:val>
          <c:extLst>
            <c:ext xmlns:c16="http://schemas.microsoft.com/office/drawing/2014/chart" uri="{C3380CC4-5D6E-409C-BE32-E72D297353CC}">
              <c16:uniqueId val="{00000001-C7CC-43AE-BEF8-23555EDDBB2E}"/>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Buttercup Malaysia</c:v>
                </c:pt>
              </c:strCache>
            </c:strRef>
          </c:cat>
          <c:val>
            <c:numRef>
              <c:f>Sheet1!$D$2</c:f>
              <c:numCache>
                <c:formatCode>General</c:formatCode>
                <c:ptCount val="1"/>
                <c:pt idx="0">
                  <c:v>0</c:v>
                </c:pt>
              </c:numCache>
            </c:numRef>
          </c:val>
          <c:extLst>
            <c:ext xmlns:c16="http://schemas.microsoft.com/office/drawing/2014/chart" uri="{C3380CC4-5D6E-409C-BE32-E72D297353CC}">
              <c16:uniqueId val="{00000002-C7CC-43AE-BEF8-23555EDDBB2E}"/>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Buttercup Malaysia</c:v>
                </c:pt>
              </c:strCache>
            </c:strRef>
          </c:cat>
          <c:val>
            <c:numRef>
              <c:f>Sheet1!$E$2</c:f>
              <c:numCache>
                <c:formatCode>General</c:formatCode>
                <c:ptCount val="1"/>
                <c:pt idx="0">
                  <c:v>6</c:v>
                </c:pt>
              </c:numCache>
            </c:numRef>
          </c:val>
          <c:extLst>
            <c:ext xmlns:c16="http://schemas.microsoft.com/office/drawing/2014/chart" uri="{C3380CC4-5D6E-409C-BE32-E72D297353CC}">
              <c16:uniqueId val="{00000003-C7CC-43AE-BEF8-23555EDDBB2E}"/>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Buttercup Malaysia</c:v>
                </c:pt>
              </c:strCache>
            </c:strRef>
          </c:cat>
          <c:val>
            <c:numRef>
              <c:f>Sheet1!$F$2</c:f>
              <c:numCache>
                <c:formatCode>General</c:formatCode>
                <c:ptCount val="1"/>
                <c:pt idx="0">
                  <c:v>3</c:v>
                </c:pt>
              </c:numCache>
            </c:numRef>
          </c:val>
          <c:extLst>
            <c:ext xmlns:c16="http://schemas.microsoft.com/office/drawing/2014/chart" uri="{C3380CC4-5D6E-409C-BE32-E72D297353CC}">
              <c16:uniqueId val="{00000004-C7CC-43AE-BEF8-23555EDDBB2E}"/>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Buttercup Malaysia</c:v>
                </c:pt>
              </c:strCache>
            </c:strRef>
          </c:cat>
          <c:val>
            <c:numRef>
              <c:f>Sheet1!$G$2</c:f>
              <c:numCache>
                <c:formatCode>General</c:formatCode>
                <c:ptCount val="1"/>
                <c:pt idx="0">
                  <c:v>0</c:v>
                </c:pt>
              </c:numCache>
            </c:numRef>
          </c:val>
          <c:extLst>
            <c:ext xmlns:c16="http://schemas.microsoft.com/office/drawing/2014/chart" uri="{C3380CC4-5D6E-409C-BE32-E72D297353CC}">
              <c16:uniqueId val="{00000005-C7CC-43AE-BEF8-23555EDDBB2E}"/>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Buttercup Malaysia</c:v>
                </c:pt>
              </c:strCache>
            </c:strRef>
          </c:cat>
          <c:val>
            <c:numRef>
              <c:f>Sheet1!$H$2</c:f>
              <c:numCache>
                <c:formatCode>General</c:formatCode>
                <c:ptCount val="1"/>
                <c:pt idx="0">
                  <c:v>233</c:v>
                </c:pt>
              </c:numCache>
            </c:numRef>
          </c:val>
          <c:extLst>
            <c:ext xmlns:c16="http://schemas.microsoft.com/office/drawing/2014/chart" uri="{C3380CC4-5D6E-409C-BE32-E72D297353CC}">
              <c16:uniqueId val="{00000006-C7CC-43AE-BEF8-23555EDDBB2E}"/>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Buttercup Malaysia</c:v>
                </c:pt>
              </c:strCache>
            </c:strRef>
          </c:cat>
          <c:val>
            <c:numRef>
              <c:f>Sheet1!$I$2</c:f>
              <c:numCache>
                <c:formatCode>General</c:formatCode>
                <c:ptCount val="1"/>
                <c:pt idx="0">
                  <c:v>510</c:v>
                </c:pt>
              </c:numCache>
            </c:numRef>
          </c:val>
          <c:extLst>
            <c:ext xmlns:c16="http://schemas.microsoft.com/office/drawing/2014/chart" uri="{C3380CC4-5D6E-409C-BE32-E72D297353CC}">
              <c16:uniqueId val="{00000007-C7CC-43AE-BEF8-23555EDDBB2E}"/>
            </c:ext>
          </c:extLst>
        </c:ser>
        <c:dLbls>
          <c:showLegendKey val="0"/>
          <c:showVal val="0"/>
          <c:showCatName val="0"/>
          <c:showSerName val="0"/>
          <c:showPercent val="0"/>
          <c:showBubbleSize val="0"/>
        </c:dLbls>
        <c:gapWidth val="150"/>
        <c:overlap val="100"/>
        <c:axId val="273012160"/>
        <c:axId val="273012488"/>
      </c:barChart>
      <c:catAx>
        <c:axId val="2730121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12488"/>
        <c:crosses val="autoZero"/>
        <c:auto val="1"/>
        <c:lblAlgn val="ctr"/>
        <c:lblOffset val="100"/>
        <c:noMultiLvlLbl val="0"/>
      </c:catAx>
      <c:valAx>
        <c:axId val="273012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301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5.8231235851930699E-2</c:v>
                </c:pt>
                <c:pt idx="1">
                  <c:v>0.14750627624744</c:v>
                </c:pt>
                <c:pt idx="2">
                  <c:v>6.1605562432754502E-2</c:v>
                </c:pt>
                <c:pt idx="3">
                  <c:v>3.27791724994312E-2</c:v>
                </c:pt>
                <c:pt idx="4">
                  <c:v>0.10817126924812299</c:v>
                </c:pt>
                <c:pt idx="5">
                  <c:v>0.16833069171766701</c:v>
                </c:pt>
                <c:pt idx="6">
                  <c:v>5.9870194476902297E-2</c:v>
                </c:pt>
              </c:numCache>
            </c:numRef>
          </c:val>
          <c:extLst>
            <c:ext xmlns:c16="http://schemas.microsoft.com/office/drawing/2014/chart" uri="{C3380CC4-5D6E-409C-BE32-E72D297353CC}">
              <c16:uniqueId val="{00000000-8744-4754-A018-1818B4230A67}"/>
            </c:ext>
          </c:extLst>
        </c:ser>
        <c:dLbls>
          <c:showLegendKey val="0"/>
          <c:showVal val="0"/>
          <c:showCatName val="0"/>
          <c:showSerName val="0"/>
          <c:showPercent val="0"/>
          <c:showBubbleSize val="0"/>
        </c:dLbls>
        <c:gapWidth val="219"/>
        <c:overlap val="-27"/>
        <c:axId val="269286208"/>
        <c:axId val="269293096"/>
      </c:barChart>
      <c:catAx>
        <c:axId val="2692862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93096"/>
        <c:crosses val="autoZero"/>
        <c:auto val="1"/>
        <c:lblAlgn val="ctr"/>
        <c:lblOffset val="100"/>
        <c:noMultiLvlLbl val="0"/>
      </c:catAx>
      <c:valAx>
        <c:axId val="2692930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286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50</c:v>
                </c:pt>
                <c:pt idx="1">
                  <c:v>2011</c:v>
                </c:pt>
                <c:pt idx="2">
                  <c:v>5988</c:v>
                </c:pt>
                <c:pt idx="3">
                  <c:v>4587</c:v>
                </c:pt>
                <c:pt idx="4">
                  <c:v>1378</c:v>
                </c:pt>
                <c:pt idx="5">
                  <c:v>370</c:v>
                </c:pt>
                <c:pt idx="6">
                  <c:v>194</c:v>
                </c:pt>
              </c:numCache>
            </c:numRef>
          </c:val>
          <c:extLst>
            <c:ext xmlns:c16="http://schemas.microsoft.com/office/drawing/2014/chart" uri="{C3380CC4-5D6E-409C-BE32-E72D297353CC}">
              <c16:uniqueId val="{00000000-F087-432C-B5CF-5351EE4F4411}"/>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183</c:v>
                </c:pt>
                <c:pt idx="1">
                  <c:v>12154</c:v>
                </c:pt>
                <c:pt idx="2">
                  <c:v>54728</c:v>
                </c:pt>
                <c:pt idx="3">
                  <c:v>64409</c:v>
                </c:pt>
                <c:pt idx="4">
                  <c:v>20057</c:v>
                </c:pt>
                <c:pt idx="5">
                  <c:v>5619</c:v>
                </c:pt>
                <c:pt idx="6">
                  <c:v>1427</c:v>
                </c:pt>
              </c:numCache>
            </c:numRef>
          </c:val>
          <c:extLst>
            <c:ext xmlns:c16="http://schemas.microsoft.com/office/drawing/2014/chart" uri="{C3380CC4-5D6E-409C-BE32-E72D297353CC}">
              <c16:uniqueId val="{00000001-F087-432C-B5CF-5351EE4F4411}"/>
            </c:ext>
          </c:extLst>
        </c:ser>
        <c:dLbls>
          <c:showLegendKey val="0"/>
          <c:showVal val="0"/>
          <c:showCatName val="0"/>
          <c:showSerName val="0"/>
          <c:showPercent val="0"/>
          <c:showBubbleSize val="0"/>
        </c:dLbls>
        <c:gapWidth val="219"/>
        <c:overlap val="-27"/>
        <c:axId val="326182984"/>
        <c:axId val="326185608"/>
      </c:barChart>
      <c:catAx>
        <c:axId val="326182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85608"/>
        <c:crosses val="autoZero"/>
        <c:auto val="1"/>
        <c:lblAlgn val="ctr"/>
        <c:lblOffset val="100"/>
        <c:noMultiLvlLbl val="0"/>
      </c:catAx>
      <c:valAx>
        <c:axId val="326185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82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0</c:v>
                </c:pt>
                <c:pt idx="1">
                  <c:v>4.8202846871751401E-2</c:v>
                </c:pt>
                <c:pt idx="2">
                  <c:v>0</c:v>
                </c:pt>
                <c:pt idx="3">
                  <c:v>0.210045026226617</c:v>
                </c:pt>
                <c:pt idx="4">
                  <c:v>0</c:v>
                </c:pt>
                <c:pt idx="5">
                  <c:v>7.4792147404306605E-2</c:v>
                </c:pt>
                <c:pt idx="6">
                  <c:v>0</c:v>
                </c:pt>
                <c:pt idx="7">
                  <c:v>3.7656055383367602E-2</c:v>
                </c:pt>
                <c:pt idx="8">
                  <c:v>0</c:v>
                </c:pt>
                <c:pt idx="9">
                  <c:v>2.2575976845152002E-2</c:v>
                </c:pt>
                <c:pt idx="10">
                  <c:v>0</c:v>
                </c:pt>
                <c:pt idx="11">
                  <c:v>0.21575160223039699</c:v>
                </c:pt>
                <c:pt idx="12">
                  <c:v>4.5100000578205103E-2</c:v>
                </c:pt>
                <c:pt idx="13">
                  <c:v>0</c:v>
                </c:pt>
                <c:pt idx="14">
                  <c:v>0.36861353932551799</c:v>
                </c:pt>
                <c:pt idx="15">
                  <c:v>0</c:v>
                </c:pt>
                <c:pt idx="16">
                  <c:v>9.8142791989238899E-3</c:v>
                </c:pt>
                <c:pt idx="17">
                  <c:v>0</c:v>
                </c:pt>
                <c:pt idx="18">
                  <c:v>0.120566025763056</c:v>
                </c:pt>
                <c:pt idx="19">
                  <c:v>0</c:v>
                </c:pt>
                <c:pt idx="20">
                  <c:v>0.10490941475533599</c:v>
                </c:pt>
                <c:pt idx="21">
                  <c:v>3.5727457127051498E-2</c:v>
                </c:pt>
                <c:pt idx="22">
                  <c:v>0</c:v>
                </c:pt>
                <c:pt idx="23">
                  <c:v>0</c:v>
                </c:pt>
                <c:pt idx="24">
                  <c:v>6.9115665065487102E-3</c:v>
                </c:pt>
                <c:pt idx="25">
                  <c:v>0</c:v>
                </c:pt>
                <c:pt idx="26">
                  <c:v>0</c:v>
                </c:pt>
                <c:pt idx="27">
                  <c:v>3.45612165548227E-2</c:v>
                </c:pt>
                <c:pt idx="28">
                  <c:v>0</c:v>
                </c:pt>
                <c:pt idx="29">
                  <c:v>7.4884361265200095E-2</c:v>
                </c:pt>
                <c:pt idx="30">
                  <c:v>6.5667067965415299E-2</c:v>
                </c:pt>
              </c:numCache>
            </c:numRef>
          </c:val>
          <c:smooth val="0"/>
          <c:extLst>
            <c:ext xmlns:c16="http://schemas.microsoft.com/office/drawing/2014/chart" uri="{C3380CC4-5D6E-409C-BE32-E72D297353CC}">
              <c16:uniqueId val="{00000000-60B0-4FF0-9E90-CC4A44746187}"/>
            </c:ext>
          </c:extLst>
        </c:ser>
        <c:dLbls>
          <c:showLegendKey val="0"/>
          <c:showVal val="0"/>
          <c:showCatName val="0"/>
          <c:showSerName val="0"/>
          <c:showPercent val="0"/>
          <c:showBubbleSize val="0"/>
        </c:dLbls>
        <c:smooth val="0"/>
        <c:axId val="326185280"/>
        <c:axId val="326182328"/>
      </c:lineChart>
      <c:dateAx>
        <c:axId val="3261852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82328"/>
        <c:crosses val="autoZero"/>
        <c:auto val="1"/>
        <c:lblOffset val="100"/>
        <c:baseTimeUnit val="days"/>
      </c:dateAx>
      <c:valAx>
        <c:axId val="326182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61852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172145</c:v>
                </c:pt>
                <c:pt idx="1">
                  <c:v>172233</c:v>
                </c:pt>
                <c:pt idx="2">
                  <c:v>172310</c:v>
                </c:pt>
                <c:pt idx="3">
                  <c:v>172379</c:v>
                </c:pt>
                <c:pt idx="4">
                  <c:v>172440</c:v>
                </c:pt>
                <c:pt idx="5">
                  <c:v>172517</c:v>
                </c:pt>
                <c:pt idx="6">
                  <c:v>172585</c:v>
                </c:pt>
                <c:pt idx="7">
                  <c:v>172646</c:v>
                </c:pt>
                <c:pt idx="8">
                  <c:v>172711</c:v>
                </c:pt>
                <c:pt idx="9">
                  <c:v>172790</c:v>
                </c:pt>
                <c:pt idx="10">
                  <c:v>172855</c:v>
                </c:pt>
                <c:pt idx="11">
                  <c:v>172914</c:v>
                </c:pt>
                <c:pt idx="12">
                  <c:v>172984</c:v>
                </c:pt>
                <c:pt idx="13">
                  <c:v>173050</c:v>
                </c:pt>
                <c:pt idx="14">
                  <c:v>173112</c:v>
                </c:pt>
                <c:pt idx="15">
                  <c:v>173181</c:v>
                </c:pt>
                <c:pt idx="16">
                  <c:v>173253</c:v>
                </c:pt>
                <c:pt idx="17">
                  <c:v>173317</c:v>
                </c:pt>
                <c:pt idx="18">
                  <c:v>173381</c:v>
                </c:pt>
                <c:pt idx="19">
                  <c:v>173457</c:v>
                </c:pt>
                <c:pt idx="20">
                  <c:v>173509</c:v>
                </c:pt>
                <c:pt idx="21">
                  <c:v>173564</c:v>
                </c:pt>
                <c:pt idx="22">
                  <c:v>173625</c:v>
                </c:pt>
                <c:pt idx="23">
                  <c:v>173623</c:v>
                </c:pt>
                <c:pt idx="24">
                  <c:v>173621</c:v>
                </c:pt>
                <c:pt idx="25">
                  <c:v>173614</c:v>
                </c:pt>
                <c:pt idx="26">
                  <c:v>173609</c:v>
                </c:pt>
                <c:pt idx="27">
                  <c:v>173602</c:v>
                </c:pt>
                <c:pt idx="28">
                  <c:v>173600</c:v>
                </c:pt>
                <c:pt idx="29">
                  <c:v>173603</c:v>
                </c:pt>
                <c:pt idx="30">
                  <c:v>173604</c:v>
                </c:pt>
              </c:numCache>
            </c:numRef>
          </c:val>
          <c:smooth val="0"/>
          <c:extLst>
            <c:ext xmlns:c16="http://schemas.microsoft.com/office/drawing/2014/chart" uri="{C3380CC4-5D6E-409C-BE32-E72D297353CC}">
              <c16:uniqueId val="{00000000-A7EC-4DBB-A9E3-D683E9E61194}"/>
            </c:ext>
          </c:extLst>
        </c:ser>
        <c:dLbls>
          <c:showLegendKey val="0"/>
          <c:showVal val="0"/>
          <c:showCatName val="0"/>
          <c:showSerName val="0"/>
          <c:showPercent val="0"/>
          <c:showBubbleSize val="0"/>
        </c:dLbls>
        <c:smooth val="0"/>
        <c:axId val="325637784"/>
        <c:axId val="325638112"/>
      </c:lineChart>
      <c:dateAx>
        <c:axId val="3256377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38112"/>
        <c:crosses val="autoZero"/>
        <c:auto val="1"/>
        <c:lblOffset val="100"/>
        <c:baseTimeUnit val="days"/>
      </c:dateAx>
      <c:valAx>
        <c:axId val="3256381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37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Buttercup Malaysia</c:v>
                </c:pt>
              </c:strCache>
            </c:strRef>
          </c:tx>
          <c:spPr>
            <a:ln w="28575" cap="rnd">
              <a:solidFill>
                <a:schemeClr val="accent1"/>
              </a:solidFill>
              <a:round/>
            </a:ln>
            <a:effectLst/>
          </c:spPr>
          <c:marker>
            <c:symbol val="none"/>
          </c:marker>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67</c:v>
                </c:pt>
                <c:pt idx="1">
                  <c:v>72</c:v>
                </c:pt>
                <c:pt idx="2">
                  <c:v>67</c:v>
                </c:pt>
                <c:pt idx="3">
                  <c:v>70</c:v>
                </c:pt>
                <c:pt idx="4">
                  <c:v>62</c:v>
                </c:pt>
                <c:pt idx="5">
                  <c:v>50</c:v>
                </c:pt>
                <c:pt idx="6">
                  <c:v>53</c:v>
                </c:pt>
                <c:pt idx="7">
                  <c:v>68</c:v>
                </c:pt>
                <c:pt idx="8">
                  <c:v>43</c:v>
                </c:pt>
                <c:pt idx="9">
                  <c:v>57</c:v>
                </c:pt>
                <c:pt idx="10">
                  <c:v>57</c:v>
                </c:pt>
                <c:pt idx="11">
                  <c:v>67</c:v>
                </c:pt>
                <c:pt idx="12">
                  <c:v>67</c:v>
                </c:pt>
                <c:pt idx="13">
                  <c:v>63</c:v>
                </c:pt>
                <c:pt idx="14">
                  <c:v>96</c:v>
                </c:pt>
                <c:pt idx="15">
                  <c:v>87</c:v>
                </c:pt>
                <c:pt idx="16">
                  <c:v>68</c:v>
                </c:pt>
                <c:pt idx="17">
                  <c:v>62</c:v>
                </c:pt>
                <c:pt idx="18">
                  <c:v>58</c:v>
                </c:pt>
                <c:pt idx="19">
                  <c:v>48</c:v>
                </c:pt>
                <c:pt idx="20">
                  <c:v>53</c:v>
                </c:pt>
                <c:pt idx="21">
                  <c:v>65</c:v>
                </c:pt>
                <c:pt idx="22">
                  <c:v>31</c:v>
                </c:pt>
                <c:pt idx="23">
                  <c:v>27</c:v>
                </c:pt>
                <c:pt idx="24">
                  <c:v>20</c:v>
                </c:pt>
                <c:pt idx="25">
                  <c:v>26</c:v>
                </c:pt>
                <c:pt idx="26">
                  <c:v>24</c:v>
                </c:pt>
                <c:pt idx="27">
                  <c:v>59</c:v>
                </c:pt>
                <c:pt idx="28">
                  <c:v>43</c:v>
                </c:pt>
                <c:pt idx="29">
                  <c:v>15</c:v>
                </c:pt>
                <c:pt idx="30">
                  <c:v>47</c:v>
                </c:pt>
              </c:numCache>
            </c:numRef>
          </c:val>
          <c:smooth val="0"/>
          <c:extLst>
            <c:ext xmlns:c16="http://schemas.microsoft.com/office/drawing/2014/chart" uri="{C3380CC4-5D6E-409C-BE32-E72D297353CC}">
              <c16:uniqueId val="{00000000-281E-421E-BE44-A68B1447EB1F}"/>
            </c:ext>
          </c:extLst>
        </c:ser>
        <c:dLbls>
          <c:showLegendKey val="0"/>
          <c:showVal val="0"/>
          <c:showCatName val="0"/>
          <c:showSerName val="0"/>
          <c:showPercent val="0"/>
          <c:showBubbleSize val="0"/>
        </c:dLbls>
        <c:smooth val="0"/>
        <c:axId val="325636800"/>
        <c:axId val="325640736"/>
      </c:lineChart>
      <c:dateAx>
        <c:axId val="325636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40736"/>
        <c:crosses val="autoZero"/>
        <c:auto val="1"/>
        <c:lblOffset val="100"/>
        <c:baseTimeUnit val="days"/>
      </c:dateAx>
      <c:valAx>
        <c:axId val="325640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25636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strRef>
              <c:f>Sheet1!$A$2</c:f>
              <c:strCache>
                <c:ptCount val="1"/>
                <c:pt idx="0">
                  <c:v>2020-12</c:v>
                </c:pt>
              </c:strCache>
            </c:strRef>
          </c:cat>
          <c:val>
            <c:numRef>
              <c:f>Sheet1!$B$2</c:f>
              <c:numCache>
                <c:formatCode>General</c:formatCode>
                <c:ptCount val="1"/>
                <c:pt idx="0">
                  <c:v>9452</c:v>
                </c:pt>
              </c:numCache>
            </c:numRef>
          </c:val>
          <c:extLst>
            <c:ext xmlns:c16="http://schemas.microsoft.com/office/drawing/2014/chart" uri="{C3380CC4-5D6E-409C-BE32-E72D297353CC}">
              <c16:uniqueId val="{00000000-39C9-4C7B-91A0-54BBEC84F1E0}"/>
            </c:ext>
          </c:extLst>
        </c:ser>
        <c:dLbls>
          <c:showLegendKey val="0"/>
          <c:showVal val="0"/>
          <c:showCatName val="0"/>
          <c:showSerName val="0"/>
          <c:showPercent val="0"/>
          <c:showBubbleSize val="0"/>
        </c:dLbls>
        <c:gapWidth val="219"/>
        <c:overlap val="-27"/>
        <c:axId val="410101088"/>
        <c:axId val="410101416"/>
      </c:barChart>
      <c:catAx>
        <c:axId val="410101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01416"/>
        <c:crosses val="autoZero"/>
        <c:auto val="1"/>
        <c:lblAlgn val="ctr"/>
        <c:lblOffset val="100"/>
        <c:noMultiLvlLbl val="0"/>
      </c:catAx>
      <c:valAx>
        <c:axId val="41010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101010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Buttercup Malaysia</c:v>
                </c:pt>
              </c:strCache>
            </c:strRef>
          </c:tx>
          <c:spPr>
            <a:solidFill>
              <a:schemeClr val="accent1"/>
            </a:solidFill>
            <a:ln>
              <a:noFill/>
            </a:ln>
            <a:effectLst/>
          </c:spPr>
          <c:invertIfNegative val="0"/>
          <c:cat>
            <c:numRef>
              <c:f>Sheet1!$A$2:$A$32</c:f>
              <c:numCache>
                <c:formatCode>m/d/yyyy</c:formatCode>
                <c:ptCount val="31"/>
                <c:pt idx="0">
                  <c:v>44166</c:v>
                </c:pt>
                <c:pt idx="1">
                  <c:v>44167</c:v>
                </c:pt>
                <c:pt idx="2">
                  <c:v>44168</c:v>
                </c:pt>
                <c:pt idx="3">
                  <c:v>44169</c:v>
                </c:pt>
                <c:pt idx="4">
                  <c:v>44170</c:v>
                </c:pt>
                <c:pt idx="5">
                  <c:v>44171</c:v>
                </c:pt>
                <c:pt idx="6">
                  <c:v>44172</c:v>
                </c:pt>
                <c:pt idx="7">
                  <c:v>44173</c:v>
                </c:pt>
                <c:pt idx="8">
                  <c:v>44174</c:v>
                </c:pt>
                <c:pt idx="9">
                  <c:v>44175</c:v>
                </c:pt>
                <c:pt idx="10">
                  <c:v>44176</c:v>
                </c:pt>
                <c:pt idx="11">
                  <c:v>44177</c:v>
                </c:pt>
                <c:pt idx="12">
                  <c:v>44178</c:v>
                </c:pt>
                <c:pt idx="13">
                  <c:v>44179</c:v>
                </c:pt>
                <c:pt idx="14">
                  <c:v>44180</c:v>
                </c:pt>
                <c:pt idx="15">
                  <c:v>44181</c:v>
                </c:pt>
                <c:pt idx="16">
                  <c:v>44182</c:v>
                </c:pt>
                <c:pt idx="17">
                  <c:v>44183</c:v>
                </c:pt>
                <c:pt idx="18">
                  <c:v>44184</c:v>
                </c:pt>
                <c:pt idx="19">
                  <c:v>44185</c:v>
                </c:pt>
                <c:pt idx="20">
                  <c:v>44186</c:v>
                </c:pt>
                <c:pt idx="21">
                  <c:v>44187</c:v>
                </c:pt>
                <c:pt idx="22">
                  <c:v>44188</c:v>
                </c:pt>
                <c:pt idx="23">
                  <c:v>44189</c:v>
                </c:pt>
                <c:pt idx="24">
                  <c:v>44190</c:v>
                </c:pt>
                <c:pt idx="25">
                  <c:v>44191</c:v>
                </c:pt>
                <c:pt idx="26">
                  <c:v>44192</c:v>
                </c:pt>
                <c:pt idx="27">
                  <c:v>44193</c:v>
                </c:pt>
                <c:pt idx="28">
                  <c:v>44194</c:v>
                </c:pt>
                <c:pt idx="29">
                  <c:v>44195</c:v>
                </c:pt>
                <c:pt idx="30">
                  <c:v>44196</c:v>
                </c:pt>
              </c:numCache>
            </c:numRef>
          </c:cat>
          <c:val>
            <c:numRef>
              <c:f>Sheet1!$B$2:$B$32</c:f>
              <c:numCache>
                <c:formatCode>General</c:formatCode>
                <c:ptCount val="31"/>
                <c:pt idx="0">
                  <c:v>7932</c:v>
                </c:pt>
                <c:pt idx="1">
                  <c:v>8478</c:v>
                </c:pt>
                <c:pt idx="2">
                  <c:v>7783</c:v>
                </c:pt>
                <c:pt idx="3">
                  <c:v>8140</c:v>
                </c:pt>
                <c:pt idx="4">
                  <c:v>8172</c:v>
                </c:pt>
                <c:pt idx="5">
                  <c:v>8214</c:v>
                </c:pt>
                <c:pt idx="6">
                  <c:v>6809</c:v>
                </c:pt>
                <c:pt idx="7">
                  <c:v>6123</c:v>
                </c:pt>
                <c:pt idx="8">
                  <c:v>5654</c:v>
                </c:pt>
                <c:pt idx="9">
                  <c:v>6562</c:v>
                </c:pt>
                <c:pt idx="10">
                  <c:v>5996</c:v>
                </c:pt>
                <c:pt idx="11">
                  <c:v>8143</c:v>
                </c:pt>
                <c:pt idx="12">
                  <c:v>8223</c:v>
                </c:pt>
                <c:pt idx="13">
                  <c:v>9465</c:v>
                </c:pt>
                <c:pt idx="14">
                  <c:v>6969</c:v>
                </c:pt>
                <c:pt idx="15">
                  <c:v>5996</c:v>
                </c:pt>
                <c:pt idx="16">
                  <c:v>5193</c:v>
                </c:pt>
                <c:pt idx="17">
                  <c:v>7609</c:v>
                </c:pt>
                <c:pt idx="18">
                  <c:v>6197</c:v>
                </c:pt>
                <c:pt idx="19">
                  <c:v>6157</c:v>
                </c:pt>
                <c:pt idx="20">
                  <c:v>5411</c:v>
                </c:pt>
                <c:pt idx="21">
                  <c:v>7068</c:v>
                </c:pt>
                <c:pt idx="22">
                  <c:v>4391</c:v>
                </c:pt>
                <c:pt idx="23">
                  <c:v>3880</c:v>
                </c:pt>
                <c:pt idx="24">
                  <c:v>428</c:v>
                </c:pt>
                <c:pt idx="25">
                  <c:v>417</c:v>
                </c:pt>
                <c:pt idx="26">
                  <c:v>731</c:v>
                </c:pt>
                <c:pt idx="27">
                  <c:v>8670</c:v>
                </c:pt>
                <c:pt idx="28">
                  <c:v>3482</c:v>
                </c:pt>
                <c:pt idx="29">
                  <c:v>1085</c:v>
                </c:pt>
                <c:pt idx="30">
                  <c:v>3168</c:v>
                </c:pt>
              </c:numCache>
            </c:numRef>
          </c:val>
          <c:extLst>
            <c:ext xmlns:c16="http://schemas.microsoft.com/office/drawing/2014/chart" uri="{C3380CC4-5D6E-409C-BE32-E72D297353CC}">
              <c16:uniqueId val="{00000000-66C8-40FA-8155-FABFAB961AD7}"/>
            </c:ext>
          </c:extLst>
        </c:ser>
        <c:dLbls>
          <c:showLegendKey val="0"/>
          <c:showVal val="0"/>
          <c:showCatName val="0"/>
          <c:showSerName val="0"/>
          <c:showPercent val="0"/>
          <c:showBubbleSize val="0"/>
        </c:dLbls>
        <c:gapWidth val="219"/>
        <c:overlap val="-27"/>
        <c:axId val="438325872"/>
        <c:axId val="438330464"/>
      </c:barChart>
      <c:dateAx>
        <c:axId val="4383258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30464"/>
        <c:crosses val="autoZero"/>
        <c:auto val="1"/>
        <c:lblOffset val="100"/>
        <c:baseTimeUnit val="days"/>
      </c:dateAx>
      <c:valAx>
        <c:axId val="438330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25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Total Engagements</c:v>
                </c:pt>
              </c:strCache>
            </c:strRef>
          </c:tx>
          <c:spPr>
            <a:solidFill>
              <a:schemeClr val="accent1"/>
            </a:solidFill>
            <a:ln>
              <a:noFill/>
            </a:ln>
            <a:effectLst/>
          </c:spPr>
          <c:invertIfNegative val="0"/>
          <c:cat>
            <c:strRef>
              <c:f>Sheet1!$A$2</c:f>
              <c:strCache>
                <c:ptCount val="1"/>
                <c:pt idx="0">
                  <c:v>Buttercup Malaysia</c:v>
                </c:pt>
              </c:strCache>
            </c:strRef>
          </c:cat>
          <c:val>
            <c:numRef>
              <c:f>Sheet1!$B$2</c:f>
              <c:numCache>
                <c:formatCode>General</c:formatCode>
                <c:ptCount val="1"/>
                <c:pt idx="0">
                  <c:v>9452</c:v>
                </c:pt>
              </c:numCache>
            </c:numRef>
          </c:val>
          <c:extLst>
            <c:ext xmlns:c16="http://schemas.microsoft.com/office/drawing/2014/chart" uri="{C3380CC4-5D6E-409C-BE32-E72D297353CC}">
              <c16:uniqueId val="{00000000-9AE1-493B-BFF1-DE5B4D60FC6E}"/>
            </c:ext>
          </c:extLst>
        </c:ser>
        <c:dLbls>
          <c:showLegendKey val="0"/>
          <c:showVal val="0"/>
          <c:showCatName val="0"/>
          <c:showSerName val="0"/>
          <c:showPercent val="0"/>
          <c:showBubbleSize val="0"/>
        </c:dLbls>
        <c:gapWidth val="219"/>
        <c:overlap val="-27"/>
        <c:axId val="438328496"/>
        <c:axId val="438322264"/>
      </c:barChart>
      <c:catAx>
        <c:axId val="4383284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22264"/>
        <c:crosses val="autoZero"/>
        <c:auto val="1"/>
        <c:lblAlgn val="ctr"/>
        <c:lblOffset val="100"/>
        <c:noMultiLvlLbl val="0"/>
      </c:catAx>
      <c:valAx>
        <c:axId val="43832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83284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1/4/2021</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CCA782-DBC8-47E0-BD7C-841221D700E6}"/>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60B89E7F-B83E-4E2C-A415-F2F2D7FB9593}"/>
              </a:ext>
            </a:extLst>
          </p:cNvPr>
          <p:cNvSpPr>
            <a:spLocks noGrp="1"/>
          </p:cNvSpPr>
          <p:nvPr>
            <p:ph type="subTitle" idx="1"/>
          </p:nvPr>
        </p:nvSpPr>
        <p:spPr/>
        <p:txBody>
          <a:bodyPr/>
          <a:lstStyle/>
          <a:p>
            <a:r>
              <a:rPr lang="en-US"/>
              <a:t>MOB Digital Sdn Bhd</a:t>
            </a:r>
          </a:p>
        </p:txBody>
      </p:sp>
    </p:spTree>
    <p:extLst>
      <p:ext uri="{BB962C8B-B14F-4D97-AF65-F5344CB8AC3E}">
        <p14:creationId xmlns:p14="http://schemas.microsoft.com/office/powerpoint/2010/main" val="7576351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BC0589-9914-4393-A684-52FEAAB746D0}"/>
              </a:ext>
            </a:extLst>
          </p:cNvPr>
          <p:cNvSpPr>
            <a:spLocks noGrp="1"/>
          </p:cNvSpPr>
          <p:nvPr>
            <p:ph type="title"/>
          </p:nvPr>
        </p:nvSpPr>
        <p:spPr/>
        <p:txBody>
          <a:bodyPr/>
          <a:lstStyle/>
          <a:p>
            <a:r>
              <a:rPr lang="en-US"/>
              <a:t>Facebook Key Metrics Table | Buttercup Malaysia</a:t>
            </a:r>
          </a:p>
        </p:txBody>
      </p:sp>
      <p:graphicFrame>
        <p:nvGraphicFramePr>
          <p:cNvPr id="5" name="Table Placeholder 4">
            <a:extLst>
              <a:ext uri="{FF2B5EF4-FFF2-40B4-BE49-F238E27FC236}">
                <a16:creationId xmlns:a16="http://schemas.microsoft.com/office/drawing/2014/main" id="{5DDBA331-258D-49B0-9C7D-56A7A292454B}"/>
              </a:ext>
            </a:extLst>
          </p:cNvPr>
          <p:cNvGraphicFramePr>
            <a:graphicFrameLocks noGrp="1"/>
          </p:cNvGraphicFramePr>
          <p:nvPr>
            <p:ph type="tbl" sz="quarter" idx="13"/>
            <p:extLst>
              <p:ext uri="{D42A27DB-BD31-4B8C-83A1-F6EECF244321}">
                <p14:modId xmlns:p14="http://schemas.microsoft.com/office/powerpoint/2010/main" val="40916064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81300473"/>
                    </a:ext>
                  </a:extLst>
                </a:gridCol>
                <a:gridCol w="740664">
                  <a:extLst>
                    <a:ext uri="{9D8B030D-6E8A-4147-A177-3AD203B41FA5}">
                      <a16:colId xmlns:a16="http://schemas.microsoft.com/office/drawing/2014/main" val="1378274919"/>
                    </a:ext>
                  </a:extLst>
                </a:gridCol>
                <a:gridCol w="740664">
                  <a:extLst>
                    <a:ext uri="{9D8B030D-6E8A-4147-A177-3AD203B41FA5}">
                      <a16:colId xmlns:a16="http://schemas.microsoft.com/office/drawing/2014/main" val="2556198800"/>
                    </a:ext>
                  </a:extLst>
                </a:gridCol>
                <a:gridCol w="740664">
                  <a:extLst>
                    <a:ext uri="{9D8B030D-6E8A-4147-A177-3AD203B41FA5}">
                      <a16:colId xmlns:a16="http://schemas.microsoft.com/office/drawing/2014/main" val="2266020731"/>
                    </a:ext>
                  </a:extLst>
                </a:gridCol>
                <a:gridCol w="740664">
                  <a:extLst>
                    <a:ext uri="{9D8B030D-6E8A-4147-A177-3AD203B41FA5}">
                      <a16:colId xmlns:a16="http://schemas.microsoft.com/office/drawing/2014/main" val="1353137145"/>
                    </a:ext>
                  </a:extLst>
                </a:gridCol>
                <a:gridCol w="740664">
                  <a:extLst>
                    <a:ext uri="{9D8B030D-6E8A-4147-A177-3AD203B41FA5}">
                      <a16:colId xmlns:a16="http://schemas.microsoft.com/office/drawing/2014/main" val="1971691703"/>
                    </a:ext>
                  </a:extLst>
                </a:gridCol>
                <a:gridCol w="740664">
                  <a:extLst>
                    <a:ext uri="{9D8B030D-6E8A-4147-A177-3AD203B41FA5}">
                      <a16:colId xmlns:a16="http://schemas.microsoft.com/office/drawing/2014/main" val="3970143134"/>
                    </a:ext>
                  </a:extLst>
                </a:gridCol>
                <a:gridCol w="740664">
                  <a:extLst>
                    <a:ext uri="{9D8B030D-6E8A-4147-A177-3AD203B41FA5}">
                      <a16:colId xmlns:a16="http://schemas.microsoft.com/office/drawing/2014/main" val="4103301693"/>
                    </a:ext>
                  </a:extLst>
                </a:gridCol>
                <a:gridCol w="740664">
                  <a:extLst>
                    <a:ext uri="{9D8B030D-6E8A-4147-A177-3AD203B41FA5}">
                      <a16:colId xmlns:a16="http://schemas.microsoft.com/office/drawing/2014/main" val="1691727256"/>
                    </a:ext>
                  </a:extLst>
                </a:gridCol>
                <a:gridCol w="740664">
                  <a:extLst>
                    <a:ext uri="{9D8B030D-6E8A-4147-A177-3AD203B41FA5}">
                      <a16:colId xmlns:a16="http://schemas.microsoft.com/office/drawing/2014/main" val="444520945"/>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249009773"/>
                  </a:ext>
                </a:extLst>
              </a:tr>
              <a:tr h="370840">
                <a:tc>
                  <a:txBody>
                    <a:bodyPr/>
                    <a:lstStyle/>
                    <a:p>
                      <a:r>
                        <a:rPr lang="en-US" sz="1000"/>
                        <a:t>Buttercup Malaysia</a:t>
                      </a:r>
                    </a:p>
                  </a:txBody>
                  <a:tcPr/>
                </a:tc>
                <a:tc>
                  <a:txBody>
                    <a:bodyPr/>
                    <a:lstStyle/>
                    <a:p>
                      <a:r>
                        <a:rPr lang="en-US" sz="1000"/>
                        <a:t>173604</a:t>
                      </a:r>
                    </a:p>
                  </a:txBody>
                  <a:tcPr/>
                </a:tc>
                <a:tc>
                  <a:txBody>
                    <a:bodyPr/>
                    <a:lstStyle/>
                    <a:p>
                      <a:r>
                        <a:rPr lang="en-US" sz="1000"/>
                        <a:t>1545</a:t>
                      </a:r>
                    </a:p>
                  </a:txBody>
                  <a:tcPr/>
                </a:tc>
                <a:tc>
                  <a:txBody>
                    <a:bodyPr/>
                    <a:lstStyle/>
                    <a:p>
                      <a:r>
                        <a:rPr lang="en-US" sz="1000"/>
                        <a:t>17</a:t>
                      </a:r>
                    </a:p>
                  </a:txBody>
                  <a:tcPr/>
                </a:tc>
                <a:tc>
                  <a:txBody>
                    <a:bodyPr/>
                    <a:lstStyle/>
                    <a:p>
                      <a:r>
                        <a:rPr lang="en-US" sz="1000"/>
                        <a:t>1870</a:t>
                      </a:r>
                    </a:p>
                  </a:txBody>
                  <a:tcPr/>
                </a:tc>
                <a:tc>
                  <a:txBody>
                    <a:bodyPr/>
                    <a:lstStyle/>
                    <a:p>
                      <a:r>
                        <a:rPr lang="en-US" sz="1000"/>
                        <a:t>233</a:t>
                      </a:r>
                    </a:p>
                  </a:txBody>
                  <a:tcPr/>
                </a:tc>
                <a:tc>
                  <a:txBody>
                    <a:bodyPr/>
                    <a:lstStyle/>
                    <a:p>
                      <a:r>
                        <a:rPr lang="en-US" sz="1000"/>
                        <a:t>510</a:t>
                      </a:r>
                    </a:p>
                  </a:txBody>
                  <a:tcPr/>
                </a:tc>
                <a:tc>
                  <a:txBody>
                    <a:bodyPr/>
                    <a:lstStyle/>
                    <a:p>
                      <a:r>
                        <a:rPr lang="en-US" sz="1000"/>
                        <a:t>0</a:t>
                      </a:r>
                    </a:p>
                  </a:txBody>
                  <a:tcPr/>
                </a:tc>
                <a:tc>
                  <a:txBody>
                    <a:bodyPr/>
                    <a:lstStyle/>
                    <a:p>
                      <a:r>
                        <a:rPr lang="en-US" sz="1000"/>
                        <a:t>0.0889 %</a:t>
                      </a:r>
                    </a:p>
                  </a:txBody>
                  <a:tcPr/>
                </a:tc>
                <a:tc>
                  <a:txBody>
                    <a:bodyPr/>
                    <a:lstStyle/>
                    <a:p>
                      <a:r>
                        <a:rPr lang="en-US" sz="1000"/>
                        <a:t>0.0 %</a:t>
                      </a:r>
                    </a:p>
                  </a:txBody>
                  <a:tcPr/>
                </a:tc>
                <a:extLst>
                  <a:ext uri="{0D108BD9-81ED-4DB2-BD59-A6C34878D82A}">
                    <a16:rowId xmlns:a16="http://schemas.microsoft.com/office/drawing/2014/main" val="276832752"/>
                  </a:ext>
                </a:extLst>
              </a:tr>
            </a:tbl>
          </a:graphicData>
        </a:graphic>
      </p:graphicFrame>
      <p:sp>
        <p:nvSpPr>
          <p:cNvPr id="4" name="Text Placeholder 3">
            <a:extLst>
              <a:ext uri="{FF2B5EF4-FFF2-40B4-BE49-F238E27FC236}">
                <a16:creationId xmlns:a16="http://schemas.microsoft.com/office/drawing/2014/main" id="{8BD2E698-D518-45DA-ABA3-3CE3678DE66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61890307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F5F9DD-E21C-4D50-9438-981BC2EC7F54}"/>
              </a:ext>
            </a:extLst>
          </p:cNvPr>
          <p:cNvSpPr>
            <a:spLocks noGrp="1"/>
          </p:cNvSpPr>
          <p:nvPr>
            <p:ph type="title"/>
          </p:nvPr>
        </p:nvSpPr>
        <p:spPr/>
        <p:txBody>
          <a:bodyPr/>
          <a:lstStyle/>
          <a:p>
            <a:r>
              <a:rPr lang="en-US"/>
              <a:t>Facebook Reach | Buttercup Malaysia</a:t>
            </a:r>
          </a:p>
        </p:txBody>
      </p:sp>
      <p:graphicFrame>
        <p:nvGraphicFramePr>
          <p:cNvPr id="6" name="Chart Placeholder 5">
            <a:extLst>
              <a:ext uri="{FF2B5EF4-FFF2-40B4-BE49-F238E27FC236}">
                <a16:creationId xmlns:a16="http://schemas.microsoft.com/office/drawing/2014/main" id="{A6C2C158-10D2-4E20-8F94-EADE63509A89}"/>
              </a:ext>
            </a:extLst>
          </p:cNvPr>
          <p:cNvGraphicFramePr>
            <a:graphicFrameLocks noGrp="1"/>
          </p:cNvGraphicFramePr>
          <p:nvPr>
            <p:ph type="chart" sz="quarter" idx="13"/>
            <p:extLst>
              <p:ext uri="{D42A27DB-BD31-4B8C-83A1-F6EECF244321}">
                <p14:modId xmlns:p14="http://schemas.microsoft.com/office/powerpoint/2010/main" val="4358909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652188A-A06D-4A50-BEFD-ED6346C7D37B}"/>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7916545B-897C-40DA-8B33-F250DB782DB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252092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5C33B1-2B79-4AE0-BDD0-AB45D9B98795}"/>
              </a:ext>
            </a:extLst>
          </p:cNvPr>
          <p:cNvSpPr>
            <a:spLocks noGrp="1"/>
          </p:cNvSpPr>
          <p:nvPr>
            <p:ph type="title"/>
          </p:nvPr>
        </p:nvSpPr>
        <p:spPr/>
        <p:txBody>
          <a:bodyPr/>
          <a:lstStyle/>
          <a:p>
            <a:r>
              <a:rPr lang="en-US"/>
              <a:t>Facebook Engaged Users | Buttercup Malaysia</a:t>
            </a:r>
          </a:p>
        </p:txBody>
      </p:sp>
      <p:graphicFrame>
        <p:nvGraphicFramePr>
          <p:cNvPr id="6" name="Chart Placeholder 5">
            <a:extLst>
              <a:ext uri="{FF2B5EF4-FFF2-40B4-BE49-F238E27FC236}">
                <a16:creationId xmlns:a16="http://schemas.microsoft.com/office/drawing/2014/main" id="{348D8397-A2AF-4EE9-8D1F-F8582DF153F1}"/>
              </a:ext>
            </a:extLst>
          </p:cNvPr>
          <p:cNvGraphicFramePr>
            <a:graphicFrameLocks noGrp="1"/>
          </p:cNvGraphicFramePr>
          <p:nvPr>
            <p:ph type="chart" sz="quarter" idx="13"/>
            <p:extLst>
              <p:ext uri="{D42A27DB-BD31-4B8C-83A1-F6EECF244321}">
                <p14:modId xmlns:p14="http://schemas.microsoft.com/office/powerpoint/2010/main" val="7311896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232EE4-044F-4A55-B6CA-7C36DBBB4B2A}"/>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1E2A7C7C-52B1-421E-8473-A1FC153023B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6906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31D02-ABAF-4A6D-A24C-56E277DD011D}"/>
              </a:ext>
            </a:extLst>
          </p:cNvPr>
          <p:cNvSpPr>
            <a:spLocks noGrp="1"/>
          </p:cNvSpPr>
          <p:nvPr>
            <p:ph type="title"/>
          </p:nvPr>
        </p:nvSpPr>
        <p:spPr/>
        <p:txBody>
          <a:bodyPr/>
          <a:lstStyle/>
          <a:p>
            <a:r>
              <a:rPr lang="en-US"/>
              <a:t>Facebook Average Reactions Per Post | Buttercup Malaysia</a:t>
            </a:r>
          </a:p>
        </p:txBody>
      </p:sp>
      <p:graphicFrame>
        <p:nvGraphicFramePr>
          <p:cNvPr id="6" name="Chart Placeholder 5">
            <a:extLst>
              <a:ext uri="{FF2B5EF4-FFF2-40B4-BE49-F238E27FC236}">
                <a16:creationId xmlns:a16="http://schemas.microsoft.com/office/drawing/2014/main" id="{1B3417BD-B0BF-46D5-B6DE-1D5E2DFF64A9}"/>
              </a:ext>
            </a:extLst>
          </p:cNvPr>
          <p:cNvGraphicFramePr>
            <a:graphicFrameLocks noGrp="1"/>
          </p:cNvGraphicFramePr>
          <p:nvPr>
            <p:ph type="chart" sz="quarter" idx="13"/>
            <p:extLst>
              <p:ext uri="{D42A27DB-BD31-4B8C-83A1-F6EECF244321}">
                <p14:modId xmlns:p14="http://schemas.microsoft.com/office/powerpoint/2010/main" val="25055121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E483CBA-E29E-4726-919B-802783226D4F}"/>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6249B511-6B6B-41E5-AE1A-27A8D343347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1526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18798C-DB6D-4807-B0F5-7F5FFAEA87F7}"/>
              </a:ext>
            </a:extLst>
          </p:cNvPr>
          <p:cNvSpPr>
            <a:spLocks noGrp="1"/>
          </p:cNvSpPr>
          <p:nvPr>
            <p:ph type="title"/>
          </p:nvPr>
        </p:nvSpPr>
        <p:spPr/>
        <p:txBody>
          <a:bodyPr/>
          <a:lstStyle/>
          <a:p>
            <a:r>
              <a:rPr lang="en-US"/>
              <a:t>Facebook Interactions Distribution | Buttercup Malaysia</a:t>
            </a:r>
          </a:p>
        </p:txBody>
      </p:sp>
      <p:graphicFrame>
        <p:nvGraphicFramePr>
          <p:cNvPr id="6" name="Chart Placeholder 5">
            <a:extLst>
              <a:ext uri="{FF2B5EF4-FFF2-40B4-BE49-F238E27FC236}">
                <a16:creationId xmlns:a16="http://schemas.microsoft.com/office/drawing/2014/main" id="{595FBD16-4121-46BB-9219-5D5CB7D8E879}"/>
              </a:ext>
            </a:extLst>
          </p:cNvPr>
          <p:cNvGraphicFramePr>
            <a:graphicFrameLocks noGrp="1"/>
          </p:cNvGraphicFramePr>
          <p:nvPr>
            <p:ph type="chart" sz="quarter" idx="13"/>
            <p:extLst>
              <p:ext uri="{D42A27DB-BD31-4B8C-83A1-F6EECF244321}">
                <p14:modId xmlns:p14="http://schemas.microsoft.com/office/powerpoint/2010/main" val="18616906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6EBB84-565C-41B2-B9FB-40EA275FD930}"/>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62491664-C945-4224-95A9-325CA62C162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175654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1250D9-EFE8-43AE-A47D-D4DD6CECC0E6}"/>
              </a:ext>
            </a:extLst>
          </p:cNvPr>
          <p:cNvSpPr>
            <a:spLocks noGrp="1"/>
          </p:cNvSpPr>
          <p:nvPr>
            <p:ph type="title"/>
          </p:nvPr>
        </p:nvSpPr>
        <p:spPr/>
        <p:txBody>
          <a:bodyPr/>
          <a:lstStyle/>
          <a:p>
            <a:r>
              <a:rPr lang="en-US"/>
              <a:t>Facebook Interaction Rate By Weekday | Buttercup Malaysia</a:t>
            </a:r>
          </a:p>
        </p:txBody>
      </p:sp>
      <p:graphicFrame>
        <p:nvGraphicFramePr>
          <p:cNvPr id="6" name="Chart Placeholder 5">
            <a:extLst>
              <a:ext uri="{FF2B5EF4-FFF2-40B4-BE49-F238E27FC236}">
                <a16:creationId xmlns:a16="http://schemas.microsoft.com/office/drawing/2014/main" id="{23245059-BB1D-4BF1-AC67-1F51BCCA87EE}"/>
              </a:ext>
            </a:extLst>
          </p:cNvPr>
          <p:cNvGraphicFramePr>
            <a:graphicFrameLocks noGrp="1"/>
          </p:cNvGraphicFramePr>
          <p:nvPr>
            <p:ph type="chart" sz="quarter" idx="13"/>
            <p:extLst>
              <p:ext uri="{D42A27DB-BD31-4B8C-83A1-F6EECF244321}">
                <p14:modId xmlns:p14="http://schemas.microsoft.com/office/powerpoint/2010/main" val="1280256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13CA4E8-F9D0-4050-AAB2-FE6646E21FE6}"/>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4F345DFD-5C1C-44E4-AFC2-318C1CDE4F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070883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6F319C-5F78-4AD6-8E3D-F39C74FB6141}"/>
              </a:ext>
            </a:extLst>
          </p:cNvPr>
          <p:cNvSpPr>
            <a:spLocks noGrp="1"/>
          </p:cNvSpPr>
          <p:nvPr>
            <p:ph type="title"/>
          </p:nvPr>
        </p:nvSpPr>
        <p:spPr/>
        <p:txBody>
          <a:bodyPr/>
          <a:lstStyle/>
          <a:p>
            <a:r>
              <a:rPr lang="en-US"/>
              <a:t>Facebook (FB) Custom Own Posts Table (new) | Buttercup Malaysia - 1 of 5</a:t>
            </a:r>
          </a:p>
        </p:txBody>
      </p:sp>
      <p:graphicFrame>
        <p:nvGraphicFramePr>
          <p:cNvPr id="5" name="Table Placeholder 4">
            <a:extLst>
              <a:ext uri="{FF2B5EF4-FFF2-40B4-BE49-F238E27FC236}">
                <a16:creationId xmlns:a16="http://schemas.microsoft.com/office/drawing/2014/main" id="{4B2203BB-B4A6-4954-A483-8633511101C8}"/>
              </a:ext>
            </a:extLst>
          </p:cNvPr>
          <p:cNvGraphicFramePr>
            <a:graphicFrameLocks noGrp="1"/>
          </p:cNvGraphicFramePr>
          <p:nvPr>
            <p:ph type="tbl" sz="quarter" idx="13"/>
            <p:extLst>
              <p:ext uri="{D42A27DB-BD31-4B8C-83A1-F6EECF244321}">
                <p14:modId xmlns:p14="http://schemas.microsoft.com/office/powerpoint/2010/main" val="328091359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812472158"/>
                    </a:ext>
                  </a:extLst>
                </a:gridCol>
                <a:gridCol w="987552">
                  <a:extLst>
                    <a:ext uri="{9D8B030D-6E8A-4147-A177-3AD203B41FA5}">
                      <a16:colId xmlns:a16="http://schemas.microsoft.com/office/drawing/2014/main" val="1205595756"/>
                    </a:ext>
                  </a:extLst>
                </a:gridCol>
                <a:gridCol w="987552">
                  <a:extLst>
                    <a:ext uri="{9D8B030D-6E8A-4147-A177-3AD203B41FA5}">
                      <a16:colId xmlns:a16="http://schemas.microsoft.com/office/drawing/2014/main" val="636620615"/>
                    </a:ext>
                  </a:extLst>
                </a:gridCol>
                <a:gridCol w="987552">
                  <a:extLst>
                    <a:ext uri="{9D8B030D-6E8A-4147-A177-3AD203B41FA5}">
                      <a16:colId xmlns:a16="http://schemas.microsoft.com/office/drawing/2014/main" val="3416285320"/>
                    </a:ext>
                  </a:extLst>
                </a:gridCol>
                <a:gridCol w="987552">
                  <a:extLst>
                    <a:ext uri="{9D8B030D-6E8A-4147-A177-3AD203B41FA5}">
                      <a16:colId xmlns:a16="http://schemas.microsoft.com/office/drawing/2014/main" val="30367701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8416802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Siapa nak menang baucar tunai Old Town White Coffee bernilai RM50! Ikuti langkah penyertaan peraduan #RiaDenganButtercup dan ianya mungkin akan menjadi milik anda! ;)
Langkah penyertaan: 
1. LIKE Buttercup dan peraduan ini.
2. Beritahu kami product Buttercup yang mana menjadi pilihan anda dan mengapa.
3. Kongsikan jawapan anda di ruangan komen. 
4. SHARE peraduan ini dan TAG 3 rakan anda.
Hanya 3 pemenang bertuah yang akan dipilih untuk memenangi baucar tunai Old Town White Coffee bernilai RM50! Jangan lepaskan peluang anda pada bulan ini!    
Peraduan tamat pada: 22 Disember 2020, 12:59pm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0.3685 %</a:t>
                      </a:r>
                    </a:p>
                  </a:txBody>
                  <a:tcPr/>
                </a:tc>
                <a:extLst>
                  <a:ext uri="{0D108BD9-81ED-4DB2-BD59-A6C34878D82A}">
                    <a16:rowId xmlns:a16="http://schemas.microsoft.com/office/drawing/2014/main" val="2159876807"/>
                  </a:ext>
                </a:extLst>
              </a:tr>
            </a:tbl>
          </a:graphicData>
        </a:graphic>
      </p:graphicFrame>
      <p:sp>
        <p:nvSpPr>
          <p:cNvPr id="4" name="Text Placeholder 3">
            <a:extLst>
              <a:ext uri="{FF2B5EF4-FFF2-40B4-BE49-F238E27FC236}">
                <a16:creationId xmlns:a16="http://schemas.microsoft.com/office/drawing/2014/main" id="{77FFF168-CF7F-4490-91A3-7DD9CE9632A5}"/>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7772589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2E8A42-EB7B-4E10-B714-05F891A058B8}"/>
              </a:ext>
            </a:extLst>
          </p:cNvPr>
          <p:cNvSpPr>
            <a:spLocks noGrp="1"/>
          </p:cNvSpPr>
          <p:nvPr>
            <p:ph type="title"/>
          </p:nvPr>
        </p:nvSpPr>
        <p:spPr/>
        <p:txBody>
          <a:bodyPr/>
          <a:lstStyle/>
          <a:p>
            <a:r>
              <a:rPr lang="en-US"/>
              <a:t>Facebook (FB) Custom Own Posts Table (new) | Buttercup Malaysia - 2 of 5</a:t>
            </a:r>
          </a:p>
        </p:txBody>
      </p:sp>
      <p:graphicFrame>
        <p:nvGraphicFramePr>
          <p:cNvPr id="5" name="Table Placeholder 4">
            <a:extLst>
              <a:ext uri="{FF2B5EF4-FFF2-40B4-BE49-F238E27FC236}">
                <a16:creationId xmlns:a16="http://schemas.microsoft.com/office/drawing/2014/main" id="{37507FF4-C4AF-4A61-9F92-F5290AE53F1E}"/>
              </a:ext>
            </a:extLst>
          </p:cNvPr>
          <p:cNvGraphicFramePr>
            <a:graphicFrameLocks noGrp="1"/>
          </p:cNvGraphicFramePr>
          <p:nvPr>
            <p:ph type="tbl" sz="quarter" idx="13"/>
            <p:extLst>
              <p:ext uri="{D42A27DB-BD31-4B8C-83A1-F6EECF244321}">
                <p14:modId xmlns:p14="http://schemas.microsoft.com/office/powerpoint/2010/main" val="20918181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978362019"/>
                    </a:ext>
                  </a:extLst>
                </a:gridCol>
                <a:gridCol w="987552">
                  <a:extLst>
                    <a:ext uri="{9D8B030D-6E8A-4147-A177-3AD203B41FA5}">
                      <a16:colId xmlns:a16="http://schemas.microsoft.com/office/drawing/2014/main" val="1823393656"/>
                    </a:ext>
                  </a:extLst>
                </a:gridCol>
                <a:gridCol w="987552">
                  <a:extLst>
                    <a:ext uri="{9D8B030D-6E8A-4147-A177-3AD203B41FA5}">
                      <a16:colId xmlns:a16="http://schemas.microsoft.com/office/drawing/2014/main" val="4175314960"/>
                    </a:ext>
                  </a:extLst>
                </a:gridCol>
                <a:gridCol w="987552">
                  <a:extLst>
                    <a:ext uri="{9D8B030D-6E8A-4147-A177-3AD203B41FA5}">
                      <a16:colId xmlns:a16="http://schemas.microsoft.com/office/drawing/2014/main" val="2253684763"/>
                    </a:ext>
                  </a:extLst>
                </a:gridCol>
                <a:gridCol w="987552">
                  <a:extLst>
                    <a:ext uri="{9D8B030D-6E8A-4147-A177-3AD203B41FA5}">
                      <a16:colId xmlns:a16="http://schemas.microsoft.com/office/drawing/2014/main" val="780339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0616623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- 2020-12-12 10:00:01</a:t>
                      </a:r>
                      <a:r>
                        <a:rPr kumimoji="0" lang="en-US" sz="1000" b="0" i="0" u="none" strike="noStrike" kern="1200" cap="none" spc="0" normalizeH="0" baseline="0" noProof="0">
                          <a:ln>
                            <a:noFill/>
                          </a:ln>
                          <a:solidFill>
                            <a:prstClr val="black"/>
                          </a:solidFill>
                          <a:effectLst/>
                          <a:uLnTx/>
                          <a:uFillTx/>
                          <a:latin typeface="+mn-lt"/>
                          <a:ea typeface="+mn-ea"/>
                          <a:cs typeface="+mn-cs"/>
                        </a:rPr>
                        <a:t>
 Musim cuti sekolah ini pasti anak-anak teringin nak makan yang manis-manis sambil beriadah di rumah bersama keluarga kan? Cubalah apam balik Buttercup!
#ResipiButtercup #SedapDenganButtercup
Apam Balik Buttercup
Bahan-bahan apam balik:
1 cawan tepung serbaguna 
½ cawan tepung naik sendiri 
2 sudu besar gula 
¾ sudu kecil serbuk penaik 
⅛ sudu kecil garam 
1 ½ sudu kecil serbuk yis
1 biji telur 
1 cawan susu suam
Bahan-bahan taburan:
1 ½ sudu besar Buttercup
Sediakan juga Buttercup dalam bentuk kiub 
Gula secukupnya
1 pek kacang tanah (ditumbuk)
1 tin jagung manis
Arahan:
1. Dalam satu mangkuk, masukkan semua bahan-bahan apam balik. Pukul sehingga sebati dan rata. Tutupkan mangkuk dengan plastik pembalut makanan dan biarkan ia selama 30 minit.
2. Setelah 30 minit, adunan itu akan kelihatan kembang dan berbuih. Pukul adunan sekali lagi sebelum menggunakannya. 
3. Panaskan Buttercup di atas kuali yang tidak melekat. Kemudian, tuangkan ¾ cawan adunan dan ratakan. Tutup kuali dengan 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extLst>
                  <a:ext uri="{0D108BD9-81ED-4DB2-BD59-A6C34878D82A}">
                    <a16:rowId xmlns:a16="http://schemas.microsoft.com/office/drawing/2014/main" val="3951069419"/>
                  </a:ext>
                </a:extLst>
              </a:tr>
            </a:tbl>
          </a:graphicData>
        </a:graphic>
      </p:graphicFrame>
      <p:sp>
        <p:nvSpPr>
          <p:cNvPr id="4" name="Text Placeholder 3">
            <a:extLst>
              <a:ext uri="{FF2B5EF4-FFF2-40B4-BE49-F238E27FC236}">
                <a16:creationId xmlns:a16="http://schemas.microsoft.com/office/drawing/2014/main" id="{37A42BF9-1E19-4DA4-AC0E-62DE42C3BF0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774671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75A443-2203-49FD-9369-502B4262441C}"/>
              </a:ext>
            </a:extLst>
          </p:cNvPr>
          <p:cNvSpPr>
            <a:spLocks noGrp="1"/>
          </p:cNvSpPr>
          <p:nvPr>
            <p:ph type="title"/>
          </p:nvPr>
        </p:nvSpPr>
        <p:spPr/>
        <p:txBody>
          <a:bodyPr/>
          <a:lstStyle/>
          <a:p>
            <a:r>
              <a:rPr lang="en-US"/>
              <a:t>Facebook (FB) Custom Own Posts Table (new) | Buttercup Malaysia - 3 of 5</a:t>
            </a:r>
          </a:p>
        </p:txBody>
      </p:sp>
      <p:graphicFrame>
        <p:nvGraphicFramePr>
          <p:cNvPr id="5" name="Table Placeholder 4">
            <a:extLst>
              <a:ext uri="{FF2B5EF4-FFF2-40B4-BE49-F238E27FC236}">
                <a16:creationId xmlns:a16="http://schemas.microsoft.com/office/drawing/2014/main" id="{837AA7FA-F26A-42EF-B8DA-5C10B956F123}"/>
              </a:ext>
            </a:extLst>
          </p:cNvPr>
          <p:cNvGraphicFramePr>
            <a:graphicFrameLocks noGrp="1"/>
          </p:cNvGraphicFramePr>
          <p:nvPr>
            <p:ph type="tbl" sz="quarter" idx="13"/>
            <p:extLst>
              <p:ext uri="{D42A27DB-BD31-4B8C-83A1-F6EECF244321}">
                <p14:modId xmlns:p14="http://schemas.microsoft.com/office/powerpoint/2010/main" val="33470339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69146310"/>
                    </a:ext>
                  </a:extLst>
                </a:gridCol>
                <a:gridCol w="987552">
                  <a:extLst>
                    <a:ext uri="{9D8B030D-6E8A-4147-A177-3AD203B41FA5}">
                      <a16:colId xmlns:a16="http://schemas.microsoft.com/office/drawing/2014/main" val="4276292543"/>
                    </a:ext>
                  </a:extLst>
                </a:gridCol>
                <a:gridCol w="987552">
                  <a:extLst>
                    <a:ext uri="{9D8B030D-6E8A-4147-A177-3AD203B41FA5}">
                      <a16:colId xmlns:a16="http://schemas.microsoft.com/office/drawing/2014/main" val="644389713"/>
                    </a:ext>
                  </a:extLst>
                </a:gridCol>
                <a:gridCol w="987552">
                  <a:extLst>
                    <a:ext uri="{9D8B030D-6E8A-4147-A177-3AD203B41FA5}">
                      <a16:colId xmlns:a16="http://schemas.microsoft.com/office/drawing/2014/main" val="2486458728"/>
                    </a:ext>
                  </a:extLst>
                </a:gridCol>
                <a:gridCol w="987552">
                  <a:extLst>
                    <a:ext uri="{9D8B030D-6E8A-4147-A177-3AD203B41FA5}">
                      <a16:colId xmlns:a16="http://schemas.microsoft.com/office/drawing/2014/main" val="2896685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7513339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- 2020-12-04 12:00:00</a:t>
                      </a:r>
                      <a:r>
                        <a:rPr kumimoji="0" lang="en-US" sz="1000" b="0" i="0" u="none" strike="noStrike" kern="1200" cap="none" spc="0" normalizeH="0" baseline="0" noProof="0">
                          <a:ln>
                            <a:noFill/>
                          </a:ln>
                          <a:solidFill>
                            <a:prstClr val="black"/>
                          </a:solidFill>
                          <a:effectLst/>
                          <a:uLnTx/>
                          <a:uFillTx/>
                          <a:latin typeface="+mn-lt"/>
                          <a:ea typeface="+mn-ea"/>
                          <a:cs typeface="+mn-cs"/>
                        </a:rPr>
                        <a:t>
 Kek coklat yang ringan dan mempunyai lapisan krim keju yang cukup sedap, itulah kek red velvet! Kek ini terasa lembab tapi ringan dan gebu, sesuai untuk semua. Ianya juga seronok untuk dibuat bersama sebagai aktiviti memasak dengan keluarga! 
#ResipiButtercup #SedapDenganButtercup
Kek Red Velvet Buttercup
Bahan-bahan: 
½ cawan Buttercup
3 cawan tepung kek 
1 sudu kecil serbuk penaik 
2 sudu besar serbuk koko
½ sudu kecil garam 
2 cawan gula pasir 
1 cawan minyak sayuran 
4 biji telur, dipisahkan 
1 sudu besar esen vanila
1 sudu kecil cuka putih yang telah disuling 
1 cawan susu 
1 sudu besar pewarna merah 
Untuk krim keju: 
¾ cawan Buttercup 
450g krim keju 
5 ½ cawan gula aising 
1 ½ sudu kecil esen vanila
Secubit garam 
Arahan: 
1. Panaskan ketuhar pada suhu 177°C.
2. Campurkan tepung kek, serbuk penaik, serbuk koko dan garam. 
3. Dalam mangkuk lain, pukul Buttercup dan gula sehingga sebati dalam masa 1 minit. Kemudian, masukkan minyak sayuran, kuning telur, esen vanila dan cuka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0.2100 %</a:t>
                      </a:r>
                    </a:p>
                  </a:txBody>
                  <a:tcPr/>
                </a:tc>
                <a:extLst>
                  <a:ext uri="{0D108BD9-81ED-4DB2-BD59-A6C34878D82A}">
                    <a16:rowId xmlns:a16="http://schemas.microsoft.com/office/drawing/2014/main" val="3470415128"/>
                  </a:ext>
                </a:extLst>
              </a:tr>
            </a:tbl>
          </a:graphicData>
        </a:graphic>
      </p:graphicFrame>
      <p:sp>
        <p:nvSpPr>
          <p:cNvPr id="4" name="Text Placeholder 3">
            <a:extLst>
              <a:ext uri="{FF2B5EF4-FFF2-40B4-BE49-F238E27FC236}">
                <a16:creationId xmlns:a16="http://schemas.microsoft.com/office/drawing/2014/main" id="{38F1316C-6047-45DB-AE77-8FA90F763AA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88493262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1440B-A387-406A-BFF1-8556BD837746}"/>
              </a:ext>
            </a:extLst>
          </p:cNvPr>
          <p:cNvSpPr>
            <a:spLocks noGrp="1"/>
          </p:cNvSpPr>
          <p:nvPr>
            <p:ph type="title"/>
          </p:nvPr>
        </p:nvSpPr>
        <p:spPr/>
        <p:txBody>
          <a:bodyPr/>
          <a:lstStyle/>
          <a:p>
            <a:r>
              <a:rPr lang="en-US"/>
              <a:t>Facebook (FB) Custom Own Posts Table (new) | Buttercup Malaysia - 4 of 5</a:t>
            </a:r>
          </a:p>
        </p:txBody>
      </p:sp>
      <p:graphicFrame>
        <p:nvGraphicFramePr>
          <p:cNvPr id="5" name="Table Placeholder 4">
            <a:extLst>
              <a:ext uri="{FF2B5EF4-FFF2-40B4-BE49-F238E27FC236}">
                <a16:creationId xmlns:a16="http://schemas.microsoft.com/office/drawing/2014/main" id="{D073D664-8F80-4A68-AEB9-41709415BDAA}"/>
              </a:ext>
            </a:extLst>
          </p:cNvPr>
          <p:cNvGraphicFramePr>
            <a:graphicFrameLocks noGrp="1"/>
          </p:cNvGraphicFramePr>
          <p:nvPr>
            <p:ph type="tbl" sz="quarter" idx="13"/>
            <p:extLst>
              <p:ext uri="{D42A27DB-BD31-4B8C-83A1-F6EECF244321}">
                <p14:modId xmlns:p14="http://schemas.microsoft.com/office/powerpoint/2010/main" val="23886582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831765357"/>
                    </a:ext>
                  </a:extLst>
                </a:gridCol>
                <a:gridCol w="987552">
                  <a:extLst>
                    <a:ext uri="{9D8B030D-6E8A-4147-A177-3AD203B41FA5}">
                      <a16:colId xmlns:a16="http://schemas.microsoft.com/office/drawing/2014/main" val="2400818251"/>
                    </a:ext>
                  </a:extLst>
                </a:gridCol>
                <a:gridCol w="987552">
                  <a:extLst>
                    <a:ext uri="{9D8B030D-6E8A-4147-A177-3AD203B41FA5}">
                      <a16:colId xmlns:a16="http://schemas.microsoft.com/office/drawing/2014/main" val="2680036375"/>
                    </a:ext>
                  </a:extLst>
                </a:gridCol>
                <a:gridCol w="987552">
                  <a:extLst>
                    <a:ext uri="{9D8B030D-6E8A-4147-A177-3AD203B41FA5}">
                      <a16:colId xmlns:a16="http://schemas.microsoft.com/office/drawing/2014/main" val="709642219"/>
                    </a:ext>
                  </a:extLst>
                </a:gridCol>
                <a:gridCol w="987552">
                  <a:extLst>
                    <a:ext uri="{9D8B030D-6E8A-4147-A177-3AD203B41FA5}">
                      <a16:colId xmlns:a16="http://schemas.microsoft.com/office/drawing/2014/main" val="7759315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31324565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- 2020-12-19 11:00:01</a:t>
                      </a:r>
                      <a:r>
                        <a:rPr kumimoji="0" lang="en-US" sz="1000" b="0" i="0" u="none" strike="noStrike" kern="1200" cap="none" spc="0" normalizeH="0" baseline="0" noProof="0">
                          <a:ln>
                            <a:noFill/>
                          </a:ln>
                          <a:solidFill>
                            <a:prstClr val="black"/>
                          </a:solidFill>
                          <a:effectLst/>
                          <a:uLnTx/>
                          <a:uFillTx/>
                          <a:latin typeface="+mn-lt"/>
                          <a:ea typeface="+mn-ea"/>
                          <a:cs typeface="+mn-cs"/>
                        </a:rPr>
                        <a:t>
 Tidak ada yang dapat mengalahkan masakan di rumah. Cubalah resipi ini di rumah bersama anak-anak! Ianya mudah dan seronok untuk dibuat bersama.
#ResipiButtercup #SedapDenganButtercup
Wafel Madu Buttercup
Bahan-bahan:
⅓ Buttercup (dicairkan)
2 cawan tepung 
1 sudu besar serbuk penaik
2 sudu besar gula 
½ sudu kecil garam 
2 biji telur (dipisahkan)
1 ⅔ cawan susu 
1 sudu besar madu
Arahan: 
1. Panaskan mesin wafel mengikut arahan di mesin. 
2. Campurkan tepung, serbuk penaik, gula dan garam dalam satu mangkuk. 
3. Dalam mangkuk yang lain, campurkan telur kuning, susu dan Buttercup kemudian ketepikan. 
4. Pukul putih telur dalam mangkuk baru sehingga ia kembang. 
5. Masukkan adunan telur kuning dan tepung bersama, kacau sehingga sebati. Kemudian, masukkan ke dalam adunan putih telur tadi.
6. Ambil satu sudu besar adunan dan letakkan ke atas mesin wafel. Tutupkan dan masak selama 3-5 minit. 
7. Setelah siap, letakkan wafel di atas pinggan dan taburkan madu kesukaan anda! Anda juga 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extLst>
                  <a:ext uri="{0D108BD9-81ED-4DB2-BD59-A6C34878D82A}">
                    <a16:rowId xmlns:a16="http://schemas.microsoft.com/office/drawing/2014/main" val="66047399"/>
                  </a:ext>
                </a:extLst>
              </a:tr>
            </a:tbl>
          </a:graphicData>
        </a:graphic>
      </p:graphicFrame>
      <p:sp>
        <p:nvSpPr>
          <p:cNvPr id="4" name="Text Placeholder 3">
            <a:extLst>
              <a:ext uri="{FF2B5EF4-FFF2-40B4-BE49-F238E27FC236}">
                <a16:creationId xmlns:a16="http://schemas.microsoft.com/office/drawing/2014/main" id="{6348D2FD-A773-47A5-8041-0CD691FBE51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7459689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16A1D-F5AD-476E-B67D-19819A01B8F7}"/>
              </a:ext>
            </a:extLst>
          </p:cNvPr>
          <p:cNvSpPr>
            <a:spLocks noGrp="1"/>
          </p:cNvSpPr>
          <p:nvPr>
            <p:ph type="title"/>
          </p:nvPr>
        </p:nvSpPr>
        <p:spPr/>
        <p:txBody>
          <a:bodyPr/>
          <a:lstStyle/>
          <a:p>
            <a:r>
              <a:rPr lang="en-US"/>
              <a:t>Facebook (FB) Custom Own Posts Table (new) | Buttercup Malaysia - 5 of 5</a:t>
            </a:r>
          </a:p>
        </p:txBody>
      </p:sp>
      <p:graphicFrame>
        <p:nvGraphicFramePr>
          <p:cNvPr id="5" name="Table Placeholder 4">
            <a:extLst>
              <a:ext uri="{FF2B5EF4-FFF2-40B4-BE49-F238E27FC236}">
                <a16:creationId xmlns:a16="http://schemas.microsoft.com/office/drawing/2014/main" id="{DE75C8EA-DCA0-42F0-9B7C-25A80F334CB8}"/>
              </a:ext>
            </a:extLst>
          </p:cNvPr>
          <p:cNvGraphicFramePr>
            <a:graphicFrameLocks noGrp="1"/>
          </p:cNvGraphicFramePr>
          <p:nvPr>
            <p:ph type="tbl" sz="quarter" idx="13"/>
            <p:extLst>
              <p:ext uri="{D42A27DB-BD31-4B8C-83A1-F6EECF244321}">
                <p14:modId xmlns:p14="http://schemas.microsoft.com/office/powerpoint/2010/main" val="36423130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498217247"/>
                    </a:ext>
                  </a:extLst>
                </a:gridCol>
                <a:gridCol w="987552">
                  <a:extLst>
                    <a:ext uri="{9D8B030D-6E8A-4147-A177-3AD203B41FA5}">
                      <a16:colId xmlns:a16="http://schemas.microsoft.com/office/drawing/2014/main" val="2527131164"/>
                    </a:ext>
                  </a:extLst>
                </a:gridCol>
                <a:gridCol w="987552">
                  <a:extLst>
                    <a:ext uri="{9D8B030D-6E8A-4147-A177-3AD203B41FA5}">
                      <a16:colId xmlns:a16="http://schemas.microsoft.com/office/drawing/2014/main" val="1853496059"/>
                    </a:ext>
                  </a:extLst>
                </a:gridCol>
                <a:gridCol w="987552">
                  <a:extLst>
                    <a:ext uri="{9D8B030D-6E8A-4147-A177-3AD203B41FA5}">
                      <a16:colId xmlns:a16="http://schemas.microsoft.com/office/drawing/2014/main" val="1435471387"/>
                    </a:ext>
                  </a:extLst>
                </a:gridCol>
                <a:gridCol w="987552">
                  <a:extLst>
                    <a:ext uri="{9D8B030D-6E8A-4147-A177-3AD203B41FA5}">
                      <a16:colId xmlns:a16="http://schemas.microsoft.com/office/drawing/2014/main" val="17678449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01584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- 2020-12-21 10:00:00</a:t>
                      </a:r>
                      <a:r>
                        <a:rPr kumimoji="0" lang="en-US" sz="1000" b="0" i="0" u="none" strike="noStrike" kern="1200" cap="none" spc="0" normalizeH="0" baseline="0" noProof="0">
                          <a:ln>
                            <a:noFill/>
                          </a:ln>
                          <a:solidFill>
                            <a:prstClr val="black"/>
                          </a:solidFill>
                          <a:effectLst/>
                          <a:uLnTx/>
                          <a:uFillTx/>
                          <a:latin typeface="+mn-lt"/>
                          <a:ea typeface="+mn-ea"/>
                          <a:cs typeface="+mn-cs"/>
                        </a:rPr>
                        <a:t>
 Dekat rumah ada biskut lebihan tapi dah hancur? Jangan risau dan jangan buang, hancurkan ia menjadi serbuk dan anda boleh buat sesuatu menggunakannya! 
Nantikan esok untuk resipi baru!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extLst>
                  <a:ext uri="{0D108BD9-81ED-4DB2-BD59-A6C34878D82A}">
                    <a16:rowId xmlns:a16="http://schemas.microsoft.com/office/drawing/2014/main" val="2867130017"/>
                  </a:ext>
                </a:extLst>
              </a:tr>
            </a:tbl>
          </a:graphicData>
        </a:graphic>
      </p:graphicFrame>
      <p:sp>
        <p:nvSpPr>
          <p:cNvPr id="4" name="Text Placeholder 3">
            <a:extLst>
              <a:ext uri="{FF2B5EF4-FFF2-40B4-BE49-F238E27FC236}">
                <a16:creationId xmlns:a16="http://schemas.microsoft.com/office/drawing/2014/main" id="{8D71BA1F-579A-4357-B9E1-DF76169E7CF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824818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D40288-93EE-4964-93E2-69067947B442}"/>
              </a:ext>
            </a:extLst>
          </p:cNvPr>
          <p:cNvSpPr>
            <a:spLocks noGrp="1"/>
          </p:cNvSpPr>
          <p:nvPr>
            <p:ph type="title"/>
          </p:nvPr>
        </p:nvSpPr>
        <p:spPr/>
        <p:txBody>
          <a:bodyPr/>
          <a:lstStyle/>
          <a:p>
            <a:r>
              <a:rPr lang="en-US"/>
              <a:t>Facebook Fan Demographics | Buttercup Malaysia</a:t>
            </a:r>
          </a:p>
        </p:txBody>
      </p:sp>
      <p:graphicFrame>
        <p:nvGraphicFramePr>
          <p:cNvPr id="6" name="Chart Placeholder 5">
            <a:extLst>
              <a:ext uri="{FF2B5EF4-FFF2-40B4-BE49-F238E27FC236}">
                <a16:creationId xmlns:a16="http://schemas.microsoft.com/office/drawing/2014/main" id="{3C5F6CC2-1F68-4F21-AE22-7DDB95E589CE}"/>
              </a:ext>
            </a:extLst>
          </p:cNvPr>
          <p:cNvGraphicFramePr>
            <a:graphicFrameLocks noGrp="1"/>
          </p:cNvGraphicFramePr>
          <p:nvPr>
            <p:ph type="chart" sz="quarter" idx="13"/>
            <p:extLst>
              <p:ext uri="{D42A27DB-BD31-4B8C-83A1-F6EECF244321}">
                <p14:modId xmlns:p14="http://schemas.microsoft.com/office/powerpoint/2010/main" val="6953567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DF9E06A-912D-4362-B054-D10A066FD0FA}"/>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0F78B9F4-BBCA-43F6-9D9B-4CD2CC31CD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7425817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1243A0-DC51-48A8-85F2-7224E1B405E6}"/>
              </a:ext>
            </a:extLst>
          </p:cNvPr>
          <p:cNvSpPr>
            <a:spLocks noGrp="1"/>
          </p:cNvSpPr>
          <p:nvPr>
            <p:ph type="title"/>
          </p:nvPr>
        </p:nvSpPr>
        <p:spPr/>
        <p:txBody>
          <a:bodyPr/>
          <a:lstStyle/>
          <a:p>
            <a:r>
              <a:rPr lang="en-US"/>
              <a:t>Facebook Interaction Rate | Buttercup Malaysia</a:t>
            </a:r>
          </a:p>
        </p:txBody>
      </p:sp>
      <p:graphicFrame>
        <p:nvGraphicFramePr>
          <p:cNvPr id="6" name="Chart Placeholder 5">
            <a:extLst>
              <a:ext uri="{FF2B5EF4-FFF2-40B4-BE49-F238E27FC236}">
                <a16:creationId xmlns:a16="http://schemas.microsoft.com/office/drawing/2014/main" id="{1341BE49-44C1-43F1-AFD8-E933C7EBB693}"/>
              </a:ext>
            </a:extLst>
          </p:cNvPr>
          <p:cNvGraphicFramePr>
            <a:graphicFrameLocks noGrp="1"/>
          </p:cNvGraphicFramePr>
          <p:nvPr>
            <p:ph type="chart" sz="quarter" idx="13"/>
            <p:extLst>
              <p:ext uri="{D42A27DB-BD31-4B8C-83A1-F6EECF244321}">
                <p14:modId xmlns:p14="http://schemas.microsoft.com/office/powerpoint/2010/main" val="85222399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2E3023-7BAE-49AE-AE0C-09578AD01AF2}"/>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C73418E1-5C9E-46B0-8985-4C21FB10918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798934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DCB530-A963-4D08-8DD9-AE61113F237B}"/>
              </a:ext>
            </a:extLst>
          </p:cNvPr>
          <p:cNvSpPr>
            <a:spLocks noGrp="1"/>
          </p:cNvSpPr>
          <p:nvPr>
            <p:ph type="title"/>
          </p:nvPr>
        </p:nvSpPr>
        <p:spPr/>
        <p:txBody>
          <a:bodyPr/>
          <a:lstStyle/>
          <a:p>
            <a:r>
              <a:rPr lang="en-US"/>
              <a:t>Facebook Fans Total | Buttercup Malaysia</a:t>
            </a:r>
          </a:p>
        </p:txBody>
      </p:sp>
      <p:graphicFrame>
        <p:nvGraphicFramePr>
          <p:cNvPr id="6" name="Chart Placeholder 5">
            <a:extLst>
              <a:ext uri="{FF2B5EF4-FFF2-40B4-BE49-F238E27FC236}">
                <a16:creationId xmlns:a16="http://schemas.microsoft.com/office/drawing/2014/main" id="{9A3D2520-7738-44FB-B4D7-70D2B52BEC07}"/>
              </a:ext>
            </a:extLst>
          </p:cNvPr>
          <p:cNvGraphicFramePr>
            <a:graphicFrameLocks noGrp="1"/>
          </p:cNvGraphicFramePr>
          <p:nvPr>
            <p:ph type="chart" sz="quarter" idx="13"/>
            <p:extLst>
              <p:ext uri="{D42A27DB-BD31-4B8C-83A1-F6EECF244321}">
                <p14:modId xmlns:p14="http://schemas.microsoft.com/office/powerpoint/2010/main" val="41146982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75DAE2-210D-4E2D-B9C0-C85939D98007}"/>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07F3DCD0-A239-477A-B18D-91DB2211CF8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030721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F46493-ABEE-4449-8A15-F77FDC5F2816}"/>
              </a:ext>
            </a:extLst>
          </p:cNvPr>
          <p:cNvSpPr>
            <a:spLocks noGrp="1"/>
          </p:cNvSpPr>
          <p:nvPr>
            <p:ph type="title"/>
          </p:nvPr>
        </p:nvSpPr>
        <p:spPr/>
        <p:txBody>
          <a:bodyPr/>
          <a:lstStyle/>
          <a:p>
            <a:r>
              <a:rPr lang="en-US"/>
              <a:t>Facebook Page Views | Buttercup Malaysia</a:t>
            </a:r>
          </a:p>
        </p:txBody>
      </p:sp>
      <p:graphicFrame>
        <p:nvGraphicFramePr>
          <p:cNvPr id="6" name="Chart Placeholder 5">
            <a:extLst>
              <a:ext uri="{FF2B5EF4-FFF2-40B4-BE49-F238E27FC236}">
                <a16:creationId xmlns:a16="http://schemas.microsoft.com/office/drawing/2014/main" id="{3A0DC7D1-4A42-473A-AA2C-FEF7F5A855E3}"/>
              </a:ext>
            </a:extLst>
          </p:cNvPr>
          <p:cNvGraphicFramePr>
            <a:graphicFrameLocks noGrp="1"/>
          </p:cNvGraphicFramePr>
          <p:nvPr>
            <p:ph type="chart" sz="quarter" idx="13"/>
            <p:extLst>
              <p:ext uri="{D42A27DB-BD31-4B8C-83A1-F6EECF244321}">
                <p14:modId xmlns:p14="http://schemas.microsoft.com/office/powerpoint/2010/main" val="34538393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FA64439-5DBA-4CFF-B514-17F93E40D4AC}"/>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FF1B1FD8-890C-4CFB-BD0F-AF06FA098E8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2060359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616904-0612-4CCB-9422-3E5566373EAF}"/>
              </a:ext>
            </a:extLst>
          </p:cNvPr>
          <p:cNvSpPr>
            <a:spLocks noGrp="1"/>
          </p:cNvSpPr>
          <p:nvPr>
            <p:ph type="title"/>
          </p:nvPr>
        </p:nvSpPr>
        <p:spPr/>
        <p:txBody>
          <a:bodyPr/>
          <a:lstStyle/>
          <a:p>
            <a:r>
              <a:rPr lang="en-US"/>
              <a:t>Facebook Fans By City Table | Buttercup Malaysia - 1 of 3</a:t>
            </a:r>
          </a:p>
        </p:txBody>
      </p:sp>
      <p:graphicFrame>
        <p:nvGraphicFramePr>
          <p:cNvPr id="5" name="Table Placeholder 4">
            <a:extLst>
              <a:ext uri="{FF2B5EF4-FFF2-40B4-BE49-F238E27FC236}">
                <a16:creationId xmlns:a16="http://schemas.microsoft.com/office/drawing/2014/main" id="{0B1BBDC3-4E97-44E8-B367-4EA9A3E4676A}"/>
              </a:ext>
            </a:extLst>
          </p:cNvPr>
          <p:cNvGraphicFramePr>
            <a:graphicFrameLocks noGrp="1"/>
          </p:cNvGraphicFramePr>
          <p:nvPr>
            <p:ph type="tbl" sz="quarter" idx="13"/>
            <p:extLst>
              <p:ext uri="{D42A27DB-BD31-4B8C-83A1-F6EECF244321}">
                <p14:modId xmlns:p14="http://schemas.microsoft.com/office/powerpoint/2010/main" val="38924176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1211938769"/>
                    </a:ext>
                  </a:extLst>
                </a:gridCol>
                <a:gridCol w="1645920">
                  <a:extLst>
                    <a:ext uri="{9D8B030D-6E8A-4147-A177-3AD203B41FA5}">
                      <a16:colId xmlns:a16="http://schemas.microsoft.com/office/drawing/2014/main" val="4114449175"/>
                    </a:ext>
                  </a:extLst>
                </a:gridCol>
                <a:gridCol w="1645920">
                  <a:extLst>
                    <a:ext uri="{9D8B030D-6E8A-4147-A177-3AD203B41FA5}">
                      <a16:colId xmlns:a16="http://schemas.microsoft.com/office/drawing/2014/main" val="701236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5850536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10.4 %</a:t>
                      </a:r>
                    </a:p>
                  </a:txBody>
                  <a:tcPr/>
                </a:tc>
                <a:extLst>
                  <a:ext uri="{0D108BD9-81ED-4DB2-BD59-A6C34878D82A}">
                    <a16:rowId xmlns:a16="http://schemas.microsoft.com/office/drawing/2014/main" val="8213875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6.1 %</a:t>
                      </a:r>
                    </a:p>
                  </a:txBody>
                  <a:tcPr/>
                </a:tc>
                <a:extLst>
                  <a:ext uri="{0D108BD9-81ED-4DB2-BD59-A6C34878D82A}">
                    <a16:rowId xmlns:a16="http://schemas.microsoft.com/office/drawing/2014/main" val="10508982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3.6 %</a:t>
                      </a:r>
                    </a:p>
                  </a:txBody>
                  <a:tcPr/>
                </a:tc>
                <a:extLst>
                  <a:ext uri="{0D108BD9-81ED-4DB2-BD59-A6C34878D82A}">
                    <a16:rowId xmlns:a16="http://schemas.microsoft.com/office/drawing/2014/main" val="1911787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3.4 %</a:t>
                      </a:r>
                    </a:p>
                  </a:txBody>
                  <a:tcPr/>
                </a:tc>
                <a:extLst>
                  <a:ext uri="{0D108BD9-81ED-4DB2-BD59-A6C34878D82A}">
                    <a16:rowId xmlns:a16="http://schemas.microsoft.com/office/drawing/2014/main" val="31176691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7345222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8508390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3.2 %</a:t>
                      </a:r>
                    </a:p>
                  </a:txBody>
                  <a:tcPr/>
                </a:tc>
                <a:extLst>
                  <a:ext uri="{0D108BD9-81ED-4DB2-BD59-A6C34878D82A}">
                    <a16:rowId xmlns:a16="http://schemas.microsoft.com/office/drawing/2014/main" val="225664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2.9 %</a:t>
                      </a:r>
                    </a:p>
                  </a:txBody>
                  <a:tcPr/>
                </a:tc>
                <a:extLst>
                  <a:ext uri="{0D108BD9-81ED-4DB2-BD59-A6C34878D82A}">
                    <a16:rowId xmlns:a16="http://schemas.microsoft.com/office/drawing/2014/main" val="4132268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extLst>
                  <a:ext uri="{0D108BD9-81ED-4DB2-BD59-A6C34878D82A}">
                    <a16:rowId xmlns:a16="http://schemas.microsoft.com/office/drawing/2014/main" val="11257209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441228734"/>
                  </a:ext>
                </a:extLst>
              </a:tr>
            </a:tbl>
          </a:graphicData>
        </a:graphic>
      </p:graphicFrame>
      <p:sp>
        <p:nvSpPr>
          <p:cNvPr id="4" name="Text Placeholder 3">
            <a:extLst>
              <a:ext uri="{FF2B5EF4-FFF2-40B4-BE49-F238E27FC236}">
                <a16:creationId xmlns:a16="http://schemas.microsoft.com/office/drawing/2014/main" id="{C6F9ECC6-9803-4EB8-BAD7-6FD60D8508C1}"/>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7310610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0E989B-7821-4726-AE0A-311C425D9F3D}"/>
              </a:ext>
            </a:extLst>
          </p:cNvPr>
          <p:cNvSpPr>
            <a:spLocks noGrp="1"/>
          </p:cNvSpPr>
          <p:nvPr>
            <p:ph type="title"/>
          </p:nvPr>
        </p:nvSpPr>
        <p:spPr/>
        <p:txBody>
          <a:bodyPr/>
          <a:lstStyle/>
          <a:p>
            <a:r>
              <a:rPr lang="en-US"/>
              <a:t>Facebook Fans By City Table | Buttercup Malaysia - 2 of 3</a:t>
            </a:r>
          </a:p>
        </p:txBody>
      </p:sp>
      <p:graphicFrame>
        <p:nvGraphicFramePr>
          <p:cNvPr id="5" name="Table Placeholder 4">
            <a:extLst>
              <a:ext uri="{FF2B5EF4-FFF2-40B4-BE49-F238E27FC236}">
                <a16:creationId xmlns:a16="http://schemas.microsoft.com/office/drawing/2014/main" id="{5CEEF108-31AC-47F8-8E38-CB01D9B82422}"/>
              </a:ext>
            </a:extLst>
          </p:cNvPr>
          <p:cNvGraphicFramePr>
            <a:graphicFrameLocks noGrp="1"/>
          </p:cNvGraphicFramePr>
          <p:nvPr>
            <p:ph type="tbl" sz="quarter" idx="13"/>
            <p:extLst>
              <p:ext uri="{D42A27DB-BD31-4B8C-83A1-F6EECF244321}">
                <p14:modId xmlns:p14="http://schemas.microsoft.com/office/powerpoint/2010/main" val="1025362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25948729"/>
                    </a:ext>
                  </a:extLst>
                </a:gridCol>
                <a:gridCol w="1645920">
                  <a:extLst>
                    <a:ext uri="{9D8B030D-6E8A-4147-A177-3AD203B41FA5}">
                      <a16:colId xmlns:a16="http://schemas.microsoft.com/office/drawing/2014/main" val="4171056258"/>
                    </a:ext>
                  </a:extLst>
                </a:gridCol>
                <a:gridCol w="1645920">
                  <a:extLst>
                    <a:ext uri="{9D8B030D-6E8A-4147-A177-3AD203B41FA5}">
                      <a16:colId xmlns:a16="http://schemas.microsoft.com/office/drawing/2014/main" val="2723747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06505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35123644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2.5 %</a:t>
                      </a:r>
                    </a:p>
                  </a:txBody>
                  <a:tcPr/>
                </a:tc>
                <a:extLst>
                  <a:ext uri="{0D108BD9-81ED-4DB2-BD59-A6C34878D82A}">
                    <a16:rowId xmlns:a16="http://schemas.microsoft.com/office/drawing/2014/main" val="19632166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30714685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2.3 %</a:t>
                      </a:r>
                    </a:p>
                  </a:txBody>
                  <a:tcPr/>
                </a:tc>
                <a:extLst>
                  <a:ext uri="{0D108BD9-81ED-4DB2-BD59-A6C34878D82A}">
                    <a16:rowId xmlns:a16="http://schemas.microsoft.com/office/drawing/2014/main" val="3305160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George Town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2.1 %</a:t>
                      </a:r>
                    </a:p>
                  </a:txBody>
                  <a:tcPr/>
                </a:tc>
                <a:extLst>
                  <a:ext uri="{0D108BD9-81ED-4DB2-BD59-A6C34878D82A}">
                    <a16:rowId xmlns:a16="http://schemas.microsoft.com/office/drawing/2014/main" val="33725173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590942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188505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42034713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1.7 %</a:t>
                      </a:r>
                    </a:p>
                  </a:txBody>
                  <a:tcPr/>
                </a:tc>
                <a:extLst>
                  <a:ext uri="{0D108BD9-81ED-4DB2-BD59-A6C34878D82A}">
                    <a16:rowId xmlns:a16="http://schemas.microsoft.com/office/drawing/2014/main" val="20122968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Rawang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1.4 %</a:t>
                      </a:r>
                    </a:p>
                  </a:txBody>
                  <a:tcPr/>
                </a:tc>
                <a:extLst>
                  <a:ext uri="{0D108BD9-81ED-4DB2-BD59-A6C34878D82A}">
                    <a16:rowId xmlns:a16="http://schemas.microsoft.com/office/drawing/2014/main" val="2656019496"/>
                  </a:ext>
                </a:extLst>
              </a:tr>
            </a:tbl>
          </a:graphicData>
        </a:graphic>
      </p:graphicFrame>
      <p:sp>
        <p:nvSpPr>
          <p:cNvPr id="4" name="Text Placeholder 3">
            <a:extLst>
              <a:ext uri="{FF2B5EF4-FFF2-40B4-BE49-F238E27FC236}">
                <a16:creationId xmlns:a16="http://schemas.microsoft.com/office/drawing/2014/main" id="{446852E8-0F2B-4573-AB56-A58E2EC45E0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7245732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6811F9-D421-4FEA-BADC-2CE886BB8BD1}"/>
              </a:ext>
            </a:extLst>
          </p:cNvPr>
          <p:cNvSpPr>
            <a:spLocks noGrp="1"/>
          </p:cNvSpPr>
          <p:nvPr>
            <p:ph type="title"/>
          </p:nvPr>
        </p:nvSpPr>
        <p:spPr/>
        <p:txBody>
          <a:bodyPr/>
          <a:lstStyle/>
          <a:p>
            <a:r>
              <a:rPr lang="en-US"/>
              <a:t>Facebook Fans By City Table | Buttercup Malaysia - 3 of 3</a:t>
            </a:r>
          </a:p>
        </p:txBody>
      </p:sp>
      <p:graphicFrame>
        <p:nvGraphicFramePr>
          <p:cNvPr id="5" name="Table Placeholder 4">
            <a:extLst>
              <a:ext uri="{FF2B5EF4-FFF2-40B4-BE49-F238E27FC236}">
                <a16:creationId xmlns:a16="http://schemas.microsoft.com/office/drawing/2014/main" id="{B5F182B5-2943-41B6-B090-3B250BAFDD99}"/>
              </a:ext>
            </a:extLst>
          </p:cNvPr>
          <p:cNvGraphicFramePr>
            <a:graphicFrameLocks noGrp="1"/>
          </p:cNvGraphicFramePr>
          <p:nvPr>
            <p:ph type="tbl" sz="quarter" idx="13"/>
            <p:extLst>
              <p:ext uri="{D42A27DB-BD31-4B8C-83A1-F6EECF244321}">
                <p14:modId xmlns:p14="http://schemas.microsoft.com/office/powerpoint/2010/main" val="25672165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316104491"/>
                    </a:ext>
                  </a:extLst>
                </a:gridCol>
                <a:gridCol w="1645920">
                  <a:extLst>
                    <a:ext uri="{9D8B030D-6E8A-4147-A177-3AD203B41FA5}">
                      <a16:colId xmlns:a16="http://schemas.microsoft.com/office/drawing/2014/main" val="2258124274"/>
                    </a:ext>
                  </a:extLst>
                </a:gridCol>
                <a:gridCol w="1645920">
                  <a:extLst>
                    <a:ext uri="{9D8B030D-6E8A-4147-A177-3AD203B41FA5}">
                      <a16:colId xmlns:a16="http://schemas.microsoft.com/office/drawing/2014/main" val="15847177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3022477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425565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Perlis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96194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Bukit Mertajam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37868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extLst>
                  <a:ext uri="{0D108BD9-81ED-4DB2-BD59-A6C34878D82A}">
                    <a16:rowId xmlns:a16="http://schemas.microsoft.com/office/drawing/2014/main" val="1222961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Selangor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3444532768"/>
                  </a:ext>
                </a:extLst>
              </a:tr>
            </a:tbl>
          </a:graphicData>
        </a:graphic>
      </p:graphicFrame>
      <p:sp>
        <p:nvSpPr>
          <p:cNvPr id="4" name="Text Placeholder 3">
            <a:extLst>
              <a:ext uri="{FF2B5EF4-FFF2-40B4-BE49-F238E27FC236}">
                <a16:creationId xmlns:a16="http://schemas.microsoft.com/office/drawing/2014/main" id="{7706B007-4791-486A-8CB5-BDDC88C662A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1860188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F07820-259D-4D5F-8133-BDADF9E57719}"/>
              </a:ext>
            </a:extLst>
          </p:cNvPr>
          <p:cNvSpPr>
            <a:spLocks noGrp="1"/>
          </p:cNvSpPr>
          <p:nvPr>
            <p:ph type="title"/>
          </p:nvPr>
        </p:nvSpPr>
        <p:spPr/>
        <p:txBody>
          <a:bodyPr/>
          <a:lstStyle/>
          <a:p>
            <a:r>
              <a:rPr lang="en-US"/>
              <a:t>Facebook Total Engagements over Time (monthly) | Buttercup Malaysia</a:t>
            </a:r>
          </a:p>
        </p:txBody>
      </p:sp>
      <p:graphicFrame>
        <p:nvGraphicFramePr>
          <p:cNvPr id="6" name="Chart Placeholder 5">
            <a:extLst>
              <a:ext uri="{FF2B5EF4-FFF2-40B4-BE49-F238E27FC236}">
                <a16:creationId xmlns:a16="http://schemas.microsoft.com/office/drawing/2014/main" id="{B4E1C357-95CF-4052-80DC-EA2703583D45}"/>
              </a:ext>
            </a:extLst>
          </p:cNvPr>
          <p:cNvGraphicFramePr>
            <a:graphicFrameLocks noGrp="1"/>
          </p:cNvGraphicFramePr>
          <p:nvPr>
            <p:ph type="chart" sz="quarter" idx="13"/>
            <p:extLst>
              <p:ext uri="{D42A27DB-BD31-4B8C-83A1-F6EECF244321}">
                <p14:modId xmlns:p14="http://schemas.microsoft.com/office/powerpoint/2010/main" val="17449944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D25E108-CE4F-46D4-BD27-9DCE96FCCB94}"/>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FB335335-E88C-4DCA-B26C-393E8338B9D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331434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31236-0C93-4C5F-9F2D-18618F6BEDDA}"/>
              </a:ext>
            </a:extLst>
          </p:cNvPr>
          <p:cNvSpPr>
            <a:spLocks noGrp="1"/>
          </p:cNvSpPr>
          <p:nvPr>
            <p:ph type="title"/>
          </p:nvPr>
        </p:nvSpPr>
        <p:spPr/>
        <p:txBody>
          <a:bodyPr/>
          <a:lstStyle/>
          <a:p>
            <a:r>
              <a:rPr lang="en-US"/>
              <a:t>Facebook Own Posts Table | Buttercup Malaysia - 1 of 16</a:t>
            </a:r>
          </a:p>
        </p:txBody>
      </p:sp>
      <p:graphicFrame>
        <p:nvGraphicFramePr>
          <p:cNvPr id="5" name="Table Placeholder 4">
            <a:extLst>
              <a:ext uri="{FF2B5EF4-FFF2-40B4-BE49-F238E27FC236}">
                <a16:creationId xmlns:a16="http://schemas.microsoft.com/office/drawing/2014/main" id="{9ADAF14C-748E-4908-ABE1-A7D22CD2C94A}"/>
              </a:ext>
            </a:extLst>
          </p:cNvPr>
          <p:cNvGraphicFramePr>
            <a:graphicFrameLocks noGrp="1"/>
          </p:cNvGraphicFramePr>
          <p:nvPr>
            <p:ph type="tbl" sz="quarter" idx="13"/>
            <p:extLst>
              <p:ext uri="{D42A27DB-BD31-4B8C-83A1-F6EECF244321}">
                <p14:modId xmlns:p14="http://schemas.microsoft.com/office/powerpoint/2010/main" val="10338665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670146644"/>
                    </a:ext>
                  </a:extLst>
                </a:gridCol>
                <a:gridCol w="822960">
                  <a:extLst>
                    <a:ext uri="{9D8B030D-6E8A-4147-A177-3AD203B41FA5}">
                      <a16:colId xmlns:a16="http://schemas.microsoft.com/office/drawing/2014/main" val="2313196993"/>
                    </a:ext>
                  </a:extLst>
                </a:gridCol>
                <a:gridCol w="822960">
                  <a:extLst>
                    <a:ext uri="{9D8B030D-6E8A-4147-A177-3AD203B41FA5}">
                      <a16:colId xmlns:a16="http://schemas.microsoft.com/office/drawing/2014/main" val="1145645047"/>
                    </a:ext>
                  </a:extLst>
                </a:gridCol>
                <a:gridCol w="822960">
                  <a:extLst>
                    <a:ext uri="{9D8B030D-6E8A-4147-A177-3AD203B41FA5}">
                      <a16:colId xmlns:a16="http://schemas.microsoft.com/office/drawing/2014/main" val="4099996377"/>
                    </a:ext>
                  </a:extLst>
                </a:gridCol>
                <a:gridCol w="822960">
                  <a:extLst>
                    <a:ext uri="{9D8B030D-6E8A-4147-A177-3AD203B41FA5}">
                      <a16:colId xmlns:a16="http://schemas.microsoft.com/office/drawing/2014/main" val="2655478730"/>
                    </a:ext>
                  </a:extLst>
                </a:gridCol>
                <a:gridCol w="822960">
                  <a:extLst>
                    <a:ext uri="{9D8B030D-6E8A-4147-A177-3AD203B41FA5}">
                      <a16:colId xmlns:a16="http://schemas.microsoft.com/office/drawing/2014/main" val="2095432679"/>
                    </a:ext>
                  </a:extLst>
                </a:gridCol>
                <a:gridCol w="822960">
                  <a:extLst>
                    <a:ext uri="{9D8B030D-6E8A-4147-A177-3AD203B41FA5}">
                      <a16:colId xmlns:a16="http://schemas.microsoft.com/office/drawing/2014/main" val="26692671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63658699"/>
                  </a:ext>
                </a:extLst>
              </a:tr>
            </a:tbl>
          </a:graphicData>
        </a:graphic>
      </p:graphicFrame>
      <p:sp>
        <p:nvSpPr>
          <p:cNvPr id="4" name="Text Placeholder 3">
            <a:extLst>
              <a:ext uri="{FF2B5EF4-FFF2-40B4-BE49-F238E27FC236}">
                <a16:creationId xmlns:a16="http://schemas.microsoft.com/office/drawing/2014/main" id="{DFF78026-E9C4-45D3-9916-83894B925C52}"/>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9624608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8974D-7D2D-421C-A359-7909FA15D10A}"/>
              </a:ext>
            </a:extLst>
          </p:cNvPr>
          <p:cNvSpPr>
            <a:spLocks noGrp="1"/>
          </p:cNvSpPr>
          <p:nvPr>
            <p:ph type="title"/>
          </p:nvPr>
        </p:nvSpPr>
        <p:spPr/>
        <p:txBody>
          <a:bodyPr/>
          <a:lstStyle/>
          <a:p>
            <a:r>
              <a:rPr lang="en-US"/>
              <a:t>Facebook Own Posts Table | Buttercup Malaysia - 2 of 16</a:t>
            </a:r>
          </a:p>
        </p:txBody>
      </p:sp>
      <p:graphicFrame>
        <p:nvGraphicFramePr>
          <p:cNvPr id="5" name="Table Placeholder 4">
            <a:extLst>
              <a:ext uri="{FF2B5EF4-FFF2-40B4-BE49-F238E27FC236}">
                <a16:creationId xmlns:a16="http://schemas.microsoft.com/office/drawing/2014/main" id="{1F49C4E6-34CA-468D-9662-7428AF3AB640}"/>
              </a:ext>
            </a:extLst>
          </p:cNvPr>
          <p:cNvGraphicFramePr>
            <a:graphicFrameLocks noGrp="1"/>
          </p:cNvGraphicFramePr>
          <p:nvPr>
            <p:ph type="tbl" sz="quarter" idx="13"/>
            <p:extLst>
              <p:ext uri="{D42A27DB-BD31-4B8C-83A1-F6EECF244321}">
                <p14:modId xmlns:p14="http://schemas.microsoft.com/office/powerpoint/2010/main" val="3222408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295812786"/>
                    </a:ext>
                  </a:extLst>
                </a:gridCol>
                <a:gridCol w="822960">
                  <a:extLst>
                    <a:ext uri="{9D8B030D-6E8A-4147-A177-3AD203B41FA5}">
                      <a16:colId xmlns:a16="http://schemas.microsoft.com/office/drawing/2014/main" val="735348977"/>
                    </a:ext>
                  </a:extLst>
                </a:gridCol>
                <a:gridCol w="822960">
                  <a:extLst>
                    <a:ext uri="{9D8B030D-6E8A-4147-A177-3AD203B41FA5}">
                      <a16:colId xmlns:a16="http://schemas.microsoft.com/office/drawing/2014/main" val="4135851627"/>
                    </a:ext>
                  </a:extLst>
                </a:gridCol>
                <a:gridCol w="822960">
                  <a:extLst>
                    <a:ext uri="{9D8B030D-6E8A-4147-A177-3AD203B41FA5}">
                      <a16:colId xmlns:a16="http://schemas.microsoft.com/office/drawing/2014/main" val="842442700"/>
                    </a:ext>
                  </a:extLst>
                </a:gridCol>
                <a:gridCol w="822960">
                  <a:extLst>
                    <a:ext uri="{9D8B030D-6E8A-4147-A177-3AD203B41FA5}">
                      <a16:colId xmlns:a16="http://schemas.microsoft.com/office/drawing/2014/main" val="3542122102"/>
                    </a:ext>
                  </a:extLst>
                </a:gridCol>
                <a:gridCol w="822960">
                  <a:extLst>
                    <a:ext uri="{9D8B030D-6E8A-4147-A177-3AD203B41FA5}">
                      <a16:colId xmlns:a16="http://schemas.microsoft.com/office/drawing/2014/main" val="2585320151"/>
                    </a:ext>
                  </a:extLst>
                </a:gridCol>
                <a:gridCol w="822960">
                  <a:extLst>
                    <a:ext uri="{9D8B030D-6E8A-4147-A177-3AD203B41FA5}">
                      <a16:colId xmlns:a16="http://schemas.microsoft.com/office/drawing/2014/main" val="114591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679727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- 2020-12-31 16:45:00</a:t>
                      </a:r>
                      <a:r>
                        <a:rPr kumimoji="0" lang="en-US" sz="1000" b="0" i="0" u="none" strike="noStrike" kern="1200" cap="none" spc="0" normalizeH="0" baseline="0" noProof="0">
                          <a:ln>
                            <a:noFill/>
                          </a:ln>
                          <a:solidFill>
                            <a:prstClr val="black"/>
                          </a:solidFill>
                          <a:effectLst/>
                          <a:uLnTx/>
                          <a:uFillTx/>
                          <a:latin typeface="+mn-lt"/>
                          <a:ea typeface="+mn-ea"/>
                          <a:cs typeface="+mn-cs"/>
                        </a:rPr>
                        <a:t>
 Kek ini mempunyai bahan yang menarik iaitu serbuk susu malt dan sesuai digabungkan dengan minuman teh atau kopi. 
Pasti anda tertanya-tanya akan rasanya kan? Jom cuba hari ini! :) 
#ResipiButtercup #SedapDenganButtercup
Kek Pandan Susu Malt Buttercup
Bahan-bahan: 
125g Buttercup 
80g gula kastor 
3 biji telur 
125g tepung
4g serbuk penaik 
50g perasa pandan 
40g serbuk susu malt
30g cip coklat
15g serbuk susu malt sebagai taburan 
Arahan: 
1. Panaskan ketuhar pada suhu 170°C. Dalam satu mangkuk, pukul Buttercup dan gula sehingga kembang. Masukkan telur satu per satu. Kemudian, masukkan tepung, serbuk penaik, 40g serbuk susu malt dan pukul sehingga sebati. 
2. Campurkan perasa pandan ke dalam adunan. Kacau sehingga rata dan masukkan ke dalam loyang kek. 
3. Taburkan cip coklat ke atas kek dan bakar selama 30-35 minit. 
4. Keluarkan dan biarkan ia sejuk. Setelah itu, taburkan 15g serbuk susu malt ke atas kek dan siap untuk dimakan bersama keluarga! 
Resipi ini dibawakan khas oleh 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994642394"/>
                  </a:ext>
                </a:extLst>
              </a:tr>
            </a:tbl>
          </a:graphicData>
        </a:graphic>
      </p:graphicFrame>
      <p:sp>
        <p:nvSpPr>
          <p:cNvPr id="4" name="Text Placeholder 3">
            <a:extLst>
              <a:ext uri="{FF2B5EF4-FFF2-40B4-BE49-F238E27FC236}">
                <a16:creationId xmlns:a16="http://schemas.microsoft.com/office/drawing/2014/main" id="{7C4D5FBB-A3D0-4948-9855-4091C69240D8}"/>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4163704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86980A-4523-4F5D-8D91-6927995E1937}"/>
              </a:ext>
            </a:extLst>
          </p:cNvPr>
          <p:cNvSpPr>
            <a:spLocks noGrp="1"/>
          </p:cNvSpPr>
          <p:nvPr>
            <p:ph type="title"/>
          </p:nvPr>
        </p:nvSpPr>
        <p:spPr/>
        <p:txBody>
          <a:bodyPr/>
          <a:lstStyle/>
          <a:p>
            <a:r>
              <a:rPr lang="en-US"/>
              <a:t>Facebook Own Posts Table | Buttercup Malaysia - 3 of 16</a:t>
            </a:r>
          </a:p>
        </p:txBody>
      </p:sp>
      <p:graphicFrame>
        <p:nvGraphicFramePr>
          <p:cNvPr id="5" name="Table Placeholder 4">
            <a:extLst>
              <a:ext uri="{FF2B5EF4-FFF2-40B4-BE49-F238E27FC236}">
                <a16:creationId xmlns:a16="http://schemas.microsoft.com/office/drawing/2014/main" id="{49A6CDEE-F3CE-4B9C-9C6A-A0E7C1A4A32E}"/>
              </a:ext>
            </a:extLst>
          </p:cNvPr>
          <p:cNvGraphicFramePr>
            <a:graphicFrameLocks noGrp="1"/>
          </p:cNvGraphicFramePr>
          <p:nvPr>
            <p:ph type="tbl" sz="quarter" idx="13"/>
            <p:extLst>
              <p:ext uri="{D42A27DB-BD31-4B8C-83A1-F6EECF244321}">
                <p14:modId xmlns:p14="http://schemas.microsoft.com/office/powerpoint/2010/main" val="10164474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52952344"/>
                    </a:ext>
                  </a:extLst>
                </a:gridCol>
                <a:gridCol w="822960">
                  <a:extLst>
                    <a:ext uri="{9D8B030D-6E8A-4147-A177-3AD203B41FA5}">
                      <a16:colId xmlns:a16="http://schemas.microsoft.com/office/drawing/2014/main" val="742631422"/>
                    </a:ext>
                  </a:extLst>
                </a:gridCol>
                <a:gridCol w="822960">
                  <a:extLst>
                    <a:ext uri="{9D8B030D-6E8A-4147-A177-3AD203B41FA5}">
                      <a16:colId xmlns:a16="http://schemas.microsoft.com/office/drawing/2014/main" val="1886097606"/>
                    </a:ext>
                  </a:extLst>
                </a:gridCol>
                <a:gridCol w="822960">
                  <a:extLst>
                    <a:ext uri="{9D8B030D-6E8A-4147-A177-3AD203B41FA5}">
                      <a16:colId xmlns:a16="http://schemas.microsoft.com/office/drawing/2014/main" val="4006019903"/>
                    </a:ext>
                  </a:extLst>
                </a:gridCol>
                <a:gridCol w="822960">
                  <a:extLst>
                    <a:ext uri="{9D8B030D-6E8A-4147-A177-3AD203B41FA5}">
                      <a16:colId xmlns:a16="http://schemas.microsoft.com/office/drawing/2014/main" val="437605891"/>
                    </a:ext>
                  </a:extLst>
                </a:gridCol>
                <a:gridCol w="822960">
                  <a:extLst>
                    <a:ext uri="{9D8B030D-6E8A-4147-A177-3AD203B41FA5}">
                      <a16:colId xmlns:a16="http://schemas.microsoft.com/office/drawing/2014/main" val="1572674447"/>
                    </a:ext>
                  </a:extLst>
                </a:gridCol>
                <a:gridCol w="822960">
                  <a:extLst>
                    <a:ext uri="{9D8B030D-6E8A-4147-A177-3AD203B41FA5}">
                      <a16:colId xmlns:a16="http://schemas.microsoft.com/office/drawing/2014/main" val="4800147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793090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- 2020-12-30 10:00:00</a:t>
                      </a:r>
                      <a:r>
                        <a:rPr kumimoji="0" lang="en-US" sz="1000" b="0" i="0" u="none" strike="noStrike" kern="1200" cap="none" spc="0" normalizeH="0" baseline="0" noProof="0">
                          <a:ln>
                            <a:noFill/>
                          </a:ln>
                          <a:solidFill>
                            <a:prstClr val="black"/>
                          </a:solidFill>
                          <a:effectLst/>
                          <a:uLnTx/>
                          <a:uFillTx/>
                          <a:latin typeface="+mn-lt"/>
                          <a:ea typeface="+mn-ea"/>
                          <a:cs typeface="+mn-cs"/>
                        </a:rPr>
                        <a:t>
 Esok Buttercup akan mengeluarkan satu lagi resipi dengan video! 
Sebelum tu Buttercup bagi teka-teki dulu, ianya bewarna hijau dan bermula dengan huruf P. Apakah dia? 
Kongsikan jawapan anda di ruangkan komen :)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97442737"/>
                  </a:ext>
                </a:extLst>
              </a:tr>
            </a:tbl>
          </a:graphicData>
        </a:graphic>
      </p:graphicFrame>
      <p:sp>
        <p:nvSpPr>
          <p:cNvPr id="4" name="Text Placeholder 3">
            <a:extLst>
              <a:ext uri="{FF2B5EF4-FFF2-40B4-BE49-F238E27FC236}">
                <a16:creationId xmlns:a16="http://schemas.microsoft.com/office/drawing/2014/main" id="{02E8FD9E-295F-418B-AC72-C7ACAAD0B80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78940755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C3F57-861E-4D6E-8C29-0B4C9C71A567}"/>
              </a:ext>
            </a:extLst>
          </p:cNvPr>
          <p:cNvSpPr>
            <a:spLocks noGrp="1"/>
          </p:cNvSpPr>
          <p:nvPr>
            <p:ph type="title"/>
          </p:nvPr>
        </p:nvSpPr>
        <p:spPr/>
        <p:txBody>
          <a:bodyPr/>
          <a:lstStyle/>
          <a:p>
            <a:r>
              <a:rPr lang="en-US"/>
              <a:t>Facebook Own Posts Table | Buttercup Malaysia - 4 of 16</a:t>
            </a:r>
          </a:p>
        </p:txBody>
      </p:sp>
      <p:graphicFrame>
        <p:nvGraphicFramePr>
          <p:cNvPr id="5" name="Table Placeholder 4">
            <a:extLst>
              <a:ext uri="{FF2B5EF4-FFF2-40B4-BE49-F238E27FC236}">
                <a16:creationId xmlns:a16="http://schemas.microsoft.com/office/drawing/2014/main" id="{444B95C8-7401-4C80-BB40-48AA4458A169}"/>
              </a:ext>
            </a:extLst>
          </p:cNvPr>
          <p:cNvGraphicFramePr>
            <a:graphicFrameLocks noGrp="1"/>
          </p:cNvGraphicFramePr>
          <p:nvPr>
            <p:ph type="tbl" sz="quarter" idx="13"/>
            <p:extLst>
              <p:ext uri="{D42A27DB-BD31-4B8C-83A1-F6EECF244321}">
                <p14:modId xmlns:p14="http://schemas.microsoft.com/office/powerpoint/2010/main" val="2948050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8523418"/>
                    </a:ext>
                  </a:extLst>
                </a:gridCol>
                <a:gridCol w="822960">
                  <a:extLst>
                    <a:ext uri="{9D8B030D-6E8A-4147-A177-3AD203B41FA5}">
                      <a16:colId xmlns:a16="http://schemas.microsoft.com/office/drawing/2014/main" val="54376280"/>
                    </a:ext>
                  </a:extLst>
                </a:gridCol>
                <a:gridCol w="822960">
                  <a:extLst>
                    <a:ext uri="{9D8B030D-6E8A-4147-A177-3AD203B41FA5}">
                      <a16:colId xmlns:a16="http://schemas.microsoft.com/office/drawing/2014/main" val="1442072879"/>
                    </a:ext>
                  </a:extLst>
                </a:gridCol>
                <a:gridCol w="822960">
                  <a:extLst>
                    <a:ext uri="{9D8B030D-6E8A-4147-A177-3AD203B41FA5}">
                      <a16:colId xmlns:a16="http://schemas.microsoft.com/office/drawing/2014/main" val="717163911"/>
                    </a:ext>
                  </a:extLst>
                </a:gridCol>
                <a:gridCol w="822960">
                  <a:extLst>
                    <a:ext uri="{9D8B030D-6E8A-4147-A177-3AD203B41FA5}">
                      <a16:colId xmlns:a16="http://schemas.microsoft.com/office/drawing/2014/main" val="106631376"/>
                    </a:ext>
                  </a:extLst>
                </a:gridCol>
                <a:gridCol w="822960">
                  <a:extLst>
                    <a:ext uri="{9D8B030D-6E8A-4147-A177-3AD203B41FA5}">
                      <a16:colId xmlns:a16="http://schemas.microsoft.com/office/drawing/2014/main" val="2130098006"/>
                    </a:ext>
                  </a:extLst>
                </a:gridCol>
                <a:gridCol w="822960">
                  <a:extLst>
                    <a:ext uri="{9D8B030D-6E8A-4147-A177-3AD203B41FA5}">
                      <a16:colId xmlns:a16="http://schemas.microsoft.com/office/drawing/2014/main" val="7950822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0352575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- 2020-12-28 18:00:02</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Tahniah kepada semua pemenang #RiaDenganButtercup Disember 2020!
Sheila Karim
Kyra Zakirah
Nadiy Isa
Kepada pemenang, sila hantarkan mesej Facebook kepada admin berserta maklumat di bawah sebelum 31 Disember 2020 untuk menebus hadiah anda.
Maklumat pemenang:
● Nama penuh
● 8 digit pertama nombor kad pengenalan
● Alamat rumah
● Alamat emel
● Nombor telefon
Bagi yang terlepas, jangan risau, tunggu peraduan yang akan datang ;)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2827329"/>
                  </a:ext>
                </a:extLst>
              </a:tr>
            </a:tbl>
          </a:graphicData>
        </a:graphic>
      </p:graphicFrame>
      <p:sp>
        <p:nvSpPr>
          <p:cNvPr id="4" name="Text Placeholder 3">
            <a:extLst>
              <a:ext uri="{FF2B5EF4-FFF2-40B4-BE49-F238E27FC236}">
                <a16:creationId xmlns:a16="http://schemas.microsoft.com/office/drawing/2014/main" id="{E18D1DAF-980E-43FB-A3CB-E80E56B4C52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0466379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6D8FD0-3631-448D-984C-C76370AAA82A}"/>
              </a:ext>
            </a:extLst>
          </p:cNvPr>
          <p:cNvSpPr>
            <a:spLocks noGrp="1"/>
          </p:cNvSpPr>
          <p:nvPr>
            <p:ph type="title"/>
          </p:nvPr>
        </p:nvSpPr>
        <p:spPr/>
        <p:txBody>
          <a:bodyPr/>
          <a:lstStyle/>
          <a:p>
            <a:r>
              <a:rPr lang="en-US"/>
              <a:t>Facebook Own Posts Table | Buttercup Malaysia - 5 of 16</a:t>
            </a:r>
          </a:p>
        </p:txBody>
      </p:sp>
      <p:graphicFrame>
        <p:nvGraphicFramePr>
          <p:cNvPr id="5" name="Table Placeholder 4">
            <a:extLst>
              <a:ext uri="{FF2B5EF4-FFF2-40B4-BE49-F238E27FC236}">
                <a16:creationId xmlns:a16="http://schemas.microsoft.com/office/drawing/2014/main" id="{1D70F369-C655-4CF6-BBD4-8DCD87F1693E}"/>
              </a:ext>
            </a:extLst>
          </p:cNvPr>
          <p:cNvGraphicFramePr>
            <a:graphicFrameLocks noGrp="1"/>
          </p:cNvGraphicFramePr>
          <p:nvPr>
            <p:ph type="tbl" sz="quarter" idx="13"/>
            <p:extLst>
              <p:ext uri="{D42A27DB-BD31-4B8C-83A1-F6EECF244321}">
                <p14:modId xmlns:p14="http://schemas.microsoft.com/office/powerpoint/2010/main" val="12426348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144326020"/>
                    </a:ext>
                  </a:extLst>
                </a:gridCol>
                <a:gridCol w="822960">
                  <a:extLst>
                    <a:ext uri="{9D8B030D-6E8A-4147-A177-3AD203B41FA5}">
                      <a16:colId xmlns:a16="http://schemas.microsoft.com/office/drawing/2014/main" val="2312453258"/>
                    </a:ext>
                  </a:extLst>
                </a:gridCol>
                <a:gridCol w="822960">
                  <a:extLst>
                    <a:ext uri="{9D8B030D-6E8A-4147-A177-3AD203B41FA5}">
                      <a16:colId xmlns:a16="http://schemas.microsoft.com/office/drawing/2014/main" val="4276601105"/>
                    </a:ext>
                  </a:extLst>
                </a:gridCol>
                <a:gridCol w="822960">
                  <a:extLst>
                    <a:ext uri="{9D8B030D-6E8A-4147-A177-3AD203B41FA5}">
                      <a16:colId xmlns:a16="http://schemas.microsoft.com/office/drawing/2014/main" val="231219782"/>
                    </a:ext>
                  </a:extLst>
                </a:gridCol>
                <a:gridCol w="822960">
                  <a:extLst>
                    <a:ext uri="{9D8B030D-6E8A-4147-A177-3AD203B41FA5}">
                      <a16:colId xmlns:a16="http://schemas.microsoft.com/office/drawing/2014/main" val="177142653"/>
                    </a:ext>
                  </a:extLst>
                </a:gridCol>
                <a:gridCol w="822960">
                  <a:extLst>
                    <a:ext uri="{9D8B030D-6E8A-4147-A177-3AD203B41FA5}">
                      <a16:colId xmlns:a16="http://schemas.microsoft.com/office/drawing/2014/main" val="1008403415"/>
                    </a:ext>
                  </a:extLst>
                </a:gridCol>
                <a:gridCol w="822960">
                  <a:extLst>
                    <a:ext uri="{9D8B030D-6E8A-4147-A177-3AD203B41FA5}">
                      <a16:colId xmlns:a16="http://schemas.microsoft.com/office/drawing/2014/main" val="19767397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108018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- 2020-12-28 10:00:01</a:t>
                      </a:r>
                      <a:r>
                        <a:rPr kumimoji="0" lang="en-US" sz="1000" b="0" i="0" u="none" strike="noStrike" kern="1200" cap="none" spc="0" normalizeH="0" baseline="0" noProof="0">
                          <a:ln>
                            <a:noFill/>
                          </a:ln>
                          <a:solidFill>
                            <a:prstClr val="black"/>
                          </a:solidFill>
                          <a:effectLst/>
                          <a:uLnTx/>
                          <a:uFillTx/>
                          <a:latin typeface="+mn-lt"/>
                          <a:ea typeface="+mn-ea"/>
                          <a:cs typeface="+mn-cs"/>
                        </a:rPr>
                        <a:t>
 Mesti ramai yang sedang membuat biskut di rumah, terutama sekali ibu-ibu, pasti sibuk membuat pelbagai biskut kegemaran anak-anak semasa cuti sekolah ini. Ikuti #TipButtercup ini untuk memastikan bentuk biskut anda tidak pecah jika menggunakan acuan. 
Gunakan kertas perkamen ketika membuat biskut! Jadikan hidup anda lebih mudah dengan membuat biskut menggunakan sebarang bentuk acuan secara langsung di atas kertas perkamen. Ianya tidak akan memecahkan bentuk biskut anda dan boleh terus dimasukkan ke dalam ketuhar. 
Sumber: https://www.tasteofhome.com/collection/holiday-tips/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589063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- 2020-12-25 00:00:01</a:t>
                      </a:r>
                      <a:r>
                        <a:rPr kumimoji="0" lang="en-US" sz="1000" b="0" i="0" u="none" strike="noStrike" kern="1200" cap="none" spc="0" normalizeH="0" baseline="0" noProof="0">
                          <a:ln>
                            <a:noFill/>
                          </a:ln>
                          <a:solidFill>
                            <a:prstClr val="black"/>
                          </a:solidFill>
                          <a:effectLst/>
                          <a:uLnTx/>
                          <a:uFillTx/>
                          <a:latin typeface="+mn-lt"/>
                          <a:ea typeface="+mn-ea"/>
                          <a:cs typeface="+mn-cs"/>
                        </a:rPr>
                        <a:t>
 Selamat Menyambut Hari Krismas kepada seluruh rakyat Malaysia yang meraikannya!
Masakan apa yang paling anda gemari pada hari ini? 
#Krismas2020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5790438"/>
                  </a:ext>
                </a:extLst>
              </a:tr>
            </a:tbl>
          </a:graphicData>
        </a:graphic>
      </p:graphicFrame>
      <p:sp>
        <p:nvSpPr>
          <p:cNvPr id="4" name="Text Placeholder 3">
            <a:extLst>
              <a:ext uri="{FF2B5EF4-FFF2-40B4-BE49-F238E27FC236}">
                <a16:creationId xmlns:a16="http://schemas.microsoft.com/office/drawing/2014/main" id="{5F8A32E2-0F0B-4862-88C2-2BEC50836654}"/>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24039157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850EC1-1344-4F8A-BB82-395C2B20D0D2}"/>
              </a:ext>
            </a:extLst>
          </p:cNvPr>
          <p:cNvSpPr>
            <a:spLocks noGrp="1"/>
          </p:cNvSpPr>
          <p:nvPr>
            <p:ph type="title"/>
          </p:nvPr>
        </p:nvSpPr>
        <p:spPr/>
        <p:txBody>
          <a:bodyPr/>
          <a:lstStyle/>
          <a:p>
            <a:r>
              <a:rPr lang="en-US"/>
              <a:t>Facebook Own Posts Table | Buttercup Malaysia - 6 of 16</a:t>
            </a:r>
          </a:p>
        </p:txBody>
      </p:sp>
      <p:graphicFrame>
        <p:nvGraphicFramePr>
          <p:cNvPr id="5" name="Table Placeholder 4">
            <a:extLst>
              <a:ext uri="{FF2B5EF4-FFF2-40B4-BE49-F238E27FC236}">
                <a16:creationId xmlns:a16="http://schemas.microsoft.com/office/drawing/2014/main" id="{A3549A1B-6E10-4B3B-8EFA-6815767AF5F2}"/>
              </a:ext>
            </a:extLst>
          </p:cNvPr>
          <p:cNvGraphicFramePr>
            <a:graphicFrameLocks noGrp="1"/>
          </p:cNvGraphicFramePr>
          <p:nvPr>
            <p:ph type="tbl" sz="quarter" idx="13"/>
            <p:extLst>
              <p:ext uri="{D42A27DB-BD31-4B8C-83A1-F6EECF244321}">
                <p14:modId xmlns:p14="http://schemas.microsoft.com/office/powerpoint/2010/main" val="3265734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079180705"/>
                    </a:ext>
                  </a:extLst>
                </a:gridCol>
                <a:gridCol w="822960">
                  <a:extLst>
                    <a:ext uri="{9D8B030D-6E8A-4147-A177-3AD203B41FA5}">
                      <a16:colId xmlns:a16="http://schemas.microsoft.com/office/drawing/2014/main" val="1825253112"/>
                    </a:ext>
                  </a:extLst>
                </a:gridCol>
                <a:gridCol w="822960">
                  <a:extLst>
                    <a:ext uri="{9D8B030D-6E8A-4147-A177-3AD203B41FA5}">
                      <a16:colId xmlns:a16="http://schemas.microsoft.com/office/drawing/2014/main" val="2335140782"/>
                    </a:ext>
                  </a:extLst>
                </a:gridCol>
                <a:gridCol w="822960">
                  <a:extLst>
                    <a:ext uri="{9D8B030D-6E8A-4147-A177-3AD203B41FA5}">
                      <a16:colId xmlns:a16="http://schemas.microsoft.com/office/drawing/2014/main" val="2195959898"/>
                    </a:ext>
                  </a:extLst>
                </a:gridCol>
                <a:gridCol w="822960">
                  <a:extLst>
                    <a:ext uri="{9D8B030D-6E8A-4147-A177-3AD203B41FA5}">
                      <a16:colId xmlns:a16="http://schemas.microsoft.com/office/drawing/2014/main" val="1491841235"/>
                    </a:ext>
                  </a:extLst>
                </a:gridCol>
                <a:gridCol w="822960">
                  <a:extLst>
                    <a:ext uri="{9D8B030D-6E8A-4147-A177-3AD203B41FA5}">
                      <a16:colId xmlns:a16="http://schemas.microsoft.com/office/drawing/2014/main" val="3081808685"/>
                    </a:ext>
                  </a:extLst>
                </a:gridCol>
                <a:gridCol w="822960">
                  <a:extLst>
                    <a:ext uri="{9D8B030D-6E8A-4147-A177-3AD203B41FA5}">
                      <a16:colId xmlns:a16="http://schemas.microsoft.com/office/drawing/2014/main" val="6287969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5743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- 2020-12-22 10:00:00</a:t>
                      </a:r>
                      <a:r>
                        <a:rPr kumimoji="0" lang="en-US" sz="1000" b="0" i="0" u="none" strike="noStrike" kern="1200" cap="none" spc="0" normalizeH="0" baseline="0" noProof="0">
                          <a:ln>
                            <a:noFill/>
                          </a:ln>
                          <a:solidFill>
                            <a:prstClr val="black"/>
                          </a:solidFill>
                          <a:effectLst/>
                          <a:uLnTx/>
                          <a:uFillTx/>
                          <a:latin typeface="+mn-lt"/>
                          <a:ea typeface="+mn-ea"/>
                          <a:cs typeface="+mn-cs"/>
                        </a:rPr>
                        <a:t>
 Seperti yang dinantikan, hari ini Buttercup akan kongsikan resipi Kek Biskut Buttercup! Penambahan serbuk biskut akan memberikan tekstur dalam kek, tambahan lagi dengan Buttercup Luxury Spread! 
#ResipiButtercup #SedapDenganButtercup
Kek Biskut Buttercup 
Bahan-bahan
125g Buttercup 
80g gula kastor 
3 biji telur 
125g tepung 
4g serbuk penaik 
50g susu
40g serbuk biskut 
40g sapuan koko hazelnut
Arahan:
1. Panaskan ketuhar pada suhu 170°C. Dalam satu mangkuk, pukul Buttercup dan gula kastor sehingga kembang. Masukkan telur sedikit demi sedikit. Kemudian, campurkan dengan tepung, serbuk penaik dan pukul sehingga sebati. 
2. Masukkan serbuk biskut ke dalam adunan tadi. Setelah itu, masukkan ke dalam loyang kek. 
3. Bakarkan selama 30-35 minit. Setelah siap, keluarkan dan biarkan ia sejuk. 
4. Paipkan sapuan koko hazelnut ke atas kek dan sedia untuk dimakan pada bila-bila masa!
Resipi ini dibawakan khas oleh Cef Khairi dari 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2442981864"/>
                  </a:ext>
                </a:extLst>
              </a:tr>
            </a:tbl>
          </a:graphicData>
        </a:graphic>
      </p:graphicFrame>
      <p:sp>
        <p:nvSpPr>
          <p:cNvPr id="4" name="Text Placeholder 3">
            <a:extLst>
              <a:ext uri="{FF2B5EF4-FFF2-40B4-BE49-F238E27FC236}">
                <a16:creationId xmlns:a16="http://schemas.microsoft.com/office/drawing/2014/main" id="{BF55B4AE-A953-4960-BBB2-AD6B1CDF2C3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111398507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8A9BAE-11F1-45D4-827F-3BF48BBE73DA}"/>
              </a:ext>
            </a:extLst>
          </p:cNvPr>
          <p:cNvSpPr>
            <a:spLocks noGrp="1"/>
          </p:cNvSpPr>
          <p:nvPr>
            <p:ph type="title"/>
          </p:nvPr>
        </p:nvSpPr>
        <p:spPr/>
        <p:txBody>
          <a:bodyPr/>
          <a:lstStyle/>
          <a:p>
            <a:r>
              <a:rPr lang="en-US"/>
              <a:t>Facebook Own Posts Table | Buttercup Malaysia - 7 of 16</a:t>
            </a:r>
          </a:p>
        </p:txBody>
      </p:sp>
      <p:graphicFrame>
        <p:nvGraphicFramePr>
          <p:cNvPr id="5" name="Table Placeholder 4">
            <a:extLst>
              <a:ext uri="{FF2B5EF4-FFF2-40B4-BE49-F238E27FC236}">
                <a16:creationId xmlns:a16="http://schemas.microsoft.com/office/drawing/2014/main" id="{22583125-46FF-48F7-8AF0-382D682BD38F}"/>
              </a:ext>
            </a:extLst>
          </p:cNvPr>
          <p:cNvGraphicFramePr>
            <a:graphicFrameLocks noGrp="1"/>
          </p:cNvGraphicFramePr>
          <p:nvPr>
            <p:ph type="tbl" sz="quarter" idx="13"/>
            <p:extLst>
              <p:ext uri="{D42A27DB-BD31-4B8C-83A1-F6EECF244321}">
                <p14:modId xmlns:p14="http://schemas.microsoft.com/office/powerpoint/2010/main" val="36247979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314680182"/>
                    </a:ext>
                  </a:extLst>
                </a:gridCol>
                <a:gridCol w="822960">
                  <a:extLst>
                    <a:ext uri="{9D8B030D-6E8A-4147-A177-3AD203B41FA5}">
                      <a16:colId xmlns:a16="http://schemas.microsoft.com/office/drawing/2014/main" val="3060080394"/>
                    </a:ext>
                  </a:extLst>
                </a:gridCol>
                <a:gridCol w="822960">
                  <a:extLst>
                    <a:ext uri="{9D8B030D-6E8A-4147-A177-3AD203B41FA5}">
                      <a16:colId xmlns:a16="http://schemas.microsoft.com/office/drawing/2014/main" val="3852232624"/>
                    </a:ext>
                  </a:extLst>
                </a:gridCol>
                <a:gridCol w="822960">
                  <a:extLst>
                    <a:ext uri="{9D8B030D-6E8A-4147-A177-3AD203B41FA5}">
                      <a16:colId xmlns:a16="http://schemas.microsoft.com/office/drawing/2014/main" val="2171431398"/>
                    </a:ext>
                  </a:extLst>
                </a:gridCol>
                <a:gridCol w="822960">
                  <a:extLst>
                    <a:ext uri="{9D8B030D-6E8A-4147-A177-3AD203B41FA5}">
                      <a16:colId xmlns:a16="http://schemas.microsoft.com/office/drawing/2014/main" val="1804941916"/>
                    </a:ext>
                  </a:extLst>
                </a:gridCol>
                <a:gridCol w="822960">
                  <a:extLst>
                    <a:ext uri="{9D8B030D-6E8A-4147-A177-3AD203B41FA5}">
                      <a16:colId xmlns:a16="http://schemas.microsoft.com/office/drawing/2014/main" val="183211885"/>
                    </a:ext>
                  </a:extLst>
                </a:gridCol>
                <a:gridCol w="822960">
                  <a:extLst>
                    <a:ext uri="{9D8B030D-6E8A-4147-A177-3AD203B41FA5}">
                      <a16:colId xmlns:a16="http://schemas.microsoft.com/office/drawing/2014/main" val="31145552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95283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- 2020-12-21 10:00:00</a:t>
                      </a:r>
                      <a:r>
                        <a:rPr kumimoji="0" lang="en-US" sz="1000" b="0" i="0" u="none" strike="noStrike" kern="1200" cap="none" spc="0" normalizeH="0" baseline="0" noProof="0">
                          <a:ln>
                            <a:noFill/>
                          </a:ln>
                          <a:solidFill>
                            <a:prstClr val="black"/>
                          </a:solidFill>
                          <a:effectLst/>
                          <a:uLnTx/>
                          <a:uFillTx/>
                          <a:latin typeface="+mn-lt"/>
                          <a:ea typeface="+mn-ea"/>
                          <a:cs typeface="+mn-cs"/>
                        </a:rPr>
                        <a:t>
 Dekat rumah ada biskut lebihan tapi dah hancur? Jangan risau dan jangan buang, hancurkan ia menjadi serbuk dan anda boleh buat sesuatu menggunakannya! 
Nantikan esok untuk resipi baru!
#SedapDenganButtercup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8717805"/>
                  </a:ext>
                </a:extLst>
              </a:tr>
            </a:tbl>
          </a:graphicData>
        </a:graphic>
      </p:graphicFrame>
      <p:sp>
        <p:nvSpPr>
          <p:cNvPr id="4" name="Text Placeholder 3">
            <a:extLst>
              <a:ext uri="{FF2B5EF4-FFF2-40B4-BE49-F238E27FC236}">
                <a16:creationId xmlns:a16="http://schemas.microsoft.com/office/drawing/2014/main" id="{7937DF1A-CB03-47E7-A638-70EB4886EA23}"/>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35473223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8DD67-B43B-4974-B08B-7AF2DFD27CE3}"/>
              </a:ext>
            </a:extLst>
          </p:cNvPr>
          <p:cNvSpPr>
            <a:spLocks noGrp="1"/>
          </p:cNvSpPr>
          <p:nvPr>
            <p:ph type="title"/>
          </p:nvPr>
        </p:nvSpPr>
        <p:spPr/>
        <p:txBody>
          <a:bodyPr/>
          <a:lstStyle/>
          <a:p>
            <a:r>
              <a:rPr lang="en-US"/>
              <a:t>Facebook Own Posts Table | Buttercup Malaysia - 8 of 16</a:t>
            </a:r>
          </a:p>
        </p:txBody>
      </p:sp>
      <p:graphicFrame>
        <p:nvGraphicFramePr>
          <p:cNvPr id="5" name="Table Placeholder 4">
            <a:extLst>
              <a:ext uri="{FF2B5EF4-FFF2-40B4-BE49-F238E27FC236}">
                <a16:creationId xmlns:a16="http://schemas.microsoft.com/office/drawing/2014/main" id="{05C17EC8-160E-4EE2-8A72-FB93681975FD}"/>
              </a:ext>
            </a:extLst>
          </p:cNvPr>
          <p:cNvGraphicFramePr>
            <a:graphicFrameLocks noGrp="1"/>
          </p:cNvGraphicFramePr>
          <p:nvPr>
            <p:ph type="tbl" sz="quarter" idx="13"/>
            <p:extLst>
              <p:ext uri="{D42A27DB-BD31-4B8C-83A1-F6EECF244321}">
                <p14:modId xmlns:p14="http://schemas.microsoft.com/office/powerpoint/2010/main" val="32772937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0985926"/>
                    </a:ext>
                  </a:extLst>
                </a:gridCol>
                <a:gridCol w="822960">
                  <a:extLst>
                    <a:ext uri="{9D8B030D-6E8A-4147-A177-3AD203B41FA5}">
                      <a16:colId xmlns:a16="http://schemas.microsoft.com/office/drawing/2014/main" val="3452759917"/>
                    </a:ext>
                  </a:extLst>
                </a:gridCol>
                <a:gridCol w="822960">
                  <a:extLst>
                    <a:ext uri="{9D8B030D-6E8A-4147-A177-3AD203B41FA5}">
                      <a16:colId xmlns:a16="http://schemas.microsoft.com/office/drawing/2014/main" val="2966799543"/>
                    </a:ext>
                  </a:extLst>
                </a:gridCol>
                <a:gridCol w="822960">
                  <a:extLst>
                    <a:ext uri="{9D8B030D-6E8A-4147-A177-3AD203B41FA5}">
                      <a16:colId xmlns:a16="http://schemas.microsoft.com/office/drawing/2014/main" val="1931148923"/>
                    </a:ext>
                  </a:extLst>
                </a:gridCol>
                <a:gridCol w="822960">
                  <a:extLst>
                    <a:ext uri="{9D8B030D-6E8A-4147-A177-3AD203B41FA5}">
                      <a16:colId xmlns:a16="http://schemas.microsoft.com/office/drawing/2014/main" val="3055386995"/>
                    </a:ext>
                  </a:extLst>
                </a:gridCol>
                <a:gridCol w="822960">
                  <a:extLst>
                    <a:ext uri="{9D8B030D-6E8A-4147-A177-3AD203B41FA5}">
                      <a16:colId xmlns:a16="http://schemas.microsoft.com/office/drawing/2014/main" val="483308467"/>
                    </a:ext>
                  </a:extLst>
                </a:gridCol>
                <a:gridCol w="822960">
                  <a:extLst>
                    <a:ext uri="{9D8B030D-6E8A-4147-A177-3AD203B41FA5}">
                      <a16:colId xmlns:a16="http://schemas.microsoft.com/office/drawing/2014/main" val="14149846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928616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- 2020-12-19 11:00:01</a:t>
                      </a:r>
                      <a:r>
                        <a:rPr kumimoji="0" lang="en-US" sz="1000" b="0" i="0" u="none" strike="noStrike" kern="1200" cap="none" spc="0" normalizeH="0" baseline="0" noProof="0">
                          <a:ln>
                            <a:noFill/>
                          </a:ln>
                          <a:solidFill>
                            <a:prstClr val="black"/>
                          </a:solidFill>
                          <a:effectLst/>
                          <a:uLnTx/>
                          <a:uFillTx/>
                          <a:latin typeface="+mn-lt"/>
                          <a:ea typeface="+mn-ea"/>
                          <a:cs typeface="+mn-cs"/>
                        </a:rPr>
                        <a:t>
 Tidak ada yang dapat mengalahkan masakan di rumah. Cubalah resipi ini di rumah bersama anak-anak! Ianya mudah dan seronok untuk dibuat bersama.
#ResipiButtercup #SedapDenganButtercup
Wafel Madu Buttercup
Bahan-bahan:
⅓ Buttercup (dicairkan)
2 cawan tepung 
1 sudu besar serbuk penaik
2 sudu besar gula 
½ sudu kecil garam 
2 biji telur (dipisahkan)
1 ⅔ cawan susu 
1 sudu besar madu
Arahan: 
1. Panaskan mesin wafel mengikut arahan di mesin. 
2. Campurkan tepung, serbuk penaik, gula dan garam dalam satu mangkuk. 
3. Dalam mangkuk yang lain, campurkan telur kuning, susu dan Buttercup kemudian ketepikan. 
4. Pukul putih telur dalam mangkuk baru sehingga ia kembang. 
5. Masukkan adunan telur kuning dan tepung bersama, kacau sehingga sebati. Kemudian, masukkan ke dalam adunan putih telur tadi.
6. Ambil satu sudu besar adunan dan letakkan ke atas mesin wafel. Tutupkan dan masak selama 3-5 minit. 
7. Setelah siap, letakkan wafel di atas pinggan dan taburkan madu kesukaan anda! Anda juga bol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extLst>
                  <a:ext uri="{0D108BD9-81ED-4DB2-BD59-A6C34878D82A}">
                    <a16:rowId xmlns:a16="http://schemas.microsoft.com/office/drawing/2014/main" val="4023953163"/>
                  </a:ext>
                </a:extLst>
              </a:tr>
            </a:tbl>
          </a:graphicData>
        </a:graphic>
      </p:graphicFrame>
      <p:sp>
        <p:nvSpPr>
          <p:cNvPr id="4" name="Text Placeholder 3">
            <a:extLst>
              <a:ext uri="{FF2B5EF4-FFF2-40B4-BE49-F238E27FC236}">
                <a16:creationId xmlns:a16="http://schemas.microsoft.com/office/drawing/2014/main" id="{DE1788E1-5F92-4AA2-A7F8-FD023185ED1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63667435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70FE16-A9B7-48CB-B87D-7C74064DEC2B}"/>
              </a:ext>
            </a:extLst>
          </p:cNvPr>
          <p:cNvSpPr>
            <a:spLocks noGrp="1"/>
          </p:cNvSpPr>
          <p:nvPr>
            <p:ph type="title"/>
          </p:nvPr>
        </p:nvSpPr>
        <p:spPr/>
        <p:txBody>
          <a:bodyPr/>
          <a:lstStyle/>
          <a:p>
            <a:r>
              <a:rPr lang="en-US"/>
              <a:t>Facebook Own Posts Table | Buttercup Malaysia - 9 of 16</a:t>
            </a:r>
          </a:p>
        </p:txBody>
      </p:sp>
      <p:graphicFrame>
        <p:nvGraphicFramePr>
          <p:cNvPr id="5" name="Table Placeholder 4">
            <a:extLst>
              <a:ext uri="{FF2B5EF4-FFF2-40B4-BE49-F238E27FC236}">
                <a16:creationId xmlns:a16="http://schemas.microsoft.com/office/drawing/2014/main" id="{3120076F-44F8-4F2A-B1ED-2757A3B403FF}"/>
              </a:ext>
            </a:extLst>
          </p:cNvPr>
          <p:cNvGraphicFramePr>
            <a:graphicFrameLocks noGrp="1"/>
          </p:cNvGraphicFramePr>
          <p:nvPr>
            <p:ph type="tbl" sz="quarter" idx="13"/>
            <p:extLst>
              <p:ext uri="{D42A27DB-BD31-4B8C-83A1-F6EECF244321}">
                <p14:modId xmlns:p14="http://schemas.microsoft.com/office/powerpoint/2010/main" val="158294223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554881578"/>
                    </a:ext>
                  </a:extLst>
                </a:gridCol>
                <a:gridCol w="822960">
                  <a:extLst>
                    <a:ext uri="{9D8B030D-6E8A-4147-A177-3AD203B41FA5}">
                      <a16:colId xmlns:a16="http://schemas.microsoft.com/office/drawing/2014/main" val="1412194166"/>
                    </a:ext>
                  </a:extLst>
                </a:gridCol>
                <a:gridCol w="822960">
                  <a:extLst>
                    <a:ext uri="{9D8B030D-6E8A-4147-A177-3AD203B41FA5}">
                      <a16:colId xmlns:a16="http://schemas.microsoft.com/office/drawing/2014/main" val="3889119738"/>
                    </a:ext>
                  </a:extLst>
                </a:gridCol>
                <a:gridCol w="822960">
                  <a:extLst>
                    <a:ext uri="{9D8B030D-6E8A-4147-A177-3AD203B41FA5}">
                      <a16:colId xmlns:a16="http://schemas.microsoft.com/office/drawing/2014/main" val="3894369250"/>
                    </a:ext>
                  </a:extLst>
                </a:gridCol>
                <a:gridCol w="822960">
                  <a:extLst>
                    <a:ext uri="{9D8B030D-6E8A-4147-A177-3AD203B41FA5}">
                      <a16:colId xmlns:a16="http://schemas.microsoft.com/office/drawing/2014/main" val="1878237929"/>
                    </a:ext>
                  </a:extLst>
                </a:gridCol>
                <a:gridCol w="822960">
                  <a:extLst>
                    <a:ext uri="{9D8B030D-6E8A-4147-A177-3AD203B41FA5}">
                      <a16:colId xmlns:a16="http://schemas.microsoft.com/office/drawing/2014/main" val="536754898"/>
                    </a:ext>
                  </a:extLst>
                </a:gridCol>
                <a:gridCol w="822960">
                  <a:extLst>
                    <a:ext uri="{9D8B030D-6E8A-4147-A177-3AD203B41FA5}">
                      <a16:colId xmlns:a16="http://schemas.microsoft.com/office/drawing/2014/main" val="32636930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830629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- 2020-12-17 10:00:00</a:t>
                      </a:r>
                      <a:r>
                        <a:rPr kumimoji="0" lang="en-US" sz="1000" b="0" i="0" u="none" strike="noStrike" kern="1200" cap="none" spc="0" normalizeH="0" baseline="0" noProof="0">
                          <a:ln>
                            <a:noFill/>
                          </a:ln>
                          <a:solidFill>
                            <a:prstClr val="black"/>
                          </a:solidFill>
                          <a:effectLst/>
                          <a:uLnTx/>
                          <a:uFillTx/>
                          <a:latin typeface="+mn-lt"/>
                          <a:ea typeface="+mn-ea"/>
                          <a:cs typeface="+mn-cs"/>
                        </a:rPr>
                        <a:t>
 Tahukah anda Buttercup juga mempunyai rangkaian Buttercup Gold? 
Ianya merupakan sapuan minyak sayuran yang lembut dan bebas dari kolestrol. Sesuai untuk digunakan sebagai bahan memasak harian dan juga sihat untuk dimakan!  
#FaktaButtercup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26732454"/>
                  </a:ext>
                </a:extLst>
              </a:tr>
            </a:tbl>
          </a:graphicData>
        </a:graphic>
      </p:graphicFrame>
      <p:sp>
        <p:nvSpPr>
          <p:cNvPr id="4" name="Text Placeholder 3">
            <a:extLst>
              <a:ext uri="{FF2B5EF4-FFF2-40B4-BE49-F238E27FC236}">
                <a16:creationId xmlns:a16="http://schemas.microsoft.com/office/drawing/2014/main" id="{2273FF96-1B88-404A-9463-933632080586}"/>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2273433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BAE563-E0CE-4151-AA18-DF9DC16F2090}"/>
              </a:ext>
            </a:extLst>
          </p:cNvPr>
          <p:cNvSpPr>
            <a:spLocks noGrp="1"/>
          </p:cNvSpPr>
          <p:nvPr>
            <p:ph type="title"/>
          </p:nvPr>
        </p:nvSpPr>
        <p:spPr/>
        <p:txBody>
          <a:bodyPr/>
          <a:lstStyle/>
          <a:p>
            <a:r>
              <a:rPr lang="en-US"/>
              <a:t>Facebook Own Posts Table | Buttercup Malaysia - 10 of 16</a:t>
            </a:r>
          </a:p>
        </p:txBody>
      </p:sp>
      <p:graphicFrame>
        <p:nvGraphicFramePr>
          <p:cNvPr id="5" name="Table Placeholder 4">
            <a:extLst>
              <a:ext uri="{FF2B5EF4-FFF2-40B4-BE49-F238E27FC236}">
                <a16:creationId xmlns:a16="http://schemas.microsoft.com/office/drawing/2014/main" id="{FFB1EDB3-89B2-44E7-AC74-DDCF8AB43C18}"/>
              </a:ext>
            </a:extLst>
          </p:cNvPr>
          <p:cNvGraphicFramePr>
            <a:graphicFrameLocks noGrp="1"/>
          </p:cNvGraphicFramePr>
          <p:nvPr>
            <p:ph type="tbl" sz="quarter" idx="13"/>
            <p:extLst>
              <p:ext uri="{D42A27DB-BD31-4B8C-83A1-F6EECF244321}">
                <p14:modId xmlns:p14="http://schemas.microsoft.com/office/powerpoint/2010/main" val="18084779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07066950"/>
                    </a:ext>
                  </a:extLst>
                </a:gridCol>
                <a:gridCol w="822960">
                  <a:extLst>
                    <a:ext uri="{9D8B030D-6E8A-4147-A177-3AD203B41FA5}">
                      <a16:colId xmlns:a16="http://schemas.microsoft.com/office/drawing/2014/main" val="3388310444"/>
                    </a:ext>
                  </a:extLst>
                </a:gridCol>
                <a:gridCol w="822960">
                  <a:extLst>
                    <a:ext uri="{9D8B030D-6E8A-4147-A177-3AD203B41FA5}">
                      <a16:colId xmlns:a16="http://schemas.microsoft.com/office/drawing/2014/main" val="2150146678"/>
                    </a:ext>
                  </a:extLst>
                </a:gridCol>
                <a:gridCol w="822960">
                  <a:extLst>
                    <a:ext uri="{9D8B030D-6E8A-4147-A177-3AD203B41FA5}">
                      <a16:colId xmlns:a16="http://schemas.microsoft.com/office/drawing/2014/main" val="3356531379"/>
                    </a:ext>
                  </a:extLst>
                </a:gridCol>
                <a:gridCol w="822960">
                  <a:extLst>
                    <a:ext uri="{9D8B030D-6E8A-4147-A177-3AD203B41FA5}">
                      <a16:colId xmlns:a16="http://schemas.microsoft.com/office/drawing/2014/main" val="3859713830"/>
                    </a:ext>
                  </a:extLst>
                </a:gridCol>
                <a:gridCol w="822960">
                  <a:extLst>
                    <a:ext uri="{9D8B030D-6E8A-4147-A177-3AD203B41FA5}">
                      <a16:colId xmlns:a16="http://schemas.microsoft.com/office/drawing/2014/main" val="2447933434"/>
                    </a:ext>
                  </a:extLst>
                </a:gridCol>
                <a:gridCol w="822960">
                  <a:extLst>
                    <a:ext uri="{9D8B030D-6E8A-4147-A177-3AD203B41FA5}">
                      <a16:colId xmlns:a16="http://schemas.microsoft.com/office/drawing/2014/main" val="2656294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142752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- 2020-12-15 10:00:01</a:t>
                      </a:r>
                      <a:r>
                        <a:rPr kumimoji="0" lang="en-US" sz="1000" b="0" i="0" u="none" strike="noStrike" kern="1200" cap="none" spc="0" normalizeH="0" baseline="0" noProof="0">
                          <a:ln>
                            <a:noFill/>
                          </a:ln>
                          <a:solidFill>
                            <a:prstClr val="black"/>
                          </a:solidFill>
                          <a:effectLst/>
                          <a:uLnTx/>
                          <a:uFillTx/>
                          <a:latin typeface="+mn-lt"/>
                          <a:ea typeface="+mn-ea"/>
                          <a:cs typeface="+mn-cs"/>
                        </a:rPr>
                        <a:t>
 #PeraduanButtercup 
Siapa nak menang baucar tunai Old Town White Coffee bernilai RM50! Ikuti langkah penyertaan peraduan #RiaDenganButtercup dan ianya mungkin akan menjadi milik anda! ;)
Langkah penyertaan: 
1. LIKE Buttercup dan peraduan ini.
2. Beritahu kami product Buttercup yang mana menjadi pilihan anda dan mengapa.
3. Kongsikan jawapan anda di ruangan komen. 
4. SHARE peraduan ini dan TAG 3 rakan anda.
Hanya 3 pemenang bertuah yang akan dipilih untuk memenangi baucar tunai Old Town White Coffee bernilai RM50! Jangan lepaskan peluang anda pada bulan ini!    
Peraduan tamat pada: 22 Disember 2020, 12:59pm
#ButtercupMy #Peraduan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0.3685 %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12294818"/>
                  </a:ext>
                </a:extLst>
              </a:tr>
            </a:tbl>
          </a:graphicData>
        </a:graphic>
      </p:graphicFrame>
      <p:sp>
        <p:nvSpPr>
          <p:cNvPr id="4" name="Text Placeholder 3">
            <a:extLst>
              <a:ext uri="{FF2B5EF4-FFF2-40B4-BE49-F238E27FC236}">
                <a16:creationId xmlns:a16="http://schemas.microsoft.com/office/drawing/2014/main" id="{3684576E-09A7-4436-B818-F316158A207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2494893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87220A-B038-451F-AF22-1C95F27868F8}"/>
              </a:ext>
            </a:extLst>
          </p:cNvPr>
          <p:cNvSpPr>
            <a:spLocks noGrp="1"/>
          </p:cNvSpPr>
          <p:nvPr>
            <p:ph type="title"/>
          </p:nvPr>
        </p:nvSpPr>
        <p:spPr/>
        <p:txBody>
          <a:bodyPr/>
          <a:lstStyle/>
          <a:p>
            <a:r>
              <a:rPr lang="en-US"/>
              <a:t>Facebook Own Posts Table | Buttercup Malaysia - 11 of 16</a:t>
            </a:r>
          </a:p>
        </p:txBody>
      </p:sp>
      <p:graphicFrame>
        <p:nvGraphicFramePr>
          <p:cNvPr id="5" name="Table Placeholder 4">
            <a:extLst>
              <a:ext uri="{FF2B5EF4-FFF2-40B4-BE49-F238E27FC236}">
                <a16:creationId xmlns:a16="http://schemas.microsoft.com/office/drawing/2014/main" id="{26539E65-7965-44AE-84AB-15F76BA2307D}"/>
              </a:ext>
            </a:extLst>
          </p:cNvPr>
          <p:cNvGraphicFramePr>
            <a:graphicFrameLocks noGrp="1"/>
          </p:cNvGraphicFramePr>
          <p:nvPr>
            <p:ph type="tbl" sz="quarter" idx="13"/>
            <p:extLst>
              <p:ext uri="{D42A27DB-BD31-4B8C-83A1-F6EECF244321}">
                <p14:modId xmlns:p14="http://schemas.microsoft.com/office/powerpoint/2010/main" val="34735919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40801286"/>
                    </a:ext>
                  </a:extLst>
                </a:gridCol>
                <a:gridCol w="822960">
                  <a:extLst>
                    <a:ext uri="{9D8B030D-6E8A-4147-A177-3AD203B41FA5}">
                      <a16:colId xmlns:a16="http://schemas.microsoft.com/office/drawing/2014/main" val="169099226"/>
                    </a:ext>
                  </a:extLst>
                </a:gridCol>
                <a:gridCol w="822960">
                  <a:extLst>
                    <a:ext uri="{9D8B030D-6E8A-4147-A177-3AD203B41FA5}">
                      <a16:colId xmlns:a16="http://schemas.microsoft.com/office/drawing/2014/main" val="550374407"/>
                    </a:ext>
                  </a:extLst>
                </a:gridCol>
                <a:gridCol w="822960">
                  <a:extLst>
                    <a:ext uri="{9D8B030D-6E8A-4147-A177-3AD203B41FA5}">
                      <a16:colId xmlns:a16="http://schemas.microsoft.com/office/drawing/2014/main" val="2923292433"/>
                    </a:ext>
                  </a:extLst>
                </a:gridCol>
                <a:gridCol w="822960">
                  <a:extLst>
                    <a:ext uri="{9D8B030D-6E8A-4147-A177-3AD203B41FA5}">
                      <a16:colId xmlns:a16="http://schemas.microsoft.com/office/drawing/2014/main" val="2990156140"/>
                    </a:ext>
                  </a:extLst>
                </a:gridCol>
                <a:gridCol w="822960">
                  <a:extLst>
                    <a:ext uri="{9D8B030D-6E8A-4147-A177-3AD203B41FA5}">
                      <a16:colId xmlns:a16="http://schemas.microsoft.com/office/drawing/2014/main" val="577162471"/>
                    </a:ext>
                  </a:extLst>
                </a:gridCol>
                <a:gridCol w="822960">
                  <a:extLst>
                    <a:ext uri="{9D8B030D-6E8A-4147-A177-3AD203B41FA5}">
                      <a16:colId xmlns:a16="http://schemas.microsoft.com/office/drawing/2014/main" val="24449821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278535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- 2020-12-13 10:00:00</a:t>
                      </a:r>
                      <a:r>
                        <a:rPr kumimoji="0" lang="en-US" sz="1000" b="0" i="0" u="none" strike="noStrike" kern="1200" cap="none" spc="0" normalizeH="0" baseline="0" noProof="0">
                          <a:ln>
                            <a:noFill/>
                          </a:ln>
                          <a:solidFill>
                            <a:prstClr val="black"/>
                          </a:solidFill>
                          <a:effectLst/>
                          <a:uLnTx/>
                          <a:uFillTx/>
                          <a:latin typeface="+mn-lt"/>
                          <a:ea typeface="+mn-ea"/>
                          <a:cs typeface="+mn-cs"/>
                        </a:rPr>
                        <a:t>
 Jom kenali selera anda dengan Buttercup! Apakah jenis makanan kegemaran anda mengikut zodiak anda? 
Kongsikan dengan kami di ruangan komen ☺
#SeronokDenganButtercup
Sumber: https://www.refinery29.com/en-ca/zodiac-signs-as-food-horoscope#slide-1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2097019"/>
                  </a:ext>
                </a:extLst>
              </a:tr>
            </a:tbl>
          </a:graphicData>
        </a:graphic>
      </p:graphicFrame>
      <p:sp>
        <p:nvSpPr>
          <p:cNvPr id="4" name="Text Placeholder 3">
            <a:extLst>
              <a:ext uri="{FF2B5EF4-FFF2-40B4-BE49-F238E27FC236}">
                <a16:creationId xmlns:a16="http://schemas.microsoft.com/office/drawing/2014/main" id="{C7731E68-CC72-4319-8C1F-1F32C3E1F39E}"/>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465511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BBE7C-9E4E-42CC-8113-FFA1A275F0EA}"/>
              </a:ext>
            </a:extLst>
          </p:cNvPr>
          <p:cNvSpPr>
            <a:spLocks noGrp="1"/>
          </p:cNvSpPr>
          <p:nvPr>
            <p:ph type="title"/>
          </p:nvPr>
        </p:nvSpPr>
        <p:spPr/>
        <p:txBody>
          <a:bodyPr/>
          <a:lstStyle/>
          <a:p>
            <a:r>
              <a:rPr lang="en-US"/>
              <a:t>Facebook Own Posts Table | Buttercup Malaysia - 12 of 16</a:t>
            </a:r>
          </a:p>
        </p:txBody>
      </p:sp>
      <p:graphicFrame>
        <p:nvGraphicFramePr>
          <p:cNvPr id="5" name="Table Placeholder 4">
            <a:extLst>
              <a:ext uri="{FF2B5EF4-FFF2-40B4-BE49-F238E27FC236}">
                <a16:creationId xmlns:a16="http://schemas.microsoft.com/office/drawing/2014/main" id="{1EABCF27-36BC-4F71-858B-0ED508DBC7ED}"/>
              </a:ext>
            </a:extLst>
          </p:cNvPr>
          <p:cNvGraphicFramePr>
            <a:graphicFrameLocks noGrp="1"/>
          </p:cNvGraphicFramePr>
          <p:nvPr>
            <p:ph type="tbl" sz="quarter" idx="13"/>
            <p:extLst>
              <p:ext uri="{D42A27DB-BD31-4B8C-83A1-F6EECF244321}">
                <p14:modId xmlns:p14="http://schemas.microsoft.com/office/powerpoint/2010/main" val="245713155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608766088"/>
                    </a:ext>
                  </a:extLst>
                </a:gridCol>
                <a:gridCol w="822960">
                  <a:extLst>
                    <a:ext uri="{9D8B030D-6E8A-4147-A177-3AD203B41FA5}">
                      <a16:colId xmlns:a16="http://schemas.microsoft.com/office/drawing/2014/main" val="1421125825"/>
                    </a:ext>
                  </a:extLst>
                </a:gridCol>
                <a:gridCol w="822960">
                  <a:extLst>
                    <a:ext uri="{9D8B030D-6E8A-4147-A177-3AD203B41FA5}">
                      <a16:colId xmlns:a16="http://schemas.microsoft.com/office/drawing/2014/main" val="1440270252"/>
                    </a:ext>
                  </a:extLst>
                </a:gridCol>
                <a:gridCol w="822960">
                  <a:extLst>
                    <a:ext uri="{9D8B030D-6E8A-4147-A177-3AD203B41FA5}">
                      <a16:colId xmlns:a16="http://schemas.microsoft.com/office/drawing/2014/main" val="1869299541"/>
                    </a:ext>
                  </a:extLst>
                </a:gridCol>
                <a:gridCol w="822960">
                  <a:extLst>
                    <a:ext uri="{9D8B030D-6E8A-4147-A177-3AD203B41FA5}">
                      <a16:colId xmlns:a16="http://schemas.microsoft.com/office/drawing/2014/main" val="2952069696"/>
                    </a:ext>
                  </a:extLst>
                </a:gridCol>
                <a:gridCol w="822960">
                  <a:extLst>
                    <a:ext uri="{9D8B030D-6E8A-4147-A177-3AD203B41FA5}">
                      <a16:colId xmlns:a16="http://schemas.microsoft.com/office/drawing/2014/main" val="3948000488"/>
                    </a:ext>
                  </a:extLst>
                </a:gridCol>
                <a:gridCol w="822960">
                  <a:extLst>
                    <a:ext uri="{9D8B030D-6E8A-4147-A177-3AD203B41FA5}">
                      <a16:colId xmlns:a16="http://schemas.microsoft.com/office/drawing/2014/main" val="12511926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967843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- 2020-12-12 10:00:01</a:t>
                      </a:r>
                      <a:r>
                        <a:rPr kumimoji="0" lang="en-US" sz="1000" b="0" i="0" u="none" strike="noStrike" kern="1200" cap="none" spc="0" normalizeH="0" baseline="0" noProof="0">
                          <a:ln>
                            <a:noFill/>
                          </a:ln>
                          <a:solidFill>
                            <a:prstClr val="black"/>
                          </a:solidFill>
                          <a:effectLst/>
                          <a:uLnTx/>
                          <a:uFillTx/>
                          <a:latin typeface="+mn-lt"/>
                          <a:ea typeface="+mn-ea"/>
                          <a:cs typeface="+mn-cs"/>
                        </a:rPr>
                        <a:t>
 Musim cuti sekolah ini pasti anak-anak teringin nak makan yang manis-manis sambil beriadah di rumah bersama keluarga kan? Cubalah apam balik Buttercup!
#ResipiButtercup #SedapDenganButtercup
Apam Balik Buttercup
Bahan-bahan apam balik:
1 cawan tepung serbaguna 
½ cawan tepung naik sendiri 
2 sudu besar gula 
¾ sudu kecil serbuk penaik 
⅛ sudu kecil garam 
1 ½ sudu kecil serbuk yis
1 biji telur 
1 cawan susu suam
Bahan-bahan taburan:
1 ½ sudu besar Buttercup
Sediakan juga Buttercup dalam bentuk kiub 
Gula secukupnya
1 pek kacang tanah (ditumbuk)
1 tin jagung manis
Arahan:
1. Dalam satu mangkuk, masukkan semua bahan-bahan apam balik. Pukul sehingga sebati dan rata. Tutupkan mangkuk dengan plastik pembalut makanan dan biarkan ia selama 30 minit.
2. Setelah 30 minit, adunan itu akan kelihatan kembang dan berbuih. Pukul adunan sekali lagi sebelum menggunakannya. 
3. Panaskan Buttercup di atas kuali yang tidak melekat. Kemudian, tuangkan ¾ cawan adunan dan ratakan. Tutup kuali dengan 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9059143"/>
                  </a:ext>
                </a:extLst>
              </a:tr>
            </a:tbl>
          </a:graphicData>
        </a:graphic>
      </p:graphicFrame>
      <p:sp>
        <p:nvSpPr>
          <p:cNvPr id="4" name="Text Placeholder 3">
            <a:extLst>
              <a:ext uri="{FF2B5EF4-FFF2-40B4-BE49-F238E27FC236}">
                <a16:creationId xmlns:a16="http://schemas.microsoft.com/office/drawing/2014/main" id="{100FA1FE-6C81-4C8E-8B12-517B98606C00}"/>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4181576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614DF-68EE-499C-B0AF-C0380278B460}"/>
              </a:ext>
            </a:extLst>
          </p:cNvPr>
          <p:cNvSpPr>
            <a:spLocks noGrp="1"/>
          </p:cNvSpPr>
          <p:nvPr>
            <p:ph type="title"/>
          </p:nvPr>
        </p:nvSpPr>
        <p:spPr/>
        <p:txBody>
          <a:bodyPr/>
          <a:lstStyle/>
          <a:p>
            <a:r>
              <a:rPr lang="en-US"/>
              <a:t>Facebook Own Posts Table | Buttercup Malaysia - 13 of 16</a:t>
            </a:r>
          </a:p>
        </p:txBody>
      </p:sp>
      <p:graphicFrame>
        <p:nvGraphicFramePr>
          <p:cNvPr id="5" name="Table Placeholder 4">
            <a:extLst>
              <a:ext uri="{FF2B5EF4-FFF2-40B4-BE49-F238E27FC236}">
                <a16:creationId xmlns:a16="http://schemas.microsoft.com/office/drawing/2014/main" id="{0F0390F7-EFD5-4F59-A4CD-1270A199C808}"/>
              </a:ext>
            </a:extLst>
          </p:cNvPr>
          <p:cNvGraphicFramePr>
            <a:graphicFrameLocks noGrp="1"/>
          </p:cNvGraphicFramePr>
          <p:nvPr>
            <p:ph type="tbl" sz="quarter" idx="13"/>
            <p:extLst>
              <p:ext uri="{D42A27DB-BD31-4B8C-83A1-F6EECF244321}">
                <p14:modId xmlns:p14="http://schemas.microsoft.com/office/powerpoint/2010/main" val="2542877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519939576"/>
                    </a:ext>
                  </a:extLst>
                </a:gridCol>
                <a:gridCol w="822960">
                  <a:extLst>
                    <a:ext uri="{9D8B030D-6E8A-4147-A177-3AD203B41FA5}">
                      <a16:colId xmlns:a16="http://schemas.microsoft.com/office/drawing/2014/main" val="2785149462"/>
                    </a:ext>
                  </a:extLst>
                </a:gridCol>
                <a:gridCol w="822960">
                  <a:extLst>
                    <a:ext uri="{9D8B030D-6E8A-4147-A177-3AD203B41FA5}">
                      <a16:colId xmlns:a16="http://schemas.microsoft.com/office/drawing/2014/main" val="3013531011"/>
                    </a:ext>
                  </a:extLst>
                </a:gridCol>
                <a:gridCol w="822960">
                  <a:extLst>
                    <a:ext uri="{9D8B030D-6E8A-4147-A177-3AD203B41FA5}">
                      <a16:colId xmlns:a16="http://schemas.microsoft.com/office/drawing/2014/main" val="3461071223"/>
                    </a:ext>
                  </a:extLst>
                </a:gridCol>
                <a:gridCol w="822960">
                  <a:extLst>
                    <a:ext uri="{9D8B030D-6E8A-4147-A177-3AD203B41FA5}">
                      <a16:colId xmlns:a16="http://schemas.microsoft.com/office/drawing/2014/main" val="4027633219"/>
                    </a:ext>
                  </a:extLst>
                </a:gridCol>
                <a:gridCol w="822960">
                  <a:extLst>
                    <a:ext uri="{9D8B030D-6E8A-4147-A177-3AD203B41FA5}">
                      <a16:colId xmlns:a16="http://schemas.microsoft.com/office/drawing/2014/main" val="2391335320"/>
                    </a:ext>
                  </a:extLst>
                </a:gridCol>
                <a:gridCol w="822960">
                  <a:extLst>
                    <a:ext uri="{9D8B030D-6E8A-4147-A177-3AD203B41FA5}">
                      <a16:colId xmlns:a16="http://schemas.microsoft.com/office/drawing/2014/main" val="13579533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64876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- 2020-12-10 18:00:01</a:t>
                      </a:r>
                      <a:r>
                        <a:rPr kumimoji="0" lang="en-US" sz="1000" b="0" i="0" u="none" strike="noStrike" kern="1200" cap="none" spc="0" normalizeH="0" baseline="0" noProof="0">
                          <a:ln>
                            <a:noFill/>
                          </a:ln>
                          <a:solidFill>
                            <a:prstClr val="black"/>
                          </a:solidFill>
                          <a:effectLst/>
                          <a:uLnTx/>
                          <a:uFillTx/>
                          <a:latin typeface="+mn-lt"/>
                          <a:ea typeface="+mn-ea"/>
                          <a:cs typeface="+mn-cs"/>
                        </a:rPr>
                        <a:t>
 Berita gembira untuk semua, Buttercup kini telah berada di Lazada secara rasmi 🎉
Sekarang anda boleh membeli Buttercup terus dari rumah melalui Lazada! 
Tunggu apa lagi? Beli sekarang di https://bit.ly/ButtercupMYLazada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26528397"/>
                  </a:ext>
                </a:extLst>
              </a:tr>
            </a:tbl>
          </a:graphicData>
        </a:graphic>
      </p:graphicFrame>
      <p:sp>
        <p:nvSpPr>
          <p:cNvPr id="4" name="Text Placeholder 3">
            <a:extLst>
              <a:ext uri="{FF2B5EF4-FFF2-40B4-BE49-F238E27FC236}">
                <a16:creationId xmlns:a16="http://schemas.microsoft.com/office/drawing/2014/main" id="{4380BEF3-1833-4DB4-B3A4-5574F36A838A}"/>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8743108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8878BA-49EC-48B2-9848-71DDA2A31A16}"/>
              </a:ext>
            </a:extLst>
          </p:cNvPr>
          <p:cNvSpPr>
            <a:spLocks noGrp="1"/>
          </p:cNvSpPr>
          <p:nvPr>
            <p:ph type="title"/>
          </p:nvPr>
        </p:nvSpPr>
        <p:spPr/>
        <p:txBody>
          <a:bodyPr/>
          <a:lstStyle/>
          <a:p>
            <a:r>
              <a:rPr lang="en-US"/>
              <a:t>Facebook Own Posts Table | Buttercup Malaysia - 14 of 16</a:t>
            </a:r>
          </a:p>
        </p:txBody>
      </p:sp>
      <p:graphicFrame>
        <p:nvGraphicFramePr>
          <p:cNvPr id="5" name="Table Placeholder 4">
            <a:extLst>
              <a:ext uri="{FF2B5EF4-FFF2-40B4-BE49-F238E27FC236}">
                <a16:creationId xmlns:a16="http://schemas.microsoft.com/office/drawing/2014/main" id="{DE948071-D886-4026-909D-022F68EBD068}"/>
              </a:ext>
            </a:extLst>
          </p:cNvPr>
          <p:cNvGraphicFramePr>
            <a:graphicFrameLocks noGrp="1"/>
          </p:cNvGraphicFramePr>
          <p:nvPr>
            <p:ph type="tbl" sz="quarter" idx="13"/>
            <p:extLst>
              <p:ext uri="{D42A27DB-BD31-4B8C-83A1-F6EECF244321}">
                <p14:modId xmlns:p14="http://schemas.microsoft.com/office/powerpoint/2010/main" val="16789824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272877153"/>
                    </a:ext>
                  </a:extLst>
                </a:gridCol>
                <a:gridCol w="822960">
                  <a:extLst>
                    <a:ext uri="{9D8B030D-6E8A-4147-A177-3AD203B41FA5}">
                      <a16:colId xmlns:a16="http://schemas.microsoft.com/office/drawing/2014/main" val="4230044880"/>
                    </a:ext>
                  </a:extLst>
                </a:gridCol>
                <a:gridCol w="822960">
                  <a:extLst>
                    <a:ext uri="{9D8B030D-6E8A-4147-A177-3AD203B41FA5}">
                      <a16:colId xmlns:a16="http://schemas.microsoft.com/office/drawing/2014/main" val="364392036"/>
                    </a:ext>
                  </a:extLst>
                </a:gridCol>
                <a:gridCol w="822960">
                  <a:extLst>
                    <a:ext uri="{9D8B030D-6E8A-4147-A177-3AD203B41FA5}">
                      <a16:colId xmlns:a16="http://schemas.microsoft.com/office/drawing/2014/main" val="411100992"/>
                    </a:ext>
                  </a:extLst>
                </a:gridCol>
                <a:gridCol w="822960">
                  <a:extLst>
                    <a:ext uri="{9D8B030D-6E8A-4147-A177-3AD203B41FA5}">
                      <a16:colId xmlns:a16="http://schemas.microsoft.com/office/drawing/2014/main" val="10705688"/>
                    </a:ext>
                  </a:extLst>
                </a:gridCol>
                <a:gridCol w="822960">
                  <a:extLst>
                    <a:ext uri="{9D8B030D-6E8A-4147-A177-3AD203B41FA5}">
                      <a16:colId xmlns:a16="http://schemas.microsoft.com/office/drawing/2014/main" val="3443725721"/>
                    </a:ext>
                  </a:extLst>
                </a:gridCol>
                <a:gridCol w="822960">
                  <a:extLst>
                    <a:ext uri="{9D8B030D-6E8A-4147-A177-3AD203B41FA5}">
                      <a16:colId xmlns:a16="http://schemas.microsoft.com/office/drawing/2014/main" val="20000494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80056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- 2020-12-08 10:00:01</a:t>
                      </a:r>
                      <a:r>
                        <a:rPr kumimoji="0" lang="en-US" sz="1000" b="0" i="0" u="none" strike="noStrike" kern="1200" cap="none" spc="0" normalizeH="0" baseline="0" noProof="0">
                          <a:ln>
                            <a:noFill/>
                          </a:ln>
                          <a:solidFill>
                            <a:prstClr val="black"/>
                          </a:solidFill>
                          <a:effectLst/>
                          <a:uLnTx/>
                          <a:uFillTx/>
                          <a:latin typeface="+mn-lt"/>
                          <a:ea typeface="+mn-ea"/>
                          <a:cs typeface="+mn-cs"/>
                        </a:rPr>
                        <a:t>
 Adakah ibu-ibu yang rasa susah nak basuh mesin pengisar di rumah? Lagi-lagi bahagian bawah pengisar itu kan? 
Buttercup ada satu tip untuk semua :) 
Isi ⅓ pengisar dengan air suam dan beberapa titik pencair pencuci pinggan dan jalankan mesin pengisar anda selama 10 saat. Kemudian, bilas dan keringkan. 
Mudah kan? Kini anda tak perlu lagi risau kalau bahagian bawah pengisar tidak cukup bersih ;) 
#TipButtercup 
Sumber: https://www.readersdigest.ca/food/cooking-tips/brilliant-cooking-shortcuts/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340825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- 2020-12-06 12:00:01</a:t>
                      </a:r>
                      <a:r>
                        <a:rPr kumimoji="0" lang="en-US" sz="1000" b="0" i="0" u="none" strike="noStrike" kern="1200" cap="none" spc="0" normalizeH="0" baseline="0" noProof="0">
                          <a:ln>
                            <a:noFill/>
                          </a:ln>
                          <a:solidFill>
                            <a:prstClr val="black"/>
                          </a:solidFill>
                          <a:effectLst/>
                          <a:uLnTx/>
                          <a:uFillTx/>
                          <a:latin typeface="+mn-lt"/>
                          <a:ea typeface="+mn-ea"/>
                          <a:cs typeface="+mn-cs"/>
                        </a:rPr>
                        <a:t>
 Kekayaan pertama kita adalah kesihatan.
Pastikan anda kekal sihat dengan Buttercup. Gunakan Buttercup sebagai bahan memasak hari ini! 👍🏻
#ButtercupBersamaAnda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58153039"/>
                  </a:ext>
                </a:extLst>
              </a:tr>
            </a:tbl>
          </a:graphicData>
        </a:graphic>
      </p:graphicFrame>
      <p:sp>
        <p:nvSpPr>
          <p:cNvPr id="4" name="Text Placeholder 3">
            <a:extLst>
              <a:ext uri="{FF2B5EF4-FFF2-40B4-BE49-F238E27FC236}">
                <a16:creationId xmlns:a16="http://schemas.microsoft.com/office/drawing/2014/main" id="{435AA8FC-D00F-4AB4-8C86-F9B34E6E28CC}"/>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4579764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C2830-4ACD-4E72-A923-29A4F3EFE771}"/>
              </a:ext>
            </a:extLst>
          </p:cNvPr>
          <p:cNvSpPr>
            <a:spLocks noGrp="1"/>
          </p:cNvSpPr>
          <p:nvPr>
            <p:ph type="title"/>
          </p:nvPr>
        </p:nvSpPr>
        <p:spPr/>
        <p:txBody>
          <a:bodyPr/>
          <a:lstStyle/>
          <a:p>
            <a:r>
              <a:rPr lang="en-US"/>
              <a:t>Facebook Own Posts Table | Buttercup Malaysia - 15 of 16</a:t>
            </a:r>
          </a:p>
        </p:txBody>
      </p:sp>
      <p:graphicFrame>
        <p:nvGraphicFramePr>
          <p:cNvPr id="5" name="Table Placeholder 4">
            <a:extLst>
              <a:ext uri="{FF2B5EF4-FFF2-40B4-BE49-F238E27FC236}">
                <a16:creationId xmlns:a16="http://schemas.microsoft.com/office/drawing/2014/main" id="{2D3C0758-FD2C-485E-8A62-2EA6E78E1293}"/>
              </a:ext>
            </a:extLst>
          </p:cNvPr>
          <p:cNvGraphicFramePr>
            <a:graphicFrameLocks noGrp="1"/>
          </p:cNvGraphicFramePr>
          <p:nvPr>
            <p:ph type="tbl" sz="quarter" idx="13"/>
            <p:extLst>
              <p:ext uri="{D42A27DB-BD31-4B8C-83A1-F6EECF244321}">
                <p14:modId xmlns:p14="http://schemas.microsoft.com/office/powerpoint/2010/main" val="372039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23530737"/>
                    </a:ext>
                  </a:extLst>
                </a:gridCol>
                <a:gridCol w="822960">
                  <a:extLst>
                    <a:ext uri="{9D8B030D-6E8A-4147-A177-3AD203B41FA5}">
                      <a16:colId xmlns:a16="http://schemas.microsoft.com/office/drawing/2014/main" val="1608161604"/>
                    </a:ext>
                  </a:extLst>
                </a:gridCol>
                <a:gridCol w="822960">
                  <a:extLst>
                    <a:ext uri="{9D8B030D-6E8A-4147-A177-3AD203B41FA5}">
                      <a16:colId xmlns:a16="http://schemas.microsoft.com/office/drawing/2014/main" val="3571649300"/>
                    </a:ext>
                  </a:extLst>
                </a:gridCol>
                <a:gridCol w="822960">
                  <a:extLst>
                    <a:ext uri="{9D8B030D-6E8A-4147-A177-3AD203B41FA5}">
                      <a16:colId xmlns:a16="http://schemas.microsoft.com/office/drawing/2014/main" val="1823048049"/>
                    </a:ext>
                  </a:extLst>
                </a:gridCol>
                <a:gridCol w="822960">
                  <a:extLst>
                    <a:ext uri="{9D8B030D-6E8A-4147-A177-3AD203B41FA5}">
                      <a16:colId xmlns:a16="http://schemas.microsoft.com/office/drawing/2014/main" val="3312537246"/>
                    </a:ext>
                  </a:extLst>
                </a:gridCol>
                <a:gridCol w="822960">
                  <a:extLst>
                    <a:ext uri="{9D8B030D-6E8A-4147-A177-3AD203B41FA5}">
                      <a16:colId xmlns:a16="http://schemas.microsoft.com/office/drawing/2014/main" val="477811898"/>
                    </a:ext>
                  </a:extLst>
                </a:gridCol>
                <a:gridCol w="822960">
                  <a:extLst>
                    <a:ext uri="{9D8B030D-6E8A-4147-A177-3AD203B41FA5}">
                      <a16:colId xmlns:a16="http://schemas.microsoft.com/office/drawing/2014/main" val="34026370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817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- 2020-12-04 12:00:00</a:t>
                      </a:r>
                      <a:r>
                        <a:rPr kumimoji="0" lang="en-US" sz="1000" b="0" i="0" u="none" strike="noStrike" kern="1200" cap="none" spc="0" normalizeH="0" baseline="0" noProof="0">
                          <a:ln>
                            <a:noFill/>
                          </a:ln>
                          <a:solidFill>
                            <a:prstClr val="black"/>
                          </a:solidFill>
                          <a:effectLst/>
                          <a:uLnTx/>
                          <a:uFillTx/>
                          <a:latin typeface="+mn-lt"/>
                          <a:ea typeface="+mn-ea"/>
                          <a:cs typeface="+mn-cs"/>
                        </a:rPr>
                        <a:t>
 Kek coklat yang ringan dan mempunyai lapisan krim keju yang cukup sedap, itulah kek red velvet! Kek ini terasa lembab tapi ringan dan gebu, sesuai untuk semua. Ianya juga seronok untuk dibuat bersama sebagai aktiviti memasak dengan keluarga! 
#ResipiButtercup #SedapDenganButtercup
Kek Red Velvet Buttercup
Bahan-bahan: 
½ cawan Buttercup
3 cawan tepung kek 
1 sudu kecil serbuk penaik 
2 sudu besar serbuk koko
½ sudu kecil garam 
2 cawan gula pasir 
1 cawan minyak sayuran 
4 biji telur, dipisahkan 
1 sudu besar esen vanila
1 sudu kecil cuka putih yang telah disuling 
1 cawan susu 
1 sudu besar pewarna merah 
Untuk krim keju: 
¾ cawan Buttercup 
450g krim keju 
5 ½ cawan gula aising 
1 ½ sudu kecil esen vanila
Secubit garam 
Arahan: 
1. Panaskan ketuhar pada suhu 177°C.
2. Campurkan tepung kek, serbuk penaik, serbuk koko dan garam. 
3. Dalam mangkuk lain, pukul Buttercup dan gula sehingga sebati dalam masa 1 minit. Kemudian, masukkan minyak sayuran, kuning telur, esen vanila dan cuka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0.2100 %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24892692"/>
                  </a:ext>
                </a:extLst>
              </a:tr>
            </a:tbl>
          </a:graphicData>
        </a:graphic>
      </p:graphicFrame>
      <p:sp>
        <p:nvSpPr>
          <p:cNvPr id="4" name="Text Placeholder 3">
            <a:extLst>
              <a:ext uri="{FF2B5EF4-FFF2-40B4-BE49-F238E27FC236}">
                <a16:creationId xmlns:a16="http://schemas.microsoft.com/office/drawing/2014/main" id="{06356069-68DC-4583-95B3-E81009B6A3E2}"/>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307370582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DFEED2-B5DF-411B-A2C6-CC0499F746A8}"/>
              </a:ext>
            </a:extLst>
          </p:cNvPr>
          <p:cNvSpPr>
            <a:spLocks noGrp="1"/>
          </p:cNvSpPr>
          <p:nvPr>
            <p:ph type="title"/>
          </p:nvPr>
        </p:nvSpPr>
        <p:spPr/>
        <p:txBody>
          <a:bodyPr/>
          <a:lstStyle/>
          <a:p>
            <a:r>
              <a:rPr lang="en-US"/>
              <a:t>Facebook Own Posts Table | Buttercup Malaysia - 16 of 16</a:t>
            </a:r>
          </a:p>
        </p:txBody>
      </p:sp>
      <p:graphicFrame>
        <p:nvGraphicFramePr>
          <p:cNvPr id="5" name="Table Placeholder 4">
            <a:extLst>
              <a:ext uri="{FF2B5EF4-FFF2-40B4-BE49-F238E27FC236}">
                <a16:creationId xmlns:a16="http://schemas.microsoft.com/office/drawing/2014/main" id="{05E6DC8E-E8DA-4EA1-8A5A-1D5CF870700C}"/>
              </a:ext>
            </a:extLst>
          </p:cNvPr>
          <p:cNvGraphicFramePr>
            <a:graphicFrameLocks noGrp="1"/>
          </p:cNvGraphicFramePr>
          <p:nvPr>
            <p:ph type="tbl" sz="quarter" idx="13"/>
            <p:extLst>
              <p:ext uri="{D42A27DB-BD31-4B8C-83A1-F6EECF244321}">
                <p14:modId xmlns:p14="http://schemas.microsoft.com/office/powerpoint/2010/main" val="33280520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993446211"/>
                    </a:ext>
                  </a:extLst>
                </a:gridCol>
                <a:gridCol w="822960">
                  <a:extLst>
                    <a:ext uri="{9D8B030D-6E8A-4147-A177-3AD203B41FA5}">
                      <a16:colId xmlns:a16="http://schemas.microsoft.com/office/drawing/2014/main" val="830331701"/>
                    </a:ext>
                  </a:extLst>
                </a:gridCol>
                <a:gridCol w="822960">
                  <a:extLst>
                    <a:ext uri="{9D8B030D-6E8A-4147-A177-3AD203B41FA5}">
                      <a16:colId xmlns:a16="http://schemas.microsoft.com/office/drawing/2014/main" val="3089336525"/>
                    </a:ext>
                  </a:extLst>
                </a:gridCol>
                <a:gridCol w="822960">
                  <a:extLst>
                    <a:ext uri="{9D8B030D-6E8A-4147-A177-3AD203B41FA5}">
                      <a16:colId xmlns:a16="http://schemas.microsoft.com/office/drawing/2014/main" val="3128527264"/>
                    </a:ext>
                  </a:extLst>
                </a:gridCol>
                <a:gridCol w="822960">
                  <a:extLst>
                    <a:ext uri="{9D8B030D-6E8A-4147-A177-3AD203B41FA5}">
                      <a16:colId xmlns:a16="http://schemas.microsoft.com/office/drawing/2014/main" val="1566549496"/>
                    </a:ext>
                  </a:extLst>
                </a:gridCol>
                <a:gridCol w="822960">
                  <a:extLst>
                    <a:ext uri="{9D8B030D-6E8A-4147-A177-3AD203B41FA5}">
                      <a16:colId xmlns:a16="http://schemas.microsoft.com/office/drawing/2014/main" val="3076064752"/>
                    </a:ext>
                  </a:extLst>
                </a:gridCol>
                <a:gridCol w="822960">
                  <a:extLst>
                    <a:ext uri="{9D8B030D-6E8A-4147-A177-3AD203B41FA5}">
                      <a16:colId xmlns:a16="http://schemas.microsoft.com/office/drawing/2014/main" val="29674969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0962541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Buttercup Malaysia - 2020-12-02 10:00:01</a:t>
                      </a:r>
                      <a:r>
                        <a:rPr kumimoji="0" lang="en-US" sz="1000" b="0" i="0" u="none" strike="noStrike" kern="1200" cap="none" spc="0" normalizeH="0" baseline="0" noProof="0">
                          <a:ln>
                            <a:noFill/>
                          </a:ln>
                          <a:solidFill>
                            <a:prstClr val="black"/>
                          </a:solidFill>
                          <a:effectLst/>
                          <a:uLnTx/>
                          <a:uFillTx/>
                          <a:latin typeface="+mn-lt"/>
                          <a:ea typeface="+mn-ea"/>
                          <a:cs typeface="+mn-cs"/>
                        </a:rPr>
                        <a:t>
 Buttercup dengar ramai yang menggunakan Buttercup untuk dijadikan sapuan roti! 
Beritahu kami cara yang bagaimana adalah yang paling sedap? 
#SeronokDenganButtercup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532474707"/>
                  </a:ext>
                </a:extLst>
              </a:tr>
            </a:tbl>
          </a:graphicData>
        </a:graphic>
      </p:graphicFrame>
      <p:sp>
        <p:nvSpPr>
          <p:cNvPr id="4" name="Text Placeholder 3">
            <a:extLst>
              <a:ext uri="{FF2B5EF4-FFF2-40B4-BE49-F238E27FC236}">
                <a16:creationId xmlns:a16="http://schemas.microsoft.com/office/drawing/2014/main" id="{C456D38A-57BA-4E09-B33F-B814C1F264C9}"/>
              </a:ext>
            </a:extLst>
          </p:cNvPr>
          <p:cNvSpPr>
            <a:spLocks noGrp="1"/>
          </p:cNvSpPr>
          <p:nvPr>
            <p:ph type="body" sz="quarter" idx="14"/>
          </p:nvPr>
        </p:nvSpPr>
        <p:spPr/>
        <p:txBody>
          <a:bodyPr/>
          <a:lstStyle/>
          <a:p>
            <a:r>
              <a:rPr lang="en-US"/>
              <a:t>12/01/2020 - 12/31/2020</a:t>
            </a:r>
          </a:p>
        </p:txBody>
      </p:sp>
    </p:spTree>
    <p:extLst>
      <p:ext uri="{BB962C8B-B14F-4D97-AF65-F5344CB8AC3E}">
        <p14:creationId xmlns:p14="http://schemas.microsoft.com/office/powerpoint/2010/main" val="24665033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D33198-1007-4A6A-8D4E-600FEF7051CE}"/>
              </a:ext>
            </a:extLst>
          </p:cNvPr>
          <p:cNvSpPr>
            <a:spLocks noGrp="1"/>
          </p:cNvSpPr>
          <p:nvPr>
            <p:ph type="title"/>
          </p:nvPr>
        </p:nvSpPr>
        <p:spPr/>
        <p:txBody>
          <a:bodyPr/>
          <a:lstStyle/>
          <a:p>
            <a:r>
              <a:rPr lang="en-US"/>
              <a:t>Facebook Custom Reach (Collumn Chart) | Buttercup Malaysia</a:t>
            </a:r>
          </a:p>
        </p:txBody>
      </p:sp>
      <p:graphicFrame>
        <p:nvGraphicFramePr>
          <p:cNvPr id="6" name="Chart Placeholder 5">
            <a:extLst>
              <a:ext uri="{FF2B5EF4-FFF2-40B4-BE49-F238E27FC236}">
                <a16:creationId xmlns:a16="http://schemas.microsoft.com/office/drawing/2014/main" id="{058DFB37-878E-4AE4-AD26-15C2D57C2139}"/>
              </a:ext>
            </a:extLst>
          </p:cNvPr>
          <p:cNvGraphicFramePr>
            <a:graphicFrameLocks noGrp="1"/>
          </p:cNvGraphicFramePr>
          <p:nvPr>
            <p:ph type="chart" sz="quarter" idx="13"/>
            <p:extLst>
              <p:ext uri="{D42A27DB-BD31-4B8C-83A1-F6EECF244321}">
                <p14:modId xmlns:p14="http://schemas.microsoft.com/office/powerpoint/2010/main" val="25494944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C560C33-EC70-4F5A-B510-FA82E50C9172}"/>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C4CEA93B-F9D0-4DA8-A4BF-864937765F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34571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B17E5-F372-4590-A0C5-19FFA24786F7}"/>
              </a:ext>
            </a:extLst>
          </p:cNvPr>
          <p:cNvSpPr>
            <a:spLocks noGrp="1"/>
          </p:cNvSpPr>
          <p:nvPr>
            <p:ph type="title"/>
          </p:nvPr>
        </p:nvSpPr>
        <p:spPr/>
        <p:txBody>
          <a:bodyPr/>
          <a:lstStyle/>
          <a:p>
            <a:r>
              <a:rPr lang="en-US"/>
              <a:t>Facebook Total Engagements | Buttercup Malaysia</a:t>
            </a:r>
          </a:p>
        </p:txBody>
      </p:sp>
      <p:graphicFrame>
        <p:nvGraphicFramePr>
          <p:cNvPr id="6" name="Chart Placeholder 5">
            <a:extLst>
              <a:ext uri="{FF2B5EF4-FFF2-40B4-BE49-F238E27FC236}">
                <a16:creationId xmlns:a16="http://schemas.microsoft.com/office/drawing/2014/main" id="{8BFEA6B7-3412-4B8F-957D-FA7B4A82F692}"/>
              </a:ext>
            </a:extLst>
          </p:cNvPr>
          <p:cNvGraphicFramePr>
            <a:graphicFrameLocks noGrp="1"/>
          </p:cNvGraphicFramePr>
          <p:nvPr>
            <p:ph type="chart" sz="quarter" idx="13"/>
            <p:extLst>
              <p:ext uri="{D42A27DB-BD31-4B8C-83A1-F6EECF244321}">
                <p14:modId xmlns:p14="http://schemas.microsoft.com/office/powerpoint/2010/main" val="20502407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C6CE765-31D4-4186-8FE8-A229F88C6491}"/>
              </a:ext>
            </a:extLst>
          </p:cNvPr>
          <p:cNvSpPr>
            <a:spLocks noGrp="1"/>
          </p:cNvSpPr>
          <p:nvPr>
            <p:ph type="body" sz="quarter" idx="14"/>
          </p:nvPr>
        </p:nvSpPr>
        <p:spPr/>
        <p:txBody>
          <a:bodyPr/>
          <a:lstStyle/>
          <a:p>
            <a:r>
              <a:rPr lang="en-US"/>
              <a:t>12/01/2020 - 12/31/2020</a:t>
            </a:r>
          </a:p>
        </p:txBody>
      </p:sp>
      <p:sp>
        <p:nvSpPr>
          <p:cNvPr id="5" name="Footer Placeholder 4">
            <a:extLst>
              <a:ext uri="{FF2B5EF4-FFF2-40B4-BE49-F238E27FC236}">
                <a16:creationId xmlns:a16="http://schemas.microsoft.com/office/drawing/2014/main" id="{838798BE-6283-495A-B875-47B975DB7E5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24566601"/>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1101</Words>
  <Application>Microsoft Office PowerPoint</Application>
  <PresentationFormat>On-screen Show (4:3)</PresentationFormat>
  <Paragraphs>473</Paragraphs>
  <Slides>38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38</vt:i4>
      </vt:variant>
    </vt:vector>
  </HeadingPairs>
  <TitlesOfParts>
    <vt:vector size="41" baseType="lpstr">
      <vt:lpstr>Arial</vt:lpstr>
      <vt:lpstr>Calibri</vt:lpstr>
      <vt:lpstr>quintly_template</vt:lpstr>
      <vt:lpstr>MASTER TEMPLATE</vt:lpstr>
      <vt:lpstr>Facebook Key Metrics Table | Buttercup Malaysia</vt:lpstr>
      <vt:lpstr>Facebook Reach | Buttercup Malaysia</vt:lpstr>
      <vt:lpstr>Facebook Engaged Users | Buttercup Malaysia</vt:lpstr>
      <vt:lpstr>Facebook Average Reactions Per Post | Buttercup Malaysia</vt:lpstr>
      <vt:lpstr>Facebook Interactions Distribution | Buttercup Malaysia</vt:lpstr>
      <vt:lpstr>Facebook Interaction Rate By Weekday | Buttercup Malaysia</vt:lpstr>
      <vt:lpstr>Facebook (FB) Custom Own Posts Table (new) | Buttercup Malaysia - 1 of 5</vt:lpstr>
      <vt:lpstr>Facebook (FB) Custom Own Posts Table (new) | Buttercup Malaysia - 2 of 5</vt:lpstr>
      <vt:lpstr>Facebook (FB) Custom Own Posts Table (new) | Buttercup Malaysia - 3 of 5</vt:lpstr>
      <vt:lpstr>Facebook (FB) Custom Own Posts Table (new) | Buttercup Malaysia - 4 of 5</vt:lpstr>
      <vt:lpstr>Facebook (FB) Custom Own Posts Table (new) | Buttercup Malaysia - 5 of 5</vt:lpstr>
      <vt:lpstr>Facebook Fan Demographics | Buttercup Malaysia</vt:lpstr>
      <vt:lpstr>Facebook Interaction Rate | Buttercup Malaysia</vt:lpstr>
      <vt:lpstr>Facebook Fans Total | Buttercup Malaysia</vt:lpstr>
      <vt:lpstr>Facebook Page Views | Buttercup Malaysia</vt:lpstr>
      <vt:lpstr>Facebook Fans By City Table | Buttercup Malaysia - 1 of 3</vt:lpstr>
      <vt:lpstr>Facebook Fans By City Table | Buttercup Malaysia - 2 of 3</vt:lpstr>
      <vt:lpstr>Facebook Fans By City Table | Buttercup Malaysia - 3 of 3</vt:lpstr>
      <vt:lpstr>Facebook Total Engagements over Time (monthly) | Buttercup Malaysia</vt:lpstr>
      <vt:lpstr>Facebook Own Posts Table | Buttercup Malaysia - 1 of 16</vt:lpstr>
      <vt:lpstr>Facebook Own Posts Table | Buttercup Malaysia - 2 of 16</vt:lpstr>
      <vt:lpstr>Facebook Own Posts Table | Buttercup Malaysia - 3 of 16</vt:lpstr>
      <vt:lpstr>Facebook Own Posts Table | Buttercup Malaysia - 4 of 16</vt:lpstr>
      <vt:lpstr>Facebook Own Posts Table | Buttercup Malaysia - 5 of 16</vt:lpstr>
      <vt:lpstr>Facebook Own Posts Table | Buttercup Malaysia - 6 of 16</vt:lpstr>
      <vt:lpstr>Facebook Own Posts Table | Buttercup Malaysia - 7 of 16</vt:lpstr>
      <vt:lpstr>Facebook Own Posts Table | Buttercup Malaysia - 8 of 16</vt:lpstr>
      <vt:lpstr>Facebook Own Posts Table | Buttercup Malaysia - 9 of 16</vt:lpstr>
      <vt:lpstr>Facebook Own Posts Table | Buttercup Malaysia - 10 of 16</vt:lpstr>
      <vt:lpstr>Facebook Own Posts Table | Buttercup Malaysia - 11 of 16</vt:lpstr>
      <vt:lpstr>Facebook Own Posts Table | Buttercup Malaysia - 12 of 16</vt:lpstr>
      <vt:lpstr>Facebook Own Posts Table | Buttercup Malaysia - 13 of 16</vt:lpstr>
      <vt:lpstr>Facebook Own Posts Table | Buttercup Malaysia - 14 of 16</vt:lpstr>
      <vt:lpstr>Facebook Own Posts Table | Buttercup Malaysia - 15 of 16</vt:lpstr>
      <vt:lpstr>Facebook Own Posts Table | Buttercup Malaysia - 16 of 16</vt:lpstr>
      <vt:lpstr>Facebook Custom Reach (Collumn Chart) | Buttercup Malaysia</vt:lpstr>
      <vt:lpstr>Facebook Total Engagements | Buttercup Malaysia</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2021-01-04T07:44:38Z</dcterms:created>
  <dcterms:modified xsi:type="dcterms:W3CDTF">2021-01-04T07:45:26Z</dcterms:modified>
</cp:coreProperties>
</file>