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8176</c:v>
                </c:pt>
                <c:pt idx="1">
                  <c:v>4243</c:v>
                </c:pt>
                <c:pt idx="2">
                  <c:v>8415</c:v>
                </c:pt>
                <c:pt idx="3">
                  <c:v>3595</c:v>
                </c:pt>
                <c:pt idx="4">
                  <c:v>2963</c:v>
                </c:pt>
                <c:pt idx="5">
                  <c:v>1772</c:v>
                </c:pt>
                <c:pt idx="6">
                  <c:v>2768</c:v>
                </c:pt>
                <c:pt idx="7">
                  <c:v>1806</c:v>
                </c:pt>
                <c:pt idx="8">
                  <c:v>1892</c:v>
                </c:pt>
                <c:pt idx="9">
                  <c:v>4275</c:v>
                </c:pt>
                <c:pt idx="10">
                  <c:v>3482</c:v>
                </c:pt>
                <c:pt idx="11">
                  <c:v>6757</c:v>
                </c:pt>
                <c:pt idx="12">
                  <c:v>7728</c:v>
                </c:pt>
                <c:pt idx="13">
                  <c:v>7884</c:v>
                </c:pt>
                <c:pt idx="14">
                  <c:v>12460</c:v>
                </c:pt>
                <c:pt idx="15">
                  <c:v>9988</c:v>
                </c:pt>
                <c:pt idx="16">
                  <c:v>2954</c:v>
                </c:pt>
                <c:pt idx="17">
                  <c:v>2963</c:v>
                </c:pt>
                <c:pt idx="18">
                  <c:v>4616</c:v>
                </c:pt>
                <c:pt idx="19">
                  <c:v>3934</c:v>
                </c:pt>
                <c:pt idx="20">
                  <c:v>9043</c:v>
                </c:pt>
                <c:pt idx="21">
                  <c:v>9911</c:v>
                </c:pt>
                <c:pt idx="22">
                  <c:v>8240</c:v>
                </c:pt>
                <c:pt idx="23">
                  <c:v>12207</c:v>
                </c:pt>
                <c:pt idx="24">
                  <c:v>7695</c:v>
                </c:pt>
                <c:pt idx="25">
                  <c:v>5961</c:v>
                </c:pt>
                <c:pt idx="26">
                  <c:v>10196</c:v>
                </c:pt>
                <c:pt idx="27">
                  <c:v>7015</c:v>
                </c:pt>
                <c:pt idx="28">
                  <c:v>8526</c:v>
                </c:pt>
                <c:pt idx="29">
                  <c:v>9369</c:v>
                </c:pt>
              </c:numCache>
            </c:numRef>
          </c:val>
          <c:smooth val="0"/>
          <c:extLst>
            <c:ext xmlns:c16="http://schemas.microsoft.com/office/drawing/2014/chart" uri="{C3380CC4-5D6E-409C-BE32-E72D297353CC}">
              <c16:uniqueId val="{00000000-94ED-4825-BE7D-0AF3EB75BA07}"/>
            </c:ext>
          </c:extLst>
        </c:ser>
        <c:dLbls>
          <c:showLegendKey val="0"/>
          <c:showVal val="0"/>
          <c:showCatName val="0"/>
          <c:showSerName val="0"/>
          <c:showPercent val="0"/>
          <c:showBubbleSize val="0"/>
        </c:dLbls>
        <c:smooth val="0"/>
        <c:axId val="320956120"/>
        <c:axId val="320957104"/>
      </c:lineChart>
      <c:dateAx>
        <c:axId val="32095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57104"/>
        <c:crosses val="autoZero"/>
        <c:auto val="1"/>
        <c:lblOffset val="100"/>
        <c:baseTimeUnit val="days"/>
      </c:dateAx>
      <c:valAx>
        <c:axId val="32095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5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355</c:v>
                </c:pt>
                <c:pt idx="1">
                  <c:v>189</c:v>
                </c:pt>
                <c:pt idx="2">
                  <c:v>305</c:v>
                </c:pt>
                <c:pt idx="3">
                  <c:v>200</c:v>
                </c:pt>
                <c:pt idx="4">
                  <c:v>114</c:v>
                </c:pt>
                <c:pt idx="5">
                  <c:v>77</c:v>
                </c:pt>
                <c:pt idx="6">
                  <c:v>257</c:v>
                </c:pt>
                <c:pt idx="7">
                  <c:v>64</c:v>
                </c:pt>
                <c:pt idx="8">
                  <c:v>170</c:v>
                </c:pt>
                <c:pt idx="9">
                  <c:v>228</c:v>
                </c:pt>
                <c:pt idx="10">
                  <c:v>162</c:v>
                </c:pt>
                <c:pt idx="11">
                  <c:v>273</c:v>
                </c:pt>
                <c:pt idx="12">
                  <c:v>337</c:v>
                </c:pt>
                <c:pt idx="13">
                  <c:v>360</c:v>
                </c:pt>
                <c:pt idx="14">
                  <c:v>702</c:v>
                </c:pt>
                <c:pt idx="15">
                  <c:v>449</c:v>
                </c:pt>
                <c:pt idx="16">
                  <c:v>256</c:v>
                </c:pt>
                <c:pt idx="17">
                  <c:v>309</c:v>
                </c:pt>
                <c:pt idx="18">
                  <c:v>697</c:v>
                </c:pt>
                <c:pt idx="19">
                  <c:v>187</c:v>
                </c:pt>
                <c:pt idx="20">
                  <c:v>336</c:v>
                </c:pt>
                <c:pt idx="21">
                  <c:v>509</c:v>
                </c:pt>
                <c:pt idx="22">
                  <c:v>396</c:v>
                </c:pt>
                <c:pt idx="23">
                  <c:v>397</c:v>
                </c:pt>
                <c:pt idx="24">
                  <c:v>222</c:v>
                </c:pt>
                <c:pt idx="25">
                  <c:v>169</c:v>
                </c:pt>
                <c:pt idx="26">
                  <c:v>423</c:v>
                </c:pt>
                <c:pt idx="27">
                  <c:v>224</c:v>
                </c:pt>
                <c:pt idx="28">
                  <c:v>241</c:v>
                </c:pt>
                <c:pt idx="29">
                  <c:v>284</c:v>
                </c:pt>
              </c:numCache>
            </c:numRef>
          </c:val>
          <c:smooth val="0"/>
          <c:extLst>
            <c:ext xmlns:c16="http://schemas.microsoft.com/office/drawing/2014/chart" uri="{C3380CC4-5D6E-409C-BE32-E72D297353CC}">
              <c16:uniqueId val="{00000000-AEC6-42C2-818A-DF2995D415A7}"/>
            </c:ext>
          </c:extLst>
        </c:ser>
        <c:dLbls>
          <c:showLegendKey val="0"/>
          <c:showVal val="0"/>
          <c:showCatName val="0"/>
          <c:showSerName val="0"/>
          <c:showPercent val="0"/>
          <c:showBubbleSize val="0"/>
        </c:dLbls>
        <c:smooth val="0"/>
        <c:axId val="323335592"/>
        <c:axId val="323338216"/>
      </c:lineChart>
      <c:dateAx>
        <c:axId val="32333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8216"/>
        <c:crosses val="autoZero"/>
        <c:auto val="1"/>
        <c:lblOffset val="100"/>
        <c:baseTimeUnit val="days"/>
      </c:dateAx>
      <c:valAx>
        <c:axId val="32333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3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29</c:v>
                </c:pt>
                <c:pt idx="2">
                  <c:v>0</c:v>
                </c:pt>
                <c:pt idx="3">
                  <c:v>146</c:v>
                </c:pt>
                <c:pt idx="4">
                  <c:v>0</c:v>
                </c:pt>
                <c:pt idx="5">
                  <c:v>238</c:v>
                </c:pt>
                <c:pt idx="6">
                  <c:v>0</c:v>
                </c:pt>
                <c:pt idx="7">
                  <c:v>0</c:v>
                </c:pt>
                <c:pt idx="8">
                  <c:v>145</c:v>
                </c:pt>
                <c:pt idx="9">
                  <c:v>0</c:v>
                </c:pt>
                <c:pt idx="10">
                  <c:v>18</c:v>
                </c:pt>
                <c:pt idx="11">
                  <c:v>0</c:v>
                </c:pt>
                <c:pt idx="12">
                  <c:v>168</c:v>
                </c:pt>
                <c:pt idx="13">
                  <c:v>130</c:v>
                </c:pt>
                <c:pt idx="14">
                  <c:v>353</c:v>
                </c:pt>
                <c:pt idx="15">
                  <c:v>0</c:v>
                </c:pt>
                <c:pt idx="16">
                  <c:v>194</c:v>
                </c:pt>
                <c:pt idx="17">
                  <c:v>0</c:v>
                </c:pt>
                <c:pt idx="18">
                  <c:v>156</c:v>
                </c:pt>
                <c:pt idx="19">
                  <c:v>0</c:v>
                </c:pt>
                <c:pt idx="20">
                  <c:v>21</c:v>
                </c:pt>
                <c:pt idx="21">
                  <c:v>0</c:v>
                </c:pt>
                <c:pt idx="22">
                  <c:v>164</c:v>
                </c:pt>
                <c:pt idx="23">
                  <c:v>37</c:v>
                </c:pt>
                <c:pt idx="24">
                  <c:v>0</c:v>
                </c:pt>
                <c:pt idx="25">
                  <c:v>0</c:v>
                </c:pt>
                <c:pt idx="26">
                  <c:v>122</c:v>
                </c:pt>
                <c:pt idx="27">
                  <c:v>47</c:v>
                </c:pt>
                <c:pt idx="28">
                  <c:v>0</c:v>
                </c:pt>
                <c:pt idx="29">
                  <c:v>114</c:v>
                </c:pt>
              </c:numCache>
            </c:numRef>
          </c:val>
          <c:smooth val="0"/>
          <c:extLst>
            <c:ext xmlns:c16="http://schemas.microsoft.com/office/drawing/2014/chart" uri="{C3380CC4-5D6E-409C-BE32-E72D297353CC}">
              <c16:uniqueId val="{00000000-01A8-427D-B580-8BFC7C1B3128}"/>
            </c:ext>
          </c:extLst>
        </c:ser>
        <c:dLbls>
          <c:showLegendKey val="0"/>
          <c:showVal val="0"/>
          <c:showCatName val="0"/>
          <c:showSerName val="0"/>
          <c:showPercent val="0"/>
          <c:showBubbleSize val="0"/>
        </c:dLbls>
        <c:smooth val="0"/>
        <c:axId val="277009296"/>
        <c:axId val="277009624"/>
      </c:lineChart>
      <c:dateAx>
        <c:axId val="27700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09624"/>
        <c:crosses val="autoZero"/>
        <c:auto val="1"/>
        <c:lblOffset val="100"/>
        <c:baseTimeUnit val="days"/>
      </c:dateAx>
      <c:valAx>
        <c:axId val="27700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0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2039</c:v>
                </c:pt>
              </c:numCache>
            </c:numRef>
          </c:val>
          <c:extLst>
            <c:ext xmlns:c16="http://schemas.microsoft.com/office/drawing/2014/chart" uri="{C3380CC4-5D6E-409C-BE32-E72D297353CC}">
              <c16:uniqueId val="{00000000-0EB0-4B7F-A4D7-58E202D9EA3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32</c:v>
                </c:pt>
              </c:numCache>
            </c:numRef>
          </c:val>
          <c:extLst>
            <c:ext xmlns:c16="http://schemas.microsoft.com/office/drawing/2014/chart" uri="{C3380CC4-5D6E-409C-BE32-E72D297353CC}">
              <c16:uniqueId val="{00000001-0EB0-4B7F-A4D7-58E202D9EA3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EB0-4B7F-A4D7-58E202D9EA3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0EB0-4B7F-A4D7-58E202D9EA3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5</c:v>
                </c:pt>
              </c:numCache>
            </c:numRef>
          </c:val>
          <c:extLst>
            <c:ext xmlns:c16="http://schemas.microsoft.com/office/drawing/2014/chart" uri="{C3380CC4-5D6E-409C-BE32-E72D297353CC}">
              <c16:uniqueId val="{00000004-0EB0-4B7F-A4D7-58E202D9EA3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EB0-4B7F-A4D7-58E202D9EA3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349</c:v>
                </c:pt>
              </c:numCache>
            </c:numRef>
          </c:val>
          <c:extLst>
            <c:ext xmlns:c16="http://schemas.microsoft.com/office/drawing/2014/chart" uri="{C3380CC4-5D6E-409C-BE32-E72D297353CC}">
              <c16:uniqueId val="{00000006-0EB0-4B7F-A4D7-58E202D9EA3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424</c:v>
                </c:pt>
              </c:numCache>
            </c:numRef>
          </c:val>
          <c:extLst>
            <c:ext xmlns:c16="http://schemas.microsoft.com/office/drawing/2014/chart" uri="{C3380CC4-5D6E-409C-BE32-E72D297353CC}">
              <c16:uniqueId val="{00000007-0EB0-4B7F-A4D7-58E202D9EA31}"/>
            </c:ext>
          </c:extLst>
        </c:ser>
        <c:dLbls>
          <c:showLegendKey val="0"/>
          <c:showVal val="0"/>
          <c:showCatName val="0"/>
          <c:showSerName val="0"/>
          <c:showPercent val="0"/>
          <c:showBubbleSize val="0"/>
        </c:dLbls>
        <c:gapWidth val="150"/>
        <c:overlap val="100"/>
        <c:axId val="323592480"/>
        <c:axId val="323592808"/>
      </c:barChart>
      <c:catAx>
        <c:axId val="32359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2808"/>
        <c:crosses val="autoZero"/>
        <c:auto val="1"/>
        <c:lblAlgn val="ctr"/>
        <c:lblOffset val="100"/>
        <c:noMultiLvlLbl val="0"/>
      </c:catAx>
      <c:valAx>
        <c:axId val="323592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7.7117218171620899E-2</c:v>
                </c:pt>
                <c:pt idx="1">
                  <c:v>8.1206767620115902E-2</c:v>
                </c:pt>
                <c:pt idx="2">
                  <c:v>5.4040474855113103E-2</c:v>
                </c:pt>
                <c:pt idx="3">
                  <c:v>9.9317629463451101E-2</c:v>
                </c:pt>
                <c:pt idx="4">
                  <c:v>0.115091605907646</c:v>
                </c:pt>
                <c:pt idx="5">
                  <c:v>4.01165326852371E-2</c:v>
                </c:pt>
                <c:pt idx="6">
                  <c:v>0.52404655075715101</c:v>
                </c:pt>
              </c:numCache>
            </c:numRef>
          </c:val>
          <c:extLst>
            <c:ext xmlns:c16="http://schemas.microsoft.com/office/drawing/2014/chart" uri="{C3380CC4-5D6E-409C-BE32-E72D297353CC}">
              <c16:uniqueId val="{00000000-E7B3-490E-89D3-B89C26CAD8F7}"/>
            </c:ext>
          </c:extLst>
        </c:ser>
        <c:dLbls>
          <c:showLegendKey val="0"/>
          <c:showVal val="0"/>
          <c:showCatName val="0"/>
          <c:showSerName val="0"/>
          <c:showPercent val="0"/>
          <c:showBubbleSize val="0"/>
        </c:dLbls>
        <c:gapWidth val="219"/>
        <c:overlap val="-27"/>
        <c:axId val="273261648"/>
        <c:axId val="273265912"/>
      </c:barChart>
      <c:catAx>
        <c:axId val="27326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65912"/>
        <c:crosses val="autoZero"/>
        <c:auto val="1"/>
        <c:lblAlgn val="ctr"/>
        <c:lblOffset val="100"/>
        <c:noMultiLvlLbl val="0"/>
      </c:catAx>
      <c:valAx>
        <c:axId val="273265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55</c:v>
                </c:pt>
                <c:pt idx="1">
                  <c:v>2052</c:v>
                </c:pt>
                <c:pt idx="2">
                  <c:v>5732</c:v>
                </c:pt>
                <c:pt idx="3">
                  <c:v>4563</c:v>
                </c:pt>
                <c:pt idx="4">
                  <c:v>1354</c:v>
                </c:pt>
                <c:pt idx="5">
                  <c:v>363</c:v>
                </c:pt>
                <c:pt idx="6">
                  <c:v>190</c:v>
                </c:pt>
              </c:numCache>
            </c:numRef>
          </c:val>
          <c:extLst>
            <c:ext xmlns:c16="http://schemas.microsoft.com/office/drawing/2014/chart" uri="{C3380CC4-5D6E-409C-BE32-E72D297353CC}">
              <c16:uniqueId val="{00000000-F177-482E-A345-893B7CAA6013}"/>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188</c:v>
                </c:pt>
                <c:pt idx="1">
                  <c:v>12511</c:v>
                </c:pt>
                <c:pt idx="2">
                  <c:v>53644</c:v>
                </c:pt>
                <c:pt idx="3">
                  <c:v>64196</c:v>
                </c:pt>
                <c:pt idx="4">
                  <c:v>19768</c:v>
                </c:pt>
                <c:pt idx="5">
                  <c:v>5581</c:v>
                </c:pt>
                <c:pt idx="6">
                  <c:v>1404</c:v>
                </c:pt>
              </c:numCache>
            </c:numRef>
          </c:val>
          <c:extLst>
            <c:ext xmlns:c16="http://schemas.microsoft.com/office/drawing/2014/chart" uri="{C3380CC4-5D6E-409C-BE32-E72D297353CC}">
              <c16:uniqueId val="{00000001-F177-482E-A345-893B7CAA6013}"/>
            </c:ext>
          </c:extLst>
        </c:ser>
        <c:dLbls>
          <c:showLegendKey val="0"/>
          <c:showVal val="0"/>
          <c:showCatName val="0"/>
          <c:showSerName val="0"/>
          <c:showPercent val="0"/>
          <c:showBubbleSize val="0"/>
        </c:dLbls>
        <c:gapWidth val="219"/>
        <c:overlap val="-27"/>
        <c:axId val="331511032"/>
        <c:axId val="331511360"/>
      </c:barChart>
      <c:catAx>
        <c:axId val="33151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1360"/>
        <c:crosses val="autoZero"/>
        <c:auto val="1"/>
        <c:lblAlgn val="ctr"/>
        <c:lblOffset val="100"/>
        <c:noMultiLvlLbl val="0"/>
      </c:catAx>
      <c:valAx>
        <c:axId val="33151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0</c:v>
                </c:pt>
                <c:pt idx="1">
                  <c:v>2.0552932609870098E-2</c:v>
                </c:pt>
                <c:pt idx="2">
                  <c:v>0</c:v>
                </c:pt>
                <c:pt idx="3">
                  <c:v>9.7463597933302004E-2</c:v>
                </c:pt>
                <c:pt idx="4">
                  <c:v>0</c:v>
                </c:pt>
                <c:pt idx="5">
                  <c:v>0.14323872141829799</c:v>
                </c:pt>
                <c:pt idx="6">
                  <c:v>0</c:v>
                </c:pt>
                <c:pt idx="7">
                  <c:v>0</c:v>
                </c:pt>
                <c:pt idx="8">
                  <c:v>9.6248650171369493E-2</c:v>
                </c:pt>
                <c:pt idx="9">
                  <c:v>0</c:v>
                </c:pt>
                <c:pt idx="10">
                  <c:v>1.11441525458523E-2</c:v>
                </c:pt>
                <c:pt idx="11">
                  <c:v>0</c:v>
                </c:pt>
                <c:pt idx="12">
                  <c:v>0.110150871539476</c:v>
                </c:pt>
                <c:pt idx="13">
                  <c:v>7.7876147648491698E-2</c:v>
                </c:pt>
                <c:pt idx="14">
                  <c:v>0.52484377559856799</c:v>
                </c:pt>
                <c:pt idx="15">
                  <c:v>0</c:v>
                </c:pt>
                <c:pt idx="16">
                  <c:v>0.129732004067274</c:v>
                </c:pt>
                <c:pt idx="17">
                  <c:v>0</c:v>
                </c:pt>
                <c:pt idx="18">
                  <c:v>9.9317629463451101E-2</c:v>
                </c:pt>
                <c:pt idx="19">
                  <c:v>0</c:v>
                </c:pt>
                <c:pt idx="20">
                  <c:v>1.34333239884123E-2</c:v>
                </c:pt>
                <c:pt idx="21">
                  <c:v>0</c:v>
                </c:pt>
                <c:pt idx="22">
                  <c:v>0.100900522583053</c:v>
                </c:pt>
                <c:pt idx="23">
                  <c:v>3.2641831673068701E-2</c:v>
                </c:pt>
                <c:pt idx="24">
                  <c:v>0</c:v>
                </c:pt>
                <c:pt idx="25">
                  <c:v>0</c:v>
                </c:pt>
                <c:pt idx="26">
                  <c:v>9.2553247221947299E-2</c:v>
                </c:pt>
                <c:pt idx="27">
                  <c:v>2.9092432476464199E-2</c:v>
                </c:pt>
                <c:pt idx="28">
                  <c:v>0</c:v>
                </c:pt>
                <c:pt idx="29">
                  <c:v>9.0682912084079303E-2</c:v>
                </c:pt>
              </c:numCache>
            </c:numRef>
          </c:val>
          <c:smooth val="0"/>
          <c:extLst>
            <c:ext xmlns:c16="http://schemas.microsoft.com/office/drawing/2014/chart" uri="{C3380CC4-5D6E-409C-BE32-E72D297353CC}">
              <c16:uniqueId val="{00000000-8260-484E-8DA5-4D3E8A5460C6}"/>
            </c:ext>
          </c:extLst>
        </c:ser>
        <c:dLbls>
          <c:showLegendKey val="0"/>
          <c:showVal val="0"/>
          <c:showCatName val="0"/>
          <c:showSerName val="0"/>
          <c:showPercent val="0"/>
          <c:showBubbleSize val="0"/>
        </c:dLbls>
        <c:smooth val="0"/>
        <c:axId val="331501848"/>
        <c:axId val="331507752"/>
      </c:lineChart>
      <c:dateAx>
        <c:axId val="33150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7752"/>
        <c:crosses val="autoZero"/>
        <c:auto val="1"/>
        <c:lblOffset val="100"/>
        <c:baseTimeUnit val="days"/>
      </c:dateAx>
      <c:valAx>
        <c:axId val="33150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170277</c:v>
                </c:pt>
                <c:pt idx="1">
                  <c:v>170307</c:v>
                </c:pt>
                <c:pt idx="2">
                  <c:v>170315</c:v>
                </c:pt>
                <c:pt idx="3">
                  <c:v>170326</c:v>
                </c:pt>
                <c:pt idx="4">
                  <c:v>170339</c:v>
                </c:pt>
                <c:pt idx="5">
                  <c:v>170351</c:v>
                </c:pt>
                <c:pt idx="6">
                  <c:v>170366</c:v>
                </c:pt>
                <c:pt idx="7">
                  <c:v>170383</c:v>
                </c:pt>
                <c:pt idx="8">
                  <c:v>170401</c:v>
                </c:pt>
                <c:pt idx="9">
                  <c:v>170438</c:v>
                </c:pt>
                <c:pt idx="10">
                  <c:v>170549</c:v>
                </c:pt>
                <c:pt idx="11">
                  <c:v>170624</c:v>
                </c:pt>
                <c:pt idx="12">
                  <c:v>170727</c:v>
                </c:pt>
                <c:pt idx="13">
                  <c:v>170841</c:v>
                </c:pt>
                <c:pt idx="14">
                  <c:v>170975</c:v>
                </c:pt>
                <c:pt idx="15">
                  <c:v>171090</c:v>
                </c:pt>
                <c:pt idx="16">
                  <c:v>171155</c:v>
                </c:pt>
                <c:pt idx="17">
                  <c:v>171166</c:v>
                </c:pt>
                <c:pt idx="18">
                  <c:v>171171</c:v>
                </c:pt>
                <c:pt idx="19">
                  <c:v>171170</c:v>
                </c:pt>
                <c:pt idx="20">
                  <c:v>171262</c:v>
                </c:pt>
                <c:pt idx="21">
                  <c:v>171401</c:v>
                </c:pt>
                <c:pt idx="22">
                  <c:v>171512</c:v>
                </c:pt>
                <c:pt idx="23">
                  <c:v>171606</c:v>
                </c:pt>
                <c:pt idx="24">
                  <c:v>171692</c:v>
                </c:pt>
                <c:pt idx="25">
                  <c:v>171762</c:v>
                </c:pt>
                <c:pt idx="26">
                  <c:v>171824</c:v>
                </c:pt>
                <c:pt idx="27">
                  <c:v>171909</c:v>
                </c:pt>
                <c:pt idx="28">
                  <c:v>171998</c:v>
                </c:pt>
                <c:pt idx="29">
                  <c:v>172059</c:v>
                </c:pt>
              </c:numCache>
            </c:numRef>
          </c:val>
          <c:smooth val="0"/>
          <c:extLst>
            <c:ext xmlns:c16="http://schemas.microsoft.com/office/drawing/2014/chart" uri="{C3380CC4-5D6E-409C-BE32-E72D297353CC}">
              <c16:uniqueId val="{00000000-22A2-4869-AE31-0F5437B2E404}"/>
            </c:ext>
          </c:extLst>
        </c:ser>
        <c:dLbls>
          <c:showLegendKey val="0"/>
          <c:showVal val="0"/>
          <c:showCatName val="0"/>
          <c:showSerName val="0"/>
          <c:showPercent val="0"/>
          <c:showBubbleSize val="0"/>
        </c:dLbls>
        <c:smooth val="0"/>
        <c:axId val="331498240"/>
        <c:axId val="331497584"/>
      </c:lineChart>
      <c:dateAx>
        <c:axId val="331498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7584"/>
        <c:crosses val="autoZero"/>
        <c:auto val="1"/>
        <c:lblOffset val="100"/>
        <c:baseTimeUnit val="days"/>
      </c:dateAx>
      <c:valAx>
        <c:axId val="33149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76</c:v>
                </c:pt>
                <c:pt idx="1">
                  <c:v>50</c:v>
                </c:pt>
                <c:pt idx="2">
                  <c:v>84</c:v>
                </c:pt>
                <c:pt idx="3">
                  <c:v>42</c:v>
                </c:pt>
                <c:pt idx="4">
                  <c:v>51</c:v>
                </c:pt>
                <c:pt idx="5">
                  <c:v>34</c:v>
                </c:pt>
                <c:pt idx="6">
                  <c:v>42</c:v>
                </c:pt>
                <c:pt idx="7">
                  <c:v>43</c:v>
                </c:pt>
                <c:pt idx="8">
                  <c:v>38</c:v>
                </c:pt>
                <c:pt idx="9">
                  <c:v>51</c:v>
                </c:pt>
                <c:pt idx="10">
                  <c:v>54</c:v>
                </c:pt>
                <c:pt idx="11">
                  <c:v>55</c:v>
                </c:pt>
                <c:pt idx="12">
                  <c:v>68</c:v>
                </c:pt>
                <c:pt idx="13">
                  <c:v>89</c:v>
                </c:pt>
                <c:pt idx="14">
                  <c:v>111</c:v>
                </c:pt>
                <c:pt idx="15">
                  <c:v>109</c:v>
                </c:pt>
                <c:pt idx="16">
                  <c:v>72</c:v>
                </c:pt>
                <c:pt idx="17">
                  <c:v>68</c:v>
                </c:pt>
                <c:pt idx="18">
                  <c:v>57</c:v>
                </c:pt>
                <c:pt idx="19">
                  <c:v>77</c:v>
                </c:pt>
                <c:pt idx="20">
                  <c:v>90</c:v>
                </c:pt>
                <c:pt idx="21">
                  <c:v>117</c:v>
                </c:pt>
                <c:pt idx="22">
                  <c:v>83</c:v>
                </c:pt>
                <c:pt idx="23">
                  <c:v>95</c:v>
                </c:pt>
                <c:pt idx="24">
                  <c:v>78</c:v>
                </c:pt>
                <c:pt idx="25">
                  <c:v>74</c:v>
                </c:pt>
                <c:pt idx="26">
                  <c:v>131</c:v>
                </c:pt>
                <c:pt idx="27">
                  <c:v>77</c:v>
                </c:pt>
                <c:pt idx="28">
                  <c:v>47</c:v>
                </c:pt>
                <c:pt idx="29">
                  <c:v>77</c:v>
                </c:pt>
              </c:numCache>
            </c:numRef>
          </c:val>
          <c:smooth val="0"/>
          <c:extLst>
            <c:ext xmlns:c16="http://schemas.microsoft.com/office/drawing/2014/chart" uri="{C3380CC4-5D6E-409C-BE32-E72D297353CC}">
              <c16:uniqueId val="{00000000-0846-4181-A511-D04391315ECC}"/>
            </c:ext>
          </c:extLst>
        </c:ser>
        <c:dLbls>
          <c:showLegendKey val="0"/>
          <c:showVal val="0"/>
          <c:showCatName val="0"/>
          <c:showSerName val="0"/>
          <c:showPercent val="0"/>
          <c:showBubbleSize val="0"/>
        </c:dLbls>
        <c:smooth val="0"/>
        <c:axId val="73650936"/>
        <c:axId val="73650280"/>
      </c:lineChart>
      <c:dateAx>
        <c:axId val="7365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50280"/>
        <c:crosses val="autoZero"/>
        <c:auto val="1"/>
        <c:lblOffset val="100"/>
        <c:baseTimeUnit val="days"/>
      </c:dateAx>
      <c:valAx>
        <c:axId val="7365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65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2020-11</c:v>
                </c:pt>
              </c:strCache>
            </c:strRef>
          </c:cat>
          <c:val>
            <c:numRef>
              <c:f>Sheet1!$B$2</c:f>
              <c:numCache>
                <c:formatCode>General</c:formatCode>
                <c:ptCount val="1"/>
                <c:pt idx="0">
                  <c:v>11038</c:v>
                </c:pt>
              </c:numCache>
            </c:numRef>
          </c:val>
          <c:extLst>
            <c:ext xmlns:c16="http://schemas.microsoft.com/office/drawing/2014/chart" uri="{C3380CC4-5D6E-409C-BE32-E72D297353CC}">
              <c16:uniqueId val="{00000000-E77C-4190-A15C-3B5A3DC904EE}"/>
            </c:ext>
          </c:extLst>
        </c:ser>
        <c:dLbls>
          <c:showLegendKey val="0"/>
          <c:showVal val="0"/>
          <c:showCatName val="0"/>
          <c:showSerName val="0"/>
          <c:showPercent val="0"/>
          <c:showBubbleSize val="0"/>
        </c:dLbls>
        <c:gapWidth val="219"/>
        <c:overlap val="-27"/>
        <c:axId val="398987504"/>
        <c:axId val="398989800"/>
      </c:barChart>
      <c:catAx>
        <c:axId val="39898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9800"/>
        <c:crosses val="autoZero"/>
        <c:auto val="1"/>
        <c:lblAlgn val="ctr"/>
        <c:lblOffset val="100"/>
        <c:noMultiLvlLbl val="0"/>
      </c:catAx>
      <c:valAx>
        <c:axId val="398989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8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8176</c:v>
                </c:pt>
                <c:pt idx="1">
                  <c:v>4243</c:v>
                </c:pt>
                <c:pt idx="2">
                  <c:v>8415</c:v>
                </c:pt>
                <c:pt idx="3">
                  <c:v>3595</c:v>
                </c:pt>
                <c:pt idx="4">
                  <c:v>2963</c:v>
                </c:pt>
                <c:pt idx="5">
                  <c:v>1772</c:v>
                </c:pt>
                <c:pt idx="6">
                  <c:v>2768</c:v>
                </c:pt>
                <c:pt idx="7">
                  <c:v>1806</c:v>
                </c:pt>
                <c:pt idx="8">
                  <c:v>1892</c:v>
                </c:pt>
                <c:pt idx="9">
                  <c:v>4275</c:v>
                </c:pt>
                <c:pt idx="10">
                  <c:v>3482</c:v>
                </c:pt>
                <c:pt idx="11">
                  <c:v>6757</c:v>
                </c:pt>
                <c:pt idx="12">
                  <c:v>7728</c:v>
                </c:pt>
                <c:pt idx="13">
                  <c:v>7884</c:v>
                </c:pt>
                <c:pt idx="14">
                  <c:v>12460</c:v>
                </c:pt>
                <c:pt idx="15">
                  <c:v>9988</c:v>
                </c:pt>
                <c:pt idx="16">
                  <c:v>2954</c:v>
                </c:pt>
                <c:pt idx="17">
                  <c:v>2963</c:v>
                </c:pt>
                <c:pt idx="18">
                  <c:v>4616</c:v>
                </c:pt>
                <c:pt idx="19">
                  <c:v>3934</c:v>
                </c:pt>
                <c:pt idx="20">
                  <c:v>9043</c:v>
                </c:pt>
                <c:pt idx="21">
                  <c:v>9911</c:v>
                </c:pt>
                <c:pt idx="22">
                  <c:v>8240</c:v>
                </c:pt>
                <c:pt idx="23">
                  <c:v>12207</c:v>
                </c:pt>
                <c:pt idx="24">
                  <c:v>7695</c:v>
                </c:pt>
                <c:pt idx="25">
                  <c:v>5961</c:v>
                </c:pt>
                <c:pt idx="26">
                  <c:v>10196</c:v>
                </c:pt>
                <c:pt idx="27">
                  <c:v>7015</c:v>
                </c:pt>
                <c:pt idx="28">
                  <c:v>8526</c:v>
                </c:pt>
                <c:pt idx="29">
                  <c:v>9369</c:v>
                </c:pt>
              </c:numCache>
            </c:numRef>
          </c:val>
          <c:extLst>
            <c:ext xmlns:c16="http://schemas.microsoft.com/office/drawing/2014/chart" uri="{C3380CC4-5D6E-409C-BE32-E72D297353CC}">
              <c16:uniqueId val="{00000000-59CC-4F63-BDF9-E27A6DFC5FEC}"/>
            </c:ext>
          </c:extLst>
        </c:ser>
        <c:dLbls>
          <c:showLegendKey val="0"/>
          <c:showVal val="0"/>
          <c:showCatName val="0"/>
          <c:showSerName val="0"/>
          <c:showPercent val="0"/>
          <c:showBubbleSize val="0"/>
        </c:dLbls>
        <c:gapWidth val="219"/>
        <c:overlap val="-27"/>
        <c:axId val="434978400"/>
        <c:axId val="434980696"/>
      </c:barChart>
      <c:dateAx>
        <c:axId val="43497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80696"/>
        <c:crosses val="autoZero"/>
        <c:auto val="1"/>
        <c:lblOffset val="100"/>
        <c:baseTimeUnit val="days"/>
      </c:dateAx>
      <c:valAx>
        <c:axId val="43498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7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11038</c:v>
                </c:pt>
              </c:numCache>
            </c:numRef>
          </c:val>
          <c:extLst>
            <c:ext xmlns:c16="http://schemas.microsoft.com/office/drawing/2014/chart" uri="{C3380CC4-5D6E-409C-BE32-E72D297353CC}">
              <c16:uniqueId val="{00000000-D260-4665-98A4-44770F4C3046}"/>
            </c:ext>
          </c:extLst>
        </c:ser>
        <c:dLbls>
          <c:showLegendKey val="0"/>
          <c:showVal val="0"/>
          <c:showCatName val="0"/>
          <c:showSerName val="0"/>
          <c:showPercent val="0"/>
          <c:showBubbleSize val="0"/>
        </c:dLbls>
        <c:gapWidth val="219"/>
        <c:overlap val="-27"/>
        <c:axId val="434983648"/>
        <c:axId val="434983976"/>
      </c:barChart>
      <c:catAx>
        <c:axId val="43498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83976"/>
        <c:crosses val="autoZero"/>
        <c:auto val="1"/>
        <c:lblAlgn val="ctr"/>
        <c:lblOffset val="100"/>
        <c:noMultiLvlLbl val="0"/>
      </c:catAx>
      <c:valAx>
        <c:axId val="43498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98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12/8/2020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12831-2CA8-4729-A264-9F3A304BF26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3129EF1-7A1B-430F-BB57-EE482078E8B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909629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1852C-1295-4497-B2A1-7B154B37EA9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722D5201-63B3-4892-B4EC-229FBE66893B}"/>
              </a:ext>
            </a:extLst>
          </p:cNvPr>
          <p:cNvGraphicFramePr>
            <a:graphicFrameLocks noGrp="1"/>
          </p:cNvGraphicFramePr>
          <p:nvPr>
            <p:ph type="tbl" sz="quarter" idx="13"/>
            <p:extLst>
              <p:ext uri="{D42A27DB-BD31-4B8C-83A1-F6EECF244321}">
                <p14:modId xmlns:p14="http://schemas.microsoft.com/office/powerpoint/2010/main" val="4294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0613737"/>
                    </a:ext>
                  </a:extLst>
                </a:gridCol>
                <a:gridCol w="740664">
                  <a:extLst>
                    <a:ext uri="{9D8B030D-6E8A-4147-A177-3AD203B41FA5}">
                      <a16:colId xmlns:a16="http://schemas.microsoft.com/office/drawing/2014/main" val="2786624825"/>
                    </a:ext>
                  </a:extLst>
                </a:gridCol>
                <a:gridCol w="740664">
                  <a:extLst>
                    <a:ext uri="{9D8B030D-6E8A-4147-A177-3AD203B41FA5}">
                      <a16:colId xmlns:a16="http://schemas.microsoft.com/office/drawing/2014/main" val="774750180"/>
                    </a:ext>
                  </a:extLst>
                </a:gridCol>
                <a:gridCol w="740664">
                  <a:extLst>
                    <a:ext uri="{9D8B030D-6E8A-4147-A177-3AD203B41FA5}">
                      <a16:colId xmlns:a16="http://schemas.microsoft.com/office/drawing/2014/main" val="467063660"/>
                    </a:ext>
                  </a:extLst>
                </a:gridCol>
                <a:gridCol w="740664">
                  <a:extLst>
                    <a:ext uri="{9D8B030D-6E8A-4147-A177-3AD203B41FA5}">
                      <a16:colId xmlns:a16="http://schemas.microsoft.com/office/drawing/2014/main" val="2134677554"/>
                    </a:ext>
                  </a:extLst>
                </a:gridCol>
                <a:gridCol w="740664">
                  <a:extLst>
                    <a:ext uri="{9D8B030D-6E8A-4147-A177-3AD203B41FA5}">
                      <a16:colId xmlns:a16="http://schemas.microsoft.com/office/drawing/2014/main" val="1361126370"/>
                    </a:ext>
                  </a:extLst>
                </a:gridCol>
                <a:gridCol w="740664">
                  <a:extLst>
                    <a:ext uri="{9D8B030D-6E8A-4147-A177-3AD203B41FA5}">
                      <a16:colId xmlns:a16="http://schemas.microsoft.com/office/drawing/2014/main" val="2623069502"/>
                    </a:ext>
                  </a:extLst>
                </a:gridCol>
                <a:gridCol w="740664">
                  <a:extLst>
                    <a:ext uri="{9D8B030D-6E8A-4147-A177-3AD203B41FA5}">
                      <a16:colId xmlns:a16="http://schemas.microsoft.com/office/drawing/2014/main" val="787328063"/>
                    </a:ext>
                  </a:extLst>
                </a:gridCol>
                <a:gridCol w="740664">
                  <a:extLst>
                    <a:ext uri="{9D8B030D-6E8A-4147-A177-3AD203B41FA5}">
                      <a16:colId xmlns:a16="http://schemas.microsoft.com/office/drawing/2014/main" val="3468561583"/>
                    </a:ext>
                  </a:extLst>
                </a:gridCol>
                <a:gridCol w="740664">
                  <a:extLst>
                    <a:ext uri="{9D8B030D-6E8A-4147-A177-3AD203B41FA5}">
                      <a16:colId xmlns:a16="http://schemas.microsoft.com/office/drawing/2014/main" val="27213374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81688581"/>
                  </a:ext>
                </a:extLst>
              </a:tr>
              <a:tr h="370840">
                <a:tc>
                  <a:txBody>
                    <a:bodyPr/>
                    <a:lstStyle/>
                    <a:p>
                      <a:r>
                        <a:rPr lang="en-US" sz="1000"/>
                        <a:t>Buttercup Malaysia</a:t>
                      </a:r>
                    </a:p>
                  </a:txBody>
                  <a:tcPr/>
                </a:tc>
                <a:tc>
                  <a:txBody>
                    <a:bodyPr/>
                    <a:lstStyle/>
                    <a:p>
                      <a:r>
                        <a:rPr lang="en-US" sz="1000"/>
                        <a:t>172059</a:t>
                      </a:r>
                    </a:p>
                  </a:txBody>
                  <a:tcPr/>
                </a:tc>
                <a:tc>
                  <a:txBody>
                    <a:bodyPr/>
                    <a:lstStyle/>
                    <a:p>
                      <a:r>
                        <a:rPr lang="en-US" sz="1000"/>
                        <a:t>1798</a:t>
                      </a:r>
                    </a:p>
                  </a:txBody>
                  <a:tcPr/>
                </a:tc>
                <a:tc>
                  <a:txBody>
                    <a:bodyPr/>
                    <a:lstStyle/>
                    <a:p>
                      <a:r>
                        <a:rPr lang="en-US" sz="1000"/>
                        <a:t>16</a:t>
                      </a:r>
                    </a:p>
                  </a:txBody>
                  <a:tcPr/>
                </a:tc>
                <a:tc>
                  <a:txBody>
                    <a:bodyPr/>
                    <a:lstStyle/>
                    <a:p>
                      <a:r>
                        <a:rPr lang="en-US" sz="1000"/>
                        <a:t>2082</a:t>
                      </a:r>
                    </a:p>
                  </a:txBody>
                  <a:tcPr/>
                </a:tc>
                <a:tc>
                  <a:txBody>
                    <a:bodyPr/>
                    <a:lstStyle/>
                    <a:p>
                      <a:r>
                        <a:rPr lang="en-US" sz="1000"/>
                        <a:t>349</a:t>
                      </a:r>
                    </a:p>
                  </a:txBody>
                  <a:tcPr/>
                </a:tc>
                <a:tc>
                  <a:txBody>
                    <a:bodyPr/>
                    <a:lstStyle/>
                    <a:p>
                      <a:r>
                        <a:rPr lang="en-US" sz="1000"/>
                        <a:t>424</a:t>
                      </a:r>
                    </a:p>
                  </a:txBody>
                  <a:tcPr/>
                </a:tc>
                <a:tc>
                  <a:txBody>
                    <a:bodyPr/>
                    <a:lstStyle/>
                    <a:p>
                      <a:r>
                        <a:rPr lang="en-US" sz="1000"/>
                        <a:t>0</a:t>
                      </a:r>
                    </a:p>
                  </a:txBody>
                  <a:tcPr/>
                </a:tc>
                <a:tc>
                  <a:txBody>
                    <a:bodyPr/>
                    <a:lstStyle/>
                    <a:p>
                      <a:r>
                        <a:rPr lang="en-US" sz="1000"/>
                        <a:t>0.1043 %</a:t>
                      </a:r>
                    </a:p>
                  </a:txBody>
                  <a:tcPr/>
                </a:tc>
                <a:tc>
                  <a:txBody>
                    <a:bodyPr/>
                    <a:lstStyle/>
                    <a:p>
                      <a:r>
                        <a:rPr lang="en-US" sz="1000"/>
                        <a:t>0.0 %</a:t>
                      </a:r>
                    </a:p>
                  </a:txBody>
                  <a:tcPr/>
                </a:tc>
                <a:extLst>
                  <a:ext uri="{0D108BD9-81ED-4DB2-BD59-A6C34878D82A}">
                    <a16:rowId xmlns:a16="http://schemas.microsoft.com/office/drawing/2014/main" val="773582343"/>
                  </a:ext>
                </a:extLst>
              </a:tr>
            </a:tbl>
          </a:graphicData>
        </a:graphic>
      </p:graphicFrame>
      <p:sp>
        <p:nvSpPr>
          <p:cNvPr id="4" name="Text Placeholder 3">
            <a:extLst>
              <a:ext uri="{FF2B5EF4-FFF2-40B4-BE49-F238E27FC236}">
                <a16:creationId xmlns:a16="http://schemas.microsoft.com/office/drawing/2014/main" id="{D52E8304-AC52-4E7F-8B44-28DD5CA6D01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45705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3B9A2-BBE2-4C1B-A6BF-11D16B9147A0}"/>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3C6D543-2274-4D92-B883-ED4D2E67341A}"/>
              </a:ext>
            </a:extLst>
          </p:cNvPr>
          <p:cNvGraphicFramePr>
            <a:graphicFrameLocks noGrp="1"/>
          </p:cNvGraphicFramePr>
          <p:nvPr>
            <p:ph type="chart" sz="quarter" idx="13"/>
            <p:extLst>
              <p:ext uri="{D42A27DB-BD31-4B8C-83A1-F6EECF244321}">
                <p14:modId xmlns:p14="http://schemas.microsoft.com/office/powerpoint/2010/main" val="3410750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835EF-BDF2-4A16-BD12-A479AA6B356C}"/>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73C7E8B-761A-4EAF-B7DB-0D6C4809A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06064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9DD0A-9459-46F8-92ED-6538E0AAE40E}"/>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A7E75853-B5EF-4C19-A7FF-0359C761ED6D}"/>
              </a:ext>
            </a:extLst>
          </p:cNvPr>
          <p:cNvGraphicFramePr>
            <a:graphicFrameLocks noGrp="1"/>
          </p:cNvGraphicFramePr>
          <p:nvPr>
            <p:ph type="chart" sz="quarter" idx="13"/>
            <p:extLst>
              <p:ext uri="{D42A27DB-BD31-4B8C-83A1-F6EECF244321}">
                <p14:modId xmlns:p14="http://schemas.microsoft.com/office/powerpoint/2010/main" val="3770788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36AC7-2E5D-4F12-92A3-CA1253E683C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DEBFD9CE-917F-4BA8-83C0-EED4F7C11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256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E7D8-F56D-4862-AAA8-B7FD19BED3E9}"/>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7C47F0BE-9325-4210-8A9A-77E2A40327B4}"/>
              </a:ext>
            </a:extLst>
          </p:cNvPr>
          <p:cNvGraphicFramePr>
            <a:graphicFrameLocks noGrp="1"/>
          </p:cNvGraphicFramePr>
          <p:nvPr>
            <p:ph type="chart" sz="quarter" idx="13"/>
            <p:extLst>
              <p:ext uri="{D42A27DB-BD31-4B8C-83A1-F6EECF244321}">
                <p14:modId xmlns:p14="http://schemas.microsoft.com/office/powerpoint/2010/main" val="130060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9BB9B-C68B-499E-836F-35CA201FD527}"/>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A309ACA6-B0F7-4370-869A-C237E29A5B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90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FC1B6-9E54-4BB1-8130-332B56911B44}"/>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A4FCCD96-B339-415B-88B1-04B95B834FFA}"/>
              </a:ext>
            </a:extLst>
          </p:cNvPr>
          <p:cNvGraphicFramePr>
            <a:graphicFrameLocks noGrp="1"/>
          </p:cNvGraphicFramePr>
          <p:nvPr>
            <p:ph type="chart" sz="quarter" idx="13"/>
            <p:extLst>
              <p:ext uri="{D42A27DB-BD31-4B8C-83A1-F6EECF244321}">
                <p14:modId xmlns:p14="http://schemas.microsoft.com/office/powerpoint/2010/main" val="3813707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F8E56D-C88E-4516-8A7B-C557B1846521}"/>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EE8CE75-6399-422B-B30F-4CBEBF0EBB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310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38FA3-C57E-4A16-9A53-D682E387D83A}"/>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53016E29-DEE2-43C5-917A-BD186FA26D5A}"/>
              </a:ext>
            </a:extLst>
          </p:cNvPr>
          <p:cNvGraphicFramePr>
            <a:graphicFrameLocks noGrp="1"/>
          </p:cNvGraphicFramePr>
          <p:nvPr>
            <p:ph type="chart" sz="quarter" idx="13"/>
            <p:extLst>
              <p:ext uri="{D42A27DB-BD31-4B8C-83A1-F6EECF244321}">
                <p14:modId xmlns:p14="http://schemas.microsoft.com/office/powerpoint/2010/main" val="908094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50084-4482-4CC9-A003-D1E78FCEF88A}"/>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C9020111-46E0-407E-AB4C-11DB56B96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5061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F3BD4-E9C2-424A-BEF6-A16BCDFC6D7B}"/>
              </a:ext>
            </a:extLst>
          </p:cNvPr>
          <p:cNvSpPr>
            <a:spLocks noGrp="1"/>
          </p:cNvSpPr>
          <p:nvPr>
            <p:ph type="title"/>
          </p:nvPr>
        </p:nvSpPr>
        <p:spPr/>
        <p:txBody>
          <a:bodyPr/>
          <a:lstStyle/>
          <a:p>
            <a:r>
              <a:rPr lang="en-US"/>
              <a:t>Facebook (FB) Custom Own Posts Table (new) | Buttercup Malaysia - 1 of 4</a:t>
            </a:r>
          </a:p>
        </p:txBody>
      </p:sp>
      <p:graphicFrame>
        <p:nvGraphicFramePr>
          <p:cNvPr id="5" name="Table Placeholder 4">
            <a:extLst>
              <a:ext uri="{FF2B5EF4-FFF2-40B4-BE49-F238E27FC236}">
                <a16:creationId xmlns:a16="http://schemas.microsoft.com/office/drawing/2014/main" id="{8E96D75E-0263-44B8-BD5B-28ACE550C567}"/>
              </a:ext>
            </a:extLst>
          </p:cNvPr>
          <p:cNvGraphicFramePr>
            <a:graphicFrameLocks noGrp="1"/>
          </p:cNvGraphicFramePr>
          <p:nvPr>
            <p:ph type="tbl" sz="quarter" idx="13"/>
            <p:extLst>
              <p:ext uri="{D42A27DB-BD31-4B8C-83A1-F6EECF244321}">
                <p14:modId xmlns:p14="http://schemas.microsoft.com/office/powerpoint/2010/main" val="256592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69024151"/>
                    </a:ext>
                  </a:extLst>
                </a:gridCol>
                <a:gridCol w="987552">
                  <a:extLst>
                    <a:ext uri="{9D8B030D-6E8A-4147-A177-3AD203B41FA5}">
                      <a16:colId xmlns:a16="http://schemas.microsoft.com/office/drawing/2014/main" val="969324473"/>
                    </a:ext>
                  </a:extLst>
                </a:gridCol>
                <a:gridCol w="987552">
                  <a:extLst>
                    <a:ext uri="{9D8B030D-6E8A-4147-A177-3AD203B41FA5}">
                      <a16:colId xmlns:a16="http://schemas.microsoft.com/office/drawing/2014/main" val="3587238603"/>
                    </a:ext>
                  </a:extLst>
                </a:gridCol>
                <a:gridCol w="987552">
                  <a:extLst>
                    <a:ext uri="{9D8B030D-6E8A-4147-A177-3AD203B41FA5}">
                      <a16:colId xmlns:a16="http://schemas.microsoft.com/office/drawing/2014/main" val="101619087"/>
                    </a:ext>
                  </a:extLst>
                </a:gridCol>
                <a:gridCol w="987552">
                  <a:extLst>
                    <a:ext uri="{9D8B030D-6E8A-4147-A177-3AD203B41FA5}">
                      <a16:colId xmlns:a16="http://schemas.microsoft.com/office/drawing/2014/main" val="3900461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3522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- 2020-11-15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Masanya untuk peraduan #RiaDenganButtercup! Hari ini Buttercup akan menguji kreativiti anda! ;)
Langkah penyertaan: 
1. LIKE Buttercup dan peraduan ini.
2. Tuliskan kapsyen yang menarik untuk gambar ini. Kapsyen anda haruslah mempunyai perkataan “Buttercup”.
3. Kongsikan jawapan anda di ruangan komen. 
4. SHARE peraduan ini dan TAG 3 rakan anda.
Hanya 3 pemenang bertuah yang akan dipilih untuk memenangi baucar tunai Tesco bernilai RM50! Jangan lepaskan peluang anda pada bulan ini!    
Peraduan tamat pada: 22 November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extLst>
                  <a:ext uri="{0D108BD9-81ED-4DB2-BD59-A6C34878D82A}">
                    <a16:rowId xmlns:a16="http://schemas.microsoft.com/office/drawing/2014/main" val="185352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- 2020-11-06 10:00:01</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disenaraikan sebagai jenama nombor satu dalam kategori mentega lepa susu di Malaysia bahkan di Singapura? Jadi anda tidak perlu lagi ragu-ragu memilih Buttercup sebagai bahan memasak!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extLst>
                  <a:ext uri="{0D108BD9-81ED-4DB2-BD59-A6C34878D82A}">
                    <a16:rowId xmlns:a16="http://schemas.microsoft.com/office/drawing/2014/main" val="1072726575"/>
                  </a:ext>
                </a:extLst>
              </a:tr>
            </a:tbl>
          </a:graphicData>
        </a:graphic>
      </p:graphicFrame>
      <p:sp>
        <p:nvSpPr>
          <p:cNvPr id="4" name="Text Placeholder 3">
            <a:extLst>
              <a:ext uri="{FF2B5EF4-FFF2-40B4-BE49-F238E27FC236}">
                <a16:creationId xmlns:a16="http://schemas.microsoft.com/office/drawing/2014/main" id="{E823E12C-5A1D-47D4-8A2F-AD6A46AE3D5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24984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C3425-6A7C-407F-A0A3-B09B99521A9E}"/>
              </a:ext>
            </a:extLst>
          </p:cNvPr>
          <p:cNvSpPr>
            <a:spLocks noGrp="1"/>
          </p:cNvSpPr>
          <p:nvPr>
            <p:ph type="title"/>
          </p:nvPr>
        </p:nvSpPr>
        <p:spPr/>
        <p:txBody>
          <a:bodyPr/>
          <a:lstStyle/>
          <a:p>
            <a:r>
              <a:rPr lang="en-US"/>
              <a:t>Facebook (FB) Custom Own Posts Table (new) | Buttercup Malaysia - 2 of 4</a:t>
            </a:r>
          </a:p>
        </p:txBody>
      </p:sp>
      <p:graphicFrame>
        <p:nvGraphicFramePr>
          <p:cNvPr id="5" name="Table Placeholder 4">
            <a:extLst>
              <a:ext uri="{FF2B5EF4-FFF2-40B4-BE49-F238E27FC236}">
                <a16:creationId xmlns:a16="http://schemas.microsoft.com/office/drawing/2014/main" id="{1F6316EA-CE6D-4B32-8764-54387DD66974}"/>
              </a:ext>
            </a:extLst>
          </p:cNvPr>
          <p:cNvGraphicFramePr>
            <a:graphicFrameLocks noGrp="1"/>
          </p:cNvGraphicFramePr>
          <p:nvPr>
            <p:ph type="tbl" sz="quarter" idx="13"/>
            <p:extLst>
              <p:ext uri="{D42A27DB-BD31-4B8C-83A1-F6EECF244321}">
                <p14:modId xmlns:p14="http://schemas.microsoft.com/office/powerpoint/2010/main" val="3879697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53025346"/>
                    </a:ext>
                  </a:extLst>
                </a:gridCol>
                <a:gridCol w="987552">
                  <a:extLst>
                    <a:ext uri="{9D8B030D-6E8A-4147-A177-3AD203B41FA5}">
                      <a16:colId xmlns:a16="http://schemas.microsoft.com/office/drawing/2014/main" val="1836466418"/>
                    </a:ext>
                  </a:extLst>
                </a:gridCol>
                <a:gridCol w="987552">
                  <a:extLst>
                    <a:ext uri="{9D8B030D-6E8A-4147-A177-3AD203B41FA5}">
                      <a16:colId xmlns:a16="http://schemas.microsoft.com/office/drawing/2014/main" val="337399592"/>
                    </a:ext>
                  </a:extLst>
                </a:gridCol>
                <a:gridCol w="987552">
                  <a:extLst>
                    <a:ext uri="{9D8B030D-6E8A-4147-A177-3AD203B41FA5}">
                      <a16:colId xmlns:a16="http://schemas.microsoft.com/office/drawing/2014/main" val="2385033700"/>
                    </a:ext>
                  </a:extLst>
                </a:gridCol>
                <a:gridCol w="987552">
                  <a:extLst>
                    <a:ext uri="{9D8B030D-6E8A-4147-A177-3AD203B41FA5}">
                      <a16:colId xmlns:a16="http://schemas.microsoft.com/office/drawing/2014/main" val="141443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03105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- 2020-11-17 10:00:00</a:t>
                      </a:r>
                      <a:r>
                        <a:rPr kumimoji="0" lang="en-US" sz="1000" b="0" i="0" u="none" strike="noStrike" kern="1200" cap="none" spc="0" normalizeH="0" baseline="0" noProof="0">
                          <a:ln>
                            <a:noFill/>
                          </a:ln>
                          <a:solidFill>
                            <a:prstClr val="black"/>
                          </a:solidFill>
                          <a:effectLst/>
                          <a:uLnTx/>
                          <a:uFillTx/>
                          <a:latin typeface="+mn-lt"/>
                          <a:ea typeface="+mn-ea"/>
                          <a:cs typeface="+mn-cs"/>
                        </a:rPr>
                        <a:t>
 Lihatlah gelembung buih yang dihasilkan oleh Buttercup Luxury Spread ini apabila dipanaskan di atas kuali 😋. 
Beritahu kami resipi apa yang anda ingin Buttercup kongsikan?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extLst>
                  <a:ext uri="{0D108BD9-81ED-4DB2-BD59-A6C34878D82A}">
                    <a16:rowId xmlns:a16="http://schemas.microsoft.com/office/drawing/2014/main" val="4260284573"/>
                  </a:ext>
                </a:extLst>
              </a:tr>
            </a:tbl>
          </a:graphicData>
        </a:graphic>
      </p:graphicFrame>
      <p:sp>
        <p:nvSpPr>
          <p:cNvPr id="4" name="Text Placeholder 3">
            <a:extLst>
              <a:ext uri="{FF2B5EF4-FFF2-40B4-BE49-F238E27FC236}">
                <a16:creationId xmlns:a16="http://schemas.microsoft.com/office/drawing/2014/main" id="{501D1F0B-786E-425C-8265-7027195B5FF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60075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33A9-7FF0-4154-A33F-CAF8E9CA9209}"/>
              </a:ext>
            </a:extLst>
          </p:cNvPr>
          <p:cNvSpPr>
            <a:spLocks noGrp="1"/>
          </p:cNvSpPr>
          <p:nvPr>
            <p:ph type="title"/>
          </p:nvPr>
        </p:nvSpPr>
        <p:spPr/>
        <p:txBody>
          <a:bodyPr/>
          <a:lstStyle/>
          <a:p>
            <a:r>
              <a:rPr lang="en-US"/>
              <a:t>Facebook (FB) Custom Own Posts Table (new) | Buttercup Malaysia - 3 of 4</a:t>
            </a:r>
          </a:p>
        </p:txBody>
      </p:sp>
      <p:graphicFrame>
        <p:nvGraphicFramePr>
          <p:cNvPr id="5" name="Table Placeholder 4">
            <a:extLst>
              <a:ext uri="{FF2B5EF4-FFF2-40B4-BE49-F238E27FC236}">
                <a16:creationId xmlns:a16="http://schemas.microsoft.com/office/drawing/2014/main" id="{F1F99F75-EA60-48B1-ABCE-A14A15B3BAAB}"/>
              </a:ext>
            </a:extLst>
          </p:cNvPr>
          <p:cNvGraphicFramePr>
            <a:graphicFrameLocks noGrp="1"/>
          </p:cNvGraphicFramePr>
          <p:nvPr>
            <p:ph type="tbl" sz="quarter" idx="13"/>
            <p:extLst>
              <p:ext uri="{D42A27DB-BD31-4B8C-83A1-F6EECF244321}">
                <p14:modId xmlns:p14="http://schemas.microsoft.com/office/powerpoint/2010/main" val="3397693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60525724"/>
                    </a:ext>
                  </a:extLst>
                </a:gridCol>
                <a:gridCol w="987552">
                  <a:extLst>
                    <a:ext uri="{9D8B030D-6E8A-4147-A177-3AD203B41FA5}">
                      <a16:colId xmlns:a16="http://schemas.microsoft.com/office/drawing/2014/main" val="2316906418"/>
                    </a:ext>
                  </a:extLst>
                </a:gridCol>
                <a:gridCol w="987552">
                  <a:extLst>
                    <a:ext uri="{9D8B030D-6E8A-4147-A177-3AD203B41FA5}">
                      <a16:colId xmlns:a16="http://schemas.microsoft.com/office/drawing/2014/main" val="130297731"/>
                    </a:ext>
                  </a:extLst>
                </a:gridCol>
                <a:gridCol w="987552">
                  <a:extLst>
                    <a:ext uri="{9D8B030D-6E8A-4147-A177-3AD203B41FA5}">
                      <a16:colId xmlns:a16="http://schemas.microsoft.com/office/drawing/2014/main" val="705084057"/>
                    </a:ext>
                  </a:extLst>
                </a:gridCol>
                <a:gridCol w="987552">
                  <a:extLst>
                    <a:ext uri="{9D8B030D-6E8A-4147-A177-3AD203B41FA5}">
                      <a16:colId xmlns:a16="http://schemas.microsoft.com/office/drawing/2014/main" val="551736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494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- 2020-11-13 10:00:00</a:t>
                      </a:r>
                      <a:r>
                        <a:rPr kumimoji="0" lang="en-US" sz="1000" b="0" i="0" u="none" strike="noStrike" kern="1200" cap="none" spc="0" normalizeH="0" baseline="0" noProof="0">
                          <a:ln>
                            <a:noFill/>
                          </a:ln>
                          <a:solidFill>
                            <a:prstClr val="black"/>
                          </a:solidFill>
                          <a:effectLst/>
                          <a:uLnTx/>
                          <a:uFillTx/>
                          <a:latin typeface="+mn-lt"/>
                          <a:ea typeface="+mn-ea"/>
                          <a:cs typeface="+mn-cs"/>
                        </a:rPr>
                        <a:t>
 Penne Salmon Buttercup ini adalah sangat ringkas tetapi menarik untuk dijadikan makan malam, terutama sekali pada malam minggu yang sibuk. Anak-anak pun pasti suka ☺
#ResipiButtercup #SedapDenganButtercup
Penne Salmon Buttercup
Bahan-bahan: 
2 sudu besar Buttercup
100g penne 
450g salmon segar
Secubit garam dan lada 
Tepung 
1 sudu besar minyak zaitun 
½ cawan stok ayam 
1 sudu besar jus lemon 
3-4 bawang putih 
Arahan: 
1. Didihkan periuk dengan air yang dicampurkan dengan garam untuk penne. Masak secara al dante mengikut arahan paket penne. Mulakan untuk memasak salmon dan sos setelah air mendidih. 
2. Taburkan garam dan lada ke atas salmon dan salutkan dengan tepung. 
3. Campurkan minyak zaitun dan Buttercup ke dalam kuali dengan api sederhana-tinggi. Setelah kuali panas, masukkan salmon dan masak selama 2 minit. Kemudian, keluarkan ikan dari kuali. 
4. Masukkan stok ayam, bawang putih dan jus lemon ke dalam kuali dengan api sederhana dan biarkan ia untuk mendidih selama 1 minit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extLst>
                  <a:ext uri="{0D108BD9-81ED-4DB2-BD59-A6C34878D82A}">
                    <a16:rowId xmlns:a16="http://schemas.microsoft.com/office/drawing/2014/main" val="876843007"/>
                  </a:ext>
                </a:extLst>
              </a:tr>
            </a:tbl>
          </a:graphicData>
        </a:graphic>
      </p:graphicFrame>
      <p:sp>
        <p:nvSpPr>
          <p:cNvPr id="4" name="Text Placeholder 3">
            <a:extLst>
              <a:ext uri="{FF2B5EF4-FFF2-40B4-BE49-F238E27FC236}">
                <a16:creationId xmlns:a16="http://schemas.microsoft.com/office/drawing/2014/main" id="{BBC4A40C-06F0-457A-BAC1-35DBC034AC4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78662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69A1-3869-40D5-A92F-35CA1D2EC2FC}"/>
              </a:ext>
            </a:extLst>
          </p:cNvPr>
          <p:cNvSpPr>
            <a:spLocks noGrp="1"/>
          </p:cNvSpPr>
          <p:nvPr>
            <p:ph type="title"/>
          </p:nvPr>
        </p:nvSpPr>
        <p:spPr/>
        <p:txBody>
          <a:bodyPr/>
          <a:lstStyle/>
          <a:p>
            <a:r>
              <a:rPr lang="en-US"/>
              <a:t>Facebook (FB) Custom Own Posts Table (new) | Buttercup Malaysia - 4 of 4</a:t>
            </a:r>
          </a:p>
        </p:txBody>
      </p:sp>
      <p:graphicFrame>
        <p:nvGraphicFramePr>
          <p:cNvPr id="5" name="Table Placeholder 4">
            <a:extLst>
              <a:ext uri="{FF2B5EF4-FFF2-40B4-BE49-F238E27FC236}">
                <a16:creationId xmlns:a16="http://schemas.microsoft.com/office/drawing/2014/main" id="{6A30E781-33E7-4545-ADF4-EEEDF3A3527B}"/>
              </a:ext>
            </a:extLst>
          </p:cNvPr>
          <p:cNvGraphicFramePr>
            <a:graphicFrameLocks noGrp="1"/>
          </p:cNvGraphicFramePr>
          <p:nvPr>
            <p:ph type="tbl" sz="quarter" idx="13"/>
            <p:extLst>
              <p:ext uri="{D42A27DB-BD31-4B8C-83A1-F6EECF244321}">
                <p14:modId xmlns:p14="http://schemas.microsoft.com/office/powerpoint/2010/main" val="85924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6554066"/>
                    </a:ext>
                  </a:extLst>
                </a:gridCol>
                <a:gridCol w="987552">
                  <a:extLst>
                    <a:ext uri="{9D8B030D-6E8A-4147-A177-3AD203B41FA5}">
                      <a16:colId xmlns:a16="http://schemas.microsoft.com/office/drawing/2014/main" val="3227440262"/>
                    </a:ext>
                  </a:extLst>
                </a:gridCol>
                <a:gridCol w="987552">
                  <a:extLst>
                    <a:ext uri="{9D8B030D-6E8A-4147-A177-3AD203B41FA5}">
                      <a16:colId xmlns:a16="http://schemas.microsoft.com/office/drawing/2014/main" val="812209219"/>
                    </a:ext>
                  </a:extLst>
                </a:gridCol>
                <a:gridCol w="987552">
                  <a:extLst>
                    <a:ext uri="{9D8B030D-6E8A-4147-A177-3AD203B41FA5}">
                      <a16:colId xmlns:a16="http://schemas.microsoft.com/office/drawing/2014/main" val="792711201"/>
                    </a:ext>
                  </a:extLst>
                </a:gridCol>
                <a:gridCol w="987552">
                  <a:extLst>
                    <a:ext uri="{9D8B030D-6E8A-4147-A177-3AD203B41FA5}">
                      <a16:colId xmlns:a16="http://schemas.microsoft.com/office/drawing/2014/main" val="4124891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64492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- 2020-11-23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nak kongsikan petunjuk untuk resipi esok! Buttercup pun teruja nak share tapi sebelum tu anda share dulu hari ini supaya boleh dikongsikan beramai-ramai!
Kita tunggu bersama-sama untuk esok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extLst>
                  <a:ext uri="{0D108BD9-81ED-4DB2-BD59-A6C34878D82A}">
                    <a16:rowId xmlns:a16="http://schemas.microsoft.com/office/drawing/2014/main" val="2604922959"/>
                  </a:ext>
                </a:extLst>
              </a:tr>
            </a:tbl>
          </a:graphicData>
        </a:graphic>
      </p:graphicFrame>
      <p:sp>
        <p:nvSpPr>
          <p:cNvPr id="4" name="Text Placeholder 3">
            <a:extLst>
              <a:ext uri="{FF2B5EF4-FFF2-40B4-BE49-F238E27FC236}">
                <a16:creationId xmlns:a16="http://schemas.microsoft.com/office/drawing/2014/main" id="{0B71083D-4742-4D21-B22A-F830B75DEF8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61016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C59C-4ADF-4A23-B305-F27037F2F32A}"/>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D1A225B0-40F9-4D08-9C48-E5462DBA9F17}"/>
              </a:ext>
            </a:extLst>
          </p:cNvPr>
          <p:cNvGraphicFramePr>
            <a:graphicFrameLocks noGrp="1"/>
          </p:cNvGraphicFramePr>
          <p:nvPr>
            <p:ph type="chart" sz="quarter" idx="13"/>
            <p:extLst>
              <p:ext uri="{D42A27DB-BD31-4B8C-83A1-F6EECF244321}">
                <p14:modId xmlns:p14="http://schemas.microsoft.com/office/powerpoint/2010/main" val="3849857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32C4F-A0B4-4D74-85DA-AD951FEA0AA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3D7F9AF-8897-489E-9819-D69251A6DD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050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A1FE3-4D88-480F-B5E2-F785D7DCEBF6}"/>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8106B74C-F02C-44A9-AEDE-24F415065ED2}"/>
              </a:ext>
            </a:extLst>
          </p:cNvPr>
          <p:cNvGraphicFramePr>
            <a:graphicFrameLocks noGrp="1"/>
          </p:cNvGraphicFramePr>
          <p:nvPr>
            <p:ph type="chart" sz="quarter" idx="13"/>
            <p:extLst>
              <p:ext uri="{D42A27DB-BD31-4B8C-83A1-F6EECF244321}">
                <p14:modId xmlns:p14="http://schemas.microsoft.com/office/powerpoint/2010/main" val="288536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B0145E-43CF-4A1B-92EA-63B8475B8491}"/>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0B0F0342-9E73-49B8-9F60-F14A60847E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388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81852-F0F8-4EE0-AE0A-7F9AD45929FD}"/>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0768A14A-5010-4478-B2BD-C4571A503395}"/>
              </a:ext>
            </a:extLst>
          </p:cNvPr>
          <p:cNvGraphicFramePr>
            <a:graphicFrameLocks noGrp="1"/>
          </p:cNvGraphicFramePr>
          <p:nvPr>
            <p:ph type="chart" sz="quarter" idx="13"/>
            <p:extLst>
              <p:ext uri="{D42A27DB-BD31-4B8C-83A1-F6EECF244321}">
                <p14:modId xmlns:p14="http://schemas.microsoft.com/office/powerpoint/2010/main" val="1133104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3A98B-C010-4C27-B9F2-1DE7C82961C2}"/>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7610C1FA-B5D5-4271-B120-BAE480147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8185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3730-D7F3-438C-B9A4-DC239441AA1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E08DDEFA-1C31-4873-B389-C361D228E8D4}"/>
              </a:ext>
            </a:extLst>
          </p:cNvPr>
          <p:cNvGraphicFramePr>
            <a:graphicFrameLocks noGrp="1"/>
          </p:cNvGraphicFramePr>
          <p:nvPr>
            <p:ph type="chart" sz="quarter" idx="13"/>
            <p:extLst>
              <p:ext uri="{D42A27DB-BD31-4B8C-83A1-F6EECF244321}">
                <p14:modId xmlns:p14="http://schemas.microsoft.com/office/powerpoint/2010/main" val="1896956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3519F-C5CF-4C0A-8CC4-0482004F4832}"/>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EE7EBC07-6D0D-4D44-9208-539F92EA0C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6198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985C5-8298-482D-A4E7-7804C32C82EC}"/>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3BB4E2A-8BA8-42EE-AA73-0C4410D9A47D}"/>
              </a:ext>
            </a:extLst>
          </p:cNvPr>
          <p:cNvGraphicFramePr>
            <a:graphicFrameLocks noGrp="1"/>
          </p:cNvGraphicFramePr>
          <p:nvPr>
            <p:ph type="tbl" sz="quarter" idx="13"/>
            <p:extLst>
              <p:ext uri="{D42A27DB-BD31-4B8C-83A1-F6EECF244321}">
                <p14:modId xmlns:p14="http://schemas.microsoft.com/office/powerpoint/2010/main" val="716371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0148187"/>
                    </a:ext>
                  </a:extLst>
                </a:gridCol>
                <a:gridCol w="1645920">
                  <a:extLst>
                    <a:ext uri="{9D8B030D-6E8A-4147-A177-3AD203B41FA5}">
                      <a16:colId xmlns:a16="http://schemas.microsoft.com/office/drawing/2014/main" val="2459366256"/>
                    </a:ext>
                  </a:extLst>
                </a:gridCol>
                <a:gridCol w="1645920">
                  <a:extLst>
                    <a:ext uri="{9D8B030D-6E8A-4147-A177-3AD203B41FA5}">
                      <a16:colId xmlns:a16="http://schemas.microsoft.com/office/drawing/2014/main" val="2084693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78769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168105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extLst>
                  <a:ext uri="{0D108BD9-81ED-4DB2-BD59-A6C34878D82A}">
                    <a16:rowId xmlns:a16="http://schemas.microsoft.com/office/drawing/2014/main" val="178375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24193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88348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45103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63327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87576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67923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91367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130455050"/>
                  </a:ext>
                </a:extLst>
              </a:tr>
            </a:tbl>
          </a:graphicData>
        </a:graphic>
      </p:graphicFrame>
      <p:sp>
        <p:nvSpPr>
          <p:cNvPr id="4" name="Text Placeholder 3">
            <a:extLst>
              <a:ext uri="{FF2B5EF4-FFF2-40B4-BE49-F238E27FC236}">
                <a16:creationId xmlns:a16="http://schemas.microsoft.com/office/drawing/2014/main" id="{1BC4E4CA-2C42-4503-B434-B389C9FB9FE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38601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A41C-A5E8-4774-8CE3-4385FF0C4B0A}"/>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4A6AEB73-904D-498D-9C3B-B5EEFAACF013}"/>
              </a:ext>
            </a:extLst>
          </p:cNvPr>
          <p:cNvGraphicFramePr>
            <a:graphicFrameLocks noGrp="1"/>
          </p:cNvGraphicFramePr>
          <p:nvPr>
            <p:ph type="tbl" sz="quarter" idx="13"/>
            <p:extLst>
              <p:ext uri="{D42A27DB-BD31-4B8C-83A1-F6EECF244321}">
                <p14:modId xmlns:p14="http://schemas.microsoft.com/office/powerpoint/2010/main" val="54616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86176032"/>
                    </a:ext>
                  </a:extLst>
                </a:gridCol>
                <a:gridCol w="1645920">
                  <a:extLst>
                    <a:ext uri="{9D8B030D-6E8A-4147-A177-3AD203B41FA5}">
                      <a16:colId xmlns:a16="http://schemas.microsoft.com/office/drawing/2014/main" val="4104685143"/>
                    </a:ext>
                  </a:extLst>
                </a:gridCol>
                <a:gridCol w="1645920">
                  <a:extLst>
                    <a:ext uri="{9D8B030D-6E8A-4147-A177-3AD203B41FA5}">
                      <a16:colId xmlns:a16="http://schemas.microsoft.com/office/drawing/2014/main" val="141826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7703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33044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531736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681414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652617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2236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418874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20659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8092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739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474840723"/>
                  </a:ext>
                </a:extLst>
              </a:tr>
            </a:tbl>
          </a:graphicData>
        </a:graphic>
      </p:graphicFrame>
      <p:sp>
        <p:nvSpPr>
          <p:cNvPr id="4" name="Text Placeholder 3">
            <a:extLst>
              <a:ext uri="{FF2B5EF4-FFF2-40B4-BE49-F238E27FC236}">
                <a16:creationId xmlns:a16="http://schemas.microsoft.com/office/drawing/2014/main" id="{42001B17-0CA6-4E07-8884-14848C23C0D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63369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400F-A223-4FF8-8750-6E2D275106D3}"/>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F91A6F6-0E2C-480D-93B2-3FCA588B8920}"/>
              </a:ext>
            </a:extLst>
          </p:cNvPr>
          <p:cNvGraphicFramePr>
            <a:graphicFrameLocks noGrp="1"/>
          </p:cNvGraphicFramePr>
          <p:nvPr>
            <p:ph type="tbl" sz="quarter" idx="13"/>
            <p:extLst>
              <p:ext uri="{D42A27DB-BD31-4B8C-83A1-F6EECF244321}">
                <p14:modId xmlns:p14="http://schemas.microsoft.com/office/powerpoint/2010/main" val="42631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37488997"/>
                    </a:ext>
                  </a:extLst>
                </a:gridCol>
                <a:gridCol w="1645920">
                  <a:extLst>
                    <a:ext uri="{9D8B030D-6E8A-4147-A177-3AD203B41FA5}">
                      <a16:colId xmlns:a16="http://schemas.microsoft.com/office/drawing/2014/main" val="3852790255"/>
                    </a:ext>
                  </a:extLst>
                </a:gridCol>
                <a:gridCol w="1645920">
                  <a:extLst>
                    <a:ext uri="{9D8B030D-6E8A-4147-A177-3AD203B41FA5}">
                      <a16:colId xmlns:a16="http://schemas.microsoft.com/office/drawing/2014/main" val="409533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46048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609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8890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357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56956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632636074"/>
                  </a:ext>
                </a:extLst>
              </a:tr>
            </a:tbl>
          </a:graphicData>
        </a:graphic>
      </p:graphicFrame>
      <p:sp>
        <p:nvSpPr>
          <p:cNvPr id="4" name="Text Placeholder 3">
            <a:extLst>
              <a:ext uri="{FF2B5EF4-FFF2-40B4-BE49-F238E27FC236}">
                <a16:creationId xmlns:a16="http://schemas.microsoft.com/office/drawing/2014/main" id="{F8BC46A3-ED00-4EFE-B860-CB8DFFAD9A8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12732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99B3-5FF2-431F-B0F8-6440B062ABE9}"/>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4F12548E-909A-4651-BE29-1B9936F6421A}"/>
              </a:ext>
            </a:extLst>
          </p:cNvPr>
          <p:cNvGraphicFramePr>
            <a:graphicFrameLocks noGrp="1"/>
          </p:cNvGraphicFramePr>
          <p:nvPr>
            <p:ph type="chart" sz="quarter" idx="13"/>
            <p:extLst>
              <p:ext uri="{D42A27DB-BD31-4B8C-83A1-F6EECF244321}">
                <p14:modId xmlns:p14="http://schemas.microsoft.com/office/powerpoint/2010/main" val="286872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34A942-AF9A-44C8-912A-8A8134D77A4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6283728-B1C7-4121-8229-DE38394119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13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E02A-6E17-449D-A216-6B5E72562922}"/>
              </a:ext>
            </a:extLst>
          </p:cNvPr>
          <p:cNvSpPr>
            <a:spLocks noGrp="1"/>
          </p:cNvSpPr>
          <p:nvPr>
            <p:ph type="title"/>
          </p:nvPr>
        </p:nvSpPr>
        <p:spPr/>
        <p:txBody>
          <a:bodyPr/>
          <a:lstStyle/>
          <a:p>
            <a:r>
              <a:rPr lang="en-US"/>
              <a:t>Facebook Own Posts Table | Buttercup Malaysia - 1 of 16</a:t>
            </a:r>
          </a:p>
        </p:txBody>
      </p:sp>
      <p:graphicFrame>
        <p:nvGraphicFramePr>
          <p:cNvPr id="5" name="Table Placeholder 4">
            <a:extLst>
              <a:ext uri="{FF2B5EF4-FFF2-40B4-BE49-F238E27FC236}">
                <a16:creationId xmlns:a16="http://schemas.microsoft.com/office/drawing/2014/main" id="{EAB9257C-D13A-4594-AB66-231481D3D697}"/>
              </a:ext>
            </a:extLst>
          </p:cNvPr>
          <p:cNvGraphicFramePr>
            <a:graphicFrameLocks noGrp="1"/>
          </p:cNvGraphicFramePr>
          <p:nvPr>
            <p:ph type="tbl" sz="quarter" idx="13"/>
            <p:extLst>
              <p:ext uri="{D42A27DB-BD31-4B8C-83A1-F6EECF244321}">
                <p14:modId xmlns:p14="http://schemas.microsoft.com/office/powerpoint/2010/main" val="3081014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1362686"/>
                    </a:ext>
                  </a:extLst>
                </a:gridCol>
                <a:gridCol w="822960">
                  <a:extLst>
                    <a:ext uri="{9D8B030D-6E8A-4147-A177-3AD203B41FA5}">
                      <a16:colId xmlns:a16="http://schemas.microsoft.com/office/drawing/2014/main" val="259167433"/>
                    </a:ext>
                  </a:extLst>
                </a:gridCol>
                <a:gridCol w="822960">
                  <a:extLst>
                    <a:ext uri="{9D8B030D-6E8A-4147-A177-3AD203B41FA5}">
                      <a16:colId xmlns:a16="http://schemas.microsoft.com/office/drawing/2014/main" val="1664173224"/>
                    </a:ext>
                  </a:extLst>
                </a:gridCol>
                <a:gridCol w="822960">
                  <a:extLst>
                    <a:ext uri="{9D8B030D-6E8A-4147-A177-3AD203B41FA5}">
                      <a16:colId xmlns:a16="http://schemas.microsoft.com/office/drawing/2014/main" val="1040666039"/>
                    </a:ext>
                  </a:extLst>
                </a:gridCol>
                <a:gridCol w="822960">
                  <a:extLst>
                    <a:ext uri="{9D8B030D-6E8A-4147-A177-3AD203B41FA5}">
                      <a16:colId xmlns:a16="http://schemas.microsoft.com/office/drawing/2014/main" val="2623947355"/>
                    </a:ext>
                  </a:extLst>
                </a:gridCol>
                <a:gridCol w="822960">
                  <a:extLst>
                    <a:ext uri="{9D8B030D-6E8A-4147-A177-3AD203B41FA5}">
                      <a16:colId xmlns:a16="http://schemas.microsoft.com/office/drawing/2014/main" val="1894064495"/>
                    </a:ext>
                  </a:extLst>
                </a:gridCol>
                <a:gridCol w="822960">
                  <a:extLst>
                    <a:ext uri="{9D8B030D-6E8A-4147-A177-3AD203B41FA5}">
                      <a16:colId xmlns:a16="http://schemas.microsoft.com/office/drawing/2014/main" val="3816804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5899899"/>
                  </a:ext>
                </a:extLst>
              </a:tr>
            </a:tbl>
          </a:graphicData>
        </a:graphic>
      </p:graphicFrame>
      <p:sp>
        <p:nvSpPr>
          <p:cNvPr id="4" name="Text Placeholder 3">
            <a:extLst>
              <a:ext uri="{FF2B5EF4-FFF2-40B4-BE49-F238E27FC236}">
                <a16:creationId xmlns:a16="http://schemas.microsoft.com/office/drawing/2014/main" id="{6CD4D552-9559-48CA-B886-24346424EA4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16451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4FE51-216D-4FC6-892A-62E6B35C1A41}"/>
              </a:ext>
            </a:extLst>
          </p:cNvPr>
          <p:cNvSpPr>
            <a:spLocks noGrp="1"/>
          </p:cNvSpPr>
          <p:nvPr>
            <p:ph type="title"/>
          </p:nvPr>
        </p:nvSpPr>
        <p:spPr/>
        <p:txBody>
          <a:bodyPr/>
          <a:lstStyle/>
          <a:p>
            <a:r>
              <a:rPr lang="en-US"/>
              <a:t>Facebook Own Posts Table | Buttercup Malaysia - 2 of 16</a:t>
            </a:r>
          </a:p>
        </p:txBody>
      </p:sp>
      <p:graphicFrame>
        <p:nvGraphicFramePr>
          <p:cNvPr id="5" name="Table Placeholder 4">
            <a:extLst>
              <a:ext uri="{FF2B5EF4-FFF2-40B4-BE49-F238E27FC236}">
                <a16:creationId xmlns:a16="http://schemas.microsoft.com/office/drawing/2014/main" id="{6254F88D-CF96-43C7-8DEF-E52B599F2DF5}"/>
              </a:ext>
            </a:extLst>
          </p:cNvPr>
          <p:cNvGraphicFramePr>
            <a:graphicFrameLocks noGrp="1"/>
          </p:cNvGraphicFramePr>
          <p:nvPr>
            <p:ph type="tbl" sz="quarter" idx="13"/>
            <p:extLst>
              <p:ext uri="{D42A27DB-BD31-4B8C-83A1-F6EECF244321}">
                <p14:modId xmlns:p14="http://schemas.microsoft.com/office/powerpoint/2010/main" val="1087312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5168716"/>
                    </a:ext>
                  </a:extLst>
                </a:gridCol>
                <a:gridCol w="822960">
                  <a:extLst>
                    <a:ext uri="{9D8B030D-6E8A-4147-A177-3AD203B41FA5}">
                      <a16:colId xmlns:a16="http://schemas.microsoft.com/office/drawing/2014/main" val="181143082"/>
                    </a:ext>
                  </a:extLst>
                </a:gridCol>
                <a:gridCol w="822960">
                  <a:extLst>
                    <a:ext uri="{9D8B030D-6E8A-4147-A177-3AD203B41FA5}">
                      <a16:colId xmlns:a16="http://schemas.microsoft.com/office/drawing/2014/main" val="1807517500"/>
                    </a:ext>
                  </a:extLst>
                </a:gridCol>
                <a:gridCol w="822960">
                  <a:extLst>
                    <a:ext uri="{9D8B030D-6E8A-4147-A177-3AD203B41FA5}">
                      <a16:colId xmlns:a16="http://schemas.microsoft.com/office/drawing/2014/main" val="20248394"/>
                    </a:ext>
                  </a:extLst>
                </a:gridCol>
                <a:gridCol w="822960">
                  <a:extLst>
                    <a:ext uri="{9D8B030D-6E8A-4147-A177-3AD203B41FA5}">
                      <a16:colId xmlns:a16="http://schemas.microsoft.com/office/drawing/2014/main" val="885566163"/>
                    </a:ext>
                  </a:extLst>
                </a:gridCol>
                <a:gridCol w="822960">
                  <a:extLst>
                    <a:ext uri="{9D8B030D-6E8A-4147-A177-3AD203B41FA5}">
                      <a16:colId xmlns:a16="http://schemas.microsoft.com/office/drawing/2014/main" val="211578732"/>
                    </a:ext>
                  </a:extLst>
                </a:gridCol>
                <a:gridCol w="822960">
                  <a:extLst>
                    <a:ext uri="{9D8B030D-6E8A-4147-A177-3AD203B41FA5}">
                      <a16:colId xmlns:a16="http://schemas.microsoft.com/office/drawing/2014/main" val="223445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33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- 2020-11-30 10:00:01</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kongsikan pencuci mulut yang menarik iaitu Korean bungeoppang! Mesti ramai yang tertanya-tanya bungeoppang itu apa kan? Bungeoppang ialah sejenis pastri berbentuk ikan. Dengan resipi ini, anda kini boleh membuatnya di rumah. Sangat mudah! 
#ResipiButtercup #SedapDenganButtercup
Buttercup Bungeoppang
Bahan-bahan: 
1 sudu besar Buttercup, dicairkan 
1 cawan tepung 
2 sudu kecil serbuk penaik 
¼ sudu kecil garam 
175ml susu cair atau air 
3 sudu besar gula kastor
1 biji telur
Loyang berbentuk ikan 
1 tin pes kacang merah (untuk isi pastri ikan)
Arahan: 
1. Satukan Buttercup, tepung, serbuk penaik, garam, susu cair, gula kastor dan telur dalam satu mangkuk. Gaul sehingga sebati. 
2. Panaskan loyang berbentuk ikan di atas dapur masak dengan api sederhana. Sapukan Buttercup di atasnya agar mudah untuk dikeluarkan nanti. 
3. Tuangkan adunan tadi ke dalam loyang, tetapi hanya tuang dalam 50%, kemudian, tambahkan pes kacang merah barulah tambahkan lagi adunan sehingg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90366784"/>
                  </a:ext>
                </a:extLst>
              </a:tr>
            </a:tbl>
          </a:graphicData>
        </a:graphic>
      </p:graphicFrame>
      <p:sp>
        <p:nvSpPr>
          <p:cNvPr id="4" name="Text Placeholder 3">
            <a:extLst>
              <a:ext uri="{FF2B5EF4-FFF2-40B4-BE49-F238E27FC236}">
                <a16:creationId xmlns:a16="http://schemas.microsoft.com/office/drawing/2014/main" id="{08710C5E-84B3-4871-9C0F-05744F3C43E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397428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78C5B-62D4-48D1-A0D1-8DBDFBF9BA44}"/>
              </a:ext>
            </a:extLst>
          </p:cNvPr>
          <p:cNvSpPr>
            <a:spLocks noGrp="1"/>
          </p:cNvSpPr>
          <p:nvPr>
            <p:ph type="title"/>
          </p:nvPr>
        </p:nvSpPr>
        <p:spPr/>
        <p:txBody>
          <a:bodyPr/>
          <a:lstStyle/>
          <a:p>
            <a:r>
              <a:rPr lang="en-US"/>
              <a:t>Facebook Own Posts Table | Buttercup Malaysia - 3 of 16</a:t>
            </a:r>
          </a:p>
        </p:txBody>
      </p:sp>
      <p:graphicFrame>
        <p:nvGraphicFramePr>
          <p:cNvPr id="5" name="Table Placeholder 4">
            <a:extLst>
              <a:ext uri="{FF2B5EF4-FFF2-40B4-BE49-F238E27FC236}">
                <a16:creationId xmlns:a16="http://schemas.microsoft.com/office/drawing/2014/main" id="{E181687D-9D2C-47C1-9749-7E250745FC92}"/>
              </a:ext>
            </a:extLst>
          </p:cNvPr>
          <p:cNvGraphicFramePr>
            <a:graphicFrameLocks noGrp="1"/>
          </p:cNvGraphicFramePr>
          <p:nvPr>
            <p:ph type="tbl" sz="quarter" idx="13"/>
            <p:extLst>
              <p:ext uri="{D42A27DB-BD31-4B8C-83A1-F6EECF244321}">
                <p14:modId xmlns:p14="http://schemas.microsoft.com/office/powerpoint/2010/main" val="125682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194084"/>
                    </a:ext>
                  </a:extLst>
                </a:gridCol>
                <a:gridCol w="822960">
                  <a:extLst>
                    <a:ext uri="{9D8B030D-6E8A-4147-A177-3AD203B41FA5}">
                      <a16:colId xmlns:a16="http://schemas.microsoft.com/office/drawing/2014/main" val="2480346493"/>
                    </a:ext>
                  </a:extLst>
                </a:gridCol>
                <a:gridCol w="822960">
                  <a:extLst>
                    <a:ext uri="{9D8B030D-6E8A-4147-A177-3AD203B41FA5}">
                      <a16:colId xmlns:a16="http://schemas.microsoft.com/office/drawing/2014/main" val="2457146876"/>
                    </a:ext>
                  </a:extLst>
                </a:gridCol>
                <a:gridCol w="822960">
                  <a:extLst>
                    <a:ext uri="{9D8B030D-6E8A-4147-A177-3AD203B41FA5}">
                      <a16:colId xmlns:a16="http://schemas.microsoft.com/office/drawing/2014/main" val="2810614624"/>
                    </a:ext>
                  </a:extLst>
                </a:gridCol>
                <a:gridCol w="822960">
                  <a:extLst>
                    <a:ext uri="{9D8B030D-6E8A-4147-A177-3AD203B41FA5}">
                      <a16:colId xmlns:a16="http://schemas.microsoft.com/office/drawing/2014/main" val="1559494004"/>
                    </a:ext>
                  </a:extLst>
                </a:gridCol>
                <a:gridCol w="822960">
                  <a:extLst>
                    <a:ext uri="{9D8B030D-6E8A-4147-A177-3AD203B41FA5}">
                      <a16:colId xmlns:a16="http://schemas.microsoft.com/office/drawing/2014/main" val="3520209976"/>
                    </a:ext>
                  </a:extLst>
                </a:gridCol>
                <a:gridCol w="822960">
                  <a:extLst>
                    <a:ext uri="{9D8B030D-6E8A-4147-A177-3AD203B41FA5}">
                      <a16:colId xmlns:a16="http://schemas.microsoft.com/office/drawing/2014/main" val="27974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06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- 2020-11-28 13:00:01</a:t>
                      </a:r>
                      <a:r>
                        <a:rPr kumimoji="0" lang="en-US" sz="1000" b="0" i="0" u="none" strike="noStrike" kern="1200" cap="none" spc="0" normalizeH="0" baseline="0" noProof="0">
                          <a:ln>
                            <a:noFill/>
                          </a:ln>
                          <a:solidFill>
                            <a:prstClr val="black"/>
                          </a:solidFill>
                          <a:effectLst/>
                          <a:uLnTx/>
                          <a:uFillTx/>
                          <a:latin typeface="+mn-lt"/>
                          <a:ea typeface="+mn-ea"/>
                          <a:cs typeface="+mn-cs"/>
                        </a:rPr>
                        <a:t>
 Eratkan hubungan kekeluargaan dengan Buttercup! 
LIKE dan SHARE resipi-resipi terkini daripada Buttercup agar kesedapan dan kebahagiaan ini dapat dikongsikan bersama!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44754341"/>
                  </a:ext>
                </a:extLst>
              </a:tr>
            </a:tbl>
          </a:graphicData>
        </a:graphic>
      </p:graphicFrame>
      <p:sp>
        <p:nvSpPr>
          <p:cNvPr id="4" name="Text Placeholder 3">
            <a:extLst>
              <a:ext uri="{FF2B5EF4-FFF2-40B4-BE49-F238E27FC236}">
                <a16:creationId xmlns:a16="http://schemas.microsoft.com/office/drawing/2014/main" id="{586BAA3B-6B49-433A-8B15-85F9E244242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461671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6C920-13DD-41E7-8615-0F43048F8C30}"/>
              </a:ext>
            </a:extLst>
          </p:cNvPr>
          <p:cNvSpPr>
            <a:spLocks noGrp="1"/>
          </p:cNvSpPr>
          <p:nvPr>
            <p:ph type="title"/>
          </p:nvPr>
        </p:nvSpPr>
        <p:spPr/>
        <p:txBody>
          <a:bodyPr/>
          <a:lstStyle/>
          <a:p>
            <a:r>
              <a:rPr lang="en-US"/>
              <a:t>Facebook Own Posts Table | Buttercup Malaysia - 4 of 16</a:t>
            </a:r>
          </a:p>
        </p:txBody>
      </p:sp>
      <p:graphicFrame>
        <p:nvGraphicFramePr>
          <p:cNvPr id="5" name="Table Placeholder 4">
            <a:extLst>
              <a:ext uri="{FF2B5EF4-FFF2-40B4-BE49-F238E27FC236}">
                <a16:creationId xmlns:a16="http://schemas.microsoft.com/office/drawing/2014/main" id="{EB68BE0C-F843-4800-B805-9400091166BC}"/>
              </a:ext>
            </a:extLst>
          </p:cNvPr>
          <p:cNvGraphicFramePr>
            <a:graphicFrameLocks noGrp="1"/>
          </p:cNvGraphicFramePr>
          <p:nvPr>
            <p:ph type="tbl" sz="quarter" idx="13"/>
            <p:extLst>
              <p:ext uri="{D42A27DB-BD31-4B8C-83A1-F6EECF244321}">
                <p14:modId xmlns:p14="http://schemas.microsoft.com/office/powerpoint/2010/main" val="54503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98115002"/>
                    </a:ext>
                  </a:extLst>
                </a:gridCol>
                <a:gridCol w="822960">
                  <a:extLst>
                    <a:ext uri="{9D8B030D-6E8A-4147-A177-3AD203B41FA5}">
                      <a16:colId xmlns:a16="http://schemas.microsoft.com/office/drawing/2014/main" val="568677425"/>
                    </a:ext>
                  </a:extLst>
                </a:gridCol>
                <a:gridCol w="822960">
                  <a:extLst>
                    <a:ext uri="{9D8B030D-6E8A-4147-A177-3AD203B41FA5}">
                      <a16:colId xmlns:a16="http://schemas.microsoft.com/office/drawing/2014/main" val="912626382"/>
                    </a:ext>
                  </a:extLst>
                </a:gridCol>
                <a:gridCol w="822960">
                  <a:extLst>
                    <a:ext uri="{9D8B030D-6E8A-4147-A177-3AD203B41FA5}">
                      <a16:colId xmlns:a16="http://schemas.microsoft.com/office/drawing/2014/main" val="1873793506"/>
                    </a:ext>
                  </a:extLst>
                </a:gridCol>
                <a:gridCol w="822960">
                  <a:extLst>
                    <a:ext uri="{9D8B030D-6E8A-4147-A177-3AD203B41FA5}">
                      <a16:colId xmlns:a16="http://schemas.microsoft.com/office/drawing/2014/main" val="1422894244"/>
                    </a:ext>
                  </a:extLst>
                </a:gridCol>
                <a:gridCol w="822960">
                  <a:extLst>
                    <a:ext uri="{9D8B030D-6E8A-4147-A177-3AD203B41FA5}">
                      <a16:colId xmlns:a16="http://schemas.microsoft.com/office/drawing/2014/main" val="2732202224"/>
                    </a:ext>
                  </a:extLst>
                </a:gridCol>
                <a:gridCol w="822960">
                  <a:extLst>
                    <a:ext uri="{9D8B030D-6E8A-4147-A177-3AD203B41FA5}">
                      <a16:colId xmlns:a16="http://schemas.microsoft.com/office/drawing/2014/main" val="2580344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2999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- 2020-11-27 21:00:01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Mei Mei Ong
Cempaka Putih
Nur Shaliza Jaman
Kepada pemenang, sila hantarkan mesej Facebook kepada admin berserta maklumat di bawah sebelum 30 November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8735699"/>
                  </a:ext>
                </a:extLst>
              </a:tr>
            </a:tbl>
          </a:graphicData>
        </a:graphic>
      </p:graphicFrame>
      <p:sp>
        <p:nvSpPr>
          <p:cNvPr id="4" name="Text Placeholder 3">
            <a:extLst>
              <a:ext uri="{FF2B5EF4-FFF2-40B4-BE49-F238E27FC236}">
                <a16:creationId xmlns:a16="http://schemas.microsoft.com/office/drawing/2014/main" id="{D2C9C00E-0500-47FA-9DB3-E621D5B73F8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2719628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308A0-372E-4D75-B3DE-106F211CDD39}"/>
              </a:ext>
            </a:extLst>
          </p:cNvPr>
          <p:cNvSpPr>
            <a:spLocks noGrp="1"/>
          </p:cNvSpPr>
          <p:nvPr>
            <p:ph type="title"/>
          </p:nvPr>
        </p:nvSpPr>
        <p:spPr/>
        <p:txBody>
          <a:bodyPr/>
          <a:lstStyle/>
          <a:p>
            <a:r>
              <a:rPr lang="en-US"/>
              <a:t>Facebook Own Posts Table | Buttercup Malaysia - 5 of 16</a:t>
            </a:r>
          </a:p>
        </p:txBody>
      </p:sp>
      <p:graphicFrame>
        <p:nvGraphicFramePr>
          <p:cNvPr id="5" name="Table Placeholder 4">
            <a:extLst>
              <a:ext uri="{FF2B5EF4-FFF2-40B4-BE49-F238E27FC236}">
                <a16:creationId xmlns:a16="http://schemas.microsoft.com/office/drawing/2014/main" id="{CFB3DA93-F32C-4BEC-8146-9D915A773B6B}"/>
              </a:ext>
            </a:extLst>
          </p:cNvPr>
          <p:cNvGraphicFramePr>
            <a:graphicFrameLocks noGrp="1"/>
          </p:cNvGraphicFramePr>
          <p:nvPr>
            <p:ph type="tbl" sz="quarter" idx="13"/>
            <p:extLst>
              <p:ext uri="{D42A27DB-BD31-4B8C-83A1-F6EECF244321}">
                <p14:modId xmlns:p14="http://schemas.microsoft.com/office/powerpoint/2010/main" val="3825651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6620207"/>
                    </a:ext>
                  </a:extLst>
                </a:gridCol>
                <a:gridCol w="822960">
                  <a:extLst>
                    <a:ext uri="{9D8B030D-6E8A-4147-A177-3AD203B41FA5}">
                      <a16:colId xmlns:a16="http://schemas.microsoft.com/office/drawing/2014/main" val="160102925"/>
                    </a:ext>
                  </a:extLst>
                </a:gridCol>
                <a:gridCol w="822960">
                  <a:extLst>
                    <a:ext uri="{9D8B030D-6E8A-4147-A177-3AD203B41FA5}">
                      <a16:colId xmlns:a16="http://schemas.microsoft.com/office/drawing/2014/main" val="1184912086"/>
                    </a:ext>
                  </a:extLst>
                </a:gridCol>
                <a:gridCol w="822960">
                  <a:extLst>
                    <a:ext uri="{9D8B030D-6E8A-4147-A177-3AD203B41FA5}">
                      <a16:colId xmlns:a16="http://schemas.microsoft.com/office/drawing/2014/main" val="3647254074"/>
                    </a:ext>
                  </a:extLst>
                </a:gridCol>
                <a:gridCol w="822960">
                  <a:extLst>
                    <a:ext uri="{9D8B030D-6E8A-4147-A177-3AD203B41FA5}">
                      <a16:colId xmlns:a16="http://schemas.microsoft.com/office/drawing/2014/main" val="4157797222"/>
                    </a:ext>
                  </a:extLst>
                </a:gridCol>
                <a:gridCol w="822960">
                  <a:extLst>
                    <a:ext uri="{9D8B030D-6E8A-4147-A177-3AD203B41FA5}">
                      <a16:colId xmlns:a16="http://schemas.microsoft.com/office/drawing/2014/main" val="312292077"/>
                    </a:ext>
                  </a:extLst>
                </a:gridCol>
                <a:gridCol w="822960">
                  <a:extLst>
                    <a:ext uri="{9D8B030D-6E8A-4147-A177-3AD203B41FA5}">
                      <a16:colId xmlns:a16="http://schemas.microsoft.com/office/drawing/2014/main" val="1214966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8933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- 2020-11-24 10:00:01</a:t>
                      </a:r>
                      <a:r>
                        <a:rPr kumimoji="0" lang="en-US" sz="1000" b="0" i="0" u="none" strike="noStrike" kern="1200" cap="none" spc="0" normalizeH="0" baseline="0" noProof="0">
                          <a:ln>
                            <a:noFill/>
                          </a:ln>
                          <a:solidFill>
                            <a:prstClr val="black"/>
                          </a:solidFill>
                          <a:effectLst/>
                          <a:uLnTx/>
                          <a:uFillTx/>
                          <a:latin typeface="+mn-lt"/>
                          <a:ea typeface="+mn-ea"/>
                          <a:cs typeface="+mn-cs"/>
                        </a:rPr>
                        <a:t>
 Jom kita cuba memasak makanan orang Barat! Apa salahnya cuba sesuatu yang baru ;) 
#ResipiButtercup #SedapDenganButtercup
Salmon Buttercup dengan sos limau parsli
Bahan-bahan: 
10g Buttercup 
140g filet salmon
½ biji limau nipis (diperah)
20g tepung
30ml minyak masak 
Untuk sos limau parsli:
70g Buttercup (dipotong kecil dalam bentuk kiub)
20g bawang yang telah dipotong 
5g bawang putih yang telah dipotong 
30ml air 
5ml jus limau nipis
2g garam
2g lada putih 
5g parsli yang telah dipotong 
Arahan: 
1. Perahkan limau nipis dan taburkan ke atas filet salmon. Kemudian, celupkan dengan tepung. 
2. Cairkan Buttercup di dalam kuali bersama minyak masak.
3. Masukkan salmon dan masak sehingga berwarna perang keemasan.
4. Untuk sos limau parsli pula, campurkan 1 kiub kecil Buttercup, bawang dan bawang putih. 
5. Masukkan air dan jus limau nipis. Kacau sehingga ia mengeluarkan bau yang harum.
6. Kemudian, masukkan lebihan Buttercup ke dalam kuali dan gaul sehingga menjadi pekat. 
7. Setela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85708434"/>
                  </a:ext>
                </a:extLst>
              </a:tr>
            </a:tbl>
          </a:graphicData>
        </a:graphic>
      </p:graphicFrame>
      <p:sp>
        <p:nvSpPr>
          <p:cNvPr id="4" name="Text Placeholder 3">
            <a:extLst>
              <a:ext uri="{FF2B5EF4-FFF2-40B4-BE49-F238E27FC236}">
                <a16:creationId xmlns:a16="http://schemas.microsoft.com/office/drawing/2014/main" id="{228ADDF3-6578-4E56-973B-04C05FC46E9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100123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F71DD-96FC-4A88-A8E5-E7B811884610}"/>
              </a:ext>
            </a:extLst>
          </p:cNvPr>
          <p:cNvSpPr>
            <a:spLocks noGrp="1"/>
          </p:cNvSpPr>
          <p:nvPr>
            <p:ph type="title"/>
          </p:nvPr>
        </p:nvSpPr>
        <p:spPr/>
        <p:txBody>
          <a:bodyPr/>
          <a:lstStyle/>
          <a:p>
            <a:r>
              <a:rPr lang="en-US"/>
              <a:t>Facebook Own Posts Table | Buttercup Malaysia - 6 of 16</a:t>
            </a:r>
          </a:p>
        </p:txBody>
      </p:sp>
      <p:graphicFrame>
        <p:nvGraphicFramePr>
          <p:cNvPr id="5" name="Table Placeholder 4">
            <a:extLst>
              <a:ext uri="{FF2B5EF4-FFF2-40B4-BE49-F238E27FC236}">
                <a16:creationId xmlns:a16="http://schemas.microsoft.com/office/drawing/2014/main" id="{5C4625B7-3755-4FCC-8AC7-49C23EFBB96A}"/>
              </a:ext>
            </a:extLst>
          </p:cNvPr>
          <p:cNvGraphicFramePr>
            <a:graphicFrameLocks noGrp="1"/>
          </p:cNvGraphicFramePr>
          <p:nvPr>
            <p:ph type="tbl" sz="quarter" idx="13"/>
            <p:extLst>
              <p:ext uri="{D42A27DB-BD31-4B8C-83A1-F6EECF244321}">
                <p14:modId xmlns:p14="http://schemas.microsoft.com/office/powerpoint/2010/main" val="116485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6659557"/>
                    </a:ext>
                  </a:extLst>
                </a:gridCol>
                <a:gridCol w="822960">
                  <a:extLst>
                    <a:ext uri="{9D8B030D-6E8A-4147-A177-3AD203B41FA5}">
                      <a16:colId xmlns:a16="http://schemas.microsoft.com/office/drawing/2014/main" val="372065252"/>
                    </a:ext>
                  </a:extLst>
                </a:gridCol>
                <a:gridCol w="822960">
                  <a:extLst>
                    <a:ext uri="{9D8B030D-6E8A-4147-A177-3AD203B41FA5}">
                      <a16:colId xmlns:a16="http://schemas.microsoft.com/office/drawing/2014/main" val="303850656"/>
                    </a:ext>
                  </a:extLst>
                </a:gridCol>
                <a:gridCol w="822960">
                  <a:extLst>
                    <a:ext uri="{9D8B030D-6E8A-4147-A177-3AD203B41FA5}">
                      <a16:colId xmlns:a16="http://schemas.microsoft.com/office/drawing/2014/main" val="1218769925"/>
                    </a:ext>
                  </a:extLst>
                </a:gridCol>
                <a:gridCol w="822960">
                  <a:extLst>
                    <a:ext uri="{9D8B030D-6E8A-4147-A177-3AD203B41FA5}">
                      <a16:colId xmlns:a16="http://schemas.microsoft.com/office/drawing/2014/main" val="2830055863"/>
                    </a:ext>
                  </a:extLst>
                </a:gridCol>
                <a:gridCol w="822960">
                  <a:extLst>
                    <a:ext uri="{9D8B030D-6E8A-4147-A177-3AD203B41FA5}">
                      <a16:colId xmlns:a16="http://schemas.microsoft.com/office/drawing/2014/main" val="3236134251"/>
                    </a:ext>
                  </a:extLst>
                </a:gridCol>
                <a:gridCol w="822960">
                  <a:extLst>
                    <a:ext uri="{9D8B030D-6E8A-4147-A177-3AD203B41FA5}">
                      <a16:colId xmlns:a16="http://schemas.microsoft.com/office/drawing/2014/main" val="46866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793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- 2020-11-23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nak kongsikan petunjuk untuk resipi esok! Buttercup pun teruja nak share tapi sebelum tu anda share dulu hari ini supaya boleh dikongsikan beramai-ramai!
Kita tunggu bersama-sama untuk esok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4703473"/>
                  </a:ext>
                </a:extLst>
              </a:tr>
            </a:tbl>
          </a:graphicData>
        </a:graphic>
      </p:graphicFrame>
      <p:sp>
        <p:nvSpPr>
          <p:cNvPr id="4" name="Text Placeholder 3">
            <a:extLst>
              <a:ext uri="{FF2B5EF4-FFF2-40B4-BE49-F238E27FC236}">
                <a16:creationId xmlns:a16="http://schemas.microsoft.com/office/drawing/2014/main" id="{15B337F2-94AC-4EC6-9A2F-1BA69B9365A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356068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C17B-DEA3-44FC-B277-FC1FB873DB45}"/>
              </a:ext>
            </a:extLst>
          </p:cNvPr>
          <p:cNvSpPr>
            <a:spLocks noGrp="1"/>
          </p:cNvSpPr>
          <p:nvPr>
            <p:ph type="title"/>
          </p:nvPr>
        </p:nvSpPr>
        <p:spPr/>
        <p:txBody>
          <a:bodyPr/>
          <a:lstStyle/>
          <a:p>
            <a:r>
              <a:rPr lang="en-US"/>
              <a:t>Facebook Own Posts Table | Buttercup Malaysia - 7 of 16</a:t>
            </a:r>
          </a:p>
        </p:txBody>
      </p:sp>
      <p:graphicFrame>
        <p:nvGraphicFramePr>
          <p:cNvPr id="5" name="Table Placeholder 4">
            <a:extLst>
              <a:ext uri="{FF2B5EF4-FFF2-40B4-BE49-F238E27FC236}">
                <a16:creationId xmlns:a16="http://schemas.microsoft.com/office/drawing/2014/main" id="{167BB085-038F-40BE-9828-6B929293A06F}"/>
              </a:ext>
            </a:extLst>
          </p:cNvPr>
          <p:cNvGraphicFramePr>
            <a:graphicFrameLocks noGrp="1"/>
          </p:cNvGraphicFramePr>
          <p:nvPr>
            <p:ph type="tbl" sz="quarter" idx="13"/>
            <p:extLst>
              <p:ext uri="{D42A27DB-BD31-4B8C-83A1-F6EECF244321}">
                <p14:modId xmlns:p14="http://schemas.microsoft.com/office/powerpoint/2010/main" val="2338561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9878639"/>
                    </a:ext>
                  </a:extLst>
                </a:gridCol>
                <a:gridCol w="822960">
                  <a:extLst>
                    <a:ext uri="{9D8B030D-6E8A-4147-A177-3AD203B41FA5}">
                      <a16:colId xmlns:a16="http://schemas.microsoft.com/office/drawing/2014/main" val="3089699711"/>
                    </a:ext>
                  </a:extLst>
                </a:gridCol>
                <a:gridCol w="822960">
                  <a:extLst>
                    <a:ext uri="{9D8B030D-6E8A-4147-A177-3AD203B41FA5}">
                      <a16:colId xmlns:a16="http://schemas.microsoft.com/office/drawing/2014/main" val="2809444629"/>
                    </a:ext>
                  </a:extLst>
                </a:gridCol>
                <a:gridCol w="822960">
                  <a:extLst>
                    <a:ext uri="{9D8B030D-6E8A-4147-A177-3AD203B41FA5}">
                      <a16:colId xmlns:a16="http://schemas.microsoft.com/office/drawing/2014/main" val="2333241377"/>
                    </a:ext>
                  </a:extLst>
                </a:gridCol>
                <a:gridCol w="822960">
                  <a:extLst>
                    <a:ext uri="{9D8B030D-6E8A-4147-A177-3AD203B41FA5}">
                      <a16:colId xmlns:a16="http://schemas.microsoft.com/office/drawing/2014/main" val="2298040451"/>
                    </a:ext>
                  </a:extLst>
                </a:gridCol>
                <a:gridCol w="822960">
                  <a:extLst>
                    <a:ext uri="{9D8B030D-6E8A-4147-A177-3AD203B41FA5}">
                      <a16:colId xmlns:a16="http://schemas.microsoft.com/office/drawing/2014/main" val="719062367"/>
                    </a:ext>
                  </a:extLst>
                </a:gridCol>
                <a:gridCol w="822960">
                  <a:extLst>
                    <a:ext uri="{9D8B030D-6E8A-4147-A177-3AD203B41FA5}">
                      <a16:colId xmlns:a16="http://schemas.microsoft.com/office/drawing/2014/main" val="2522030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587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- 2020-11-21 13:00:01</a:t>
                      </a:r>
                      <a:r>
                        <a:rPr kumimoji="0" lang="en-US" sz="1000" b="0" i="0" u="none" strike="noStrike" kern="1200" cap="none" spc="0" normalizeH="0" baseline="0" noProof="0">
                          <a:ln>
                            <a:noFill/>
                          </a:ln>
                          <a:solidFill>
                            <a:prstClr val="black"/>
                          </a:solidFill>
                          <a:effectLst/>
                          <a:uLnTx/>
                          <a:uFillTx/>
                          <a:latin typeface="+mn-lt"/>
                          <a:ea typeface="+mn-ea"/>
                          <a:cs typeface="+mn-cs"/>
                        </a:rPr>
                        <a:t>
 Kebanyakan orang pasti tahu bahawa anda boleh menggantikan minyak dengan Buttercup untuk pemakanan yang lebih sihat! Namun, apabila anda melakukannya, ikuti beberapa tip asas untuk memastikan hidangan anda enak. 
1. Panaskan kuali terlebih dahulu sebelum menambahkan Buttercup. Jangan goreng menggunakan Buttercup dengan api yang tinggi. 
2. Anda juga boleh campurkan Buttercup dengan minyak sayuran dalam nisbah 2:1 untuk makanan yang mungkin memerlukan lebih haba atau waktu memasak. Dengan cara ini anda dapat merasai Buttercup tanpa ia terbakar. 
#TipButtercup
Sumber: https://ms.morefit.eu/cara-memasak-dengan-mentega/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6880284"/>
                  </a:ext>
                </a:extLst>
              </a:tr>
            </a:tbl>
          </a:graphicData>
        </a:graphic>
      </p:graphicFrame>
      <p:sp>
        <p:nvSpPr>
          <p:cNvPr id="4" name="Text Placeholder 3">
            <a:extLst>
              <a:ext uri="{FF2B5EF4-FFF2-40B4-BE49-F238E27FC236}">
                <a16:creationId xmlns:a16="http://schemas.microsoft.com/office/drawing/2014/main" id="{3FAD5B22-0F03-4E0D-B587-A87527AC98B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9176988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FC711-818D-4C31-B33D-508094F9801F}"/>
              </a:ext>
            </a:extLst>
          </p:cNvPr>
          <p:cNvSpPr>
            <a:spLocks noGrp="1"/>
          </p:cNvSpPr>
          <p:nvPr>
            <p:ph type="title"/>
          </p:nvPr>
        </p:nvSpPr>
        <p:spPr/>
        <p:txBody>
          <a:bodyPr/>
          <a:lstStyle/>
          <a:p>
            <a:r>
              <a:rPr lang="en-US"/>
              <a:t>Facebook Own Posts Table | Buttercup Malaysia - 8 of 16</a:t>
            </a:r>
          </a:p>
        </p:txBody>
      </p:sp>
      <p:graphicFrame>
        <p:nvGraphicFramePr>
          <p:cNvPr id="5" name="Table Placeholder 4">
            <a:extLst>
              <a:ext uri="{FF2B5EF4-FFF2-40B4-BE49-F238E27FC236}">
                <a16:creationId xmlns:a16="http://schemas.microsoft.com/office/drawing/2014/main" id="{DA56CE47-DD11-4E2E-82E2-B79B5735EB9E}"/>
              </a:ext>
            </a:extLst>
          </p:cNvPr>
          <p:cNvGraphicFramePr>
            <a:graphicFrameLocks noGrp="1"/>
          </p:cNvGraphicFramePr>
          <p:nvPr>
            <p:ph type="tbl" sz="quarter" idx="13"/>
            <p:extLst>
              <p:ext uri="{D42A27DB-BD31-4B8C-83A1-F6EECF244321}">
                <p14:modId xmlns:p14="http://schemas.microsoft.com/office/powerpoint/2010/main" val="246181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3414835"/>
                    </a:ext>
                  </a:extLst>
                </a:gridCol>
                <a:gridCol w="822960">
                  <a:extLst>
                    <a:ext uri="{9D8B030D-6E8A-4147-A177-3AD203B41FA5}">
                      <a16:colId xmlns:a16="http://schemas.microsoft.com/office/drawing/2014/main" val="283321370"/>
                    </a:ext>
                  </a:extLst>
                </a:gridCol>
                <a:gridCol w="822960">
                  <a:extLst>
                    <a:ext uri="{9D8B030D-6E8A-4147-A177-3AD203B41FA5}">
                      <a16:colId xmlns:a16="http://schemas.microsoft.com/office/drawing/2014/main" val="414964240"/>
                    </a:ext>
                  </a:extLst>
                </a:gridCol>
                <a:gridCol w="822960">
                  <a:extLst>
                    <a:ext uri="{9D8B030D-6E8A-4147-A177-3AD203B41FA5}">
                      <a16:colId xmlns:a16="http://schemas.microsoft.com/office/drawing/2014/main" val="2808037890"/>
                    </a:ext>
                  </a:extLst>
                </a:gridCol>
                <a:gridCol w="822960">
                  <a:extLst>
                    <a:ext uri="{9D8B030D-6E8A-4147-A177-3AD203B41FA5}">
                      <a16:colId xmlns:a16="http://schemas.microsoft.com/office/drawing/2014/main" val="1054206539"/>
                    </a:ext>
                  </a:extLst>
                </a:gridCol>
                <a:gridCol w="822960">
                  <a:extLst>
                    <a:ext uri="{9D8B030D-6E8A-4147-A177-3AD203B41FA5}">
                      <a16:colId xmlns:a16="http://schemas.microsoft.com/office/drawing/2014/main" val="110057783"/>
                    </a:ext>
                  </a:extLst>
                </a:gridCol>
                <a:gridCol w="822960">
                  <a:extLst>
                    <a:ext uri="{9D8B030D-6E8A-4147-A177-3AD203B41FA5}">
                      <a16:colId xmlns:a16="http://schemas.microsoft.com/office/drawing/2014/main" val="2336319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330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- 2020-11-19 10:00:01</a:t>
                      </a:r>
                      <a:r>
                        <a:rPr kumimoji="0" lang="en-US" sz="1000" b="0" i="0" u="none" strike="noStrike" kern="1200" cap="none" spc="0" normalizeH="0" baseline="0" noProof="0">
                          <a:ln>
                            <a:noFill/>
                          </a:ln>
                          <a:solidFill>
                            <a:prstClr val="black"/>
                          </a:solidFill>
                          <a:effectLst/>
                          <a:uLnTx/>
                          <a:uFillTx/>
                          <a:latin typeface="+mn-lt"/>
                          <a:ea typeface="+mn-ea"/>
                          <a:cs typeface="+mn-cs"/>
                        </a:rPr>
                        <a:t>
 Pernah cuba membuat sapuan tuna sendiri? Jom kita cuba buat bersama-sama! 
#ResipiButtercup #SedapDenganButtercup
Biskut Sapuan Tuna Buttercup
Bahan-bahan:
½ cawan Buttercup
3 tin tuna (dikeringkan)
1 sudu besar parsli 
1 sudu kecil jus lemon 
Secubit garam dan lada
1 biji bawang besar yang dipotong halus
1 ½ sudu kecil garam (untuk perapan)
2 sudu besar mayonis
1 paket biskut pilihan anda
Arahan: 
1. Kisarkan Buttercup, tuna, parsli, jus lemon, garam dan lada sehingga rata. 
2. Perapkan bawang dengan garam di dalam satu mangkuk kecil selama 1-2 minit kemudian bilaskan dengan air. 
3. Setelah itu, campurkannya bersama dengan tuna tadi dan kacau sehingga sebati. 
4. Masukkan mayonis dan kacau lagi sehingga sebati. 
5. Akhir sekali, letakkan ke atas biskut dan siap untuk dimakan!
Sumber:  
Untuk tuna: https://www.allrecipes.com/recipe/223453/italian-tuna-spread/
Untuk resipi: https://www.kuali.com/recipe/the-tuna-on-crackers/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8292169"/>
                  </a:ext>
                </a:extLst>
              </a:tr>
            </a:tbl>
          </a:graphicData>
        </a:graphic>
      </p:graphicFrame>
      <p:sp>
        <p:nvSpPr>
          <p:cNvPr id="4" name="Text Placeholder 3">
            <a:extLst>
              <a:ext uri="{FF2B5EF4-FFF2-40B4-BE49-F238E27FC236}">
                <a16:creationId xmlns:a16="http://schemas.microsoft.com/office/drawing/2014/main" id="{409818DA-9DCC-4F12-B336-1572B6C8850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385105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2CA1-208E-4534-965D-63E2142FE3C6}"/>
              </a:ext>
            </a:extLst>
          </p:cNvPr>
          <p:cNvSpPr>
            <a:spLocks noGrp="1"/>
          </p:cNvSpPr>
          <p:nvPr>
            <p:ph type="title"/>
          </p:nvPr>
        </p:nvSpPr>
        <p:spPr/>
        <p:txBody>
          <a:bodyPr/>
          <a:lstStyle/>
          <a:p>
            <a:r>
              <a:rPr lang="en-US"/>
              <a:t>Facebook Own Posts Table | Buttercup Malaysia - 9 of 16</a:t>
            </a:r>
          </a:p>
        </p:txBody>
      </p:sp>
      <p:graphicFrame>
        <p:nvGraphicFramePr>
          <p:cNvPr id="5" name="Table Placeholder 4">
            <a:extLst>
              <a:ext uri="{FF2B5EF4-FFF2-40B4-BE49-F238E27FC236}">
                <a16:creationId xmlns:a16="http://schemas.microsoft.com/office/drawing/2014/main" id="{4C243B4F-1951-4162-959B-C69C6502D242}"/>
              </a:ext>
            </a:extLst>
          </p:cNvPr>
          <p:cNvGraphicFramePr>
            <a:graphicFrameLocks noGrp="1"/>
          </p:cNvGraphicFramePr>
          <p:nvPr>
            <p:ph type="tbl" sz="quarter" idx="13"/>
            <p:extLst>
              <p:ext uri="{D42A27DB-BD31-4B8C-83A1-F6EECF244321}">
                <p14:modId xmlns:p14="http://schemas.microsoft.com/office/powerpoint/2010/main" val="187610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9186363"/>
                    </a:ext>
                  </a:extLst>
                </a:gridCol>
                <a:gridCol w="822960">
                  <a:extLst>
                    <a:ext uri="{9D8B030D-6E8A-4147-A177-3AD203B41FA5}">
                      <a16:colId xmlns:a16="http://schemas.microsoft.com/office/drawing/2014/main" val="3682857715"/>
                    </a:ext>
                  </a:extLst>
                </a:gridCol>
                <a:gridCol w="822960">
                  <a:extLst>
                    <a:ext uri="{9D8B030D-6E8A-4147-A177-3AD203B41FA5}">
                      <a16:colId xmlns:a16="http://schemas.microsoft.com/office/drawing/2014/main" val="3412100913"/>
                    </a:ext>
                  </a:extLst>
                </a:gridCol>
                <a:gridCol w="822960">
                  <a:extLst>
                    <a:ext uri="{9D8B030D-6E8A-4147-A177-3AD203B41FA5}">
                      <a16:colId xmlns:a16="http://schemas.microsoft.com/office/drawing/2014/main" val="2072194669"/>
                    </a:ext>
                  </a:extLst>
                </a:gridCol>
                <a:gridCol w="822960">
                  <a:extLst>
                    <a:ext uri="{9D8B030D-6E8A-4147-A177-3AD203B41FA5}">
                      <a16:colId xmlns:a16="http://schemas.microsoft.com/office/drawing/2014/main" val="3836413595"/>
                    </a:ext>
                  </a:extLst>
                </a:gridCol>
                <a:gridCol w="822960">
                  <a:extLst>
                    <a:ext uri="{9D8B030D-6E8A-4147-A177-3AD203B41FA5}">
                      <a16:colId xmlns:a16="http://schemas.microsoft.com/office/drawing/2014/main" val="403911151"/>
                    </a:ext>
                  </a:extLst>
                </a:gridCol>
                <a:gridCol w="822960">
                  <a:extLst>
                    <a:ext uri="{9D8B030D-6E8A-4147-A177-3AD203B41FA5}">
                      <a16:colId xmlns:a16="http://schemas.microsoft.com/office/drawing/2014/main" val="230793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881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- 2020-11-17 10:00:00</a:t>
                      </a:r>
                      <a:r>
                        <a:rPr kumimoji="0" lang="en-US" sz="1000" b="0" i="0" u="none" strike="noStrike" kern="1200" cap="none" spc="0" normalizeH="0" baseline="0" noProof="0">
                          <a:ln>
                            <a:noFill/>
                          </a:ln>
                          <a:solidFill>
                            <a:prstClr val="black"/>
                          </a:solidFill>
                          <a:effectLst/>
                          <a:uLnTx/>
                          <a:uFillTx/>
                          <a:latin typeface="+mn-lt"/>
                          <a:ea typeface="+mn-ea"/>
                          <a:cs typeface="+mn-cs"/>
                        </a:rPr>
                        <a:t>
 Lihatlah gelembung buih yang dihasilkan oleh Buttercup Luxury Spread ini apabila dipanaskan di atas kuali 😋. 
Beritahu kami resipi apa yang anda ingin Buttercup kongsikan?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3484368"/>
                  </a:ext>
                </a:extLst>
              </a:tr>
            </a:tbl>
          </a:graphicData>
        </a:graphic>
      </p:graphicFrame>
      <p:sp>
        <p:nvSpPr>
          <p:cNvPr id="4" name="Text Placeholder 3">
            <a:extLst>
              <a:ext uri="{FF2B5EF4-FFF2-40B4-BE49-F238E27FC236}">
                <a16:creationId xmlns:a16="http://schemas.microsoft.com/office/drawing/2014/main" id="{A969807C-319A-4ED9-B869-0860F163D60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160493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92720-0AEA-4F03-8A3F-9763184870CD}"/>
              </a:ext>
            </a:extLst>
          </p:cNvPr>
          <p:cNvSpPr>
            <a:spLocks noGrp="1"/>
          </p:cNvSpPr>
          <p:nvPr>
            <p:ph type="title"/>
          </p:nvPr>
        </p:nvSpPr>
        <p:spPr/>
        <p:txBody>
          <a:bodyPr/>
          <a:lstStyle/>
          <a:p>
            <a:r>
              <a:rPr lang="en-US"/>
              <a:t>Facebook Own Posts Table | Buttercup Malaysia - 10 of 16</a:t>
            </a:r>
          </a:p>
        </p:txBody>
      </p:sp>
      <p:graphicFrame>
        <p:nvGraphicFramePr>
          <p:cNvPr id="5" name="Table Placeholder 4">
            <a:extLst>
              <a:ext uri="{FF2B5EF4-FFF2-40B4-BE49-F238E27FC236}">
                <a16:creationId xmlns:a16="http://schemas.microsoft.com/office/drawing/2014/main" id="{35F12FEC-BF05-4689-B2A1-01C93309EE5E}"/>
              </a:ext>
            </a:extLst>
          </p:cNvPr>
          <p:cNvGraphicFramePr>
            <a:graphicFrameLocks noGrp="1"/>
          </p:cNvGraphicFramePr>
          <p:nvPr>
            <p:ph type="tbl" sz="quarter" idx="13"/>
            <p:extLst>
              <p:ext uri="{D42A27DB-BD31-4B8C-83A1-F6EECF244321}">
                <p14:modId xmlns:p14="http://schemas.microsoft.com/office/powerpoint/2010/main" val="1023299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1722365"/>
                    </a:ext>
                  </a:extLst>
                </a:gridCol>
                <a:gridCol w="822960">
                  <a:extLst>
                    <a:ext uri="{9D8B030D-6E8A-4147-A177-3AD203B41FA5}">
                      <a16:colId xmlns:a16="http://schemas.microsoft.com/office/drawing/2014/main" val="3064318716"/>
                    </a:ext>
                  </a:extLst>
                </a:gridCol>
                <a:gridCol w="822960">
                  <a:extLst>
                    <a:ext uri="{9D8B030D-6E8A-4147-A177-3AD203B41FA5}">
                      <a16:colId xmlns:a16="http://schemas.microsoft.com/office/drawing/2014/main" val="3673651101"/>
                    </a:ext>
                  </a:extLst>
                </a:gridCol>
                <a:gridCol w="822960">
                  <a:extLst>
                    <a:ext uri="{9D8B030D-6E8A-4147-A177-3AD203B41FA5}">
                      <a16:colId xmlns:a16="http://schemas.microsoft.com/office/drawing/2014/main" val="3360098953"/>
                    </a:ext>
                  </a:extLst>
                </a:gridCol>
                <a:gridCol w="822960">
                  <a:extLst>
                    <a:ext uri="{9D8B030D-6E8A-4147-A177-3AD203B41FA5}">
                      <a16:colId xmlns:a16="http://schemas.microsoft.com/office/drawing/2014/main" val="3519595055"/>
                    </a:ext>
                  </a:extLst>
                </a:gridCol>
                <a:gridCol w="822960">
                  <a:extLst>
                    <a:ext uri="{9D8B030D-6E8A-4147-A177-3AD203B41FA5}">
                      <a16:colId xmlns:a16="http://schemas.microsoft.com/office/drawing/2014/main" val="599836819"/>
                    </a:ext>
                  </a:extLst>
                </a:gridCol>
                <a:gridCol w="822960">
                  <a:extLst>
                    <a:ext uri="{9D8B030D-6E8A-4147-A177-3AD203B41FA5}">
                      <a16:colId xmlns:a16="http://schemas.microsoft.com/office/drawing/2014/main" val="353311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8073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- 2020-11-15 10:00:02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Masanya untuk peraduan #RiaDenganButtercup! Hari ini Buttercup akan menguji kreativiti anda! ;)
Langkah penyertaan: 
1. LIKE Buttercup dan peraduan ini.
2. Tuliskan kapsyen yang menarik untuk gambar ini. Kapsyen anda haruslah mempunyai perkataan “Buttercup”.
3. Kongsikan jawapan anda di ruangan komen. 
4. SHARE peraduan ini dan TAG 3 rakan anda.
Hanya 3 pemenang bertuah yang akan dipilih untuk memenangi baucar tunai Tesco bernilai RM50! Jangan lepaskan peluang anda pada bulan ini!    
Peraduan tamat pada: 22 November 2020,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342443"/>
                  </a:ext>
                </a:extLst>
              </a:tr>
            </a:tbl>
          </a:graphicData>
        </a:graphic>
      </p:graphicFrame>
      <p:sp>
        <p:nvSpPr>
          <p:cNvPr id="4" name="Text Placeholder 3">
            <a:extLst>
              <a:ext uri="{FF2B5EF4-FFF2-40B4-BE49-F238E27FC236}">
                <a16:creationId xmlns:a16="http://schemas.microsoft.com/office/drawing/2014/main" id="{F2D795A1-FE62-49C6-83A1-38313B3DE01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07396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67ED3-800C-4B1C-BD97-2386227D4CE5}"/>
              </a:ext>
            </a:extLst>
          </p:cNvPr>
          <p:cNvSpPr>
            <a:spLocks noGrp="1"/>
          </p:cNvSpPr>
          <p:nvPr>
            <p:ph type="title"/>
          </p:nvPr>
        </p:nvSpPr>
        <p:spPr/>
        <p:txBody>
          <a:bodyPr/>
          <a:lstStyle/>
          <a:p>
            <a:r>
              <a:rPr lang="en-US"/>
              <a:t>Facebook Own Posts Table | Buttercup Malaysia - 11 of 16</a:t>
            </a:r>
          </a:p>
        </p:txBody>
      </p:sp>
      <p:graphicFrame>
        <p:nvGraphicFramePr>
          <p:cNvPr id="5" name="Table Placeholder 4">
            <a:extLst>
              <a:ext uri="{FF2B5EF4-FFF2-40B4-BE49-F238E27FC236}">
                <a16:creationId xmlns:a16="http://schemas.microsoft.com/office/drawing/2014/main" id="{AB5A9DE5-C1A2-4A04-A287-CA1DA1F7ADC2}"/>
              </a:ext>
            </a:extLst>
          </p:cNvPr>
          <p:cNvGraphicFramePr>
            <a:graphicFrameLocks noGrp="1"/>
          </p:cNvGraphicFramePr>
          <p:nvPr>
            <p:ph type="tbl" sz="quarter" idx="13"/>
            <p:extLst>
              <p:ext uri="{D42A27DB-BD31-4B8C-83A1-F6EECF244321}">
                <p14:modId xmlns:p14="http://schemas.microsoft.com/office/powerpoint/2010/main" val="2641040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23207307"/>
                    </a:ext>
                  </a:extLst>
                </a:gridCol>
                <a:gridCol w="822960">
                  <a:extLst>
                    <a:ext uri="{9D8B030D-6E8A-4147-A177-3AD203B41FA5}">
                      <a16:colId xmlns:a16="http://schemas.microsoft.com/office/drawing/2014/main" val="2927925151"/>
                    </a:ext>
                  </a:extLst>
                </a:gridCol>
                <a:gridCol w="822960">
                  <a:extLst>
                    <a:ext uri="{9D8B030D-6E8A-4147-A177-3AD203B41FA5}">
                      <a16:colId xmlns:a16="http://schemas.microsoft.com/office/drawing/2014/main" val="363577289"/>
                    </a:ext>
                  </a:extLst>
                </a:gridCol>
                <a:gridCol w="822960">
                  <a:extLst>
                    <a:ext uri="{9D8B030D-6E8A-4147-A177-3AD203B41FA5}">
                      <a16:colId xmlns:a16="http://schemas.microsoft.com/office/drawing/2014/main" val="3041746056"/>
                    </a:ext>
                  </a:extLst>
                </a:gridCol>
                <a:gridCol w="822960">
                  <a:extLst>
                    <a:ext uri="{9D8B030D-6E8A-4147-A177-3AD203B41FA5}">
                      <a16:colId xmlns:a16="http://schemas.microsoft.com/office/drawing/2014/main" val="3285096293"/>
                    </a:ext>
                  </a:extLst>
                </a:gridCol>
                <a:gridCol w="822960">
                  <a:extLst>
                    <a:ext uri="{9D8B030D-6E8A-4147-A177-3AD203B41FA5}">
                      <a16:colId xmlns:a16="http://schemas.microsoft.com/office/drawing/2014/main" val="2078591194"/>
                    </a:ext>
                  </a:extLst>
                </a:gridCol>
                <a:gridCol w="822960">
                  <a:extLst>
                    <a:ext uri="{9D8B030D-6E8A-4147-A177-3AD203B41FA5}">
                      <a16:colId xmlns:a16="http://schemas.microsoft.com/office/drawing/2014/main" val="2973447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101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- 2020-11-14 00:00:02</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Deepavali kepada seluruh rakyat Malaysia yang meraikannya.
Kongsikan resipi yang akan anda masak dengan Buttercup di ruangan komen di bawah :)
#Deepavali2020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8872590"/>
                  </a:ext>
                </a:extLst>
              </a:tr>
            </a:tbl>
          </a:graphicData>
        </a:graphic>
      </p:graphicFrame>
      <p:sp>
        <p:nvSpPr>
          <p:cNvPr id="4" name="Text Placeholder 3">
            <a:extLst>
              <a:ext uri="{FF2B5EF4-FFF2-40B4-BE49-F238E27FC236}">
                <a16:creationId xmlns:a16="http://schemas.microsoft.com/office/drawing/2014/main" id="{79E4A7F1-E162-4E6E-9E4C-51B916BB91F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29923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5A36D-6777-4B4D-992B-2D4B3DB81794}"/>
              </a:ext>
            </a:extLst>
          </p:cNvPr>
          <p:cNvSpPr>
            <a:spLocks noGrp="1"/>
          </p:cNvSpPr>
          <p:nvPr>
            <p:ph type="title"/>
          </p:nvPr>
        </p:nvSpPr>
        <p:spPr/>
        <p:txBody>
          <a:bodyPr/>
          <a:lstStyle/>
          <a:p>
            <a:r>
              <a:rPr lang="en-US"/>
              <a:t>Facebook Own Posts Table | Buttercup Malaysia - 12 of 16</a:t>
            </a:r>
          </a:p>
        </p:txBody>
      </p:sp>
      <p:graphicFrame>
        <p:nvGraphicFramePr>
          <p:cNvPr id="5" name="Table Placeholder 4">
            <a:extLst>
              <a:ext uri="{FF2B5EF4-FFF2-40B4-BE49-F238E27FC236}">
                <a16:creationId xmlns:a16="http://schemas.microsoft.com/office/drawing/2014/main" id="{D014BACC-865E-4181-B3C1-2F1C70ADE04F}"/>
              </a:ext>
            </a:extLst>
          </p:cNvPr>
          <p:cNvGraphicFramePr>
            <a:graphicFrameLocks noGrp="1"/>
          </p:cNvGraphicFramePr>
          <p:nvPr>
            <p:ph type="tbl" sz="quarter" idx="13"/>
            <p:extLst>
              <p:ext uri="{D42A27DB-BD31-4B8C-83A1-F6EECF244321}">
                <p14:modId xmlns:p14="http://schemas.microsoft.com/office/powerpoint/2010/main" val="2297066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4226597"/>
                    </a:ext>
                  </a:extLst>
                </a:gridCol>
                <a:gridCol w="822960">
                  <a:extLst>
                    <a:ext uri="{9D8B030D-6E8A-4147-A177-3AD203B41FA5}">
                      <a16:colId xmlns:a16="http://schemas.microsoft.com/office/drawing/2014/main" val="840422037"/>
                    </a:ext>
                  </a:extLst>
                </a:gridCol>
                <a:gridCol w="822960">
                  <a:extLst>
                    <a:ext uri="{9D8B030D-6E8A-4147-A177-3AD203B41FA5}">
                      <a16:colId xmlns:a16="http://schemas.microsoft.com/office/drawing/2014/main" val="4210664006"/>
                    </a:ext>
                  </a:extLst>
                </a:gridCol>
                <a:gridCol w="822960">
                  <a:extLst>
                    <a:ext uri="{9D8B030D-6E8A-4147-A177-3AD203B41FA5}">
                      <a16:colId xmlns:a16="http://schemas.microsoft.com/office/drawing/2014/main" val="558686091"/>
                    </a:ext>
                  </a:extLst>
                </a:gridCol>
                <a:gridCol w="822960">
                  <a:extLst>
                    <a:ext uri="{9D8B030D-6E8A-4147-A177-3AD203B41FA5}">
                      <a16:colId xmlns:a16="http://schemas.microsoft.com/office/drawing/2014/main" val="1084448878"/>
                    </a:ext>
                  </a:extLst>
                </a:gridCol>
                <a:gridCol w="822960">
                  <a:extLst>
                    <a:ext uri="{9D8B030D-6E8A-4147-A177-3AD203B41FA5}">
                      <a16:colId xmlns:a16="http://schemas.microsoft.com/office/drawing/2014/main" val="4029522686"/>
                    </a:ext>
                  </a:extLst>
                </a:gridCol>
                <a:gridCol w="822960">
                  <a:extLst>
                    <a:ext uri="{9D8B030D-6E8A-4147-A177-3AD203B41FA5}">
                      <a16:colId xmlns:a16="http://schemas.microsoft.com/office/drawing/2014/main" val="143048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941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- 2020-11-13 10:00:00</a:t>
                      </a:r>
                      <a:r>
                        <a:rPr kumimoji="0" lang="en-US" sz="1000" b="0" i="0" u="none" strike="noStrike" kern="1200" cap="none" spc="0" normalizeH="0" baseline="0" noProof="0">
                          <a:ln>
                            <a:noFill/>
                          </a:ln>
                          <a:solidFill>
                            <a:prstClr val="black"/>
                          </a:solidFill>
                          <a:effectLst/>
                          <a:uLnTx/>
                          <a:uFillTx/>
                          <a:latin typeface="+mn-lt"/>
                          <a:ea typeface="+mn-ea"/>
                          <a:cs typeface="+mn-cs"/>
                        </a:rPr>
                        <a:t>
 Penne Salmon Buttercup ini adalah sangat ringkas tetapi menarik untuk dijadikan makan malam, terutama sekali pada malam minggu yang sibuk. Anak-anak pun pasti suka ☺
#ResipiButtercup #SedapDenganButtercup
Penne Salmon Buttercup
Bahan-bahan: 
2 sudu besar Buttercup
100g penne 
450g salmon segar
Secubit garam dan lada 
Tepung 
1 sudu besar minyak zaitun 
½ cawan stok ayam 
1 sudu besar jus lemon 
3-4 bawang putih 
Arahan: 
1. Didihkan periuk dengan air yang dicampurkan dengan garam untuk penne. Masak secara al dante mengikut arahan paket penne. Mulakan untuk memasak salmon dan sos setelah air mendidih. 
2. Taburkan garam dan lada ke atas salmon dan salutkan dengan tepung. 
3. Campurkan minyak zaitun dan Buttercup ke dalam kuali dengan api sederhana-tinggi. Setelah kuali panas, masukkan salmon dan masak selama 2 minit. Kemudian, keluarkan ikan dari kuali. 
4. Masukkan stok ayam, bawang putih dan jus lemon ke dalam kuali dengan api sederhana dan biarkan ia untuk mendidih selama 1 minit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08787618"/>
                  </a:ext>
                </a:extLst>
              </a:tr>
            </a:tbl>
          </a:graphicData>
        </a:graphic>
      </p:graphicFrame>
      <p:sp>
        <p:nvSpPr>
          <p:cNvPr id="4" name="Text Placeholder 3">
            <a:extLst>
              <a:ext uri="{FF2B5EF4-FFF2-40B4-BE49-F238E27FC236}">
                <a16:creationId xmlns:a16="http://schemas.microsoft.com/office/drawing/2014/main" id="{13D0D1BE-7310-4EF5-9D7D-6D50D28EE0A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8164697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85AC3-812E-4193-AC28-070E4C725C35}"/>
              </a:ext>
            </a:extLst>
          </p:cNvPr>
          <p:cNvSpPr>
            <a:spLocks noGrp="1"/>
          </p:cNvSpPr>
          <p:nvPr>
            <p:ph type="title"/>
          </p:nvPr>
        </p:nvSpPr>
        <p:spPr/>
        <p:txBody>
          <a:bodyPr/>
          <a:lstStyle/>
          <a:p>
            <a:r>
              <a:rPr lang="en-US"/>
              <a:t>Facebook Own Posts Table | Buttercup Malaysia - 13 of 16</a:t>
            </a:r>
          </a:p>
        </p:txBody>
      </p:sp>
      <p:graphicFrame>
        <p:nvGraphicFramePr>
          <p:cNvPr id="5" name="Table Placeholder 4">
            <a:extLst>
              <a:ext uri="{FF2B5EF4-FFF2-40B4-BE49-F238E27FC236}">
                <a16:creationId xmlns:a16="http://schemas.microsoft.com/office/drawing/2014/main" id="{ADDCEC04-B5E5-479E-A9DD-EDE905A7734D}"/>
              </a:ext>
            </a:extLst>
          </p:cNvPr>
          <p:cNvGraphicFramePr>
            <a:graphicFrameLocks noGrp="1"/>
          </p:cNvGraphicFramePr>
          <p:nvPr>
            <p:ph type="tbl" sz="quarter" idx="13"/>
            <p:extLst>
              <p:ext uri="{D42A27DB-BD31-4B8C-83A1-F6EECF244321}">
                <p14:modId xmlns:p14="http://schemas.microsoft.com/office/powerpoint/2010/main" val="204797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34953932"/>
                    </a:ext>
                  </a:extLst>
                </a:gridCol>
                <a:gridCol w="822960">
                  <a:extLst>
                    <a:ext uri="{9D8B030D-6E8A-4147-A177-3AD203B41FA5}">
                      <a16:colId xmlns:a16="http://schemas.microsoft.com/office/drawing/2014/main" val="1380201287"/>
                    </a:ext>
                  </a:extLst>
                </a:gridCol>
                <a:gridCol w="822960">
                  <a:extLst>
                    <a:ext uri="{9D8B030D-6E8A-4147-A177-3AD203B41FA5}">
                      <a16:colId xmlns:a16="http://schemas.microsoft.com/office/drawing/2014/main" val="2248523011"/>
                    </a:ext>
                  </a:extLst>
                </a:gridCol>
                <a:gridCol w="822960">
                  <a:extLst>
                    <a:ext uri="{9D8B030D-6E8A-4147-A177-3AD203B41FA5}">
                      <a16:colId xmlns:a16="http://schemas.microsoft.com/office/drawing/2014/main" val="344306556"/>
                    </a:ext>
                  </a:extLst>
                </a:gridCol>
                <a:gridCol w="822960">
                  <a:extLst>
                    <a:ext uri="{9D8B030D-6E8A-4147-A177-3AD203B41FA5}">
                      <a16:colId xmlns:a16="http://schemas.microsoft.com/office/drawing/2014/main" val="1304519247"/>
                    </a:ext>
                  </a:extLst>
                </a:gridCol>
                <a:gridCol w="822960">
                  <a:extLst>
                    <a:ext uri="{9D8B030D-6E8A-4147-A177-3AD203B41FA5}">
                      <a16:colId xmlns:a16="http://schemas.microsoft.com/office/drawing/2014/main" val="2936128066"/>
                    </a:ext>
                  </a:extLst>
                </a:gridCol>
                <a:gridCol w="822960">
                  <a:extLst>
                    <a:ext uri="{9D8B030D-6E8A-4147-A177-3AD203B41FA5}">
                      <a16:colId xmlns:a16="http://schemas.microsoft.com/office/drawing/2014/main" val="3487836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95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- 2020-11-11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adalah mentega lepa susu yang tidak mempunyai lemak trans! Baik untuk kesihatan dan juga sedap untuk dimakan! Ada ke yang akan masak menggunakan Buttercup malam ini? 
Jika ada, kongsikan anda akan menggunakan Buttercup untuk resipi apa? Jawab menggunakan GIF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07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- 2020-11-09 10:00:01</a:t>
                      </a:r>
                      <a:r>
                        <a:rPr kumimoji="0" lang="en-US" sz="1000" b="0" i="0" u="none" strike="noStrike" kern="1200" cap="none" spc="0" normalizeH="0" baseline="0" noProof="0">
                          <a:ln>
                            <a:noFill/>
                          </a:ln>
                          <a:solidFill>
                            <a:prstClr val="black"/>
                          </a:solidFill>
                          <a:effectLst/>
                          <a:uLnTx/>
                          <a:uFillTx/>
                          <a:latin typeface="+mn-lt"/>
                          <a:ea typeface="+mn-ea"/>
                          <a:cs typeface="+mn-cs"/>
                        </a:rPr>
                        <a:t>
 Nak rasa sedap? 
Gunakan Buttercup! 
LIKE Buttercup untuk mendapatkan pelbagai resipi menarik dan terkini! 
Jangan lupa kongsikan kebahagiaan ini dengan kawan-kawan anda.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099258"/>
                  </a:ext>
                </a:extLst>
              </a:tr>
            </a:tbl>
          </a:graphicData>
        </a:graphic>
      </p:graphicFrame>
      <p:sp>
        <p:nvSpPr>
          <p:cNvPr id="4" name="Text Placeholder 3">
            <a:extLst>
              <a:ext uri="{FF2B5EF4-FFF2-40B4-BE49-F238E27FC236}">
                <a16:creationId xmlns:a16="http://schemas.microsoft.com/office/drawing/2014/main" id="{E58C5E5F-F1A0-4D0D-9FCC-92EE1F7996A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46204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047B-2B97-4639-A047-BF27BBBF6F56}"/>
              </a:ext>
            </a:extLst>
          </p:cNvPr>
          <p:cNvSpPr>
            <a:spLocks noGrp="1"/>
          </p:cNvSpPr>
          <p:nvPr>
            <p:ph type="title"/>
          </p:nvPr>
        </p:nvSpPr>
        <p:spPr/>
        <p:txBody>
          <a:bodyPr/>
          <a:lstStyle/>
          <a:p>
            <a:r>
              <a:rPr lang="en-US"/>
              <a:t>Facebook Own Posts Table | Buttercup Malaysia - 14 of 16</a:t>
            </a:r>
          </a:p>
        </p:txBody>
      </p:sp>
      <p:graphicFrame>
        <p:nvGraphicFramePr>
          <p:cNvPr id="5" name="Table Placeholder 4">
            <a:extLst>
              <a:ext uri="{FF2B5EF4-FFF2-40B4-BE49-F238E27FC236}">
                <a16:creationId xmlns:a16="http://schemas.microsoft.com/office/drawing/2014/main" id="{BAF84357-1787-4E53-B0B5-2BC716B18097}"/>
              </a:ext>
            </a:extLst>
          </p:cNvPr>
          <p:cNvGraphicFramePr>
            <a:graphicFrameLocks noGrp="1"/>
          </p:cNvGraphicFramePr>
          <p:nvPr>
            <p:ph type="tbl" sz="quarter" idx="13"/>
            <p:extLst>
              <p:ext uri="{D42A27DB-BD31-4B8C-83A1-F6EECF244321}">
                <p14:modId xmlns:p14="http://schemas.microsoft.com/office/powerpoint/2010/main" val="1819961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1671817"/>
                    </a:ext>
                  </a:extLst>
                </a:gridCol>
                <a:gridCol w="822960">
                  <a:extLst>
                    <a:ext uri="{9D8B030D-6E8A-4147-A177-3AD203B41FA5}">
                      <a16:colId xmlns:a16="http://schemas.microsoft.com/office/drawing/2014/main" val="3927042910"/>
                    </a:ext>
                  </a:extLst>
                </a:gridCol>
                <a:gridCol w="822960">
                  <a:extLst>
                    <a:ext uri="{9D8B030D-6E8A-4147-A177-3AD203B41FA5}">
                      <a16:colId xmlns:a16="http://schemas.microsoft.com/office/drawing/2014/main" val="768424518"/>
                    </a:ext>
                  </a:extLst>
                </a:gridCol>
                <a:gridCol w="822960">
                  <a:extLst>
                    <a:ext uri="{9D8B030D-6E8A-4147-A177-3AD203B41FA5}">
                      <a16:colId xmlns:a16="http://schemas.microsoft.com/office/drawing/2014/main" val="1673865505"/>
                    </a:ext>
                  </a:extLst>
                </a:gridCol>
                <a:gridCol w="822960">
                  <a:extLst>
                    <a:ext uri="{9D8B030D-6E8A-4147-A177-3AD203B41FA5}">
                      <a16:colId xmlns:a16="http://schemas.microsoft.com/office/drawing/2014/main" val="849832996"/>
                    </a:ext>
                  </a:extLst>
                </a:gridCol>
                <a:gridCol w="822960">
                  <a:extLst>
                    <a:ext uri="{9D8B030D-6E8A-4147-A177-3AD203B41FA5}">
                      <a16:colId xmlns:a16="http://schemas.microsoft.com/office/drawing/2014/main" val="2549828648"/>
                    </a:ext>
                  </a:extLst>
                </a:gridCol>
                <a:gridCol w="822960">
                  <a:extLst>
                    <a:ext uri="{9D8B030D-6E8A-4147-A177-3AD203B41FA5}">
                      <a16:colId xmlns:a16="http://schemas.microsoft.com/office/drawing/2014/main" val="4096261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666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- 2020-11-06 10:00:01</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disenaraikan sebagai jenama nombor satu dalam kategori mentega lepa susu di Malaysia bahkan di Singapura? Jadi anda tidak perlu lagi ragu-ragu memilih Buttercup sebagai bahan memasak!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4384350"/>
                  </a:ext>
                </a:extLst>
              </a:tr>
            </a:tbl>
          </a:graphicData>
        </a:graphic>
      </p:graphicFrame>
      <p:sp>
        <p:nvSpPr>
          <p:cNvPr id="4" name="Text Placeholder 3">
            <a:extLst>
              <a:ext uri="{FF2B5EF4-FFF2-40B4-BE49-F238E27FC236}">
                <a16:creationId xmlns:a16="http://schemas.microsoft.com/office/drawing/2014/main" id="{46F2A7AD-7308-4EA8-B367-5CF4503512F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611301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A28C1-AF74-4FB8-8D42-BDAC98187449}"/>
              </a:ext>
            </a:extLst>
          </p:cNvPr>
          <p:cNvSpPr>
            <a:spLocks noGrp="1"/>
          </p:cNvSpPr>
          <p:nvPr>
            <p:ph type="title"/>
          </p:nvPr>
        </p:nvSpPr>
        <p:spPr/>
        <p:txBody>
          <a:bodyPr/>
          <a:lstStyle/>
          <a:p>
            <a:r>
              <a:rPr lang="en-US"/>
              <a:t>Facebook Own Posts Table | Buttercup Malaysia - 15 of 16</a:t>
            </a:r>
          </a:p>
        </p:txBody>
      </p:sp>
      <p:graphicFrame>
        <p:nvGraphicFramePr>
          <p:cNvPr id="5" name="Table Placeholder 4">
            <a:extLst>
              <a:ext uri="{FF2B5EF4-FFF2-40B4-BE49-F238E27FC236}">
                <a16:creationId xmlns:a16="http://schemas.microsoft.com/office/drawing/2014/main" id="{47EAABC6-E817-48F7-8E1E-5F69E1A7DA6C}"/>
              </a:ext>
            </a:extLst>
          </p:cNvPr>
          <p:cNvGraphicFramePr>
            <a:graphicFrameLocks noGrp="1"/>
          </p:cNvGraphicFramePr>
          <p:nvPr>
            <p:ph type="tbl" sz="quarter" idx="13"/>
            <p:extLst>
              <p:ext uri="{D42A27DB-BD31-4B8C-83A1-F6EECF244321}">
                <p14:modId xmlns:p14="http://schemas.microsoft.com/office/powerpoint/2010/main" val="2503086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70535276"/>
                    </a:ext>
                  </a:extLst>
                </a:gridCol>
                <a:gridCol w="822960">
                  <a:extLst>
                    <a:ext uri="{9D8B030D-6E8A-4147-A177-3AD203B41FA5}">
                      <a16:colId xmlns:a16="http://schemas.microsoft.com/office/drawing/2014/main" val="1862724417"/>
                    </a:ext>
                  </a:extLst>
                </a:gridCol>
                <a:gridCol w="822960">
                  <a:extLst>
                    <a:ext uri="{9D8B030D-6E8A-4147-A177-3AD203B41FA5}">
                      <a16:colId xmlns:a16="http://schemas.microsoft.com/office/drawing/2014/main" val="2138708298"/>
                    </a:ext>
                  </a:extLst>
                </a:gridCol>
                <a:gridCol w="822960">
                  <a:extLst>
                    <a:ext uri="{9D8B030D-6E8A-4147-A177-3AD203B41FA5}">
                      <a16:colId xmlns:a16="http://schemas.microsoft.com/office/drawing/2014/main" val="3687918247"/>
                    </a:ext>
                  </a:extLst>
                </a:gridCol>
                <a:gridCol w="822960">
                  <a:extLst>
                    <a:ext uri="{9D8B030D-6E8A-4147-A177-3AD203B41FA5}">
                      <a16:colId xmlns:a16="http://schemas.microsoft.com/office/drawing/2014/main" val="1773224494"/>
                    </a:ext>
                  </a:extLst>
                </a:gridCol>
                <a:gridCol w="822960">
                  <a:extLst>
                    <a:ext uri="{9D8B030D-6E8A-4147-A177-3AD203B41FA5}">
                      <a16:colId xmlns:a16="http://schemas.microsoft.com/office/drawing/2014/main" val="295411443"/>
                    </a:ext>
                  </a:extLst>
                </a:gridCol>
                <a:gridCol w="822960">
                  <a:extLst>
                    <a:ext uri="{9D8B030D-6E8A-4147-A177-3AD203B41FA5}">
                      <a16:colId xmlns:a16="http://schemas.microsoft.com/office/drawing/2014/main" val="1073097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173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- 2020-11-04 10:00:01</a:t>
                      </a:r>
                      <a:r>
                        <a:rPr kumimoji="0" lang="en-US" sz="1000" b="0" i="0" u="none" strike="noStrike" kern="1200" cap="none" spc="0" normalizeH="0" baseline="0" noProof="0">
                          <a:ln>
                            <a:noFill/>
                          </a:ln>
                          <a:solidFill>
                            <a:prstClr val="black"/>
                          </a:solidFill>
                          <a:effectLst/>
                          <a:uLnTx/>
                          <a:uFillTx/>
                          <a:latin typeface="+mn-lt"/>
                          <a:ea typeface="+mn-ea"/>
                          <a:cs typeface="+mn-cs"/>
                        </a:rPr>
                        <a:t>
 Resipi yang Buttercup akan kongsikan hari ini adalah di antara salah satu resipi ikan yang terbaik. Digoreng dengan Buttercup Garlic Spread, ianya akan menambahkan rasa lazat dan memberikan bau yang penuh aromatik. Kalau tak percaya, cubalah hari ini!
#ResipiButtercup #SedapDenganButtercup
Ikan Buttercup Garlic Spread
Bahan-bahan: 
4 sudu besar Buttercup Garlic Spread
340g filet ikan
Secubit garam dan lada hitam
1 sudu kecil serbuk cili cayenne
2 sudu besar tepung jagung
2 sudu besar jus lemon
2 sudu besar minyak masak
Kepingan lemon (untuk hiasan)
Arahan: 
1. Potong filet ikan menjadi kepingan. Perapkan ikan dengan garam, lada hitam dan serbuk cili cayenne. Setelah itu, salutkan dengan tepung jagung dan ketepikan. 
2. Campurkan Buttercup Garlic Spread dengan jus lemon untuk dijadikan sos dan ketepikan.
3. Panaskan kuali pada api sederhana. Masukkan minyak masak dan setelah minyak dipanaskan, goreng ikan sehingga kedua-dua belah berubah menjadi garing dan berwarna perang keemasan.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6900110"/>
                  </a:ext>
                </a:extLst>
              </a:tr>
            </a:tbl>
          </a:graphicData>
        </a:graphic>
      </p:graphicFrame>
      <p:sp>
        <p:nvSpPr>
          <p:cNvPr id="4" name="Text Placeholder 3">
            <a:extLst>
              <a:ext uri="{FF2B5EF4-FFF2-40B4-BE49-F238E27FC236}">
                <a16:creationId xmlns:a16="http://schemas.microsoft.com/office/drawing/2014/main" id="{22293305-C8C2-4396-9C6C-CF2D1A3792F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58880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4EF0B-8E7F-4C55-ABC4-4E76ECEFBE5A}"/>
              </a:ext>
            </a:extLst>
          </p:cNvPr>
          <p:cNvSpPr>
            <a:spLocks noGrp="1"/>
          </p:cNvSpPr>
          <p:nvPr>
            <p:ph type="title"/>
          </p:nvPr>
        </p:nvSpPr>
        <p:spPr/>
        <p:txBody>
          <a:bodyPr/>
          <a:lstStyle/>
          <a:p>
            <a:r>
              <a:rPr lang="en-US"/>
              <a:t>Facebook Own Posts Table | Buttercup Malaysia - 16 of 16</a:t>
            </a:r>
          </a:p>
        </p:txBody>
      </p:sp>
      <p:graphicFrame>
        <p:nvGraphicFramePr>
          <p:cNvPr id="5" name="Table Placeholder 4">
            <a:extLst>
              <a:ext uri="{FF2B5EF4-FFF2-40B4-BE49-F238E27FC236}">
                <a16:creationId xmlns:a16="http://schemas.microsoft.com/office/drawing/2014/main" id="{5E8DC932-2C14-4269-BFE4-9B2681D11F8A}"/>
              </a:ext>
            </a:extLst>
          </p:cNvPr>
          <p:cNvGraphicFramePr>
            <a:graphicFrameLocks noGrp="1"/>
          </p:cNvGraphicFramePr>
          <p:nvPr>
            <p:ph type="tbl" sz="quarter" idx="13"/>
            <p:extLst>
              <p:ext uri="{D42A27DB-BD31-4B8C-83A1-F6EECF244321}">
                <p14:modId xmlns:p14="http://schemas.microsoft.com/office/powerpoint/2010/main" val="69904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46482465"/>
                    </a:ext>
                  </a:extLst>
                </a:gridCol>
                <a:gridCol w="822960">
                  <a:extLst>
                    <a:ext uri="{9D8B030D-6E8A-4147-A177-3AD203B41FA5}">
                      <a16:colId xmlns:a16="http://schemas.microsoft.com/office/drawing/2014/main" val="3428567326"/>
                    </a:ext>
                  </a:extLst>
                </a:gridCol>
                <a:gridCol w="822960">
                  <a:extLst>
                    <a:ext uri="{9D8B030D-6E8A-4147-A177-3AD203B41FA5}">
                      <a16:colId xmlns:a16="http://schemas.microsoft.com/office/drawing/2014/main" val="1684373659"/>
                    </a:ext>
                  </a:extLst>
                </a:gridCol>
                <a:gridCol w="822960">
                  <a:extLst>
                    <a:ext uri="{9D8B030D-6E8A-4147-A177-3AD203B41FA5}">
                      <a16:colId xmlns:a16="http://schemas.microsoft.com/office/drawing/2014/main" val="2110511854"/>
                    </a:ext>
                  </a:extLst>
                </a:gridCol>
                <a:gridCol w="822960">
                  <a:extLst>
                    <a:ext uri="{9D8B030D-6E8A-4147-A177-3AD203B41FA5}">
                      <a16:colId xmlns:a16="http://schemas.microsoft.com/office/drawing/2014/main" val="649105239"/>
                    </a:ext>
                  </a:extLst>
                </a:gridCol>
                <a:gridCol w="822960">
                  <a:extLst>
                    <a:ext uri="{9D8B030D-6E8A-4147-A177-3AD203B41FA5}">
                      <a16:colId xmlns:a16="http://schemas.microsoft.com/office/drawing/2014/main" val="3803877486"/>
                    </a:ext>
                  </a:extLst>
                </a:gridCol>
                <a:gridCol w="822960">
                  <a:extLst>
                    <a:ext uri="{9D8B030D-6E8A-4147-A177-3AD203B41FA5}">
                      <a16:colId xmlns:a16="http://schemas.microsoft.com/office/drawing/2014/main" val="2519302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56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- 2020-11-02 18:00:01</a:t>
                      </a:r>
                      <a:r>
                        <a:rPr kumimoji="0" lang="en-US" sz="1000" b="0" i="0" u="none" strike="noStrike" kern="1200" cap="none" spc="0" normalizeH="0" baseline="0" noProof="0">
                          <a:ln>
                            <a:noFill/>
                          </a:ln>
                          <a:solidFill>
                            <a:prstClr val="black"/>
                          </a:solidFill>
                          <a:effectLst/>
                          <a:uLnTx/>
                          <a:uFillTx/>
                          <a:latin typeface="+mn-lt"/>
                          <a:ea typeface="+mn-ea"/>
                          <a:cs typeface="+mn-cs"/>
                        </a:rPr>
                        <a:t>
 Ibu-ibu pasti tahu bukan senang untuk menggoreng ikan kalau tidak tahu caranya. Buttercup akan kongsikan #TipButtercup untuk menggoreng ikan!
Salah satu sebab ikan meletup-letup apabila digoreng adalah kerana ianya masih mempunyai banyak kelembapan. Untuk membersihkan kelembapan pada ikan, gunakan 2 bahan ini: 
1. Limau nipis: Gunakan sedikit limau nipis bersama sedikit garam halus.
2. Tepung gandum: Salut ikan dengan tepung gandum. Lebih elok jika dapat perapkan ikan dengan tepung gandum selama 15 minit. Kemudian gorengkan dengan Buttercup.
Dua bahan ini bukan sahaja dapat mengurangkan lendir ikan, malah dapat menyingkirkan bau hanyir juga. Jom ramai-ramai cuba tip ini!
Sumber: https://siraplimau.com/petua-goreng-ikan-tak-meletup-melekat/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0491219"/>
                  </a:ext>
                </a:extLst>
              </a:tr>
            </a:tbl>
          </a:graphicData>
        </a:graphic>
      </p:graphicFrame>
      <p:sp>
        <p:nvSpPr>
          <p:cNvPr id="4" name="Text Placeholder 3">
            <a:extLst>
              <a:ext uri="{FF2B5EF4-FFF2-40B4-BE49-F238E27FC236}">
                <a16:creationId xmlns:a16="http://schemas.microsoft.com/office/drawing/2014/main" id="{D011FD82-4CD2-47BF-B1B5-2098857BDB2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705925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CB2D6-5773-4973-B69E-34C8DFA10300}"/>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73E78704-4124-4030-82E7-95ABC22B1707}"/>
              </a:ext>
            </a:extLst>
          </p:cNvPr>
          <p:cNvGraphicFramePr>
            <a:graphicFrameLocks noGrp="1"/>
          </p:cNvGraphicFramePr>
          <p:nvPr>
            <p:ph type="chart" sz="quarter" idx="13"/>
            <p:extLst>
              <p:ext uri="{D42A27DB-BD31-4B8C-83A1-F6EECF244321}">
                <p14:modId xmlns:p14="http://schemas.microsoft.com/office/powerpoint/2010/main" val="1450846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46D4F-EC7D-418C-A85F-3FD354F21912}"/>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7FD58F5D-5A2D-46B4-931C-C75B6CF060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274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704D-69B3-4EC1-B0FF-864130CEE43D}"/>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8D00989F-FC09-4FED-ADE3-9A9F80F1C8F7}"/>
              </a:ext>
            </a:extLst>
          </p:cNvPr>
          <p:cNvGraphicFramePr>
            <a:graphicFrameLocks noGrp="1"/>
          </p:cNvGraphicFramePr>
          <p:nvPr>
            <p:ph type="chart" sz="quarter" idx="13"/>
            <p:extLst>
              <p:ext uri="{D42A27DB-BD31-4B8C-83A1-F6EECF244321}">
                <p14:modId xmlns:p14="http://schemas.microsoft.com/office/powerpoint/2010/main" val="1790471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3D0B66-8D6B-4DE0-9544-52A03EDB6C10}"/>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3B0BAE21-DEB7-4DCE-932C-EA2EA52AAF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24204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1063</Words>
  <Application>Microsoft Office PowerPoint</Application>
  <PresentationFormat>On-screen Show (4:3)</PresentationFormat>
  <Paragraphs>459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4</vt:lpstr>
      <vt:lpstr>Facebook (FB) Custom Own Posts Table (new) | Buttercup Malaysia - 2 of 4</vt:lpstr>
      <vt:lpstr>Facebook (FB) Custom Own Posts Table (new) | Buttercup Malaysia - 3 of 4</vt:lpstr>
      <vt:lpstr>Facebook (FB) Custom Own Posts Table (new) | Buttercup Malaysia - 4 of 4</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16</vt:lpstr>
      <vt:lpstr>Facebook Own Posts Table | Buttercup Malaysia - 2 of 16</vt:lpstr>
      <vt:lpstr>Facebook Own Posts Table | Buttercup Malaysia - 3 of 16</vt:lpstr>
      <vt:lpstr>Facebook Own Posts Table | Buttercup Malaysia - 4 of 16</vt:lpstr>
      <vt:lpstr>Facebook Own Posts Table | Buttercup Malaysia - 5 of 16</vt:lpstr>
      <vt:lpstr>Facebook Own Posts Table | Buttercup Malaysia - 6 of 16</vt:lpstr>
      <vt:lpstr>Facebook Own Posts Table | Buttercup Malaysia - 7 of 16</vt:lpstr>
      <vt:lpstr>Facebook Own Posts Table | Buttercup Malaysia - 8 of 16</vt:lpstr>
      <vt:lpstr>Facebook Own Posts Table | Buttercup Malaysia - 9 of 16</vt:lpstr>
      <vt:lpstr>Facebook Own Posts Table | Buttercup Malaysia - 10 of 16</vt:lpstr>
      <vt:lpstr>Facebook Own Posts Table | Buttercup Malaysia - 11 of 16</vt:lpstr>
      <vt:lpstr>Facebook Own Posts Table | Buttercup Malaysia - 12 of 16</vt:lpstr>
      <vt:lpstr>Facebook Own Posts Table | Buttercup Malaysia - 13 of 16</vt:lpstr>
      <vt:lpstr>Facebook Own Posts Table | Buttercup Malaysia - 14 of 16</vt:lpstr>
      <vt:lpstr>Facebook Own Posts Table | Buttercup Malaysia - 15 of 16</vt:lpstr>
      <vt:lpstr>Facebook Own Posts Table | Buttercup Malaysia - 16 of 16</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2020-12-08T02:17:03Z</dcterms:created>
  <dcterms:modified xsi:type="dcterms:W3CDTF">2020-12-08T02:17:45Z</dcterms:modified>
</cp:coreProperties>
</file>