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11129</c:v>
                </c:pt>
                <c:pt idx="1">
                  <c:v>3201</c:v>
                </c:pt>
                <c:pt idx="2">
                  <c:v>2693</c:v>
                </c:pt>
                <c:pt idx="3">
                  <c:v>2566</c:v>
                </c:pt>
                <c:pt idx="4">
                  <c:v>5150</c:v>
                </c:pt>
                <c:pt idx="5">
                  <c:v>2354</c:v>
                </c:pt>
                <c:pt idx="6">
                  <c:v>1956</c:v>
                </c:pt>
                <c:pt idx="7">
                  <c:v>2385</c:v>
                </c:pt>
                <c:pt idx="8">
                  <c:v>2006</c:v>
                </c:pt>
                <c:pt idx="9">
                  <c:v>1686</c:v>
                </c:pt>
                <c:pt idx="10">
                  <c:v>5213</c:v>
                </c:pt>
                <c:pt idx="11">
                  <c:v>10847</c:v>
                </c:pt>
                <c:pt idx="12">
                  <c:v>9911</c:v>
                </c:pt>
                <c:pt idx="13">
                  <c:v>8071</c:v>
                </c:pt>
                <c:pt idx="14">
                  <c:v>26251</c:v>
                </c:pt>
                <c:pt idx="15">
                  <c:v>35670</c:v>
                </c:pt>
                <c:pt idx="16">
                  <c:v>6873</c:v>
                </c:pt>
                <c:pt idx="17">
                  <c:v>4597</c:v>
                </c:pt>
                <c:pt idx="18">
                  <c:v>8899</c:v>
                </c:pt>
                <c:pt idx="19">
                  <c:v>7428</c:v>
                </c:pt>
                <c:pt idx="20">
                  <c:v>13147</c:v>
                </c:pt>
                <c:pt idx="21">
                  <c:v>13795</c:v>
                </c:pt>
                <c:pt idx="22">
                  <c:v>12597</c:v>
                </c:pt>
                <c:pt idx="23">
                  <c:v>12448</c:v>
                </c:pt>
                <c:pt idx="24">
                  <c:v>16346</c:v>
                </c:pt>
                <c:pt idx="25">
                  <c:v>13575</c:v>
                </c:pt>
                <c:pt idx="26">
                  <c:v>11567</c:v>
                </c:pt>
                <c:pt idx="27">
                  <c:v>9582</c:v>
                </c:pt>
                <c:pt idx="28">
                  <c:v>11585</c:v>
                </c:pt>
                <c:pt idx="29">
                  <c:v>12094</c:v>
                </c:pt>
              </c:numCache>
            </c:numRef>
          </c:val>
          <c:smooth val="0"/>
          <c:extLst>
            <c:ext xmlns:c16="http://schemas.microsoft.com/office/drawing/2014/chart" uri="{C3380CC4-5D6E-409C-BE32-E72D297353CC}">
              <c16:uniqueId val="{00000000-A820-48F9-AE46-F2EDBF002529}"/>
            </c:ext>
          </c:extLst>
        </c:ser>
        <c:dLbls>
          <c:showLegendKey val="0"/>
          <c:showVal val="0"/>
          <c:showCatName val="0"/>
          <c:showSerName val="0"/>
          <c:showPercent val="0"/>
          <c:showBubbleSize val="0"/>
        </c:dLbls>
        <c:smooth val="0"/>
        <c:axId val="17836640"/>
        <c:axId val="327363184"/>
      </c:lineChart>
      <c:dateAx>
        <c:axId val="1783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63184"/>
        <c:crosses val="autoZero"/>
        <c:auto val="1"/>
        <c:lblOffset val="100"/>
        <c:baseTimeUnit val="days"/>
      </c:dateAx>
      <c:valAx>
        <c:axId val="32736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312</c:v>
                </c:pt>
                <c:pt idx="1">
                  <c:v>108</c:v>
                </c:pt>
                <c:pt idx="2">
                  <c:v>103</c:v>
                </c:pt>
                <c:pt idx="3">
                  <c:v>82</c:v>
                </c:pt>
                <c:pt idx="4">
                  <c:v>183</c:v>
                </c:pt>
                <c:pt idx="5">
                  <c:v>51</c:v>
                </c:pt>
                <c:pt idx="6">
                  <c:v>48</c:v>
                </c:pt>
                <c:pt idx="7">
                  <c:v>48</c:v>
                </c:pt>
                <c:pt idx="8">
                  <c:v>56</c:v>
                </c:pt>
                <c:pt idx="9">
                  <c:v>67</c:v>
                </c:pt>
                <c:pt idx="10">
                  <c:v>254</c:v>
                </c:pt>
                <c:pt idx="11">
                  <c:v>461</c:v>
                </c:pt>
                <c:pt idx="12">
                  <c:v>356</c:v>
                </c:pt>
                <c:pt idx="13">
                  <c:v>254</c:v>
                </c:pt>
                <c:pt idx="14">
                  <c:v>2382</c:v>
                </c:pt>
                <c:pt idx="15">
                  <c:v>3795</c:v>
                </c:pt>
                <c:pt idx="16">
                  <c:v>561</c:v>
                </c:pt>
                <c:pt idx="17">
                  <c:v>359</c:v>
                </c:pt>
                <c:pt idx="18">
                  <c:v>697</c:v>
                </c:pt>
                <c:pt idx="19">
                  <c:v>245</c:v>
                </c:pt>
                <c:pt idx="20">
                  <c:v>494</c:v>
                </c:pt>
                <c:pt idx="21">
                  <c:v>418</c:v>
                </c:pt>
                <c:pt idx="22">
                  <c:v>357</c:v>
                </c:pt>
                <c:pt idx="23">
                  <c:v>338</c:v>
                </c:pt>
                <c:pt idx="24">
                  <c:v>417</c:v>
                </c:pt>
                <c:pt idx="25">
                  <c:v>346</c:v>
                </c:pt>
                <c:pt idx="26">
                  <c:v>277</c:v>
                </c:pt>
                <c:pt idx="27">
                  <c:v>260</c:v>
                </c:pt>
                <c:pt idx="28">
                  <c:v>287</c:v>
                </c:pt>
                <c:pt idx="29">
                  <c:v>295</c:v>
                </c:pt>
              </c:numCache>
            </c:numRef>
          </c:val>
          <c:smooth val="0"/>
          <c:extLst>
            <c:ext xmlns:c16="http://schemas.microsoft.com/office/drawing/2014/chart" uri="{C3380CC4-5D6E-409C-BE32-E72D297353CC}">
              <c16:uniqueId val="{00000000-19A4-46AA-AD06-736FDD8D1A94}"/>
            </c:ext>
          </c:extLst>
        </c:ser>
        <c:dLbls>
          <c:showLegendKey val="0"/>
          <c:showVal val="0"/>
          <c:showCatName val="0"/>
          <c:showSerName val="0"/>
          <c:showPercent val="0"/>
          <c:showBubbleSize val="0"/>
        </c:dLbls>
        <c:smooth val="0"/>
        <c:axId val="328825304"/>
        <c:axId val="328832848"/>
      </c:lineChart>
      <c:dateAx>
        <c:axId val="32882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2848"/>
        <c:crosses val="autoZero"/>
        <c:auto val="1"/>
        <c:lblOffset val="100"/>
        <c:baseTimeUnit val="days"/>
      </c:dateAx>
      <c:valAx>
        <c:axId val="32883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2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55</c:v>
                </c:pt>
                <c:pt idx="1">
                  <c:v>0</c:v>
                </c:pt>
                <c:pt idx="2">
                  <c:v>51</c:v>
                </c:pt>
                <c:pt idx="3">
                  <c:v>0</c:v>
                </c:pt>
                <c:pt idx="4">
                  <c:v>117</c:v>
                </c:pt>
                <c:pt idx="5">
                  <c:v>0</c:v>
                </c:pt>
                <c:pt idx="6">
                  <c:v>21</c:v>
                </c:pt>
                <c:pt idx="7">
                  <c:v>0</c:v>
                </c:pt>
                <c:pt idx="8">
                  <c:v>64</c:v>
                </c:pt>
                <c:pt idx="9">
                  <c:v>0</c:v>
                </c:pt>
                <c:pt idx="10">
                  <c:v>26</c:v>
                </c:pt>
                <c:pt idx="11">
                  <c:v>247</c:v>
                </c:pt>
                <c:pt idx="12">
                  <c:v>178</c:v>
                </c:pt>
                <c:pt idx="13">
                  <c:v>47</c:v>
                </c:pt>
                <c:pt idx="14">
                  <c:v>85</c:v>
                </c:pt>
                <c:pt idx="15">
                  <c:v>0</c:v>
                </c:pt>
                <c:pt idx="16">
                  <c:v>284</c:v>
                </c:pt>
                <c:pt idx="17">
                  <c:v>0</c:v>
                </c:pt>
                <c:pt idx="18">
                  <c:v>88</c:v>
                </c:pt>
                <c:pt idx="19">
                  <c:v>0</c:v>
                </c:pt>
                <c:pt idx="20">
                  <c:v>134</c:v>
                </c:pt>
                <c:pt idx="21">
                  <c:v>100</c:v>
                </c:pt>
                <c:pt idx="22">
                  <c:v>134</c:v>
                </c:pt>
                <c:pt idx="23">
                  <c:v>0</c:v>
                </c:pt>
                <c:pt idx="24">
                  <c:v>65</c:v>
                </c:pt>
                <c:pt idx="25">
                  <c:v>84</c:v>
                </c:pt>
                <c:pt idx="26">
                  <c:v>47</c:v>
                </c:pt>
                <c:pt idx="27">
                  <c:v>0</c:v>
                </c:pt>
                <c:pt idx="28">
                  <c:v>12</c:v>
                </c:pt>
                <c:pt idx="29">
                  <c:v>127</c:v>
                </c:pt>
              </c:numCache>
            </c:numRef>
          </c:val>
          <c:smooth val="0"/>
          <c:extLst>
            <c:ext xmlns:c16="http://schemas.microsoft.com/office/drawing/2014/chart" uri="{C3380CC4-5D6E-409C-BE32-E72D297353CC}">
              <c16:uniqueId val="{00000000-4C5E-4995-980F-9046D651AC1A}"/>
            </c:ext>
          </c:extLst>
        </c:ser>
        <c:dLbls>
          <c:showLegendKey val="0"/>
          <c:showVal val="0"/>
          <c:showCatName val="0"/>
          <c:showSerName val="0"/>
          <c:showPercent val="0"/>
          <c:showBubbleSize val="0"/>
        </c:dLbls>
        <c:smooth val="0"/>
        <c:axId val="328830552"/>
        <c:axId val="328832520"/>
      </c:lineChart>
      <c:dateAx>
        <c:axId val="32883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2520"/>
        <c:crosses val="autoZero"/>
        <c:auto val="1"/>
        <c:lblOffset val="100"/>
        <c:baseTimeUnit val="days"/>
      </c:dateAx>
      <c:valAx>
        <c:axId val="32883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2262</c:v>
                </c:pt>
              </c:numCache>
            </c:numRef>
          </c:val>
          <c:extLst>
            <c:ext xmlns:c16="http://schemas.microsoft.com/office/drawing/2014/chart" uri="{C3380CC4-5D6E-409C-BE32-E72D297353CC}">
              <c16:uniqueId val="{00000000-6B35-43C4-98A4-8B9841D7DE6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49</c:v>
                </c:pt>
              </c:numCache>
            </c:numRef>
          </c:val>
          <c:extLst>
            <c:ext xmlns:c16="http://schemas.microsoft.com/office/drawing/2014/chart" uri="{C3380CC4-5D6E-409C-BE32-E72D297353CC}">
              <c16:uniqueId val="{00000001-6B35-43C4-98A4-8B9841D7DE6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6B35-43C4-98A4-8B9841D7DE6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6B35-43C4-98A4-8B9841D7DE6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B35-43C4-98A4-8B9841D7DE6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B35-43C4-98A4-8B9841D7DE6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774</c:v>
                </c:pt>
              </c:numCache>
            </c:numRef>
          </c:val>
          <c:extLst>
            <c:ext xmlns:c16="http://schemas.microsoft.com/office/drawing/2014/chart" uri="{C3380CC4-5D6E-409C-BE32-E72D297353CC}">
              <c16:uniqueId val="{00000006-6B35-43C4-98A4-8B9841D7DE6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1062</c:v>
                </c:pt>
              </c:numCache>
            </c:numRef>
          </c:val>
          <c:extLst>
            <c:ext xmlns:c16="http://schemas.microsoft.com/office/drawing/2014/chart" uri="{C3380CC4-5D6E-409C-BE32-E72D297353CC}">
              <c16:uniqueId val="{00000007-6B35-43C4-98A4-8B9841D7DE65}"/>
            </c:ext>
          </c:extLst>
        </c:ser>
        <c:dLbls>
          <c:showLegendKey val="0"/>
          <c:showVal val="0"/>
          <c:showCatName val="0"/>
          <c:showSerName val="0"/>
          <c:showPercent val="0"/>
          <c:showBubbleSize val="0"/>
        </c:dLbls>
        <c:gapWidth val="150"/>
        <c:overlap val="100"/>
        <c:axId val="73728360"/>
        <c:axId val="73729672"/>
      </c:barChart>
      <c:catAx>
        <c:axId val="7372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9672"/>
        <c:crosses val="autoZero"/>
        <c:auto val="1"/>
        <c:lblAlgn val="ctr"/>
        <c:lblOffset val="100"/>
        <c:noMultiLvlLbl val="0"/>
      </c:catAx>
      <c:valAx>
        <c:axId val="73729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0.12707680419010001</c:v>
                </c:pt>
                <c:pt idx="1">
                  <c:v>0.591880250146682</c:v>
                </c:pt>
                <c:pt idx="2">
                  <c:v>4.8655533135849097E-2</c:v>
                </c:pt>
                <c:pt idx="3">
                  <c:v>0.136092388271154</c:v>
                </c:pt>
                <c:pt idx="4">
                  <c:v>0.12965268535611599</c:v>
                </c:pt>
                <c:pt idx="5">
                  <c:v>7.3555717740665993E-2</c:v>
                </c:pt>
                <c:pt idx="6">
                  <c:v>5.9459923582192098E-2</c:v>
                </c:pt>
              </c:numCache>
            </c:numRef>
          </c:val>
          <c:extLst>
            <c:ext xmlns:c16="http://schemas.microsoft.com/office/drawing/2014/chart" uri="{C3380CC4-5D6E-409C-BE32-E72D297353CC}">
              <c16:uniqueId val="{00000000-B9D5-4B48-B300-17F1D5884A5F}"/>
            </c:ext>
          </c:extLst>
        </c:ser>
        <c:dLbls>
          <c:showLegendKey val="0"/>
          <c:showVal val="0"/>
          <c:showCatName val="0"/>
          <c:showSerName val="0"/>
          <c:showPercent val="0"/>
          <c:showBubbleSize val="0"/>
        </c:dLbls>
        <c:gapWidth val="219"/>
        <c:overlap val="-27"/>
        <c:axId val="73729344"/>
        <c:axId val="73728688"/>
      </c:barChart>
      <c:catAx>
        <c:axId val="7372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8688"/>
        <c:crosses val="autoZero"/>
        <c:auto val="1"/>
        <c:lblAlgn val="ctr"/>
        <c:lblOffset val="100"/>
        <c:noMultiLvlLbl val="0"/>
      </c:catAx>
      <c:valAx>
        <c:axId val="7372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6631</c:v>
                </c:pt>
                <c:pt idx="2">
                  <c:v>5302</c:v>
                </c:pt>
                <c:pt idx="3">
                  <c:v>2773</c:v>
                </c:pt>
                <c:pt idx="4">
                  <c:v>1494</c:v>
                </c:pt>
                <c:pt idx="5">
                  <c:v>1070</c:v>
                </c:pt>
                <c:pt idx="6">
                  <c:v>810</c:v>
                </c:pt>
              </c:numCache>
            </c:numRef>
          </c:val>
          <c:extLst>
            <c:ext xmlns:c16="http://schemas.microsoft.com/office/drawing/2014/chart" uri="{C3380CC4-5D6E-409C-BE32-E72D297353CC}">
              <c16:uniqueId val="{00000000-E0F6-46D1-8869-27CE4503E1D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188</c:v>
                </c:pt>
                <c:pt idx="1">
                  <c:v>10832</c:v>
                </c:pt>
                <c:pt idx="2">
                  <c:v>24504</c:v>
                </c:pt>
                <c:pt idx="3">
                  <c:v>30705</c:v>
                </c:pt>
                <c:pt idx="4">
                  <c:v>17417</c:v>
                </c:pt>
                <c:pt idx="5">
                  <c:v>10866</c:v>
                </c:pt>
                <c:pt idx="6">
                  <c:v>4067</c:v>
                </c:pt>
              </c:numCache>
            </c:numRef>
          </c:val>
          <c:extLst>
            <c:ext xmlns:c16="http://schemas.microsoft.com/office/drawing/2014/chart" uri="{C3380CC4-5D6E-409C-BE32-E72D297353CC}">
              <c16:uniqueId val="{00000001-E0F6-46D1-8869-27CE4503E1DB}"/>
            </c:ext>
          </c:extLst>
        </c:ser>
        <c:dLbls>
          <c:showLegendKey val="0"/>
          <c:showVal val="0"/>
          <c:showCatName val="0"/>
          <c:showSerName val="0"/>
          <c:showPercent val="0"/>
          <c:showBubbleSize val="0"/>
        </c:dLbls>
        <c:gapWidth val="219"/>
        <c:overlap val="-27"/>
        <c:axId val="332353856"/>
        <c:axId val="332355496"/>
      </c:barChart>
      <c:catAx>
        <c:axId val="33235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5496"/>
        <c:crosses val="autoZero"/>
        <c:auto val="1"/>
        <c:lblAlgn val="ctr"/>
        <c:lblOffset val="100"/>
        <c:noMultiLvlLbl val="0"/>
      </c:catAx>
      <c:valAx>
        <c:axId val="3323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4.8574427298828098E-2</c:v>
                </c:pt>
                <c:pt idx="1">
                  <c:v>0</c:v>
                </c:pt>
                <c:pt idx="2">
                  <c:v>4.9425536527205702E-2</c:v>
                </c:pt>
                <c:pt idx="3">
                  <c:v>0</c:v>
                </c:pt>
                <c:pt idx="4">
                  <c:v>0.129155289732588</c:v>
                </c:pt>
                <c:pt idx="5">
                  <c:v>0</c:v>
                </c:pt>
                <c:pt idx="6">
                  <c:v>2.25318912922906E-2</c:v>
                </c:pt>
                <c:pt idx="7">
                  <c:v>0</c:v>
                </c:pt>
                <c:pt idx="8">
                  <c:v>6.0647017033147899E-2</c:v>
                </c:pt>
                <c:pt idx="9">
                  <c:v>0</c:v>
                </c:pt>
                <c:pt idx="10">
                  <c:v>2.3384721981638702E-2</c:v>
                </c:pt>
                <c:pt idx="11">
                  <c:v>0.25793942751296201</c:v>
                </c:pt>
                <c:pt idx="12">
                  <c:v>0.21011128116002201</c:v>
                </c:pt>
                <c:pt idx="13">
                  <c:v>4.0596684891986902E-2</c:v>
                </c:pt>
                <c:pt idx="14">
                  <c:v>7.7657169482458099E-2</c:v>
                </c:pt>
                <c:pt idx="15">
                  <c:v>0</c:v>
                </c:pt>
                <c:pt idx="16">
                  <c:v>0.86572818459683998</c:v>
                </c:pt>
                <c:pt idx="17">
                  <c:v>0</c:v>
                </c:pt>
                <c:pt idx="18">
                  <c:v>8.1631951605141903E-2</c:v>
                </c:pt>
                <c:pt idx="19">
                  <c:v>0</c:v>
                </c:pt>
                <c:pt idx="20">
                  <c:v>0.157884349713835</c:v>
                </c:pt>
                <c:pt idx="21">
                  <c:v>9.5125462772521596E-2</c:v>
                </c:pt>
                <c:pt idx="22">
                  <c:v>0.16262389372956501</c:v>
                </c:pt>
                <c:pt idx="23">
                  <c:v>0</c:v>
                </c:pt>
                <c:pt idx="24">
                  <c:v>6.1060488313107897E-2</c:v>
                </c:pt>
                <c:pt idx="25">
                  <c:v>7.8492935635792793E-2</c:v>
                </c:pt>
                <c:pt idx="26">
                  <c:v>5.02923777213291E-2</c:v>
                </c:pt>
                <c:pt idx="27">
                  <c:v>0</c:v>
                </c:pt>
                <c:pt idx="28">
                  <c:v>1.70228702261488E-2</c:v>
                </c:pt>
                <c:pt idx="29">
                  <c:v>0.15647855223322099</c:v>
                </c:pt>
              </c:numCache>
            </c:numRef>
          </c:val>
          <c:smooth val="0"/>
          <c:extLst>
            <c:ext xmlns:c16="http://schemas.microsoft.com/office/drawing/2014/chart" uri="{C3380CC4-5D6E-409C-BE32-E72D297353CC}">
              <c16:uniqueId val="{00000000-9D8F-4C4E-81DC-12B4534BE999}"/>
            </c:ext>
          </c:extLst>
        </c:ser>
        <c:dLbls>
          <c:showLegendKey val="0"/>
          <c:showVal val="0"/>
          <c:showCatName val="0"/>
          <c:showSerName val="0"/>
          <c:showPercent val="0"/>
          <c:showBubbleSize val="0"/>
        </c:dLbls>
        <c:smooth val="0"/>
        <c:axId val="332353200"/>
        <c:axId val="332356808"/>
      </c:lineChart>
      <c:dateAx>
        <c:axId val="33235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6808"/>
        <c:crosses val="autoZero"/>
        <c:auto val="1"/>
        <c:lblOffset val="100"/>
        <c:baseTimeUnit val="days"/>
      </c:dateAx>
      <c:valAx>
        <c:axId val="33235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115299</c:v>
                </c:pt>
                <c:pt idx="1">
                  <c:v>115318</c:v>
                </c:pt>
                <c:pt idx="2">
                  <c:v>115333</c:v>
                </c:pt>
                <c:pt idx="3">
                  <c:v>115356</c:v>
                </c:pt>
                <c:pt idx="4">
                  <c:v>115375</c:v>
                </c:pt>
                <c:pt idx="5">
                  <c:v>115389</c:v>
                </c:pt>
                <c:pt idx="6">
                  <c:v>115396</c:v>
                </c:pt>
                <c:pt idx="7">
                  <c:v>115412</c:v>
                </c:pt>
                <c:pt idx="8">
                  <c:v>115433</c:v>
                </c:pt>
                <c:pt idx="9">
                  <c:v>115449</c:v>
                </c:pt>
                <c:pt idx="10">
                  <c:v>115472</c:v>
                </c:pt>
                <c:pt idx="11">
                  <c:v>115590</c:v>
                </c:pt>
                <c:pt idx="12">
                  <c:v>115717</c:v>
                </c:pt>
                <c:pt idx="13">
                  <c:v>115829</c:v>
                </c:pt>
                <c:pt idx="14">
                  <c:v>115960</c:v>
                </c:pt>
                <c:pt idx="15">
                  <c:v>116096</c:v>
                </c:pt>
                <c:pt idx="16">
                  <c:v>116194</c:v>
                </c:pt>
                <c:pt idx="17">
                  <c:v>116342</c:v>
                </c:pt>
                <c:pt idx="18">
                  <c:v>116411</c:v>
                </c:pt>
                <c:pt idx="19">
                  <c:v>116480</c:v>
                </c:pt>
                <c:pt idx="20">
                  <c:v>116603</c:v>
                </c:pt>
                <c:pt idx="21">
                  <c:v>116773</c:v>
                </c:pt>
                <c:pt idx="22">
                  <c:v>116895</c:v>
                </c:pt>
                <c:pt idx="23">
                  <c:v>117044</c:v>
                </c:pt>
                <c:pt idx="24">
                  <c:v>117151</c:v>
                </c:pt>
                <c:pt idx="25">
                  <c:v>117265</c:v>
                </c:pt>
                <c:pt idx="26">
                  <c:v>117364</c:v>
                </c:pt>
                <c:pt idx="27">
                  <c:v>117434</c:v>
                </c:pt>
                <c:pt idx="28">
                  <c:v>117544</c:v>
                </c:pt>
                <c:pt idx="29">
                  <c:v>117632</c:v>
                </c:pt>
              </c:numCache>
            </c:numRef>
          </c:val>
          <c:smooth val="0"/>
          <c:extLst>
            <c:ext xmlns:c16="http://schemas.microsoft.com/office/drawing/2014/chart" uri="{C3380CC4-5D6E-409C-BE32-E72D297353CC}">
              <c16:uniqueId val="{00000000-66C9-4260-B0D0-77518C9490C9}"/>
            </c:ext>
          </c:extLst>
        </c:ser>
        <c:dLbls>
          <c:showLegendKey val="0"/>
          <c:showVal val="0"/>
          <c:showCatName val="0"/>
          <c:showSerName val="0"/>
          <c:showPercent val="0"/>
          <c:showBubbleSize val="0"/>
        </c:dLbls>
        <c:smooth val="0"/>
        <c:axId val="337480544"/>
        <c:axId val="337482184"/>
      </c:lineChart>
      <c:dateAx>
        <c:axId val="33748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82184"/>
        <c:crosses val="autoZero"/>
        <c:auto val="1"/>
        <c:lblOffset val="100"/>
        <c:baseTimeUnit val="days"/>
      </c:dateAx>
      <c:valAx>
        <c:axId val="33748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8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62</c:v>
                </c:pt>
                <c:pt idx="1">
                  <c:v>50</c:v>
                </c:pt>
                <c:pt idx="2">
                  <c:v>53</c:v>
                </c:pt>
                <c:pt idx="3">
                  <c:v>43</c:v>
                </c:pt>
                <c:pt idx="4">
                  <c:v>46</c:v>
                </c:pt>
                <c:pt idx="5">
                  <c:v>32</c:v>
                </c:pt>
                <c:pt idx="6">
                  <c:v>33</c:v>
                </c:pt>
                <c:pt idx="7">
                  <c:v>31</c:v>
                </c:pt>
                <c:pt idx="8">
                  <c:v>39</c:v>
                </c:pt>
                <c:pt idx="9">
                  <c:v>36</c:v>
                </c:pt>
                <c:pt idx="10">
                  <c:v>70</c:v>
                </c:pt>
                <c:pt idx="11">
                  <c:v>75</c:v>
                </c:pt>
                <c:pt idx="12">
                  <c:v>101</c:v>
                </c:pt>
                <c:pt idx="13">
                  <c:v>82</c:v>
                </c:pt>
                <c:pt idx="14">
                  <c:v>104</c:v>
                </c:pt>
                <c:pt idx="15">
                  <c:v>94</c:v>
                </c:pt>
                <c:pt idx="16">
                  <c:v>329</c:v>
                </c:pt>
                <c:pt idx="17">
                  <c:v>187</c:v>
                </c:pt>
                <c:pt idx="18">
                  <c:v>138</c:v>
                </c:pt>
                <c:pt idx="19">
                  <c:v>101</c:v>
                </c:pt>
                <c:pt idx="20">
                  <c:v>126</c:v>
                </c:pt>
                <c:pt idx="21">
                  <c:v>155</c:v>
                </c:pt>
                <c:pt idx="22">
                  <c:v>118</c:v>
                </c:pt>
                <c:pt idx="23">
                  <c:v>135</c:v>
                </c:pt>
                <c:pt idx="24">
                  <c:v>141</c:v>
                </c:pt>
                <c:pt idx="25">
                  <c:v>98</c:v>
                </c:pt>
                <c:pt idx="26">
                  <c:v>95</c:v>
                </c:pt>
                <c:pt idx="27">
                  <c:v>104</c:v>
                </c:pt>
                <c:pt idx="28">
                  <c:v>112</c:v>
                </c:pt>
                <c:pt idx="29">
                  <c:v>113</c:v>
                </c:pt>
              </c:numCache>
            </c:numRef>
          </c:val>
          <c:smooth val="0"/>
          <c:extLst>
            <c:ext xmlns:c16="http://schemas.microsoft.com/office/drawing/2014/chart" uri="{C3380CC4-5D6E-409C-BE32-E72D297353CC}">
              <c16:uniqueId val="{00000000-90B5-4075-AC6C-EF7729545E58}"/>
            </c:ext>
          </c:extLst>
        </c:ser>
        <c:dLbls>
          <c:showLegendKey val="0"/>
          <c:showVal val="0"/>
          <c:showCatName val="0"/>
          <c:showSerName val="0"/>
          <c:showPercent val="0"/>
          <c:showBubbleSize val="0"/>
        </c:dLbls>
        <c:smooth val="0"/>
        <c:axId val="337481528"/>
        <c:axId val="337488744"/>
      </c:lineChart>
      <c:dateAx>
        <c:axId val="33748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88744"/>
        <c:crosses val="autoZero"/>
        <c:auto val="1"/>
        <c:lblOffset val="100"/>
        <c:baseTimeUnit val="days"/>
      </c:dateAx>
      <c:valAx>
        <c:axId val="33748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8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17086</c:v>
                </c:pt>
              </c:numCache>
            </c:numRef>
          </c:val>
          <c:extLst>
            <c:ext xmlns:c16="http://schemas.microsoft.com/office/drawing/2014/chart" uri="{C3380CC4-5D6E-409C-BE32-E72D297353CC}">
              <c16:uniqueId val="{00000000-F60A-49C3-B735-763D5CC34C03}"/>
            </c:ext>
          </c:extLst>
        </c:ser>
        <c:dLbls>
          <c:showLegendKey val="0"/>
          <c:showVal val="0"/>
          <c:showCatName val="0"/>
          <c:showSerName val="0"/>
          <c:showPercent val="0"/>
          <c:showBubbleSize val="0"/>
        </c:dLbls>
        <c:gapWidth val="219"/>
        <c:overlap val="-27"/>
        <c:axId val="406415992"/>
        <c:axId val="406413696"/>
      </c:barChart>
      <c:catAx>
        <c:axId val="40641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13696"/>
        <c:crosses val="autoZero"/>
        <c:auto val="1"/>
        <c:lblAlgn val="ctr"/>
        <c:lblOffset val="100"/>
        <c:noMultiLvlLbl val="0"/>
      </c:catAx>
      <c:valAx>
        <c:axId val="40641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1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11129</c:v>
                </c:pt>
                <c:pt idx="1">
                  <c:v>3201</c:v>
                </c:pt>
                <c:pt idx="2">
                  <c:v>2693</c:v>
                </c:pt>
                <c:pt idx="3">
                  <c:v>2566</c:v>
                </c:pt>
                <c:pt idx="4">
                  <c:v>5150</c:v>
                </c:pt>
                <c:pt idx="5">
                  <c:v>2354</c:v>
                </c:pt>
                <c:pt idx="6">
                  <c:v>1956</c:v>
                </c:pt>
                <c:pt idx="7">
                  <c:v>2385</c:v>
                </c:pt>
                <c:pt idx="8">
                  <c:v>2006</c:v>
                </c:pt>
                <c:pt idx="9">
                  <c:v>1686</c:v>
                </c:pt>
                <c:pt idx="10">
                  <c:v>5213</c:v>
                </c:pt>
                <c:pt idx="11">
                  <c:v>10847</c:v>
                </c:pt>
                <c:pt idx="12">
                  <c:v>9911</c:v>
                </c:pt>
                <c:pt idx="13">
                  <c:v>8071</c:v>
                </c:pt>
                <c:pt idx="14">
                  <c:v>26251</c:v>
                </c:pt>
                <c:pt idx="15">
                  <c:v>35670</c:v>
                </c:pt>
                <c:pt idx="16">
                  <c:v>6873</c:v>
                </c:pt>
                <c:pt idx="17">
                  <c:v>4597</c:v>
                </c:pt>
                <c:pt idx="18">
                  <c:v>8899</c:v>
                </c:pt>
                <c:pt idx="19">
                  <c:v>7428</c:v>
                </c:pt>
                <c:pt idx="20">
                  <c:v>13147</c:v>
                </c:pt>
                <c:pt idx="21">
                  <c:v>13795</c:v>
                </c:pt>
                <c:pt idx="22">
                  <c:v>12597</c:v>
                </c:pt>
                <c:pt idx="23">
                  <c:v>12448</c:v>
                </c:pt>
                <c:pt idx="24">
                  <c:v>16346</c:v>
                </c:pt>
                <c:pt idx="25">
                  <c:v>13575</c:v>
                </c:pt>
                <c:pt idx="26">
                  <c:v>11567</c:v>
                </c:pt>
                <c:pt idx="27">
                  <c:v>9582</c:v>
                </c:pt>
                <c:pt idx="28">
                  <c:v>11585</c:v>
                </c:pt>
                <c:pt idx="29">
                  <c:v>12094</c:v>
                </c:pt>
              </c:numCache>
            </c:numRef>
          </c:val>
          <c:extLst>
            <c:ext xmlns:c16="http://schemas.microsoft.com/office/drawing/2014/chart" uri="{C3380CC4-5D6E-409C-BE32-E72D297353CC}">
              <c16:uniqueId val="{00000000-5EDE-4B24-8E3C-9CDDDEA637E1}"/>
            </c:ext>
          </c:extLst>
        </c:ser>
        <c:dLbls>
          <c:showLegendKey val="0"/>
          <c:showVal val="0"/>
          <c:showCatName val="0"/>
          <c:showSerName val="0"/>
          <c:showPercent val="0"/>
          <c:showBubbleSize val="0"/>
        </c:dLbls>
        <c:gapWidth val="219"/>
        <c:overlap val="-27"/>
        <c:axId val="441843992"/>
        <c:axId val="441845960"/>
      </c:barChart>
      <c:dateAx>
        <c:axId val="44184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45960"/>
        <c:crosses val="autoZero"/>
        <c:auto val="1"/>
        <c:lblOffset val="100"/>
        <c:baseTimeUnit val="days"/>
      </c:dateAx>
      <c:valAx>
        <c:axId val="44184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4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17086</c:v>
                </c:pt>
              </c:numCache>
            </c:numRef>
          </c:val>
          <c:extLst>
            <c:ext xmlns:c16="http://schemas.microsoft.com/office/drawing/2014/chart" uri="{C3380CC4-5D6E-409C-BE32-E72D297353CC}">
              <c16:uniqueId val="{00000000-AE25-48EE-A3B9-63F82BAA3AFE}"/>
            </c:ext>
          </c:extLst>
        </c:ser>
        <c:dLbls>
          <c:showLegendKey val="0"/>
          <c:showVal val="0"/>
          <c:showCatName val="0"/>
          <c:showSerName val="0"/>
          <c:showPercent val="0"/>
          <c:showBubbleSize val="0"/>
        </c:dLbls>
        <c:gapWidth val="219"/>
        <c:overlap val="-27"/>
        <c:axId val="441865968"/>
        <c:axId val="441866296"/>
      </c:barChart>
      <c:catAx>
        <c:axId val="44186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66296"/>
        <c:crosses val="autoZero"/>
        <c:auto val="1"/>
        <c:lblAlgn val="ctr"/>
        <c:lblOffset val="100"/>
        <c:noMultiLvlLbl val="0"/>
      </c:catAx>
      <c:valAx>
        <c:axId val="44186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6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4A31-5344-49B4-B163-B6C238EBFD8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1AADD63-DA27-4287-9E44-3E1C43E9714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532677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7C59-77DF-4F53-9B9E-60ADB3DEB45C}"/>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BEE3C70D-83BC-459D-85AE-EDACBBB3117F}"/>
              </a:ext>
            </a:extLst>
          </p:cNvPr>
          <p:cNvGraphicFramePr>
            <a:graphicFrameLocks noGrp="1"/>
          </p:cNvGraphicFramePr>
          <p:nvPr>
            <p:ph type="tbl" sz="quarter" idx="13"/>
            <p:extLst>
              <p:ext uri="{D42A27DB-BD31-4B8C-83A1-F6EECF244321}">
                <p14:modId xmlns:p14="http://schemas.microsoft.com/office/powerpoint/2010/main" val="218645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86610149"/>
                    </a:ext>
                  </a:extLst>
                </a:gridCol>
                <a:gridCol w="740664">
                  <a:extLst>
                    <a:ext uri="{9D8B030D-6E8A-4147-A177-3AD203B41FA5}">
                      <a16:colId xmlns:a16="http://schemas.microsoft.com/office/drawing/2014/main" val="1115001990"/>
                    </a:ext>
                  </a:extLst>
                </a:gridCol>
                <a:gridCol w="740664">
                  <a:extLst>
                    <a:ext uri="{9D8B030D-6E8A-4147-A177-3AD203B41FA5}">
                      <a16:colId xmlns:a16="http://schemas.microsoft.com/office/drawing/2014/main" val="296589471"/>
                    </a:ext>
                  </a:extLst>
                </a:gridCol>
                <a:gridCol w="740664">
                  <a:extLst>
                    <a:ext uri="{9D8B030D-6E8A-4147-A177-3AD203B41FA5}">
                      <a16:colId xmlns:a16="http://schemas.microsoft.com/office/drawing/2014/main" val="1123020186"/>
                    </a:ext>
                  </a:extLst>
                </a:gridCol>
                <a:gridCol w="740664">
                  <a:extLst>
                    <a:ext uri="{9D8B030D-6E8A-4147-A177-3AD203B41FA5}">
                      <a16:colId xmlns:a16="http://schemas.microsoft.com/office/drawing/2014/main" val="481071269"/>
                    </a:ext>
                  </a:extLst>
                </a:gridCol>
                <a:gridCol w="740664">
                  <a:extLst>
                    <a:ext uri="{9D8B030D-6E8A-4147-A177-3AD203B41FA5}">
                      <a16:colId xmlns:a16="http://schemas.microsoft.com/office/drawing/2014/main" val="2304428990"/>
                    </a:ext>
                  </a:extLst>
                </a:gridCol>
                <a:gridCol w="740664">
                  <a:extLst>
                    <a:ext uri="{9D8B030D-6E8A-4147-A177-3AD203B41FA5}">
                      <a16:colId xmlns:a16="http://schemas.microsoft.com/office/drawing/2014/main" val="1158388016"/>
                    </a:ext>
                  </a:extLst>
                </a:gridCol>
                <a:gridCol w="740664">
                  <a:extLst>
                    <a:ext uri="{9D8B030D-6E8A-4147-A177-3AD203B41FA5}">
                      <a16:colId xmlns:a16="http://schemas.microsoft.com/office/drawing/2014/main" val="2242505912"/>
                    </a:ext>
                  </a:extLst>
                </a:gridCol>
                <a:gridCol w="740664">
                  <a:extLst>
                    <a:ext uri="{9D8B030D-6E8A-4147-A177-3AD203B41FA5}">
                      <a16:colId xmlns:a16="http://schemas.microsoft.com/office/drawing/2014/main" val="816262561"/>
                    </a:ext>
                  </a:extLst>
                </a:gridCol>
                <a:gridCol w="740664">
                  <a:extLst>
                    <a:ext uri="{9D8B030D-6E8A-4147-A177-3AD203B41FA5}">
                      <a16:colId xmlns:a16="http://schemas.microsoft.com/office/drawing/2014/main" val="3387517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36599111"/>
                  </a:ext>
                </a:extLst>
              </a:tr>
              <a:tr h="370840">
                <a:tc>
                  <a:txBody>
                    <a:bodyPr/>
                    <a:lstStyle/>
                    <a:p>
                      <a:r>
                        <a:rPr lang="en-US" sz="1000"/>
                        <a:t>SCS Dairy MY</a:t>
                      </a:r>
                    </a:p>
                  </a:txBody>
                  <a:tcPr/>
                </a:tc>
                <a:tc>
                  <a:txBody>
                    <a:bodyPr/>
                    <a:lstStyle/>
                    <a:p>
                      <a:r>
                        <a:rPr lang="en-US" sz="1000"/>
                        <a:t>117632</a:t>
                      </a:r>
                    </a:p>
                  </a:txBody>
                  <a:tcPr/>
                </a:tc>
                <a:tc>
                  <a:txBody>
                    <a:bodyPr/>
                    <a:lstStyle/>
                    <a:p>
                      <a:r>
                        <a:rPr lang="en-US" sz="1000"/>
                        <a:t>2357</a:t>
                      </a:r>
                    </a:p>
                  </a:txBody>
                  <a:tcPr/>
                </a:tc>
                <a:tc>
                  <a:txBody>
                    <a:bodyPr/>
                    <a:lstStyle/>
                    <a:p>
                      <a:r>
                        <a:rPr lang="en-US" sz="1000"/>
                        <a:t>22</a:t>
                      </a:r>
                    </a:p>
                  </a:txBody>
                  <a:tcPr/>
                </a:tc>
                <a:tc>
                  <a:txBody>
                    <a:bodyPr/>
                    <a:lstStyle/>
                    <a:p>
                      <a:r>
                        <a:rPr lang="en-US" sz="1000"/>
                        <a:t>2316</a:t>
                      </a:r>
                    </a:p>
                  </a:txBody>
                  <a:tcPr/>
                </a:tc>
                <a:tc>
                  <a:txBody>
                    <a:bodyPr/>
                    <a:lstStyle/>
                    <a:p>
                      <a:r>
                        <a:rPr lang="en-US" sz="1000"/>
                        <a:t>774</a:t>
                      </a:r>
                    </a:p>
                  </a:txBody>
                  <a:tcPr/>
                </a:tc>
                <a:tc>
                  <a:txBody>
                    <a:bodyPr/>
                    <a:lstStyle/>
                    <a:p>
                      <a:r>
                        <a:rPr lang="en-US" sz="1000"/>
                        <a:t>1062</a:t>
                      </a:r>
                    </a:p>
                  </a:txBody>
                  <a:tcPr/>
                </a:tc>
                <a:tc>
                  <a:txBody>
                    <a:bodyPr/>
                    <a:lstStyle/>
                    <a:p>
                      <a:r>
                        <a:rPr lang="en-US" sz="1000"/>
                        <a:t>0</a:t>
                      </a:r>
                    </a:p>
                  </a:txBody>
                  <a:tcPr/>
                </a:tc>
                <a:tc>
                  <a:txBody>
                    <a:bodyPr/>
                    <a:lstStyle/>
                    <a:p>
                      <a:r>
                        <a:rPr lang="en-US" sz="1000"/>
                        <a:t>0.1621 %</a:t>
                      </a:r>
                    </a:p>
                  </a:txBody>
                  <a:tcPr/>
                </a:tc>
                <a:tc>
                  <a:txBody>
                    <a:bodyPr/>
                    <a:lstStyle/>
                    <a:p>
                      <a:r>
                        <a:rPr lang="en-US" sz="1000"/>
                        <a:t>0.0 %</a:t>
                      </a:r>
                    </a:p>
                  </a:txBody>
                  <a:tcPr/>
                </a:tc>
                <a:extLst>
                  <a:ext uri="{0D108BD9-81ED-4DB2-BD59-A6C34878D82A}">
                    <a16:rowId xmlns:a16="http://schemas.microsoft.com/office/drawing/2014/main" val="1844806334"/>
                  </a:ext>
                </a:extLst>
              </a:tr>
            </a:tbl>
          </a:graphicData>
        </a:graphic>
      </p:graphicFrame>
      <p:sp>
        <p:nvSpPr>
          <p:cNvPr id="4" name="Text Placeholder 3">
            <a:extLst>
              <a:ext uri="{FF2B5EF4-FFF2-40B4-BE49-F238E27FC236}">
                <a16:creationId xmlns:a16="http://schemas.microsoft.com/office/drawing/2014/main" id="{A45FC1D6-4E4F-4CD8-BD12-061863B257A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8564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EF1F6-0CA0-48A0-9BA8-DD8D6A9BC14F}"/>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0F3F8BF-96DB-4063-8F28-C38BB72CB5F9}"/>
              </a:ext>
            </a:extLst>
          </p:cNvPr>
          <p:cNvGraphicFramePr>
            <a:graphicFrameLocks noGrp="1"/>
          </p:cNvGraphicFramePr>
          <p:nvPr>
            <p:ph type="chart" sz="quarter" idx="13"/>
            <p:extLst>
              <p:ext uri="{D42A27DB-BD31-4B8C-83A1-F6EECF244321}">
                <p14:modId xmlns:p14="http://schemas.microsoft.com/office/powerpoint/2010/main" val="3146619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E3D12D-DD9D-4686-B5F3-2291F1B7FD45}"/>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B86ED6D1-8544-4F7D-9F5C-9419351083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59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A5D0-AD98-44A2-A42E-428CCAEC75BD}"/>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D0A6B10-E5E9-4F66-8927-3309CDC32558}"/>
              </a:ext>
            </a:extLst>
          </p:cNvPr>
          <p:cNvGraphicFramePr>
            <a:graphicFrameLocks noGrp="1"/>
          </p:cNvGraphicFramePr>
          <p:nvPr>
            <p:ph type="chart" sz="quarter" idx="13"/>
            <p:extLst>
              <p:ext uri="{D42A27DB-BD31-4B8C-83A1-F6EECF244321}">
                <p14:modId xmlns:p14="http://schemas.microsoft.com/office/powerpoint/2010/main" val="2605191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C76D5-5D89-464F-AC5E-E06D91620381}"/>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7891EC46-D3D2-4493-A2A4-9BF877D94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120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E1DF-6FE2-423F-81BD-EA93C716128C}"/>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BE65A903-3482-4736-8123-CB4B071CC228}"/>
              </a:ext>
            </a:extLst>
          </p:cNvPr>
          <p:cNvGraphicFramePr>
            <a:graphicFrameLocks noGrp="1"/>
          </p:cNvGraphicFramePr>
          <p:nvPr>
            <p:ph type="chart" sz="quarter" idx="13"/>
            <p:extLst>
              <p:ext uri="{D42A27DB-BD31-4B8C-83A1-F6EECF244321}">
                <p14:modId xmlns:p14="http://schemas.microsoft.com/office/powerpoint/2010/main" val="1122867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1A207-4DCC-473A-9849-F99BBA36C81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07D3D5F-0876-4D6E-9542-5B23E9595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40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0A90A-91C6-4026-8BEB-F8D8C88B065A}"/>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60774BB-C180-46DC-994D-0CBACE9EEE06}"/>
              </a:ext>
            </a:extLst>
          </p:cNvPr>
          <p:cNvGraphicFramePr>
            <a:graphicFrameLocks noGrp="1"/>
          </p:cNvGraphicFramePr>
          <p:nvPr>
            <p:ph type="chart" sz="quarter" idx="13"/>
            <p:extLst>
              <p:ext uri="{D42A27DB-BD31-4B8C-83A1-F6EECF244321}">
                <p14:modId xmlns:p14="http://schemas.microsoft.com/office/powerpoint/2010/main" val="2706609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1CAFC-68F9-4D69-85F9-7D140936FF1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564155C5-28D2-484B-B1A6-3AD64DB2F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66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5825-C98F-4A59-8450-4BB766C4C8F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F363CB52-0C5F-44D5-AFFE-C91C31E818ED}"/>
              </a:ext>
            </a:extLst>
          </p:cNvPr>
          <p:cNvGraphicFramePr>
            <a:graphicFrameLocks noGrp="1"/>
          </p:cNvGraphicFramePr>
          <p:nvPr>
            <p:ph type="chart" sz="quarter" idx="13"/>
            <p:extLst>
              <p:ext uri="{D42A27DB-BD31-4B8C-83A1-F6EECF244321}">
                <p14:modId xmlns:p14="http://schemas.microsoft.com/office/powerpoint/2010/main" val="1958545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E7AA8-743F-4FB9-B93C-15BDBCFE7982}"/>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0E32B29-F153-45A4-83D2-B388F1832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78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758A0-0D41-4366-8854-5E6D0CB4028D}"/>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318C99B7-B0E2-41BC-894A-61EB1DE0815F}"/>
              </a:ext>
            </a:extLst>
          </p:cNvPr>
          <p:cNvGraphicFramePr>
            <a:graphicFrameLocks noGrp="1"/>
          </p:cNvGraphicFramePr>
          <p:nvPr>
            <p:ph type="tbl" sz="quarter" idx="13"/>
            <p:extLst>
              <p:ext uri="{D42A27DB-BD31-4B8C-83A1-F6EECF244321}">
                <p14:modId xmlns:p14="http://schemas.microsoft.com/office/powerpoint/2010/main" val="380586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2208329"/>
                    </a:ext>
                  </a:extLst>
                </a:gridCol>
                <a:gridCol w="987552">
                  <a:extLst>
                    <a:ext uri="{9D8B030D-6E8A-4147-A177-3AD203B41FA5}">
                      <a16:colId xmlns:a16="http://schemas.microsoft.com/office/drawing/2014/main" val="3560846678"/>
                    </a:ext>
                  </a:extLst>
                </a:gridCol>
                <a:gridCol w="987552">
                  <a:extLst>
                    <a:ext uri="{9D8B030D-6E8A-4147-A177-3AD203B41FA5}">
                      <a16:colId xmlns:a16="http://schemas.microsoft.com/office/drawing/2014/main" val="1285297509"/>
                    </a:ext>
                  </a:extLst>
                </a:gridCol>
                <a:gridCol w="987552">
                  <a:extLst>
                    <a:ext uri="{9D8B030D-6E8A-4147-A177-3AD203B41FA5}">
                      <a16:colId xmlns:a16="http://schemas.microsoft.com/office/drawing/2014/main" val="2543891955"/>
                    </a:ext>
                  </a:extLst>
                </a:gridCol>
                <a:gridCol w="987552">
                  <a:extLst>
                    <a:ext uri="{9D8B030D-6E8A-4147-A177-3AD203B41FA5}">
                      <a16:colId xmlns:a16="http://schemas.microsoft.com/office/drawing/2014/main" val="2200993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482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- 2020-11-17 16:00:55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Solve &amp; Win Contest today!
Here’s how to join the contest:
1. Like SCS Dairy MY Facebook page and contest post. 
2. Solve the puzzle and write your answer in the comment section below.
3. Describe SCS Butter in 3 words.
4. Post your answer in the comment section.
5. Share our contest post and tag 5 friends.
Only 3 lucky winners will be selected to win the Tesco gift vouchers worth RM50! Join now!
Contest ends on 24 November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1.6774 %</a:t>
                      </a:r>
                    </a:p>
                  </a:txBody>
                  <a:tcPr/>
                </a:tc>
                <a:extLst>
                  <a:ext uri="{0D108BD9-81ED-4DB2-BD59-A6C34878D82A}">
                    <a16:rowId xmlns:a16="http://schemas.microsoft.com/office/drawing/2014/main" val="2348642171"/>
                  </a:ext>
                </a:extLst>
              </a:tr>
            </a:tbl>
          </a:graphicData>
        </a:graphic>
      </p:graphicFrame>
      <p:sp>
        <p:nvSpPr>
          <p:cNvPr id="4" name="Text Placeholder 3">
            <a:extLst>
              <a:ext uri="{FF2B5EF4-FFF2-40B4-BE49-F238E27FC236}">
                <a16:creationId xmlns:a16="http://schemas.microsoft.com/office/drawing/2014/main" id="{1855ECC8-F0C3-4D54-9831-9D1930F7802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9062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FE60-90A8-4CC7-AFFA-E8D6DD10E52C}"/>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1FE827E9-B7B9-4146-82ED-B95A4DE1BB4F}"/>
              </a:ext>
            </a:extLst>
          </p:cNvPr>
          <p:cNvGraphicFramePr>
            <a:graphicFrameLocks noGrp="1"/>
          </p:cNvGraphicFramePr>
          <p:nvPr>
            <p:ph type="tbl" sz="quarter" idx="13"/>
            <p:extLst>
              <p:ext uri="{D42A27DB-BD31-4B8C-83A1-F6EECF244321}">
                <p14:modId xmlns:p14="http://schemas.microsoft.com/office/powerpoint/2010/main" val="358146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9771103"/>
                    </a:ext>
                  </a:extLst>
                </a:gridCol>
                <a:gridCol w="987552">
                  <a:extLst>
                    <a:ext uri="{9D8B030D-6E8A-4147-A177-3AD203B41FA5}">
                      <a16:colId xmlns:a16="http://schemas.microsoft.com/office/drawing/2014/main" val="2611613381"/>
                    </a:ext>
                  </a:extLst>
                </a:gridCol>
                <a:gridCol w="987552">
                  <a:extLst>
                    <a:ext uri="{9D8B030D-6E8A-4147-A177-3AD203B41FA5}">
                      <a16:colId xmlns:a16="http://schemas.microsoft.com/office/drawing/2014/main" val="1832500882"/>
                    </a:ext>
                  </a:extLst>
                </a:gridCol>
                <a:gridCol w="987552">
                  <a:extLst>
                    <a:ext uri="{9D8B030D-6E8A-4147-A177-3AD203B41FA5}">
                      <a16:colId xmlns:a16="http://schemas.microsoft.com/office/drawing/2014/main" val="1498853093"/>
                    </a:ext>
                  </a:extLst>
                </a:gridCol>
                <a:gridCol w="987552">
                  <a:extLst>
                    <a:ext uri="{9D8B030D-6E8A-4147-A177-3AD203B41FA5}">
                      <a16:colId xmlns:a16="http://schemas.microsoft.com/office/drawing/2014/main" val="379712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8285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- 2020-11-12 15:00:23</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dinner rolls made with SCS Butter are incredibly soft and pillowy, with the perfect amount of chew and rich buttery flavor.
Homemade Dinner Rolls
Ingredients:
85g SCS Unsalted Butter, melted and cooled to room temperature
113g SCS Salted Butter (for brushing on the pan and on top of the rolls)
473ml whole milk, room temperature
100g granulated sugar
3½ tsp active dry yeast
1 large egg plus 1 large egg yolk, slightly beaten
720g unbleached all purpose flour
2 tsp table salt
Instructions:
1. Pour milk into the bowl of a standing mixer and add the sugar and yeast. Stir to combine and then let sit for about 5 minutes. 
2.  Whisk in the egg, egg yolk and 85g SCS Unsalted Butter.
3.  In the bowl of the stand mixer, add 600g of the flour and mix on low speed until the dough begins to come together. 
4. Slowly add enough of the remaining 120g flour so that the dough forms a soft, slightly sticky ball. The dough should now be soft and smooth and does not stick to the sides of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0.2578 %</a:t>
                      </a:r>
                    </a:p>
                  </a:txBody>
                  <a:tcPr/>
                </a:tc>
                <a:extLst>
                  <a:ext uri="{0D108BD9-81ED-4DB2-BD59-A6C34878D82A}">
                    <a16:rowId xmlns:a16="http://schemas.microsoft.com/office/drawing/2014/main" val="2786304153"/>
                  </a:ext>
                </a:extLst>
              </a:tr>
            </a:tbl>
          </a:graphicData>
        </a:graphic>
      </p:graphicFrame>
      <p:sp>
        <p:nvSpPr>
          <p:cNvPr id="4" name="Text Placeholder 3">
            <a:extLst>
              <a:ext uri="{FF2B5EF4-FFF2-40B4-BE49-F238E27FC236}">
                <a16:creationId xmlns:a16="http://schemas.microsoft.com/office/drawing/2014/main" id="{348C1BD7-95AA-4DF1-AE71-D5B8CAD2E03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351576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A83D9-C95F-4520-A584-7793A9122AC3}"/>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CA0DE461-F298-4757-9A88-921CB5EBB970}"/>
              </a:ext>
            </a:extLst>
          </p:cNvPr>
          <p:cNvGraphicFramePr>
            <a:graphicFrameLocks noGrp="1"/>
          </p:cNvGraphicFramePr>
          <p:nvPr>
            <p:ph type="tbl" sz="quarter" idx="13"/>
            <p:extLst>
              <p:ext uri="{D42A27DB-BD31-4B8C-83A1-F6EECF244321}">
                <p14:modId xmlns:p14="http://schemas.microsoft.com/office/powerpoint/2010/main" val="281663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01932703"/>
                    </a:ext>
                  </a:extLst>
                </a:gridCol>
                <a:gridCol w="987552">
                  <a:extLst>
                    <a:ext uri="{9D8B030D-6E8A-4147-A177-3AD203B41FA5}">
                      <a16:colId xmlns:a16="http://schemas.microsoft.com/office/drawing/2014/main" val="1211003239"/>
                    </a:ext>
                  </a:extLst>
                </a:gridCol>
                <a:gridCol w="987552">
                  <a:extLst>
                    <a:ext uri="{9D8B030D-6E8A-4147-A177-3AD203B41FA5}">
                      <a16:colId xmlns:a16="http://schemas.microsoft.com/office/drawing/2014/main" val="2455298808"/>
                    </a:ext>
                  </a:extLst>
                </a:gridCol>
                <a:gridCol w="987552">
                  <a:extLst>
                    <a:ext uri="{9D8B030D-6E8A-4147-A177-3AD203B41FA5}">
                      <a16:colId xmlns:a16="http://schemas.microsoft.com/office/drawing/2014/main" val="3386200451"/>
                    </a:ext>
                  </a:extLst>
                </a:gridCol>
                <a:gridCol w="987552">
                  <a:extLst>
                    <a:ext uri="{9D8B030D-6E8A-4147-A177-3AD203B41FA5}">
                      <a16:colId xmlns:a16="http://schemas.microsoft.com/office/drawing/2014/main" val="212597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7019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- 2020-11-13 12:00:11</a:t>
                      </a:r>
                      <a:r>
                        <a:rPr kumimoji="0" lang="en-US" sz="1000" b="0" i="0" u="none" strike="noStrike" kern="1200" cap="none" spc="0" normalizeH="0" baseline="0" noProof="0">
                          <a:ln>
                            <a:noFill/>
                          </a:ln>
                          <a:solidFill>
                            <a:prstClr val="black"/>
                          </a:solidFill>
                          <a:effectLst/>
                          <a:uLnTx/>
                          <a:uFillTx/>
                          <a:latin typeface="+mn-lt"/>
                          <a:ea typeface="+mn-ea"/>
                          <a:cs typeface="+mn-cs"/>
                        </a:rPr>
                        <a:t>
 Deepavali is all about celebrating with loved ones and eating scrumptious goodies! Murukku is a Deepavali staple enjoyed by one and all. Make this delicious treat and add more flavour to your festivities!
Murukku
Ingredients:
2 tsp SCS Butter
300g rice flour
60g Bengal gram flour (Urad lentil flour)
30g gram flour roasted
¼ tsp carom seeds
½—¾ tsp salt
1 tsp chilli powder
296–355 ml water (To knead the dough)
Vegetable oil for deep frying
Instructions:
1. Put the flours, carom seeds, salt, chilli powder in a bowl and mix them well.
 2. Add the butter and rub it into the dry ingredients so that it gets well incorporated into the mixture.
3. Add water little by little and knead until a soft dough is obtained. 
4. Make it into a ball, cover it with a wet cloth and set aside.
5. Heat the vegetable oil for deep frying.
6. Prepare the murukku press by placing the star attachment.
7. Fill the cylinder with some of the dough and press it into a spiral onto the back of a slotted spoon, to 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0.2100 %</a:t>
                      </a:r>
                    </a:p>
                  </a:txBody>
                  <a:tcPr/>
                </a:tc>
                <a:extLst>
                  <a:ext uri="{0D108BD9-81ED-4DB2-BD59-A6C34878D82A}">
                    <a16:rowId xmlns:a16="http://schemas.microsoft.com/office/drawing/2014/main" val="1308850171"/>
                  </a:ext>
                </a:extLst>
              </a:tr>
            </a:tbl>
          </a:graphicData>
        </a:graphic>
      </p:graphicFrame>
      <p:sp>
        <p:nvSpPr>
          <p:cNvPr id="4" name="Text Placeholder 3">
            <a:extLst>
              <a:ext uri="{FF2B5EF4-FFF2-40B4-BE49-F238E27FC236}">
                <a16:creationId xmlns:a16="http://schemas.microsoft.com/office/drawing/2014/main" id="{BDA5B276-6485-4EA6-97EE-1D914CC874A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87178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FC92-50E4-4BAF-81D7-3A153BFC1EE2}"/>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4FA6ACA7-2F4E-4A96-82DD-83B41F6BD814}"/>
              </a:ext>
            </a:extLst>
          </p:cNvPr>
          <p:cNvGraphicFramePr>
            <a:graphicFrameLocks noGrp="1"/>
          </p:cNvGraphicFramePr>
          <p:nvPr>
            <p:ph type="tbl" sz="quarter" idx="13"/>
            <p:extLst>
              <p:ext uri="{D42A27DB-BD31-4B8C-83A1-F6EECF244321}">
                <p14:modId xmlns:p14="http://schemas.microsoft.com/office/powerpoint/2010/main" val="56344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414443"/>
                    </a:ext>
                  </a:extLst>
                </a:gridCol>
                <a:gridCol w="987552">
                  <a:extLst>
                    <a:ext uri="{9D8B030D-6E8A-4147-A177-3AD203B41FA5}">
                      <a16:colId xmlns:a16="http://schemas.microsoft.com/office/drawing/2014/main" val="1483225348"/>
                    </a:ext>
                  </a:extLst>
                </a:gridCol>
                <a:gridCol w="987552">
                  <a:extLst>
                    <a:ext uri="{9D8B030D-6E8A-4147-A177-3AD203B41FA5}">
                      <a16:colId xmlns:a16="http://schemas.microsoft.com/office/drawing/2014/main" val="336390259"/>
                    </a:ext>
                  </a:extLst>
                </a:gridCol>
                <a:gridCol w="987552">
                  <a:extLst>
                    <a:ext uri="{9D8B030D-6E8A-4147-A177-3AD203B41FA5}">
                      <a16:colId xmlns:a16="http://schemas.microsoft.com/office/drawing/2014/main" val="1873349501"/>
                    </a:ext>
                  </a:extLst>
                </a:gridCol>
                <a:gridCol w="987552">
                  <a:extLst>
                    <a:ext uri="{9D8B030D-6E8A-4147-A177-3AD203B41FA5}">
                      <a16:colId xmlns:a16="http://schemas.microsoft.com/office/drawing/2014/main" val="4056119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2139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- 2020-11-23 12:02:16</a:t>
                      </a:r>
                      <a:r>
                        <a:rPr kumimoji="0" lang="en-US" sz="1000" b="0" i="0" u="none" strike="noStrike" kern="1200" cap="none" spc="0" normalizeH="0" baseline="0" noProof="0">
                          <a:ln>
                            <a:noFill/>
                          </a:ln>
                          <a:solidFill>
                            <a:prstClr val="black"/>
                          </a:solidFill>
                          <a:effectLst/>
                          <a:uLnTx/>
                          <a:uFillTx/>
                          <a:latin typeface="+mn-lt"/>
                          <a:ea typeface="+mn-ea"/>
                          <a:cs typeface="+mn-cs"/>
                        </a:rPr>
                        <a:t>
 Treat your taste buds with this soft and delicious Cream Cheese Banana Bread swirled with a tangy cheesecake-like filling made with SCS Cream Cheese. 
#SCSrecipes #JustAddSCS
Cream Cheese Banana Bread
Ingredients:
For the banana bread:
85g SCS Unsalted Butter, melted and cooled
240g all-purpose flour
150g sugar
¼ tsp salt
¾ tsp baking soda
3 medium overripe bananas, mashed well
2 large eggs
60ml buttermilk
2 tsp vanilla extract
Ingredients for the cream cheese filling:
140g SCS Cream Cheese Spread (softened)
1 large egg
50g sugar
2 tbsp all-purpose flour
Instructions for the banana bread:
1. Preheat the oven to 176°C. Line a 9x5-inch loaf pan with parchment paper so that it hangs over on the longer side of the pan. 
2. Grease the parchment paper with cooking spray.
3. In a large bowl whisk together the flour, sugar, salt and baking soda.
4. In a separate medium bowl, whisk together the mashed bananas, eggs, buttermilk, melted SCS Butter and vanilla extract.
5. Add the wet ingredie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0.1625 %</a:t>
                      </a:r>
                    </a:p>
                  </a:txBody>
                  <a:tcPr/>
                </a:tc>
                <a:extLst>
                  <a:ext uri="{0D108BD9-81ED-4DB2-BD59-A6C34878D82A}">
                    <a16:rowId xmlns:a16="http://schemas.microsoft.com/office/drawing/2014/main" val="106860977"/>
                  </a:ext>
                </a:extLst>
              </a:tr>
            </a:tbl>
          </a:graphicData>
        </a:graphic>
      </p:graphicFrame>
      <p:sp>
        <p:nvSpPr>
          <p:cNvPr id="4" name="Text Placeholder 3">
            <a:extLst>
              <a:ext uri="{FF2B5EF4-FFF2-40B4-BE49-F238E27FC236}">
                <a16:creationId xmlns:a16="http://schemas.microsoft.com/office/drawing/2014/main" id="{6C6F10B3-280E-4B0C-9EA9-45836138846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338822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A5E1-A9EF-4360-9D28-186E45ED1855}"/>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9582B7E1-E435-4A50-A04B-D8446F54C0D5}"/>
              </a:ext>
            </a:extLst>
          </p:cNvPr>
          <p:cNvGraphicFramePr>
            <a:graphicFrameLocks noGrp="1"/>
          </p:cNvGraphicFramePr>
          <p:nvPr>
            <p:ph type="tbl" sz="quarter" idx="13"/>
            <p:extLst>
              <p:ext uri="{D42A27DB-BD31-4B8C-83A1-F6EECF244321}">
                <p14:modId xmlns:p14="http://schemas.microsoft.com/office/powerpoint/2010/main" val="261807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8160305"/>
                    </a:ext>
                  </a:extLst>
                </a:gridCol>
                <a:gridCol w="987552">
                  <a:extLst>
                    <a:ext uri="{9D8B030D-6E8A-4147-A177-3AD203B41FA5}">
                      <a16:colId xmlns:a16="http://schemas.microsoft.com/office/drawing/2014/main" val="4123783737"/>
                    </a:ext>
                  </a:extLst>
                </a:gridCol>
                <a:gridCol w="987552">
                  <a:extLst>
                    <a:ext uri="{9D8B030D-6E8A-4147-A177-3AD203B41FA5}">
                      <a16:colId xmlns:a16="http://schemas.microsoft.com/office/drawing/2014/main" val="479579350"/>
                    </a:ext>
                  </a:extLst>
                </a:gridCol>
                <a:gridCol w="987552">
                  <a:extLst>
                    <a:ext uri="{9D8B030D-6E8A-4147-A177-3AD203B41FA5}">
                      <a16:colId xmlns:a16="http://schemas.microsoft.com/office/drawing/2014/main" val="1548155320"/>
                    </a:ext>
                  </a:extLst>
                </a:gridCol>
                <a:gridCol w="987552">
                  <a:extLst>
                    <a:ext uri="{9D8B030D-6E8A-4147-A177-3AD203B41FA5}">
                      <a16:colId xmlns:a16="http://schemas.microsoft.com/office/drawing/2014/main" val="323039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8372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- 2020-11-21 14:00:00</a:t>
                      </a:r>
                      <a:r>
                        <a:rPr kumimoji="0" lang="en-US" sz="1000" b="0" i="0" u="none" strike="noStrike" kern="1200" cap="none" spc="0" normalizeH="0" baseline="0" noProof="0">
                          <a:ln>
                            <a:noFill/>
                          </a:ln>
                          <a:solidFill>
                            <a:prstClr val="black"/>
                          </a:solidFill>
                          <a:effectLst/>
                          <a:uLnTx/>
                          <a:uFillTx/>
                          <a:latin typeface="+mn-lt"/>
                          <a:ea typeface="+mn-ea"/>
                          <a:cs typeface="+mn-cs"/>
                        </a:rPr>
                        <a:t>
 Say Cheese! SCS brings for you a delicious and mouthwatering Double Cheese Garlic Bread recipe! 
Double Cheese Garlic Bread
Ingredients:
250g SCS Salted Butter
30g SCS Cream Cheese Spread
2 pcs SCS Sliced Cheese
5g parsley
80g garlic
3g black pepper
5g worcestershire sauce
Pinch of salt
5g lemon juice
1 French bread loaf
Instructions:
1. Preheat the oven to 190°C.
2. Put SCS Salted Butter, parsley, garlic, black pepper, worcestershire sauce, salt and lemon juice in a food processor and blend until well combined.
3. Spread the prepared garlic butter on the sliced french loaf. 
4. Then add a layer of SCS Cream Cheese Spread.
5. Cut SCS Sliced Cheese into 4 pieces and place it on top of the bread. 
6. Bake until the cheese is golden brown.
7. Double Cheese Garlic Bread is ready to be served.
Recipe credit: Chef Khairi (DKSH)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extLst>
                  <a:ext uri="{0D108BD9-81ED-4DB2-BD59-A6C34878D82A}">
                    <a16:rowId xmlns:a16="http://schemas.microsoft.com/office/drawing/2014/main" val="1004786229"/>
                  </a:ext>
                </a:extLst>
              </a:tr>
            </a:tbl>
          </a:graphicData>
        </a:graphic>
      </p:graphicFrame>
      <p:sp>
        <p:nvSpPr>
          <p:cNvPr id="4" name="Text Placeholder 3">
            <a:extLst>
              <a:ext uri="{FF2B5EF4-FFF2-40B4-BE49-F238E27FC236}">
                <a16:creationId xmlns:a16="http://schemas.microsoft.com/office/drawing/2014/main" id="{AFF06188-2D67-42F6-BEF6-96B979C3BF3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171230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ACD7-E63A-40FC-B6A4-6EF9C25495C3}"/>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8231ADD8-10F5-4720-8ED6-94D4B073DA4D}"/>
              </a:ext>
            </a:extLst>
          </p:cNvPr>
          <p:cNvGraphicFramePr>
            <a:graphicFrameLocks noGrp="1"/>
          </p:cNvGraphicFramePr>
          <p:nvPr>
            <p:ph type="chart" sz="quarter" idx="13"/>
            <p:extLst>
              <p:ext uri="{D42A27DB-BD31-4B8C-83A1-F6EECF244321}">
                <p14:modId xmlns:p14="http://schemas.microsoft.com/office/powerpoint/2010/main" val="2732066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6EE4A-70FE-47E9-822A-0227B5BAB675}"/>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134425BE-97A9-431E-B208-D3762F7F8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870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95C9F-415E-4AFD-B1EE-CC680DF5C469}"/>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707BC5A3-734E-44A4-84C5-85A83BEB71CE}"/>
              </a:ext>
            </a:extLst>
          </p:cNvPr>
          <p:cNvGraphicFramePr>
            <a:graphicFrameLocks noGrp="1"/>
          </p:cNvGraphicFramePr>
          <p:nvPr>
            <p:ph type="chart" sz="quarter" idx="13"/>
            <p:extLst>
              <p:ext uri="{D42A27DB-BD31-4B8C-83A1-F6EECF244321}">
                <p14:modId xmlns:p14="http://schemas.microsoft.com/office/powerpoint/2010/main" val="2797201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5B30F-C8B8-498B-BB93-547E99AC0544}"/>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8790EBA5-5B0C-45CA-B7DC-A5D672C533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586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97AF-D0D7-48BB-A69A-4AB890CEF86E}"/>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A4CCED77-CE5D-4134-8986-72E812A80530}"/>
              </a:ext>
            </a:extLst>
          </p:cNvPr>
          <p:cNvGraphicFramePr>
            <a:graphicFrameLocks noGrp="1"/>
          </p:cNvGraphicFramePr>
          <p:nvPr>
            <p:ph type="chart" sz="quarter" idx="13"/>
            <p:extLst>
              <p:ext uri="{D42A27DB-BD31-4B8C-83A1-F6EECF244321}">
                <p14:modId xmlns:p14="http://schemas.microsoft.com/office/powerpoint/2010/main" val="1212162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23230-1D64-46D6-B701-B978E3AA05B2}"/>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177C5222-649D-4641-B513-B93CFBA3E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567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1D79E-D637-49DD-8533-609F3573E9AF}"/>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0EC67D83-D237-441D-98C1-25113AE5CC86}"/>
              </a:ext>
            </a:extLst>
          </p:cNvPr>
          <p:cNvGraphicFramePr>
            <a:graphicFrameLocks noGrp="1"/>
          </p:cNvGraphicFramePr>
          <p:nvPr>
            <p:ph type="chart" sz="quarter" idx="13"/>
            <p:extLst>
              <p:ext uri="{D42A27DB-BD31-4B8C-83A1-F6EECF244321}">
                <p14:modId xmlns:p14="http://schemas.microsoft.com/office/powerpoint/2010/main" val="2923062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6340D-465D-4FEE-8A16-0E8929D7C058}"/>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801111CE-BB6B-45D0-8A7F-C4E362E8A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607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D987E-211E-4CE1-983D-2F9E93956F12}"/>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6350423A-CA0D-4EAC-8D96-93859BC4A9C5}"/>
              </a:ext>
            </a:extLst>
          </p:cNvPr>
          <p:cNvGraphicFramePr>
            <a:graphicFrameLocks noGrp="1"/>
          </p:cNvGraphicFramePr>
          <p:nvPr>
            <p:ph type="tbl" sz="quarter" idx="13"/>
            <p:extLst>
              <p:ext uri="{D42A27DB-BD31-4B8C-83A1-F6EECF244321}">
                <p14:modId xmlns:p14="http://schemas.microsoft.com/office/powerpoint/2010/main" val="178567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91911678"/>
                    </a:ext>
                  </a:extLst>
                </a:gridCol>
                <a:gridCol w="1645920">
                  <a:extLst>
                    <a:ext uri="{9D8B030D-6E8A-4147-A177-3AD203B41FA5}">
                      <a16:colId xmlns:a16="http://schemas.microsoft.com/office/drawing/2014/main" val="2825261663"/>
                    </a:ext>
                  </a:extLst>
                </a:gridCol>
                <a:gridCol w="1645920">
                  <a:extLst>
                    <a:ext uri="{9D8B030D-6E8A-4147-A177-3AD203B41FA5}">
                      <a16:colId xmlns:a16="http://schemas.microsoft.com/office/drawing/2014/main" val="1683499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637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extLst>
                  <a:ext uri="{0D108BD9-81ED-4DB2-BD59-A6C34878D82A}">
                    <a16:rowId xmlns:a16="http://schemas.microsoft.com/office/drawing/2014/main" val="52536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349934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12977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50765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72316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25371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4669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48293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67334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769424724"/>
                  </a:ext>
                </a:extLst>
              </a:tr>
            </a:tbl>
          </a:graphicData>
        </a:graphic>
      </p:graphicFrame>
      <p:sp>
        <p:nvSpPr>
          <p:cNvPr id="4" name="Text Placeholder 3">
            <a:extLst>
              <a:ext uri="{FF2B5EF4-FFF2-40B4-BE49-F238E27FC236}">
                <a16:creationId xmlns:a16="http://schemas.microsoft.com/office/drawing/2014/main" id="{F82BF999-6C45-4BA6-A75D-055856BF0E1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864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FF8E9-2D9D-4554-BA5E-0D447612386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6F0ED15-A855-41FD-A195-1CB0A707ABE7}"/>
              </a:ext>
            </a:extLst>
          </p:cNvPr>
          <p:cNvGraphicFramePr>
            <a:graphicFrameLocks noGrp="1"/>
          </p:cNvGraphicFramePr>
          <p:nvPr>
            <p:ph type="tbl" sz="quarter" idx="13"/>
            <p:extLst>
              <p:ext uri="{D42A27DB-BD31-4B8C-83A1-F6EECF244321}">
                <p14:modId xmlns:p14="http://schemas.microsoft.com/office/powerpoint/2010/main" val="1698962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4534937"/>
                    </a:ext>
                  </a:extLst>
                </a:gridCol>
                <a:gridCol w="1645920">
                  <a:extLst>
                    <a:ext uri="{9D8B030D-6E8A-4147-A177-3AD203B41FA5}">
                      <a16:colId xmlns:a16="http://schemas.microsoft.com/office/drawing/2014/main" val="2855052312"/>
                    </a:ext>
                  </a:extLst>
                </a:gridCol>
                <a:gridCol w="1645920">
                  <a:extLst>
                    <a:ext uri="{9D8B030D-6E8A-4147-A177-3AD203B41FA5}">
                      <a16:colId xmlns:a16="http://schemas.microsoft.com/office/drawing/2014/main" val="16149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9647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45454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55910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46204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3763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87727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7787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1648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3037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7357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04202369"/>
                  </a:ext>
                </a:extLst>
              </a:tr>
            </a:tbl>
          </a:graphicData>
        </a:graphic>
      </p:graphicFrame>
      <p:sp>
        <p:nvSpPr>
          <p:cNvPr id="4" name="Text Placeholder 3">
            <a:extLst>
              <a:ext uri="{FF2B5EF4-FFF2-40B4-BE49-F238E27FC236}">
                <a16:creationId xmlns:a16="http://schemas.microsoft.com/office/drawing/2014/main" id="{FE1F7C0E-04C6-4435-B0FA-AA870561282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963625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B77E-C6C9-4BAA-9F6F-7A0A3EB65CB1}"/>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70C1E78B-F6A7-45A3-93EB-1DFE2F17376B}"/>
              </a:ext>
            </a:extLst>
          </p:cNvPr>
          <p:cNvGraphicFramePr>
            <a:graphicFrameLocks noGrp="1"/>
          </p:cNvGraphicFramePr>
          <p:nvPr>
            <p:ph type="tbl" sz="quarter" idx="13"/>
            <p:extLst>
              <p:ext uri="{D42A27DB-BD31-4B8C-83A1-F6EECF244321}">
                <p14:modId xmlns:p14="http://schemas.microsoft.com/office/powerpoint/2010/main" val="311841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80692802"/>
                    </a:ext>
                  </a:extLst>
                </a:gridCol>
                <a:gridCol w="1645920">
                  <a:extLst>
                    <a:ext uri="{9D8B030D-6E8A-4147-A177-3AD203B41FA5}">
                      <a16:colId xmlns:a16="http://schemas.microsoft.com/office/drawing/2014/main" val="2690619228"/>
                    </a:ext>
                  </a:extLst>
                </a:gridCol>
                <a:gridCol w="1645920">
                  <a:extLst>
                    <a:ext uri="{9D8B030D-6E8A-4147-A177-3AD203B41FA5}">
                      <a16:colId xmlns:a16="http://schemas.microsoft.com/office/drawing/2014/main" val="125021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5622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9150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1984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9551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2983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94650717"/>
                  </a:ext>
                </a:extLst>
              </a:tr>
            </a:tbl>
          </a:graphicData>
        </a:graphic>
      </p:graphicFrame>
      <p:sp>
        <p:nvSpPr>
          <p:cNvPr id="4" name="Text Placeholder 3">
            <a:extLst>
              <a:ext uri="{FF2B5EF4-FFF2-40B4-BE49-F238E27FC236}">
                <a16:creationId xmlns:a16="http://schemas.microsoft.com/office/drawing/2014/main" id="{BB879CD9-4ECE-4A0F-B6CF-D8D6614448E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911915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3AFF-2BC2-4966-A237-5CCAF18DA95A}"/>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7D762C78-84C0-45C7-B2DA-00B4F6AF3BE1}"/>
              </a:ext>
            </a:extLst>
          </p:cNvPr>
          <p:cNvGraphicFramePr>
            <a:graphicFrameLocks noGrp="1"/>
          </p:cNvGraphicFramePr>
          <p:nvPr>
            <p:ph type="chart" sz="quarter" idx="13"/>
            <p:extLst>
              <p:ext uri="{D42A27DB-BD31-4B8C-83A1-F6EECF244321}">
                <p14:modId xmlns:p14="http://schemas.microsoft.com/office/powerpoint/2010/main" val="1198393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B5FA8-D0E3-48EA-9D84-339FB336EC35}"/>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65D982E3-555D-4090-B1C1-49EA715E7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948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9FBC-7511-4A3B-886F-B8C012B6221A}"/>
              </a:ext>
            </a:extLst>
          </p:cNvPr>
          <p:cNvSpPr>
            <a:spLocks noGrp="1"/>
          </p:cNvSpPr>
          <p:nvPr>
            <p:ph type="title"/>
          </p:nvPr>
        </p:nvSpPr>
        <p:spPr/>
        <p:txBody>
          <a:bodyPr/>
          <a:lstStyle/>
          <a:p>
            <a:r>
              <a:rPr lang="en-US"/>
              <a:t>Facebook Own Posts Table | SCS Dairy MY - 1 of 16</a:t>
            </a:r>
          </a:p>
        </p:txBody>
      </p:sp>
      <p:graphicFrame>
        <p:nvGraphicFramePr>
          <p:cNvPr id="5" name="Table Placeholder 4">
            <a:extLst>
              <a:ext uri="{FF2B5EF4-FFF2-40B4-BE49-F238E27FC236}">
                <a16:creationId xmlns:a16="http://schemas.microsoft.com/office/drawing/2014/main" id="{891163BF-0333-4B33-B5F5-6CE066A00850}"/>
              </a:ext>
            </a:extLst>
          </p:cNvPr>
          <p:cNvGraphicFramePr>
            <a:graphicFrameLocks noGrp="1"/>
          </p:cNvGraphicFramePr>
          <p:nvPr>
            <p:ph type="tbl" sz="quarter" idx="13"/>
            <p:extLst>
              <p:ext uri="{D42A27DB-BD31-4B8C-83A1-F6EECF244321}">
                <p14:modId xmlns:p14="http://schemas.microsoft.com/office/powerpoint/2010/main" val="409614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449431"/>
                    </a:ext>
                  </a:extLst>
                </a:gridCol>
                <a:gridCol w="822960">
                  <a:extLst>
                    <a:ext uri="{9D8B030D-6E8A-4147-A177-3AD203B41FA5}">
                      <a16:colId xmlns:a16="http://schemas.microsoft.com/office/drawing/2014/main" val="3322779203"/>
                    </a:ext>
                  </a:extLst>
                </a:gridCol>
                <a:gridCol w="822960">
                  <a:extLst>
                    <a:ext uri="{9D8B030D-6E8A-4147-A177-3AD203B41FA5}">
                      <a16:colId xmlns:a16="http://schemas.microsoft.com/office/drawing/2014/main" val="2548843088"/>
                    </a:ext>
                  </a:extLst>
                </a:gridCol>
                <a:gridCol w="822960">
                  <a:extLst>
                    <a:ext uri="{9D8B030D-6E8A-4147-A177-3AD203B41FA5}">
                      <a16:colId xmlns:a16="http://schemas.microsoft.com/office/drawing/2014/main" val="2847547888"/>
                    </a:ext>
                  </a:extLst>
                </a:gridCol>
                <a:gridCol w="822960">
                  <a:extLst>
                    <a:ext uri="{9D8B030D-6E8A-4147-A177-3AD203B41FA5}">
                      <a16:colId xmlns:a16="http://schemas.microsoft.com/office/drawing/2014/main" val="2495268736"/>
                    </a:ext>
                  </a:extLst>
                </a:gridCol>
                <a:gridCol w="822960">
                  <a:extLst>
                    <a:ext uri="{9D8B030D-6E8A-4147-A177-3AD203B41FA5}">
                      <a16:colId xmlns:a16="http://schemas.microsoft.com/office/drawing/2014/main" val="2174178335"/>
                    </a:ext>
                  </a:extLst>
                </a:gridCol>
                <a:gridCol w="822960">
                  <a:extLst>
                    <a:ext uri="{9D8B030D-6E8A-4147-A177-3AD203B41FA5}">
                      <a16:colId xmlns:a16="http://schemas.microsoft.com/office/drawing/2014/main" val="234025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316425"/>
                  </a:ext>
                </a:extLst>
              </a:tr>
            </a:tbl>
          </a:graphicData>
        </a:graphic>
      </p:graphicFrame>
      <p:sp>
        <p:nvSpPr>
          <p:cNvPr id="4" name="Text Placeholder 3">
            <a:extLst>
              <a:ext uri="{FF2B5EF4-FFF2-40B4-BE49-F238E27FC236}">
                <a16:creationId xmlns:a16="http://schemas.microsoft.com/office/drawing/2014/main" id="{DC8BD60E-6BB7-412B-8461-95D900A58A2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68032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4BD0-4C88-46AD-97A1-5DB70FD4C257}"/>
              </a:ext>
            </a:extLst>
          </p:cNvPr>
          <p:cNvSpPr>
            <a:spLocks noGrp="1"/>
          </p:cNvSpPr>
          <p:nvPr>
            <p:ph type="title"/>
          </p:nvPr>
        </p:nvSpPr>
        <p:spPr/>
        <p:txBody>
          <a:bodyPr/>
          <a:lstStyle/>
          <a:p>
            <a:r>
              <a:rPr lang="en-US"/>
              <a:t>Facebook Own Posts Table | SCS Dairy MY - 2 of 16</a:t>
            </a:r>
          </a:p>
        </p:txBody>
      </p:sp>
      <p:graphicFrame>
        <p:nvGraphicFramePr>
          <p:cNvPr id="5" name="Table Placeholder 4">
            <a:extLst>
              <a:ext uri="{FF2B5EF4-FFF2-40B4-BE49-F238E27FC236}">
                <a16:creationId xmlns:a16="http://schemas.microsoft.com/office/drawing/2014/main" id="{2E7329E6-B8DB-45DD-A7EF-9B1F625B7C39}"/>
              </a:ext>
            </a:extLst>
          </p:cNvPr>
          <p:cNvGraphicFramePr>
            <a:graphicFrameLocks noGrp="1"/>
          </p:cNvGraphicFramePr>
          <p:nvPr>
            <p:ph type="tbl" sz="quarter" idx="13"/>
            <p:extLst>
              <p:ext uri="{D42A27DB-BD31-4B8C-83A1-F6EECF244321}">
                <p14:modId xmlns:p14="http://schemas.microsoft.com/office/powerpoint/2010/main" val="2053369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6204589"/>
                    </a:ext>
                  </a:extLst>
                </a:gridCol>
                <a:gridCol w="822960">
                  <a:extLst>
                    <a:ext uri="{9D8B030D-6E8A-4147-A177-3AD203B41FA5}">
                      <a16:colId xmlns:a16="http://schemas.microsoft.com/office/drawing/2014/main" val="3702589509"/>
                    </a:ext>
                  </a:extLst>
                </a:gridCol>
                <a:gridCol w="822960">
                  <a:extLst>
                    <a:ext uri="{9D8B030D-6E8A-4147-A177-3AD203B41FA5}">
                      <a16:colId xmlns:a16="http://schemas.microsoft.com/office/drawing/2014/main" val="1459653312"/>
                    </a:ext>
                  </a:extLst>
                </a:gridCol>
                <a:gridCol w="822960">
                  <a:extLst>
                    <a:ext uri="{9D8B030D-6E8A-4147-A177-3AD203B41FA5}">
                      <a16:colId xmlns:a16="http://schemas.microsoft.com/office/drawing/2014/main" val="4077887171"/>
                    </a:ext>
                  </a:extLst>
                </a:gridCol>
                <a:gridCol w="822960">
                  <a:extLst>
                    <a:ext uri="{9D8B030D-6E8A-4147-A177-3AD203B41FA5}">
                      <a16:colId xmlns:a16="http://schemas.microsoft.com/office/drawing/2014/main" val="1786351350"/>
                    </a:ext>
                  </a:extLst>
                </a:gridCol>
                <a:gridCol w="822960">
                  <a:extLst>
                    <a:ext uri="{9D8B030D-6E8A-4147-A177-3AD203B41FA5}">
                      <a16:colId xmlns:a16="http://schemas.microsoft.com/office/drawing/2014/main" val="3054723137"/>
                    </a:ext>
                  </a:extLst>
                </a:gridCol>
                <a:gridCol w="822960">
                  <a:extLst>
                    <a:ext uri="{9D8B030D-6E8A-4147-A177-3AD203B41FA5}">
                      <a16:colId xmlns:a16="http://schemas.microsoft.com/office/drawing/2014/main" val="409575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332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- 2020-11-30 12:00:32</a:t>
                      </a:r>
                      <a:r>
                        <a:rPr kumimoji="0" lang="en-US" sz="1000" b="0" i="0" u="none" strike="noStrike" kern="1200" cap="none" spc="0" normalizeH="0" baseline="0" noProof="0">
                          <a:ln>
                            <a:noFill/>
                          </a:ln>
                          <a:solidFill>
                            <a:prstClr val="black"/>
                          </a:solidFill>
                          <a:effectLst/>
                          <a:uLnTx/>
                          <a:uFillTx/>
                          <a:latin typeface="+mn-lt"/>
                          <a:ea typeface="+mn-ea"/>
                          <a:cs typeface="+mn-cs"/>
                        </a:rPr>
                        <a:t>
 This garlic and herb butter quick bread is more than a match for a traditional garlic bread. A soft pillowy centre and a buttery garlic crust makes this bread a real treat!
#SCSrecipes #JustAddSCS
Garlic and Herb Butter Quick Bread
Ingredients:
110g SCS Unsalted Butter
½ tsp garlic powder
2 tsp dried parsley
320g plain flour
1 tbsp sugar
4 tsp baking powder
1 tsp salt
415ml buttermilk
Instructions:
1. Grease a 20cm baking tin.
2. Put the butter in a bowl and melt in the microwave. Mix in the garlic powder and 1 teaspoon of dried parsley.
3. Pour the butter into the baking dish.
4. Put the flour, sugar, baking powder, salt and the other teaspoon of dried parsley in a mixing bowl.
5. Stir in the buttermilk to get a thick batter.
6. Put the batter in the baking dish and smooth it down into the sides of the dish.
7. Using a knife cut the bread so it makes 9 pieces.
8. Bake the bread in a preheated oven at 220°C for about 20-25 minutes. The bread will have risen and be golden when 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15571234"/>
                  </a:ext>
                </a:extLst>
              </a:tr>
            </a:tbl>
          </a:graphicData>
        </a:graphic>
      </p:graphicFrame>
      <p:sp>
        <p:nvSpPr>
          <p:cNvPr id="4" name="Text Placeholder 3">
            <a:extLst>
              <a:ext uri="{FF2B5EF4-FFF2-40B4-BE49-F238E27FC236}">
                <a16:creationId xmlns:a16="http://schemas.microsoft.com/office/drawing/2014/main" id="{E711917F-76ED-457D-A3D9-5ECB924C787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123537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0E994-FCD6-4ABE-BB75-98A61CF3150C}"/>
              </a:ext>
            </a:extLst>
          </p:cNvPr>
          <p:cNvSpPr>
            <a:spLocks noGrp="1"/>
          </p:cNvSpPr>
          <p:nvPr>
            <p:ph type="title"/>
          </p:nvPr>
        </p:nvSpPr>
        <p:spPr/>
        <p:txBody>
          <a:bodyPr/>
          <a:lstStyle/>
          <a:p>
            <a:r>
              <a:rPr lang="en-US"/>
              <a:t>Facebook Own Posts Table | SCS Dairy MY - 3 of 16</a:t>
            </a:r>
          </a:p>
        </p:txBody>
      </p:sp>
      <p:graphicFrame>
        <p:nvGraphicFramePr>
          <p:cNvPr id="5" name="Table Placeholder 4">
            <a:extLst>
              <a:ext uri="{FF2B5EF4-FFF2-40B4-BE49-F238E27FC236}">
                <a16:creationId xmlns:a16="http://schemas.microsoft.com/office/drawing/2014/main" id="{2CF065E1-5770-4266-A5FE-BA8DEE997A8A}"/>
              </a:ext>
            </a:extLst>
          </p:cNvPr>
          <p:cNvGraphicFramePr>
            <a:graphicFrameLocks noGrp="1"/>
          </p:cNvGraphicFramePr>
          <p:nvPr>
            <p:ph type="tbl" sz="quarter" idx="13"/>
            <p:extLst>
              <p:ext uri="{D42A27DB-BD31-4B8C-83A1-F6EECF244321}">
                <p14:modId xmlns:p14="http://schemas.microsoft.com/office/powerpoint/2010/main" val="415124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7105936"/>
                    </a:ext>
                  </a:extLst>
                </a:gridCol>
                <a:gridCol w="822960">
                  <a:extLst>
                    <a:ext uri="{9D8B030D-6E8A-4147-A177-3AD203B41FA5}">
                      <a16:colId xmlns:a16="http://schemas.microsoft.com/office/drawing/2014/main" val="2292421412"/>
                    </a:ext>
                  </a:extLst>
                </a:gridCol>
                <a:gridCol w="822960">
                  <a:extLst>
                    <a:ext uri="{9D8B030D-6E8A-4147-A177-3AD203B41FA5}">
                      <a16:colId xmlns:a16="http://schemas.microsoft.com/office/drawing/2014/main" val="198927297"/>
                    </a:ext>
                  </a:extLst>
                </a:gridCol>
                <a:gridCol w="822960">
                  <a:extLst>
                    <a:ext uri="{9D8B030D-6E8A-4147-A177-3AD203B41FA5}">
                      <a16:colId xmlns:a16="http://schemas.microsoft.com/office/drawing/2014/main" val="964316947"/>
                    </a:ext>
                  </a:extLst>
                </a:gridCol>
                <a:gridCol w="822960">
                  <a:extLst>
                    <a:ext uri="{9D8B030D-6E8A-4147-A177-3AD203B41FA5}">
                      <a16:colId xmlns:a16="http://schemas.microsoft.com/office/drawing/2014/main" val="3608614362"/>
                    </a:ext>
                  </a:extLst>
                </a:gridCol>
                <a:gridCol w="822960">
                  <a:extLst>
                    <a:ext uri="{9D8B030D-6E8A-4147-A177-3AD203B41FA5}">
                      <a16:colId xmlns:a16="http://schemas.microsoft.com/office/drawing/2014/main" val="4033236794"/>
                    </a:ext>
                  </a:extLst>
                </a:gridCol>
                <a:gridCol w="822960">
                  <a:extLst>
                    <a:ext uri="{9D8B030D-6E8A-4147-A177-3AD203B41FA5}">
                      <a16:colId xmlns:a16="http://schemas.microsoft.com/office/drawing/2014/main" val="3691678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69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- 2020-11-29 13:00:00</a:t>
                      </a:r>
                      <a:r>
                        <a:rPr kumimoji="0" lang="en-US" sz="1000" b="0" i="0" u="none" strike="noStrike" kern="1200" cap="none" spc="0" normalizeH="0" baseline="0" noProof="0">
                          <a:ln>
                            <a:noFill/>
                          </a:ln>
                          <a:solidFill>
                            <a:prstClr val="black"/>
                          </a:solidFill>
                          <a:effectLst/>
                          <a:uLnTx/>
                          <a:uFillTx/>
                          <a:latin typeface="+mn-lt"/>
                          <a:ea typeface="+mn-ea"/>
                          <a:cs typeface="+mn-cs"/>
                        </a:rPr>
                        <a:t>
 Our current status is “Hungry for SCS!” What’s yours?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026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- 2020-11-27 12:00:14</a:t>
                      </a:r>
                      <a:r>
                        <a:rPr kumimoji="0" lang="en-US" sz="1000" b="0" i="0" u="none" strike="noStrike" kern="1200" cap="none" spc="0" normalizeH="0" baseline="0" noProof="0">
                          <a:ln>
                            <a:noFill/>
                          </a:ln>
                          <a:solidFill>
                            <a:prstClr val="black"/>
                          </a:solidFill>
                          <a:effectLst/>
                          <a:uLnTx/>
                          <a:uFillTx/>
                          <a:latin typeface="+mn-lt"/>
                          <a:ea typeface="+mn-ea"/>
                          <a:cs typeface="+mn-cs"/>
                        </a:rPr>
                        <a:t>
 Who is the guilty one in your family always leaving the butter out of the refrigerator?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216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- 2020-11-26 16:05:17</a:t>
                      </a:r>
                      <a:r>
                        <a:rPr kumimoji="0" lang="en-US" sz="1000" b="0" i="0" u="none" strike="noStrike" kern="1200" cap="none" spc="0" normalizeH="0" baseline="0" noProof="0">
                          <a:ln>
                            <a:noFill/>
                          </a:ln>
                          <a:solidFill>
                            <a:prstClr val="black"/>
                          </a:solidFill>
                          <a:effectLst/>
                          <a:uLnTx/>
                          <a:uFillTx/>
                          <a:latin typeface="+mn-lt"/>
                          <a:ea typeface="+mn-ea"/>
                          <a:cs typeface="+mn-cs"/>
                        </a:rPr>
                        <a:t>
 Life is a combination of magic and butter!
What do you like to spread SCS Spreadable Butter on?
#SCSButter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067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- 2020-11-25 18:51:29</a:t>
                      </a:r>
                      <a:r>
                        <a:rPr kumimoji="0" lang="en-US" sz="1000" b="0" i="0" u="none" strike="noStrike" kern="1200" cap="none" spc="0" normalizeH="0" baseline="0" noProof="0">
                          <a:ln>
                            <a:noFill/>
                          </a:ln>
                          <a:solidFill>
                            <a:prstClr val="black"/>
                          </a:solidFill>
                          <a:effectLst/>
                          <a:uLnTx/>
                          <a:uFillTx/>
                          <a:latin typeface="+mn-lt"/>
                          <a:ea typeface="+mn-ea"/>
                          <a:cs typeface="+mn-cs"/>
                        </a:rPr>
                        <a:t>
 Are you excited to find out who will become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Cuisine's Live Baking Star? Stay tuned and don't miss out on the action as the contestants prepare for the preliminary rounds!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3323747"/>
                  </a:ext>
                </a:extLst>
              </a:tr>
            </a:tbl>
          </a:graphicData>
        </a:graphic>
      </p:graphicFrame>
      <p:sp>
        <p:nvSpPr>
          <p:cNvPr id="4" name="Text Placeholder 3">
            <a:extLst>
              <a:ext uri="{FF2B5EF4-FFF2-40B4-BE49-F238E27FC236}">
                <a16:creationId xmlns:a16="http://schemas.microsoft.com/office/drawing/2014/main" id="{7471FE03-545F-4526-882B-E770CB8AE11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67866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BB9AC-8278-436D-829F-CAA786AA6910}"/>
              </a:ext>
            </a:extLst>
          </p:cNvPr>
          <p:cNvSpPr>
            <a:spLocks noGrp="1"/>
          </p:cNvSpPr>
          <p:nvPr>
            <p:ph type="title"/>
          </p:nvPr>
        </p:nvSpPr>
        <p:spPr/>
        <p:txBody>
          <a:bodyPr/>
          <a:lstStyle/>
          <a:p>
            <a:r>
              <a:rPr lang="en-US"/>
              <a:t>Facebook Own Posts Table | SCS Dairy MY - 4 of 16</a:t>
            </a:r>
          </a:p>
        </p:txBody>
      </p:sp>
      <p:graphicFrame>
        <p:nvGraphicFramePr>
          <p:cNvPr id="5" name="Table Placeholder 4">
            <a:extLst>
              <a:ext uri="{FF2B5EF4-FFF2-40B4-BE49-F238E27FC236}">
                <a16:creationId xmlns:a16="http://schemas.microsoft.com/office/drawing/2014/main" id="{80D3739C-A618-4DF5-9AF3-B4CF6941F82E}"/>
              </a:ext>
            </a:extLst>
          </p:cNvPr>
          <p:cNvGraphicFramePr>
            <a:graphicFrameLocks noGrp="1"/>
          </p:cNvGraphicFramePr>
          <p:nvPr>
            <p:ph type="tbl" sz="quarter" idx="13"/>
            <p:extLst>
              <p:ext uri="{D42A27DB-BD31-4B8C-83A1-F6EECF244321}">
                <p14:modId xmlns:p14="http://schemas.microsoft.com/office/powerpoint/2010/main" val="606625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2395437"/>
                    </a:ext>
                  </a:extLst>
                </a:gridCol>
                <a:gridCol w="822960">
                  <a:extLst>
                    <a:ext uri="{9D8B030D-6E8A-4147-A177-3AD203B41FA5}">
                      <a16:colId xmlns:a16="http://schemas.microsoft.com/office/drawing/2014/main" val="2073145084"/>
                    </a:ext>
                  </a:extLst>
                </a:gridCol>
                <a:gridCol w="822960">
                  <a:extLst>
                    <a:ext uri="{9D8B030D-6E8A-4147-A177-3AD203B41FA5}">
                      <a16:colId xmlns:a16="http://schemas.microsoft.com/office/drawing/2014/main" val="2981068920"/>
                    </a:ext>
                  </a:extLst>
                </a:gridCol>
                <a:gridCol w="822960">
                  <a:extLst>
                    <a:ext uri="{9D8B030D-6E8A-4147-A177-3AD203B41FA5}">
                      <a16:colId xmlns:a16="http://schemas.microsoft.com/office/drawing/2014/main" val="1558719998"/>
                    </a:ext>
                  </a:extLst>
                </a:gridCol>
                <a:gridCol w="822960">
                  <a:extLst>
                    <a:ext uri="{9D8B030D-6E8A-4147-A177-3AD203B41FA5}">
                      <a16:colId xmlns:a16="http://schemas.microsoft.com/office/drawing/2014/main" val="3557698777"/>
                    </a:ext>
                  </a:extLst>
                </a:gridCol>
                <a:gridCol w="822960">
                  <a:extLst>
                    <a:ext uri="{9D8B030D-6E8A-4147-A177-3AD203B41FA5}">
                      <a16:colId xmlns:a16="http://schemas.microsoft.com/office/drawing/2014/main" val="4078818215"/>
                    </a:ext>
                  </a:extLst>
                </a:gridCol>
                <a:gridCol w="822960">
                  <a:extLst>
                    <a:ext uri="{9D8B030D-6E8A-4147-A177-3AD203B41FA5}">
                      <a16:colId xmlns:a16="http://schemas.microsoft.com/office/drawing/2014/main" val="1885154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722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- 2020-11-25 16:00:44</a:t>
                      </a:r>
                      <a:r>
                        <a:rPr kumimoji="0" lang="en-US" sz="1000" b="0" i="0" u="none" strike="noStrike" kern="1200" cap="none" spc="0" normalizeH="0" baseline="0" noProof="0">
                          <a:ln>
                            <a:noFill/>
                          </a:ln>
                          <a:solidFill>
                            <a:prstClr val="black"/>
                          </a:solidFill>
                          <a:effectLst/>
                          <a:uLnTx/>
                          <a:uFillTx/>
                          <a:latin typeface="+mn-lt"/>
                          <a:ea typeface="+mn-ea"/>
                          <a:cs typeface="+mn-cs"/>
                        </a:rPr>
                        <a:t>
 Salt is not just important for flavor, it has many chemical interactions with flour and yeast that give good structure and texture to bread. Use enough salt so that the bread isn’t bland and remember to taste the dough to make sure you’re not using more than you need.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0071125"/>
                  </a:ext>
                </a:extLst>
              </a:tr>
            </a:tbl>
          </a:graphicData>
        </a:graphic>
      </p:graphicFrame>
      <p:sp>
        <p:nvSpPr>
          <p:cNvPr id="4" name="Text Placeholder 3">
            <a:extLst>
              <a:ext uri="{FF2B5EF4-FFF2-40B4-BE49-F238E27FC236}">
                <a16:creationId xmlns:a16="http://schemas.microsoft.com/office/drawing/2014/main" id="{C7AB3C2F-1AEF-4882-B00F-6953F945D51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19656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3625-EB82-49A4-911B-60B14151438E}"/>
              </a:ext>
            </a:extLst>
          </p:cNvPr>
          <p:cNvSpPr>
            <a:spLocks noGrp="1"/>
          </p:cNvSpPr>
          <p:nvPr>
            <p:ph type="title"/>
          </p:nvPr>
        </p:nvSpPr>
        <p:spPr/>
        <p:txBody>
          <a:bodyPr/>
          <a:lstStyle/>
          <a:p>
            <a:r>
              <a:rPr lang="en-US"/>
              <a:t>Facebook Own Posts Table | SCS Dairy MY - 5 of 16</a:t>
            </a:r>
          </a:p>
        </p:txBody>
      </p:sp>
      <p:graphicFrame>
        <p:nvGraphicFramePr>
          <p:cNvPr id="5" name="Table Placeholder 4">
            <a:extLst>
              <a:ext uri="{FF2B5EF4-FFF2-40B4-BE49-F238E27FC236}">
                <a16:creationId xmlns:a16="http://schemas.microsoft.com/office/drawing/2014/main" id="{25F4422C-8765-4A32-B9E5-168D1EC94650}"/>
              </a:ext>
            </a:extLst>
          </p:cNvPr>
          <p:cNvGraphicFramePr>
            <a:graphicFrameLocks noGrp="1"/>
          </p:cNvGraphicFramePr>
          <p:nvPr>
            <p:ph type="tbl" sz="quarter" idx="13"/>
            <p:extLst>
              <p:ext uri="{D42A27DB-BD31-4B8C-83A1-F6EECF244321}">
                <p14:modId xmlns:p14="http://schemas.microsoft.com/office/powerpoint/2010/main" val="327527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2778614"/>
                    </a:ext>
                  </a:extLst>
                </a:gridCol>
                <a:gridCol w="822960">
                  <a:extLst>
                    <a:ext uri="{9D8B030D-6E8A-4147-A177-3AD203B41FA5}">
                      <a16:colId xmlns:a16="http://schemas.microsoft.com/office/drawing/2014/main" val="680500981"/>
                    </a:ext>
                  </a:extLst>
                </a:gridCol>
                <a:gridCol w="822960">
                  <a:extLst>
                    <a:ext uri="{9D8B030D-6E8A-4147-A177-3AD203B41FA5}">
                      <a16:colId xmlns:a16="http://schemas.microsoft.com/office/drawing/2014/main" val="1737126099"/>
                    </a:ext>
                  </a:extLst>
                </a:gridCol>
                <a:gridCol w="822960">
                  <a:extLst>
                    <a:ext uri="{9D8B030D-6E8A-4147-A177-3AD203B41FA5}">
                      <a16:colId xmlns:a16="http://schemas.microsoft.com/office/drawing/2014/main" val="982384559"/>
                    </a:ext>
                  </a:extLst>
                </a:gridCol>
                <a:gridCol w="822960">
                  <a:extLst>
                    <a:ext uri="{9D8B030D-6E8A-4147-A177-3AD203B41FA5}">
                      <a16:colId xmlns:a16="http://schemas.microsoft.com/office/drawing/2014/main" val="2804362484"/>
                    </a:ext>
                  </a:extLst>
                </a:gridCol>
                <a:gridCol w="822960">
                  <a:extLst>
                    <a:ext uri="{9D8B030D-6E8A-4147-A177-3AD203B41FA5}">
                      <a16:colId xmlns:a16="http://schemas.microsoft.com/office/drawing/2014/main" val="1957540093"/>
                    </a:ext>
                  </a:extLst>
                </a:gridCol>
                <a:gridCol w="822960">
                  <a:extLst>
                    <a:ext uri="{9D8B030D-6E8A-4147-A177-3AD203B41FA5}">
                      <a16:colId xmlns:a16="http://schemas.microsoft.com/office/drawing/2014/main" val="63469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602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- 2020-11-23 12:02:16</a:t>
                      </a:r>
                      <a:r>
                        <a:rPr kumimoji="0" lang="en-US" sz="1000" b="0" i="0" u="none" strike="noStrike" kern="1200" cap="none" spc="0" normalizeH="0" baseline="0" noProof="0">
                          <a:ln>
                            <a:noFill/>
                          </a:ln>
                          <a:solidFill>
                            <a:prstClr val="black"/>
                          </a:solidFill>
                          <a:effectLst/>
                          <a:uLnTx/>
                          <a:uFillTx/>
                          <a:latin typeface="+mn-lt"/>
                          <a:ea typeface="+mn-ea"/>
                          <a:cs typeface="+mn-cs"/>
                        </a:rPr>
                        <a:t>
 Treat your taste buds with this soft and delicious Cream Cheese Banana Bread swirled with a tangy cheesecake-like filling made with SCS Cream Cheese. 
#SCSrecipes #JustAddSCS
Cream Cheese Banana Bread
Ingredients:
For the banana bread:
85g SCS Unsalted Butter, melted and cooled
240g all-purpose flour
150g sugar
¼ tsp salt
¾ tsp baking soda
3 medium overripe bananas, mashed well
2 large eggs
60ml buttermilk
2 tsp vanilla extract
Ingredients for the cream cheese filling:
140g SCS Cream Cheese Spread (softened)
1 large egg
50g sugar
2 tbsp all-purpose flour
Instructions for the banana bread:
1. Preheat the oven to 176°C. Line a 9x5-inch loaf pan with parchment paper so that it hangs over on the longer side of the pan. 
2. Grease the parchment paper with cooking spray.
3. In a large bowl whisk together the flour, sugar, salt and baking soda.
4. In a separate medium bowl, whisk together the mashed bananas, eggs, buttermilk, melted SCS Butter and vanilla extract.
5. Add the wet ingredie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5138003"/>
                  </a:ext>
                </a:extLst>
              </a:tr>
            </a:tbl>
          </a:graphicData>
        </a:graphic>
      </p:graphicFrame>
      <p:sp>
        <p:nvSpPr>
          <p:cNvPr id="4" name="Text Placeholder 3">
            <a:extLst>
              <a:ext uri="{FF2B5EF4-FFF2-40B4-BE49-F238E27FC236}">
                <a16:creationId xmlns:a16="http://schemas.microsoft.com/office/drawing/2014/main" id="{838F3A3C-295C-4326-8800-D4328497DCF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49686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D380-99C6-47A4-8FD5-616801AF9668}"/>
              </a:ext>
            </a:extLst>
          </p:cNvPr>
          <p:cNvSpPr>
            <a:spLocks noGrp="1"/>
          </p:cNvSpPr>
          <p:nvPr>
            <p:ph type="title"/>
          </p:nvPr>
        </p:nvSpPr>
        <p:spPr/>
        <p:txBody>
          <a:bodyPr/>
          <a:lstStyle/>
          <a:p>
            <a:r>
              <a:rPr lang="en-US"/>
              <a:t>Facebook Own Posts Table | SCS Dairy MY - 6 of 16</a:t>
            </a:r>
          </a:p>
        </p:txBody>
      </p:sp>
      <p:graphicFrame>
        <p:nvGraphicFramePr>
          <p:cNvPr id="5" name="Table Placeholder 4">
            <a:extLst>
              <a:ext uri="{FF2B5EF4-FFF2-40B4-BE49-F238E27FC236}">
                <a16:creationId xmlns:a16="http://schemas.microsoft.com/office/drawing/2014/main" id="{C1372F3C-5EBC-4F8B-AC41-B375E2A1FC3B}"/>
              </a:ext>
            </a:extLst>
          </p:cNvPr>
          <p:cNvGraphicFramePr>
            <a:graphicFrameLocks noGrp="1"/>
          </p:cNvGraphicFramePr>
          <p:nvPr>
            <p:ph type="tbl" sz="quarter" idx="13"/>
            <p:extLst>
              <p:ext uri="{D42A27DB-BD31-4B8C-83A1-F6EECF244321}">
                <p14:modId xmlns:p14="http://schemas.microsoft.com/office/powerpoint/2010/main" val="5804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4272662"/>
                    </a:ext>
                  </a:extLst>
                </a:gridCol>
                <a:gridCol w="822960">
                  <a:extLst>
                    <a:ext uri="{9D8B030D-6E8A-4147-A177-3AD203B41FA5}">
                      <a16:colId xmlns:a16="http://schemas.microsoft.com/office/drawing/2014/main" val="3348087729"/>
                    </a:ext>
                  </a:extLst>
                </a:gridCol>
                <a:gridCol w="822960">
                  <a:extLst>
                    <a:ext uri="{9D8B030D-6E8A-4147-A177-3AD203B41FA5}">
                      <a16:colId xmlns:a16="http://schemas.microsoft.com/office/drawing/2014/main" val="1765837930"/>
                    </a:ext>
                  </a:extLst>
                </a:gridCol>
                <a:gridCol w="822960">
                  <a:extLst>
                    <a:ext uri="{9D8B030D-6E8A-4147-A177-3AD203B41FA5}">
                      <a16:colId xmlns:a16="http://schemas.microsoft.com/office/drawing/2014/main" val="3919209614"/>
                    </a:ext>
                  </a:extLst>
                </a:gridCol>
                <a:gridCol w="822960">
                  <a:extLst>
                    <a:ext uri="{9D8B030D-6E8A-4147-A177-3AD203B41FA5}">
                      <a16:colId xmlns:a16="http://schemas.microsoft.com/office/drawing/2014/main" val="456684089"/>
                    </a:ext>
                  </a:extLst>
                </a:gridCol>
                <a:gridCol w="822960">
                  <a:extLst>
                    <a:ext uri="{9D8B030D-6E8A-4147-A177-3AD203B41FA5}">
                      <a16:colId xmlns:a16="http://schemas.microsoft.com/office/drawing/2014/main" val="2830026766"/>
                    </a:ext>
                  </a:extLst>
                </a:gridCol>
                <a:gridCol w="822960">
                  <a:extLst>
                    <a:ext uri="{9D8B030D-6E8A-4147-A177-3AD203B41FA5}">
                      <a16:colId xmlns:a16="http://schemas.microsoft.com/office/drawing/2014/main" val="177725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5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- 2020-11-22 04:14:40</a:t>
                      </a:r>
                      <a:r>
                        <a:rPr kumimoji="0" lang="en-US" sz="1000" b="0" i="0" u="none" strike="noStrike" kern="1200" cap="none" spc="0" normalizeH="0" baseline="0" noProof="0">
                          <a:ln>
                            <a:noFill/>
                          </a:ln>
                          <a:solidFill>
                            <a:prstClr val="black"/>
                          </a:solidFill>
                          <a:effectLst/>
                          <a:uLnTx/>
                          <a:uFillTx/>
                          <a:latin typeface="+mn-lt"/>
                          <a:ea typeface="+mn-ea"/>
                          <a:cs typeface="+mn-cs"/>
                        </a:rPr>
                        <a:t>
 Love cheese? We have a cheesy surprise for all you cheese lovers out there! 
Stay tuned to our page for a delicious reveal!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4403070"/>
                  </a:ext>
                </a:extLst>
              </a:tr>
            </a:tbl>
          </a:graphicData>
        </a:graphic>
      </p:graphicFrame>
      <p:sp>
        <p:nvSpPr>
          <p:cNvPr id="4" name="Text Placeholder 3">
            <a:extLst>
              <a:ext uri="{FF2B5EF4-FFF2-40B4-BE49-F238E27FC236}">
                <a16:creationId xmlns:a16="http://schemas.microsoft.com/office/drawing/2014/main" id="{A9DEF773-674E-40B7-99DD-A7CC8525A70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510412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F501-5D9E-4103-BA6D-F960AD71129C}"/>
              </a:ext>
            </a:extLst>
          </p:cNvPr>
          <p:cNvSpPr>
            <a:spLocks noGrp="1"/>
          </p:cNvSpPr>
          <p:nvPr>
            <p:ph type="title"/>
          </p:nvPr>
        </p:nvSpPr>
        <p:spPr/>
        <p:txBody>
          <a:bodyPr/>
          <a:lstStyle/>
          <a:p>
            <a:r>
              <a:rPr lang="en-US"/>
              <a:t>Facebook Own Posts Table | SCS Dairy MY - 7 of 16</a:t>
            </a:r>
          </a:p>
        </p:txBody>
      </p:sp>
      <p:graphicFrame>
        <p:nvGraphicFramePr>
          <p:cNvPr id="5" name="Table Placeholder 4">
            <a:extLst>
              <a:ext uri="{FF2B5EF4-FFF2-40B4-BE49-F238E27FC236}">
                <a16:creationId xmlns:a16="http://schemas.microsoft.com/office/drawing/2014/main" id="{EF8E4020-7532-46DB-9197-D92DF3837B5B}"/>
              </a:ext>
            </a:extLst>
          </p:cNvPr>
          <p:cNvGraphicFramePr>
            <a:graphicFrameLocks noGrp="1"/>
          </p:cNvGraphicFramePr>
          <p:nvPr>
            <p:ph type="tbl" sz="quarter" idx="13"/>
            <p:extLst>
              <p:ext uri="{D42A27DB-BD31-4B8C-83A1-F6EECF244321}">
                <p14:modId xmlns:p14="http://schemas.microsoft.com/office/powerpoint/2010/main" val="335060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2975254"/>
                    </a:ext>
                  </a:extLst>
                </a:gridCol>
                <a:gridCol w="822960">
                  <a:extLst>
                    <a:ext uri="{9D8B030D-6E8A-4147-A177-3AD203B41FA5}">
                      <a16:colId xmlns:a16="http://schemas.microsoft.com/office/drawing/2014/main" val="280392824"/>
                    </a:ext>
                  </a:extLst>
                </a:gridCol>
                <a:gridCol w="822960">
                  <a:extLst>
                    <a:ext uri="{9D8B030D-6E8A-4147-A177-3AD203B41FA5}">
                      <a16:colId xmlns:a16="http://schemas.microsoft.com/office/drawing/2014/main" val="1018642966"/>
                    </a:ext>
                  </a:extLst>
                </a:gridCol>
                <a:gridCol w="822960">
                  <a:extLst>
                    <a:ext uri="{9D8B030D-6E8A-4147-A177-3AD203B41FA5}">
                      <a16:colId xmlns:a16="http://schemas.microsoft.com/office/drawing/2014/main" val="3316992971"/>
                    </a:ext>
                  </a:extLst>
                </a:gridCol>
                <a:gridCol w="822960">
                  <a:extLst>
                    <a:ext uri="{9D8B030D-6E8A-4147-A177-3AD203B41FA5}">
                      <a16:colId xmlns:a16="http://schemas.microsoft.com/office/drawing/2014/main" val="116787423"/>
                    </a:ext>
                  </a:extLst>
                </a:gridCol>
                <a:gridCol w="822960">
                  <a:extLst>
                    <a:ext uri="{9D8B030D-6E8A-4147-A177-3AD203B41FA5}">
                      <a16:colId xmlns:a16="http://schemas.microsoft.com/office/drawing/2014/main" val="3163856388"/>
                    </a:ext>
                  </a:extLst>
                </a:gridCol>
                <a:gridCol w="822960">
                  <a:extLst>
                    <a:ext uri="{9D8B030D-6E8A-4147-A177-3AD203B41FA5}">
                      <a16:colId xmlns:a16="http://schemas.microsoft.com/office/drawing/2014/main" val="3919415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98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- 2020-11-21 14:00:00</a:t>
                      </a:r>
                      <a:r>
                        <a:rPr kumimoji="0" lang="en-US" sz="1000" b="0" i="0" u="none" strike="noStrike" kern="1200" cap="none" spc="0" normalizeH="0" baseline="0" noProof="0">
                          <a:ln>
                            <a:noFill/>
                          </a:ln>
                          <a:solidFill>
                            <a:prstClr val="black"/>
                          </a:solidFill>
                          <a:effectLst/>
                          <a:uLnTx/>
                          <a:uFillTx/>
                          <a:latin typeface="+mn-lt"/>
                          <a:ea typeface="+mn-ea"/>
                          <a:cs typeface="+mn-cs"/>
                        </a:rPr>
                        <a:t>
 Say Cheese! SCS brings for you a delicious and mouthwatering Double Cheese Garlic Bread recipe! 
Double Cheese Garlic Bread
Ingredients:
250g SCS Salted Butter
30g SCS Cream Cheese Spread
2 pcs SCS Sliced Cheese
5g parsley
80g garlic
3g black pepper
5g worcestershire sauce
Pinch of salt
5g lemon juice
1 French bread loaf
Instructions:
1. Preheat the oven to 190°C.
2. Put SCS Salted Butter, parsley, garlic, black pepper, worcestershire sauce, salt and lemon juice in a food processor and blend until well combined.
3. Spread the prepared garlic butter on the sliced french loaf. 
4. Then add a layer of SCS Cream Cheese Spread.
5. Cut SCS Sliced Cheese into 4 pieces and place it on top of the bread. 
6. Bake until the cheese is golden brown.
7. Double Cheese Garlic Bread is ready to be served.
Recipe credit: Chef Khairi (DKSH)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11903443"/>
                  </a:ext>
                </a:extLst>
              </a:tr>
            </a:tbl>
          </a:graphicData>
        </a:graphic>
      </p:graphicFrame>
      <p:sp>
        <p:nvSpPr>
          <p:cNvPr id="4" name="Text Placeholder 3">
            <a:extLst>
              <a:ext uri="{FF2B5EF4-FFF2-40B4-BE49-F238E27FC236}">
                <a16:creationId xmlns:a16="http://schemas.microsoft.com/office/drawing/2014/main" id="{6778D1A5-9A73-4F7F-B0B2-CB8185463D2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31609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B1A6-CACC-4F74-B629-E6CEF6A8C547}"/>
              </a:ext>
            </a:extLst>
          </p:cNvPr>
          <p:cNvSpPr>
            <a:spLocks noGrp="1"/>
          </p:cNvSpPr>
          <p:nvPr>
            <p:ph type="title"/>
          </p:nvPr>
        </p:nvSpPr>
        <p:spPr/>
        <p:txBody>
          <a:bodyPr/>
          <a:lstStyle/>
          <a:p>
            <a:r>
              <a:rPr lang="en-US"/>
              <a:t>Facebook Own Posts Table | SCS Dairy MY - 8 of 16</a:t>
            </a:r>
          </a:p>
        </p:txBody>
      </p:sp>
      <p:graphicFrame>
        <p:nvGraphicFramePr>
          <p:cNvPr id="5" name="Table Placeholder 4">
            <a:extLst>
              <a:ext uri="{FF2B5EF4-FFF2-40B4-BE49-F238E27FC236}">
                <a16:creationId xmlns:a16="http://schemas.microsoft.com/office/drawing/2014/main" id="{8E4DC102-8E02-4D51-9E62-363522FAD058}"/>
              </a:ext>
            </a:extLst>
          </p:cNvPr>
          <p:cNvGraphicFramePr>
            <a:graphicFrameLocks noGrp="1"/>
          </p:cNvGraphicFramePr>
          <p:nvPr>
            <p:ph type="tbl" sz="quarter" idx="13"/>
            <p:extLst>
              <p:ext uri="{D42A27DB-BD31-4B8C-83A1-F6EECF244321}">
                <p14:modId xmlns:p14="http://schemas.microsoft.com/office/powerpoint/2010/main" val="63644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7664483"/>
                    </a:ext>
                  </a:extLst>
                </a:gridCol>
                <a:gridCol w="822960">
                  <a:extLst>
                    <a:ext uri="{9D8B030D-6E8A-4147-A177-3AD203B41FA5}">
                      <a16:colId xmlns:a16="http://schemas.microsoft.com/office/drawing/2014/main" val="1044044211"/>
                    </a:ext>
                  </a:extLst>
                </a:gridCol>
                <a:gridCol w="822960">
                  <a:extLst>
                    <a:ext uri="{9D8B030D-6E8A-4147-A177-3AD203B41FA5}">
                      <a16:colId xmlns:a16="http://schemas.microsoft.com/office/drawing/2014/main" val="855451850"/>
                    </a:ext>
                  </a:extLst>
                </a:gridCol>
                <a:gridCol w="822960">
                  <a:extLst>
                    <a:ext uri="{9D8B030D-6E8A-4147-A177-3AD203B41FA5}">
                      <a16:colId xmlns:a16="http://schemas.microsoft.com/office/drawing/2014/main" val="3100978444"/>
                    </a:ext>
                  </a:extLst>
                </a:gridCol>
                <a:gridCol w="822960">
                  <a:extLst>
                    <a:ext uri="{9D8B030D-6E8A-4147-A177-3AD203B41FA5}">
                      <a16:colId xmlns:a16="http://schemas.microsoft.com/office/drawing/2014/main" val="3317572320"/>
                    </a:ext>
                  </a:extLst>
                </a:gridCol>
                <a:gridCol w="822960">
                  <a:extLst>
                    <a:ext uri="{9D8B030D-6E8A-4147-A177-3AD203B41FA5}">
                      <a16:colId xmlns:a16="http://schemas.microsoft.com/office/drawing/2014/main" val="1059726627"/>
                    </a:ext>
                  </a:extLst>
                </a:gridCol>
                <a:gridCol w="822960">
                  <a:extLst>
                    <a:ext uri="{9D8B030D-6E8A-4147-A177-3AD203B41FA5}">
                      <a16:colId xmlns:a16="http://schemas.microsoft.com/office/drawing/2014/main" val="3925494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963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- 2020-11-19 16:00:38</a:t>
                      </a:r>
                      <a:r>
                        <a:rPr kumimoji="0" lang="en-US" sz="1000" b="0" i="0" u="none" strike="noStrike" kern="1200" cap="none" spc="0" normalizeH="0" baseline="0" noProof="0">
                          <a:ln>
                            <a:noFill/>
                          </a:ln>
                          <a:solidFill>
                            <a:prstClr val="black"/>
                          </a:solidFill>
                          <a:effectLst/>
                          <a:uLnTx/>
                          <a:uFillTx/>
                          <a:latin typeface="+mn-lt"/>
                          <a:ea typeface="+mn-ea"/>
                          <a:cs typeface="+mn-cs"/>
                        </a:rPr>
                        <a:t>
 Happiness comes in all shapes and sizes! Just like SCS Portion Butter!
#SCSButter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4946833"/>
                  </a:ext>
                </a:extLst>
              </a:tr>
            </a:tbl>
          </a:graphicData>
        </a:graphic>
      </p:graphicFrame>
      <p:sp>
        <p:nvSpPr>
          <p:cNvPr id="4" name="Text Placeholder 3">
            <a:extLst>
              <a:ext uri="{FF2B5EF4-FFF2-40B4-BE49-F238E27FC236}">
                <a16:creationId xmlns:a16="http://schemas.microsoft.com/office/drawing/2014/main" id="{46D7838F-EAD4-4457-B858-3DC51B252FB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51729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854E-2C72-4497-838D-180A943E7FB0}"/>
              </a:ext>
            </a:extLst>
          </p:cNvPr>
          <p:cNvSpPr>
            <a:spLocks noGrp="1"/>
          </p:cNvSpPr>
          <p:nvPr>
            <p:ph type="title"/>
          </p:nvPr>
        </p:nvSpPr>
        <p:spPr/>
        <p:txBody>
          <a:bodyPr/>
          <a:lstStyle/>
          <a:p>
            <a:r>
              <a:rPr lang="en-US"/>
              <a:t>Facebook Own Posts Table | SCS Dairy MY - 9 of 16</a:t>
            </a:r>
          </a:p>
        </p:txBody>
      </p:sp>
      <p:graphicFrame>
        <p:nvGraphicFramePr>
          <p:cNvPr id="5" name="Table Placeholder 4">
            <a:extLst>
              <a:ext uri="{FF2B5EF4-FFF2-40B4-BE49-F238E27FC236}">
                <a16:creationId xmlns:a16="http://schemas.microsoft.com/office/drawing/2014/main" id="{4B3322AA-5D63-45C9-8EE0-A5C8D4497F3B}"/>
              </a:ext>
            </a:extLst>
          </p:cNvPr>
          <p:cNvGraphicFramePr>
            <a:graphicFrameLocks noGrp="1"/>
          </p:cNvGraphicFramePr>
          <p:nvPr>
            <p:ph type="tbl" sz="quarter" idx="13"/>
            <p:extLst>
              <p:ext uri="{D42A27DB-BD31-4B8C-83A1-F6EECF244321}">
                <p14:modId xmlns:p14="http://schemas.microsoft.com/office/powerpoint/2010/main" val="333369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3139323"/>
                    </a:ext>
                  </a:extLst>
                </a:gridCol>
                <a:gridCol w="822960">
                  <a:extLst>
                    <a:ext uri="{9D8B030D-6E8A-4147-A177-3AD203B41FA5}">
                      <a16:colId xmlns:a16="http://schemas.microsoft.com/office/drawing/2014/main" val="4024090454"/>
                    </a:ext>
                  </a:extLst>
                </a:gridCol>
                <a:gridCol w="822960">
                  <a:extLst>
                    <a:ext uri="{9D8B030D-6E8A-4147-A177-3AD203B41FA5}">
                      <a16:colId xmlns:a16="http://schemas.microsoft.com/office/drawing/2014/main" val="2552389724"/>
                    </a:ext>
                  </a:extLst>
                </a:gridCol>
                <a:gridCol w="822960">
                  <a:extLst>
                    <a:ext uri="{9D8B030D-6E8A-4147-A177-3AD203B41FA5}">
                      <a16:colId xmlns:a16="http://schemas.microsoft.com/office/drawing/2014/main" val="4014714450"/>
                    </a:ext>
                  </a:extLst>
                </a:gridCol>
                <a:gridCol w="822960">
                  <a:extLst>
                    <a:ext uri="{9D8B030D-6E8A-4147-A177-3AD203B41FA5}">
                      <a16:colId xmlns:a16="http://schemas.microsoft.com/office/drawing/2014/main" val="2288404831"/>
                    </a:ext>
                  </a:extLst>
                </a:gridCol>
                <a:gridCol w="822960">
                  <a:extLst>
                    <a:ext uri="{9D8B030D-6E8A-4147-A177-3AD203B41FA5}">
                      <a16:colId xmlns:a16="http://schemas.microsoft.com/office/drawing/2014/main" val="3913522542"/>
                    </a:ext>
                  </a:extLst>
                </a:gridCol>
                <a:gridCol w="822960">
                  <a:extLst>
                    <a:ext uri="{9D8B030D-6E8A-4147-A177-3AD203B41FA5}">
                      <a16:colId xmlns:a16="http://schemas.microsoft.com/office/drawing/2014/main" val="46626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25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- 2020-11-17 16:00:55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Solve &amp; Win Contest today!
Here’s how to join the contest:
1. Like SCS Dairy MY Facebook page and contest post. 
2. Solve the puzzle and write your answer in the comment section below.
3. Describe SCS Butter in 3 words.
4. Post your answer in the comment section.
5. Share our contest post and tag 5 friends.
Only 3 lucky winners will be selected to win the Tesco gift vouchers worth RM50! Join now!
Contest ends on 24 November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4176197"/>
                  </a:ext>
                </a:extLst>
              </a:tr>
            </a:tbl>
          </a:graphicData>
        </a:graphic>
      </p:graphicFrame>
      <p:sp>
        <p:nvSpPr>
          <p:cNvPr id="4" name="Text Placeholder 3">
            <a:extLst>
              <a:ext uri="{FF2B5EF4-FFF2-40B4-BE49-F238E27FC236}">
                <a16:creationId xmlns:a16="http://schemas.microsoft.com/office/drawing/2014/main" id="{567BBD0E-18A3-4D7D-BF24-CF94689A7FB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843825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C69CC-B71B-4F85-B500-EC6E670CB6BA}"/>
              </a:ext>
            </a:extLst>
          </p:cNvPr>
          <p:cNvSpPr>
            <a:spLocks noGrp="1"/>
          </p:cNvSpPr>
          <p:nvPr>
            <p:ph type="title"/>
          </p:nvPr>
        </p:nvSpPr>
        <p:spPr/>
        <p:txBody>
          <a:bodyPr/>
          <a:lstStyle/>
          <a:p>
            <a:r>
              <a:rPr lang="en-US"/>
              <a:t>Facebook Own Posts Table | SCS Dairy MY - 10 of 16</a:t>
            </a:r>
          </a:p>
        </p:txBody>
      </p:sp>
      <p:graphicFrame>
        <p:nvGraphicFramePr>
          <p:cNvPr id="5" name="Table Placeholder 4">
            <a:extLst>
              <a:ext uri="{FF2B5EF4-FFF2-40B4-BE49-F238E27FC236}">
                <a16:creationId xmlns:a16="http://schemas.microsoft.com/office/drawing/2014/main" id="{739CFB06-C7A0-42CB-BC22-E4E3645E7AC1}"/>
              </a:ext>
            </a:extLst>
          </p:cNvPr>
          <p:cNvGraphicFramePr>
            <a:graphicFrameLocks noGrp="1"/>
          </p:cNvGraphicFramePr>
          <p:nvPr>
            <p:ph type="tbl" sz="quarter" idx="13"/>
            <p:extLst>
              <p:ext uri="{D42A27DB-BD31-4B8C-83A1-F6EECF244321}">
                <p14:modId xmlns:p14="http://schemas.microsoft.com/office/powerpoint/2010/main" val="16470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7890670"/>
                    </a:ext>
                  </a:extLst>
                </a:gridCol>
                <a:gridCol w="822960">
                  <a:extLst>
                    <a:ext uri="{9D8B030D-6E8A-4147-A177-3AD203B41FA5}">
                      <a16:colId xmlns:a16="http://schemas.microsoft.com/office/drawing/2014/main" val="816561604"/>
                    </a:ext>
                  </a:extLst>
                </a:gridCol>
                <a:gridCol w="822960">
                  <a:extLst>
                    <a:ext uri="{9D8B030D-6E8A-4147-A177-3AD203B41FA5}">
                      <a16:colId xmlns:a16="http://schemas.microsoft.com/office/drawing/2014/main" val="2334080058"/>
                    </a:ext>
                  </a:extLst>
                </a:gridCol>
                <a:gridCol w="822960">
                  <a:extLst>
                    <a:ext uri="{9D8B030D-6E8A-4147-A177-3AD203B41FA5}">
                      <a16:colId xmlns:a16="http://schemas.microsoft.com/office/drawing/2014/main" val="3923965154"/>
                    </a:ext>
                  </a:extLst>
                </a:gridCol>
                <a:gridCol w="822960">
                  <a:extLst>
                    <a:ext uri="{9D8B030D-6E8A-4147-A177-3AD203B41FA5}">
                      <a16:colId xmlns:a16="http://schemas.microsoft.com/office/drawing/2014/main" val="3130658170"/>
                    </a:ext>
                  </a:extLst>
                </a:gridCol>
                <a:gridCol w="822960">
                  <a:extLst>
                    <a:ext uri="{9D8B030D-6E8A-4147-A177-3AD203B41FA5}">
                      <a16:colId xmlns:a16="http://schemas.microsoft.com/office/drawing/2014/main" val="2665051740"/>
                    </a:ext>
                  </a:extLst>
                </a:gridCol>
                <a:gridCol w="822960">
                  <a:extLst>
                    <a:ext uri="{9D8B030D-6E8A-4147-A177-3AD203B41FA5}">
                      <a16:colId xmlns:a16="http://schemas.microsoft.com/office/drawing/2014/main" val="41944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0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- 2020-11-17 13:15:35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presenter for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Cuisine's latest competition to find the best Live Baking Star. We are excited to see what the participants have up their sleeves!
Stay tuned to our page for the latest updates on this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910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- 2020-11-15 13:00:00</a:t>
                      </a:r>
                      <a:r>
                        <a:rPr kumimoji="0" lang="en-US" sz="1000" b="0" i="0" u="none" strike="noStrike" kern="1200" cap="none" spc="0" normalizeH="0" baseline="0" noProof="0">
                          <a:ln>
                            <a:noFill/>
                          </a:ln>
                          <a:solidFill>
                            <a:prstClr val="black"/>
                          </a:solidFill>
                          <a:effectLst/>
                          <a:uLnTx/>
                          <a:uFillTx/>
                          <a:latin typeface="+mn-lt"/>
                          <a:ea typeface="+mn-ea"/>
                          <a:cs typeface="+mn-cs"/>
                        </a:rPr>
                        <a:t>
 Proofing is the final step before a loaf of bread goes into the oven. Over-proofing dough can limit the rise of the bread if left for too long, because eventually the bread will sink back down. Under-proofing will have a similar effect. Make sure to get the right proofing by giving your loaf a soft poke with your fingertip. It should leave a small indentation and very slowly spring back.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322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- 2020-11-14 14:03:21</a:t>
                      </a:r>
                      <a:r>
                        <a:rPr kumimoji="0" lang="en-US" sz="1000" b="0" i="0" u="none" strike="noStrike" kern="1200" cap="none" spc="0" normalizeH="0" baseline="0" noProof="0">
                          <a:ln>
                            <a:noFill/>
                          </a:ln>
                          <a:solidFill>
                            <a:prstClr val="black"/>
                          </a:solidFill>
                          <a:effectLst/>
                          <a:uLnTx/>
                          <a:uFillTx/>
                          <a:latin typeface="+mn-lt"/>
                          <a:ea typeface="+mn-ea"/>
                          <a:cs typeface="+mn-cs"/>
                        </a:rPr>
                        <a:t>
 SCS wishes everyone a very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0583840"/>
                  </a:ext>
                </a:extLst>
              </a:tr>
            </a:tbl>
          </a:graphicData>
        </a:graphic>
      </p:graphicFrame>
      <p:sp>
        <p:nvSpPr>
          <p:cNvPr id="4" name="Text Placeholder 3">
            <a:extLst>
              <a:ext uri="{FF2B5EF4-FFF2-40B4-BE49-F238E27FC236}">
                <a16:creationId xmlns:a16="http://schemas.microsoft.com/office/drawing/2014/main" id="{2A9F72A7-4C90-4E48-83E7-51F0EF62938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835333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BF4A-B704-4880-A5DE-0EACA14894A3}"/>
              </a:ext>
            </a:extLst>
          </p:cNvPr>
          <p:cNvSpPr>
            <a:spLocks noGrp="1"/>
          </p:cNvSpPr>
          <p:nvPr>
            <p:ph type="title"/>
          </p:nvPr>
        </p:nvSpPr>
        <p:spPr/>
        <p:txBody>
          <a:bodyPr/>
          <a:lstStyle/>
          <a:p>
            <a:r>
              <a:rPr lang="en-US"/>
              <a:t>Facebook Own Posts Table | SCS Dairy MY - 11 of 16</a:t>
            </a:r>
          </a:p>
        </p:txBody>
      </p:sp>
      <p:graphicFrame>
        <p:nvGraphicFramePr>
          <p:cNvPr id="5" name="Table Placeholder 4">
            <a:extLst>
              <a:ext uri="{FF2B5EF4-FFF2-40B4-BE49-F238E27FC236}">
                <a16:creationId xmlns:a16="http://schemas.microsoft.com/office/drawing/2014/main" id="{35181E12-2C94-4AC5-B04A-B205104E5ED0}"/>
              </a:ext>
            </a:extLst>
          </p:cNvPr>
          <p:cNvGraphicFramePr>
            <a:graphicFrameLocks noGrp="1"/>
          </p:cNvGraphicFramePr>
          <p:nvPr>
            <p:ph type="tbl" sz="quarter" idx="13"/>
            <p:extLst>
              <p:ext uri="{D42A27DB-BD31-4B8C-83A1-F6EECF244321}">
                <p14:modId xmlns:p14="http://schemas.microsoft.com/office/powerpoint/2010/main" val="112818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5516652"/>
                    </a:ext>
                  </a:extLst>
                </a:gridCol>
                <a:gridCol w="822960">
                  <a:extLst>
                    <a:ext uri="{9D8B030D-6E8A-4147-A177-3AD203B41FA5}">
                      <a16:colId xmlns:a16="http://schemas.microsoft.com/office/drawing/2014/main" val="3890756579"/>
                    </a:ext>
                  </a:extLst>
                </a:gridCol>
                <a:gridCol w="822960">
                  <a:extLst>
                    <a:ext uri="{9D8B030D-6E8A-4147-A177-3AD203B41FA5}">
                      <a16:colId xmlns:a16="http://schemas.microsoft.com/office/drawing/2014/main" val="479687678"/>
                    </a:ext>
                  </a:extLst>
                </a:gridCol>
                <a:gridCol w="822960">
                  <a:extLst>
                    <a:ext uri="{9D8B030D-6E8A-4147-A177-3AD203B41FA5}">
                      <a16:colId xmlns:a16="http://schemas.microsoft.com/office/drawing/2014/main" val="1053858356"/>
                    </a:ext>
                  </a:extLst>
                </a:gridCol>
                <a:gridCol w="822960">
                  <a:extLst>
                    <a:ext uri="{9D8B030D-6E8A-4147-A177-3AD203B41FA5}">
                      <a16:colId xmlns:a16="http://schemas.microsoft.com/office/drawing/2014/main" val="3986087207"/>
                    </a:ext>
                  </a:extLst>
                </a:gridCol>
                <a:gridCol w="822960">
                  <a:extLst>
                    <a:ext uri="{9D8B030D-6E8A-4147-A177-3AD203B41FA5}">
                      <a16:colId xmlns:a16="http://schemas.microsoft.com/office/drawing/2014/main" val="731318962"/>
                    </a:ext>
                  </a:extLst>
                </a:gridCol>
                <a:gridCol w="822960">
                  <a:extLst>
                    <a:ext uri="{9D8B030D-6E8A-4147-A177-3AD203B41FA5}">
                      <a16:colId xmlns:a16="http://schemas.microsoft.com/office/drawing/2014/main" val="149453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905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- 2020-11-13 12:00:11</a:t>
                      </a:r>
                      <a:r>
                        <a:rPr kumimoji="0" lang="en-US" sz="1000" b="0" i="0" u="none" strike="noStrike" kern="1200" cap="none" spc="0" normalizeH="0" baseline="0" noProof="0">
                          <a:ln>
                            <a:noFill/>
                          </a:ln>
                          <a:solidFill>
                            <a:prstClr val="black"/>
                          </a:solidFill>
                          <a:effectLst/>
                          <a:uLnTx/>
                          <a:uFillTx/>
                          <a:latin typeface="+mn-lt"/>
                          <a:ea typeface="+mn-ea"/>
                          <a:cs typeface="+mn-cs"/>
                        </a:rPr>
                        <a:t>
 Deepavali is all about celebrating with loved ones and eating scrumptious goodies! Murukku is a Deepavali staple enjoyed by one and all. Make this delicious treat and add more flavour to your festivities!
Murukku
Ingredients:
2 tsp SCS Butter
300g rice flour
60g Bengal gram flour (Urad lentil flour)
30g gram flour roasted
¼ tsp carom seeds
½—¾ tsp salt
1 tsp chilli powder
296–355 ml water (To knead the dough)
Vegetable oil for deep frying
Instructions:
1. Put the flours, carom seeds, salt, chilli powder in a bowl and mix them well.
 2. Add the butter and rub it into the dry ingredients so that it gets well incorporated into the mixture.
3. Add water little by little and knead until a soft dough is obtained. 
4. Make it into a ball, cover it with a wet cloth and set aside.
5. Heat the vegetable oil for deep frying.
6. Prepare the murukku press by placing the star attachment.
7. Fill the cylinder with some of the dough and press it into a spiral onto the back of a slotted spoon, to 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6873069"/>
                  </a:ext>
                </a:extLst>
              </a:tr>
            </a:tbl>
          </a:graphicData>
        </a:graphic>
      </p:graphicFrame>
      <p:sp>
        <p:nvSpPr>
          <p:cNvPr id="4" name="Text Placeholder 3">
            <a:extLst>
              <a:ext uri="{FF2B5EF4-FFF2-40B4-BE49-F238E27FC236}">
                <a16:creationId xmlns:a16="http://schemas.microsoft.com/office/drawing/2014/main" id="{A3584813-A5DA-4C6B-9C61-CF8FA93AE2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5805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1DE6-C88B-4EC8-869B-382FDDB0D35E}"/>
              </a:ext>
            </a:extLst>
          </p:cNvPr>
          <p:cNvSpPr>
            <a:spLocks noGrp="1"/>
          </p:cNvSpPr>
          <p:nvPr>
            <p:ph type="title"/>
          </p:nvPr>
        </p:nvSpPr>
        <p:spPr/>
        <p:txBody>
          <a:bodyPr/>
          <a:lstStyle/>
          <a:p>
            <a:r>
              <a:rPr lang="en-US"/>
              <a:t>Facebook Own Posts Table | SCS Dairy MY - 12 of 16</a:t>
            </a:r>
          </a:p>
        </p:txBody>
      </p:sp>
      <p:graphicFrame>
        <p:nvGraphicFramePr>
          <p:cNvPr id="5" name="Table Placeholder 4">
            <a:extLst>
              <a:ext uri="{FF2B5EF4-FFF2-40B4-BE49-F238E27FC236}">
                <a16:creationId xmlns:a16="http://schemas.microsoft.com/office/drawing/2014/main" id="{32B5F83B-5B64-4CA7-819B-B79E286EDCB7}"/>
              </a:ext>
            </a:extLst>
          </p:cNvPr>
          <p:cNvGraphicFramePr>
            <a:graphicFrameLocks noGrp="1"/>
          </p:cNvGraphicFramePr>
          <p:nvPr>
            <p:ph type="tbl" sz="quarter" idx="13"/>
            <p:extLst>
              <p:ext uri="{D42A27DB-BD31-4B8C-83A1-F6EECF244321}">
                <p14:modId xmlns:p14="http://schemas.microsoft.com/office/powerpoint/2010/main" val="2143671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2589677"/>
                    </a:ext>
                  </a:extLst>
                </a:gridCol>
                <a:gridCol w="822960">
                  <a:extLst>
                    <a:ext uri="{9D8B030D-6E8A-4147-A177-3AD203B41FA5}">
                      <a16:colId xmlns:a16="http://schemas.microsoft.com/office/drawing/2014/main" val="620754089"/>
                    </a:ext>
                  </a:extLst>
                </a:gridCol>
                <a:gridCol w="822960">
                  <a:extLst>
                    <a:ext uri="{9D8B030D-6E8A-4147-A177-3AD203B41FA5}">
                      <a16:colId xmlns:a16="http://schemas.microsoft.com/office/drawing/2014/main" val="2167753283"/>
                    </a:ext>
                  </a:extLst>
                </a:gridCol>
                <a:gridCol w="822960">
                  <a:extLst>
                    <a:ext uri="{9D8B030D-6E8A-4147-A177-3AD203B41FA5}">
                      <a16:colId xmlns:a16="http://schemas.microsoft.com/office/drawing/2014/main" val="174181194"/>
                    </a:ext>
                  </a:extLst>
                </a:gridCol>
                <a:gridCol w="822960">
                  <a:extLst>
                    <a:ext uri="{9D8B030D-6E8A-4147-A177-3AD203B41FA5}">
                      <a16:colId xmlns:a16="http://schemas.microsoft.com/office/drawing/2014/main" val="1996683152"/>
                    </a:ext>
                  </a:extLst>
                </a:gridCol>
                <a:gridCol w="822960">
                  <a:extLst>
                    <a:ext uri="{9D8B030D-6E8A-4147-A177-3AD203B41FA5}">
                      <a16:colId xmlns:a16="http://schemas.microsoft.com/office/drawing/2014/main" val="2226085498"/>
                    </a:ext>
                  </a:extLst>
                </a:gridCol>
                <a:gridCol w="822960">
                  <a:extLst>
                    <a:ext uri="{9D8B030D-6E8A-4147-A177-3AD203B41FA5}">
                      <a16:colId xmlns:a16="http://schemas.microsoft.com/office/drawing/2014/main" val="3369762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17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- 2020-11-12 15:00:23</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dinner rolls made with SCS Butter are incredibly soft and pillowy, with the perfect amount of chew and rich buttery flavor.
Homemade Dinner Rolls
Ingredients:
85g SCS Unsalted Butter, melted and cooled to room temperature
113g SCS Salted Butter (for brushing on the pan and on top of the rolls)
473ml whole milk, room temperature
100g granulated sugar
3½ tsp active dry yeast
1 large egg plus 1 large egg yolk, slightly beaten
720g unbleached all purpose flour
2 tsp table salt
Instructions:
1. Pour milk into the bowl of a standing mixer and add the sugar and yeast. Stir to combine and then let sit for about 5 minutes. 
2.  Whisk in the egg, egg yolk and 85g SCS Unsalted Butter.
3.  In the bowl of the stand mixer, add 600g of the flour and mix on low speed until the dough begins to come together. 
4. Slowly add enough of the remaining 120g flour so that the dough forms a soft, slightly sticky ball. The dough should now be soft and smooth and does not stick to the sides of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0784753"/>
                  </a:ext>
                </a:extLst>
              </a:tr>
            </a:tbl>
          </a:graphicData>
        </a:graphic>
      </p:graphicFrame>
      <p:sp>
        <p:nvSpPr>
          <p:cNvPr id="4" name="Text Placeholder 3">
            <a:extLst>
              <a:ext uri="{FF2B5EF4-FFF2-40B4-BE49-F238E27FC236}">
                <a16:creationId xmlns:a16="http://schemas.microsoft.com/office/drawing/2014/main" id="{00F57406-C999-47E7-8535-D619B82E3E5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16616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A124B-71E8-492B-AFF6-6004953C8DA6}"/>
              </a:ext>
            </a:extLst>
          </p:cNvPr>
          <p:cNvSpPr>
            <a:spLocks noGrp="1"/>
          </p:cNvSpPr>
          <p:nvPr>
            <p:ph type="title"/>
          </p:nvPr>
        </p:nvSpPr>
        <p:spPr/>
        <p:txBody>
          <a:bodyPr/>
          <a:lstStyle/>
          <a:p>
            <a:r>
              <a:rPr lang="en-US"/>
              <a:t>Facebook Own Posts Table | SCS Dairy MY - 13 of 16</a:t>
            </a:r>
          </a:p>
        </p:txBody>
      </p:sp>
      <p:graphicFrame>
        <p:nvGraphicFramePr>
          <p:cNvPr id="5" name="Table Placeholder 4">
            <a:extLst>
              <a:ext uri="{FF2B5EF4-FFF2-40B4-BE49-F238E27FC236}">
                <a16:creationId xmlns:a16="http://schemas.microsoft.com/office/drawing/2014/main" id="{DB27D625-2398-495C-8D66-861CAC3ABC21}"/>
              </a:ext>
            </a:extLst>
          </p:cNvPr>
          <p:cNvGraphicFramePr>
            <a:graphicFrameLocks noGrp="1"/>
          </p:cNvGraphicFramePr>
          <p:nvPr>
            <p:ph type="tbl" sz="quarter" idx="13"/>
            <p:extLst>
              <p:ext uri="{D42A27DB-BD31-4B8C-83A1-F6EECF244321}">
                <p14:modId xmlns:p14="http://schemas.microsoft.com/office/powerpoint/2010/main" val="367409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192111"/>
                    </a:ext>
                  </a:extLst>
                </a:gridCol>
                <a:gridCol w="822960">
                  <a:extLst>
                    <a:ext uri="{9D8B030D-6E8A-4147-A177-3AD203B41FA5}">
                      <a16:colId xmlns:a16="http://schemas.microsoft.com/office/drawing/2014/main" val="1051995196"/>
                    </a:ext>
                  </a:extLst>
                </a:gridCol>
                <a:gridCol w="822960">
                  <a:extLst>
                    <a:ext uri="{9D8B030D-6E8A-4147-A177-3AD203B41FA5}">
                      <a16:colId xmlns:a16="http://schemas.microsoft.com/office/drawing/2014/main" val="3734298720"/>
                    </a:ext>
                  </a:extLst>
                </a:gridCol>
                <a:gridCol w="822960">
                  <a:extLst>
                    <a:ext uri="{9D8B030D-6E8A-4147-A177-3AD203B41FA5}">
                      <a16:colId xmlns:a16="http://schemas.microsoft.com/office/drawing/2014/main" val="399677217"/>
                    </a:ext>
                  </a:extLst>
                </a:gridCol>
                <a:gridCol w="822960">
                  <a:extLst>
                    <a:ext uri="{9D8B030D-6E8A-4147-A177-3AD203B41FA5}">
                      <a16:colId xmlns:a16="http://schemas.microsoft.com/office/drawing/2014/main" val="1892004172"/>
                    </a:ext>
                  </a:extLst>
                </a:gridCol>
                <a:gridCol w="822960">
                  <a:extLst>
                    <a:ext uri="{9D8B030D-6E8A-4147-A177-3AD203B41FA5}">
                      <a16:colId xmlns:a16="http://schemas.microsoft.com/office/drawing/2014/main" val="701906150"/>
                    </a:ext>
                  </a:extLst>
                </a:gridCol>
                <a:gridCol w="822960">
                  <a:extLst>
                    <a:ext uri="{9D8B030D-6E8A-4147-A177-3AD203B41FA5}">
                      <a16:colId xmlns:a16="http://schemas.microsoft.com/office/drawing/2014/main" val="326139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691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- 2020-11-11 14:05:37</a:t>
                      </a:r>
                      <a:r>
                        <a:rPr kumimoji="0" lang="en-US" sz="1000" b="0" i="0" u="none" strike="noStrike" kern="1200" cap="none" spc="0" normalizeH="0" baseline="0" noProof="0">
                          <a:ln>
                            <a:noFill/>
                          </a:ln>
                          <a:solidFill>
                            <a:prstClr val="black"/>
                          </a:solidFill>
                          <a:effectLst/>
                          <a:uLnTx/>
                          <a:uFillTx/>
                          <a:latin typeface="+mn-lt"/>
                          <a:ea typeface="+mn-ea"/>
                          <a:cs typeface="+mn-cs"/>
                        </a:rPr>
                        <a:t>
 Life is not a bed of roses and not all things are fair and square, except for the delicious and melty SCS Original Sliced Cheese. ;)
#SCSdairy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737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- 2020-11-09 13:35:38</a:t>
                      </a:r>
                      <a:r>
                        <a:rPr kumimoji="0" lang="en-US" sz="1000" b="0" i="0" u="none" strike="noStrike" kern="1200" cap="none" spc="0" normalizeH="0" baseline="0" noProof="0">
                          <a:ln>
                            <a:noFill/>
                          </a:ln>
                          <a:solidFill>
                            <a:prstClr val="black"/>
                          </a:solidFill>
                          <a:effectLst/>
                          <a:uLnTx/>
                          <a:uFillTx/>
                          <a:latin typeface="+mn-lt"/>
                          <a:ea typeface="+mn-ea"/>
                          <a:cs typeface="+mn-cs"/>
                        </a:rPr>
                        <a:t>
 I followed my heart and it led me to the fridge!
Does this happen to you when you crave for SCS Cream Cheese? ;)
#SCSdairy #SCSCheese #goodness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5459853"/>
                  </a:ext>
                </a:extLst>
              </a:tr>
            </a:tbl>
          </a:graphicData>
        </a:graphic>
      </p:graphicFrame>
      <p:sp>
        <p:nvSpPr>
          <p:cNvPr id="4" name="Text Placeholder 3">
            <a:extLst>
              <a:ext uri="{FF2B5EF4-FFF2-40B4-BE49-F238E27FC236}">
                <a16:creationId xmlns:a16="http://schemas.microsoft.com/office/drawing/2014/main" id="{7A8E5FCD-1B0A-4944-A3E1-299E32C8EDD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5924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90DE-3CBD-4728-A4E6-D588B0B93E17}"/>
              </a:ext>
            </a:extLst>
          </p:cNvPr>
          <p:cNvSpPr>
            <a:spLocks noGrp="1"/>
          </p:cNvSpPr>
          <p:nvPr>
            <p:ph type="title"/>
          </p:nvPr>
        </p:nvSpPr>
        <p:spPr/>
        <p:txBody>
          <a:bodyPr/>
          <a:lstStyle/>
          <a:p>
            <a:r>
              <a:rPr lang="en-US"/>
              <a:t>Facebook Own Posts Table | SCS Dairy MY - 14 of 16</a:t>
            </a:r>
          </a:p>
        </p:txBody>
      </p:sp>
      <p:graphicFrame>
        <p:nvGraphicFramePr>
          <p:cNvPr id="5" name="Table Placeholder 4">
            <a:extLst>
              <a:ext uri="{FF2B5EF4-FFF2-40B4-BE49-F238E27FC236}">
                <a16:creationId xmlns:a16="http://schemas.microsoft.com/office/drawing/2014/main" id="{6A1E2BDA-647E-452C-941C-90A48B3CBBB6}"/>
              </a:ext>
            </a:extLst>
          </p:cNvPr>
          <p:cNvGraphicFramePr>
            <a:graphicFrameLocks noGrp="1"/>
          </p:cNvGraphicFramePr>
          <p:nvPr>
            <p:ph type="tbl" sz="quarter" idx="13"/>
            <p:extLst>
              <p:ext uri="{D42A27DB-BD31-4B8C-83A1-F6EECF244321}">
                <p14:modId xmlns:p14="http://schemas.microsoft.com/office/powerpoint/2010/main" val="112230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7644588"/>
                    </a:ext>
                  </a:extLst>
                </a:gridCol>
                <a:gridCol w="822960">
                  <a:extLst>
                    <a:ext uri="{9D8B030D-6E8A-4147-A177-3AD203B41FA5}">
                      <a16:colId xmlns:a16="http://schemas.microsoft.com/office/drawing/2014/main" val="326251691"/>
                    </a:ext>
                  </a:extLst>
                </a:gridCol>
                <a:gridCol w="822960">
                  <a:extLst>
                    <a:ext uri="{9D8B030D-6E8A-4147-A177-3AD203B41FA5}">
                      <a16:colId xmlns:a16="http://schemas.microsoft.com/office/drawing/2014/main" val="2411537620"/>
                    </a:ext>
                  </a:extLst>
                </a:gridCol>
                <a:gridCol w="822960">
                  <a:extLst>
                    <a:ext uri="{9D8B030D-6E8A-4147-A177-3AD203B41FA5}">
                      <a16:colId xmlns:a16="http://schemas.microsoft.com/office/drawing/2014/main" val="783941692"/>
                    </a:ext>
                  </a:extLst>
                </a:gridCol>
                <a:gridCol w="822960">
                  <a:extLst>
                    <a:ext uri="{9D8B030D-6E8A-4147-A177-3AD203B41FA5}">
                      <a16:colId xmlns:a16="http://schemas.microsoft.com/office/drawing/2014/main" val="2270165257"/>
                    </a:ext>
                  </a:extLst>
                </a:gridCol>
                <a:gridCol w="822960">
                  <a:extLst>
                    <a:ext uri="{9D8B030D-6E8A-4147-A177-3AD203B41FA5}">
                      <a16:colId xmlns:a16="http://schemas.microsoft.com/office/drawing/2014/main" val="1135801475"/>
                    </a:ext>
                  </a:extLst>
                </a:gridCol>
                <a:gridCol w="822960">
                  <a:extLst>
                    <a:ext uri="{9D8B030D-6E8A-4147-A177-3AD203B41FA5}">
                      <a16:colId xmlns:a16="http://schemas.microsoft.com/office/drawing/2014/main" val="93831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94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- 2020-11-07 12:15:44</a:t>
                      </a:r>
                      <a:r>
                        <a:rPr kumimoji="0" lang="en-US" sz="1000" b="0" i="0" u="none" strike="noStrike" kern="1200" cap="none" spc="0" normalizeH="0" baseline="0" noProof="0">
                          <a:ln>
                            <a:noFill/>
                          </a:ln>
                          <a:solidFill>
                            <a:prstClr val="black"/>
                          </a:solidFill>
                          <a:effectLst/>
                          <a:uLnTx/>
                          <a:uFillTx/>
                          <a:latin typeface="+mn-lt"/>
                          <a:ea typeface="+mn-ea"/>
                          <a:cs typeface="+mn-cs"/>
                        </a:rPr>
                        <a:t>
 Avoid over- or under-kneading your dough. This is a huge mistake that many people make when baking bread from 
scratch. 
A simple way to check that the dough has been kneaded perfectly is that you should be able to stretch the dough out 
2 to 4 inches without it breaking apart.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37333857"/>
                  </a:ext>
                </a:extLst>
              </a:tr>
            </a:tbl>
          </a:graphicData>
        </a:graphic>
      </p:graphicFrame>
      <p:sp>
        <p:nvSpPr>
          <p:cNvPr id="4" name="Text Placeholder 3">
            <a:extLst>
              <a:ext uri="{FF2B5EF4-FFF2-40B4-BE49-F238E27FC236}">
                <a16:creationId xmlns:a16="http://schemas.microsoft.com/office/drawing/2014/main" id="{E62F9070-A6E6-4B19-97FC-1C666CD46CB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56370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C565-8AA3-414D-A56B-CE55E6405C8E}"/>
              </a:ext>
            </a:extLst>
          </p:cNvPr>
          <p:cNvSpPr>
            <a:spLocks noGrp="1"/>
          </p:cNvSpPr>
          <p:nvPr>
            <p:ph type="title"/>
          </p:nvPr>
        </p:nvSpPr>
        <p:spPr/>
        <p:txBody>
          <a:bodyPr/>
          <a:lstStyle/>
          <a:p>
            <a:r>
              <a:rPr lang="en-US"/>
              <a:t>Facebook Own Posts Table | SCS Dairy MY - 15 of 16</a:t>
            </a:r>
          </a:p>
        </p:txBody>
      </p:sp>
      <p:graphicFrame>
        <p:nvGraphicFramePr>
          <p:cNvPr id="5" name="Table Placeholder 4">
            <a:extLst>
              <a:ext uri="{FF2B5EF4-FFF2-40B4-BE49-F238E27FC236}">
                <a16:creationId xmlns:a16="http://schemas.microsoft.com/office/drawing/2014/main" id="{A50636D2-F801-4A77-A60A-7B2739B86BED}"/>
              </a:ext>
            </a:extLst>
          </p:cNvPr>
          <p:cNvGraphicFramePr>
            <a:graphicFrameLocks noGrp="1"/>
          </p:cNvGraphicFramePr>
          <p:nvPr>
            <p:ph type="tbl" sz="quarter" idx="13"/>
            <p:extLst>
              <p:ext uri="{D42A27DB-BD31-4B8C-83A1-F6EECF244321}">
                <p14:modId xmlns:p14="http://schemas.microsoft.com/office/powerpoint/2010/main" val="328126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7228770"/>
                    </a:ext>
                  </a:extLst>
                </a:gridCol>
                <a:gridCol w="822960">
                  <a:extLst>
                    <a:ext uri="{9D8B030D-6E8A-4147-A177-3AD203B41FA5}">
                      <a16:colId xmlns:a16="http://schemas.microsoft.com/office/drawing/2014/main" val="3772460793"/>
                    </a:ext>
                  </a:extLst>
                </a:gridCol>
                <a:gridCol w="822960">
                  <a:extLst>
                    <a:ext uri="{9D8B030D-6E8A-4147-A177-3AD203B41FA5}">
                      <a16:colId xmlns:a16="http://schemas.microsoft.com/office/drawing/2014/main" val="1295773460"/>
                    </a:ext>
                  </a:extLst>
                </a:gridCol>
                <a:gridCol w="822960">
                  <a:extLst>
                    <a:ext uri="{9D8B030D-6E8A-4147-A177-3AD203B41FA5}">
                      <a16:colId xmlns:a16="http://schemas.microsoft.com/office/drawing/2014/main" val="3582957013"/>
                    </a:ext>
                  </a:extLst>
                </a:gridCol>
                <a:gridCol w="822960">
                  <a:extLst>
                    <a:ext uri="{9D8B030D-6E8A-4147-A177-3AD203B41FA5}">
                      <a16:colId xmlns:a16="http://schemas.microsoft.com/office/drawing/2014/main" val="3151390295"/>
                    </a:ext>
                  </a:extLst>
                </a:gridCol>
                <a:gridCol w="822960">
                  <a:extLst>
                    <a:ext uri="{9D8B030D-6E8A-4147-A177-3AD203B41FA5}">
                      <a16:colId xmlns:a16="http://schemas.microsoft.com/office/drawing/2014/main" val="115726504"/>
                    </a:ext>
                  </a:extLst>
                </a:gridCol>
                <a:gridCol w="822960">
                  <a:extLst>
                    <a:ext uri="{9D8B030D-6E8A-4147-A177-3AD203B41FA5}">
                      <a16:colId xmlns:a16="http://schemas.microsoft.com/office/drawing/2014/main" val="52086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14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- 2020-11-05 15:15:45</a:t>
                      </a:r>
                      <a:r>
                        <a:rPr kumimoji="0" lang="en-US" sz="1000" b="0" i="0" u="none" strike="noStrike" kern="1200" cap="none" spc="0" normalizeH="0" baseline="0" noProof="0">
                          <a:ln>
                            <a:noFill/>
                          </a:ln>
                          <a:solidFill>
                            <a:prstClr val="black"/>
                          </a:solidFill>
                          <a:effectLst/>
                          <a:uLnTx/>
                          <a:uFillTx/>
                          <a:latin typeface="+mn-lt"/>
                          <a:ea typeface="+mn-ea"/>
                          <a:cs typeface="+mn-cs"/>
                        </a:rPr>
                        <a:t>
 Bake this soft and delicious Butter Crust Sandwich Bread made with SCS Butter. Toast it and serve with butter and kaya or make a sandwich of your choice!
#SCSrecipes #JustAddSCS
Butter Crust Sandwich Bread 
Ingredients:
2 tbsp SCS Salted Butter (melted and cooled)
1 tbsp sugar
1 package dry yeast (about 2 ¼ teaspoons)
237ml warm fat-free milk
390g all-purpose flour
1 tsp salt
Cooking spray
Instructions: 
1. Dissolve sugar and yeast in warm milk in a large bowl and let it stand 5 minutes. Stir in 1 tablespoon SCS Butter.
2. Lightly spoon 360g flour into a dry measuring cup and level with a knife. 
3. Add the flour and salt to the yeast mixture and stir until a soft dough forms.
4. Place dough onto a floured surface and knead for about 8 minutes until smooth and elastic. 
5. Add the remaining 30g flour one tablespoon at a time to prevent the dough from sticking to hands.
6. Place the dough in a large bowl coated with cooking spray. Cover and let it rise in a warm place for 1 hour 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7959882"/>
                  </a:ext>
                </a:extLst>
              </a:tr>
            </a:tbl>
          </a:graphicData>
        </a:graphic>
      </p:graphicFrame>
      <p:sp>
        <p:nvSpPr>
          <p:cNvPr id="4" name="Text Placeholder 3">
            <a:extLst>
              <a:ext uri="{FF2B5EF4-FFF2-40B4-BE49-F238E27FC236}">
                <a16:creationId xmlns:a16="http://schemas.microsoft.com/office/drawing/2014/main" id="{8D15D295-403D-47A4-AA0A-41019F77741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005581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DA79E-8964-4A2F-92D2-8349BDC0C730}"/>
              </a:ext>
            </a:extLst>
          </p:cNvPr>
          <p:cNvSpPr>
            <a:spLocks noGrp="1"/>
          </p:cNvSpPr>
          <p:nvPr>
            <p:ph type="title"/>
          </p:nvPr>
        </p:nvSpPr>
        <p:spPr/>
        <p:txBody>
          <a:bodyPr/>
          <a:lstStyle/>
          <a:p>
            <a:r>
              <a:rPr lang="en-US"/>
              <a:t>Facebook Own Posts Table | SCS Dairy MY - 16 of 16</a:t>
            </a:r>
          </a:p>
        </p:txBody>
      </p:sp>
      <p:graphicFrame>
        <p:nvGraphicFramePr>
          <p:cNvPr id="5" name="Table Placeholder 4">
            <a:extLst>
              <a:ext uri="{FF2B5EF4-FFF2-40B4-BE49-F238E27FC236}">
                <a16:creationId xmlns:a16="http://schemas.microsoft.com/office/drawing/2014/main" id="{170BB835-B622-43EE-8DA1-C69505F3816C}"/>
              </a:ext>
            </a:extLst>
          </p:cNvPr>
          <p:cNvGraphicFramePr>
            <a:graphicFrameLocks noGrp="1"/>
          </p:cNvGraphicFramePr>
          <p:nvPr>
            <p:ph type="tbl" sz="quarter" idx="13"/>
            <p:extLst>
              <p:ext uri="{D42A27DB-BD31-4B8C-83A1-F6EECF244321}">
                <p14:modId xmlns:p14="http://schemas.microsoft.com/office/powerpoint/2010/main" val="286180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4768640"/>
                    </a:ext>
                  </a:extLst>
                </a:gridCol>
                <a:gridCol w="822960">
                  <a:extLst>
                    <a:ext uri="{9D8B030D-6E8A-4147-A177-3AD203B41FA5}">
                      <a16:colId xmlns:a16="http://schemas.microsoft.com/office/drawing/2014/main" val="457962098"/>
                    </a:ext>
                  </a:extLst>
                </a:gridCol>
                <a:gridCol w="822960">
                  <a:extLst>
                    <a:ext uri="{9D8B030D-6E8A-4147-A177-3AD203B41FA5}">
                      <a16:colId xmlns:a16="http://schemas.microsoft.com/office/drawing/2014/main" val="3518549879"/>
                    </a:ext>
                  </a:extLst>
                </a:gridCol>
                <a:gridCol w="822960">
                  <a:extLst>
                    <a:ext uri="{9D8B030D-6E8A-4147-A177-3AD203B41FA5}">
                      <a16:colId xmlns:a16="http://schemas.microsoft.com/office/drawing/2014/main" val="3119869105"/>
                    </a:ext>
                  </a:extLst>
                </a:gridCol>
                <a:gridCol w="822960">
                  <a:extLst>
                    <a:ext uri="{9D8B030D-6E8A-4147-A177-3AD203B41FA5}">
                      <a16:colId xmlns:a16="http://schemas.microsoft.com/office/drawing/2014/main" val="279738797"/>
                    </a:ext>
                  </a:extLst>
                </a:gridCol>
                <a:gridCol w="822960">
                  <a:extLst>
                    <a:ext uri="{9D8B030D-6E8A-4147-A177-3AD203B41FA5}">
                      <a16:colId xmlns:a16="http://schemas.microsoft.com/office/drawing/2014/main" val="642761528"/>
                    </a:ext>
                  </a:extLst>
                </a:gridCol>
                <a:gridCol w="822960">
                  <a:extLst>
                    <a:ext uri="{9D8B030D-6E8A-4147-A177-3AD203B41FA5}">
                      <a16:colId xmlns:a16="http://schemas.microsoft.com/office/drawing/2014/main" val="25379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61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- 2020-11-03 12:10:00</a:t>
                      </a:r>
                      <a:r>
                        <a:rPr kumimoji="0" lang="en-US" sz="1000" b="0" i="0" u="none" strike="noStrike" kern="1200" cap="none" spc="0" normalizeH="0" baseline="0" noProof="0">
                          <a:ln>
                            <a:noFill/>
                          </a:ln>
                          <a:solidFill>
                            <a:prstClr val="black"/>
                          </a:solidFill>
                          <a:effectLst/>
                          <a:uLnTx/>
                          <a:uFillTx/>
                          <a:latin typeface="+mn-lt"/>
                          <a:ea typeface="+mn-ea"/>
                          <a:cs typeface="+mn-cs"/>
                        </a:rPr>
                        <a:t>
 We all have our own ways of enjoying our buttered toasts!
Tell us which SCS Buttered Toast are you?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140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- 2020-11-01 14:22:54</a:t>
                      </a:r>
                      <a:r>
                        <a:rPr kumimoji="0" lang="en-US" sz="1000" b="0" i="0" u="none" strike="noStrike" kern="1200" cap="none" spc="0" normalizeH="0" baseline="0" noProof="0">
                          <a:ln>
                            <a:noFill/>
                          </a:ln>
                          <a:solidFill>
                            <a:prstClr val="black"/>
                          </a:solidFill>
                          <a:effectLst/>
                          <a:uLnTx/>
                          <a:uFillTx/>
                          <a:latin typeface="+mn-lt"/>
                          <a:ea typeface="+mn-ea"/>
                          <a:cs typeface="+mn-cs"/>
                        </a:rPr>
                        <a:t>
 A balanced diet is having a cookie in both hands, especially when it is made with SCS Butter!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5808030"/>
                  </a:ext>
                </a:extLst>
              </a:tr>
            </a:tbl>
          </a:graphicData>
        </a:graphic>
      </p:graphicFrame>
      <p:sp>
        <p:nvSpPr>
          <p:cNvPr id="4" name="Text Placeholder 3">
            <a:extLst>
              <a:ext uri="{FF2B5EF4-FFF2-40B4-BE49-F238E27FC236}">
                <a16:creationId xmlns:a16="http://schemas.microsoft.com/office/drawing/2014/main" id="{8F6DE01D-CFA8-43AB-9140-F66202A6C55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48509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34A3-9489-492F-8221-5C38A5D54EFC}"/>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ABE74363-7366-4610-93CA-2FD704230479}"/>
              </a:ext>
            </a:extLst>
          </p:cNvPr>
          <p:cNvGraphicFramePr>
            <a:graphicFrameLocks noGrp="1"/>
          </p:cNvGraphicFramePr>
          <p:nvPr>
            <p:ph type="chart" sz="quarter" idx="13"/>
            <p:extLst>
              <p:ext uri="{D42A27DB-BD31-4B8C-83A1-F6EECF244321}">
                <p14:modId xmlns:p14="http://schemas.microsoft.com/office/powerpoint/2010/main" val="1323502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4CE6A-D573-48B8-AA23-B3E1B46F3CEC}"/>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B82D22E1-CCC9-4AD9-92BB-191E0CF09C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570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38A6-BB69-4C44-877B-5273B015C70A}"/>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BD98902C-E0E2-4FB4-8BE6-C4F4C35735A8}"/>
              </a:ext>
            </a:extLst>
          </p:cNvPr>
          <p:cNvGraphicFramePr>
            <a:graphicFrameLocks noGrp="1"/>
          </p:cNvGraphicFramePr>
          <p:nvPr>
            <p:ph type="chart" sz="quarter" idx="13"/>
            <p:extLst>
              <p:ext uri="{D42A27DB-BD31-4B8C-83A1-F6EECF244321}">
                <p14:modId xmlns:p14="http://schemas.microsoft.com/office/powerpoint/2010/main" val="1500802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9EFCF3-4906-46FF-9D79-B64F2D5CB90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421DDAD-B08B-41D0-A98D-06257CB1B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9699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1224</Words>
  <Application>Microsoft Office PowerPoint</Application>
  <PresentationFormat>On-screen Show (4:3)</PresentationFormat>
  <Paragraphs>508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16</vt:lpstr>
      <vt:lpstr>Facebook Own Posts Table | SCS Dairy MY - 2 of 16</vt:lpstr>
      <vt:lpstr>Facebook Own Posts Table | SCS Dairy MY - 3 of 16</vt:lpstr>
      <vt:lpstr>Facebook Own Posts Table | SCS Dairy MY - 4 of 16</vt:lpstr>
      <vt:lpstr>Facebook Own Posts Table | SCS Dairy MY - 5 of 16</vt:lpstr>
      <vt:lpstr>Facebook Own Posts Table | SCS Dairy MY - 6 of 16</vt:lpstr>
      <vt:lpstr>Facebook Own Posts Table | SCS Dairy MY - 7 of 16</vt:lpstr>
      <vt:lpstr>Facebook Own Posts Table | SCS Dairy MY - 8 of 16</vt:lpstr>
      <vt:lpstr>Facebook Own Posts Table | SCS Dairy MY - 9 of 16</vt:lpstr>
      <vt:lpstr>Facebook Own Posts Table | SCS Dairy MY - 10 of 16</vt:lpstr>
      <vt:lpstr>Facebook Own Posts Table | SCS Dairy MY - 11 of 16</vt:lpstr>
      <vt:lpstr>Facebook Own Posts Table | SCS Dairy MY - 12 of 16</vt:lpstr>
      <vt:lpstr>Facebook Own Posts Table | SCS Dairy MY - 13 of 16</vt:lpstr>
      <vt:lpstr>Facebook Own Posts Table | SCS Dairy MY - 14 of 16</vt:lpstr>
      <vt:lpstr>Facebook Own Posts Table | SCS Dairy MY - 15 of 16</vt:lpstr>
      <vt:lpstr>Facebook Own Posts Table | SCS Dairy MY - 16 of 16</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2020-12-08T01:58:53Z</dcterms:created>
  <dcterms:modified xsi:type="dcterms:W3CDTF">2020-12-08T01:59:39Z</dcterms:modified>
</cp:coreProperties>
</file>