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195831</c:v>
                </c:pt>
                <c:pt idx="1">
                  <c:v>195834</c:v>
                </c:pt>
                <c:pt idx="2">
                  <c:v>195836</c:v>
                </c:pt>
                <c:pt idx="3">
                  <c:v>195843</c:v>
                </c:pt>
                <c:pt idx="4">
                  <c:v>195846</c:v>
                </c:pt>
                <c:pt idx="5">
                  <c:v>195855</c:v>
                </c:pt>
                <c:pt idx="6">
                  <c:v>195855</c:v>
                </c:pt>
                <c:pt idx="7">
                  <c:v>195856</c:v>
                </c:pt>
                <c:pt idx="8">
                  <c:v>195854</c:v>
                </c:pt>
                <c:pt idx="9">
                  <c:v>195854</c:v>
                </c:pt>
                <c:pt idx="10">
                  <c:v>195862</c:v>
                </c:pt>
                <c:pt idx="11">
                  <c:v>195869</c:v>
                </c:pt>
                <c:pt idx="12">
                  <c:v>195877</c:v>
                </c:pt>
                <c:pt idx="13">
                  <c:v>195876</c:v>
                </c:pt>
                <c:pt idx="14">
                  <c:v>195877</c:v>
                </c:pt>
                <c:pt idx="15">
                  <c:v>195882</c:v>
                </c:pt>
                <c:pt idx="16">
                  <c:v>195899</c:v>
                </c:pt>
                <c:pt idx="17">
                  <c:v>195918</c:v>
                </c:pt>
                <c:pt idx="18">
                  <c:v>195927</c:v>
                </c:pt>
                <c:pt idx="19">
                  <c:v>195921</c:v>
                </c:pt>
                <c:pt idx="20">
                  <c:v>195925</c:v>
                </c:pt>
                <c:pt idx="21">
                  <c:v>195945</c:v>
                </c:pt>
                <c:pt idx="22">
                  <c:v>195964</c:v>
                </c:pt>
                <c:pt idx="23">
                  <c:v>195977</c:v>
                </c:pt>
                <c:pt idx="24">
                  <c:v>195982</c:v>
                </c:pt>
                <c:pt idx="25">
                  <c:v>195993</c:v>
                </c:pt>
                <c:pt idx="26">
                  <c:v>196003</c:v>
                </c:pt>
                <c:pt idx="27">
                  <c:v>196029</c:v>
                </c:pt>
                <c:pt idx="28">
                  <c:v>196029</c:v>
                </c:pt>
                <c:pt idx="29">
                  <c:v>196037</c:v>
                </c:pt>
                <c:pt idx="30">
                  <c:v>196051</c:v>
                </c:pt>
                <c:pt idx="31">
                  <c:v>196070</c:v>
                </c:pt>
                <c:pt idx="32">
                  <c:v>196100</c:v>
                </c:pt>
                <c:pt idx="33">
                  <c:v>196111</c:v>
                </c:pt>
                <c:pt idx="34">
                  <c:v>196114</c:v>
                </c:pt>
                <c:pt idx="35">
                  <c:v>196127</c:v>
                </c:pt>
                <c:pt idx="36">
                  <c:v>196136</c:v>
                </c:pt>
                <c:pt idx="37">
                  <c:v>196146</c:v>
                </c:pt>
                <c:pt idx="38">
                  <c:v>196147</c:v>
                </c:pt>
                <c:pt idx="39">
                  <c:v>196148</c:v>
                </c:pt>
                <c:pt idx="40">
                  <c:v>196153</c:v>
                </c:pt>
                <c:pt idx="41">
                  <c:v>196157</c:v>
                </c:pt>
                <c:pt idx="42">
                  <c:v>196158</c:v>
                </c:pt>
                <c:pt idx="43">
                  <c:v>196155</c:v>
                </c:pt>
                <c:pt idx="44">
                  <c:v>196152</c:v>
                </c:pt>
                <c:pt idx="45">
                  <c:v>196164</c:v>
                </c:pt>
                <c:pt idx="46">
                  <c:v>196168</c:v>
                </c:pt>
                <c:pt idx="47">
                  <c:v>196175</c:v>
                </c:pt>
                <c:pt idx="48">
                  <c:v>196187</c:v>
                </c:pt>
                <c:pt idx="49">
                  <c:v>196195</c:v>
                </c:pt>
              </c:numCache>
            </c:numRef>
          </c:val>
          <c:smooth val="0"/>
          <c:extLst>
            <c:ext xmlns:c16="http://schemas.microsoft.com/office/drawing/2014/chart" uri="{C3380CC4-5D6E-409C-BE32-E72D297353CC}">
              <c16:uniqueId val="{00000000-5618-4F89-8961-B4A9A859A93E}"/>
            </c:ext>
          </c:extLst>
        </c:ser>
        <c:dLbls>
          <c:showLegendKey val="0"/>
          <c:showVal val="0"/>
          <c:showCatName val="0"/>
          <c:showSerName val="0"/>
          <c:showPercent val="0"/>
          <c:showBubbleSize val="0"/>
        </c:dLbls>
        <c:smooth val="0"/>
        <c:axId val="331794032"/>
        <c:axId val="331797640"/>
      </c:lineChart>
      <c:dateAx>
        <c:axId val="33179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97640"/>
        <c:crosses val="autoZero"/>
        <c:auto val="1"/>
        <c:lblOffset val="100"/>
        <c:baseTimeUnit val="days"/>
      </c:dateAx>
      <c:valAx>
        <c:axId val="33179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9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4518</c:v>
                </c:pt>
                <c:pt idx="2">
                  <c:v>11013</c:v>
                </c:pt>
                <c:pt idx="3">
                  <c:v>4921</c:v>
                </c:pt>
                <c:pt idx="4">
                  <c:v>1519</c:v>
                </c:pt>
                <c:pt idx="5">
                  <c:v>562</c:v>
                </c:pt>
                <c:pt idx="6">
                  <c:v>375</c:v>
                </c:pt>
              </c:numCache>
            </c:numRef>
          </c:val>
          <c:extLst>
            <c:ext xmlns:c16="http://schemas.microsoft.com/office/drawing/2014/chart" uri="{C3380CC4-5D6E-409C-BE32-E72D297353CC}">
              <c16:uniqueId val="{00000000-614A-43BE-A624-7584927AA5A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477</c:v>
                </c:pt>
                <c:pt idx="1">
                  <c:v>23091</c:v>
                </c:pt>
                <c:pt idx="2">
                  <c:v>82710</c:v>
                </c:pt>
                <c:pt idx="3">
                  <c:v>49147</c:v>
                </c:pt>
                <c:pt idx="4">
                  <c:v>12216</c:v>
                </c:pt>
                <c:pt idx="5">
                  <c:v>3286</c:v>
                </c:pt>
                <c:pt idx="6">
                  <c:v>1578</c:v>
                </c:pt>
              </c:numCache>
            </c:numRef>
          </c:val>
          <c:extLst>
            <c:ext xmlns:c16="http://schemas.microsoft.com/office/drawing/2014/chart" uri="{C3380CC4-5D6E-409C-BE32-E72D297353CC}">
              <c16:uniqueId val="{00000001-614A-43BE-A624-7584927AA5AA}"/>
            </c:ext>
          </c:extLst>
        </c:ser>
        <c:dLbls>
          <c:showLegendKey val="0"/>
          <c:showVal val="0"/>
          <c:showCatName val="0"/>
          <c:showSerName val="0"/>
          <c:showPercent val="0"/>
          <c:showBubbleSize val="0"/>
        </c:dLbls>
        <c:gapWidth val="219"/>
        <c:overlap val="-27"/>
        <c:axId val="334792144"/>
        <c:axId val="334795096"/>
      </c:barChart>
      <c:catAx>
        <c:axId val="33479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795096"/>
        <c:crosses val="autoZero"/>
        <c:auto val="1"/>
        <c:lblAlgn val="ctr"/>
        <c:lblOffset val="100"/>
        <c:noMultiLvlLbl val="0"/>
      </c:catAx>
      <c:valAx>
        <c:axId val="33479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79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11455</c:v>
                </c:pt>
                <c:pt idx="1">
                  <c:v>10114</c:v>
                </c:pt>
                <c:pt idx="2">
                  <c:v>18496</c:v>
                </c:pt>
                <c:pt idx="3">
                  <c:v>24140</c:v>
                </c:pt>
                <c:pt idx="4">
                  <c:v>25178</c:v>
                </c:pt>
                <c:pt idx="5">
                  <c:v>33830</c:v>
                </c:pt>
                <c:pt idx="6">
                  <c:v>48508</c:v>
                </c:pt>
                <c:pt idx="7">
                  <c:v>49796</c:v>
                </c:pt>
                <c:pt idx="8">
                  <c:v>156096</c:v>
                </c:pt>
                <c:pt idx="9">
                  <c:v>338273</c:v>
                </c:pt>
                <c:pt idx="10">
                  <c:v>409850</c:v>
                </c:pt>
                <c:pt idx="11">
                  <c:v>542977</c:v>
                </c:pt>
                <c:pt idx="12">
                  <c:v>745005</c:v>
                </c:pt>
                <c:pt idx="13">
                  <c:v>668963</c:v>
                </c:pt>
                <c:pt idx="14">
                  <c:v>791368</c:v>
                </c:pt>
                <c:pt idx="15">
                  <c:v>865759</c:v>
                </c:pt>
                <c:pt idx="16">
                  <c:v>730414</c:v>
                </c:pt>
                <c:pt idx="17">
                  <c:v>421103</c:v>
                </c:pt>
                <c:pt idx="18">
                  <c:v>167715</c:v>
                </c:pt>
                <c:pt idx="19">
                  <c:v>180422</c:v>
                </c:pt>
                <c:pt idx="20">
                  <c:v>390093</c:v>
                </c:pt>
                <c:pt idx="21">
                  <c:v>260280</c:v>
                </c:pt>
                <c:pt idx="22">
                  <c:v>279705</c:v>
                </c:pt>
                <c:pt idx="23">
                  <c:v>222929</c:v>
                </c:pt>
                <c:pt idx="24">
                  <c:v>312002</c:v>
                </c:pt>
                <c:pt idx="25">
                  <c:v>448092</c:v>
                </c:pt>
                <c:pt idx="26">
                  <c:v>574428</c:v>
                </c:pt>
                <c:pt idx="27">
                  <c:v>624994</c:v>
                </c:pt>
                <c:pt idx="28">
                  <c:v>576885</c:v>
                </c:pt>
                <c:pt idx="29">
                  <c:v>686340</c:v>
                </c:pt>
                <c:pt idx="30">
                  <c:v>888121</c:v>
                </c:pt>
                <c:pt idx="31">
                  <c:v>871991</c:v>
                </c:pt>
                <c:pt idx="32">
                  <c:v>537453</c:v>
                </c:pt>
                <c:pt idx="33">
                  <c:v>374122</c:v>
                </c:pt>
                <c:pt idx="34">
                  <c:v>456278</c:v>
                </c:pt>
                <c:pt idx="35">
                  <c:v>392853</c:v>
                </c:pt>
                <c:pt idx="36">
                  <c:v>383991</c:v>
                </c:pt>
                <c:pt idx="37">
                  <c:v>373107</c:v>
                </c:pt>
                <c:pt idx="38">
                  <c:v>420041</c:v>
                </c:pt>
                <c:pt idx="39">
                  <c:v>353010</c:v>
                </c:pt>
                <c:pt idx="40">
                  <c:v>334331</c:v>
                </c:pt>
                <c:pt idx="41">
                  <c:v>340876</c:v>
                </c:pt>
                <c:pt idx="42">
                  <c:v>431200</c:v>
                </c:pt>
                <c:pt idx="43">
                  <c:v>433542</c:v>
                </c:pt>
                <c:pt idx="44">
                  <c:v>618586</c:v>
                </c:pt>
                <c:pt idx="45">
                  <c:v>625434</c:v>
                </c:pt>
                <c:pt idx="46">
                  <c:v>639405</c:v>
                </c:pt>
                <c:pt idx="47">
                  <c:v>484472</c:v>
                </c:pt>
                <c:pt idx="48">
                  <c:v>583146</c:v>
                </c:pt>
                <c:pt idx="49">
                  <c:v>148336</c:v>
                </c:pt>
              </c:numCache>
            </c:numRef>
          </c:val>
          <c:smooth val="0"/>
          <c:extLst>
            <c:ext xmlns:c16="http://schemas.microsoft.com/office/drawing/2014/chart" uri="{C3380CC4-5D6E-409C-BE32-E72D297353CC}">
              <c16:uniqueId val="{00000000-8BE8-4DD6-997C-265471B456D3}"/>
            </c:ext>
          </c:extLst>
        </c:ser>
        <c:dLbls>
          <c:showLegendKey val="0"/>
          <c:showVal val="0"/>
          <c:showCatName val="0"/>
          <c:showSerName val="0"/>
          <c:showPercent val="0"/>
          <c:showBubbleSize val="0"/>
        </c:dLbls>
        <c:smooth val="0"/>
        <c:axId val="334795752"/>
        <c:axId val="334796080"/>
      </c:lineChart>
      <c:dateAx>
        <c:axId val="33479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796080"/>
        <c:crosses val="autoZero"/>
        <c:auto val="1"/>
        <c:lblOffset val="100"/>
        <c:baseTimeUnit val="days"/>
      </c:dateAx>
      <c:valAx>
        <c:axId val="33479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79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41</c:v>
                </c:pt>
                <c:pt idx="1">
                  <c:v>39</c:v>
                </c:pt>
                <c:pt idx="2">
                  <c:v>36</c:v>
                </c:pt>
                <c:pt idx="3">
                  <c:v>51</c:v>
                </c:pt>
                <c:pt idx="4">
                  <c:v>74</c:v>
                </c:pt>
                <c:pt idx="5">
                  <c:v>74</c:v>
                </c:pt>
                <c:pt idx="6">
                  <c:v>94</c:v>
                </c:pt>
                <c:pt idx="7">
                  <c:v>81</c:v>
                </c:pt>
                <c:pt idx="8">
                  <c:v>69</c:v>
                </c:pt>
                <c:pt idx="9">
                  <c:v>253</c:v>
                </c:pt>
                <c:pt idx="10">
                  <c:v>225</c:v>
                </c:pt>
                <c:pt idx="11">
                  <c:v>199</c:v>
                </c:pt>
                <c:pt idx="12">
                  <c:v>274</c:v>
                </c:pt>
                <c:pt idx="13">
                  <c:v>370</c:v>
                </c:pt>
                <c:pt idx="14">
                  <c:v>623</c:v>
                </c:pt>
                <c:pt idx="15">
                  <c:v>544</c:v>
                </c:pt>
                <c:pt idx="16">
                  <c:v>584</c:v>
                </c:pt>
                <c:pt idx="17">
                  <c:v>336</c:v>
                </c:pt>
                <c:pt idx="18">
                  <c:v>204</c:v>
                </c:pt>
                <c:pt idx="19">
                  <c:v>214</c:v>
                </c:pt>
                <c:pt idx="20">
                  <c:v>509</c:v>
                </c:pt>
                <c:pt idx="21">
                  <c:v>297</c:v>
                </c:pt>
                <c:pt idx="22">
                  <c:v>429</c:v>
                </c:pt>
                <c:pt idx="23">
                  <c:v>503</c:v>
                </c:pt>
                <c:pt idx="24">
                  <c:v>503</c:v>
                </c:pt>
                <c:pt idx="25">
                  <c:v>519</c:v>
                </c:pt>
                <c:pt idx="26">
                  <c:v>553</c:v>
                </c:pt>
                <c:pt idx="27">
                  <c:v>631</c:v>
                </c:pt>
                <c:pt idx="28">
                  <c:v>359</c:v>
                </c:pt>
                <c:pt idx="29">
                  <c:v>543</c:v>
                </c:pt>
                <c:pt idx="30">
                  <c:v>623</c:v>
                </c:pt>
                <c:pt idx="31">
                  <c:v>492</c:v>
                </c:pt>
                <c:pt idx="32">
                  <c:v>511</c:v>
                </c:pt>
                <c:pt idx="33">
                  <c:v>301</c:v>
                </c:pt>
                <c:pt idx="34">
                  <c:v>454</c:v>
                </c:pt>
                <c:pt idx="35">
                  <c:v>365</c:v>
                </c:pt>
                <c:pt idx="36">
                  <c:v>378</c:v>
                </c:pt>
                <c:pt idx="37">
                  <c:v>373</c:v>
                </c:pt>
                <c:pt idx="38">
                  <c:v>300</c:v>
                </c:pt>
                <c:pt idx="39">
                  <c:v>261</c:v>
                </c:pt>
                <c:pt idx="40">
                  <c:v>226</c:v>
                </c:pt>
                <c:pt idx="41">
                  <c:v>221</c:v>
                </c:pt>
                <c:pt idx="42">
                  <c:v>387</c:v>
                </c:pt>
                <c:pt idx="43">
                  <c:v>582</c:v>
                </c:pt>
                <c:pt idx="44">
                  <c:v>738</c:v>
                </c:pt>
                <c:pt idx="45">
                  <c:v>817</c:v>
                </c:pt>
                <c:pt idx="46">
                  <c:v>732</c:v>
                </c:pt>
                <c:pt idx="47">
                  <c:v>464</c:v>
                </c:pt>
                <c:pt idx="48">
                  <c:v>377</c:v>
                </c:pt>
                <c:pt idx="49">
                  <c:v>129</c:v>
                </c:pt>
              </c:numCache>
            </c:numRef>
          </c:val>
          <c:smooth val="0"/>
          <c:extLst>
            <c:ext xmlns:c16="http://schemas.microsoft.com/office/drawing/2014/chart" uri="{C3380CC4-5D6E-409C-BE32-E72D297353CC}">
              <c16:uniqueId val="{00000000-1F38-453A-9611-FFF69358D5DF}"/>
            </c:ext>
          </c:extLst>
        </c:ser>
        <c:dLbls>
          <c:showLegendKey val="0"/>
          <c:showVal val="0"/>
          <c:showCatName val="0"/>
          <c:showSerName val="0"/>
          <c:showPercent val="0"/>
          <c:showBubbleSize val="0"/>
        </c:dLbls>
        <c:smooth val="0"/>
        <c:axId val="331938240"/>
        <c:axId val="331935616"/>
      </c:lineChart>
      <c:dateAx>
        <c:axId val="33193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35616"/>
        <c:crosses val="autoZero"/>
        <c:auto val="1"/>
        <c:lblOffset val="100"/>
        <c:baseTimeUnit val="days"/>
      </c:dateAx>
      <c:valAx>
        <c:axId val="33193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3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58</c:v>
                </c:pt>
                <c:pt idx="1">
                  <c:v>520</c:v>
                </c:pt>
                <c:pt idx="2">
                  <c:v>398</c:v>
                </c:pt>
                <c:pt idx="3">
                  <c:v>560</c:v>
                </c:pt>
                <c:pt idx="4">
                  <c:v>2325</c:v>
                </c:pt>
                <c:pt idx="5">
                  <c:v>1552</c:v>
                </c:pt>
                <c:pt idx="6">
                  <c:v>3854</c:v>
                </c:pt>
                <c:pt idx="7">
                  <c:v>2741</c:v>
                </c:pt>
                <c:pt idx="8">
                  <c:v>3583</c:v>
                </c:pt>
                <c:pt idx="9">
                  <c:v>9414</c:v>
                </c:pt>
                <c:pt idx="10">
                  <c:v>8164</c:v>
                </c:pt>
                <c:pt idx="11">
                  <c:v>9702</c:v>
                </c:pt>
                <c:pt idx="12">
                  <c:v>9914</c:v>
                </c:pt>
                <c:pt idx="13">
                  <c:v>11410</c:v>
                </c:pt>
                <c:pt idx="14">
                  <c:v>13676</c:v>
                </c:pt>
                <c:pt idx="15">
                  <c:v>15949</c:v>
                </c:pt>
                <c:pt idx="16">
                  <c:v>12694</c:v>
                </c:pt>
                <c:pt idx="17">
                  <c:v>8111</c:v>
                </c:pt>
                <c:pt idx="18">
                  <c:v>6639</c:v>
                </c:pt>
                <c:pt idx="19">
                  <c:v>5191</c:v>
                </c:pt>
                <c:pt idx="20">
                  <c:v>12299</c:v>
                </c:pt>
                <c:pt idx="21">
                  <c:v>6604</c:v>
                </c:pt>
                <c:pt idx="22">
                  <c:v>14449</c:v>
                </c:pt>
                <c:pt idx="23">
                  <c:v>8182</c:v>
                </c:pt>
                <c:pt idx="24">
                  <c:v>7676</c:v>
                </c:pt>
                <c:pt idx="25">
                  <c:v>8284</c:v>
                </c:pt>
                <c:pt idx="26">
                  <c:v>15559</c:v>
                </c:pt>
                <c:pt idx="27">
                  <c:v>21938</c:v>
                </c:pt>
                <c:pt idx="28">
                  <c:v>19681</c:v>
                </c:pt>
                <c:pt idx="29">
                  <c:v>25953</c:v>
                </c:pt>
                <c:pt idx="30">
                  <c:v>34507</c:v>
                </c:pt>
                <c:pt idx="31">
                  <c:v>36388</c:v>
                </c:pt>
                <c:pt idx="32">
                  <c:v>23771</c:v>
                </c:pt>
                <c:pt idx="33">
                  <c:v>11650</c:v>
                </c:pt>
                <c:pt idx="34">
                  <c:v>13514</c:v>
                </c:pt>
                <c:pt idx="35">
                  <c:v>9653</c:v>
                </c:pt>
                <c:pt idx="36">
                  <c:v>9019</c:v>
                </c:pt>
                <c:pt idx="37">
                  <c:v>7888</c:v>
                </c:pt>
                <c:pt idx="38">
                  <c:v>8824</c:v>
                </c:pt>
                <c:pt idx="39">
                  <c:v>6615</c:v>
                </c:pt>
                <c:pt idx="40">
                  <c:v>5738</c:v>
                </c:pt>
                <c:pt idx="41">
                  <c:v>5362</c:v>
                </c:pt>
                <c:pt idx="42">
                  <c:v>7859</c:v>
                </c:pt>
                <c:pt idx="43">
                  <c:v>11652</c:v>
                </c:pt>
                <c:pt idx="44">
                  <c:v>14213</c:v>
                </c:pt>
                <c:pt idx="45">
                  <c:v>13940</c:v>
                </c:pt>
                <c:pt idx="46">
                  <c:v>12734</c:v>
                </c:pt>
                <c:pt idx="47">
                  <c:v>11607</c:v>
                </c:pt>
                <c:pt idx="48">
                  <c:v>10414</c:v>
                </c:pt>
                <c:pt idx="49">
                  <c:v>1599</c:v>
                </c:pt>
              </c:numCache>
            </c:numRef>
          </c:val>
          <c:smooth val="0"/>
          <c:extLst>
            <c:ext xmlns:c16="http://schemas.microsoft.com/office/drawing/2014/chart" uri="{C3380CC4-5D6E-409C-BE32-E72D297353CC}">
              <c16:uniqueId val="{00000000-90F4-4975-B36D-B5A6B7256146}"/>
            </c:ext>
          </c:extLst>
        </c:ser>
        <c:dLbls>
          <c:showLegendKey val="0"/>
          <c:showVal val="0"/>
          <c:showCatName val="0"/>
          <c:showSerName val="0"/>
          <c:showPercent val="0"/>
          <c:showBubbleSize val="0"/>
        </c:dLbls>
        <c:smooth val="0"/>
        <c:axId val="331941848"/>
        <c:axId val="331942176"/>
      </c:lineChart>
      <c:dateAx>
        <c:axId val="331941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42176"/>
        <c:crosses val="autoZero"/>
        <c:auto val="1"/>
        <c:lblOffset val="100"/>
        <c:baseTimeUnit val="days"/>
      </c:dateAx>
      <c:valAx>
        <c:axId val="33194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4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3.0638350022723401E-2</c:v>
                </c:pt>
                <c:pt idx="1">
                  <c:v>0</c:v>
                </c:pt>
                <c:pt idx="2">
                  <c:v>0</c:v>
                </c:pt>
                <c:pt idx="3">
                  <c:v>5.97429521188323E-2</c:v>
                </c:pt>
                <c:pt idx="4">
                  <c:v>0</c:v>
                </c:pt>
                <c:pt idx="5">
                  <c:v>1.37860607607863E-2</c:v>
                </c:pt>
                <c:pt idx="6">
                  <c:v>3.4208981134002198E-2</c:v>
                </c:pt>
                <c:pt idx="7">
                  <c:v>1.53174542391055E-2</c:v>
                </c:pt>
                <c:pt idx="8">
                  <c:v>1.78703632789564E-2</c:v>
                </c:pt>
                <c:pt idx="9">
                  <c:v>0.13938954527351999</c:v>
                </c:pt>
                <c:pt idx="10">
                  <c:v>8.4244707900621899E-2</c:v>
                </c:pt>
                <c:pt idx="11">
                  <c:v>0</c:v>
                </c:pt>
                <c:pt idx="12">
                  <c:v>8.5769861083457105E-2</c:v>
                </c:pt>
                <c:pt idx="13">
                  <c:v>2.6207056164784501E-2</c:v>
                </c:pt>
                <c:pt idx="14">
                  <c:v>0.98799750862790703</c:v>
                </c:pt>
                <c:pt idx="15">
                  <c:v>3.7778424435493299E-2</c:v>
                </c:pt>
                <c:pt idx="16">
                  <c:v>8.6783398846291306E-3</c:v>
                </c:pt>
                <c:pt idx="17">
                  <c:v>0</c:v>
                </c:pt>
                <c:pt idx="18">
                  <c:v>1.07185512601954E-2</c:v>
                </c:pt>
                <c:pt idx="19">
                  <c:v>7.14562789653131E-3</c:v>
                </c:pt>
                <c:pt idx="20">
                  <c:v>0</c:v>
                </c:pt>
                <c:pt idx="21">
                  <c:v>1.83734401714854E-2</c:v>
                </c:pt>
                <c:pt idx="22">
                  <c:v>1.27580962879043E-3</c:v>
                </c:pt>
                <c:pt idx="23">
                  <c:v>0.28381895188039002</c:v>
                </c:pt>
                <c:pt idx="24">
                  <c:v>0</c:v>
                </c:pt>
                <c:pt idx="25">
                  <c:v>6.6330930112711598E-3</c:v>
                </c:pt>
                <c:pt idx="26">
                  <c:v>0</c:v>
                </c:pt>
                <c:pt idx="27">
                  <c:v>3.6221532936086799E-2</c:v>
                </c:pt>
                <c:pt idx="28">
                  <c:v>0</c:v>
                </c:pt>
                <c:pt idx="29">
                  <c:v>1.07124820820984E-2</c:v>
                </c:pt>
                <c:pt idx="30">
                  <c:v>0</c:v>
                </c:pt>
                <c:pt idx="31">
                  <c:v>0</c:v>
                </c:pt>
                <c:pt idx="32">
                  <c:v>0</c:v>
                </c:pt>
                <c:pt idx="33">
                  <c:v>0</c:v>
                </c:pt>
                <c:pt idx="34">
                  <c:v>1.1727992167740901E-2</c:v>
                </c:pt>
                <c:pt idx="35">
                  <c:v>0</c:v>
                </c:pt>
                <c:pt idx="36">
                  <c:v>5.0986330564775596E-3</c:v>
                </c:pt>
                <c:pt idx="37">
                  <c:v>7.1377223527972202E-3</c:v>
                </c:pt>
                <c:pt idx="38">
                  <c:v>0</c:v>
                </c:pt>
                <c:pt idx="39">
                  <c:v>0</c:v>
                </c:pt>
                <c:pt idx="40">
                  <c:v>7.1373948508794303E-3</c:v>
                </c:pt>
                <c:pt idx="41">
                  <c:v>9.6862175320537296E-3</c:v>
                </c:pt>
                <c:pt idx="42">
                  <c:v>0</c:v>
                </c:pt>
                <c:pt idx="43">
                  <c:v>9.6861681518791206E-3</c:v>
                </c:pt>
                <c:pt idx="44">
                  <c:v>6.6274795695197104E-3</c:v>
                </c:pt>
                <c:pt idx="45">
                  <c:v>0</c:v>
                </c:pt>
                <c:pt idx="46">
                  <c:v>0</c:v>
                </c:pt>
                <c:pt idx="47">
                  <c:v>0</c:v>
                </c:pt>
                <c:pt idx="48">
                  <c:v>1.4272534037445E-2</c:v>
                </c:pt>
                <c:pt idx="49">
                  <c:v>0</c:v>
                </c:pt>
              </c:numCache>
            </c:numRef>
          </c:val>
          <c:smooth val="0"/>
          <c:extLst>
            <c:ext xmlns:c16="http://schemas.microsoft.com/office/drawing/2014/chart" uri="{C3380CC4-5D6E-409C-BE32-E72D297353CC}">
              <c16:uniqueId val="{00000000-3C11-41B6-B919-C60E4B4A4949}"/>
            </c:ext>
          </c:extLst>
        </c:ser>
        <c:dLbls>
          <c:showLegendKey val="0"/>
          <c:showVal val="0"/>
          <c:showCatName val="0"/>
          <c:showSerName val="0"/>
          <c:showPercent val="0"/>
          <c:showBubbleSize val="0"/>
        </c:dLbls>
        <c:smooth val="0"/>
        <c:axId val="71700128"/>
        <c:axId val="71697176"/>
      </c:lineChart>
      <c:dateAx>
        <c:axId val="7170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697176"/>
        <c:crosses val="autoZero"/>
        <c:auto val="1"/>
        <c:lblOffset val="100"/>
        <c:baseTimeUnit val="days"/>
      </c:dateAx>
      <c:valAx>
        <c:axId val="7169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70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55</c:v>
                </c:pt>
                <c:pt idx="1">
                  <c:v>0</c:v>
                </c:pt>
                <c:pt idx="2">
                  <c:v>0</c:v>
                </c:pt>
                <c:pt idx="3">
                  <c:v>103</c:v>
                </c:pt>
                <c:pt idx="4">
                  <c:v>0</c:v>
                </c:pt>
                <c:pt idx="5">
                  <c:v>20</c:v>
                </c:pt>
                <c:pt idx="6">
                  <c:v>62</c:v>
                </c:pt>
                <c:pt idx="7">
                  <c:v>26</c:v>
                </c:pt>
                <c:pt idx="8">
                  <c:v>30</c:v>
                </c:pt>
                <c:pt idx="9">
                  <c:v>265</c:v>
                </c:pt>
                <c:pt idx="10">
                  <c:v>163</c:v>
                </c:pt>
                <c:pt idx="11">
                  <c:v>0</c:v>
                </c:pt>
                <c:pt idx="12">
                  <c:v>149</c:v>
                </c:pt>
                <c:pt idx="13">
                  <c:v>49</c:v>
                </c:pt>
                <c:pt idx="14">
                  <c:v>1799</c:v>
                </c:pt>
                <c:pt idx="15">
                  <c:v>37</c:v>
                </c:pt>
                <c:pt idx="16">
                  <c:v>17</c:v>
                </c:pt>
                <c:pt idx="17">
                  <c:v>0</c:v>
                </c:pt>
                <c:pt idx="18">
                  <c:v>19</c:v>
                </c:pt>
                <c:pt idx="19">
                  <c:v>10</c:v>
                </c:pt>
                <c:pt idx="20">
                  <c:v>0</c:v>
                </c:pt>
                <c:pt idx="21">
                  <c:v>28</c:v>
                </c:pt>
                <c:pt idx="22">
                  <c:v>2</c:v>
                </c:pt>
                <c:pt idx="23">
                  <c:v>467</c:v>
                </c:pt>
                <c:pt idx="24">
                  <c:v>0</c:v>
                </c:pt>
                <c:pt idx="25">
                  <c:v>11</c:v>
                </c:pt>
                <c:pt idx="26">
                  <c:v>0</c:v>
                </c:pt>
                <c:pt idx="27">
                  <c:v>53</c:v>
                </c:pt>
                <c:pt idx="28">
                  <c:v>0</c:v>
                </c:pt>
                <c:pt idx="29">
                  <c:v>18</c:v>
                </c:pt>
                <c:pt idx="30">
                  <c:v>0</c:v>
                </c:pt>
                <c:pt idx="31">
                  <c:v>0</c:v>
                </c:pt>
                <c:pt idx="32">
                  <c:v>0</c:v>
                </c:pt>
                <c:pt idx="33">
                  <c:v>0</c:v>
                </c:pt>
                <c:pt idx="34">
                  <c:v>22</c:v>
                </c:pt>
                <c:pt idx="35">
                  <c:v>0</c:v>
                </c:pt>
                <c:pt idx="36">
                  <c:v>10</c:v>
                </c:pt>
                <c:pt idx="37">
                  <c:v>14</c:v>
                </c:pt>
                <c:pt idx="38">
                  <c:v>0</c:v>
                </c:pt>
                <c:pt idx="39">
                  <c:v>0</c:v>
                </c:pt>
                <c:pt idx="40">
                  <c:v>14</c:v>
                </c:pt>
                <c:pt idx="41">
                  <c:v>12</c:v>
                </c:pt>
                <c:pt idx="42">
                  <c:v>0</c:v>
                </c:pt>
                <c:pt idx="43">
                  <c:v>15</c:v>
                </c:pt>
                <c:pt idx="44">
                  <c:v>13</c:v>
                </c:pt>
                <c:pt idx="45">
                  <c:v>0</c:v>
                </c:pt>
                <c:pt idx="46">
                  <c:v>0</c:v>
                </c:pt>
                <c:pt idx="47">
                  <c:v>0</c:v>
                </c:pt>
                <c:pt idx="48">
                  <c:v>27</c:v>
                </c:pt>
                <c:pt idx="49">
                  <c:v>0</c:v>
                </c:pt>
              </c:numCache>
            </c:numRef>
          </c:val>
          <c:smooth val="0"/>
          <c:extLst>
            <c:ext xmlns:c16="http://schemas.microsoft.com/office/drawing/2014/chart" uri="{C3380CC4-5D6E-409C-BE32-E72D297353CC}">
              <c16:uniqueId val="{00000000-C89C-441C-ADAD-7DDF9A170308}"/>
            </c:ext>
          </c:extLst>
        </c:ser>
        <c:dLbls>
          <c:showLegendKey val="0"/>
          <c:showVal val="0"/>
          <c:showCatName val="0"/>
          <c:showSerName val="0"/>
          <c:showPercent val="0"/>
          <c:showBubbleSize val="0"/>
        </c:dLbls>
        <c:smooth val="0"/>
        <c:axId val="71695536"/>
        <c:axId val="71695864"/>
      </c:lineChart>
      <c:dateAx>
        <c:axId val="7169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695864"/>
        <c:crosses val="autoZero"/>
        <c:auto val="1"/>
        <c:lblOffset val="100"/>
        <c:baseTimeUnit val="days"/>
      </c:dateAx>
      <c:valAx>
        <c:axId val="7169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69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10223</c:v>
                </c:pt>
              </c:numCache>
            </c:numRef>
          </c:val>
          <c:extLst>
            <c:ext xmlns:c16="http://schemas.microsoft.com/office/drawing/2014/chart" uri="{C3380CC4-5D6E-409C-BE32-E72D297353CC}">
              <c16:uniqueId val="{00000000-AB54-4A1A-85B5-6E8632F430D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658</c:v>
                </c:pt>
              </c:numCache>
            </c:numRef>
          </c:val>
          <c:extLst>
            <c:ext xmlns:c16="http://schemas.microsoft.com/office/drawing/2014/chart" uri="{C3380CC4-5D6E-409C-BE32-E72D297353CC}">
              <c16:uniqueId val="{00000001-AB54-4A1A-85B5-6E8632F430D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60</c:v>
                </c:pt>
              </c:numCache>
            </c:numRef>
          </c:val>
          <c:extLst>
            <c:ext xmlns:c16="http://schemas.microsoft.com/office/drawing/2014/chart" uri="{C3380CC4-5D6E-409C-BE32-E72D297353CC}">
              <c16:uniqueId val="{00000002-AB54-4A1A-85B5-6E8632F430D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19</c:v>
                </c:pt>
              </c:numCache>
            </c:numRef>
          </c:val>
          <c:extLst>
            <c:ext xmlns:c16="http://schemas.microsoft.com/office/drawing/2014/chart" uri="{C3380CC4-5D6E-409C-BE32-E72D297353CC}">
              <c16:uniqueId val="{00000003-AB54-4A1A-85B5-6E8632F430D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14</c:v>
                </c:pt>
              </c:numCache>
            </c:numRef>
          </c:val>
          <c:extLst>
            <c:ext xmlns:c16="http://schemas.microsoft.com/office/drawing/2014/chart" uri="{C3380CC4-5D6E-409C-BE32-E72D297353CC}">
              <c16:uniqueId val="{00000004-AB54-4A1A-85B5-6E8632F430D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13</c:v>
                </c:pt>
              </c:numCache>
            </c:numRef>
          </c:val>
          <c:extLst>
            <c:ext xmlns:c16="http://schemas.microsoft.com/office/drawing/2014/chart" uri="{C3380CC4-5D6E-409C-BE32-E72D297353CC}">
              <c16:uniqueId val="{00000005-AB54-4A1A-85B5-6E8632F430D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428</c:v>
                </c:pt>
              </c:numCache>
            </c:numRef>
          </c:val>
          <c:extLst>
            <c:ext xmlns:c16="http://schemas.microsoft.com/office/drawing/2014/chart" uri="{C3380CC4-5D6E-409C-BE32-E72D297353CC}">
              <c16:uniqueId val="{00000006-AB54-4A1A-85B5-6E8632F430D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757</c:v>
                </c:pt>
              </c:numCache>
            </c:numRef>
          </c:val>
          <c:extLst>
            <c:ext xmlns:c16="http://schemas.microsoft.com/office/drawing/2014/chart" uri="{C3380CC4-5D6E-409C-BE32-E72D297353CC}">
              <c16:uniqueId val="{00000007-AB54-4A1A-85B5-6E8632F430D9}"/>
            </c:ext>
          </c:extLst>
        </c:ser>
        <c:dLbls>
          <c:showLegendKey val="0"/>
          <c:showVal val="0"/>
          <c:showCatName val="0"/>
          <c:showSerName val="0"/>
          <c:showPercent val="0"/>
          <c:showBubbleSize val="0"/>
        </c:dLbls>
        <c:gapWidth val="150"/>
        <c:overlap val="100"/>
        <c:axId val="73328808"/>
        <c:axId val="73323560"/>
      </c:barChart>
      <c:catAx>
        <c:axId val="7332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23560"/>
        <c:crosses val="autoZero"/>
        <c:auto val="1"/>
        <c:lblAlgn val="ctr"/>
        <c:lblOffset val="100"/>
        <c:noMultiLvlLbl val="0"/>
      </c:catAx>
      <c:valAx>
        <c:axId val="73323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2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2.8441991092427499E-2</c:v>
                </c:pt>
                <c:pt idx="1">
                  <c:v>2.5712580288042099E-2</c:v>
                </c:pt>
                <c:pt idx="2">
                  <c:v>0.57335847257944295</c:v>
                </c:pt>
                <c:pt idx="3">
                  <c:v>1.1952559997842701E-2</c:v>
                </c:pt>
                <c:pt idx="4">
                  <c:v>0.17561193503605499</c:v>
                </c:pt>
                <c:pt idx="5">
                  <c:v>7.1934004377260705E-2</c:v>
                </c:pt>
                <c:pt idx="6">
                  <c:v>8.6728941447761099E-3</c:v>
                </c:pt>
              </c:numCache>
            </c:numRef>
          </c:val>
          <c:extLst>
            <c:ext xmlns:c16="http://schemas.microsoft.com/office/drawing/2014/chart" uri="{C3380CC4-5D6E-409C-BE32-E72D297353CC}">
              <c16:uniqueId val="{00000000-D134-4C34-9AD7-7F60712D5BB6}"/>
            </c:ext>
          </c:extLst>
        </c:ser>
        <c:dLbls>
          <c:showLegendKey val="0"/>
          <c:showVal val="0"/>
          <c:showCatName val="0"/>
          <c:showSerName val="0"/>
          <c:showPercent val="0"/>
          <c:showBubbleSize val="0"/>
        </c:dLbls>
        <c:gapWidth val="219"/>
        <c:overlap val="-27"/>
        <c:axId val="73328480"/>
        <c:axId val="73330120"/>
      </c:barChart>
      <c:catAx>
        <c:axId val="7332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30120"/>
        <c:crosses val="autoZero"/>
        <c:auto val="1"/>
        <c:lblAlgn val="ctr"/>
        <c:lblOffset val="100"/>
        <c:noMultiLvlLbl val="0"/>
      </c:catAx>
      <c:valAx>
        <c:axId val="7333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2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665431</c:v>
                </c:pt>
              </c:numCache>
            </c:numRef>
          </c:val>
          <c:extLst>
            <c:ext xmlns:c16="http://schemas.microsoft.com/office/drawing/2014/chart" uri="{C3380CC4-5D6E-409C-BE32-E72D297353CC}">
              <c16:uniqueId val="{00000000-2935-4F4B-8DB3-8063184BA1FE}"/>
            </c:ext>
          </c:extLst>
        </c:ser>
        <c:dLbls>
          <c:showLegendKey val="0"/>
          <c:showVal val="0"/>
          <c:showCatName val="0"/>
          <c:showSerName val="0"/>
          <c:showPercent val="0"/>
          <c:showBubbleSize val="0"/>
        </c:dLbls>
        <c:gapWidth val="219"/>
        <c:overlap val="-27"/>
        <c:axId val="454410640"/>
        <c:axId val="454410968"/>
      </c:barChart>
      <c:catAx>
        <c:axId val="45441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410968"/>
        <c:crosses val="autoZero"/>
        <c:auto val="1"/>
        <c:lblAlgn val="ctr"/>
        <c:lblOffset val="100"/>
        <c:noMultiLvlLbl val="0"/>
      </c:catAx>
      <c:valAx>
        <c:axId val="45441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41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58</c:v>
                </c:pt>
                <c:pt idx="1">
                  <c:v>520</c:v>
                </c:pt>
                <c:pt idx="2">
                  <c:v>398</c:v>
                </c:pt>
                <c:pt idx="3">
                  <c:v>560</c:v>
                </c:pt>
                <c:pt idx="4">
                  <c:v>2325</c:v>
                </c:pt>
                <c:pt idx="5">
                  <c:v>1552</c:v>
                </c:pt>
                <c:pt idx="6">
                  <c:v>3854</c:v>
                </c:pt>
                <c:pt idx="7">
                  <c:v>2741</c:v>
                </c:pt>
                <c:pt idx="8">
                  <c:v>3583</c:v>
                </c:pt>
                <c:pt idx="9">
                  <c:v>9414</c:v>
                </c:pt>
                <c:pt idx="10">
                  <c:v>8164</c:v>
                </c:pt>
                <c:pt idx="11">
                  <c:v>9702</c:v>
                </c:pt>
                <c:pt idx="12">
                  <c:v>9914</c:v>
                </c:pt>
                <c:pt idx="13">
                  <c:v>11410</c:v>
                </c:pt>
                <c:pt idx="14">
                  <c:v>13676</c:v>
                </c:pt>
                <c:pt idx="15">
                  <c:v>15949</c:v>
                </c:pt>
                <c:pt idx="16">
                  <c:v>12694</c:v>
                </c:pt>
                <c:pt idx="17">
                  <c:v>8111</c:v>
                </c:pt>
                <c:pt idx="18">
                  <c:v>6639</c:v>
                </c:pt>
                <c:pt idx="19">
                  <c:v>5191</c:v>
                </c:pt>
                <c:pt idx="20">
                  <c:v>12299</c:v>
                </c:pt>
                <c:pt idx="21">
                  <c:v>6604</c:v>
                </c:pt>
                <c:pt idx="22">
                  <c:v>14449</c:v>
                </c:pt>
                <c:pt idx="23">
                  <c:v>8182</c:v>
                </c:pt>
                <c:pt idx="24">
                  <c:v>7676</c:v>
                </c:pt>
                <c:pt idx="25">
                  <c:v>8284</c:v>
                </c:pt>
                <c:pt idx="26">
                  <c:v>15559</c:v>
                </c:pt>
                <c:pt idx="27">
                  <c:v>21938</c:v>
                </c:pt>
                <c:pt idx="28">
                  <c:v>19681</c:v>
                </c:pt>
                <c:pt idx="29">
                  <c:v>25953</c:v>
                </c:pt>
                <c:pt idx="30">
                  <c:v>34507</c:v>
                </c:pt>
                <c:pt idx="31">
                  <c:v>36388</c:v>
                </c:pt>
                <c:pt idx="32">
                  <c:v>23771</c:v>
                </c:pt>
                <c:pt idx="33">
                  <c:v>11650</c:v>
                </c:pt>
                <c:pt idx="34">
                  <c:v>13514</c:v>
                </c:pt>
                <c:pt idx="35">
                  <c:v>9653</c:v>
                </c:pt>
                <c:pt idx="36">
                  <c:v>9019</c:v>
                </c:pt>
                <c:pt idx="37">
                  <c:v>7888</c:v>
                </c:pt>
                <c:pt idx="38">
                  <c:v>8824</c:v>
                </c:pt>
                <c:pt idx="39">
                  <c:v>6615</c:v>
                </c:pt>
                <c:pt idx="40">
                  <c:v>5738</c:v>
                </c:pt>
                <c:pt idx="41">
                  <c:v>5362</c:v>
                </c:pt>
                <c:pt idx="42">
                  <c:v>7859</c:v>
                </c:pt>
                <c:pt idx="43">
                  <c:v>11652</c:v>
                </c:pt>
                <c:pt idx="44">
                  <c:v>14213</c:v>
                </c:pt>
                <c:pt idx="45">
                  <c:v>13940</c:v>
                </c:pt>
                <c:pt idx="46">
                  <c:v>12734</c:v>
                </c:pt>
                <c:pt idx="47">
                  <c:v>11607</c:v>
                </c:pt>
                <c:pt idx="48">
                  <c:v>10414</c:v>
                </c:pt>
                <c:pt idx="49">
                  <c:v>1599</c:v>
                </c:pt>
              </c:numCache>
            </c:numRef>
          </c:val>
          <c:smooth val="0"/>
          <c:extLst>
            <c:ext xmlns:c16="http://schemas.microsoft.com/office/drawing/2014/chart" uri="{C3380CC4-5D6E-409C-BE32-E72D297353CC}">
              <c16:uniqueId val="{00000000-1652-4635-B557-7B94069EE593}"/>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Sheet1!$C$2:$C$51</c:f>
              <c:numCache>
                <c:formatCode>General</c:formatCode>
                <c:ptCount val="50"/>
                <c:pt idx="0">
                  <c:v>51</c:v>
                </c:pt>
                <c:pt idx="1">
                  <c:v>588</c:v>
                </c:pt>
                <c:pt idx="2">
                  <c:v>507</c:v>
                </c:pt>
                <c:pt idx="3">
                  <c:v>658</c:v>
                </c:pt>
                <c:pt idx="4">
                  <c:v>2928</c:v>
                </c:pt>
                <c:pt idx="5">
                  <c:v>2078</c:v>
                </c:pt>
                <c:pt idx="6">
                  <c:v>5425</c:v>
                </c:pt>
                <c:pt idx="7">
                  <c:v>3862</c:v>
                </c:pt>
                <c:pt idx="8">
                  <c:v>4895</c:v>
                </c:pt>
                <c:pt idx="9">
                  <c:v>14331</c:v>
                </c:pt>
                <c:pt idx="10">
                  <c:v>11062</c:v>
                </c:pt>
                <c:pt idx="11">
                  <c:v>12887</c:v>
                </c:pt>
                <c:pt idx="12">
                  <c:v>11874</c:v>
                </c:pt>
                <c:pt idx="13">
                  <c:v>12820</c:v>
                </c:pt>
                <c:pt idx="14">
                  <c:v>14627</c:v>
                </c:pt>
                <c:pt idx="15">
                  <c:v>17702</c:v>
                </c:pt>
                <c:pt idx="16">
                  <c:v>15578</c:v>
                </c:pt>
                <c:pt idx="17">
                  <c:v>9634</c:v>
                </c:pt>
                <c:pt idx="18">
                  <c:v>7554</c:v>
                </c:pt>
                <c:pt idx="19">
                  <c:v>6061</c:v>
                </c:pt>
                <c:pt idx="20">
                  <c:v>15401</c:v>
                </c:pt>
                <c:pt idx="21">
                  <c:v>7602</c:v>
                </c:pt>
                <c:pt idx="22">
                  <c:v>18724</c:v>
                </c:pt>
                <c:pt idx="23">
                  <c:v>10746</c:v>
                </c:pt>
                <c:pt idx="24">
                  <c:v>9638</c:v>
                </c:pt>
                <c:pt idx="25">
                  <c:v>10276</c:v>
                </c:pt>
                <c:pt idx="26">
                  <c:v>17994</c:v>
                </c:pt>
                <c:pt idx="27">
                  <c:v>25849</c:v>
                </c:pt>
                <c:pt idx="28">
                  <c:v>22962</c:v>
                </c:pt>
                <c:pt idx="29">
                  <c:v>29281</c:v>
                </c:pt>
                <c:pt idx="30">
                  <c:v>41235</c:v>
                </c:pt>
                <c:pt idx="31">
                  <c:v>43707</c:v>
                </c:pt>
                <c:pt idx="32">
                  <c:v>27658</c:v>
                </c:pt>
                <c:pt idx="33">
                  <c:v>15532</c:v>
                </c:pt>
                <c:pt idx="34">
                  <c:v>15898</c:v>
                </c:pt>
                <c:pt idx="35">
                  <c:v>12292</c:v>
                </c:pt>
                <c:pt idx="36">
                  <c:v>10964</c:v>
                </c:pt>
                <c:pt idx="37">
                  <c:v>9792</c:v>
                </c:pt>
                <c:pt idx="38">
                  <c:v>12916</c:v>
                </c:pt>
                <c:pt idx="39">
                  <c:v>9015</c:v>
                </c:pt>
                <c:pt idx="40">
                  <c:v>7369</c:v>
                </c:pt>
                <c:pt idx="41">
                  <c:v>7027</c:v>
                </c:pt>
                <c:pt idx="42">
                  <c:v>9710</c:v>
                </c:pt>
                <c:pt idx="43">
                  <c:v>14253</c:v>
                </c:pt>
                <c:pt idx="44">
                  <c:v>17511</c:v>
                </c:pt>
                <c:pt idx="45">
                  <c:v>17566</c:v>
                </c:pt>
                <c:pt idx="46">
                  <c:v>15966</c:v>
                </c:pt>
                <c:pt idx="47">
                  <c:v>14974</c:v>
                </c:pt>
                <c:pt idx="48">
                  <c:v>13557</c:v>
                </c:pt>
                <c:pt idx="49">
                  <c:v>2011</c:v>
                </c:pt>
              </c:numCache>
            </c:numRef>
          </c:val>
          <c:smooth val="0"/>
          <c:extLst>
            <c:ext xmlns:c16="http://schemas.microsoft.com/office/drawing/2014/chart" uri="{C3380CC4-5D6E-409C-BE32-E72D297353CC}">
              <c16:uniqueId val="{00000001-1652-4635-B557-7B94069EE593}"/>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Sheet1!$D$2:$D$51</c:f>
              <c:numCache>
                <c:formatCode>General</c:formatCode>
                <c:ptCount val="50"/>
                <c:pt idx="0">
                  <c:v>26</c:v>
                </c:pt>
                <c:pt idx="1">
                  <c:v>9</c:v>
                </c:pt>
                <c:pt idx="2">
                  <c:v>19</c:v>
                </c:pt>
                <c:pt idx="3">
                  <c:v>48</c:v>
                </c:pt>
                <c:pt idx="4">
                  <c:v>42</c:v>
                </c:pt>
                <c:pt idx="5">
                  <c:v>39</c:v>
                </c:pt>
                <c:pt idx="6">
                  <c:v>72</c:v>
                </c:pt>
                <c:pt idx="7">
                  <c:v>56</c:v>
                </c:pt>
                <c:pt idx="8">
                  <c:v>75</c:v>
                </c:pt>
                <c:pt idx="9">
                  <c:v>308</c:v>
                </c:pt>
                <c:pt idx="10">
                  <c:v>217</c:v>
                </c:pt>
                <c:pt idx="11">
                  <c:v>221</c:v>
                </c:pt>
                <c:pt idx="12">
                  <c:v>287</c:v>
                </c:pt>
                <c:pt idx="13">
                  <c:v>468</c:v>
                </c:pt>
                <c:pt idx="14">
                  <c:v>2442</c:v>
                </c:pt>
                <c:pt idx="15">
                  <c:v>1321</c:v>
                </c:pt>
                <c:pt idx="16">
                  <c:v>908</c:v>
                </c:pt>
                <c:pt idx="17">
                  <c:v>248</c:v>
                </c:pt>
                <c:pt idx="18">
                  <c:v>145</c:v>
                </c:pt>
                <c:pt idx="19">
                  <c:v>168</c:v>
                </c:pt>
                <c:pt idx="20">
                  <c:v>719</c:v>
                </c:pt>
                <c:pt idx="21">
                  <c:v>382</c:v>
                </c:pt>
                <c:pt idx="22">
                  <c:v>545</c:v>
                </c:pt>
                <c:pt idx="23">
                  <c:v>782</c:v>
                </c:pt>
                <c:pt idx="24">
                  <c:v>607</c:v>
                </c:pt>
                <c:pt idx="25">
                  <c:v>557</c:v>
                </c:pt>
                <c:pt idx="26">
                  <c:v>997</c:v>
                </c:pt>
                <c:pt idx="27">
                  <c:v>1219</c:v>
                </c:pt>
                <c:pt idx="28">
                  <c:v>811</c:v>
                </c:pt>
                <c:pt idx="29">
                  <c:v>1018</c:v>
                </c:pt>
                <c:pt idx="30">
                  <c:v>1268</c:v>
                </c:pt>
                <c:pt idx="31">
                  <c:v>1237</c:v>
                </c:pt>
                <c:pt idx="32">
                  <c:v>796</c:v>
                </c:pt>
                <c:pt idx="33">
                  <c:v>373</c:v>
                </c:pt>
                <c:pt idx="34">
                  <c:v>568</c:v>
                </c:pt>
                <c:pt idx="35">
                  <c:v>409</c:v>
                </c:pt>
                <c:pt idx="36">
                  <c:v>427</c:v>
                </c:pt>
                <c:pt idx="37">
                  <c:v>409</c:v>
                </c:pt>
                <c:pt idx="38">
                  <c:v>303</c:v>
                </c:pt>
                <c:pt idx="39">
                  <c:v>318</c:v>
                </c:pt>
                <c:pt idx="40">
                  <c:v>233</c:v>
                </c:pt>
                <c:pt idx="41">
                  <c:v>191</c:v>
                </c:pt>
                <c:pt idx="42">
                  <c:v>297</c:v>
                </c:pt>
                <c:pt idx="43">
                  <c:v>364</c:v>
                </c:pt>
                <c:pt idx="44">
                  <c:v>378</c:v>
                </c:pt>
                <c:pt idx="45">
                  <c:v>370</c:v>
                </c:pt>
                <c:pt idx="46">
                  <c:v>402</c:v>
                </c:pt>
                <c:pt idx="47">
                  <c:v>333</c:v>
                </c:pt>
                <c:pt idx="48">
                  <c:v>340</c:v>
                </c:pt>
                <c:pt idx="49">
                  <c:v>53</c:v>
                </c:pt>
              </c:numCache>
            </c:numRef>
          </c:val>
          <c:smooth val="0"/>
          <c:extLst>
            <c:ext xmlns:c16="http://schemas.microsoft.com/office/drawing/2014/chart" uri="{C3380CC4-5D6E-409C-BE32-E72D297353CC}">
              <c16:uniqueId val="{00000002-1652-4635-B557-7B94069EE593}"/>
            </c:ext>
          </c:extLst>
        </c:ser>
        <c:dLbls>
          <c:showLegendKey val="0"/>
          <c:showVal val="0"/>
          <c:showCatName val="0"/>
          <c:showSerName val="0"/>
          <c:showPercent val="0"/>
          <c:showBubbleSize val="0"/>
        </c:dLbls>
        <c:smooth val="0"/>
        <c:axId val="454413592"/>
        <c:axId val="454359144"/>
      </c:lineChart>
      <c:dateAx>
        <c:axId val="45441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59144"/>
        <c:crosses val="autoZero"/>
        <c:auto val="1"/>
        <c:lblOffset val="100"/>
        <c:baseTimeUnit val="days"/>
      </c:dateAx>
      <c:valAx>
        <c:axId val="45435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41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Sheet1!$B$2:$B$51</c:f>
              <c:numCache>
                <c:formatCode>General</c:formatCode>
                <c:ptCount val="50"/>
                <c:pt idx="0">
                  <c:v>12449</c:v>
                </c:pt>
                <c:pt idx="1">
                  <c:v>10261</c:v>
                </c:pt>
                <c:pt idx="2">
                  <c:v>22046</c:v>
                </c:pt>
                <c:pt idx="3">
                  <c:v>32121</c:v>
                </c:pt>
                <c:pt idx="4">
                  <c:v>31940</c:v>
                </c:pt>
                <c:pt idx="5">
                  <c:v>41221</c:v>
                </c:pt>
                <c:pt idx="6">
                  <c:v>62741</c:v>
                </c:pt>
                <c:pt idx="7">
                  <c:v>67706</c:v>
                </c:pt>
                <c:pt idx="8">
                  <c:v>166132</c:v>
                </c:pt>
                <c:pt idx="9">
                  <c:v>541222</c:v>
                </c:pt>
                <c:pt idx="10">
                  <c:v>632563</c:v>
                </c:pt>
                <c:pt idx="11">
                  <c:v>853932</c:v>
                </c:pt>
                <c:pt idx="12">
                  <c:v>1285672</c:v>
                </c:pt>
                <c:pt idx="13">
                  <c:v>1120509</c:v>
                </c:pt>
                <c:pt idx="14">
                  <c:v>1603911</c:v>
                </c:pt>
                <c:pt idx="15">
                  <c:v>1666697</c:v>
                </c:pt>
                <c:pt idx="16">
                  <c:v>1238432</c:v>
                </c:pt>
                <c:pt idx="17">
                  <c:v>599527</c:v>
                </c:pt>
                <c:pt idx="18">
                  <c:v>238219</c:v>
                </c:pt>
                <c:pt idx="19">
                  <c:v>252451</c:v>
                </c:pt>
                <c:pt idx="20">
                  <c:v>540825</c:v>
                </c:pt>
                <c:pt idx="21">
                  <c:v>380378</c:v>
                </c:pt>
                <c:pt idx="22">
                  <c:v>374400</c:v>
                </c:pt>
                <c:pt idx="23">
                  <c:v>342964</c:v>
                </c:pt>
                <c:pt idx="24">
                  <c:v>492919</c:v>
                </c:pt>
                <c:pt idx="25">
                  <c:v>796204</c:v>
                </c:pt>
                <c:pt idx="26">
                  <c:v>1036706</c:v>
                </c:pt>
                <c:pt idx="27">
                  <c:v>1134702</c:v>
                </c:pt>
                <c:pt idx="28">
                  <c:v>1007352</c:v>
                </c:pt>
                <c:pt idx="29">
                  <c:v>1384786</c:v>
                </c:pt>
                <c:pt idx="30">
                  <c:v>1926447</c:v>
                </c:pt>
                <c:pt idx="31">
                  <c:v>1903826</c:v>
                </c:pt>
                <c:pt idx="32">
                  <c:v>787364</c:v>
                </c:pt>
                <c:pt idx="33">
                  <c:v>543645</c:v>
                </c:pt>
                <c:pt idx="34">
                  <c:v>651357</c:v>
                </c:pt>
                <c:pt idx="35">
                  <c:v>548594</c:v>
                </c:pt>
                <c:pt idx="36">
                  <c:v>515821</c:v>
                </c:pt>
                <c:pt idx="37">
                  <c:v>487078</c:v>
                </c:pt>
                <c:pt idx="38">
                  <c:v>615140</c:v>
                </c:pt>
                <c:pt idx="39">
                  <c:v>519025</c:v>
                </c:pt>
                <c:pt idx="40">
                  <c:v>523355</c:v>
                </c:pt>
                <c:pt idx="41">
                  <c:v>522513</c:v>
                </c:pt>
                <c:pt idx="42">
                  <c:v>643294</c:v>
                </c:pt>
                <c:pt idx="43">
                  <c:v>695981</c:v>
                </c:pt>
                <c:pt idx="44">
                  <c:v>936889</c:v>
                </c:pt>
                <c:pt idx="45">
                  <c:v>943765</c:v>
                </c:pt>
                <c:pt idx="46">
                  <c:v>934852</c:v>
                </c:pt>
                <c:pt idx="47">
                  <c:v>695259</c:v>
                </c:pt>
                <c:pt idx="48">
                  <c:v>789440</c:v>
                </c:pt>
                <c:pt idx="49">
                  <c:v>182773</c:v>
                </c:pt>
              </c:numCache>
            </c:numRef>
          </c:val>
          <c:smooth val="0"/>
          <c:extLst>
            <c:ext xmlns:c16="http://schemas.microsoft.com/office/drawing/2014/chart" uri="{C3380CC4-5D6E-409C-BE32-E72D297353CC}">
              <c16:uniqueId val="{00000000-D03F-45D1-9738-2059EDE55184}"/>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Sheet1!$A$2:$A$51</c:f>
              <c:numCache>
                <c:formatCode>m/d/yyyy</c:formatCode>
                <c:ptCount val="50"/>
                <c:pt idx="0">
                  <c:v>44097</c:v>
                </c:pt>
                <c:pt idx="1">
                  <c:v>44098</c:v>
                </c:pt>
                <c:pt idx="2">
                  <c:v>44099</c:v>
                </c:pt>
                <c:pt idx="3">
                  <c:v>44100</c:v>
                </c:pt>
                <c:pt idx="4">
                  <c:v>44101</c:v>
                </c:pt>
                <c:pt idx="5">
                  <c:v>44102</c:v>
                </c:pt>
                <c:pt idx="6">
                  <c:v>44103</c:v>
                </c:pt>
                <c:pt idx="7">
                  <c:v>44104</c:v>
                </c:pt>
                <c:pt idx="8">
                  <c:v>44105</c:v>
                </c:pt>
                <c:pt idx="9">
                  <c:v>44106</c:v>
                </c:pt>
                <c:pt idx="10">
                  <c:v>44107</c:v>
                </c:pt>
                <c:pt idx="11">
                  <c:v>44108</c:v>
                </c:pt>
                <c:pt idx="12">
                  <c:v>44109</c:v>
                </c:pt>
                <c:pt idx="13">
                  <c:v>44110</c:v>
                </c:pt>
                <c:pt idx="14">
                  <c:v>44111</c:v>
                </c:pt>
                <c:pt idx="15">
                  <c:v>44112</c:v>
                </c:pt>
                <c:pt idx="16">
                  <c:v>44113</c:v>
                </c:pt>
                <c:pt idx="17">
                  <c:v>44114</c:v>
                </c:pt>
                <c:pt idx="18">
                  <c:v>44115</c:v>
                </c:pt>
                <c:pt idx="19">
                  <c:v>44116</c:v>
                </c:pt>
                <c:pt idx="20">
                  <c:v>44117</c:v>
                </c:pt>
                <c:pt idx="21">
                  <c:v>44118</c:v>
                </c:pt>
                <c:pt idx="22">
                  <c:v>44119</c:v>
                </c:pt>
                <c:pt idx="23">
                  <c:v>44120</c:v>
                </c:pt>
                <c:pt idx="24">
                  <c:v>44121</c:v>
                </c:pt>
                <c:pt idx="25">
                  <c:v>44122</c:v>
                </c:pt>
                <c:pt idx="26">
                  <c:v>44123</c:v>
                </c:pt>
                <c:pt idx="27">
                  <c:v>44124</c:v>
                </c:pt>
                <c:pt idx="28">
                  <c:v>44125</c:v>
                </c:pt>
                <c:pt idx="29">
                  <c:v>44126</c:v>
                </c:pt>
                <c:pt idx="30">
                  <c:v>44127</c:v>
                </c:pt>
                <c:pt idx="31">
                  <c:v>44128</c:v>
                </c:pt>
                <c:pt idx="32">
                  <c:v>44129</c:v>
                </c:pt>
                <c:pt idx="33">
                  <c:v>44130</c:v>
                </c:pt>
                <c:pt idx="34">
                  <c:v>44131</c:v>
                </c:pt>
                <c:pt idx="35">
                  <c:v>44132</c:v>
                </c:pt>
                <c:pt idx="36">
                  <c:v>44133</c:v>
                </c:pt>
                <c:pt idx="37">
                  <c:v>44134</c:v>
                </c:pt>
                <c:pt idx="38">
                  <c:v>44135</c:v>
                </c:pt>
                <c:pt idx="39">
                  <c:v>44136</c:v>
                </c:pt>
                <c:pt idx="40">
                  <c:v>44137</c:v>
                </c:pt>
                <c:pt idx="41">
                  <c:v>44138</c:v>
                </c:pt>
                <c:pt idx="42">
                  <c:v>44139</c:v>
                </c:pt>
                <c:pt idx="43">
                  <c:v>44140</c:v>
                </c:pt>
                <c:pt idx="44">
                  <c:v>44141</c:v>
                </c:pt>
                <c:pt idx="45">
                  <c:v>44142</c:v>
                </c:pt>
                <c:pt idx="46">
                  <c:v>44143</c:v>
                </c:pt>
                <c:pt idx="47">
                  <c:v>44144</c:v>
                </c:pt>
                <c:pt idx="48">
                  <c:v>44145</c:v>
                </c:pt>
                <c:pt idx="49">
                  <c:v>44146</c:v>
                </c:pt>
              </c:numCache>
            </c:numRef>
          </c:cat>
          <c:val>
            <c:numRef>
              <c:f>Sheet1!$C$2:$C$51</c:f>
              <c:numCache>
                <c:formatCode>General</c:formatCode>
                <c:ptCount val="50"/>
                <c:pt idx="0">
                  <c:v>11388</c:v>
                </c:pt>
                <c:pt idx="1">
                  <c:v>10061</c:v>
                </c:pt>
                <c:pt idx="2">
                  <c:v>18428</c:v>
                </c:pt>
                <c:pt idx="3">
                  <c:v>24112</c:v>
                </c:pt>
                <c:pt idx="4">
                  <c:v>25045</c:v>
                </c:pt>
                <c:pt idx="5">
                  <c:v>33806</c:v>
                </c:pt>
                <c:pt idx="6">
                  <c:v>48414</c:v>
                </c:pt>
                <c:pt idx="7">
                  <c:v>49719</c:v>
                </c:pt>
                <c:pt idx="8">
                  <c:v>156096</c:v>
                </c:pt>
                <c:pt idx="9">
                  <c:v>338273</c:v>
                </c:pt>
                <c:pt idx="10">
                  <c:v>409850</c:v>
                </c:pt>
                <c:pt idx="11">
                  <c:v>542691</c:v>
                </c:pt>
                <c:pt idx="12">
                  <c:v>745005</c:v>
                </c:pt>
                <c:pt idx="13">
                  <c:v>668963</c:v>
                </c:pt>
                <c:pt idx="14">
                  <c:v>791368</c:v>
                </c:pt>
                <c:pt idx="15">
                  <c:v>865759</c:v>
                </c:pt>
                <c:pt idx="16">
                  <c:v>730414</c:v>
                </c:pt>
                <c:pt idx="17">
                  <c:v>421103</c:v>
                </c:pt>
                <c:pt idx="18">
                  <c:v>167697</c:v>
                </c:pt>
                <c:pt idx="19">
                  <c:v>180422</c:v>
                </c:pt>
                <c:pt idx="20">
                  <c:v>390093</c:v>
                </c:pt>
                <c:pt idx="21">
                  <c:v>260280</c:v>
                </c:pt>
                <c:pt idx="22">
                  <c:v>279705</c:v>
                </c:pt>
                <c:pt idx="23">
                  <c:v>222929</c:v>
                </c:pt>
                <c:pt idx="24">
                  <c:v>312002</c:v>
                </c:pt>
                <c:pt idx="25">
                  <c:v>448092</c:v>
                </c:pt>
                <c:pt idx="26">
                  <c:v>574328</c:v>
                </c:pt>
                <c:pt idx="27">
                  <c:v>624994</c:v>
                </c:pt>
                <c:pt idx="28">
                  <c:v>576885</c:v>
                </c:pt>
                <c:pt idx="29">
                  <c:v>686340</c:v>
                </c:pt>
                <c:pt idx="30">
                  <c:v>888121</c:v>
                </c:pt>
                <c:pt idx="31">
                  <c:v>871991</c:v>
                </c:pt>
                <c:pt idx="32">
                  <c:v>537453</c:v>
                </c:pt>
                <c:pt idx="33">
                  <c:v>374122</c:v>
                </c:pt>
                <c:pt idx="34">
                  <c:v>456278</c:v>
                </c:pt>
                <c:pt idx="35">
                  <c:v>392853</c:v>
                </c:pt>
                <c:pt idx="36">
                  <c:v>383991</c:v>
                </c:pt>
                <c:pt idx="37">
                  <c:v>373107</c:v>
                </c:pt>
                <c:pt idx="38">
                  <c:v>420041</c:v>
                </c:pt>
                <c:pt idx="39">
                  <c:v>353010</c:v>
                </c:pt>
                <c:pt idx="40">
                  <c:v>334331</c:v>
                </c:pt>
                <c:pt idx="41">
                  <c:v>340801</c:v>
                </c:pt>
                <c:pt idx="42">
                  <c:v>431200</c:v>
                </c:pt>
                <c:pt idx="43">
                  <c:v>433330</c:v>
                </c:pt>
                <c:pt idx="44">
                  <c:v>618586</c:v>
                </c:pt>
                <c:pt idx="45">
                  <c:v>625434</c:v>
                </c:pt>
                <c:pt idx="46">
                  <c:v>639405</c:v>
                </c:pt>
                <c:pt idx="47">
                  <c:v>484472</c:v>
                </c:pt>
                <c:pt idx="48">
                  <c:v>583146</c:v>
                </c:pt>
                <c:pt idx="49">
                  <c:v>148336</c:v>
                </c:pt>
              </c:numCache>
            </c:numRef>
          </c:val>
          <c:smooth val="0"/>
          <c:extLst>
            <c:ext xmlns:c16="http://schemas.microsoft.com/office/drawing/2014/chart" uri="{C3380CC4-5D6E-409C-BE32-E72D297353CC}">
              <c16:uniqueId val="{00000001-D03F-45D1-9738-2059EDE55184}"/>
            </c:ext>
          </c:extLst>
        </c:ser>
        <c:dLbls>
          <c:showLegendKey val="0"/>
          <c:showVal val="0"/>
          <c:showCatName val="0"/>
          <c:showSerName val="0"/>
          <c:showPercent val="0"/>
          <c:showBubbleSize val="0"/>
        </c:dLbls>
        <c:smooth val="0"/>
        <c:axId val="454355864"/>
        <c:axId val="454349304"/>
      </c:lineChart>
      <c:dateAx>
        <c:axId val="45435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49304"/>
        <c:crosses val="autoZero"/>
        <c:auto val="1"/>
        <c:lblOffset val="100"/>
        <c:baseTimeUnit val="days"/>
      </c:dateAx>
      <c:valAx>
        <c:axId val="45434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5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BBC4C-4CAF-424D-BEAD-58AB7DCD1866}"/>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AE63BBA3-8015-461E-8F9D-BA37DB723B76}"/>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66868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BAA03-ED44-45BE-9D88-095EA74E4FD4}"/>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359260A4-40C9-4346-8E8B-5A9BE13CD4ED}"/>
              </a:ext>
            </a:extLst>
          </p:cNvPr>
          <p:cNvGraphicFramePr>
            <a:graphicFrameLocks noGrp="1"/>
          </p:cNvGraphicFramePr>
          <p:nvPr>
            <p:ph type="tbl" sz="quarter" idx="13"/>
            <p:extLst>
              <p:ext uri="{D42A27DB-BD31-4B8C-83A1-F6EECF244321}">
                <p14:modId xmlns:p14="http://schemas.microsoft.com/office/powerpoint/2010/main" val="369631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0084835"/>
                    </a:ext>
                  </a:extLst>
                </a:gridCol>
                <a:gridCol w="740664">
                  <a:extLst>
                    <a:ext uri="{9D8B030D-6E8A-4147-A177-3AD203B41FA5}">
                      <a16:colId xmlns:a16="http://schemas.microsoft.com/office/drawing/2014/main" val="1084625719"/>
                    </a:ext>
                  </a:extLst>
                </a:gridCol>
                <a:gridCol w="740664">
                  <a:extLst>
                    <a:ext uri="{9D8B030D-6E8A-4147-A177-3AD203B41FA5}">
                      <a16:colId xmlns:a16="http://schemas.microsoft.com/office/drawing/2014/main" val="3987089946"/>
                    </a:ext>
                  </a:extLst>
                </a:gridCol>
                <a:gridCol w="740664">
                  <a:extLst>
                    <a:ext uri="{9D8B030D-6E8A-4147-A177-3AD203B41FA5}">
                      <a16:colId xmlns:a16="http://schemas.microsoft.com/office/drawing/2014/main" val="234802076"/>
                    </a:ext>
                  </a:extLst>
                </a:gridCol>
                <a:gridCol w="740664">
                  <a:extLst>
                    <a:ext uri="{9D8B030D-6E8A-4147-A177-3AD203B41FA5}">
                      <a16:colId xmlns:a16="http://schemas.microsoft.com/office/drawing/2014/main" val="1442631484"/>
                    </a:ext>
                  </a:extLst>
                </a:gridCol>
                <a:gridCol w="740664">
                  <a:extLst>
                    <a:ext uri="{9D8B030D-6E8A-4147-A177-3AD203B41FA5}">
                      <a16:colId xmlns:a16="http://schemas.microsoft.com/office/drawing/2014/main" val="1622667624"/>
                    </a:ext>
                  </a:extLst>
                </a:gridCol>
                <a:gridCol w="740664">
                  <a:extLst>
                    <a:ext uri="{9D8B030D-6E8A-4147-A177-3AD203B41FA5}">
                      <a16:colId xmlns:a16="http://schemas.microsoft.com/office/drawing/2014/main" val="3246625887"/>
                    </a:ext>
                  </a:extLst>
                </a:gridCol>
                <a:gridCol w="740664">
                  <a:extLst>
                    <a:ext uri="{9D8B030D-6E8A-4147-A177-3AD203B41FA5}">
                      <a16:colId xmlns:a16="http://schemas.microsoft.com/office/drawing/2014/main" val="3125417989"/>
                    </a:ext>
                  </a:extLst>
                </a:gridCol>
                <a:gridCol w="740664">
                  <a:extLst>
                    <a:ext uri="{9D8B030D-6E8A-4147-A177-3AD203B41FA5}">
                      <a16:colId xmlns:a16="http://schemas.microsoft.com/office/drawing/2014/main" val="3761686960"/>
                    </a:ext>
                  </a:extLst>
                </a:gridCol>
                <a:gridCol w="740664">
                  <a:extLst>
                    <a:ext uri="{9D8B030D-6E8A-4147-A177-3AD203B41FA5}">
                      <a16:colId xmlns:a16="http://schemas.microsoft.com/office/drawing/2014/main" val="31828819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03981319"/>
                  </a:ext>
                </a:extLst>
              </a:tr>
              <a:tr h="370840">
                <a:tc>
                  <a:txBody>
                    <a:bodyPr/>
                    <a:lstStyle/>
                    <a:p>
                      <a:r>
                        <a:rPr lang="en-US" sz="1000"/>
                        <a:t>KOSÉ</a:t>
                      </a:r>
                    </a:p>
                  </a:txBody>
                  <a:tcPr/>
                </a:tc>
                <a:tc>
                  <a:txBody>
                    <a:bodyPr/>
                    <a:lstStyle/>
                    <a:p>
                      <a:r>
                        <a:rPr lang="en-US" sz="1000"/>
                        <a:t>196195</a:t>
                      </a:r>
                    </a:p>
                  </a:txBody>
                  <a:tcPr/>
                </a:tc>
                <a:tc>
                  <a:txBody>
                    <a:bodyPr/>
                    <a:lstStyle/>
                    <a:p>
                      <a:r>
                        <a:rPr lang="en-US" sz="1000"/>
                        <a:t>359</a:t>
                      </a:r>
                    </a:p>
                  </a:txBody>
                  <a:tcPr/>
                </a:tc>
                <a:tc>
                  <a:txBody>
                    <a:bodyPr/>
                    <a:lstStyle/>
                    <a:p>
                      <a:r>
                        <a:rPr lang="en-US" sz="1000"/>
                        <a:t>41</a:t>
                      </a:r>
                    </a:p>
                  </a:txBody>
                  <a:tcPr/>
                </a:tc>
                <a:tc>
                  <a:txBody>
                    <a:bodyPr/>
                    <a:lstStyle/>
                    <a:p>
                      <a:r>
                        <a:rPr lang="en-US" sz="1000"/>
                        <a:t>10987</a:t>
                      </a:r>
                    </a:p>
                  </a:txBody>
                  <a:tcPr/>
                </a:tc>
                <a:tc>
                  <a:txBody>
                    <a:bodyPr/>
                    <a:lstStyle/>
                    <a:p>
                      <a:r>
                        <a:rPr lang="en-US" sz="1000"/>
                        <a:t>428</a:t>
                      </a:r>
                    </a:p>
                  </a:txBody>
                  <a:tcPr/>
                </a:tc>
                <a:tc>
                  <a:txBody>
                    <a:bodyPr/>
                    <a:lstStyle/>
                    <a:p>
                      <a:r>
                        <a:rPr lang="en-US" sz="1000"/>
                        <a:t>757</a:t>
                      </a:r>
                    </a:p>
                  </a:txBody>
                  <a:tcPr/>
                </a:tc>
                <a:tc>
                  <a:txBody>
                    <a:bodyPr/>
                    <a:lstStyle/>
                    <a:p>
                      <a:r>
                        <a:rPr lang="en-US" sz="1000"/>
                        <a:t>0</a:t>
                      </a:r>
                    </a:p>
                  </a:txBody>
                  <a:tcPr/>
                </a:tc>
                <a:tc>
                  <a:txBody>
                    <a:bodyPr/>
                    <a:lstStyle/>
                    <a:p>
                      <a:r>
                        <a:rPr lang="en-US" sz="1000"/>
                        <a:t>0.1515 %</a:t>
                      </a:r>
                    </a:p>
                  </a:txBody>
                  <a:tcPr/>
                </a:tc>
                <a:tc>
                  <a:txBody>
                    <a:bodyPr/>
                    <a:lstStyle/>
                    <a:p>
                      <a:r>
                        <a:rPr lang="en-US" sz="1000"/>
                        <a:t>0.0 %</a:t>
                      </a:r>
                    </a:p>
                  </a:txBody>
                  <a:tcPr/>
                </a:tc>
                <a:extLst>
                  <a:ext uri="{0D108BD9-81ED-4DB2-BD59-A6C34878D82A}">
                    <a16:rowId xmlns:a16="http://schemas.microsoft.com/office/drawing/2014/main" val="3107982139"/>
                  </a:ext>
                </a:extLst>
              </a:tr>
            </a:tbl>
          </a:graphicData>
        </a:graphic>
      </p:graphicFrame>
      <p:sp>
        <p:nvSpPr>
          <p:cNvPr id="4" name="Text Placeholder 3">
            <a:extLst>
              <a:ext uri="{FF2B5EF4-FFF2-40B4-BE49-F238E27FC236}">
                <a16:creationId xmlns:a16="http://schemas.microsoft.com/office/drawing/2014/main" id="{13CF99A8-D99D-4705-9BD9-113CDFAF1368}"/>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4201625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719ED-A62E-46CA-BEA7-9298EC8BC49D}"/>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87D311DC-6C88-4B47-9BE1-E0F3FB4DE9A5}"/>
              </a:ext>
            </a:extLst>
          </p:cNvPr>
          <p:cNvGraphicFramePr>
            <a:graphicFrameLocks noGrp="1"/>
          </p:cNvGraphicFramePr>
          <p:nvPr>
            <p:ph type="chart" sz="quarter" idx="13"/>
            <p:extLst>
              <p:ext uri="{D42A27DB-BD31-4B8C-83A1-F6EECF244321}">
                <p14:modId xmlns:p14="http://schemas.microsoft.com/office/powerpoint/2010/main" val="2896580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AC67A-93EB-493A-9E22-31C969AE73BD}"/>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95909CCC-7F7E-4B15-AB49-845B0C4FE7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2407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8062-BD44-483F-98F7-5183D3F20AF0}"/>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4901666F-F7B9-415E-8012-9CC59CF6AEEE}"/>
              </a:ext>
            </a:extLst>
          </p:cNvPr>
          <p:cNvGraphicFramePr>
            <a:graphicFrameLocks noGrp="1"/>
          </p:cNvGraphicFramePr>
          <p:nvPr>
            <p:ph type="chart" sz="quarter" idx="13"/>
            <p:extLst>
              <p:ext uri="{D42A27DB-BD31-4B8C-83A1-F6EECF244321}">
                <p14:modId xmlns:p14="http://schemas.microsoft.com/office/powerpoint/2010/main" val="3391355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44B3AD-68F1-4CDD-B83D-600897DFABB3}"/>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A709EAE5-C1EB-4B59-A5D3-1029FDF802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742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B52D5-89C3-4E69-B837-574B0C811930}"/>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60758501-E170-4EE3-9805-09045C368575}"/>
              </a:ext>
            </a:extLst>
          </p:cNvPr>
          <p:cNvGraphicFramePr>
            <a:graphicFrameLocks noGrp="1"/>
          </p:cNvGraphicFramePr>
          <p:nvPr>
            <p:ph type="chart" sz="quarter" idx="13"/>
            <p:extLst>
              <p:ext uri="{D42A27DB-BD31-4B8C-83A1-F6EECF244321}">
                <p14:modId xmlns:p14="http://schemas.microsoft.com/office/powerpoint/2010/main" val="540706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28494-68AD-4901-AA0F-124787AC43E6}"/>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BC738AA6-6280-4171-98F1-0480185D7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6016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5823-2387-4A7E-B499-434DA3DF1D22}"/>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2B658307-0D0B-4390-B69C-3A9DAD15FC31}"/>
              </a:ext>
            </a:extLst>
          </p:cNvPr>
          <p:cNvGraphicFramePr>
            <a:graphicFrameLocks noGrp="1"/>
          </p:cNvGraphicFramePr>
          <p:nvPr>
            <p:ph type="chart" sz="quarter" idx="13"/>
            <p:extLst>
              <p:ext uri="{D42A27DB-BD31-4B8C-83A1-F6EECF244321}">
                <p14:modId xmlns:p14="http://schemas.microsoft.com/office/powerpoint/2010/main" val="2898251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09D3BF-1CB8-48D4-8474-04759F9C20F8}"/>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A8E9E322-B0E6-4166-8E59-9204A8D890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9145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CB61-3EAA-4DAD-8030-F9DD37C8998A}"/>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7A275FF1-03D1-4A4E-95A8-49D5C6A4D62C}"/>
              </a:ext>
            </a:extLst>
          </p:cNvPr>
          <p:cNvGraphicFramePr>
            <a:graphicFrameLocks noGrp="1"/>
          </p:cNvGraphicFramePr>
          <p:nvPr>
            <p:ph type="chart" sz="quarter" idx="13"/>
            <p:extLst>
              <p:ext uri="{D42A27DB-BD31-4B8C-83A1-F6EECF244321}">
                <p14:modId xmlns:p14="http://schemas.microsoft.com/office/powerpoint/2010/main" val="25892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CC166-C525-4F46-881B-02E4E2C4C29A}"/>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DFF8691F-6D2F-42B5-B992-400F902387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2238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8B1F-6715-4353-8FF6-A29B2F6BD5F6}"/>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7DCFCB18-61AD-450F-8B6D-DF4B95A79E89}"/>
              </a:ext>
            </a:extLst>
          </p:cNvPr>
          <p:cNvGraphicFramePr>
            <a:graphicFrameLocks noGrp="1"/>
          </p:cNvGraphicFramePr>
          <p:nvPr>
            <p:ph type="chart" sz="quarter" idx="13"/>
            <p:extLst>
              <p:ext uri="{D42A27DB-BD31-4B8C-83A1-F6EECF244321}">
                <p14:modId xmlns:p14="http://schemas.microsoft.com/office/powerpoint/2010/main" val="1160656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776B6B-D217-4A15-81B7-270CAE80B427}"/>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AA637925-22F6-4EC2-8E1A-E56BBD65D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396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29397-1819-4D70-8B29-28D69C935D7A}"/>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48BE542A-1A70-4054-B19B-9C88459342CA}"/>
              </a:ext>
            </a:extLst>
          </p:cNvPr>
          <p:cNvGraphicFramePr>
            <a:graphicFrameLocks noGrp="1"/>
          </p:cNvGraphicFramePr>
          <p:nvPr>
            <p:ph type="chart" sz="quarter" idx="13"/>
            <p:extLst>
              <p:ext uri="{D42A27DB-BD31-4B8C-83A1-F6EECF244321}">
                <p14:modId xmlns:p14="http://schemas.microsoft.com/office/powerpoint/2010/main" val="127648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1D57B0-4191-46C5-B812-00A3057E20FF}"/>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B0948CE1-AC32-40C8-A2A9-B2D5D8BD42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894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F60D-4E89-46A6-97DD-1EC9DBB75E39}"/>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684BA7A3-3315-4D8A-B06A-918CF6A01557}"/>
              </a:ext>
            </a:extLst>
          </p:cNvPr>
          <p:cNvGraphicFramePr>
            <a:graphicFrameLocks noGrp="1"/>
          </p:cNvGraphicFramePr>
          <p:nvPr>
            <p:ph type="chart" sz="quarter" idx="13"/>
            <p:extLst>
              <p:ext uri="{D42A27DB-BD31-4B8C-83A1-F6EECF244321}">
                <p14:modId xmlns:p14="http://schemas.microsoft.com/office/powerpoint/2010/main" val="1064081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423BB3-19C9-46ED-AAB5-13ADD2ADB7B8}"/>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6CFF3649-20D4-4BB8-B4B3-CB91AC35F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976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A9C4-5FF0-4B29-91B5-A51580B79390}"/>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A536FC72-1D90-493E-89D6-0436A089514B}"/>
              </a:ext>
            </a:extLst>
          </p:cNvPr>
          <p:cNvGraphicFramePr>
            <a:graphicFrameLocks noGrp="1"/>
          </p:cNvGraphicFramePr>
          <p:nvPr>
            <p:ph type="chart" sz="quarter" idx="13"/>
            <p:extLst>
              <p:ext uri="{D42A27DB-BD31-4B8C-83A1-F6EECF244321}">
                <p14:modId xmlns:p14="http://schemas.microsoft.com/office/powerpoint/2010/main" val="2551150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7A0501-E700-472E-943C-77201771DBA8}"/>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3351153F-3360-409E-9B53-3F34BD1C7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140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E8BB3-2EED-4537-9A3E-781EC69681DC}"/>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6DB8AEF4-B91F-4ED1-90F1-65A4C3A288F9}"/>
              </a:ext>
            </a:extLst>
          </p:cNvPr>
          <p:cNvGraphicFramePr>
            <a:graphicFrameLocks noGrp="1"/>
          </p:cNvGraphicFramePr>
          <p:nvPr>
            <p:ph type="tbl" sz="quarter" idx="13"/>
            <p:extLst>
              <p:ext uri="{D42A27DB-BD31-4B8C-83A1-F6EECF244321}">
                <p14:modId xmlns:p14="http://schemas.microsoft.com/office/powerpoint/2010/main" val="876563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14787053"/>
                    </a:ext>
                  </a:extLst>
                </a:gridCol>
                <a:gridCol w="1645920">
                  <a:extLst>
                    <a:ext uri="{9D8B030D-6E8A-4147-A177-3AD203B41FA5}">
                      <a16:colId xmlns:a16="http://schemas.microsoft.com/office/drawing/2014/main" val="22928940"/>
                    </a:ext>
                  </a:extLst>
                </a:gridCol>
                <a:gridCol w="1645920">
                  <a:extLst>
                    <a:ext uri="{9D8B030D-6E8A-4147-A177-3AD203B41FA5}">
                      <a16:colId xmlns:a16="http://schemas.microsoft.com/office/drawing/2014/main" val="99302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2620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extLst>
                  <a:ext uri="{0D108BD9-81ED-4DB2-BD59-A6C34878D82A}">
                    <a16:rowId xmlns:a16="http://schemas.microsoft.com/office/drawing/2014/main" val="318465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extLst>
                  <a:ext uri="{0D108BD9-81ED-4DB2-BD59-A6C34878D82A}">
                    <a16:rowId xmlns:a16="http://schemas.microsoft.com/office/drawing/2014/main" val="16410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77117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87352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14217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801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52652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25808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88457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95629776"/>
                  </a:ext>
                </a:extLst>
              </a:tr>
            </a:tbl>
          </a:graphicData>
        </a:graphic>
      </p:graphicFrame>
      <p:sp>
        <p:nvSpPr>
          <p:cNvPr id="4" name="Text Placeholder 3">
            <a:extLst>
              <a:ext uri="{FF2B5EF4-FFF2-40B4-BE49-F238E27FC236}">
                <a16:creationId xmlns:a16="http://schemas.microsoft.com/office/drawing/2014/main" id="{AF7A2F42-A5EB-40F4-8EDE-58C2A5E2AE7E}"/>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2401073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432B7-97AE-4B2E-8C77-7620181C8534}"/>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B1ABA9E3-4843-40A9-8CDD-FC61BADF2D95}"/>
              </a:ext>
            </a:extLst>
          </p:cNvPr>
          <p:cNvGraphicFramePr>
            <a:graphicFrameLocks noGrp="1"/>
          </p:cNvGraphicFramePr>
          <p:nvPr>
            <p:ph type="tbl" sz="quarter" idx="13"/>
            <p:extLst>
              <p:ext uri="{D42A27DB-BD31-4B8C-83A1-F6EECF244321}">
                <p14:modId xmlns:p14="http://schemas.microsoft.com/office/powerpoint/2010/main" val="187025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93556752"/>
                    </a:ext>
                  </a:extLst>
                </a:gridCol>
                <a:gridCol w="1645920">
                  <a:extLst>
                    <a:ext uri="{9D8B030D-6E8A-4147-A177-3AD203B41FA5}">
                      <a16:colId xmlns:a16="http://schemas.microsoft.com/office/drawing/2014/main" val="1499848797"/>
                    </a:ext>
                  </a:extLst>
                </a:gridCol>
                <a:gridCol w="1645920">
                  <a:extLst>
                    <a:ext uri="{9D8B030D-6E8A-4147-A177-3AD203B41FA5}">
                      <a16:colId xmlns:a16="http://schemas.microsoft.com/office/drawing/2014/main" val="157877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5498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15235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140500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1972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5012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6007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73166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28956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25072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2781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001149505"/>
                  </a:ext>
                </a:extLst>
              </a:tr>
            </a:tbl>
          </a:graphicData>
        </a:graphic>
      </p:graphicFrame>
      <p:sp>
        <p:nvSpPr>
          <p:cNvPr id="4" name="Text Placeholder 3">
            <a:extLst>
              <a:ext uri="{FF2B5EF4-FFF2-40B4-BE49-F238E27FC236}">
                <a16:creationId xmlns:a16="http://schemas.microsoft.com/office/drawing/2014/main" id="{B6FCEEDC-9D16-4CF0-800E-CE2C696659EA}"/>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3948943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3C6C-D1FF-48EB-B38D-D8A04AFBF692}"/>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1C01623C-92C2-4D5F-A1C9-BAA5978870F5}"/>
              </a:ext>
            </a:extLst>
          </p:cNvPr>
          <p:cNvGraphicFramePr>
            <a:graphicFrameLocks noGrp="1"/>
          </p:cNvGraphicFramePr>
          <p:nvPr>
            <p:ph type="tbl" sz="quarter" idx="13"/>
            <p:extLst>
              <p:ext uri="{D42A27DB-BD31-4B8C-83A1-F6EECF244321}">
                <p14:modId xmlns:p14="http://schemas.microsoft.com/office/powerpoint/2010/main" val="388071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31218334"/>
                    </a:ext>
                  </a:extLst>
                </a:gridCol>
                <a:gridCol w="1645920">
                  <a:extLst>
                    <a:ext uri="{9D8B030D-6E8A-4147-A177-3AD203B41FA5}">
                      <a16:colId xmlns:a16="http://schemas.microsoft.com/office/drawing/2014/main" val="2371179387"/>
                    </a:ext>
                  </a:extLst>
                </a:gridCol>
                <a:gridCol w="1645920">
                  <a:extLst>
                    <a:ext uri="{9D8B030D-6E8A-4147-A177-3AD203B41FA5}">
                      <a16:colId xmlns:a16="http://schemas.microsoft.com/office/drawing/2014/main" val="1680819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5260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7807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1415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4552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5047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397443876"/>
                  </a:ext>
                </a:extLst>
              </a:tr>
            </a:tbl>
          </a:graphicData>
        </a:graphic>
      </p:graphicFrame>
      <p:sp>
        <p:nvSpPr>
          <p:cNvPr id="4" name="Text Placeholder 3">
            <a:extLst>
              <a:ext uri="{FF2B5EF4-FFF2-40B4-BE49-F238E27FC236}">
                <a16:creationId xmlns:a16="http://schemas.microsoft.com/office/drawing/2014/main" id="{55EDDF99-260D-4525-9B5E-CFB96528B26C}"/>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4140734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5890-5E47-4ED4-8600-DF7C6133C033}"/>
              </a:ext>
            </a:extLst>
          </p:cNvPr>
          <p:cNvSpPr>
            <a:spLocks noGrp="1"/>
          </p:cNvSpPr>
          <p:nvPr>
            <p:ph type="title"/>
          </p:nvPr>
        </p:nvSpPr>
        <p:spPr/>
        <p:txBody>
          <a:bodyPr/>
          <a:lstStyle/>
          <a:p>
            <a:r>
              <a:rPr lang="en-US"/>
              <a:t>Facebook (FB) Custom Own Posts Table (new) | KOSÉ - 1 of 3</a:t>
            </a:r>
          </a:p>
        </p:txBody>
      </p:sp>
      <p:graphicFrame>
        <p:nvGraphicFramePr>
          <p:cNvPr id="5" name="Table Placeholder 4">
            <a:extLst>
              <a:ext uri="{FF2B5EF4-FFF2-40B4-BE49-F238E27FC236}">
                <a16:creationId xmlns:a16="http://schemas.microsoft.com/office/drawing/2014/main" id="{13DAE2B4-F638-4E26-B9AC-6CF090862AA6}"/>
              </a:ext>
            </a:extLst>
          </p:cNvPr>
          <p:cNvGraphicFramePr>
            <a:graphicFrameLocks noGrp="1"/>
          </p:cNvGraphicFramePr>
          <p:nvPr>
            <p:ph type="tbl" sz="quarter" idx="13"/>
            <p:extLst>
              <p:ext uri="{D42A27DB-BD31-4B8C-83A1-F6EECF244321}">
                <p14:modId xmlns:p14="http://schemas.microsoft.com/office/powerpoint/2010/main" val="3647332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1684722"/>
                    </a:ext>
                  </a:extLst>
                </a:gridCol>
                <a:gridCol w="987552">
                  <a:extLst>
                    <a:ext uri="{9D8B030D-6E8A-4147-A177-3AD203B41FA5}">
                      <a16:colId xmlns:a16="http://schemas.microsoft.com/office/drawing/2014/main" val="1139431580"/>
                    </a:ext>
                  </a:extLst>
                </a:gridCol>
                <a:gridCol w="987552">
                  <a:extLst>
                    <a:ext uri="{9D8B030D-6E8A-4147-A177-3AD203B41FA5}">
                      <a16:colId xmlns:a16="http://schemas.microsoft.com/office/drawing/2014/main" val="1183390233"/>
                    </a:ext>
                  </a:extLst>
                </a:gridCol>
                <a:gridCol w="987552">
                  <a:extLst>
                    <a:ext uri="{9D8B030D-6E8A-4147-A177-3AD203B41FA5}">
                      <a16:colId xmlns:a16="http://schemas.microsoft.com/office/drawing/2014/main" val="995259519"/>
                    </a:ext>
                  </a:extLst>
                </a:gridCol>
                <a:gridCol w="987552">
                  <a:extLst>
                    <a:ext uri="{9D8B030D-6E8A-4147-A177-3AD203B41FA5}">
                      <a16:colId xmlns:a16="http://schemas.microsoft.com/office/drawing/2014/main" val="20723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5505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- 2020-10-07 21:08:47</a:t>
                      </a:r>
                      <a:r>
                        <a:rPr kumimoji="0" lang="en-US" sz="1000" b="0" i="0" u="none" strike="noStrike" kern="1200" cap="none" spc="0" normalizeH="0" baseline="0" noProof="0">
                          <a:ln>
                            <a:noFill/>
                          </a:ln>
                          <a:solidFill>
                            <a:prstClr val="black"/>
                          </a:solidFill>
                          <a:effectLst/>
                          <a:uLnTx/>
                          <a:uFillTx/>
                          <a:latin typeface="+mn-lt"/>
                          <a:ea typeface="+mn-ea"/>
                          <a:cs typeface="+mn-cs"/>
                        </a:rPr>
                        <a:t>
 Watch the sparks fly ✨in the first episode of Girl Next Door and find out why less, is more.
#Sekkisei #ClearWellness #ITOWA #LessIsMore #SustainableSkincare #GirlNextDoor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2.1927 %</a:t>
                      </a:r>
                    </a:p>
                  </a:txBody>
                  <a:tcPr/>
                </a:tc>
                <a:extLst>
                  <a:ext uri="{0D108BD9-81ED-4DB2-BD59-A6C34878D82A}">
                    <a16:rowId xmlns:a16="http://schemas.microsoft.com/office/drawing/2014/main" val="198272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- 2020-10-07 12:19:12</a:t>
                      </a:r>
                      <a:r>
                        <a:rPr kumimoji="0" lang="en-US" sz="1000" b="0" i="0" u="none" strike="noStrike" kern="1200" cap="none" spc="0" normalizeH="0" baseline="0" noProof="0">
                          <a:ln>
                            <a:noFill/>
                          </a:ln>
                          <a:solidFill>
                            <a:prstClr val="black"/>
                          </a:solidFill>
                          <a:effectLst/>
                          <a:uLnTx/>
                          <a:uFillTx/>
                          <a:latin typeface="+mn-lt"/>
                          <a:ea typeface="+mn-ea"/>
                          <a:cs typeface="+mn-cs"/>
                        </a:rPr>
                        <a:t>
 🥳[KOSÉ ✕ Lazada 10.10 Women’s Festival]
Let’s keep your skin clear and healthy with KOSÉ Sekkisei Clear Wellness series.  Don’t miss our exciting offers on 10.10.2020!
🚚 Free Shipping (No min spend)
🛍️ Exclusive sets with GWPs worth up to RM330
⚡ Crazy Brand Mega Offer (12-2am): 11pcs GWPs worth RM202 (with any order)
⚡ Last Call (8-11.59pm): 11pcs GWPs worth RM158 (with any order)
🎁 All Day: 8pcs GWPs worth RM58 (with any order)
😍 Purchase at least 1 Sekkisei Clear Wellness products and receive  2 GWPs worth RM30.
✨ Purchase above RM300 and receive SWAROVSKI CRYSTAL NECKLACE SET worth RM100 &amp; RM20 voucher!
Add your favorite Sekkisei beauty essentials✨ to cart and be the first to check out 12 - 2 AM on 10 Oct. 🛒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1.5300 %</a:t>
                      </a:r>
                    </a:p>
                  </a:txBody>
                  <a:tcPr/>
                </a:tc>
                <a:extLst>
                  <a:ext uri="{0D108BD9-81ED-4DB2-BD59-A6C34878D82A}">
                    <a16:rowId xmlns:a16="http://schemas.microsoft.com/office/drawing/2014/main" val="2881000067"/>
                  </a:ext>
                </a:extLst>
              </a:tr>
            </a:tbl>
          </a:graphicData>
        </a:graphic>
      </p:graphicFrame>
      <p:sp>
        <p:nvSpPr>
          <p:cNvPr id="4" name="Text Placeholder 3">
            <a:extLst>
              <a:ext uri="{FF2B5EF4-FFF2-40B4-BE49-F238E27FC236}">
                <a16:creationId xmlns:a16="http://schemas.microsoft.com/office/drawing/2014/main" id="{954DD994-7D90-4921-9E85-0FAE937F1F19}"/>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1133187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E54A5-EAC1-41BC-A0F7-12CBACF94E2F}"/>
              </a:ext>
            </a:extLst>
          </p:cNvPr>
          <p:cNvSpPr>
            <a:spLocks noGrp="1"/>
          </p:cNvSpPr>
          <p:nvPr>
            <p:ph type="title"/>
          </p:nvPr>
        </p:nvSpPr>
        <p:spPr/>
        <p:txBody>
          <a:bodyPr/>
          <a:lstStyle/>
          <a:p>
            <a:r>
              <a:rPr lang="en-US"/>
              <a:t>Facebook (FB) Custom Own Posts Table (new) | KOSÉ - 2 of 3</a:t>
            </a:r>
          </a:p>
        </p:txBody>
      </p:sp>
      <p:graphicFrame>
        <p:nvGraphicFramePr>
          <p:cNvPr id="5" name="Table Placeholder 4">
            <a:extLst>
              <a:ext uri="{FF2B5EF4-FFF2-40B4-BE49-F238E27FC236}">
                <a16:creationId xmlns:a16="http://schemas.microsoft.com/office/drawing/2014/main" id="{B99D7643-9B27-40EB-B697-BDDF2F4A017C}"/>
              </a:ext>
            </a:extLst>
          </p:cNvPr>
          <p:cNvGraphicFramePr>
            <a:graphicFrameLocks noGrp="1"/>
          </p:cNvGraphicFramePr>
          <p:nvPr>
            <p:ph type="tbl" sz="quarter" idx="13"/>
            <p:extLst>
              <p:ext uri="{D42A27DB-BD31-4B8C-83A1-F6EECF244321}">
                <p14:modId xmlns:p14="http://schemas.microsoft.com/office/powerpoint/2010/main" val="3610623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471439"/>
                    </a:ext>
                  </a:extLst>
                </a:gridCol>
                <a:gridCol w="987552">
                  <a:extLst>
                    <a:ext uri="{9D8B030D-6E8A-4147-A177-3AD203B41FA5}">
                      <a16:colId xmlns:a16="http://schemas.microsoft.com/office/drawing/2014/main" val="2340141561"/>
                    </a:ext>
                  </a:extLst>
                </a:gridCol>
                <a:gridCol w="987552">
                  <a:extLst>
                    <a:ext uri="{9D8B030D-6E8A-4147-A177-3AD203B41FA5}">
                      <a16:colId xmlns:a16="http://schemas.microsoft.com/office/drawing/2014/main" val="370434424"/>
                    </a:ext>
                  </a:extLst>
                </a:gridCol>
                <a:gridCol w="987552">
                  <a:extLst>
                    <a:ext uri="{9D8B030D-6E8A-4147-A177-3AD203B41FA5}">
                      <a16:colId xmlns:a16="http://schemas.microsoft.com/office/drawing/2014/main" val="3188105709"/>
                    </a:ext>
                  </a:extLst>
                </a:gridCol>
                <a:gridCol w="987552">
                  <a:extLst>
                    <a:ext uri="{9D8B030D-6E8A-4147-A177-3AD203B41FA5}">
                      <a16:colId xmlns:a16="http://schemas.microsoft.com/office/drawing/2014/main" val="1435450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2340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- 2020-10-16 21:30:09</a:t>
                      </a:r>
                      <a:r>
                        <a:rPr kumimoji="0" lang="en-US" sz="1000" b="0" i="0" u="none" strike="noStrike" kern="1200" cap="none" spc="0" normalizeH="0" baseline="0" noProof="0">
                          <a:ln>
                            <a:noFill/>
                          </a:ln>
                          <a:solidFill>
                            <a:prstClr val="black"/>
                          </a:solidFill>
                          <a:effectLst/>
                          <a:uLnTx/>
                          <a:uFillTx/>
                          <a:latin typeface="+mn-lt"/>
                          <a:ea typeface="+mn-ea"/>
                          <a:cs typeface="+mn-cs"/>
                        </a:rPr>
                        <a:t>
 The finale of #GirlNextDoor is here! Watch on to find out where love leads her. 💙
#Sekkisei #ClearWellness #ITOWA #LessIsMore #SustainableSkincare #GirlNextDoor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1.2267 %</a:t>
                      </a:r>
                    </a:p>
                  </a:txBody>
                  <a:tcPr/>
                </a:tc>
                <a:extLst>
                  <a:ext uri="{0D108BD9-81ED-4DB2-BD59-A6C34878D82A}">
                    <a16:rowId xmlns:a16="http://schemas.microsoft.com/office/drawing/2014/main" val="1022682867"/>
                  </a:ext>
                </a:extLst>
              </a:tr>
            </a:tbl>
          </a:graphicData>
        </a:graphic>
      </p:graphicFrame>
      <p:sp>
        <p:nvSpPr>
          <p:cNvPr id="4" name="Text Placeholder 3">
            <a:extLst>
              <a:ext uri="{FF2B5EF4-FFF2-40B4-BE49-F238E27FC236}">
                <a16:creationId xmlns:a16="http://schemas.microsoft.com/office/drawing/2014/main" id="{062AE6AC-8F0A-47EF-B85D-BC2E08A4BD25}"/>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2440741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3564-4F90-4074-BA64-68FCAFF2F2EB}"/>
              </a:ext>
            </a:extLst>
          </p:cNvPr>
          <p:cNvSpPr>
            <a:spLocks noGrp="1"/>
          </p:cNvSpPr>
          <p:nvPr>
            <p:ph type="title"/>
          </p:nvPr>
        </p:nvSpPr>
        <p:spPr/>
        <p:txBody>
          <a:bodyPr/>
          <a:lstStyle/>
          <a:p>
            <a:r>
              <a:rPr lang="en-US"/>
              <a:t>Facebook (FB) Custom Own Posts Table (new) | KOSÉ - 3 of 3</a:t>
            </a:r>
          </a:p>
        </p:txBody>
      </p:sp>
      <p:graphicFrame>
        <p:nvGraphicFramePr>
          <p:cNvPr id="5" name="Table Placeholder 4">
            <a:extLst>
              <a:ext uri="{FF2B5EF4-FFF2-40B4-BE49-F238E27FC236}">
                <a16:creationId xmlns:a16="http://schemas.microsoft.com/office/drawing/2014/main" id="{10B192BD-1251-4582-B0C9-4149F76BCB58}"/>
              </a:ext>
            </a:extLst>
          </p:cNvPr>
          <p:cNvGraphicFramePr>
            <a:graphicFrameLocks noGrp="1"/>
          </p:cNvGraphicFramePr>
          <p:nvPr>
            <p:ph type="tbl" sz="quarter" idx="13"/>
            <p:extLst>
              <p:ext uri="{D42A27DB-BD31-4B8C-83A1-F6EECF244321}">
                <p14:modId xmlns:p14="http://schemas.microsoft.com/office/powerpoint/2010/main" val="66529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94292291"/>
                    </a:ext>
                  </a:extLst>
                </a:gridCol>
                <a:gridCol w="987552">
                  <a:extLst>
                    <a:ext uri="{9D8B030D-6E8A-4147-A177-3AD203B41FA5}">
                      <a16:colId xmlns:a16="http://schemas.microsoft.com/office/drawing/2014/main" val="4170900082"/>
                    </a:ext>
                  </a:extLst>
                </a:gridCol>
                <a:gridCol w="987552">
                  <a:extLst>
                    <a:ext uri="{9D8B030D-6E8A-4147-A177-3AD203B41FA5}">
                      <a16:colId xmlns:a16="http://schemas.microsoft.com/office/drawing/2014/main" val="54471310"/>
                    </a:ext>
                  </a:extLst>
                </a:gridCol>
                <a:gridCol w="987552">
                  <a:extLst>
                    <a:ext uri="{9D8B030D-6E8A-4147-A177-3AD203B41FA5}">
                      <a16:colId xmlns:a16="http://schemas.microsoft.com/office/drawing/2014/main" val="1838208480"/>
                    </a:ext>
                  </a:extLst>
                </a:gridCol>
                <a:gridCol w="987552">
                  <a:extLst>
                    <a:ext uri="{9D8B030D-6E8A-4147-A177-3AD203B41FA5}">
                      <a16:colId xmlns:a16="http://schemas.microsoft.com/office/drawing/2014/main" val="990560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553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- 2020-10-07 19:57:36</a:t>
                      </a:r>
                      <a:r>
                        <a:rPr kumimoji="0" lang="en-US" sz="1000" b="0" i="0" u="none" strike="noStrike" kern="1200" cap="none" spc="0" normalizeH="0" baseline="0" noProof="0">
                          <a:ln>
                            <a:noFill/>
                          </a:ln>
                          <a:solidFill>
                            <a:prstClr val="black"/>
                          </a:solidFill>
                          <a:effectLst/>
                          <a:uLnTx/>
                          <a:uFillTx/>
                          <a:latin typeface="+mn-lt"/>
                          <a:ea typeface="+mn-ea"/>
                          <a:cs typeface="+mn-cs"/>
                        </a:rPr>
                        <a:t>
 🥳[KOSÉ ✕ Lazada 10.10 Women’s Festival]
Let’s keep your skin clear and healthy with KOSÉ Sekkisei Clear Wellness series. Don’t miss our exciting offers on 10.10.2020!
Visit store: https://www.lazada.com.my/shop/kose-official-store
🚚 Free Shipping (No min spend)
🛍️ Exclusive sets with GWPs worth up to RM330
⚡ Crazy Brand Mega Offer (12-2am): 11pcs GWPs worth RM202 (with any order)
⚡ Last Call (8-11.59pm): 11pcs GWPs worth RM158 (with any order)
🎁 All Day: 8pcs GWPs worth RM58 (with any order)
😍 Purchase at least 1 Sekkisei Clear Wellness products and receive 2 GWPs worth RM30.
✨ Purchase above RM300 and receive SWAROVSKI CRYSTAL NECKLACE SET worth RM100 &amp; RM20 voucher!
Add your favorite Sekkisei beauty essentials✨ to cart and be the first to check out 12 - 2 AM on 10 Oct. 🛒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0.1899 %</a:t>
                      </a:r>
                    </a:p>
                  </a:txBody>
                  <a:tcPr/>
                </a:tc>
                <a:extLst>
                  <a:ext uri="{0D108BD9-81ED-4DB2-BD59-A6C34878D82A}">
                    <a16:rowId xmlns:a16="http://schemas.microsoft.com/office/drawing/2014/main" val="313229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- 2020-10-02 12:49:00</a:t>
                      </a:r>
                      <a:r>
                        <a:rPr kumimoji="0" lang="en-US" sz="1000" b="0" i="0" u="none" strike="noStrike" kern="1200" cap="none" spc="0" normalizeH="0" baseline="0" noProof="0">
                          <a:ln>
                            <a:noFill/>
                          </a:ln>
                          <a:solidFill>
                            <a:prstClr val="black"/>
                          </a:solidFill>
                          <a:effectLst/>
                          <a:uLnTx/>
                          <a:uFillTx/>
                          <a:latin typeface="+mn-lt"/>
                          <a:ea typeface="+mn-ea"/>
                          <a:cs typeface="+mn-cs"/>
                        </a:rPr>
                        <a:t>
 🤩For healthier and clearer skin, you can count on our new SEKKISEI Clear Wellness, containing ITOWA derived from natural ingredients to improve skin moisture barrier🌿🌸🍋.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0.1394 %</a:t>
                      </a:r>
                    </a:p>
                  </a:txBody>
                  <a:tcPr/>
                </a:tc>
                <a:extLst>
                  <a:ext uri="{0D108BD9-81ED-4DB2-BD59-A6C34878D82A}">
                    <a16:rowId xmlns:a16="http://schemas.microsoft.com/office/drawing/2014/main" val="3669011495"/>
                  </a:ext>
                </a:extLst>
              </a:tr>
            </a:tbl>
          </a:graphicData>
        </a:graphic>
      </p:graphicFrame>
      <p:sp>
        <p:nvSpPr>
          <p:cNvPr id="4" name="Text Placeholder 3">
            <a:extLst>
              <a:ext uri="{FF2B5EF4-FFF2-40B4-BE49-F238E27FC236}">
                <a16:creationId xmlns:a16="http://schemas.microsoft.com/office/drawing/2014/main" id="{27F0DC3E-47C5-4EEF-9693-6ACDADF79BB7}"/>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3222778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897E-D17B-4F63-879C-43E3FA473C71}"/>
              </a:ext>
            </a:extLst>
          </p:cNvPr>
          <p:cNvSpPr>
            <a:spLocks noGrp="1"/>
          </p:cNvSpPr>
          <p:nvPr>
            <p:ph type="title"/>
          </p:nvPr>
        </p:nvSpPr>
        <p:spPr/>
        <p:txBody>
          <a:bodyPr/>
          <a:lstStyle/>
          <a:p>
            <a:r>
              <a:rPr lang="en-US"/>
              <a:t>Facebook Own Posts Table | KOSÉ - 1 of 14</a:t>
            </a:r>
          </a:p>
        </p:txBody>
      </p:sp>
      <p:graphicFrame>
        <p:nvGraphicFramePr>
          <p:cNvPr id="5" name="Table Placeholder 4">
            <a:extLst>
              <a:ext uri="{FF2B5EF4-FFF2-40B4-BE49-F238E27FC236}">
                <a16:creationId xmlns:a16="http://schemas.microsoft.com/office/drawing/2014/main" id="{42A19498-A53F-4E8B-95F6-F8BDE16C73E2}"/>
              </a:ext>
            </a:extLst>
          </p:cNvPr>
          <p:cNvGraphicFramePr>
            <a:graphicFrameLocks noGrp="1"/>
          </p:cNvGraphicFramePr>
          <p:nvPr>
            <p:ph type="tbl" sz="quarter" idx="13"/>
            <p:extLst>
              <p:ext uri="{D42A27DB-BD31-4B8C-83A1-F6EECF244321}">
                <p14:modId xmlns:p14="http://schemas.microsoft.com/office/powerpoint/2010/main" val="250556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8690230"/>
                    </a:ext>
                  </a:extLst>
                </a:gridCol>
                <a:gridCol w="822960">
                  <a:extLst>
                    <a:ext uri="{9D8B030D-6E8A-4147-A177-3AD203B41FA5}">
                      <a16:colId xmlns:a16="http://schemas.microsoft.com/office/drawing/2014/main" val="1815181000"/>
                    </a:ext>
                  </a:extLst>
                </a:gridCol>
                <a:gridCol w="822960">
                  <a:extLst>
                    <a:ext uri="{9D8B030D-6E8A-4147-A177-3AD203B41FA5}">
                      <a16:colId xmlns:a16="http://schemas.microsoft.com/office/drawing/2014/main" val="457998416"/>
                    </a:ext>
                  </a:extLst>
                </a:gridCol>
                <a:gridCol w="822960">
                  <a:extLst>
                    <a:ext uri="{9D8B030D-6E8A-4147-A177-3AD203B41FA5}">
                      <a16:colId xmlns:a16="http://schemas.microsoft.com/office/drawing/2014/main" val="2189353219"/>
                    </a:ext>
                  </a:extLst>
                </a:gridCol>
                <a:gridCol w="822960">
                  <a:extLst>
                    <a:ext uri="{9D8B030D-6E8A-4147-A177-3AD203B41FA5}">
                      <a16:colId xmlns:a16="http://schemas.microsoft.com/office/drawing/2014/main" val="1182337704"/>
                    </a:ext>
                  </a:extLst>
                </a:gridCol>
                <a:gridCol w="822960">
                  <a:extLst>
                    <a:ext uri="{9D8B030D-6E8A-4147-A177-3AD203B41FA5}">
                      <a16:colId xmlns:a16="http://schemas.microsoft.com/office/drawing/2014/main" val="2939142862"/>
                    </a:ext>
                  </a:extLst>
                </a:gridCol>
                <a:gridCol w="822960">
                  <a:extLst>
                    <a:ext uri="{9D8B030D-6E8A-4147-A177-3AD203B41FA5}">
                      <a16:colId xmlns:a16="http://schemas.microsoft.com/office/drawing/2014/main" val="631074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6955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- 2020-11-10 17:59:38</a:t>
                      </a:r>
                      <a:r>
                        <a:rPr kumimoji="0" lang="en-US" sz="1000" b="0" i="0" u="none" strike="noStrike" kern="1200" cap="none" spc="0" normalizeH="0" baseline="0" noProof="0">
                          <a:ln>
                            <a:noFill/>
                          </a:ln>
                          <a:solidFill>
                            <a:prstClr val="black"/>
                          </a:solidFill>
                          <a:effectLst/>
                          <a:uLnTx/>
                          <a:uFillTx/>
                          <a:latin typeface="+mn-lt"/>
                          <a:ea typeface="+mn-ea"/>
                          <a:cs typeface="+mn-cs"/>
                        </a:rPr>
                        <a:t>
 Free from paraben, colorant, alcohol, mineral oil, fragrance - you name it, our SEKKISEI Clear Wellness Free ⚪ contains a low-irritation and gentle formula that will help free your skin (and mind) from skincare troubles!
Available now on our @lazada_my official flagship store!⁠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01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- 2020-11-06 18:16:15</a:t>
                      </a:r>
                      <a:r>
                        <a:rPr kumimoji="0" lang="en-US" sz="1000" b="0" i="0" u="none" strike="noStrike" kern="1200" cap="none" spc="0" normalizeH="0" baseline="0" noProof="0">
                          <a:ln>
                            <a:noFill/>
                          </a:ln>
                          <a:solidFill>
                            <a:prstClr val="black"/>
                          </a:solidFill>
                          <a:effectLst/>
                          <a:uLnTx/>
                          <a:uFillTx/>
                          <a:latin typeface="+mn-lt"/>
                          <a:ea typeface="+mn-ea"/>
                          <a:cs typeface="+mn-cs"/>
                        </a:rPr>
                        <a:t>
 Skincare doesn't have to be complicated. Keep it simple - just like our SEKKISEI Clear Wellness Effective 🔵! 
This skincare lineup also contains a powerful combination of ITOWA (to increase moisture barrier capacity) and Clarity Boost Agent (to boost clarity) that will effectively bring out the healthy glow in you. 🌟
Get yours now! https://www.lazada.com.my/shop/kose-official-store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9643022"/>
                  </a:ext>
                </a:extLst>
              </a:tr>
            </a:tbl>
          </a:graphicData>
        </a:graphic>
      </p:graphicFrame>
      <p:sp>
        <p:nvSpPr>
          <p:cNvPr id="4" name="Text Placeholder 3">
            <a:extLst>
              <a:ext uri="{FF2B5EF4-FFF2-40B4-BE49-F238E27FC236}">
                <a16:creationId xmlns:a16="http://schemas.microsoft.com/office/drawing/2014/main" id="{8750EB0E-61D5-4452-B2FE-F9FDF030FDA2}"/>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1831713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44FD7-F500-40FB-86A7-D8D0911E877C}"/>
              </a:ext>
            </a:extLst>
          </p:cNvPr>
          <p:cNvSpPr>
            <a:spLocks noGrp="1"/>
          </p:cNvSpPr>
          <p:nvPr>
            <p:ph type="title"/>
          </p:nvPr>
        </p:nvSpPr>
        <p:spPr/>
        <p:txBody>
          <a:bodyPr/>
          <a:lstStyle/>
          <a:p>
            <a:r>
              <a:rPr lang="en-US"/>
              <a:t>Facebook Own Posts Table | KOSÉ - 2 of 14</a:t>
            </a:r>
          </a:p>
        </p:txBody>
      </p:sp>
      <p:graphicFrame>
        <p:nvGraphicFramePr>
          <p:cNvPr id="5" name="Table Placeholder 4">
            <a:extLst>
              <a:ext uri="{FF2B5EF4-FFF2-40B4-BE49-F238E27FC236}">
                <a16:creationId xmlns:a16="http://schemas.microsoft.com/office/drawing/2014/main" id="{2652CF2C-0660-43FD-BFDF-CA2E163389B9}"/>
              </a:ext>
            </a:extLst>
          </p:cNvPr>
          <p:cNvGraphicFramePr>
            <a:graphicFrameLocks noGrp="1"/>
          </p:cNvGraphicFramePr>
          <p:nvPr>
            <p:ph type="tbl" sz="quarter" idx="13"/>
            <p:extLst>
              <p:ext uri="{D42A27DB-BD31-4B8C-83A1-F6EECF244321}">
                <p14:modId xmlns:p14="http://schemas.microsoft.com/office/powerpoint/2010/main" val="3271926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590210"/>
                    </a:ext>
                  </a:extLst>
                </a:gridCol>
                <a:gridCol w="822960">
                  <a:extLst>
                    <a:ext uri="{9D8B030D-6E8A-4147-A177-3AD203B41FA5}">
                      <a16:colId xmlns:a16="http://schemas.microsoft.com/office/drawing/2014/main" val="1089621520"/>
                    </a:ext>
                  </a:extLst>
                </a:gridCol>
                <a:gridCol w="822960">
                  <a:extLst>
                    <a:ext uri="{9D8B030D-6E8A-4147-A177-3AD203B41FA5}">
                      <a16:colId xmlns:a16="http://schemas.microsoft.com/office/drawing/2014/main" val="1521356150"/>
                    </a:ext>
                  </a:extLst>
                </a:gridCol>
                <a:gridCol w="822960">
                  <a:extLst>
                    <a:ext uri="{9D8B030D-6E8A-4147-A177-3AD203B41FA5}">
                      <a16:colId xmlns:a16="http://schemas.microsoft.com/office/drawing/2014/main" val="2799907155"/>
                    </a:ext>
                  </a:extLst>
                </a:gridCol>
                <a:gridCol w="822960">
                  <a:extLst>
                    <a:ext uri="{9D8B030D-6E8A-4147-A177-3AD203B41FA5}">
                      <a16:colId xmlns:a16="http://schemas.microsoft.com/office/drawing/2014/main" val="1857120380"/>
                    </a:ext>
                  </a:extLst>
                </a:gridCol>
                <a:gridCol w="822960">
                  <a:extLst>
                    <a:ext uri="{9D8B030D-6E8A-4147-A177-3AD203B41FA5}">
                      <a16:colId xmlns:a16="http://schemas.microsoft.com/office/drawing/2014/main" val="4026454660"/>
                    </a:ext>
                  </a:extLst>
                </a:gridCol>
                <a:gridCol w="822960">
                  <a:extLst>
                    <a:ext uri="{9D8B030D-6E8A-4147-A177-3AD203B41FA5}">
                      <a16:colId xmlns:a16="http://schemas.microsoft.com/office/drawing/2014/main" val="400095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704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- 2020-11-05 10:52:51</a:t>
                      </a:r>
                      <a:r>
                        <a:rPr kumimoji="0" lang="en-US" sz="1000" b="0" i="0" u="none" strike="noStrike" kern="1200" cap="none" spc="0" normalizeH="0" baseline="0" noProof="0">
                          <a:ln>
                            <a:noFill/>
                          </a:ln>
                          <a:solidFill>
                            <a:prstClr val="black"/>
                          </a:solidFill>
                          <a:effectLst/>
                          <a:uLnTx/>
                          <a:uFillTx/>
                          <a:latin typeface="+mn-lt"/>
                          <a:ea typeface="+mn-ea"/>
                          <a:cs typeface="+mn-cs"/>
                        </a:rPr>
                        <a:t>
 Buckle up, KOSÉ ✕ Lazada 11.11 is coming!
⛲Fountain of gifts and discounts are waiting for you. 
🛒Fill your shopping cart with your favourite Sekkisei beauty essentials✨ and check out your cart on 11.11. 
🚚 Free Shipping (no minimum spend)
🛍️ Exclusive sets with GWPs save up to 43%
🎁 CBMO (12-2am): Receive 13pcs GWPs worth RM228 (with any order).*
📣 Last Call (8 - 10pm): Receive 12pcs GWPs worth RM202 (with any order).*
✨ Whole Day: Receive 9pcs GWPs worth RM68 (with any order).*
😍 Free Touchscreen Make Up Mirror with LED Light for order RM220 and above.*
😍 Free Herbal Gel 80g for order RM300 and above.*
*RM20 Rebate voucher with purchase above RM220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1885627"/>
                  </a:ext>
                </a:extLst>
              </a:tr>
            </a:tbl>
          </a:graphicData>
        </a:graphic>
      </p:graphicFrame>
      <p:sp>
        <p:nvSpPr>
          <p:cNvPr id="4" name="Text Placeholder 3">
            <a:extLst>
              <a:ext uri="{FF2B5EF4-FFF2-40B4-BE49-F238E27FC236}">
                <a16:creationId xmlns:a16="http://schemas.microsoft.com/office/drawing/2014/main" id="{A7A1F41B-D71A-4915-880A-72163BFE4C31}"/>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4051279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E54CF-DE6E-427C-90D2-D28027EE3458}"/>
              </a:ext>
            </a:extLst>
          </p:cNvPr>
          <p:cNvSpPr>
            <a:spLocks noGrp="1"/>
          </p:cNvSpPr>
          <p:nvPr>
            <p:ph type="title"/>
          </p:nvPr>
        </p:nvSpPr>
        <p:spPr/>
        <p:txBody>
          <a:bodyPr/>
          <a:lstStyle/>
          <a:p>
            <a:r>
              <a:rPr lang="en-US"/>
              <a:t>Facebook Own Posts Table | KOSÉ - 3 of 14</a:t>
            </a:r>
          </a:p>
        </p:txBody>
      </p:sp>
      <p:graphicFrame>
        <p:nvGraphicFramePr>
          <p:cNvPr id="5" name="Table Placeholder 4">
            <a:extLst>
              <a:ext uri="{FF2B5EF4-FFF2-40B4-BE49-F238E27FC236}">
                <a16:creationId xmlns:a16="http://schemas.microsoft.com/office/drawing/2014/main" id="{077774F1-CB38-49B9-A6A4-F1009D9ACDF8}"/>
              </a:ext>
            </a:extLst>
          </p:cNvPr>
          <p:cNvGraphicFramePr>
            <a:graphicFrameLocks noGrp="1"/>
          </p:cNvGraphicFramePr>
          <p:nvPr>
            <p:ph type="tbl" sz="quarter" idx="13"/>
            <p:extLst>
              <p:ext uri="{D42A27DB-BD31-4B8C-83A1-F6EECF244321}">
                <p14:modId xmlns:p14="http://schemas.microsoft.com/office/powerpoint/2010/main" val="2437086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5623287"/>
                    </a:ext>
                  </a:extLst>
                </a:gridCol>
                <a:gridCol w="822960">
                  <a:extLst>
                    <a:ext uri="{9D8B030D-6E8A-4147-A177-3AD203B41FA5}">
                      <a16:colId xmlns:a16="http://schemas.microsoft.com/office/drawing/2014/main" val="2117730376"/>
                    </a:ext>
                  </a:extLst>
                </a:gridCol>
                <a:gridCol w="822960">
                  <a:extLst>
                    <a:ext uri="{9D8B030D-6E8A-4147-A177-3AD203B41FA5}">
                      <a16:colId xmlns:a16="http://schemas.microsoft.com/office/drawing/2014/main" val="3451172190"/>
                    </a:ext>
                  </a:extLst>
                </a:gridCol>
                <a:gridCol w="822960">
                  <a:extLst>
                    <a:ext uri="{9D8B030D-6E8A-4147-A177-3AD203B41FA5}">
                      <a16:colId xmlns:a16="http://schemas.microsoft.com/office/drawing/2014/main" val="3830755866"/>
                    </a:ext>
                  </a:extLst>
                </a:gridCol>
                <a:gridCol w="822960">
                  <a:extLst>
                    <a:ext uri="{9D8B030D-6E8A-4147-A177-3AD203B41FA5}">
                      <a16:colId xmlns:a16="http://schemas.microsoft.com/office/drawing/2014/main" val="417475701"/>
                    </a:ext>
                  </a:extLst>
                </a:gridCol>
                <a:gridCol w="822960">
                  <a:extLst>
                    <a:ext uri="{9D8B030D-6E8A-4147-A177-3AD203B41FA5}">
                      <a16:colId xmlns:a16="http://schemas.microsoft.com/office/drawing/2014/main" val="214240927"/>
                    </a:ext>
                  </a:extLst>
                </a:gridCol>
                <a:gridCol w="822960">
                  <a:extLst>
                    <a:ext uri="{9D8B030D-6E8A-4147-A177-3AD203B41FA5}">
                      <a16:colId xmlns:a16="http://schemas.microsoft.com/office/drawing/2014/main" val="22975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584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- 2020-11-03 21:00:02</a:t>
                      </a:r>
                      <a:r>
                        <a:rPr kumimoji="0" lang="en-US" sz="1000" b="0" i="0" u="none" strike="noStrike" kern="1200" cap="none" spc="0" normalizeH="0" baseline="0" noProof="0">
                          <a:ln>
                            <a:noFill/>
                          </a:ln>
                          <a:solidFill>
                            <a:prstClr val="black"/>
                          </a:solidFill>
                          <a:effectLst/>
                          <a:uLnTx/>
                          <a:uFillTx/>
                          <a:latin typeface="+mn-lt"/>
                          <a:ea typeface="+mn-ea"/>
                          <a:cs typeface="+mn-cs"/>
                        </a:rPr>
                        <a:t>
 Cleanse, tone, moisturise, and repeat. 🔁 With our SEKKISEI Clear Wellness Effective 🔵 &amp; Free ⚪, these are the only steps you’ll need to keep your skin healthy and brimming with vitality. ✨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2247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- 2020-11-02 18:25:30</a:t>
                      </a:r>
                      <a:r>
                        <a:rPr kumimoji="0" lang="en-US" sz="1000" b="0" i="0" u="none" strike="noStrike" kern="1200" cap="none" spc="0" normalizeH="0" baseline="0" noProof="0">
                          <a:ln>
                            <a:noFill/>
                          </a:ln>
                          <a:solidFill>
                            <a:prstClr val="black"/>
                          </a:solidFill>
                          <a:effectLst/>
                          <a:uLnTx/>
                          <a:uFillTx/>
                          <a:latin typeface="+mn-lt"/>
                          <a:ea typeface="+mn-ea"/>
                          <a:cs typeface="+mn-cs"/>
                        </a:rPr>
                        <a:t>
 Enjoy maximum hydration like never before with Sekkisei Clear Wellness Natural Drip and Smoothing Milk! First, start with the Natural Drip to create a perfectly balanced moisture barrier in the skin, then use Smoothing Milk to maintain it! With both products working together, not only will your skin look plump with moisture 💧, it'll feel soft and suppler too! 😍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4907324"/>
                  </a:ext>
                </a:extLst>
              </a:tr>
            </a:tbl>
          </a:graphicData>
        </a:graphic>
      </p:graphicFrame>
      <p:sp>
        <p:nvSpPr>
          <p:cNvPr id="4" name="Text Placeholder 3">
            <a:extLst>
              <a:ext uri="{FF2B5EF4-FFF2-40B4-BE49-F238E27FC236}">
                <a16:creationId xmlns:a16="http://schemas.microsoft.com/office/drawing/2014/main" id="{17024D90-E3C9-4926-A9F4-8C3D4C0EA11A}"/>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2166098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0A7B1-F3D6-4D3B-926B-175B5E48A4B4}"/>
              </a:ext>
            </a:extLst>
          </p:cNvPr>
          <p:cNvSpPr>
            <a:spLocks noGrp="1"/>
          </p:cNvSpPr>
          <p:nvPr>
            <p:ph type="title"/>
          </p:nvPr>
        </p:nvSpPr>
        <p:spPr/>
        <p:txBody>
          <a:bodyPr/>
          <a:lstStyle/>
          <a:p>
            <a:r>
              <a:rPr lang="en-US"/>
              <a:t>Facebook Own Posts Table | KOSÉ - 4 of 14</a:t>
            </a:r>
          </a:p>
        </p:txBody>
      </p:sp>
      <p:graphicFrame>
        <p:nvGraphicFramePr>
          <p:cNvPr id="5" name="Table Placeholder 4">
            <a:extLst>
              <a:ext uri="{FF2B5EF4-FFF2-40B4-BE49-F238E27FC236}">
                <a16:creationId xmlns:a16="http://schemas.microsoft.com/office/drawing/2014/main" id="{C1D7AF24-B500-4625-81A2-37E6FF865717}"/>
              </a:ext>
            </a:extLst>
          </p:cNvPr>
          <p:cNvGraphicFramePr>
            <a:graphicFrameLocks noGrp="1"/>
          </p:cNvGraphicFramePr>
          <p:nvPr>
            <p:ph type="tbl" sz="quarter" idx="13"/>
            <p:extLst>
              <p:ext uri="{D42A27DB-BD31-4B8C-83A1-F6EECF244321}">
                <p14:modId xmlns:p14="http://schemas.microsoft.com/office/powerpoint/2010/main" val="392361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9420290"/>
                    </a:ext>
                  </a:extLst>
                </a:gridCol>
                <a:gridCol w="822960">
                  <a:extLst>
                    <a:ext uri="{9D8B030D-6E8A-4147-A177-3AD203B41FA5}">
                      <a16:colId xmlns:a16="http://schemas.microsoft.com/office/drawing/2014/main" val="307790375"/>
                    </a:ext>
                  </a:extLst>
                </a:gridCol>
                <a:gridCol w="822960">
                  <a:extLst>
                    <a:ext uri="{9D8B030D-6E8A-4147-A177-3AD203B41FA5}">
                      <a16:colId xmlns:a16="http://schemas.microsoft.com/office/drawing/2014/main" val="267067834"/>
                    </a:ext>
                  </a:extLst>
                </a:gridCol>
                <a:gridCol w="822960">
                  <a:extLst>
                    <a:ext uri="{9D8B030D-6E8A-4147-A177-3AD203B41FA5}">
                      <a16:colId xmlns:a16="http://schemas.microsoft.com/office/drawing/2014/main" val="176497621"/>
                    </a:ext>
                  </a:extLst>
                </a:gridCol>
                <a:gridCol w="822960">
                  <a:extLst>
                    <a:ext uri="{9D8B030D-6E8A-4147-A177-3AD203B41FA5}">
                      <a16:colId xmlns:a16="http://schemas.microsoft.com/office/drawing/2014/main" val="2051561641"/>
                    </a:ext>
                  </a:extLst>
                </a:gridCol>
                <a:gridCol w="822960">
                  <a:extLst>
                    <a:ext uri="{9D8B030D-6E8A-4147-A177-3AD203B41FA5}">
                      <a16:colId xmlns:a16="http://schemas.microsoft.com/office/drawing/2014/main" val="3665785936"/>
                    </a:ext>
                  </a:extLst>
                </a:gridCol>
                <a:gridCol w="822960">
                  <a:extLst>
                    <a:ext uri="{9D8B030D-6E8A-4147-A177-3AD203B41FA5}">
                      <a16:colId xmlns:a16="http://schemas.microsoft.com/office/drawing/2014/main" val="99687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061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- 2020-10-30 17:47:55</a:t>
                      </a:r>
                      <a:r>
                        <a:rPr kumimoji="0" lang="en-US" sz="1000" b="0" i="0" u="none" strike="noStrike" kern="1200" cap="none" spc="0" normalizeH="0" baseline="0" noProof="0">
                          <a:ln>
                            <a:noFill/>
                          </a:ln>
                          <a:solidFill>
                            <a:prstClr val="black"/>
                          </a:solidFill>
                          <a:effectLst/>
                          <a:uLnTx/>
                          <a:uFillTx/>
                          <a:latin typeface="+mn-lt"/>
                          <a:ea typeface="+mn-ea"/>
                          <a:cs typeface="+mn-cs"/>
                        </a:rPr>
                        <a:t>
 Reap double the benefits of healthy skin with Sekkisei Clear Wellness Pure Conc and Refining Milk! The Pure Conc immediately creates a moisture barrier on the skin while the Refining Milk helps maintain it. Pair both together in your skincare routine to enjoy smoother skin that’s brimming with fresh moisture! 😍💦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605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- 2020-10-29 07:00:15</a:t>
                      </a:r>
                      <a:r>
                        <a:rPr kumimoji="0" lang="en-US" sz="1000" b="0" i="0" u="none" strike="noStrike" kern="1200" cap="none" spc="0" normalizeH="0" baseline="0" noProof="0">
                          <a:ln>
                            <a:noFill/>
                          </a:ln>
                          <a:solidFill>
                            <a:prstClr val="black"/>
                          </a:solidFill>
                          <a:effectLst/>
                          <a:uLnTx/>
                          <a:uFillTx/>
                          <a:latin typeface="+mn-lt"/>
                          <a:ea typeface="+mn-ea"/>
                          <a:cs typeface="+mn-cs"/>
                        </a:rPr>
                        <a:t>
 Wishing all our Muslim friends a blessed Maulidur Rasul. May this auspicious occasion bring love, peace and kindness to all.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7507942"/>
                  </a:ext>
                </a:extLst>
              </a:tr>
            </a:tbl>
          </a:graphicData>
        </a:graphic>
      </p:graphicFrame>
      <p:sp>
        <p:nvSpPr>
          <p:cNvPr id="4" name="Text Placeholder 3">
            <a:extLst>
              <a:ext uri="{FF2B5EF4-FFF2-40B4-BE49-F238E27FC236}">
                <a16:creationId xmlns:a16="http://schemas.microsoft.com/office/drawing/2014/main" id="{880DCFBA-43D6-4AD5-AF46-1AA995E9FC28}"/>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3835927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E0A69-9F36-4C98-8DD0-86AB3B4CC802}"/>
              </a:ext>
            </a:extLst>
          </p:cNvPr>
          <p:cNvSpPr>
            <a:spLocks noGrp="1"/>
          </p:cNvSpPr>
          <p:nvPr>
            <p:ph type="title"/>
          </p:nvPr>
        </p:nvSpPr>
        <p:spPr/>
        <p:txBody>
          <a:bodyPr/>
          <a:lstStyle/>
          <a:p>
            <a:r>
              <a:rPr lang="en-US"/>
              <a:t>Facebook Own Posts Table | KOSÉ - 5 of 14</a:t>
            </a:r>
          </a:p>
        </p:txBody>
      </p:sp>
      <p:graphicFrame>
        <p:nvGraphicFramePr>
          <p:cNvPr id="5" name="Table Placeholder 4">
            <a:extLst>
              <a:ext uri="{FF2B5EF4-FFF2-40B4-BE49-F238E27FC236}">
                <a16:creationId xmlns:a16="http://schemas.microsoft.com/office/drawing/2014/main" id="{55B06BCB-6016-4558-8F51-A475CB6DD85E}"/>
              </a:ext>
            </a:extLst>
          </p:cNvPr>
          <p:cNvGraphicFramePr>
            <a:graphicFrameLocks noGrp="1"/>
          </p:cNvGraphicFramePr>
          <p:nvPr>
            <p:ph type="tbl" sz="quarter" idx="13"/>
            <p:extLst>
              <p:ext uri="{D42A27DB-BD31-4B8C-83A1-F6EECF244321}">
                <p14:modId xmlns:p14="http://schemas.microsoft.com/office/powerpoint/2010/main" val="3415754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4673329"/>
                    </a:ext>
                  </a:extLst>
                </a:gridCol>
                <a:gridCol w="822960">
                  <a:extLst>
                    <a:ext uri="{9D8B030D-6E8A-4147-A177-3AD203B41FA5}">
                      <a16:colId xmlns:a16="http://schemas.microsoft.com/office/drawing/2014/main" val="2513749392"/>
                    </a:ext>
                  </a:extLst>
                </a:gridCol>
                <a:gridCol w="822960">
                  <a:extLst>
                    <a:ext uri="{9D8B030D-6E8A-4147-A177-3AD203B41FA5}">
                      <a16:colId xmlns:a16="http://schemas.microsoft.com/office/drawing/2014/main" val="2079483456"/>
                    </a:ext>
                  </a:extLst>
                </a:gridCol>
                <a:gridCol w="822960">
                  <a:extLst>
                    <a:ext uri="{9D8B030D-6E8A-4147-A177-3AD203B41FA5}">
                      <a16:colId xmlns:a16="http://schemas.microsoft.com/office/drawing/2014/main" val="1974336213"/>
                    </a:ext>
                  </a:extLst>
                </a:gridCol>
                <a:gridCol w="822960">
                  <a:extLst>
                    <a:ext uri="{9D8B030D-6E8A-4147-A177-3AD203B41FA5}">
                      <a16:colId xmlns:a16="http://schemas.microsoft.com/office/drawing/2014/main" val="1054513166"/>
                    </a:ext>
                  </a:extLst>
                </a:gridCol>
                <a:gridCol w="822960">
                  <a:extLst>
                    <a:ext uri="{9D8B030D-6E8A-4147-A177-3AD203B41FA5}">
                      <a16:colId xmlns:a16="http://schemas.microsoft.com/office/drawing/2014/main" val="3390825353"/>
                    </a:ext>
                  </a:extLst>
                </a:gridCol>
                <a:gridCol w="822960">
                  <a:extLst>
                    <a:ext uri="{9D8B030D-6E8A-4147-A177-3AD203B41FA5}">
                      <a16:colId xmlns:a16="http://schemas.microsoft.com/office/drawing/2014/main" val="91166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576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- 2020-10-27 17:50:29</a:t>
                      </a:r>
                      <a:r>
                        <a:rPr kumimoji="0" lang="en-US" sz="1000" b="0" i="0" u="none" strike="noStrike" kern="1200" cap="none" spc="0" normalizeH="0" baseline="0" noProof="0">
                          <a:ln>
                            <a:noFill/>
                          </a:ln>
                          <a:solidFill>
                            <a:prstClr val="black"/>
                          </a:solidFill>
                          <a:effectLst/>
                          <a:uLnTx/>
                          <a:uFillTx/>
                          <a:latin typeface="+mn-lt"/>
                          <a:ea typeface="+mn-ea"/>
                          <a:cs typeface="+mn-cs"/>
                        </a:rPr>
                        <a:t>
 #LessIsMore when it comes to effective skincare, and you can count on our SEKKISEI Clear Wellness 'Effective' 🔵 for healthy, clear skin as well as an added boost of clarity with the power of moisture from our Clarity Boost Agent! 💧✨
Experience it now! https://www.lazada.com.my/shop/kose-official-store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812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- 2020-10-22 17:44:28</a:t>
                      </a:r>
                      <a:r>
                        <a:rPr kumimoji="0" lang="en-US" sz="1000" b="0" i="0" u="none" strike="noStrike" kern="1200" cap="none" spc="0" normalizeH="0" baseline="0" noProof="0">
                          <a:ln>
                            <a:noFill/>
                          </a:ln>
                          <a:solidFill>
                            <a:prstClr val="black"/>
                          </a:solidFill>
                          <a:effectLst/>
                          <a:uLnTx/>
                          <a:uFillTx/>
                          <a:latin typeface="+mn-lt"/>
                          <a:ea typeface="+mn-ea"/>
                          <a:cs typeface="+mn-cs"/>
                        </a:rPr>
                        <a:t>
 True to its name - SEKKISEI Clear Wellness ‘Free’ ⚪ is free of alcohol (ethyl alcohol), paraben, and mineral oil. What’s more, they do not contain added color or fragrance too! If you’re a minimalist with your skincare through and through, this range is the one for you. 👍
Get yours now! https://www.lazada.com.my/shop/kose-official-store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5518639"/>
                  </a:ext>
                </a:extLst>
              </a:tr>
            </a:tbl>
          </a:graphicData>
        </a:graphic>
      </p:graphicFrame>
      <p:sp>
        <p:nvSpPr>
          <p:cNvPr id="4" name="Text Placeholder 3">
            <a:extLst>
              <a:ext uri="{FF2B5EF4-FFF2-40B4-BE49-F238E27FC236}">
                <a16:creationId xmlns:a16="http://schemas.microsoft.com/office/drawing/2014/main" id="{B7BED831-D24E-4A1E-B43B-D4D68A5EC3F7}"/>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328244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6BFF-C988-448D-AC34-004BCD2F19CC}"/>
              </a:ext>
            </a:extLst>
          </p:cNvPr>
          <p:cNvSpPr>
            <a:spLocks noGrp="1"/>
          </p:cNvSpPr>
          <p:nvPr>
            <p:ph type="title"/>
          </p:nvPr>
        </p:nvSpPr>
        <p:spPr/>
        <p:txBody>
          <a:bodyPr/>
          <a:lstStyle/>
          <a:p>
            <a:r>
              <a:rPr lang="en-US"/>
              <a:t>Facebook Own Posts Table | KOSÉ - 6 of 14</a:t>
            </a:r>
          </a:p>
        </p:txBody>
      </p:sp>
      <p:graphicFrame>
        <p:nvGraphicFramePr>
          <p:cNvPr id="5" name="Table Placeholder 4">
            <a:extLst>
              <a:ext uri="{FF2B5EF4-FFF2-40B4-BE49-F238E27FC236}">
                <a16:creationId xmlns:a16="http://schemas.microsoft.com/office/drawing/2014/main" id="{320CF2FE-1C44-4C8A-BA65-C3D743E727A9}"/>
              </a:ext>
            </a:extLst>
          </p:cNvPr>
          <p:cNvGraphicFramePr>
            <a:graphicFrameLocks noGrp="1"/>
          </p:cNvGraphicFramePr>
          <p:nvPr>
            <p:ph type="tbl" sz="quarter" idx="13"/>
            <p:extLst>
              <p:ext uri="{D42A27DB-BD31-4B8C-83A1-F6EECF244321}">
                <p14:modId xmlns:p14="http://schemas.microsoft.com/office/powerpoint/2010/main" val="388296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1147188"/>
                    </a:ext>
                  </a:extLst>
                </a:gridCol>
                <a:gridCol w="822960">
                  <a:extLst>
                    <a:ext uri="{9D8B030D-6E8A-4147-A177-3AD203B41FA5}">
                      <a16:colId xmlns:a16="http://schemas.microsoft.com/office/drawing/2014/main" val="1839079342"/>
                    </a:ext>
                  </a:extLst>
                </a:gridCol>
                <a:gridCol w="822960">
                  <a:extLst>
                    <a:ext uri="{9D8B030D-6E8A-4147-A177-3AD203B41FA5}">
                      <a16:colId xmlns:a16="http://schemas.microsoft.com/office/drawing/2014/main" val="2512669166"/>
                    </a:ext>
                  </a:extLst>
                </a:gridCol>
                <a:gridCol w="822960">
                  <a:extLst>
                    <a:ext uri="{9D8B030D-6E8A-4147-A177-3AD203B41FA5}">
                      <a16:colId xmlns:a16="http://schemas.microsoft.com/office/drawing/2014/main" val="1534410627"/>
                    </a:ext>
                  </a:extLst>
                </a:gridCol>
                <a:gridCol w="822960">
                  <a:extLst>
                    <a:ext uri="{9D8B030D-6E8A-4147-A177-3AD203B41FA5}">
                      <a16:colId xmlns:a16="http://schemas.microsoft.com/office/drawing/2014/main" val="829066086"/>
                    </a:ext>
                  </a:extLst>
                </a:gridCol>
                <a:gridCol w="822960">
                  <a:extLst>
                    <a:ext uri="{9D8B030D-6E8A-4147-A177-3AD203B41FA5}">
                      <a16:colId xmlns:a16="http://schemas.microsoft.com/office/drawing/2014/main" val="3538616419"/>
                    </a:ext>
                  </a:extLst>
                </a:gridCol>
                <a:gridCol w="822960">
                  <a:extLst>
                    <a:ext uri="{9D8B030D-6E8A-4147-A177-3AD203B41FA5}">
                      <a16:colId xmlns:a16="http://schemas.microsoft.com/office/drawing/2014/main" val="386171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474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- 2020-10-20 15:39:40</a:t>
                      </a:r>
                      <a:r>
                        <a:rPr kumimoji="0" lang="en-US" sz="1000" b="0" i="0" u="none" strike="noStrike" kern="1200" cap="none" spc="0" normalizeH="0" baseline="0" noProof="0">
                          <a:ln>
                            <a:noFill/>
                          </a:ln>
                          <a:solidFill>
                            <a:prstClr val="black"/>
                          </a:solidFill>
                          <a:effectLst/>
                          <a:uLnTx/>
                          <a:uFillTx/>
                          <a:latin typeface="+mn-lt"/>
                          <a:ea typeface="+mn-ea"/>
                          <a:cs typeface="+mn-cs"/>
                        </a:rPr>
                        <a:t>
 !!COUNTER EXCLUSIVE!! Join us and 🎉celebrate the new beginning of SEKKISEI as a sustainable skincare for a more beautiful future with SEKKISEI Clear Wellness!✨✨
From October to December 2020, come and experience the amazement of ✨ITOWA✨, enjoy up to 47% OFF for beauty sets🤩 and walk home with exclusive beauty 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595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- 2020-10-20 15:02:58</a:t>
                      </a:r>
                      <a:r>
                        <a:rPr kumimoji="0" lang="en-US" sz="1000" b="0" i="0" u="none" strike="noStrike" kern="1200" cap="none" spc="0" normalizeH="0" baseline="0" noProof="0">
                          <a:ln>
                            <a:noFill/>
                          </a:ln>
                          <a:solidFill>
                            <a:prstClr val="black"/>
                          </a:solidFill>
                          <a:effectLst/>
                          <a:uLnTx/>
                          <a:uFillTx/>
                          <a:latin typeface="+mn-lt"/>
                          <a:ea typeface="+mn-ea"/>
                          <a:cs typeface="+mn-cs"/>
                        </a:rPr>
                        <a:t>
 🤩Sekkisei Clear Wellness Launch Promo💧
✨LIMITED TIME ONLY - until 25 October ✨
🛍FREE Delivery &amp; Eco Bag with Any Purchase
🎟RM15 auto-rebate when Purchase above RM100
🎁FREE Gifts worth RM239 when Purchase above RM200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3449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- 2020-10-20 12:57:00</a:t>
                      </a:r>
                      <a:r>
                        <a:rPr kumimoji="0" lang="en-US" sz="1000" b="0" i="0" u="none" strike="noStrike" kern="1200" cap="none" spc="0" normalizeH="0" baseline="0" noProof="0">
                          <a:ln>
                            <a:noFill/>
                          </a:ln>
                          <a:solidFill>
                            <a:prstClr val="black"/>
                          </a:solidFill>
                          <a:effectLst/>
                          <a:uLnTx/>
                          <a:uFillTx/>
                          <a:latin typeface="+mn-lt"/>
                          <a:ea typeface="+mn-ea"/>
                          <a:cs typeface="+mn-cs"/>
                        </a:rPr>
                        <a:t>
 Times have changed, and we’ve come to embrace the importance of sustainability and that #LessIsMore through our newly launched SEKKISEI Clear Wellness lineup. 🔵⚪ Join us as we welcome a new beginning of a beautiful future with our sustainable skincare range for clear, healthy skin!✨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64024317"/>
                  </a:ext>
                </a:extLst>
              </a:tr>
            </a:tbl>
          </a:graphicData>
        </a:graphic>
      </p:graphicFrame>
      <p:sp>
        <p:nvSpPr>
          <p:cNvPr id="4" name="Text Placeholder 3">
            <a:extLst>
              <a:ext uri="{FF2B5EF4-FFF2-40B4-BE49-F238E27FC236}">
                <a16:creationId xmlns:a16="http://schemas.microsoft.com/office/drawing/2014/main" id="{297D8387-C957-473C-87F1-D874C28A7078}"/>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3882084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7477-015D-42FE-B6B9-E0C4DDC9B288}"/>
              </a:ext>
            </a:extLst>
          </p:cNvPr>
          <p:cNvSpPr>
            <a:spLocks noGrp="1"/>
          </p:cNvSpPr>
          <p:nvPr>
            <p:ph type="title"/>
          </p:nvPr>
        </p:nvSpPr>
        <p:spPr/>
        <p:txBody>
          <a:bodyPr/>
          <a:lstStyle/>
          <a:p>
            <a:r>
              <a:rPr lang="en-US"/>
              <a:t>Facebook Own Posts Table | KOSÉ - 7 of 14</a:t>
            </a:r>
          </a:p>
        </p:txBody>
      </p:sp>
      <p:graphicFrame>
        <p:nvGraphicFramePr>
          <p:cNvPr id="5" name="Table Placeholder 4">
            <a:extLst>
              <a:ext uri="{FF2B5EF4-FFF2-40B4-BE49-F238E27FC236}">
                <a16:creationId xmlns:a16="http://schemas.microsoft.com/office/drawing/2014/main" id="{9411F662-6CB4-4759-B5E4-ED6125F438C7}"/>
              </a:ext>
            </a:extLst>
          </p:cNvPr>
          <p:cNvGraphicFramePr>
            <a:graphicFrameLocks noGrp="1"/>
          </p:cNvGraphicFramePr>
          <p:nvPr>
            <p:ph type="tbl" sz="quarter" idx="13"/>
            <p:extLst>
              <p:ext uri="{D42A27DB-BD31-4B8C-83A1-F6EECF244321}">
                <p14:modId xmlns:p14="http://schemas.microsoft.com/office/powerpoint/2010/main" val="3956793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6898442"/>
                    </a:ext>
                  </a:extLst>
                </a:gridCol>
                <a:gridCol w="822960">
                  <a:extLst>
                    <a:ext uri="{9D8B030D-6E8A-4147-A177-3AD203B41FA5}">
                      <a16:colId xmlns:a16="http://schemas.microsoft.com/office/drawing/2014/main" val="2830379126"/>
                    </a:ext>
                  </a:extLst>
                </a:gridCol>
                <a:gridCol w="822960">
                  <a:extLst>
                    <a:ext uri="{9D8B030D-6E8A-4147-A177-3AD203B41FA5}">
                      <a16:colId xmlns:a16="http://schemas.microsoft.com/office/drawing/2014/main" val="63919930"/>
                    </a:ext>
                  </a:extLst>
                </a:gridCol>
                <a:gridCol w="822960">
                  <a:extLst>
                    <a:ext uri="{9D8B030D-6E8A-4147-A177-3AD203B41FA5}">
                      <a16:colId xmlns:a16="http://schemas.microsoft.com/office/drawing/2014/main" val="2100685308"/>
                    </a:ext>
                  </a:extLst>
                </a:gridCol>
                <a:gridCol w="822960">
                  <a:extLst>
                    <a:ext uri="{9D8B030D-6E8A-4147-A177-3AD203B41FA5}">
                      <a16:colId xmlns:a16="http://schemas.microsoft.com/office/drawing/2014/main" val="72857743"/>
                    </a:ext>
                  </a:extLst>
                </a:gridCol>
                <a:gridCol w="822960">
                  <a:extLst>
                    <a:ext uri="{9D8B030D-6E8A-4147-A177-3AD203B41FA5}">
                      <a16:colId xmlns:a16="http://schemas.microsoft.com/office/drawing/2014/main" val="1008900408"/>
                    </a:ext>
                  </a:extLst>
                </a:gridCol>
                <a:gridCol w="822960">
                  <a:extLst>
                    <a:ext uri="{9D8B030D-6E8A-4147-A177-3AD203B41FA5}">
                      <a16:colId xmlns:a16="http://schemas.microsoft.com/office/drawing/2014/main" val="289647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88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- 2020-10-18 12:47:04</a:t>
                      </a:r>
                      <a:r>
                        <a:rPr kumimoji="0" lang="en-US" sz="1000" b="0" i="0" u="none" strike="noStrike" kern="1200" cap="none" spc="0" normalizeH="0" baseline="0" noProof="0">
                          <a:ln>
                            <a:noFill/>
                          </a:ln>
                          <a:solidFill>
                            <a:prstClr val="black"/>
                          </a:solidFill>
                          <a:effectLst/>
                          <a:uLnTx/>
                          <a:uFillTx/>
                          <a:latin typeface="+mn-lt"/>
                          <a:ea typeface="+mn-ea"/>
                          <a:cs typeface="+mn-cs"/>
                        </a:rPr>
                        <a:t>
 🤩Sekkisei Clear Wellness Launch Promo💧
✨LIMITED TIME ONLY - 16-25 October ✨
🛍FREE Eco Bag with Any Purchase
🎟RM15 auto-rebate when Purchase above RM100
🎁FREE Gifts worth RM239 when Purchase above RM200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5397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- 2020-10-16 21:30:09</a:t>
                      </a:r>
                      <a:r>
                        <a:rPr kumimoji="0" lang="en-US" sz="1000" b="0" i="0" u="none" strike="noStrike" kern="1200" cap="none" spc="0" normalizeH="0" baseline="0" noProof="0">
                          <a:ln>
                            <a:noFill/>
                          </a:ln>
                          <a:solidFill>
                            <a:prstClr val="black"/>
                          </a:solidFill>
                          <a:effectLst/>
                          <a:uLnTx/>
                          <a:uFillTx/>
                          <a:latin typeface="+mn-lt"/>
                          <a:ea typeface="+mn-ea"/>
                          <a:cs typeface="+mn-cs"/>
                        </a:rPr>
                        <a:t>
 The finale of #GirlNextDoor is here! Watch on to find out where love leads her. 💙
#Sekkisei #ClearWellness #ITOWA #LessIsMore #SustainableSkincare #GirlNextDoor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409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- 2020-10-16 20:53:44</a:t>
                      </a:r>
                      <a:r>
                        <a:rPr kumimoji="0" lang="en-US" sz="1000" b="0" i="0" u="none" strike="noStrike" kern="1200" cap="none" spc="0" normalizeH="0" baseline="0" noProof="0">
                          <a:ln>
                            <a:noFill/>
                          </a:ln>
                          <a:solidFill>
                            <a:prstClr val="black"/>
                          </a:solidFill>
                          <a:effectLst/>
                          <a:uLnTx/>
                          <a:uFillTx/>
                          <a:latin typeface="+mn-lt"/>
                          <a:ea typeface="+mn-ea"/>
                          <a:cs typeface="+mn-cs"/>
                        </a:rPr>
                        <a:t>
 🤩Visit Sekkisei Clear Wellness Virtual Roadshow to explore more &amp; redeem your FREE sample kit🎁. Guess what?! We will deliver it to your doorstep for FREE. 😍 
VIsit: http://virtualworld2.kose.com.my
*While stock last. Only applicable for West Malaysia only. Other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20643232"/>
                  </a:ext>
                </a:extLst>
              </a:tr>
            </a:tbl>
          </a:graphicData>
        </a:graphic>
      </p:graphicFrame>
      <p:sp>
        <p:nvSpPr>
          <p:cNvPr id="4" name="Text Placeholder 3">
            <a:extLst>
              <a:ext uri="{FF2B5EF4-FFF2-40B4-BE49-F238E27FC236}">
                <a16:creationId xmlns:a16="http://schemas.microsoft.com/office/drawing/2014/main" id="{9598AF53-C727-42D6-9E8D-3C52E4CE887E}"/>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4023522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33EB-016D-4DC8-B8DE-70E39B5C7CCE}"/>
              </a:ext>
            </a:extLst>
          </p:cNvPr>
          <p:cNvSpPr>
            <a:spLocks noGrp="1"/>
          </p:cNvSpPr>
          <p:nvPr>
            <p:ph type="title"/>
          </p:nvPr>
        </p:nvSpPr>
        <p:spPr/>
        <p:txBody>
          <a:bodyPr/>
          <a:lstStyle/>
          <a:p>
            <a:r>
              <a:rPr lang="en-US"/>
              <a:t>Facebook Own Posts Table | KOSÉ - 8 of 14</a:t>
            </a:r>
          </a:p>
        </p:txBody>
      </p:sp>
      <p:graphicFrame>
        <p:nvGraphicFramePr>
          <p:cNvPr id="5" name="Table Placeholder 4">
            <a:extLst>
              <a:ext uri="{FF2B5EF4-FFF2-40B4-BE49-F238E27FC236}">
                <a16:creationId xmlns:a16="http://schemas.microsoft.com/office/drawing/2014/main" id="{3002DECA-1ACF-4971-B40A-F2358AF6F604}"/>
              </a:ext>
            </a:extLst>
          </p:cNvPr>
          <p:cNvGraphicFramePr>
            <a:graphicFrameLocks noGrp="1"/>
          </p:cNvGraphicFramePr>
          <p:nvPr>
            <p:ph type="tbl" sz="quarter" idx="13"/>
            <p:extLst>
              <p:ext uri="{D42A27DB-BD31-4B8C-83A1-F6EECF244321}">
                <p14:modId xmlns:p14="http://schemas.microsoft.com/office/powerpoint/2010/main" val="1772297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7426234"/>
                    </a:ext>
                  </a:extLst>
                </a:gridCol>
                <a:gridCol w="822960">
                  <a:extLst>
                    <a:ext uri="{9D8B030D-6E8A-4147-A177-3AD203B41FA5}">
                      <a16:colId xmlns:a16="http://schemas.microsoft.com/office/drawing/2014/main" val="1018025305"/>
                    </a:ext>
                  </a:extLst>
                </a:gridCol>
                <a:gridCol w="822960">
                  <a:extLst>
                    <a:ext uri="{9D8B030D-6E8A-4147-A177-3AD203B41FA5}">
                      <a16:colId xmlns:a16="http://schemas.microsoft.com/office/drawing/2014/main" val="3743314018"/>
                    </a:ext>
                  </a:extLst>
                </a:gridCol>
                <a:gridCol w="822960">
                  <a:extLst>
                    <a:ext uri="{9D8B030D-6E8A-4147-A177-3AD203B41FA5}">
                      <a16:colId xmlns:a16="http://schemas.microsoft.com/office/drawing/2014/main" val="1628271556"/>
                    </a:ext>
                  </a:extLst>
                </a:gridCol>
                <a:gridCol w="822960">
                  <a:extLst>
                    <a:ext uri="{9D8B030D-6E8A-4147-A177-3AD203B41FA5}">
                      <a16:colId xmlns:a16="http://schemas.microsoft.com/office/drawing/2014/main" val="2937099105"/>
                    </a:ext>
                  </a:extLst>
                </a:gridCol>
                <a:gridCol w="822960">
                  <a:extLst>
                    <a:ext uri="{9D8B030D-6E8A-4147-A177-3AD203B41FA5}">
                      <a16:colId xmlns:a16="http://schemas.microsoft.com/office/drawing/2014/main" val="2886144578"/>
                    </a:ext>
                  </a:extLst>
                </a:gridCol>
                <a:gridCol w="822960">
                  <a:extLst>
                    <a:ext uri="{9D8B030D-6E8A-4147-A177-3AD203B41FA5}">
                      <a16:colId xmlns:a16="http://schemas.microsoft.com/office/drawing/2014/main" val="280882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754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- 2020-10-16 20:25:02</a:t>
                      </a:r>
                      <a:r>
                        <a:rPr kumimoji="0" lang="en-US" sz="1000" b="0" i="0" u="none" strike="noStrike" kern="1200" cap="none" spc="0" normalizeH="0" baseline="0" noProof="0">
                          <a:ln>
                            <a:noFill/>
                          </a:ln>
                          <a:solidFill>
                            <a:prstClr val="black"/>
                          </a:solidFill>
                          <a:effectLst/>
                          <a:uLnTx/>
                          <a:uFillTx/>
                          <a:latin typeface="+mn-lt"/>
                          <a:ea typeface="+mn-ea"/>
                          <a:cs typeface="+mn-cs"/>
                        </a:rPr>
                        <a:t>
 🎁Visit Sekkisei Clear Wellness e-shop for exclusive deals for a limited time only! 😍
1) Any purchase to get FREE Eco Bag worth RM15
2) RM15 auto-rebate with purchase above RM100
3) FREE gifts worth RM239 with purchase above RM200
Visit link below: https://kosemy.shop/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67277867"/>
                  </a:ext>
                </a:extLst>
              </a:tr>
            </a:tbl>
          </a:graphicData>
        </a:graphic>
      </p:graphicFrame>
      <p:sp>
        <p:nvSpPr>
          <p:cNvPr id="4" name="Text Placeholder 3">
            <a:extLst>
              <a:ext uri="{FF2B5EF4-FFF2-40B4-BE49-F238E27FC236}">
                <a16:creationId xmlns:a16="http://schemas.microsoft.com/office/drawing/2014/main" id="{DAB786F6-80C9-4798-B808-5A1934D69C93}"/>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4203018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88445-DEB3-4395-94AF-632D68B883F6}"/>
              </a:ext>
            </a:extLst>
          </p:cNvPr>
          <p:cNvSpPr>
            <a:spLocks noGrp="1"/>
          </p:cNvSpPr>
          <p:nvPr>
            <p:ph type="title"/>
          </p:nvPr>
        </p:nvSpPr>
        <p:spPr/>
        <p:txBody>
          <a:bodyPr/>
          <a:lstStyle/>
          <a:p>
            <a:r>
              <a:rPr lang="en-US"/>
              <a:t>Facebook Own Posts Table | KOSÉ - 9 of 14</a:t>
            </a:r>
          </a:p>
        </p:txBody>
      </p:sp>
      <p:graphicFrame>
        <p:nvGraphicFramePr>
          <p:cNvPr id="5" name="Table Placeholder 4">
            <a:extLst>
              <a:ext uri="{FF2B5EF4-FFF2-40B4-BE49-F238E27FC236}">
                <a16:creationId xmlns:a16="http://schemas.microsoft.com/office/drawing/2014/main" id="{91211154-9860-4CB7-8535-47F9994A43E7}"/>
              </a:ext>
            </a:extLst>
          </p:cNvPr>
          <p:cNvGraphicFramePr>
            <a:graphicFrameLocks noGrp="1"/>
          </p:cNvGraphicFramePr>
          <p:nvPr>
            <p:ph type="tbl" sz="quarter" idx="13"/>
            <p:extLst>
              <p:ext uri="{D42A27DB-BD31-4B8C-83A1-F6EECF244321}">
                <p14:modId xmlns:p14="http://schemas.microsoft.com/office/powerpoint/2010/main" val="4151919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914528"/>
                    </a:ext>
                  </a:extLst>
                </a:gridCol>
                <a:gridCol w="822960">
                  <a:extLst>
                    <a:ext uri="{9D8B030D-6E8A-4147-A177-3AD203B41FA5}">
                      <a16:colId xmlns:a16="http://schemas.microsoft.com/office/drawing/2014/main" val="4130016101"/>
                    </a:ext>
                  </a:extLst>
                </a:gridCol>
                <a:gridCol w="822960">
                  <a:extLst>
                    <a:ext uri="{9D8B030D-6E8A-4147-A177-3AD203B41FA5}">
                      <a16:colId xmlns:a16="http://schemas.microsoft.com/office/drawing/2014/main" val="3634658854"/>
                    </a:ext>
                  </a:extLst>
                </a:gridCol>
                <a:gridCol w="822960">
                  <a:extLst>
                    <a:ext uri="{9D8B030D-6E8A-4147-A177-3AD203B41FA5}">
                      <a16:colId xmlns:a16="http://schemas.microsoft.com/office/drawing/2014/main" val="3283307771"/>
                    </a:ext>
                  </a:extLst>
                </a:gridCol>
                <a:gridCol w="822960">
                  <a:extLst>
                    <a:ext uri="{9D8B030D-6E8A-4147-A177-3AD203B41FA5}">
                      <a16:colId xmlns:a16="http://schemas.microsoft.com/office/drawing/2014/main" val="3440287277"/>
                    </a:ext>
                  </a:extLst>
                </a:gridCol>
                <a:gridCol w="822960">
                  <a:extLst>
                    <a:ext uri="{9D8B030D-6E8A-4147-A177-3AD203B41FA5}">
                      <a16:colId xmlns:a16="http://schemas.microsoft.com/office/drawing/2014/main" val="3488340088"/>
                    </a:ext>
                  </a:extLst>
                </a:gridCol>
                <a:gridCol w="822960">
                  <a:extLst>
                    <a:ext uri="{9D8B030D-6E8A-4147-A177-3AD203B41FA5}">
                      <a16:colId xmlns:a16="http://schemas.microsoft.com/office/drawing/2014/main" val="4264448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531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- 2020-10-16 19:24:38</a:t>
                      </a:r>
                      <a:r>
                        <a:rPr kumimoji="0" lang="en-US" sz="1000" b="0" i="0" u="none" strike="noStrike" kern="1200" cap="none" spc="0" normalizeH="0" baseline="0" noProof="0">
                          <a:ln>
                            <a:noFill/>
                          </a:ln>
                          <a:solidFill>
                            <a:prstClr val="black"/>
                          </a:solidFill>
                          <a:effectLst/>
                          <a:uLnTx/>
                          <a:uFillTx/>
                          <a:latin typeface="+mn-lt"/>
                          <a:ea typeface="+mn-ea"/>
                          <a:cs typeface="+mn-cs"/>
                        </a:rPr>
                        <a:t>
 [SEKKISEI Clear Wellness Virtual World Exclusive Media &amp; Fans Launch] 
Discover our new launch SEKKISEI Clear Wellness via exploring the magical Clear Wellness Virtual World today. To find out more, join this live session with Hannah Delisha exclusively brought to you by KOSE Malaysia.
Stay tuned until the end of the live and find out how to stand a chance to;
1. Get your choice of SEKKISEI Clear Wellness sample kit delivered to your doorstep for FREE
 2. Get RM239 worth of exclusive gifts with purchase of RM200
3. Win a full set of SEKKISEI Clear Wellness (Free/Effective) 
and many more! 
Share with everyone and watch this live now!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51149714"/>
                  </a:ext>
                </a:extLst>
              </a:tr>
            </a:tbl>
          </a:graphicData>
        </a:graphic>
      </p:graphicFrame>
      <p:sp>
        <p:nvSpPr>
          <p:cNvPr id="4" name="Text Placeholder 3">
            <a:extLst>
              <a:ext uri="{FF2B5EF4-FFF2-40B4-BE49-F238E27FC236}">
                <a16:creationId xmlns:a16="http://schemas.microsoft.com/office/drawing/2014/main" id="{86FBF4CD-0DEC-45A4-A564-04CD03E587B8}"/>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1618112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FB39-A17B-4898-852F-51B8761F920A}"/>
              </a:ext>
            </a:extLst>
          </p:cNvPr>
          <p:cNvSpPr>
            <a:spLocks noGrp="1"/>
          </p:cNvSpPr>
          <p:nvPr>
            <p:ph type="title"/>
          </p:nvPr>
        </p:nvSpPr>
        <p:spPr/>
        <p:txBody>
          <a:bodyPr/>
          <a:lstStyle/>
          <a:p>
            <a:r>
              <a:rPr lang="en-US"/>
              <a:t>Facebook Own Posts Table | KOSÉ - 10 of 14</a:t>
            </a:r>
          </a:p>
        </p:txBody>
      </p:sp>
      <p:graphicFrame>
        <p:nvGraphicFramePr>
          <p:cNvPr id="5" name="Table Placeholder 4">
            <a:extLst>
              <a:ext uri="{FF2B5EF4-FFF2-40B4-BE49-F238E27FC236}">
                <a16:creationId xmlns:a16="http://schemas.microsoft.com/office/drawing/2014/main" id="{1242CC3F-231A-4F29-81C8-BE63D964BE32}"/>
              </a:ext>
            </a:extLst>
          </p:cNvPr>
          <p:cNvGraphicFramePr>
            <a:graphicFrameLocks noGrp="1"/>
          </p:cNvGraphicFramePr>
          <p:nvPr>
            <p:ph type="tbl" sz="quarter" idx="13"/>
            <p:extLst>
              <p:ext uri="{D42A27DB-BD31-4B8C-83A1-F6EECF244321}">
                <p14:modId xmlns:p14="http://schemas.microsoft.com/office/powerpoint/2010/main" val="3299020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62997066"/>
                    </a:ext>
                  </a:extLst>
                </a:gridCol>
                <a:gridCol w="822960">
                  <a:extLst>
                    <a:ext uri="{9D8B030D-6E8A-4147-A177-3AD203B41FA5}">
                      <a16:colId xmlns:a16="http://schemas.microsoft.com/office/drawing/2014/main" val="3504640982"/>
                    </a:ext>
                  </a:extLst>
                </a:gridCol>
                <a:gridCol w="822960">
                  <a:extLst>
                    <a:ext uri="{9D8B030D-6E8A-4147-A177-3AD203B41FA5}">
                      <a16:colId xmlns:a16="http://schemas.microsoft.com/office/drawing/2014/main" val="474790569"/>
                    </a:ext>
                  </a:extLst>
                </a:gridCol>
                <a:gridCol w="822960">
                  <a:extLst>
                    <a:ext uri="{9D8B030D-6E8A-4147-A177-3AD203B41FA5}">
                      <a16:colId xmlns:a16="http://schemas.microsoft.com/office/drawing/2014/main" val="1813256233"/>
                    </a:ext>
                  </a:extLst>
                </a:gridCol>
                <a:gridCol w="822960">
                  <a:extLst>
                    <a:ext uri="{9D8B030D-6E8A-4147-A177-3AD203B41FA5}">
                      <a16:colId xmlns:a16="http://schemas.microsoft.com/office/drawing/2014/main" val="763753380"/>
                    </a:ext>
                  </a:extLst>
                </a:gridCol>
                <a:gridCol w="822960">
                  <a:extLst>
                    <a:ext uri="{9D8B030D-6E8A-4147-A177-3AD203B41FA5}">
                      <a16:colId xmlns:a16="http://schemas.microsoft.com/office/drawing/2014/main" val="3962925666"/>
                    </a:ext>
                  </a:extLst>
                </a:gridCol>
                <a:gridCol w="822960">
                  <a:extLst>
                    <a:ext uri="{9D8B030D-6E8A-4147-A177-3AD203B41FA5}">
                      <a16:colId xmlns:a16="http://schemas.microsoft.com/office/drawing/2014/main" val="3658939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654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- 2020-10-16 18:23:13</a:t>
                      </a:r>
                      <a:r>
                        <a:rPr kumimoji="0" lang="en-US" sz="1000" b="0" i="0" u="none" strike="noStrike" kern="1200" cap="none" spc="0" normalizeH="0" baseline="0" noProof="0">
                          <a:ln>
                            <a:noFill/>
                          </a:ln>
                          <a:solidFill>
                            <a:prstClr val="black"/>
                          </a:solidFill>
                          <a:effectLst/>
                          <a:uLnTx/>
                          <a:uFillTx/>
                          <a:latin typeface="+mn-lt"/>
                          <a:ea typeface="+mn-ea"/>
                          <a:cs typeface="+mn-cs"/>
                        </a:rPr>
                        <a:t>
 The finale of #GirlNextDoor is here! Watch on to find out where love leads her. 💙
#Sekkisei #ClearWellness #ITOWA #LessIsMore #SustainableSkincare #GirlNextDoor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6405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- 2020-10-15 20:36:31</a:t>
                      </a:r>
                      <a:r>
                        <a:rPr kumimoji="0" lang="en-US" sz="1000" b="0" i="0" u="none" strike="noStrike" kern="1200" cap="none" spc="0" normalizeH="0" baseline="0" noProof="0">
                          <a:ln>
                            <a:noFill/>
                          </a:ln>
                          <a:solidFill>
                            <a:prstClr val="black"/>
                          </a:solidFill>
                          <a:effectLst/>
                          <a:uLnTx/>
                          <a:uFillTx/>
                          <a:latin typeface="+mn-lt"/>
                          <a:ea typeface="+mn-ea"/>
                          <a:cs typeface="+mn-cs"/>
                        </a:rPr>
                        <a:t>
 Ultra-fine and ultra-fluffy to eliminate dullness caused by dirt embedded in your pores. Comment 💙 if you will be reaching for our meringue-like Gentle Wash!
Learn more in the link in bio!
#ClearWellness #LessIsMore #SustainableSkincare #ITOWA #Sekkisei #KOSEMY #ClarityBoostAgent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5439449"/>
                  </a:ext>
                </a:extLst>
              </a:tr>
            </a:tbl>
          </a:graphicData>
        </a:graphic>
      </p:graphicFrame>
      <p:sp>
        <p:nvSpPr>
          <p:cNvPr id="4" name="Text Placeholder 3">
            <a:extLst>
              <a:ext uri="{FF2B5EF4-FFF2-40B4-BE49-F238E27FC236}">
                <a16:creationId xmlns:a16="http://schemas.microsoft.com/office/drawing/2014/main" id="{57CC869B-7E90-4256-A514-E3164F1EEC24}"/>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3137398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273B7-2FE7-4652-8464-7703476D36AF}"/>
              </a:ext>
            </a:extLst>
          </p:cNvPr>
          <p:cNvSpPr>
            <a:spLocks noGrp="1"/>
          </p:cNvSpPr>
          <p:nvPr>
            <p:ph type="title"/>
          </p:nvPr>
        </p:nvSpPr>
        <p:spPr/>
        <p:txBody>
          <a:bodyPr/>
          <a:lstStyle/>
          <a:p>
            <a:r>
              <a:rPr lang="en-US"/>
              <a:t>Facebook Own Posts Table | KOSÉ - 11 of 14</a:t>
            </a:r>
          </a:p>
        </p:txBody>
      </p:sp>
      <p:graphicFrame>
        <p:nvGraphicFramePr>
          <p:cNvPr id="5" name="Table Placeholder 4">
            <a:extLst>
              <a:ext uri="{FF2B5EF4-FFF2-40B4-BE49-F238E27FC236}">
                <a16:creationId xmlns:a16="http://schemas.microsoft.com/office/drawing/2014/main" id="{A7A805C8-059A-4F17-B72C-38E76F11F685}"/>
              </a:ext>
            </a:extLst>
          </p:cNvPr>
          <p:cNvGraphicFramePr>
            <a:graphicFrameLocks noGrp="1"/>
          </p:cNvGraphicFramePr>
          <p:nvPr>
            <p:ph type="tbl" sz="quarter" idx="13"/>
            <p:extLst>
              <p:ext uri="{D42A27DB-BD31-4B8C-83A1-F6EECF244321}">
                <p14:modId xmlns:p14="http://schemas.microsoft.com/office/powerpoint/2010/main" val="4109077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9196889"/>
                    </a:ext>
                  </a:extLst>
                </a:gridCol>
                <a:gridCol w="822960">
                  <a:extLst>
                    <a:ext uri="{9D8B030D-6E8A-4147-A177-3AD203B41FA5}">
                      <a16:colId xmlns:a16="http://schemas.microsoft.com/office/drawing/2014/main" val="2751407646"/>
                    </a:ext>
                  </a:extLst>
                </a:gridCol>
                <a:gridCol w="822960">
                  <a:extLst>
                    <a:ext uri="{9D8B030D-6E8A-4147-A177-3AD203B41FA5}">
                      <a16:colId xmlns:a16="http://schemas.microsoft.com/office/drawing/2014/main" val="3120521999"/>
                    </a:ext>
                  </a:extLst>
                </a:gridCol>
                <a:gridCol w="822960">
                  <a:extLst>
                    <a:ext uri="{9D8B030D-6E8A-4147-A177-3AD203B41FA5}">
                      <a16:colId xmlns:a16="http://schemas.microsoft.com/office/drawing/2014/main" val="64358821"/>
                    </a:ext>
                  </a:extLst>
                </a:gridCol>
                <a:gridCol w="822960">
                  <a:extLst>
                    <a:ext uri="{9D8B030D-6E8A-4147-A177-3AD203B41FA5}">
                      <a16:colId xmlns:a16="http://schemas.microsoft.com/office/drawing/2014/main" val="2968086210"/>
                    </a:ext>
                  </a:extLst>
                </a:gridCol>
                <a:gridCol w="822960">
                  <a:extLst>
                    <a:ext uri="{9D8B030D-6E8A-4147-A177-3AD203B41FA5}">
                      <a16:colId xmlns:a16="http://schemas.microsoft.com/office/drawing/2014/main" val="1250845900"/>
                    </a:ext>
                  </a:extLst>
                </a:gridCol>
                <a:gridCol w="822960">
                  <a:extLst>
                    <a:ext uri="{9D8B030D-6E8A-4147-A177-3AD203B41FA5}">
                      <a16:colId xmlns:a16="http://schemas.microsoft.com/office/drawing/2014/main" val="943103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8668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- 2020-10-15 20:32:37</a:t>
                      </a:r>
                      <a:r>
                        <a:rPr kumimoji="0" lang="en-US" sz="1000" b="0" i="0" u="none" strike="noStrike" kern="1200" cap="none" spc="0" normalizeH="0" baseline="0" noProof="0">
                          <a:ln>
                            <a:noFill/>
                          </a:ln>
                          <a:solidFill>
                            <a:prstClr val="black"/>
                          </a:solidFill>
                          <a:effectLst/>
                          <a:uLnTx/>
                          <a:uFillTx/>
                          <a:latin typeface="+mn-lt"/>
                          <a:ea typeface="+mn-ea"/>
                          <a:cs typeface="+mn-cs"/>
                        </a:rPr>
                        <a:t>
 Ultra-fine and ultra-fluffy to eliminate dullness caused by dirt embedded in your pores. Comment 💙 if you will be reaching for our meringue-like Gentle Wash!
Learn more in https://www.kose.com.my/sekkiseiclearwellness/
#ClearWellness #LessIsMore #SustainableSkincare #ITOWA #Sekkisei #KOSEMY #ClarityBoostAgent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8578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- 2020-10-14 19:23:59</a:t>
                      </a:r>
                      <a:r>
                        <a:rPr kumimoji="0" lang="en-US" sz="1000" b="0" i="0" u="none" strike="noStrike" kern="1200" cap="none" spc="0" normalizeH="0" baseline="0" noProof="0">
                          <a:ln>
                            <a:noFill/>
                          </a:ln>
                          <a:solidFill>
                            <a:prstClr val="black"/>
                          </a:solidFill>
                          <a:effectLst/>
                          <a:uLnTx/>
                          <a:uFillTx/>
                          <a:latin typeface="+mn-lt"/>
                          <a:ea typeface="+mn-ea"/>
                          <a:cs typeface="+mn-cs"/>
                        </a:rPr>
                        <a:t>
 😍Hannah Delisha is in the house! 🤩
🙋🏻‍♀️Are you guys ready to know what happens when sustainability meets simplicity? Get ready for the most unique product launch of SEKKISEI Clear Wellness by KOSE Malaysia this Friday, 16th October 2020. 
📆Mark your calendar to catch the live session at 7.30pm on KOSE IG @kosemy &amp; FB.🥰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79618825"/>
                  </a:ext>
                </a:extLst>
              </a:tr>
            </a:tbl>
          </a:graphicData>
        </a:graphic>
      </p:graphicFrame>
      <p:sp>
        <p:nvSpPr>
          <p:cNvPr id="4" name="Text Placeholder 3">
            <a:extLst>
              <a:ext uri="{FF2B5EF4-FFF2-40B4-BE49-F238E27FC236}">
                <a16:creationId xmlns:a16="http://schemas.microsoft.com/office/drawing/2014/main" id="{69139EBB-51A9-4EF1-8BC1-8E7781607A87}"/>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2607920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D975A-B807-4BAC-AD4F-55BA5B9BD7AD}"/>
              </a:ext>
            </a:extLst>
          </p:cNvPr>
          <p:cNvSpPr>
            <a:spLocks noGrp="1"/>
          </p:cNvSpPr>
          <p:nvPr>
            <p:ph type="title"/>
          </p:nvPr>
        </p:nvSpPr>
        <p:spPr/>
        <p:txBody>
          <a:bodyPr/>
          <a:lstStyle/>
          <a:p>
            <a:r>
              <a:rPr lang="en-US"/>
              <a:t>Facebook Own Posts Table | KOSÉ - 12 of 14</a:t>
            </a:r>
          </a:p>
        </p:txBody>
      </p:sp>
      <p:graphicFrame>
        <p:nvGraphicFramePr>
          <p:cNvPr id="5" name="Table Placeholder 4">
            <a:extLst>
              <a:ext uri="{FF2B5EF4-FFF2-40B4-BE49-F238E27FC236}">
                <a16:creationId xmlns:a16="http://schemas.microsoft.com/office/drawing/2014/main" id="{5E688BE0-A620-4780-BFA6-E800236BEFF5}"/>
              </a:ext>
            </a:extLst>
          </p:cNvPr>
          <p:cNvGraphicFramePr>
            <a:graphicFrameLocks noGrp="1"/>
          </p:cNvGraphicFramePr>
          <p:nvPr>
            <p:ph type="tbl" sz="quarter" idx="13"/>
            <p:extLst>
              <p:ext uri="{D42A27DB-BD31-4B8C-83A1-F6EECF244321}">
                <p14:modId xmlns:p14="http://schemas.microsoft.com/office/powerpoint/2010/main" val="197954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7879631"/>
                    </a:ext>
                  </a:extLst>
                </a:gridCol>
                <a:gridCol w="822960">
                  <a:extLst>
                    <a:ext uri="{9D8B030D-6E8A-4147-A177-3AD203B41FA5}">
                      <a16:colId xmlns:a16="http://schemas.microsoft.com/office/drawing/2014/main" val="2307182750"/>
                    </a:ext>
                  </a:extLst>
                </a:gridCol>
                <a:gridCol w="822960">
                  <a:extLst>
                    <a:ext uri="{9D8B030D-6E8A-4147-A177-3AD203B41FA5}">
                      <a16:colId xmlns:a16="http://schemas.microsoft.com/office/drawing/2014/main" val="1837927693"/>
                    </a:ext>
                  </a:extLst>
                </a:gridCol>
                <a:gridCol w="822960">
                  <a:extLst>
                    <a:ext uri="{9D8B030D-6E8A-4147-A177-3AD203B41FA5}">
                      <a16:colId xmlns:a16="http://schemas.microsoft.com/office/drawing/2014/main" val="3505835994"/>
                    </a:ext>
                  </a:extLst>
                </a:gridCol>
                <a:gridCol w="822960">
                  <a:extLst>
                    <a:ext uri="{9D8B030D-6E8A-4147-A177-3AD203B41FA5}">
                      <a16:colId xmlns:a16="http://schemas.microsoft.com/office/drawing/2014/main" val="231221130"/>
                    </a:ext>
                  </a:extLst>
                </a:gridCol>
                <a:gridCol w="822960">
                  <a:extLst>
                    <a:ext uri="{9D8B030D-6E8A-4147-A177-3AD203B41FA5}">
                      <a16:colId xmlns:a16="http://schemas.microsoft.com/office/drawing/2014/main" val="3483648132"/>
                    </a:ext>
                  </a:extLst>
                </a:gridCol>
                <a:gridCol w="822960">
                  <a:extLst>
                    <a:ext uri="{9D8B030D-6E8A-4147-A177-3AD203B41FA5}">
                      <a16:colId xmlns:a16="http://schemas.microsoft.com/office/drawing/2014/main" val="3714717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149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- 2020-10-12 20:35:39</a:t>
                      </a:r>
                      <a:r>
                        <a:rPr kumimoji="0" lang="en-US" sz="1000" b="0" i="0" u="none" strike="noStrike" kern="1200" cap="none" spc="0" normalizeH="0" baseline="0" noProof="0">
                          <a:ln>
                            <a:noFill/>
                          </a:ln>
                          <a:solidFill>
                            <a:prstClr val="black"/>
                          </a:solidFill>
                          <a:effectLst/>
                          <a:uLnTx/>
                          <a:uFillTx/>
                          <a:latin typeface="+mn-lt"/>
                          <a:ea typeface="+mn-ea"/>
                          <a:cs typeface="+mn-cs"/>
                        </a:rPr>
                        <a:t>
 Glow from within with the lightweight Natural Drip and Smoothing Milk! ✨ This moisturising pair contains ITOWA which improves your skin’s moisture barrier capacity and Clarity Boost Agent which brightens dull skin.
Find your glow in https://www.kose.com.my/sekkiseiclearwellness/
#ClearWellness #LessIsMore #SustainableSkincare #ITOWA #Sekkisei #KOSEMY #ClarityBoostAgent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7370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- 2020-10-11 14:49:01</a:t>
                      </a:r>
                      <a:r>
                        <a:rPr kumimoji="0" lang="en-US" sz="1000" b="0" i="0" u="none" strike="noStrike" kern="1200" cap="none" spc="0" normalizeH="0" baseline="0" noProof="0">
                          <a:ln>
                            <a:noFill/>
                          </a:ln>
                          <a:solidFill>
                            <a:prstClr val="black"/>
                          </a:solidFill>
                          <a:effectLst/>
                          <a:uLnTx/>
                          <a:uFillTx/>
                          <a:latin typeface="+mn-lt"/>
                          <a:ea typeface="+mn-ea"/>
                          <a:cs typeface="+mn-cs"/>
                        </a:rPr>
                        <a:t>
 Caught our #GirlNextDoor's transformation in the first episode? Stay tuned for the next episode which will be released on 16 Oct 2020! 
#Sekkisei #ClearWellness #ITOWA #LessIsMore #SustainableSkincare #GirlNextDoor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1692870"/>
                  </a:ext>
                </a:extLst>
              </a:tr>
            </a:tbl>
          </a:graphicData>
        </a:graphic>
      </p:graphicFrame>
      <p:sp>
        <p:nvSpPr>
          <p:cNvPr id="4" name="Text Placeholder 3">
            <a:extLst>
              <a:ext uri="{FF2B5EF4-FFF2-40B4-BE49-F238E27FC236}">
                <a16:creationId xmlns:a16="http://schemas.microsoft.com/office/drawing/2014/main" id="{2334E5FF-D923-4CCF-B396-9648115F70CC}"/>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1031583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ED3EF-6646-430B-96A0-9CDEF5F61D3F}"/>
              </a:ext>
            </a:extLst>
          </p:cNvPr>
          <p:cNvSpPr>
            <a:spLocks noGrp="1"/>
          </p:cNvSpPr>
          <p:nvPr>
            <p:ph type="title"/>
          </p:nvPr>
        </p:nvSpPr>
        <p:spPr/>
        <p:txBody>
          <a:bodyPr/>
          <a:lstStyle/>
          <a:p>
            <a:r>
              <a:rPr lang="en-US"/>
              <a:t>Facebook Own Posts Table | KOSÉ - 13 of 14</a:t>
            </a:r>
          </a:p>
        </p:txBody>
      </p:sp>
      <p:graphicFrame>
        <p:nvGraphicFramePr>
          <p:cNvPr id="5" name="Table Placeholder 4">
            <a:extLst>
              <a:ext uri="{FF2B5EF4-FFF2-40B4-BE49-F238E27FC236}">
                <a16:creationId xmlns:a16="http://schemas.microsoft.com/office/drawing/2014/main" id="{37457692-08C0-4439-AE9B-DFAEF93D6DBC}"/>
              </a:ext>
            </a:extLst>
          </p:cNvPr>
          <p:cNvGraphicFramePr>
            <a:graphicFrameLocks noGrp="1"/>
          </p:cNvGraphicFramePr>
          <p:nvPr>
            <p:ph type="tbl" sz="quarter" idx="13"/>
            <p:extLst>
              <p:ext uri="{D42A27DB-BD31-4B8C-83A1-F6EECF244321}">
                <p14:modId xmlns:p14="http://schemas.microsoft.com/office/powerpoint/2010/main" val="344967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1692354"/>
                    </a:ext>
                  </a:extLst>
                </a:gridCol>
                <a:gridCol w="822960">
                  <a:extLst>
                    <a:ext uri="{9D8B030D-6E8A-4147-A177-3AD203B41FA5}">
                      <a16:colId xmlns:a16="http://schemas.microsoft.com/office/drawing/2014/main" val="966127820"/>
                    </a:ext>
                  </a:extLst>
                </a:gridCol>
                <a:gridCol w="822960">
                  <a:extLst>
                    <a:ext uri="{9D8B030D-6E8A-4147-A177-3AD203B41FA5}">
                      <a16:colId xmlns:a16="http://schemas.microsoft.com/office/drawing/2014/main" val="3071487738"/>
                    </a:ext>
                  </a:extLst>
                </a:gridCol>
                <a:gridCol w="822960">
                  <a:extLst>
                    <a:ext uri="{9D8B030D-6E8A-4147-A177-3AD203B41FA5}">
                      <a16:colId xmlns:a16="http://schemas.microsoft.com/office/drawing/2014/main" val="3089849162"/>
                    </a:ext>
                  </a:extLst>
                </a:gridCol>
                <a:gridCol w="822960">
                  <a:extLst>
                    <a:ext uri="{9D8B030D-6E8A-4147-A177-3AD203B41FA5}">
                      <a16:colId xmlns:a16="http://schemas.microsoft.com/office/drawing/2014/main" val="3364624129"/>
                    </a:ext>
                  </a:extLst>
                </a:gridCol>
                <a:gridCol w="822960">
                  <a:extLst>
                    <a:ext uri="{9D8B030D-6E8A-4147-A177-3AD203B41FA5}">
                      <a16:colId xmlns:a16="http://schemas.microsoft.com/office/drawing/2014/main" val="2252141749"/>
                    </a:ext>
                  </a:extLst>
                </a:gridCol>
                <a:gridCol w="822960">
                  <a:extLst>
                    <a:ext uri="{9D8B030D-6E8A-4147-A177-3AD203B41FA5}">
                      <a16:colId xmlns:a16="http://schemas.microsoft.com/office/drawing/2014/main" val="340563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8905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- 2020-10-09 18:13:04</a:t>
                      </a:r>
                      <a:r>
                        <a:rPr kumimoji="0" lang="en-US" sz="1000" b="0" i="0" u="none" strike="noStrike" kern="1200" cap="none" spc="0" normalizeH="0" baseline="0" noProof="0">
                          <a:ln>
                            <a:noFill/>
                          </a:ln>
                          <a:solidFill>
                            <a:prstClr val="black"/>
                          </a:solidFill>
                          <a:effectLst/>
                          <a:uLnTx/>
                          <a:uFillTx/>
                          <a:latin typeface="+mn-lt"/>
                          <a:ea typeface="+mn-ea"/>
                          <a:cs typeface="+mn-cs"/>
                        </a:rPr>
                        <a:t>
 Strengthen your skin’s resilience with ITOWA – a unique blend of nourishing Japanese botanicals. Achieve clear, healthy skin with 3 simple steps: 
Clean out pores with the Gentle Wash’s foaming texture. 
Nourish your skin with the lightweight Pure Conc lotion.
Moisturise with the rich Refining Milk.
Suitable for Sensitive Skin 
Explore the range: https://s.lazada.com.my/s.1SD0Z
#ClearWellness #LessIsMore #SustainableSkincare #ITOWA #Sekkisei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003449"/>
                  </a:ext>
                </a:extLst>
              </a:tr>
            </a:tbl>
          </a:graphicData>
        </a:graphic>
      </p:graphicFrame>
      <p:sp>
        <p:nvSpPr>
          <p:cNvPr id="4" name="Text Placeholder 3">
            <a:extLst>
              <a:ext uri="{FF2B5EF4-FFF2-40B4-BE49-F238E27FC236}">
                <a16:creationId xmlns:a16="http://schemas.microsoft.com/office/drawing/2014/main" id="{F808AE53-B6C7-4A12-B90C-05759140A1FD}"/>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662772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4CDBC-3DBB-4788-A56E-50C86BCCA51B}"/>
              </a:ext>
            </a:extLst>
          </p:cNvPr>
          <p:cNvSpPr>
            <a:spLocks noGrp="1"/>
          </p:cNvSpPr>
          <p:nvPr>
            <p:ph type="title"/>
          </p:nvPr>
        </p:nvSpPr>
        <p:spPr/>
        <p:txBody>
          <a:bodyPr/>
          <a:lstStyle/>
          <a:p>
            <a:r>
              <a:rPr lang="en-US"/>
              <a:t>Facebook Own Posts Table | KOSÉ - 14 of 14</a:t>
            </a:r>
          </a:p>
        </p:txBody>
      </p:sp>
      <p:graphicFrame>
        <p:nvGraphicFramePr>
          <p:cNvPr id="5" name="Table Placeholder 4">
            <a:extLst>
              <a:ext uri="{FF2B5EF4-FFF2-40B4-BE49-F238E27FC236}">
                <a16:creationId xmlns:a16="http://schemas.microsoft.com/office/drawing/2014/main" id="{43C84BF4-07B8-4111-A484-136ED86767DC}"/>
              </a:ext>
            </a:extLst>
          </p:cNvPr>
          <p:cNvGraphicFramePr>
            <a:graphicFrameLocks noGrp="1"/>
          </p:cNvGraphicFramePr>
          <p:nvPr>
            <p:ph type="tbl" sz="quarter" idx="13"/>
            <p:extLst>
              <p:ext uri="{D42A27DB-BD31-4B8C-83A1-F6EECF244321}">
                <p14:modId xmlns:p14="http://schemas.microsoft.com/office/powerpoint/2010/main" val="1623331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445756"/>
                    </a:ext>
                  </a:extLst>
                </a:gridCol>
                <a:gridCol w="822960">
                  <a:extLst>
                    <a:ext uri="{9D8B030D-6E8A-4147-A177-3AD203B41FA5}">
                      <a16:colId xmlns:a16="http://schemas.microsoft.com/office/drawing/2014/main" val="1417891359"/>
                    </a:ext>
                  </a:extLst>
                </a:gridCol>
                <a:gridCol w="822960">
                  <a:extLst>
                    <a:ext uri="{9D8B030D-6E8A-4147-A177-3AD203B41FA5}">
                      <a16:colId xmlns:a16="http://schemas.microsoft.com/office/drawing/2014/main" val="2776328984"/>
                    </a:ext>
                  </a:extLst>
                </a:gridCol>
                <a:gridCol w="822960">
                  <a:extLst>
                    <a:ext uri="{9D8B030D-6E8A-4147-A177-3AD203B41FA5}">
                      <a16:colId xmlns:a16="http://schemas.microsoft.com/office/drawing/2014/main" val="856091601"/>
                    </a:ext>
                  </a:extLst>
                </a:gridCol>
                <a:gridCol w="822960">
                  <a:extLst>
                    <a:ext uri="{9D8B030D-6E8A-4147-A177-3AD203B41FA5}">
                      <a16:colId xmlns:a16="http://schemas.microsoft.com/office/drawing/2014/main" val="2312906375"/>
                    </a:ext>
                  </a:extLst>
                </a:gridCol>
                <a:gridCol w="822960">
                  <a:extLst>
                    <a:ext uri="{9D8B030D-6E8A-4147-A177-3AD203B41FA5}">
                      <a16:colId xmlns:a16="http://schemas.microsoft.com/office/drawing/2014/main" val="977706399"/>
                    </a:ext>
                  </a:extLst>
                </a:gridCol>
                <a:gridCol w="822960">
                  <a:extLst>
                    <a:ext uri="{9D8B030D-6E8A-4147-A177-3AD203B41FA5}">
                      <a16:colId xmlns:a16="http://schemas.microsoft.com/office/drawing/2014/main" val="4074143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640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- 2020-10-08 13:00:50</a:t>
                      </a:r>
                      <a:r>
                        <a:rPr kumimoji="0" lang="en-US" sz="1000" b="0" i="0" u="none" strike="noStrike" kern="1200" cap="none" spc="0" normalizeH="0" baseline="0" noProof="0">
                          <a:ln>
                            <a:noFill/>
                          </a:ln>
                          <a:solidFill>
                            <a:prstClr val="black"/>
                          </a:solidFill>
                          <a:effectLst/>
                          <a:uLnTx/>
                          <a:uFillTx/>
                          <a:latin typeface="+mn-lt"/>
                          <a:ea typeface="+mn-ea"/>
                          <a:cs typeface="+mn-cs"/>
                        </a:rPr>
                        <a:t>
 🥳[KOSÉ ✕ Lazada 10.10 Women’s Festival]
Let’s keep your skin clear and healthy with KOSÉ Sekkisei Clear Wellness series. Don’t miss our exciting offers on 10.10.2020!
Visit store: https://www.lazada.com.my/shop/kose-official-store
🚚 Free Shipping (No min spend)
🛍️ Exclusive sets with GWPs worth up to RM330
⚡ Crazy Brand Mega Offer (12-2am): 11pcs GWPs worth RM202 (with any order)
⚡ Last Call (8-11.59pm): 11pcs GWPs worth RM158 (with any order)
🎁 All Day: 8pcs GWPs worth RM58 (with any order)
😍 Purchase at least 1 Sekkisei Clear Wellness products and receive 2 GWPs worth RM30.
✨ Purchase above RM300 and receive SWAROVSKI CRYSTAL NECKLACE SET worth RM100 &amp; RM20 voucher!
Add your favorite Sekkisei beauty essentials✨ to cart and be the first to check out 12 - 2 AM on 10 Oct. 🛒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72843414"/>
                  </a:ext>
                </a:extLst>
              </a:tr>
            </a:tbl>
          </a:graphicData>
        </a:graphic>
      </p:graphicFrame>
      <p:sp>
        <p:nvSpPr>
          <p:cNvPr id="4" name="Text Placeholder 3">
            <a:extLst>
              <a:ext uri="{FF2B5EF4-FFF2-40B4-BE49-F238E27FC236}">
                <a16:creationId xmlns:a16="http://schemas.microsoft.com/office/drawing/2014/main" id="{F1702747-BD8A-4BE3-8033-8F28D9A7366F}"/>
              </a:ext>
            </a:extLst>
          </p:cNvPr>
          <p:cNvSpPr>
            <a:spLocks noGrp="1"/>
          </p:cNvSpPr>
          <p:nvPr>
            <p:ph type="body" sz="quarter" idx="14"/>
          </p:nvPr>
        </p:nvSpPr>
        <p:spPr/>
        <p:txBody>
          <a:bodyPr/>
          <a:lstStyle/>
          <a:p>
            <a:r>
              <a:rPr lang="en-US"/>
              <a:t>09/23/2020 - 11/11/2020</a:t>
            </a:r>
          </a:p>
        </p:txBody>
      </p:sp>
    </p:spTree>
    <p:extLst>
      <p:ext uri="{BB962C8B-B14F-4D97-AF65-F5344CB8AC3E}">
        <p14:creationId xmlns:p14="http://schemas.microsoft.com/office/powerpoint/2010/main" val="2719479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591F-639D-4421-A184-DCD1E179AF6A}"/>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9318CF0B-C643-4309-B0D9-3E9049097B74}"/>
              </a:ext>
            </a:extLst>
          </p:cNvPr>
          <p:cNvGraphicFramePr>
            <a:graphicFrameLocks noGrp="1"/>
          </p:cNvGraphicFramePr>
          <p:nvPr>
            <p:ph type="chart" sz="quarter" idx="13"/>
            <p:extLst>
              <p:ext uri="{D42A27DB-BD31-4B8C-83A1-F6EECF244321}">
                <p14:modId xmlns:p14="http://schemas.microsoft.com/office/powerpoint/2010/main" val="2377837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12072-D0AD-446C-925E-E791902CA495}"/>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97173417-62AA-4315-B04B-809FAFE75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460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C8E2-63A7-479B-B408-D4E219B26434}"/>
              </a:ext>
            </a:extLst>
          </p:cNvPr>
          <p:cNvSpPr>
            <a:spLocks noGrp="1"/>
          </p:cNvSpPr>
          <p:nvPr>
            <p:ph type="title"/>
          </p:nvPr>
        </p:nvSpPr>
        <p:spPr/>
        <p:txBody>
          <a:bodyPr/>
          <a:lstStyle/>
          <a:p>
            <a:r>
              <a:rPr lang="en-US"/>
              <a:t>Facebook Engagement | KOSÉ</a:t>
            </a:r>
          </a:p>
        </p:txBody>
      </p:sp>
      <p:graphicFrame>
        <p:nvGraphicFramePr>
          <p:cNvPr id="6" name="Chart Placeholder 5">
            <a:extLst>
              <a:ext uri="{FF2B5EF4-FFF2-40B4-BE49-F238E27FC236}">
                <a16:creationId xmlns:a16="http://schemas.microsoft.com/office/drawing/2014/main" id="{ACCDF915-0C8E-4EA2-9093-87375C205206}"/>
              </a:ext>
            </a:extLst>
          </p:cNvPr>
          <p:cNvGraphicFramePr>
            <a:graphicFrameLocks noGrp="1"/>
          </p:cNvGraphicFramePr>
          <p:nvPr>
            <p:ph type="chart" sz="quarter" idx="13"/>
            <p:extLst>
              <p:ext uri="{D42A27DB-BD31-4B8C-83A1-F6EECF244321}">
                <p14:modId xmlns:p14="http://schemas.microsoft.com/office/powerpoint/2010/main" val="2889899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213C2B-23BB-4E1A-AF64-2226EA690BCC}"/>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9093CAB2-F8A9-4995-B248-B92165E76C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363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18FB8-6C34-4A9A-B46E-E25BE4422FFF}"/>
              </a:ext>
            </a:extLst>
          </p:cNvPr>
          <p:cNvSpPr>
            <a:spLocks noGrp="1"/>
          </p:cNvSpPr>
          <p:nvPr>
            <p:ph type="title"/>
          </p:nvPr>
        </p:nvSpPr>
        <p:spPr/>
        <p:txBody>
          <a:bodyPr/>
          <a:lstStyle/>
          <a:p>
            <a:r>
              <a:rPr lang="en-US"/>
              <a:t>Facebook Impressions &amp; Reach | KOSÉ</a:t>
            </a:r>
          </a:p>
        </p:txBody>
      </p:sp>
      <p:graphicFrame>
        <p:nvGraphicFramePr>
          <p:cNvPr id="6" name="Chart Placeholder 5">
            <a:extLst>
              <a:ext uri="{FF2B5EF4-FFF2-40B4-BE49-F238E27FC236}">
                <a16:creationId xmlns:a16="http://schemas.microsoft.com/office/drawing/2014/main" id="{55DA1A1E-0EE0-45DB-A12A-E3FF3653742A}"/>
              </a:ext>
            </a:extLst>
          </p:cNvPr>
          <p:cNvGraphicFramePr>
            <a:graphicFrameLocks noGrp="1"/>
          </p:cNvGraphicFramePr>
          <p:nvPr>
            <p:ph type="chart" sz="quarter" idx="13"/>
            <p:extLst>
              <p:ext uri="{D42A27DB-BD31-4B8C-83A1-F6EECF244321}">
                <p14:modId xmlns:p14="http://schemas.microsoft.com/office/powerpoint/2010/main" val="2362779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93A8F4-5E5D-467E-B809-4434F390A918}"/>
              </a:ext>
            </a:extLst>
          </p:cNvPr>
          <p:cNvSpPr>
            <a:spLocks noGrp="1"/>
          </p:cNvSpPr>
          <p:nvPr>
            <p:ph type="body" sz="quarter" idx="14"/>
          </p:nvPr>
        </p:nvSpPr>
        <p:spPr/>
        <p:txBody>
          <a:bodyPr/>
          <a:lstStyle/>
          <a:p>
            <a:r>
              <a:rPr lang="en-US"/>
              <a:t>09/23/2020 - 11/11/2020</a:t>
            </a:r>
          </a:p>
        </p:txBody>
      </p:sp>
      <p:sp>
        <p:nvSpPr>
          <p:cNvPr id="5" name="Footer Placeholder 4">
            <a:extLst>
              <a:ext uri="{FF2B5EF4-FFF2-40B4-BE49-F238E27FC236}">
                <a16:creationId xmlns:a16="http://schemas.microsoft.com/office/drawing/2014/main" id="{48EC72DC-37A4-4634-A250-45C99ECD7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373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1027</Words>
  <Application>Microsoft Office PowerPoint</Application>
  <PresentationFormat>On-screen Show (4:3)</PresentationFormat>
  <Paragraphs>497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master template1</vt:lpstr>
      <vt:lpstr>Facebook Key Metrics Table | KOSÉ</vt:lpstr>
      <vt:lpstr>Facebook Fans Total | KOSÉ</vt:lpstr>
      <vt:lpstr>Facebook Fan Demographics | KOSÉ</vt:lpstr>
      <vt:lpstr>Facebook Reach | KOSÉ</vt:lpstr>
      <vt:lpstr>Facebook Page Views | KOSÉ</vt:lpstr>
      <vt:lpstr>Facebook Engaged Users | KOSÉ</vt:lpstr>
      <vt:lpstr>Facebook Interaction Rate | KOSÉ</vt:lpstr>
      <vt:lpstr>Facebook Average Reactions Per Post | KOSÉ</vt:lpstr>
      <vt:lpstr>Facebook Interactions Distribution | KOSÉ</vt:lpstr>
      <vt:lpstr>Facebook Interaction Rate By Weekday | KOSÉ</vt:lpstr>
      <vt:lpstr>Facebook Fans By City Table | KOSÉ - 1 of 3</vt:lpstr>
      <vt:lpstr>Facebook Fans By City Table | KOSÉ - 2 of 3</vt:lpstr>
      <vt:lpstr>Facebook Fans By City Table | KOSÉ - 3 of 3</vt:lpstr>
      <vt:lpstr>Facebook (FB) Custom Own Posts Table (new) | KOSÉ - 1 of 3</vt:lpstr>
      <vt:lpstr>Facebook (FB) Custom Own Posts Table (new) | KOSÉ - 2 of 3</vt:lpstr>
      <vt:lpstr>Facebook (FB) Custom Own Posts Table (new) | KOSÉ - 3 of 3</vt:lpstr>
      <vt:lpstr>Facebook Own Posts Table | KOSÉ - 1 of 14</vt:lpstr>
      <vt:lpstr>Facebook Own Posts Table | KOSÉ - 2 of 14</vt:lpstr>
      <vt:lpstr>Facebook Own Posts Table | KOSÉ - 3 of 14</vt:lpstr>
      <vt:lpstr>Facebook Own Posts Table | KOSÉ - 4 of 14</vt:lpstr>
      <vt:lpstr>Facebook Own Posts Table | KOSÉ - 5 of 14</vt:lpstr>
      <vt:lpstr>Facebook Own Posts Table | KOSÉ - 6 of 14</vt:lpstr>
      <vt:lpstr>Facebook Own Posts Table | KOSÉ - 7 of 14</vt:lpstr>
      <vt:lpstr>Facebook Own Posts Table | KOSÉ - 8 of 14</vt:lpstr>
      <vt:lpstr>Facebook Own Posts Table | KOSÉ - 9 of 14</vt:lpstr>
      <vt:lpstr>Facebook Own Posts Table | KOSÉ - 10 of 14</vt:lpstr>
      <vt:lpstr>Facebook Own Posts Table | KOSÉ - 11 of 14</vt:lpstr>
      <vt:lpstr>Facebook Own Posts Table | KOSÉ - 12 of 14</vt:lpstr>
      <vt:lpstr>Facebook Own Posts Table | KOSÉ - 13 of 14</vt:lpstr>
      <vt:lpstr>Facebook Own Posts Table | KOSÉ - 14 of 14</vt:lpstr>
      <vt:lpstr>Facebook Total Engagements | KOSÉ</vt:lpstr>
      <vt:lpstr>Facebook Engagement | KOSÉ</vt:lpstr>
      <vt:lpstr>Facebook Impressions &amp; Reach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2020-11-13T04:48:25Z</dcterms:created>
  <dcterms:modified xsi:type="dcterms:W3CDTF">2020-11-13T04:49:26Z</dcterms:modified>
</cp:coreProperties>
</file>