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3"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195432</c:v>
                </c:pt>
                <c:pt idx="1">
                  <c:v>195422</c:v>
                </c:pt>
                <c:pt idx="2">
                  <c:v>195426</c:v>
                </c:pt>
                <c:pt idx="3">
                  <c:v>195430</c:v>
                </c:pt>
                <c:pt idx="4">
                  <c:v>195428</c:v>
                </c:pt>
                <c:pt idx="5">
                  <c:v>195428</c:v>
                </c:pt>
                <c:pt idx="6">
                  <c:v>195435</c:v>
                </c:pt>
                <c:pt idx="7">
                  <c:v>195444</c:v>
                </c:pt>
                <c:pt idx="8">
                  <c:v>195457</c:v>
                </c:pt>
                <c:pt idx="9">
                  <c:v>195462</c:v>
                </c:pt>
                <c:pt idx="10">
                  <c:v>195467</c:v>
                </c:pt>
                <c:pt idx="11">
                  <c:v>195477</c:v>
                </c:pt>
                <c:pt idx="12">
                  <c:v>195474</c:v>
                </c:pt>
                <c:pt idx="13">
                  <c:v>195477</c:v>
                </c:pt>
                <c:pt idx="14">
                  <c:v>195488</c:v>
                </c:pt>
                <c:pt idx="15">
                  <c:v>195489</c:v>
                </c:pt>
                <c:pt idx="16">
                  <c:v>195491</c:v>
                </c:pt>
                <c:pt idx="17">
                  <c:v>195482</c:v>
                </c:pt>
                <c:pt idx="18">
                  <c:v>195479</c:v>
                </c:pt>
                <c:pt idx="19">
                  <c:v>195478</c:v>
                </c:pt>
                <c:pt idx="20">
                  <c:v>195473</c:v>
                </c:pt>
                <c:pt idx="21">
                  <c:v>195473</c:v>
                </c:pt>
                <c:pt idx="22">
                  <c:v>195462</c:v>
                </c:pt>
                <c:pt idx="23">
                  <c:v>195461</c:v>
                </c:pt>
                <c:pt idx="24">
                  <c:v>195461</c:v>
                </c:pt>
                <c:pt idx="25">
                  <c:v>195459</c:v>
                </c:pt>
                <c:pt idx="26">
                  <c:v>195459</c:v>
                </c:pt>
                <c:pt idx="27">
                  <c:v>195462</c:v>
                </c:pt>
                <c:pt idx="28">
                  <c:v>195460</c:v>
                </c:pt>
                <c:pt idx="29">
                  <c:v>195468</c:v>
                </c:pt>
              </c:numCache>
            </c:numRef>
          </c:val>
          <c:smooth val="0"/>
          <c:extLst>
            <c:ext xmlns:c16="http://schemas.microsoft.com/office/drawing/2014/chart" uri="{C3380CC4-5D6E-409C-BE32-E72D297353CC}">
              <c16:uniqueId val="{00000000-85E6-4C4C-8229-5DF1935FD0D1}"/>
            </c:ext>
          </c:extLst>
        </c:ser>
        <c:dLbls>
          <c:showLegendKey val="0"/>
          <c:showVal val="0"/>
          <c:showCatName val="0"/>
          <c:showSerName val="0"/>
          <c:showPercent val="0"/>
          <c:showBubbleSize val="0"/>
        </c:dLbls>
        <c:smooth val="0"/>
        <c:axId val="328947240"/>
        <c:axId val="328943632"/>
      </c:lineChart>
      <c:dateAx>
        <c:axId val="32894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943632"/>
        <c:crosses val="autoZero"/>
        <c:auto val="1"/>
        <c:lblOffset val="100"/>
        <c:baseTimeUnit val="days"/>
      </c:dateAx>
      <c:valAx>
        <c:axId val="32894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94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62</c:v>
                </c:pt>
                <c:pt idx="1">
                  <c:v>5147</c:v>
                </c:pt>
                <c:pt idx="2">
                  <c:v>10758</c:v>
                </c:pt>
                <c:pt idx="3">
                  <c:v>4673</c:v>
                </c:pt>
                <c:pt idx="4">
                  <c:v>1411</c:v>
                </c:pt>
                <c:pt idx="5">
                  <c:v>540</c:v>
                </c:pt>
                <c:pt idx="6">
                  <c:v>349</c:v>
                </c:pt>
              </c:numCache>
            </c:numRef>
          </c:val>
          <c:extLst>
            <c:ext xmlns:c16="http://schemas.microsoft.com/office/drawing/2014/chart" uri="{C3380CC4-5D6E-409C-BE32-E72D297353CC}">
              <c16:uniqueId val="{00000000-8563-45CA-A00E-F0525ACCEF8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624</c:v>
                </c:pt>
                <c:pt idx="1">
                  <c:v>26514</c:v>
                </c:pt>
                <c:pt idx="2">
                  <c:v>82879</c:v>
                </c:pt>
                <c:pt idx="3">
                  <c:v>45983</c:v>
                </c:pt>
                <c:pt idx="4">
                  <c:v>11174</c:v>
                </c:pt>
                <c:pt idx="5">
                  <c:v>3081</c:v>
                </c:pt>
                <c:pt idx="6">
                  <c:v>1539</c:v>
                </c:pt>
              </c:numCache>
            </c:numRef>
          </c:val>
          <c:extLst>
            <c:ext xmlns:c16="http://schemas.microsoft.com/office/drawing/2014/chart" uri="{C3380CC4-5D6E-409C-BE32-E72D297353CC}">
              <c16:uniqueId val="{00000001-8563-45CA-A00E-F0525ACCEF84}"/>
            </c:ext>
          </c:extLst>
        </c:ser>
        <c:dLbls>
          <c:showLegendKey val="0"/>
          <c:showVal val="0"/>
          <c:showCatName val="0"/>
          <c:showSerName val="0"/>
          <c:showPercent val="0"/>
          <c:showBubbleSize val="0"/>
        </c:dLbls>
        <c:gapWidth val="219"/>
        <c:overlap val="-27"/>
        <c:axId val="331798936"/>
        <c:axId val="328945928"/>
      </c:barChart>
      <c:catAx>
        <c:axId val="33179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945928"/>
        <c:crosses val="autoZero"/>
        <c:auto val="1"/>
        <c:lblAlgn val="ctr"/>
        <c:lblOffset val="100"/>
        <c:noMultiLvlLbl val="0"/>
      </c:catAx>
      <c:valAx>
        <c:axId val="328945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9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235135</c:v>
                </c:pt>
                <c:pt idx="1">
                  <c:v>218554</c:v>
                </c:pt>
                <c:pt idx="2">
                  <c:v>222099</c:v>
                </c:pt>
                <c:pt idx="3">
                  <c:v>216404</c:v>
                </c:pt>
                <c:pt idx="4">
                  <c:v>193153</c:v>
                </c:pt>
                <c:pt idx="5">
                  <c:v>215716</c:v>
                </c:pt>
                <c:pt idx="6">
                  <c:v>329535</c:v>
                </c:pt>
                <c:pt idx="7">
                  <c:v>340435</c:v>
                </c:pt>
                <c:pt idx="8">
                  <c:v>346092</c:v>
                </c:pt>
                <c:pt idx="9">
                  <c:v>368006</c:v>
                </c:pt>
                <c:pt idx="10">
                  <c:v>380582</c:v>
                </c:pt>
                <c:pt idx="11">
                  <c:v>334942</c:v>
                </c:pt>
                <c:pt idx="12">
                  <c:v>408961</c:v>
                </c:pt>
                <c:pt idx="13">
                  <c:v>319877</c:v>
                </c:pt>
                <c:pt idx="14">
                  <c:v>250473</c:v>
                </c:pt>
                <c:pt idx="15">
                  <c:v>248770</c:v>
                </c:pt>
                <c:pt idx="16">
                  <c:v>77603</c:v>
                </c:pt>
                <c:pt idx="17">
                  <c:v>46956</c:v>
                </c:pt>
                <c:pt idx="18">
                  <c:v>335</c:v>
                </c:pt>
                <c:pt idx="19">
                  <c:v>2405</c:v>
                </c:pt>
                <c:pt idx="20">
                  <c:v>2121</c:v>
                </c:pt>
                <c:pt idx="21">
                  <c:v>330020</c:v>
                </c:pt>
                <c:pt idx="22">
                  <c:v>321216</c:v>
                </c:pt>
                <c:pt idx="23">
                  <c:v>446049</c:v>
                </c:pt>
                <c:pt idx="24">
                  <c:v>505009</c:v>
                </c:pt>
                <c:pt idx="25">
                  <c:v>401283</c:v>
                </c:pt>
                <c:pt idx="26">
                  <c:v>282372</c:v>
                </c:pt>
                <c:pt idx="27">
                  <c:v>292011</c:v>
                </c:pt>
                <c:pt idx="28">
                  <c:v>356306</c:v>
                </c:pt>
                <c:pt idx="29">
                  <c:v>535776</c:v>
                </c:pt>
              </c:numCache>
            </c:numRef>
          </c:val>
          <c:smooth val="0"/>
          <c:extLst>
            <c:ext xmlns:c16="http://schemas.microsoft.com/office/drawing/2014/chart" uri="{C3380CC4-5D6E-409C-BE32-E72D297353CC}">
              <c16:uniqueId val="{00000000-8E1A-443A-B016-7DDA1813ADDD}"/>
            </c:ext>
          </c:extLst>
        </c:ser>
        <c:dLbls>
          <c:showLegendKey val="0"/>
          <c:showVal val="0"/>
          <c:showCatName val="0"/>
          <c:showSerName val="0"/>
          <c:showPercent val="0"/>
          <c:showBubbleSize val="0"/>
        </c:dLbls>
        <c:smooth val="0"/>
        <c:axId val="330794392"/>
        <c:axId val="330790784"/>
      </c:lineChart>
      <c:dateAx>
        <c:axId val="33079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90784"/>
        <c:crosses val="autoZero"/>
        <c:auto val="1"/>
        <c:lblOffset val="100"/>
        <c:baseTimeUnit val="days"/>
      </c:dateAx>
      <c:valAx>
        <c:axId val="33079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9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77</c:v>
                </c:pt>
                <c:pt idx="1">
                  <c:v>60</c:v>
                </c:pt>
                <c:pt idx="2">
                  <c:v>75</c:v>
                </c:pt>
                <c:pt idx="3">
                  <c:v>101</c:v>
                </c:pt>
                <c:pt idx="4">
                  <c:v>85</c:v>
                </c:pt>
                <c:pt idx="5">
                  <c:v>115</c:v>
                </c:pt>
                <c:pt idx="6">
                  <c:v>149</c:v>
                </c:pt>
                <c:pt idx="7">
                  <c:v>166</c:v>
                </c:pt>
                <c:pt idx="8">
                  <c:v>141</c:v>
                </c:pt>
                <c:pt idx="9">
                  <c:v>129</c:v>
                </c:pt>
                <c:pt idx="10">
                  <c:v>136</c:v>
                </c:pt>
                <c:pt idx="11">
                  <c:v>111</c:v>
                </c:pt>
                <c:pt idx="12">
                  <c:v>135</c:v>
                </c:pt>
                <c:pt idx="13">
                  <c:v>194</c:v>
                </c:pt>
                <c:pt idx="14">
                  <c:v>134</c:v>
                </c:pt>
                <c:pt idx="15">
                  <c:v>144</c:v>
                </c:pt>
                <c:pt idx="16">
                  <c:v>101</c:v>
                </c:pt>
                <c:pt idx="17">
                  <c:v>70</c:v>
                </c:pt>
                <c:pt idx="18">
                  <c:v>40</c:v>
                </c:pt>
                <c:pt idx="19">
                  <c:v>40</c:v>
                </c:pt>
                <c:pt idx="20">
                  <c:v>47</c:v>
                </c:pt>
                <c:pt idx="21">
                  <c:v>112</c:v>
                </c:pt>
                <c:pt idx="22">
                  <c:v>152</c:v>
                </c:pt>
                <c:pt idx="23">
                  <c:v>178</c:v>
                </c:pt>
                <c:pt idx="24">
                  <c:v>130</c:v>
                </c:pt>
                <c:pt idx="25">
                  <c:v>96</c:v>
                </c:pt>
                <c:pt idx="26">
                  <c:v>105</c:v>
                </c:pt>
                <c:pt idx="27">
                  <c:v>210</c:v>
                </c:pt>
                <c:pt idx="28">
                  <c:v>182</c:v>
                </c:pt>
                <c:pt idx="29">
                  <c:v>205</c:v>
                </c:pt>
              </c:numCache>
            </c:numRef>
          </c:val>
          <c:smooth val="0"/>
          <c:extLst>
            <c:ext xmlns:c16="http://schemas.microsoft.com/office/drawing/2014/chart" uri="{C3380CC4-5D6E-409C-BE32-E72D297353CC}">
              <c16:uniqueId val="{00000000-A10B-4E9E-BC00-05202C0BF461}"/>
            </c:ext>
          </c:extLst>
        </c:ser>
        <c:dLbls>
          <c:showLegendKey val="0"/>
          <c:showVal val="0"/>
          <c:showCatName val="0"/>
          <c:showSerName val="0"/>
          <c:showPercent val="0"/>
          <c:showBubbleSize val="0"/>
        </c:dLbls>
        <c:smooth val="0"/>
        <c:axId val="330885312"/>
        <c:axId val="330887280"/>
      </c:lineChart>
      <c:dateAx>
        <c:axId val="33088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87280"/>
        <c:crosses val="autoZero"/>
        <c:auto val="1"/>
        <c:lblOffset val="100"/>
        <c:baseTimeUnit val="days"/>
      </c:dateAx>
      <c:valAx>
        <c:axId val="33088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8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955</c:v>
                </c:pt>
                <c:pt idx="1">
                  <c:v>889</c:v>
                </c:pt>
                <c:pt idx="2">
                  <c:v>988</c:v>
                </c:pt>
                <c:pt idx="3">
                  <c:v>943</c:v>
                </c:pt>
                <c:pt idx="4">
                  <c:v>800</c:v>
                </c:pt>
                <c:pt idx="5">
                  <c:v>1398</c:v>
                </c:pt>
                <c:pt idx="6">
                  <c:v>3538</c:v>
                </c:pt>
                <c:pt idx="7">
                  <c:v>2800</c:v>
                </c:pt>
                <c:pt idx="8">
                  <c:v>2494</c:v>
                </c:pt>
                <c:pt idx="9">
                  <c:v>2847</c:v>
                </c:pt>
                <c:pt idx="10">
                  <c:v>3532</c:v>
                </c:pt>
                <c:pt idx="11">
                  <c:v>2912</c:v>
                </c:pt>
                <c:pt idx="12">
                  <c:v>3304</c:v>
                </c:pt>
                <c:pt idx="13">
                  <c:v>2765</c:v>
                </c:pt>
                <c:pt idx="14">
                  <c:v>2090</c:v>
                </c:pt>
                <c:pt idx="15">
                  <c:v>2184</c:v>
                </c:pt>
                <c:pt idx="16">
                  <c:v>1200</c:v>
                </c:pt>
                <c:pt idx="17">
                  <c:v>601</c:v>
                </c:pt>
                <c:pt idx="18">
                  <c:v>22</c:v>
                </c:pt>
                <c:pt idx="19">
                  <c:v>35</c:v>
                </c:pt>
                <c:pt idx="20">
                  <c:v>80</c:v>
                </c:pt>
                <c:pt idx="21">
                  <c:v>1351</c:v>
                </c:pt>
                <c:pt idx="22">
                  <c:v>1402</c:v>
                </c:pt>
                <c:pt idx="23">
                  <c:v>1885</c:v>
                </c:pt>
                <c:pt idx="24">
                  <c:v>1828</c:v>
                </c:pt>
                <c:pt idx="25">
                  <c:v>1221</c:v>
                </c:pt>
                <c:pt idx="26">
                  <c:v>939</c:v>
                </c:pt>
                <c:pt idx="27">
                  <c:v>2719</c:v>
                </c:pt>
                <c:pt idx="28">
                  <c:v>2549</c:v>
                </c:pt>
                <c:pt idx="29">
                  <c:v>3192</c:v>
                </c:pt>
              </c:numCache>
            </c:numRef>
          </c:val>
          <c:smooth val="0"/>
          <c:extLst>
            <c:ext xmlns:c16="http://schemas.microsoft.com/office/drawing/2014/chart" uri="{C3380CC4-5D6E-409C-BE32-E72D297353CC}">
              <c16:uniqueId val="{00000000-4D6B-4E53-BF80-F0551556FF16}"/>
            </c:ext>
          </c:extLst>
        </c:ser>
        <c:dLbls>
          <c:showLegendKey val="0"/>
          <c:showVal val="0"/>
          <c:showCatName val="0"/>
          <c:showSerName val="0"/>
          <c:showPercent val="0"/>
          <c:showBubbleSize val="0"/>
        </c:dLbls>
        <c:smooth val="0"/>
        <c:axId val="330889248"/>
        <c:axId val="330887936"/>
      </c:lineChart>
      <c:dateAx>
        <c:axId val="33088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87936"/>
        <c:crosses val="autoZero"/>
        <c:auto val="1"/>
        <c:lblOffset val="100"/>
        <c:baseTimeUnit val="days"/>
      </c:dateAx>
      <c:valAx>
        <c:axId val="33088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8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1.63744006713504E-2</c:v>
                </c:pt>
                <c:pt idx="2">
                  <c:v>0</c:v>
                </c:pt>
                <c:pt idx="3">
                  <c:v>0</c:v>
                </c:pt>
                <c:pt idx="4">
                  <c:v>0</c:v>
                </c:pt>
                <c:pt idx="5">
                  <c:v>0</c:v>
                </c:pt>
                <c:pt idx="6">
                  <c:v>0</c:v>
                </c:pt>
                <c:pt idx="7">
                  <c:v>1.3303383664468199E-2</c:v>
                </c:pt>
                <c:pt idx="8">
                  <c:v>0</c:v>
                </c:pt>
                <c:pt idx="9">
                  <c:v>0</c:v>
                </c:pt>
                <c:pt idx="10">
                  <c:v>0</c:v>
                </c:pt>
                <c:pt idx="11">
                  <c:v>0</c:v>
                </c:pt>
                <c:pt idx="12">
                  <c:v>0</c:v>
                </c:pt>
                <c:pt idx="13">
                  <c:v>1.2789359253101399E-2</c:v>
                </c:pt>
                <c:pt idx="14">
                  <c:v>1.3300457331109799E-2</c:v>
                </c:pt>
                <c:pt idx="15">
                  <c:v>0</c:v>
                </c:pt>
                <c:pt idx="16">
                  <c:v>7.9287943117294993E-3</c:v>
                </c:pt>
                <c:pt idx="17">
                  <c:v>0</c:v>
                </c:pt>
                <c:pt idx="18">
                  <c:v>0</c:v>
                </c:pt>
                <c:pt idx="19">
                  <c:v>8.18506430391144E-3</c:v>
                </c:pt>
                <c:pt idx="20">
                  <c:v>1.02314874024811E-2</c:v>
                </c:pt>
                <c:pt idx="21">
                  <c:v>0</c:v>
                </c:pt>
                <c:pt idx="22">
                  <c:v>1.6371049844730801E-2</c:v>
                </c:pt>
                <c:pt idx="23">
                  <c:v>9.7206092263929893E-3</c:v>
                </c:pt>
                <c:pt idx="24">
                  <c:v>0</c:v>
                </c:pt>
                <c:pt idx="25">
                  <c:v>0</c:v>
                </c:pt>
                <c:pt idx="26">
                  <c:v>1.1255557431481799E-2</c:v>
                </c:pt>
                <c:pt idx="27">
                  <c:v>9.7206589583546492E-3</c:v>
                </c:pt>
                <c:pt idx="28">
                  <c:v>0</c:v>
                </c:pt>
                <c:pt idx="29">
                  <c:v>9.7204600335611697E-3</c:v>
                </c:pt>
              </c:numCache>
            </c:numRef>
          </c:val>
          <c:smooth val="0"/>
          <c:extLst>
            <c:ext xmlns:c16="http://schemas.microsoft.com/office/drawing/2014/chart" uri="{C3380CC4-5D6E-409C-BE32-E72D297353CC}">
              <c16:uniqueId val="{00000000-0CD0-4622-A2F9-6E376D591350}"/>
            </c:ext>
          </c:extLst>
        </c:ser>
        <c:dLbls>
          <c:showLegendKey val="0"/>
          <c:showVal val="0"/>
          <c:showCatName val="0"/>
          <c:showSerName val="0"/>
          <c:showPercent val="0"/>
          <c:showBubbleSize val="0"/>
        </c:dLbls>
        <c:smooth val="0"/>
        <c:axId val="282085704"/>
        <c:axId val="282090624"/>
      </c:lineChart>
      <c:dateAx>
        <c:axId val="28208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90624"/>
        <c:crosses val="autoZero"/>
        <c:auto val="1"/>
        <c:lblOffset val="100"/>
        <c:baseTimeUnit val="days"/>
      </c:dateAx>
      <c:valAx>
        <c:axId val="28209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8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24</c:v>
                </c:pt>
                <c:pt idx="2">
                  <c:v>0</c:v>
                </c:pt>
                <c:pt idx="3">
                  <c:v>0</c:v>
                </c:pt>
                <c:pt idx="4">
                  <c:v>0</c:v>
                </c:pt>
                <c:pt idx="5">
                  <c:v>0</c:v>
                </c:pt>
                <c:pt idx="6">
                  <c:v>0</c:v>
                </c:pt>
                <c:pt idx="7">
                  <c:v>24</c:v>
                </c:pt>
                <c:pt idx="8">
                  <c:v>0</c:v>
                </c:pt>
                <c:pt idx="9">
                  <c:v>0</c:v>
                </c:pt>
                <c:pt idx="10">
                  <c:v>0</c:v>
                </c:pt>
                <c:pt idx="11">
                  <c:v>0</c:v>
                </c:pt>
                <c:pt idx="12">
                  <c:v>0</c:v>
                </c:pt>
                <c:pt idx="13">
                  <c:v>20</c:v>
                </c:pt>
                <c:pt idx="14">
                  <c:v>22</c:v>
                </c:pt>
                <c:pt idx="15">
                  <c:v>0</c:v>
                </c:pt>
                <c:pt idx="16">
                  <c:v>14</c:v>
                </c:pt>
                <c:pt idx="17">
                  <c:v>0</c:v>
                </c:pt>
                <c:pt idx="18">
                  <c:v>0</c:v>
                </c:pt>
                <c:pt idx="19">
                  <c:v>14</c:v>
                </c:pt>
                <c:pt idx="20">
                  <c:v>13</c:v>
                </c:pt>
                <c:pt idx="21">
                  <c:v>0</c:v>
                </c:pt>
                <c:pt idx="22">
                  <c:v>26</c:v>
                </c:pt>
                <c:pt idx="23">
                  <c:v>16</c:v>
                </c:pt>
                <c:pt idx="24">
                  <c:v>0</c:v>
                </c:pt>
                <c:pt idx="25">
                  <c:v>0</c:v>
                </c:pt>
                <c:pt idx="26">
                  <c:v>20</c:v>
                </c:pt>
                <c:pt idx="27">
                  <c:v>17</c:v>
                </c:pt>
                <c:pt idx="28">
                  <c:v>0</c:v>
                </c:pt>
                <c:pt idx="29">
                  <c:v>16</c:v>
                </c:pt>
              </c:numCache>
            </c:numRef>
          </c:val>
          <c:smooth val="0"/>
          <c:extLst>
            <c:ext xmlns:c16="http://schemas.microsoft.com/office/drawing/2014/chart" uri="{C3380CC4-5D6E-409C-BE32-E72D297353CC}">
              <c16:uniqueId val="{00000000-86FD-4C94-A5D6-F7B5B6195223}"/>
            </c:ext>
          </c:extLst>
        </c:ser>
        <c:dLbls>
          <c:showLegendKey val="0"/>
          <c:showVal val="0"/>
          <c:showCatName val="0"/>
          <c:showSerName val="0"/>
          <c:showPercent val="0"/>
          <c:showBubbleSize val="0"/>
        </c:dLbls>
        <c:smooth val="0"/>
        <c:axId val="282088656"/>
        <c:axId val="282087344"/>
      </c:lineChart>
      <c:dateAx>
        <c:axId val="28208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87344"/>
        <c:crosses val="autoZero"/>
        <c:auto val="1"/>
        <c:lblOffset val="100"/>
        <c:baseTimeUnit val="days"/>
      </c:dateAx>
      <c:valAx>
        <c:axId val="28208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8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213</c:v>
                </c:pt>
              </c:numCache>
            </c:numRef>
          </c:val>
          <c:extLst>
            <c:ext xmlns:c16="http://schemas.microsoft.com/office/drawing/2014/chart" uri="{C3380CC4-5D6E-409C-BE32-E72D297353CC}">
              <c16:uniqueId val="{00000000-0AE6-403C-B558-EAB806ACCE9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27</c:v>
                </c:pt>
              </c:numCache>
            </c:numRef>
          </c:val>
          <c:extLst>
            <c:ext xmlns:c16="http://schemas.microsoft.com/office/drawing/2014/chart" uri="{C3380CC4-5D6E-409C-BE32-E72D297353CC}">
              <c16:uniqueId val="{00000001-0AE6-403C-B558-EAB806ACCE9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0</c:v>
                </c:pt>
              </c:numCache>
            </c:numRef>
          </c:val>
          <c:extLst>
            <c:ext xmlns:c16="http://schemas.microsoft.com/office/drawing/2014/chart" uri="{C3380CC4-5D6E-409C-BE32-E72D297353CC}">
              <c16:uniqueId val="{00000002-0AE6-403C-B558-EAB806ACCE9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0</c:v>
                </c:pt>
              </c:numCache>
            </c:numRef>
          </c:val>
          <c:extLst>
            <c:ext xmlns:c16="http://schemas.microsoft.com/office/drawing/2014/chart" uri="{C3380CC4-5D6E-409C-BE32-E72D297353CC}">
              <c16:uniqueId val="{00000003-0AE6-403C-B558-EAB806ACCE9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0</c:v>
                </c:pt>
              </c:numCache>
            </c:numRef>
          </c:val>
          <c:extLst>
            <c:ext xmlns:c16="http://schemas.microsoft.com/office/drawing/2014/chart" uri="{C3380CC4-5D6E-409C-BE32-E72D297353CC}">
              <c16:uniqueId val="{00000004-0AE6-403C-B558-EAB806ACCE9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0</c:v>
                </c:pt>
              </c:numCache>
            </c:numRef>
          </c:val>
          <c:extLst>
            <c:ext xmlns:c16="http://schemas.microsoft.com/office/drawing/2014/chart" uri="{C3380CC4-5D6E-409C-BE32-E72D297353CC}">
              <c16:uniqueId val="{00000005-0AE6-403C-B558-EAB806ACCE9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7</c:v>
                </c:pt>
              </c:numCache>
            </c:numRef>
          </c:val>
          <c:extLst>
            <c:ext xmlns:c16="http://schemas.microsoft.com/office/drawing/2014/chart" uri="{C3380CC4-5D6E-409C-BE32-E72D297353CC}">
              <c16:uniqueId val="{00000006-0AE6-403C-B558-EAB806ACCE9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40</c:v>
                </c:pt>
              </c:numCache>
            </c:numRef>
          </c:val>
          <c:extLst>
            <c:ext xmlns:c16="http://schemas.microsoft.com/office/drawing/2014/chart" uri="{C3380CC4-5D6E-409C-BE32-E72D297353CC}">
              <c16:uniqueId val="{00000007-0AE6-403C-B558-EAB806ACCE9C}"/>
            </c:ext>
          </c:extLst>
        </c:ser>
        <c:dLbls>
          <c:showLegendKey val="0"/>
          <c:showVal val="0"/>
          <c:showCatName val="0"/>
          <c:showSerName val="0"/>
          <c:showPercent val="0"/>
          <c:showBubbleSize val="0"/>
        </c:dLbls>
        <c:gapWidth val="150"/>
        <c:overlap val="100"/>
        <c:axId val="283154864"/>
        <c:axId val="330687952"/>
      </c:barChart>
      <c:catAx>
        <c:axId val="28315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87952"/>
        <c:crosses val="autoZero"/>
        <c:auto val="1"/>
        <c:lblAlgn val="ctr"/>
        <c:lblOffset val="100"/>
        <c:noMultiLvlLbl val="0"/>
      </c:catAx>
      <c:valAx>
        <c:axId val="330687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5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9.7211563059606005E-3</c:v>
                </c:pt>
                <c:pt idx="1">
                  <c:v>1.09149825189733E-2</c:v>
                </c:pt>
                <c:pt idx="2">
                  <c:v>1.33026349449987E-2</c:v>
                </c:pt>
                <c:pt idx="3">
                  <c:v>1.41553679542935E-2</c:v>
                </c:pt>
                <c:pt idx="4">
                  <c:v>8.5273300929479007E-3</c:v>
                </c:pt>
              </c:numCache>
            </c:numRef>
          </c:val>
          <c:extLst>
            <c:ext xmlns:c16="http://schemas.microsoft.com/office/drawing/2014/chart" uri="{C3380CC4-5D6E-409C-BE32-E72D297353CC}">
              <c16:uniqueId val="{00000000-C8F9-48A2-A854-C65A8C7CA0E8}"/>
            </c:ext>
          </c:extLst>
        </c:ser>
        <c:dLbls>
          <c:showLegendKey val="0"/>
          <c:showVal val="0"/>
          <c:showCatName val="0"/>
          <c:showSerName val="0"/>
          <c:showPercent val="0"/>
          <c:showBubbleSize val="0"/>
        </c:dLbls>
        <c:gapWidth val="219"/>
        <c:overlap val="-27"/>
        <c:axId val="330686968"/>
        <c:axId val="330687624"/>
      </c:barChart>
      <c:catAx>
        <c:axId val="33068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87624"/>
        <c:crosses val="autoZero"/>
        <c:auto val="1"/>
        <c:lblAlgn val="ctr"/>
        <c:lblOffset val="100"/>
        <c:noMultiLvlLbl val="0"/>
      </c:catAx>
      <c:valAx>
        <c:axId val="33068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8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68624</c:v>
                </c:pt>
              </c:numCache>
            </c:numRef>
          </c:val>
          <c:extLst>
            <c:ext xmlns:c16="http://schemas.microsoft.com/office/drawing/2014/chart" uri="{C3380CC4-5D6E-409C-BE32-E72D297353CC}">
              <c16:uniqueId val="{00000000-EC18-4F44-80B2-F43FF95FCA66}"/>
            </c:ext>
          </c:extLst>
        </c:ser>
        <c:dLbls>
          <c:showLegendKey val="0"/>
          <c:showVal val="0"/>
          <c:showCatName val="0"/>
          <c:showSerName val="0"/>
          <c:showPercent val="0"/>
          <c:showBubbleSize val="0"/>
        </c:dLbls>
        <c:gapWidth val="219"/>
        <c:overlap val="-27"/>
        <c:axId val="431103520"/>
        <c:axId val="431104504"/>
      </c:barChart>
      <c:catAx>
        <c:axId val="43110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04504"/>
        <c:crosses val="autoZero"/>
        <c:auto val="1"/>
        <c:lblAlgn val="ctr"/>
        <c:lblOffset val="100"/>
        <c:noMultiLvlLbl val="0"/>
      </c:catAx>
      <c:valAx>
        <c:axId val="43110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0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290402</c:v>
                </c:pt>
                <c:pt idx="1">
                  <c:v>273879</c:v>
                </c:pt>
                <c:pt idx="2">
                  <c:v>281737</c:v>
                </c:pt>
                <c:pt idx="3">
                  <c:v>275073</c:v>
                </c:pt>
                <c:pt idx="4">
                  <c:v>240011</c:v>
                </c:pt>
                <c:pt idx="5">
                  <c:v>275385</c:v>
                </c:pt>
                <c:pt idx="6">
                  <c:v>435328</c:v>
                </c:pt>
                <c:pt idx="7">
                  <c:v>454964</c:v>
                </c:pt>
                <c:pt idx="8">
                  <c:v>435917</c:v>
                </c:pt>
                <c:pt idx="9">
                  <c:v>469279</c:v>
                </c:pt>
                <c:pt idx="10">
                  <c:v>518289</c:v>
                </c:pt>
                <c:pt idx="11">
                  <c:v>460288</c:v>
                </c:pt>
                <c:pt idx="12">
                  <c:v>546933</c:v>
                </c:pt>
                <c:pt idx="13">
                  <c:v>437370</c:v>
                </c:pt>
                <c:pt idx="14">
                  <c:v>349180</c:v>
                </c:pt>
                <c:pt idx="15">
                  <c:v>347984</c:v>
                </c:pt>
                <c:pt idx="16">
                  <c:v>127873</c:v>
                </c:pt>
                <c:pt idx="17">
                  <c:v>62561</c:v>
                </c:pt>
                <c:pt idx="18">
                  <c:v>685</c:v>
                </c:pt>
                <c:pt idx="19">
                  <c:v>3165</c:v>
                </c:pt>
                <c:pt idx="20">
                  <c:v>3410</c:v>
                </c:pt>
                <c:pt idx="21">
                  <c:v>324943</c:v>
                </c:pt>
                <c:pt idx="22">
                  <c:v>338743</c:v>
                </c:pt>
                <c:pt idx="23">
                  <c:v>459141</c:v>
                </c:pt>
                <c:pt idx="24">
                  <c:v>499619</c:v>
                </c:pt>
                <c:pt idx="25">
                  <c:v>398149</c:v>
                </c:pt>
                <c:pt idx="26">
                  <c:v>286269</c:v>
                </c:pt>
                <c:pt idx="27">
                  <c:v>336512</c:v>
                </c:pt>
                <c:pt idx="28">
                  <c:v>409866</c:v>
                </c:pt>
                <c:pt idx="29">
                  <c:v>578227</c:v>
                </c:pt>
              </c:numCache>
            </c:numRef>
          </c:val>
          <c:smooth val="0"/>
          <c:extLst>
            <c:ext xmlns:c16="http://schemas.microsoft.com/office/drawing/2014/chart" uri="{C3380CC4-5D6E-409C-BE32-E72D297353CC}">
              <c16:uniqueId val="{00000000-80E6-46A5-82C4-50887FA38E2B}"/>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235135</c:v>
                </c:pt>
                <c:pt idx="1">
                  <c:v>218500</c:v>
                </c:pt>
                <c:pt idx="2">
                  <c:v>222099</c:v>
                </c:pt>
                <c:pt idx="3">
                  <c:v>216404</c:v>
                </c:pt>
                <c:pt idx="4">
                  <c:v>193009</c:v>
                </c:pt>
                <c:pt idx="5">
                  <c:v>215596</c:v>
                </c:pt>
                <c:pt idx="6">
                  <c:v>329535</c:v>
                </c:pt>
                <c:pt idx="7">
                  <c:v>340435</c:v>
                </c:pt>
                <c:pt idx="8">
                  <c:v>346092</c:v>
                </c:pt>
                <c:pt idx="9">
                  <c:v>368006</c:v>
                </c:pt>
                <c:pt idx="10">
                  <c:v>380582</c:v>
                </c:pt>
                <c:pt idx="11">
                  <c:v>334942</c:v>
                </c:pt>
                <c:pt idx="12">
                  <c:v>408961</c:v>
                </c:pt>
                <c:pt idx="13">
                  <c:v>319877</c:v>
                </c:pt>
                <c:pt idx="14">
                  <c:v>250473</c:v>
                </c:pt>
                <c:pt idx="15">
                  <c:v>248770</c:v>
                </c:pt>
                <c:pt idx="16">
                  <c:v>77603</c:v>
                </c:pt>
                <c:pt idx="17">
                  <c:v>46877</c:v>
                </c:pt>
                <c:pt idx="18">
                  <c:v>315</c:v>
                </c:pt>
                <c:pt idx="19">
                  <c:v>2392</c:v>
                </c:pt>
                <c:pt idx="20">
                  <c:v>2113</c:v>
                </c:pt>
                <c:pt idx="21">
                  <c:v>330020</c:v>
                </c:pt>
                <c:pt idx="22">
                  <c:v>320750</c:v>
                </c:pt>
                <c:pt idx="23">
                  <c:v>446049</c:v>
                </c:pt>
                <c:pt idx="24">
                  <c:v>505009</c:v>
                </c:pt>
                <c:pt idx="25">
                  <c:v>401283</c:v>
                </c:pt>
                <c:pt idx="26">
                  <c:v>282372</c:v>
                </c:pt>
                <c:pt idx="27">
                  <c:v>292011</c:v>
                </c:pt>
                <c:pt idx="28">
                  <c:v>356306</c:v>
                </c:pt>
                <c:pt idx="29">
                  <c:v>535776</c:v>
                </c:pt>
              </c:numCache>
            </c:numRef>
          </c:val>
          <c:smooth val="0"/>
          <c:extLst>
            <c:ext xmlns:c16="http://schemas.microsoft.com/office/drawing/2014/chart" uri="{C3380CC4-5D6E-409C-BE32-E72D297353CC}">
              <c16:uniqueId val="{00000001-80E6-46A5-82C4-50887FA38E2B}"/>
            </c:ext>
          </c:extLst>
        </c:ser>
        <c:dLbls>
          <c:showLegendKey val="0"/>
          <c:showVal val="0"/>
          <c:showCatName val="0"/>
          <c:showSerName val="0"/>
          <c:showPercent val="0"/>
          <c:showBubbleSize val="0"/>
        </c:dLbls>
        <c:smooth val="0"/>
        <c:axId val="431083512"/>
        <c:axId val="431085152"/>
      </c:lineChart>
      <c:dateAx>
        <c:axId val="43108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85152"/>
        <c:crosses val="autoZero"/>
        <c:auto val="1"/>
        <c:lblOffset val="100"/>
        <c:baseTimeUnit val="days"/>
      </c:dateAx>
      <c:valAx>
        <c:axId val="43108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8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955</c:v>
                </c:pt>
                <c:pt idx="1">
                  <c:v>889</c:v>
                </c:pt>
                <c:pt idx="2">
                  <c:v>988</c:v>
                </c:pt>
                <c:pt idx="3">
                  <c:v>943</c:v>
                </c:pt>
                <c:pt idx="4">
                  <c:v>800</c:v>
                </c:pt>
                <c:pt idx="5">
                  <c:v>1398</c:v>
                </c:pt>
                <c:pt idx="6">
                  <c:v>3538</c:v>
                </c:pt>
                <c:pt idx="7">
                  <c:v>2800</c:v>
                </c:pt>
                <c:pt idx="8">
                  <c:v>2494</c:v>
                </c:pt>
                <c:pt idx="9">
                  <c:v>2847</c:v>
                </c:pt>
                <c:pt idx="10">
                  <c:v>3532</c:v>
                </c:pt>
                <c:pt idx="11">
                  <c:v>2912</c:v>
                </c:pt>
                <c:pt idx="12">
                  <c:v>3304</c:v>
                </c:pt>
                <c:pt idx="13">
                  <c:v>2765</c:v>
                </c:pt>
                <c:pt idx="14">
                  <c:v>2090</c:v>
                </c:pt>
                <c:pt idx="15">
                  <c:v>2184</c:v>
                </c:pt>
                <c:pt idx="16">
                  <c:v>1200</c:v>
                </c:pt>
                <c:pt idx="17">
                  <c:v>601</c:v>
                </c:pt>
                <c:pt idx="18">
                  <c:v>22</c:v>
                </c:pt>
                <c:pt idx="19">
                  <c:v>35</c:v>
                </c:pt>
                <c:pt idx="20">
                  <c:v>80</c:v>
                </c:pt>
                <c:pt idx="21">
                  <c:v>1351</c:v>
                </c:pt>
                <c:pt idx="22">
                  <c:v>1402</c:v>
                </c:pt>
                <c:pt idx="23">
                  <c:v>1885</c:v>
                </c:pt>
                <c:pt idx="24">
                  <c:v>1828</c:v>
                </c:pt>
                <c:pt idx="25">
                  <c:v>1221</c:v>
                </c:pt>
                <c:pt idx="26">
                  <c:v>939</c:v>
                </c:pt>
                <c:pt idx="27">
                  <c:v>2719</c:v>
                </c:pt>
                <c:pt idx="28">
                  <c:v>2549</c:v>
                </c:pt>
                <c:pt idx="29">
                  <c:v>3192</c:v>
                </c:pt>
              </c:numCache>
            </c:numRef>
          </c:val>
          <c:smooth val="0"/>
          <c:extLst>
            <c:ext xmlns:c16="http://schemas.microsoft.com/office/drawing/2014/chart" uri="{C3380CC4-5D6E-409C-BE32-E72D297353CC}">
              <c16:uniqueId val="{00000000-6049-4BBA-8266-12DB95B2E5F9}"/>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1024</c:v>
                </c:pt>
                <c:pt idx="1">
                  <c:v>941</c:v>
                </c:pt>
                <c:pt idx="2">
                  <c:v>1098</c:v>
                </c:pt>
                <c:pt idx="3">
                  <c:v>1037</c:v>
                </c:pt>
                <c:pt idx="4">
                  <c:v>937</c:v>
                </c:pt>
                <c:pt idx="5">
                  <c:v>1753</c:v>
                </c:pt>
                <c:pt idx="6">
                  <c:v>5122</c:v>
                </c:pt>
                <c:pt idx="7">
                  <c:v>3629</c:v>
                </c:pt>
                <c:pt idx="8">
                  <c:v>3238</c:v>
                </c:pt>
                <c:pt idx="9">
                  <c:v>3704</c:v>
                </c:pt>
                <c:pt idx="10">
                  <c:v>4917</c:v>
                </c:pt>
                <c:pt idx="11">
                  <c:v>3805</c:v>
                </c:pt>
                <c:pt idx="12">
                  <c:v>4297</c:v>
                </c:pt>
                <c:pt idx="13">
                  <c:v>3548</c:v>
                </c:pt>
                <c:pt idx="14">
                  <c:v>2649</c:v>
                </c:pt>
                <c:pt idx="15">
                  <c:v>2693</c:v>
                </c:pt>
                <c:pt idx="16">
                  <c:v>1471</c:v>
                </c:pt>
                <c:pt idx="17">
                  <c:v>747</c:v>
                </c:pt>
                <c:pt idx="18">
                  <c:v>13</c:v>
                </c:pt>
                <c:pt idx="19">
                  <c:v>16</c:v>
                </c:pt>
                <c:pt idx="20">
                  <c:v>75</c:v>
                </c:pt>
                <c:pt idx="21">
                  <c:v>1407</c:v>
                </c:pt>
                <c:pt idx="22">
                  <c:v>1454</c:v>
                </c:pt>
                <c:pt idx="23">
                  <c:v>2029</c:v>
                </c:pt>
                <c:pt idx="24">
                  <c:v>1987</c:v>
                </c:pt>
                <c:pt idx="25">
                  <c:v>1372</c:v>
                </c:pt>
                <c:pt idx="26">
                  <c:v>992</c:v>
                </c:pt>
                <c:pt idx="27">
                  <c:v>3880</c:v>
                </c:pt>
                <c:pt idx="28">
                  <c:v>3182</c:v>
                </c:pt>
                <c:pt idx="29">
                  <c:v>3674</c:v>
                </c:pt>
              </c:numCache>
            </c:numRef>
          </c:val>
          <c:smooth val="0"/>
          <c:extLst>
            <c:ext xmlns:c16="http://schemas.microsoft.com/office/drawing/2014/chart" uri="{C3380CC4-5D6E-409C-BE32-E72D297353CC}">
              <c16:uniqueId val="{00000001-6049-4BBA-8266-12DB95B2E5F9}"/>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Sheet1!$D$2:$D$31</c:f>
              <c:numCache>
                <c:formatCode>General</c:formatCode>
                <c:ptCount val="30"/>
                <c:pt idx="0">
                  <c:v>39</c:v>
                </c:pt>
                <c:pt idx="1">
                  <c:v>49</c:v>
                </c:pt>
                <c:pt idx="2">
                  <c:v>39</c:v>
                </c:pt>
                <c:pt idx="3">
                  <c:v>24</c:v>
                </c:pt>
                <c:pt idx="4">
                  <c:v>27</c:v>
                </c:pt>
                <c:pt idx="5">
                  <c:v>37</c:v>
                </c:pt>
                <c:pt idx="6">
                  <c:v>120</c:v>
                </c:pt>
                <c:pt idx="7">
                  <c:v>100</c:v>
                </c:pt>
                <c:pt idx="8">
                  <c:v>84</c:v>
                </c:pt>
                <c:pt idx="9">
                  <c:v>95</c:v>
                </c:pt>
                <c:pt idx="10">
                  <c:v>101</c:v>
                </c:pt>
                <c:pt idx="11">
                  <c:v>66</c:v>
                </c:pt>
                <c:pt idx="12">
                  <c:v>85</c:v>
                </c:pt>
                <c:pt idx="13">
                  <c:v>133</c:v>
                </c:pt>
                <c:pt idx="14">
                  <c:v>93</c:v>
                </c:pt>
                <c:pt idx="15">
                  <c:v>102</c:v>
                </c:pt>
                <c:pt idx="16">
                  <c:v>70</c:v>
                </c:pt>
                <c:pt idx="17">
                  <c:v>27</c:v>
                </c:pt>
                <c:pt idx="18">
                  <c:v>14</c:v>
                </c:pt>
                <c:pt idx="19">
                  <c:v>22</c:v>
                </c:pt>
                <c:pt idx="20">
                  <c:v>32</c:v>
                </c:pt>
                <c:pt idx="21">
                  <c:v>91</c:v>
                </c:pt>
                <c:pt idx="22">
                  <c:v>88</c:v>
                </c:pt>
                <c:pt idx="23">
                  <c:v>104</c:v>
                </c:pt>
                <c:pt idx="24">
                  <c:v>101</c:v>
                </c:pt>
                <c:pt idx="25">
                  <c:v>63</c:v>
                </c:pt>
                <c:pt idx="26">
                  <c:v>72</c:v>
                </c:pt>
                <c:pt idx="27">
                  <c:v>144</c:v>
                </c:pt>
                <c:pt idx="28">
                  <c:v>88</c:v>
                </c:pt>
                <c:pt idx="29">
                  <c:v>160</c:v>
                </c:pt>
              </c:numCache>
            </c:numRef>
          </c:val>
          <c:smooth val="0"/>
          <c:extLst>
            <c:ext xmlns:c16="http://schemas.microsoft.com/office/drawing/2014/chart" uri="{C3380CC4-5D6E-409C-BE32-E72D297353CC}">
              <c16:uniqueId val="{00000002-6049-4BBA-8266-12DB95B2E5F9}"/>
            </c:ext>
          </c:extLst>
        </c:ser>
        <c:dLbls>
          <c:showLegendKey val="0"/>
          <c:showVal val="0"/>
          <c:showCatName val="0"/>
          <c:showSerName val="0"/>
          <c:showPercent val="0"/>
          <c:showBubbleSize val="0"/>
        </c:dLbls>
        <c:smooth val="0"/>
        <c:axId val="431083840"/>
        <c:axId val="431088760"/>
      </c:lineChart>
      <c:dateAx>
        <c:axId val="43108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88760"/>
        <c:crosses val="autoZero"/>
        <c:auto val="1"/>
        <c:lblOffset val="100"/>
        <c:baseTimeUnit val="days"/>
      </c:dateAx>
      <c:valAx>
        <c:axId val="43108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8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B01A3-1F5B-4603-993D-47FB109997FB}"/>
              </a:ext>
            </a:extLst>
          </p:cNvPr>
          <p:cNvSpPr>
            <a:spLocks noGrp="1"/>
          </p:cNvSpPr>
          <p:nvPr>
            <p:ph type="ctrTitle"/>
          </p:nvPr>
        </p:nvSpPr>
        <p:spPr/>
        <p:txBody>
          <a:bodyPr/>
          <a:lstStyle/>
          <a:p>
            <a:r>
              <a:rPr lang="en-US"/>
              <a:t>master template1</a:t>
            </a:r>
          </a:p>
        </p:txBody>
      </p:sp>
      <p:sp>
        <p:nvSpPr>
          <p:cNvPr id="3" name="Subtitle 2">
            <a:extLst>
              <a:ext uri="{FF2B5EF4-FFF2-40B4-BE49-F238E27FC236}">
                <a16:creationId xmlns:a16="http://schemas.microsoft.com/office/drawing/2014/main" id="{050A656E-6C81-4712-B551-6E1CA508A42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22482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6ED27-1A97-4764-97EB-86E524E4BB90}"/>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F944290D-60DC-4433-9A77-096D56E7759F}"/>
              </a:ext>
            </a:extLst>
          </p:cNvPr>
          <p:cNvGraphicFramePr>
            <a:graphicFrameLocks noGrp="1"/>
          </p:cNvGraphicFramePr>
          <p:nvPr>
            <p:ph type="tbl" sz="quarter" idx="13"/>
            <p:extLst>
              <p:ext uri="{D42A27DB-BD31-4B8C-83A1-F6EECF244321}">
                <p14:modId xmlns:p14="http://schemas.microsoft.com/office/powerpoint/2010/main" val="179115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25289583"/>
                    </a:ext>
                  </a:extLst>
                </a:gridCol>
                <a:gridCol w="740664">
                  <a:extLst>
                    <a:ext uri="{9D8B030D-6E8A-4147-A177-3AD203B41FA5}">
                      <a16:colId xmlns:a16="http://schemas.microsoft.com/office/drawing/2014/main" val="1759140621"/>
                    </a:ext>
                  </a:extLst>
                </a:gridCol>
                <a:gridCol w="740664">
                  <a:extLst>
                    <a:ext uri="{9D8B030D-6E8A-4147-A177-3AD203B41FA5}">
                      <a16:colId xmlns:a16="http://schemas.microsoft.com/office/drawing/2014/main" val="3860768005"/>
                    </a:ext>
                  </a:extLst>
                </a:gridCol>
                <a:gridCol w="740664">
                  <a:extLst>
                    <a:ext uri="{9D8B030D-6E8A-4147-A177-3AD203B41FA5}">
                      <a16:colId xmlns:a16="http://schemas.microsoft.com/office/drawing/2014/main" val="867080773"/>
                    </a:ext>
                  </a:extLst>
                </a:gridCol>
                <a:gridCol w="740664">
                  <a:extLst>
                    <a:ext uri="{9D8B030D-6E8A-4147-A177-3AD203B41FA5}">
                      <a16:colId xmlns:a16="http://schemas.microsoft.com/office/drawing/2014/main" val="957073506"/>
                    </a:ext>
                  </a:extLst>
                </a:gridCol>
                <a:gridCol w="740664">
                  <a:extLst>
                    <a:ext uri="{9D8B030D-6E8A-4147-A177-3AD203B41FA5}">
                      <a16:colId xmlns:a16="http://schemas.microsoft.com/office/drawing/2014/main" val="1431129211"/>
                    </a:ext>
                  </a:extLst>
                </a:gridCol>
                <a:gridCol w="740664">
                  <a:extLst>
                    <a:ext uri="{9D8B030D-6E8A-4147-A177-3AD203B41FA5}">
                      <a16:colId xmlns:a16="http://schemas.microsoft.com/office/drawing/2014/main" val="189310734"/>
                    </a:ext>
                  </a:extLst>
                </a:gridCol>
                <a:gridCol w="740664">
                  <a:extLst>
                    <a:ext uri="{9D8B030D-6E8A-4147-A177-3AD203B41FA5}">
                      <a16:colId xmlns:a16="http://schemas.microsoft.com/office/drawing/2014/main" val="3378616153"/>
                    </a:ext>
                  </a:extLst>
                </a:gridCol>
                <a:gridCol w="740664">
                  <a:extLst>
                    <a:ext uri="{9D8B030D-6E8A-4147-A177-3AD203B41FA5}">
                      <a16:colId xmlns:a16="http://schemas.microsoft.com/office/drawing/2014/main" val="124290055"/>
                    </a:ext>
                  </a:extLst>
                </a:gridCol>
                <a:gridCol w="740664">
                  <a:extLst>
                    <a:ext uri="{9D8B030D-6E8A-4147-A177-3AD203B41FA5}">
                      <a16:colId xmlns:a16="http://schemas.microsoft.com/office/drawing/2014/main" val="20697345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2247617"/>
                  </a:ext>
                </a:extLst>
              </a:tr>
              <a:tr h="370840">
                <a:tc>
                  <a:txBody>
                    <a:bodyPr/>
                    <a:lstStyle/>
                    <a:p>
                      <a:r>
                        <a:rPr lang="en-US" sz="1000"/>
                        <a:t>KOSÉ</a:t>
                      </a:r>
                    </a:p>
                  </a:txBody>
                  <a:tcPr/>
                </a:tc>
                <a:tc>
                  <a:txBody>
                    <a:bodyPr/>
                    <a:lstStyle/>
                    <a:p>
                      <a:r>
                        <a:rPr lang="en-US" sz="1000"/>
                        <a:t>195468</a:t>
                      </a:r>
                    </a:p>
                  </a:txBody>
                  <a:tcPr/>
                </a:tc>
                <a:tc>
                  <a:txBody>
                    <a:bodyPr/>
                    <a:lstStyle/>
                    <a:p>
                      <a:r>
                        <a:rPr lang="en-US" sz="1000"/>
                        <a:t>37</a:t>
                      </a:r>
                    </a:p>
                  </a:txBody>
                  <a:tcPr/>
                </a:tc>
                <a:tc>
                  <a:txBody>
                    <a:bodyPr/>
                    <a:lstStyle/>
                    <a:p>
                      <a:r>
                        <a:rPr lang="en-US" sz="1000"/>
                        <a:t>13</a:t>
                      </a:r>
                    </a:p>
                  </a:txBody>
                  <a:tcPr/>
                </a:tc>
                <a:tc>
                  <a:txBody>
                    <a:bodyPr/>
                    <a:lstStyle/>
                    <a:p>
                      <a:r>
                        <a:rPr lang="en-US" sz="1000"/>
                        <a:t>240</a:t>
                      </a:r>
                    </a:p>
                  </a:txBody>
                  <a:tcPr/>
                </a:tc>
                <a:tc>
                  <a:txBody>
                    <a:bodyPr/>
                    <a:lstStyle/>
                    <a:p>
                      <a:r>
                        <a:rPr lang="en-US" sz="1000"/>
                        <a:t>7</a:t>
                      </a:r>
                    </a:p>
                  </a:txBody>
                  <a:tcPr/>
                </a:tc>
                <a:tc>
                  <a:txBody>
                    <a:bodyPr/>
                    <a:lstStyle/>
                    <a:p>
                      <a:r>
                        <a:rPr lang="en-US" sz="1000"/>
                        <a:t>40</a:t>
                      </a:r>
                    </a:p>
                  </a:txBody>
                  <a:tcPr/>
                </a:tc>
                <a:tc>
                  <a:txBody>
                    <a:bodyPr/>
                    <a:lstStyle/>
                    <a:p>
                      <a:r>
                        <a:rPr lang="en-US" sz="1000"/>
                        <a:t>0</a:t>
                      </a:r>
                    </a:p>
                  </a:txBody>
                  <a:tcPr/>
                </a:tc>
                <a:tc>
                  <a:txBody>
                    <a:bodyPr/>
                    <a:lstStyle/>
                    <a:p>
                      <a:r>
                        <a:rPr lang="en-US" sz="1000"/>
                        <a:t>0.0113 %</a:t>
                      </a:r>
                    </a:p>
                  </a:txBody>
                  <a:tcPr/>
                </a:tc>
                <a:tc>
                  <a:txBody>
                    <a:bodyPr/>
                    <a:lstStyle/>
                    <a:p>
                      <a:r>
                        <a:rPr lang="en-US" sz="1000"/>
                        <a:t>0.0 %</a:t>
                      </a:r>
                    </a:p>
                  </a:txBody>
                  <a:tcPr/>
                </a:tc>
                <a:extLst>
                  <a:ext uri="{0D108BD9-81ED-4DB2-BD59-A6C34878D82A}">
                    <a16:rowId xmlns:a16="http://schemas.microsoft.com/office/drawing/2014/main" val="1058371597"/>
                  </a:ext>
                </a:extLst>
              </a:tr>
            </a:tbl>
          </a:graphicData>
        </a:graphic>
      </p:graphicFrame>
      <p:sp>
        <p:nvSpPr>
          <p:cNvPr id="4" name="Text Placeholder 3">
            <a:extLst>
              <a:ext uri="{FF2B5EF4-FFF2-40B4-BE49-F238E27FC236}">
                <a16:creationId xmlns:a16="http://schemas.microsoft.com/office/drawing/2014/main" id="{139C1956-2671-4D41-8543-5AB229D4F0D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470736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F3C8-2255-4A9B-AAD4-8ED3C9987D07}"/>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5802FEDC-8478-40AB-90E4-4E8245DAFF02}"/>
              </a:ext>
            </a:extLst>
          </p:cNvPr>
          <p:cNvGraphicFramePr>
            <a:graphicFrameLocks noGrp="1"/>
          </p:cNvGraphicFramePr>
          <p:nvPr>
            <p:ph type="chart" sz="quarter" idx="13"/>
            <p:extLst>
              <p:ext uri="{D42A27DB-BD31-4B8C-83A1-F6EECF244321}">
                <p14:modId xmlns:p14="http://schemas.microsoft.com/office/powerpoint/2010/main" val="4054694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23AF0-396D-45E8-AC51-7CFE2FE52135}"/>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A403DE9B-BB55-4E95-87B4-4A2FC8C0B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7305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49281-29C9-41F5-8F0F-839E3ADDA3D9}"/>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EE59CA36-80B1-431D-9D9D-578EA51024F9}"/>
              </a:ext>
            </a:extLst>
          </p:cNvPr>
          <p:cNvGraphicFramePr>
            <a:graphicFrameLocks noGrp="1"/>
          </p:cNvGraphicFramePr>
          <p:nvPr>
            <p:ph type="chart" sz="quarter" idx="13"/>
            <p:extLst>
              <p:ext uri="{D42A27DB-BD31-4B8C-83A1-F6EECF244321}">
                <p14:modId xmlns:p14="http://schemas.microsoft.com/office/powerpoint/2010/main" val="3260306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ADC88A-F5F8-48DA-9419-FE69F999295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BEF5FEDD-DAFF-4628-9846-E7EEA9786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822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6BB72-B7AD-4595-9E80-9ABE63BBBDB4}"/>
              </a:ext>
            </a:extLst>
          </p:cNvPr>
          <p:cNvSpPr>
            <a:spLocks noGrp="1"/>
          </p:cNvSpPr>
          <p:nvPr>
            <p:ph type="title"/>
          </p:nvPr>
        </p:nvSpPr>
        <p:spPr/>
        <p:txBody>
          <a:bodyPr/>
          <a:lstStyle/>
          <a:p>
            <a:r>
              <a:rPr lang="en-US"/>
              <a:t>Facebook Reach | KOSÉ</a:t>
            </a:r>
          </a:p>
        </p:txBody>
      </p:sp>
      <p:graphicFrame>
        <p:nvGraphicFramePr>
          <p:cNvPr id="6" name="Chart Placeholder 5">
            <a:extLst>
              <a:ext uri="{FF2B5EF4-FFF2-40B4-BE49-F238E27FC236}">
                <a16:creationId xmlns:a16="http://schemas.microsoft.com/office/drawing/2014/main" id="{1B4DAB33-FA62-4820-AEFC-BA6438F0FE14}"/>
              </a:ext>
            </a:extLst>
          </p:cNvPr>
          <p:cNvGraphicFramePr>
            <a:graphicFrameLocks noGrp="1"/>
          </p:cNvGraphicFramePr>
          <p:nvPr>
            <p:ph type="chart" sz="quarter" idx="13"/>
            <p:extLst>
              <p:ext uri="{D42A27DB-BD31-4B8C-83A1-F6EECF244321}">
                <p14:modId xmlns:p14="http://schemas.microsoft.com/office/powerpoint/2010/main" val="1766250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CD4026-F86C-4F0A-8673-4FBDF5564E9B}"/>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9A31F013-BD5E-4C96-9BC6-03ABC42B20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5489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BF3C7-8F27-4376-92DA-334D57A61F2D}"/>
              </a:ext>
            </a:extLst>
          </p:cNvPr>
          <p:cNvSpPr>
            <a:spLocks noGrp="1"/>
          </p:cNvSpPr>
          <p:nvPr>
            <p:ph type="title"/>
          </p:nvPr>
        </p:nvSpPr>
        <p:spPr/>
        <p:txBody>
          <a:bodyPr/>
          <a:lstStyle/>
          <a:p>
            <a:r>
              <a:rPr lang="en-US"/>
              <a:t>Facebook Page Views | KOSÉ</a:t>
            </a:r>
          </a:p>
        </p:txBody>
      </p:sp>
      <p:graphicFrame>
        <p:nvGraphicFramePr>
          <p:cNvPr id="6" name="Chart Placeholder 5">
            <a:extLst>
              <a:ext uri="{FF2B5EF4-FFF2-40B4-BE49-F238E27FC236}">
                <a16:creationId xmlns:a16="http://schemas.microsoft.com/office/drawing/2014/main" id="{C44D8216-D327-4B22-8222-0E57380F70F1}"/>
              </a:ext>
            </a:extLst>
          </p:cNvPr>
          <p:cNvGraphicFramePr>
            <a:graphicFrameLocks noGrp="1"/>
          </p:cNvGraphicFramePr>
          <p:nvPr>
            <p:ph type="chart" sz="quarter" idx="13"/>
            <p:extLst>
              <p:ext uri="{D42A27DB-BD31-4B8C-83A1-F6EECF244321}">
                <p14:modId xmlns:p14="http://schemas.microsoft.com/office/powerpoint/2010/main" val="2785127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BBA9A0-6287-4B88-8D81-CEB1E4451488}"/>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C18F6063-4B75-4994-A30B-27079AAF78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5025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2A97-C1D7-434F-B685-F88EADF87EDD}"/>
              </a:ext>
            </a:extLst>
          </p:cNvPr>
          <p:cNvSpPr>
            <a:spLocks noGrp="1"/>
          </p:cNvSpPr>
          <p:nvPr>
            <p:ph type="title"/>
          </p:nvPr>
        </p:nvSpPr>
        <p:spPr/>
        <p:txBody>
          <a:bodyPr/>
          <a:lstStyle/>
          <a:p>
            <a:r>
              <a:rPr lang="en-US"/>
              <a:t>Facebook Engaged Users | KOSÉ</a:t>
            </a:r>
          </a:p>
        </p:txBody>
      </p:sp>
      <p:graphicFrame>
        <p:nvGraphicFramePr>
          <p:cNvPr id="6" name="Chart Placeholder 5">
            <a:extLst>
              <a:ext uri="{FF2B5EF4-FFF2-40B4-BE49-F238E27FC236}">
                <a16:creationId xmlns:a16="http://schemas.microsoft.com/office/drawing/2014/main" id="{1BCF2D0B-DC26-4A95-BD48-CCE99F7027B7}"/>
              </a:ext>
            </a:extLst>
          </p:cNvPr>
          <p:cNvGraphicFramePr>
            <a:graphicFrameLocks noGrp="1"/>
          </p:cNvGraphicFramePr>
          <p:nvPr>
            <p:ph type="chart" sz="quarter" idx="13"/>
            <p:extLst>
              <p:ext uri="{D42A27DB-BD31-4B8C-83A1-F6EECF244321}">
                <p14:modId xmlns:p14="http://schemas.microsoft.com/office/powerpoint/2010/main" val="3982150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CE617B-AFB3-4F13-93EB-582060189F89}"/>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6430BD54-E032-4951-A5D7-55C47126B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9893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D8A2C-3928-4BED-9749-5F9DC374BAB6}"/>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E52D907A-A2C8-4033-98C6-59C14BAB75D6}"/>
              </a:ext>
            </a:extLst>
          </p:cNvPr>
          <p:cNvGraphicFramePr>
            <a:graphicFrameLocks noGrp="1"/>
          </p:cNvGraphicFramePr>
          <p:nvPr>
            <p:ph type="chart" sz="quarter" idx="13"/>
            <p:extLst>
              <p:ext uri="{D42A27DB-BD31-4B8C-83A1-F6EECF244321}">
                <p14:modId xmlns:p14="http://schemas.microsoft.com/office/powerpoint/2010/main" val="214934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A12E39-261E-4784-BE01-9824F8461262}"/>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7C792A3-DA7E-4525-A358-4967AD359A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3327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3F5A6-4F1C-4D04-8FDC-C49103F0BC19}"/>
              </a:ext>
            </a:extLst>
          </p:cNvPr>
          <p:cNvSpPr>
            <a:spLocks noGrp="1"/>
          </p:cNvSpPr>
          <p:nvPr>
            <p:ph type="title"/>
          </p:nvPr>
        </p:nvSpPr>
        <p:spPr/>
        <p:txBody>
          <a:bodyPr/>
          <a:lstStyle/>
          <a:p>
            <a:r>
              <a:rPr lang="en-US"/>
              <a:t>Facebook Average Reactions Per Post | KOSÉ</a:t>
            </a:r>
          </a:p>
        </p:txBody>
      </p:sp>
      <p:graphicFrame>
        <p:nvGraphicFramePr>
          <p:cNvPr id="6" name="Chart Placeholder 5">
            <a:extLst>
              <a:ext uri="{FF2B5EF4-FFF2-40B4-BE49-F238E27FC236}">
                <a16:creationId xmlns:a16="http://schemas.microsoft.com/office/drawing/2014/main" id="{88DD537F-5660-4AFF-AA66-67CD7546C8B9}"/>
              </a:ext>
            </a:extLst>
          </p:cNvPr>
          <p:cNvGraphicFramePr>
            <a:graphicFrameLocks noGrp="1"/>
          </p:cNvGraphicFramePr>
          <p:nvPr>
            <p:ph type="chart" sz="quarter" idx="13"/>
            <p:extLst>
              <p:ext uri="{D42A27DB-BD31-4B8C-83A1-F6EECF244321}">
                <p14:modId xmlns:p14="http://schemas.microsoft.com/office/powerpoint/2010/main" val="3213883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288254-BCB1-4718-8A8B-01A70A45C4F9}"/>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8A37226-6FA0-4482-928B-5F5CDBA02B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3359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483B3-1004-4943-AD03-EA60588BF25F}"/>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4AA60A5D-FD41-487C-80AA-AE63DC79FE16}"/>
              </a:ext>
            </a:extLst>
          </p:cNvPr>
          <p:cNvGraphicFramePr>
            <a:graphicFrameLocks noGrp="1"/>
          </p:cNvGraphicFramePr>
          <p:nvPr>
            <p:ph type="chart" sz="quarter" idx="13"/>
            <p:extLst>
              <p:ext uri="{D42A27DB-BD31-4B8C-83A1-F6EECF244321}">
                <p14:modId xmlns:p14="http://schemas.microsoft.com/office/powerpoint/2010/main" val="158675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7876D-017A-48F1-9413-82EE1F51DC12}"/>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A6E59115-9C42-49B0-9ED3-64517C8A62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017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F7D12-B7A5-4DFE-9A43-B2E616555EC7}"/>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24ADB9C1-717C-4515-AB65-A642A911E3F5}"/>
              </a:ext>
            </a:extLst>
          </p:cNvPr>
          <p:cNvGraphicFramePr>
            <a:graphicFrameLocks noGrp="1"/>
          </p:cNvGraphicFramePr>
          <p:nvPr>
            <p:ph type="chart" sz="quarter" idx="13"/>
            <p:extLst>
              <p:ext uri="{D42A27DB-BD31-4B8C-83A1-F6EECF244321}">
                <p14:modId xmlns:p14="http://schemas.microsoft.com/office/powerpoint/2010/main" val="4076706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DDE650-A465-47D6-A240-4FAC8C8CBB78}"/>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47384D7F-F0DA-4E91-9F3D-A28DCCBA6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892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60F3-2D6A-46B8-8304-3B4B36B2D5F5}"/>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58EB9B44-4C95-4613-89C7-1D29FA0AC4C3}"/>
              </a:ext>
            </a:extLst>
          </p:cNvPr>
          <p:cNvGraphicFramePr>
            <a:graphicFrameLocks noGrp="1"/>
          </p:cNvGraphicFramePr>
          <p:nvPr>
            <p:ph type="tbl" sz="quarter" idx="13"/>
            <p:extLst>
              <p:ext uri="{D42A27DB-BD31-4B8C-83A1-F6EECF244321}">
                <p14:modId xmlns:p14="http://schemas.microsoft.com/office/powerpoint/2010/main" val="573564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27278706"/>
                    </a:ext>
                  </a:extLst>
                </a:gridCol>
                <a:gridCol w="1645920">
                  <a:extLst>
                    <a:ext uri="{9D8B030D-6E8A-4147-A177-3AD203B41FA5}">
                      <a16:colId xmlns:a16="http://schemas.microsoft.com/office/drawing/2014/main" val="2683357565"/>
                    </a:ext>
                  </a:extLst>
                </a:gridCol>
                <a:gridCol w="1645920">
                  <a:extLst>
                    <a:ext uri="{9D8B030D-6E8A-4147-A177-3AD203B41FA5}">
                      <a16:colId xmlns:a16="http://schemas.microsoft.com/office/drawing/2014/main" val="2956524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1261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extLst>
                  <a:ext uri="{0D108BD9-81ED-4DB2-BD59-A6C34878D82A}">
                    <a16:rowId xmlns:a16="http://schemas.microsoft.com/office/drawing/2014/main" val="1859945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274939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10708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55994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12068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403935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10636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89058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85265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980554275"/>
                  </a:ext>
                </a:extLst>
              </a:tr>
            </a:tbl>
          </a:graphicData>
        </a:graphic>
      </p:graphicFrame>
      <p:sp>
        <p:nvSpPr>
          <p:cNvPr id="4" name="Text Placeholder 3">
            <a:extLst>
              <a:ext uri="{FF2B5EF4-FFF2-40B4-BE49-F238E27FC236}">
                <a16:creationId xmlns:a16="http://schemas.microsoft.com/office/drawing/2014/main" id="{AE81EFCC-C521-4BD8-B530-8D0C15A6DB9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579856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225CF-016F-4EA8-9C1A-12B8F98DBD40}"/>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06F5654B-2BA4-49F7-A3DB-49922358DDBE}"/>
              </a:ext>
            </a:extLst>
          </p:cNvPr>
          <p:cNvGraphicFramePr>
            <a:graphicFrameLocks noGrp="1"/>
          </p:cNvGraphicFramePr>
          <p:nvPr>
            <p:ph type="tbl" sz="quarter" idx="13"/>
            <p:extLst>
              <p:ext uri="{D42A27DB-BD31-4B8C-83A1-F6EECF244321}">
                <p14:modId xmlns:p14="http://schemas.microsoft.com/office/powerpoint/2010/main" val="715493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77966349"/>
                    </a:ext>
                  </a:extLst>
                </a:gridCol>
                <a:gridCol w="1645920">
                  <a:extLst>
                    <a:ext uri="{9D8B030D-6E8A-4147-A177-3AD203B41FA5}">
                      <a16:colId xmlns:a16="http://schemas.microsoft.com/office/drawing/2014/main" val="1867586122"/>
                    </a:ext>
                  </a:extLst>
                </a:gridCol>
                <a:gridCol w="1645920">
                  <a:extLst>
                    <a:ext uri="{9D8B030D-6E8A-4147-A177-3AD203B41FA5}">
                      <a16:colId xmlns:a16="http://schemas.microsoft.com/office/drawing/2014/main" val="139553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8380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79836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63323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8434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831763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7336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6896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01824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75615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46465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678072058"/>
                  </a:ext>
                </a:extLst>
              </a:tr>
            </a:tbl>
          </a:graphicData>
        </a:graphic>
      </p:graphicFrame>
      <p:sp>
        <p:nvSpPr>
          <p:cNvPr id="4" name="Text Placeholder 3">
            <a:extLst>
              <a:ext uri="{FF2B5EF4-FFF2-40B4-BE49-F238E27FC236}">
                <a16:creationId xmlns:a16="http://schemas.microsoft.com/office/drawing/2014/main" id="{2675505E-C385-4764-BDF0-8E7E9AF01BC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737523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62491-3660-40E1-9D53-184988DA4682}"/>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47F44019-9E08-4E71-A083-473F4BF886D2}"/>
              </a:ext>
            </a:extLst>
          </p:cNvPr>
          <p:cNvGraphicFramePr>
            <a:graphicFrameLocks noGrp="1"/>
          </p:cNvGraphicFramePr>
          <p:nvPr>
            <p:ph type="tbl" sz="quarter" idx="13"/>
            <p:extLst>
              <p:ext uri="{D42A27DB-BD31-4B8C-83A1-F6EECF244321}">
                <p14:modId xmlns:p14="http://schemas.microsoft.com/office/powerpoint/2010/main" val="3006882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94860216"/>
                    </a:ext>
                  </a:extLst>
                </a:gridCol>
                <a:gridCol w="1645920">
                  <a:extLst>
                    <a:ext uri="{9D8B030D-6E8A-4147-A177-3AD203B41FA5}">
                      <a16:colId xmlns:a16="http://schemas.microsoft.com/office/drawing/2014/main" val="3231817583"/>
                    </a:ext>
                  </a:extLst>
                </a:gridCol>
                <a:gridCol w="1645920">
                  <a:extLst>
                    <a:ext uri="{9D8B030D-6E8A-4147-A177-3AD203B41FA5}">
                      <a16:colId xmlns:a16="http://schemas.microsoft.com/office/drawing/2014/main" val="3971839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89472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09229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6464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22200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99399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154321628"/>
                  </a:ext>
                </a:extLst>
              </a:tr>
            </a:tbl>
          </a:graphicData>
        </a:graphic>
      </p:graphicFrame>
      <p:sp>
        <p:nvSpPr>
          <p:cNvPr id="4" name="Text Placeholder 3">
            <a:extLst>
              <a:ext uri="{FF2B5EF4-FFF2-40B4-BE49-F238E27FC236}">
                <a16:creationId xmlns:a16="http://schemas.microsoft.com/office/drawing/2014/main" id="{81B28C28-2E8D-4CB1-AF10-640207BD82F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283883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F21A0-A720-4924-B24E-C5FE68AF33BE}"/>
              </a:ext>
            </a:extLst>
          </p:cNvPr>
          <p:cNvSpPr>
            <a:spLocks noGrp="1"/>
          </p:cNvSpPr>
          <p:nvPr>
            <p:ph type="title"/>
          </p:nvPr>
        </p:nvSpPr>
        <p:spPr/>
        <p:txBody>
          <a:bodyPr/>
          <a:lstStyle/>
          <a:p>
            <a:r>
              <a:rPr lang="en-US"/>
              <a:t>Facebook (FB) Custom Own Posts Table (new) | KOSÉ</a:t>
            </a:r>
          </a:p>
        </p:txBody>
      </p:sp>
      <p:graphicFrame>
        <p:nvGraphicFramePr>
          <p:cNvPr id="5" name="Table Placeholder 4">
            <a:extLst>
              <a:ext uri="{FF2B5EF4-FFF2-40B4-BE49-F238E27FC236}">
                <a16:creationId xmlns:a16="http://schemas.microsoft.com/office/drawing/2014/main" id="{727FD89C-0DB8-442F-8A9B-9E6309357396}"/>
              </a:ext>
            </a:extLst>
          </p:cNvPr>
          <p:cNvGraphicFramePr>
            <a:graphicFrameLocks noGrp="1"/>
          </p:cNvGraphicFramePr>
          <p:nvPr>
            <p:ph type="tbl" sz="quarter" idx="13"/>
            <p:extLst>
              <p:ext uri="{D42A27DB-BD31-4B8C-83A1-F6EECF244321}">
                <p14:modId xmlns:p14="http://schemas.microsoft.com/office/powerpoint/2010/main" val="3495066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1930689"/>
                    </a:ext>
                  </a:extLst>
                </a:gridCol>
                <a:gridCol w="987552">
                  <a:extLst>
                    <a:ext uri="{9D8B030D-6E8A-4147-A177-3AD203B41FA5}">
                      <a16:colId xmlns:a16="http://schemas.microsoft.com/office/drawing/2014/main" val="2383105758"/>
                    </a:ext>
                  </a:extLst>
                </a:gridCol>
                <a:gridCol w="987552">
                  <a:extLst>
                    <a:ext uri="{9D8B030D-6E8A-4147-A177-3AD203B41FA5}">
                      <a16:colId xmlns:a16="http://schemas.microsoft.com/office/drawing/2014/main" val="2696363752"/>
                    </a:ext>
                  </a:extLst>
                </a:gridCol>
                <a:gridCol w="987552">
                  <a:extLst>
                    <a:ext uri="{9D8B030D-6E8A-4147-A177-3AD203B41FA5}">
                      <a16:colId xmlns:a16="http://schemas.microsoft.com/office/drawing/2014/main" val="3737400921"/>
                    </a:ext>
                  </a:extLst>
                </a:gridCol>
                <a:gridCol w="987552">
                  <a:extLst>
                    <a:ext uri="{9D8B030D-6E8A-4147-A177-3AD203B41FA5}">
                      <a16:colId xmlns:a16="http://schemas.microsoft.com/office/drawing/2014/main" val="178865154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2447260001"/>
                  </a:ext>
                </a:extLst>
              </a:tr>
              <a:tr h="370840">
                <a:tc>
                  <a:txBody>
                    <a:bodyPr/>
                    <a:lstStyle/>
                    <a:p>
                      <a:r>
                        <a:rPr lang="en-US" sz="1000" b="1"/>
                        <a:t>KOSÉ - 2020-04-23 12:51:19</a:t>
                      </a:r>
                      <a:r>
                        <a:rPr lang="en-US" sz="1000"/>
                        <a:t>
 Get instant, immediate skincare in a snap with our latest advanced brightening serum - 🌟ONE BY KOSÉ Melanoshot White D🌟</a:t>
                      </a:r>
                    </a:p>
                  </a:txBody>
                  <a:tcPr/>
                </a:tc>
                <a:tc>
                  <a:txBody>
                    <a:bodyPr/>
                    <a:lstStyle/>
                    <a:p>
                      <a:r>
                        <a:rPr lang="en-US" sz="1000"/>
                        <a:t>24</a:t>
                      </a:r>
                    </a:p>
                  </a:txBody>
                  <a:tcPr/>
                </a:tc>
                <a:tc>
                  <a:txBody>
                    <a:bodyPr/>
                    <a:lstStyle/>
                    <a:p>
                      <a:r>
                        <a:rPr lang="en-US" sz="1000"/>
                        <a:t>0</a:t>
                      </a:r>
                    </a:p>
                  </a:txBody>
                  <a:tcPr/>
                </a:tc>
                <a:tc>
                  <a:txBody>
                    <a:bodyPr/>
                    <a:lstStyle/>
                    <a:p>
                      <a:r>
                        <a:rPr lang="en-US" sz="1000"/>
                        <a:t>6</a:t>
                      </a:r>
                    </a:p>
                  </a:txBody>
                  <a:tcPr/>
                </a:tc>
                <a:tc>
                  <a:txBody>
                    <a:bodyPr/>
                    <a:lstStyle/>
                    <a:p>
                      <a:r>
                        <a:rPr lang="en-US" sz="1000"/>
                        <a:t>0.0164 %</a:t>
                      </a:r>
                    </a:p>
                  </a:txBody>
                  <a:tcPr/>
                </a:tc>
                <a:extLst>
                  <a:ext uri="{0D108BD9-81ED-4DB2-BD59-A6C34878D82A}">
                    <a16:rowId xmlns:a16="http://schemas.microsoft.com/office/drawing/2014/main" val="544181478"/>
                  </a:ext>
                </a:extLst>
              </a:tr>
              <a:tr h="370840">
                <a:tc>
                  <a:txBody>
                    <a:bodyPr/>
                    <a:lstStyle/>
                    <a:p>
                      <a:r>
                        <a:rPr lang="en-US" sz="1000" b="1"/>
                        <a:t>KOSÉ - 2020-04-02 12:26:00</a:t>
                      </a:r>
                      <a:r>
                        <a:rPr lang="en-US" sz="1000"/>
                        <a:t>
 Experience instant, immediate skincare, and combat dark spots right at the source with our latest advanced brightening serum - ✨ONE BY KOSÉ Melanoshot White D✨. Now formulated with four powerful ingredients that are even more effective for achieving flawless, glowing skin.🌟</a:t>
                      </a:r>
                    </a:p>
                  </a:txBody>
                  <a:tcPr/>
                </a:tc>
                <a:tc>
                  <a:txBody>
                    <a:bodyPr/>
                    <a:lstStyle/>
                    <a:p>
                      <a:r>
                        <a:rPr lang="en-US" sz="1000"/>
                        <a:t>21</a:t>
                      </a:r>
                    </a:p>
                  </a:txBody>
                  <a:tcPr/>
                </a:tc>
                <a:tc>
                  <a:txBody>
                    <a:bodyPr/>
                    <a:lstStyle/>
                    <a:p>
                      <a:r>
                        <a:rPr lang="en-US" sz="1000"/>
                        <a:t>1</a:t>
                      </a:r>
                    </a:p>
                  </a:txBody>
                  <a:tcPr/>
                </a:tc>
                <a:tc>
                  <a:txBody>
                    <a:bodyPr/>
                    <a:lstStyle/>
                    <a:p>
                      <a:r>
                        <a:rPr lang="en-US" sz="1000"/>
                        <a:t>7</a:t>
                      </a:r>
                    </a:p>
                  </a:txBody>
                  <a:tcPr/>
                </a:tc>
                <a:tc>
                  <a:txBody>
                    <a:bodyPr/>
                    <a:lstStyle/>
                    <a:p>
                      <a:r>
                        <a:rPr lang="en-US" sz="1000"/>
                        <a:t>0.0164 %</a:t>
                      </a:r>
                    </a:p>
                  </a:txBody>
                  <a:tcPr/>
                </a:tc>
                <a:extLst>
                  <a:ext uri="{0D108BD9-81ED-4DB2-BD59-A6C34878D82A}">
                    <a16:rowId xmlns:a16="http://schemas.microsoft.com/office/drawing/2014/main" val="3049735537"/>
                  </a:ext>
                </a:extLst>
              </a:tr>
              <a:tr h="370840">
                <a:tc>
                  <a:txBody>
                    <a:bodyPr/>
                    <a:lstStyle/>
                    <a:p>
                      <a:r>
                        <a:rPr lang="en-US" sz="1000" b="1"/>
                        <a:t>KOSÉ - 2020-04-08 12:37:07</a:t>
                      </a:r>
                      <a:r>
                        <a:rPr lang="en-US" sz="1000"/>
                        <a:t>
 Searching for the ONE skincare made for you? 🌟 Our latest advanced brightening serum - ✨ONE BY KOSÉ Melanoshot White D✨ might just be it. This serum is formulated with four powerful and unique ingredients that are even more effective for clear, glowing skin! 🤩 
Available now at our flagship store on Lazada and Hermo!</a:t>
                      </a:r>
                    </a:p>
                  </a:txBody>
                  <a:tcPr/>
                </a:tc>
                <a:tc>
                  <a:txBody>
                    <a:bodyPr/>
                    <a:lstStyle/>
                    <a:p>
                      <a:r>
                        <a:rPr lang="en-US" sz="1000"/>
                        <a:t>22</a:t>
                      </a:r>
                    </a:p>
                  </a:txBody>
                  <a:tcPr/>
                </a:tc>
                <a:tc>
                  <a:txBody>
                    <a:bodyPr/>
                    <a:lstStyle/>
                    <a:p>
                      <a:r>
                        <a:rPr lang="en-US" sz="1000"/>
                        <a:t>0</a:t>
                      </a:r>
                    </a:p>
                  </a:txBody>
                  <a:tcPr/>
                </a:tc>
                <a:tc>
                  <a:txBody>
                    <a:bodyPr/>
                    <a:lstStyle/>
                    <a:p>
                      <a:r>
                        <a:rPr lang="en-US" sz="1000"/>
                        <a:t>2</a:t>
                      </a:r>
                    </a:p>
                  </a:txBody>
                  <a:tcPr/>
                </a:tc>
                <a:tc>
                  <a:txBody>
                    <a:bodyPr/>
                    <a:lstStyle/>
                    <a:p>
                      <a:r>
                        <a:rPr lang="en-US" sz="1000"/>
                        <a:t>0.0133 %</a:t>
                      </a:r>
                    </a:p>
                  </a:txBody>
                  <a:tcPr/>
                </a:tc>
                <a:extLst>
                  <a:ext uri="{0D108BD9-81ED-4DB2-BD59-A6C34878D82A}">
                    <a16:rowId xmlns:a16="http://schemas.microsoft.com/office/drawing/2014/main" val="3562457797"/>
                  </a:ext>
                </a:extLst>
              </a:tr>
              <a:tr h="370840">
                <a:tc>
                  <a:txBody>
                    <a:bodyPr/>
                    <a:lstStyle/>
                    <a:p>
                      <a:r>
                        <a:rPr lang="en-US" sz="1000" b="1"/>
                        <a:t>KOSÉ - 2020-04-15 12:30:00</a:t>
                      </a:r>
                      <a:r>
                        <a:rPr lang="en-US" sz="1000"/>
                        <a:t>
 As the saying goes, “Prevention is better than cure.” Need a solution for dark spots on your skin? Watch to find out more.💡</a:t>
                      </a:r>
                    </a:p>
                  </a:txBody>
                  <a:tcPr/>
                </a:tc>
                <a:tc>
                  <a:txBody>
                    <a:bodyPr/>
                    <a:lstStyle/>
                    <a:p>
                      <a:r>
                        <a:rPr lang="en-US" sz="1000"/>
                        <a:t>20</a:t>
                      </a:r>
                    </a:p>
                  </a:txBody>
                  <a:tcPr/>
                </a:tc>
                <a:tc>
                  <a:txBody>
                    <a:bodyPr/>
                    <a:lstStyle/>
                    <a:p>
                      <a:r>
                        <a:rPr lang="en-US" sz="1000"/>
                        <a:t>0</a:t>
                      </a:r>
                    </a:p>
                  </a:txBody>
                  <a:tcPr/>
                </a:tc>
                <a:tc>
                  <a:txBody>
                    <a:bodyPr/>
                    <a:lstStyle/>
                    <a:p>
                      <a:r>
                        <a:rPr lang="en-US" sz="1000"/>
                        <a:t>4</a:t>
                      </a:r>
                    </a:p>
                  </a:txBody>
                  <a:tcPr/>
                </a:tc>
                <a:tc>
                  <a:txBody>
                    <a:bodyPr/>
                    <a:lstStyle/>
                    <a:p>
                      <a:r>
                        <a:rPr lang="en-US" sz="1000"/>
                        <a:t>0.0133 %</a:t>
                      </a:r>
                    </a:p>
                  </a:txBody>
                  <a:tcPr/>
                </a:tc>
                <a:extLst>
                  <a:ext uri="{0D108BD9-81ED-4DB2-BD59-A6C34878D82A}">
                    <a16:rowId xmlns:a16="http://schemas.microsoft.com/office/drawing/2014/main" val="2670674906"/>
                  </a:ext>
                </a:extLst>
              </a:tr>
              <a:tr h="370840">
                <a:tc>
                  <a:txBody>
                    <a:bodyPr/>
                    <a:lstStyle/>
                    <a:p>
                      <a:r>
                        <a:rPr lang="en-US" sz="1000" b="1"/>
                        <a:t>KOSÉ - 2020-04-14 16:42:06</a:t>
                      </a:r>
                      <a:r>
                        <a:rPr lang="en-US" sz="1000"/>
                        <a:t>
 👋 Say goodbye to dark spots with ✨ONE BY KOSÉ Melanoshot White D✨ - our advanced brightening serum that decolorizes dark spots right at their source! Now even more effective as it acts deep in the skin of pigmented areas for bright and clear skin.</a:t>
                      </a:r>
                    </a:p>
                  </a:txBody>
                  <a:tcPr/>
                </a:tc>
                <a:tc>
                  <a:txBody>
                    <a:bodyPr/>
                    <a:lstStyle/>
                    <a:p>
                      <a:r>
                        <a:rPr lang="en-US" sz="1000"/>
                        <a:t>17</a:t>
                      </a:r>
                    </a:p>
                  </a:txBody>
                  <a:tcPr/>
                </a:tc>
                <a:tc>
                  <a:txBody>
                    <a:bodyPr/>
                    <a:lstStyle/>
                    <a:p>
                      <a:r>
                        <a:rPr lang="en-US" sz="1000"/>
                        <a:t>1</a:t>
                      </a:r>
                    </a:p>
                  </a:txBody>
                  <a:tcPr/>
                </a:tc>
                <a:tc>
                  <a:txBody>
                    <a:bodyPr/>
                    <a:lstStyle/>
                    <a:p>
                      <a:r>
                        <a:rPr lang="en-US" sz="1000"/>
                        <a:t>4</a:t>
                      </a:r>
                    </a:p>
                  </a:txBody>
                  <a:tcPr/>
                </a:tc>
                <a:tc>
                  <a:txBody>
                    <a:bodyPr/>
                    <a:lstStyle/>
                    <a:p>
                      <a:r>
                        <a:rPr lang="en-US" sz="1000"/>
                        <a:t>0.0128 %</a:t>
                      </a:r>
                    </a:p>
                  </a:txBody>
                  <a:tcPr/>
                </a:tc>
                <a:extLst>
                  <a:ext uri="{0D108BD9-81ED-4DB2-BD59-A6C34878D82A}">
                    <a16:rowId xmlns:a16="http://schemas.microsoft.com/office/drawing/2014/main" val="1740755532"/>
                  </a:ext>
                </a:extLst>
              </a:tr>
            </a:tbl>
          </a:graphicData>
        </a:graphic>
      </p:graphicFrame>
      <p:sp>
        <p:nvSpPr>
          <p:cNvPr id="4" name="Text Placeholder 3">
            <a:extLst>
              <a:ext uri="{FF2B5EF4-FFF2-40B4-BE49-F238E27FC236}">
                <a16:creationId xmlns:a16="http://schemas.microsoft.com/office/drawing/2014/main" id="{D5795DB5-1D22-40C4-BD48-DC88FD7272B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8886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9B2B7-F835-4AF7-BB81-FE386D139D76}"/>
              </a:ext>
            </a:extLst>
          </p:cNvPr>
          <p:cNvSpPr>
            <a:spLocks noGrp="1"/>
          </p:cNvSpPr>
          <p:nvPr>
            <p:ph type="title"/>
          </p:nvPr>
        </p:nvSpPr>
        <p:spPr/>
        <p:txBody>
          <a:bodyPr/>
          <a:lstStyle/>
          <a:p>
            <a:r>
              <a:rPr lang="en-US"/>
              <a:t>Facebook Own Posts Table | KOSÉ - 1 of 4</a:t>
            </a:r>
          </a:p>
        </p:txBody>
      </p:sp>
      <p:graphicFrame>
        <p:nvGraphicFramePr>
          <p:cNvPr id="5" name="Table Placeholder 4">
            <a:extLst>
              <a:ext uri="{FF2B5EF4-FFF2-40B4-BE49-F238E27FC236}">
                <a16:creationId xmlns:a16="http://schemas.microsoft.com/office/drawing/2014/main" id="{3C8657F8-3DED-43BF-82DD-C351B8CD1DFF}"/>
              </a:ext>
            </a:extLst>
          </p:cNvPr>
          <p:cNvGraphicFramePr>
            <a:graphicFrameLocks noGrp="1"/>
          </p:cNvGraphicFramePr>
          <p:nvPr>
            <p:ph type="tbl" sz="quarter" idx="13"/>
            <p:extLst>
              <p:ext uri="{D42A27DB-BD31-4B8C-83A1-F6EECF244321}">
                <p14:modId xmlns:p14="http://schemas.microsoft.com/office/powerpoint/2010/main" val="391987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5619024"/>
                    </a:ext>
                  </a:extLst>
                </a:gridCol>
                <a:gridCol w="822960">
                  <a:extLst>
                    <a:ext uri="{9D8B030D-6E8A-4147-A177-3AD203B41FA5}">
                      <a16:colId xmlns:a16="http://schemas.microsoft.com/office/drawing/2014/main" val="404155705"/>
                    </a:ext>
                  </a:extLst>
                </a:gridCol>
                <a:gridCol w="822960">
                  <a:extLst>
                    <a:ext uri="{9D8B030D-6E8A-4147-A177-3AD203B41FA5}">
                      <a16:colId xmlns:a16="http://schemas.microsoft.com/office/drawing/2014/main" val="707155181"/>
                    </a:ext>
                  </a:extLst>
                </a:gridCol>
                <a:gridCol w="822960">
                  <a:extLst>
                    <a:ext uri="{9D8B030D-6E8A-4147-A177-3AD203B41FA5}">
                      <a16:colId xmlns:a16="http://schemas.microsoft.com/office/drawing/2014/main" val="2131434789"/>
                    </a:ext>
                  </a:extLst>
                </a:gridCol>
                <a:gridCol w="822960">
                  <a:extLst>
                    <a:ext uri="{9D8B030D-6E8A-4147-A177-3AD203B41FA5}">
                      <a16:colId xmlns:a16="http://schemas.microsoft.com/office/drawing/2014/main" val="225250619"/>
                    </a:ext>
                  </a:extLst>
                </a:gridCol>
                <a:gridCol w="822960">
                  <a:extLst>
                    <a:ext uri="{9D8B030D-6E8A-4147-A177-3AD203B41FA5}">
                      <a16:colId xmlns:a16="http://schemas.microsoft.com/office/drawing/2014/main" val="1466946302"/>
                    </a:ext>
                  </a:extLst>
                </a:gridCol>
                <a:gridCol w="822960">
                  <a:extLst>
                    <a:ext uri="{9D8B030D-6E8A-4147-A177-3AD203B41FA5}">
                      <a16:colId xmlns:a16="http://schemas.microsoft.com/office/drawing/2014/main" val="2401587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954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- 2020-04-30 16:57:15</a:t>
                      </a:r>
                      <a:r>
                        <a:rPr kumimoji="0" lang="en-US" sz="1000" b="0" i="0" u="none" strike="noStrike" kern="1200" cap="none" spc="0" normalizeH="0" baseline="0" noProof="0">
                          <a:ln>
                            <a:noFill/>
                          </a:ln>
                          <a:solidFill>
                            <a:prstClr val="black"/>
                          </a:solidFill>
                          <a:effectLst/>
                          <a:uLnTx/>
                          <a:uFillTx/>
                          <a:latin typeface="+mn-lt"/>
                          <a:ea typeface="+mn-ea"/>
                          <a:cs typeface="+mn-cs"/>
                        </a:rPr>
                        <a:t>
 ✨Melanoshot White D✨ is our latest advanced brightening serum designed to decolorize dark spots at its source. Start your journey to bright and clear skin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2537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- 2020-04-28 16:56:30</a:t>
                      </a:r>
                      <a:r>
                        <a:rPr kumimoji="0" lang="en-US" sz="1000" b="0" i="0" u="none" strike="noStrike" kern="1200" cap="none" spc="0" normalizeH="0" baseline="0" noProof="0">
                          <a:ln>
                            <a:noFill/>
                          </a:ln>
                          <a:solidFill>
                            <a:prstClr val="black"/>
                          </a:solidFill>
                          <a:effectLst/>
                          <a:uLnTx/>
                          <a:uFillTx/>
                          <a:latin typeface="+mn-lt"/>
                          <a:ea typeface="+mn-ea"/>
                          <a:cs typeface="+mn-cs"/>
                        </a:rPr>
                        <a:t>
 Need a solution for your dark spots? 🤔 Melanoshot White D may just be it. 💡 Formulated with Kojic Acid and three other powerful ingredients, discover clear, flawless skin in a matter of weeks. Try it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560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- 2020-04-27 16:56:10</a:t>
                      </a:r>
                      <a:r>
                        <a:rPr kumimoji="0" lang="en-US" sz="1000" b="0" i="0" u="none" strike="noStrike" kern="1200" cap="none" spc="0" normalizeH="0" baseline="0" noProof="0">
                          <a:ln>
                            <a:noFill/>
                          </a:ln>
                          <a:solidFill>
                            <a:prstClr val="black"/>
                          </a:solidFill>
                          <a:effectLst/>
                          <a:uLnTx/>
                          <a:uFillTx/>
                          <a:latin typeface="+mn-lt"/>
                          <a:ea typeface="+mn-ea"/>
                          <a:cs typeface="+mn-cs"/>
                        </a:rPr>
                        <a:t>
 It's dark spots no more with Melanoshot White D! 🤩 Specially created with four powerful ingredients including Kojic Acid - it's even more effective at decolorizing dark spots right at their source to reveal beautiful, glowing skin.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975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- 2020-04-24 12:43:00</a:t>
                      </a:r>
                      <a:r>
                        <a:rPr kumimoji="0" lang="en-US" sz="1000" b="0" i="0" u="none" strike="noStrike" kern="1200" cap="none" spc="0" normalizeH="0" baseline="0" noProof="0">
                          <a:ln>
                            <a:noFill/>
                          </a:ln>
                          <a:solidFill>
                            <a:prstClr val="black"/>
                          </a:solidFill>
                          <a:effectLst/>
                          <a:uLnTx/>
                          <a:uFillTx/>
                          <a:latin typeface="+mn-lt"/>
                          <a:ea typeface="+mn-ea"/>
                          <a:cs typeface="+mn-cs"/>
                        </a:rPr>
                        <a:t>
 Our No.1 Brightening Serum - ONE BY KOSÉ Melanoshot White D has arrived, and it’s here to stay (on your skin). Get clear and flawless skin like never before with our latest creation!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34146344"/>
                  </a:ext>
                </a:extLst>
              </a:tr>
            </a:tbl>
          </a:graphicData>
        </a:graphic>
      </p:graphicFrame>
      <p:sp>
        <p:nvSpPr>
          <p:cNvPr id="4" name="Text Placeholder 3">
            <a:extLst>
              <a:ext uri="{FF2B5EF4-FFF2-40B4-BE49-F238E27FC236}">
                <a16:creationId xmlns:a16="http://schemas.microsoft.com/office/drawing/2014/main" id="{ED45BD5D-88C9-4609-B934-D5EDD68CC42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50403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7A040-B569-4822-9048-9D12D4F71DC9}"/>
              </a:ext>
            </a:extLst>
          </p:cNvPr>
          <p:cNvSpPr>
            <a:spLocks noGrp="1"/>
          </p:cNvSpPr>
          <p:nvPr>
            <p:ph type="title"/>
          </p:nvPr>
        </p:nvSpPr>
        <p:spPr/>
        <p:txBody>
          <a:bodyPr/>
          <a:lstStyle/>
          <a:p>
            <a:r>
              <a:rPr lang="en-US"/>
              <a:t>Facebook Own Posts Table | KOSÉ - 2 of 4</a:t>
            </a:r>
          </a:p>
        </p:txBody>
      </p:sp>
      <p:graphicFrame>
        <p:nvGraphicFramePr>
          <p:cNvPr id="5" name="Table Placeholder 4">
            <a:extLst>
              <a:ext uri="{FF2B5EF4-FFF2-40B4-BE49-F238E27FC236}">
                <a16:creationId xmlns:a16="http://schemas.microsoft.com/office/drawing/2014/main" id="{5AB0D668-AF72-4828-B1AE-9792490F0F1F}"/>
              </a:ext>
            </a:extLst>
          </p:cNvPr>
          <p:cNvGraphicFramePr>
            <a:graphicFrameLocks noGrp="1"/>
          </p:cNvGraphicFramePr>
          <p:nvPr>
            <p:ph type="tbl" sz="quarter" idx="13"/>
            <p:extLst>
              <p:ext uri="{D42A27DB-BD31-4B8C-83A1-F6EECF244321}">
                <p14:modId xmlns:p14="http://schemas.microsoft.com/office/powerpoint/2010/main" val="1267713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557143"/>
                    </a:ext>
                  </a:extLst>
                </a:gridCol>
                <a:gridCol w="822960">
                  <a:extLst>
                    <a:ext uri="{9D8B030D-6E8A-4147-A177-3AD203B41FA5}">
                      <a16:colId xmlns:a16="http://schemas.microsoft.com/office/drawing/2014/main" val="1494066744"/>
                    </a:ext>
                  </a:extLst>
                </a:gridCol>
                <a:gridCol w="822960">
                  <a:extLst>
                    <a:ext uri="{9D8B030D-6E8A-4147-A177-3AD203B41FA5}">
                      <a16:colId xmlns:a16="http://schemas.microsoft.com/office/drawing/2014/main" val="4103044596"/>
                    </a:ext>
                  </a:extLst>
                </a:gridCol>
                <a:gridCol w="822960">
                  <a:extLst>
                    <a:ext uri="{9D8B030D-6E8A-4147-A177-3AD203B41FA5}">
                      <a16:colId xmlns:a16="http://schemas.microsoft.com/office/drawing/2014/main" val="1424839646"/>
                    </a:ext>
                  </a:extLst>
                </a:gridCol>
                <a:gridCol w="822960">
                  <a:extLst>
                    <a:ext uri="{9D8B030D-6E8A-4147-A177-3AD203B41FA5}">
                      <a16:colId xmlns:a16="http://schemas.microsoft.com/office/drawing/2014/main" val="3574063834"/>
                    </a:ext>
                  </a:extLst>
                </a:gridCol>
                <a:gridCol w="822960">
                  <a:extLst>
                    <a:ext uri="{9D8B030D-6E8A-4147-A177-3AD203B41FA5}">
                      <a16:colId xmlns:a16="http://schemas.microsoft.com/office/drawing/2014/main" val="3083841857"/>
                    </a:ext>
                  </a:extLst>
                </a:gridCol>
                <a:gridCol w="822960">
                  <a:extLst>
                    <a:ext uri="{9D8B030D-6E8A-4147-A177-3AD203B41FA5}">
                      <a16:colId xmlns:a16="http://schemas.microsoft.com/office/drawing/2014/main" val="1941925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501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- 2020-04-23 12:51:19</a:t>
                      </a:r>
                      <a:r>
                        <a:rPr kumimoji="0" lang="en-US" sz="1000" b="0" i="0" u="none" strike="noStrike" kern="1200" cap="none" spc="0" normalizeH="0" baseline="0" noProof="0">
                          <a:ln>
                            <a:noFill/>
                          </a:ln>
                          <a:solidFill>
                            <a:prstClr val="black"/>
                          </a:solidFill>
                          <a:effectLst/>
                          <a:uLnTx/>
                          <a:uFillTx/>
                          <a:latin typeface="+mn-lt"/>
                          <a:ea typeface="+mn-ea"/>
                          <a:cs typeface="+mn-cs"/>
                        </a:rPr>
                        <a:t>
 Get instant, immediate skincare in a snap with our latest advanced brightening serum - 🌟ONE BY KOSÉ Melanoshot White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474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- 2020-04-21 20:44:00</a:t>
                      </a:r>
                      <a:r>
                        <a:rPr kumimoji="0" lang="en-US" sz="1000" b="0" i="0" u="none" strike="noStrike" kern="1200" cap="none" spc="0" normalizeH="0" baseline="0" noProof="0">
                          <a:ln>
                            <a:noFill/>
                          </a:ln>
                          <a:solidFill>
                            <a:prstClr val="black"/>
                          </a:solidFill>
                          <a:effectLst/>
                          <a:uLnTx/>
                          <a:uFillTx/>
                          <a:latin typeface="+mn-lt"/>
                          <a:ea typeface="+mn-ea"/>
                          <a:cs typeface="+mn-cs"/>
                        </a:rPr>
                        <a:t>
 Get instant, immediate skincare in a snap with our latest advanced brightening serum - 🌟ONE BY KOSÉ Melanoshot White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4510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- 2020-04-20 16:49:06</a:t>
                      </a:r>
                      <a:r>
                        <a:rPr kumimoji="0" lang="en-US" sz="1000" b="0" i="0" u="none" strike="noStrike" kern="1200" cap="none" spc="0" normalizeH="0" baseline="0" noProof="0">
                          <a:ln>
                            <a:noFill/>
                          </a:ln>
                          <a:solidFill>
                            <a:prstClr val="black"/>
                          </a:solidFill>
                          <a:effectLst/>
                          <a:uLnTx/>
                          <a:uFillTx/>
                          <a:latin typeface="+mn-lt"/>
                          <a:ea typeface="+mn-ea"/>
                          <a:cs typeface="+mn-cs"/>
                        </a:rPr>
                        <a:t>
 💆 Feed your skin with the magical properties of four powerful ingredients in ✨ONE BY KOSÉ Melanoshot White D✨, our latest advanced brightening serum made to decolorize dark spots at their source and provide instant, immediate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933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- 2020-04-17 16:42:48</a:t>
                      </a:r>
                      <a:r>
                        <a:rPr kumimoji="0" lang="en-US" sz="1000" b="0" i="0" u="none" strike="noStrike" kern="1200" cap="none" spc="0" normalizeH="0" baseline="0" noProof="0">
                          <a:ln>
                            <a:noFill/>
                          </a:ln>
                          <a:solidFill>
                            <a:prstClr val="black"/>
                          </a:solidFill>
                          <a:effectLst/>
                          <a:uLnTx/>
                          <a:uFillTx/>
                          <a:latin typeface="+mn-lt"/>
                          <a:ea typeface="+mn-ea"/>
                          <a:cs typeface="+mn-cs"/>
                        </a:rPr>
                        <a:t>
 Formulated with four powerful ingredients all in one bottle 🧴 - discover clear, flawless skin with ✨ONE BY KOSÉ Melanoshot White D✨, our latest advanced brightening serum!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9929448"/>
                  </a:ext>
                </a:extLst>
              </a:tr>
            </a:tbl>
          </a:graphicData>
        </a:graphic>
      </p:graphicFrame>
      <p:sp>
        <p:nvSpPr>
          <p:cNvPr id="4" name="Text Placeholder 3">
            <a:extLst>
              <a:ext uri="{FF2B5EF4-FFF2-40B4-BE49-F238E27FC236}">
                <a16:creationId xmlns:a16="http://schemas.microsoft.com/office/drawing/2014/main" id="{F659FE98-D508-4051-88E5-072F5C61072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632483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5A08C-659F-42D3-8AB3-8682F4C037A2}"/>
              </a:ext>
            </a:extLst>
          </p:cNvPr>
          <p:cNvSpPr>
            <a:spLocks noGrp="1"/>
          </p:cNvSpPr>
          <p:nvPr>
            <p:ph type="title"/>
          </p:nvPr>
        </p:nvSpPr>
        <p:spPr/>
        <p:txBody>
          <a:bodyPr/>
          <a:lstStyle/>
          <a:p>
            <a:r>
              <a:rPr lang="en-US"/>
              <a:t>Facebook Own Posts Table | KOSÉ - 3 of 4</a:t>
            </a:r>
          </a:p>
        </p:txBody>
      </p:sp>
      <p:graphicFrame>
        <p:nvGraphicFramePr>
          <p:cNvPr id="5" name="Table Placeholder 4">
            <a:extLst>
              <a:ext uri="{FF2B5EF4-FFF2-40B4-BE49-F238E27FC236}">
                <a16:creationId xmlns:a16="http://schemas.microsoft.com/office/drawing/2014/main" id="{2AC28C64-CB7A-44B2-8485-4F04CB4464B2}"/>
              </a:ext>
            </a:extLst>
          </p:cNvPr>
          <p:cNvGraphicFramePr>
            <a:graphicFrameLocks noGrp="1"/>
          </p:cNvGraphicFramePr>
          <p:nvPr>
            <p:ph type="tbl" sz="quarter" idx="13"/>
            <p:extLst>
              <p:ext uri="{D42A27DB-BD31-4B8C-83A1-F6EECF244321}">
                <p14:modId xmlns:p14="http://schemas.microsoft.com/office/powerpoint/2010/main" val="348219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9129443"/>
                    </a:ext>
                  </a:extLst>
                </a:gridCol>
                <a:gridCol w="822960">
                  <a:extLst>
                    <a:ext uri="{9D8B030D-6E8A-4147-A177-3AD203B41FA5}">
                      <a16:colId xmlns:a16="http://schemas.microsoft.com/office/drawing/2014/main" val="45427186"/>
                    </a:ext>
                  </a:extLst>
                </a:gridCol>
                <a:gridCol w="822960">
                  <a:extLst>
                    <a:ext uri="{9D8B030D-6E8A-4147-A177-3AD203B41FA5}">
                      <a16:colId xmlns:a16="http://schemas.microsoft.com/office/drawing/2014/main" val="261415308"/>
                    </a:ext>
                  </a:extLst>
                </a:gridCol>
                <a:gridCol w="822960">
                  <a:extLst>
                    <a:ext uri="{9D8B030D-6E8A-4147-A177-3AD203B41FA5}">
                      <a16:colId xmlns:a16="http://schemas.microsoft.com/office/drawing/2014/main" val="1793556212"/>
                    </a:ext>
                  </a:extLst>
                </a:gridCol>
                <a:gridCol w="822960">
                  <a:extLst>
                    <a:ext uri="{9D8B030D-6E8A-4147-A177-3AD203B41FA5}">
                      <a16:colId xmlns:a16="http://schemas.microsoft.com/office/drawing/2014/main" val="2371514043"/>
                    </a:ext>
                  </a:extLst>
                </a:gridCol>
                <a:gridCol w="822960">
                  <a:extLst>
                    <a:ext uri="{9D8B030D-6E8A-4147-A177-3AD203B41FA5}">
                      <a16:colId xmlns:a16="http://schemas.microsoft.com/office/drawing/2014/main" val="3319977714"/>
                    </a:ext>
                  </a:extLst>
                </a:gridCol>
                <a:gridCol w="822960">
                  <a:extLst>
                    <a:ext uri="{9D8B030D-6E8A-4147-A177-3AD203B41FA5}">
                      <a16:colId xmlns:a16="http://schemas.microsoft.com/office/drawing/2014/main" val="336154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236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- 2020-04-17 14:44:41</a:t>
                      </a:r>
                      <a:r>
                        <a:rPr kumimoji="0" lang="en-US" sz="1000" b="0" i="0" u="none" strike="noStrike" kern="1200" cap="none" spc="0" normalizeH="0" baseline="0" noProof="0">
                          <a:ln>
                            <a:noFill/>
                          </a:ln>
                          <a:solidFill>
                            <a:prstClr val="black"/>
                          </a:solidFill>
                          <a:effectLst/>
                          <a:uLnTx/>
                          <a:uFillTx/>
                          <a:latin typeface="+mn-lt"/>
                          <a:ea typeface="+mn-ea"/>
                          <a:cs typeface="+mn-cs"/>
                        </a:rPr>
                        <a:t>
 [MCO Special]🛍️ Extended to 30 April 2020!
Craving for some retail therapy at home? We heard you.
Starting today till 30 April 2020, Enjoy 10% discount for storewide single items and receive GWPs worth RM40 for every purchase at the KOSÉ Lazada flagship store.
Add your favourites to cart and checkout today at KOSÉ Lazmall!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475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- 2020-04-15 12:30:00</a:t>
                      </a:r>
                      <a:r>
                        <a:rPr kumimoji="0" lang="en-US" sz="1000" b="0" i="0" u="none" strike="noStrike" kern="1200" cap="none" spc="0" normalizeH="0" baseline="0" noProof="0">
                          <a:ln>
                            <a:noFill/>
                          </a:ln>
                          <a:solidFill>
                            <a:prstClr val="black"/>
                          </a:solidFill>
                          <a:effectLst/>
                          <a:uLnTx/>
                          <a:uFillTx/>
                          <a:latin typeface="+mn-lt"/>
                          <a:ea typeface="+mn-ea"/>
                          <a:cs typeface="+mn-cs"/>
                        </a:rPr>
                        <a:t>
 As the saying goes, “Prevention is better than cure.” Need a solution for dark spots on your skin? Watch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3632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- 2020-04-14 16:42:06</a:t>
                      </a:r>
                      <a:r>
                        <a:rPr kumimoji="0" lang="en-US" sz="1000" b="0" i="0" u="none" strike="noStrike" kern="1200" cap="none" spc="0" normalizeH="0" baseline="0" noProof="0">
                          <a:ln>
                            <a:noFill/>
                          </a:ln>
                          <a:solidFill>
                            <a:prstClr val="black"/>
                          </a:solidFill>
                          <a:effectLst/>
                          <a:uLnTx/>
                          <a:uFillTx/>
                          <a:latin typeface="+mn-lt"/>
                          <a:ea typeface="+mn-ea"/>
                          <a:cs typeface="+mn-cs"/>
                        </a:rPr>
                        <a:t>
 👋 Say goodbye to dark spots with ✨ONE BY KOSÉ Melanoshot White D✨ - our advanced brightening serum that decolorizes dark spots right at their source! Now even more effective as it acts deep in the skin of pigmented areas for bright and clear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0563783"/>
                  </a:ext>
                </a:extLst>
              </a:tr>
            </a:tbl>
          </a:graphicData>
        </a:graphic>
      </p:graphicFrame>
      <p:sp>
        <p:nvSpPr>
          <p:cNvPr id="4" name="Text Placeholder 3">
            <a:extLst>
              <a:ext uri="{FF2B5EF4-FFF2-40B4-BE49-F238E27FC236}">
                <a16:creationId xmlns:a16="http://schemas.microsoft.com/office/drawing/2014/main" id="{DD0A8513-4088-4A55-8E73-286AE9DC4F9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535949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7EE20-4DEE-4280-9234-91D2B94955AC}"/>
              </a:ext>
            </a:extLst>
          </p:cNvPr>
          <p:cNvSpPr>
            <a:spLocks noGrp="1"/>
          </p:cNvSpPr>
          <p:nvPr>
            <p:ph type="title"/>
          </p:nvPr>
        </p:nvSpPr>
        <p:spPr/>
        <p:txBody>
          <a:bodyPr/>
          <a:lstStyle/>
          <a:p>
            <a:r>
              <a:rPr lang="en-US"/>
              <a:t>Facebook Own Posts Table | KOSÉ - 4 of 4</a:t>
            </a:r>
          </a:p>
        </p:txBody>
      </p:sp>
      <p:graphicFrame>
        <p:nvGraphicFramePr>
          <p:cNvPr id="5" name="Table Placeholder 4">
            <a:extLst>
              <a:ext uri="{FF2B5EF4-FFF2-40B4-BE49-F238E27FC236}">
                <a16:creationId xmlns:a16="http://schemas.microsoft.com/office/drawing/2014/main" id="{DFAE002B-D6DD-4BE0-9C6C-5E84234936FC}"/>
              </a:ext>
            </a:extLst>
          </p:cNvPr>
          <p:cNvGraphicFramePr>
            <a:graphicFrameLocks noGrp="1"/>
          </p:cNvGraphicFramePr>
          <p:nvPr>
            <p:ph type="tbl" sz="quarter" idx="13"/>
            <p:extLst>
              <p:ext uri="{D42A27DB-BD31-4B8C-83A1-F6EECF244321}">
                <p14:modId xmlns:p14="http://schemas.microsoft.com/office/powerpoint/2010/main" val="213376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6022328"/>
                    </a:ext>
                  </a:extLst>
                </a:gridCol>
                <a:gridCol w="822960">
                  <a:extLst>
                    <a:ext uri="{9D8B030D-6E8A-4147-A177-3AD203B41FA5}">
                      <a16:colId xmlns:a16="http://schemas.microsoft.com/office/drawing/2014/main" val="638873793"/>
                    </a:ext>
                  </a:extLst>
                </a:gridCol>
                <a:gridCol w="822960">
                  <a:extLst>
                    <a:ext uri="{9D8B030D-6E8A-4147-A177-3AD203B41FA5}">
                      <a16:colId xmlns:a16="http://schemas.microsoft.com/office/drawing/2014/main" val="520207484"/>
                    </a:ext>
                  </a:extLst>
                </a:gridCol>
                <a:gridCol w="822960">
                  <a:extLst>
                    <a:ext uri="{9D8B030D-6E8A-4147-A177-3AD203B41FA5}">
                      <a16:colId xmlns:a16="http://schemas.microsoft.com/office/drawing/2014/main" val="1993093492"/>
                    </a:ext>
                  </a:extLst>
                </a:gridCol>
                <a:gridCol w="822960">
                  <a:extLst>
                    <a:ext uri="{9D8B030D-6E8A-4147-A177-3AD203B41FA5}">
                      <a16:colId xmlns:a16="http://schemas.microsoft.com/office/drawing/2014/main" val="3120843283"/>
                    </a:ext>
                  </a:extLst>
                </a:gridCol>
                <a:gridCol w="822960">
                  <a:extLst>
                    <a:ext uri="{9D8B030D-6E8A-4147-A177-3AD203B41FA5}">
                      <a16:colId xmlns:a16="http://schemas.microsoft.com/office/drawing/2014/main" val="835483207"/>
                    </a:ext>
                  </a:extLst>
                </a:gridCol>
                <a:gridCol w="822960">
                  <a:extLst>
                    <a:ext uri="{9D8B030D-6E8A-4147-A177-3AD203B41FA5}">
                      <a16:colId xmlns:a16="http://schemas.microsoft.com/office/drawing/2014/main" val="77862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558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- 2020-04-08 12:37:07</a:t>
                      </a:r>
                      <a:r>
                        <a:rPr kumimoji="0" lang="en-US" sz="1000" b="0" i="0" u="none" strike="noStrike" kern="1200" cap="none" spc="0" normalizeH="0" baseline="0" noProof="0">
                          <a:ln>
                            <a:noFill/>
                          </a:ln>
                          <a:solidFill>
                            <a:prstClr val="black"/>
                          </a:solidFill>
                          <a:effectLst/>
                          <a:uLnTx/>
                          <a:uFillTx/>
                          <a:latin typeface="+mn-lt"/>
                          <a:ea typeface="+mn-ea"/>
                          <a:cs typeface="+mn-cs"/>
                        </a:rPr>
                        <a:t>
 Searching for the ONE skincare made for you? 🌟 Our latest advanced brightening serum - ✨ONE BY KOSÉ Melanoshot White D✨ might just be it. This serum is formulated with four powerful and unique ingredients that are even more effective for clear, glowing skin! 🤩 
Available now at our flagship store on Lazada and Hermo!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816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- 2020-04-02 12:26:00</a:t>
                      </a:r>
                      <a:r>
                        <a:rPr kumimoji="0" lang="en-US" sz="1000" b="0" i="0" u="none" strike="noStrike" kern="1200" cap="none" spc="0" normalizeH="0" baseline="0" noProof="0">
                          <a:ln>
                            <a:noFill/>
                          </a:ln>
                          <a:solidFill>
                            <a:prstClr val="black"/>
                          </a:solidFill>
                          <a:effectLst/>
                          <a:uLnTx/>
                          <a:uFillTx/>
                          <a:latin typeface="+mn-lt"/>
                          <a:ea typeface="+mn-ea"/>
                          <a:cs typeface="+mn-cs"/>
                        </a:rPr>
                        <a:t>
 Experience instant, immediate skincare, and combat dark spots right at the source with our latest advanced brightening serum - ✨ONE BY KOSÉ Melanoshot White D✨. Now formulated with four powerful ingredients that are even more effective for achieving flawless, glowing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25890719"/>
                  </a:ext>
                </a:extLst>
              </a:tr>
            </a:tbl>
          </a:graphicData>
        </a:graphic>
      </p:graphicFrame>
      <p:sp>
        <p:nvSpPr>
          <p:cNvPr id="4" name="Text Placeholder 3">
            <a:extLst>
              <a:ext uri="{FF2B5EF4-FFF2-40B4-BE49-F238E27FC236}">
                <a16:creationId xmlns:a16="http://schemas.microsoft.com/office/drawing/2014/main" id="{A9D7B6A1-95AC-46F6-8A70-DB748686BA7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7662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97744-44D4-4FCF-B462-644CF8A921E8}"/>
              </a:ext>
            </a:extLst>
          </p:cNvPr>
          <p:cNvSpPr>
            <a:spLocks noGrp="1"/>
          </p:cNvSpPr>
          <p:nvPr>
            <p:ph type="title"/>
          </p:nvPr>
        </p:nvSpPr>
        <p:spPr/>
        <p:txBody>
          <a:bodyPr/>
          <a:lstStyle/>
          <a:p>
            <a:r>
              <a:rPr lang="en-US"/>
              <a:t>Facebook Total Engagements | KOSÉ</a:t>
            </a:r>
          </a:p>
        </p:txBody>
      </p:sp>
      <p:graphicFrame>
        <p:nvGraphicFramePr>
          <p:cNvPr id="6" name="Chart Placeholder 5">
            <a:extLst>
              <a:ext uri="{FF2B5EF4-FFF2-40B4-BE49-F238E27FC236}">
                <a16:creationId xmlns:a16="http://schemas.microsoft.com/office/drawing/2014/main" id="{4F2C84AF-55B1-465A-AC35-68D52FAB160B}"/>
              </a:ext>
            </a:extLst>
          </p:cNvPr>
          <p:cNvGraphicFramePr>
            <a:graphicFrameLocks noGrp="1"/>
          </p:cNvGraphicFramePr>
          <p:nvPr>
            <p:ph type="chart" sz="quarter" idx="13"/>
            <p:extLst>
              <p:ext uri="{D42A27DB-BD31-4B8C-83A1-F6EECF244321}">
                <p14:modId xmlns:p14="http://schemas.microsoft.com/office/powerpoint/2010/main" val="4222985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E247F4-FD42-4732-B6FD-286AD8ECF13F}"/>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CDC8F95C-A647-4B5D-BACA-DEB8ABFF2A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926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A6123-D591-43AF-9B2E-435A1328A705}"/>
              </a:ext>
            </a:extLst>
          </p:cNvPr>
          <p:cNvSpPr>
            <a:spLocks noGrp="1"/>
          </p:cNvSpPr>
          <p:nvPr>
            <p:ph type="title"/>
          </p:nvPr>
        </p:nvSpPr>
        <p:spPr/>
        <p:txBody>
          <a:bodyPr/>
          <a:lstStyle/>
          <a:p>
            <a:r>
              <a:rPr lang="en-US"/>
              <a:t>Facebook Impressions &amp; Reach | KOSÉ</a:t>
            </a:r>
          </a:p>
        </p:txBody>
      </p:sp>
      <p:graphicFrame>
        <p:nvGraphicFramePr>
          <p:cNvPr id="6" name="Chart Placeholder 5">
            <a:extLst>
              <a:ext uri="{FF2B5EF4-FFF2-40B4-BE49-F238E27FC236}">
                <a16:creationId xmlns:a16="http://schemas.microsoft.com/office/drawing/2014/main" id="{5DED1D89-A608-49DE-8A40-CA3FA5B83940}"/>
              </a:ext>
            </a:extLst>
          </p:cNvPr>
          <p:cNvGraphicFramePr>
            <a:graphicFrameLocks noGrp="1"/>
          </p:cNvGraphicFramePr>
          <p:nvPr>
            <p:ph type="chart" sz="quarter" idx="13"/>
            <p:extLst>
              <p:ext uri="{D42A27DB-BD31-4B8C-83A1-F6EECF244321}">
                <p14:modId xmlns:p14="http://schemas.microsoft.com/office/powerpoint/2010/main" val="853398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621C10-5D07-43EC-81EF-C55CC8BFAEF1}"/>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9DB398D3-64D3-4EC5-B7F4-E4EEAA3E91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6308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2F707-CFED-4214-99CB-33C49F999112}"/>
              </a:ext>
            </a:extLst>
          </p:cNvPr>
          <p:cNvSpPr>
            <a:spLocks noGrp="1"/>
          </p:cNvSpPr>
          <p:nvPr>
            <p:ph type="title"/>
          </p:nvPr>
        </p:nvSpPr>
        <p:spPr/>
        <p:txBody>
          <a:bodyPr/>
          <a:lstStyle/>
          <a:p>
            <a:r>
              <a:rPr lang="en-US"/>
              <a:t>Facebook Engagement | KOSÉ</a:t>
            </a:r>
          </a:p>
        </p:txBody>
      </p:sp>
      <p:graphicFrame>
        <p:nvGraphicFramePr>
          <p:cNvPr id="6" name="Chart Placeholder 5">
            <a:extLst>
              <a:ext uri="{FF2B5EF4-FFF2-40B4-BE49-F238E27FC236}">
                <a16:creationId xmlns:a16="http://schemas.microsoft.com/office/drawing/2014/main" id="{859CA207-6E7A-4244-95C7-96E35619DD80}"/>
              </a:ext>
            </a:extLst>
          </p:cNvPr>
          <p:cNvGraphicFramePr>
            <a:graphicFrameLocks noGrp="1"/>
          </p:cNvGraphicFramePr>
          <p:nvPr>
            <p:ph type="chart" sz="quarter" idx="13"/>
            <p:extLst>
              <p:ext uri="{D42A27DB-BD31-4B8C-83A1-F6EECF244321}">
                <p14:modId xmlns:p14="http://schemas.microsoft.com/office/powerpoint/2010/main" val="815676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6FC49A-AC57-43BB-9BF8-FA0E08804B28}"/>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05F467D5-F157-4FE9-8715-16BAF6D97B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0735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631</Words>
  <Application>Microsoft Office PowerPoint</Application>
  <PresentationFormat>On-screen Show (4:3)</PresentationFormat>
  <Paragraphs>309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master template1</vt:lpstr>
      <vt:lpstr>Facebook Key Metrics Table | KOSÉ</vt:lpstr>
      <vt:lpstr>Facebook Fans Total | KOSÉ</vt:lpstr>
      <vt:lpstr>Facebook Fan Demographics | KOSÉ</vt:lpstr>
      <vt:lpstr>Facebook Reach | KOSÉ</vt:lpstr>
      <vt:lpstr>Facebook Page Views | KOSÉ</vt:lpstr>
      <vt:lpstr>Facebook Engaged Users | KOSÉ</vt:lpstr>
      <vt:lpstr>Facebook Interaction Rate | KOSÉ</vt:lpstr>
      <vt:lpstr>Facebook Average Reactions Per Post | KOSÉ</vt:lpstr>
      <vt:lpstr>Facebook Interactions Distribution | KOSÉ</vt:lpstr>
      <vt:lpstr>Facebook Interaction Rate By Weekday | KOSÉ</vt:lpstr>
      <vt:lpstr>Facebook Fans By City Table | KOSÉ - 1 of 3</vt:lpstr>
      <vt:lpstr>Facebook Fans By City Table | KOSÉ - 2 of 3</vt:lpstr>
      <vt:lpstr>Facebook Fans By City Table | KOSÉ - 3 of 3</vt:lpstr>
      <vt:lpstr>Facebook (FB) Custom Own Posts Table (new) | KOSÉ</vt:lpstr>
      <vt:lpstr>Facebook Own Posts Table | KOSÉ - 1 of 4</vt:lpstr>
      <vt:lpstr>Facebook Own Posts Table | KOSÉ - 2 of 4</vt:lpstr>
      <vt:lpstr>Facebook Own Posts Table | KOSÉ - 3 of 4</vt:lpstr>
      <vt:lpstr>Facebook Own Posts Table | KOSÉ - 4 of 4</vt:lpstr>
      <vt:lpstr>Facebook Total Engagements | KOSÉ</vt:lpstr>
      <vt:lpstr>Facebook Impressions &amp; Reach | KOSÉ</vt:lpstr>
      <vt:lpstr>Facebook Engagement | KOSÉ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template1</dc:title>
  <dc:creator>Frederik Peiniger</dc:creator>
  <cp:lastModifiedBy>Frederik Peiniger</cp:lastModifiedBy>
  <cp:revision>1</cp:revision>
  <dcterms:created xsi:type="dcterms:W3CDTF">2020-11-13T04:06:13Z</dcterms:created>
  <dcterms:modified xsi:type="dcterms:W3CDTF">2020-11-13T04:06:53Z</dcterms:modified>
</cp:coreProperties>
</file>