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195432</c:v>
                </c:pt>
                <c:pt idx="1">
                  <c:v>195422</c:v>
                </c:pt>
                <c:pt idx="2">
                  <c:v>195426</c:v>
                </c:pt>
                <c:pt idx="3">
                  <c:v>195430</c:v>
                </c:pt>
                <c:pt idx="4">
                  <c:v>195428</c:v>
                </c:pt>
                <c:pt idx="5">
                  <c:v>195428</c:v>
                </c:pt>
                <c:pt idx="6">
                  <c:v>195435</c:v>
                </c:pt>
                <c:pt idx="7">
                  <c:v>195444</c:v>
                </c:pt>
                <c:pt idx="8">
                  <c:v>195457</c:v>
                </c:pt>
                <c:pt idx="9">
                  <c:v>195462</c:v>
                </c:pt>
                <c:pt idx="10">
                  <c:v>195467</c:v>
                </c:pt>
                <c:pt idx="11">
                  <c:v>195477</c:v>
                </c:pt>
                <c:pt idx="12">
                  <c:v>195474</c:v>
                </c:pt>
                <c:pt idx="13">
                  <c:v>195477</c:v>
                </c:pt>
                <c:pt idx="14">
                  <c:v>195488</c:v>
                </c:pt>
                <c:pt idx="15">
                  <c:v>195489</c:v>
                </c:pt>
                <c:pt idx="16">
                  <c:v>195491</c:v>
                </c:pt>
                <c:pt idx="17">
                  <c:v>195482</c:v>
                </c:pt>
                <c:pt idx="18">
                  <c:v>195479</c:v>
                </c:pt>
                <c:pt idx="19">
                  <c:v>195478</c:v>
                </c:pt>
                <c:pt idx="20">
                  <c:v>195473</c:v>
                </c:pt>
                <c:pt idx="21">
                  <c:v>195473</c:v>
                </c:pt>
                <c:pt idx="22">
                  <c:v>195462</c:v>
                </c:pt>
                <c:pt idx="23">
                  <c:v>195461</c:v>
                </c:pt>
                <c:pt idx="24">
                  <c:v>195461</c:v>
                </c:pt>
                <c:pt idx="25">
                  <c:v>195459</c:v>
                </c:pt>
                <c:pt idx="26">
                  <c:v>195459</c:v>
                </c:pt>
                <c:pt idx="27">
                  <c:v>195462</c:v>
                </c:pt>
                <c:pt idx="28">
                  <c:v>195460</c:v>
                </c:pt>
                <c:pt idx="29">
                  <c:v>195468</c:v>
                </c:pt>
              </c:numCache>
            </c:numRef>
          </c:val>
          <c:smooth val="0"/>
          <c:extLst>
            <c:ext xmlns:c16="http://schemas.microsoft.com/office/drawing/2014/chart" uri="{C3380CC4-5D6E-409C-BE32-E72D297353CC}">
              <c16:uniqueId val="{00000000-35E2-4167-8380-4A86D2A215EC}"/>
            </c:ext>
          </c:extLst>
        </c:ser>
        <c:dLbls>
          <c:showLegendKey val="0"/>
          <c:showVal val="0"/>
          <c:showCatName val="0"/>
          <c:showSerName val="0"/>
          <c:showPercent val="0"/>
          <c:showBubbleSize val="0"/>
        </c:dLbls>
        <c:smooth val="0"/>
        <c:axId val="326346904"/>
        <c:axId val="326347232"/>
      </c:lineChart>
      <c:dateAx>
        <c:axId val="326346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47232"/>
        <c:crosses val="autoZero"/>
        <c:auto val="1"/>
        <c:lblOffset val="100"/>
        <c:baseTimeUnit val="days"/>
      </c:dateAx>
      <c:valAx>
        <c:axId val="32634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34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62</c:v>
                </c:pt>
                <c:pt idx="1">
                  <c:v>5147</c:v>
                </c:pt>
                <c:pt idx="2">
                  <c:v>10758</c:v>
                </c:pt>
                <c:pt idx="3">
                  <c:v>4673</c:v>
                </c:pt>
                <c:pt idx="4">
                  <c:v>1411</c:v>
                </c:pt>
                <c:pt idx="5">
                  <c:v>540</c:v>
                </c:pt>
                <c:pt idx="6">
                  <c:v>349</c:v>
                </c:pt>
              </c:numCache>
            </c:numRef>
          </c:val>
          <c:extLst>
            <c:ext xmlns:c16="http://schemas.microsoft.com/office/drawing/2014/chart" uri="{C3380CC4-5D6E-409C-BE32-E72D297353CC}">
              <c16:uniqueId val="{00000000-7060-43E3-88FF-2A16DEEE0FD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624</c:v>
                </c:pt>
                <c:pt idx="1">
                  <c:v>26514</c:v>
                </c:pt>
                <c:pt idx="2">
                  <c:v>82879</c:v>
                </c:pt>
                <c:pt idx="3">
                  <c:v>45983</c:v>
                </c:pt>
                <c:pt idx="4">
                  <c:v>11174</c:v>
                </c:pt>
                <c:pt idx="5">
                  <c:v>3081</c:v>
                </c:pt>
                <c:pt idx="6">
                  <c:v>1539</c:v>
                </c:pt>
              </c:numCache>
            </c:numRef>
          </c:val>
          <c:extLst>
            <c:ext xmlns:c16="http://schemas.microsoft.com/office/drawing/2014/chart" uri="{C3380CC4-5D6E-409C-BE32-E72D297353CC}">
              <c16:uniqueId val="{00000001-7060-43E3-88FF-2A16DEEE0FDD}"/>
            </c:ext>
          </c:extLst>
        </c:ser>
        <c:dLbls>
          <c:showLegendKey val="0"/>
          <c:showVal val="0"/>
          <c:showCatName val="0"/>
          <c:showSerName val="0"/>
          <c:showPercent val="0"/>
          <c:showBubbleSize val="0"/>
        </c:dLbls>
        <c:gapWidth val="219"/>
        <c:overlap val="-27"/>
        <c:axId val="327480712"/>
        <c:axId val="327481040"/>
      </c:barChart>
      <c:catAx>
        <c:axId val="32748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81040"/>
        <c:crosses val="autoZero"/>
        <c:auto val="1"/>
        <c:lblAlgn val="ctr"/>
        <c:lblOffset val="100"/>
        <c:noMultiLvlLbl val="0"/>
      </c:catAx>
      <c:valAx>
        <c:axId val="327481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48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235135</c:v>
                </c:pt>
                <c:pt idx="1">
                  <c:v>218554</c:v>
                </c:pt>
                <c:pt idx="2">
                  <c:v>222099</c:v>
                </c:pt>
                <c:pt idx="3">
                  <c:v>216404</c:v>
                </c:pt>
                <c:pt idx="4">
                  <c:v>193153</c:v>
                </c:pt>
                <c:pt idx="5">
                  <c:v>215716</c:v>
                </c:pt>
                <c:pt idx="6">
                  <c:v>329535</c:v>
                </c:pt>
                <c:pt idx="7">
                  <c:v>340435</c:v>
                </c:pt>
                <c:pt idx="8">
                  <c:v>346092</c:v>
                </c:pt>
                <c:pt idx="9">
                  <c:v>368006</c:v>
                </c:pt>
                <c:pt idx="10">
                  <c:v>380582</c:v>
                </c:pt>
                <c:pt idx="11">
                  <c:v>334942</c:v>
                </c:pt>
                <c:pt idx="12">
                  <c:v>408961</c:v>
                </c:pt>
                <c:pt idx="13">
                  <c:v>319877</c:v>
                </c:pt>
                <c:pt idx="14">
                  <c:v>250473</c:v>
                </c:pt>
                <c:pt idx="15">
                  <c:v>248770</c:v>
                </c:pt>
                <c:pt idx="16">
                  <c:v>77603</c:v>
                </c:pt>
                <c:pt idx="17">
                  <c:v>46956</c:v>
                </c:pt>
                <c:pt idx="18">
                  <c:v>335</c:v>
                </c:pt>
                <c:pt idx="19">
                  <c:v>2405</c:v>
                </c:pt>
                <c:pt idx="20">
                  <c:v>2121</c:v>
                </c:pt>
                <c:pt idx="21">
                  <c:v>330020</c:v>
                </c:pt>
                <c:pt idx="22">
                  <c:v>321216</c:v>
                </c:pt>
                <c:pt idx="23">
                  <c:v>446049</c:v>
                </c:pt>
                <c:pt idx="24">
                  <c:v>505009</c:v>
                </c:pt>
                <c:pt idx="25">
                  <c:v>401283</c:v>
                </c:pt>
                <c:pt idx="26">
                  <c:v>282372</c:v>
                </c:pt>
                <c:pt idx="27">
                  <c:v>292011</c:v>
                </c:pt>
                <c:pt idx="28">
                  <c:v>356306</c:v>
                </c:pt>
                <c:pt idx="29">
                  <c:v>535776</c:v>
                </c:pt>
              </c:numCache>
            </c:numRef>
          </c:val>
          <c:smooth val="0"/>
          <c:extLst>
            <c:ext xmlns:c16="http://schemas.microsoft.com/office/drawing/2014/chart" uri="{C3380CC4-5D6E-409C-BE32-E72D297353CC}">
              <c16:uniqueId val="{00000000-8CFF-4764-BB9B-697552C7A6B1}"/>
            </c:ext>
          </c:extLst>
        </c:ser>
        <c:dLbls>
          <c:showLegendKey val="0"/>
          <c:showVal val="0"/>
          <c:showCatName val="0"/>
          <c:showSerName val="0"/>
          <c:showPercent val="0"/>
          <c:showBubbleSize val="0"/>
        </c:dLbls>
        <c:smooth val="0"/>
        <c:axId val="327904600"/>
        <c:axId val="327909192"/>
      </c:lineChart>
      <c:dateAx>
        <c:axId val="327904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09192"/>
        <c:crosses val="autoZero"/>
        <c:auto val="1"/>
        <c:lblOffset val="100"/>
        <c:baseTimeUnit val="days"/>
      </c:dateAx>
      <c:valAx>
        <c:axId val="32790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0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77</c:v>
                </c:pt>
                <c:pt idx="1">
                  <c:v>60</c:v>
                </c:pt>
                <c:pt idx="2">
                  <c:v>75</c:v>
                </c:pt>
                <c:pt idx="3">
                  <c:v>101</c:v>
                </c:pt>
                <c:pt idx="4">
                  <c:v>85</c:v>
                </c:pt>
                <c:pt idx="5">
                  <c:v>115</c:v>
                </c:pt>
                <c:pt idx="6">
                  <c:v>149</c:v>
                </c:pt>
                <c:pt idx="7">
                  <c:v>166</c:v>
                </c:pt>
                <c:pt idx="8">
                  <c:v>141</c:v>
                </c:pt>
                <c:pt idx="9">
                  <c:v>129</c:v>
                </c:pt>
                <c:pt idx="10">
                  <c:v>136</c:v>
                </c:pt>
                <c:pt idx="11">
                  <c:v>111</c:v>
                </c:pt>
                <c:pt idx="12">
                  <c:v>135</c:v>
                </c:pt>
                <c:pt idx="13">
                  <c:v>194</c:v>
                </c:pt>
                <c:pt idx="14">
                  <c:v>134</c:v>
                </c:pt>
                <c:pt idx="15">
                  <c:v>144</c:v>
                </c:pt>
                <c:pt idx="16">
                  <c:v>101</c:v>
                </c:pt>
                <c:pt idx="17">
                  <c:v>70</c:v>
                </c:pt>
                <c:pt idx="18">
                  <c:v>40</c:v>
                </c:pt>
                <c:pt idx="19">
                  <c:v>40</c:v>
                </c:pt>
                <c:pt idx="20">
                  <c:v>47</c:v>
                </c:pt>
                <c:pt idx="21">
                  <c:v>112</c:v>
                </c:pt>
                <c:pt idx="22">
                  <c:v>152</c:v>
                </c:pt>
                <c:pt idx="23">
                  <c:v>178</c:v>
                </c:pt>
                <c:pt idx="24">
                  <c:v>130</c:v>
                </c:pt>
                <c:pt idx="25">
                  <c:v>96</c:v>
                </c:pt>
                <c:pt idx="26">
                  <c:v>105</c:v>
                </c:pt>
                <c:pt idx="27">
                  <c:v>210</c:v>
                </c:pt>
                <c:pt idx="28">
                  <c:v>182</c:v>
                </c:pt>
                <c:pt idx="29">
                  <c:v>205</c:v>
                </c:pt>
              </c:numCache>
            </c:numRef>
          </c:val>
          <c:smooth val="0"/>
          <c:extLst>
            <c:ext xmlns:c16="http://schemas.microsoft.com/office/drawing/2014/chart" uri="{C3380CC4-5D6E-409C-BE32-E72D297353CC}">
              <c16:uniqueId val="{00000000-D3FE-4BE6-BC42-15C1AEF2E557}"/>
            </c:ext>
          </c:extLst>
        </c:ser>
        <c:dLbls>
          <c:showLegendKey val="0"/>
          <c:showVal val="0"/>
          <c:showCatName val="0"/>
          <c:showSerName val="0"/>
          <c:showPercent val="0"/>
          <c:showBubbleSize val="0"/>
        </c:dLbls>
        <c:smooth val="0"/>
        <c:axId val="327903288"/>
        <c:axId val="327906896"/>
      </c:lineChart>
      <c:dateAx>
        <c:axId val="327903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06896"/>
        <c:crosses val="autoZero"/>
        <c:auto val="1"/>
        <c:lblOffset val="100"/>
        <c:baseTimeUnit val="days"/>
      </c:dateAx>
      <c:valAx>
        <c:axId val="32790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90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955</c:v>
                </c:pt>
                <c:pt idx="1">
                  <c:v>889</c:v>
                </c:pt>
                <c:pt idx="2">
                  <c:v>988</c:v>
                </c:pt>
                <c:pt idx="3">
                  <c:v>943</c:v>
                </c:pt>
                <c:pt idx="4">
                  <c:v>800</c:v>
                </c:pt>
                <c:pt idx="5">
                  <c:v>1398</c:v>
                </c:pt>
                <c:pt idx="6">
                  <c:v>3538</c:v>
                </c:pt>
                <c:pt idx="7">
                  <c:v>2800</c:v>
                </c:pt>
                <c:pt idx="8">
                  <c:v>2494</c:v>
                </c:pt>
                <c:pt idx="9">
                  <c:v>2847</c:v>
                </c:pt>
                <c:pt idx="10">
                  <c:v>3532</c:v>
                </c:pt>
                <c:pt idx="11">
                  <c:v>2912</c:v>
                </c:pt>
                <c:pt idx="12">
                  <c:v>3304</c:v>
                </c:pt>
                <c:pt idx="13">
                  <c:v>2765</c:v>
                </c:pt>
                <c:pt idx="14">
                  <c:v>2090</c:v>
                </c:pt>
                <c:pt idx="15">
                  <c:v>2184</c:v>
                </c:pt>
                <c:pt idx="16">
                  <c:v>1200</c:v>
                </c:pt>
                <c:pt idx="17">
                  <c:v>601</c:v>
                </c:pt>
                <c:pt idx="18">
                  <c:v>22</c:v>
                </c:pt>
                <c:pt idx="19">
                  <c:v>35</c:v>
                </c:pt>
                <c:pt idx="20">
                  <c:v>80</c:v>
                </c:pt>
                <c:pt idx="21">
                  <c:v>1351</c:v>
                </c:pt>
                <c:pt idx="22">
                  <c:v>1402</c:v>
                </c:pt>
                <c:pt idx="23">
                  <c:v>1885</c:v>
                </c:pt>
                <c:pt idx="24">
                  <c:v>1828</c:v>
                </c:pt>
                <c:pt idx="25">
                  <c:v>1221</c:v>
                </c:pt>
                <c:pt idx="26">
                  <c:v>939</c:v>
                </c:pt>
                <c:pt idx="27">
                  <c:v>2719</c:v>
                </c:pt>
                <c:pt idx="28">
                  <c:v>2549</c:v>
                </c:pt>
                <c:pt idx="29">
                  <c:v>3192</c:v>
                </c:pt>
              </c:numCache>
            </c:numRef>
          </c:val>
          <c:smooth val="0"/>
          <c:extLst>
            <c:ext xmlns:c16="http://schemas.microsoft.com/office/drawing/2014/chart" uri="{C3380CC4-5D6E-409C-BE32-E72D297353CC}">
              <c16:uniqueId val="{00000000-5BDC-4D3F-8ECA-BCC1A088C91A}"/>
            </c:ext>
          </c:extLst>
        </c:ser>
        <c:dLbls>
          <c:showLegendKey val="0"/>
          <c:showVal val="0"/>
          <c:showCatName val="0"/>
          <c:showSerName val="0"/>
          <c:showPercent val="0"/>
          <c:showBubbleSize val="0"/>
        </c:dLbls>
        <c:smooth val="0"/>
        <c:axId val="328538688"/>
        <c:axId val="328534752"/>
      </c:lineChart>
      <c:dateAx>
        <c:axId val="32853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34752"/>
        <c:crosses val="autoZero"/>
        <c:auto val="1"/>
        <c:lblOffset val="100"/>
        <c:baseTimeUnit val="days"/>
      </c:dateAx>
      <c:valAx>
        <c:axId val="32853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3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1.63744006713504E-2</c:v>
                </c:pt>
                <c:pt idx="2">
                  <c:v>0</c:v>
                </c:pt>
                <c:pt idx="3">
                  <c:v>0</c:v>
                </c:pt>
                <c:pt idx="4">
                  <c:v>0</c:v>
                </c:pt>
                <c:pt idx="5">
                  <c:v>0</c:v>
                </c:pt>
                <c:pt idx="6">
                  <c:v>0</c:v>
                </c:pt>
                <c:pt idx="7">
                  <c:v>1.3303383664468199E-2</c:v>
                </c:pt>
                <c:pt idx="8">
                  <c:v>0</c:v>
                </c:pt>
                <c:pt idx="9">
                  <c:v>0</c:v>
                </c:pt>
                <c:pt idx="10">
                  <c:v>0</c:v>
                </c:pt>
                <c:pt idx="11">
                  <c:v>0</c:v>
                </c:pt>
                <c:pt idx="12">
                  <c:v>0</c:v>
                </c:pt>
                <c:pt idx="13">
                  <c:v>1.2789359253101399E-2</c:v>
                </c:pt>
                <c:pt idx="14">
                  <c:v>1.3300457331109799E-2</c:v>
                </c:pt>
                <c:pt idx="15">
                  <c:v>0</c:v>
                </c:pt>
                <c:pt idx="16">
                  <c:v>7.9287943117294993E-3</c:v>
                </c:pt>
                <c:pt idx="17">
                  <c:v>0</c:v>
                </c:pt>
                <c:pt idx="18">
                  <c:v>0</c:v>
                </c:pt>
                <c:pt idx="19">
                  <c:v>8.18506430391144E-3</c:v>
                </c:pt>
                <c:pt idx="20">
                  <c:v>1.02314874024811E-2</c:v>
                </c:pt>
                <c:pt idx="21">
                  <c:v>0</c:v>
                </c:pt>
                <c:pt idx="22">
                  <c:v>1.6371049844730801E-2</c:v>
                </c:pt>
                <c:pt idx="23">
                  <c:v>9.7206092263929893E-3</c:v>
                </c:pt>
                <c:pt idx="24">
                  <c:v>0</c:v>
                </c:pt>
                <c:pt idx="25">
                  <c:v>0</c:v>
                </c:pt>
                <c:pt idx="26">
                  <c:v>1.1255557431481799E-2</c:v>
                </c:pt>
                <c:pt idx="27">
                  <c:v>9.7206589583546492E-3</c:v>
                </c:pt>
                <c:pt idx="28">
                  <c:v>0</c:v>
                </c:pt>
                <c:pt idx="29">
                  <c:v>9.7204600335611697E-3</c:v>
                </c:pt>
              </c:numCache>
            </c:numRef>
          </c:val>
          <c:smooth val="0"/>
          <c:extLst>
            <c:ext xmlns:c16="http://schemas.microsoft.com/office/drawing/2014/chart" uri="{C3380CC4-5D6E-409C-BE32-E72D297353CC}">
              <c16:uniqueId val="{00000000-FEC3-4857-88FF-51CA8D319D26}"/>
            </c:ext>
          </c:extLst>
        </c:ser>
        <c:dLbls>
          <c:showLegendKey val="0"/>
          <c:showVal val="0"/>
          <c:showCatName val="0"/>
          <c:showSerName val="0"/>
          <c:showPercent val="0"/>
          <c:showBubbleSize val="0"/>
        </c:dLbls>
        <c:smooth val="0"/>
        <c:axId val="328524584"/>
        <c:axId val="328526224"/>
      </c:lineChart>
      <c:dateAx>
        <c:axId val="328524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26224"/>
        <c:crosses val="autoZero"/>
        <c:auto val="1"/>
        <c:lblOffset val="100"/>
        <c:baseTimeUnit val="days"/>
      </c:dateAx>
      <c:valAx>
        <c:axId val="32852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24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KOSÉ</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24</c:v>
                </c:pt>
                <c:pt idx="2">
                  <c:v>0</c:v>
                </c:pt>
                <c:pt idx="3">
                  <c:v>0</c:v>
                </c:pt>
                <c:pt idx="4">
                  <c:v>0</c:v>
                </c:pt>
                <c:pt idx="5">
                  <c:v>0</c:v>
                </c:pt>
                <c:pt idx="6">
                  <c:v>0</c:v>
                </c:pt>
                <c:pt idx="7">
                  <c:v>24</c:v>
                </c:pt>
                <c:pt idx="8">
                  <c:v>0</c:v>
                </c:pt>
                <c:pt idx="9">
                  <c:v>0</c:v>
                </c:pt>
                <c:pt idx="10">
                  <c:v>0</c:v>
                </c:pt>
                <c:pt idx="11">
                  <c:v>0</c:v>
                </c:pt>
                <c:pt idx="12">
                  <c:v>0</c:v>
                </c:pt>
                <c:pt idx="13">
                  <c:v>20</c:v>
                </c:pt>
                <c:pt idx="14">
                  <c:v>22</c:v>
                </c:pt>
                <c:pt idx="15">
                  <c:v>0</c:v>
                </c:pt>
                <c:pt idx="16">
                  <c:v>14</c:v>
                </c:pt>
                <c:pt idx="17">
                  <c:v>0</c:v>
                </c:pt>
                <c:pt idx="18">
                  <c:v>0</c:v>
                </c:pt>
                <c:pt idx="19">
                  <c:v>14</c:v>
                </c:pt>
                <c:pt idx="20">
                  <c:v>13</c:v>
                </c:pt>
                <c:pt idx="21">
                  <c:v>0</c:v>
                </c:pt>
                <c:pt idx="22">
                  <c:v>26</c:v>
                </c:pt>
                <c:pt idx="23">
                  <c:v>16</c:v>
                </c:pt>
                <c:pt idx="24">
                  <c:v>0</c:v>
                </c:pt>
                <c:pt idx="25">
                  <c:v>0</c:v>
                </c:pt>
                <c:pt idx="26">
                  <c:v>20</c:v>
                </c:pt>
                <c:pt idx="27">
                  <c:v>17</c:v>
                </c:pt>
                <c:pt idx="28">
                  <c:v>0</c:v>
                </c:pt>
                <c:pt idx="29">
                  <c:v>16</c:v>
                </c:pt>
              </c:numCache>
            </c:numRef>
          </c:val>
          <c:smooth val="0"/>
          <c:extLst>
            <c:ext xmlns:c16="http://schemas.microsoft.com/office/drawing/2014/chart" uri="{C3380CC4-5D6E-409C-BE32-E72D297353CC}">
              <c16:uniqueId val="{00000000-DC63-4F4A-B264-D03ECEB1433B}"/>
            </c:ext>
          </c:extLst>
        </c:ser>
        <c:dLbls>
          <c:showLegendKey val="0"/>
          <c:showVal val="0"/>
          <c:showCatName val="0"/>
          <c:showSerName val="0"/>
          <c:showPercent val="0"/>
          <c:showBubbleSize val="0"/>
        </c:dLbls>
        <c:smooth val="0"/>
        <c:axId val="328526880"/>
        <c:axId val="328529176"/>
      </c:lineChart>
      <c:dateAx>
        <c:axId val="32852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29176"/>
        <c:crosses val="autoZero"/>
        <c:auto val="1"/>
        <c:lblOffset val="100"/>
        <c:baseTimeUnit val="days"/>
      </c:dateAx>
      <c:valAx>
        <c:axId val="32852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52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213</c:v>
                </c:pt>
              </c:numCache>
            </c:numRef>
          </c:val>
          <c:extLst>
            <c:ext xmlns:c16="http://schemas.microsoft.com/office/drawing/2014/chart" uri="{C3380CC4-5D6E-409C-BE32-E72D297353CC}">
              <c16:uniqueId val="{00000000-380D-4250-B259-7BA6C5E25D5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KOSÉ</c:v>
                </c:pt>
              </c:strCache>
            </c:strRef>
          </c:cat>
          <c:val>
            <c:numRef>
              <c:f>Sheet1!$C$2</c:f>
              <c:numCache>
                <c:formatCode>General</c:formatCode>
                <c:ptCount val="1"/>
                <c:pt idx="0">
                  <c:v>27</c:v>
                </c:pt>
              </c:numCache>
            </c:numRef>
          </c:val>
          <c:extLst>
            <c:ext xmlns:c16="http://schemas.microsoft.com/office/drawing/2014/chart" uri="{C3380CC4-5D6E-409C-BE32-E72D297353CC}">
              <c16:uniqueId val="{00000001-380D-4250-B259-7BA6C5E25D5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KOSÉ</c:v>
                </c:pt>
              </c:strCache>
            </c:strRef>
          </c:cat>
          <c:val>
            <c:numRef>
              <c:f>Sheet1!$D$2</c:f>
              <c:numCache>
                <c:formatCode>General</c:formatCode>
                <c:ptCount val="1"/>
                <c:pt idx="0">
                  <c:v>0</c:v>
                </c:pt>
              </c:numCache>
            </c:numRef>
          </c:val>
          <c:extLst>
            <c:ext xmlns:c16="http://schemas.microsoft.com/office/drawing/2014/chart" uri="{C3380CC4-5D6E-409C-BE32-E72D297353CC}">
              <c16:uniqueId val="{00000002-380D-4250-B259-7BA6C5E25D5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KOSÉ</c:v>
                </c:pt>
              </c:strCache>
            </c:strRef>
          </c:cat>
          <c:val>
            <c:numRef>
              <c:f>Sheet1!$E$2</c:f>
              <c:numCache>
                <c:formatCode>General</c:formatCode>
                <c:ptCount val="1"/>
                <c:pt idx="0">
                  <c:v>0</c:v>
                </c:pt>
              </c:numCache>
            </c:numRef>
          </c:val>
          <c:extLst>
            <c:ext xmlns:c16="http://schemas.microsoft.com/office/drawing/2014/chart" uri="{C3380CC4-5D6E-409C-BE32-E72D297353CC}">
              <c16:uniqueId val="{00000003-380D-4250-B259-7BA6C5E25D5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KOSÉ</c:v>
                </c:pt>
              </c:strCache>
            </c:strRef>
          </c:cat>
          <c:val>
            <c:numRef>
              <c:f>Sheet1!$F$2</c:f>
              <c:numCache>
                <c:formatCode>General</c:formatCode>
                <c:ptCount val="1"/>
                <c:pt idx="0">
                  <c:v>0</c:v>
                </c:pt>
              </c:numCache>
            </c:numRef>
          </c:val>
          <c:extLst>
            <c:ext xmlns:c16="http://schemas.microsoft.com/office/drawing/2014/chart" uri="{C3380CC4-5D6E-409C-BE32-E72D297353CC}">
              <c16:uniqueId val="{00000004-380D-4250-B259-7BA6C5E25D5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KOSÉ</c:v>
                </c:pt>
              </c:strCache>
            </c:strRef>
          </c:cat>
          <c:val>
            <c:numRef>
              <c:f>Sheet1!$G$2</c:f>
              <c:numCache>
                <c:formatCode>General</c:formatCode>
                <c:ptCount val="1"/>
                <c:pt idx="0">
                  <c:v>0</c:v>
                </c:pt>
              </c:numCache>
            </c:numRef>
          </c:val>
          <c:extLst>
            <c:ext xmlns:c16="http://schemas.microsoft.com/office/drawing/2014/chart" uri="{C3380CC4-5D6E-409C-BE32-E72D297353CC}">
              <c16:uniqueId val="{00000005-380D-4250-B259-7BA6C5E25D5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KOSÉ</c:v>
                </c:pt>
              </c:strCache>
            </c:strRef>
          </c:cat>
          <c:val>
            <c:numRef>
              <c:f>Sheet1!$H$2</c:f>
              <c:numCache>
                <c:formatCode>General</c:formatCode>
                <c:ptCount val="1"/>
                <c:pt idx="0">
                  <c:v>7</c:v>
                </c:pt>
              </c:numCache>
            </c:numRef>
          </c:val>
          <c:extLst>
            <c:ext xmlns:c16="http://schemas.microsoft.com/office/drawing/2014/chart" uri="{C3380CC4-5D6E-409C-BE32-E72D297353CC}">
              <c16:uniqueId val="{00000006-380D-4250-B259-7BA6C5E25D5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KOSÉ</c:v>
                </c:pt>
              </c:strCache>
            </c:strRef>
          </c:cat>
          <c:val>
            <c:numRef>
              <c:f>Sheet1!$I$2</c:f>
              <c:numCache>
                <c:formatCode>General</c:formatCode>
                <c:ptCount val="1"/>
                <c:pt idx="0">
                  <c:v>40</c:v>
                </c:pt>
              </c:numCache>
            </c:numRef>
          </c:val>
          <c:extLst>
            <c:ext xmlns:c16="http://schemas.microsoft.com/office/drawing/2014/chart" uri="{C3380CC4-5D6E-409C-BE32-E72D297353CC}">
              <c16:uniqueId val="{00000007-380D-4250-B259-7BA6C5E25D53}"/>
            </c:ext>
          </c:extLst>
        </c:ser>
        <c:dLbls>
          <c:showLegendKey val="0"/>
          <c:showVal val="0"/>
          <c:showCatName val="0"/>
          <c:showSerName val="0"/>
          <c:showPercent val="0"/>
          <c:showBubbleSize val="0"/>
        </c:dLbls>
        <c:gapWidth val="150"/>
        <c:overlap val="100"/>
        <c:axId val="323248360"/>
        <c:axId val="323244752"/>
      </c:barChart>
      <c:catAx>
        <c:axId val="32324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44752"/>
        <c:crosses val="autoZero"/>
        <c:auto val="1"/>
        <c:lblAlgn val="ctr"/>
        <c:lblOffset val="100"/>
        <c:noMultiLvlLbl val="0"/>
      </c:catAx>
      <c:valAx>
        <c:axId val="323244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4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KOSÉ</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9.7211563059606005E-3</c:v>
                </c:pt>
                <c:pt idx="1">
                  <c:v>1.09149825189733E-2</c:v>
                </c:pt>
                <c:pt idx="2">
                  <c:v>1.33026349449987E-2</c:v>
                </c:pt>
                <c:pt idx="3">
                  <c:v>1.41553679542935E-2</c:v>
                </c:pt>
                <c:pt idx="4">
                  <c:v>8.5273300929479007E-3</c:v>
                </c:pt>
              </c:numCache>
            </c:numRef>
          </c:val>
          <c:extLst>
            <c:ext xmlns:c16="http://schemas.microsoft.com/office/drawing/2014/chart" uri="{C3380CC4-5D6E-409C-BE32-E72D297353CC}">
              <c16:uniqueId val="{00000000-0C9B-464E-8348-642A12080742}"/>
            </c:ext>
          </c:extLst>
        </c:ser>
        <c:dLbls>
          <c:showLegendKey val="0"/>
          <c:showVal val="0"/>
          <c:showCatName val="0"/>
          <c:showSerName val="0"/>
          <c:showPercent val="0"/>
          <c:showBubbleSize val="0"/>
        </c:dLbls>
        <c:gapWidth val="219"/>
        <c:overlap val="-27"/>
        <c:axId val="323246392"/>
        <c:axId val="323251640"/>
      </c:barChart>
      <c:catAx>
        <c:axId val="323246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51640"/>
        <c:crosses val="autoZero"/>
        <c:auto val="1"/>
        <c:lblAlgn val="ctr"/>
        <c:lblOffset val="100"/>
        <c:noMultiLvlLbl val="0"/>
      </c:catAx>
      <c:valAx>
        <c:axId val="32325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246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KOSÉ</c:v>
                </c:pt>
              </c:strCache>
            </c:strRef>
          </c:cat>
          <c:val>
            <c:numRef>
              <c:f>Sheet1!$B$2</c:f>
              <c:numCache>
                <c:formatCode>General</c:formatCode>
                <c:ptCount val="1"/>
                <c:pt idx="0">
                  <c:v>68624</c:v>
                </c:pt>
              </c:numCache>
            </c:numRef>
          </c:val>
          <c:extLst>
            <c:ext xmlns:c16="http://schemas.microsoft.com/office/drawing/2014/chart" uri="{C3380CC4-5D6E-409C-BE32-E72D297353CC}">
              <c16:uniqueId val="{00000000-3BDD-4F76-80FB-D3E849BC3AD5}"/>
            </c:ext>
          </c:extLst>
        </c:ser>
        <c:dLbls>
          <c:showLegendKey val="0"/>
          <c:showVal val="0"/>
          <c:showCatName val="0"/>
          <c:showSerName val="0"/>
          <c:showPercent val="0"/>
          <c:showBubbleSize val="0"/>
        </c:dLbls>
        <c:gapWidth val="219"/>
        <c:overlap val="-27"/>
        <c:axId val="427729616"/>
        <c:axId val="427731584"/>
      </c:barChart>
      <c:catAx>
        <c:axId val="427729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31584"/>
        <c:crosses val="autoZero"/>
        <c:auto val="1"/>
        <c:lblAlgn val="ctr"/>
        <c:lblOffset val="100"/>
        <c:noMultiLvlLbl val="0"/>
      </c:catAx>
      <c:valAx>
        <c:axId val="42773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2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Engaged Users</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955</c:v>
                </c:pt>
                <c:pt idx="1">
                  <c:v>889</c:v>
                </c:pt>
                <c:pt idx="2">
                  <c:v>988</c:v>
                </c:pt>
                <c:pt idx="3">
                  <c:v>943</c:v>
                </c:pt>
                <c:pt idx="4">
                  <c:v>800</c:v>
                </c:pt>
                <c:pt idx="5">
                  <c:v>1398</c:v>
                </c:pt>
                <c:pt idx="6">
                  <c:v>3538</c:v>
                </c:pt>
                <c:pt idx="7">
                  <c:v>2800</c:v>
                </c:pt>
                <c:pt idx="8">
                  <c:v>2494</c:v>
                </c:pt>
                <c:pt idx="9">
                  <c:v>2847</c:v>
                </c:pt>
                <c:pt idx="10">
                  <c:v>3532</c:v>
                </c:pt>
                <c:pt idx="11">
                  <c:v>2912</c:v>
                </c:pt>
                <c:pt idx="12">
                  <c:v>3304</c:v>
                </c:pt>
                <c:pt idx="13">
                  <c:v>2765</c:v>
                </c:pt>
                <c:pt idx="14">
                  <c:v>2090</c:v>
                </c:pt>
                <c:pt idx="15">
                  <c:v>2184</c:v>
                </c:pt>
                <c:pt idx="16">
                  <c:v>1200</c:v>
                </c:pt>
                <c:pt idx="17">
                  <c:v>601</c:v>
                </c:pt>
                <c:pt idx="18">
                  <c:v>22</c:v>
                </c:pt>
                <c:pt idx="19">
                  <c:v>35</c:v>
                </c:pt>
                <c:pt idx="20">
                  <c:v>80</c:v>
                </c:pt>
                <c:pt idx="21">
                  <c:v>1351</c:v>
                </c:pt>
                <c:pt idx="22">
                  <c:v>1402</c:v>
                </c:pt>
                <c:pt idx="23">
                  <c:v>1885</c:v>
                </c:pt>
                <c:pt idx="24">
                  <c:v>1828</c:v>
                </c:pt>
                <c:pt idx="25">
                  <c:v>1221</c:v>
                </c:pt>
                <c:pt idx="26">
                  <c:v>939</c:v>
                </c:pt>
                <c:pt idx="27">
                  <c:v>2719</c:v>
                </c:pt>
                <c:pt idx="28">
                  <c:v>2549</c:v>
                </c:pt>
                <c:pt idx="29">
                  <c:v>3192</c:v>
                </c:pt>
              </c:numCache>
            </c:numRef>
          </c:val>
          <c:smooth val="0"/>
          <c:extLst>
            <c:ext xmlns:c16="http://schemas.microsoft.com/office/drawing/2014/chart" uri="{C3380CC4-5D6E-409C-BE32-E72D297353CC}">
              <c16:uniqueId val="{00000000-EAED-4E8A-BE91-0C8D2A57904B}"/>
            </c:ext>
          </c:extLst>
        </c:ser>
        <c:ser>
          <c:idx val="1"/>
          <c:order val="1"/>
          <c:tx>
            <c:strRef>
              <c:f>Sheet1!$C$1</c:f>
              <c:strCache>
                <c:ptCount val="1"/>
                <c:pt idx="0">
                  <c:v>Consumptions</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1024</c:v>
                </c:pt>
                <c:pt idx="1">
                  <c:v>941</c:v>
                </c:pt>
                <c:pt idx="2">
                  <c:v>1098</c:v>
                </c:pt>
                <c:pt idx="3">
                  <c:v>1037</c:v>
                </c:pt>
                <c:pt idx="4">
                  <c:v>937</c:v>
                </c:pt>
                <c:pt idx="5">
                  <c:v>1753</c:v>
                </c:pt>
                <c:pt idx="6">
                  <c:v>5122</c:v>
                </c:pt>
                <c:pt idx="7">
                  <c:v>3629</c:v>
                </c:pt>
                <c:pt idx="8">
                  <c:v>3238</c:v>
                </c:pt>
                <c:pt idx="9">
                  <c:v>3704</c:v>
                </c:pt>
                <c:pt idx="10">
                  <c:v>4917</c:v>
                </c:pt>
                <c:pt idx="11">
                  <c:v>3805</c:v>
                </c:pt>
                <c:pt idx="12">
                  <c:v>4297</c:v>
                </c:pt>
                <c:pt idx="13">
                  <c:v>3548</c:v>
                </c:pt>
                <c:pt idx="14">
                  <c:v>2649</c:v>
                </c:pt>
                <c:pt idx="15">
                  <c:v>2693</c:v>
                </c:pt>
                <c:pt idx="16">
                  <c:v>1471</c:v>
                </c:pt>
                <c:pt idx="17">
                  <c:v>747</c:v>
                </c:pt>
                <c:pt idx="18">
                  <c:v>13</c:v>
                </c:pt>
                <c:pt idx="19">
                  <c:v>16</c:v>
                </c:pt>
                <c:pt idx="20">
                  <c:v>75</c:v>
                </c:pt>
                <c:pt idx="21">
                  <c:v>1407</c:v>
                </c:pt>
                <c:pt idx="22">
                  <c:v>1454</c:v>
                </c:pt>
                <c:pt idx="23">
                  <c:v>2029</c:v>
                </c:pt>
                <c:pt idx="24">
                  <c:v>1987</c:v>
                </c:pt>
                <c:pt idx="25">
                  <c:v>1372</c:v>
                </c:pt>
                <c:pt idx="26">
                  <c:v>992</c:v>
                </c:pt>
                <c:pt idx="27">
                  <c:v>3880</c:v>
                </c:pt>
                <c:pt idx="28">
                  <c:v>3182</c:v>
                </c:pt>
                <c:pt idx="29">
                  <c:v>3674</c:v>
                </c:pt>
              </c:numCache>
            </c:numRef>
          </c:val>
          <c:smooth val="0"/>
          <c:extLst>
            <c:ext xmlns:c16="http://schemas.microsoft.com/office/drawing/2014/chart" uri="{C3380CC4-5D6E-409C-BE32-E72D297353CC}">
              <c16:uniqueId val="{00000001-EAED-4E8A-BE91-0C8D2A57904B}"/>
            </c:ext>
          </c:extLst>
        </c:ser>
        <c:ser>
          <c:idx val="2"/>
          <c:order val="2"/>
          <c:tx>
            <c:strRef>
              <c:f>Sheet1!$D$1</c:f>
              <c:strCache>
                <c:ptCount val="1"/>
                <c:pt idx="0">
                  <c:v>Stories</c:v>
                </c:pt>
              </c:strCache>
            </c:strRef>
          </c:tx>
          <c:spPr>
            <a:ln w="28575" cap="rnd">
              <a:solidFill>
                <a:schemeClr val="accent3"/>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Sheet1!$D$2:$D$31</c:f>
              <c:numCache>
                <c:formatCode>General</c:formatCode>
                <c:ptCount val="30"/>
                <c:pt idx="0">
                  <c:v>39</c:v>
                </c:pt>
                <c:pt idx="1">
                  <c:v>49</c:v>
                </c:pt>
                <c:pt idx="2">
                  <c:v>39</c:v>
                </c:pt>
                <c:pt idx="3">
                  <c:v>24</c:v>
                </c:pt>
                <c:pt idx="4">
                  <c:v>27</c:v>
                </c:pt>
                <c:pt idx="5">
                  <c:v>37</c:v>
                </c:pt>
                <c:pt idx="6">
                  <c:v>120</c:v>
                </c:pt>
                <c:pt idx="7">
                  <c:v>100</c:v>
                </c:pt>
                <c:pt idx="8">
                  <c:v>84</c:v>
                </c:pt>
                <c:pt idx="9">
                  <c:v>95</c:v>
                </c:pt>
                <c:pt idx="10">
                  <c:v>101</c:v>
                </c:pt>
                <c:pt idx="11">
                  <c:v>66</c:v>
                </c:pt>
                <c:pt idx="12">
                  <c:v>85</c:v>
                </c:pt>
                <c:pt idx="13">
                  <c:v>133</c:v>
                </c:pt>
                <c:pt idx="14">
                  <c:v>93</c:v>
                </c:pt>
                <c:pt idx="15">
                  <c:v>102</c:v>
                </c:pt>
                <c:pt idx="16">
                  <c:v>70</c:v>
                </c:pt>
                <c:pt idx="17">
                  <c:v>27</c:v>
                </c:pt>
                <c:pt idx="18">
                  <c:v>14</c:v>
                </c:pt>
                <c:pt idx="19">
                  <c:v>22</c:v>
                </c:pt>
                <c:pt idx="20">
                  <c:v>32</c:v>
                </c:pt>
                <c:pt idx="21">
                  <c:v>91</c:v>
                </c:pt>
                <c:pt idx="22">
                  <c:v>88</c:v>
                </c:pt>
                <c:pt idx="23">
                  <c:v>104</c:v>
                </c:pt>
                <c:pt idx="24">
                  <c:v>101</c:v>
                </c:pt>
                <c:pt idx="25">
                  <c:v>63</c:v>
                </c:pt>
                <c:pt idx="26">
                  <c:v>72</c:v>
                </c:pt>
                <c:pt idx="27">
                  <c:v>144</c:v>
                </c:pt>
                <c:pt idx="28">
                  <c:v>88</c:v>
                </c:pt>
                <c:pt idx="29">
                  <c:v>160</c:v>
                </c:pt>
              </c:numCache>
            </c:numRef>
          </c:val>
          <c:smooth val="0"/>
          <c:extLst>
            <c:ext xmlns:c16="http://schemas.microsoft.com/office/drawing/2014/chart" uri="{C3380CC4-5D6E-409C-BE32-E72D297353CC}">
              <c16:uniqueId val="{00000002-EAED-4E8A-BE91-0C8D2A57904B}"/>
            </c:ext>
          </c:extLst>
        </c:ser>
        <c:dLbls>
          <c:showLegendKey val="0"/>
          <c:showVal val="0"/>
          <c:showCatName val="0"/>
          <c:showSerName val="0"/>
          <c:showPercent val="0"/>
          <c:showBubbleSize val="0"/>
        </c:dLbls>
        <c:smooth val="0"/>
        <c:axId val="427734208"/>
        <c:axId val="427729288"/>
      </c:lineChart>
      <c:dateAx>
        <c:axId val="42773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29288"/>
        <c:crosses val="autoZero"/>
        <c:auto val="1"/>
        <c:lblOffset val="100"/>
        <c:baseTimeUnit val="days"/>
      </c:dateAx>
      <c:valAx>
        <c:axId val="42772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3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Post Impressions</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290402</c:v>
                </c:pt>
                <c:pt idx="1">
                  <c:v>273879</c:v>
                </c:pt>
                <c:pt idx="2">
                  <c:v>281737</c:v>
                </c:pt>
                <c:pt idx="3">
                  <c:v>275073</c:v>
                </c:pt>
                <c:pt idx="4">
                  <c:v>240011</c:v>
                </c:pt>
                <c:pt idx="5">
                  <c:v>275385</c:v>
                </c:pt>
                <c:pt idx="6">
                  <c:v>435328</c:v>
                </c:pt>
                <c:pt idx="7">
                  <c:v>454964</c:v>
                </c:pt>
                <c:pt idx="8">
                  <c:v>435917</c:v>
                </c:pt>
                <c:pt idx="9">
                  <c:v>469279</c:v>
                </c:pt>
                <c:pt idx="10">
                  <c:v>518289</c:v>
                </c:pt>
                <c:pt idx="11">
                  <c:v>460288</c:v>
                </c:pt>
                <c:pt idx="12">
                  <c:v>546933</c:v>
                </c:pt>
                <c:pt idx="13">
                  <c:v>437370</c:v>
                </c:pt>
                <c:pt idx="14">
                  <c:v>349180</c:v>
                </c:pt>
                <c:pt idx="15">
                  <c:v>347984</c:v>
                </c:pt>
                <c:pt idx="16">
                  <c:v>127873</c:v>
                </c:pt>
                <c:pt idx="17">
                  <c:v>62561</c:v>
                </c:pt>
                <c:pt idx="18">
                  <c:v>685</c:v>
                </c:pt>
                <c:pt idx="19">
                  <c:v>3165</c:v>
                </c:pt>
                <c:pt idx="20">
                  <c:v>3410</c:v>
                </c:pt>
                <c:pt idx="21">
                  <c:v>324943</c:v>
                </c:pt>
                <c:pt idx="22">
                  <c:v>338743</c:v>
                </c:pt>
                <c:pt idx="23">
                  <c:v>459141</c:v>
                </c:pt>
                <c:pt idx="24">
                  <c:v>499619</c:v>
                </c:pt>
                <c:pt idx="25">
                  <c:v>398149</c:v>
                </c:pt>
                <c:pt idx="26">
                  <c:v>286269</c:v>
                </c:pt>
                <c:pt idx="27">
                  <c:v>336512</c:v>
                </c:pt>
                <c:pt idx="28">
                  <c:v>409866</c:v>
                </c:pt>
                <c:pt idx="29">
                  <c:v>578227</c:v>
                </c:pt>
              </c:numCache>
            </c:numRef>
          </c:val>
          <c:smooth val="0"/>
          <c:extLst>
            <c:ext xmlns:c16="http://schemas.microsoft.com/office/drawing/2014/chart" uri="{C3380CC4-5D6E-409C-BE32-E72D297353CC}">
              <c16:uniqueId val="{00000000-7502-493F-92EE-50983803A023}"/>
            </c:ext>
          </c:extLst>
        </c:ser>
        <c:ser>
          <c:idx val="1"/>
          <c:order val="1"/>
          <c:tx>
            <c:strRef>
              <c:f>Sheet1!$C$1</c:f>
              <c:strCache>
                <c:ptCount val="1"/>
                <c:pt idx="0">
                  <c:v>Post Reach</c:v>
                </c:pt>
              </c:strCache>
            </c:strRef>
          </c:tx>
          <c:spPr>
            <a:ln w="28575" cap="rnd">
              <a:solidFill>
                <a:schemeClr val="accent2"/>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Sheet1!$C$2:$C$31</c:f>
              <c:numCache>
                <c:formatCode>General</c:formatCode>
                <c:ptCount val="30"/>
                <c:pt idx="0">
                  <c:v>235135</c:v>
                </c:pt>
                <c:pt idx="1">
                  <c:v>218500</c:v>
                </c:pt>
                <c:pt idx="2">
                  <c:v>222099</c:v>
                </c:pt>
                <c:pt idx="3">
                  <c:v>216404</c:v>
                </c:pt>
                <c:pt idx="4">
                  <c:v>193009</c:v>
                </c:pt>
                <c:pt idx="5">
                  <c:v>215596</c:v>
                </c:pt>
                <c:pt idx="6">
                  <c:v>329535</c:v>
                </c:pt>
                <c:pt idx="7">
                  <c:v>340435</c:v>
                </c:pt>
                <c:pt idx="8">
                  <c:v>346092</c:v>
                </c:pt>
                <c:pt idx="9">
                  <c:v>368006</c:v>
                </c:pt>
                <c:pt idx="10">
                  <c:v>380582</c:v>
                </c:pt>
                <c:pt idx="11">
                  <c:v>334942</c:v>
                </c:pt>
                <c:pt idx="12">
                  <c:v>408961</c:v>
                </c:pt>
                <c:pt idx="13">
                  <c:v>319877</c:v>
                </c:pt>
                <c:pt idx="14">
                  <c:v>250473</c:v>
                </c:pt>
                <c:pt idx="15">
                  <c:v>248770</c:v>
                </c:pt>
                <c:pt idx="16">
                  <c:v>77603</c:v>
                </c:pt>
                <c:pt idx="17">
                  <c:v>46877</c:v>
                </c:pt>
                <c:pt idx="18">
                  <c:v>315</c:v>
                </c:pt>
                <c:pt idx="19">
                  <c:v>2392</c:v>
                </c:pt>
                <c:pt idx="20">
                  <c:v>2113</c:v>
                </c:pt>
                <c:pt idx="21">
                  <c:v>330020</c:v>
                </c:pt>
                <c:pt idx="22">
                  <c:v>320750</c:v>
                </c:pt>
                <c:pt idx="23">
                  <c:v>446049</c:v>
                </c:pt>
                <c:pt idx="24">
                  <c:v>505009</c:v>
                </c:pt>
                <c:pt idx="25">
                  <c:v>401283</c:v>
                </c:pt>
                <c:pt idx="26">
                  <c:v>282372</c:v>
                </c:pt>
                <c:pt idx="27">
                  <c:v>292011</c:v>
                </c:pt>
                <c:pt idx="28">
                  <c:v>356306</c:v>
                </c:pt>
                <c:pt idx="29">
                  <c:v>535776</c:v>
                </c:pt>
              </c:numCache>
            </c:numRef>
          </c:val>
          <c:smooth val="0"/>
          <c:extLst>
            <c:ext xmlns:c16="http://schemas.microsoft.com/office/drawing/2014/chart" uri="{C3380CC4-5D6E-409C-BE32-E72D297353CC}">
              <c16:uniqueId val="{00000001-7502-493F-92EE-50983803A023}"/>
            </c:ext>
          </c:extLst>
        </c:ser>
        <c:dLbls>
          <c:showLegendKey val="0"/>
          <c:showVal val="0"/>
          <c:showCatName val="0"/>
          <c:showSerName val="0"/>
          <c:showPercent val="0"/>
          <c:showBubbleSize val="0"/>
        </c:dLbls>
        <c:smooth val="0"/>
        <c:axId val="427749624"/>
        <c:axId val="427740440"/>
      </c:lineChart>
      <c:dateAx>
        <c:axId val="42774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40440"/>
        <c:crosses val="autoZero"/>
        <c:auto val="1"/>
        <c:lblOffset val="100"/>
        <c:baseTimeUnit val="days"/>
      </c:dateAx>
      <c:valAx>
        <c:axId val="42774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74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72AC-7F9A-49E2-B25B-B198B98BDD95}"/>
              </a:ext>
            </a:extLst>
          </p:cNvPr>
          <p:cNvSpPr>
            <a:spLocks noGrp="1"/>
          </p:cNvSpPr>
          <p:nvPr>
            <p:ph type="ctrTitle"/>
          </p:nvPr>
        </p:nvSpPr>
        <p:spPr/>
        <p:txBody>
          <a:bodyPr/>
          <a:lstStyle/>
          <a:p>
            <a:r>
              <a:rPr lang="en-US"/>
              <a:t>master template1</a:t>
            </a:r>
          </a:p>
        </p:txBody>
      </p:sp>
      <p:sp>
        <p:nvSpPr>
          <p:cNvPr id="3" name="Subtitle 2">
            <a:extLst>
              <a:ext uri="{FF2B5EF4-FFF2-40B4-BE49-F238E27FC236}">
                <a16:creationId xmlns:a16="http://schemas.microsoft.com/office/drawing/2014/main" id="{E1D9C307-2E28-460B-A06E-181AEC73EB6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0304365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F950C-F213-4C58-9AAF-643B4B5937F1}"/>
              </a:ext>
            </a:extLst>
          </p:cNvPr>
          <p:cNvSpPr>
            <a:spLocks noGrp="1"/>
          </p:cNvSpPr>
          <p:nvPr>
            <p:ph type="title"/>
          </p:nvPr>
        </p:nvSpPr>
        <p:spPr/>
        <p:txBody>
          <a:bodyPr/>
          <a:lstStyle/>
          <a:p>
            <a:r>
              <a:rPr lang="en-US"/>
              <a:t>Facebook Key Metrics Table | KOSÉ</a:t>
            </a:r>
          </a:p>
        </p:txBody>
      </p:sp>
      <p:graphicFrame>
        <p:nvGraphicFramePr>
          <p:cNvPr id="5" name="Table Placeholder 4">
            <a:extLst>
              <a:ext uri="{FF2B5EF4-FFF2-40B4-BE49-F238E27FC236}">
                <a16:creationId xmlns:a16="http://schemas.microsoft.com/office/drawing/2014/main" id="{10A2BC38-BDE4-4F45-ABDD-A8138BF1586D}"/>
              </a:ext>
            </a:extLst>
          </p:cNvPr>
          <p:cNvGraphicFramePr>
            <a:graphicFrameLocks noGrp="1"/>
          </p:cNvGraphicFramePr>
          <p:nvPr>
            <p:ph type="tbl" sz="quarter" idx="13"/>
            <p:extLst>
              <p:ext uri="{D42A27DB-BD31-4B8C-83A1-F6EECF244321}">
                <p14:modId xmlns:p14="http://schemas.microsoft.com/office/powerpoint/2010/main" val="392013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254675"/>
                    </a:ext>
                  </a:extLst>
                </a:gridCol>
                <a:gridCol w="740664">
                  <a:extLst>
                    <a:ext uri="{9D8B030D-6E8A-4147-A177-3AD203B41FA5}">
                      <a16:colId xmlns:a16="http://schemas.microsoft.com/office/drawing/2014/main" val="3284579229"/>
                    </a:ext>
                  </a:extLst>
                </a:gridCol>
                <a:gridCol w="740664">
                  <a:extLst>
                    <a:ext uri="{9D8B030D-6E8A-4147-A177-3AD203B41FA5}">
                      <a16:colId xmlns:a16="http://schemas.microsoft.com/office/drawing/2014/main" val="4217563854"/>
                    </a:ext>
                  </a:extLst>
                </a:gridCol>
                <a:gridCol w="740664">
                  <a:extLst>
                    <a:ext uri="{9D8B030D-6E8A-4147-A177-3AD203B41FA5}">
                      <a16:colId xmlns:a16="http://schemas.microsoft.com/office/drawing/2014/main" val="1887366016"/>
                    </a:ext>
                  </a:extLst>
                </a:gridCol>
                <a:gridCol w="740664">
                  <a:extLst>
                    <a:ext uri="{9D8B030D-6E8A-4147-A177-3AD203B41FA5}">
                      <a16:colId xmlns:a16="http://schemas.microsoft.com/office/drawing/2014/main" val="3132456074"/>
                    </a:ext>
                  </a:extLst>
                </a:gridCol>
                <a:gridCol w="740664">
                  <a:extLst>
                    <a:ext uri="{9D8B030D-6E8A-4147-A177-3AD203B41FA5}">
                      <a16:colId xmlns:a16="http://schemas.microsoft.com/office/drawing/2014/main" val="377935355"/>
                    </a:ext>
                  </a:extLst>
                </a:gridCol>
                <a:gridCol w="740664">
                  <a:extLst>
                    <a:ext uri="{9D8B030D-6E8A-4147-A177-3AD203B41FA5}">
                      <a16:colId xmlns:a16="http://schemas.microsoft.com/office/drawing/2014/main" val="2042755400"/>
                    </a:ext>
                  </a:extLst>
                </a:gridCol>
                <a:gridCol w="740664">
                  <a:extLst>
                    <a:ext uri="{9D8B030D-6E8A-4147-A177-3AD203B41FA5}">
                      <a16:colId xmlns:a16="http://schemas.microsoft.com/office/drawing/2014/main" val="3570993756"/>
                    </a:ext>
                  </a:extLst>
                </a:gridCol>
                <a:gridCol w="740664">
                  <a:extLst>
                    <a:ext uri="{9D8B030D-6E8A-4147-A177-3AD203B41FA5}">
                      <a16:colId xmlns:a16="http://schemas.microsoft.com/office/drawing/2014/main" val="1199198652"/>
                    </a:ext>
                  </a:extLst>
                </a:gridCol>
                <a:gridCol w="740664">
                  <a:extLst>
                    <a:ext uri="{9D8B030D-6E8A-4147-A177-3AD203B41FA5}">
                      <a16:colId xmlns:a16="http://schemas.microsoft.com/office/drawing/2014/main" val="34570667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9261030"/>
                  </a:ext>
                </a:extLst>
              </a:tr>
              <a:tr h="370840">
                <a:tc>
                  <a:txBody>
                    <a:bodyPr/>
                    <a:lstStyle/>
                    <a:p>
                      <a:r>
                        <a:rPr lang="en-US" sz="1000"/>
                        <a:t>KOSÉ</a:t>
                      </a:r>
                    </a:p>
                  </a:txBody>
                  <a:tcPr/>
                </a:tc>
                <a:tc>
                  <a:txBody>
                    <a:bodyPr/>
                    <a:lstStyle/>
                    <a:p>
                      <a:r>
                        <a:rPr lang="en-US" sz="1000"/>
                        <a:t>195468</a:t>
                      </a:r>
                    </a:p>
                  </a:txBody>
                  <a:tcPr/>
                </a:tc>
                <a:tc>
                  <a:txBody>
                    <a:bodyPr/>
                    <a:lstStyle/>
                    <a:p>
                      <a:r>
                        <a:rPr lang="en-US" sz="1000"/>
                        <a:t>37</a:t>
                      </a:r>
                    </a:p>
                  </a:txBody>
                  <a:tcPr/>
                </a:tc>
                <a:tc>
                  <a:txBody>
                    <a:bodyPr/>
                    <a:lstStyle/>
                    <a:p>
                      <a:r>
                        <a:rPr lang="en-US" sz="1000"/>
                        <a:t>13</a:t>
                      </a:r>
                    </a:p>
                  </a:txBody>
                  <a:tcPr/>
                </a:tc>
                <a:tc>
                  <a:txBody>
                    <a:bodyPr/>
                    <a:lstStyle/>
                    <a:p>
                      <a:r>
                        <a:rPr lang="en-US" sz="1000"/>
                        <a:t>240</a:t>
                      </a:r>
                    </a:p>
                  </a:txBody>
                  <a:tcPr/>
                </a:tc>
                <a:tc>
                  <a:txBody>
                    <a:bodyPr/>
                    <a:lstStyle/>
                    <a:p>
                      <a:r>
                        <a:rPr lang="en-US" sz="1000"/>
                        <a:t>7</a:t>
                      </a:r>
                    </a:p>
                  </a:txBody>
                  <a:tcPr/>
                </a:tc>
                <a:tc>
                  <a:txBody>
                    <a:bodyPr/>
                    <a:lstStyle/>
                    <a:p>
                      <a:r>
                        <a:rPr lang="en-US" sz="1000"/>
                        <a:t>40</a:t>
                      </a:r>
                    </a:p>
                  </a:txBody>
                  <a:tcPr/>
                </a:tc>
                <a:tc>
                  <a:txBody>
                    <a:bodyPr/>
                    <a:lstStyle/>
                    <a:p>
                      <a:r>
                        <a:rPr lang="en-US" sz="1000"/>
                        <a:t>0</a:t>
                      </a:r>
                    </a:p>
                  </a:txBody>
                  <a:tcPr/>
                </a:tc>
                <a:tc>
                  <a:txBody>
                    <a:bodyPr/>
                    <a:lstStyle/>
                    <a:p>
                      <a:r>
                        <a:rPr lang="en-US" sz="1000"/>
                        <a:t>0.0113 %</a:t>
                      </a:r>
                    </a:p>
                  </a:txBody>
                  <a:tcPr/>
                </a:tc>
                <a:tc>
                  <a:txBody>
                    <a:bodyPr/>
                    <a:lstStyle/>
                    <a:p>
                      <a:r>
                        <a:rPr lang="en-US" sz="1000"/>
                        <a:t>0.0 %</a:t>
                      </a:r>
                    </a:p>
                  </a:txBody>
                  <a:tcPr/>
                </a:tc>
                <a:extLst>
                  <a:ext uri="{0D108BD9-81ED-4DB2-BD59-A6C34878D82A}">
                    <a16:rowId xmlns:a16="http://schemas.microsoft.com/office/drawing/2014/main" val="1526442147"/>
                  </a:ext>
                </a:extLst>
              </a:tr>
            </a:tbl>
          </a:graphicData>
        </a:graphic>
      </p:graphicFrame>
      <p:sp>
        <p:nvSpPr>
          <p:cNvPr id="4" name="Text Placeholder 3">
            <a:extLst>
              <a:ext uri="{FF2B5EF4-FFF2-40B4-BE49-F238E27FC236}">
                <a16:creationId xmlns:a16="http://schemas.microsoft.com/office/drawing/2014/main" id="{C91A9FCE-D48C-4BCB-8726-8B1BD3763D5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88083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D5D67-6333-44BA-BD8F-D453E0D0C67D}"/>
              </a:ext>
            </a:extLst>
          </p:cNvPr>
          <p:cNvSpPr>
            <a:spLocks noGrp="1"/>
          </p:cNvSpPr>
          <p:nvPr>
            <p:ph type="title"/>
          </p:nvPr>
        </p:nvSpPr>
        <p:spPr/>
        <p:txBody>
          <a:bodyPr/>
          <a:lstStyle/>
          <a:p>
            <a:r>
              <a:rPr lang="en-US"/>
              <a:t>Facebook Fans Total | KOSÉ</a:t>
            </a:r>
          </a:p>
        </p:txBody>
      </p:sp>
      <p:graphicFrame>
        <p:nvGraphicFramePr>
          <p:cNvPr id="6" name="Chart Placeholder 5">
            <a:extLst>
              <a:ext uri="{FF2B5EF4-FFF2-40B4-BE49-F238E27FC236}">
                <a16:creationId xmlns:a16="http://schemas.microsoft.com/office/drawing/2014/main" id="{8E018FC6-16FE-4F38-A921-A26277471B73}"/>
              </a:ext>
            </a:extLst>
          </p:cNvPr>
          <p:cNvGraphicFramePr>
            <a:graphicFrameLocks noGrp="1"/>
          </p:cNvGraphicFramePr>
          <p:nvPr>
            <p:ph type="chart" sz="quarter" idx="13"/>
            <p:extLst>
              <p:ext uri="{D42A27DB-BD31-4B8C-83A1-F6EECF244321}">
                <p14:modId xmlns:p14="http://schemas.microsoft.com/office/powerpoint/2010/main" val="1739534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BF9D5-F70F-40CF-83C7-1697B8DCC11B}"/>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55102DF6-9015-4748-BE14-E13676018B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14637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1F94-E51B-421B-929F-D6E2E790F159}"/>
              </a:ext>
            </a:extLst>
          </p:cNvPr>
          <p:cNvSpPr>
            <a:spLocks noGrp="1"/>
          </p:cNvSpPr>
          <p:nvPr>
            <p:ph type="title"/>
          </p:nvPr>
        </p:nvSpPr>
        <p:spPr/>
        <p:txBody>
          <a:bodyPr/>
          <a:lstStyle/>
          <a:p>
            <a:r>
              <a:rPr lang="en-US"/>
              <a:t>Facebook Fan Demographics | KOSÉ</a:t>
            </a:r>
          </a:p>
        </p:txBody>
      </p:sp>
      <p:graphicFrame>
        <p:nvGraphicFramePr>
          <p:cNvPr id="6" name="Chart Placeholder 5">
            <a:extLst>
              <a:ext uri="{FF2B5EF4-FFF2-40B4-BE49-F238E27FC236}">
                <a16:creationId xmlns:a16="http://schemas.microsoft.com/office/drawing/2014/main" id="{CF043E10-ECA0-48E0-991D-54BEDB9C82FC}"/>
              </a:ext>
            </a:extLst>
          </p:cNvPr>
          <p:cNvGraphicFramePr>
            <a:graphicFrameLocks noGrp="1"/>
          </p:cNvGraphicFramePr>
          <p:nvPr>
            <p:ph type="chart" sz="quarter" idx="13"/>
            <p:extLst>
              <p:ext uri="{D42A27DB-BD31-4B8C-83A1-F6EECF244321}">
                <p14:modId xmlns:p14="http://schemas.microsoft.com/office/powerpoint/2010/main" val="2100814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76741-4BEE-4CA2-B606-EDC39B70E01C}"/>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FFF0E2F3-5113-4DA0-9821-0BEB425A96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0234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0BC1D-EB93-4E30-A9DF-437CBBC3F37D}"/>
              </a:ext>
            </a:extLst>
          </p:cNvPr>
          <p:cNvSpPr>
            <a:spLocks noGrp="1"/>
          </p:cNvSpPr>
          <p:nvPr>
            <p:ph type="title"/>
          </p:nvPr>
        </p:nvSpPr>
        <p:spPr/>
        <p:txBody>
          <a:bodyPr/>
          <a:lstStyle/>
          <a:p>
            <a:r>
              <a:rPr lang="en-US"/>
              <a:t>Facebook Reach | KOSÉ</a:t>
            </a:r>
          </a:p>
        </p:txBody>
      </p:sp>
      <p:graphicFrame>
        <p:nvGraphicFramePr>
          <p:cNvPr id="6" name="Chart Placeholder 5">
            <a:extLst>
              <a:ext uri="{FF2B5EF4-FFF2-40B4-BE49-F238E27FC236}">
                <a16:creationId xmlns:a16="http://schemas.microsoft.com/office/drawing/2014/main" id="{681A7121-38AB-484C-A7A4-7B8CC93648F0}"/>
              </a:ext>
            </a:extLst>
          </p:cNvPr>
          <p:cNvGraphicFramePr>
            <a:graphicFrameLocks noGrp="1"/>
          </p:cNvGraphicFramePr>
          <p:nvPr>
            <p:ph type="chart" sz="quarter" idx="13"/>
            <p:extLst>
              <p:ext uri="{D42A27DB-BD31-4B8C-83A1-F6EECF244321}">
                <p14:modId xmlns:p14="http://schemas.microsoft.com/office/powerpoint/2010/main" val="2677810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E206F8-6605-4AE9-B874-890E88ABBE65}"/>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9A6534E-5872-42F8-9A83-27A987AAC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3199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45575-767C-4A5E-B0C6-CDD38319FD14}"/>
              </a:ext>
            </a:extLst>
          </p:cNvPr>
          <p:cNvSpPr>
            <a:spLocks noGrp="1"/>
          </p:cNvSpPr>
          <p:nvPr>
            <p:ph type="title"/>
          </p:nvPr>
        </p:nvSpPr>
        <p:spPr/>
        <p:txBody>
          <a:bodyPr/>
          <a:lstStyle/>
          <a:p>
            <a:r>
              <a:rPr lang="en-US"/>
              <a:t>Facebook Page Views | KOSÉ</a:t>
            </a:r>
          </a:p>
        </p:txBody>
      </p:sp>
      <p:graphicFrame>
        <p:nvGraphicFramePr>
          <p:cNvPr id="6" name="Chart Placeholder 5">
            <a:extLst>
              <a:ext uri="{FF2B5EF4-FFF2-40B4-BE49-F238E27FC236}">
                <a16:creationId xmlns:a16="http://schemas.microsoft.com/office/drawing/2014/main" id="{C6592A3A-0DB4-4997-92CB-411F107C680A}"/>
              </a:ext>
            </a:extLst>
          </p:cNvPr>
          <p:cNvGraphicFramePr>
            <a:graphicFrameLocks noGrp="1"/>
          </p:cNvGraphicFramePr>
          <p:nvPr>
            <p:ph type="chart" sz="quarter" idx="13"/>
            <p:extLst>
              <p:ext uri="{D42A27DB-BD31-4B8C-83A1-F6EECF244321}">
                <p14:modId xmlns:p14="http://schemas.microsoft.com/office/powerpoint/2010/main" val="2131037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D54BA9-0C78-461C-9F04-184B4E3F6ECA}"/>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020B4A42-B4E2-4BAB-897B-671564F6C1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70227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A82E0-5245-4A15-9183-5991FAC375EB}"/>
              </a:ext>
            </a:extLst>
          </p:cNvPr>
          <p:cNvSpPr>
            <a:spLocks noGrp="1"/>
          </p:cNvSpPr>
          <p:nvPr>
            <p:ph type="title"/>
          </p:nvPr>
        </p:nvSpPr>
        <p:spPr/>
        <p:txBody>
          <a:bodyPr/>
          <a:lstStyle/>
          <a:p>
            <a:r>
              <a:rPr lang="en-US"/>
              <a:t>Facebook Engaged Users | KOSÉ</a:t>
            </a:r>
          </a:p>
        </p:txBody>
      </p:sp>
      <p:graphicFrame>
        <p:nvGraphicFramePr>
          <p:cNvPr id="6" name="Chart Placeholder 5">
            <a:extLst>
              <a:ext uri="{FF2B5EF4-FFF2-40B4-BE49-F238E27FC236}">
                <a16:creationId xmlns:a16="http://schemas.microsoft.com/office/drawing/2014/main" id="{FB7C51D2-8844-44E4-919A-522CB4C72942}"/>
              </a:ext>
            </a:extLst>
          </p:cNvPr>
          <p:cNvGraphicFramePr>
            <a:graphicFrameLocks noGrp="1"/>
          </p:cNvGraphicFramePr>
          <p:nvPr>
            <p:ph type="chart" sz="quarter" idx="13"/>
            <p:extLst>
              <p:ext uri="{D42A27DB-BD31-4B8C-83A1-F6EECF244321}">
                <p14:modId xmlns:p14="http://schemas.microsoft.com/office/powerpoint/2010/main" val="2799312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3E4E2-D21E-46E5-872B-A8F9224DAE01}"/>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9F4D0789-8078-4194-99A2-4EA36270AE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2665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664AF-551E-4269-ADC3-5C3EA1CDAA9A}"/>
              </a:ext>
            </a:extLst>
          </p:cNvPr>
          <p:cNvSpPr>
            <a:spLocks noGrp="1"/>
          </p:cNvSpPr>
          <p:nvPr>
            <p:ph type="title"/>
          </p:nvPr>
        </p:nvSpPr>
        <p:spPr/>
        <p:txBody>
          <a:bodyPr/>
          <a:lstStyle/>
          <a:p>
            <a:r>
              <a:rPr lang="en-US"/>
              <a:t>Facebook Interaction Rate | KOSÉ</a:t>
            </a:r>
          </a:p>
        </p:txBody>
      </p:sp>
      <p:graphicFrame>
        <p:nvGraphicFramePr>
          <p:cNvPr id="6" name="Chart Placeholder 5">
            <a:extLst>
              <a:ext uri="{FF2B5EF4-FFF2-40B4-BE49-F238E27FC236}">
                <a16:creationId xmlns:a16="http://schemas.microsoft.com/office/drawing/2014/main" id="{919A9979-DC80-4CDB-84EC-5999D95CB24D}"/>
              </a:ext>
            </a:extLst>
          </p:cNvPr>
          <p:cNvGraphicFramePr>
            <a:graphicFrameLocks noGrp="1"/>
          </p:cNvGraphicFramePr>
          <p:nvPr>
            <p:ph type="chart" sz="quarter" idx="13"/>
            <p:extLst>
              <p:ext uri="{D42A27DB-BD31-4B8C-83A1-F6EECF244321}">
                <p14:modId xmlns:p14="http://schemas.microsoft.com/office/powerpoint/2010/main" val="15542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E920E0-E26A-45FD-8998-7779090404C6}"/>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D5F5CB49-6646-4523-B9A9-FBD1AF7A5D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764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3F2F8-ABA6-4C22-8933-192E848C4CEC}"/>
              </a:ext>
            </a:extLst>
          </p:cNvPr>
          <p:cNvSpPr>
            <a:spLocks noGrp="1"/>
          </p:cNvSpPr>
          <p:nvPr>
            <p:ph type="title"/>
          </p:nvPr>
        </p:nvSpPr>
        <p:spPr/>
        <p:txBody>
          <a:bodyPr/>
          <a:lstStyle/>
          <a:p>
            <a:r>
              <a:rPr lang="en-US"/>
              <a:t>Facebook Average Reactions Per Post | KOSÉ</a:t>
            </a:r>
          </a:p>
        </p:txBody>
      </p:sp>
      <p:graphicFrame>
        <p:nvGraphicFramePr>
          <p:cNvPr id="6" name="Chart Placeholder 5">
            <a:extLst>
              <a:ext uri="{FF2B5EF4-FFF2-40B4-BE49-F238E27FC236}">
                <a16:creationId xmlns:a16="http://schemas.microsoft.com/office/drawing/2014/main" id="{1B7442EE-5035-4948-AAB4-87EC9BC84375}"/>
              </a:ext>
            </a:extLst>
          </p:cNvPr>
          <p:cNvGraphicFramePr>
            <a:graphicFrameLocks noGrp="1"/>
          </p:cNvGraphicFramePr>
          <p:nvPr>
            <p:ph type="chart" sz="quarter" idx="13"/>
            <p:extLst>
              <p:ext uri="{D42A27DB-BD31-4B8C-83A1-F6EECF244321}">
                <p14:modId xmlns:p14="http://schemas.microsoft.com/office/powerpoint/2010/main" val="3177458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A44EF2-A00F-4021-B7EC-0DF787A2C41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59895345-8470-4327-810D-858C99EF9F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4301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934D4-67E7-4BF6-91DB-3FB7EAA632B5}"/>
              </a:ext>
            </a:extLst>
          </p:cNvPr>
          <p:cNvSpPr>
            <a:spLocks noGrp="1"/>
          </p:cNvSpPr>
          <p:nvPr>
            <p:ph type="title"/>
          </p:nvPr>
        </p:nvSpPr>
        <p:spPr/>
        <p:txBody>
          <a:bodyPr/>
          <a:lstStyle/>
          <a:p>
            <a:r>
              <a:rPr lang="en-US"/>
              <a:t>Facebook Interactions Distribution | KOSÉ</a:t>
            </a:r>
          </a:p>
        </p:txBody>
      </p:sp>
      <p:graphicFrame>
        <p:nvGraphicFramePr>
          <p:cNvPr id="6" name="Chart Placeholder 5">
            <a:extLst>
              <a:ext uri="{FF2B5EF4-FFF2-40B4-BE49-F238E27FC236}">
                <a16:creationId xmlns:a16="http://schemas.microsoft.com/office/drawing/2014/main" id="{1C58288E-F3AA-44F2-9BFB-37213450B3B5}"/>
              </a:ext>
            </a:extLst>
          </p:cNvPr>
          <p:cNvGraphicFramePr>
            <a:graphicFrameLocks noGrp="1"/>
          </p:cNvGraphicFramePr>
          <p:nvPr>
            <p:ph type="chart" sz="quarter" idx="13"/>
            <p:extLst>
              <p:ext uri="{D42A27DB-BD31-4B8C-83A1-F6EECF244321}">
                <p14:modId xmlns:p14="http://schemas.microsoft.com/office/powerpoint/2010/main" val="1622325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0A5DBC-F209-4FB6-A7BC-9910578B56C7}"/>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FEA6E1A-6DD5-4F2E-B25D-22EBFE81FE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7117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74429-57C4-410F-9BF1-6E4A1B8F71C2}"/>
              </a:ext>
            </a:extLst>
          </p:cNvPr>
          <p:cNvSpPr>
            <a:spLocks noGrp="1"/>
          </p:cNvSpPr>
          <p:nvPr>
            <p:ph type="title"/>
          </p:nvPr>
        </p:nvSpPr>
        <p:spPr/>
        <p:txBody>
          <a:bodyPr/>
          <a:lstStyle/>
          <a:p>
            <a:r>
              <a:rPr lang="en-US"/>
              <a:t>Facebook Interaction Rate By Weekday | KOSÉ</a:t>
            </a:r>
          </a:p>
        </p:txBody>
      </p:sp>
      <p:graphicFrame>
        <p:nvGraphicFramePr>
          <p:cNvPr id="6" name="Chart Placeholder 5">
            <a:extLst>
              <a:ext uri="{FF2B5EF4-FFF2-40B4-BE49-F238E27FC236}">
                <a16:creationId xmlns:a16="http://schemas.microsoft.com/office/drawing/2014/main" id="{896D2CEA-93C7-4D8A-9B90-6F6E92129DC8}"/>
              </a:ext>
            </a:extLst>
          </p:cNvPr>
          <p:cNvGraphicFramePr>
            <a:graphicFrameLocks noGrp="1"/>
          </p:cNvGraphicFramePr>
          <p:nvPr>
            <p:ph type="chart" sz="quarter" idx="13"/>
            <p:extLst>
              <p:ext uri="{D42A27DB-BD31-4B8C-83A1-F6EECF244321}">
                <p14:modId xmlns:p14="http://schemas.microsoft.com/office/powerpoint/2010/main" val="2491983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D1A4A6-8F26-4BC9-B79F-6498F3A09D0F}"/>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07B4B841-1AC6-4E3F-B27D-6279472993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8339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A9762-AD55-40D7-91A9-A845FFC8F5B0}"/>
              </a:ext>
            </a:extLst>
          </p:cNvPr>
          <p:cNvSpPr>
            <a:spLocks noGrp="1"/>
          </p:cNvSpPr>
          <p:nvPr>
            <p:ph type="title"/>
          </p:nvPr>
        </p:nvSpPr>
        <p:spPr/>
        <p:txBody>
          <a:bodyPr/>
          <a:lstStyle/>
          <a:p>
            <a:r>
              <a:rPr lang="en-US"/>
              <a:t>Facebook Fans By City Table | KOSÉ - 1 of 3</a:t>
            </a:r>
          </a:p>
        </p:txBody>
      </p:sp>
      <p:graphicFrame>
        <p:nvGraphicFramePr>
          <p:cNvPr id="5" name="Table Placeholder 4">
            <a:extLst>
              <a:ext uri="{FF2B5EF4-FFF2-40B4-BE49-F238E27FC236}">
                <a16:creationId xmlns:a16="http://schemas.microsoft.com/office/drawing/2014/main" id="{200977F4-7A52-427D-A01F-A29FD1253884}"/>
              </a:ext>
            </a:extLst>
          </p:cNvPr>
          <p:cNvGraphicFramePr>
            <a:graphicFrameLocks noGrp="1"/>
          </p:cNvGraphicFramePr>
          <p:nvPr>
            <p:ph type="tbl" sz="quarter" idx="13"/>
            <p:extLst>
              <p:ext uri="{D42A27DB-BD31-4B8C-83A1-F6EECF244321}">
                <p14:modId xmlns:p14="http://schemas.microsoft.com/office/powerpoint/2010/main" val="501076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37953567"/>
                    </a:ext>
                  </a:extLst>
                </a:gridCol>
                <a:gridCol w="1645920">
                  <a:extLst>
                    <a:ext uri="{9D8B030D-6E8A-4147-A177-3AD203B41FA5}">
                      <a16:colId xmlns:a16="http://schemas.microsoft.com/office/drawing/2014/main" val="1117431373"/>
                    </a:ext>
                  </a:extLst>
                </a:gridCol>
                <a:gridCol w="1645920">
                  <a:extLst>
                    <a:ext uri="{9D8B030D-6E8A-4147-A177-3AD203B41FA5}">
                      <a16:colId xmlns:a16="http://schemas.microsoft.com/office/drawing/2014/main" val="2398034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87413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extLst>
                  <a:ext uri="{0D108BD9-81ED-4DB2-BD59-A6C34878D82A}">
                    <a16:rowId xmlns:a16="http://schemas.microsoft.com/office/drawing/2014/main" val="3341182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6.6 %</a:t>
                      </a:r>
                    </a:p>
                  </a:txBody>
                  <a:tcPr/>
                </a:tc>
                <a:extLst>
                  <a:ext uri="{0D108BD9-81ED-4DB2-BD59-A6C34878D82A}">
                    <a16:rowId xmlns:a16="http://schemas.microsoft.com/office/drawing/2014/main" val="998499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3.9 %</a:t>
                      </a:r>
                    </a:p>
                  </a:txBody>
                  <a:tcPr/>
                </a:tc>
                <a:extLst>
                  <a:ext uri="{0D108BD9-81ED-4DB2-BD59-A6C34878D82A}">
                    <a16:rowId xmlns:a16="http://schemas.microsoft.com/office/drawing/2014/main" val="81009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38907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454097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98130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127950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39524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26019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468647018"/>
                  </a:ext>
                </a:extLst>
              </a:tr>
            </a:tbl>
          </a:graphicData>
        </a:graphic>
      </p:graphicFrame>
      <p:sp>
        <p:nvSpPr>
          <p:cNvPr id="4" name="Text Placeholder 3">
            <a:extLst>
              <a:ext uri="{FF2B5EF4-FFF2-40B4-BE49-F238E27FC236}">
                <a16:creationId xmlns:a16="http://schemas.microsoft.com/office/drawing/2014/main" id="{6897C90A-2265-4F18-B496-49446F73C4B1}"/>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724531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B3B26-937D-47CD-9BEA-60A7E735937F}"/>
              </a:ext>
            </a:extLst>
          </p:cNvPr>
          <p:cNvSpPr>
            <a:spLocks noGrp="1"/>
          </p:cNvSpPr>
          <p:nvPr>
            <p:ph type="title"/>
          </p:nvPr>
        </p:nvSpPr>
        <p:spPr/>
        <p:txBody>
          <a:bodyPr/>
          <a:lstStyle/>
          <a:p>
            <a:r>
              <a:rPr lang="en-US"/>
              <a:t>Facebook Fans By City Table | KOSÉ - 2 of 3</a:t>
            </a:r>
          </a:p>
        </p:txBody>
      </p:sp>
      <p:graphicFrame>
        <p:nvGraphicFramePr>
          <p:cNvPr id="5" name="Table Placeholder 4">
            <a:extLst>
              <a:ext uri="{FF2B5EF4-FFF2-40B4-BE49-F238E27FC236}">
                <a16:creationId xmlns:a16="http://schemas.microsoft.com/office/drawing/2014/main" id="{3613296D-B51B-47D5-95FE-661CA94760B2}"/>
              </a:ext>
            </a:extLst>
          </p:cNvPr>
          <p:cNvGraphicFramePr>
            <a:graphicFrameLocks noGrp="1"/>
          </p:cNvGraphicFramePr>
          <p:nvPr>
            <p:ph type="tbl" sz="quarter" idx="13"/>
            <p:extLst>
              <p:ext uri="{D42A27DB-BD31-4B8C-83A1-F6EECF244321}">
                <p14:modId xmlns:p14="http://schemas.microsoft.com/office/powerpoint/2010/main" val="2811564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6703794"/>
                    </a:ext>
                  </a:extLst>
                </a:gridCol>
                <a:gridCol w="1645920">
                  <a:extLst>
                    <a:ext uri="{9D8B030D-6E8A-4147-A177-3AD203B41FA5}">
                      <a16:colId xmlns:a16="http://schemas.microsoft.com/office/drawing/2014/main" val="3580227966"/>
                    </a:ext>
                  </a:extLst>
                </a:gridCol>
                <a:gridCol w="1645920">
                  <a:extLst>
                    <a:ext uri="{9D8B030D-6E8A-4147-A177-3AD203B41FA5}">
                      <a16:colId xmlns:a16="http://schemas.microsoft.com/office/drawing/2014/main" val="871124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72877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86565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33363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62012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774018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46407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441860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970633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710549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153971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611112760"/>
                  </a:ext>
                </a:extLst>
              </a:tr>
            </a:tbl>
          </a:graphicData>
        </a:graphic>
      </p:graphicFrame>
      <p:sp>
        <p:nvSpPr>
          <p:cNvPr id="4" name="Text Placeholder 3">
            <a:extLst>
              <a:ext uri="{FF2B5EF4-FFF2-40B4-BE49-F238E27FC236}">
                <a16:creationId xmlns:a16="http://schemas.microsoft.com/office/drawing/2014/main" id="{A4683C37-4A5D-4C6C-9A9D-BEB098A219D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668684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5485F-C872-44E2-ACDA-43C817A30A7E}"/>
              </a:ext>
            </a:extLst>
          </p:cNvPr>
          <p:cNvSpPr>
            <a:spLocks noGrp="1"/>
          </p:cNvSpPr>
          <p:nvPr>
            <p:ph type="title"/>
          </p:nvPr>
        </p:nvSpPr>
        <p:spPr/>
        <p:txBody>
          <a:bodyPr/>
          <a:lstStyle/>
          <a:p>
            <a:r>
              <a:rPr lang="en-US"/>
              <a:t>Facebook Fans By City Table | KOSÉ - 3 of 3</a:t>
            </a:r>
          </a:p>
        </p:txBody>
      </p:sp>
      <p:graphicFrame>
        <p:nvGraphicFramePr>
          <p:cNvPr id="5" name="Table Placeholder 4">
            <a:extLst>
              <a:ext uri="{FF2B5EF4-FFF2-40B4-BE49-F238E27FC236}">
                <a16:creationId xmlns:a16="http://schemas.microsoft.com/office/drawing/2014/main" id="{EDE37427-163D-4E52-97D9-11EEED1A2D42}"/>
              </a:ext>
            </a:extLst>
          </p:cNvPr>
          <p:cNvGraphicFramePr>
            <a:graphicFrameLocks noGrp="1"/>
          </p:cNvGraphicFramePr>
          <p:nvPr>
            <p:ph type="tbl" sz="quarter" idx="13"/>
            <p:extLst>
              <p:ext uri="{D42A27DB-BD31-4B8C-83A1-F6EECF244321}">
                <p14:modId xmlns:p14="http://schemas.microsoft.com/office/powerpoint/2010/main" val="2154634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84167240"/>
                    </a:ext>
                  </a:extLst>
                </a:gridCol>
                <a:gridCol w="1645920">
                  <a:extLst>
                    <a:ext uri="{9D8B030D-6E8A-4147-A177-3AD203B41FA5}">
                      <a16:colId xmlns:a16="http://schemas.microsoft.com/office/drawing/2014/main" val="2127088699"/>
                    </a:ext>
                  </a:extLst>
                </a:gridCol>
                <a:gridCol w="1645920">
                  <a:extLst>
                    <a:ext uri="{9D8B030D-6E8A-4147-A177-3AD203B41FA5}">
                      <a16:colId xmlns:a16="http://schemas.microsoft.com/office/drawing/2014/main" val="3111732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3235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65188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69885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80154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0690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992970566"/>
                  </a:ext>
                </a:extLst>
              </a:tr>
            </a:tbl>
          </a:graphicData>
        </a:graphic>
      </p:graphicFrame>
      <p:sp>
        <p:nvSpPr>
          <p:cNvPr id="4" name="Text Placeholder 3">
            <a:extLst>
              <a:ext uri="{FF2B5EF4-FFF2-40B4-BE49-F238E27FC236}">
                <a16:creationId xmlns:a16="http://schemas.microsoft.com/office/drawing/2014/main" id="{DE66EAAB-7896-45D5-9754-7105A255BE1A}"/>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318752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8950E-774B-469A-BB26-AF95E75F971E}"/>
              </a:ext>
            </a:extLst>
          </p:cNvPr>
          <p:cNvSpPr>
            <a:spLocks noGrp="1"/>
          </p:cNvSpPr>
          <p:nvPr>
            <p:ph type="title"/>
          </p:nvPr>
        </p:nvSpPr>
        <p:spPr/>
        <p:txBody>
          <a:bodyPr/>
          <a:lstStyle/>
          <a:p>
            <a:r>
              <a:rPr lang="en-US"/>
              <a:t>Facebook (FB) Custom Own Posts Table (new) | KOSÉ</a:t>
            </a:r>
          </a:p>
        </p:txBody>
      </p:sp>
      <p:graphicFrame>
        <p:nvGraphicFramePr>
          <p:cNvPr id="5" name="Table Placeholder 4">
            <a:extLst>
              <a:ext uri="{FF2B5EF4-FFF2-40B4-BE49-F238E27FC236}">
                <a16:creationId xmlns:a16="http://schemas.microsoft.com/office/drawing/2014/main" id="{CB2C3937-46BF-409C-9366-378B0623E2BB}"/>
              </a:ext>
            </a:extLst>
          </p:cNvPr>
          <p:cNvGraphicFramePr>
            <a:graphicFrameLocks noGrp="1"/>
          </p:cNvGraphicFramePr>
          <p:nvPr>
            <p:ph type="tbl" sz="quarter" idx="13"/>
            <p:extLst>
              <p:ext uri="{D42A27DB-BD31-4B8C-83A1-F6EECF244321}">
                <p14:modId xmlns:p14="http://schemas.microsoft.com/office/powerpoint/2010/main" val="2250968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35782732"/>
                    </a:ext>
                  </a:extLst>
                </a:gridCol>
                <a:gridCol w="987552">
                  <a:extLst>
                    <a:ext uri="{9D8B030D-6E8A-4147-A177-3AD203B41FA5}">
                      <a16:colId xmlns:a16="http://schemas.microsoft.com/office/drawing/2014/main" val="2881616003"/>
                    </a:ext>
                  </a:extLst>
                </a:gridCol>
                <a:gridCol w="987552">
                  <a:extLst>
                    <a:ext uri="{9D8B030D-6E8A-4147-A177-3AD203B41FA5}">
                      <a16:colId xmlns:a16="http://schemas.microsoft.com/office/drawing/2014/main" val="1493614311"/>
                    </a:ext>
                  </a:extLst>
                </a:gridCol>
                <a:gridCol w="987552">
                  <a:extLst>
                    <a:ext uri="{9D8B030D-6E8A-4147-A177-3AD203B41FA5}">
                      <a16:colId xmlns:a16="http://schemas.microsoft.com/office/drawing/2014/main" val="3202152053"/>
                    </a:ext>
                  </a:extLst>
                </a:gridCol>
                <a:gridCol w="987552">
                  <a:extLst>
                    <a:ext uri="{9D8B030D-6E8A-4147-A177-3AD203B41FA5}">
                      <a16:colId xmlns:a16="http://schemas.microsoft.com/office/drawing/2014/main" val="273130243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2971207910"/>
                  </a:ext>
                </a:extLst>
              </a:tr>
              <a:tr h="370840">
                <a:tc>
                  <a:txBody>
                    <a:bodyPr/>
                    <a:lstStyle/>
                    <a:p>
                      <a:r>
                        <a:rPr lang="en-US" sz="1000" b="1"/>
                        <a:t>KOSÉ - 2020-04-23 12:51:19</a:t>
                      </a:r>
                      <a:r>
                        <a:rPr lang="en-US" sz="1000"/>
                        <a:t>
 Get instant, immediate skincare in a snap with our latest advanced brightening serum - 🌟ONE BY KOSÉ Melanoshot White D🌟</a:t>
                      </a:r>
                    </a:p>
                  </a:txBody>
                  <a:tcPr/>
                </a:tc>
                <a:tc>
                  <a:txBody>
                    <a:bodyPr/>
                    <a:lstStyle/>
                    <a:p>
                      <a:r>
                        <a:rPr lang="en-US" sz="1000"/>
                        <a:t>24</a:t>
                      </a:r>
                    </a:p>
                  </a:txBody>
                  <a:tcPr/>
                </a:tc>
                <a:tc>
                  <a:txBody>
                    <a:bodyPr/>
                    <a:lstStyle/>
                    <a:p>
                      <a:r>
                        <a:rPr lang="en-US" sz="1000"/>
                        <a:t>0</a:t>
                      </a:r>
                    </a:p>
                  </a:txBody>
                  <a:tcPr/>
                </a:tc>
                <a:tc>
                  <a:txBody>
                    <a:bodyPr/>
                    <a:lstStyle/>
                    <a:p>
                      <a:r>
                        <a:rPr lang="en-US" sz="1000"/>
                        <a:t>6</a:t>
                      </a:r>
                    </a:p>
                  </a:txBody>
                  <a:tcPr/>
                </a:tc>
                <a:tc>
                  <a:txBody>
                    <a:bodyPr/>
                    <a:lstStyle/>
                    <a:p>
                      <a:r>
                        <a:rPr lang="en-US" sz="1000"/>
                        <a:t>0.0164 %</a:t>
                      </a:r>
                    </a:p>
                  </a:txBody>
                  <a:tcPr/>
                </a:tc>
                <a:extLst>
                  <a:ext uri="{0D108BD9-81ED-4DB2-BD59-A6C34878D82A}">
                    <a16:rowId xmlns:a16="http://schemas.microsoft.com/office/drawing/2014/main" val="2592920819"/>
                  </a:ext>
                </a:extLst>
              </a:tr>
              <a:tr h="370840">
                <a:tc>
                  <a:txBody>
                    <a:bodyPr/>
                    <a:lstStyle/>
                    <a:p>
                      <a:r>
                        <a:rPr lang="en-US" sz="1000" b="1"/>
                        <a:t>KOSÉ - 2020-04-02 12:26:00</a:t>
                      </a:r>
                      <a:r>
                        <a:rPr lang="en-US" sz="1000"/>
                        <a:t>
 Experience instant, immediate skincare, and combat dark spots right at the source with our latest advanced brightening serum - ✨ONE BY KOSÉ Melanoshot White D✨. Now formulated with four powerful ingredients that are even more effective for achieving flawless, glowing skin.🌟</a:t>
                      </a:r>
                    </a:p>
                  </a:txBody>
                  <a:tcPr/>
                </a:tc>
                <a:tc>
                  <a:txBody>
                    <a:bodyPr/>
                    <a:lstStyle/>
                    <a:p>
                      <a:r>
                        <a:rPr lang="en-US" sz="1000"/>
                        <a:t>21</a:t>
                      </a:r>
                    </a:p>
                  </a:txBody>
                  <a:tcPr/>
                </a:tc>
                <a:tc>
                  <a:txBody>
                    <a:bodyPr/>
                    <a:lstStyle/>
                    <a:p>
                      <a:r>
                        <a:rPr lang="en-US" sz="1000"/>
                        <a:t>1</a:t>
                      </a:r>
                    </a:p>
                  </a:txBody>
                  <a:tcPr/>
                </a:tc>
                <a:tc>
                  <a:txBody>
                    <a:bodyPr/>
                    <a:lstStyle/>
                    <a:p>
                      <a:r>
                        <a:rPr lang="en-US" sz="1000"/>
                        <a:t>7</a:t>
                      </a:r>
                    </a:p>
                  </a:txBody>
                  <a:tcPr/>
                </a:tc>
                <a:tc>
                  <a:txBody>
                    <a:bodyPr/>
                    <a:lstStyle/>
                    <a:p>
                      <a:r>
                        <a:rPr lang="en-US" sz="1000"/>
                        <a:t>0.0164 %</a:t>
                      </a:r>
                    </a:p>
                  </a:txBody>
                  <a:tcPr/>
                </a:tc>
                <a:extLst>
                  <a:ext uri="{0D108BD9-81ED-4DB2-BD59-A6C34878D82A}">
                    <a16:rowId xmlns:a16="http://schemas.microsoft.com/office/drawing/2014/main" val="1417732672"/>
                  </a:ext>
                </a:extLst>
              </a:tr>
              <a:tr h="370840">
                <a:tc>
                  <a:txBody>
                    <a:bodyPr/>
                    <a:lstStyle/>
                    <a:p>
                      <a:r>
                        <a:rPr lang="en-US" sz="1000" b="1"/>
                        <a:t>KOSÉ - 2020-04-08 12:37:07</a:t>
                      </a:r>
                      <a:r>
                        <a:rPr lang="en-US" sz="1000"/>
                        <a:t>
 Searching for the ONE skincare made for you? 🌟 Our latest advanced brightening serum - ✨ONE BY KOSÉ Melanoshot White D✨ might just be it. This serum is formulated with four powerful and unique ingredients that are even more effective for clear, glowing skin! 🤩 
Available now at our flagship store on Lazada and Hermo!</a:t>
                      </a:r>
                    </a:p>
                  </a:txBody>
                  <a:tcPr/>
                </a:tc>
                <a:tc>
                  <a:txBody>
                    <a:bodyPr/>
                    <a:lstStyle/>
                    <a:p>
                      <a:r>
                        <a:rPr lang="en-US" sz="1000"/>
                        <a:t>22</a:t>
                      </a:r>
                    </a:p>
                  </a:txBody>
                  <a:tcPr/>
                </a:tc>
                <a:tc>
                  <a:txBody>
                    <a:bodyPr/>
                    <a:lstStyle/>
                    <a:p>
                      <a:r>
                        <a:rPr lang="en-US" sz="1000"/>
                        <a:t>0</a:t>
                      </a:r>
                    </a:p>
                  </a:txBody>
                  <a:tcPr/>
                </a:tc>
                <a:tc>
                  <a:txBody>
                    <a:bodyPr/>
                    <a:lstStyle/>
                    <a:p>
                      <a:r>
                        <a:rPr lang="en-US" sz="1000"/>
                        <a:t>2</a:t>
                      </a:r>
                    </a:p>
                  </a:txBody>
                  <a:tcPr/>
                </a:tc>
                <a:tc>
                  <a:txBody>
                    <a:bodyPr/>
                    <a:lstStyle/>
                    <a:p>
                      <a:r>
                        <a:rPr lang="en-US" sz="1000"/>
                        <a:t>0.0133 %</a:t>
                      </a:r>
                    </a:p>
                  </a:txBody>
                  <a:tcPr/>
                </a:tc>
                <a:extLst>
                  <a:ext uri="{0D108BD9-81ED-4DB2-BD59-A6C34878D82A}">
                    <a16:rowId xmlns:a16="http://schemas.microsoft.com/office/drawing/2014/main" val="167569520"/>
                  </a:ext>
                </a:extLst>
              </a:tr>
              <a:tr h="370840">
                <a:tc>
                  <a:txBody>
                    <a:bodyPr/>
                    <a:lstStyle/>
                    <a:p>
                      <a:r>
                        <a:rPr lang="en-US" sz="1000" b="1"/>
                        <a:t>KOSÉ - 2020-04-15 12:30:00</a:t>
                      </a:r>
                      <a:r>
                        <a:rPr lang="en-US" sz="1000"/>
                        <a:t>
 As the saying goes, “Prevention is better than cure.” Need a solution for dark spots on your skin? Watch to find out more.💡</a:t>
                      </a:r>
                    </a:p>
                  </a:txBody>
                  <a:tcPr/>
                </a:tc>
                <a:tc>
                  <a:txBody>
                    <a:bodyPr/>
                    <a:lstStyle/>
                    <a:p>
                      <a:r>
                        <a:rPr lang="en-US" sz="1000"/>
                        <a:t>20</a:t>
                      </a:r>
                    </a:p>
                  </a:txBody>
                  <a:tcPr/>
                </a:tc>
                <a:tc>
                  <a:txBody>
                    <a:bodyPr/>
                    <a:lstStyle/>
                    <a:p>
                      <a:r>
                        <a:rPr lang="en-US" sz="1000"/>
                        <a:t>0</a:t>
                      </a:r>
                    </a:p>
                  </a:txBody>
                  <a:tcPr/>
                </a:tc>
                <a:tc>
                  <a:txBody>
                    <a:bodyPr/>
                    <a:lstStyle/>
                    <a:p>
                      <a:r>
                        <a:rPr lang="en-US" sz="1000"/>
                        <a:t>4</a:t>
                      </a:r>
                    </a:p>
                  </a:txBody>
                  <a:tcPr/>
                </a:tc>
                <a:tc>
                  <a:txBody>
                    <a:bodyPr/>
                    <a:lstStyle/>
                    <a:p>
                      <a:r>
                        <a:rPr lang="en-US" sz="1000"/>
                        <a:t>0.0133 %</a:t>
                      </a:r>
                    </a:p>
                  </a:txBody>
                  <a:tcPr/>
                </a:tc>
                <a:extLst>
                  <a:ext uri="{0D108BD9-81ED-4DB2-BD59-A6C34878D82A}">
                    <a16:rowId xmlns:a16="http://schemas.microsoft.com/office/drawing/2014/main" val="216725232"/>
                  </a:ext>
                </a:extLst>
              </a:tr>
              <a:tr h="370840">
                <a:tc>
                  <a:txBody>
                    <a:bodyPr/>
                    <a:lstStyle/>
                    <a:p>
                      <a:r>
                        <a:rPr lang="en-US" sz="1000" b="1"/>
                        <a:t>KOSÉ - 2020-04-14 16:42:06</a:t>
                      </a:r>
                      <a:r>
                        <a:rPr lang="en-US" sz="1000"/>
                        <a:t>
 👋 Say goodbye to dark spots with ✨ONE BY KOSÉ Melanoshot White D✨ - our advanced brightening serum that decolorizes dark spots right at their source! Now even more effective as it acts deep in the skin of pigmented areas for bright and clear skin.</a:t>
                      </a:r>
                    </a:p>
                  </a:txBody>
                  <a:tcPr/>
                </a:tc>
                <a:tc>
                  <a:txBody>
                    <a:bodyPr/>
                    <a:lstStyle/>
                    <a:p>
                      <a:r>
                        <a:rPr lang="en-US" sz="1000"/>
                        <a:t>17</a:t>
                      </a:r>
                    </a:p>
                  </a:txBody>
                  <a:tcPr/>
                </a:tc>
                <a:tc>
                  <a:txBody>
                    <a:bodyPr/>
                    <a:lstStyle/>
                    <a:p>
                      <a:r>
                        <a:rPr lang="en-US" sz="1000"/>
                        <a:t>1</a:t>
                      </a:r>
                    </a:p>
                  </a:txBody>
                  <a:tcPr/>
                </a:tc>
                <a:tc>
                  <a:txBody>
                    <a:bodyPr/>
                    <a:lstStyle/>
                    <a:p>
                      <a:r>
                        <a:rPr lang="en-US" sz="1000"/>
                        <a:t>4</a:t>
                      </a:r>
                    </a:p>
                  </a:txBody>
                  <a:tcPr/>
                </a:tc>
                <a:tc>
                  <a:txBody>
                    <a:bodyPr/>
                    <a:lstStyle/>
                    <a:p>
                      <a:r>
                        <a:rPr lang="en-US" sz="1000"/>
                        <a:t>0.0128 %</a:t>
                      </a:r>
                    </a:p>
                  </a:txBody>
                  <a:tcPr/>
                </a:tc>
                <a:extLst>
                  <a:ext uri="{0D108BD9-81ED-4DB2-BD59-A6C34878D82A}">
                    <a16:rowId xmlns:a16="http://schemas.microsoft.com/office/drawing/2014/main" val="2991693949"/>
                  </a:ext>
                </a:extLst>
              </a:tr>
            </a:tbl>
          </a:graphicData>
        </a:graphic>
      </p:graphicFrame>
      <p:sp>
        <p:nvSpPr>
          <p:cNvPr id="4" name="Text Placeholder 3">
            <a:extLst>
              <a:ext uri="{FF2B5EF4-FFF2-40B4-BE49-F238E27FC236}">
                <a16:creationId xmlns:a16="http://schemas.microsoft.com/office/drawing/2014/main" id="{85A036E7-2311-4083-9AF2-567789DAE09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10265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6673-CA1C-44AB-B1AE-9571B68FB3AB}"/>
              </a:ext>
            </a:extLst>
          </p:cNvPr>
          <p:cNvSpPr>
            <a:spLocks noGrp="1"/>
          </p:cNvSpPr>
          <p:nvPr>
            <p:ph type="title"/>
          </p:nvPr>
        </p:nvSpPr>
        <p:spPr/>
        <p:txBody>
          <a:bodyPr/>
          <a:lstStyle/>
          <a:p>
            <a:r>
              <a:rPr lang="en-US"/>
              <a:t>Facebook Own Posts Table | KOSÉ - 1 of 4</a:t>
            </a:r>
          </a:p>
        </p:txBody>
      </p:sp>
      <p:graphicFrame>
        <p:nvGraphicFramePr>
          <p:cNvPr id="5" name="Table Placeholder 4">
            <a:extLst>
              <a:ext uri="{FF2B5EF4-FFF2-40B4-BE49-F238E27FC236}">
                <a16:creationId xmlns:a16="http://schemas.microsoft.com/office/drawing/2014/main" id="{2B44CB6F-2A99-42E9-9573-356A98CC20FA}"/>
              </a:ext>
            </a:extLst>
          </p:cNvPr>
          <p:cNvGraphicFramePr>
            <a:graphicFrameLocks noGrp="1"/>
          </p:cNvGraphicFramePr>
          <p:nvPr>
            <p:ph type="tbl" sz="quarter" idx="13"/>
            <p:extLst>
              <p:ext uri="{D42A27DB-BD31-4B8C-83A1-F6EECF244321}">
                <p14:modId xmlns:p14="http://schemas.microsoft.com/office/powerpoint/2010/main" val="1315893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7163321"/>
                    </a:ext>
                  </a:extLst>
                </a:gridCol>
                <a:gridCol w="822960">
                  <a:extLst>
                    <a:ext uri="{9D8B030D-6E8A-4147-A177-3AD203B41FA5}">
                      <a16:colId xmlns:a16="http://schemas.microsoft.com/office/drawing/2014/main" val="3819789174"/>
                    </a:ext>
                  </a:extLst>
                </a:gridCol>
                <a:gridCol w="822960">
                  <a:extLst>
                    <a:ext uri="{9D8B030D-6E8A-4147-A177-3AD203B41FA5}">
                      <a16:colId xmlns:a16="http://schemas.microsoft.com/office/drawing/2014/main" val="1535517627"/>
                    </a:ext>
                  </a:extLst>
                </a:gridCol>
                <a:gridCol w="822960">
                  <a:extLst>
                    <a:ext uri="{9D8B030D-6E8A-4147-A177-3AD203B41FA5}">
                      <a16:colId xmlns:a16="http://schemas.microsoft.com/office/drawing/2014/main" val="3480222769"/>
                    </a:ext>
                  </a:extLst>
                </a:gridCol>
                <a:gridCol w="822960">
                  <a:extLst>
                    <a:ext uri="{9D8B030D-6E8A-4147-A177-3AD203B41FA5}">
                      <a16:colId xmlns:a16="http://schemas.microsoft.com/office/drawing/2014/main" val="1453678760"/>
                    </a:ext>
                  </a:extLst>
                </a:gridCol>
                <a:gridCol w="822960">
                  <a:extLst>
                    <a:ext uri="{9D8B030D-6E8A-4147-A177-3AD203B41FA5}">
                      <a16:colId xmlns:a16="http://schemas.microsoft.com/office/drawing/2014/main" val="2986621805"/>
                    </a:ext>
                  </a:extLst>
                </a:gridCol>
                <a:gridCol w="822960">
                  <a:extLst>
                    <a:ext uri="{9D8B030D-6E8A-4147-A177-3AD203B41FA5}">
                      <a16:colId xmlns:a16="http://schemas.microsoft.com/office/drawing/2014/main" val="2102879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9363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- 2020-04-30 16:57:15</a:t>
                      </a:r>
                      <a:r>
                        <a:rPr kumimoji="0" lang="en-US" sz="1000" b="0" i="0" u="none" strike="noStrike" kern="1200" cap="none" spc="0" normalizeH="0" baseline="0" noProof="0">
                          <a:ln>
                            <a:noFill/>
                          </a:ln>
                          <a:solidFill>
                            <a:prstClr val="black"/>
                          </a:solidFill>
                          <a:effectLst/>
                          <a:uLnTx/>
                          <a:uFillTx/>
                          <a:latin typeface="+mn-lt"/>
                          <a:ea typeface="+mn-ea"/>
                          <a:cs typeface="+mn-cs"/>
                        </a:rPr>
                        <a:t>
 ✨Melanoshot White D✨ is our latest advanced brightening serum designed to decolorize dark spots at its source. Start your journey to bright and clear skin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3796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- 2020-04-28 16:56:30</a:t>
                      </a:r>
                      <a:r>
                        <a:rPr kumimoji="0" lang="en-US" sz="1000" b="0" i="0" u="none" strike="noStrike" kern="1200" cap="none" spc="0" normalizeH="0" baseline="0" noProof="0">
                          <a:ln>
                            <a:noFill/>
                          </a:ln>
                          <a:solidFill>
                            <a:prstClr val="black"/>
                          </a:solidFill>
                          <a:effectLst/>
                          <a:uLnTx/>
                          <a:uFillTx/>
                          <a:latin typeface="+mn-lt"/>
                          <a:ea typeface="+mn-ea"/>
                          <a:cs typeface="+mn-cs"/>
                        </a:rPr>
                        <a:t>
 Need a solution for your dark spots? 🤔 Melanoshot White D may just be it. 💡 Formulated with Kojic Acid and three other powerful ingredients, discover clear, flawless skin in a matter of weeks. Try it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7616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- 2020-04-27 16:56:10</a:t>
                      </a:r>
                      <a:r>
                        <a:rPr kumimoji="0" lang="en-US" sz="1000" b="0" i="0" u="none" strike="noStrike" kern="1200" cap="none" spc="0" normalizeH="0" baseline="0" noProof="0">
                          <a:ln>
                            <a:noFill/>
                          </a:ln>
                          <a:solidFill>
                            <a:prstClr val="black"/>
                          </a:solidFill>
                          <a:effectLst/>
                          <a:uLnTx/>
                          <a:uFillTx/>
                          <a:latin typeface="+mn-lt"/>
                          <a:ea typeface="+mn-ea"/>
                          <a:cs typeface="+mn-cs"/>
                        </a:rPr>
                        <a:t>
 It's dark spots no more with Melanoshot White D! 🤩 Specially created with four powerful ingredients including Kojic Acid - it's even more effective at decolorizing dark spots right at their source to reveal beautiful, glowing skin.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35708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- 2020-04-24 12:43:00</a:t>
                      </a:r>
                      <a:r>
                        <a:rPr kumimoji="0" lang="en-US" sz="1000" b="0" i="0" u="none" strike="noStrike" kern="1200" cap="none" spc="0" normalizeH="0" baseline="0" noProof="0">
                          <a:ln>
                            <a:noFill/>
                          </a:ln>
                          <a:solidFill>
                            <a:prstClr val="black"/>
                          </a:solidFill>
                          <a:effectLst/>
                          <a:uLnTx/>
                          <a:uFillTx/>
                          <a:latin typeface="+mn-lt"/>
                          <a:ea typeface="+mn-ea"/>
                          <a:cs typeface="+mn-cs"/>
                        </a:rPr>
                        <a:t>
 Our No.1 Brightening Serum - ONE BY KOSÉ Melanoshot White D has arrived, and it’s here to stay (on your skin). Get clear and flawless skin like never before with our latest creation!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01126153"/>
                  </a:ext>
                </a:extLst>
              </a:tr>
            </a:tbl>
          </a:graphicData>
        </a:graphic>
      </p:graphicFrame>
      <p:sp>
        <p:nvSpPr>
          <p:cNvPr id="4" name="Text Placeholder 3">
            <a:extLst>
              <a:ext uri="{FF2B5EF4-FFF2-40B4-BE49-F238E27FC236}">
                <a16:creationId xmlns:a16="http://schemas.microsoft.com/office/drawing/2014/main" id="{05AE336C-06B1-4929-928E-43110831DBA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943225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4BE5F-4E1F-4FAB-8EA6-C043380828AE}"/>
              </a:ext>
            </a:extLst>
          </p:cNvPr>
          <p:cNvSpPr>
            <a:spLocks noGrp="1"/>
          </p:cNvSpPr>
          <p:nvPr>
            <p:ph type="title"/>
          </p:nvPr>
        </p:nvSpPr>
        <p:spPr/>
        <p:txBody>
          <a:bodyPr/>
          <a:lstStyle/>
          <a:p>
            <a:r>
              <a:rPr lang="en-US"/>
              <a:t>Facebook Own Posts Table | KOSÉ - 2 of 4</a:t>
            </a:r>
          </a:p>
        </p:txBody>
      </p:sp>
      <p:graphicFrame>
        <p:nvGraphicFramePr>
          <p:cNvPr id="5" name="Table Placeholder 4">
            <a:extLst>
              <a:ext uri="{FF2B5EF4-FFF2-40B4-BE49-F238E27FC236}">
                <a16:creationId xmlns:a16="http://schemas.microsoft.com/office/drawing/2014/main" id="{1469C1C9-3BAC-49FF-A8BD-F793DE6B4BFF}"/>
              </a:ext>
            </a:extLst>
          </p:cNvPr>
          <p:cNvGraphicFramePr>
            <a:graphicFrameLocks noGrp="1"/>
          </p:cNvGraphicFramePr>
          <p:nvPr>
            <p:ph type="tbl" sz="quarter" idx="13"/>
            <p:extLst>
              <p:ext uri="{D42A27DB-BD31-4B8C-83A1-F6EECF244321}">
                <p14:modId xmlns:p14="http://schemas.microsoft.com/office/powerpoint/2010/main" val="989982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30692117"/>
                    </a:ext>
                  </a:extLst>
                </a:gridCol>
                <a:gridCol w="822960">
                  <a:extLst>
                    <a:ext uri="{9D8B030D-6E8A-4147-A177-3AD203B41FA5}">
                      <a16:colId xmlns:a16="http://schemas.microsoft.com/office/drawing/2014/main" val="3865297633"/>
                    </a:ext>
                  </a:extLst>
                </a:gridCol>
                <a:gridCol w="822960">
                  <a:extLst>
                    <a:ext uri="{9D8B030D-6E8A-4147-A177-3AD203B41FA5}">
                      <a16:colId xmlns:a16="http://schemas.microsoft.com/office/drawing/2014/main" val="1889452544"/>
                    </a:ext>
                  </a:extLst>
                </a:gridCol>
                <a:gridCol w="822960">
                  <a:extLst>
                    <a:ext uri="{9D8B030D-6E8A-4147-A177-3AD203B41FA5}">
                      <a16:colId xmlns:a16="http://schemas.microsoft.com/office/drawing/2014/main" val="3626868138"/>
                    </a:ext>
                  </a:extLst>
                </a:gridCol>
                <a:gridCol w="822960">
                  <a:extLst>
                    <a:ext uri="{9D8B030D-6E8A-4147-A177-3AD203B41FA5}">
                      <a16:colId xmlns:a16="http://schemas.microsoft.com/office/drawing/2014/main" val="4016565398"/>
                    </a:ext>
                  </a:extLst>
                </a:gridCol>
                <a:gridCol w="822960">
                  <a:extLst>
                    <a:ext uri="{9D8B030D-6E8A-4147-A177-3AD203B41FA5}">
                      <a16:colId xmlns:a16="http://schemas.microsoft.com/office/drawing/2014/main" val="290228398"/>
                    </a:ext>
                  </a:extLst>
                </a:gridCol>
                <a:gridCol w="822960">
                  <a:extLst>
                    <a:ext uri="{9D8B030D-6E8A-4147-A177-3AD203B41FA5}">
                      <a16:colId xmlns:a16="http://schemas.microsoft.com/office/drawing/2014/main" val="98967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3361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- 2020-04-23 12:51:19</a:t>
                      </a:r>
                      <a:r>
                        <a:rPr kumimoji="0" lang="en-US" sz="1000" b="0" i="0" u="none" strike="noStrike" kern="1200" cap="none" spc="0" normalizeH="0" baseline="0" noProof="0">
                          <a:ln>
                            <a:noFill/>
                          </a:ln>
                          <a:solidFill>
                            <a:prstClr val="black"/>
                          </a:solidFill>
                          <a:effectLst/>
                          <a:uLnTx/>
                          <a:uFillTx/>
                          <a:latin typeface="+mn-lt"/>
                          <a:ea typeface="+mn-ea"/>
                          <a:cs typeface="+mn-cs"/>
                        </a:rPr>
                        <a:t>
 Get instant, immediate skincare in a snap with our latest advanced brightening serum - 🌟ONE BY KOSÉ Melanoshot White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6615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- 2020-04-21 20:44:00</a:t>
                      </a:r>
                      <a:r>
                        <a:rPr kumimoji="0" lang="en-US" sz="1000" b="0" i="0" u="none" strike="noStrike" kern="1200" cap="none" spc="0" normalizeH="0" baseline="0" noProof="0">
                          <a:ln>
                            <a:noFill/>
                          </a:ln>
                          <a:solidFill>
                            <a:prstClr val="black"/>
                          </a:solidFill>
                          <a:effectLst/>
                          <a:uLnTx/>
                          <a:uFillTx/>
                          <a:latin typeface="+mn-lt"/>
                          <a:ea typeface="+mn-ea"/>
                          <a:cs typeface="+mn-cs"/>
                        </a:rPr>
                        <a:t>
 Get instant, immediate skincare in a snap with our latest advanced brightening serum - 🌟ONE BY KOSÉ Melanoshot White 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9978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- 2020-04-20 16:49:06</a:t>
                      </a:r>
                      <a:r>
                        <a:rPr kumimoji="0" lang="en-US" sz="1000" b="0" i="0" u="none" strike="noStrike" kern="1200" cap="none" spc="0" normalizeH="0" baseline="0" noProof="0">
                          <a:ln>
                            <a:noFill/>
                          </a:ln>
                          <a:solidFill>
                            <a:prstClr val="black"/>
                          </a:solidFill>
                          <a:effectLst/>
                          <a:uLnTx/>
                          <a:uFillTx/>
                          <a:latin typeface="+mn-lt"/>
                          <a:ea typeface="+mn-ea"/>
                          <a:cs typeface="+mn-cs"/>
                        </a:rPr>
                        <a:t>
 💆 Feed your skin with the magical properties of four powerful ingredients in ✨ONE BY KOSÉ Melanoshot White D✨, our latest advanced brightening serum made to decolorize dark spots at their source and provide instant, immediate 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4220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- 2020-04-17 16:42:48</a:t>
                      </a:r>
                      <a:r>
                        <a:rPr kumimoji="0" lang="en-US" sz="1000" b="0" i="0" u="none" strike="noStrike" kern="1200" cap="none" spc="0" normalizeH="0" baseline="0" noProof="0">
                          <a:ln>
                            <a:noFill/>
                          </a:ln>
                          <a:solidFill>
                            <a:prstClr val="black"/>
                          </a:solidFill>
                          <a:effectLst/>
                          <a:uLnTx/>
                          <a:uFillTx/>
                          <a:latin typeface="+mn-lt"/>
                          <a:ea typeface="+mn-ea"/>
                          <a:cs typeface="+mn-cs"/>
                        </a:rPr>
                        <a:t>
 Formulated with four powerful ingredients all in one bottle 🧴 - discover clear, flawless skin with ✨ONE BY KOSÉ Melanoshot White D✨, our latest advanced brightening serum!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0105979"/>
                  </a:ext>
                </a:extLst>
              </a:tr>
            </a:tbl>
          </a:graphicData>
        </a:graphic>
      </p:graphicFrame>
      <p:sp>
        <p:nvSpPr>
          <p:cNvPr id="4" name="Text Placeholder 3">
            <a:extLst>
              <a:ext uri="{FF2B5EF4-FFF2-40B4-BE49-F238E27FC236}">
                <a16:creationId xmlns:a16="http://schemas.microsoft.com/office/drawing/2014/main" id="{B7C57E44-FBAA-483D-97AE-E09673943C7E}"/>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822669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A766-9088-41D4-AE99-0204475F4A64}"/>
              </a:ext>
            </a:extLst>
          </p:cNvPr>
          <p:cNvSpPr>
            <a:spLocks noGrp="1"/>
          </p:cNvSpPr>
          <p:nvPr>
            <p:ph type="title"/>
          </p:nvPr>
        </p:nvSpPr>
        <p:spPr/>
        <p:txBody>
          <a:bodyPr/>
          <a:lstStyle/>
          <a:p>
            <a:r>
              <a:rPr lang="en-US"/>
              <a:t>Facebook Own Posts Table | KOSÉ - 3 of 4</a:t>
            </a:r>
          </a:p>
        </p:txBody>
      </p:sp>
      <p:graphicFrame>
        <p:nvGraphicFramePr>
          <p:cNvPr id="5" name="Table Placeholder 4">
            <a:extLst>
              <a:ext uri="{FF2B5EF4-FFF2-40B4-BE49-F238E27FC236}">
                <a16:creationId xmlns:a16="http://schemas.microsoft.com/office/drawing/2014/main" id="{92866E17-2986-41F8-B0F6-8B1C7EA7DE8C}"/>
              </a:ext>
            </a:extLst>
          </p:cNvPr>
          <p:cNvGraphicFramePr>
            <a:graphicFrameLocks noGrp="1"/>
          </p:cNvGraphicFramePr>
          <p:nvPr>
            <p:ph type="tbl" sz="quarter" idx="13"/>
            <p:extLst>
              <p:ext uri="{D42A27DB-BD31-4B8C-83A1-F6EECF244321}">
                <p14:modId xmlns:p14="http://schemas.microsoft.com/office/powerpoint/2010/main" val="360302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12102957"/>
                    </a:ext>
                  </a:extLst>
                </a:gridCol>
                <a:gridCol w="822960">
                  <a:extLst>
                    <a:ext uri="{9D8B030D-6E8A-4147-A177-3AD203B41FA5}">
                      <a16:colId xmlns:a16="http://schemas.microsoft.com/office/drawing/2014/main" val="3357199589"/>
                    </a:ext>
                  </a:extLst>
                </a:gridCol>
                <a:gridCol w="822960">
                  <a:extLst>
                    <a:ext uri="{9D8B030D-6E8A-4147-A177-3AD203B41FA5}">
                      <a16:colId xmlns:a16="http://schemas.microsoft.com/office/drawing/2014/main" val="2063427330"/>
                    </a:ext>
                  </a:extLst>
                </a:gridCol>
                <a:gridCol w="822960">
                  <a:extLst>
                    <a:ext uri="{9D8B030D-6E8A-4147-A177-3AD203B41FA5}">
                      <a16:colId xmlns:a16="http://schemas.microsoft.com/office/drawing/2014/main" val="3915313065"/>
                    </a:ext>
                  </a:extLst>
                </a:gridCol>
                <a:gridCol w="822960">
                  <a:extLst>
                    <a:ext uri="{9D8B030D-6E8A-4147-A177-3AD203B41FA5}">
                      <a16:colId xmlns:a16="http://schemas.microsoft.com/office/drawing/2014/main" val="4290810317"/>
                    </a:ext>
                  </a:extLst>
                </a:gridCol>
                <a:gridCol w="822960">
                  <a:extLst>
                    <a:ext uri="{9D8B030D-6E8A-4147-A177-3AD203B41FA5}">
                      <a16:colId xmlns:a16="http://schemas.microsoft.com/office/drawing/2014/main" val="4291820414"/>
                    </a:ext>
                  </a:extLst>
                </a:gridCol>
                <a:gridCol w="822960">
                  <a:extLst>
                    <a:ext uri="{9D8B030D-6E8A-4147-A177-3AD203B41FA5}">
                      <a16:colId xmlns:a16="http://schemas.microsoft.com/office/drawing/2014/main" val="2959140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722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- 2020-04-17 14:44:41</a:t>
                      </a:r>
                      <a:r>
                        <a:rPr kumimoji="0" lang="en-US" sz="1000" b="0" i="0" u="none" strike="noStrike" kern="1200" cap="none" spc="0" normalizeH="0" baseline="0" noProof="0">
                          <a:ln>
                            <a:noFill/>
                          </a:ln>
                          <a:solidFill>
                            <a:prstClr val="black"/>
                          </a:solidFill>
                          <a:effectLst/>
                          <a:uLnTx/>
                          <a:uFillTx/>
                          <a:latin typeface="+mn-lt"/>
                          <a:ea typeface="+mn-ea"/>
                          <a:cs typeface="+mn-cs"/>
                        </a:rPr>
                        <a:t>
 [MCO Special]🛍️ Extended to 30 April 2020!
Craving for some retail therapy at home? We heard you.
Starting today till 30 April 2020, Enjoy 10% discount for storewide single items and receive GWPs worth RM40 for every purchase at the KOSÉ Lazada flagship store.
Add your favourites to cart and checkout today at KOSÉ Lazmall!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047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- 2020-04-15 12:30:00</a:t>
                      </a:r>
                      <a:r>
                        <a:rPr kumimoji="0" lang="en-US" sz="1000" b="0" i="0" u="none" strike="noStrike" kern="1200" cap="none" spc="0" normalizeH="0" baseline="0" noProof="0">
                          <a:ln>
                            <a:noFill/>
                          </a:ln>
                          <a:solidFill>
                            <a:prstClr val="black"/>
                          </a:solidFill>
                          <a:effectLst/>
                          <a:uLnTx/>
                          <a:uFillTx/>
                          <a:latin typeface="+mn-lt"/>
                          <a:ea typeface="+mn-ea"/>
                          <a:cs typeface="+mn-cs"/>
                        </a:rPr>
                        <a:t>
 As the saying goes, “Prevention is better than cure.” Need a solution for dark spots on your skin? Watch to find out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7242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- 2020-04-14 16:42:06</a:t>
                      </a:r>
                      <a:r>
                        <a:rPr kumimoji="0" lang="en-US" sz="1000" b="0" i="0" u="none" strike="noStrike" kern="1200" cap="none" spc="0" normalizeH="0" baseline="0" noProof="0">
                          <a:ln>
                            <a:noFill/>
                          </a:ln>
                          <a:solidFill>
                            <a:prstClr val="black"/>
                          </a:solidFill>
                          <a:effectLst/>
                          <a:uLnTx/>
                          <a:uFillTx/>
                          <a:latin typeface="+mn-lt"/>
                          <a:ea typeface="+mn-ea"/>
                          <a:cs typeface="+mn-cs"/>
                        </a:rPr>
                        <a:t>
 👋 Say goodbye to dark spots with ✨ONE BY KOSÉ Melanoshot White D✨ - our advanced brightening serum that decolorizes dark spots right at their source! Now even more effective as it acts deep in the skin of pigmented areas for bright and clear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7699241"/>
                  </a:ext>
                </a:extLst>
              </a:tr>
            </a:tbl>
          </a:graphicData>
        </a:graphic>
      </p:graphicFrame>
      <p:sp>
        <p:nvSpPr>
          <p:cNvPr id="4" name="Text Placeholder 3">
            <a:extLst>
              <a:ext uri="{FF2B5EF4-FFF2-40B4-BE49-F238E27FC236}">
                <a16:creationId xmlns:a16="http://schemas.microsoft.com/office/drawing/2014/main" id="{48B73438-9B7E-4C8C-BF7D-48D406067CD0}"/>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4078362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0CA62-92E1-42C5-9822-3C2A56E3F962}"/>
              </a:ext>
            </a:extLst>
          </p:cNvPr>
          <p:cNvSpPr>
            <a:spLocks noGrp="1"/>
          </p:cNvSpPr>
          <p:nvPr>
            <p:ph type="title"/>
          </p:nvPr>
        </p:nvSpPr>
        <p:spPr/>
        <p:txBody>
          <a:bodyPr/>
          <a:lstStyle/>
          <a:p>
            <a:r>
              <a:rPr lang="en-US"/>
              <a:t>Facebook Own Posts Table | KOSÉ - 4 of 4</a:t>
            </a:r>
          </a:p>
        </p:txBody>
      </p:sp>
      <p:graphicFrame>
        <p:nvGraphicFramePr>
          <p:cNvPr id="5" name="Table Placeholder 4">
            <a:extLst>
              <a:ext uri="{FF2B5EF4-FFF2-40B4-BE49-F238E27FC236}">
                <a16:creationId xmlns:a16="http://schemas.microsoft.com/office/drawing/2014/main" id="{7026DC2F-F337-4CE9-9747-5AD138A5B62C}"/>
              </a:ext>
            </a:extLst>
          </p:cNvPr>
          <p:cNvGraphicFramePr>
            <a:graphicFrameLocks noGrp="1"/>
          </p:cNvGraphicFramePr>
          <p:nvPr>
            <p:ph type="tbl" sz="quarter" idx="13"/>
            <p:extLst>
              <p:ext uri="{D42A27DB-BD31-4B8C-83A1-F6EECF244321}">
                <p14:modId xmlns:p14="http://schemas.microsoft.com/office/powerpoint/2010/main" val="3963352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94217541"/>
                    </a:ext>
                  </a:extLst>
                </a:gridCol>
                <a:gridCol w="822960">
                  <a:extLst>
                    <a:ext uri="{9D8B030D-6E8A-4147-A177-3AD203B41FA5}">
                      <a16:colId xmlns:a16="http://schemas.microsoft.com/office/drawing/2014/main" val="600229859"/>
                    </a:ext>
                  </a:extLst>
                </a:gridCol>
                <a:gridCol w="822960">
                  <a:extLst>
                    <a:ext uri="{9D8B030D-6E8A-4147-A177-3AD203B41FA5}">
                      <a16:colId xmlns:a16="http://schemas.microsoft.com/office/drawing/2014/main" val="4107846752"/>
                    </a:ext>
                  </a:extLst>
                </a:gridCol>
                <a:gridCol w="822960">
                  <a:extLst>
                    <a:ext uri="{9D8B030D-6E8A-4147-A177-3AD203B41FA5}">
                      <a16:colId xmlns:a16="http://schemas.microsoft.com/office/drawing/2014/main" val="1990061137"/>
                    </a:ext>
                  </a:extLst>
                </a:gridCol>
                <a:gridCol w="822960">
                  <a:extLst>
                    <a:ext uri="{9D8B030D-6E8A-4147-A177-3AD203B41FA5}">
                      <a16:colId xmlns:a16="http://schemas.microsoft.com/office/drawing/2014/main" val="2205447892"/>
                    </a:ext>
                  </a:extLst>
                </a:gridCol>
                <a:gridCol w="822960">
                  <a:extLst>
                    <a:ext uri="{9D8B030D-6E8A-4147-A177-3AD203B41FA5}">
                      <a16:colId xmlns:a16="http://schemas.microsoft.com/office/drawing/2014/main" val="905669597"/>
                    </a:ext>
                  </a:extLst>
                </a:gridCol>
                <a:gridCol w="822960">
                  <a:extLst>
                    <a:ext uri="{9D8B030D-6E8A-4147-A177-3AD203B41FA5}">
                      <a16:colId xmlns:a16="http://schemas.microsoft.com/office/drawing/2014/main" val="4142304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175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- 2020-04-08 12:37:07</a:t>
                      </a:r>
                      <a:r>
                        <a:rPr kumimoji="0" lang="en-US" sz="1000" b="0" i="0" u="none" strike="noStrike" kern="1200" cap="none" spc="0" normalizeH="0" baseline="0" noProof="0">
                          <a:ln>
                            <a:noFill/>
                          </a:ln>
                          <a:solidFill>
                            <a:prstClr val="black"/>
                          </a:solidFill>
                          <a:effectLst/>
                          <a:uLnTx/>
                          <a:uFillTx/>
                          <a:latin typeface="+mn-lt"/>
                          <a:ea typeface="+mn-ea"/>
                          <a:cs typeface="+mn-cs"/>
                        </a:rPr>
                        <a:t>
 Searching for the ONE skincare made for you? 🌟 Our latest advanced brightening serum - ✨ONE BY KOSÉ Melanoshot White D✨ might just be it. This serum is formulated with four powerful and unique ingredients that are even more effective for clear, glowing skin! 🤩 
Available now at our flagship store on Lazada and Hermo!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969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KOSÉ - 2020-04-02 12:26:00</a:t>
                      </a:r>
                      <a:r>
                        <a:rPr kumimoji="0" lang="en-US" sz="1000" b="0" i="0" u="none" strike="noStrike" kern="1200" cap="none" spc="0" normalizeH="0" baseline="0" noProof="0">
                          <a:ln>
                            <a:noFill/>
                          </a:ln>
                          <a:solidFill>
                            <a:prstClr val="black"/>
                          </a:solidFill>
                          <a:effectLst/>
                          <a:uLnTx/>
                          <a:uFillTx/>
                          <a:latin typeface="+mn-lt"/>
                          <a:ea typeface="+mn-ea"/>
                          <a:cs typeface="+mn-cs"/>
                        </a:rPr>
                        <a:t>
 Experience instant, immediate skincare, and combat dark spots right at the source with our latest advanced brightening serum - ✨ONE BY KOSÉ Melanoshot White D✨. Now formulated with four powerful ingredients that are even more effective for achieving flawless, glowing 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28871285"/>
                  </a:ext>
                </a:extLst>
              </a:tr>
            </a:tbl>
          </a:graphicData>
        </a:graphic>
      </p:graphicFrame>
      <p:sp>
        <p:nvSpPr>
          <p:cNvPr id="4" name="Text Placeholder 3">
            <a:extLst>
              <a:ext uri="{FF2B5EF4-FFF2-40B4-BE49-F238E27FC236}">
                <a16:creationId xmlns:a16="http://schemas.microsoft.com/office/drawing/2014/main" id="{8C2D7655-CC92-4D91-B672-FB486ADFDBCF}"/>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4279089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2D09A-9FA2-4E04-B3F7-9022EA87CCB5}"/>
              </a:ext>
            </a:extLst>
          </p:cNvPr>
          <p:cNvSpPr>
            <a:spLocks noGrp="1"/>
          </p:cNvSpPr>
          <p:nvPr>
            <p:ph type="title"/>
          </p:nvPr>
        </p:nvSpPr>
        <p:spPr/>
        <p:txBody>
          <a:bodyPr/>
          <a:lstStyle/>
          <a:p>
            <a:r>
              <a:rPr lang="en-US"/>
              <a:t>Facebook Total Engagements | KOSÉ</a:t>
            </a:r>
          </a:p>
        </p:txBody>
      </p:sp>
      <p:graphicFrame>
        <p:nvGraphicFramePr>
          <p:cNvPr id="6" name="Chart Placeholder 5">
            <a:extLst>
              <a:ext uri="{FF2B5EF4-FFF2-40B4-BE49-F238E27FC236}">
                <a16:creationId xmlns:a16="http://schemas.microsoft.com/office/drawing/2014/main" id="{AF53558D-28FE-4809-9762-1722A374D75F}"/>
              </a:ext>
            </a:extLst>
          </p:cNvPr>
          <p:cNvGraphicFramePr>
            <a:graphicFrameLocks noGrp="1"/>
          </p:cNvGraphicFramePr>
          <p:nvPr>
            <p:ph type="chart" sz="quarter" idx="13"/>
            <p:extLst>
              <p:ext uri="{D42A27DB-BD31-4B8C-83A1-F6EECF244321}">
                <p14:modId xmlns:p14="http://schemas.microsoft.com/office/powerpoint/2010/main" val="2603174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89E68-7FE9-4456-830B-3A09C3B856E5}"/>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A38E6F48-38BD-4C40-86BA-27CA7EC2AB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3822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27514-861B-48D4-9B61-3C7352F2CE2F}"/>
              </a:ext>
            </a:extLst>
          </p:cNvPr>
          <p:cNvSpPr>
            <a:spLocks noGrp="1"/>
          </p:cNvSpPr>
          <p:nvPr>
            <p:ph type="title"/>
          </p:nvPr>
        </p:nvSpPr>
        <p:spPr/>
        <p:txBody>
          <a:bodyPr/>
          <a:lstStyle/>
          <a:p>
            <a:r>
              <a:rPr lang="en-US"/>
              <a:t>Facebook (UNIFIED) Engagement Monitoring Chart | KOSÉ</a:t>
            </a:r>
          </a:p>
        </p:txBody>
      </p:sp>
      <p:graphicFrame>
        <p:nvGraphicFramePr>
          <p:cNvPr id="6" name="Chart Placeholder 5">
            <a:extLst>
              <a:ext uri="{FF2B5EF4-FFF2-40B4-BE49-F238E27FC236}">
                <a16:creationId xmlns:a16="http://schemas.microsoft.com/office/drawing/2014/main" id="{1914D53E-94CD-46DF-8942-FBAF29910293}"/>
              </a:ext>
            </a:extLst>
          </p:cNvPr>
          <p:cNvGraphicFramePr>
            <a:graphicFrameLocks noGrp="1"/>
          </p:cNvGraphicFramePr>
          <p:nvPr>
            <p:ph type="chart" sz="quarter" idx="13"/>
            <p:extLst>
              <p:ext uri="{D42A27DB-BD31-4B8C-83A1-F6EECF244321}">
                <p14:modId xmlns:p14="http://schemas.microsoft.com/office/powerpoint/2010/main" val="1061915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AC1020-91AB-4A0E-BDFF-4BBFCA9CB54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9B17914-521F-4E07-B459-C41BDA0E43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41508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A56CD-E991-4AD3-B3B9-A21D33B3AFEE}"/>
              </a:ext>
            </a:extLst>
          </p:cNvPr>
          <p:cNvSpPr>
            <a:spLocks noGrp="1"/>
          </p:cNvSpPr>
          <p:nvPr>
            <p:ph type="title"/>
          </p:nvPr>
        </p:nvSpPr>
        <p:spPr/>
        <p:txBody>
          <a:bodyPr/>
          <a:lstStyle/>
          <a:p>
            <a:r>
              <a:rPr lang="en-US"/>
              <a:t>Facebook (UNIFIED) Visibility Monitoring Chart | KOSÉ</a:t>
            </a:r>
          </a:p>
        </p:txBody>
      </p:sp>
      <p:graphicFrame>
        <p:nvGraphicFramePr>
          <p:cNvPr id="6" name="Chart Placeholder 5">
            <a:extLst>
              <a:ext uri="{FF2B5EF4-FFF2-40B4-BE49-F238E27FC236}">
                <a16:creationId xmlns:a16="http://schemas.microsoft.com/office/drawing/2014/main" id="{C5BAEF7C-9584-425B-9CBA-4EA2A3E982E2}"/>
              </a:ext>
            </a:extLst>
          </p:cNvPr>
          <p:cNvGraphicFramePr>
            <a:graphicFrameLocks noGrp="1"/>
          </p:cNvGraphicFramePr>
          <p:nvPr>
            <p:ph type="chart" sz="quarter" idx="13"/>
            <p:extLst>
              <p:ext uri="{D42A27DB-BD31-4B8C-83A1-F6EECF244321}">
                <p14:modId xmlns:p14="http://schemas.microsoft.com/office/powerpoint/2010/main" val="1908843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DEDD45-E5E7-4D33-BAF2-D8150E3D8F7D}"/>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DEE71E7-F725-4C75-B99D-9B0BC8A57D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16206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639</Words>
  <Application>Microsoft Office PowerPoint</Application>
  <PresentationFormat>On-screen Show (4:3)</PresentationFormat>
  <Paragraphs>309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master template1</vt:lpstr>
      <vt:lpstr>Facebook Key Metrics Table | KOSÉ</vt:lpstr>
      <vt:lpstr>Facebook Fans Total | KOSÉ</vt:lpstr>
      <vt:lpstr>Facebook Fan Demographics | KOSÉ</vt:lpstr>
      <vt:lpstr>Facebook Reach | KOSÉ</vt:lpstr>
      <vt:lpstr>Facebook Page Views | KOSÉ</vt:lpstr>
      <vt:lpstr>Facebook Engaged Users | KOSÉ</vt:lpstr>
      <vt:lpstr>Facebook Interaction Rate | KOSÉ</vt:lpstr>
      <vt:lpstr>Facebook Average Reactions Per Post | KOSÉ</vt:lpstr>
      <vt:lpstr>Facebook Interactions Distribution | KOSÉ</vt:lpstr>
      <vt:lpstr>Facebook Interaction Rate By Weekday | KOSÉ</vt:lpstr>
      <vt:lpstr>Facebook Fans By City Table | KOSÉ - 1 of 3</vt:lpstr>
      <vt:lpstr>Facebook Fans By City Table | KOSÉ - 2 of 3</vt:lpstr>
      <vt:lpstr>Facebook Fans By City Table | KOSÉ - 3 of 3</vt:lpstr>
      <vt:lpstr>Facebook (FB) Custom Own Posts Table (new) | KOSÉ</vt:lpstr>
      <vt:lpstr>Facebook Own Posts Table | KOSÉ - 1 of 4</vt:lpstr>
      <vt:lpstr>Facebook Own Posts Table | KOSÉ - 2 of 4</vt:lpstr>
      <vt:lpstr>Facebook Own Posts Table | KOSÉ - 3 of 4</vt:lpstr>
      <vt:lpstr>Facebook Own Posts Table | KOSÉ - 4 of 4</vt:lpstr>
      <vt:lpstr>Facebook Total Engagements | KOSÉ</vt:lpstr>
      <vt:lpstr>Facebook (UNIFIED) Engagement Monitoring Chart | KOSÉ</vt:lpstr>
      <vt:lpstr>Facebook (UNIFIED) Visibility Monitoring Chart | KOSÉ</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template1</dc:title>
  <dc:creator>Frederik Peiniger</dc:creator>
  <cp:lastModifiedBy>Frederik Peiniger</cp:lastModifiedBy>
  <cp:revision>1</cp:revision>
  <dcterms:created xsi:type="dcterms:W3CDTF">2020-11-13T03:51:22Z</dcterms:created>
  <dcterms:modified xsi:type="dcterms:W3CDTF">2020-11-13T03:52:07Z</dcterms:modified>
</cp:coreProperties>
</file>