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5" r:id="rId19"/>
    <p:sldId id="276" r:id="rId20"/>
    <p:sldId id="277" r:id="rId21"/>
    <p:sldId id="278"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Lst>
  <p:sldSz cx="9144000" cy="6858000" type="screen4x3"/>
  <p:notesSz cx="6858000" cy="9144000"/>
  <p:embeddedFontLst>
    <p:embeddedFont>
      <p:font typeface="Calibri" panose="020F0502020204030204" pitchFamily="34" charset="0"/>
      <p:regular r:id="rId39"/>
      <p:bold r:id="rId40"/>
      <p:italic r:id="rId41"/>
      <p:boldItalic r:id="rId4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2.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44105</c:v>
                </c:pt>
                <c:pt idx="1">
                  <c:v>44106</c:v>
                </c:pt>
                <c:pt idx="2">
                  <c:v>44107</c:v>
                </c:pt>
                <c:pt idx="3">
                  <c:v>44108</c:v>
                </c:pt>
                <c:pt idx="4">
                  <c:v>44109</c:v>
                </c:pt>
                <c:pt idx="5">
                  <c:v>44110</c:v>
                </c:pt>
                <c:pt idx="6">
                  <c:v>44111</c:v>
                </c:pt>
                <c:pt idx="7">
                  <c:v>44112</c:v>
                </c:pt>
                <c:pt idx="8">
                  <c:v>44113</c:v>
                </c:pt>
                <c:pt idx="9">
                  <c:v>44114</c:v>
                </c:pt>
                <c:pt idx="10">
                  <c:v>44115</c:v>
                </c:pt>
                <c:pt idx="11">
                  <c:v>44116</c:v>
                </c:pt>
                <c:pt idx="12">
                  <c:v>44117</c:v>
                </c:pt>
                <c:pt idx="13">
                  <c:v>44118</c:v>
                </c:pt>
                <c:pt idx="14">
                  <c:v>44119</c:v>
                </c:pt>
                <c:pt idx="15">
                  <c:v>44120</c:v>
                </c:pt>
                <c:pt idx="16">
                  <c:v>44121</c:v>
                </c:pt>
                <c:pt idx="17">
                  <c:v>44122</c:v>
                </c:pt>
                <c:pt idx="18">
                  <c:v>44123</c:v>
                </c:pt>
                <c:pt idx="19">
                  <c:v>44124</c:v>
                </c:pt>
                <c:pt idx="20">
                  <c:v>44125</c:v>
                </c:pt>
                <c:pt idx="21">
                  <c:v>44126</c:v>
                </c:pt>
                <c:pt idx="22">
                  <c:v>44127</c:v>
                </c:pt>
                <c:pt idx="23">
                  <c:v>44128</c:v>
                </c:pt>
                <c:pt idx="24">
                  <c:v>44129</c:v>
                </c:pt>
                <c:pt idx="25">
                  <c:v>44130</c:v>
                </c:pt>
                <c:pt idx="26">
                  <c:v>44131</c:v>
                </c:pt>
                <c:pt idx="27">
                  <c:v>44132</c:v>
                </c:pt>
                <c:pt idx="28">
                  <c:v>44133</c:v>
                </c:pt>
                <c:pt idx="29">
                  <c:v>44134</c:v>
                </c:pt>
                <c:pt idx="30">
                  <c:v>44135</c:v>
                </c:pt>
              </c:numCache>
            </c:numRef>
          </c:cat>
          <c:val>
            <c:numRef>
              <c:f>Sheet1!$B$2:$B$32</c:f>
              <c:numCache>
                <c:formatCode>General</c:formatCode>
                <c:ptCount val="31"/>
                <c:pt idx="0">
                  <c:v>1505</c:v>
                </c:pt>
                <c:pt idx="1">
                  <c:v>1749</c:v>
                </c:pt>
                <c:pt idx="2">
                  <c:v>5386</c:v>
                </c:pt>
                <c:pt idx="3">
                  <c:v>3444</c:v>
                </c:pt>
                <c:pt idx="4">
                  <c:v>5423</c:v>
                </c:pt>
                <c:pt idx="5">
                  <c:v>8323</c:v>
                </c:pt>
                <c:pt idx="6">
                  <c:v>2187</c:v>
                </c:pt>
                <c:pt idx="7">
                  <c:v>1693</c:v>
                </c:pt>
                <c:pt idx="8">
                  <c:v>2749</c:v>
                </c:pt>
                <c:pt idx="9">
                  <c:v>6058</c:v>
                </c:pt>
                <c:pt idx="10">
                  <c:v>20775</c:v>
                </c:pt>
                <c:pt idx="11">
                  <c:v>22941</c:v>
                </c:pt>
                <c:pt idx="12">
                  <c:v>6559</c:v>
                </c:pt>
                <c:pt idx="13">
                  <c:v>6899</c:v>
                </c:pt>
                <c:pt idx="14">
                  <c:v>6433</c:v>
                </c:pt>
                <c:pt idx="15">
                  <c:v>3840</c:v>
                </c:pt>
                <c:pt idx="16">
                  <c:v>3386</c:v>
                </c:pt>
                <c:pt idx="17">
                  <c:v>5459</c:v>
                </c:pt>
                <c:pt idx="18">
                  <c:v>4061</c:v>
                </c:pt>
                <c:pt idx="19">
                  <c:v>3418</c:v>
                </c:pt>
                <c:pt idx="20">
                  <c:v>3521</c:v>
                </c:pt>
                <c:pt idx="21">
                  <c:v>3854</c:v>
                </c:pt>
                <c:pt idx="22">
                  <c:v>2815</c:v>
                </c:pt>
                <c:pt idx="23">
                  <c:v>3168</c:v>
                </c:pt>
                <c:pt idx="24">
                  <c:v>1982</c:v>
                </c:pt>
                <c:pt idx="25">
                  <c:v>1700</c:v>
                </c:pt>
                <c:pt idx="26">
                  <c:v>5969</c:v>
                </c:pt>
                <c:pt idx="27">
                  <c:v>4283</c:v>
                </c:pt>
                <c:pt idx="28">
                  <c:v>2057</c:v>
                </c:pt>
                <c:pt idx="29">
                  <c:v>4097</c:v>
                </c:pt>
                <c:pt idx="30">
                  <c:v>2855</c:v>
                </c:pt>
              </c:numCache>
            </c:numRef>
          </c:val>
          <c:smooth val="0"/>
          <c:extLst>
            <c:ext xmlns:c16="http://schemas.microsoft.com/office/drawing/2014/chart" uri="{C3380CC4-5D6E-409C-BE32-E72D297353CC}">
              <c16:uniqueId val="{00000000-6DC0-470F-89C2-70B95489A346}"/>
            </c:ext>
          </c:extLst>
        </c:ser>
        <c:dLbls>
          <c:showLegendKey val="0"/>
          <c:showVal val="0"/>
          <c:showCatName val="0"/>
          <c:showSerName val="0"/>
          <c:showPercent val="0"/>
          <c:showBubbleSize val="0"/>
        </c:dLbls>
        <c:smooth val="0"/>
        <c:axId val="308906120"/>
        <c:axId val="308903824"/>
      </c:lineChart>
      <c:dateAx>
        <c:axId val="3089061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903824"/>
        <c:crosses val="autoZero"/>
        <c:auto val="1"/>
        <c:lblOffset val="100"/>
        <c:baseTimeUnit val="days"/>
      </c:dateAx>
      <c:valAx>
        <c:axId val="308903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906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44105</c:v>
                </c:pt>
                <c:pt idx="1">
                  <c:v>44106</c:v>
                </c:pt>
                <c:pt idx="2">
                  <c:v>44107</c:v>
                </c:pt>
                <c:pt idx="3">
                  <c:v>44108</c:v>
                </c:pt>
                <c:pt idx="4">
                  <c:v>44109</c:v>
                </c:pt>
                <c:pt idx="5">
                  <c:v>44110</c:v>
                </c:pt>
                <c:pt idx="6">
                  <c:v>44111</c:v>
                </c:pt>
                <c:pt idx="7">
                  <c:v>44112</c:v>
                </c:pt>
                <c:pt idx="8">
                  <c:v>44113</c:v>
                </c:pt>
                <c:pt idx="9">
                  <c:v>44114</c:v>
                </c:pt>
                <c:pt idx="10">
                  <c:v>44115</c:v>
                </c:pt>
                <c:pt idx="11">
                  <c:v>44116</c:v>
                </c:pt>
                <c:pt idx="12">
                  <c:v>44117</c:v>
                </c:pt>
                <c:pt idx="13">
                  <c:v>44118</c:v>
                </c:pt>
                <c:pt idx="14">
                  <c:v>44119</c:v>
                </c:pt>
                <c:pt idx="15">
                  <c:v>44120</c:v>
                </c:pt>
                <c:pt idx="16">
                  <c:v>44121</c:v>
                </c:pt>
                <c:pt idx="17">
                  <c:v>44122</c:v>
                </c:pt>
                <c:pt idx="18">
                  <c:v>44123</c:v>
                </c:pt>
                <c:pt idx="19">
                  <c:v>44124</c:v>
                </c:pt>
                <c:pt idx="20">
                  <c:v>44125</c:v>
                </c:pt>
                <c:pt idx="21">
                  <c:v>44126</c:v>
                </c:pt>
                <c:pt idx="22">
                  <c:v>44127</c:v>
                </c:pt>
                <c:pt idx="23">
                  <c:v>44128</c:v>
                </c:pt>
                <c:pt idx="24">
                  <c:v>44129</c:v>
                </c:pt>
                <c:pt idx="25">
                  <c:v>44130</c:v>
                </c:pt>
                <c:pt idx="26">
                  <c:v>44131</c:v>
                </c:pt>
                <c:pt idx="27">
                  <c:v>44132</c:v>
                </c:pt>
                <c:pt idx="28">
                  <c:v>44133</c:v>
                </c:pt>
                <c:pt idx="29">
                  <c:v>44134</c:v>
                </c:pt>
                <c:pt idx="30">
                  <c:v>44135</c:v>
                </c:pt>
              </c:numCache>
            </c:numRef>
          </c:cat>
          <c:val>
            <c:numRef>
              <c:f>Sheet1!$B$2:$B$32</c:f>
              <c:numCache>
                <c:formatCode>General</c:formatCode>
                <c:ptCount val="31"/>
                <c:pt idx="0">
                  <c:v>58</c:v>
                </c:pt>
                <c:pt idx="1">
                  <c:v>49</c:v>
                </c:pt>
                <c:pt idx="2">
                  <c:v>186</c:v>
                </c:pt>
                <c:pt idx="3">
                  <c:v>197</c:v>
                </c:pt>
                <c:pt idx="4">
                  <c:v>301</c:v>
                </c:pt>
                <c:pt idx="5">
                  <c:v>276</c:v>
                </c:pt>
                <c:pt idx="6">
                  <c:v>67</c:v>
                </c:pt>
                <c:pt idx="7">
                  <c:v>67</c:v>
                </c:pt>
                <c:pt idx="8">
                  <c:v>237</c:v>
                </c:pt>
                <c:pt idx="9">
                  <c:v>253</c:v>
                </c:pt>
                <c:pt idx="10">
                  <c:v>1450</c:v>
                </c:pt>
                <c:pt idx="11">
                  <c:v>1392</c:v>
                </c:pt>
                <c:pt idx="12">
                  <c:v>308</c:v>
                </c:pt>
                <c:pt idx="13">
                  <c:v>389</c:v>
                </c:pt>
                <c:pt idx="14">
                  <c:v>478</c:v>
                </c:pt>
                <c:pt idx="15">
                  <c:v>204</c:v>
                </c:pt>
                <c:pt idx="16">
                  <c:v>155</c:v>
                </c:pt>
                <c:pt idx="17">
                  <c:v>342</c:v>
                </c:pt>
                <c:pt idx="18">
                  <c:v>290</c:v>
                </c:pt>
                <c:pt idx="19">
                  <c:v>160</c:v>
                </c:pt>
                <c:pt idx="20">
                  <c:v>214</c:v>
                </c:pt>
                <c:pt idx="21">
                  <c:v>182</c:v>
                </c:pt>
                <c:pt idx="22">
                  <c:v>106</c:v>
                </c:pt>
                <c:pt idx="23">
                  <c:v>265</c:v>
                </c:pt>
                <c:pt idx="24">
                  <c:v>71</c:v>
                </c:pt>
                <c:pt idx="25">
                  <c:v>69</c:v>
                </c:pt>
                <c:pt idx="26">
                  <c:v>310</c:v>
                </c:pt>
                <c:pt idx="27">
                  <c:v>273</c:v>
                </c:pt>
                <c:pt idx="28">
                  <c:v>86</c:v>
                </c:pt>
                <c:pt idx="29">
                  <c:v>306</c:v>
                </c:pt>
                <c:pt idx="30">
                  <c:v>127</c:v>
                </c:pt>
              </c:numCache>
            </c:numRef>
          </c:val>
          <c:smooth val="0"/>
          <c:extLst>
            <c:ext xmlns:c16="http://schemas.microsoft.com/office/drawing/2014/chart" uri="{C3380CC4-5D6E-409C-BE32-E72D297353CC}">
              <c16:uniqueId val="{00000000-0F2F-430F-82AD-6E1D1C90847B}"/>
            </c:ext>
          </c:extLst>
        </c:ser>
        <c:dLbls>
          <c:showLegendKey val="0"/>
          <c:showVal val="0"/>
          <c:showCatName val="0"/>
          <c:showSerName val="0"/>
          <c:showPercent val="0"/>
          <c:showBubbleSize val="0"/>
        </c:dLbls>
        <c:smooth val="0"/>
        <c:axId val="308903496"/>
        <c:axId val="308902184"/>
      </c:lineChart>
      <c:dateAx>
        <c:axId val="3089034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902184"/>
        <c:crosses val="autoZero"/>
        <c:auto val="1"/>
        <c:lblOffset val="100"/>
        <c:baseTimeUnit val="days"/>
      </c:dateAx>
      <c:valAx>
        <c:axId val="308902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903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44105</c:v>
                </c:pt>
                <c:pt idx="1">
                  <c:v>44106</c:v>
                </c:pt>
                <c:pt idx="2">
                  <c:v>44107</c:v>
                </c:pt>
                <c:pt idx="3">
                  <c:v>44108</c:v>
                </c:pt>
                <c:pt idx="4">
                  <c:v>44109</c:v>
                </c:pt>
                <c:pt idx="5">
                  <c:v>44110</c:v>
                </c:pt>
                <c:pt idx="6">
                  <c:v>44111</c:v>
                </c:pt>
                <c:pt idx="7">
                  <c:v>44112</c:v>
                </c:pt>
                <c:pt idx="8">
                  <c:v>44113</c:v>
                </c:pt>
                <c:pt idx="9">
                  <c:v>44114</c:v>
                </c:pt>
                <c:pt idx="10">
                  <c:v>44115</c:v>
                </c:pt>
                <c:pt idx="11">
                  <c:v>44116</c:v>
                </c:pt>
                <c:pt idx="12">
                  <c:v>44117</c:v>
                </c:pt>
                <c:pt idx="13">
                  <c:v>44118</c:v>
                </c:pt>
                <c:pt idx="14">
                  <c:v>44119</c:v>
                </c:pt>
                <c:pt idx="15">
                  <c:v>44120</c:v>
                </c:pt>
                <c:pt idx="16">
                  <c:v>44121</c:v>
                </c:pt>
                <c:pt idx="17">
                  <c:v>44122</c:v>
                </c:pt>
                <c:pt idx="18">
                  <c:v>44123</c:v>
                </c:pt>
                <c:pt idx="19">
                  <c:v>44124</c:v>
                </c:pt>
                <c:pt idx="20">
                  <c:v>44125</c:v>
                </c:pt>
                <c:pt idx="21">
                  <c:v>44126</c:v>
                </c:pt>
                <c:pt idx="22">
                  <c:v>44127</c:v>
                </c:pt>
                <c:pt idx="23">
                  <c:v>44128</c:v>
                </c:pt>
                <c:pt idx="24">
                  <c:v>44129</c:v>
                </c:pt>
                <c:pt idx="25">
                  <c:v>44130</c:v>
                </c:pt>
                <c:pt idx="26">
                  <c:v>44131</c:v>
                </c:pt>
                <c:pt idx="27">
                  <c:v>44132</c:v>
                </c:pt>
                <c:pt idx="28">
                  <c:v>44133</c:v>
                </c:pt>
                <c:pt idx="29">
                  <c:v>44134</c:v>
                </c:pt>
                <c:pt idx="30">
                  <c:v>44135</c:v>
                </c:pt>
              </c:numCache>
            </c:numRef>
          </c:cat>
          <c:val>
            <c:numRef>
              <c:f>Sheet1!$B$2:$B$32</c:f>
              <c:numCache>
                <c:formatCode>General</c:formatCode>
                <c:ptCount val="31"/>
                <c:pt idx="0">
                  <c:v>0</c:v>
                </c:pt>
                <c:pt idx="1">
                  <c:v>37</c:v>
                </c:pt>
                <c:pt idx="2">
                  <c:v>0</c:v>
                </c:pt>
                <c:pt idx="3">
                  <c:v>267</c:v>
                </c:pt>
                <c:pt idx="4">
                  <c:v>0</c:v>
                </c:pt>
                <c:pt idx="5">
                  <c:v>48</c:v>
                </c:pt>
                <c:pt idx="6">
                  <c:v>0</c:v>
                </c:pt>
                <c:pt idx="7">
                  <c:v>157</c:v>
                </c:pt>
                <c:pt idx="8">
                  <c:v>0</c:v>
                </c:pt>
                <c:pt idx="9">
                  <c:v>70</c:v>
                </c:pt>
                <c:pt idx="10">
                  <c:v>0</c:v>
                </c:pt>
                <c:pt idx="11">
                  <c:v>713</c:v>
                </c:pt>
                <c:pt idx="12">
                  <c:v>0</c:v>
                </c:pt>
                <c:pt idx="13">
                  <c:v>0</c:v>
                </c:pt>
                <c:pt idx="14">
                  <c:v>477</c:v>
                </c:pt>
                <c:pt idx="15">
                  <c:v>0</c:v>
                </c:pt>
                <c:pt idx="16">
                  <c:v>35</c:v>
                </c:pt>
                <c:pt idx="17">
                  <c:v>0</c:v>
                </c:pt>
                <c:pt idx="18">
                  <c:v>192</c:v>
                </c:pt>
                <c:pt idx="19">
                  <c:v>0</c:v>
                </c:pt>
                <c:pt idx="20">
                  <c:v>174</c:v>
                </c:pt>
                <c:pt idx="21">
                  <c:v>0</c:v>
                </c:pt>
                <c:pt idx="22">
                  <c:v>236</c:v>
                </c:pt>
                <c:pt idx="23">
                  <c:v>0</c:v>
                </c:pt>
                <c:pt idx="24">
                  <c:v>0</c:v>
                </c:pt>
                <c:pt idx="25">
                  <c:v>0</c:v>
                </c:pt>
                <c:pt idx="26">
                  <c:v>77</c:v>
                </c:pt>
                <c:pt idx="27">
                  <c:v>131</c:v>
                </c:pt>
                <c:pt idx="28">
                  <c:v>0</c:v>
                </c:pt>
                <c:pt idx="29">
                  <c:v>190</c:v>
                </c:pt>
                <c:pt idx="30">
                  <c:v>85</c:v>
                </c:pt>
              </c:numCache>
            </c:numRef>
          </c:val>
          <c:smooth val="0"/>
          <c:extLst>
            <c:ext xmlns:c16="http://schemas.microsoft.com/office/drawing/2014/chart" uri="{C3380CC4-5D6E-409C-BE32-E72D297353CC}">
              <c16:uniqueId val="{00000000-617B-4DBA-A66D-ECD19D62C1EB}"/>
            </c:ext>
          </c:extLst>
        </c:ser>
        <c:dLbls>
          <c:showLegendKey val="0"/>
          <c:showVal val="0"/>
          <c:showCatName val="0"/>
          <c:showSerName val="0"/>
          <c:showPercent val="0"/>
          <c:showBubbleSize val="0"/>
        </c:dLbls>
        <c:smooth val="0"/>
        <c:axId val="246341080"/>
        <c:axId val="246341736"/>
      </c:lineChart>
      <c:dateAx>
        <c:axId val="2463410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341736"/>
        <c:crosses val="autoZero"/>
        <c:auto val="1"/>
        <c:lblOffset val="100"/>
        <c:baseTimeUnit val="days"/>
      </c:dateAx>
      <c:valAx>
        <c:axId val="246341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341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Buttercup Malaysia</c:v>
                </c:pt>
              </c:strCache>
            </c:strRef>
          </c:cat>
          <c:val>
            <c:numRef>
              <c:f>Sheet1!$B$2</c:f>
              <c:numCache>
                <c:formatCode>General</c:formatCode>
                <c:ptCount val="1"/>
                <c:pt idx="0">
                  <c:v>2825</c:v>
                </c:pt>
              </c:numCache>
            </c:numRef>
          </c:val>
          <c:extLst>
            <c:ext xmlns:c16="http://schemas.microsoft.com/office/drawing/2014/chart" uri="{C3380CC4-5D6E-409C-BE32-E72D297353CC}">
              <c16:uniqueId val="{00000000-06C2-4C7A-93AB-C5A6A700E42E}"/>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Buttercup Malaysia</c:v>
                </c:pt>
              </c:strCache>
            </c:strRef>
          </c:cat>
          <c:val>
            <c:numRef>
              <c:f>Sheet1!$C$2</c:f>
              <c:numCache>
                <c:formatCode>General</c:formatCode>
                <c:ptCount val="1"/>
                <c:pt idx="0">
                  <c:v>59</c:v>
                </c:pt>
              </c:numCache>
            </c:numRef>
          </c:val>
          <c:extLst>
            <c:ext xmlns:c16="http://schemas.microsoft.com/office/drawing/2014/chart" uri="{C3380CC4-5D6E-409C-BE32-E72D297353CC}">
              <c16:uniqueId val="{00000001-06C2-4C7A-93AB-C5A6A700E42E}"/>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Buttercup Malaysia</c:v>
                </c:pt>
              </c:strCache>
            </c:strRef>
          </c:cat>
          <c:val>
            <c:numRef>
              <c:f>Sheet1!$D$2</c:f>
              <c:numCache>
                <c:formatCode>General</c:formatCode>
                <c:ptCount val="1"/>
                <c:pt idx="0">
                  <c:v>0</c:v>
                </c:pt>
              </c:numCache>
            </c:numRef>
          </c:val>
          <c:extLst>
            <c:ext xmlns:c16="http://schemas.microsoft.com/office/drawing/2014/chart" uri="{C3380CC4-5D6E-409C-BE32-E72D297353CC}">
              <c16:uniqueId val="{00000002-06C2-4C7A-93AB-C5A6A700E42E}"/>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Buttercup Malaysia</c:v>
                </c:pt>
              </c:strCache>
            </c:strRef>
          </c:cat>
          <c:val>
            <c:numRef>
              <c:f>Sheet1!$E$2</c:f>
              <c:numCache>
                <c:formatCode>General</c:formatCode>
                <c:ptCount val="1"/>
                <c:pt idx="0">
                  <c:v>3</c:v>
                </c:pt>
              </c:numCache>
            </c:numRef>
          </c:val>
          <c:extLst>
            <c:ext xmlns:c16="http://schemas.microsoft.com/office/drawing/2014/chart" uri="{C3380CC4-5D6E-409C-BE32-E72D297353CC}">
              <c16:uniqueId val="{00000003-06C2-4C7A-93AB-C5A6A700E42E}"/>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Buttercup Malaysia</c:v>
                </c:pt>
              </c:strCache>
            </c:strRef>
          </c:cat>
          <c:val>
            <c:numRef>
              <c:f>Sheet1!$F$2</c:f>
              <c:numCache>
                <c:formatCode>General</c:formatCode>
                <c:ptCount val="1"/>
                <c:pt idx="0">
                  <c:v>2</c:v>
                </c:pt>
              </c:numCache>
            </c:numRef>
          </c:val>
          <c:extLst>
            <c:ext xmlns:c16="http://schemas.microsoft.com/office/drawing/2014/chart" uri="{C3380CC4-5D6E-409C-BE32-E72D297353CC}">
              <c16:uniqueId val="{00000004-06C2-4C7A-93AB-C5A6A700E42E}"/>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Buttercup Malaysia</c:v>
                </c:pt>
              </c:strCache>
            </c:strRef>
          </c:cat>
          <c:val>
            <c:numRef>
              <c:f>Sheet1!$G$2</c:f>
              <c:numCache>
                <c:formatCode>General</c:formatCode>
                <c:ptCount val="1"/>
                <c:pt idx="0">
                  <c:v>0</c:v>
                </c:pt>
              </c:numCache>
            </c:numRef>
          </c:val>
          <c:extLst>
            <c:ext xmlns:c16="http://schemas.microsoft.com/office/drawing/2014/chart" uri="{C3380CC4-5D6E-409C-BE32-E72D297353CC}">
              <c16:uniqueId val="{00000005-06C2-4C7A-93AB-C5A6A700E42E}"/>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Buttercup Malaysia</c:v>
                </c:pt>
              </c:strCache>
            </c:strRef>
          </c:cat>
          <c:val>
            <c:numRef>
              <c:f>Sheet1!$H$2</c:f>
              <c:numCache>
                <c:formatCode>General</c:formatCode>
                <c:ptCount val="1"/>
                <c:pt idx="0">
                  <c:v>411</c:v>
                </c:pt>
              </c:numCache>
            </c:numRef>
          </c:val>
          <c:extLst>
            <c:ext xmlns:c16="http://schemas.microsoft.com/office/drawing/2014/chart" uri="{C3380CC4-5D6E-409C-BE32-E72D297353CC}">
              <c16:uniqueId val="{00000006-06C2-4C7A-93AB-C5A6A700E42E}"/>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Buttercup Malaysia</c:v>
                </c:pt>
              </c:strCache>
            </c:strRef>
          </c:cat>
          <c:val>
            <c:numRef>
              <c:f>Sheet1!$I$2</c:f>
              <c:numCache>
                <c:formatCode>General</c:formatCode>
                <c:ptCount val="1"/>
                <c:pt idx="0">
                  <c:v>1483</c:v>
                </c:pt>
              </c:numCache>
            </c:numRef>
          </c:val>
          <c:extLst>
            <c:ext xmlns:c16="http://schemas.microsoft.com/office/drawing/2014/chart" uri="{C3380CC4-5D6E-409C-BE32-E72D297353CC}">
              <c16:uniqueId val="{00000007-06C2-4C7A-93AB-C5A6A700E42E}"/>
            </c:ext>
          </c:extLst>
        </c:ser>
        <c:dLbls>
          <c:showLegendKey val="0"/>
          <c:showVal val="0"/>
          <c:showCatName val="0"/>
          <c:showSerName val="0"/>
          <c:showPercent val="0"/>
          <c:showBubbleSize val="0"/>
        </c:dLbls>
        <c:gapWidth val="150"/>
        <c:overlap val="100"/>
        <c:axId val="309447992"/>
        <c:axId val="309451600"/>
      </c:barChart>
      <c:catAx>
        <c:axId val="309447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451600"/>
        <c:crosses val="autoZero"/>
        <c:auto val="1"/>
        <c:lblAlgn val="ctr"/>
        <c:lblOffset val="100"/>
        <c:noMultiLvlLbl val="0"/>
      </c:catAx>
      <c:valAx>
        <c:axId val="3094516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447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Buttercup Malaysia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0.53635245008860699</c:v>
                </c:pt>
                <c:pt idx="1">
                  <c:v>4.8571983679813503E-2</c:v>
                </c:pt>
                <c:pt idx="2">
                  <c:v>9.8615845652954698E-2</c:v>
                </c:pt>
                <c:pt idx="3">
                  <c:v>0.38268835626519698</c:v>
                </c:pt>
                <c:pt idx="4">
                  <c:v>0.103227730972048</c:v>
                </c:pt>
                <c:pt idx="5">
                  <c:v>6.2015138758872997E-2</c:v>
                </c:pt>
                <c:pt idx="6">
                  <c:v>0.187811670228612</c:v>
                </c:pt>
              </c:numCache>
            </c:numRef>
          </c:val>
          <c:extLst>
            <c:ext xmlns:c16="http://schemas.microsoft.com/office/drawing/2014/chart" uri="{C3380CC4-5D6E-409C-BE32-E72D297353CC}">
              <c16:uniqueId val="{00000000-F045-4ED6-AE74-4327D4E5AFDB}"/>
            </c:ext>
          </c:extLst>
        </c:ser>
        <c:dLbls>
          <c:showLegendKey val="0"/>
          <c:showVal val="0"/>
          <c:showCatName val="0"/>
          <c:showSerName val="0"/>
          <c:showPercent val="0"/>
          <c:showBubbleSize val="0"/>
        </c:dLbls>
        <c:gapWidth val="219"/>
        <c:overlap val="-27"/>
        <c:axId val="309450288"/>
        <c:axId val="309450616"/>
      </c:barChart>
      <c:catAx>
        <c:axId val="309450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450616"/>
        <c:crosses val="autoZero"/>
        <c:auto val="1"/>
        <c:lblAlgn val="ctr"/>
        <c:lblOffset val="100"/>
        <c:noMultiLvlLbl val="0"/>
      </c:catAx>
      <c:valAx>
        <c:axId val="309450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450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54</c:v>
                </c:pt>
                <c:pt idx="1">
                  <c:v>2098</c:v>
                </c:pt>
                <c:pt idx="2">
                  <c:v>5478</c:v>
                </c:pt>
                <c:pt idx="3">
                  <c:v>4533</c:v>
                </c:pt>
                <c:pt idx="4">
                  <c:v>1343</c:v>
                </c:pt>
                <c:pt idx="5">
                  <c:v>359</c:v>
                </c:pt>
                <c:pt idx="6">
                  <c:v>190</c:v>
                </c:pt>
              </c:numCache>
            </c:numRef>
          </c:val>
          <c:extLst>
            <c:ext xmlns:c16="http://schemas.microsoft.com/office/drawing/2014/chart" uri="{C3380CC4-5D6E-409C-BE32-E72D297353CC}">
              <c16:uniqueId val="{00000000-0A9D-4BF5-A93A-3EC8D107A834}"/>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188</c:v>
                </c:pt>
                <c:pt idx="1">
                  <c:v>12805</c:v>
                </c:pt>
                <c:pt idx="2">
                  <c:v>52475</c:v>
                </c:pt>
                <c:pt idx="3">
                  <c:v>63862</c:v>
                </c:pt>
                <c:pt idx="4">
                  <c:v>19493</c:v>
                </c:pt>
                <c:pt idx="5">
                  <c:v>5556</c:v>
                </c:pt>
                <c:pt idx="6">
                  <c:v>1382</c:v>
                </c:pt>
              </c:numCache>
            </c:numRef>
          </c:val>
          <c:extLst>
            <c:ext xmlns:c16="http://schemas.microsoft.com/office/drawing/2014/chart" uri="{C3380CC4-5D6E-409C-BE32-E72D297353CC}">
              <c16:uniqueId val="{00000001-0A9D-4BF5-A93A-3EC8D107A834}"/>
            </c:ext>
          </c:extLst>
        </c:ser>
        <c:dLbls>
          <c:showLegendKey val="0"/>
          <c:showVal val="0"/>
          <c:showCatName val="0"/>
          <c:showSerName val="0"/>
          <c:showPercent val="0"/>
          <c:showBubbleSize val="0"/>
        </c:dLbls>
        <c:gapWidth val="219"/>
        <c:overlap val="-27"/>
        <c:axId val="316378304"/>
        <c:axId val="316386176"/>
      </c:barChart>
      <c:catAx>
        <c:axId val="316378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386176"/>
        <c:crosses val="autoZero"/>
        <c:auto val="1"/>
        <c:lblAlgn val="ctr"/>
        <c:lblOffset val="100"/>
        <c:noMultiLvlLbl val="0"/>
      </c:catAx>
      <c:valAx>
        <c:axId val="316386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378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44105</c:v>
                </c:pt>
                <c:pt idx="1">
                  <c:v>44106</c:v>
                </c:pt>
                <c:pt idx="2">
                  <c:v>44107</c:v>
                </c:pt>
                <c:pt idx="3">
                  <c:v>44108</c:v>
                </c:pt>
                <c:pt idx="4">
                  <c:v>44109</c:v>
                </c:pt>
                <c:pt idx="5">
                  <c:v>44110</c:v>
                </c:pt>
                <c:pt idx="6">
                  <c:v>44111</c:v>
                </c:pt>
                <c:pt idx="7">
                  <c:v>44112</c:v>
                </c:pt>
                <c:pt idx="8">
                  <c:v>44113</c:v>
                </c:pt>
                <c:pt idx="9">
                  <c:v>44114</c:v>
                </c:pt>
                <c:pt idx="10">
                  <c:v>44115</c:v>
                </c:pt>
                <c:pt idx="11">
                  <c:v>44116</c:v>
                </c:pt>
                <c:pt idx="12">
                  <c:v>44117</c:v>
                </c:pt>
                <c:pt idx="13">
                  <c:v>44118</c:v>
                </c:pt>
                <c:pt idx="14">
                  <c:v>44119</c:v>
                </c:pt>
                <c:pt idx="15">
                  <c:v>44120</c:v>
                </c:pt>
                <c:pt idx="16">
                  <c:v>44121</c:v>
                </c:pt>
                <c:pt idx="17">
                  <c:v>44122</c:v>
                </c:pt>
                <c:pt idx="18">
                  <c:v>44123</c:v>
                </c:pt>
                <c:pt idx="19">
                  <c:v>44124</c:v>
                </c:pt>
                <c:pt idx="20">
                  <c:v>44125</c:v>
                </c:pt>
                <c:pt idx="21">
                  <c:v>44126</c:v>
                </c:pt>
                <c:pt idx="22">
                  <c:v>44127</c:v>
                </c:pt>
                <c:pt idx="23">
                  <c:v>44128</c:v>
                </c:pt>
                <c:pt idx="24">
                  <c:v>44129</c:v>
                </c:pt>
                <c:pt idx="25">
                  <c:v>44130</c:v>
                </c:pt>
                <c:pt idx="26">
                  <c:v>44131</c:v>
                </c:pt>
                <c:pt idx="27">
                  <c:v>44132</c:v>
                </c:pt>
                <c:pt idx="28">
                  <c:v>44133</c:v>
                </c:pt>
                <c:pt idx="29">
                  <c:v>44134</c:v>
                </c:pt>
                <c:pt idx="30">
                  <c:v>44135</c:v>
                </c:pt>
              </c:numCache>
            </c:numRef>
          </c:cat>
          <c:val>
            <c:numRef>
              <c:f>Sheet1!$B$2:$B$32</c:f>
              <c:numCache>
                <c:formatCode>General</c:formatCode>
                <c:ptCount val="31"/>
                <c:pt idx="0">
                  <c:v>0</c:v>
                </c:pt>
                <c:pt idx="1">
                  <c:v>2.4196213587649298E-2</c:v>
                </c:pt>
                <c:pt idx="2">
                  <c:v>0</c:v>
                </c:pt>
                <c:pt idx="3">
                  <c:v>0.18821835689504601</c:v>
                </c:pt>
                <c:pt idx="4">
                  <c:v>0</c:v>
                </c:pt>
                <c:pt idx="5">
                  <c:v>3.36249461705906E-2</c:v>
                </c:pt>
                <c:pt idx="6">
                  <c:v>0</c:v>
                </c:pt>
                <c:pt idx="7">
                  <c:v>9.3192797022549095E-2</c:v>
                </c:pt>
                <c:pt idx="8">
                  <c:v>0</c:v>
                </c:pt>
                <c:pt idx="9">
                  <c:v>4.4227435162580001E-2</c:v>
                </c:pt>
                <c:pt idx="10">
                  <c:v>0</c:v>
                </c:pt>
                <c:pt idx="11">
                  <c:v>0.95720289282746196</c:v>
                </c:pt>
                <c:pt idx="12">
                  <c:v>0</c:v>
                </c:pt>
                <c:pt idx="13">
                  <c:v>0</c:v>
                </c:pt>
                <c:pt idx="14">
                  <c:v>0.67243714302537805</c:v>
                </c:pt>
                <c:pt idx="15">
                  <c:v>0</c:v>
                </c:pt>
                <c:pt idx="16">
                  <c:v>2.47183869486917E-2</c:v>
                </c:pt>
                <c:pt idx="17">
                  <c:v>0</c:v>
                </c:pt>
                <c:pt idx="18">
                  <c:v>0.11648908944361799</c:v>
                </c:pt>
                <c:pt idx="19">
                  <c:v>0</c:v>
                </c:pt>
                <c:pt idx="20">
                  <c:v>0.106451176550159</c:v>
                </c:pt>
                <c:pt idx="21">
                  <c:v>0</c:v>
                </c:pt>
                <c:pt idx="22">
                  <c:v>0.16934502284393799</c:v>
                </c:pt>
                <c:pt idx="23">
                  <c:v>0</c:v>
                </c:pt>
                <c:pt idx="24">
                  <c:v>0</c:v>
                </c:pt>
                <c:pt idx="25">
                  <c:v>0</c:v>
                </c:pt>
                <c:pt idx="26">
                  <c:v>6.3461843566555598E-2</c:v>
                </c:pt>
                <c:pt idx="27">
                  <c:v>9.0483912665397501E-2</c:v>
                </c:pt>
                <c:pt idx="28">
                  <c:v>0</c:v>
                </c:pt>
                <c:pt idx="29">
                  <c:v>0.11572510294834699</c:v>
                </c:pt>
                <c:pt idx="30">
                  <c:v>0.11688624442734601</c:v>
                </c:pt>
              </c:numCache>
            </c:numRef>
          </c:val>
          <c:smooth val="0"/>
          <c:extLst>
            <c:ext xmlns:c16="http://schemas.microsoft.com/office/drawing/2014/chart" uri="{C3380CC4-5D6E-409C-BE32-E72D297353CC}">
              <c16:uniqueId val="{00000000-5FBD-4216-998C-512B42E1D65A}"/>
            </c:ext>
          </c:extLst>
        </c:ser>
        <c:dLbls>
          <c:showLegendKey val="0"/>
          <c:showVal val="0"/>
          <c:showCatName val="0"/>
          <c:showSerName val="0"/>
          <c:showPercent val="0"/>
          <c:showBubbleSize val="0"/>
        </c:dLbls>
        <c:smooth val="0"/>
        <c:axId val="316382568"/>
        <c:axId val="316382896"/>
      </c:lineChart>
      <c:dateAx>
        <c:axId val="3163825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382896"/>
        <c:crosses val="autoZero"/>
        <c:auto val="1"/>
        <c:lblOffset val="100"/>
        <c:baseTimeUnit val="days"/>
      </c:dateAx>
      <c:valAx>
        <c:axId val="316382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382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44105</c:v>
                </c:pt>
                <c:pt idx="1">
                  <c:v>44106</c:v>
                </c:pt>
                <c:pt idx="2">
                  <c:v>44107</c:v>
                </c:pt>
                <c:pt idx="3">
                  <c:v>44108</c:v>
                </c:pt>
                <c:pt idx="4">
                  <c:v>44109</c:v>
                </c:pt>
                <c:pt idx="5">
                  <c:v>44110</c:v>
                </c:pt>
                <c:pt idx="6">
                  <c:v>44111</c:v>
                </c:pt>
                <c:pt idx="7">
                  <c:v>44112</c:v>
                </c:pt>
                <c:pt idx="8">
                  <c:v>44113</c:v>
                </c:pt>
                <c:pt idx="9">
                  <c:v>44114</c:v>
                </c:pt>
                <c:pt idx="10">
                  <c:v>44115</c:v>
                </c:pt>
                <c:pt idx="11">
                  <c:v>44116</c:v>
                </c:pt>
                <c:pt idx="12">
                  <c:v>44117</c:v>
                </c:pt>
                <c:pt idx="13">
                  <c:v>44118</c:v>
                </c:pt>
                <c:pt idx="14">
                  <c:v>44119</c:v>
                </c:pt>
                <c:pt idx="15">
                  <c:v>44120</c:v>
                </c:pt>
                <c:pt idx="16">
                  <c:v>44121</c:v>
                </c:pt>
                <c:pt idx="17">
                  <c:v>44122</c:v>
                </c:pt>
                <c:pt idx="18">
                  <c:v>44123</c:v>
                </c:pt>
                <c:pt idx="19">
                  <c:v>44124</c:v>
                </c:pt>
                <c:pt idx="20">
                  <c:v>44125</c:v>
                </c:pt>
                <c:pt idx="21">
                  <c:v>44126</c:v>
                </c:pt>
                <c:pt idx="22">
                  <c:v>44127</c:v>
                </c:pt>
                <c:pt idx="23">
                  <c:v>44128</c:v>
                </c:pt>
                <c:pt idx="24">
                  <c:v>44129</c:v>
                </c:pt>
                <c:pt idx="25">
                  <c:v>44130</c:v>
                </c:pt>
                <c:pt idx="26">
                  <c:v>44131</c:v>
                </c:pt>
                <c:pt idx="27">
                  <c:v>44132</c:v>
                </c:pt>
                <c:pt idx="28">
                  <c:v>44133</c:v>
                </c:pt>
                <c:pt idx="29">
                  <c:v>44134</c:v>
                </c:pt>
                <c:pt idx="30">
                  <c:v>44135</c:v>
                </c:pt>
              </c:numCache>
            </c:numRef>
          </c:cat>
          <c:val>
            <c:numRef>
              <c:f>Sheet1!$B$2:$B$32</c:f>
              <c:numCache>
                <c:formatCode>General</c:formatCode>
                <c:ptCount val="31"/>
                <c:pt idx="0">
                  <c:v>169442</c:v>
                </c:pt>
                <c:pt idx="1">
                  <c:v>169455</c:v>
                </c:pt>
                <c:pt idx="2">
                  <c:v>169475</c:v>
                </c:pt>
                <c:pt idx="3">
                  <c:v>169494</c:v>
                </c:pt>
                <c:pt idx="4">
                  <c:v>169513</c:v>
                </c:pt>
                <c:pt idx="5">
                  <c:v>169521</c:v>
                </c:pt>
                <c:pt idx="6">
                  <c:v>169532</c:v>
                </c:pt>
                <c:pt idx="7">
                  <c:v>169550</c:v>
                </c:pt>
                <c:pt idx="8">
                  <c:v>169569</c:v>
                </c:pt>
                <c:pt idx="9">
                  <c:v>169588</c:v>
                </c:pt>
                <c:pt idx="10">
                  <c:v>169607</c:v>
                </c:pt>
                <c:pt idx="11">
                  <c:v>169715</c:v>
                </c:pt>
                <c:pt idx="12">
                  <c:v>169770</c:v>
                </c:pt>
                <c:pt idx="13">
                  <c:v>169814</c:v>
                </c:pt>
                <c:pt idx="14">
                  <c:v>169846</c:v>
                </c:pt>
                <c:pt idx="15">
                  <c:v>169898</c:v>
                </c:pt>
                <c:pt idx="16">
                  <c:v>169930</c:v>
                </c:pt>
                <c:pt idx="17">
                  <c:v>169951</c:v>
                </c:pt>
                <c:pt idx="18">
                  <c:v>169995</c:v>
                </c:pt>
                <c:pt idx="19">
                  <c:v>170030</c:v>
                </c:pt>
                <c:pt idx="20">
                  <c:v>170032</c:v>
                </c:pt>
                <c:pt idx="21">
                  <c:v>170054</c:v>
                </c:pt>
                <c:pt idx="22">
                  <c:v>170080</c:v>
                </c:pt>
                <c:pt idx="23">
                  <c:v>170105</c:v>
                </c:pt>
                <c:pt idx="24">
                  <c:v>170132</c:v>
                </c:pt>
                <c:pt idx="25">
                  <c:v>170173</c:v>
                </c:pt>
                <c:pt idx="26">
                  <c:v>170189</c:v>
                </c:pt>
                <c:pt idx="27">
                  <c:v>170204</c:v>
                </c:pt>
                <c:pt idx="28">
                  <c:v>170222</c:v>
                </c:pt>
                <c:pt idx="29">
                  <c:v>170241</c:v>
                </c:pt>
                <c:pt idx="30">
                  <c:v>170261</c:v>
                </c:pt>
              </c:numCache>
            </c:numRef>
          </c:val>
          <c:smooth val="0"/>
          <c:extLst>
            <c:ext xmlns:c16="http://schemas.microsoft.com/office/drawing/2014/chart" uri="{C3380CC4-5D6E-409C-BE32-E72D297353CC}">
              <c16:uniqueId val="{00000000-AEB6-4AA6-816B-2F42CB9276F1}"/>
            </c:ext>
          </c:extLst>
        </c:ser>
        <c:dLbls>
          <c:showLegendKey val="0"/>
          <c:showVal val="0"/>
          <c:showCatName val="0"/>
          <c:showSerName val="0"/>
          <c:showPercent val="0"/>
          <c:showBubbleSize val="0"/>
        </c:dLbls>
        <c:smooth val="0"/>
        <c:axId val="361786160"/>
        <c:axId val="361788456"/>
      </c:lineChart>
      <c:dateAx>
        <c:axId val="3617861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788456"/>
        <c:crosses val="autoZero"/>
        <c:auto val="1"/>
        <c:lblOffset val="100"/>
        <c:baseTimeUnit val="days"/>
      </c:dateAx>
      <c:valAx>
        <c:axId val="361788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786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44105</c:v>
                </c:pt>
                <c:pt idx="1">
                  <c:v>44106</c:v>
                </c:pt>
                <c:pt idx="2">
                  <c:v>44107</c:v>
                </c:pt>
                <c:pt idx="3">
                  <c:v>44108</c:v>
                </c:pt>
                <c:pt idx="4">
                  <c:v>44109</c:v>
                </c:pt>
                <c:pt idx="5">
                  <c:v>44110</c:v>
                </c:pt>
                <c:pt idx="6">
                  <c:v>44111</c:v>
                </c:pt>
                <c:pt idx="7">
                  <c:v>44112</c:v>
                </c:pt>
                <c:pt idx="8">
                  <c:v>44113</c:v>
                </c:pt>
                <c:pt idx="9">
                  <c:v>44114</c:v>
                </c:pt>
                <c:pt idx="10">
                  <c:v>44115</c:v>
                </c:pt>
                <c:pt idx="11">
                  <c:v>44116</c:v>
                </c:pt>
                <c:pt idx="12">
                  <c:v>44117</c:v>
                </c:pt>
                <c:pt idx="13">
                  <c:v>44118</c:v>
                </c:pt>
                <c:pt idx="14">
                  <c:v>44119</c:v>
                </c:pt>
                <c:pt idx="15">
                  <c:v>44120</c:v>
                </c:pt>
                <c:pt idx="16">
                  <c:v>44121</c:v>
                </c:pt>
                <c:pt idx="17">
                  <c:v>44122</c:v>
                </c:pt>
                <c:pt idx="18">
                  <c:v>44123</c:v>
                </c:pt>
                <c:pt idx="19">
                  <c:v>44124</c:v>
                </c:pt>
                <c:pt idx="20">
                  <c:v>44125</c:v>
                </c:pt>
                <c:pt idx="21">
                  <c:v>44126</c:v>
                </c:pt>
                <c:pt idx="22">
                  <c:v>44127</c:v>
                </c:pt>
                <c:pt idx="23">
                  <c:v>44128</c:v>
                </c:pt>
                <c:pt idx="24">
                  <c:v>44129</c:v>
                </c:pt>
                <c:pt idx="25">
                  <c:v>44130</c:v>
                </c:pt>
                <c:pt idx="26">
                  <c:v>44131</c:v>
                </c:pt>
                <c:pt idx="27">
                  <c:v>44132</c:v>
                </c:pt>
                <c:pt idx="28">
                  <c:v>44133</c:v>
                </c:pt>
                <c:pt idx="29">
                  <c:v>44134</c:v>
                </c:pt>
                <c:pt idx="30">
                  <c:v>44135</c:v>
                </c:pt>
              </c:numCache>
            </c:numRef>
          </c:cat>
          <c:val>
            <c:numRef>
              <c:f>Sheet1!$B$2:$B$32</c:f>
              <c:numCache>
                <c:formatCode>General</c:formatCode>
                <c:ptCount val="31"/>
                <c:pt idx="0">
                  <c:v>35</c:v>
                </c:pt>
                <c:pt idx="1">
                  <c:v>21</c:v>
                </c:pt>
                <c:pt idx="2">
                  <c:v>40</c:v>
                </c:pt>
                <c:pt idx="3">
                  <c:v>52</c:v>
                </c:pt>
                <c:pt idx="4">
                  <c:v>52</c:v>
                </c:pt>
                <c:pt idx="5">
                  <c:v>42</c:v>
                </c:pt>
                <c:pt idx="6">
                  <c:v>34</c:v>
                </c:pt>
                <c:pt idx="7">
                  <c:v>39</c:v>
                </c:pt>
                <c:pt idx="8">
                  <c:v>39</c:v>
                </c:pt>
                <c:pt idx="9">
                  <c:v>45</c:v>
                </c:pt>
                <c:pt idx="10">
                  <c:v>200</c:v>
                </c:pt>
                <c:pt idx="11">
                  <c:v>181</c:v>
                </c:pt>
                <c:pt idx="12">
                  <c:v>82</c:v>
                </c:pt>
                <c:pt idx="13">
                  <c:v>98</c:v>
                </c:pt>
                <c:pt idx="14">
                  <c:v>133</c:v>
                </c:pt>
                <c:pt idx="15">
                  <c:v>108</c:v>
                </c:pt>
                <c:pt idx="16">
                  <c:v>60</c:v>
                </c:pt>
                <c:pt idx="17">
                  <c:v>70</c:v>
                </c:pt>
                <c:pt idx="18">
                  <c:v>91</c:v>
                </c:pt>
                <c:pt idx="19">
                  <c:v>113</c:v>
                </c:pt>
                <c:pt idx="20">
                  <c:v>81</c:v>
                </c:pt>
                <c:pt idx="21">
                  <c:v>121</c:v>
                </c:pt>
                <c:pt idx="22">
                  <c:v>49</c:v>
                </c:pt>
                <c:pt idx="23">
                  <c:v>69</c:v>
                </c:pt>
                <c:pt idx="24">
                  <c:v>78</c:v>
                </c:pt>
                <c:pt idx="25">
                  <c:v>63</c:v>
                </c:pt>
                <c:pt idx="26">
                  <c:v>95</c:v>
                </c:pt>
                <c:pt idx="27">
                  <c:v>46</c:v>
                </c:pt>
                <c:pt idx="28">
                  <c:v>30</c:v>
                </c:pt>
                <c:pt idx="29">
                  <c:v>77</c:v>
                </c:pt>
                <c:pt idx="30">
                  <c:v>54</c:v>
                </c:pt>
              </c:numCache>
            </c:numRef>
          </c:val>
          <c:smooth val="0"/>
          <c:extLst>
            <c:ext xmlns:c16="http://schemas.microsoft.com/office/drawing/2014/chart" uri="{C3380CC4-5D6E-409C-BE32-E72D297353CC}">
              <c16:uniqueId val="{00000000-A0D8-4DED-9D79-43581D4DED3A}"/>
            </c:ext>
          </c:extLst>
        </c:ser>
        <c:dLbls>
          <c:showLegendKey val="0"/>
          <c:showVal val="0"/>
          <c:showCatName val="0"/>
          <c:showSerName val="0"/>
          <c:showPercent val="0"/>
          <c:showBubbleSize val="0"/>
        </c:dLbls>
        <c:smooth val="0"/>
        <c:axId val="361787472"/>
        <c:axId val="361790424"/>
      </c:lineChart>
      <c:dateAx>
        <c:axId val="3617874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790424"/>
        <c:crosses val="autoZero"/>
        <c:auto val="1"/>
        <c:lblOffset val="100"/>
        <c:baseTimeUnit val="days"/>
      </c:dateAx>
      <c:valAx>
        <c:axId val="361790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787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Buttercup Malaysia</c:v>
                </c:pt>
              </c:strCache>
            </c:strRef>
          </c:tx>
          <c:spPr>
            <a:solidFill>
              <a:schemeClr val="accent1"/>
            </a:solidFill>
            <a:ln>
              <a:noFill/>
            </a:ln>
            <a:effectLst/>
          </c:spPr>
          <c:invertIfNegative val="0"/>
          <c:cat>
            <c:strRef>
              <c:f>Sheet1!$A$2</c:f>
              <c:strCache>
                <c:ptCount val="1"/>
                <c:pt idx="0">
                  <c:v>2020-10</c:v>
                </c:pt>
              </c:strCache>
            </c:strRef>
          </c:cat>
          <c:val>
            <c:numRef>
              <c:f>Sheet1!$B$2</c:f>
              <c:numCache>
                <c:formatCode>General</c:formatCode>
                <c:ptCount val="1"/>
                <c:pt idx="0">
                  <c:v>12640</c:v>
                </c:pt>
              </c:numCache>
            </c:numRef>
          </c:val>
          <c:extLst>
            <c:ext xmlns:c16="http://schemas.microsoft.com/office/drawing/2014/chart" uri="{C3380CC4-5D6E-409C-BE32-E72D297353CC}">
              <c16:uniqueId val="{00000000-3CFB-45D3-8B7E-EAEBC57444E2}"/>
            </c:ext>
          </c:extLst>
        </c:ser>
        <c:dLbls>
          <c:showLegendKey val="0"/>
          <c:showVal val="0"/>
          <c:showCatName val="0"/>
          <c:showSerName val="0"/>
          <c:showPercent val="0"/>
          <c:showBubbleSize val="0"/>
        </c:dLbls>
        <c:gapWidth val="219"/>
        <c:overlap val="-27"/>
        <c:axId val="372392312"/>
        <c:axId val="372396248"/>
      </c:barChart>
      <c:catAx>
        <c:axId val="372392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396248"/>
        <c:crosses val="autoZero"/>
        <c:auto val="1"/>
        <c:lblAlgn val="ctr"/>
        <c:lblOffset val="100"/>
        <c:noMultiLvlLbl val="0"/>
      </c:catAx>
      <c:valAx>
        <c:axId val="372396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392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Buttercup Malaysia</c:v>
                </c:pt>
              </c:strCache>
            </c:strRef>
          </c:tx>
          <c:spPr>
            <a:solidFill>
              <a:schemeClr val="accent1"/>
            </a:solidFill>
            <a:ln>
              <a:noFill/>
            </a:ln>
            <a:effectLst/>
          </c:spPr>
          <c:invertIfNegative val="0"/>
          <c:cat>
            <c:numRef>
              <c:f>Sheet1!$A$2:$A$32</c:f>
              <c:numCache>
                <c:formatCode>m/d/yyyy</c:formatCode>
                <c:ptCount val="31"/>
                <c:pt idx="0">
                  <c:v>44105</c:v>
                </c:pt>
                <c:pt idx="1">
                  <c:v>44106</c:v>
                </c:pt>
                <c:pt idx="2">
                  <c:v>44107</c:v>
                </c:pt>
                <c:pt idx="3">
                  <c:v>44108</c:v>
                </c:pt>
                <c:pt idx="4">
                  <c:v>44109</c:v>
                </c:pt>
                <c:pt idx="5">
                  <c:v>44110</c:v>
                </c:pt>
                <c:pt idx="6">
                  <c:v>44111</c:v>
                </c:pt>
                <c:pt idx="7">
                  <c:v>44112</c:v>
                </c:pt>
                <c:pt idx="8">
                  <c:v>44113</c:v>
                </c:pt>
                <c:pt idx="9">
                  <c:v>44114</c:v>
                </c:pt>
                <c:pt idx="10">
                  <c:v>44115</c:v>
                </c:pt>
                <c:pt idx="11">
                  <c:v>44116</c:v>
                </c:pt>
                <c:pt idx="12">
                  <c:v>44117</c:v>
                </c:pt>
                <c:pt idx="13">
                  <c:v>44118</c:v>
                </c:pt>
                <c:pt idx="14">
                  <c:v>44119</c:v>
                </c:pt>
                <c:pt idx="15">
                  <c:v>44120</c:v>
                </c:pt>
                <c:pt idx="16">
                  <c:v>44121</c:v>
                </c:pt>
                <c:pt idx="17">
                  <c:v>44122</c:v>
                </c:pt>
                <c:pt idx="18">
                  <c:v>44123</c:v>
                </c:pt>
                <c:pt idx="19">
                  <c:v>44124</c:v>
                </c:pt>
                <c:pt idx="20">
                  <c:v>44125</c:v>
                </c:pt>
                <c:pt idx="21">
                  <c:v>44126</c:v>
                </c:pt>
                <c:pt idx="22">
                  <c:v>44127</c:v>
                </c:pt>
                <c:pt idx="23">
                  <c:v>44128</c:v>
                </c:pt>
                <c:pt idx="24">
                  <c:v>44129</c:v>
                </c:pt>
                <c:pt idx="25">
                  <c:v>44130</c:v>
                </c:pt>
                <c:pt idx="26">
                  <c:v>44131</c:v>
                </c:pt>
                <c:pt idx="27">
                  <c:v>44132</c:v>
                </c:pt>
                <c:pt idx="28">
                  <c:v>44133</c:v>
                </c:pt>
                <c:pt idx="29">
                  <c:v>44134</c:v>
                </c:pt>
                <c:pt idx="30">
                  <c:v>44135</c:v>
                </c:pt>
              </c:numCache>
            </c:numRef>
          </c:cat>
          <c:val>
            <c:numRef>
              <c:f>Sheet1!$B$2:$B$32</c:f>
              <c:numCache>
                <c:formatCode>General</c:formatCode>
                <c:ptCount val="31"/>
                <c:pt idx="0">
                  <c:v>1505</c:v>
                </c:pt>
                <c:pt idx="1">
                  <c:v>1749</c:v>
                </c:pt>
                <c:pt idx="2">
                  <c:v>5386</c:v>
                </c:pt>
                <c:pt idx="3">
                  <c:v>3444</c:v>
                </c:pt>
                <c:pt idx="4">
                  <c:v>5423</c:v>
                </c:pt>
                <c:pt idx="5">
                  <c:v>8323</c:v>
                </c:pt>
                <c:pt idx="6">
                  <c:v>2187</c:v>
                </c:pt>
                <c:pt idx="7">
                  <c:v>1693</c:v>
                </c:pt>
                <c:pt idx="8">
                  <c:v>2749</c:v>
                </c:pt>
                <c:pt idx="9">
                  <c:v>6058</c:v>
                </c:pt>
                <c:pt idx="10">
                  <c:v>20775</c:v>
                </c:pt>
                <c:pt idx="11">
                  <c:v>22941</c:v>
                </c:pt>
                <c:pt idx="12">
                  <c:v>6559</c:v>
                </c:pt>
                <c:pt idx="13">
                  <c:v>6899</c:v>
                </c:pt>
                <c:pt idx="14">
                  <c:v>6433</c:v>
                </c:pt>
                <c:pt idx="15">
                  <c:v>3840</c:v>
                </c:pt>
                <c:pt idx="16">
                  <c:v>3386</c:v>
                </c:pt>
                <c:pt idx="17">
                  <c:v>5459</c:v>
                </c:pt>
                <c:pt idx="18">
                  <c:v>4061</c:v>
                </c:pt>
                <c:pt idx="19">
                  <c:v>3418</c:v>
                </c:pt>
                <c:pt idx="20">
                  <c:v>3521</c:v>
                </c:pt>
                <c:pt idx="21">
                  <c:v>3854</c:v>
                </c:pt>
                <c:pt idx="22">
                  <c:v>2815</c:v>
                </c:pt>
                <c:pt idx="23">
                  <c:v>3168</c:v>
                </c:pt>
                <c:pt idx="24">
                  <c:v>1982</c:v>
                </c:pt>
                <c:pt idx="25">
                  <c:v>1700</c:v>
                </c:pt>
                <c:pt idx="26">
                  <c:v>5969</c:v>
                </c:pt>
                <c:pt idx="27">
                  <c:v>4283</c:v>
                </c:pt>
                <c:pt idx="28">
                  <c:v>2057</c:v>
                </c:pt>
                <c:pt idx="29">
                  <c:v>4097</c:v>
                </c:pt>
                <c:pt idx="30">
                  <c:v>2855</c:v>
                </c:pt>
              </c:numCache>
            </c:numRef>
          </c:val>
          <c:extLst>
            <c:ext xmlns:c16="http://schemas.microsoft.com/office/drawing/2014/chart" uri="{C3380CC4-5D6E-409C-BE32-E72D297353CC}">
              <c16:uniqueId val="{00000000-7791-43E6-8F65-2C9FF90D4143}"/>
            </c:ext>
          </c:extLst>
        </c:ser>
        <c:dLbls>
          <c:showLegendKey val="0"/>
          <c:showVal val="0"/>
          <c:showCatName val="0"/>
          <c:showSerName val="0"/>
          <c:showPercent val="0"/>
          <c:showBubbleSize val="0"/>
        </c:dLbls>
        <c:gapWidth val="219"/>
        <c:overlap val="-27"/>
        <c:axId val="411206880"/>
        <c:axId val="411204256"/>
      </c:barChart>
      <c:dateAx>
        <c:axId val="4112068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1204256"/>
        <c:crosses val="autoZero"/>
        <c:auto val="1"/>
        <c:lblOffset val="100"/>
        <c:baseTimeUnit val="days"/>
      </c:dateAx>
      <c:valAx>
        <c:axId val="411204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1206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Total Engagements</c:v>
                </c:pt>
              </c:strCache>
            </c:strRef>
          </c:tx>
          <c:spPr>
            <a:solidFill>
              <a:schemeClr val="accent1"/>
            </a:solidFill>
            <a:ln>
              <a:noFill/>
            </a:ln>
            <a:effectLst/>
          </c:spPr>
          <c:invertIfNegative val="0"/>
          <c:cat>
            <c:strRef>
              <c:f>Sheet1!$A$2</c:f>
              <c:strCache>
                <c:ptCount val="1"/>
                <c:pt idx="0">
                  <c:v>Buttercup Malaysia</c:v>
                </c:pt>
              </c:strCache>
            </c:strRef>
          </c:cat>
          <c:val>
            <c:numRef>
              <c:f>Sheet1!$B$2</c:f>
              <c:numCache>
                <c:formatCode>General</c:formatCode>
                <c:ptCount val="1"/>
                <c:pt idx="0">
                  <c:v>12640</c:v>
                </c:pt>
              </c:numCache>
            </c:numRef>
          </c:val>
          <c:extLst>
            <c:ext xmlns:c16="http://schemas.microsoft.com/office/drawing/2014/chart" uri="{C3380CC4-5D6E-409C-BE32-E72D297353CC}">
              <c16:uniqueId val="{00000000-674A-430E-B9EE-20A570555F5D}"/>
            </c:ext>
          </c:extLst>
        </c:ser>
        <c:dLbls>
          <c:showLegendKey val="0"/>
          <c:showVal val="0"/>
          <c:showCatName val="0"/>
          <c:showSerName val="0"/>
          <c:showPercent val="0"/>
          <c:showBubbleSize val="0"/>
        </c:dLbls>
        <c:gapWidth val="219"/>
        <c:overlap val="-27"/>
        <c:axId val="411214752"/>
        <c:axId val="411209504"/>
      </c:barChart>
      <c:catAx>
        <c:axId val="411214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1209504"/>
        <c:crosses val="autoZero"/>
        <c:auto val="1"/>
        <c:lblAlgn val="ctr"/>
        <c:lblOffset val="100"/>
        <c:noMultiLvlLbl val="0"/>
      </c:catAx>
      <c:valAx>
        <c:axId val="411209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1214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11/11/2020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11/11/2020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11/11/2020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0D7497-914C-44DB-8845-59693C1FE8E0}"/>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20AF431F-CC1D-45E1-B4F3-1C18FDA2F290}"/>
              </a:ext>
            </a:extLst>
          </p:cNvPr>
          <p:cNvSpPr>
            <a:spLocks noGrp="1"/>
          </p:cNvSpPr>
          <p:nvPr>
            <p:ph type="subTitle" idx="1"/>
          </p:nvPr>
        </p:nvSpPr>
        <p:spPr/>
        <p:txBody>
          <a:bodyPr/>
          <a:lstStyle/>
          <a:p>
            <a:r>
              <a:rPr lang="en-US"/>
              <a:t>MOB Digital Sdn Bhd</a:t>
            </a:r>
          </a:p>
        </p:txBody>
      </p:sp>
    </p:spTree>
    <p:extLst>
      <p:ext uri="{BB962C8B-B14F-4D97-AF65-F5344CB8AC3E}">
        <p14:creationId xmlns:p14="http://schemas.microsoft.com/office/powerpoint/2010/main" val="1170647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690A75-17AA-42FD-B018-93463F576590}"/>
              </a:ext>
            </a:extLst>
          </p:cNvPr>
          <p:cNvSpPr>
            <a:spLocks noGrp="1"/>
          </p:cNvSpPr>
          <p:nvPr>
            <p:ph type="title"/>
          </p:nvPr>
        </p:nvSpPr>
        <p:spPr/>
        <p:txBody>
          <a:bodyPr/>
          <a:lstStyle/>
          <a:p>
            <a:r>
              <a:rPr lang="en-US"/>
              <a:t>Facebook Key Metrics Table | Buttercup Malaysia</a:t>
            </a:r>
          </a:p>
        </p:txBody>
      </p:sp>
      <p:graphicFrame>
        <p:nvGraphicFramePr>
          <p:cNvPr id="5" name="Table Placeholder 4">
            <a:extLst>
              <a:ext uri="{FF2B5EF4-FFF2-40B4-BE49-F238E27FC236}">
                <a16:creationId xmlns:a16="http://schemas.microsoft.com/office/drawing/2014/main" id="{C5D10E76-2B83-4EC8-978C-C86A08FD90C9}"/>
              </a:ext>
            </a:extLst>
          </p:cNvPr>
          <p:cNvGraphicFramePr>
            <a:graphicFrameLocks noGrp="1"/>
          </p:cNvGraphicFramePr>
          <p:nvPr>
            <p:ph type="tbl" sz="quarter" idx="13"/>
            <p:extLst>
              <p:ext uri="{D42A27DB-BD31-4B8C-83A1-F6EECF244321}">
                <p14:modId xmlns:p14="http://schemas.microsoft.com/office/powerpoint/2010/main" val="22681625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326059066"/>
                    </a:ext>
                  </a:extLst>
                </a:gridCol>
                <a:gridCol w="740664">
                  <a:extLst>
                    <a:ext uri="{9D8B030D-6E8A-4147-A177-3AD203B41FA5}">
                      <a16:colId xmlns:a16="http://schemas.microsoft.com/office/drawing/2014/main" val="2910365076"/>
                    </a:ext>
                  </a:extLst>
                </a:gridCol>
                <a:gridCol w="740664">
                  <a:extLst>
                    <a:ext uri="{9D8B030D-6E8A-4147-A177-3AD203B41FA5}">
                      <a16:colId xmlns:a16="http://schemas.microsoft.com/office/drawing/2014/main" val="1481102911"/>
                    </a:ext>
                  </a:extLst>
                </a:gridCol>
                <a:gridCol w="740664">
                  <a:extLst>
                    <a:ext uri="{9D8B030D-6E8A-4147-A177-3AD203B41FA5}">
                      <a16:colId xmlns:a16="http://schemas.microsoft.com/office/drawing/2014/main" val="2192113171"/>
                    </a:ext>
                  </a:extLst>
                </a:gridCol>
                <a:gridCol w="740664">
                  <a:extLst>
                    <a:ext uri="{9D8B030D-6E8A-4147-A177-3AD203B41FA5}">
                      <a16:colId xmlns:a16="http://schemas.microsoft.com/office/drawing/2014/main" val="3898752244"/>
                    </a:ext>
                  </a:extLst>
                </a:gridCol>
                <a:gridCol w="740664">
                  <a:extLst>
                    <a:ext uri="{9D8B030D-6E8A-4147-A177-3AD203B41FA5}">
                      <a16:colId xmlns:a16="http://schemas.microsoft.com/office/drawing/2014/main" val="2655886753"/>
                    </a:ext>
                  </a:extLst>
                </a:gridCol>
                <a:gridCol w="740664">
                  <a:extLst>
                    <a:ext uri="{9D8B030D-6E8A-4147-A177-3AD203B41FA5}">
                      <a16:colId xmlns:a16="http://schemas.microsoft.com/office/drawing/2014/main" val="1148644686"/>
                    </a:ext>
                  </a:extLst>
                </a:gridCol>
                <a:gridCol w="740664">
                  <a:extLst>
                    <a:ext uri="{9D8B030D-6E8A-4147-A177-3AD203B41FA5}">
                      <a16:colId xmlns:a16="http://schemas.microsoft.com/office/drawing/2014/main" val="1498648544"/>
                    </a:ext>
                  </a:extLst>
                </a:gridCol>
                <a:gridCol w="740664">
                  <a:extLst>
                    <a:ext uri="{9D8B030D-6E8A-4147-A177-3AD203B41FA5}">
                      <a16:colId xmlns:a16="http://schemas.microsoft.com/office/drawing/2014/main" val="4125141077"/>
                    </a:ext>
                  </a:extLst>
                </a:gridCol>
                <a:gridCol w="740664">
                  <a:extLst>
                    <a:ext uri="{9D8B030D-6E8A-4147-A177-3AD203B41FA5}">
                      <a16:colId xmlns:a16="http://schemas.microsoft.com/office/drawing/2014/main" val="370827304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578943280"/>
                  </a:ext>
                </a:extLst>
              </a:tr>
              <a:tr h="370840">
                <a:tc>
                  <a:txBody>
                    <a:bodyPr/>
                    <a:lstStyle/>
                    <a:p>
                      <a:r>
                        <a:rPr lang="en-US" sz="1000"/>
                        <a:t>Buttercup Malaysia</a:t>
                      </a:r>
                    </a:p>
                  </a:txBody>
                  <a:tcPr/>
                </a:tc>
                <a:tc>
                  <a:txBody>
                    <a:bodyPr/>
                    <a:lstStyle/>
                    <a:p>
                      <a:r>
                        <a:rPr lang="en-US" sz="1000"/>
                        <a:t>170261</a:t>
                      </a:r>
                    </a:p>
                  </a:txBody>
                  <a:tcPr/>
                </a:tc>
                <a:tc>
                  <a:txBody>
                    <a:bodyPr/>
                    <a:lstStyle/>
                    <a:p>
                      <a:r>
                        <a:rPr lang="en-US" sz="1000"/>
                        <a:t>825</a:t>
                      </a:r>
                    </a:p>
                  </a:txBody>
                  <a:tcPr/>
                </a:tc>
                <a:tc>
                  <a:txBody>
                    <a:bodyPr/>
                    <a:lstStyle/>
                    <a:p>
                      <a:r>
                        <a:rPr lang="en-US" sz="1000"/>
                        <a:t>15</a:t>
                      </a:r>
                    </a:p>
                  </a:txBody>
                  <a:tcPr/>
                </a:tc>
                <a:tc>
                  <a:txBody>
                    <a:bodyPr/>
                    <a:lstStyle/>
                    <a:p>
                      <a:r>
                        <a:rPr lang="en-US" sz="1000"/>
                        <a:t>2889</a:t>
                      </a:r>
                    </a:p>
                  </a:txBody>
                  <a:tcPr/>
                </a:tc>
                <a:tc>
                  <a:txBody>
                    <a:bodyPr/>
                    <a:lstStyle/>
                    <a:p>
                      <a:r>
                        <a:rPr lang="en-US" sz="1000"/>
                        <a:t>411</a:t>
                      </a:r>
                    </a:p>
                  </a:txBody>
                  <a:tcPr/>
                </a:tc>
                <a:tc>
                  <a:txBody>
                    <a:bodyPr/>
                    <a:lstStyle/>
                    <a:p>
                      <a:r>
                        <a:rPr lang="en-US" sz="1000"/>
                        <a:t>1483</a:t>
                      </a:r>
                    </a:p>
                  </a:txBody>
                  <a:tcPr/>
                </a:tc>
                <a:tc>
                  <a:txBody>
                    <a:bodyPr/>
                    <a:lstStyle/>
                    <a:p>
                      <a:r>
                        <a:rPr lang="en-US" sz="1000"/>
                        <a:t>0</a:t>
                      </a:r>
                    </a:p>
                  </a:txBody>
                  <a:tcPr/>
                </a:tc>
                <a:tc>
                  <a:txBody>
                    <a:bodyPr/>
                    <a:lstStyle/>
                    <a:p>
                      <a:r>
                        <a:rPr lang="en-US" sz="1000"/>
                        <a:t>0.1877 %</a:t>
                      </a:r>
                    </a:p>
                  </a:txBody>
                  <a:tcPr/>
                </a:tc>
                <a:tc>
                  <a:txBody>
                    <a:bodyPr/>
                    <a:lstStyle/>
                    <a:p>
                      <a:r>
                        <a:rPr lang="en-US" sz="1000"/>
                        <a:t>0.0 %</a:t>
                      </a:r>
                    </a:p>
                  </a:txBody>
                  <a:tcPr/>
                </a:tc>
                <a:extLst>
                  <a:ext uri="{0D108BD9-81ED-4DB2-BD59-A6C34878D82A}">
                    <a16:rowId xmlns:a16="http://schemas.microsoft.com/office/drawing/2014/main" val="1955217646"/>
                  </a:ext>
                </a:extLst>
              </a:tr>
            </a:tbl>
          </a:graphicData>
        </a:graphic>
      </p:graphicFrame>
      <p:sp>
        <p:nvSpPr>
          <p:cNvPr id="4" name="Text Placeholder 3">
            <a:extLst>
              <a:ext uri="{FF2B5EF4-FFF2-40B4-BE49-F238E27FC236}">
                <a16:creationId xmlns:a16="http://schemas.microsoft.com/office/drawing/2014/main" id="{51DB8B24-E656-4B31-9C57-E31B2E06AC3E}"/>
              </a:ext>
            </a:extLst>
          </p:cNvPr>
          <p:cNvSpPr>
            <a:spLocks noGrp="1"/>
          </p:cNvSpPr>
          <p:nvPr>
            <p:ph type="body" sz="quarter" idx="14"/>
          </p:nvPr>
        </p:nvSpPr>
        <p:spPr/>
        <p:txBody>
          <a:bodyPr/>
          <a:lstStyle/>
          <a:p>
            <a:r>
              <a:rPr lang="en-US"/>
              <a:t>10/01/2020 - 10/31/2020</a:t>
            </a:r>
          </a:p>
        </p:txBody>
      </p:sp>
    </p:spTree>
    <p:extLst>
      <p:ext uri="{BB962C8B-B14F-4D97-AF65-F5344CB8AC3E}">
        <p14:creationId xmlns:p14="http://schemas.microsoft.com/office/powerpoint/2010/main" val="21966924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9CFA3A-3CFB-4F1B-8752-281ACBDEBE70}"/>
              </a:ext>
            </a:extLst>
          </p:cNvPr>
          <p:cNvSpPr>
            <a:spLocks noGrp="1"/>
          </p:cNvSpPr>
          <p:nvPr>
            <p:ph type="title"/>
          </p:nvPr>
        </p:nvSpPr>
        <p:spPr/>
        <p:txBody>
          <a:bodyPr/>
          <a:lstStyle/>
          <a:p>
            <a:r>
              <a:rPr lang="en-US"/>
              <a:t>Facebook Reach | Buttercup Malaysia</a:t>
            </a:r>
          </a:p>
        </p:txBody>
      </p:sp>
      <p:graphicFrame>
        <p:nvGraphicFramePr>
          <p:cNvPr id="6" name="Chart Placeholder 5">
            <a:extLst>
              <a:ext uri="{FF2B5EF4-FFF2-40B4-BE49-F238E27FC236}">
                <a16:creationId xmlns:a16="http://schemas.microsoft.com/office/drawing/2014/main" id="{097F0764-5106-406C-A5D1-00B3D44B9908}"/>
              </a:ext>
            </a:extLst>
          </p:cNvPr>
          <p:cNvGraphicFramePr>
            <a:graphicFrameLocks noGrp="1"/>
          </p:cNvGraphicFramePr>
          <p:nvPr>
            <p:ph type="chart" sz="quarter" idx="13"/>
            <p:extLst>
              <p:ext uri="{D42A27DB-BD31-4B8C-83A1-F6EECF244321}">
                <p14:modId xmlns:p14="http://schemas.microsoft.com/office/powerpoint/2010/main" val="14202962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B672500-8B90-445B-B4A4-3BE4B44C045A}"/>
              </a:ext>
            </a:extLst>
          </p:cNvPr>
          <p:cNvSpPr>
            <a:spLocks noGrp="1"/>
          </p:cNvSpPr>
          <p:nvPr>
            <p:ph type="body" sz="quarter" idx="14"/>
          </p:nvPr>
        </p:nvSpPr>
        <p:spPr/>
        <p:txBody>
          <a:bodyPr/>
          <a:lstStyle/>
          <a:p>
            <a:r>
              <a:rPr lang="en-US"/>
              <a:t>10/01/2020 - 10/31/2020</a:t>
            </a:r>
          </a:p>
        </p:txBody>
      </p:sp>
      <p:sp>
        <p:nvSpPr>
          <p:cNvPr id="5" name="Footer Placeholder 4">
            <a:extLst>
              <a:ext uri="{FF2B5EF4-FFF2-40B4-BE49-F238E27FC236}">
                <a16:creationId xmlns:a16="http://schemas.microsoft.com/office/drawing/2014/main" id="{B0490927-1475-45EE-9E94-AE2A6F1808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928774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D98E7D-B907-495B-9C4C-09FF0326B15B}"/>
              </a:ext>
            </a:extLst>
          </p:cNvPr>
          <p:cNvSpPr>
            <a:spLocks noGrp="1"/>
          </p:cNvSpPr>
          <p:nvPr>
            <p:ph type="title"/>
          </p:nvPr>
        </p:nvSpPr>
        <p:spPr/>
        <p:txBody>
          <a:bodyPr/>
          <a:lstStyle/>
          <a:p>
            <a:r>
              <a:rPr lang="en-US"/>
              <a:t>Facebook Engaged Users | Buttercup Malaysia</a:t>
            </a:r>
          </a:p>
        </p:txBody>
      </p:sp>
      <p:graphicFrame>
        <p:nvGraphicFramePr>
          <p:cNvPr id="6" name="Chart Placeholder 5">
            <a:extLst>
              <a:ext uri="{FF2B5EF4-FFF2-40B4-BE49-F238E27FC236}">
                <a16:creationId xmlns:a16="http://schemas.microsoft.com/office/drawing/2014/main" id="{B7A471B9-F197-4A2E-B044-04E64F5D7DA9}"/>
              </a:ext>
            </a:extLst>
          </p:cNvPr>
          <p:cNvGraphicFramePr>
            <a:graphicFrameLocks noGrp="1"/>
          </p:cNvGraphicFramePr>
          <p:nvPr>
            <p:ph type="chart" sz="quarter" idx="13"/>
            <p:extLst>
              <p:ext uri="{D42A27DB-BD31-4B8C-83A1-F6EECF244321}">
                <p14:modId xmlns:p14="http://schemas.microsoft.com/office/powerpoint/2010/main" val="8883560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9DCB778-BAFA-44AA-8CDF-8060EF5855E8}"/>
              </a:ext>
            </a:extLst>
          </p:cNvPr>
          <p:cNvSpPr>
            <a:spLocks noGrp="1"/>
          </p:cNvSpPr>
          <p:nvPr>
            <p:ph type="body" sz="quarter" idx="14"/>
          </p:nvPr>
        </p:nvSpPr>
        <p:spPr/>
        <p:txBody>
          <a:bodyPr/>
          <a:lstStyle/>
          <a:p>
            <a:r>
              <a:rPr lang="en-US"/>
              <a:t>10/01/2020 - 10/31/2020</a:t>
            </a:r>
          </a:p>
        </p:txBody>
      </p:sp>
      <p:sp>
        <p:nvSpPr>
          <p:cNvPr id="5" name="Footer Placeholder 4">
            <a:extLst>
              <a:ext uri="{FF2B5EF4-FFF2-40B4-BE49-F238E27FC236}">
                <a16:creationId xmlns:a16="http://schemas.microsoft.com/office/drawing/2014/main" id="{DB3A4ED0-5D79-42BA-B477-095C3568E3D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597338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28FFB-CB56-434B-9DB6-ED3A15C21BA6}"/>
              </a:ext>
            </a:extLst>
          </p:cNvPr>
          <p:cNvSpPr>
            <a:spLocks noGrp="1"/>
          </p:cNvSpPr>
          <p:nvPr>
            <p:ph type="title"/>
          </p:nvPr>
        </p:nvSpPr>
        <p:spPr/>
        <p:txBody>
          <a:bodyPr/>
          <a:lstStyle/>
          <a:p>
            <a:r>
              <a:rPr lang="en-US"/>
              <a:t>Facebook Average Reactions Per Post | Buttercup Malaysia</a:t>
            </a:r>
          </a:p>
        </p:txBody>
      </p:sp>
      <p:graphicFrame>
        <p:nvGraphicFramePr>
          <p:cNvPr id="6" name="Chart Placeholder 5">
            <a:extLst>
              <a:ext uri="{FF2B5EF4-FFF2-40B4-BE49-F238E27FC236}">
                <a16:creationId xmlns:a16="http://schemas.microsoft.com/office/drawing/2014/main" id="{B73A95D4-EF65-47B9-9631-18110EAE10A5}"/>
              </a:ext>
            </a:extLst>
          </p:cNvPr>
          <p:cNvGraphicFramePr>
            <a:graphicFrameLocks noGrp="1"/>
          </p:cNvGraphicFramePr>
          <p:nvPr>
            <p:ph type="chart" sz="quarter" idx="13"/>
            <p:extLst>
              <p:ext uri="{D42A27DB-BD31-4B8C-83A1-F6EECF244321}">
                <p14:modId xmlns:p14="http://schemas.microsoft.com/office/powerpoint/2010/main" val="6439955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51C4596-DCF8-4F53-BF41-F0388BA21372}"/>
              </a:ext>
            </a:extLst>
          </p:cNvPr>
          <p:cNvSpPr>
            <a:spLocks noGrp="1"/>
          </p:cNvSpPr>
          <p:nvPr>
            <p:ph type="body" sz="quarter" idx="14"/>
          </p:nvPr>
        </p:nvSpPr>
        <p:spPr/>
        <p:txBody>
          <a:bodyPr/>
          <a:lstStyle/>
          <a:p>
            <a:r>
              <a:rPr lang="en-US"/>
              <a:t>10/01/2020 - 10/31/2020</a:t>
            </a:r>
          </a:p>
        </p:txBody>
      </p:sp>
      <p:sp>
        <p:nvSpPr>
          <p:cNvPr id="5" name="Footer Placeholder 4">
            <a:extLst>
              <a:ext uri="{FF2B5EF4-FFF2-40B4-BE49-F238E27FC236}">
                <a16:creationId xmlns:a16="http://schemas.microsoft.com/office/drawing/2014/main" id="{1E0488B9-0FFC-4E35-A9EA-A6924BDE20E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118544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D172E-5E1E-48B5-AEFC-A470650E380B}"/>
              </a:ext>
            </a:extLst>
          </p:cNvPr>
          <p:cNvSpPr>
            <a:spLocks noGrp="1"/>
          </p:cNvSpPr>
          <p:nvPr>
            <p:ph type="title"/>
          </p:nvPr>
        </p:nvSpPr>
        <p:spPr/>
        <p:txBody>
          <a:bodyPr/>
          <a:lstStyle/>
          <a:p>
            <a:r>
              <a:rPr lang="en-US"/>
              <a:t>Facebook Interactions Distribution | Buttercup Malaysia</a:t>
            </a:r>
          </a:p>
        </p:txBody>
      </p:sp>
      <p:graphicFrame>
        <p:nvGraphicFramePr>
          <p:cNvPr id="6" name="Chart Placeholder 5">
            <a:extLst>
              <a:ext uri="{FF2B5EF4-FFF2-40B4-BE49-F238E27FC236}">
                <a16:creationId xmlns:a16="http://schemas.microsoft.com/office/drawing/2014/main" id="{F07B5B31-DC76-48A7-ADDA-F00A966694D3}"/>
              </a:ext>
            </a:extLst>
          </p:cNvPr>
          <p:cNvGraphicFramePr>
            <a:graphicFrameLocks noGrp="1"/>
          </p:cNvGraphicFramePr>
          <p:nvPr>
            <p:ph type="chart" sz="quarter" idx="13"/>
            <p:extLst>
              <p:ext uri="{D42A27DB-BD31-4B8C-83A1-F6EECF244321}">
                <p14:modId xmlns:p14="http://schemas.microsoft.com/office/powerpoint/2010/main" val="27000306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7FDC918-AE40-4342-948B-D69FE40795AE}"/>
              </a:ext>
            </a:extLst>
          </p:cNvPr>
          <p:cNvSpPr>
            <a:spLocks noGrp="1"/>
          </p:cNvSpPr>
          <p:nvPr>
            <p:ph type="body" sz="quarter" idx="14"/>
          </p:nvPr>
        </p:nvSpPr>
        <p:spPr/>
        <p:txBody>
          <a:bodyPr/>
          <a:lstStyle/>
          <a:p>
            <a:r>
              <a:rPr lang="en-US"/>
              <a:t>10/01/2020 - 10/31/2020</a:t>
            </a:r>
          </a:p>
        </p:txBody>
      </p:sp>
      <p:sp>
        <p:nvSpPr>
          <p:cNvPr id="5" name="Footer Placeholder 4">
            <a:extLst>
              <a:ext uri="{FF2B5EF4-FFF2-40B4-BE49-F238E27FC236}">
                <a16:creationId xmlns:a16="http://schemas.microsoft.com/office/drawing/2014/main" id="{545C877C-07A3-4ABC-BC5D-9DC44172F66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365283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4DC74F-A86F-41DE-ACD4-361D1D1CE2DF}"/>
              </a:ext>
            </a:extLst>
          </p:cNvPr>
          <p:cNvSpPr>
            <a:spLocks noGrp="1"/>
          </p:cNvSpPr>
          <p:nvPr>
            <p:ph type="title"/>
          </p:nvPr>
        </p:nvSpPr>
        <p:spPr/>
        <p:txBody>
          <a:bodyPr/>
          <a:lstStyle/>
          <a:p>
            <a:r>
              <a:rPr lang="en-US"/>
              <a:t>Facebook Interaction Rate By Weekday | Buttercup Malaysia</a:t>
            </a:r>
          </a:p>
        </p:txBody>
      </p:sp>
      <p:graphicFrame>
        <p:nvGraphicFramePr>
          <p:cNvPr id="6" name="Chart Placeholder 5">
            <a:extLst>
              <a:ext uri="{FF2B5EF4-FFF2-40B4-BE49-F238E27FC236}">
                <a16:creationId xmlns:a16="http://schemas.microsoft.com/office/drawing/2014/main" id="{BAED7334-EB21-4E34-901F-EB6F5179425F}"/>
              </a:ext>
            </a:extLst>
          </p:cNvPr>
          <p:cNvGraphicFramePr>
            <a:graphicFrameLocks noGrp="1"/>
          </p:cNvGraphicFramePr>
          <p:nvPr>
            <p:ph type="chart" sz="quarter" idx="13"/>
            <p:extLst>
              <p:ext uri="{D42A27DB-BD31-4B8C-83A1-F6EECF244321}">
                <p14:modId xmlns:p14="http://schemas.microsoft.com/office/powerpoint/2010/main" val="19943048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00FCF0A-FCE7-4331-9775-7C7717A34497}"/>
              </a:ext>
            </a:extLst>
          </p:cNvPr>
          <p:cNvSpPr>
            <a:spLocks noGrp="1"/>
          </p:cNvSpPr>
          <p:nvPr>
            <p:ph type="body" sz="quarter" idx="14"/>
          </p:nvPr>
        </p:nvSpPr>
        <p:spPr/>
        <p:txBody>
          <a:bodyPr/>
          <a:lstStyle/>
          <a:p>
            <a:r>
              <a:rPr lang="en-US"/>
              <a:t>10/01/2020 - 10/31/2020</a:t>
            </a:r>
          </a:p>
        </p:txBody>
      </p:sp>
      <p:sp>
        <p:nvSpPr>
          <p:cNvPr id="5" name="Footer Placeholder 4">
            <a:extLst>
              <a:ext uri="{FF2B5EF4-FFF2-40B4-BE49-F238E27FC236}">
                <a16:creationId xmlns:a16="http://schemas.microsoft.com/office/drawing/2014/main" id="{A012CA46-A5AD-4ADA-9A81-824158C4603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852270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05DB87-93E8-4C39-BFD9-8ADF87CECDA1}"/>
              </a:ext>
            </a:extLst>
          </p:cNvPr>
          <p:cNvSpPr>
            <a:spLocks noGrp="1"/>
          </p:cNvSpPr>
          <p:nvPr>
            <p:ph type="title"/>
          </p:nvPr>
        </p:nvSpPr>
        <p:spPr/>
        <p:txBody>
          <a:bodyPr/>
          <a:lstStyle/>
          <a:p>
            <a:r>
              <a:rPr lang="en-US"/>
              <a:t>Facebook (FB) Custom Own Posts Table (new) | Buttercup Malaysia - 1 of 6</a:t>
            </a:r>
          </a:p>
        </p:txBody>
      </p:sp>
      <p:graphicFrame>
        <p:nvGraphicFramePr>
          <p:cNvPr id="5" name="Table Placeholder 4">
            <a:extLst>
              <a:ext uri="{FF2B5EF4-FFF2-40B4-BE49-F238E27FC236}">
                <a16:creationId xmlns:a16="http://schemas.microsoft.com/office/drawing/2014/main" id="{970C5196-EFDE-4789-80CF-C83121F6B203}"/>
              </a:ext>
            </a:extLst>
          </p:cNvPr>
          <p:cNvGraphicFramePr>
            <a:graphicFrameLocks noGrp="1"/>
          </p:cNvGraphicFramePr>
          <p:nvPr>
            <p:ph type="tbl" sz="quarter" idx="13"/>
            <p:extLst>
              <p:ext uri="{D42A27DB-BD31-4B8C-83A1-F6EECF244321}">
                <p14:modId xmlns:p14="http://schemas.microsoft.com/office/powerpoint/2010/main" val="34958095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450674322"/>
                    </a:ext>
                  </a:extLst>
                </a:gridCol>
                <a:gridCol w="987552">
                  <a:extLst>
                    <a:ext uri="{9D8B030D-6E8A-4147-A177-3AD203B41FA5}">
                      <a16:colId xmlns:a16="http://schemas.microsoft.com/office/drawing/2014/main" val="3568787217"/>
                    </a:ext>
                  </a:extLst>
                </a:gridCol>
                <a:gridCol w="987552">
                  <a:extLst>
                    <a:ext uri="{9D8B030D-6E8A-4147-A177-3AD203B41FA5}">
                      <a16:colId xmlns:a16="http://schemas.microsoft.com/office/drawing/2014/main" val="4164898589"/>
                    </a:ext>
                  </a:extLst>
                </a:gridCol>
                <a:gridCol w="987552">
                  <a:extLst>
                    <a:ext uri="{9D8B030D-6E8A-4147-A177-3AD203B41FA5}">
                      <a16:colId xmlns:a16="http://schemas.microsoft.com/office/drawing/2014/main" val="3363313959"/>
                    </a:ext>
                  </a:extLst>
                </a:gridCol>
                <a:gridCol w="987552">
                  <a:extLst>
                    <a:ext uri="{9D8B030D-6E8A-4147-A177-3AD203B41FA5}">
                      <a16:colId xmlns:a16="http://schemas.microsoft.com/office/drawing/2014/main" val="18398460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002458092"/>
                  </a:ext>
                </a:extLst>
              </a:tr>
            </a:tbl>
          </a:graphicData>
        </a:graphic>
      </p:graphicFrame>
      <p:sp>
        <p:nvSpPr>
          <p:cNvPr id="4" name="Text Placeholder 3">
            <a:extLst>
              <a:ext uri="{FF2B5EF4-FFF2-40B4-BE49-F238E27FC236}">
                <a16:creationId xmlns:a16="http://schemas.microsoft.com/office/drawing/2014/main" id="{D695B52C-9A0F-42FC-BF42-B0524A259C2A}"/>
              </a:ext>
            </a:extLst>
          </p:cNvPr>
          <p:cNvSpPr>
            <a:spLocks noGrp="1"/>
          </p:cNvSpPr>
          <p:nvPr>
            <p:ph type="body" sz="quarter" idx="14"/>
          </p:nvPr>
        </p:nvSpPr>
        <p:spPr/>
        <p:txBody>
          <a:bodyPr/>
          <a:lstStyle/>
          <a:p>
            <a:r>
              <a:rPr lang="en-US"/>
              <a:t>10/01/2020 - 10/31/2020</a:t>
            </a:r>
          </a:p>
        </p:txBody>
      </p:sp>
    </p:spTree>
    <p:extLst>
      <p:ext uri="{BB962C8B-B14F-4D97-AF65-F5344CB8AC3E}">
        <p14:creationId xmlns:p14="http://schemas.microsoft.com/office/powerpoint/2010/main" val="32100411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BA89BA-DA24-4591-BEA8-A74B2CB8A8EC}"/>
              </a:ext>
            </a:extLst>
          </p:cNvPr>
          <p:cNvSpPr>
            <a:spLocks noGrp="1"/>
          </p:cNvSpPr>
          <p:nvPr>
            <p:ph type="title"/>
          </p:nvPr>
        </p:nvSpPr>
        <p:spPr/>
        <p:txBody>
          <a:bodyPr/>
          <a:lstStyle/>
          <a:p>
            <a:r>
              <a:rPr lang="en-US"/>
              <a:t>Facebook (FB) Custom Own Posts Table (new) | Buttercup Malaysia - 2 of 6</a:t>
            </a:r>
          </a:p>
        </p:txBody>
      </p:sp>
      <p:graphicFrame>
        <p:nvGraphicFramePr>
          <p:cNvPr id="5" name="Table Placeholder 4">
            <a:extLst>
              <a:ext uri="{FF2B5EF4-FFF2-40B4-BE49-F238E27FC236}">
                <a16:creationId xmlns:a16="http://schemas.microsoft.com/office/drawing/2014/main" id="{08F3B594-7C0B-4AE5-A7FD-F6732F59AB53}"/>
              </a:ext>
            </a:extLst>
          </p:cNvPr>
          <p:cNvGraphicFramePr>
            <a:graphicFrameLocks noGrp="1"/>
          </p:cNvGraphicFramePr>
          <p:nvPr>
            <p:ph type="tbl" sz="quarter" idx="13"/>
            <p:extLst>
              <p:ext uri="{D42A27DB-BD31-4B8C-83A1-F6EECF244321}">
                <p14:modId xmlns:p14="http://schemas.microsoft.com/office/powerpoint/2010/main" val="11153490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93025450"/>
                    </a:ext>
                  </a:extLst>
                </a:gridCol>
                <a:gridCol w="987552">
                  <a:extLst>
                    <a:ext uri="{9D8B030D-6E8A-4147-A177-3AD203B41FA5}">
                      <a16:colId xmlns:a16="http://schemas.microsoft.com/office/drawing/2014/main" val="3751473539"/>
                    </a:ext>
                  </a:extLst>
                </a:gridCol>
                <a:gridCol w="987552">
                  <a:extLst>
                    <a:ext uri="{9D8B030D-6E8A-4147-A177-3AD203B41FA5}">
                      <a16:colId xmlns:a16="http://schemas.microsoft.com/office/drawing/2014/main" val="3357566113"/>
                    </a:ext>
                  </a:extLst>
                </a:gridCol>
                <a:gridCol w="987552">
                  <a:extLst>
                    <a:ext uri="{9D8B030D-6E8A-4147-A177-3AD203B41FA5}">
                      <a16:colId xmlns:a16="http://schemas.microsoft.com/office/drawing/2014/main" val="2298618472"/>
                    </a:ext>
                  </a:extLst>
                </a:gridCol>
                <a:gridCol w="987552">
                  <a:extLst>
                    <a:ext uri="{9D8B030D-6E8A-4147-A177-3AD203B41FA5}">
                      <a16:colId xmlns:a16="http://schemas.microsoft.com/office/drawing/2014/main" val="29763651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9183264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- 2020-10-12 01:00:00</a:t>
                      </a:r>
                      <a:r>
                        <a:rPr kumimoji="0" lang="en-US" sz="1000" b="0" i="0" u="none" strike="noStrike" kern="1200" cap="none" spc="0" normalizeH="0" baseline="0" noProof="0">
                          <a:ln>
                            <a:noFill/>
                          </a:ln>
                          <a:solidFill>
                            <a:prstClr val="black"/>
                          </a:solidFill>
                          <a:effectLst/>
                          <a:uLnTx/>
                          <a:uFillTx/>
                          <a:latin typeface="+mn-lt"/>
                          <a:ea typeface="+mn-ea"/>
                          <a:cs typeface="+mn-cs"/>
                        </a:rPr>
                        <a:t>
 Ramai yang tanya Buttercup, tak ada ke resipi kek ‘butter’ dari Buttercup? Untuk anda semua, mestilah ada! ☺
#ResipiButtercup #SedapDenganButtercup
Kek Lembut Buttercup  
Bahan-bahan: 
250g Buttercup
180g gula kastor 
250g tepung naik sendiri 
4 biji telur 
½ cawan susu segar
Arahan: 
1. Panaskan ketuhar selama 20 minit.
2. Pukul Buttercup dan gula sehingga kembang, gebu dan bertukar warna menjadi putih.
3. Masukkan tepung dan telur sebiji demi sebiji. Kemudian, masukkan susu segar dan pukul sehingga sebati.
4. Masukkan dalam loyang saiz 8-9" yang telah dilapik kertas minyak. Bakar pada suhu 180°C selama 40 minit atau sehingga masak. Angkat, sejukkan dan nikmatinya dengan keluarga! 
Sumber: https://www.aziekitchen.com/2015/03/moist-butter-cake-kegemaran-azie.html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0.9569 %</a:t>
                      </a:r>
                    </a:p>
                  </a:txBody>
                  <a:tcPr/>
                </a:tc>
                <a:extLst>
                  <a:ext uri="{0D108BD9-81ED-4DB2-BD59-A6C34878D82A}">
                    <a16:rowId xmlns:a16="http://schemas.microsoft.com/office/drawing/2014/main" val="2582927951"/>
                  </a:ext>
                </a:extLst>
              </a:tr>
            </a:tbl>
          </a:graphicData>
        </a:graphic>
      </p:graphicFrame>
      <p:sp>
        <p:nvSpPr>
          <p:cNvPr id="4" name="Text Placeholder 3">
            <a:extLst>
              <a:ext uri="{FF2B5EF4-FFF2-40B4-BE49-F238E27FC236}">
                <a16:creationId xmlns:a16="http://schemas.microsoft.com/office/drawing/2014/main" id="{A4EA892C-E370-4B60-BB90-12E42D4C5D38}"/>
              </a:ext>
            </a:extLst>
          </p:cNvPr>
          <p:cNvSpPr>
            <a:spLocks noGrp="1"/>
          </p:cNvSpPr>
          <p:nvPr>
            <p:ph type="body" sz="quarter" idx="14"/>
          </p:nvPr>
        </p:nvSpPr>
        <p:spPr/>
        <p:txBody>
          <a:bodyPr/>
          <a:lstStyle/>
          <a:p>
            <a:r>
              <a:rPr lang="en-US"/>
              <a:t>10/01/2020 - 10/31/2020</a:t>
            </a:r>
          </a:p>
        </p:txBody>
      </p:sp>
    </p:spTree>
    <p:extLst>
      <p:ext uri="{BB962C8B-B14F-4D97-AF65-F5344CB8AC3E}">
        <p14:creationId xmlns:p14="http://schemas.microsoft.com/office/powerpoint/2010/main" val="6844323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1E812C-6CEC-445D-9563-68094C4BE8A8}"/>
              </a:ext>
            </a:extLst>
          </p:cNvPr>
          <p:cNvSpPr>
            <a:spLocks noGrp="1"/>
          </p:cNvSpPr>
          <p:nvPr>
            <p:ph type="title"/>
          </p:nvPr>
        </p:nvSpPr>
        <p:spPr/>
        <p:txBody>
          <a:bodyPr/>
          <a:lstStyle/>
          <a:p>
            <a:r>
              <a:rPr lang="en-US"/>
              <a:t>Facebook (FB) Custom Own Posts Table (new) | Buttercup Malaysia - 3 of 6</a:t>
            </a:r>
          </a:p>
        </p:txBody>
      </p:sp>
      <p:graphicFrame>
        <p:nvGraphicFramePr>
          <p:cNvPr id="5" name="Table Placeholder 4">
            <a:extLst>
              <a:ext uri="{FF2B5EF4-FFF2-40B4-BE49-F238E27FC236}">
                <a16:creationId xmlns:a16="http://schemas.microsoft.com/office/drawing/2014/main" id="{48E2EFE1-4718-4084-AC60-C15603957A76}"/>
              </a:ext>
            </a:extLst>
          </p:cNvPr>
          <p:cNvGraphicFramePr>
            <a:graphicFrameLocks noGrp="1"/>
          </p:cNvGraphicFramePr>
          <p:nvPr>
            <p:ph type="tbl" sz="quarter" idx="13"/>
            <p:extLst>
              <p:ext uri="{D42A27DB-BD31-4B8C-83A1-F6EECF244321}">
                <p14:modId xmlns:p14="http://schemas.microsoft.com/office/powerpoint/2010/main" val="8490839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752656886"/>
                    </a:ext>
                  </a:extLst>
                </a:gridCol>
                <a:gridCol w="987552">
                  <a:extLst>
                    <a:ext uri="{9D8B030D-6E8A-4147-A177-3AD203B41FA5}">
                      <a16:colId xmlns:a16="http://schemas.microsoft.com/office/drawing/2014/main" val="1797171801"/>
                    </a:ext>
                  </a:extLst>
                </a:gridCol>
                <a:gridCol w="987552">
                  <a:extLst>
                    <a:ext uri="{9D8B030D-6E8A-4147-A177-3AD203B41FA5}">
                      <a16:colId xmlns:a16="http://schemas.microsoft.com/office/drawing/2014/main" val="2868328932"/>
                    </a:ext>
                  </a:extLst>
                </a:gridCol>
                <a:gridCol w="987552">
                  <a:extLst>
                    <a:ext uri="{9D8B030D-6E8A-4147-A177-3AD203B41FA5}">
                      <a16:colId xmlns:a16="http://schemas.microsoft.com/office/drawing/2014/main" val="3549964095"/>
                    </a:ext>
                  </a:extLst>
                </a:gridCol>
                <a:gridCol w="987552">
                  <a:extLst>
                    <a:ext uri="{9D8B030D-6E8A-4147-A177-3AD203B41FA5}">
                      <a16:colId xmlns:a16="http://schemas.microsoft.com/office/drawing/2014/main" val="29707157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5392250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- 2020-10-15 11:00:02</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Buttercup yakin pasti ramai yang hari-hari duduk depan komputer untuk buat kerja kan? Jadi, jom uji ketajaman mata anda dengan peraduan #RiaDenganButtercup 
Langkah penyertaan: 
1. LIKE Buttercup dan peraduan ini.
2. Cari 3 perbezaan antara dua gambar ini dan bulatkan. Kongsikan jawapan anda di ruangan komen. 
3. Jawab soalan ini: “Apakah makanan yang biasa anda buat dengan Buttercup?”
4. SHARE peraduan ini dan TAG 3 rakan anda.
Hanya 3 pemenang bertuah yang akan dipilih untuk memenangi kad hadiah AEON BIG bernilai RM50! Jangan lepaskan peluang anda pada bulan ini!    
Peraduan tamat pada: 22 Oktober 2020, 11:59pm
#ButtercupMy #Peraduan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0.6724 %</a:t>
                      </a:r>
                    </a:p>
                  </a:txBody>
                  <a:tcPr/>
                </a:tc>
                <a:extLst>
                  <a:ext uri="{0D108BD9-81ED-4DB2-BD59-A6C34878D82A}">
                    <a16:rowId xmlns:a16="http://schemas.microsoft.com/office/drawing/2014/main" val="926076356"/>
                  </a:ext>
                </a:extLst>
              </a:tr>
            </a:tbl>
          </a:graphicData>
        </a:graphic>
      </p:graphicFrame>
      <p:sp>
        <p:nvSpPr>
          <p:cNvPr id="4" name="Text Placeholder 3">
            <a:extLst>
              <a:ext uri="{FF2B5EF4-FFF2-40B4-BE49-F238E27FC236}">
                <a16:creationId xmlns:a16="http://schemas.microsoft.com/office/drawing/2014/main" id="{243A50B4-D25D-4789-A0FB-DE59D5A4E3E8}"/>
              </a:ext>
            </a:extLst>
          </p:cNvPr>
          <p:cNvSpPr>
            <a:spLocks noGrp="1"/>
          </p:cNvSpPr>
          <p:nvPr>
            <p:ph type="body" sz="quarter" idx="14"/>
          </p:nvPr>
        </p:nvSpPr>
        <p:spPr/>
        <p:txBody>
          <a:bodyPr/>
          <a:lstStyle/>
          <a:p>
            <a:r>
              <a:rPr lang="en-US"/>
              <a:t>10/01/2020 - 10/31/2020</a:t>
            </a:r>
          </a:p>
        </p:txBody>
      </p:sp>
    </p:spTree>
    <p:extLst>
      <p:ext uri="{BB962C8B-B14F-4D97-AF65-F5344CB8AC3E}">
        <p14:creationId xmlns:p14="http://schemas.microsoft.com/office/powerpoint/2010/main" val="21209751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5C52FE-AB12-4CBC-8001-9A1891E1DD6C}"/>
              </a:ext>
            </a:extLst>
          </p:cNvPr>
          <p:cNvSpPr>
            <a:spLocks noGrp="1"/>
          </p:cNvSpPr>
          <p:nvPr>
            <p:ph type="title"/>
          </p:nvPr>
        </p:nvSpPr>
        <p:spPr/>
        <p:txBody>
          <a:bodyPr/>
          <a:lstStyle/>
          <a:p>
            <a:r>
              <a:rPr lang="en-US"/>
              <a:t>Facebook (FB) Custom Own Posts Table (new) | Buttercup Malaysia - 4 of 6</a:t>
            </a:r>
          </a:p>
        </p:txBody>
      </p:sp>
      <p:graphicFrame>
        <p:nvGraphicFramePr>
          <p:cNvPr id="5" name="Table Placeholder 4">
            <a:extLst>
              <a:ext uri="{FF2B5EF4-FFF2-40B4-BE49-F238E27FC236}">
                <a16:creationId xmlns:a16="http://schemas.microsoft.com/office/drawing/2014/main" id="{2239A4D9-D898-4D34-B9E8-0321F498F215}"/>
              </a:ext>
            </a:extLst>
          </p:cNvPr>
          <p:cNvGraphicFramePr>
            <a:graphicFrameLocks noGrp="1"/>
          </p:cNvGraphicFramePr>
          <p:nvPr>
            <p:ph type="tbl" sz="quarter" idx="13"/>
            <p:extLst>
              <p:ext uri="{D42A27DB-BD31-4B8C-83A1-F6EECF244321}">
                <p14:modId xmlns:p14="http://schemas.microsoft.com/office/powerpoint/2010/main" val="35518346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429937006"/>
                    </a:ext>
                  </a:extLst>
                </a:gridCol>
                <a:gridCol w="987552">
                  <a:extLst>
                    <a:ext uri="{9D8B030D-6E8A-4147-A177-3AD203B41FA5}">
                      <a16:colId xmlns:a16="http://schemas.microsoft.com/office/drawing/2014/main" val="3613974104"/>
                    </a:ext>
                  </a:extLst>
                </a:gridCol>
                <a:gridCol w="987552">
                  <a:extLst>
                    <a:ext uri="{9D8B030D-6E8A-4147-A177-3AD203B41FA5}">
                      <a16:colId xmlns:a16="http://schemas.microsoft.com/office/drawing/2014/main" val="4134276991"/>
                    </a:ext>
                  </a:extLst>
                </a:gridCol>
                <a:gridCol w="987552">
                  <a:extLst>
                    <a:ext uri="{9D8B030D-6E8A-4147-A177-3AD203B41FA5}">
                      <a16:colId xmlns:a16="http://schemas.microsoft.com/office/drawing/2014/main" val="1532196131"/>
                    </a:ext>
                  </a:extLst>
                </a:gridCol>
                <a:gridCol w="987552">
                  <a:extLst>
                    <a:ext uri="{9D8B030D-6E8A-4147-A177-3AD203B41FA5}">
                      <a16:colId xmlns:a16="http://schemas.microsoft.com/office/drawing/2014/main" val="19370719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733799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- 2020-10-04 12:00:00</a:t>
                      </a:r>
                      <a:r>
                        <a:rPr kumimoji="0" lang="en-US" sz="1000" b="0" i="0" u="none" strike="noStrike" kern="1200" cap="none" spc="0" normalizeH="0" baseline="0" noProof="0">
                          <a:ln>
                            <a:noFill/>
                          </a:ln>
                          <a:solidFill>
                            <a:prstClr val="black"/>
                          </a:solidFill>
                          <a:effectLst/>
                          <a:uLnTx/>
                          <a:uFillTx/>
                          <a:latin typeface="+mn-lt"/>
                          <a:ea typeface="+mn-ea"/>
                          <a:cs typeface="+mn-cs"/>
                        </a:rPr>
                        <a:t>
 Jom cuba buat kentang putar buatan sendiri! Dengan Buttercup, ianya akan menghasilkan rasa yang sangat kaya dan berkrim, penuh dengan rasa hebat serta senang dibuat. Sesuai pada bila-bila masa sepanjang tahun!
#ResipiButtercup #SedapDenganButtercup
Kentang Putar Buttercup
Bahan-bahan: 
16 sudu besar Buttercup 
1.8kg kentang 
1 ¼ cawan susu penuh krim
1 ½ sudu kecil garam 
1 sudu kecil parsli 
Arahan: 
1. Kupaskan kulit kentang dan masukkan ke dalam periuk berisi air sejuk dan masak sehingga ia mendidih dalam 20-25 minit, potong kecil sekiranya kentang terlalu besar. Cucuk kentang dengan pisau kecil untuk pastikan ia telah masak. 
2. Setelah masak, buang lebihan air, gunakan tangan untuk menghancurkan kentang itu secara sederhana dan masukkan ke dalam mesin untuk dipukul. 
3. Dalam mesin yang sama, masukkan susu penuh krim yang telah dipanaskan sedikit demi sedikit. 
4. Kemudian, masukkan Buttercup sedikit demi sedikit juga dan pukul sehingga ia naik dan gebu. 
5. Masukkan garam dan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0.1882 %</a:t>
                      </a:r>
                    </a:p>
                  </a:txBody>
                  <a:tcPr/>
                </a:tc>
                <a:extLst>
                  <a:ext uri="{0D108BD9-81ED-4DB2-BD59-A6C34878D82A}">
                    <a16:rowId xmlns:a16="http://schemas.microsoft.com/office/drawing/2014/main" val="982691961"/>
                  </a:ext>
                </a:extLst>
              </a:tr>
            </a:tbl>
          </a:graphicData>
        </a:graphic>
      </p:graphicFrame>
      <p:sp>
        <p:nvSpPr>
          <p:cNvPr id="4" name="Text Placeholder 3">
            <a:extLst>
              <a:ext uri="{FF2B5EF4-FFF2-40B4-BE49-F238E27FC236}">
                <a16:creationId xmlns:a16="http://schemas.microsoft.com/office/drawing/2014/main" id="{AA79DBE0-E92C-4043-AF0B-198926934B94}"/>
              </a:ext>
            </a:extLst>
          </p:cNvPr>
          <p:cNvSpPr>
            <a:spLocks noGrp="1"/>
          </p:cNvSpPr>
          <p:nvPr>
            <p:ph type="body" sz="quarter" idx="14"/>
          </p:nvPr>
        </p:nvSpPr>
        <p:spPr/>
        <p:txBody>
          <a:bodyPr/>
          <a:lstStyle/>
          <a:p>
            <a:r>
              <a:rPr lang="en-US"/>
              <a:t>10/01/2020 - 10/31/2020</a:t>
            </a:r>
          </a:p>
        </p:txBody>
      </p:sp>
    </p:spTree>
    <p:extLst>
      <p:ext uri="{BB962C8B-B14F-4D97-AF65-F5344CB8AC3E}">
        <p14:creationId xmlns:p14="http://schemas.microsoft.com/office/powerpoint/2010/main" val="9629681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CC7298-36A3-4897-A154-C689234D47E7}"/>
              </a:ext>
            </a:extLst>
          </p:cNvPr>
          <p:cNvSpPr>
            <a:spLocks noGrp="1"/>
          </p:cNvSpPr>
          <p:nvPr>
            <p:ph type="title"/>
          </p:nvPr>
        </p:nvSpPr>
        <p:spPr/>
        <p:txBody>
          <a:bodyPr/>
          <a:lstStyle/>
          <a:p>
            <a:r>
              <a:rPr lang="en-US"/>
              <a:t>Facebook (FB) Custom Own Posts Table (new) | Buttercup Malaysia - 5 of 6</a:t>
            </a:r>
          </a:p>
        </p:txBody>
      </p:sp>
      <p:graphicFrame>
        <p:nvGraphicFramePr>
          <p:cNvPr id="5" name="Table Placeholder 4">
            <a:extLst>
              <a:ext uri="{FF2B5EF4-FFF2-40B4-BE49-F238E27FC236}">
                <a16:creationId xmlns:a16="http://schemas.microsoft.com/office/drawing/2014/main" id="{23EAC465-D596-45EC-9356-286AFABA9B1B}"/>
              </a:ext>
            </a:extLst>
          </p:cNvPr>
          <p:cNvGraphicFramePr>
            <a:graphicFrameLocks noGrp="1"/>
          </p:cNvGraphicFramePr>
          <p:nvPr>
            <p:ph type="tbl" sz="quarter" idx="13"/>
            <p:extLst>
              <p:ext uri="{D42A27DB-BD31-4B8C-83A1-F6EECF244321}">
                <p14:modId xmlns:p14="http://schemas.microsoft.com/office/powerpoint/2010/main" val="3151555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031015678"/>
                    </a:ext>
                  </a:extLst>
                </a:gridCol>
                <a:gridCol w="987552">
                  <a:extLst>
                    <a:ext uri="{9D8B030D-6E8A-4147-A177-3AD203B41FA5}">
                      <a16:colId xmlns:a16="http://schemas.microsoft.com/office/drawing/2014/main" val="4169271022"/>
                    </a:ext>
                  </a:extLst>
                </a:gridCol>
                <a:gridCol w="987552">
                  <a:extLst>
                    <a:ext uri="{9D8B030D-6E8A-4147-A177-3AD203B41FA5}">
                      <a16:colId xmlns:a16="http://schemas.microsoft.com/office/drawing/2014/main" val="2197035738"/>
                    </a:ext>
                  </a:extLst>
                </a:gridCol>
                <a:gridCol w="987552">
                  <a:extLst>
                    <a:ext uri="{9D8B030D-6E8A-4147-A177-3AD203B41FA5}">
                      <a16:colId xmlns:a16="http://schemas.microsoft.com/office/drawing/2014/main" val="1411784745"/>
                    </a:ext>
                  </a:extLst>
                </a:gridCol>
                <a:gridCol w="987552">
                  <a:extLst>
                    <a:ext uri="{9D8B030D-6E8A-4147-A177-3AD203B41FA5}">
                      <a16:colId xmlns:a16="http://schemas.microsoft.com/office/drawing/2014/main" val="29012722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41078103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- 2020-10-23 10:00:00</a:t>
                      </a:r>
                      <a:r>
                        <a:rPr kumimoji="0" lang="en-US" sz="1000" b="0" i="0" u="none" strike="noStrike" kern="1200" cap="none" spc="0" normalizeH="0" baseline="0" noProof="0">
                          <a:ln>
                            <a:noFill/>
                          </a:ln>
                          <a:solidFill>
                            <a:prstClr val="black"/>
                          </a:solidFill>
                          <a:effectLst/>
                          <a:uLnTx/>
                          <a:uFillTx/>
                          <a:latin typeface="+mn-lt"/>
                          <a:ea typeface="+mn-ea"/>
                          <a:cs typeface="+mn-cs"/>
                        </a:rPr>
                        <a:t>
 Apabila anda tahu betapa mudahnya untuk membuat sup cendawan buatan sendiri, anda pasti akan membuatnya berulang kali! Jom cuba buat sup cendawan Buttercup di rumah.
#ResipiButtercup #SedapDenganButtercup
Sup Cendawan Buttercup
Bahan-bahan: 
1 sudu besar Buttercup 
230g cendawan butang segar, dipotong kecil
¾ cawan sup ayam
¼ sudu kecil serbuk bawang
⅛ sudu kecil serbuk bawang putih
½ cawan susu
¼ cawan tepung serbaguna
Secubit garam dan lada
Arahan:
1. Dalam periuk besar, cairkan Buttercup sehingga berbuih menggunakan api sederhana. Masukkan cendawan dan masak sehingga cendawan itu mengeluarkan sebahagian besar daripada cecairnya, lebih kurang 5-7 minit. 
2. Dalam periuk yang sama, masukkan sup ayam, serbuk bawang dan serbuk bawang putih kemudian kacau sehingga sebati. 
3. Dalam satu mangkuk baru, campurkan susu dan tepung serbaguna, kacau sehingga sebati. 
4. Masukkan adunan tepung tadi ke dalam kuali dan masak sehingga ia kelihatan pekat dalam masa lebih kurang 1 minit. Setelah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0.1693 %</a:t>
                      </a:r>
                    </a:p>
                  </a:txBody>
                  <a:tcPr/>
                </a:tc>
                <a:extLst>
                  <a:ext uri="{0D108BD9-81ED-4DB2-BD59-A6C34878D82A}">
                    <a16:rowId xmlns:a16="http://schemas.microsoft.com/office/drawing/2014/main" val="153078207"/>
                  </a:ext>
                </a:extLst>
              </a:tr>
            </a:tbl>
          </a:graphicData>
        </a:graphic>
      </p:graphicFrame>
      <p:sp>
        <p:nvSpPr>
          <p:cNvPr id="4" name="Text Placeholder 3">
            <a:extLst>
              <a:ext uri="{FF2B5EF4-FFF2-40B4-BE49-F238E27FC236}">
                <a16:creationId xmlns:a16="http://schemas.microsoft.com/office/drawing/2014/main" id="{5ECD9781-8C99-4E83-88A5-40B86D93A060}"/>
              </a:ext>
            </a:extLst>
          </p:cNvPr>
          <p:cNvSpPr>
            <a:spLocks noGrp="1"/>
          </p:cNvSpPr>
          <p:nvPr>
            <p:ph type="body" sz="quarter" idx="14"/>
          </p:nvPr>
        </p:nvSpPr>
        <p:spPr/>
        <p:txBody>
          <a:bodyPr/>
          <a:lstStyle/>
          <a:p>
            <a:r>
              <a:rPr lang="en-US"/>
              <a:t>10/01/2020 - 10/31/2020</a:t>
            </a:r>
          </a:p>
        </p:txBody>
      </p:sp>
    </p:spTree>
    <p:extLst>
      <p:ext uri="{BB962C8B-B14F-4D97-AF65-F5344CB8AC3E}">
        <p14:creationId xmlns:p14="http://schemas.microsoft.com/office/powerpoint/2010/main" val="41629320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94F2EA-D058-4008-8C05-9E27B626357F}"/>
              </a:ext>
            </a:extLst>
          </p:cNvPr>
          <p:cNvSpPr>
            <a:spLocks noGrp="1"/>
          </p:cNvSpPr>
          <p:nvPr>
            <p:ph type="title"/>
          </p:nvPr>
        </p:nvSpPr>
        <p:spPr/>
        <p:txBody>
          <a:bodyPr/>
          <a:lstStyle/>
          <a:p>
            <a:r>
              <a:rPr lang="en-US"/>
              <a:t>Facebook (FB) Custom Own Posts Table (new) | Buttercup Malaysia - 6 of 6</a:t>
            </a:r>
          </a:p>
        </p:txBody>
      </p:sp>
      <p:graphicFrame>
        <p:nvGraphicFramePr>
          <p:cNvPr id="5" name="Table Placeholder 4">
            <a:extLst>
              <a:ext uri="{FF2B5EF4-FFF2-40B4-BE49-F238E27FC236}">
                <a16:creationId xmlns:a16="http://schemas.microsoft.com/office/drawing/2014/main" id="{8C6BDD08-BE0A-4514-8B31-797EED5BF04E}"/>
              </a:ext>
            </a:extLst>
          </p:cNvPr>
          <p:cNvGraphicFramePr>
            <a:graphicFrameLocks noGrp="1"/>
          </p:cNvGraphicFramePr>
          <p:nvPr>
            <p:ph type="tbl" sz="quarter" idx="13"/>
            <p:extLst>
              <p:ext uri="{D42A27DB-BD31-4B8C-83A1-F6EECF244321}">
                <p14:modId xmlns:p14="http://schemas.microsoft.com/office/powerpoint/2010/main" val="13818761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119268907"/>
                    </a:ext>
                  </a:extLst>
                </a:gridCol>
                <a:gridCol w="987552">
                  <a:extLst>
                    <a:ext uri="{9D8B030D-6E8A-4147-A177-3AD203B41FA5}">
                      <a16:colId xmlns:a16="http://schemas.microsoft.com/office/drawing/2014/main" val="4084325118"/>
                    </a:ext>
                  </a:extLst>
                </a:gridCol>
                <a:gridCol w="987552">
                  <a:extLst>
                    <a:ext uri="{9D8B030D-6E8A-4147-A177-3AD203B41FA5}">
                      <a16:colId xmlns:a16="http://schemas.microsoft.com/office/drawing/2014/main" val="3498749031"/>
                    </a:ext>
                  </a:extLst>
                </a:gridCol>
                <a:gridCol w="987552">
                  <a:extLst>
                    <a:ext uri="{9D8B030D-6E8A-4147-A177-3AD203B41FA5}">
                      <a16:colId xmlns:a16="http://schemas.microsoft.com/office/drawing/2014/main" val="2138356537"/>
                    </a:ext>
                  </a:extLst>
                </a:gridCol>
                <a:gridCol w="987552">
                  <a:extLst>
                    <a:ext uri="{9D8B030D-6E8A-4147-A177-3AD203B41FA5}">
                      <a16:colId xmlns:a16="http://schemas.microsoft.com/office/drawing/2014/main" val="18633981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681435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- 2020-10-31 10:00:01</a:t>
                      </a:r>
                      <a:r>
                        <a:rPr kumimoji="0" lang="en-US" sz="1000" b="0" i="0" u="none" strike="noStrike" kern="1200" cap="none" spc="0" normalizeH="0" baseline="0" noProof="0">
                          <a:ln>
                            <a:noFill/>
                          </a:ln>
                          <a:solidFill>
                            <a:prstClr val="black"/>
                          </a:solidFill>
                          <a:effectLst/>
                          <a:uLnTx/>
                          <a:uFillTx/>
                          <a:latin typeface="+mn-lt"/>
                          <a:ea typeface="+mn-ea"/>
                          <a:cs typeface="+mn-cs"/>
                        </a:rPr>
                        <a:t>
 Kombinasi ceri dan coklat itu adalah luar biasa dan pastinya akan menjadikan sesuatu resipi itu sedap dan menarik. Tak percaya? Jom cuba dengan Buttercup! 
#ResipiButtercup #SedapDenganButtercup
Biskut Cip Coklat Ceri Buttercup
Bahan-bahan: 
150g Buttercup 
100g gula perang 
1 biji telur 
225g tepung 
4g serbuk penaik 
150g ceri merah
150g cip coklat
5g pewarna merah
Arahan: 
1. Pukul Buttercup dan gula perang sehingga gebu.
2. Kemudian, masukkan telur sedikit demi sedikit. 
3. Campurkan tepung dan serbuk penaik dan gaul rata.
4. Setelah itu, masukkan pewarna merah dan gaulkan lagi sehingga sebati. 
5. Masukkan ceri merah dan cip coklat bersama untuk dijadikan doh. Jadikan doh tersebut menjadi bentuk bulat kecil dan letakkan di atas loyang biskut. 
6. Bakar pada suhu 170°C dalam masa 12-15 minit sehingga biskut menampakkan warna perang keemasan dan siap! 
Resipi ini dibawakan khas oleh Cef Khairi dari 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0.1169 %</a:t>
                      </a:r>
                    </a:p>
                  </a:txBody>
                  <a:tcPr/>
                </a:tc>
                <a:extLst>
                  <a:ext uri="{0D108BD9-81ED-4DB2-BD59-A6C34878D82A}">
                    <a16:rowId xmlns:a16="http://schemas.microsoft.com/office/drawing/2014/main" val="280897066"/>
                  </a:ext>
                </a:extLst>
              </a:tr>
            </a:tbl>
          </a:graphicData>
        </a:graphic>
      </p:graphicFrame>
      <p:sp>
        <p:nvSpPr>
          <p:cNvPr id="4" name="Text Placeholder 3">
            <a:extLst>
              <a:ext uri="{FF2B5EF4-FFF2-40B4-BE49-F238E27FC236}">
                <a16:creationId xmlns:a16="http://schemas.microsoft.com/office/drawing/2014/main" id="{820B0600-0AA1-483D-A0A4-B6465D7F6D6D}"/>
              </a:ext>
            </a:extLst>
          </p:cNvPr>
          <p:cNvSpPr>
            <a:spLocks noGrp="1"/>
          </p:cNvSpPr>
          <p:nvPr>
            <p:ph type="body" sz="quarter" idx="14"/>
          </p:nvPr>
        </p:nvSpPr>
        <p:spPr/>
        <p:txBody>
          <a:bodyPr/>
          <a:lstStyle/>
          <a:p>
            <a:r>
              <a:rPr lang="en-US"/>
              <a:t>10/01/2020 - 10/31/2020</a:t>
            </a:r>
          </a:p>
        </p:txBody>
      </p:sp>
    </p:spTree>
    <p:extLst>
      <p:ext uri="{BB962C8B-B14F-4D97-AF65-F5344CB8AC3E}">
        <p14:creationId xmlns:p14="http://schemas.microsoft.com/office/powerpoint/2010/main" val="20742962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C92B3-BDFC-40E0-94E9-8AD4B9BA0101}"/>
              </a:ext>
            </a:extLst>
          </p:cNvPr>
          <p:cNvSpPr>
            <a:spLocks noGrp="1"/>
          </p:cNvSpPr>
          <p:nvPr>
            <p:ph type="title"/>
          </p:nvPr>
        </p:nvSpPr>
        <p:spPr/>
        <p:txBody>
          <a:bodyPr/>
          <a:lstStyle/>
          <a:p>
            <a:r>
              <a:rPr lang="en-US"/>
              <a:t>Facebook Fan Demographics | Buttercup Malaysia</a:t>
            </a:r>
          </a:p>
        </p:txBody>
      </p:sp>
      <p:graphicFrame>
        <p:nvGraphicFramePr>
          <p:cNvPr id="6" name="Chart Placeholder 5">
            <a:extLst>
              <a:ext uri="{FF2B5EF4-FFF2-40B4-BE49-F238E27FC236}">
                <a16:creationId xmlns:a16="http://schemas.microsoft.com/office/drawing/2014/main" id="{6BF913A3-4A00-43EE-A6C5-25CEA17500A0}"/>
              </a:ext>
            </a:extLst>
          </p:cNvPr>
          <p:cNvGraphicFramePr>
            <a:graphicFrameLocks noGrp="1"/>
          </p:cNvGraphicFramePr>
          <p:nvPr>
            <p:ph type="chart" sz="quarter" idx="13"/>
            <p:extLst>
              <p:ext uri="{D42A27DB-BD31-4B8C-83A1-F6EECF244321}">
                <p14:modId xmlns:p14="http://schemas.microsoft.com/office/powerpoint/2010/main" val="27420438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6C33B76-07E5-49AF-A889-F3B8E347EADD}"/>
              </a:ext>
            </a:extLst>
          </p:cNvPr>
          <p:cNvSpPr>
            <a:spLocks noGrp="1"/>
          </p:cNvSpPr>
          <p:nvPr>
            <p:ph type="body" sz="quarter" idx="14"/>
          </p:nvPr>
        </p:nvSpPr>
        <p:spPr/>
        <p:txBody>
          <a:bodyPr/>
          <a:lstStyle/>
          <a:p>
            <a:r>
              <a:rPr lang="en-US"/>
              <a:t>10/01/2020 - 10/31/2020</a:t>
            </a:r>
          </a:p>
        </p:txBody>
      </p:sp>
      <p:sp>
        <p:nvSpPr>
          <p:cNvPr id="5" name="Footer Placeholder 4">
            <a:extLst>
              <a:ext uri="{FF2B5EF4-FFF2-40B4-BE49-F238E27FC236}">
                <a16:creationId xmlns:a16="http://schemas.microsoft.com/office/drawing/2014/main" id="{5CF85477-3FC7-4C0C-9FFC-0F38408A82A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60088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DDB9AE-CAD6-4203-8E6D-2CE5DEBDFEE7}"/>
              </a:ext>
            </a:extLst>
          </p:cNvPr>
          <p:cNvSpPr>
            <a:spLocks noGrp="1"/>
          </p:cNvSpPr>
          <p:nvPr>
            <p:ph type="title"/>
          </p:nvPr>
        </p:nvSpPr>
        <p:spPr/>
        <p:txBody>
          <a:bodyPr/>
          <a:lstStyle/>
          <a:p>
            <a:r>
              <a:rPr lang="en-US"/>
              <a:t>Facebook Interaction Rate | Buttercup Malaysia</a:t>
            </a:r>
          </a:p>
        </p:txBody>
      </p:sp>
      <p:graphicFrame>
        <p:nvGraphicFramePr>
          <p:cNvPr id="6" name="Chart Placeholder 5">
            <a:extLst>
              <a:ext uri="{FF2B5EF4-FFF2-40B4-BE49-F238E27FC236}">
                <a16:creationId xmlns:a16="http://schemas.microsoft.com/office/drawing/2014/main" id="{EB2CEA9F-2B9A-4B62-85A1-A25BD311F23B}"/>
              </a:ext>
            </a:extLst>
          </p:cNvPr>
          <p:cNvGraphicFramePr>
            <a:graphicFrameLocks noGrp="1"/>
          </p:cNvGraphicFramePr>
          <p:nvPr>
            <p:ph type="chart" sz="quarter" idx="13"/>
            <p:extLst>
              <p:ext uri="{D42A27DB-BD31-4B8C-83A1-F6EECF244321}">
                <p14:modId xmlns:p14="http://schemas.microsoft.com/office/powerpoint/2010/main" val="18913818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63A0957-5CCD-4972-A584-F04B24FC35CA}"/>
              </a:ext>
            </a:extLst>
          </p:cNvPr>
          <p:cNvSpPr>
            <a:spLocks noGrp="1"/>
          </p:cNvSpPr>
          <p:nvPr>
            <p:ph type="body" sz="quarter" idx="14"/>
          </p:nvPr>
        </p:nvSpPr>
        <p:spPr/>
        <p:txBody>
          <a:bodyPr/>
          <a:lstStyle/>
          <a:p>
            <a:r>
              <a:rPr lang="en-US"/>
              <a:t>10/01/2020 - 10/31/2020</a:t>
            </a:r>
          </a:p>
        </p:txBody>
      </p:sp>
      <p:sp>
        <p:nvSpPr>
          <p:cNvPr id="5" name="Footer Placeholder 4">
            <a:extLst>
              <a:ext uri="{FF2B5EF4-FFF2-40B4-BE49-F238E27FC236}">
                <a16:creationId xmlns:a16="http://schemas.microsoft.com/office/drawing/2014/main" id="{1F885EDF-4965-4920-8D5E-1EC4070726A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946501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AE3D41-B5DC-4DD7-B34F-21E193E3D123}"/>
              </a:ext>
            </a:extLst>
          </p:cNvPr>
          <p:cNvSpPr>
            <a:spLocks noGrp="1"/>
          </p:cNvSpPr>
          <p:nvPr>
            <p:ph type="title"/>
          </p:nvPr>
        </p:nvSpPr>
        <p:spPr/>
        <p:txBody>
          <a:bodyPr/>
          <a:lstStyle/>
          <a:p>
            <a:r>
              <a:rPr lang="en-US"/>
              <a:t>Facebook Fans Total | Buttercup Malaysia</a:t>
            </a:r>
          </a:p>
        </p:txBody>
      </p:sp>
      <p:graphicFrame>
        <p:nvGraphicFramePr>
          <p:cNvPr id="6" name="Chart Placeholder 5">
            <a:extLst>
              <a:ext uri="{FF2B5EF4-FFF2-40B4-BE49-F238E27FC236}">
                <a16:creationId xmlns:a16="http://schemas.microsoft.com/office/drawing/2014/main" id="{54961B9C-259D-4E63-A920-C39E8F32348B}"/>
              </a:ext>
            </a:extLst>
          </p:cNvPr>
          <p:cNvGraphicFramePr>
            <a:graphicFrameLocks noGrp="1"/>
          </p:cNvGraphicFramePr>
          <p:nvPr>
            <p:ph type="chart" sz="quarter" idx="13"/>
            <p:extLst>
              <p:ext uri="{D42A27DB-BD31-4B8C-83A1-F6EECF244321}">
                <p14:modId xmlns:p14="http://schemas.microsoft.com/office/powerpoint/2010/main" val="4056514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41894BE-BE49-40D9-BD0F-164948E123B1}"/>
              </a:ext>
            </a:extLst>
          </p:cNvPr>
          <p:cNvSpPr>
            <a:spLocks noGrp="1"/>
          </p:cNvSpPr>
          <p:nvPr>
            <p:ph type="body" sz="quarter" idx="14"/>
          </p:nvPr>
        </p:nvSpPr>
        <p:spPr/>
        <p:txBody>
          <a:bodyPr/>
          <a:lstStyle/>
          <a:p>
            <a:r>
              <a:rPr lang="en-US"/>
              <a:t>10/01/2020 - 10/31/2020</a:t>
            </a:r>
          </a:p>
        </p:txBody>
      </p:sp>
      <p:sp>
        <p:nvSpPr>
          <p:cNvPr id="5" name="Footer Placeholder 4">
            <a:extLst>
              <a:ext uri="{FF2B5EF4-FFF2-40B4-BE49-F238E27FC236}">
                <a16:creationId xmlns:a16="http://schemas.microsoft.com/office/drawing/2014/main" id="{3CC832E4-B27D-49D4-AD6F-3DA112F1F2E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442431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6ADC7-079C-4332-8462-E29F8B890E36}"/>
              </a:ext>
            </a:extLst>
          </p:cNvPr>
          <p:cNvSpPr>
            <a:spLocks noGrp="1"/>
          </p:cNvSpPr>
          <p:nvPr>
            <p:ph type="title"/>
          </p:nvPr>
        </p:nvSpPr>
        <p:spPr/>
        <p:txBody>
          <a:bodyPr/>
          <a:lstStyle/>
          <a:p>
            <a:r>
              <a:rPr lang="en-US"/>
              <a:t>Facebook Page Views | Buttercup Malaysia</a:t>
            </a:r>
          </a:p>
        </p:txBody>
      </p:sp>
      <p:graphicFrame>
        <p:nvGraphicFramePr>
          <p:cNvPr id="6" name="Chart Placeholder 5">
            <a:extLst>
              <a:ext uri="{FF2B5EF4-FFF2-40B4-BE49-F238E27FC236}">
                <a16:creationId xmlns:a16="http://schemas.microsoft.com/office/drawing/2014/main" id="{58EAE507-67BB-49A2-BC32-C987FDF430E9}"/>
              </a:ext>
            </a:extLst>
          </p:cNvPr>
          <p:cNvGraphicFramePr>
            <a:graphicFrameLocks noGrp="1"/>
          </p:cNvGraphicFramePr>
          <p:nvPr>
            <p:ph type="chart" sz="quarter" idx="13"/>
            <p:extLst>
              <p:ext uri="{D42A27DB-BD31-4B8C-83A1-F6EECF244321}">
                <p14:modId xmlns:p14="http://schemas.microsoft.com/office/powerpoint/2010/main" val="20210241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83C67CC-826E-4AA2-B9E2-D47199FBF28C}"/>
              </a:ext>
            </a:extLst>
          </p:cNvPr>
          <p:cNvSpPr>
            <a:spLocks noGrp="1"/>
          </p:cNvSpPr>
          <p:nvPr>
            <p:ph type="body" sz="quarter" idx="14"/>
          </p:nvPr>
        </p:nvSpPr>
        <p:spPr/>
        <p:txBody>
          <a:bodyPr/>
          <a:lstStyle/>
          <a:p>
            <a:r>
              <a:rPr lang="en-US"/>
              <a:t>10/01/2020 - 10/31/2020</a:t>
            </a:r>
          </a:p>
        </p:txBody>
      </p:sp>
      <p:sp>
        <p:nvSpPr>
          <p:cNvPr id="5" name="Footer Placeholder 4">
            <a:extLst>
              <a:ext uri="{FF2B5EF4-FFF2-40B4-BE49-F238E27FC236}">
                <a16:creationId xmlns:a16="http://schemas.microsoft.com/office/drawing/2014/main" id="{2C07D281-10AE-4F95-954F-642628054E2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557771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065A93-3152-4CBC-ABEA-AF082DAACB44}"/>
              </a:ext>
            </a:extLst>
          </p:cNvPr>
          <p:cNvSpPr>
            <a:spLocks noGrp="1"/>
          </p:cNvSpPr>
          <p:nvPr>
            <p:ph type="title"/>
          </p:nvPr>
        </p:nvSpPr>
        <p:spPr/>
        <p:txBody>
          <a:bodyPr/>
          <a:lstStyle/>
          <a:p>
            <a:r>
              <a:rPr lang="en-US"/>
              <a:t>Facebook Fans By City Table | Buttercup Malaysia - 1 of 3</a:t>
            </a:r>
          </a:p>
        </p:txBody>
      </p:sp>
      <p:graphicFrame>
        <p:nvGraphicFramePr>
          <p:cNvPr id="5" name="Table Placeholder 4">
            <a:extLst>
              <a:ext uri="{FF2B5EF4-FFF2-40B4-BE49-F238E27FC236}">
                <a16:creationId xmlns:a16="http://schemas.microsoft.com/office/drawing/2014/main" id="{ADC86FBC-5339-4F41-A26D-B300F04CCDDB}"/>
              </a:ext>
            </a:extLst>
          </p:cNvPr>
          <p:cNvGraphicFramePr>
            <a:graphicFrameLocks noGrp="1"/>
          </p:cNvGraphicFramePr>
          <p:nvPr>
            <p:ph type="tbl" sz="quarter" idx="13"/>
            <p:extLst>
              <p:ext uri="{D42A27DB-BD31-4B8C-83A1-F6EECF244321}">
                <p14:modId xmlns:p14="http://schemas.microsoft.com/office/powerpoint/2010/main" val="3484888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182046108"/>
                    </a:ext>
                  </a:extLst>
                </a:gridCol>
                <a:gridCol w="1645920">
                  <a:extLst>
                    <a:ext uri="{9D8B030D-6E8A-4147-A177-3AD203B41FA5}">
                      <a16:colId xmlns:a16="http://schemas.microsoft.com/office/drawing/2014/main" val="3204919120"/>
                    </a:ext>
                  </a:extLst>
                </a:gridCol>
                <a:gridCol w="1645920">
                  <a:extLst>
                    <a:ext uri="{9D8B030D-6E8A-4147-A177-3AD203B41FA5}">
                      <a16:colId xmlns:a16="http://schemas.microsoft.com/office/drawing/2014/main" val="38488445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5934327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8.5 %</a:t>
                      </a:r>
                    </a:p>
                  </a:txBody>
                  <a:tcPr/>
                </a:tc>
                <a:extLst>
                  <a:ext uri="{0D108BD9-81ED-4DB2-BD59-A6C34878D82A}">
                    <a16:rowId xmlns:a16="http://schemas.microsoft.com/office/drawing/2014/main" val="1401733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5.2 %</a:t>
                      </a:r>
                    </a:p>
                  </a:txBody>
                  <a:tcPr/>
                </a:tc>
                <a:extLst>
                  <a:ext uri="{0D108BD9-81ED-4DB2-BD59-A6C34878D82A}">
                    <a16:rowId xmlns:a16="http://schemas.microsoft.com/office/drawing/2014/main" val="654182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3.9 %</a:t>
                      </a:r>
                    </a:p>
                  </a:txBody>
                  <a:tcPr/>
                </a:tc>
                <a:extLst>
                  <a:ext uri="{0D108BD9-81ED-4DB2-BD59-A6C34878D82A}">
                    <a16:rowId xmlns:a16="http://schemas.microsoft.com/office/drawing/2014/main" val="38248103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3.2 %</a:t>
                      </a:r>
                    </a:p>
                  </a:txBody>
                  <a:tcPr/>
                </a:tc>
                <a:extLst>
                  <a:ext uri="{0D108BD9-81ED-4DB2-BD59-A6C34878D82A}">
                    <a16:rowId xmlns:a16="http://schemas.microsoft.com/office/drawing/2014/main" val="40583391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extLst>
                  <a:ext uri="{0D108BD9-81ED-4DB2-BD59-A6C34878D82A}">
                    <a16:rowId xmlns:a16="http://schemas.microsoft.com/office/drawing/2014/main" val="21756307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extLst>
                  <a:ext uri="{0D108BD9-81ED-4DB2-BD59-A6C34878D82A}">
                    <a16:rowId xmlns:a16="http://schemas.microsoft.com/office/drawing/2014/main" val="21128655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extLst>
                  <a:ext uri="{0D108BD9-81ED-4DB2-BD59-A6C34878D82A}">
                    <a16:rowId xmlns:a16="http://schemas.microsoft.com/office/drawing/2014/main" val="2793636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extLst>
                  <a:ext uri="{0D108BD9-81ED-4DB2-BD59-A6C34878D82A}">
                    <a16:rowId xmlns:a16="http://schemas.microsoft.com/office/drawing/2014/main" val="3041270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extLst>
                  <a:ext uri="{0D108BD9-81ED-4DB2-BD59-A6C34878D82A}">
                    <a16:rowId xmlns:a16="http://schemas.microsoft.com/office/drawing/2014/main" val="22154270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2.8 %</a:t>
                      </a:r>
                    </a:p>
                  </a:txBody>
                  <a:tcPr/>
                </a:tc>
                <a:extLst>
                  <a:ext uri="{0D108BD9-81ED-4DB2-BD59-A6C34878D82A}">
                    <a16:rowId xmlns:a16="http://schemas.microsoft.com/office/drawing/2014/main" val="1750640011"/>
                  </a:ext>
                </a:extLst>
              </a:tr>
            </a:tbl>
          </a:graphicData>
        </a:graphic>
      </p:graphicFrame>
      <p:sp>
        <p:nvSpPr>
          <p:cNvPr id="4" name="Text Placeholder 3">
            <a:extLst>
              <a:ext uri="{FF2B5EF4-FFF2-40B4-BE49-F238E27FC236}">
                <a16:creationId xmlns:a16="http://schemas.microsoft.com/office/drawing/2014/main" id="{04BAD12E-DCBD-4CB4-BEC0-D6469219B966}"/>
              </a:ext>
            </a:extLst>
          </p:cNvPr>
          <p:cNvSpPr>
            <a:spLocks noGrp="1"/>
          </p:cNvSpPr>
          <p:nvPr>
            <p:ph type="body" sz="quarter" idx="14"/>
          </p:nvPr>
        </p:nvSpPr>
        <p:spPr/>
        <p:txBody>
          <a:bodyPr/>
          <a:lstStyle/>
          <a:p>
            <a:r>
              <a:rPr lang="en-US"/>
              <a:t>10/01/2020 - 10/31/2020</a:t>
            </a:r>
          </a:p>
        </p:txBody>
      </p:sp>
    </p:spTree>
    <p:extLst>
      <p:ext uri="{BB962C8B-B14F-4D97-AF65-F5344CB8AC3E}">
        <p14:creationId xmlns:p14="http://schemas.microsoft.com/office/powerpoint/2010/main" val="18836531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5B4F6B-2C9D-422C-BE11-F2BA5C1BC67B}"/>
              </a:ext>
            </a:extLst>
          </p:cNvPr>
          <p:cNvSpPr>
            <a:spLocks noGrp="1"/>
          </p:cNvSpPr>
          <p:nvPr>
            <p:ph type="title"/>
          </p:nvPr>
        </p:nvSpPr>
        <p:spPr/>
        <p:txBody>
          <a:bodyPr/>
          <a:lstStyle/>
          <a:p>
            <a:r>
              <a:rPr lang="en-US"/>
              <a:t>Facebook Fans By City Table | Buttercup Malaysia - 2 of 3</a:t>
            </a:r>
          </a:p>
        </p:txBody>
      </p:sp>
      <p:graphicFrame>
        <p:nvGraphicFramePr>
          <p:cNvPr id="5" name="Table Placeholder 4">
            <a:extLst>
              <a:ext uri="{FF2B5EF4-FFF2-40B4-BE49-F238E27FC236}">
                <a16:creationId xmlns:a16="http://schemas.microsoft.com/office/drawing/2014/main" id="{CE05BAFA-6092-40AA-8825-98019D11E5E2}"/>
              </a:ext>
            </a:extLst>
          </p:cNvPr>
          <p:cNvGraphicFramePr>
            <a:graphicFrameLocks noGrp="1"/>
          </p:cNvGraphicFramePr>
          <p:nvPr>
            <p:ph type="tbl" sz="quarter" idx="13"/>
            <p:extLst>
              <p:ext uri="{D42A27DB-BD31-4B8C-83A1-F6EECF244321}">
                <p14:modId xmlns:p14="http://schemas.microsoft.com/office/powerpoint/2010/main" val="7084046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609559621"/>
                    </a:ext>
                  </a:extLst>
                </a:gridCol>
                <a:gridCol w="1645920">
                  <a:extLst>
                    <a:ext uri="{9D8B030D-6E8A-4147-A177-3AD203B41FA5}">
                      <a16:colId xmlns:a16="http://schemas.microsoft.com/office/drawing/2014/main" val="3810539963"/>
                    </a:ext>
                  </a:extLst>
                </a:gridCol>
                <a:gridCol w="1645920">
                  <a:extLst>
                    <a:ext uri="{9D8B030D-6E8A-4147-A177-3AD203B41FA5}">
                      <a16:colId xmlns:a16="http://schemas.microsoft.com/office/drawing/2014/main" val="10918071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0643615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2.8 %</a:t>
                      </a:r>
                    </a:p>
                  </a:txBody>
                  <a:tcPr/>
                </a:tc>
                <a:extLst>
                  <a:ext uri="{0D108BD9-81ED-4DB2-BD59-A6C34878D82A}">
                    <a16:rowId xmlns:a16="http://schemas.microsoft.com/office/drawing/2014/main" val="2813369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extLst>
                  <a:ext uri="{0D108BD9-81ED-4DB2-BD59-A6C34878D82A}">
                    <a16:rowId xmlns:a16="http://schemas.microsoft.com/office/drawing/2014/main" val="10058781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extLst>
                  <a:ext uri="{0D108BD9-81ED-4DB2-BD59-A6C34878D82A}">
                    <a16:rowId xmlns:a16="http://schemas.microsoft.com/office/drawing/2014/main" val="26064921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extLst>
                  <a:ext uri="{0D108BD9-81ED-4DB2-BD59-A6C34878D82A}">
                    <a16:rowId xmlns:a16="http://schemas.microsoft.com/office/drawing/2014/main" val="19986717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extLst>
                  <a:ext uri="{0D108BD9-81ED-4DB2-BD59-A6C34878D82A}">
                    <a16:rowId xmlns:a16="http://schemas.microsoft.com/office/drawing/2014/main" val="17806531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13648563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427725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Selangor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39392772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28790288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Bukit Mertajam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2179308151"/>
                  </a:ext>
                </a:extLst>
              </a:tr>
            </a:tbl>
          </a:graphicData>
        </a:graphic>
      </p:graphicFrame>
      <p:sp>
        <p:nvSpPr>
          <p:cNvPr id="4" name="Text Placeholder 3">
            <a:extLst>
              <a:ext uri="{FF2B5EF4-FFF2-40B4-BE49-F238E27FC236}">
                <a16:creationId xmlns:a16="http://schemas.microsoft.com/office/drawing/2014/main" id="{7941475F-688B-454D-A6BC-500D23A9B076}"/>
              </a:ext>
            </a:extLst>
          </p:cNvPr>
          <p:cNvSpPr>
            <a:spLocks noGrp="1"/>
          </p:cNvSpPr>
          <p:nvPr>
            <p:ph type="body" sz="quarter" idx="14"/>
          </p:nvPr>
        </p:nvSpPr>
        <p:spPr/>
        <p:txBody>
          <a:bodyPr/>
          <a:lstStyle/>
          <a:p>
            <a:r>
              <a:rPr lang="en-US"/>
              <a:t>10/01/2020 - 10/31/2020</a:t>
            </a:r>
          </a:p>
        </p:txBody>
      </p:sp>
    </p:spTree>
    <p:extLst>
      <p:ext uri="{BB962C8B-B14F-4D97-AF65-F5344CB8AC3E}">
        <p14:creationId xmlns:p14="http://schemas.microsoft.com/office/powerpoint/2010/main" val="22436843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557804-B79C-4E7E-A401-16FB771CFC97}"/>
              </a:ext>
            </a:extLst>
          </p:cNvPr>
          <p:cNvSpPr>
            <a:spLocks noGrp="1"/>
          </p:cNvSpPr>
          <p:nvPr>
            <p:ph type="title"/>
          </p:nvPr>
        </p:nvSpPr>
        <p:spPr/>
        <p:txBody>
          <a:bodyPr/>
          <a:lstStyle/>
          <a:p>
            <a:r>
              <a:rPr lang="en-US"/>
              <a:t>Facebook Fans By City Table | Buttercup Malaysia - 3 of 3</a:t>
            </a:r>
          </a:p>
        </p:txBody>
      </p:sp>
      <p:graphicFrame>
        <p:nvGraphicFramePr>
          <p:cNvPr id="5" name="Table Placeholder 4">
            <a:extLst>
              <a:ext uri="{FF2B5EF4-FFF2-40B4-BE49-F238E27FC236}">
                <a16:creationId xmlns:a16="http://schemas.microsoft.com/office/drawing/2014/main" id="{EB787FDE-5E28-45BF-B742-602D92F2CB0C}"/>
              </a:ext>
            </a:extLst>
          </p:cNvPr>
          <p:cNvGraphicFramePr>
            <a:graphicFrameLocks noGrp="1"/>
          </p:cNvGraphicFramePr>
          <p:nvPr>
            <p:ph type="tbl" sz="quarter" idx="13"/>
            <p:extLst>
              <p:ext uri="{D42A27DB-BD31-4B8C-83A1-F6EECF244321}">
                <p14:modId xmlns:p14="http://schemas.microsoft.com/office/powerpoint/2010/main" val="6164923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583498826"/>
                    </a:ext>
                  </a:extLst>
                </a:gridCol>
                <a:gridCol w="1645920">
                  <a:extLst>
                    <a:ext uri="{9D8B030D-6E8A-4147-A177-3AD203B41FA5}">
                      <a16:colId xmlns:a16="http://schemas.microsoft.com/office/drawing/2014/main" val="574663487"/>
                    </a:ext>
                  </a:extLst>
                </a:gridCol>
                <a:gridCol w="1645920">
                  <a:extLst>
                    <a:ext uri="{9D8B030D-6E8A-4147-A177-3AD203B41FA5}">
                      <a16:colId xmlns:a16="http://schemas.microsoft.com/office/drawing/2014/main" val="28033200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7624237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Rawang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9644180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232853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Taiping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16761261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Kulim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10165565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Ampang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2161015986"/>
                  </a:ext>
                </a:extLst>
              </a:tr>
            </a:tbl>
          </a:graphicData>
        </a:graphic>
      </p:graphicFrame>
      <p:sp>
        <p:nvSpPr>
          <p:cNvPr id="4" name="Text Placeholder 3">
            <a:extLst>
              <a:ext uri="{FF2B5EF4-FFF2-40B4-BE49-F238E27FC236}">
                <a16:creationId xmlns:a16="http://schemas.microsoft.com/office/drawing/2014/main" id="{36C23BEB-416E-4E64-8279-F9620AB14785}"/>
              </a:ext>
            </a:extLst>
          </p:cNvPr>
          <p:cNvSpPr>
            <a:spLocks noGrp="1"/>
          </p:cNvSpPr>
          <p:nvPr>
            <p:ph type="body" sz="quarter" idx="14"/>
          </p:nvPr>
        </p:nvSpPr>
        <p:spPr/>
        <p:txBody>
          <a:bodyPr/>
          <a:lstStyle/>
          <a:p>
            <a:r>
              <a:rPr lang="en-US"/>
              <a:t>10/01/2020 - 10/31/2020</a:t>
            </a:r>
          </a:p>
        </p:txBody>
      </p:sp>
    </p:spTree>
    <p:extLst>
      <p:ext uri="{BB962C8B-B14F-4D97-AF65-F5344CB8AC3E}">
        <p14:creationId xmlns:p14="http://schemas.microsoft.com/office/powerpoint/2010/main" val="8360042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E76E44-DA6B-4CC3-89B3-F0243D14005C}"/>
              </a:ext>
            </a:extLst>
          </p:cNvPr>
          <p:cNvSpPr>
            <a:spLocks noGrp="1"/>
          </p:cNvSpPr>
          <p:nvPr>
            <p:ph type="title"/>
          </p:nvPr>
        </p:nvSpPr>
        <p:spPr/>
        <p:txBody>
          <a:bodyPr/>
          <a:lstStyle/>
          <a:p>
            <a:r>
              <a:rPr lang="en-US"/>
              <a:t>Facebook Total Engagements over Time (monthly) | Buttercup Malaysia</a:t>
            </a:r>
          </a:p>
        </p:txBody>
      </p:sp>
      <p:graphicFrame>
        <p:nvGraphicFramePr>
          <p:cNvPr id="6" name="Chart Placeholder 5">
            <a:extLst>
              <a:ext uri="{FF2B5EF4-FFF2-40B4-BE49-F238E27FC236}">
                <a16:creationId xmlns:a16="http://schemas.microsoft.com/office/drawing/2014/main" id="{2E1B9180-377D-49F1-B9EA-B721A852B667}"/>
              </a:ext>
            </a:extLst>
          </p:cNvPr>
          <p:cNvGraphicFramePr>
            <a:graphicFrameLocks noGrp="1"/>
          </p:cNvGraphicFramePr>
          <p:nvPr>
            <p:ph type="chart" sz="quarter" idx="13"/>
            <p:extLst>
              <p:ext uri="{D42A27DB-BD31-4B8C-83A1-F6EECF244321}">
                <p14:modId xmlns:p14="http://schemas.microsoft.com/office/powerpoint/2010/main" val="36558203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7B950FB-4122-47CC-9C8A-BC87ACD174D5}"/>
              </a:ext>
            </a:extLst>
          </p:cNvPr>
          <p:cNvSpPr>
            <a:spLocks noGrp="1"/>
          </p:cNvSpPr>
          <p:nvPr>
            <p:ph type="body" sz="quarter" idx="14"/>
          </p:nvPr>
        </p:nvSpPr>
        <p:spPr/>
        <p:txBody>
          <a:bodyPr/>
          <a:lstStyle/>
          <a:p>
            <a:r>
              <a:rPr lang="en-US"/>
              <a:t>10/01/2020 - 10/31/2020</a:t>
            </a:r>
          </a:p>
        </p:txBody>
      </p:sp>
      <p:sp>
        <p:nvSpPr>
          <p:cNvPr id="5" name="Footer Placeholder 4">
            <a:extLst>
              <a:ext uri="{FF2B5EF4-FFF2-40B4-BE49-F238E27FC236}">
                <a16:creationId xmlns:a16="http://schemas.microsoft.com/office/drawing/2014/main" id="{9CC369FD-826C-47E9-B3C9-069E4405794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601078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4C8A7-4D76-42F4-B010-6FE17B647968}"/>
              </a:ext>
            </a:extLst>
          </p:cNvPr>
          <p:cNvSpPr>
            <a:spLocks noGrp="1"/>
          </p:cNvSpPr>
          <p:nvPr>
            <p:ph type="title"/>
          </p:nvPr>
        </p:nvSpPr>
        <p:spPr/>
        <p:txBody>
          <a:bodyPr/>
          <a:lstStyle/>
          <a:p>
            <a:r>
              <a:rPr lang="en-US"/>
              <a:t>Facebook Own Posts Table | Buttercup Malaysia - 1 of 14</a:t>
            </a:r>
          </a:p>
        </p:txBody>
      </p:sp>
      <p:graphicFrame>
        <p:nvGraphicFramePr>
          <p:cNvPr id="5" name="Table Placeholder 4">
            <a:extLst>
              <a:ext uri="{FF2B5EF4-FFF2-40B4-BE49-F238E27FC236}">
                <a16:creationId xmlns:a16="http://schemas.microsoft.com/office/drawing/2014/main" id="{3C51E53C-EF42-4E6C-9D8B-C17754B22877}"/>
              </a:ext>
            </a:extLst>
          </p:cNvPr>
          <p:cNvGraphicFramePr>
            <a:graphicFrameLocks noGrp="1"/>
          </p:cNvGraphicFramePr>
          <p:nvPr>
            <p:ph type="tbl" sz="quarter" idx="13"/>
            <p:extLst>
              <p:ext uri="{D42A27DB-BD31-4B8C-83A1-F6EECF244321}">
                <p14:modId xmlns:p14="http://schemas.microsoft.com/office/powerpoint/2010/main" val="35705963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561780835"/>
                    </a:ext>
                  </a:extLst>
                </a:gridCol>
                <a:gridCol w="822960">
                  <a:extLst>
                    <a:ext uri="{9D8B030D-6E8A-4147-A177-3AD203B41FA5}">
                      <a16:colId xmlns:a16="http://schemas.microsoft.com/office/drawing/2014/main" val="2121413097"/>
                    </a:ext>
                  </a:extLst>
                </a:gridCol>
                <a:gridCol w="822960">
                  <a:extLst>
                    <a:ext uri="{9D8B030D-6E8A-4147-A177-3AD203B41FA5}">
                      <a16:colId xmlns:a16="http://schemas.microsoft.com/office/drawing/2014/main" val="3944422184"/>
                    </a:ext>
                  </a:extLst>
                </a:gridCol>
                <a:gridCol w="822960">
                  <a:extLst>
                    <a:ext uri="{9D8B030D-6E8A-4147-A177-3AD203B41FA5}">
                      <a16:colId xmlns:a16="http://schemas.microsoft.com/office/drawing/2014/main" val="1475648799"/>
                    </a:ext>
                  </a:extLst>
                </a:gridCol>
                <a:gridCol w="822960">
                  <a:extLst>
                    <a:ext uri="{9D8B030D-6E8A-4147-A177-3AD203B41FA5}">
                      <a16:colId xmlns:a16="http://schemas.microsoft.com/office/drawing/2014/main" val="75870169"/>
                    </a:ext>
                  </a:extLst>
                </a:gridCol>
                <a:gridCol w="822960">
                  <a:extLst>
                    <a:ext uri="{9D8B030D-6E8A-4147-A177-3AD203B41FA5}">
                      <a16:colId xmlns:a16="http://schemas.microsoft.com/office/drawing/2014/main" val="4023413167"/>
                    </a:ext>
                  </a:extLst>
                </a:gridCol>
                <a:gridCol w="822960">
                  <a:extLst>
                    <a:ext uri="{9D8B030D-6E8A-4147-A177-3AD203B41FA5}">
                      <a16:colId xmlns:a16="http://schemas.microsoft.com/office/drawing/2014/main" val="42035581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28025169"/>
                  </a:ext>
                </a:extLst>
              </a:tr>
            </a:tbl>
          </a:graphicData>
        </a:graphic>
      </p:graphicFrame>
      <p:sp>
        <p:nvSpPr>
          <p:cNvPr id="4" name="Text Placeholder 3">
            <a:extLst>
              <a:ext uri="{FF2B5EF4-FFF2-40B4-BE49-F238E27FC236}">
                <a16:creationId xmlns:a16="http://schemas.microsoft.com/office/drawing/2014/main" id="{26058693-FE48-4FD3-851D-3CCEE1E68475}"/>
              </a:ext>
            </a:extLst>
          </p:cNvPr>
          <p:cNvSpPr>
            <a:spLocks noGrp="1"/>
          </p:cNvSpPr>
          <p:nvPr>
            <p:ph type="body" sz="quarter" idx="14"/>
          </p:nvPr>
        </p:nvSpPr>
        <p:spPr/>
        <p:txBody>
          <a:bodyPr/>
          <a:lstStyle/>
          <a:p>
            <a:r>
              <a:rPr lang="en-US"/>
              <a:t>10/01/2020 - 10/31/2020</a:t>
            </a:r>
          </a:p>
        </p:txBody>
      </p:sp>
    </p:spTree>
    <p:extLst>
      <p:ext uri="{BB962C8B-B14F-4D97-AF65-F5344CB8AC3E}">
        <p14:creationId xmlns:p14="http://schemas.microsoft.com/office/powerpoint/2010/main" val="5658389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BB1FC0-6936-4262-A05D-0E58B9C7AA3D}"/>
              </a:ext>
            </a:extLst>
          </p:cNvPr>
          <p:cNvSpPr>
            <a:spLocks noGrp="1"/>
          </p:cNvSpPr>
          <p:nvPr>
            <p:ph type="title"/>
          </p:nvPr>
        </p:nvSpPr>
        <p:spPr/>
        <p:txBody>
          <a:bodyPr/>
          <a:lstStyle/>
          <a:p>
            <a:r>
              <a:rPr lang="en-US"/>
              <a:t>Facebook Own Posts Table | Buttercup Malaysia - 2 of 14</a:t>
            </a:r>
          </a:p>
        </p:txBody>
      </p:sp>
      <p:graphicFrame>
        <p:nvGraphicFramePr>
          <p:cNvPr id="5" name="Table Placeholder 4">
            <a:extLst>
              <a:ext uri="{FF2B5EF4-FFF2-40B4-BE49-F238E27FC236}">
                <a16:creationId xmlns:a16="http://schemas.microsoft.com/office/drawing/2014/main" id="{8A2948F5-57B2-41FE-811D-A8DF3F98305D}"/>
              </a:ext>
            </a:extLst>
          </p:cNvPr>
          <p:cNvGraphicFramePr>
            <a:graphicFrameLocks noGrp="1"/>
          </p:cNvGraphicFramePr>
          <p:nvPr>
            <p:ph type="tbl" sz="quarter" idx="13"/>
            <p:extLst>
              <p:ext uri="{D42A27DB-BD31-4B8C-83A1-F6EECF244321}">
                <p14:modId xmlns:p14="http://schemas.microsoft.com/office/powerpoint/2010/main" val="1311037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360115622"/>
                    </a:ext>
                  </a:extLst>
                </a:gridCol>
                <a:gridCol w="822960">
                  <a:extLst>
                    <a:ext uri="{9D8B030D-6E8A-4147-A177-3AD203B41FA5}">
                      <a16:colId xmlns:a16="http://schemas.microsoft.com/office/drawing/2014/main" val="624546594"/>
                    </a:ext>
                  </a:extLst>
                </a:gridCol>
                <a:gridCol w="822960">
                  <a:extLst>
                    <a:ext uri="{9D8B030D-6E8A-4147-A177-3AD203B41FA5}">
                      <a16:colId xmlns:a16="http://schemas.microsoft.com/office/drawing/2014/main" val="2417876272"/>
                    </a:ext>
                  </a:extLst>
                </a:gridCol>
                <a:gridCol w="822960">
                  <a:extLst>
                    <a:ext uri="{9D8B030D-6E8A-4147-A177-3AD203B41FA5}">
                      <a16:colId xmlns:a16="http://schemas.microsoft.com/office/drawing/2014/main" val="2545585462"/>
                    </a:ext>
                  </a:extLst>
                </a:gridCol>
                <a:gridCol w="822960">
                  <a:extLst>
                    <a:ext uri="{9D8B030D-6E8A-4147-A177-3AD203B41FA5}">
                      <a16:colId xmlns:a16="http://schemas.microsoft.com/office/drawing/2014/main" val="3151865234"/>
                    </a:ext>
                  </a:extLst>
                </a:gridCol>
                <a:gridCol w="822960">
                  <a:extLst>
                    <a:ext uri="{9D8B030D-6E8A-4147-A177-3AD203B41FA5}">
                      <a16:colId xmlns:a16="http://schemas.microsoft.com/office/drawing/2014/main" val="3059453923"/>
                    </a:ext>
                  </a:extLst>
                </a:gridCol>
                <a:gridCol w="822960">
                  <a:extLst>
                    <a:ext uri="{9D8B030D-6E8A-4147-A177-3AD203B41FA5}">
                      <a16:colId xmlns:a16="http://schemas.microsoft.com/office/drawing/2014/main" val="23008344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654824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- 2020-10-31 10:00:01</a:t>
                      </a:r>
                      <a:r>
                        <a:rPr kumimoji="0" lang="en-US" sz="1000" b="0" i="0" u="none" strike="noStrike" kern="1200" cap="none" spc="0" normalizeH="0" baseline="0" noProof="0">
                          <a:ln>
                            <a:noFill/>
                          </a:ln>
                          <a:solidFill>
                            <a:prstClr val="black"/>
                          </a:solidFill>
                          <a:effectLst/>
                          <a:uLnTx/>
                          <a:uFillTx/>
                          <a:latin typeface="+mn-lt"/>
                          <a:ea typeface="+mn-ea"/>
                          <a:cs typeface="+mn-cs"/>
                        </a:rPr>
                        <a:t>
 Kombinasi ceri dan coklat itu adalah luar biasa dan pastinya akan menjadikan sesuatu resipi itu sedap dan menarik. Tak percaya? Jom cuba dengan Buttercup! 
#ResipiButtercup #SedapDenganButtercup
Biskut Cip Coklat Ceri Buttercup
Bahan-bahan: 
150g Buttercup 
100g gula perang 
1 biji telur 
225g tepung 
4g serbuk penaik 
150g ceri merah
150g cip coklat
5g pewarna merah
Arahan: 
1. Pukul Buttercup dan gula perang sehingga gebu.
2. Kemudian, masukkan telur sedikit demi sedikit. 
3. Campurkan tepung dan serbuk penaik dan gaul rata.
4. Setelah itu, masukkan pewarna merah dan gaulkan lagi sehingga sebati. 
5. Masukkan ceri merah dan cip coklat bersama untuk dijadikan doh. Jadikan doh tersebut menjadi bentuk bulat kecil dan letakkan di atas loyang biskut. 
6. Bakar pada suhu 170°C dalam masa 12-15 minit sehingga biskut menampakkan warna perang keemasan dan siap! 
Resipi ini dibawakan khas oleh Cef Khairi dari 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959246922"/>
                  </a:ext>
                </a:extLst>
              </a:tr>
            </a:tbl>
          </a:graphicData>
        </a:graphic>
      </p:graphicFrame>
      <p:sp>
        <p:nvSpPr>
          <p:cNvPr id="4" name="Text Placeholder 3">
            <a:extLst>
              <a:ext uri="{FF2B5EF4-FFF2-40B4-BE49-F238E27FC236}">
                <a16:creationId xmlns:a16="http://schemas.microsoft.com/office/drawing/2014/main" id="{80532B51-E890-41D9-A3D2-63DF0F1EBD0C}"/>
              </a:ext>
            </a:extLst>
          </p:cNvPr>
          <p:cNvSpPr>
            <a:spLocks noGrp="1"/>
          </p:cNvSpPr>
          <p:nvPr>
            <p:ph type="body" sz="quarter" idx="14"/>
          </p:nvPr>
        </p:nvSpPr>
        <p:spPr/>
        <p:txBody>
          <a:bodyPr/>
          <a:lstStyle/>
          <a:p>
            <a:r>
              <a:rPr lang="en-US"/>
              <a:t>10/01/2020 - 10/31/2020</a:t>
            </a:r>
          </a:p>
        </p:txBody>
      </p:sp>
    </p:spTree>
    <p:extLst>
      <p:ext uri="{BB962C8B-B14F-4D97-AF65-F5344CB8AC3E}">
        <p14:creationId xmlns:p14="http://schemas.microsoft.com/office/powerpoint/2010/main" val="26473910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FF1B0D-B28B-4185-9E49-E921A5BAC680}"/>
              </a:ext>
            </a:extLst>
          </p:cNvPr>
          <p:cNvSpPr>
            <a:spLocks noGrp="1"/>
          </p:cNvSpPr>
          <p:nvPr>
            <p:ph type="title"/>
          </p:nvPr>
        </p:nvSpPr>
        <p:spPr/>
        <p:txBody>
          <a:bodyPr/>
          <a:lstStyle/>
          <a:p>
            <a:r>
              <a:rPr lang="en-US"/>
              <a:t>Facebook Own Posts Table | Buttercup Malaysia - 3 of 14</a:t>
            </a:r>
          </a:p>
        </p:txBody>
      </p:sp>
      <p:graphicFrame>
        <p:nvGraphicFramePr>
          <p:cNvPr id="5" name="Table Placeholder 4">
            <a:extLst>
              <a:ext uri="{FF2B5EF4-FFF2-40B4-BE49-F238E27FC236}">
                <a16:creationId xmlns:a16="http://schemas.microsoft.com/office/drawing/2014/main" id="{BF269AFE-FEA4-479B-815B-D65CE6B539BD}"/>
              </a:ext>
            </a:extLst>
          </p:cNvPr>
          <p:cNvGraphicFramePr>
            <a:graphicFrameLocks noGrp="1"/>
          </p:cNvGraphicFramePr>
          <p:nvPr>
            <p:ph type="tbl" sz="quarter" idx="13"/>
            <p:extLst>
              <p:ext uri="{D42A27DB-BD31-4B8C-83A1-F6EECF244321}">
                <p14:modId xmlns:p14="http://schemas.microsoft.com/office/powerpoint/2010/main" val="40097663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986345310"/>
                    </a:ext>
                  </a:extLst>
                </a:gridCol>
                <a:gridCol w="822960">
                  <a:extLst>
                    <a:ext uri="{9D8B030D-6E8A-4147-A177-3AD203B41FA5}">
                      <a16:colId xmlns:a16="http://schemas.microsoft.com/office/drawing/2014/main" val="3880119013"/>
                    </a:ext>
                  </a:extLst>
                </a:gridCol>
                <a:gridCol w="822960">
                  <a:extLst>
                    <a:ext uri="{9D8B030D-6E8A-4147-A177-3AD203B41FA5}">
                      <a16:colId xmlns:a16="http://schemas.microsoft.com/office/drawing/2014/main" val="1362528461"/>
                    </a:ext>
                  </a:extLst>
                </a:gridCol>
                <a:gridCol w="822960">
                  <a:extLst>
                    <a:ext uri="{9D8B030D-6E8A-4147-A177-3AD203B41FA5}">
                      <a16:colId xmlns:a16="http://schemas.microsoft.com/office/drawing/2014/main" val="4059882819"/>
                    </a:ext>
                  </a:extLst>
                </a:gridCol>
                <a:gridCol w="822960">
                  <a:extLst>
                    <a:ext uri="{9D8B030D-6E8A-4147-A177-3AD203B41FA5}">
                      <a16:colId xmlns:a16="http://schemas.microsoft.com/office/drawing/2014/main" val="3930078303"/>
                    </a:ext>
                  </a:extLst>
                </a:gridCol>
                <a:gridCol w="822960">
                  <a:extLst>
                    <a:ext uri="{9D8B030D-6E8A-4147-A177-3AD203B41FA5}">
                      <a16:colId xmlns:a16="http://schemas.microsoft.com/office/drawing/2014/main" val="2863865079"/>
                    </a:ext>
                  </a:extLst>
                </a:gridCol>
                <a:gridCol w="822960">
                  <a:extLst>
                    <a:ext uri="{9D8B030D-6E8A-4147-A177-3AD203B41FA5}">
                      <a16:colId xmlns:a16="http://schemas.microsoft.com/office/drawing/2014/main" val="29843195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99324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- 2020-10-30 12:00:01</a:t>
                      </a:r>
                      <a:r>
                        <a:rPr kumimoji="0" lang="en-US" sz="1000" b="0" i="0" u="none" strike="noStrike" kern="1200" cap="none" spc="0" normalizeH="0" baseline="0" noProof="0">
                          <a:ln>
                            <a:noFill/>
                          </a:ln>
                          <a:solidFill>
                            <a:prstClr val="black"/>
                          </a:solidFill>
                          <a:effectLst/>
                          <a:uLnTx/>
                          <a:uFillTx/>
                          <a:latin typeface="+mn-lt"/>
                          <a:ea typeface="+mn-ea"/>
                          <a:cs typeface="+mn-cs"/>
                        </a:rPr>
                        <a:t>
 Nantikan kombinasi bahan yang menarik untuk membuat biskut esok! Anda pasti terliur.
#SedapDenganButtercup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79111428"/>
                  </a:ext>
                </a:extLst>
              </a:tr>
            </a:tbl>
          </a:graphicData>
        </a:graphic>
      </p:graphicFrame>
      <p:sp>
        <p:nvSpPr>
          <p:cNvPr id="4" name="Text Placeholder 3">
            <a:extLst>
              <a:ext uri="{FF2B5EF4-FFF2-40B4-BE49-F238E27FC236}">
                <a16:creationId xmlns:a16="http://schemas.microsoft.com/office/drawing/2014/main" id="{FDCFE41A-9702-42A1-9F5B-C37689F9103F}"/>
              </a:ext>
            </a:extLst>
          </p:cNvPr>
          <p:cNvSpPr>
            <a:spLocks noGrp="1"/>
          </p:cNvSpPr>
          <p:nvPr>
            <p:ph type="body" sz="quarter" idx="14"/>
          </p:nvPr>
        </p:nvSpPr>
        <p:spPr/>
        <p:txBody>
          <a:bodyPr/>
          <a:lstStyle/>
          <a:p>
            <a:r>
              <a:rPr lang="en-US"/>
              <a:t>10/01/2020 - 10/31/2020</a:t>
            </a:r>
          </a:p>
        </p:txBody>
      </p:sp>
    </p:spTree>
    <p:extLst>
      <p:ext uri="{BB962C8B-B14F-4D97-AF65-F5344CB8AC3E}">
        <p14:creationId xmlns:p14="http://schemas.microsoft.com/office/powerpoint/2010/main" val="6574682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CA43B9-E6E1-4364-B2AD-5F83AAF07D96}"/>
              </a:ext>
            </a:extLst>
          </p:cNvPr>
          <p:cNvSpPr>
            <a:spLocks noGrp="1"/>
          </p:cNvSpPr>
          <p:nvPr>
            <p:ph type="title"/>
          </p:nvPr>
        </p:nvSpPr>
        <p:spPr/>
        <p:txBody>
          <a:bodyPr/>
          <a:lstStyle/>
          <a:p>
            <a:r>
              <a:rPr lang="en-US"/>
              <a:t>Facebook Own Posts Table | Buttercup Malaysia - 4 of 14</a:t>
            </a:r>
          </a:p>
        </p:txBody>
      </p:sp>
      <p:graphicFrame>
        <p:nvGraphicFramePr>
          <p:cNvPr id="5" name="Table Placeholder 4">
            <a:extLst>
              <a:ext uri="{FF2B5EF4-FFF2-40B4-BE49-F238E27FC236}">
                <a16:creationId xmlns:a16="http://schemas.microsoft.com/office/drawing/2014/main" id="{69EEF894-F62A-49D9-AE10-F25403A76968}"/>
              </a:ext>
            </a:extLst>
          </p:cNvPr>
          <p:cNvGraphicFramePr>
            <a:graphicFrameLocks noGrp="1"/>
          </p:cNvGraphicFramePr>
          <p:nvPr>
            <p:ph type="tbl" sz="quarter" idx="13"/>
            <p:extLst>
              <p:ext uri="{D42A27DB-BD31-4B8C-83A1-F6EECF244321}">
                <p14:modId xmlns:p14="http://schemas.microsoft.com/office/powerpoint/2010/main" val="26948826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845818767"/>
                    </a:ext>
                  </a:extLst>
                </a:gridCol>
                <a:gridCol w="822960">
                  <a:extLst>
                    <a:ext uri="{9D8B030D-6E8A-4147-A177-3AD203B41FA5}">
                      <a16:colId xmlns:a16="http://schemas.microsoft.com/office/drawing/2014/main" val="3552523068"/>
                    </a:ext>
                  </a:extLst>
                </a:gridCol>
                <a:gridCol w="822960">
                  <a:extLst>
                    <a:ext uri="{9D8B030D-6E8A-4147-A177-3AD203B41FA5}">
                      <a16:colId xmlns:a16="http://schemas.microsoft.com/office/drawing/2014/main" val="1368313456"/>
                    </a:ext>
                  </a:extLst>
                </a:gridCol>
                <a:gridCol w="822960">
                  <a:extLst>
                    <a:ext uri="{9D8B030D-6E8A-4147-A177-3AD203B41FA5}">
                      <a16:colId xmlns:a16="http://schemas.microsoft.com/office/drawing/2014/main" val="3093796407"/>
                    </a:ext>
                  </a:extLst>
                </a:gridCol>
                <a:gridCol w="822960">
                  <a:extLst>
                    <a:ext uri="{9D8B030D-6E8A-4147-A177-3AD203B41FA5}">
                      <a16:colId xmlns:a16="http://schemas.microsoft.com/office/drawing/2014/main" val="3139102805"/>
                    </a:ext>
                  </a:extLst>
                </a:gridCol>
                <a:gridCol w="822960">
                  <a:extLst>
                    <a:ext uri="{9D8B030D-6E8A-4147-A177-3AD203B41FA5}">
                      <a16:colId xmlns:a16="http://schemas.microsoft.com/office/drawing/2014/main" val="2672869373"/>
                    </a:ext>
                  </a:extLst>
                </a:gridCol>
                <a:gridCol w="822960">
                  <a:extLst>
                    <a:ext uri="{9D8B030D-6E8A-4147-A177-3AD203B41FA5}">
                      <a16:colId xmlns:a16="http://schemas.microsoft.com/office/drawing/2014/main" val="39932185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548914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- 2020-10-28 10:00:00</a:t>
                      </a:r>
                      <a:r>
                        <a:rPr kumimoji="0" lang="en-US" sz="1000" b="0" i="0" u="none" strike="noStrike" kern="1200" cap="none" spc="0" normalizeH="0" baseline="0" noProof="0">
                          <a:ln>
                            <a:noFill/>
                          </a:ln>
                          <a:solidFill>
                            <a:prstClr val="black"/>
                          </a:solidFill>
                          <a:effectLst/>
                          <a:uLnTx/>
                          <a:uFillTx/>
                          <a:latin typeface="+mn-lt"/>
                          <a:ea typeface="+mn-ea"/>
                          <a:cs typeface="+mn-cs"/>
                        </a:rPr>
                        <a:t>
 Ramai ke yang cuti panjang untuk hujung minggu ni? Alang-alang cuti tu, cubalah sesuatu yang baru di rumah! 
Resipi kambing Buttercup Garlic Spread ini adalah sangat mudah untuk dimasak dan merupakan pilihan yang lazat dan sihat untuk makan malam. 
#ResipiButtercup #SedapDenganButtercup
Kambing Buttercup Garlic Spread
Bahan-bahan: 
8 sudu besar Buttercup Garlic Spread
8 kepingan daging kambing
1 sudu kecil garam 
¼ sudu kecil lada hitam 
Arahan: 
1. Sapukan daging kambing dengan garam, ketepikan selama 5 minit. 
2. Cairkan Buttercup Garlic Spread di dalam kuali dengan api sederhana sehingga berbuih kemudian masukkan daging kambing dan masak sehingga ia berwarna coklat. Gunakan termometer yang dibaca segera untuk memastikan daging kambing dimasak pada suhu 62°C untuk kelembutan sederhana, kemudian terbalikkan. Ia akan mengambil masa kira-kira 8-12 minit. 
3. Taburkan lada hitam dan masak lagi selama 1 minit. Siap! 
Sumber: https://www.thekitchn.com/garlic-butter-lamb-chops-recipe-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754747577"/>
                  </a:ext>
                </a:extLst>
              </a:tr>
            </a:tbl>
          </a:graphicData>
        </a:graphic>
      </p:graphicFrame>
      <p:sp>
        <p:nvSpPr>
          <p:cNvPr id="4" name="Text Placeholder 3">
            <a:extLst>
              <a:ext uri="{FF2B5EF4-FFF2-40B4-BE49-F238E27FC236}">
                <a16:creationId xmlns:a16="http://schemas.microsoft.com/office/drawing/2014/main" id="{B63E1567-CC83-42BB-943E-FB2E044EE39F}"/>
              </a:ext>
            </a:extLst>
          </p:cNvPr>
          <p:cNvSpPr>
            <a:spLocks noGrp="1"/>
          </p:cNvSpPr>
          <p:nvPr>
            <p:ph type="body" sz="quarter" idx="14"/>
          </p:nvPr>
        </p:nvSpPr>
        <p:spPr/>
        <p:txBody>
          <a:bodyPr/>
          <a:lstStyle/>
          <a:p>
            <a:r>
              <a:rPr lang="en-US"/>
              <a:t>10/01/2020 - 10/31/2020</a:t>
            </a:r>
          </a:p>
        </p:txBody>
      </p:sp>
    </p:spTree>
    <p:extLst>
      <p:ext uri="{BB962C8B-B14F-4D97-AF65-F5344CB8AC3E}">
        <p14:creationId xmlns:p14="http://schemas.microsoft.com/office/powerpoint/2010/main" val="23660064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0C94B7-6285-4DAA-B548-17FF4FE5CAD9}"/>
              </a:ext>
            </a:extLst>
          </p:cNvPr>
          <p:cNvSpPr>
            <a:spLocks noGrp="1"/>
          </p:cNvSpPr>
          <p:nvPr>
            <p:ph type="title"/>
          </p:nvPr>
        </p:nvSpPr>
        <p:spPr/>
        <p:txBody>
          <a:bodyPr/>
          <a:lstStyle/>
          <a:p>
            <a:r>
              <a:rPr lang="en-US"/>
              <a:t>Facebook Own Posts Table | Buttercup Malaysia - 5 of 14</a:t>
            </a:r>
          </a:p>
        </p:txBody>
      </p:sp>
      <p:graphicFrame>
        <p:nvGraphicFramePr>
          <p:cNvPr id="5" name="Table Placeholder 4">
            <a:extLst>
              <a:ext uri="{FF2B5EF4-FFF2-40B4-BE49-F238E27FC236}">
                <a16:creationId xmlns:a16="http://schemas.microsoft.com/office/drawing/2014/main" id="{6403C6A0-BBF8-4C41-A7CC-E5B9FAC7AB76}"/>
              </a:ext>
            </a:extLst>
          </p:cNvPr>
          <p:cNvGraphicFramePr>
            <a:graphicFrameLocks noGrp="1"/>
          </p:cNvGraphicFramePr>
          <p:nvPr>
            <p:ph type="tbl" sz="quarter" idx="13"/>
            <p:extLst>
              <p:ext uri="{D42A27DB-BD31-4B8C-83A1-F6EECF244321}">
                <p14:modId xmlns:p14="http://schemas.microsoft.com/office/powerpoint/2010/main" val="827371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436613712"/>
                    </a:ext>
                  </a:extLst>
                </a:gridCol>
                <a:gridCol w="822960">
                  <a:extLst>
                    <a:ext uri="{9D8B030D-6E8A-4147-A177-3AD203B41FA5}">
                      <a16:colId xmlns:a16="http://schemas.microsoft.com/office/drawing/2014/main" val="2492722216"/>
                    </a:ext>
                  </a:extLst>
                </a:gridCol>
                <a:gridCol w="822960">
                  <a:extLst>
                    <a:ext uri="{9D8B030D-6E8A-4147-A177-3AD203B41FA5}">
                      <a16:colId xmlns:a16="http://schemas.microsoft.com/office/drawing/2014/main" val="953167396"/>
                    </a:ext>
                  </a:extLst>
                </a:gridCol>
                <a:gridCol w="822960">
                  <a:extLst>
                    <a:ext uri="{9D8B030D-6E8A-4147-A177-3AD203B41FA5}">
                      <a16:colId xmlns:a16="http://schemas.microsoft.com/office/drawing/2014/main" val="3682659330"/>
                    </a:ext>
                  </a:extLst>
                </a:gridCol>
                <a:gridCol w="822960">
                  <a:extLst>
                    <a:ext uri="{9D8B030D-6E8A-4147-A177-3AD203B41FA5}">
                      <a16:colId xmlns:a16="http://schemas.microsoft.com/office/drawing/2014/main" val="211756754"/>
                    </a:ext>
                  </a:extLst>
                </a:gridCol>
                <a:gridCol w="822960">
                  <a:extLst>
                    <a:ext uri="{9D8B030D-6E8A-4147-A177-3AD203B41FA5}">
                      <a16:colId xmlns:a16="http://schemas.microsoft.com/office/drawing/2014/main" val="2146892288"/>
                    </a:ext>
                  </a:extLst>
                </a:gridCol>
                <a:gridCol w="822960">
                  <a:extLst>
                    <a:ext uri="{9D8B030D-6E8A-4147-A177-3AD203B41FA5}">
                      <a16:colId xmlns:a16="http://schemas.microsoft.com/office/drawing/2014/main" val="39598011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963522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- 2020-10-27 20:00:03</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Tahniah kepada semua pemenang #RiaDenganButtercup
Lisa Wong
Sue Val Armin
Samira Rahman
Kepada pemenang, sila hantarkan mesej Facebook kepada admin berserta maklumat di bawah sebelum 31 Oktober 2020 untuk menebus hadiah anda.
Maklumat pemenang:
● Nama penuh
● 8 digit pertama nombor kad pengenalan
● Alamat rumah
● Alamat emel
● Nombor telefon
Bagi yang terlepas, jangan risau, tunggu peraduan yang akan datang ;)
#ButtercupMY #Peraduan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15331918"/>
                  </a:ext>
                </a:extLst>
              </a:tr>
            </a:tbl>
          </a:graphicData>
        </a:graphic>
      </p:graphicFrame>
      <p:sp>
        <p:nvSpPr>
          <p:cNvPr id="4" name="Text Placeholder 3">
            <a:extLst>
              <a:ext uri="{FF2B5EF4-FFF2-40B4-BE49-F238E27FC236}">
                <a16:creationId xmlns:a16="http://schemas.microsoft.com/office/drawing/2014/main" id="{8345B563-8ADA-4A3B-9792-5C6BDECB0EF3}"/>
              </a:ext>
            </a:extLst>
          </p:cNvPr>
          <p:cNvSpPr>
            <a:spLocks noGrp="1"/>
          </p:cNvSpPr>
          <p:nvPr>
            <p:ph type="body" sz="quarter" idx="14"/>
          </p:nvPr>
        </p:nvSpPr>
        <p:spPr/>
        <p:txBody>
          <a:bodyPr/>
          <a:lstStyle/>
          <a:p>
            <a:r>
              <a:rPr lang="en-US"/>
              <a:t>10/01/2020 - 10/31/2020</a:t>
            </a:r>
          </a:p>
        </p:txBody>
      </p:sp>
    </p:spTree>
    <p:extLst>
      <p:ext uri="{BB962C8B-B14F-4D97-AF65-F5344CB8AC3E}">
        <p14:creationId xmlns:p14="http://schemas.microsoft.com/office/powerpoint/2010/main" val="27878579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17764E-BF6F-424F-AEA9-939BAF063DF6}"/>
              </a:ext>
            </a:extLst>
          </p:cNvPr>
          <p:cNvSpPr>
            <a:spLocks noGrp="1"/>
          </p:cNvSpPr>
          <p:nvPr>
            <p:ph type="title"/>
          </p:nvPr>
        </p:nvSpPr>
        <p:spPr/>
        <p:txBody>
          <a:bodyPr/>
          <a:lstStyle/>
          <a:p>
            <a:r>
              <a:rPr lang="en-US"/>
              <a:t>Facebook Own Posts Table | Buttercup Malaysia - 6 of 14</a:t>
            </a:r>
          </a:p>
        </p:txBody>
      </p:sp>
      <p:graphicFrame>
        <p:nvGraphicFramePr>
          <p:cNvPr id="5" name="Table Placeholder 4">
            <a:extLst>
              <a:ext uri="{FF2B5EF4-FFF2-40B4-BE49-F238E27FC236}">
                <a16:creationId xmlns:a16="http://schemas.microsoft.com/office/drawing/2014/main" id="{11D9A84B-177D-4D8B-8A08-970525A0AE27}"/>
              </a:ext>
            </a:extLst>
          </p:cNvPr>
          <p:cNvGraphicFramePr>
            <a:graphicFrameLocks noGrp="1"/>
          </p:cNvGraphicFramePr>
          <p:nvPr>
            <p:ph type="tbl" sz="quarter" idx="13"/>
            <p:extLst>
              <p:ext uri="{D42A27DB-BD31-4B8C-83A1-F6EECF244321}">
                <p14:modId xmlns:p14="http://schemas.microsoft.com/office/powerpoint/2010/main" val="2308942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454307060"/>
                    </a:ext>
                  </a:extLst>
                </a:gridCol>
                <a:gridCol w="822960">
                  <a:extLst>
                    <a:ext uri="{9D8B030D-6E8A-4147-A177-3AD203B41FA5}">
                      <a16:colId xmlns:a16="http://schemas.microsoft.com/office/drawing/2014/main" val="896873141"/>
                    </a:ext>
                  </a:extLst>
                </a:gridCol>
                <a:gridCol w="822960">
                  <a:extLst>
                    <a:ext uri="{9D8B030D-6E8A-4147-A177-3AD203B41FA5}">
                      <a16:colId xmlns:a16="http://schemas.microsoft.com/office/drawing/2014/main" val="2715005766"/>
                    </a:ext>
                  </a:extLst>
                </a:gridCol>
                <a:gridCol w="822960">
                  <a:extLst>
                    <a:ext uri="{9D8B030D-6E8A-4147-A177-3AD203B41FA5}">
                      <a16:colId xmlns:a16="http://schemas.microsoft.com/office/drawing/2014/main" val="1278825504"/>
                    </a:ext>
                  </a:extLst>
                </a:gridCol>
                <a:gridCol w="822960">
                  <a:extLst>
                    <a:ext uri="{9D8B030D-6E8A-4147-A177-3AD203B41FA5}">
                      <a16:colId xmlns:a16="http://schemas.microsoft.com/office/drawing/2014/main" val="3846979301"/>
                    </a:ext>
                  </a:extLst>
                </a:gridCol>
                <a:gridCol w="822960">
                  <a:extLst>
                    <a:ext uri="{9D8B030D-6E8A-4147-A177-3AD203B41FA5}">
                      <a16:colId xmlns:a16="http://schemas.microsoft.com/office/drawing/2014/main" val="482970667"/>
                    </a:ext>
                  </a:extLst>
                </a:gridCol>
                <a:gridCol w="822960">
                  <a:extLst>
                    <a:ext uri="{9D8B030D-6E8A-4147-A177-3AD203B41FA5}">
                      <a16:colId xmlns:a16="http://schemas.microsoft.com/office/drawing/2014/main" val="33261554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804027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- 2020-10-23 10:00:00</a:t>
                      </a:r>
                      <a:r>
                        <a:rPr kumimoji="0" lang="en-US" sz="1000" b="0" i="0" u="none" strike="noStrike" kern="1200" cap="none" spc="0" normalizeH="0" baseline="0" noProof="0">
                          <a:ln>
                            <a:noFill/>
                          </a:ln>
                          <a:solidFill>
                            <a:prstClr val="black"/>
                          </a:solidFill>
                          <a:effectLst/>
                          <a:uLnTx/>
                          <a:uFillTx/>
                          <a:latin typeface="+mn-lt"/>
                          <a:ea typeface="+mn-ea"/>
                          <a:cs typeface="+mn-cs"/>
                        </a:rPr>
                        <a:t>
 Apabila anda tahu betapa mudahnya untuk membuat sup cendawan buatan sendiri, anda pasti akan membuatnya berulang kali! Jom cuba buat sup cendawan Buttercup di rumah.
#ResipiButtercup #SedapDenganButtercup
Sup Cendawan Buttercup
Bahan-bahan: 
1 sudu besar Buttercup 
230g cendawan butang segar, dipotong kecil
¾ cawan sup ayam
¼ sudu kecil serbuk bawang
⅛ sudu kecil serbuk bawang putih
½ cawan susu
¼ cawan tepung serbaguna
Secubit garam dan lada
Arahan:
1. Dalam periuk besar, cairkan Buttercup sehingga berbuih menggunakan api sederhana. Masukkan cendawan dan masak sehingga cendawan itu mengeluarkan sebahagian besar daripada cecairnya, lebih kurang 5-7 minit. 
2. Dalam periuk yang sama, masukkan sup ayam, serbuk bawang dan serbuk bawang putih kemudian kacau sehingga sebati. 
3. Dalam satu mangkuk baru, campurkan susu dan tepung serbaguna, kacau sehingga sebati. 
4. Masukkan adunan tepung tadi ke dalam kuali dan masak sehingga ia kelihatan pekat dalam masa lebih kurang 1 minit. Setelah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20119396"/>
                  </a:ext>
                </a:extLst>
              </a:tr>
            </a:tbl>
          </a:graphicData>
        </a:graphic>
      </p:graphicFrame>
      <p:sp>
        <p:nvSpPr>
          <p:cNvPr id="4" name="Text Placeholder 3">
            <a:extLst>
              <a:ext uri="{FF2B5EF4-FFF2-40B4-BE49-F238E27FC236}">
                <a16:creationId xmlns:a16="http://schemas.microsoft.com/office/drawing/2014/main" id="{F48B7BBD-5C05-4F77-96FD-595E36B6AA01}"/>
              </a:ext>
            </a:extLst>
          </p:cNvPr>
          <p:cNvSpPr>
            <a:spLocks noGrp="1"/>
          </p:cNvSpPr>
          <p:nvPr>
            <p:ph type="body" sz="quarter" idx="14"/>
          </p:nvPr>
        </p:nvSpPr>
        <p:spPr/>
        <p:txBody>
          <a:bodyPr/>
          <a:lstStyle/>
          <a:p>
            <a:r>
              <a:rPr lang="en-US"/>
              <a:t>10/01/2020 - 10/31/2020</a:t>
            </a:r>
          </a:p>
        </p:txBody>
      </p:sp>
    </p:spTree>
    <p:extLst>
      <p:ext uri="{BB962C8B-B14F-4D97-AF65-F5344CB8AC3E}">
        <p14:creationId xmlns:p14="http://schemas.microsoft.com/office/powerpoint/2010/main" val="8684509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3E3FFC-AA8F-4588-BE3F-C503C849A494}"/>
              </a:ext>
            </a:extLst>
          </p:cNvPr>
          <p:cNvSpPr>
            <a:spLocks noGrp="1"/>
          </p:cNvSpPr>
          <p:nvPr>
            <p:ph type="title"/>
          </p:nvPr>
        </p:nvSpPr>
        <p:spPr/>
        <p:txBody>
          <a:bodyPr/>
          <a:lstStyle/>
          <a:p>
            <a:r>
              <a:rPr lang="en-US"/>
              <a:t>Facebook Own Posts Table | Buttercup Malaysia - 7 of 14</a:t>
            </a:r>
          </a:p>
        </p:txBody>
      </p:sp>
      <p:graphicFrame>
        <p:nvGraphicFramePr>
          <p:cNvPr id="5" name="Table Placeholder 4">
            <a:extLst>
              <a:ext uri="{FF2B5EF4-FFF2-40B4-BE49-F238E27FC236}">
                <a16:creationId xmlns:a16="http://schemas.microsoft.com/office/drawing/2014/main" id="{01E9CDE2-413D-4E96-A12E-E07D914C54BD}"/>
              </a:ext>
            </a:extLst>
          </p:cNvPr>
          <p:cNvGraphicFramePr>
            <a:graphicFrameLocks noGrp="1"/>
          </p:cNvGraphicFramePr>
          <p:nvPr>
            <p:ph type="tbl" sz="quarter" idx="13"/>
            <p:extLst>
              <p:ext uri="{D42A27DB-BD31-4B8C-83A1-F6EECF244321}">
                <p14:modId xmlns:p14="http://schemas.microsoft.com/office/powerpoint/2010/main" val="21605126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945466077"/>
                    </a:ext>
                  </a:extLst>
                </a:gridCol>
                <a:gridCol w="822960">
                  <a:extLst>
                    <a:ext uri="{9D8B030D-6E8A-4147-A177-3AD203B41FA5}">
                      <a16:colId xmlns:a16="http://schemas.microsoft.com/office/drawing/2014/main" val="1149358332"/>
                    </a:ext>
                  </a:extLst>
                </a:gridCol>
                <a:gridCol w="822960">
                  <a:extLst>
                    <a:ext uri="{9D8B030D-6E8A-4147-A177-3AD203B41FA5}">
                      <a16:colId xmlns:a16="http://schemas.microsoft.com/office/drawing/2014/main" val="3569052703"/>
                    </a:ext>
                  </a:extLst>
                </a:gridCol>
                <a:gridCol w="822960">
                  <a:extLst>
                    <a:ext uri="{9D8B030D-6E8A-4147-A177-3AD203B41FA5}">
                      <a16:colId xmlns:a16="http://schemas.microsoft.com/office/drawing/2014/main" val="2035482139"/>
                    </a:ext>
                  </a:extLst>
                </a:gridCol>
                <a:gridCol w="822960">
                  <a:extLst>
                    <a:ext uri="{9D8B030D-6E8A-4147-A177-3AD203B41FA5}">
                      <a16:colId xmlns:a16="http://schemas.microsoft.com/office/drawing/2014/main" val="3717861278"/>
                    </a:ext>
                  </a:extLst>
                </a:gridCol>
                <a:gridCol w="822960">
                  <a:extLst>
                    <a:ext uri="{9D8B030D-6E8A-4147-A177-3AD203B41FA5}">
                      <a16:colId xmlns:a16="http://schemas.microsoft.com/office/drawing/2014/main" val="819615830"/>
                    </a:ext>
                  </a:extLst>
                </a:gridCol>
                <a:gridCol w="822960">
                  <a:extLst>
                    <a:ext uri="{9D8B030D-6E8A-4147-A177-3AD203B41FA5}">
                      <a16:colId xmlns:a16="http://schemas.microsoft.com/office/drawing/2014/main" val="13700839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846608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- 2020-10-21 10:00:00</a:t>
                      </a:r>
                      <a:r>
                        <a:rPr kumimoji="0" lang="en-US" sz="1000" b="0" i="0" u="none" strike="noStrike" kern="1200" cap="none" spc="0" normalizeH="0" baseline="0" noProof="0">
                          <a:ln>
                            <a:noFill/>
                          </a:ln>
                          <a:solidFill>
                            <a:prstClr val="black"/>
                          </a:solidFill>
                          <a:effectLst/>
                          <a:uLnTx/>
                          <a:uFillTx/>
                          <a:latin typeface="+mn-lt"/>
                          <a:ea typeface="+mn-ea"/>
                          <a:cs typeface="+mn-cs"/>
                        </a:rPr>
                        <a:t>
 Masakan yang sihat dan istimewa datangnya daripada kasih sayang ibu kepada keluarganya. 
Ibu-ibu, berikanlah yang terbaik kepada keluarga anda melalui masakan anda, yang terbaik semestinya Buttercup!
#ButtercupBersamaAnda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141353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- 2020-10-19 10:00:01</a:t>
                      </a:r>
                      <a:r>
                        <a:rPr kumimoji="0" lang="en-US" sz="1000" b="0" i="0" u="none" strike="noStrike" kern="1200" cap="none" spc="0" normalizeH="0" baseline="0" noProof="0">
                          <a:ln>
                            <a:noFill/>
                          </a:ln>
                          <a:solidFill>
                            <a:prstClr val="black"/>
                          </a:solidFill>
                          <a:effectLst/>
                          <a:uLnTx/>
                          <a:uFillTx/>
                          <a:latin typeface="+mn-lt"/>
                          <a:ea typeface="+mn-ea"/>
                          <a:cs typeface="+mn-cs"/>
                        </a:rPr>
                        <a:t>
 Mulakan hari anda dengan senyuman bersama Buttercup! Ianya mampu memberikan impak positif kepada diri anda serta orang lain. 
#ButtercupBersamaAnda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94022122"/>
                  </a:ext>
                </a:extLst>
              </a:tr>
            </a:tbl>
          </a:graphicData>
        </a:graphic>
      </p:graphicFrame>
      <p:sp>
        <p:nvSpPr>
          <p:cNvPr id="4" name="Text Placeholder 3">
            <a:extLst>
              <a:ext uri="{FF2B5EF4-FFF2-40B4-BE49-F238E27FC236}">
                <a16:creationId xmlns:a16="http://schemas.microsoft.com/office/drawing/2014/main" id="{D99AA66A-F1D3-42D5-8FF9-9C98AAD1A34E}"/>
              </a:ext>
            </a:extLst>
          </p:cNvPr>
          <p:cNvSpPr>
            <a:spLocks noGrp="1"/>
          </p:cNvSpPr>
          <p:nvPr>
            <p:ph type="body" sz="quarter" idx="14"/>
          </p:nvPr>
        </p:nvSpPr>
        <p:spPr/>
        <p:txBody>
          <a:bodyPr/>
          <a:lstStyle/>
          <a:p>
            <a:r>
              <a:rPr lang="en-US"/>
              <a:t>10/01/2020 - 10/31/2020</a:t>
            </a:r>
          </a:p>
        </p:txBody>
      </p:sp>
    </p:spTree>
    <p:extLst>
      <p:ext uri="{BB962C8B-B14F-4D97-AF65-F5344CB8AC3E}">
        <p14:creationId xmlns:p14="http://schemas.microsoft.com/office/powerpoint/2010/main" val="12146343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14AE1B-9936-4B4F-B750-E328CBC26418}"/>
              </a:ext>
            </a:extLst>
          </p:cNvPr>
          <p:cNvSpPr>
            <a:spLocks noGrp="1"/>
          </p:cNvSpPr>
          <p:nvPr>
            <p:ph type="title"/>
          </p:nvPr>
        </p:nvSpPr>
        <p:spPr/>
        <p:txBody>
          <a:bodyPr/>
          <a:lstStyle/>
          <a:p>
            <a:r>
              <a:rPr lang="en-US"/>
              <a:t>Facebook Own Posts Table | Buttercup Malaysia - 8 of 14</a:t>
            </a:r>
          </a:p>
        </p:txBody>
      </p:sp>
      <p:graphicFrame>
        <p:nvGraphicFramePr>
          <p:cNvPr id="5" name="Table Placeholder 4">
            <a:extLst>
              <a:ext uri="{FF2B5EF4-FFF2-40B4-BE49-F238E27FC236}">
                <a16:creationId xmlns:a16="http://schemas.microsoft.com/office/drawing/2014/main" id="{B2E67C36-45DB-4BFC-82CE-717A13F5CEA8}"/>
              </a:ext>
            </a:extLst>
          </p:cNvPr>
          <p:cNvGraphicFramePr>
            <a:graphicFrameLocks noGrp="1"/>
          </p:cNvGraphicFramePr>
          <p:nvPr>
            <p:ph type="tbl" sz="quarter" idx="13"/>
            <p:extLst>
              <p:ext uri="{D42A27DB-BD31-4B8C-83A1-F6EECF244321}">
                <p14:modId xmlns:p14="http://schemas.microsoft.com/office/powerpoint/2010/main" val="25822457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106442893"/>
                    </a:ext>
                  </a:extLst>
                </a:gridCol>
                <a:gridCol w="822960">
                  <a:extLst>
                    <a:ext uri="{9D8B030D-6E8A-4147-A177-3AD203B41FA5}">
                      <a16:colId xmlns:a16="http://schemas.microsoft.com/office/drawing/2014/main" val="644160419"/>
                    </a:ext>
                  </a:extLst>
                </a:gridCol>
                <a:gridCol w="822960">
                  <a:extLst>
                    <a:ext uri="{9D8B030D-6E8A-4147-A177-3AD203B41FA5}">
                      <a16:colId xmlns:a16="http://schemas.microsoft.com/office/drawing/2014/main" val="1405498657"/>
                    </a:ext>
                  </a:extLst>
                </a:gridCol>
                <a:gridCol w="822960">
                  <a:extLst>
                    <a:ext uri="{9D8B030D-6E8A-4147-A177-3AD203B41FA5}">
                      <a16:colId xmlns:a16="http://schemas.microsoft.com/office/drawing/2014/main" val="124227616"/>
                    </a:ext>
                  </a:extLst>
                </a:gridCol>
                <a:gridCol w="822960">
                  <a:extLst>
                    <a:ext uri="{9D8B030D-6E8A-4147-A177-3AD203B41FA5}">
                      <a16:colId xmlns:a16="http://schemas.microsoft.com/office/drawing/2014/main" val="2160977824"/>
                    </a:ext>
                  </a:extLst>
                </a:gridCol>
                <a:gridCol w="822960">
                  <a:extLst>
                    <a:ext uri="{9D8B030D-6E8A-4147-A177-3AD203B41FA5}">
                      <a16:colId xmlns:a16="http://schemas.microsoft.com/office/drawing/2014/main" val="522495798"/>
                    </a:ext>
                  </a:extLst>
                </a:gridCol>
                <a:gridCol w="822960">
                  <a:extLst>
                    <a:ext uri="{9D8B030D-6E8A-4147-A177-3AD203B41FA5}">
                      <a16:colId xmlns:a16="http://schemas.microsoft.com/office/drawing/2014/main" val="1719338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81243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- 2020-10-17 12:00:00</a:t>
                      </a:r>
                      <a:r>
                        <a:rPr kumimoji="0" lang="en-US" sz="1000" b="0" i="0" u="none" strike="noStrike" kern="1200" cap="none" spc="0" normalizeH="0" baseline="0" noProof="0">
                          <a:ln>
                            <a:noFill/>
                          </a:ln>
                          <a:solidFill>
                            <a:prstClr val="black"/>
                          </a:solidFill>
                          <a:effectLst/>
                          <a:uLnTx/>
                          <a:uFillTx/>
                          <a:latin typeface="+mn-lt"/>
                          <a:ea typeface="+mn-ea"/>
                          <a:cs typeface="+mn-cs"/>
                        </a:rPr>
                        <a:t>
 Bulan lepas Buttercup ada kongsikan tip untuk membersihkan berus pastri dengan betul, hari ini Buttercup akan kongsikan bagaimana untuk membasmi kuman setelah anda menggunakan alatan memasak. 
Anda hanya memerlukan cuka! Panaskan cuka di dalam periuk hingga kira-kira 65°C kemudian, segera pindahkan larutan itu ke dalam botol penyembur dan semburkan ke alatan memasak anda, biarkan beberapa saat dan bilaskan.
#TipButtercup
Sumber: https://homeguides.sfgate.com/clean-sanitize-store-kitchen-equipment-101900.html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333437630"/>
                  </a:ext>
                </a:extLst>
              </a:tr>
            </a:tbl>
          </a:graphicData>
        </a:graphic>
      </p:graphicFrame>
      <p:sp>
        <p:nvSpPr>
          <p:cNvPr id="4" name="Text Placeholder 3">
            <a:extLst>
              <a:ext uri="{FF2B5EF4-FFF2-40B4-BE49-F238E27FC236}">
                <a16:creationId xmlns:a16="http://schemas.microsoft.com/office/drawing/2014/main" id="{B5DB0451-BF47-44D3-B815-FD72DC5DC2FE}"/>
              </a:ext>
            </a:extLst>
          </p:cNvPr>
          <p:cNvSpPr>
            <a:spLocks noGrp="1"/>
          </p:cNvSpPr>
          <p:nvPr>
            <p:ph type="body" sz="quarter" idx="14"/>
          </p:nvPr>
        </p:nvSpPr>
        <p:spPr/>
        <p:txBody>
          <a:bodyPr/>
          <a:lstStyle/>
          <a:p>
            <a:r>
              <a:rPr lang="en-US"/>
              <a:t>10/01/2020 - 10/31/2020</a:t>
            </a:r>
          </a:p>
        </p:txBody>
      </p:sp>
    </p:spTree>
    <p:extLst>
      <p:ext uri="{BB962C8B-B14F-4D97-AF65-F5344CB8AC3E}">
        <p14:creationId xmlns:p14="http://schemas.microsoft.com/office/powerpoint/2010/main" val="257645794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4AFCF1-7CDF-45C0-8385-9ADFA12571E8}"/>
              </a:ext>
            </a:extLst>
          </p:cNvPr>
          <p:cNvSpPr>
            <a:spLocks noGrp="1"/>
          </p:cNvSpPr>
          <p:nvPr>
            <p:ph type="title"/>
          </p:nvPr>
        </p:nvSpPr>
        <p:spPr/>
        <p:txBody>
          <a:bodyPr/>
          <a:lstStyle/>
          <a:p>
            <a:r>
              <a:rPr lang="en-US"/>
              <a:t>Facebook Own Posts Table | Buttercup Malaysia - 9 of 14</a:t>
            </a:r>
          </a:p>
        </p:txBody>
      </p:sp>
      <p:graphicFrame>
        <p:nvGraphicFramePr>
          <p:cNvPr id="5" name="Table Placeholder 4">
            <a:extLst>
              <a:ext uri="{FF2B5EF4-FFF2-40B4-BE49-F238E27FC236}">
                <a16:creationId xmlns:a16="http://schemas.microsoft.com/office/drawing/2014/main" id="{FE3B2694-8825-4DE5-AA9E-C2E679E6C684}"/>
              </a:ext>
            </a:extLst>
          </p:cNvPr>
          <p:cNvGraphicFramePr>
            <a:graphicFrameLocks noGrp="1"/>
          </p:cNvGraphicFramePr>
          <p:nvPr>
            <p:ph type="tbl" sz="quarter" idx="13"/>
            <p:extLst>
              <p:ext uri="{D42A27DB-BD31-4B8C-83A1-F6EECF244321}">
                <p14:modId xmlns:p14="http://schemas.microsoft.com/office/powerpoint/2010/main" val="38109860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338482097"/>
                    </a:ext>
                  </a:extLst>
                </a:gridCol>
                <a:gridCol w="822960">
                  <a:extLst>
                    <a:ext uri="{9D8B030D-6E8A-4147-A177-3AD203B41FA5}">
                      <a16:colId xmlns:a16="http://schemas.microsoft.com/office/drawing/2014/main" val="1344310858"/>
                    </a:ext>
                  </a:extLst>
                </a:gridCol>
                <a:gridCol w="822960">
                  <a:extLst>
                    <a:ext uri="{9D8B030D-6E8A-4147-A177-3AD203B41FA5}">
                      <a16:colId xmlns:a16="http://schemas.microsoft.com/office/drawing/2014/main" val="4125593655"/>
                    </a:ext>
                  </a:extLst>
                </a:gridCol>
                <a:gridCol w="822960">
                  <a:extLst>
                    <a:ext uri="{9D8B030D-6E8A-4147-A177-3AD203B41FA5}">
                      <a16:colId xmlns:a16="http://schemas.microsoft.com/office/drawing/2014/main" val="1090451855"/>
                    </a:ext>
                  </a:extLst>
                </a:gridCol>
                <a:gridCol w="822960">
                  <a:extLst>
                    <a:ext uri="{9D8B030D-6E8A-4147-A177-3AD203B41FA5}">
                      <a16:colId xmlns:a16="http://schemas.microsoft.com/office/drawing/2014/main" val="566920519"/>
                    </a:ext>
                  </a:extLst>
                </a:gridCol>
                <a:gridCol w="822960">
                  <a:extLst>
                    <a:ext uri="{9D8B030D-6E8A-4147-A177-3AD203B41FA5}">
                      <a16:colId xmlns:a16="http://schemas.microsoft.com/office/drawing/2014/main" val="2167722195"/>
                    </a:ext>
                  </a:extLst>
                </a:gridCol>
                <a:gridCol w="822960">
                  <a:extLst>
                    <a:ext uri="{9D8B030D-6E8A-4147-A177-3AD203B41FA5}">
                      <a16:colId xmlns:a16="http://schemas.microsoft.com/office/drawing/2014/main" val="11532851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74971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- 2020-10-15 11:00:02</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Buttercup yakin pasti ramai yang hari-hari duduk depan komputer untuk buat kerja kan? Jadi, jom uji ketajaman mata anda dengan peraduan #RiaDenganButtercup 
Langkah penyertaan: 
1. LIKE Buttercup dan peraduan ini.
2. Cari 3 perbezaan antara dua gambar ini dan bulatkan. Kongsikan jawapan anda di ruangan komen. 
3. Jawab soalan ini: “Apakah makanan yang biasa anda buat dengan Buttercup?”
4. SHARE peraduan ini dan TAG 3 rakan anda.
Hanya 3 pemenang bertuah yang akan dipilih untuk memenangi kad hadiah AEON BIG bernilai RM50! Jangan lepaskan peluang anda pada bulan ini!    
Peraduan tamat pada: 22 Oktober 2020, 11:59pm
#ButtercupMy #Peraduan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0.6724 %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34942699"/>
                  </a:ext>
                </a:extLst>
              </a:tr>
            </a:tbl>
          </a:graphicData>
        </a:graphic>
      </p:graphicFrame>
      <p:sp>
        <p:nvSpPr>
          <p:cNvPr id="4" name="Text Placeholder 3">
            <a:extLst>
              <a:ext uri="{FF2B5EF4-FFF2-40B4-BE49-F238E27FC236}">
                <a16:creationId xmlns:a16="http://schemas.microsoft.com/office/drawing/2014/main" id="{6F8E58E4-0035-499D-AD9F-3A85910F7C51}"/>
              </a:ext>
            </a:extLst>
          </p:cNvPr>
          <p:cNvSpPr>
            <a:spLocks noGrp="1"/>
          </p:cNvSpPr>
          <p:nvPr>
            <p:ph type="body" sz="quarter" idx="14"/>
          </p:nvPr>
        </p:nvSpPr>
        <p:spPr/>
        <p:txBody>
          <a:bodyPr/>
          <a:lstStyle/>
          <a:p>
            <a:r>
              <a:rPr lang="en-US"/>
              <a:t>10/01/2020 - 10/31/2020</a:t>
            </a:r>
          </a:p>
        </p:txBody>
      </p:sp>
    </p:spTree>
    <p:extLst>
      <p:ext uri="{BB962C8B-B14F-4D97-AF65-F5344CB8AC3E}">
        <p14:creationId xmlns:p14="http://schemas.microsoft.com/office/powerpoint/2010/main" val="24782823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CF69A4-39C1-4E85-A5CD-B9373A9301E6}"/>
              </a:ext>
            </a:extLst>
          </p:cNvPr>
          <p:cNvSpPr>
            <a:spLocks noGrp="1"/>
          </p:cNvSpPr>
          <p:nvPr>
            <p:ph type="title"/>
          </p:nvPr>
        </p:nvSpPr>
        <p:spPr/>
        <p:txBody>
          <a:bodyPr/>
          <a:lstStyle/>
          <a:p>
            <a:r>
              <a:rPr lang="en-US"/>
              <a:t>Facebook Own Posts Table | Buttercup Malaysia - 10 of 14</a:t>
            </a:r>
          </a:p>
        </p:txBody>
      </p:sp>
      <p:graphicFrame>
        <p:nvGraphicFramePr>
          <p:cNvPr id="5" name="Table Placeholder 4">
            <a:extLst>
              <a:ext uri="{FF2B5EF4-FFF2-40B4-BE49-F238E27FC236}">
                <a16:creationId xmlns:a16="http://schemas.microsoft.com/office/drawing/2014/main" id="{57048AD5-38F5-4F50-BA7B-E84293094705}"/>
              </a:ext>
            </a:extLst>
          </p:cNvPr>
          <p:cNvGraphicFramePr>
            <a:graphicFrameLocks noGrp="1"/>
          </p:cNvGraphicFramePr>
          <p:nvPr>
            <p:ph type="tbl" sz="quarter" idx="13"/>
            <p:extLst>
              <p:ext uri="{D42A27DB-BD31-4B8C-83A1-F6EECF244321}">
                <p14:modId xmlns:p14="http://schemas.microsoft.com/office/powerpoint/2010/main" val="40299328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710590960"/>
                    </a:ext>
                  </a:extLst>
                </a:gridCol>
                <a:gridCol w="822960">
                  <a:extLst>
                    <a:ext uri="{9D8B030D-6E8A-4147-A177-3AD203B41FA5}">
                      <a16:colId xmlns:a16="http://schemas.microsoft.com/office/drawing/2014/main" val="937811125"/>
                    </a:ext>
                  </a:extLst>
                </a:gridCol>
                <a:gridCol w="822960">
                  <a:extLst>
                    <a:ext uri="{9D8B030D-6E8A-4147-A177-3AD203B41FA5}">
                      <a16:colId xmlns:a16="http://schemas.microsoft.com/office/drawing/2014/main" val="3803951512"/>
                    </a:ext>
                  </a:extLst>
                </a:gridCol>
                <a:gridCol w="822960">
                  <a:extLst>
                    <a:ext uri="{9D8B030D-6E8A-4147-A177-3AD203B41FA5}">
                      <a16:colId xmlns:a16="http://schemas.microsoft.com/office/drawing/2014/main" val="1902642033"/>
                    </a:ext>
                  </a:extLst>
                </a:gridCol>
                <a:gridCol w="822960">
                  <a:extLst>
                    <a:ext uri="{9D8B030D-6E8A-4147-A177-3AD203B41FA5}">
                      <a16:colId xmlns:a16="http://schemas.microsoft.com/office/drawing/2014/main" val="3267747142"/>
                    </a:ext>
                  </a:extLst>
                </a:gridCol>
                <a:gridCol w="822960">
                  <a:extLst>
                    <a:ext uri="{9D8B030D-6E8A-4147-A177-3AD203B41FA5}">
                      <a16:colId xmlns:a16="http://schemas.microsoft.com/office/drawing/2014/main" val="2038837467"/>
                    </a:ext>
                  </a:extLst>
                </a:gridCol>
                <a:gridCol w="822960">
                  <a:extLst>
                    <a:ext uri="{9D8B030D-6E8A-4147-A177-3AD203B41FA5}">
                      <a16:colId xmlns:a16="http://schemas.microsoft.com/office/drawing/2014/main" val="1402428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039478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- 2020-10-12 01:00:00</a:t>
                      </a:r>
                      <a:r>
                        <a:rPr kumimoji="0" lang="en-US" sz="1000" b="0" i="0" u="none" strike="noStrike" kern="1200" cap="none" spc="0" normalizeH="0" baseline="0" noProof="0">
                          <a:ln>
                            <a:noFill/>
                          </a:ln>
                          <a:solidFill>
                            <a:prstClr val="black"/>
                          </a:solidFill>
                          <a:effectLst/>
                          <a:uLnTx/>
                          <a:uFillTx/>
                          <a:latin typeface="+mn-lt"/>
                          <a:ea typeface="+mn-ea"/>
                          <a:cs typeface="+mn-cs"/>
                        </a:rPr>
                        <a:t>
 Ramai yang tanya Buttercup, tak ada ke resipi kek ‘butter’ dari Buttercup? Untuk anda semua, mestilah ada! ☺
#ResipiButtercup #SedapDenganButtercup
Kek Lembut Buttercup  
Bahan-bahan: 
250g Buttercup
180g gula kastor 
250g tepung naik sendiri 
4 biji telur 
½ cawan susu segar
Arahan: 
1. Panaskan ketuhar selama 20 minit.
2. Pukul Buttercup dan gula sehingga kembang, gebu dan bertukar warna menjadi putih.
3. Masukkan tepung dan telur sebiji demi sebiji. Kemudian, masukkan susu segar dan pukul sehingga sebati.
4. Masukkan dalam loyang saiz 8-9" yang telah dilapik kertas minyak. Bakar pada suhu 180°C selama 40 minit atau sehingga masak. Angkat, sejukkan dan nikmatinya dengan keluarga! 
Sumber: https://www.aziekitchen.com/2015/03/moist-butter-cake-kegemaran-azie.html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0.9569 %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37928468"/>
                  </a:ext>
                </a:extLst>
              </a:tr>
            </a:tbl>
          </a:graphicData>
        </a:graphic>
      </p:graphicFrame>
      <p:sp>
        <p:nvSpPr>
          <p:cNvPr id="4" name="Text Placeholder 3">
            <a:extLst>
              <a:ext uri="{FF2B5EF4-FFF2-40B4-BE49-F238E27FC236}">
                <a16:creationId xmlns:a16="http://schemas.microsoft.com/office/drawing/2014/main" id="{CDC8FF58-B067-495B-9DD3-B73416AB39AD}"/>
              </a:ext>
            </a:extLst>
          </p:cNvPr>
          <p:cNvSpPr>
            <a:spLocks noGrp="1"/>
          </p:cNvSpPr>
          <p:nvPr>
            <p:ph type="body" sz="quarter" idx="14"/>
          </p:nvPr>
        </p:nvSpPr>
        <p:spPr/>
        <p:txBody>
          <a:bodyPr/>
          <a:lstStyle/>
          <a:p>
            <a:r>
              <a:rPr lang="en-US"/>
              <a:t>10/01/2020 - 10/31/2020</a:t>
            </a:r>
          </a:p>
        </p:txBody>
      </p:sp>
    </p:spTree>
    <p:extLst>
      <p:ext uri="{BB962C8B-B14F-4D97-AF65-F5344CB8AC3E}">
        <p14:creationId xmlns:p14="http://schemas.microsoft.com/office/powerpoint/2010/main" val="236191563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0ACCFA-C5DA-4351-8931-A162D3FD2B03}"/>
              </a:ext>
            </a:extLst>
          </p:cNvPr>
          <p:cNvSpPr>
            <a:spLocks noGrp="1"/>
          </p:cNvSpPr>
          <p:nvPr>
            <p:ph type="title"/>
          </p:nvPr>
        </p:nvSpPr>
        <p:spPr/>
        <p:txBody>
          <a:bodyPr/>
          <a:lstStyle/>
          <a:p>
            <a:r>
              <a:rPr lang="en-US"/>
              <a:t>Facebook Own Posts Table | Buttercup Malaysia - 11 of 14</a:t>
            </a:r>
          </a:p>
        </p:txBody>
      </p:sp>
      <p:graphicFrame>
        <p:nvGraphicFramePr>
          <p:cNvPr id="5" name="Table Placeholder 4">
            <a:extLst>
              <a:ext uri="{FF2B5EF4-FFF2-40B4-BE49-F238E27FC236}">
                <a16:creationId xmlns:a16="http://schemas.microsoft.com/office/drawing/2014/main" id="{2A5CB98B-ECF6-4673-8FD0-60A7AB02B7D2}"/>
              </a:ext>
            </a:extLst>
          </p:cNvPr>
          <p:cNvGraphicFramePr>
            <a:graphicFrameLocks noGrp="1"/>
          </p:cNvGraphicFramePr>
          <p:nvPr>
            <p:ph type="tbl" sz="quarter" idx="13"/>
            <p:extLst>
              <p:ext uri="{D42A27DB-BD31-4B8C-83A1-F6EECF244321}">
                <p14:modId xmlns:p14="http://schemas.microsoft.com/office/powerpoint/2010/main" val="20531300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160796650"/>
                    </a:ext>
                  </a:extLst>
                </a:gridCol>
                <a:gridCol w="822960">
                  <a:extLst>
                    <a:ext uri="{9D8B030D-6E8A-4147-A177-3AD203B41FA5}">
                      <a16:colId xmlns:a16="http://schemas.microsoft.com/office/drawing/2014/main" val="3679440644"/>
                    </a:ext>
                  </a:extLst>
                </a:gridCol>
                <a:gridCol w="822960">
                  <a:extLst>
                    <a:ext uri="{9D8B030D-6E8A-4147-A177-3AD203B41FA5}">
                      <a16:colId xmlns:a16="http://schemas.microsoft.com/office/drawing/2014/main" val="653630939"/>
                    </a:ext>
                  </a:extLst>
                </a:gridCol>
                <a:gridCol w="822960">
                  <a:extLst>
                    <a:ext uri="{9D8B030D-6E8A-4147-A177-3AD203B41FA5}">
                      <a16:colId xmlns:a16="http://schemas.microsoft.com/office/drawing/2014/main" val="1666698443"/>
                    </a:ext>
                  </a:extLst>
                </a:gridCol>
                <a:gridCol w="822960">
                  <a:extLst>
                    <a:ext uri="{9D8B030D-6E8A-4147-A177-3AD203B41FA5}">
                      <a16:colId xmlns:a16="http://schemas.microsoft.com/office/drawing/2014/main" val="2280447021"/>
                    </a:ext>
                  </a:extLst>
                </a:gridCol>
                <a:gridCol w="822960">
                  <a:extLst>
                    <a:ext uri="{9D8B030D-6E8A-4147-A177-3AD203B41FA5}">
                      <a16:colId xmlns:a16="http://schemas.microsoft.com/office/drawing/2014/main" val="3234738267"/>
                    </a:ext>
                  </a:extLst>
                </a:gridCol>
                <a:gridCol w="822960">
                  <a:extLst>
                    <a:ext uri="{9D8B030D-6E8A-4147-A177-3AD203B41FA5}">
                      <a16:colId xmlns:a16="http://schemas.microsoft.com/office/drawing/2014/main" val="3795754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631616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- 2020-10-10 10:00:00</a:t>
                      </a:r>
                      <a:r>
                        <a:rPr kumimoji="0" lang="en-US" sz="1000" b="0" i="0" u="none" strike="noStrike" kern="1200" cap="none" spc="0" normalizeH="0" baseline="0" noProof="0">
                          <a:ln>
                            <a:noFill/>
                          </a:ln>
                          <a:solidFill>
                            <a:prstClr val="black"/>
                          </a:solidFill>
                          <a:effectLst/>
                          <a:uLnTx/>
                          <a:uFillTx/>
                          <a:latin typeface="+mn-lt"/>
                          <a:ea typeface="+mn-ea"/>
                          <a:cs typeface="+mn-cs"/>
                        </a:rPr>
                        <a:t>
 Tahukah anda Buttercup merupakan mélange yang dihasilkan daripada lemak susu dan minyak sayuran yang diolah menjadi sapuan istimewa dan berkualiti tinggi! Ia juga didatangkan dalam pelbagai saiz untuk kesesuaian anda.
Dapatkan Buttercup di pasar raya berhampiran sekarang! 
#FaktaButtercup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4132140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- 2020-10-08 12:20:00</a:t>
                      </a:r>
                      <a:r>
                        <a:rPr kumimoji="0" lang="en-US" sz="1000" b="0" i="0" u="none" strike="noStrike" kern="1200" cap="none" spc="0" normalizeH="0" baseline="0" noProof="0">
                          <a:ln>
                            <a:noFill/>
                          </a:ln>
                          <a:solidFill>
                            <a:prstClr val="black"/>
                          </a:solidFill>
                          <a:effectLst/>
                          <a:uLnTx/>
                          <a:uFillTx/>
                          <a:latin typeface="+mn-lt"/>
                          <a:ea typeface="+mn-ea"/>
                          <a:cs typeface="+mn-cs"/>
                        </a:rPr>
                        <a:t>
 Pada musim pandemik ini, kita pasti lebih kerap merasa untuk memasak di rumah kan? Mari sama-sama memasak makanan yang sihat di rumah dengan Buttercup untuk keluarga anda! 
Kongsikan dengan Buttercup, apakah resipi terbaru yang telah anda cuba di rumah?
#ButtercupBersamaAnda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18318561"/>
                  </a:ext>
                </a:extLst>
              </a:tr>
            </a:tbl>
          </a:graphicData>
        </a:graphic>
      </p:graphicFrame>
      <p:sp>
        <p:nvSpPr>
          <p:cNvPr id="4" name="Text Placeholder 3">
            <a:extLst>
              <a:ext uri="{FF2B5EF4-FFF2-40B4-BE49-F238E27FC236}">
                <a16:creationId xmlns:a16="http://schemas.microsoft.com/office/drawing/2014/main" id="{D6734391-DEEE-4048-AE23-3B4CC26921A8}"/>
              </a:ext>
            </a:extLst>
          </p:cNvPr>
          <p:cNvSpPr>
            <a:spLocks noGrp="1"/>
          </p:cNvSpPr>
          <p:nvPr>
            <p:ph type="body" sz="quarter" idx="14"/>
          </p:nvPr>
        </p:nvSpPr>
        <p:spPr/>
        <p:txBody>
          <a:bodyPr/>
          <a:lstStyle/>
          <a:p>
            <a:r>
              <a:rPr lang="en-US"/>
              <a:t>10/01/2020 - 10/31/2020</a:t>
            </a:r>
          </a:p>
        </p:txBody>
      </p:sp>
    </p:spTree>
    <p:extLst>
      <p:ext uri="{BB962C8B-B14F-4D97-AF65-F5344CB8AC3E}">
        <p14:creationId xmlns:p14="http://schemas.microsoft.com/office/powerpoint/2010/main" val="8156600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C277F-1C1F-4440-BFD1-2DEDECDD4ABA}"/>
              </a:ext>
            </a:extLst>
          </p:cNvPr>
          <p:cNvSpPr>
            <a:spLocks noGrp="1"/>
          </p:cNvSpPr>
          <p:nvPr>
            <p:ph type="title"/>
          </p:nvPr>
        </p:nvSpPr>
        <p:spPr/>
        <p:txBody>
          <a:bodyPr/>
          <a:lstStyle/>
          <a:p>
            <a:r>
              <a:rPr lang="en-US"/>
              <a:t>Facebook Own Posts Table | Buttercup Malaysia - 12 of 14</a:t>
            </a:r>
          </a:p>
        </p:txBody>
      </p:sp>
      <p:graphicFrame>
        <p:nvGraphicFramePr>
          <p:cNvPr id="5" name="Table Placeholder 4">
            <a:extLst>
              <a:ext uri="{FF2B5EF4-FFF2-40B4-BE49-F238E27FC236}">
                <a16:creationId xmlns:a16="http://schemas.microsoft.com/office/drawing/2014/main" id="{D2B3920E-C01B-4874-93EB-09E80B8C942D}"/>
              </a:ext>
            </a:extLst>
          </p:cNvPr>
          <p:cNvGraphicFramePr>
            <a:graphicFrameLocks noGrp="1"/>
          </p:cNvGraphicFramePr>
          <p:nvPr>
            <p:ph type="tbl" sz="quarter" idx="13"/>
            <p:extLst>
              <p:ext uri="{D42A27DB-BD31-4B8C-83A1-F6EECF244321}">
                <p14:modId xmlns:p14="http://schemas.microsoft.com/office/powerpoint/2010/main" val="8981639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845153380"/>
                    </a:ext>
                  </a:extLst>
                </a:gridCol>
                <a:gridCol w="822960">
                  <a:extLst>
                    <a:ext uri="{9D8B030D-6E8A-4147-A177-3AD203B41FA5}">
                      <a16:colId xmlns:a16="http://schemas.microsoft.com/office/drawing/2014/main" val="3207620813"/>
                    </a:ext>
                  </a:extLst>
                </a:gridCol>
                <a:gridCol w="822960">
                  <a:extLst>
                    <a:ext uri="{9D8B030D-6E8A-4147-A177-3AD203B41FA5}">
                      <a16:colId xmlns:a16="http://schemas.microsoft.com/office/drawing/2014/main" val="2806122473"/>
                    </a:ext>
                  </a:extLst>
                </a:gridCol>
                <a:gridCol w="822960">
                  <a:extLst>
                    <a:ext uri="{9D8B030D-6E8A-4147-A177-3AD203B41FA5}">
                      <a16:colId xmlns:a16="http://schemas.microsoft.com/office/drawing/2014/main" val="192790280"/>
                    </a:ext>
                  </a:extLst>
                </a:gridCol>
                <a:gridCol w="822960">
                  <a:extLst>
                    <a:ext uri="{9D8B030D-6E8A-4147-A177-3AD203B41FA5}">
                      <a16:colId xmlns:a16="http://schemas.microsoft.com/office/drawing/2014/main" val="586297694"/>
                    </a:ext>
                  </a:extLst>
                </a:gridCol>
                <a:gridCol w="822960">
                  <a:extLst>
                    <a:ext uri="{9D8B030D-6E8A-4147-A177-3AD203B41FA5}">
                      <a16:colId xmlns:a16="http://schemas.microsoft.com/office/drawing/2014/main" val="3248967689"/>
                    </a:ext>
                  </a:extLst>
                </a:gridCol>
                <a:gridCol w="822960">
                  <a:extLst>
                    <a:ext uri="{9D8B030D-6E8A-4147-A177-3AD203B41FA5}">
                      <a16:colId xmlns:a16="http://schemas.microsoft.com/office/drawing/2014/main" val="22879530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955466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- 2020-10-06 08:00:00</a:t>
                      </a:r>
                      <a:r>
                        <a:rPr kumimoji="0" lang="en-US" sz="1000" b="0" i="0" u="none" strike="noStrike" kern="1200" cap="none" spc="0" normalizeH="0" baseline="0" noProof="0">
                          <a:ln>
                            <a:noFill/>
                          </a:ln>
                          <a:solidFill>
                            <a:prstClr val="black"/>
                          </a:solidFill>
                          <a:effectLst/>
                          <a:uLnTx/>
                          <a:uFillTx/>
                          <a:latin typeface="+mn-lt"/>
                          <a:ea typeface="+mn-ea"/>
                          <a:cs typeface="+mn-cs"/>
                        </a:rPr>
                        <a:t>
 Mulakan sarapan anda dengan telur hancur Buttercup! Pasti akan ceriakan pagi anda. 
#ResipiButtercup #SedapDenganButtercup
Telur Hancur Buttercup
Bahan-bahan: 
½ sudu besar Buttercup 
4 biji telur 
⅛ sudu kecil garam 
Arahan: 
1. Cairkan Buttercup di dalam kuali dengan api sederhana. 
2. Dalam satu mangkuk, masukkan telur dan garam dan kacau sehingga sebati. 
3. Apabila Buttercup di atas kuali tadi mula berbuih, masukkan adunan telur dan gunakan spatula silikon untuk membuat bulatan kecil di sekitar kuali tanpa berhenti sehingga telur kelihatan pekat dan dadih yang sangat kecil mula terbentuk, dalam masa 30 saat. 
4. Kemudian, tukar daripada membuat bulatan kepada sapuan panjang di atas kuali sehingga anda melihat dadih berkrim yang lebih besar daripada tadi, lebih kurang 20 saat. 
5. Apabila telur kelihatan lembut dan sedikit berair, tutup api dan biarkan ia untuk beberapa saat. Kacau untuk kali terakhir dan sedia untuk dinikmati!
Sumber: https://www.inspiredtaste.net/26600/scram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584524732"/>
                  </a:ext>
                </a:extLst>
              </a:tr>
            </a:tbl>
          </a:graphicData>
        </a:graphic>
      </p:graphicFrame>
      <p:sp>
        <p:nvSpPr>
          <p:cNvPr id="4" name="Text Placeholder 3">
            <a:extLst>
              <a:ext uri="{FF2B5EF4-FFF2-40B4-BE49-F238E27FC236}">
                <a16:creationId xmlns:a16="http://schemas.microsoft.com/office/drawing/2014/main" id="{267D422D-0808-4A36-AE5D-C72502652020}"/>
              </a:ext>
            </a:extLst>
          </p:cNvPr>
          <p:cNvSpPr>
            <a:spLocks noGrp="1"/>
          </p:cNvSpPr>
          <p:nvPr>
            <p:ph type="body" sz="quarter" idx="14"/>
          </p:nvPr>
        </p:nvSpPr>
        <p:spPr/>
        <p:txBody>
          <a:bodyPr/>
          <a:lstStyle/>
          <a:p>
            <a:r>
              <a:rPr lang="en-US"/>
              <a:t>10/01/2020 - 10/31/2020</a:t>
            </a:r>
          </a:p>
        </p:txBody>
      </p:sp>
    </p:spTree>
    <p:extLst>
      <p:ext uri="{BB962C8B-B14F-4D97-AF65-F5344CB8AC3E}">
        <p14:creationId xmlns:p14="http://schemas.microsoft.com/office/powerpoint/2010/main" val="27567139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ABE9D5-FDB6-4160-9828-22933575490E}"/>
              </a:ext>
            </a:extLst>
          </p:cNvPr>
          <p:cNvSpPr>
            <a:spLocks noGrp="1"/>
          </p:cNvSpPr>
          <p:nvPr>
            <p:ph type="title"/>
          </p:nvPr>
        </p:nvSpPr>
        <p:spPr/>
        <p:txBody>
          <a:bodyPr/>
          <a:lstStyle/>
          <a:p>
            <a:r>
              <a:rPr lang="en-US"/>
              <a:t>Facebook Own Posts Table | Buttercup Malaysia - 13 of 14</a:t>
            </a:r>
          </a:p>
        </p:txBody>
      </p:sp>
      <p:graphicFrame>
        <p:nvGraphicFramePr>
          <p:cNvPr id="5" name="Table Placeholder 4">
            <a:extLst>
              <a:ext uri="{FF2B5EF4-FFF2-40B4-BE49-F238E27FC236}">
                <a16:creationId xmlns:a16="http://schemas.microsoft.com/office/drawing/2014/main" id="{2553959D-B064-48A3-A9B5-FEB4E8E6988A}"/>
              </a:ext>
            </a:extLst>
          </p:cNvPr>
          <p:cNvGraphicFramePr>
            <a:graphicFrameLocks noGrp="1"/>
          </p:cNvGraphicFramePr>
          <p:nvPr>
            <p:ph type="tbl" sz="quarter" idx="13"/>
            <p:extLst>
              <p:ext uri="{D42A27DB-BD31-4B8C-83A1-F6EECF244321}">
                <p14:modId xmlns:p14="http://schemas.microsoft.com/office/powerpoint/2010/main" val="41085409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217759939"/>
                    </a:ext>
                  </a:extLst>
                </a:gridCol>
                <a:gridCol w="822960">
                  <a:extLst>
                    <a:ext uri="{9D8B030D-6E8A-4147-A177-3AD203B41FA5}">
                      <a16:colId xmlns:a16="http://schemas.microsoft.com/office/drawing/2014/main" val="3946348803"/>
                    </a:ext>
                  </a:extLst>
                </a:gridCol>
                <a:gridCol w="822960">
                  <a:extLst>
                    <a:ext uri="{9D8B030D-6E8A-4147-A177-3AD203B41FA5}">
                      <a16:colId xmlns:a16="http://schemas.microsoft.com/office/drawing/2014/main" val="1542920994"/>
                    </a:ext>
                  </a:extLst>
                </a:gridCol>
                <a:gridCol w="822960">
                  <a:extLst>
                    <a:ext uri="{9D8B030D-6E8A-4147-A177-3AD203B41FA5}">
                      <a16:colId xmlns:a16="http://schemas.microsoft.com/office/drawing/2014/main" val="237397860"/>
                    </a:ext>
                  </a:extLst>
                </a:gridCol>
                <a:gridCol w="822960">
                  <a:extLst>
                    <a:ext uri="{9D8B030D-6E8A-4147-A177-3AD203B41FA5}">
                      <a16:colId xmlns:a16="http://schemas.microsoft.com/office/drawing/2014/main" val="3264724532"/>
                    </a:ext>
                  </a:extLst>
                </a:gridCol>
                <a:gridCol w="822960">
                  <a:extLst>
                    <a:ext uri="{9D8B030D-6E8A-4147-A177-3AD203B41FA5}">
                      <a16:colId xmlns:a16="http://schemas.microsoft.com/office/drawing/2014/main" val="2809523188"/>
                    </a:ext>
                  </a:extLst>
                </a:gridCol>
                <a:gridCol w="822960">
                  <a:extLst>
                    <a:ext uri="{9D8B030D-6E8A-4147-A177-3AD203B41FA5}">
                      <a16:colId xmlns:a16="http://schemas.microsoft.com/office/drawing/2014/main" val="18789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24536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- 2020-10-04 12:00:00</a:t>
                      </a:r>
                      <a:r>
                        <a:rPr kumimoji="0" lang="en-US" sz="1000" b="0" i="0" u="none" strike="noStrike" kern="1200" cap="none" spc="0" normalizeH="0" baseline="0" noProof="0">
                          <a:ln>
                            <a:noFill/>
                          </a:ln>
                          <a:solidFill>
                            <a:prstClr val="black"/>
                          </a:solidFill>
                          <a:effectLst/>
                          <a:uLnTx/>
                          <a:uFillTx/>
                          <a:latin typeface="+mn-lt"/>
                          <a:ea typeface="+mn-ea"/>
                          <a:cs typeface="+mn-cs"/>
                        </a:rPr>
                        <a:t>
 Jom cuba buat kentang putar buatan sendiri! Dengan Buttercup, ianya akan menghasilkan rasa yang sangat kaya dan berkrim, penuh dengan rasa hebat serta senang dibuat. Sesuai pada bila-bila masa sepanjang tahun!
#ResipiButtercup #SedapDenganButtercup
Kentang Putar Buttercup
Bahan-bahan: 
16 sudu besar Buttercup 
1.8kg kentang 
1 ¼ cawan susu penuh krim
1 ½ sudu kecil garam 
1 sudu kecil parsli 
Arahan: 
1. Kupaskan kulit kentang dan masukkan ke dalam periuk berisi air sejuk dan masak sehingga ia mendidih dalam 20-25 minit, potong kecil sekiranya kentang terlalu besar. Cucuk kentang dengan pisau kecil untuk pastikan ia telah masak. 
2. Setelah masak, buang lebihan air, gunakan tangan untuk menghancurkan kentang itu secara sederhana dan masukkan ke dalam mesin untuk dipukul. 
3. Dalam mesin yang sama, masukkan susu penuh krim yang telah dipanaskan sedikit demi sedikit. 
4. Kemudian, masukkan Buttercup sedikit demi sedikit juga dan pukul sehingga ia naik dan gebu. 
5. Masukkan garam dan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427983599"/>
                  </a:ext>
                </a:extLst>
              </a:tr>
            </a:tbl>
          </a:graphicData>
        </a:graphic>
      </p:graphicFrame>
      <p:sp>
        <p:nvSpPr>
          <p:cNvPr id="4" name="Text Placeholder 3">
            <a:extLst>
              <a:ext uri="{FF2B5EF4-FFF2-40B4-BE49-F238E27FC236}">
                <a16:creationId xmlns:a16="http://schemas.microsoft.com/office/drawing/2014/main" id="{98A7AE26-D3B9-4364-8AB1-8E3C15E08241}"/>
              </a:ext>
            </a:extLst>
          </p:cNvPr>
          <p:cNvSpPr>
            <a:spLocks noGrp="1"/>
          </p:cNvSpPr>
          <p:nvPr>
            <p:ph type="body" sz="quarter" idx="14"/>
          </p:nvPr>
        </p:nvSpPr>
        <p:spPr/>
        <p:txBody>
          <a:bodyPr/>
          <a:lstStyle/>
          <a:p>
            <a:r>
              <a:rPr lang="en-US"/>
              <a:t>10/01/2020 - 10/31/2020</a:t>
            </a:r>
          </a:p>
        </p:txBody>
      </p:sp>
    </p:spTree>
    <p:extLst>
      <p:ext uri="{BB962C8B-B14F-4D97-AF65-F5344CB8AC3E}">
        <p14:creationId xmlns:p14="http://schemas.microsoft.com/office/powerpoint/2010/main" val="278359567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336134-EEC6-4A94-B28C-2E085347C3F8}"/>
              </a:ext>
            </a:extLst>
          </p:cNvPr>
          <p:cNvSpPr>
            <a:spLocks noGrp="1"/>
          </p:cNvSpPr>
          <p:nvPr>
            <p:ph type="title"/>
          </p:nvPr>
        </p:nvSpPr>
        <p:spPr/>
        <p:txBody>
          <a:bodyPr/>
          <a:lstStyle/>
          <a:p>
            <a:r>
              <a:rPr lang="en-US"/>
              <a:t>Facebook Own Posts Table | Buttercup Malaysia - 14 of 14</a:t>
            </a:r>
          </a:p>
        </p:txBody>
      </p:sp>
      <p:graphicFrame>
        <p:nvGraphicFramePr>
          <p:cNvPr id="5" name="Table Placeholder 4">
            <a:extLst>
              <a:ext uri="{FF2B5EF4-FFF2-40B4-BE49-F238E27FC236}">
                <a16:creationId xmlns:a16="http://schemas.microsoft.com/office/drawing/2014/main" id="{6E4D62D4-CB4B-4DEF-AE36-3254010008CC}"/>
              </a:ext>
            </a:extLst>
          </p:cNvPr>
          <p:cNvGraphicFramePr>
            <a:graphicFrameLocks noGrp="1"/>
          </p:cNvGraphicFramePr>
          <p:nvPr>
            <p:ph type="tbl" sz="quarter" idx="13"/>
            <p:extLst>
              <p:ext uri="{D42A27DB-BD31-4B8C-83A1-F6EECF244321}">
                <p14:modId xmlns:p14="http://schemas.microsoft.com/office/powerpoint/2010/main" val="11015864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785096354"/>
                    </a:ext>
                  </a:extLst>
                </a:gridCol>
                <a:gridCol w="822960">
                  <a:extLst>
                    <a:ext uri="{9D8B030D-6E8A-4147-A177-3AD203B41FA5}">
                      <a16:colId xmlns:a16="http://schemas.microsoft.com/office/drawing/2014/main" val="1685008603"/>
                    </a:ext>
                  </a:extLst>
                </a:gridCol>
                <a:gridCol w="822960">
                  <a:extLst>
                    <a:ext uri="{9D8B030D-6E8A-4147-A177-3AD203B41FA5}">
                      <a16:colId xmlns:a16="http://schemas.microsoft.com/office/drawing/2014/main" val="451467819"/>
                    </a:ext>
                  </a:extLst>
                </a:gridCol>
                <a:gridCol w="822960">
                  <a:extLst>
                    <a:ext uri="{9D8B030D-6E8A-4147-A177-3AD203B41FA5}">
                      <a16:colId xmlns:a16="http://schemas.microsoft.com/office/drawing/2014/main" val="1455192738"/>
                    </a:ext>
                  </a:extLst>
                </a:gridCol>
                <a:gridCol w="822960">
                  <a:extLst>
                    <a:ext uri="{9D8B030D-6E8A-4147-A177-3AD203B41FA5}">
                      <a16:colId xmlns:a16="http://schemas.microsoft.com/office/drawing/2014/main" val="142904943"/>
                    </a:ext>
                  </a:extLst>
                </a:gridCol>
                <a:gridCol w="822960">
                  <a:extLst>
                    <a:ext uri="{9D8B030D-6E8A-4147-A177-3AD203B41FA5}">
                      <a16:colId xmlns:a16="http://schemas.microsoft.com/office/drawing/2014/main" val="3485214684"/>
                    </a:ext>
                  </a:extLst>
                </a:gridCol>
                <a:gridCol w="822960">
                  <a:extLst>
                    <a:ext uri="{9D8B030D-6E8A-4147-A177-3AD203B41FA5}">
                      <a16:colId xmlns:a16="http://schemas.microsoft.com/office/drawing/2014/main" val="7995604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245091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- 2020-10-02 12:00:02</a:t>
                      </a:r>
                      <a:r>
                        <a:rPr kumimoji="0" lang="en-US" sz="1000" b="0" i="0" u="none" strike="noStrike" kern="1200" cap="none" spc="0" normalizeH="0" baseline="0" noProof="0">
                          <a:ln>
                            <a:noFill/>
                          </a:ln>
                          <a:solidFill>
                            <a:prstClr val="black"/>
                          </a:solidFill>
                          <a:effectLst/>
                          <a:uLnTx/>
                          <a:uFillTx/>
                          <a:latin typeface="+mn-lt"/>
                          <a:ea typeface="+mn-ea"/>
                          <a:cs typeface="+mn-cs"/>
                        </a:rPr>
                        <a:t>
 Hari ini Buttercup akan kongsikan #TipButtercup tentang kepentingan penggunaan kertas minyak untuk membakar kek atau kuih-muih.
Kertas minyak akan membantu untuk membakar adunan anda secara sama rata. Ia juga akan membantu anda dalam proses membersihkan loyang dengan mengelakkan sisa-sisa degil setelah membakar daripada melekat pada loyang. 
Sumber: https://www.aspicyperspective.com/100-best-baking-tips-and-tricks/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796948576"/>
                  </a:ext>
                </a:extLst>
              </a:tr>
            </a:tbl>
          </a:graphicData>
        </a:graphic>
      </p:graphicFrame>
      <p:sp>
        <p:nvSpPr>
          <p:cNvPr id="4" name="Text Placeholder 3">
            <a:extLst>
              <a:ext uri="{FF2B5EF4-FFF2-40B4-BE49-F238E27FC236}">
                <a16:creationId xmlns:a16="http://schemas.microsoft.com/office/drawing/2014/main" id="{69764E2A-C62F-4A83-9B76-293CF643218E}"/>
              </a:ext>
            </a:extLst>
          </p:cNvPr>
          <p:cNvSpPr>
            <a:spLocks noGrp="1"/>
          </p:cNvSpPr>
          <p:nvPr>
            <p:ph type="body" sz="quarter" idx="14"/>
          </p:nvPr>
        </p:nvSpPr>
        <p:spPr/>
        <p:txBody>
          <a:bodyPr/>
          <a:lstStyle/>
          <a:p>
            <a:r>
              <a:rPr lang="en-US"/>
              <a:t>10/01/2020 - 10/31/2020</a:t>
            </a:r>
          </a:p>
        </p:txBody>
      </p:sp>
    </p:spTree>
    <p:extLst>
      <p:ext uri="{BB962C8B-B14F-4D97-AF65-F5344CB8AC3E}">
        <p14:creationId xmlns:p14="http://schemas.microsoft.com/office/powerpoint/2010/main" val="104528232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B89328-1C7B-44D7-9FE6-C5E39BCC8E55}"/>
              </a:ext>
            </a:extLst>
          </p:cNvPr>
          <p:cNvSpPr>
            <a:spLocks noGrp="1"/>
          </p:cNvSpPr>
          <p:nvPr>
            <p:ph type="title"/>
          </p:nvPr>
        </p:nvSpPr>
        <p:spPr/>
        <p:txBody>
          <a:bodyPr/>
          <a:lstStyle/>
          <a:p>
            <a:r>
              <a:rPr lang="en-US"/>
              <a:t>Facebook Custom Reach (Collumn Chart) | Buttercup Malaysia</a:t>
            </a:r>
          </a:p>
        </p:txBody>
      </p:sp>
      <p:graphicFrame>
        <p:nvGraphicFramePr>
          <p:cNvPr id="6" name="Chart Placeholder 5">
            <a:extLst>
              <a:ext uri="{FF2B5EF4-FFF2-40B4-BE49-F238E27FC236}">
                <a16:creationId xmlns:a16="http://schemas.microsoft.com/office/drawing/2014/main" id="{0874A2B1-23C0-4666-B494-BC0C79B1A424}"/>
              </a:ext>
            </a:extLst>
          </p:cNvPr>
          <p:cNvGraphicFramePr>
            <a:graphicFrameLocks noGrp="1"/>
          </p:cNvGraphicFramePr>
          <p:nvPr>
            <p:ph type="chart" sz="quarter" idx="13"/>
            <p:extLst>
              <p:ext uri="{D42A27DB-BD31-4B8C-83A1-F6EECF244321}">
                <p14:modId xmlns:p14="http://schemas.microsoft.com/office/powerpoint/2010/main" val="4753252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73A09DE-DEE8-48DE-9B48-E867EBEE1486}"/>
              </a:ext>
            </a:extLst>
          </p:cNvPr>
          <p:cNvSpPr>
            <a:spLocks noGrp="1"/>
          </p:cNvSpPr>
          <p:nvPr>
            <p:ph type="body" sz="quarter" idx="14"/>
          </p:nvPr>
        </p:nvSpPr>
        <p:spPr/>
        <p:txBody>
          <a:bodyPr/>
          <a:lstStyle/>
          <a:p>
            <a:r>
              <a:rPr lang="en-US"/>
              <a:t>10/01/2020 - 10/31/2020</a:t>
            </a:r>
          </a:p>
        </p:txBody>
      </p:sp>
      <p:sp>
        <p:nvSpPr>
          <p:cNvPr id="5" name="Footer Placeholder 4">
            <a:extLst>
              <a:ext uri="{FF2B5EF4-FFF2-40B4-BE49-F238E27FC236}">
                <a16:creationId xmlns:a16="http://schemas.microsoft.com/office/drawing/2014/main" id="{A04AF1D6-80E3-4AA1-9F69-FB5DE93B0BA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1674201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6E79DE-DDAB-4F22-B9FE-DDD680AEA0BC}"/>
              </a:ext>
            </a:extLst>
          </p:cNvPr>
          <p:cNvSpPr>
            <a:spLocks noGrp="1"/>
          </p:cNvSpPr>
          <p:nvPr>
            <p:ph type="title"/>
          </p:nvPr>
        </p:nvSpPr>
        <p:spPr/>
        <p:txBody>
          <a:bodyPr/>
          <a:lstStyle/>
          <a:p>
            <a:r>
              <a:rPr lang="en-US"/>
              <a:t>Facebook Total Engagements | Buttercup Malaysia</a:t>
            </a:r>
          </a:p>
        </p:txBody>
      </p:sp>
      <p:graphicFrame>
        <p:nvGraphicFramePr>
          <p:cNvPr id="6" name="Chart Placeholder 5">
            <a:extLst>
              <a:ext uri="{FF2B5EF4-FFF2-40B4-BE49-F238E27FC236}">
                <a16:creationId xmlns:a16="http://schemas.microsoft.com/office/drawing/2014/main" id="{54C33FF4-CEE8-4DA8-AC57-12DE652DC1AD}"/>
              </a:ext>
            </a:extLst>
          </p:cNvPr>
          <p:cNvGraphicFramePr>
            <a:graphicFrameLocks noGrp="1"/>
          </p:cNvGraphicFramePr>
          <p:nvPr>
            <p:ph type="chart" sz="quarter" idx="13"/>
            <p:extLst>
              <p:ext uri="{D42A27DB-BD31-4B8C-83A1-F6EECF244321}">
                <p14:modId xmlns:p14="http://schemas.microsoft.com/office/powerpoint/2010/main" val="30451658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57F37B9-3C5C-4150-8880-EB544EDB70C7}"/>
              </a:ext>
            </a:extLst>
          </p:cNvPr>
          <p:cNvSpPr>
            <a:spLocks noGrp="1"/>
          </p:cNvSpPr>
          <p:nvPr>
            <p:ph type="body" sz="quarter" idx="14"/>
          </p:nvPr>
        </p:nvSpPr>
        <p:spPr/>
        <p:txBody>
          <a:bodyPr/>
          <a:lstStyle/>
          <a:p>
            <a:r>
              <a:rPr lang="en-US"/>
              <a:t>10/01/2020 - 10/31/2020</a:t>
            </a:r>
          </a:p>
        </p:txBody>
      </p:sp>
      <p:sp>
        <p:nvSpPr>
          <p:cNvPr id="5" name="Footer Placeholder 4">
            <a:extLst>
              <a:ext uri="{FF2B5EF4-FFF2-40B4-BE49-F238E27FC236}">
                <a16:creationId xmlns:a16="http://schemas.microsoft.com/office/drawing/2014/main" id="{8E81CDCF-F2BD-4703-9E97-76FE381243D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0352870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1057</Words>
  <Application>Microsoft Office PowerPoint</Application>
  <PresentationFormat>On-screen Show (4:3)</PresentationFormat>
  <Paragraphs>448</Paragraphs>
  <Slides>37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37</vt:i4>
      </vt:variant>
    </vt:vector>
  </HeadingPairs>
  <TitlesOfParts>
    <vt:vector size="40" baseType="lpstr">
      <vt:lpstr>Arial</vt:lpstr>
      <vt:lpstr>Calibri</vt:lpstr>
      <vt:lpstr>quintly_template</vt:lpstr>
      <vt:lpstr>MASTER TEMPLATE</vt:lpstr>
      <vt:lpstr>Facebook Key Metrics Table | Buttercup Malaysia</vt:lpstr>
      <vt:lpstr>Facebook Reach | Buttercup Malaysia</vt:lpstr>
      <vt:lpstr>Facebook Engaged Users | Buttercup Malaysia</vt:lpstr>
      <vt:lpstr>Facebook Average Reactions Per Post | Buttercup Malaysia</vt:lpstr>
      <vt:lpstr>Facebook Interactions Distribution | Buttercup Malaysia</vt:lpstr>
      <vt:lpstr>Facebook Interaction Rate By Weekday | Buttercup Malaysia</vt:lpstr>
      <vt:lpstr>Facebook (FB) Custom Own Posts Table (new) | Buttercup Malaysia - 1 of 6</vt:lpstr>
      <vt:lpstr>Facebook (FB) Custom Own Posts Table (new) | Buttercup Malaysia - 2 of 6</vt:lpstr>
      <vt:lpstr>Facebook (FB) Custom Own Posts Table (new) | Buttercup Malaysia - 3 of 6</vt:lpstr>
      <vt:lpstr>Facebook (FB) Custom Own Posts Table (new) | Buttercup Malaysia - 4 of 6</vt:lpstr>
      <vt:lpstr>Facebook (FB) Custom Own Posts Table (new) | Buttercup Malaysia - 5 of 6</vt:lpstr>
      <vt:lpstr>Facebook (FB) Custom Own Posts Table (new) | Buttercup Malaysia - 6 of 6</vt:lpstr>
      <vt:lpstr>Facebook Fan Demographics | Buttercup Malaysia</vt:lpstr>
      <vt:lpstr>Facebook Interaction Rate | Buttercup Malaysia</vt:lpstr>
      <vt:lpstr>Facebook Fans Total | Buttercup Malaysia</vt:lpstr>
      <vt:lpstr>Facebook Page Views | Buttercup Malaysia</vt:lpstr>
      <vt:lpstr>Facebook Fans By City Table | Buttercup Malaysia - 1 of 3</vt:lpstr>
      <vt:lpstr>Facebook Fans By City Table | Buttercup Malaysia - 2 of 3</vt:lpstr>
      <vt:lpstr>Facebook Fans By City Table | Buttercup Malaysia - 3 of 3</vt:lpstr>
      <vt:lpstr>Facebook Total Engagements over Time (monthly) | Buttercup Malaysia</vt:lpstr>
      <vt:lpstr>Facebook Own Posts Table | Buttercup Malaysia - 1 of 14</vt:lpstr>
      <vt:lpstr>Facebook Own Posts Table | Buttercup Malaysia - 2 of 14</vt:lpstr>
      <vt:lpstr>Facebook Own Posts Table | Buttercup Malaysia - 3 of 14</vt:lpstr>
      <vt:lpstr>Facebook Own Posts Table | Buttercup Malaysia - 4 of 14</vt:lpstr>
      <vt:lpstr>Facebook Own Posts Table | Buttercup Malaysia - 5 of 14</vt:lpstr>
      <vt:lpstr>Facebook Own Posts Table | Buttercup Malaysia - 6 of 14</vt:lpstr>
      <vt:lpstr>Facebook Own Posts Table | Buttercup Malaysia - 7 of 14</vt:lpstr>
      <vt:lpstr>Facebook Own Posts Table | Buttercup Malaysia - 8 of 14</vt:lpstr>
      <vt:lpstr>Facebook Own Posts Table | Buttercup Malaysia - 9 of 14</vt:lpstr>
      <vt:lpstr>Facebook Own Posts Table | Buttercup Malaysia - 10 of 14</vt:lpstr>
      <vt:lpstr>Facebook Own Posts Table | Buttercup Malaysia - 11 of 14</vt:lpstr>
      <vt:lpstr>Facebook Own Posts Table | Buttercup Malaysia - 12 of 14</vt:lpstr>
      <vt:lpstr>Facebook Own Posts Table | Buttercup Malaysia - 13 of 14</vt:lpstr>
      <vt:lpstr>Facebook Own Posts Table | Buttercup Malaysia - 14 of 14</vt:lpstr>
      <vt:lpstr>Facebook Custom Reach (Collumn Chart) | Buttercup Malaysia</vt:lpstr>
      <vt:lpstr>Facebook Total Engagements | Buttercup Malaysia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Frederik Peiniger</dc:creator>
  <cp:lastModifiedBy>Frederik Peiniger</cp:lastModifiedBy>
  <cp:revision>1</cp:revision>
  <dcterms:created xsi:type="dcterms:W3CDTF">2020-11-11T06:34:54Z</dcterms:created>
  <dcterms:modified xsi:type="dcterms:W3CDTF">2020-11-11T06:35:44Z</dcterms:modified>
</cp:coreProperties>
</file>