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5" r:id="rId19"/>
    <p:sldId id="276" r:id="rId20"/>
    <p:sldId id="277" r:id="rId21"/>
    <p:sldId id="278" r:id="rId22"/>
    <p:sldId id="280" r:id="rId23"/>
    <p:sldId id="281" r:id="rId24"/>
    <p:sldId id="282" r:id="rId25"/>
    <p:sldId id="283" r:id="rId26"/>
    <p:sldId id="284" r:id="rId27"/>
    <p:sldId id="285" r:id="rId28"/>
    <p:sldId id="286" r:id="rId29"/>
    <p:sldId id="287" r:id="rId30"/>
    <p:sldId id="288" r:id="rId31"/>
    <p:sldId id="289" r:id="rId32"/>
    <p:sldId id="290" r:id="rId33"/>
    <p:sldId id="291" r:id="rId34"/>
    <p:sldId id="292" r:id="rId35"/>
    <p:sldId id="293" r:id="rId36"/>
    <p:sldId id="294" r:id="rId37"/>
    <p:sldId id="295" r:id="rId38"/>
    <p:sldId id="296" r:id="rId39"/>
    <p:sldId id="297" r:id="rId40"/>
  </p:sldIdLst>
  <p:sldSz cx="9144000" cy="6858000" type="screen4x3"/>
  <p:notesSz cx="6858000" cy="9144000"/>
  <p:embeddedFontLst>
    <p:embeddedFont>
      <p:font typeface="Calibri" panose="020F0502020204030204" pitchFamily="34" charset="0"/>
      <p:regular r:id="rId41"/>
      <p:bold r:id="rId42"/>
      <p:italic r:id="rId43"/>
      <p:boldItalic r:id="rId4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2.fntdata"/><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3.fntdata"/><Relationship Id="rId48"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Sheet1!$A$2:$A$32</c:f>
              <c:numCache>
                <c:formatCode>m/d/yyyy</c:formatCode>
                <c:ptCount val="31"/>
                <c:pt idx="0">
                  <c:v>44105</c:v>
                </c:pt>
                <c:pt idx="1">
                  <c:v>44106</c:v>
                </c:pt>
                <c:pt idx="2">
                  <c:v>44107</c:v>
                </c:pt>
                <c:pt idx="3">
                  <c:v>44108</c:v>
                </c:pt>
                <c:pt idx="4">
                  <c:v>44109</c:v>
                </c:pt>
                <c:pt idx="5">
                  <c:v>44110</c:v>
                </c:pt>
                <c:pt idx="6">
                  <c:v>44111</c:v>
                </c:pt>
                <c:pt idx="7">
                  <c:v>44112</c:v>
                </c:pt>
                <c:pt idx="8">
                  <c:v>44113</c:v>
                </c:pt>
                <c:pt idx="9">
                  <c:v>44114</c:v>
                </c:pt>
                <c:pt idx="10">
                  <c:v>44115</c:v>
                </c:pt>
                <c:pt idx="11">
                  <c:v>44116</c:v>
                </c:pt>
                <c:pt idx="12">
                  <c:v>44117</c:v>
                </c:pt>
                <c:pt idx="13">
                  <c:v>44118</c:v>
                </c:pt>
                <c:pt idx="14">
                  <c:v>44119</c:v>
                </c:pt>
                <c:pt idx="15">
                  <c:v>44120</c:v>
                </c:pt>
                <c:pt idx="16">
                  <c:v>44121</c:v>
                </c:pt>
                <c:pt idx="17">
                  <c:v>44122</c:v>
                </c:pt>
                <c:pt idx="18">
                  <c:v>44123</c:v>
                </c:pt>
                <c:pt idx="19">
                  <c:v>44124</c:v>
                </c:pt>
                <c:pt idx="20">
                  <c:v>44125</c:v>
                </c:pt>
                <c:pt idx="21">
                  <c:v>44126</c:v>
                </c:pt>
                <c:pt idx="22">
                  <c:v>44127</c:v>
                </c:pt>
                <c:pt idx="23">
                  <c:v>44128</c:v>
                </c:pt>
                <c:pt idx="24">
                  <c:v>44129</c:v>
                </c:pt>
                <c:pt idx="25">
                  <c:v>44130</c:v>
                </c:pt>
                <c:pt idx="26">
                  <c:v>44131</c:v>
                </c:pt>
                <c:pt idx="27">
                  <c:v>44132</c:v>
                </c:pt>
                <c:pt idx="28">
                  <c:v>44133</c:v>
                </c:pt>
                <c:pt idx="29">
                  <c:v>44134</c:v>
                </c:pt>
                <c:pt idx="30">
                  <c:v>44135</c:v>
                </c:pt>
              </c:numCache>
            </c:numRef>
          </c:cat>
          <c:val>
            <c:numRef>
              <c:f>Sheet1!$B$2:$B$32</c:f>
              <c:numCache>
                <c:formatCode>General</c:formatCode>
                <c:ptCount val="31"/>
                <c:pt idx="0">
                  <c:v>3058</c:v>
                </c:pt>
                <c:pt idx="1">
                  <c:v>3023</c:v>
                </c:pt>
                <c:pt idx="2">
                  <c:v>2376</c:v>
                </c:pt>
                <c:pt idx="3">
                  <c:v>2681</c:v>
                </c:pt>
                <c:pt idx="4">
                  <c:v>2552</c:v>
                </c:pt>
                <c:pt idx="5">
                  <c:v>4837</c:v>
                </c:pt>
                <c:pt idx="6">
                  <c:v>4112</c:v>
                </c:pt>
                <c:pt idx="7">
                  <c:v>2264</c:v>
                </c:pt>
                <c:pt idx="8">
                  <c:v>2313</c:v>
                </c:pt>
                <c:pt idx="9">
                  <c:v>1967</c:v>
                </c:pt>
                <c:pt idx="10">
                  <c:v>3187</c:v>
                </c:pt>
                <c:pt idx="11">
                  <c:v>3854</c:v>
                </c:pt>
                <c:pt idx="12">
                  <c:v>5870</c:v>
                </c:pt>
                <c:pt idx="13">
                  <c:v>8704</c:v>
                </c:pt>
                <c:pt idx="14">
                  <c:v>4332</c:v>
                </c:pt>
                <c:pt idx="15">
                  <c:v>6388</c:v>
                </c:pt>
                <c:pt idx="16">
                  <c:v>5543</c:v>
                </c:pt>
                <c:pt idx="17">
                  <c:v>7000</c:v>
                </c:pt>
                <c:pt idx="18">
                  <c:v>5336</c:v>
                </c:pt>
                <c:pt idx="19">
                  <c:v>4859</c:v>
                </c:pt>
                <c:pt idx="20">
                  <c:v>12453</c:v>
                </c:pt>
                <c:pt idx="21">
                  <c:v>10657</c:v>
                </c:pt>
                <c:pt idx="22">
                  <c:v>12716</c:v>
                </c:pt>
                <c:pt idx="23">
                  <c:v>9581</c:v>
                </c:pt>
                <c:pt idx="24">
                  <c:v>3099</c:v>
                </c:pt>
                <c:pt idx="25">
                  <c:v>3543</c:v>
                </c:pt>
                <c:pt idx="26">
                  <c:v>2959</c:v>
                </c:pt>
                <c:pt idx="27">
                  <c:v>2332</c:v>
                </c:pt>
                <c:pt idx="28">
                  <c:v>4135</c:v>
                </c:pt>
                <c:pt idx="29">
                  <c:v>4451</c:v>
                </c:pt>
                <c:pt idx="30">
                  <c:v>7772</c:v>
                </c:pt>
              </c:numCache>
            </c:numRef>
          </c:val>
          <c:smooth val="0"/>
          <c:extLst>
            <c:ext xmlns:c16="http://schemas.microsoft.com/office/drawing/2014/chart" uri="{C3380CC4-5D6E-409C-BE32-E72D297353CC}">
              <c16:uniqueId val="{00000000-CE4B-4A4A-8187-95A7361A23E4}"/>
            </c:ext>
          </c:extLst>
        </c:ser>
        <c:dLbls>
          <c:showLegendKey val="0"/>
          <c:showVal val="0"/>
          <c:showCatName val="0"/>
          <c:showSerName val="0"/>
          <c:showPercent val="0"/>
          <c:showBubbleSize val="0"/>
        </c:dLbls>
        <c:smooth val="0"/>
        <c:axId val="321139624"/>
        <c:axId val="321140280"/>
      </c:lineChart>
      <c:dateAx>
        <c:axId val="3211396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1140280"/>
        <c:crosses val="autoZero"/>
        <c:auto val="1"/>
        <c:lblOffset val="100"/>
        <c:baseTimeUnit val="days"/>
      </c:dateAx>
      <c:valAx>
        <c:axId val="3211402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11396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Sheet1!$A$2:$A$32</c:f>
              <c:numCache>
                <c:formatCode>m/d/yyyy</c:formatCode>
                <c:ptCount val="31"/>
                <c:pt idx="0">
                  <c:v>44105</c:v>
                </c:pt>
                <c:pt idx="1">
                  <c:v>44106</c:v>
                </c:pt>
                <c:pt idx="2">
                  <c:v>44107</c:v>
                </c:pt>
                <c:pt idx="3">
                  <c:v>44108</c:v>
                </c:pt>
                <c:pt idx="4">
                  <c:v>44109</c:v>
                </c:pt>
                <c:pt idx="5">
                  <c:v>44110</c:v>
                </c:pt>
                <c:pt idx="6">
                  <c:v>44111</c:v>
                </c:pt>
                <c:pt idx="7">
                  <c:v>44112</c:v>
                </c:pt>
                <c:pt idx="8">
                  <c:v>44113</c:v>
                </c:pt>
                <c:pt idx="9">
                  <c:v>44114</c:v>
                </c:pt>
                <c:pt idx="10">
                  <c:v>44115</c:v>
                </c:pt>
                <c:pt idx="11">
                  <c:v>44116</c:v>
                </c:pt>
                <c:pt idx="12">
                  <c:v>44117</c:v>
                </c:pt>
                <c:pt idx="13">
                  <c:v>44118</c:v>
                </c:pt>
                <c:pt idx="14">
                  <c:v>44119</c:v>
                </c:pt>
                <c:pt idx="15">
                  <c:v>44120</c:v>
                </c:pt>
                <c:pt idx="16">
                  <c:v>44121</c:v>
                </c:pt>
                <c:pt idx="17">
                  <c:v>44122</c:v>
                </c:pt>
                <c:pt idx="18">
                  <c:v>44123</c:v>
                </c:pt>
                <c:pt idx="19">
                  <c:v>44124</c:v>
                </c:pt>
                <c:pt idx="20">
                  <c:v>44125</c:v>
                </c:pt>
                <c:pt idx="21">
                  <c:v>44126</c:v>
                </c:pt>
                <c:pt idx="22">
                  <c:v>44127</c:v>
                </c:pt>
                <c:pt idx="23">
                  <c:v>44128</c:v>
                </c:pt>
                <c:pt idx="24">
                  <c:v>44129</c:v>
                </c:pt>
                <c:pt idx="25">
                  <c:v>44130</c:v>
                </c:pt>
                <c:pt idx="26">
                  <c:v>44131</c:v>
                </c:pt>
                <c:pt idx="27">
                  <c:v>44132</c:v>
                </c:pt>
                <c:pt idx="28">
                  <c:v>44133</c:v>
                </c:pt>
                <c:pt idx="29">
                  <c:v>44134</c:v>
                </c:pt>
                <c:pt idx="30">
                  <c:v>44135</c:v>
                </c:pt>
              </c:numCache>
            </c:numRef>
          </c:cat>
          <c:val>
            <c:numRef>
              <c:f>Sheet1!$B$2:$B$32</c:f>
              <c:numCache>
                <c:formatCode>General</c:formatCode>
                <c:ptCount val="31"/>
                <c:pt idx="0">
                  <c:v>73</c:v>
                </c:pt>
                <c:pt idx="1">
                  <c:v>75</c:v>
                </c:pt>
                <c:pt idx="2">
                  <c:v>61</c:v>
                </c:pt>
                <c:pt idx="3">
                  <c:v>58</c:v>
                </c:pt>
                <c:pt idx="4">
                  <c:v>54</c:v>
                </c:pt>
                <c:pt idx="5">
                  <c:v>162</c:v>
                </c:pt>
                <c:pt idx="6">
                  <c:v>216</c:v>
                </c:pt>
                <c:pt idx="7">
                  <c:v>87</c:v>
                </c:pt>
                <c:pt idx="8">
                  <c:v>90</c:v>
                </c:pt>
                <c:pt idx="9">
                  <c:v>56</c:v>
                </c:pt>
                <c:pt idx="10">
                  <c:v>104</c:v>
                </c:pt>
                <c:pt idx="11">
                  <c:v>122</c:v>
                </c:pt>
                <c:pt idx="12">
                  <c:v>244</c:v>
                </c:pt>
                <c:pt idx="13">
                  <c:v>389</c:v>
                </c:pt>
                <c:pt idx="14">
                  <c:v>144</c:v>
                </c:pt>
                <c:pt idx="15">
                  <c:v>286</c:v>
                </c:pt>
                <c:pt idx="16">
                  <c:v>171</c:v>
                </c:pt>
                <c:pt idx="17">
                  <c:v>241</c:v>
                </c:pt>
                <c:pt idx="18">
                  <c:v>233</c:v>
                </c:pt>
                <c:pt idx="19">
                  <c:v>57</c:v>
                </c:pt>
                <c:pt idx="20">
                  <c:v>404</c:v>
                </c:pt>
                <c:pt idx="21">
                  <c:v>277</c:v>
                </c:pt>
                <c:pt idx="22">
                  <c:v>323</c:v>
                </c:pt>
                <c:pt idx="23">
                  <c:v>180</c:v>
                </c:pt>
                <c:pt idx="24">
                  <c:v>69</c:v>
                </c:pt>
                <c:pt idx="25">
                  <c:v>94</c:v>
                </c:pt>
                <c:pt idx="26">
                  <c:v>99</c:v>
                </c:pt>
                <c:pt idx="27">
                  <c:v>58</c:v>
                </c:pt>
                <c:pt idx="28">
                  <c:v>130</c:v>
                </c:pt>
                <c:pt idx="29">
                  <c:v>107</c:v>
                </c:pt>
                <c:pt idx="30">
                  <c:v>258</c:v>
                </c:pt>
              </c:numCache>
            </c:numRef>
          </c:val>
          <c:smooth val="0"/>
          <c:extLst>
            <c:ext xmlns:c16="http://schemas.microsoft.com/office/drawing/2014/chart" uri="{C3380CC4-5D6E-409C-BE32-E72D297353CC}">
              <c16:uniqueId val="{00000000-ECD3-4949-B15E-9AA33D812935}"/>
            </c:ext>
          </c:extLst>
        </c:ser>
        <c:dLbls>
          <c:showLegendKey val="0"/>
          <c:showVal val="0"/>
          <c:showCatName val="0"/>
          <c:showSerName val="0"/>
          <c:showPercent val="0"/>
          <c:showBubbleSize val="0"/>
        </c:dLbls>
        <c:smooth val="0"/>
        <c:axId val="327363928"/>
        <c:axId val="327364584"/>
      </c:lineChart>
      <c:dateAx>
        <c:axId val="3273639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7364584"/>
        <c:crosses val="autoZero"/>
        <c:auto val="1"/>
        <c:lblOffset val="100"/>
        <c:baseTimeUnit val="days"/>
      </c:dateAx>
      <c:valAx>
        <c:axId val="3273645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73639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Sheet1!$A$2:$A$32</c:f>
              <c:numCache>
                <c:formatCode>m/d/yyyy</c:formatCode>
                <c:ptCount val="31"/>
                <c:pt idx="0">
                  <c:v>44105</c:v>
                </c:pt>
                <c:pt idx="1">
                  <c:v>44106</c:v>
                </c:pt>
                <c:pt idx="2">
                  <c:v>44107</c:v>
                </c:pt>
                <c:pt idx="3">
                  <c:v>44108</c:v>
                </c:pt>
                <c:pt idx="4">
                  <c:v>44109</c:v>
                </c:pt>
                <c:pt idx="5">
                  <c:v>44110</c:v>
                </c:pt>
                <c:pt idx="6">
                  <c:v>44111</c:v>
                </c:pt>
                <c:pt idx="7">
                  <c:v>44112</c:v>
                </c:pt>
                <c:pt idx="8">
                  <c:v>44113</c:v>
                </c:pt>
                <c:pt idx="9">
                  <c:v>44114</c:v>
                </c:pt>
                <c:pt idx="10">
                  <c:v>44115</c:v>
                </c:pt>
                <c:pt idx="11">
                  <c:v>44116</c:v>
                </c:pt>
                <c:pt idx="12">
                  <c:v>44117</c:v>
                </c:pt>
                <c:pt idx="13">
                  <c:v>44118</c:v>
                </c:pt>
                <c:pt idx="14">
                  <c:v>44119</c:v>
                </c:pt>
                <c:pt idx="15">
                  <c:v>44120</c:v>
                </c:pt>
                <c:pt idx="16">
                  <c:v>44121</c:v>
                </c:pt>
                <c:pt idx="17">
                  <c:v>44122</c:v>
                </c:pt>
                <c:pt idx="18">
                  <c:v>44123</c:v>
                </c:pt>
                <c:pt idx="19">
                  <c:v>44124</c:v>
                </c:pt>
                <c:pt idx="20">
                  <c:v>44125</c:v>
                </c:pt>
                <c:pt idx="21">
                  <c:v>44126</c:v>
                </c:pt>
                <c:pt idx="22">
                  <c:v>44127</c:v>
                </c:pt>
                <c:pt idx="23">
                  <c:v>44128</c:v>
                </c:pt>
                <c:pt idx="24">
                  <c:v>44129</c:v>
                </c:pt>
                <c:pt idx="25">
                  <c:v>44130</c:v>
                </c:pt>
                <c:pt idx="26">
                  <c:v>44131</c:v>
                </c:pt>
                <c:pt idx="27">
                  <c:v>44132</c:v>
                </c:pt>
                <c:pt idx="28">
                  <c:v>44133</c:v>
                </c:pt>
                <c:pt idx="29">
                  <c:v>44134</c:v>
                </c:pt>
                <c:pt idx="30">
                  <c:v>44135</c:v>
                </c:pt>
              </c:numCache>
            </c:numRef>
          </c:cat>
          <c:val>
            <c:numRef>
              <c:f>Sheet1!$B$2:$B$32</c:f>
              <c:numCache>
                <c:formatCode>General</c:formatCode>
                <c:ptCount val="31"/>
                <c:pt idx="0">
                  <c:v>0</c:v>
                </c:pt>
                <c:pt idx="1">
                  <c:v>56</c:v>
                </c:pt>
                <c:pt idx="2">
                  <c:v>0</c:v>
                </c:pt>
                <c:pt idx="3">
                  <c:v>6</c:v>
                </c:pt>
                <c:pt idx="4">
                  <c:v>0</c:v>
                </c:pt>
                <c:pt idx="5">
                  <c:v>94</c:v>
                </c:pt>
                <c:pt idx="6">
                  <c:v>0</c:v>
                </c:pt>
                <c:pt idx="7">
                  <c:v>20</c:v>
                </c:pt>
                <c:pt idx="8">
                  <c:v>0</c:v>
                </c:pt>
                <c:pt idx="9">
                  <c:v>14</c:v>
                </c:pt>
                <c:pt idx="10">
                  <c:v>0</c:v>
                </c:pt>
                <c:pt idx="11">
                  <c:v>48</c:v>
                </c:pt>
                <c:pt idx="12">
                  <c:v>0</c:v>
                </c:pt>
                <c:pt idx="13">
                  <c:v>65</c:v>
                </c:pt>
                <c:pt idx="14">
                  <c:v>0</c:v>
                </c:pt>
                <c:pt idx="15">
                  <c:v>291</c:v>
                </c:pt>
                <c:pt idx="16">
                  <c:v>24</c:v>
                </c:pt>
                <c:pt idx="17">
                  <c:v>82</c:v>
                </c:pt>
                <c:pt idx="18">
                  <c:v>18</c:v>
                </c:pt>
                <c:pt idx="19">
                  <c:v>0</c:v>
                </c:pt>
                <c:pt idx="20">
                  <c:v>120</c:v>
                </c:pt>
                <c:pt idx="21">
                  <c:v>0</c:v>
                </c:pt>
                <c:pt idx="22">
                  <c:v>136</c:v>
                </c:pt>
                <c:pt idx="23">
                  <c:v>0</c:v>
                </c:pt>
                <c:pt idx="24">
                  <c:v>0</c:v>
                </c:pt>
                <c:pt idx="25">
                  <c:v>0</c:v>
                </c:pt>
                <c:pt idx="26">
                  <c:v>33</c:v>
                </c:pt>
                <c:pt idx="27">
                  <c:v>0</c:v>
                </c:pt>
                <c:pt idx="28">
                  <c:v>53</c:v>
                </c:pt>
                <c:pt idx="29">
                  <c:v>18</c:v>
                </c:pt>
                <c:pt idx="30">
                  <c:v>66</c:v>
                </c:pt>
              </c:numCache>
            </c:numRef>
          </c:val>
          <c:smooth val="0"/>
          <c:extLst>
            <c:ext xmlns:c16="http://schemas.microsoft.com/office/drawing/2014/chart" uri="{C3380CC4-5D6E-409C-BE32-E72D297353CC}">
              <c16:uniqueId val="{00000000-38E3-4AFC-934C-1BE33738D39E}"/>
            </c:ext>
          </c:extLst>
        </c:ser>
        <c:dLbls>
          <c:showLegendKey val="0"/>
          <c:showVal val="0"/>
          <c:showCatName val="0"/>
          <c:showSerName val="0"/>
          <c:showPercent val="0"/>
          <c:showBubbleSize val="0"/>
        </c:dLbls>
        <c:smooth val="0"/>
        <c:axId val="326268536"/>
        <c:axId val="326269848"/>
      </c:lineChart>
      <c:dateAx>
        <c:axId val="3262685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269848"/>
        <c:crosses val="autoZero"/>
        <c:auto val="1"/>
        <c:lblOffset val="100"/>
        <c:baseTimeUnit val="days"/>
      </c:dateAx>
      <c:valAx>
        <c:axId val="3262698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2685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SCS Dairy MY</c:v>
                </c:pt>
              </c:strCache>
            </c:strRef>
          </c:cat>
          <c:val>
            <c:numRef>
              <c:f>Sheet1!$B$2</c:f>
              <c:numCache>
                <c:formatCode>General</c:formatCode>
                <c:ptCount val="1"/>
                <c:pt idx="0">
                  <c:v>1214</c:v>
                </c:pt>
              </c:numCache>
            </c:numRef>
          </c:val>
          <c:extLst>
            <c:ext xmlns:c16="http://schemas.microsoft.com/office/drawing/2014/chart" uri="{C3380CC4-5D6E-409C-BE32-E72D297353CC}">
              <c16:uniqueId val="{00000000-0E45-4963-B55B-8E41EDE1AA84}"/>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SCS Dairy MY</c:v>
                </c:pt>
              </c:strCache>
            </c:strRef>
          </c:cat>
          <c:val>
            <c:numRef>
              <c:f>Sheet1!$C$2</c:f>
              <c:numCache>
                <c:formatCode>General</c:formatCode>
                <c:ptCount val="1"/>
                <c:pt idx="0">
                  <c:v>27</c:v>
                </c:pt>
              </c:numCache>
            </c:numRef>
          </c:val>
          <c:extLst>
            <c:ext xmlns:c16="http://schemas.microsoft.com/office/drawing/2014/chart" uri="{C3380CC4-5D6E-409C-BE32-E72D297353CC}">
              <c16:uniqueId val="{00000001-0E45-4963-B55B-8E41EDE1AA84}"/>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SCS Dairy MY</c:v>
                </c:pt>
              </c:strCache>
            </c:strRef>
          </c:cat>
          <c:val>
            <c:numRef>
              <c:f>Sheet1!$D$2</c:f>
              <c:numCache>
                <c:formatCode>General</c:formatCode>
                <c:ptCount val="1"/>
                <c:pt idx="0">
                  <c:v>0</c:v>
                </c:pt>
              </c:numCache>
            </c:numRef>
          </c:val>
          <c:extLst>
            <c:ext xmlns:c16="http://schemas.microsoft.com/office/drawing/2014/chart" uri="{C3380CC4-5D6E-409C-BE32-E72D297353CC}">
              <c16:uniqueId val="{00000002-0E45-4963-B55B-8E41EDE1AA84}"/>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SCS Dairy MY</c:v>
                </c:pt>
              </c:strCache>
            </c:strRef>
          </c:cat>
          <c:val>
            <c:numRef>
              <c:f>Sheet1!$E$2</c:f>
              <c:numCache>
                <c:formatCode>General</c:formatCode>
                <c:ptCount val="1"/>
                <c:pt idx="0">
                  <c:v>1</c:v>
                </c:pt>
              </c:numCache>
            </c:numRef>
          </c:val>
          <c:extLst>
            <c:ext xmlns:c16="http://schemas.microsoft.com/office/drawing/2014/chart" uri="{C3380CC4-5D6E-409C-BE32-E72D297353CC}">
              <c16:uniqueId val="{00000003-0E45-4963-B55B-8E41EDE1AA84}"/>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SCS Dairy MY</c:v>
                </c:pt>
              </c:strCache>
            </c:strRef>
          </c:cat>
          <c:val>
            <c:numRef>
              <c:f>Sheet1!$F$2</c:f>
              <c:numCache>
                <c:formatCode>General</c:formatCode>
                <c:ptCount val="1"/>
                <c:pt idx="0">
                  <c:v>0</c:v>
                </c:pt>
              </c:numCache>
            </c:numRef>
          </c:val>
          <c:extLst>
            <c:ext xmlns:c16="http://schemas.microsoft.com/office/drawing/2014/chart" uri="{C3380CC4-5D6E-409C-BE32-E72D297353CC}">
              <c16:uniqueId val="{00000004-0E45-4963-B55B-8E41EDE1AA84}"/>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SCS Dairy MY</c:v>
                </c:pt>
              </c:strCache>
            </c:strRef>
          </c:cat>
          <c:val>
            <c:numRef>
              <c:f>Sheet1!$G$2</c:f>
              <c:numCache>
                <c:formatCode>General</c:formatCode>
                <c:ptCount val="1"/>
                <c:pt idx="0">
                  <c:v>0</c:v>
                </c:pt>
              </c:numCache>
            </c:numRef>
          </c:val>
          <c:extLst>
            <c:ext xmlns:c16="http://schemas.microsoft.com/office/drawing/2014/chart" uri="{C3380CC4-5D6E-409C-BE32-E72D297353CC}">
              <c16:uniqueId val="{00000005-0E45-4963-B55B-8E41EDE1AA84}"/>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SCS Dairy MY</c:v>
                </c:pt>
              </c:strCache>
            </c:strRef>
          </c:cat>
          <c:val>
            <c:numRef>
              <c:f>Sheet1!$H$2</c:f>
              <c:numCache>
                <c:formatCode>General</c:formatCode>
                <c:ptCount val="1"/>
                <c:pt idx="0">
                  <c:v>57</c:v>
                </c:pt>
              </c:numCache>
            </c:numRef>
          </c:val>
          <c:extLst>
            <c:ext xmlns:c16="http://schemas.microsoft.com/office/drawing/2014/chart" uri="{C3380CC4-5D6E-409C-BE32-E72D297353CC}">
              <c16:uniqueId val="{00000006-0E45-4963-B55B-8E41EDE1AA84}"/>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SCS Dairy MY</c:v>
                </c:pt>
              </c:strCache>
            </c:strRef>
          </c:cat>
          <c:val>
            <c:numRef>
              <c:f>Sheet1!$I$2</c:f>
              <c:numCache>
                <c:formatCode>General</c:formatCode>
                <c:ptCount val="1"/>
                <c:pt idx="0">
                  <c:v>246</c:v>
                </c:pt>
              </c:numCache>
            </c:numRef>
          </c:val>
          <c:extLst>
            <c:ext xmlns:c16="http://schemas.microsoft.com/office/drawing/2014/chart" uri="{C3380CC4-5D6E-409C-BE32-E72D297353CC}">
              <c16:uniqueId val="{00000007-0E45-4963-B55B-8E41EDE1AA84}"/>
            </c:ext>
          </c:extLst>
        </c:ser>
        <c:dLbls>
          <c:showLegendKey val="0"/>
          <c:showVal val="0"/>
          <c:showCatName val="0"/>
          <c:showSerName val="0"/>
          <c:showPercent val="0"/>
          <c:showBubbleSize val="0"/>
        </c:dLbls>
        <c:gapWidth val="150"/>
        <c:overlap val="100"/>
        <c:axId val="326272800"/>
        <c:axId val="326267880"/>
      </c:barChart>
      <c:catAx>
        <c:axId val="3262728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267880"/>
        <c:crosses val="autoZero"/>
        <c:auto val="1"/>
        <c:lblAlgn val="ctr"/>
        <c:lblOffset val="100"/>
        <c:noMultiLvlLbl val="0"/>
      </c:catAx>
      <c:valAx>
        <c:axId val="32626788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2728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SCS Dairy MY</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3.9583115843685797E-2</c:v>
                </c:pt>
                <c:pt idx="1">
                  <c:v>5.5967335954808503E-2</c:v>
                </c:pt>
                <c:pt idx="2">
                  <c:v>9.3085569126909601E-2</c:v>
                </c:pt>
                <c:pt idx="3">
                  <c:v>3.9148136548700301E-2</c:v>
                </c:pt>
                <c:pt idx="4">
                  <c:v>0.13353864356056599</c:v>
                </c:pt>
                <c:pt idx="5">
                  <c:v>4.0598067531985499E-2</c:v>
                </c:pt>
                <c:pt idx="6">
                  <c:v>4.1758012318613598E-2</c:v>
                </c:pt>
              </c:numCache>
            </c:numRef>
          </c:val>
          <c:extLst>
            <c:ext xmlns:c16="http://schemas.microsoft.com/office/drawing/2014/chart" uri="{C3380CC4-5D6E-409C-BE32-E72D297353CC}">
              <c16:uniqueId val="{00000000-CE6E-4DDC-8C8B-CA1FF421EB5A}"/>
            </c:ext>
          </c:extLst>
        </c:ser>
        <c:dLbls>
          <c:showLegendKey val="0"/>
          <c:showVal val="0"/>
          <c:showCatName val="0"/>
          <c:showSerName val="0"/>
          <c:showPercent val="0"/>
          <c:showBubbleSize val="0"/>
        </c:dLbls>
        <c:gapWidth val="219"/>
        <c:overlap val="-27"/>
        <c:axId val="325923536"/>
        <c:axId val="325918616"/>
      </c:barChart>
      <c:catAx>
        <c:axId val="3259235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5918616"/>
        <c:crosses val="autoZero"/>
        <c:auto val="1"/>
        <c:lblAlgn val="ctr"/>
        <c:lblOffset val="100"/>
        <c:noMultiLvlLbl val="0"/>
      </c:catAx>
      <c:valAx>
        <c:axId val="3259186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59235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37</c:v>
                </c:pt>
                <c:pt idx="1">
                  <c:v>6685</c:v>
                </c:pt>
                <c:pt idx="2">
                  <c:v>4844</c:v>
                </c:pt>
                <c:pt idx="3">
                  <c:v>2728</c:v>
                </c:pt>
                <c:pt idx="4">
                  <c:v>1474</c:v>
                </c:pt>
                <c:pt idx="5">
                  <c:v>1059</c:v>
                </c:pt>
                <c:pt idx="6">
                  <c:v>803</c:v>
                </c:pt>
              </c:numCache>
            </c:numRef>
          </c:val>
          <c:extLst>
            <c:ext xmlns:c16="http://schemas.microsoft.com/office/drawing/2014/chart" uri="{C3380CC4-5D6E-409C-BE32-E72D297353CC}">
              <c16:uniqueId val="{00000000-14C8-4618-AE47-D7760A92F123}"/>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180</c:v>
                </c:pt>
                <c:pt idx="1">
                  <c:v>11048</c:v>
                </c:pt>
                <c:pt idx="2">
                  <c:v>22906</c:v>
                </c:pt>
                <c:pt idx="3">
                  <c:v>30517</c:v>
                </c:pt>
                <c:pt idx="4">
                  <c:v>17277</c:v>
                </c:pt>
                <c:pt idx="5">
                  <c:v>10797</c:v>
                </c:pt>
                <c:pt idx="6">
                  <c:v>4003</c:v>
                </c:pt>
              </c:numCache>
            </c:numRef>
          </c:val>
          <c:extLst>
            <c:ext xmlns:c16="http://schemas.microsoft.com/office/drawing/2014/chart" uri="{C3380CC4-5D6E-409C-BE32-E72D297353CC}">
              <c16:uniqueId val="{00000001-14C8-4618-AE47-D7760A92F123}"/>
            </c:ext>
          </c:extLst>
        </c:ser>
        <c:dLbls>
          <c:showLegendKey val="0"/>
          <c:showVal val="0"/>
          <c:showCatName val="0"/>
          <c:showSerName val="0"/>
          <c:showPercent val="0"/>
          <c:showBubbleSize val="0"/>
        </c:dLbls>
        <c:gapWidth val="219"/>
        <c:overlap val="-27"/>
        <c:axId val="335009312"/>
        <c:axId val="335002424"/>
      </c:barChart>
      <c:catAx>
        <c:axId val="3350093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5002424"/>
        <c:crosses val="autoZero"/>
        <c:auto val="1"/>
        <c:lblAlgn val="ctr"/>
        <c:lblOffset val="100"/>
        <c:noMultiLvlLbl val="0"/>
      </c:catAx>
      <c:valAx>
        <c:axId val="3350024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50093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Sheet1!$A$2:$A$32</c:f>
              <c:numCache>
                <c:formatCode>m/d/yyyy</c:formatCode>
                <c:ptCount val="31"/>
                <c:pt idx="0">
                  <c:v>44105</c:v>
                </c:pt>
                <c:pt idx="1">
                  <c:v>44106</c:v>
                </c:pt>
                <c:pt idx="2">
                  <c:v>44107</c:v>
                </c:pt>
                <c:pt idx="3">
                  <c:v>44108</c:v>
                </c:pt>
                <c:pt idx="4">
                  <c:v>44109</c:v>
                </c:pt>
                <c:pt idx="5">
                  <c:v>44110</c:v>
                </c:pt>
                <c:pt idx="6">
                  <c:v>44111</c:v>
                </c:pt>
                <c:pt idx="7">
                  <c:v>44112</c:v>
                </c:pt>
                <c:pt idx="8">
                  <c:v>44113</c:v>
                </c:pt>
                <c:pt idx="9">
                  <c:v>44114</c:v>
                </c:pt>
                <c:pt idx="10">
                  <c:v>44115</c:v>
                </c:pt>
                <c:pt idx="11">
                  <c:v>44116</c:v>
                </c:pt>
                <c:pt idx="12">
                  <c:v>44117</c:v>
                </c:pt>
                <c:pt idx="13">
                  <c:v>44118</c:v>
                </c:pt>
                <c:pt idx="14">
                  <c:v>44119</c:v>
                </c:pt>
                <c:pt idx="15">
                  <c:v>44120</c:v>
                </c:pt>
                <c:pt idx="16">
                  <c:v>44121</c:v>
                </c:pt>
                <c:pt idx="17">
                  <c:v>44122</c:v>
                </c:pt>
                <c:pt idx="18">
                  <c:v>44123</c:v>
                </c:pt>
                <c:pt idx="19">
                  <c:v>44124</c:v>
                </c:pt>
                <c:pt idx="20">
                  <c:v>44125</c:v>
                </c:pt>
                <c:pt idx="21">
                  <c:v>44126</c:v>
                </c:pt>
                <c:pt idx="22">
                  <c:v>44127</c:v>
                </c:pt>
                <c:pt idx="23">
                  <c:v>44128</c:v>
                </c:pt>
                <c:pt idx="24">
                  <c:v>44129</c:v>
                </c:pt>
                <c:pt idx="25">
                  <c:v>44130</c:v>
                </c:pt>
                <c:pt idx="26">
                  <c:v>44131</c:v>
                </c:pt>
                <c:pt idx="27">
                  <c:v>44132</c:v>
                </c:pt>
                <c:pt idx="28">
                  <c:v>44133</c:v>
                </c:pt>
                <c:pt idx="29">
                  <c:v>44134</c:v>
                </c:pt>
                <c:pt idx="30">
                  <c:v>44135</c:v>
                </c:pt>
              </c:numCache>
            </c:numRef>
          </c:cat>
          <c:val>
            <c:numRef>
              <c:f>Sheet1!$B$2:$B$32</c:f>
              <c:numCache>
                <c:formatCode>General</c:formatCode>
                <c:ptCount val="31"/>
                <c:pt idx="0">
                  <c:v>0</c:v>
                </c:pt>
                <c:pt idx="1">
                  <c:v>4.9723901494334102E-2</c:v>
                </c:pt>
                <c:pt idx="2">
                  <c:v>0</c:v>
                </c:pt>
                <c:pt idx="3">
                  <c:v>6.1041010839139502E-3</c:v>
                </c:pt>
                <c:pt idx="4">
                  <c:v>0</c:v>
                </c:pt>
                <c:pt idx="5">
                  <c:v>9.7620500305064098E-2</c:v>
                </c:pt>
                <c:pt idx="6">
                  <c:v>0</c:v>
                </c:pt>
                <c:pt idx="7">
                  <c:v>2.1782885622424201E-2</c:v>
                </c:pt>
                <c:pt idx="8">
                  <c:v>0</c:v>
                </c:pt>
                <c:pt idx="9">
                  <c:v>1.39370394244003E-2</c:v>
                </c:pt>
                <c:pt idx="10">
                  <c:v>0</c:v>
                </c:pt>
                <c:pt idx="11">
                  <c:v>6.2693741074849402E-2</c:v>
                </c:pt>
                <c:pt idx="12">
                  <c:v>0</c:v>
                </c:pt>
                <c:pt idx="13">
                  <c:v>6.96245496161947E-2</c:v>
                </c:pt>
                <c:pt idx="14">
                  <c:v>0</c:v>
                </c:pt>
                <c:pt idx="15">
                  <c:v>0.32885292966201202</c:v>
                </c:pt>
                <c:pt idx="16">
                  <c:v>3.3919532432291399E-2</c:v>
                </c:pt>
                <c:pt idx="17">
                  <c:v>7.7385248111017393E-2</c:v>
                </c:pt>
                <c:pt idx="18">
                  <c:v>1.6518004625041299E-2</c:v>
                </c:pt>
                <c:pt idx="19">
                  <c:v>0</c:v>
                </c:pt>
                <c:pt idx="20">
                  <c:v>0.13992577850009999</c:v>
                </c:pt>
                <c:pt idx="21">
                  <c:v>0</c:v>
                </c:pt>
                <c:pt idx="22">
                  <c:v>0.13728147916449401</c:v>
                </c:pt>
                <c:pt idx="23">
                  <c:v>0</c:v>
                </c:pt>
                <c:pt idx="24">
                  <c:v>0</c:v>
                </c:pt>
                <c:pt idx="25">
                  <c:v>0</c:v>
                </c:pt>
                <c:pt idx="26">
                  <c:v>3.515625E-2</c:v>
                </c:pt>
                <c:pt idx="27">
                  <c:v>0</c:v>
                </c:pt>
                <c:pt idx="28">
                  <c:v>5.6405984241035802E-2</c:v>
                </c:pt>
                <c:pt idx="29">
                  <c:v>1.8220941935931701E-2</c:v>
                </c:pt>
                <c:pt idx="30">
                  <c:v>7.3740554702478506E-2</c:v>
                </c:pt>
              </c:numCache>
            </c:numRef>
          </c:val>
          <c:smooth val="0"/>
          <c:extLst>
            <c:ext xmlns:c16="http://schemas.microsoft.com/office/drawing/2014/chart" uri="{C3380CC4-5D6E-409C-BE32-E72D297353CC}">
              <c16:uniqueId val="{00000000-E43B-4953-8472-25518813CB38}"/>
            </c:ext>
          </c:extLst>
        </c:ser>
        <c:dLbls>
          <c:showLegendKey val="0"/>
          <c:showVal val="0"/>
          <c:showCatName val="0"/>
          <c:showSerName val="0"/>
          <c:showPercent val="0"/>
          <c:showBubbleSize val="0"/>
        </c:dLbls>
        <c:smooth val="0"/>
        <c:axId val="335007344"/>
        <c:axId val="335006688"/>
      </c:lineChart>
      <c:dateAx>
        <c:axId val="3350073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5006688"/>
        <c:crosses val="autoZero"/>
        <c:auto val="1"/>
        <c:lblOffset val="100"/>
        <c:baseTimeUnit val="days"/>
      </c:dateAx>
      <c:valAx>
        <c:axId val="3350066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50073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Sheet1!$A$2:$A$32</c:f>
              <c:numCache>
                <c:formatCode>m/d/yyyy</c:formatCode>
                <c:ptCount val="31"/>
                <c:pt idx="0">
                  <c:v>44105</c:v>
                </c:pt>
                <c:pt idx="1">
                  <c:v>44106</c:v>
                </c:pt>
                <c:pt idx="2">
                  <c:v>44107</c:v>
                </c:pt>
                <c:pt idx="3">
                  <c:v>44108</c:v>
                </c:pt>
                <c:pt idx="4">
                  <c:v>44109</c:v>
                </c:pt>
                <c:pt idx="5">
                  <c:v>44110</c:v>
                </c:pt>
                <c:pt idx="6">
                  <c:v>44111</c:v>
                </c:pt>
                <c:pt idx="7">
                  <c:v>44112</c:v>
                </c:pt>
                <c:pt idx="8">
                  <c:v>44113</c:v>
                </c:pt>
                <c:pt idx="9">
                  <c:v>44114</c:v>
                </c:pt>
                <c:pt idx="10">
                  <c:v>44115</c:v>
                </c:pt>
                <c:pt idx="11">
                  <c:v>44116</c:v>
                </c:pt>
                <c:pt idx="12">
                  <c:v>44117</c:v>
                </c:pt>
                <c:pt idx="13">
                  <c:v>44118</c:v>
                </c:pt>
                <c:pt idx="14">
                  <c:v>44119</c:v>
                </c:pt>
                <c:pt idx="15">
                  <c:v>44120</c:v>
                </c:pt>
                <c:pt idx="16">
                  <c:v>44121</c:v>
                </c:pt>
                <c:pt idx="17">
                  <c:v>44122</c:v>
                </c:pt>
                <c:pt idx="18">
                  <c:v>44123</c:v>
                </c:pt>
                <c:pt idx="19">
                  <c:v>44124</c:v>
                </c:pt>
                <c:pt idx="20">
                  <c:v>44125</c:v>
                </c:pt>
                <c:pt idx="21">
                  <c:v>44126</c:v>
                </c:pt>
                <c:pt idx="22">
                  <c:v>44127</c:v>
                </c:pt>
                <c:pt idx="23">
                  <c:v>44128</c:v>
                </c:pt>
                <c:pt idx="24">
                  <c:v>44129</c:v>
                </c:pt>
                <c:pt idx="25">
                  <c:v>44130</c:v>
                </c:pt>
                <c:pt idx="26">
                  <c:v>44131</c:v>
                </c:pt>
                <c:pt idx="27">
                  <c:v>44132</c:v>
                </c:pt>
                <c:pt idx="28">
                  <c:v>44133</c:v>
                </c:pt>
                <c:pt idx="29">
                  <c:v>44134</c:v>
                </c:pt>
                <c:pt idx="30">
                  <c:v>44135</c:v>
                </c:pt>
              </c:numCache>
            </c:numRef>
          </c:cat>
          <c:val>
            <c:numRef>
              <c:f>Sheet1!$B$2:$B$32</c:f>
              <c:numCache>
                <c:formatCode>General</c:formatCode>
                <c:ptCount val="31"/>
                <c:pt idx="0">
                  <c:v>114621</c:v>
                </c:pt>
                <c:pt idx="1">
                  <c:v>114646</c:v>
                </c:pt>
                <c:pt idx="2">
                  <c:v>114664</c:v>
                </c:pt>
                <c:pt idx="3">
                  <c:v>114691</c:v>
                </c:pt>
                <c:pt idx="4">
                  <c:v>114718</c:v>
                </c:pt>
                <c:pt idx="5">
                  <c:v>114743</c:v>
                </c:pt>
                <c:pt idx="6">
                  <c:v>114760</c:v>
                </c:pt>
                <c:pt idx="7">
                  <c:v>114778</c:v>
                </c:pt>
                <c:pt idx="8">
                  <c:v>114793</c:v>
                </c:pt>
                <c:pt idx="9">
                  <c:v>114812</c:v>
                </c:pt>
                <c:pt idx="10">
                  <c:v>114832</c:v>
                </c:pt>
                <c:pt idx="11">
                  <c:v>114856</c:v>
                </c:pt>
                <c:pt idx="12">
                  <c:v>114888</c:v>
                </c:pt>
                <c:pt idx="13">
                  <c:v>114917</c:v>
                </c:pt>
                <c:pt idx="14">
                  <c:v>114934</c:v>
                </c:pt>
                <c:pt idx="15">
                  <c:v>114956</c:v>
                </c:pt>
                <c:pt idx="16">
                  <c:v>115001</c:v>
                </c:pt>
                <c:pt idx="17">
                  <c:v>115018</c:v>
                </c:pt>
                <c:pt idx="18">
                  <c:v>115035</c:v>
                </c:pt>
                <c:pt idx="19">
                  <c:v>115055</c:v>
                </c:pt>
                <c:pt idx="20">
                  <c:v>115067</c:v>
                </c:pt>
                <c:pt idx="21">
                  <c:v>115078</c:v>
                </c:pt>
                <c:pt idx="22">
                  <c:v>115106</c:v>
                </c:pt>
                <c:pt idx="23">
                  <c:v>115145</c:v>
                </c:pt>
                <c:pt idx="24">
                  <c:v>115171</c:v>
                </c:pt>
                <c:pt idx="25">
                  <c:v>115191</c:v>
                </c:pt>
                <c:pt idx="26">
                  <c:v>115210</c:v>
                </c:pt>
                <c:pt idx="27">
                  <c:v>115231</c:v>
                </c:pt>
                <c:pt idx="28">
                  <c:v>115242</c:v>
                </c:pt>
                <c:pt idx="29">
                  <c:v>115263</c:v>
                </c:pt>
                <c:pt idx="30">
                  <c:v>115275</c:v>
                </c:pt>
              </c:numCache>
            </c:numRef>
          </c:val>
          <c:smooth val="0"/>
          <c:extLst>
            <c:ext xmlns:c16="http://schemas.microsoft.com/office/drawing/2014/chart" uri="{C3380CC4-5D6E-409C-BE32-E72D297353CC}">
              <c16:uniqueId val="{00000000-A176-4AE8-AE56-F0250FDA23E9}"/>
            </c:ext>
          </c:extLst>
        </c:ser>
        <c:dLbls>
          <c:showLegendKey val="0"/>
          <c:showVal val="0"/>
          <c:showCatName val="0"/>
          <c:showSerName val="0"/>
          <c:showPercent val="0"/>
          <c:showBubbleSize val="0"/>
        </c:dLbls>
        <c:smooth val="0"/>
        <c:axId val="335015544"/>
        <c:axId val="335015872"/>
      </c:lineChart>
      <c:dateAx>
        <c:axId val="3350155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5015872"/>
        <c:crosses val="autoZero"/>
        <c:auto val="1"/>
        <c:lblOffset val="100"/>
        <c:baseTimeUnit val="days"/>
      </c:dateAx>
      <c:valAx>
        <c:axId val="3350158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5015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Sheet1!$A$2:$A$32</c:f>
              <c:numCache>
                <c:formatCode>m/d/yyyy</c:formatCode>
                <c:ptCount val="31"/>
                <c:pt idx="0">
                  <c:v>44105</c:v>
                </c:pt>
                <c:pt idx="1">
                  <c:v>44106</c:v>
                </c:pt>
                <c:pt idx="2">
                  <c:v>44107</c:v>
                </c:pt>
                <c:pt idx="3">
                  <c:v>44108</c:v>
                </c:pt>
                <c:pt idx="4">
                  <c:v>44109</c:v>
                </c:pt>
                <c:pt idx="5">
                  <c:v>44110</c:v>
                </c:pt>
                <c:pt idx="6">
                  <c:v>44111</c:v>
                </c:pt>
                <c:pt idx="7">
                  <c:v>44112</c:v>
                </c:pt>
                <c:pt idx="8">
                  <c:v>44113</c:v>
                </c:pt>
                <c:pt idx="9">
                  <c:v>44114</c:v>
                </c:pt>
                <c:pt idx="10">
                  <c:v>44115</c:v>
                </c:pt>
                <c:pt idx="11">
                  <c:v>44116</c:v>
                </c:pt>
                <c:pt idx="12">
                  <c:v>44117</c:v>
                </c:pt>
                <c:pt idx="13">
                  <c:v>44118</c:v>
                </c:pt>
                <c:pt idx="14">
                  <c:v>44119</c:v>
                </c:pt>
                <c:pt idx="15">
                  <c:v>44120</c:v>
                </c:pt>
                <c:pt idx="16">
                  <c:v>44121</c:v>
                </c:pt>
                <c:pt idx="17">
                  <c:v>44122</c:v>
                </c:pt>
                <c:pt idx="18">
                  <c:v>44123</c:v>
                </c:pt>
                <c:pt idx="19">
                  <c:v>44124</c:v>
                </c:pt>
                <c:pt idx="20">
                  <c:v>44125</c:v>
                </c:pt>
                <c:pt idx="21">
                  <c:v>44126</c:v>
                </c:pt>
                <c:pt idx="22">
                  <c:v>44127</c:v>
                </c:pt>
                <c:pt idx="23">
                  <c:v>44128</c:v>
                </c:pt>
                <c:pt idx="24">
                  <c:v>44129</c:v>
                </c:pt>
                <c:pt idx="25">
                  <c:v>44130</c:v>
                </c:pt>
                <c:pt idx="26">
                  <c:v>44131</c:v>
                </c:pt>
                <c:pt idx="27">
                  <c:v>44132</c:v>
                </c:pt>
                <c:pt idx="28">
                  <c:v>44133</c:v>
                </c:pt>
                <c:pt idx="29">
                  <c:v>44134</c:v>
                </c:pt>
                <c:pt idx="30">
                  <c:v>44135</c:v>
                </c:pt>
              </c:numCache>
            </c:numRef>
          </c:cat>
          <c:val>
            <c:numRef>
              <c:f>Sheet1!$B$2:$B$32</c:f>
              <c:numCache>
                <c:formatCode>General</c:formatCode>
                <c:ptCount val="31"/>
                <c:pt idx="0">
                  <c:v>37</c:v>
                </c:pt>
                <c:pt idx="1">
                  <c:v>53</c:v>
                </c:pt>
                <c:pt idx="2">
                  <c:v>50</c:v>
                </c:pt>
                <c:pt idx="3">
                  <c:v>45</c:v>
                </c:pt>
                <c:pt idx="4">
                  <c:v>39</c:v>
                </c:pt>
                <c:pt idx="5">
                  <c:v>48</c:v>
                </c:pt>
                <c:pt idx="6">
                  <c:v>55</c:v>
                </c:pt>
                <c:pt idx="7">
                  <c:v>45</c:v>
                </c:pt>
                <c:pt idx="8">
                  <c:v>45</c:v>
                </c:pt>
                <c:pt idx="9">
                  <c:v>42</c:v>
                </c:pt>
                <c:pt idx="10">
                  <c:v>40</c:v>
                </c:pt>
                <c:pt idx="11">
                  <c:v>92</c:v>
                </c:pt>
                <c:pt idx="12">
                  <c:v>79</c:v>
                </c:pt>
                <c:pt idx="13">
                  <c:v>58</c:v>
                </c:pt>
                <c:pt idx="14">
                  <c:v>41</c:v>
                </c:pt>
                <c:pt idx="15">
                  <c:v>83</c:v>
                </c:pt>
                <c:pt idx="16">
                  <c:v>56</c:v>
                </c:pt>
                <c:pt idx="17">
                  <c:v>69</c:v>
                </c:pt>
                <c:pt idx="18">
                  <c:v>44</c:v>
                </c:pt>
                <c:pt idx="19">
                  <c:v>57</c:v>
                </c:pt>
                <c:pt idx="20">
                  <c:v>53</c:v>
                </c:pt>
                <c:pt idx="21">
                  <c:v>57</c:v>
                </c:pt>
                <c:pt idx="22">
                  <c:v>56</c:v>
                </c:pt>
                <c:pt idx="23">
                  <c:v>90</c:v>
                </c:pt>
                <c:pt idx="24">
                  <c:v>76</c:v>
                </c:pt>
                <c:pt idx="25">
                  <c:v>75</c:v>
                </c:pt>
                <c:pt idx="26">
                  <c:v>68</c:v>
                </c:pt>
                <c:pt idx="27">
                  <c:v>74</c:v>
                </c:pt>
                <c:pt idx="28">
                  <c:v>68</c:v>
                </c:pt>
                <c:pt idx="29">
                  <c:v>53</c:v>
                </c:pt>
                <c:pt idx="30">
                  <c:v>45</c:v>
                </c:pt>
              </c:numCache>
            </c:numRef>
          </c:val>
          <c:smooth val="0"/>
          <c:extLst>
            <c:ext xmlns:c16="http://schemas.microsoft.com/office/drawing/2014/chart" uri="{C3380CC4-5D6E-409C-BE32-E72D297353CC}">
              <c16:uniqueId val="{00000000-4C89-487D-AAF1-91BEA53B17B7}"/>
            </c:ext>
          </c:extLst>
        </c:ser>
        <c:dLbls>
          <c:showLegendKey val="0"/>
          <c:showVal val="0"/>
          <c:showCatName val="0"/>
          <c:showSerName val="0"/>
          <c:showPercent val="0"/>
          <c:showBubbleSize val="0"/>
        </c:dLbls>
        <c:smooth val="0"/>
        <c:axId val="335014232"/>
        <c:axId val="335012264"/>
      </c:lineChart>
      <c:dateAx>
        <c:axId val="3350142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5012264"/>
        <c:crosses val="autoZero"/>
        <c:auto val="1"/>
        <c:lblOffset val="100"/>
        <c:baseTimeUnit val="days"/>
      </c:dateAx>
      <c:valAx>
        <c:axId val="3350122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50142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SCS Dairy MY</c:v>
                </c:pt>
              </c:strCache>
            </c:strRef>
          </c:tx>
          <c:spPr>
            <a:solidFill>
              <a:schemeClr val="accent1"/>
            </a:solidFill>
            <a:ln>
              <a:noFill/>
            </a:ln>
            <a:effectLst/>
          </c:spPr>
          <c:invertIfNegative val="0"/>
          <c:cat>
            <c:strRef>
              <c:f>Sheet1!$A$2</c:f>
              <c:strCache>
                <c:ptCount val="1"/>
                <c:pt idx="0">
                  <c:v>2020-10</c:v>
                </c:pt>
              </c:strCache>
            </c:strRef>
          </c:cat>
          <c:val>
            <c:numRef>
              <c:f>Sheet1!$B$2</c:f>
              <c:numCache>
                <c:formatCode>General</c:formatCode>
                <c:ptCount val="1"/>
                <c:pt idx="0">
                  <c:v>5109</c:v>
                </c:pt>
              </c:numCache>
            </c:numRef>
          </c:val>
          <c:extLst>
            <c:ext xmlns:c16="http://schemas.microsoft.com/office/drawing/2014/chart" uri="{C3380CC4-5D6E-409C-BE32-E72D297353CC}">
              <c16:uniqueId val="{00000000-7608-47BB-B89D-643305ECB95F}"/>
            </c:ext>
          </c:extLst>
        </c:ser>
        <c:dLbls>
          <c:showLegendKey val="0"/>
          <c:showVal val="0"/>
          <c:showCatName val="0"/>
          <c:showSerName val="0"/>
          <c:showPercent val="0"/>
          <c:showBubbleSize val="0"/>
        </c:dLbls>
        <c:gapWidth val="219"/>
        <c:overlap val="-27"/>
        <c:axId val="410901456"/>
        <c:axId val="410901784"/>
      </c:barChart>
      <c:catAx>
        <c:axId val="410901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0901784"/>
        <c:crosses val="autoZero"/>
        <c:auto val="1"/>
        <c:lblAlgn val="ctr"/>
        <c:lblOffset val="100"/>
        <c:noMultiLvlLbl val="0"/>
      </c:catAx>
      <c:valAx>
        <c:axId val="4109017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0901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SCS Dairy MY</c:v>
                </c:pt>
              </c:strCache>
            </c:strRef>
          </c:tx>
          <c:spPr>
            <a:solidFill>
              <a:schemeClr val="accent1"/>
            </a:solidFill>
            <a:ln>
              <a:noFill/>
            </a:ln>
            <a:effectLst/>
          </c:spPr>
          <c:invertIfNegative val="0"/>
          <c:cat>
            <c:numRef>
              <c:f>Sheet1!$A$2:$A$32</c:f>
              <c:numCache>
                <c:formatCode>m/d/yyyy</c:formatCode>
                <c:ptCount val="31"/>
                <c:pt idx="0">
                  <c:v>44105</c:v>
                </c:pt>
                <c:pt idx="1">
                  <c:v>44106</c:v>
                </c:pt>
                <c:pt idx="2">
                  <c:v>44107</c:v>
                </c:pt>
                <c:pt idx="3">
                  <c:v>44108</c:v>
                </c:pt>
                <c:pt idx="4">
                  <c:v>44109</c:v>
                </c:pt>
                <c:pt idx="5">
                  <c:v>44110</c:v>
                </c:pt>
                <c:pt idx="6">
                  <c:v>44111</c:v>
                </c:pt>
                <c:pt idx="7">
                  <c:v>44112</c:v>
                </c:pt>
                <c:pt idx="8">
                  <c:v>44113</c:v>
                </c:pt>
                <c:pt idx="9">
                  <c:v>44114</c:v>
                </c:pt>
                <c:pt idx="10">
                  <c:v>44115</c:v>
                </c:pt>
                <c:pt idx="11">
                  <c:v>44116</c:v>
                </c:pt>
                <c:pt idx="12">
                  <c:v>44117</c:v>
                </c:pt>
                <c:pt idx="13">
                  <c:v>44118</c:v>
                </c:pt>
                <c:pt idx="14">
                  <c:v>44119</c:v>
                </c:pt>
                <c:pt idx="15">
                  <c:v>44120</c:v>
                </c:pt>
                <c:pt idx="16">
                  <c:v>44121</c:v>
                </c:pt>
                <c:pt idx="17">
                  <c:v>44122</c:v>
                </c:pt>
                <c:pt idx="18">
                  <c:v>44123</c:v>
                </c:pt>
                <c:pt idx="19">
                  <c:v>44124</c:v>
                </c:pt>
                <c:pt idx="20">
                  <c:v>44125</c:v>
                </c:pt>
                <c:pt idx="21">
                  <c:v>44126</c:v>
                </c:pt>
                <c:pt idx="22">
                  <c:v>44127</c:v>
                </c:pt>
                <c:pt idx="23">
                  <c:v>44128</c:v>
                </c:pt>
                <c:pt idx="24">
                  <c:v>44129</c:v>
                </c:pt>
                <c:pt idx="25">
                  <c:v>44130</c:v>
                </c:pt>
                <c:pt idx="26">
                  <c:v>44131</c:v>
                </c:pt>
                <c:pt idx="27">
                  <c:v>44132</c:v>
                </c:pt>
                <c:pt idx="28">
                  <c:v>44133</c:v>
                </c:pt>
                <c:pt idx="29">
                  <c:v>44134</c:v>
                </c:pt>
                <c:pt idx="30">
                  <c:v>44135</c:v>
                </c:pt>
              </c:numCache>
            </c:numRef>
          </c:cat>
          <c:val>
            <c:numRef>
              <c:f>Sheet1!$B$2:$B$32</c:f>
              <c:numCache>
                <c:formatCode>General</c:formatCode>
                <c:ptCount val="31"/>
                <c:pt idx="0">
                  <c:v>3058</c:v>
                </c:pt>
                <c:pt idx="1">
                  <c:v>3023</c:v>
                </c:pt>
                <c:pt idx="2">
                  <c:v>2376</c:v>
                </c:pt>
                <c:pt idx="3">
                  <c:v>2681</c:v>
                </c:pt>
                <c:pt idx="4">
                  <c:v>2552</c:v>
                </c:pt>
                <c:pt idx="5">
                  <c:v>4837</c:v>
                </c:pt>
                <c:pt idx="6">
                  <c:v>4112</c:v>
                </c:pt>
                <c:pt idx="7">
                  <c:v>2264</c:v>
                </c:pt>
                <c:pt idx="8">
                  <c:v>2313</c:v>
                </c:pt>
                <c:pt idx="9">
                  <c:v>1967</c:v>
                </c:pt>
                <c:pt idx="10">
                  <c:v>3187</c:v>
                </c:pt>
                <c:pt idx="11">
                  <c:v>3854</c:v>
                </c:pt>
                <c:pt idx="12">
                  <c:v>5870</c:v>
                </c:pt>
                <c:pt idx="13">
                  <c:v>8704</c:v>
                </c:pt>
                <c:pt idx="14">
                  <c:v>4332</c:v>
                </c:pt>
                <c:pt idx="15">
                  <c:v>6388</c:v>
                </c:pt>
                <c:pt idx="16">
                  <c:v>5543</c:v>
                </c:pt>
                <c:pt idx="17">
                  <c:v>7000</c:v>
                </c:pt>
                <c:pt idx="18">
                  <c:v>5336</c:v>
                </c:pt>
                <c:pt idx="19">
                  <c:v>4859</c:v>
                </c:pt>
                <c:pt idx="20">
                  <c:v>12453</c:v>
                </c:pt>
                <c:pt idx="21">
                  <c:v>10657</c:v>
                </c:pt>
                <c:pt idx="22">
                  <c:v>12716</c:v>
                </c:pt>
                <c:pt idx="23">
                  <c:v>9581</c:v>
                </c:pt>
                <c:pt idx="24">
                  <c:v>3099</c:v>
                </c:pt>
                <c:pt idx="25">
                  <c:v>3543</c:v>
                </c:pt>
                <c:pt idx="26">
                  <c:v>2959</c:v>
                </c:pt>
                <c:pt idx="27">
                  <c:v>2332</c:v>
                </c:pt>
                <c:pt idx="28">
                  <c:v>4135</c:v>
                </c:pt>
                <c:pt idx="29">
                  <c:v>4451</c:v>
                </c:pt>
                <c:pt idx="30">
                  <c:v>7772</c:v>
                </c:pt>
              </c:numCache>
            </c:numRef>
          </c:val>
          <c:extLst>
            <c:ext xmlns:c16="http://schemas.microsoft.com/office/drawing/2014/chart" uri="{C3380CC4-5D6E-409C-BE32-E72D297353CC}">
              <c16:uniqueId val="{00000000-E5AE-4C1D-A987-D23C7DC80FFB}"/>
            </c:ext>
          </c:extLst>
        </c:ser>
        <c:dLbls>
          <c:showLegendKey val="0"/>
          <c:showVal val="0"/>
          <c:showCatName val="0"/>
          <c:showSerName val="0"/>
          <c:showPercent val="0"/>
          <c:showBubbleSize val="0"/>
        </c:dLbls>
        <c:gapWidth val="219"/>
        <c:overlap val="-27"/>
        <c:axId val="428111080"/>
        <c:axId val="428112064"/>
      </c:barChart>
      <c:dateAx>
        <c:axId val="4281110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112064"/>
        <c:crosses val="autoZero"/>
        <c:auto val="1"/>
        <c:lblOffset val="100"/>
        <c:baseTimeUnit val="days"/>
      </c:dateAx>
      <c:valAx>
        <c:axId val="4281120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1110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Total Engagements</c:v>
                </c:pt>
              </c:strCache>
            </c:strRef>
          </c:tx>
          <c:spPr>
            <a:solidFill>
              <a:schemeClr val="accent1"/>
            </a:solidFill>
            <a:ln>
              <a:noFill/>
            </a:ln>
            <a:effectLst/>
          </c:spPr>
          <c:invertIfNegative val="0"/>
          <c:cat>
            <c:strRef>
              <c:f>Sheet1!$A$2</c:f>
              <c:strCache>
                <c:ptCount val="1"/>
                <c:pt idx="0">
                  <c:v>SCS Dairy MY</c:v>
                </c:pt>
              </c:strCache>
            </c:strRef>
          </c:cat>
          <c:val>
            <c:numRef>
              <c:f>Sheet1!$B$2</c:f>
              <c:numCache>
                <c:formatCode>General</c:formatCode>
                <c:ptCount val="1"/>
                <c:pt idx="0">
                  <c:v>5109</c:v>
                </c:pt>
              </c:numCache>
            </c:numRef>
          </c:val>
          <c:extLst>
            <c:ext xmlns:c16="http://schemas.microsoft.com/office/drawing/2014/chart" uri="{C3380CC4-5D6E-409C-BE32-E72D297353CC}">
              <c16:uniqueId val="{00000000-BAAB-4E49-97F5-7F8B67441E40}"/>
            </c:ext>
          </c:extLst>
        </c:ser>
        <c:dLbls>
          <c:showLegendKey val="0"/>
          <c:showVal val="0"/>
          <c:showCatName val="0"/>
          <c:showSerName val="0"/>
          <c:showPercent val="0"/>
          <c:showBubbleSize val="0"/>
        </c:dLbls>
        <c:gapWidth val="219"/>
        <c:overlap val="-27"/>
        <c:axId val="450445584"/>
        <c:axId val="450449848"/>
      </c:barChart>
      <c:catAx>
        <c:axId val="4504455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0449848"/>
        <c:crosses val="autoZero"/>
        <c:auto val="1"/>
        <c:lblAlgn val="ctr"/>
        <c:lblOffset val="100"/>
        <c:noMultiLvlLbl val="0"/>
      </c:catAx>
      <c:valAx>
        <c:axId val="4504498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0445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11/11/2020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11/11/2020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11/11/2020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11/11/2020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11/11/2020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11/11/2020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11/11/2020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11/11/2020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11/11/2020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11/11/2020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3E1398-E8C3-4D49-9898-38AF051314A9}"/>
              </a:ext>
            </a:extLst>
          </p:cNvPr>
          <p:cNvSpPr>
            <a:spLocks noGrp="1"/>
          </p:cNvSpPr>
          <p:nvPr>
            <p:ph type="ctrTitle"/>
          </p:nvPr>
        </p:nvSpPr>
        <p:spPr/>
        <p:txBody>
          <a:bodyPr/>
          <a:lstStyle/>
          <a:p>
            <a:r>
              <a:rPr lang="en-US"/>
              <a:t>MASTER TEMPLATE</a:t>
            </a:r>
          </a:p>
        </p:txBody>
      </p:sp>
      <p:sp>
        <p:nvSpPr>
          <p:cNvPr id="3" name="Subtitle 2">
            <a:extLst>
              <a:ext uri="{FF2B5EF4-FFF2-40B4-BE49-F238E27FC236}">
                <a16:creationId xmlns:a16="http://schemas.microsoft.com/office/drawing/2014/main" id="{DDA4757D-6988-42D5-9699-F25597C77577}"/>
              </a:ext>
            </a:extLst>
          </p:cNvPr>
          <p:cNvSpPr>
            <a:spLocks noGrp="1"/>
          </p:cNvSpPr>
          <p:nvPr>
            <p:ph type="subTitle" idx="1"/>
          </p:nvPr>
        </p:nvSpPr>
        <p:spPr/>
        <p:txBody>
          <a:bodyPr/>
          <a:lstStyle/>
          <a:p>
            <a:r>
              <a:rPr lang="en-US"/>
              <a:t>MOB Digital Sdn Bhd</a:t>
            </a:r>
          </a:p>
        </p:txBody>
      </p:sp>
    </p:spTree>
    <p:extLst>
      <p:ext uri="{BB962C8B-B14F-4D97-AF65-F5344CB8AC3E}">
        <p14:creationId xmlns:p14="http://schemas.microsoft.com/office/powerpoint/2010/main" val="25631726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8C6D35-0E66-4AE5-9875-E6C3408C3120}"/>
              </a:ext>
            </a:extLst>
          </p:cNvPr>
          <p:cNvSpPr>
            <a:spLocks noGrp="1"/>
          </p:cNvSpPr>
          <p:nvPr>
            <p:ph type="title"/>
          </p:nvPr>
        </p:nvSpPr>
        <p:spPr/>
        <p:txBody>
          <a:bodyPr/>
          <a:lstStyle/>
          <a:p>
            <a:r>
              <a:rPr lang="en-US"/>
              <a:t>Facebook Key Metrics Table | SCS Dairy MY</a:t>
            </a:r>
          </a:p>
        </p:txBody>
      </p:sp>
      <p:graphicFrame>
        <p:nvGraphicFramePr>
          <p:cNvPr id="5" name="Table Placeholder 4">
            <a:extLst>
              <a:ext uri="{FF2B5EF4-FFF2-40B4-BE49-F238E27FC236}">
                <a16:creationId xmlns:a16="http://schemas.microsoft.com/office/drawing/2014/main" id="{00758BF3-E746-49EF-AFE3-ED695C8C8451}"/>
              </a:ext>
            </a:extLst>
          </p:cNvPr>
          <p:cNvGraphicFramePr>
            <a:graphicFrameLocks noGrp="1"/>
          </p:cNvGraphicFramePr>
          <p:nvPr>
            <p:ph type="tbl" sz="quarter" idx="13"/>
            <p:extLst>
              <p:ext uri="{D42A27DB-BD31-4B8C-83A1-F6EECF244321}">
                <p14:modId xmlns:p14="http://schemas.microsoft.com/office/powerpoint/2010/main" val="1025857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080549963"/>
                    </a:ext>
                  </a:extLst>
                </a:gridCol>
                <a:gridCol w="740664">
                  <a:extLst>
                    <a:ext uri="{9D8B030D-6E8A-4147-A177-3AD203B41FA5}">
                      <a16:colId xmlns:a16="http://schemas.microsoft.com/office/drawing/2014/main" val="3617828508"/>
                    </a:ext>
                  </a:extLst>
                </a:gridCol>
                <a:gridCol w="740664">
                  <a:extLst>
                    <a:ext uri="{9D8B030D-6E8A-4147-A177-3AD203B41FA5}">
                      <a16:colId xmlns:a16="http://schemas.microsoft.com/office/drawing/2014/main" val="3516397625"/>
                    </a:ext>
                  </a:extLst>
                </a:gridCol>
                <a:gridCol w="740664">
                  <a:extLst>
                    <a:ext uri="{9D8B030D-6E8A-4147-A177-3AD203B41FA5}">
                      <a16:colId xmlns:a16="http://schemas.microsoft.com/office/drawing/2014/main" val="3282581268"/>
                    </a:ext>
                  </a:extLst>
                </a:gridCol>
                <a:gridCol w="740664">
                  <a:extLst>
                    <a:ext uri="{9D8B030D-6E8A-4147-A177-3AD203B41FA5}">
                      <a16:colId xmlns:a16="http://schemas.microsoft.com/office/drawing/2014/main" val="2898731855"/>
                    </a:ext>
                  </a:extLst>
                </a:gridCol>
                <a:gridCol w="740664">
                  <a:extLst>
                    <a:ext uri="{9D8B030D-6E8A-4147-A177-3AD203B41FA5}">
                      <a16:colId xmlns:a16="http://schemas.microsoft.com/office/drawing/2014/main" val="2724367588"/>
                    </a:ext>
                  </a:extLst>
                </a:gridCol>
                <a:gridCol w="740664">
                  <a:extLst>
                    <a:ext uri="{9D8B030D-6E8A-4147-A177-3AD203B41FA5}">
                      <a16:colId xmlns:a16="http://schemas.microsoft.com/office/drawing/2014/main" val="718548666"/>
                    </a:ext>
                  </a:extLst>
                </a:gridCol>
                <a:gridCol w="740664">
                  <a:extLst>
                    <a:ext uri="{9D8B030D-6E8A-4147-A177-3AD203B41FA5}">
                      <a16:colId xmlns:a16="http://schemas.microsoft.com/office/drawing/2014/main" val="2657230821"/>
                    </a:ext>
                  </a:extLst>
                </a:gridCol>
                <a:gridCol w="740664">
                  <a:extLst>
                    <a:ext uri="{9D8B030D-6E8A-4147-A177-3AD203B41FA5}">
                      <a16:colId xmlns:a16="http://schemas.microsoft.com/office/drawing/2014/main" val="253164974"/>
                    </a:ext>
                  </a:extLst>
                </a:gridCol>
                <a:gridCol w="740664">
                  <a:extLst>
                    <a:ext uri="{9D8B030D-6E8A-4147-A177-3AD203B41FA5}">
                      <a16:colId xmlns:a16="http://schemas.microsoft.com/office/drawing/2014/main" val="50110343"/>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707466642"/>
                  </a:ext>
                </a:extLst>
              </a:tr>
              <a:tr h="370840">
                <a:tc>
                  <a:txBody>
                    <a:bodyPr/>
                    <a:lstStyle/>
                    <a:p>
                      <a:r>
                        <a:rPr lang="en-US" sz="1000"/>
                        <a:t>SCS Dairy MY</a:t>
                      </a:r>
                    </a:p>
                  </a:txBody>
                  <a:tcPr/>
                </a:tc>
                <a:tc>
                  <a:txBody>
                    <a:bodyPr/>
                    <a:lstStyle/>
                    <a:p>
                      <a:r>
                        <a:rPr lang="en-US" sz="1000"/>
                        <a:t>115275</a:t>
                      </a:r>
                    </a:p>
                  </a:txBody>
                  <a:tcPr/>
                </a:tc>
                <a:tc>
                  <a:txBody>
                    <a:bodyPr/>
                    <a:lstStyle/>
                    <a:p>
                      <a:r>
                        <a:rPr lang="en-US" sz="1000"/>
                        <a:t>674</a:t>
                      </a:r>
                    </a:p>
                  </a:txBody>
                  <a:tcPr/>
                </a:tc>
                <a:tc>
                  <a:txBody>
                    <a:bodyPr/>
                    <a:lstStyle/>
                    <a:p>
                      <a:r>
                        <a:rPr lang="en-US" sz="1000"/>
                        <a:t>19</a:t>
                      </a:r>
                    </a:p>
                  </a:txBody>
                  <a:tcPr/>
                </a:tc>
                <a:tc>
                  <a:txBody>
                    <a:bodyPr/>
                    <a:lstStyle/>
                    <a:p>
                      <a:r>
                        <a:rPr lang="en-US" sz="1000"/>
                        <a:t>1242</a:t>
                      </a:r>
                    </a:p>
                  </a:txBody>
                  <a:tcPr/>
                </a:tc>
                <a:tc>
                  <a:txBody>
                    <a:bodyPr/>
                    <a:lstStyle/>
                    <a:p>
                      <a:r>
                        <a:rPr lang="en-US" sz="1000"/>
                        <a:t>57</a:t>
                      </a:r>
                    </a:p>
                  </a:txBody>
                  <a:tcPr/>
                </a:tc>
                <a:tc>
                  <a:txBody>
                    <a:bodyPr/>
                    <a:lstStyle/>
                    <a:p>
                      <a:r>
                        <a:rPr lang="en-US" sz="1000"/>
                        <a:t>246</a:t>
                      </a:r>
                    </a:p>
                  </a:txBody>
                  <a:tcPr/>
                </a:tc>
                <a:tc>
                  <a:txBody>
                    <a:bodyPr/>
                    <a:lstStyle/>
                    <a:p>
                      <a:r>
                        <a:rPr lang="en-US" sz="1000"/>
                        <a:t>0</a:t>
                      </a:r>
                    </a:p>
                  </a:txBody>
                  <a:tcPr/>
                </a:tc>
                <a:tc>
                  <a:txBody>
                    <a:bodyPr/>
                    <a:lstStyle/>
                    <a:p>
                      <a:r>
                        <a:rPr lang="en-US" sz="1000"/>
                        <a:t>0.0707 %</a:t>
                      </a:r>
                    </a:p>
                  </a:txBody>
                  <a:tcPr/>
                </a:tc>
                <a:tc>
                  <a:txBody>
                    <a:bodyPr/>
                    <a:lstStyle/>
                    <a:p>
                      <a:r>
                        <a:rPr lang="en-US" sz="1000"/>
                        <a:t>0.0 %</a:t>
                      </a:r>
                    </a:p>
                  </a:txBody>
                  <a:tcPr/>
                </a:tc>
                <a:extLst>
                  <a:ext uri="{0D108BD9-81ED-4DB2-BD59-A6C34878D82A}">
                    <a16:rowId xmlns:a16="http://schemas.microsoft.com/office/drawing/2014/main" val="956313424"/>
                  </a:ext>
                </a:extLst>
              </a:tr>
            </a:tbl>
          </a:graphicData>
        </a:graphic>
      </p:graphicFrame>
      <p:sp>
        <p:nvSpPr>
          <p:cNvPr id="4" name="Text Placeholder 3">
            <a:extLst>
              <a:ext uri="{FF2B5EF4-FFF2-40B4-BE49-F238E27FC236}">
                <a16:creationId xmlns:a16="http://schemas.microsoft.com/office/drawing/2014/main" id="{3E4A4ED5-1338-4CE1-A392-6877D69540BF}"/>
              </a:ext>
            </a:extLst>
          </p:cNvPr>
          <p:cNvSpPr>
            <a:spLocks noGrp="1"/>
          </p:cNvSpPr>
          <p:nvPr>
            <p:ph type="body" sz="quarter" idx="14"/>
          </p:nvPr>
        </p:nvSpPr>
        <p:spPr/>
        <p:txBody>
          <a:bodyPr/>
          <a:lstStyle/>
          <a:p>
            <a:r>
              <a:rPr lang="en-US"/>
              <a:t>10/01/2020 - 10/31/2020</a:t>
            </a:r>
          </a:p>
        </p:txBody>
      </p:sp>
    </p:spTree>
    <p:extLst>
      <p:ext uri="{BB962C8B-B14F-4D97-AF65-F5344CB8AC3E}">
        <p14:creationId xmlns:p14="http://schemas.microsoft.com/office/powerpoint/2010/main" val="30038120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7AA9C8-E5F4-4B60-BDD4-42E9E0FC813B}"/>
              </a:ext>
            </a:extLst>
          </p:cNvPr>
          <p:cNvSpPr>
            <a:spLocks noGrp="1"/>
          </p:cNvSpPr>
          <p:nvPr>
            <p:ph type="title"/>
          </p:nvPr>
        </p:nvSpPr>
        <p:spPr/>
        <p:txBody>
          <a:bodyPr/>
          <a:lstStyle/>
          <a:p>
            <a:r>
              <a:rPr lang="en-US"/>
              <a:t>Facebook Reach | SCS Dairy MY</a:t>
            </a:r>
          </a:p>
        </p:txBody>
      </p:sp>
      <p:graphicFrame>
        <p:nvGraphicFramePr>
          <p:cNvPr id="6" name="Chart Placeholder 5">
            <a:extLst>
              <a:ext uri="{FF2B5EF4-FFF2-40B4-BE49-F238E27FC236}">
                <a16:creationId xmlns:a16="http://schemas.microsoft.com/office/drawing/2014/main" id="{DCF1BA64-C43A-4FB7-A49F-5DF828D6289E}"/>
              </a:ext>
            </a:extLst>
          </p:cNvPr>
          <p:cNvGraphicFramePr>
            <a:graphicFrameLocks noGrp="1"/>
          </p:cNvGraphicFramePr>
          <p:nvPr>
            <p:ph type="chart" sz="quarter" idx="13"/>
            <p:extLst>
              <p:ext uri="{D42A27DB-BD31-4B8C-83A1-F6EECF244321}">
                <p14:modId xmlns:p14="http://schemas.microsoft.com/office/powerpoint/2010/main" val="321212486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46E9297-CBFB-405F-B76B-1B772CAA7005}"/>
              </a:ext>
            </a:extLst>
          </p:cNvPr>
          <p:cNvSpPr>
            <a:spLocks noGrp="1"/>
          </p:cNvSpPr>
          <p:nvPr>
            <p:ph type="body" sz="quarter" idx="14"/>
          </p:nvPr>
        </p:nvSpPr>
        <p:spPr/>
        <p:txBody>
          <a:bodyPr/>
          <a:lstStyle/>
          <a:p>
            <a:r>
              <a:rPr lang="en-US"/>
              <a:t>10/01/2020 - 10/31/2020</a:t>
            </a:r>
          </a:p>
        </p:txBody>
      </p:sp>
      <p:sp>
        <p:nvSpPr>
          <p:cNvPr id="5" name="Footer Placeholder 4">
            <a:extLst>
              <a:ext uri="{FF2B5EF4-FFF2-40B4-BE49-F238E27FC236}">
                <a16:creationId xmlns:a16="http://schemas.microsoft.com/office/drawing/2014/main" id="{ED9BB52E-DD79-4A11-9EFC-757DB18D742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113846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4D7068-76A4-429B-930D-971AF3035D5B}"/>
              </a:ext>
            </a:extLst>
          </p:cNvPr>
          <p:cNvSpPr>
            <a:spLocks noGrp="1"/>
          </p:cNvSpPr>
          <p:nvPr>
            <p:ph type="title"/>
          </p:nvPr>
        </p:nvSpPr>
        <p:spPr/>
        <p:txBody>
          <a:bodyPr/>
          <a:lstStyle/>
          <a:p>
            <a:r>
              <a:rPr lang="en-US"/>
              <a:t>Facebook Engaged Users | SCS Dairy MY</a:t>
            </a:r>
          </a:p>
        </p:txBody>
      </p:sp>
      <p:graphicFrame>
        <p:nvGraphicFramePr>
          <p:cNvPr id="6" name="Chart Placeholder 5">
            <a:extLst>
              <a:ext uri="{FF2B5EF4-FFF2-40B4-BE49-F238E27FC236}">
                <a16:creationId xmlns:a16="http://schemas.microsoft.com/office/drawing/2014/main" id="{4FA49CC4-42D1-4507-A97D-82F7104A1F3B}"/>
              </a:ext>
            </a:extLst>
          </p:cNvPr>
          <p:cNvGraphicFramePr>
            <a:graphicFrameLocks noGrp="1"/>
          </p:cNvGraphicFramePr>
          <p:nvPr>
            <p:ph type="chart" sz="quarter" idx="13"/>
            <p:extLst>
              <p:ext uri="{D42A27DB-BD31-4B8C-83A1-F6EECF244321}">
                <p14:modId xmlns:p14="http://schemas.microsoft.com/office/powerpoint/2010/main" val="33219768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899CB40-A2F5-4E49-BE73-52582C9CE57E}"/>
              </a:ext>
            </a:extLst>
          </p:cNvPr>
          <p:cNvSpPr>
            <a:spLocks noGrp="1"/>
          </p:cNvSpPr>
          <p:nvPr>
            <p:ph type="body" sz="quarter" idx="14"/>
          </p:nvPr>
        </p:nvSpPr>
        <p:spPr/>
        <p:txBody>
          <a:bodyPr/>
          <a:lstStyle/>
          <a:p>
            <a:r>
              <a:rPr lang="en-US"/>
              <a:t>10/01/2020 - 10/31/2020</a:t>
            </a:r>
          </a:p>
        </p:txBody>
      </p:sp>
      <p:sp>
        <p:nvSpPr>
          <p:cNvPr id="5" name="Footer Placeholder 4">
            <a:extLst>
              <a:ext uri="{FF2B5EF4-FFF2-40B4-BE49-F238E27FC236}">
                <a16:creationId xmlns:a16="http://schemas.microsoft.com/office/drawing/2014/main" id="{231C0BB4-EE40-4E65-9452-AD2DF73A7F2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944168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29C285-E0FD-42BF-A55E-20E2A17FABBB}"/>
              </a:ext>
            </a:extLst>
          </p:cNvPr>
          <p:cNvSpPr>
            <a:spLocks noGrp="1"/>
          </p:cNvSpPr>
          <p:nvPr>
            <p:ph type="title"/>
          </p:nvPr>
        </p:nvSpPr>
        <p:spPr/>
        <p:txBody>
          <a:bodyPr/>
          <a:lstStyle/>
          <a:p>
            <a:r>
              <a:rPr lang="en-US"/>
              <a:t>Facebook Average Reactions Per Post | SCS Dairy MY</a:t>
            </a:r>
          </a:p>
        </p:txBody>
      </p:sp>
      <p:graphicFrame>
        <p:nvGraphicFramePr>
          <p:cNvPr id="6" name="Chart Placeholder 5">
            <a:extLst>
              <a:ext uri="{FF2B5EF4-FFF2-40B4-BE49-F238E27FC236}">
                <a16:creationId xmlns:a16="http://schemas.microsoft.com/office/drawing/2014/main" id="{CBC974A5-38A6-412B-AF91-B64915030322}"/>
              </a:ext>
            </a:extLst>
          </p:cNvPr>
          <p:cNvGraphicFramePr>
            <a:graphicFrameLocks noGrp="1"/>
          </p:cNvGraphicFramePr>
          <p:nvPr>
            <p:ph type="chart" sz="quarter" idx="13"/>
            <p:extLst>
              <p:ext uri="{D42A27DB-BD31-4B8C-83A1-F6EECF244321}">
                <p14:modId xmlns:p14="http://schemas.microsoft.com/office/powerpoint/2010/main" val="12655420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8512006-5230-4434-A92D-8C28FCF1F5DF}"/>
              </a:ext>
            </a:extLst>
          </p:cNvPr>
          <p:cNvSpPr>
            <a:spLocks noGrp="1"/>
          </p:cNvSpPr>
          <p:nvPr>
            <p:ph type="body" sz="quarter" idx="14"/>
          </p:nvPr>
        </p:nvSpPr>
        <p:spPr/>
        <p:txBody>
          <a:bodyPr/>
          <a:lstStyle/>
          <a:p>
            <a:r>
              <a:rPr lang="en-US"/>
              <a:t>10/01/2020 - 10/31/2020</a:t>
            </a:r>
          </a:p>
        </p:txBody>
      </p:sp>
      <p:sp>
        <p:nvSpPr>
          <p:cNvPr id="5" name="Footer Placeholder 4">
            <a:extLst>
              <a:ext uri="{FF2B5EF4-FFF2-40B4-BE49-F238E27FC236}">
                <a16:creationId xmlns:a16="http://schemas.microsoft.com/office/drawing/2014/main" id="{D91F283C-2810-4277-8C7A-E28F30275A4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029827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ABE7BF-B279-4A36-AC4B-C9E3E5B2DC39}"/>
              </a:ext>
            </a:extLst>
          </p:cNvPr>
          <p:cNvSpPr>
            <a:spLocks noGrp="1"/>
          </p:cNvSpPr>
          <p:nvPr>
            <p:ph type="title"/>
          </p:nvPr>
        </p:nvSpPr>
        <p:spPr/>
        <p:txBody>
          <a:bodyPr/>
          <a:lstStyle/>
          <a:p>
            <a:r>
              <a:rPr lang="en-US"/>
              <a:t>Facebook Interactions Distribution | SCS Dairy MY</a:t>
            </a:r>
          </a:p>
        </p:txBody>
      </p:sp>
      <p:graphicFrame>
        <p:nvGraphicFramePr>
          <p:cNvPr id="6" name="Chart Placeholder 5">
            <a:extLst>
              <a:ext uri="{FF2B5EF4-FFF2-40B4-BE49-F238E27FC236}">
                <a16:creationId xmlns:a16="http://schemas.microsoft.com/office/drawing/2014/main" id="{B001881A-5A15-440B-BB6E-CA9B88F85CD8}"/>
              </a:ext>
            </a:extLst>
          </p:cNvPr>
          <p:cNvGraphicFramePr>
            <a:graphicFrameLocks noGrp="1"/>
          </p:cNvGraphicFramePr>
          <p:nvPr>
            <p:ph type="chart" sz="quarter" idx="13"/>
            <p:extLst>
              <p:ext uri="{D42A27DB-BD31-4B8C-83A1-F6EECF244321}">
                <p14:modId xmlns:p14="http://schemas.microsoft.com/office/powerpoint/2010/main" val="39739536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70B43AD-0631-4F08-87EC-CE87C0CCC0F1}"/>
              </a:ext>
            </a:extLst>
          </p:cNvPr>
          <p:cNvSpPr>
            <a:spLocks noGrp="1"/>
          </p:cNvSpPr>
          <p:nvPr>
            <p:ph type="body" sz="quarter" idx="14"/>
          </p:nvPr>
        </p:nvSpPr>
        <p:spPr/>
        <p:txBody>
          <a:bodyPr/>
          <a:lstStyle/>
          <a:p>
            <a:r>
              <a:rPr lang="en-US"/>
              <a:t>10/01/2020 - 10/31/2020</a:t>
            </a:r>
          </a:p>
        </p:txBody>
      </p:sp>
      <p:sp>
        <p:nvSpPr>
          <p:cNvPr id="5" name="Footer Placeholder 4">
            <a:extLst>
              <a:ext uri="{FF2B5EF4-FFF2-40B4-BE49-F238E27FC236}">
                <a16:creationId xmlns:a16="http://schemas.microsoft.com/office/drawing/2014/main" id="{0AFDACD1-9584-43BC-85EC-54A78B24A53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021128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137EC7-ABA7-4DC5-8B33-04B73366AEA5}"/>
              </a:ext>
            </a:extLst>
          </p:cNvPr>
          <p:cNvSpPr>
            <a:spLocks noGrp="1"/>
          </p:cNvSpPr>
          <p:nvPr>
            <p:ph type="title"/>
          </p:nvPr>
        </p:nvSpPr>
        <p:spPr/>
        <p:txBody>
          <a:bodyPr/>
          <a:lstStyle/>
          <a:p>
            <a:r>
              <a:rPr lang="en-US"/>
              <a:t>Facebook Interaction Rate By Weekday | SCS Dairy MY</a:t>
            </a:r>
          </a:p>
        </p:txBody>
      </p:sp>
      <p:graphicFrame>
        <p:nvGraphicFramePr>
          <p:cNvPr id="6" name="Chart Placeholder 5">
            <a:extLst>
              <a:ext uri="{FF2B5EF4-FFF2-40B4-BE49-F238E27FC236}">
                <a16:creationId xmlns:a16="http://schemas.microsoft.com/office/drawing/2014/main" id="{A6268868-11BE-4513-AB4C-8057881BD7F4}"/>
              </a:ext>
            </a:extLst>
          </p:cNvPr>
          <p:cNvGraphicFramePr>
            <a:graphicFrameLocks noGrp="1"/>
          </p:cNvGraphicFramePr>
          <p:nvPr>
            <p:ph type="chart" sz="quarter" idx="13"/>
            <p:extLst>
              <p:ext uri="{D42A27DB-BD31-4B8C-83A1-F6EECF244321}">
                <p14:modId xmlns:p14="http://schemas.microsoft.com/office/powerpoint/2010/main" val="15721986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768B515-B672-4F0D-86DB-A9FE81B3796D}"/>
              </a:ext>
            </a:extLst>
          </p:cNvPr>
          <p:cNvSpPr>
            <a:spLocks noGrp="1"/>
          </p:cNvSpPr>
          <p:nvPr>
            <p:ph type="body" sz="quarter" idx="14"/>
          </p:nvPr>
        </p:nvSpPr>
        <p:spPr/>
        <p:txBody>
          <a:bodyPr/>
          <a:lstStyle/>
          <a:p>
            <a:r>
              <a:rPr lang="en-US"/>
              <a:t>10/01/2020 - 10/31/2020</a:t>
            </a:r>
          </a:p>
        </p:txBody>
      </p:sp>
      <p:sp>
        <p:nvSpPr>
          <p:cNvPr id="5" name="Footer Placeholder 4">
            <a:extLst>
              <a:ext uri="{FF2B5EF4-FFF2-40B4-BE49-F238E27FC236}">
                <a16:creationId xmlns:a16="http://schemas.microsoft.com/office/drawing/2014/main" id="{6DB36D2E-DDF9-40B1-A419-50EE1602DA4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448005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E0073-166B-4CB4-A86F-2DA9C552AF54}"/>
              </a:ext>
            </a:extLst>
          </p:cNvPr>
          <p:cNvSpPr>
            <a:spLocks noGrp="1"/>
          </p:cNvSpPr>
          <p:nvPr>
            <p:ph type="title"/>
          </p:nvPr>
        </p:nvSpPr>
        <p:spPr/>
        <p:txBody>
          <a:bodyPr/>
          <a:lstStyle/>
          <a:p>
            <a:r>
              <a:rPr lang="en-US"/>
              <a:t>Facebook (FB) Custom Own Posts Table (new) | SCS Dairy MY - 1 of 6</a:t>
            </a:r>
          </a:p>
        </p:txBody>
      </p:sp>
      <p:graphicFrame>
        <p:nvGraphicFramePr>
          <p:cNvPr id="5" name="Table Placeholder 4">
            <a:extLst>
              <a:ext uri="{FF2B5EF4-FFF2-40B4-BE49-F238E27FC236}">
                <a16:creationId xmlns:a16="http://schemas.microsoft.com/office/drawing/2014/main" id="{64506BAD-201E-466D-86BF-63977AF102B6}"/>
              </a:ext>
            </a:extLst>
          </p:cNvPr>
          <p:cNvGraphicFramePr>
            <a:graphicFrameLocks noGrp="1"/>
          </p:cNvGraphicFramePr>
          <p:nvPr>
            <p:ph type="tbl" sz="quarter" idx="13"/>
            <p:extLst>
              <p:ext uri="{D42A27DB-BD31-4B8C-83A1-F6EECF244321}">
                <p14:modId xmlns:p14="http://schemas.microsoft.com/office/powerpoint/2010/main" val="41879570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557847141"/>
                    </a:ext>
                  </a:extLst>
                </a:gridCol>
                <a:gridCol w="987552">
                  <a:extLst>
                    <a:ext uri="{9D8B030D-6E8A-4147-A177-3AD203B41FA5}">
                      <a16:colId xmlns:a16="http://schemas.microsoft.com/office/drawing/2014/main" val="3509509520"/>
                    </a:ext>
                  </a:extLst>
                </a:gridCol>
                <a:gridCol w="987552">
                  <a:extLst>
                    <a:ext uri="{9D8B030D-6E8A-4147-A177-3AD203B41FA5}">
                      <a16:colId xmlns:a16="http://schemas.microsoft.com/office/drawing/2014/main" val="2056319689"/>
                    </a:ext>
                  </a:extLst>
                </a:gridCol>
                <a:gridCol w="987552">
                  <a:extLst>
                    <a:ext uri="{9D8B030D-6E8A-4147-A177-3AD203B41FA5}">
                      <a16:colId xmlns:a16="http://schemas.microsoft.com/office/drawing/2014/main" val="4123198302"/>
                    </a:ext>
                  </a:extLst>
                </a:gridCol>
                <a:gridCol w="987552">
                  <a:extLst>
                    <a:ext uri="{9D8B030D-6E8A-4147-A177-3AD203B41FA5}">
                      <a16:colId xmlns:a16="http://schemas.microsoft.com/office/drawing/2014/main" val="635731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56761537"/>
                  </a:ext>
                </a:extLst>
              </a:tr>
            </a:tbl>
          </a:graphicData>
        </a:graphic>
      </p:graphicFrame>
      <p:sp>
        <p:nvSpPr>
          <p:cNvPr id="4" name="Text Placeholder 3">
            <a:extLst>
              <a:ext uri="{FF2B5EF4-FFF2-40B4-BE49-F238E27FC236}">
                <a16:creationId xmlns:a16="http://schemas.microsoft.com/office/drawing/2014/main" id="{0351F260-DB4E-4303-8219-C93F95DB2506}"/>
              </a:ext>
            </a:extLst>
          </p:cNvPr>
          <p:cNvSpPr>
            <a:spLocks noGrp="1"/>
          </p:cNvSpPr>
          <p:nvPr>
            <p:ph type="body" sz="quarter" idx="14"/>
          </p:nvPr>
        </p:nvSpPr>
        <p:spPr/>
        <p:txBody>
          <a:bodyPr/>
          <a:lstStyle/>
          <a:p>
            <a:r>
              <a:rPr lang="en-US"/>
              <a:t>10/01/2020 - 10/31/2020</a:t>
            </a:r>
          </a:p>
        </p:txBody>
      </p:sp>
    </p:spTree>
    <p:extLst>
      <p:ext uri="{BB962C8B-B14F-4D97-AF65-F5344CB8AC3E}">
        <p14:creationId xmlns:p14="http://schemas.microsoft.com/office/powerpoint/2010/main" val="42088883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834470-D357-4A59-AAAF-51E5C0BCABB4}"/>
              </a:ext>
            </a:extLst>
          </p:cNvPr>
          <p:cNvSpPr>
            <a:spLocks noGrp="1"/>
          </p:cNvSpPr>
          <p:nvPr>
            <p:ph type="title"/>
          </p:nvPr>
        </p:nvSpPr>
        <p:spPr/>
        <p:txBody>
          <a:bodyPr/>
          <a:lstStyle/>
          <a:p>
            <a:r>
              <a:rPr lang="en-US"/>
              <a:t>Facebook (FB) Custom Own Posts Table (new) | SCS Dairy MY - 2 of 6</a:t>
            </a:r>
          </a:p>
        </p:txBody>
      </p:sp>
      <p:graphicFrame>
        <p:nvGraphicFramePr>
          <p:cNvPr id="5" name="Table Placeholder 4">
            <a:extLst>
              <a:ext uri="{FF2B5EF4-FFF2-40B4-BE49-F238E27FC236}">
                <a16:creationId xmlns:a16="http://schemas.microsoft.com/office/drawing/2014/main" id="{08907B99-79E2-4D3D-A9AF-FA0D7D562EA9}"/>
              </a:ext>
            </a:extLst>
          </p:cNvPr>
          <p:cNvGraphicFramePr>
            <a:graphicFrameLocks noGrp="1"/>
          </p:cNvGraphicFramePr>
          <p:nvPr>
            <p:ph type="tbl" sz="quarter" idx="13"/>
            <p:extLst>
              <p:ext uri="{D42A27DB-BD31-4B8C-83A1-F6EECF244321}">
                <p14:modId xmlns:p14="http://schemas.microsoft.com/office/powerpoint/2010/main" val="41824514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663781786"/>
                    </a:ext>
                  </a:extLst>
                </a:gridCol>
                <a:gridCol w="987552">
                  <a:extLst>
                    <a:ext uri="{9D8B030D-6E8A-4147-A177-3AD203B41FA5}">
                      <a16:colId xmlns:a16="http://schemas.microsoft.com/office/drawing/2014/main" val="311778504"/>
                    </a:ext>
                  </a:extLst>
                </a:gridCol>
                <a:gridCol w="987552">
                  <a:extLst>
                    <a:ext uri="{9D8B030D-6E8A-4147-A177-3AD203B41FA5}">
                      <a16:colId xmlns:a16="http://schemas.microsoft.com/office/drawing/2014/main" val="933744646"/>
                    </a:ext>
                  </a:extLst>
                </a:gridCol>
                <a:gridCol w="987552">
                  <a:extLst>
                    <a:ext uri="{9D8B030D-6E8A-4147-A177-3AD203B41FA5}">
                      <a16:colId xmlns:a16="http://schemas.microsoft.com/office/drawing/2014/main" val="1611124635"/>
                    </a:ext>
                  </a:extLst>
                </a:gridCol>
                <a:gridCol w="987552">
                  <a:extLst>
                    <a:ext uri="{9D8B030D-6E8A-4147-A177-3AD203B41FA5}">
                      <a16:colId xmlns:a16="http://schemas.microsoft.com/office/drawing/2014/main" val="39396333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2666100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- 2020-10-16 12:02:30</a:t>
                      </a:r>
                      <a:r>
                        <a:rPr kumimoji="0" lang="en-US" sz="1000" b="0" i="0" u="none" strike="noStrike" kern="1200" cap="none" spc="0" normalizeH="0" baseline="0" noProof="0">
                          <a:ln>
                            <a:noFill/>
                          </a:ln>
                          <a:solidFill>
                            <a:prstClr val="black"/>
                          </a:solidFill>
                          <a:effectLst/>
                          <a:uLnTx/>
                          <a:uFillTx/>
                          <a:latin typeface="+mn-lt"/>
                          <a:ea typeface="+mn-ea"/>
                          <a:cs typeface="+mn-cs"/>
                        </a:rPr>
                        <a:t>
 Brush up your baking and make the most of the CMCO period! Bake this delicious Korean Garlic Cream Cheese Bread made with sweetened cream cheese and soaked in a scrumptious savory-sweet garlic sauce! 
#SCSrecipes #JustAddSCS
Korean Garlic Cream Cheese Bread
Ingredients:
For the bread:
40g SCS Unsalted Butter (softened to room temperature)
250ml milk, room temp
60g sugar
7g instant dry yeast
500g bread flour
1 tsp salt
2 eggs
Egg wash (1 egg + 1 tbsp water), optional
For the sweetened cream cheese:
450g SCS Cream Cheese (softened to room temperature)
60g sugar
60ml heavy cream
For the sweet garlic butter:
227g SCS Unsalted Butter
16-20 cloves of garlic, minced or crushed into paste 
60ml condensed milk
2 eggs
2 tbsp honey
2 tbsp parsley
Topping:
Panko bread crumbs, optional
Instructions for the bread:
1. In the bowl of a mixer, add sugar and instant yeast to the milk.
2. Mix by hand with a whisk or spatula until dissolved. 
3. Add the bread flour, salt and eggs and mix until 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0.3288 %</a:t>
                      </a:r>
                    </a:p>
                  </a:txBody>
                  <a:tcPr/>
                </a:tc>
                <a:extLst>
                  <a:ext uri="{0D108BD9-81ED-4DB2-BD59-A6C34878D82A}">
                    <a16:rowId xmlns:a16="http://schemas.microsoft.com/office/drawing/2014/main" val="1122869409"/>
                  </a:ext>
                </a:extLst>
              </a:tr>
            </a:tbl>
          </a:graphicData>
        </a:graphic>
      </p:graphicFrame>
      <p:sp>
        <p:nvSpPr>
          <p:cNvPr id="4" name="Text Placeholder 3">
            <a:extLst>
              <a:ext uri="{FF2B5EF4-FFF2-40B4-BE49-F238E27FC236}">
                <a16:creationId xmlns:a16="http://schemas.microsoft.com/office/drawing/2014/main" id="{2356746F-AC91-47F8-A3BC-D2962B7630E3}"/>
              </a:ext>
            </a:extLst>
          </p:cNvPr>
          <p:cNvSpPr>
            <a:spLocks noGrp="1"/>
          </p:cNvSpPr>
          <p:nvPr>
            <p:ph type="body" sz="quarter" idx="14"/>
          </p:nvPr>
        </p:nvSpPr>
        <p:spPr/>
        <p:txBody>
          <a:bodyPr/>
          <a:lstStyle/>
          <a:p>
            <a:r>
              <a:rPr lang="en-US"/>
              <a:t>10/01/2020 - 10/31/2020</a:t>
            </a:r>
          </a:p>
        </p:txBody>
      </p:sp>
    </p:spTree>
    <p:extLst>
      <p:ext uri="{BB962C8B-B14F-4D97-AF65-F5344CB8AC3E}">
        <p14:creationId xmlns:p14="http://schemas.microsoft.com/office/powerpoint/2010/main" val="24250002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808EE9-1A72-49A7-8884-A40C2CCEB5B0}"/>
              </a:ext>
            </a:extLst>
          </p:cNvPr>
          <p:cNvSpPr>
            <a:spLocks noGrp="1"/>
          </p:cNvSpPr>
          <p:nvPr>
            <p:ph type="title"/>
          </p:nvPr>
        </p:nvSpPr>
        <p:spPr/>
        <p:txBody>
          <a:bodyPr/>
          <a:lstStyle/>
          <a:p>
            <a:r>
              <a:rPr lang="en-US"/>
              <a:t>Facebook (FB) Custom Own Posts Table (new) | SCS Dairy MY - 3 of 6</a:t>
            </a:r>
          </a:p>
        </p:txBody>
      </p:sp>
      <p:graphicFrame>
        <p:nvGraphicFramePr>
          <p:cNvPr id="5" name="Table Placeholder 4">
            <a:extLst>
              <a:ext uri="{FF2B5EF4-FFF2-40B4-BE49-F238E27FC236}">
                <a16:creationId xmlns:a16="http://schemas.microsoft.com/office/drawing/2014/main" id="{8B6F5049-E6BF-473F-96CE-E5FA5605299F}"/>
              </a:ext>
            </a:extLst>
          </p:cNvPr>
          <p:cNvGraphicFramePr>
            <a:graphicFrameLocks noGrp="1"/>
          </p:cNvGraphicFramePr>
          <p:nvPr>
            <p:ph type="tbl" sz="quarter" idx="13"/>
            <p:extLst>
              <p:ext uri="{D42A27DB-BD31-4B8C-83A1-F6EECF244321}">
                <p14:modId xmlns:p14="http://schemas.microsoft.com/office/powerpoint/2010/main" val="21134360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950050263"/>
                    </a:ext>
                  </a:extLst>
                </a:gridCol>
                <a:gridCol w="987552">
                  <a:extLst>
                    <a:ext uri="{9D8B030D-6E8A-4147-A177-3AD203B41FA5}">
                      <a16:colId xmlns:a16="http://schemas.microsoft.com/office/drawing/2014/main" val="704895180"/>
                    </a:ext>
                  </a:extLst>
                </a:gridCol>
                <a:gridCol w="987552">
                  <a:extLst>
                    <a:ext uri="{9D8B030D-6E8A-4147-A177-3AD203B41FA5}">
                      <a16:colId xmlns:a16="http://schemas.microsoft.com/office/drawing/2014/main" val="3559241966"/>
                    </a:ext>
                  </a:extLst>
                </a:gridCol>
                <a:gridCol w="987552">
                  <a:extLst>
                    <a:ext uri="{9D8B030D-6E8A-4147-A177-3AD203B41FA5}">
                      <a16:colId xmlns:a16="http://schemas.microsoft.com/office/drawing/2014/main" val="2564585604"/>
                    </a:ext>
                  </a:extLst>
                </a:gridCol>
                <a:gridCol w="987552">
                  <a:extLst>
                    <a:ext uri="{9D8B030D-6E8A-4147-A177-3AD203B41FA5}">
                      <a16:colId xmlns:a16="http://schemas.microsoft.com/office/drawing/2014/main" val="4531668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3381045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- 2020-10-21 16:22:59</a:t>
                      </a:r>
                      <a:r>
                        <a:rPr kumimoji="0" lang="en-US" sz="1000" b="0" i="0" u="none" strike="noStrike" kern="1200" cap="none" spc="0" normalizeH="0" baseline="0" noProof="0">
                          <a:ln>
                            <a:noFill/>
                          </a:ln>
                          <a:solidFill>
                            <a:prstClr val="black"/>
                          </a:solidFill>
                          <a:effectLst/>
                          <a:uLnTx/>
                          <a:uFillTx/>
                          <a:latin typeface="+mn-lt"/>
                          <a:ea typeface="+mn-ea"/>
                          <a:cs typeface="+mn-cs"/>
                        </a:rPr>
                        <a:t>
 Easy, delicious and soft, these brownie cookies made with SCS Unsalted Butter are truly a crowd pleaser.
#SCSrecipes #JustAddSCS
Brownie Cookies
Ingredients:
113g SCS Unsalted Butter
120g all-purpose flour
20g unsweetened cocoa powder
½ tsp baking powder
1 tsp salt
175g semi-sweet chocolate chips
100g sugar
3 eggs
1 tsp vanilla
Instructions:
1. Preheat oven to 176°C. Line a baking sheet with parchment paper and set aside.
2. In bowl whisk together flour, cocoa powder, baking powder and salt, set aside.
3. In a saucepan, add chocolate chips and SCS Unsalted Butter over medium heat.
4. Whisk slowly until melted and combined.
5. Remove from heat and add sugar.
6. Whisk together until sugar is incorporated.
7. Add in eggs one at a time and whisk well after each addition.
8. Lastly add in vanilla and whisk until incorporated.
9. Pour chocolate mixture into the dry ingredients and stir until well combined.
10. Scoop about 1 1/2 tablespoons of batter and place onto the sheet.
11. Bake in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0.1399 %</a:t>
                      </a:r>
                    </a:p>
                  </a:txBody>
                  <a:tcPr/>
                </a:tc>
                <a:extLst>
                  <a:ext uri="{0D108BD9-81ED-4DB2-BD59-A6C34878D82A}">
                    <a16:rowId xmlns:a16="http://schemas.microsoft.com/office/drawing/2014/main" val="2347297834"/>
                  </a:ext>
                </a:extLst>
              </a:tr>
            </a:tbl>
          </a:graphicData>
        </a:graphic>
      </p:graphicFrame>
      <p:sp>
        <p:nvSpPr>
          <p:cNvPr id="4" name="Text Placeholder 3">
            <a:extLst>
              <a:ext uri="{FF2B5EF4-FFF2-40B4-BE49-F238E27FC236}">
                <a16:creationId xmlns:a16="http://schemas.microsoft.com/office/drawing/2014/main" id="{DB9430FB-6FBA-4DD8-970C-FEAEC36F6B1D}"/>
              </a:ext>
            </a:extLst>
          </p:cNvPr>
          <p:cNvSpPr>
            <a:spLocks noGrp="1"/>
          </p:cNvSpPr>
          <p:nvPr>
            <p:ph type="body" sz="quarter" idx="14"/>
          </p:nvPr>
        </p:nvSpPr>
        <p:spPr/>
        <p:txBody>
          <a:bodyPr/>
          <a:lstStyle/>
          <a:p>
            <a:r>
              <a:rPr lang="en-US"/>
              <a:t>10/01/2020 - 10/31/2020</a:t>
            </a:r>
          </a:p>
        </p:txBody>
      </p:sp>
    </p:spTree>
    <p:extLst>
      <p:ext uri="{BB962C8B-B14F-4D97-AF65-F5344CB8AC3E}">
        <p14:creationId xmlns:p14="http://schemas.microsoft.com/office/powerpoint/2010/main" val="580925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E26CD-3CA8-4AE4-A938-2B5418025196}"/>
              </a:ext>
            </a:extLst>
          </p:cNvPr>
          <p:cNvSpPr>
            <a:spLocks noGrp="1"/>
          </p:cNvSpPr>
          <p:nvPr>
            <p:ph type="title"/>
          </p:nvPr>
        </p:nvSpPr>
        <p:spPr/>
        <p:txBody>
          <a:bodyPr/>
          <a:lstStyle/>
          <a:p>
            <a:r>
              <a:rPr lang="en-US"/>
              <a:t>Facebook (FB) Custom Own Posts Table (new) | SCS Dairy MY - 4 of 6</a:t>
            </a:r>
          </a:p>
        </p:txBody>
      </p:sp>
      <p:graphicFrame>
        <p:nvGraphicFramePr>
          <p:cNvPr id="5" name="Table Placeholder 4">
            <a:extLst>
              <a:ext uri="{FF2B5EF4-FFF2-40B4-BE49-F238E27FC236}">
                <a16:creationId xmlns:a16="http://schemas.microsoft.com/office/drawing/2014/main" id="{0EB5CCB3-7DC7-45FC-AC82-B37A77F08B93}"/>
              </a:ext>
            </a:extLst>
          </p:cNvPr>
          <p:cNvGraphicFramePr>
            <a:graphicFrameLocks noGrp="1"/>
          </p:cNvGraphicFramePr>
          <p:nvPr>
            <p:ph type="tbl" sz="quarter" idx="13"/>
            <p:extLst>
              <p:ext uri="{D42A27DB-BD31-4B8C-83A1-F6EECF244321}">
                <p14:modId xmlns:p14="http://schemas.microsoft.com/office/powerpoint/2010/main" val="12643130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635024806"/>
                    </a:ext>
                  </a:extLst>
                </a:gridCol>
                <a:gridCol w="987552">
                  <a:extLst>
                    <a:ext uri="{9D8B030D-6E8A-4147-A177-3AD203B41FA5}">
                      <a16:colId xmlns:a16="http://schemas.microsoft.com/office/drawing/2014/main" val="1829550839"/>
                    </a:ext>
                  </a:extLst>
                </a:gridCol>
                <a:gridCol w="987552">
                  <a:extLst>
                    <a:ext uri="{9D8B030D-6E8A-4147-A177-3AD203B41FA5}">
                      <a16:colId xmlns:a16="http://schemas.microsoft.com/office/drawing/2014/main" val="1776852157"/>
                    </a:ext>
                  </a:extLst>
                </a:gridCol>
                <a:gridCol w="987552">
                  <a:extLst>
                    <a:ext uri="{9D8B030D-6E8A-4147-A177-3AD203B41FA5}">
                      <a16:colId xmlns:a16="http://schemas.microsoft.com/office/drawing/2014/main" val="2607110290"/>
                    </a:ext>
                  </a:extLst>
                </a:gridCol>
                <a:gridCol w="987552">
                  <a:extLst>
                    <a:ext uri="{9D8B030D-6E8A-4147-A177-3AD203B41FA5}">
                      <a16:colId xmlns:a16="http://schemas.microsoft.com/office/drawing/2014/main" val="41907809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8853725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- 2020-10-23 13:04:08</a:t>
                      </a:r>
                      <a:r>
                        <a:rPr kumimoji="0" lang="en-US" sz="1000" b="0" i="0" u="none" strike="noStrike" kern="1200" cap="none" spc="0" normalizeH="0" baseline="0" noProof="0">
                          <a:ln>
                            <a:noFill/>
                          </a:ln>
                          <a:solidFill>
                            <a:prstClr val="black"/>
                          </a:solidFill>
                          <a:effectLst/>
                          <a:uLnTx/>
                          <a:uFillTx/>
                          <a:latin typeface="+mn-lt"/>
                          <a:ea typeface="+mn-ea"/>
                          <a:cs typeface="+mn-cs"/>
                        </a:rPr>
                        <a:t>
 If you flour a cookie sheet after it is greased, there will be less tendency for the cookies to thin out and spread too much during baking. A greased and floured cookie sheet is also preferred for any dough containing chocolate chips. The chocolate which comes in contact with the cookie sheet is less likely to stick and burn while baking.
#SCStip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0.1373 %</a:t>
                      </a:r>
                    </a:p>
                  </a:txBody>
                  <a:tcPr/>
                </a:tc>
                <a:extLst>
                  <a:ext uri="{0D108BD9-81ED-4DB2-BD59-A6C34878D82A}">
                    <a16:rowId xmlns:a16="http://schemas.microsoft.com/office/drawing/2014/main" val="3413515174"/>
                  </a:ext>
                </a:extLst>
              </a:tr>
            </a:tbl>
          </a:graphicData>
        </a:graphic>
      </p:graphicFrame>
      <p:sp>
        <p:nvSpPr>
          <p:cNvPr id="4" name="Text Placeholder 3">
            <a:extLst>
              <a:ext uri="{FF2B5EF4-FFF2-40B4-BE49-F238E27FC236}">
                <a16:creationId xmlns:a16="http://schemas.microsoft.com/office/drawing/2014/main" id="{680CFE07-EA74-4CF7-B372-DCD21ECFD7BF}"/>
              </a:ext>
            </a:extLst>
          </p:cNvPr>
          <p:cNvSpPr>
            <a:spLocks noGrp="1"/>
          </p:cNvSpPr>
          <p:nvPr>
            <p:ph type="body" sz="quarter" idx="14"/>
          </p:nvPr>
        </p:nvSpPr>
        <p:spPr/>
        <p:txBody>
          <a:bodyPr/>
          <a:lstStyle/>
          <a:p>
            <a:r>
              <a:rPr lang="en-US"/>
              <a:t>10/01/2020 - 10/31/2020</a:t>
            </a:r>
          </a:p>
        </p:txBody>
      </p:sp>
    </p:spTree>
    <p:extLst>
      <p:ext uri="{BB962C8B-B14F-4D97-AF65-F5344CB8AC3E}">
        <p14:creationId xmlns:p14="http://schemas.microsoft.com/office/powerpoint/2010/main" val="37950518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D4C0CE-D203-4D56-B953-26C18AE24B8C}"/>
              </a:ext>
            </a:extLst>
          </p:cNvPr>
          <p:cNvSpPr>
            <a:spLocks noGrp="1"/>
          </p:cNvSpPr>
          <p:nvPr>
            <p:ph type="title"/>
          </p:nvPr>
        </p:nvSpPr>
        <p:spPr/>
        <p:txBody>
          <a:bodyPr/>
          <a:lstStyle/>
          <a:p>
            <a:r>
              <a:rPr lang="en-US"/>
              <a:t>Facebook (FB) Custom Own Posts Table (new) | SCS Dairy MY - 5 of 6</a:t>
            </a:r>
          </a:p>
        </p:txBody>
      </p:sp>
      <p:graphicFrame>
        <p:nvGraphicFramePr>
          <p:cNvPr id="5" name="Table Placeholder 4">
            <a:extLst>
              <a:ext uri="{FF2B5EF4-FFF2-40B4-BE49-F238E27FC236}">
                <a16:creationId xmlns:a16="http://schemas.microsoft.com/office/drawing/2014/main" id="{8681B305-3E03-4C50-B18E-D0DC69539333}"/>
              </a:ext>
            </a:extLst>
          </p:cNvPr>
          <p:cNvGraphicFramePr>
            <a:graphicFrameLocks noGrp="1"/>
          </p:cNvGraphicFramePr>
          <p:nvPr>
            <p:ph type="tbl" sz="quarter" idx="13"/>
            <p:extLst>
              <p:ext uri="{D42A27DB-BD31-4B8C-83A1-F6EECF244321}">
                <p14:modId xmlns:p14="http://schemas.microsoft.com/office/powerpoint/2010/main" val="37431658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852125440"/>
                    </a:ext>
                  </a:extLst>
                </a:gridCol>
                <a:gridCol w="987552">
                  <a:extLst>
                    <a:ext uri="{9D8B030D-6E8A-4147-A177-3AD203B41FA5}">
                      <a16:colId xmlns:a16="http://schemas.microsoft.com/office/drawing/2014/main" val="585275032"/>
                    </a:ext>
                  </a:extLst>
                </a:gridCol>
                <a:gridCol w="987552">
                  <a:extLst>
                    <a:ext uri="{9D8B030D-6E8A-4147-A177-3AD203B41FA5}">
                      <a16:colId xmlns:a16="http://schemas.microsoft.com/office/drawing/2014/main" val="3569729536"/>
                    </a:ext>
                  </a:extLst>
                </a:gridCol>
                <a:gridCol w="987552">
                  <a:extLst>
                    <a:ext uri="{9D8B030D-6E8A-4147-A177-3AD203B41FA5}">
                      <a16:colId xmlns:a16="http://schemas.microsoft.com/office/drawing/2014/main" val="3284115127"/>
                    </a:ext>
                  </a:extLst>
                </a:gridCol>
                <a:gridCol w="987552">
                  <a:extLst>
                    <a:ext uri="{9D8B030D-6E8A-4147-A177-3AD203B41FA5}">
                      <a16:colId xmlns:a16="http://schemas.microsoft.com/office/drawing/2014/main" val="18093100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2262646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- 2020-10-06 16:21:15</a:t>
                      </a:r>
                      <a:r>
                        <a:rPr kumimoji="0" lang="en-US" sz="1000" b="0" i="0" u="none" strike="noStrike" kern="1200" cap="none" spc="0" normalizeH="0" baseline="0" noProof="0">
                          <a:ln>
                            <a:noFill/>
                          </a:ln>
                          <a:solidFill>
                            <a:prstClr val="black"/>
                          </a:solidFill>
                          <a:effectLst/>
                          <a:uLnTx/>
                          <a:uFillTx/>
                          <a:latin typeface="+mn-lt"/>
                          <a:ea typeface="+mn-ea"/>
                          <a:cs typeface="+mn-cs"/>
                        </a:rPr>
                        <a:t>
 These brown sugar butter cookies made with SCS Unsalted Butter are soft, chewy and easy to make.
#SCSrecipes #JustAddSCS
Brown Sugar Butter Cookies
Ingredients:
227g SCS Unsalted Butter
270g all-purpose flour
150g light brown sugar
1 large egg
1 tsp pure vanilla extract
½ tsp baking powder
½ tsp salt
100g white granulated sugar for rolling
Instructions:
1. Cream together butter and brown sugar in a stand mixer.
2. Scrape down the sides of the bowl and mix again. Add in the egg and vanilla extract, mix until well combined. 
3. In a separate bowl, whisk together flour, salt and baking powder. Add the flour mixture to the butter mixture and stir until well combined. 
4. Scoop out dough, approximately 1 1/2 tablespoons and roll into balls. Roll the balls in the granulated sugar.
5. Place on a cookie sheet lined with parchment paper or silicone baking mat. Press down with the tines of a fork. 
6. Refrigerate dough balls for 30-60 minutes.
7. Preheat oven to 176°C.
8. Bake for 10-12 minu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0.0976 %</a:t>
                      </a:r>
                    </a:p>
                  </a:txBody>
                  <a:tcPr/>
                </a:tc>
                <a:extLst>
                  <a:ext uri="{0D108BD9-81ED-4DB2-BD59-A6C34878D82A}">
                    <a16:rowId xmlns:a16="http://schemas.microsoft.com/office/drawing/2014/main" val="715415950"/>
                  </a:ext>
                </a:extLst>
              </a:tr>
            </a:tbl>
          </a:graphicData>
        </a:graphic>
      </p:graphicFrame>
      <p:sp>
        <p:nvSpPr>
          <p:cNvPr id="4" name="Text Placeholder 3">
            <a:extLst>
              <a:ext uri="{FF2B5EF4-FFF2-40B4-BE49-F238E27FC236}">
                <a16:creationId xmlns:a16="http://schemas.microsoft.com/office/drawing/2014/main" id="{71A9A3B2-BCFD-4057-9552-044AAB5D032B}"/>
              </a:ext>
            </a:extLst>
          </p:cNvPr>
          <p:cNvSpPr>
            <a:spLocks noGrp="1"/>
          </p:cNvSpPr>
          <p:nvPr>
            <p:ph type="body" sz="quarter" idx="14"/>
          </p:nvPr>
        </p:nvSpPr>
        <p:spPr/>
        <p:txBody>
          <a:bodyPr/>
          <a:lstStyle/>
          <a:p>
            <a:r>
              <a:rPr lang="en-US"/>
              <a:t>10/01/2020 - 10/31/2020</a:t>
            </a:r>
          </a:p>
        </p:txBody>
      </p:sp>
    </p:spTree>
    <p:extLst>
      <p:ext uri="{BB962C8B-B14F-4D97-AF65-F5344CB8AC3E}">
        <p14:creationId xmlns:p14="http://schemas.microsoft.com/office/powerpoint/2010/main" val="21997513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9C4B35-1FAB-4910-BA82-A29A05DA9FAB}"/>
              </a:ext>
            </a:extLst>
          </p:cNvPr>
          <p:cNvSpPr>
            <a:spLocks noGrp="1"/>
          </p:cNvSpPr>
          <p:nvPr>
            <p:ph type="title"/>
          </p:nvPr>
        </p:nvSpPr>
        <p:spPr/>
        <p:txBody>
          <a:bodyPr/>
          <a:lstStyle/>
          <a:p>
            <a:r>
              <a:rPr lang="en-US"/>
              <a:t>Facebook (FB) Custom Own Posts Table (new) | SCS Dairy MY - 6 of 6</a:t>
            </a:r>
          </a:p>
        </p:txBody>
      </p:sp>
      <p:graphicFrame>
        <p:nvGraphicFramePr>
          <p:cNvPr id="5" name="Table Placeholder 4">
            <a:extLst>
              <a:ext uri="{FF2B5EF4-FFF2-40B4-BE49-F238E27FC236}">
                <a16:creationId xmlns:a16="http://schemas.microsoft.com/office/drawing/2014/main" id="{31779B53-24D9-4627-BF59-2A60472A6560}"/>
              </a:ext>
            </a:extLst>
          </p:cNvPr>
          <p:cNvGraphicFramePr>
            <a:graphicFrameLocks noGrp="1"/>
          </p:cNvGraphicFramePr>
          <p:nvPr>
            <p:ph type="tbl" sz="quarter" idx="13"/>
            <p:extLst>
              <p:ext uri="{D42A27DB-BD31-4B8C-83A1-F6EECF244321}">
                <p14:modId xmlns:p14="http://schemas.microsoft.com/office/powerpoint/2010/main" val="17859634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941531983"/>
                    </a:ext>
                  </a:extLst>
                </a:gridCol>
                <a:gridCol w="987552">
                  <a:extLst>
                    <a:ext uri="{9D8B030D-6E8A-4147-A177-3AD203B41FA5}">
                      <a16:colId xmlns:a16="http://schemas.microsoft.com/office/drawing/2014/main" val="610136977"/>
                    </a:ext>
                  </a:extLst>
                </a:gridCol>
                <a:gridCol w="987552">
                  <a:extLst>
                    <a:ext uri="{9D8B030D-6E8A-4147-A177-3AD203B41FA5}">
                      <a16:colId xmlns:a16="http://schemas.microsoft.com/office/drawing/2014/main" val="814761947"/>
                    </a:ext>
                  </a:extLst>
                </a:gridCol>
                <a:gridCol w="987552">
                  <a:extLst>
                    <a:ext uri="{9D8B030D-6E8A-4147-A177-3AD203B41FA5}">
                      <a16:colId xmlns:a16="http://schemas.microsoft.com/office/drawing/2014/main" val="1956444784"/>
                    </a:ext>
                  </a:extLst>
                </a:gridCol>
                <a:gridCol w="987552">
                  <a:extLst>
                    <a:ext uri="{9D8B030D-6E8A-4147-A177-3AD203B41FA5}">
                      <a16:colId xmlns:a16="http://schemas.microsoft.com/office/drawing/2014/main" val="14502504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5546463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- 2020-10-14 03:40:07</a:t>
                      </a:r>
                      <a:r>
                        <a:rPr kumimoji="0" lang="en-US" sz="1000" b="0" i="0" u="none" strike="noStrike" kern="1200" cap="none" spc="0" normalizeH="0" baseline="0" noProof="0">
                          <a:ln>
                            <a:noFill/>
                          </a:ln>
                          <a:solidFill>
                            <a:prstClr val="black"/>
                          </a:solidFill>
                          <a:effectLst/>
                          <a:uLnTx/>
                          <a:uFillTx/>
                          <a:latin typeface="+mn-lt"/>
                          <a:ea typeface="+mn-ea"/>
                          <a:cs typeface="+mn-cs"/>
                        </a:rPr>
                        <a:t>
 There is a perfectly matched cake for your zodiac sign! Which cake are you according to your zodiac? 
 #FunwithSCS
Source: https://www.yourtango.com/2016289857/what-kind-birthday-cake-you-are-based-your-zodiac-sign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0.0809 %</a:t>
                      </a:r>
                    </a:p>
                  </a:txBody>
                  <a:tcPr/>
                </a:tc>
                <a:extLst>
                  <a:ext uri="{0D108BD9-81ED-4DB2-BD59-A6C34878D82A}">
                    <a16:rowId xmlns:a16="http://schemas.microsoft.com/office/drawing/2014/main" val="4227645583"/>
                  </a:ext>
                </a:extLst>
              </a:tr>
            </a:tbl>
          </a:graphicData>
        </a:graphic>
      </p:graphicFrame>
      <p:sp>
        <p:nvSpPr>
          <p:cNvPr id="4" name="Text Placeholder 3">
            <a:extLst>
              <a:ext uri="{FF2B5EF4-FFF2-40B4-BE49-F238E27FC236}">
                <a16:creationId xmlns:a16="http://schemas.microsoft.com/office/drawing/2014/main" id="{38C6EF2E-6884-42C0-8416-D1B6813F26B7}"/>
              </a:ext>
            </a:extLst>
          </p:cNvPr>
          <p:cNvSpPr>
            <a:spLocks noGrp="1"/>
          </p:cNvSpPr>
          <p:nvPr>
            <p:ph type="body" sz="quarter" idx="14"/>
          </p:nvPr>
        </p:nvSpPr>
        <p:spPr/>
        <p:txBody>
          <a:bodyPr/>
          <a:lstStyle/>
          <a:p>
            <a:r>
              <a:rPr lang="en-US"/>
              <a:t>10/01/2020 - 10/31/2020</a:t>
            </a:r>
          </a:p>
        </p:txBody>
      </p:sp>
    </p:spTree>
    <p:extLst>
      <p:ext uri="{BB962C8B-B14F-4D97-AF65-F5344CB8AC3E}">
        <p14:creationId xmlns:p14="http://schemas.microsoft.com/office/powerpoint/2010/main" val="41154267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AFAA45-2F79-46C8-AABD-10B82B786FDF}"/>
              </a:ext>
            </a:extLst>
          </p:cNvPr>
          <p:cNvSpPr>
            <a:spLocks noGrp="1"/>
          </p:cNvSpPr>
          <p:nvPr>
            <p:ph type="title"/>
          </p:nvPr>
        </p:nvSpPr>
        <p:spPr/>
        <p:txBody>
          <a:bodyPr/>
          <a:lstStyle/>
          <a:p>
            <a:r>
              <a:rPr lang="en-US"/>
              <a:t>Facebook Fan Demographics | SCS Dairy MY</a:t>
            </a:r>
          </a:p>
        </p:txBody>
      </p:sp>
      <p:graphicFrame>
        <p:nvGraphicFramePr>
          <p:cNvPr id="6" name="Chart Placeholder 5">
            <a:extLst>
              <a:ext uri="{FF2B5EF4-FFF2-40B4-BE49-F238E27FC236}">
                <a16:creationId xmlns:a16="http://schemas.microsoft.com/office/drawing/2014/main" id="{5596A2DD-722F-405D-A060-29C80A269AB4}"/>
              </a:ext>
            </a:extLst>
          </p:cNvPr>
          <p:cNvGraphicFramePr>
            <a:graphicFrameLocks noGrp="1"/>
          </p:cNvGraphicFramePr>
          <p:nvPr>
            <p:ph type="chart" sz="quarter" idx="13"/>
            <p:extLst>
              <p:ext uri="{D42A27DB-BD31-4B8C-83A1-F6EECF244321}">
                <p14:modId xmlns:p14="http://schemas.microsoft.com/office/powerpoint/2010/main" val="311854719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7C5968C-E7BE-4149-941A-ABDD288DBC4E}"/>
              </a:ext>
            </a:extLst>
          </p:cNvPr>
          <p:cNvSpPr>
            <a:spLocks noGrp="1"/>
          </p:cNvSpPr>
          <p:nvPr>
            <p:ph type="body" sz="quarter" idx="14"/>
          </p:nvPr>
        </p:nvSpPr>
        <p:spPr/>
        <p:txBody>
          <a:bodyPr/>
          <a:lstStyle/>
          <a:p>
            <a:r>
              <a:rPr lang="en-US"/>
              <a:t>10/01/2020 - 10/31/2020</a:t>
            </a:r>
          </a:p>
        </p:txBody>
      </p:sp>
      <p:sp>
        <p:nvSpPr>
          <p:cNvPr id="5" name="Footer Placeholder 4">
            <a:extLst>
              <a:ext uri="{FF2B5EF4-FFF2-40B4-BE49-F238E27FC236}">
                <a16:creationId xmlns:a16="http://schemas.microsoft.com/office/drawing/2014/main" id="{0CE1CB9C-9A6F-44DE-A463-B6C430F8226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65361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898F06-5F4A-471C-BE30-D6942AB4022A}"/>
              </a:ext>
            </a:extLst>
          </p:cNvPr>
          <p:cNvSpPr>
            <a:spLocks noGrp="1"/>
          </p:cNvSpPr>
          <p:nvPr>
            <p:ph type="title"/>
          </p:nvPr>
        </p:nvSpPr>
        <p:spPr/>
        <p:txBody>
          <a:bodyPr/>
          <a:lstStyle/>
          <a:p>
            <a:r>
              <a:rPr lang="en-US"/>
              <a:t>Facebook Interaction Rate | SCS Dairy MY</a:t>
            </a:r>
          </a:p>
        </p:txBody>
      </p:sp>
      <p:graphicFrame>
        <p:nvGraphicFramePr>
          <p:cNvPr id="6" name="Chart Placeholder 5">
            <a:extLst>
              <a:ext uri="{FF2B5EF4-FFF2-40B4-BE49-F238E27FC236}">
                <a16:creationId xmlns:a16="http://schemas.microsoft.com/office/drawing/2014/main" id="{FDE7FC92-671C-4C19-BF12-4BE402B573AF}"/>
              </a:ext>
            </a:extLst>
          </p:cNvPr>
          <p:cNvGraphicFramePr>
            <a:graphicFrameLocks noGrp="1"/>
          </p:cNvGraphicFramePr>
          <p:nvPr>
            <p:ph type="chart" sz="quarter" idx="13"/>
            <p:extLst>
              <p:ext uri="{D42A27DB-BD31-4B8C-83A1-F6EECF244321}">
                <p14:modId xmlns:p14="http://schemas.microsoft.com/office/powerpoint/2010/main" val="16095466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EB7C064-3A62-4609-9F51-885D1BAE680B}"/>
              </a:ext>
            </a:extLst>
          </p:cNvPr>
          <p:cNvSpPr>
            <a:spLocks noGrp="1"/>
          </p:cNvSpPr>
          <p:nvPr>
            <p:ph type="body" sz="quarter" idx="14"/>
          </p:nvPr>
        </p:nvSpPr>
        <p:spPr/>
        <p:txBody>
          <a:bodyPr/>
          <a:lstStyle/>
          <a:p>
            <a:r>
              <a:rPr lang="en-US"/>
              <a:t>10/01/2020 - 10/31/2020</a:t>
            </a:r>
          </a:p>
        </p:txBody>
      </p:sp>
      <p:sp>
        <p:nvSpPr>
          <p:cNvPr id="5" name="Footer Placeholder 4">
            <a:extLst>
              <a:ext uri="{FF2B5EF4-FFF2-40B4-BE49-F238E27FC236}">
                <a16:creationId xmlns:a16="http://schemas.microsoft.com/office/drawing/2014/main" id="{1147B56D-612F-47F4-98E2-70C3102D388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710947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709261-0BA8-4196-875F-079D1BF046B9}"/>
              </a:ext>
            </a:extLst>
          </p:cNvPr>
          <p:cNvSpPr>
            <a:spLocks noGrp="1"/>
          </p:cNvSpPr>
          <p:nvPr>
            <p:ph type="title"/>
          </p:nvPr>
        </p:nvSpPr>
        <p:spPr/>
        <p:txBody>
          <a:bodyPr/>
          <a:lstStyle/>
          <a:p>
            <a:r>
              <a:rPr lang="en-US"/>
              <a:t>Facebook Fans Total | SCS Dairy MY</a:t>
            </a:r>
          </a:p>
        </p:txBody>
      </p:sp>
      <p:graphicFrame>
        <p:nvGraphicFramePr>
          <p:cNvPr id="6" name="Chart Placeholder 5">
            <a:extLst>
              <a:ext uri="{FF2B5EF4-FFF2-40B4-BE49-F238E27FC236}">
                <a16:creationId xmlns:a16="http://schemas.microsoft.com/office/drawing/2014/main" id="{803E9D10-B526-4033-95CC-C9B129FCFD6C}"/>
              </a:ext>
            </a:extLst>
          </p:cNvPr>
          <p:cNvGraphicFramePr>
            <a:graphicFrameLocks noGrp="1"/>
          </p:cNvGraphicFramePr>
          <p:nvPr>
            <p:ph type="chart" sz="quarter" idx="13"/>
            <p:extLst>
              <p:ext uri="{D42A27DB-BD31-4B8C-83A1-F6EECF244321}">
                <p14:modId xmlns:p14="http://schemas.microsoft.com/office/powerpoint/2010/main" val="32475880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BEE1FC7-19C0-40B3-B156-2595044F7883}"/>
              </a:ext>
            </a:extLst>
          </p:cNvPr>
          <p:cNvSpPr>
            <a:spLocks noGrp="1"/>
          </p:cNvSpPr>
          <p:nvPr>
            <p:ph type="body" sz="quarter" idx="14"/>
          </p:nvPr>
        </p:nvSpPr>
        <p:spPr/>
        <p:txBody>
          <a:bodyPr/>
          <a:lstStyle/>
          <a:p>
            <a:r>
              <a:rPr lang="en-US"/>
              <a:t>10/01/2020 - 10/31/2020</a:t>
            </a:r>
          </a:p>
        </p:txBody>
      </p:sp>
      <p:sp>
        <p:nvSpPr>
          <p:cNvPr id="5" name="Footer Placeholder 4">
            <a:extLst>
              <a:ext uri="{FF2B5EF4-FFF2-40B4-BE49-F238E27FC236}">
                <a16:creationId xmlns:a16="http://schemas.microsoft.com/office/drawing/2014/main" id="{6F814416-621D-4F6F-8AE2-DC8BC7F2E55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490673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A135A2-D50B-4795-BDFD-0BDB286E5598}"/>
              </a:ext>
            </a:extLst>
          </p:cNvPr>
          <p:cNvSpPr>
            <a:spLocks noGrp="1"/>
          </p:cNvSpPr>
          <p:nvPr>
            <p:ph type="title"/>
          </p:nvPr>
        </p:nvSpPr>
        <p:spPr/>
        <p:txBody>
          <a:bodyPr/>
          <a:lstStyle/>
          <a:p>
            <a:r>
              <a:rPr lang="en-US"/>
              <a:t>Facebook Page Views | SCS Dairy MY</a:t>
            </a:r>
          </a:p>
        </p:txBody>
      </p:sp>
      <p:graphicFrame>
        <p:nvGraphicFramePr>
          <p:cNvPr id="6" name="Chart Placeholder 5">
            <a:extLst>
              <a:ext uri="{FF2B5EF4-FFF2-40B4-BE49-F238E27FC236}">
                <a16:creationId xmlns:a16="http://schemas.microsoft.com/office/drawing/2014/main" id="{9F194BE6-9395-46FB-B30A-E207F54C59FC}"/>
              </a:ext>
            </a:extLst>
          </p:cNvPr>
          <p:cNvGraphicFramePr>
            <a:graphicFrameLocks noGrp="1"/>
          </p:cNvGraphicFramePr>
          <p:nvPr>
            <p:ph type="chart" sz="quarter" idx="13"/>
            <p:extLst>
              <p:ext uri="{D42A27DB-BD31-4B8C-83A1-F6EECF244321}">
                <p14:modId xmlns:p14="http://schemas.microsoft.com/office/powerpoint/2010/main" val="13636292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1212850-BAB8-4DDD-878E-9C00BCE1F203}"/>
              </a:ext>
            </a:extLst>
          </p:cNvPr>
          <p:cNvSpPr>
            <a:spLocks noGrp="1"/>
          </p:cNvSpPr>
          <p:nvPr>
            <p:ph type="body" sz="quarter" idx="14"/>
          </p:nvPr>
        </p:nvSpPr>
        <p:spPr/>
        <p:txBody>
          <a:bodyPr/>
          <a:lstStyle/>
          <a:p>
            <a:r>
              <a:rPr lang="en-US"/>
              <a:t>10/01/2020 - 10/31/2020</a:t>
            </a:r>
          </a:p>
        </p:txBody>
      </p:sp>
      <p:sp>
        <p:nvSpPr>
          <p:cNvPr id="5" name="Footer Placeholder 4">
            <a:extLst>
              <a:ext uri="{FF2B5EF4-FFF2-40B4-BE49-F238E27FC236}">
                <a16:creationId xmlns:a16="http://schemas.microsoft.com/office/drawing/2014/main" id="{3065AB34-E5B1-4E92-A632-C4CB50DAFCB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46888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5B5FE5-4683-467D-8246-14B77234D138}"/>
              </a:ext>
            </a:extLst>
          </p:cNvPr>
          <p:cNvSpPr>
            <a:spLocks noGrp="1"/>
          </p:cNvSpPr>
          <p:nvPr>
            <p:ph type="title"/>
          </p:nvPr>
        </p:nvSpPr>
        <p:spPr/>
        <p:txBody>
          <a:bodyPr/>
          <a:lstStyle/>
          <a:p>
            <a:r>
              <a:rPr lang="en-US"/>
              <a:t>Facebook Fans By City Table | SCS Dairy MY - 1 of 3</a:t>
            </a:r>
          </a:p>
        </p:txBody>
      </p:sp>
      <p:graphicFrame>
        <p:nvGraphicFramePr>
          <p:cNvPr id="5" name="Table Placeholder 4">
            <a:extLst>
              <a:ext uri="{FF2B5EF4-FFF2-40B4-BE49-F238E27FC236}">
                <a16:creationId xmlns:a16="http://schemas.microsoft.com/office/drawing/2014/main" id="{858831F6-A405-42BE-BE67-547C38646DBE}"/>
              </a:ext>
            </a:extLst>
          </p:cNvPr>
          <p:cNvGraphicFramePr>
            <a:graphicFrameLocks noGrp="1"/>
          </p:cNvGraphicFramePr>
          <p:nvPr>
            <p:ph type="tbl" sz="quarter" idx="13"/>
            <p:extLst>
              <p:ext uri="{D42A27DB-BD31-4B8C-83A1-F6EECF244321}">
                <p14:modId xmlns:p14="http://schemas.microsoft.com/office/powerpoint/2010/main" val="1362837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864027075"/>
                    </a:ext>
                  </a:extLst>
                </a:gridCol>
                <a:gridCol w="1645920">
                  <a:extLst>
                    <a:ext uri="{9D8B030D-6E8A-4147-A177-3AD203B41FA5}">
                      <a16:colId xmlns:a16="http://schemas.microsoft.com/office/drawing/2014/main" val="707435740"/>
                    </a:ext>
                  </a:extLst>
                </a:gridCol>
                <a:gridCol w="1645920">
                  <a:extLst>
                    <a:ext uri="{9D8B030D-6E8A-4147-A177-3AD203B41FA5}">
                      <a16:colId xmlns:a16="http://schemas.microsoft.com/office/drawing/2014/main" val="21363495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5022892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16.8 %</a:t>
                      </a:r>
                    </a:p>
                  </a:txBody>
                  <a:tcPr/>
                </a:tc>
                <a:extLst>
                  <a:ext uri="{0D108BD9-81ED-4DB2-BD59-A6C34878D82A}">
                    <a16:rowId xmlns:a16="http://schemas.microsoft.com/office/drawing/2014/main" val="42548877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Johor Bahru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6.6 %</a:t>
                      </a:r>
                    </a:p>
                  </a:txBody>
                  <a:tcPr/>
                </a:tc>
                <a:extLst>
                  <a:ext uri="{0D108BD9-81ED-4DB2-BD59-A6C34878D82A}">
                    <a16:rowId xmlns:a16="http://schemas.microsoft.com/office/drawing/2014/main" val="34342988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Ipoh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4.0 %</a:t>
                      </a:r>
                    </a:p>
                  </a:txBody>
                  <a:tcPr/>
                </a:tc>
                <a:extLst>
                  <a:ext uri="{0D108BD9-81ED-4DB2-BD59-A6C34878D82A}">
                    <a16:rowId xmlns:a16="http://schemas.microsoft.com/office/drawing/2014/main" val="15003353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Petaling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3.9 %</a:t>
                      </a:r>
                    </a:p>
                  </a:txBody>
                  <a:tcPr/>
                </a:tc>
                <a:extLst>
                  <a:ext uri="{0D108BD9-81ED-4DB2-BD59-A6C34878D82A}">
                    <a16:rowId xmlns:a16="http://schemas.microsoft.com/office/drawing/2014/main" val="22749270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3.7 %</a:t>
                      </a:r>
                    </a:p>
                  </a:txBody>
                  <a:tcPr/>
                </a:tc>
                <a:extLst>
                  <a:ext uri="{0D108BD9-81ED-4DB2-BD59-A6C34878D82A}">
                    <a16:rowId xmlns:a16="http://schemas.microsoft.com/office/drawing/2014/main" val="910898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Bukit Mertajam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3.0 %</a:t>
                      </a:r>
                    </a:p>
                  </a:txBody>
                  <a:tcPr/>
                </a:tc>
                <a:extLst>
                  <a:ext uri="{0D108BD9-81ED-4DB2-BD59-A6C34878D82A}">
                    <a16:rowId xmlns:a16="http://schemas.microsoft.com/office/drawing/2014/main" val="7870023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Malacca 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2.9 %</a:t>
                      </a:r>
                    </a:p>
                  </a:txBody>
                  <a:tcPr/>
                </a:tc>
                <a:extLst>
                  <a:ext uri="{0D108BD9-81ED-4DB2-BD59-A6C34878D82A}">
                    <a16:rowId xmlns:a16="http://schemas.microsoft.com/office/drawing/2014/main" val="42395755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Kinabalu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2.9 %</a:t>
                      </a:r>
                    </a:p>
                  </a:txBody>
                  <a:tcPr/>
                </a:tc>
                <a:extLst>
                  <a:ext uri="{0D108BD9-81ED-4DB2-BD59-A6C34878D82A}">
                    <a16:rowId xmlns:a16="http://schemas.microsoft.com/office/drawing/2014/main" val="32805916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2.7 %</a:t>
                      </a:r>
                    </a:p>
                  </a:txBody>
                  <a:tcPr/>
                </a:tc>
                <a:extLst>
                  <a:ext uri="{0D108BD9-81ED-4DB2-BD59-A6C34878D82A}">
                    <a16:rowId xmlns:a16="http://schemas.microsoft.com/office/drawing/2014/main" val="16601376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Seremban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2.6 %</a:t>
                      </a:r>
                    </a:p>
                  </a:txBody>
                  <a:tcPr/>
                </a:tc>
                <a:extLst>
                  <a:ext uri="{0D108BD9-81ED-4DB2-BD59-A6C34878D82A}">
                    <a16:rowId xmlns:a16="http://schemas.microsoft.com/office/drawing/2014/main" val="4274916864"/>
                  </a:ext>
                </a:extLst>
              </a:tr>
            </a:tbl>
          </a:graphicData>
        </a:graphic>
      </p:graphicFrame>
      <p:sp>
        <p:nvSpPr>
          <p:cNvPr id="4" name="Text Placeholder 3">
            <a:extLst>
              <a:ext uri="{FF2B5EF4-FFF2-40B4-BE49-F238E27FC236}">
                <a16:creationId xmlns:a16="http://schemas.microsoft.com/office/drawing/2014/main" id="{E056E93E-12E6-4610-BE60-56A3A079CEC7}"/>
              </a:ext>
            </a:extLst>
          </p:cNvPr>
          <p:cNvSpPr>
            <a:spLocks noGrp="1"/>
          </p:cNvSpPr>
          <p:nvPr>
            <p:ph type="body" sz="quarter" idx="14"/>
          </p:nvPr>
        </p:nvSpPr>
        <p:spPr/>
        <p:txBody>
          <a:bodyPr/>
          <a:lstStyle/>
          <a:p>
            <a:r>
              <a:rPr lang="en-US"/>
              <a:t>10/01/2020 - 10/31/2020</a:t>
            </a:r>
          </a:p>
        </p:txBody>
      </p:sp>
    </p:spTree>
    <p:extLst>
      <p:ext uri="{BB962C8B-B14F-4D97-AF65-F5344CB8AC3E}">
        <p14:creationId xmlns:p14="http://schemas.microsoft.com/office/powerpoint/2010/main" val="102361633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C7E46E-55C7-4D46-A6ED-B68473207DDE}"/>
              </a:ext>
            </a:extLst>
          </p:cNvPr>
          <p:cNvSpPr>
            <a:spLocks noGrp="1"/>
          </p:cNvSpPr>
          <p:nvPr>
            <p:ph type="title"/>
          </p:nvPr>
        </p:nvSpPr>
        <p:spPr/>
        <p:txBody>
          <a:bodyPr/>
          <a:lstStyle/>
          <a:p>
            <a:r>
              <a:rPr lang="en-US"/>
              <a:t>Facebook Fans By City Table | SCS Dairy MY - 2 of 3</a:t>
            </a:r>
          </a:p>
        </p:txBody>
      </p:sp>
      <p:graphicFrame>
        <p:nvGraphicFramePr>
          <p:cNvPr id="5" name="Table Placeholder 4">
            <a:extLst>
              <a:ext uri="{FF2B5EF4-FFF2-40B4-BE49-F238E27FC236}">
                <a16:creationId xmlns:a16="http://schemas.microsoft.com/office/drawing/2014/main" id="{C16AF101-1E7A-4BC0-9D7D-F7B0EE81270C}"/>
              </a:ext>
            </a:extLst>
          </p:cNvPr>
          <p:cNvGraphicFramePr>
            <a:graphicFrameLocks noGrp="1"/>
          </p:cNvGraphicFramePr>
          <p:nvPr>
            <p:ph type="tbl" sz="quarter" idx="13"/>
            <p:extLst>
              <p:ext uri="{D42A27DB-BD31-4B8C-83A1-F6EECF244321}">
                <p14:modId xmlns:p14="http://schemas.microsoft.com/office/powerpoint/2010/main" val="11158298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415882855"/>
                    </a:ext>
                  </a:extLst>
                </a:gridCol>
                <a:gridCol w="1645920">
                  <a:extLst>
                    <a:ext uri="{9D8B030D-6E8A-4147-A177-3AD203B41FA5}">
                      <a16:colId xmlns:a16="http://schemas.microsoft.com/office/drawing/2014/main" val="2072897690"/>
                    </a:ext>
                  </a:extLst>
                </a:gridCol>
                <a:gridCol w="1645920">
                  <a:extLst>
                    <a:ext uri="{9D8B030D-6E8A-4147-A177-3AD203B41FA5}">
                      <a16:colId xmlns:a16="http://schemas.microsoft.com/office/drawing/2014/main" val="5940286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37423372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Shah 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2.5 %</a:t>
                      </a:r>
                    </a:p>
                  </a:txBody>
                  <a:tcPr/>
                </a:tc>
                <a:extLst>
                  <a:ext uri="{0D108BD9-81ED-4DB2-BD59-A6C34878D82A}">
                    <a16:rowId xmlns:a16="http://schemas.microsoft.com/office/drawing/2014/main" val="17998825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Singapore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2.2 %</a:t>
                      </a:r>
                    </a:p>
                  </a:txBody>
                  <a:tcPr/>
                </a:tc>
                <a:extLst>
                  <a:ext uri="{0D108BD9-81ED-4DB2-BD59-A6C34878D82A}">
                    <a16:rowId xmlns:a16="http://schemas.microsoft.com/office/drawing/2014/main" val="29424933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Kuantan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2.0 %</a:t>
                      </a:r>
                    </a:p>
                  </a:txBody>
                  <a:tcPr/>
                </a:tc>
                <a:extLst>
                  <a:ext uri="{0D108BD9-81ED-4DB2-BD59-A6C34878D82A}">
                    <a16:rowId xmlns:a16="http://schemas.microsoft.com/office/drawing/2014/main" val="39281238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George Town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extLst>
                  <a:ext uri="{0D108BD9-81ED-4DB2-BD59-A6C34878D82A}">
                    <a16:rowId xmlns:a16="http://schemas.microsoft.com/office/drawing/2014/main" val="4880968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Terengganu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extLst>
                  <a:ext uri="{0D108BD9-81ED-4DB2-BD59-A6C34878D82A}">
                    <a16:rowId xmlns:a16="http://schemas.microsoft.com/office/drawing/2014/main" val="10515257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Puchong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extLst>
                  <a:ext uri="{0D108BD9-81ED-4DB2-BD59-A6C34878D82A}">
                    <a16:rowId xmlns:a16="http://schemas.microsoft.com/office/drawing/2014/main" val="39365064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Sandakan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41397187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Bharu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28500785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Penang Island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27079863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582731921"/>
                  </a:ext>
                </a:extLst>
              </a:tr>
            </a:tbl>
          </a:graphicData>
        </a:graphic>
      </p:graphicFrame>
      <p:sp>
        <p:nvSpPr>
          <p:cNvPr id="4" name="Text Placeholder 3">
            <a:extLst>
              <a:ext uri="{FF2B5EF4-FFF2-40B4-BE49-F238E27FC236}">
                <a16:creationId xmlns:a16="http://schemas.microsoft.com/office/drawing/2014/main" id="{77D57FFB-24FD-407C-9216-0400E69575F6}"/>
              </a:ext>
            </a:extLst>
          </p:cNvPr>
          <p:cNvSpPr>
            <a:spLocks noGrp="1"/>
          </p:cNvSpPr>
          <p:nvPr>
            <p:ph type="body" sz="quarter" idx="14"/>
          </p:nvPr>
        </p:nvSpPr>
        <p:spPr/>
        <p:txBody>
          <a:bodyPr/>
          <a:lstStyle/>
          <a:p>
            <a:r>
              <a:rPr lang="en-US"/>
              <a:t>10/01/2020 - 10/31/2020</a:t>
            </a:r>
          </a:p>
        </p:txBody>
      </p:sp>
    </p:spTree>
    <p:extLst>
      <p:ext uri="{BB962C8B-B14F-4D97-AF65-F5344CB8AC3E}">
        <p14:creationId xmlns:p14="http://schemas.microsoft.com/office/powerpoint/2010/main" val="38202397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598975-36E3-4127-BE8E-6E4375579C91}"/>
              </a:ext>
            </a:extLst>
          </p:cNvPr>
          <p:cNvSpPr>
            <a:spLocks noGrp="1"/>
          </p:cNvSpPr>
          <p:nvPr>
            <p:ph type="title"/>
          </p:nvPr>
        </p:nvSpPr>
        <p:spPr/>
        <p:txBody>
          <a:bodyPr/>
          <a:lstStyle/>
          <a:p>
            <a:r>
              <a:rPr lang="en-US"/>
              <a:t>Facebook Fans By City Table | SCS Dairy MY - 3 of 3</a:t>
            </a:r>
          </a:p>
        </p:txBody>
      </p:sp>
      <p:graphicFrame>
        <p:nvGraphicFramePr>
          <p:cNvPr id="5" name="Table Placeholder 4">
            <a:extLst>
              <a:ext uri="{FF2B5EF4-FFF2-40B4-BE49-F238E27FC236}">
                <a16:creationId xmlns:a16="http://schemas.microsoft.com/office/drawing/2014/main" id="{00C0D8F2-D04A-47BE-A4DB-B6CC8E7762E8}"/>
              </a:ext>
            </a:extLst>
          </p:cNvPr>
          <p:cNvGraphicFramePr>
            <a:graphicFrameLocks noGrp="1"/>
          </p:cNvGraphicFramePr>
          <p:nvPr>
            <p:ph type="tbl" sz="quarter" idx="13"/>
            <p:extLst>
              <p:ext uri="{D42A27DB-BD31-4B8C-83A1-F6EECF244321}">
                <p14:modId xmlns:p14="http://schemas.microsoft.com/office/powerpoint/2010/main" val="5426045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4103810410"/>
                    </a:ext>
                  </a:extLst>
                </a:gridCol>
                <a:gridCol w="1645920">
                  <a:extLst>
                    <a:ext uri="{9D8B030D-6E8A-4147-A177-3AD203B41FA5}">
                      <a16:colId xmlns:a16="http://schemas.microsoft.com/office/drawing/2014/main" val="2628169946"/>
                    </a:ext>
                  </a:extLst>
                </a:gridCol>
                <a:gridCol w="1645920">
                  <a:extLst>
                    <a:ext uri="{9D8B030D-6E8A-4147-A177-3AD203B41FA5}">
                      <a16:colId xmlns:a16="http://schemas.microsoft.com/office/drawing/2014/main" val="18841754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7622998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Sungai Petani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36670992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Alor Setar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645283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Kajang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2745230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Tawau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24010683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Sibu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125798209"/>
                  </a:ext>
                </a:extLst>
              </a:tr>
            </a:tbl>
          </a:graphicData>
        </a:graphic>
      </p:graphicFrame>
      <p:sp>
        <p:nvSpPr>
          <p:cNvPr id="4" name="Text Placeholder 3">
            <a:extLst>
              <a:ext uri="{FF2B5EF4-FFF2-40B4-BE49-F238E27FC236}">
                <a16:creationId xmlns:a16="http://schemas.microsoft.com/office/drawing/2014/main" id="{C2905A33-74CB-40A5-8FAC-CD00858F6F1B}"/>
              </a:ext>
            </a:extLst>
          </p:cNvPr>
          <p:cNvSpPr>
            <a:spLocks noGrp="1"/>
          </p:cNvSpPr>
          <p:nvPr>
            <p:ph type="body" sz="quarter" idx="14"/>
          </p:nvPr>
        </p:nvSpPr>
        <p:spPr/>
        <p:txBody>
          <a:bodyPr/>
          <a:lstStyle/>
          <a:p>
            <a:r>
              <a:rPr lang="en-US"/>
              <a:t>10/01/2020 - 10/31/2020</a:t>
            </a:r>
          </a:p>
        </p:txBody>
      </p:sp>
    </p:spTree>
    <p:extLst>
      <p:ext uri="{BB962C8B-B14F-4D97-AF65-F5344CB8AC3E}">
        <p14:creationId xmlns:p14="http://schemas.microsoft.com/office/powerpoint/2010/main" val="80518035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0A1B7A-BD9E-483B-8A8E-07C9A7CE00B4}"/>
              </a:ext>
            </a:extLst>
          </p:cNvPr>
          <p:cNvSpPr>
            <a:spLocks noGrp="1"/>
          </p:cNvSpPr>
          <p:nvPr>
            <p:ph type="title"/>
          </p:nvPr>
        </p:nvSpPr>
        <p:spPr/>
        <p:txBody>
          <a:bodyPr/>
          <a:lstStyle/>
          <a:p>
            <a:r>
              <a:rPr lang="en-US"/>
              <a:t>Facebook Total Engagements over Time (monthly) | SCS Dairy MY</a:t>
            </a:r>
          </a:p>
        </p:txBody>
      </p:sp>
      <p:graphicFrame>
        <p:nvGraphicFramePr>
          <p:cNvPr id="6" name="Chart Placeholder 5">
            <a:extLst>
              <a:ext uri="{FF2B5EF4-FFF2-40B4-BE49-F238E27FC236}">
                <a16:creationId xmlns:a16="http://schemas.microsoft.com/office/drawing/2014/main" id="{8C4BF631-7AD2-4CE1-9A06-8F10EC469142}"/>
              </a:ext>
            </a:extLst>
          </p:cNvPr>
          <p:cNvGraphicFramePr>
            <a:graphicFrameLocks noGrp="1"/>
          </p:cNvGraphicFramePr>
          <p:nvPr>
            <p:ph type="chart" sz="quarter" idx="13"/>
            <p:extLst>
              <p:ext uri="{D42A27DB-BD31-4B8C-83A1-F6EECF244321}">
                <p14:modId xmlns:p14="http://schemas.microsoft.com/office/powerpoint/2010/main" val="276600966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3BBE495-E827-4D68-9EC1-513686F935C9}"/>
              </a:ext>
            </a:extLst>
          </p:cNvPr>
          <p:cNvSpPr>
            <a:spLocks noGrp="1"/>
          </p:cNvSpPr>
          <p:nvPr>
            <p:ph type="body" sz="quarter" idx="14"/>
          </p:nvPr>
        </p:nvSpPr>
        <p:spPr/>
        <p:txBody>
          <a:bodyPr/>
          <a:lstStyle/>
          <a:p>
            <a:r>
              <a:rPr lang="en-US"/>
              <a:t>10/01/2020 - 10/31/2020</a:t>
            </a:r>
          </a:p>
        </p:txBody>
      </p:sp>
      <p:sp>
        <p:nvSpPr>
          <p:cNvPr id="5" name="Footer Placeholder 4">
            <a:extLst>
              <a:ext uri="{FF2B5EF4-FFF2-40B4-BE49-F238E27FC236}">
                <a16:creationId xmlns:a16="http://schemas.microsoft.com/office/drawing/2014/main" id="{C23DD208-A650-4989-9D98-B5D2C3AEA20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7681279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97EC8B-CC26-49F0-954E-24AAA0B87A8F}"/>
              </a:ext>
            </a:extLst>
          </p:cNvPr>
          <p:cNvSpPr>
            <a:spLocks noGrp="1"/>
          </p:cNvSpPr>
          <p:nvPr>
            <p:ph type="title"/>
          </p:nvPr>
        </p:nvSpPr>
        <p:spPr/>
        <p:txBody>
          <a:bodyPr/>
          <a:lstStyle/>
          <a:p>
            <a:r>
              <a:rPr lang="en-US"/>
              <a:t>Facebook Own Posts Table | SCS Dairy MY - 1 of 16</a:t>
            </a:r>
          </a:p>
        </p:txBody>
      </p:sp>
      <p:graphicFrame>
        <p:nvGraphicFramePr>
          <p:cNvPr id="5" name="Table Placeholder 4">
            <a:extLst>
              <a:ext uri="{FF2B5EF4-FFF2-40B4-BE49-F238E27FC236}">
                <a16:creationId xmlns:a16="http://schemas.microsoft.com/office/drawing/2014/main" id="{784A8B98-FDB8-4C8E-9DEF-C7DB0AFD230D}"/>
              </a:ext>
            </a:extLst>
          </p:cNvPr>
          <p:cNvGraphicFramePr>
            <a:graphicFrameLocks noGrp="1"/>
          </p:cNvGraphicFramePr>
          <p:nvPr>
            <p:ph type="tbl" sz="quarter" idx="13"/>
            <p:extLst>
              <p:ext uri="{D42A27DB-BD31-4B8C-83A1-F6EECF244321}">
                <p14:modId xmlns:p14="http://schemas.microsoft.com/office/powerpoint/2010/main" val="36682311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838659424"/>
                    </a:ext>
                  </a:extLst>
                </a:gridCol>
                <a:gridCol w="822960">
                  <a:extLst>
                    <a:ext uri="{9D8B030D-6E8A-4147-A177-3AD203B41FA5}">
                      <a16:colId xmlns:a16="http://schemas.microsoft.com/office/drawing/2014/main" val="71305929"/>
                    </a:ext>
                  </a:extLst>
                </a:gridCol>
                <a:gridCol w="822960">
                  <a:extLst>
                    <a:ext uri="{9D8B030D-6E8A-4147-A177-3AD203B41FA5}">
                      <a16:colId xmlns:a16="http://schemas.microsoft.com/office/drawing/2014/main" val="2202562498"/>
                    </a:ext>
                  </a:extLst>
                </a:gridCol>
                <a:gridCol w="822960">
                  <a:extLst>
                    <a:ext uri="{9D8B030D-6E8A-4147-A177-3AD203B41FA5}">
                      <a16:colId xmlns:a16="http://schemas.microsoft.com/office/drawing/2014/main" val="1176731025"/>
                    </a:ext>
                  </a:extLst>
                </a:gridCol>
                <a:gridCol w="822960">
                  <a:extLst>
                    <a:ext uri="{9D8B030D-6E8A-4147-A177-3AD203B41FA5}">
                      <a16:colId xmlns:a16="http://schemas.microsoft.com/office/drawing/2014/main" val="3904573347"/>
                    </a:ext>
                  </a:extLst>
                </a:gridCol>
                <a:gridCol w="822960">
                  <a:extLst>
                    <a:ext uri="{9D8B030D-6E8A-4147-A177-3AD203B41FA5}">
                      <a16:colId xmlns:a16="http://schemas.microsoft.com/office/drawing/2014/main" val="2562446635"/>
                    </a:ext>
                  </a:extLst>
                </a:gridCol>
                <a:gridCol w="822960">
                  <a:extLst>
                    <a:ext uri="{9D8B030D-6E8A-4147-A177-3AD203B41FA5}">
                      <a16:colId xmlns:a16="http://schemas.microsoft.com/office/drawing/2014/main" val="32643110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48023373"/>
                  </a:ext>
                </a:extLst>
              </a:tr>
            </a:tbl>
          </a:graphicData>
        </a:graphic>
      </p:graphicFrame>
      <p:sp>
        <p:nvSpPr>
          <p:cNvPr id="4" name="Text Placeholder 3">
            <a:extLst>
              <a:ext uri="{FF2B5EF4-FFF2-40B4-BE49-F238E27FC236}">
                <a16:creationId xmlns:a16="http://schemas.microsoft.com/office/drawing/2014/main" id="{CC0421BD-2ACA-412F-9A4A-5B11426FC561}"/>
              </a:ext>
            </a:extLst>
          </p:cNvPr>
          <p:cNvSpPr>
            <a:spLocks noGrp="1"/>
          </p:cNvSpPr>
          <p:nvPr>
            <p:ph type="body" sz="quarter" idx="14"/>
          </p:nvPr>
        </p:nvSpPr>
        <p:spPr/>
        <p:txBody>
          <a:bodyPr/>
          <a:lstStyle/>
          <a:p>
            <a:r>
              <a:rPr lang="en-US"/>
              <a:t>10/01/2020 - 10/31/2020</a:t>
            </a:r>
          </a:p>
        </p:txBody>
      </p:sp>
    </p:spTree>
    <p:extLst>
      <p:ext uri="{BB962C8B-B14F-4D97-AF65-F5344CB8AC3E}">
        <p14:creationId xmlns:p14="http://schemas.microsoft.com/office/powerpoint/2010/main" val="305290384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0B750E-7F91-467C-A648-55DF854DB86D}"/>
              </a:ext>
            </a:extLst>
          </p:cNvPr>
          <p:cNvSpPr>
            <a:spLocks noGrp="1"/>
          </p:cNvSpPr>
          <p:nvPr>
            <p:ph type="title"/>
          </p:nvPr>
        </p:nvSpPr>
        <p:spPr/>
        <p:txBody>
          <a:bodyPr/>
          <a:lstStyle/>
          <a:p>
            <a:r>
              <a:rPr lang="en-US"/>
              <a:t>Facebook Own Posts Table | SCS Dairy MY - 2 of 16</a:t>
            </a:r>
          </a:p>
        </p:txBody>
      </p:sp>
      <p:graphicFrame>
        <p:nvGraphicFramePr>
          <p:cNvPr id="5" name="Table Placeholder 4">
            <a:extLst>
              <a:ext uri="{FF2B5EF4-FFF2-40B4-BE49-F238E27FC236}">
                <a16:creationId xmlns:a16="http://schemas.microsoft.com/office/drawing/2014/main" id="{945595D0-0945-4C7A-BC2C-BAD288C492EC}"/>
              </a:ext>
            </a:extLst>
          </p:cNvPr>
          <p:cNvGraphicFramePr>
            <a:graphicFrameLocks noGrp="1"/>
          </p:cNvGraphicFramePr>
          <p:nvPr>
            <p:ph type="tbl" sz="quarter" idx="13"/>
            <p:extLst>
              <p:ext uri="{D42A27DB-BD31-4B8C-83A1-F6EECF244321}">
                <p14:modId xmlns:p14="http://schemas.microsoft.com/office/powerpoint/2010/main" val="7124903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371855403"/>
                    </a:ext>
                  </a:extLst>
                </a:gridCol>
                <a:gridCol w="822960">
                  <a:extLst>
                    <a:ext uri="{9D8B030D-6E8A-4147-A177-3AD203B41FA5}">
                      <a16:colId xmlns:a16="http://schemas.microsoft.com/office/drawing/2014/main" val="1552660678"/>
                    </a:ext>
                  </a:extLst>
                </a:gridCol>
                <a:gridCol w="822960">
                  <a:extLst>
                    <a:ext uri="{9D8B030D-6E8A-4147-A177-3AD203B41FA5}">
                      <a16:colId xmlns:a16="http://schemas.microsoft.com/office/drawing/2014/main" val="3179859806"/>
                    </a:ext>
                  </a:extLst>
                </a:gridCol>
                <a:gridCol w="822960">
                  <a:extLst>
                    <a:ext uri="{9D8B030D-6E8A-4147-A177-3AD203B41FA5}">
                      <a16:colId xmlns:a16="http://schemas.microsoft.com/office/drawing/2014/main" val="484599305"/>
                    </a:ext>
                  </a:extLst>
                </a:gridCol>
                <a:gridCol w="822960">
                  <a:extLst>
                    <a:ext uri="{9D8B030D-6E8A-4147-A177-3AD203B41FA5}">
                      <a16:colId xmlns:a16="http://schemas.microsoft.com/office/drawing/2014/main" val="2257258791"/>
                    </a:ext>
                  </a:extLst>
                </a:gridCol>
                <a:gridCol w="822960">
                  <a:extLst>
                    <a:ext uri="{9D8B030D-6E8A-4147-A177-3AD203B41FA5}">
                      <a16:colId xmlns:a16="http://schemas.microsoft.com/office/drawing/2014/main" val="4264298104"/>
                    </a:ext>
                  </a:extLst>
                </a:gridCol>
                <a:gridCol w="822960">
                  <a:extLst>
                    <a:ext uri="{9D8B030D-6E8A-4147-A177-3AD203B41FA5}">
                      <a16:colId xmlns:a16="http://schemas.microsoft.com/office/drawing/2014/main" val="31692056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84745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- 2020-10-31 14:31:00</a:t>
                      </a:r>
                      <a:r>
                        <a:rPr kumimoji="0" lang="en-US" sz="1000" b="0" i="0" u="none" strike="noStrike" kern="1200" cap="none" spc="0" normalizeH="0" baseline="0" noProof="0">
                          <a:ln>
                            <a:noFill/>
                          </a:ln>
                          <a:solidFill>
                            <a:prstClr val="black"/>
                          </a:solidFill>
                          <a:effectLst/>
                          <a:uLnTx/>
                          <a:uFillTx/>
                          <a:latin typeface="+mn-lt"/>
                          <a:ea typeface="+mn-ea"/>
                          <a:cs typeface="+mn-cs"/>
                        </a:rPr>
                        <a:t>
 Calling all SCS Cream Cheese fans! 
These delicious, fluffy cream cheese cookies made with SCS Cream Cheese Spread have the most delightful flavor. They are perfectly sweet with a nice tang from the cream cheese and a hint of vanilla.
#SCSrecipes #JustAddSCS
Cream Cheese Cookies
Ingredients:
113g SCS Unsalted Butter, room temperature
113g SCS Cream Cheese Spread, room temperature
200g granulated sugar
1 egg, room temperature
2 tsp vanilla extract
210g all purpose flour
½ tsp baking powder
½ tsp salt
Instructions:
1. Whisk together the flour, salt and baking powder in a medium bowl and set aside.
2. Cream together softened SCS Unsalted Butter and SCS Cream Cheese Spread by using a hand or stand mixer.
3. Add the sugar and beat until light and fluffy.
4. Add the egg and vanilla and mix until well combined. Scrape the bowl down and mix one more time to combine. 
5. Add the dry mixture into the wet and mix on low speed until just combined. Use a spatula to scrape the bottom and give 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544814649"/>
                  </a:ext>
                </a:extLst>
              </a:tr>
            </a:tbl>
          </a:graphicData>
        </a:graphic>
      </p:graphicFrame>
      <p:sp>
        <p:nvSpPr>
          <p:cNvPr id="4" name="Text Placeholder 3">
            <a:extLst>
              <a:ext uri="{FF2B5EF4-FFF2-40B4-BE49-F238E27FC236}">
                <a16:creationId xmlns:a16="http://schemas.microsoft.com/office/drawing/2014/main" id="{DA14F603-1CCD-424F-B6FB-9BDDEA2CD45D}"/>
              </a:ext>
            </a:extLst>
          </p:cNvPr>
          <p:cNvSpPr>
            <a:spLocks noGrp="1"/>
          </p:cNvSpPr>
          <p:nvPr>
            <p:ph type="body" sz="quarter" idx="14"/>
          </p:nvPr>
        </p:nvSpPr>
        <p:spPr/>
        <p:txBody>
          <a:bodyPr/>
          <a:lstStyle/>
          <a:p>
            <a:r>
              <a:rPr lang="en-US"/>
              <a:t>10/01/2020 - 10/31/2020</a:t>
            </a:r>
          </a:p>
        </p:txBody>
      </p:sp>
    </p:spTree>
    <p:extLst>
      <p:ext uri="{BB962C8B-B14F-4D97-AF65-F5344CB8AC3E}">
        <p14:creationId xmlns:p14="http://schemas.microsoft.com/office/powerpoint/2010/main" val="81106397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D6C7C7-188C-475C-8CDA-C9F96220FEEE}"/>
              </a:ext>
            </a:extLst>
          </p:cNvPr>
          <p:cNvSpPr>
            <a:spLocks noGrp="1"/>
          </p:cNvSpPr>
          <p:nvPr>
            <p:ph type="title"/>
          </p:nvPr>
        </p:nvSpPr>
        <p:spPr/>
        <p:txBody>
          <a:bodyPr/>
          <a:lstStyle/>
          <a:p>
            <a:r>
              <a:rPr lang="en-US"/>
              <a:t>Facebook Own Posts Table | SCS Dairy MY - 3 of 16</a:t>
            </a:r>
          </a:p>
        </p:txBody>
      </p:sp>
      <p:graphicFrame>
        <p:nvGraphicFramePr>
          <p:cNvPr id="5" name="Table Placeholder 4">
            <a:extLst>
              <a:ext uri="{FF2B5EF4-FFF2-40B4-BE49-F238E27FC236}">
                <a16:creationId xmlns:a16="http://schemas.microsoft.com/office/drawing/2014/main" id="{2A548DDE-9A22-4B20-86C0-B805B7CDBA43}"/>
              </a:ext>
            </a:extLst>
          </p:cNvPr>
          <p:cNvGraphicFramePr>
            <a:graphicFrameLocks noGrp="1"/>
          </p:cNvGraphicFramePr>
          <p:nvPr>
            <p:ph type="tbl" sz="quarter" idx="13"/>
            <p:extLst>
              <p:ext uri="{D42A27DB-BD31-4B8C-83A1-F6EECF244321}">
                <p14:modId xmlns:p14="http://schemas.microsoft.com/office/powerpoint/2010/main" val="9236751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109664150"/>
                    </a:ext>
                  </a:extLst>
                </a:gridCol>
                <a:gridCol w="822960">
                  <a:extLst>
                    <a:ext uri="{9D8B030D-6E8A-4147-A177-3AD203B41FA5}">
                      <a16:colId xmlns:a16="http://schemas.microsoft.com/office/drawing/2014/main" val="1625586917"/>
                    </a:ext>
                  </a:extLst>
                </a:gridCol>
                <a:gridCol w="822960">
                  <a:extLst>
                    <a:ext uri="{9D8B030D-6E8A-4147-A177-3AD203B41FA5}">
                      <a16:colId xmlns:a16="http://schemas.microsoft.com/office/drawing/2014/main" val="4062252782"/>
                    </a:ext>
                  </a:extLst>
                </a:gridCol>
                <a:gridCol w="822960">
                  <a:extLst>
                    <a:ext uri="{9D8B030D-6E8A-4147-A177-3AD203B41FA5}">
                      <a16:colId xmlns:a16="http://schemas.microsoft.com/office/drawing/2014/main" val="3933523024"/>
                    </a:ext>
                  </a:extLst>
                </a:gridCol>
                <a:gridCol w="822960">
                  <a:extLst>
                    <a:ext uri="{9D8B030D-6E8A-4147-A177-3AD203B41FA5}">
                      <a16:colId xmlns:a16="http://schemas.microsoft.com/office/drawing/2014/main" val="2374880094"/>
                    </a:ext>
                  </a:extLst>
                </a:gridCol>
                <a:gridCol w="822960">
                  <a:extLst>
                    <a:ext uri="{9D8B030D-6E8A-4147-A177-3AD203B41FA5}">
                      <a16:colId xmlns:a16="http://schemas.microsoft.com/office/drawing/2014/main" val="2074414"/>
                    </a:ext>
                  </a:extLst>
                </a:gridCol>
                <a:gridCol w="822960">
                  <a:extLst>
                    <a:ext uri="{9D8B030D-6E8A-4147-A177-3AD203B41FA5}">
                      <a16:colId xmlns:a16="http://schemas.microsoft.com/office/drawing/2014/main" val="8058921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929821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- 2020-10-30 15:50:35</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all our #HappinessWithSCS Contest winners!
Edwin HL
May Lyn
Miza Nazri
Kindly send us a Facebook message with the following details mentioned below before 31 October 2020 to claim your prize. 
Name as per IC
First 8 digits of your NRIC
Mailing address
Email address
Phone number
If you missed taking part in our contest this month, worry not and stay tuned to our page for more exciting contests! ;) 
#SCSDairyMY #HappinessWithSCS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124357604"/>
                  </a:ext>
                </a:extLst>
              </a:tr>
            </a:tbl>
          </a:graphicData>
        </a:graphic>
      </p:graphicFrame>
      <p:sp>
        <p:nvSpPr>
          <p:cNvPr id="4" name="Text Placeholder 3">
            <a:extLst>
              <a:ext uri="{FF2B5EF4-FFF2-40B4-BE49-F238E27FC236}">
                <a16:creationId xmlns:a16="http://schemas.microsoft.com/office/drawing/2014/main" id="{B3BCC427-DA24-4800-99F3-9B54456788EB}"/>
              </a:ext>
            </a:extLst>
          </p:cNvPr>
          <p:cNvSpPr>
            <a:spLocks noGrp="1"/>
          </p:cNvSpPr>
          <p:nvPr>
            <p:ph type="body" sz="quarter" idx="14"/>
          </p:nvPr>
        </p:nvSpPr>
        <p:spPr/>
        <p:txBody>
          <a:bodyPr/>
          <a:lstStyle/>
          <a:p>
            <a:r>
              <a:rPr lang="en-US"/>
              <a:t>10/01/2020 - 10/31/2020</a:t>
            </a:r>
          </a:p>
        </p:txBody>
      </p:sp>
    </p:spTree>
    <p:extLst>
      <p:ext uri="{BB962C8B-B14F-4D97-AF65-F5344CB8AC3E}">
        <p14:creationId xmlns:p14="http://schemas.microsoft.com/office/powerpoint/2010/main" val="370686302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BCB568-F597-4A0C-A435-D201EEA1EF41}"/>
              </a:ext>
            </a:extLst>
          </p:cNvPr>
          <p:cNvSpPr>
            <a:spLocks noGrp="1"/>
          </p:cNvSpPr>
          <p:nvPr>
            <p:ph type="title"/>
          </p:nvPr>
        </p:nvSpPr>
        <p:spPr/>
        <p:txBody>
          <a:bodyPr/>
          <a:lstStyle/>
          <a:p>
            <a:r>
              <a:rPr lang="en-US"/>
              <a:t>Facebook Own Posts Table | SCS Dairy MY - 4 of 16</a:t>
            </a:r>
          </a:p>
        </p:txBody>
      </p:sp>
      <p:graphicFrame>
        <p:nvGraphicFramePr>
          <p:cNvPr id="5" name="Table Placeholder 4">
            <a:extLst>
              <a:ext uri="{FF2B5EF4-FFF2-40B4-BE49-F238E27FC236}">
                <a16:creationId xmlns:a16="http://schemas.microsoft.com/office/drawing/2014/main" id="{35C34A9D-6184-4B54-ACEF-328006E064CB}"/>
              </a:ext>
            </a:extLst>
          </p:cNvPr>
          <p:cNvGraphicFramePr>
            <a:graphicFrameLocks noGrp="1"/>
          </p:cNvGraphicFramePr>
          <p:nvPr>
            <p:ph type="tbl" sz="quarter" idx="13"/>
            <p:extLst>
              <p:ext uri="{D42A27DB-BD31-4B8C-83A1-F6EECF244321}">
                <p14:modId xmlns:p14="http://schemas.microsoft.com/office/powerpoint/2010/main" val="36296842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685830780"/>
                    </a:ext>
                  </a:extLst>
                </a:gridCol>
                <a:gridCol w="822960">
                  <a:extLst>
                    <a:ext uri="{9D8B030D-6E8A-4147-A177-3AD203B41FA5}">
                      <a16:colId xmlns:a16="http://schemas.microsoft.com/office/drawing/2014/main" val="4168259370"/>
                    </a:ext>
                  </a:extLst>
                </a:gridCol>
                <a:gridCol w="822960">
                  <a:extLst>
                    <a:ext uri="{9D8B030D-6E8A-4147-A177-3AD203B41FA5}">
                      <a16:colId xmlns:a16="http://schemas.microsoft.com/office/drawing/2014/main" val="976695099"/>
                    </a:ext>
                  </a:extLst>
                </a:gridCol>
                <a:gridCol w="822960">
                  <a:extLst>
                    <a:ext uri="{9D8B030D-6E8A-4147-A177-3AD203B41FA5}">
                      <a16:colId xmlns:a16="http://schemas.microsoft.com/office/drawing/2014/main" val="4039705175"/>
                    </a:ext>
                  </a:extLst>
                </a:gridCol>
                <a:gridCol w="822960">
                  <a:extLst>
                    <a:ext uri="{9D8B030D-6E8A-4147-A177-3AD203B41FA5}">
                      <a16:colId xmlns:a16="http://schemas.microsoft.com/office/drawing/2014/main" val="1737286377"/>
                    </a:ext>
                  </a:extLst>
                </a:gridCol>
                <a:gridCol w="822960">
                  <a:extLst>
                    <a:ext uri="{9D8B030D-6E8A-4147-A177-3AD203B41FA5}">
                      <a16:colId xmlns:a16="http://schemas.microsoft.com/office/drawing/2014/main" val="1126939297"/>
                    </a:ext>
                  </a:extLst>
                </a:gridCol>
                <a:gridCol w="822960">
                  <a:extLst>
                    <a:ext uri="{9D8B030D-6E8A-4147-A177-3AD203B41FA5}">
                      <a16:colId xmlns:a16="http://schemas.microsoft.com/office/drawing/2014/main" val="35972053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523134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- 2020-10-29 16:25:51</a:t>
                      </a:r>
                      <a:r>
                        <a:rPr kumimoji="0" lang="en-US" sz="1000" b="0" i="0" u="none" strike="noStrike" kern="1200" cap="none" spc="0" normalizeH="0" baseline="0" noProof="0">
                          <a:ln>
                            <a:noFill/>
                          </a:ln>
                          <a:solidFill>
                            <a:prstClr val="black"/>
                          </a:solidFill>
                          <a:effectLst/>
                          <a:uLnTx/>
                          <a:uFillTx/>
                          <a:latin typeface="+mn-lt"/>
                          <a:ea typeface="+mn-ea"/>
                          <a:cs typeface="+mn-cs"/>
                        </a:rPr>
                        <a:t>
 Calling all SCS Cream Cheese Lovers! 
Which toast is your pick? Cranberry Cream Cheese Toast or Peach Cream Cheese Toast? 
Share with us your ideas for topping toast with SCS Cream Cheese Spread.
 #FunwithSCS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092268679"/>
                  </a:ext>
                </a:extLst>
              </a:tr>
            </a:tbl>
          </a:graphicData>
        </a:graphic>
      </p:graphicFrame>
      <p:sp>
        <p:nvSpPr>
          <p:cNvPr id="4" name="Text Placeholder 3">
            <a:extLst>
              <a:ext uri="{FF2B5EF4-FFF2-40B4-BE49-F238E27FC236}">
                <a16:creationId xmlns:a16="http://schemas.microsoft.com/office/drawing/2014/main" id="{E10AC6D8-C90C-4B0C-97B5-554BF182DEDA}"/>
              </a:ext>
            </a:extLst>
          </p:cNvPr>
          <p:cNvSpPr>
            <a:spLocks noGrp="1"/>
          </p:cNvSpPr>
          <p:nvPr>
            <p:ph type="body" sz="quarter" idx="14"/>
          </p:nvPr>
        </p:nvSpPr>
        <p:spPr/>
        <p:txBody>
          <a:bodyPr/>
          <a:lstStyle/>
          <a:p>
            <a:r>
              <a:rPr lang="en-US"/>
              <a:t>10/01/2020 - 10/31/2020</a:t>
            </a:r>
          </a:p>
        </p:txBody>
      </p:sp>
    </p:spTree>
    <p:extLst>
      <p:ext uri="{BB962C8B-B14F-4D97-AF65-F5344CB8AC3E}">
        <p14:creationId xmlns:p14="http://schemas.microsoft.com/office/powerpoint/2010/main" val="115574098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D62FE4-02B8-4B67-B1CE-72189DD66119}"/>
              </a:ext>
            </a:extLst>
          </p:cNvPr>
          <p:cNvSpPr>
            <a:spLocks noGrp="1"/>
          </p:cNvSpPr>
          <p:nvPr>
            <p:ph type="title"/>
          </p:nvPr>
        </p:nvSpPr>
        <p:spPr/>
        <p:txBody>
          <a:bodyPr/>
          <a:lstStyle/>
          <a:p>
            <a:r>
              <a:rPr lang="en-US"/>
              <a:t>Facebook Own Posts Table | SCS Dairy MY - 5 of 16</a:t>
            </a:r>
          </a:p>
        </p:txBody>
      </p:sp>
      <p:graphicFrame>
        <p:nvGraphicFramePr>
          <p:cNvPr id="5" name="Table Placeholder 4">
            <a:extLst>
              <a:ext uri="{FF2B5EF4-FFF2-40B4-BE49-F238E27FC236}">
                <a16:creationId xmlns:a16="http://schemas.microsoft.com/office/drawing/2014/main" id="{C6427AE3-A910-477E-914E-B60EBBD9C852}"/>
              </a:ext>
            </a:extLst>
          </p:cNvPr>
          <p:cNvGraphicFramePr>
            <a:graphicFrameLocks noGrp="1"/>
          </p:cNvGraphicFramePr>
          <p:nvPr>
            <p:ph type="tbl" sz="quarter" idx="13"/>
            <p:extLst>
              <p:ext uri="{D42A27DB-BD31-4B8C-83A1-F6EECF244321}">
                <p14:modId xmlns:p14="http://schemas.microsoft.com/office/powerpoint/2010/main" val="21812939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099302334"/>
                    </a:ext>
                  </a:extLst>
                </a:gridCol>
                <a:gridCol w="822960">
                  <a:extLst>
                    <a:ext uri="{9D8B030D-6E8A-4147-A177-3AD203B41FA5}">
                      <a16:colId xmlns:a16="http://schemas.microsoft.com/office/drawing/2014/main" val="4283486592"/>
                    </a:ext>
                  </a:extLst>
                </a:gridCol>
                <a:gridCol w="822960">
                  <a:extLst>
                    <a:ext uri="{9D8B030D-6E8A-4147-A177-3AD203B41FA5}">
                      <a16:colId xmlns:a16="http://schemas.microsoft.com/office/drawing/2014/main" val="2832310245"/>
                    </a:ext>
                  </a:extLst>
                </a:gridCol>
                <a:gridCol w="822960">
                  <a:extLst>
                    <a:ext uri="{9D8B030D-6E8A-4147-A177-3AD203B41FA5}">
                      <a16:colId xmlns:a16="http://schemas.microsoft.com/office/drawing/2014/main" val="679295231"/>
                    </a:ext>
                  </a:extLst>
                </a:gridCol>
                <a:gridCol w="822960">
                  <a:extLst>
                    <a:ext uri="{9D8B030D-6E8A-4147-A177-3AD203B41FA5}">
                      <a16:colId xmlns:a16="http://schemas.microsoft.com/office/drawing/2014/main" val="3067561735"/>
                    </a:ext>
                  </a:extLst>
                </a:gridCol>
                <a:gridCol w="822960">
                  <a:extLst>
                    <a:ext uri="{9D8B030D-6E8A-4147-A177-3AD203B41FA5}">
                      <a16:colId xmlns:a16="http://schemas.microsoft.com/office/drawing/2014/main" val="608428802"/>
                    </a:ext>
                  </a:extLst>
                </a:gridCol>
                <a:gridCol w="822960">
                  <a:extLst>
                    <a:ext uri="{9D8B030D-6E8A-4147-A177-3AD203B41FA5}">
                      <a16:colId xmlns:a16="http://schemas.microsoft.com/office/drawing/2014/main" val="16553158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599832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- 2020-10-27 15:27:22</a:t>
                      </a:r>
                      <a:r>
                        <a:rPr kumimoji="0" lang="en-US" sz="1000" b="0" i="0" u="none" strike="noStrike" kern="1200" cap="none" spc="0" normalizeH="0" baseline="0" noProof="0">
                          <a:ln>
                            <a:noFill/>
                          </a:ln>
                          <a:solidFill>
                            <a:prstClr val="black"/>
                          </a:solidFill>
                          <a:effectLst/>
                          <a:uLnTx/>
                          <a:uFillTx/>
                          <a:latin typeface="+mn-lt"/>
                          <a:ea typeface="+mn-ea"/>
                          <a:cs typeface="+mn-cs"/>
                        </a:rPr>
                        <a:t>
 From SCS’ kitchen we bring for you a delicious and mouthwatering Butter Cheesy Prawn recipe! 
SCS Butter Cheesy Prawns
Ingredients for the prawns:
120g fresh prawns
50g corn flour
2g salt
2g white pepper
300ml cooking Oil
Ingredients for SCS Butter Cheesy Sauce:
60g SCS Salted Butter
20g onion chopped
10g garlic chopped
2g curry leaves
10g chilies, sliced
60g baby bok choy
100ml cooking cream
50g mozzarella cheese
2g salt
2g white pepper
Instructions for prawns:
1. In a bowl, mix corn flour, salt and white pepper.
2. Dip the prawns in the flour mixture. 
3  Heat oil in a pan and deep fry the prawns until golden brown.
Instructions for SCS Butter Cheesy Sauce :
1. In a pan, melt SCS Salted Butter and add chopped onion and garlic. 
2. Saute onion and garlic, then add in curry leaves and saute until fragrant.
3. Add in sliced chilies and cooking cream.
4. Add in baby bok choy, white pepper and salt.
5. Sprinkle mozzarella cheese into the sauce.
6. Pour the sauce on top of the prawns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261993463"/>
                  </a:ext>
                </a:extLst>
              </a:tr>
            </a:tbl>
          </a:graphicData>
        </a:graphic>
      </p:graphicFrame>
      <p:sp>
        <p:nvSpPr>
          <p:cNvPr id="4" name="Text Placeholder 3">
            <a:extLst>
              <a:ext uri="{FF2B5EF4-FFF2-40B4-BE49-F238E27FC236}">
                <a16:creationId xmlns:a16="http://schemas.microsoft.com/office/drawing/2014/main" id="{5222BAB5-754F-49E9-9EDF-42B3355F1DC7}"/>
              </a:ext>
            </a:extLst>
          </p:cNvPr>
          <p:cNvSpPr>
            <a:spLocks noGrp="1"/>
          </p:cNvSpPr>
          <p:nvPr>
            <p:ph type="body" sz="quarter" idx="14"/>
          </p:nvPr>
        </p:nvSpPr>
        <p:spPr/>
        <p:txBody>
          <a:bodyPr/>
          <a:lstStyle/>
          <a:p>
            <a:r>
              <a:rPr lang="en-US"/>
              <a:t>10/01/2020 - 10/31/2020</a:t>
            </a:r>
          </a:p>
        </p:txBody>
      </p:sp>
    </p:spTree>
    <p:extLst>
      <p:ext uri="{BB962C8B-B14F-4D97-AF65-F5344CB8AC3E}">
        <p14:creationId xmlns:p14="http://schemas.microsoft.com/office/powerpoint/2010/main" val="299558046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08EA57-B200-44FB-A80F-355BEBEA3020}"/>
              </a:ext>
            </a:extLst>
          </p:cNvPr>
          <p:cNvSpPr>
            <a:spLocks noGrp="1"/>
          </p:cNvSpPr>
          <p:nvPr>
            <p:ph type="title"/>
          </p:nvPr>
        </p:nvSpPr>
        <p:spPr/>
        <p:txBody>
          <a:bodyPr/>
          <a:lstStyle/>
          <a:p>
            <a:r>
              <a:rPr lang="en-US"/>
              <a:t>Facebook Own Posts Table | SCS Dairy MY - 6 of 16</a:t>
            </a:r>
          </a:p>
        </p:txBody>
      </p:sp>
      <p:graphicFrame>
        <p:nvGraphicFramePr>
          <p:cNvPr id="5" name="Table Placeholder 4">
            <a:extLst>
              <a:ext uri="{FF2B5EF4-FFF2-40B4-BE49-F238E27FC236}">
                <a16:creationId xmlns:a16="http://schemas.microsoft.com/office/drawing/2014/main" id="{1AF031E6-0D57-4555-85A2-BE7DE51D0A70}"/>
              </a:ext>
            </a:extLst>
          </p:cNvPr>
          <p:cNvGraphicFramePr>
            <a:graphicFrameLocks noGrp="1"/>
          </p:cNvGraphicFramePr>
          <p:nvPr>
            <p:ph type="tbl" sz="quarter" idx="13"/>
            <p:extLst>
              <p:ext uri="{D42A27DB-BD31-4B8C-83A1-F6EECF244321}">
                <p14:modId xmlns:p14="http://schemas.microsoft.com/office/powerpoint/2010/main" val="30391119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591356870"/>
                    </a:ext>
                  </a:extLst>
                </a:gridCol>
                <a:gridCol w="822960">
                  <a:extLst>
                    <a:ext uri="{9D8B030D-6E8A-4147-A177-3AD203B41FA5}">
                      <a16:colId xmlns:a16="http://schemas.microsoft.com/office/drawing/2014/main" val="519828389"/>
                    </a:ext>
                  </a:extLst>
                </a:gridCol>
                <a:gridCol w="822960">
                  <a:extLst>
                    <a:ext uri="{9D8B030D-6E8A-4147-A177-3AD203B41FA5}">
                      <a16:colId xmlns:a16="http://schemas.microsoft.com/office/drawing/2014/main" val="218326021"/>
                    </a:ext>
                  </a:extLst>
                </a:gridCol>
                <a:gridCol w="822960">
                  <a:extLst>
                    <a:ext uri="{9D8B030D-6E8A-4147-A177-3AD203B41FA5}">
                      <a16:colId xmlns:a16="http://schemas.microsoft.com/office/drawing/2014/main" val="1039621475"/>
                    </a:ext>
                  </a:extLst>
                </a:gridCol>
                <a:gridCol w="822960">
                  <a:extLst>
                    <a:ext uri="{9D8B030D-6E8A-4147-A177-3AD203B41FA5}">
                      <a16:colId xmlns:a16="http://schemas.microsoft.com/office/drawing/2014/main" val="2851077094"/>
                    </a:ext>
                  </a:extLst>
                </a:gridCol>
                <a:gridCol w="822960">
                  <a:extLst>
                    <a:ext uri="{9D8B030D-6E8A-4147-A177-3AD203B41FA5}">
                      <a16:colId xmlns:a16="http://schemas.microsoft.com/office/drawing/2014/main" val="513404784"/>
                    </a:ext>
                  </a:extLst>
                </a:gridCol>
                <a:gridCol w="822960">
                  <a:extLst>
                    <a:ext uri="{9D8B030D-6E8A-4147-A177-3AD203B41FA5}">
                      <a16:colId xmlns:a16="http://schemas.microsoft.com/office/drawing/2014/main" val="25089514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299491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- 2020-10-27 05:22:28</a:t>
                      </a:r>
                      <a:r>
                        <a:rPr kumimoji="0" lang="en-US" sz="1000" b="0" i="0" u="none" strike="noStrike" kern="1200" cap="none" spc="0" normalizeH="0" baseline="0" noProof="0">
                          <a:ln>
                            <a:noFill/>
                          </a:ln>
                          <a:solidFill>
                            <a:prstClr val="black"/>
                          </a:solidFill>
                          <a:effectLst/>
                          <a:uLnTx/>
                          <a:uFillTx/>
                          <a:latin typeface="+mn-lt"/>
                          <a:ea typeface="+mn-ea"/>
                          <a:cs typeface="+mn-cs"/>
                        </a:rPr>
                        <a:t>
 Something delicious is cooking in SCS’ kitchen. Stay tuned to find out!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4529838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- 2020-10-23 13:04:08</a:t>
                      </a:r>
                      <a:r>
                        <a:rPr kumimoji="0" lang="en-US" sz="1000" b="0" i="0" u="none" strike="noStrike" kern="1200" cap="none" spc="0" normalizeH="0" baseline="0" noProof="0">
                          <a:ln>
                            <a:noFill/>
                          </a:ln>
                          <a:solidFill>
                            <a:prstClr val="black"/>
                          </a:solidFill>
                          <a:effectLst/>
                          <a:uLnTx/>
                          <a:uFillTx/>
                          <a:latin typeface="+mn-lt"/>
                          <a:ea typeface="+mn-ea"/>
                          <a:cs typeface="+mn-cs"/>
                        </a:rPr>
                        <a:t>
 If you flour a cookie sheet after it is greased, there will be less tendency for the cookies to thin out and spread too much during baking. A greased and floured cookie sheet is also preferred for any dough containing chocolate chips. The chocolate which comes in contact with the cookie sheet is less likely to stick and burn while baking.
#SCStip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176945001"/>
                  </a:ext>
                </a:extLst>
              </a:tr>
            </a:tbl>
          </a:graphicData>
        </a:graphic>
      </p:graphicFrame>
      <p:sp>
        <p:nvSpPr>
          <p:cNvPr id="4" name="Text Placeholder 3">
            <a:extLst>
              <a:ext uri="{FF2B5EF4-FFF2-40B4-BE49-F238E27FC236}">
                <a16:creationId xmlns:a16="http://schemas.microsoft.com/office/drawing/2014/main" id="{B7A2C040-7884-40E7-AE55-DA648741E8A0}"/>
              </a:ext>
            </a:extLst>
          </p:cNvPr>
          <p:cNvSpPr>
            <a:spLocks noGrp="1"/>
          </p:cNvSpPr>
          <p:nvPr>
            <p:ph type="body" sz="quarter" idx="14"/>
          </p:nvPr>
        </p:nvSpPr>
        <p:spPr/>
        <p:txBody>
          <a:bodyPr/>
          <a:lstStyle/>
          <a:p>
            <a:r>
              <a:rPr lang="en-US"/>
              <a:t>10/01/2020 - 10/31/2020</a:t>
            </a:r>
          </a:p>
        </p:txBody>
      </p:sp>
    </p:spTree>
    <p:extLst>
      <p:ext uri="{BB962C8B-B14F-4D97-AF65-F5344CB8AC3E}">
        <p14:creationId xmlns:p14="http://schemas.microsoft.com/office/powerpoint/2010/main" val="320854309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41EB5E-A432-4246-AD2F-1DA26476165E}"/>
              </a:ext>
            </a:extLst>
          </p:cNvPr>
          <p:cNvSpPr>
            <a:spLocks noGrp="1"/>
          </p:cNvSpPr>
          <p:nvPr>
            <p:ph type="title"/>
          </p:nvPr>
        </p:nvSpPr>
        <p:spPr/>
        <p:txBody>
          <a:bodyPr/>
          <a:lstStyle/>
          <a:p>
            <a:r>
              <a:rPr lang="en-US"/>
              <a:t>Facebook Own Posts Table | SCS Dairy MY - 7 of 16</a:t>
            </a:r>
          </a:p>
        </p:txBody>
      </p:sp>
      <p:graphicFrame>
        <p:nvGraphicFramePr>
          <p:cNvPr id="5" name="Table Placeholder 4">
            <a:extLst>
              <a:ext uri="{FF2B5EF4-FFF2-40B4-BE49-F238E27FC236}">
                <a16:creationId xmlns:a16="http://schemas.microsoft.com/office/drawing/2014/main" id="{F6953E7F-8DC5-4975-9E47-E6BA837DC047}"/>
              </a:ext>
            </a:extLst>
          </p:cNvPr>
          <p:cNvGraphicFramePr>
            <a:graphicFrameLocks noGrp="1"/>
          </p:cNvGraphicFramePr>
          <p:nvPr>
            <p:ph type="tbl" sz="quarter" idx="13"/>
            <p:extLst>
              <p:ext uri="{D42A27DB-BD31-4B8C-83A1-F6EECF244321}">
                <p14:modId xmlns:p14="http://schemas.microsoft.com/office/powerpoint/2010/main" val="26078562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01490345"/>
                    </a:ext>
                  </a:extLst>
                </a:gridCol>
                <a:gridCol w="822960">
                  <a:extLst>
                    <a:ext uri="{9D8B030D-6E8A-4147-A177-3AD203B41FA5}">
                      <a16:colId xmlns:a16="http://schemas.microsoft.com/office/drawing/2014/main" val="2782707701"/>
                    </a:ext>
                  </a:extLst>
                </a:gridCol>
                <a:gridCol w="822960">
                  <a:extLst>
                    <a:ext uri="{9D8B030D-6E8A-4147-A177-3AD203B41FA5}">
                      <a16:colId xmlns:a16="http://schemas.microsoft.com/office/drawing/2014/main" val="2390568755"/>
                    </a:ext>
                  </a:extLst>
                </a:gridCol>
                <a:gridCol w="822960">
                  <a:extLst>
                    <a:ext uri="{9D8B030D-6E8A-4147-A177-3AD203B41FA5}">
                      <a16:colId xmlns:a16="http://schemas.microsoft.com/office/drawing/2014/main" val="1650002439"/>
                    </a:ext>
                  </a:extLst>
                </a:gridCol>
                <a:gridCol w="822960">
                  <a:extLst>
                    <a:ext uri="{9D8B030D-6E8A-4147-A177-3AD203B41FA5}">
                      <a16:colId xmlns:a16="http://schemas.microsoft.com/office/drawing/2014/main" val="4076040385"/>
                    </a:ext>
                  </a:extLst>
                </a:gridCol>
                <a:gridCol w="822960">
                  <a:extLst>
                    <a:ext uri="{9D8B030D-6E8A-4147-A177-3AD203B41FA5}">
                      <a16:colId xmlns:a16="http://schemas.microsoft.com/office/drawing/2014/main" val="47006265"/>
                    </a:ext>
                  </a:extLst>
                </a:gridCol>
                <a:gridCol w="822960">
                  <a:extLst>
                    <a:ext uri="{9D8B030D-6E8A-4147-A177-3AD203B41FA5}">
                      <a16:colId xmlns:a16="http://schemas.microsoft.com/office/drawing/2014/main" val="27838013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928084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- 2020-10-21 16:22:59</a:t>
                      </a:r>
                      <a:r>
                        <a:rPr kumimoji="0" lang="en-US" sz="1000" b="0" i="0" u="none" strike="noStrike" kern="1200" cap="none" spc="0" normalizeH="0" baseline="0" noProof="0">
                          <a:ln>
                            <a:noFill/>
                          </a:ln>
                          <a:solidFill>
                            <a:prstClr val="black"/>
                          </a:solidFill>
                          <a:effectLst/>
                          <a:uLnTx/>
                          <a:uFillTx/>
                          <a:latin typeface="+mn-lt"/>
                          <a:ea typeface="+mn-ea"/>
                          <a:cs typeface="+mn-cs"/>
                        </a:rPr>
                        <a:t>
 Easy, delicious and soft, these brownie cookies made with SCS Unsalted Butter are truly a crowd pleaser.
#SCSrecipes #JustAddSCS
Brownie Cookies
Ingredients:
113g SCS Unsalted Butter
120g all-purpose flour
20g unsweetened cocoa powder
½ tsp baking powder
1 tsp salt
175g semi-sweet chocolate chips
100g sugar
3 eggs
1 tsp vanilla
Instructions:
1. Preheat oven to 176°C. Line a baking sheet with parchment paper and set aside.
2. In bowl whisk together flour, cocoa powder, baking powder and salt, set aside.
3. In a saucepan, add chocolate chips and SCS Unsalted Butter over medium heat.
4. Whisk slowly until melted and combined.
5. Remove from heat and add sugar.
6. Whisk together until sugar is incorporated.
7. Add in eggs one at a time and whisk well after each addition.
8. Lastly add in vanilla and whisk until incorporated.
9. Pour chocolate mixture into the dry ingredients and stir until well combined.
10. Scoop about 1 1/2 tablespoons of batter and place onto the sheet.
11. Bake in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67281504"/>
                  </a:ext>
                </a:extLst>
              </a:tr>
            </a:tbl>
          </a:graphicData>
        </a:graphic>
      </p:graphicFrame>
      <p:sp>
        <p:nvSpPr>
          <p:cNvPr id="4" name="Text Placeholder 3">
            <a:extLst>
              <a:ext uri="{FF2B5EF4-FFF2-40B4-BE49-F238E27FC236}">
                <a16:creationId xmlns:a16="http://schemas.microsoft.com/office/drawing/2014/main" id="{509D79AB-DC9D-46CF-8BBD-D2C8BD876274}"/>
              </a:ext>
            </a:extLst>
          </p:cNvPr>
          <p:cNvSpPr>
            <a:spLocks noGrp="1"/>
          </p:cNvSpPr>
          <p:nvPr>
            <p:ph type="body" sz="quarter" idx="14"/>
          </p:nvPr>
        </p:nvSpPr>
        <p:spPr/>
        <p:txBody>
          <a:bodyPr/>
          <a:lstStyle/>
          <a:p>
            <a:r>
              <a:rPr lang="en-US"/>
              <a:t>10/01/2020 - 10/31/2020</a:t>
            </a:r>
          </a:p>
        </p:txBody>
      </p:sp>
    </p:spTree>
    <p:extLst>
      <p:ext uri="{BB962C8B-B14F-4D97-AF65-F5344CB8AC3E}">
        <p14:creationId xmlns:p14="http://schemas.microsoft.com/office/powerpoint/2010/main" val="167222557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A10EA4-EF46-4AC3-9461-91819558807F}"/>
              </a:ext>
            </a:extLst>
          </p:cNvPr>
          <p:cNvSpPr>
            <a:spLocks noGrp="1"/>
          </p:cNvSpPr>
          <p:nvPr>
            <p:ph type="title"/>
          </p:nvPr>
        </p:nvSpPr>
        <p:spPr/>
        <p:txBody>
          <a:bodyPr/>
          <a:lstStyle/>
          <a:p>
            <a:r>
              <a:rPr lang="en-US"/>
              <a:t>Facebook Own Posts Table | SCS Dairy MY - 8 of 16</a:t>
            </a:r>
          </a:p>
        </p:txBody>
      </p:sp>
      <p:graphicFrame>
        <p:nvGraphicFramePr>
          <p:cNvPr id="5" name="Table Placeholder 4">
            <a:extLst>
              <a:ext uri="{FF2B5EF4-FFF2-40B4-BE49-F238E27FC236}">
                <a16:creationId xmlns:a16="http://schemas.microsoft.com/office/drawing/2014/main" id="{DBDE761E-37B7-4FD8-8075-4BCF2428D7BB}"/>
              </a:ext>
            </a:extLst>
          </p:cNvPr>
          <p:cNvGraphicFramePr>
            <a:graphicFrameLocks noGrp="1"/>
          </p:cNvGraphicFramePr>
          <p:nvPr>
            <p:ph type="tbl" sz="quarter" idx="13"/>
            <p:extLst>
              <p:ext uri="{D42A27DB-BD31-4B8C-83A1-F6EECF244321}">
                <p14:modId xmlns:p14="http://schemas.microsoft.com/office/powerpoint/2010/main" val="14095934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477974617"/>
                    </a:ext>
                  </a:extLst>
                </a:gridCol>
                <a:gridCol w="822960">
                  <a:extLst>
                    <a:ext uri="{9D8B030D-6E8A-4147-A177-3AD203B41FA5}">
                      <a16:colId xmlns:a16="http://schemas.microsoft.com/office/drawing/2014/main" val="3963171301"/>
                    </a:ext>
                  </a:extLst>
                </a:gridCol>
                <a:gridCol w="822960">
                  <a:extLst>
                    <a:ext uri="{9D8B030D-6E8A-4147-A177-3AD203B41FA5}">
                      <a16:colId xmlns:a16="http://schemas.microsoft.com/office/drawing/2014/main" val="1700214895"/>
                    </a:ext>
                  </a:extLst>
                </a:gridCol>
                <a:gridCol w="822960">
                  <a:extLst>
                    <a:ext uri="{9D8B030D-6E8A-4147-A177-3AD203B41FA5}">
                      <a16:colId xmlns:a16="http://schemas.microsoft.com/office/drawing/2014/main" val="239536355"/>
                    </a:ext>
                  </a:extLst>
                </a:gridCol>
                <a:gridCol w="822960">
                  <a:extLst>
                    <a:ext uri="{9D8B030D-6E8A-4147-A177-3AD203B41FA5}">
                      <a16:colId xmlns:a16="http://schemas.microsoft.com/office/drawing/2014/main" val="1238331656"/>
                    </a:ext>
                  </a:extLst>
                </a:gridCol>
                <a:gridCol w="822960">
                  <a:extLst>
                    <a:ext uri="{9D8B030D-6E8A-4147-A177-3AD203B41FA5}">
                      <a16:colId xmlns:a16="http://schemas.microsoft.com/office/drawing/2014/main" val="876286110"/>
                    </a:ext>
                  </a:extLst>
                </a:gridCol>
                <a:gridCol w="822960">
                  <a:extLst>
                    <a:ext uri="{9D8B030D-6E8A-4147-A177-3AD203B41FA5}">
                      <a16:colId xmlns:a16="http://schemas.microsoft.com/office/drawing/2014/main" val="41764275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957913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- 2020-10-19 14:23:01</a:t>
                      </a:r>
                      <a:r>
                        <a:rPr kumimoji="0" lang="en-US" sz="1000" b="0" i="0" u="none" strike="noStrike" kern="1200" cap="none" spc="0" normalizeH="0" baseline="0" noProof="0">
                          <a:ln>
                            <a:noFill/>
                          </a:ln>
                          <a:solidFill>
                            <a:prstClr val="black"/>
                          </a:solidFill>
                          <a:effectLst/>
                          <a:uLnTx/>
                          <a:uFillTx/>
                          <a:latin typeface="+mn-lt"/>
                          <a:ea typeface="+mn-ea"/>
                          <a:cs typeface="+mn-cs"/>
                        </a:rPr>
                        <a:t>
 Sauté a savoury dish or pair with jam on a slice of warm bread, SCS Extra Virgin Olive Oil Spreadable Butter is a real treat for your taste buds. The richness of butter and the goodness of olive oil come together in a tub that gives you the convenience of enjoying it anytime, anywhere.
#SCSSpreadableButter #spreadjoy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472099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- 2020-10-18 13:11:50</a:t>
                      </a:r>
                      <a:r>
                        <a:rPr kumimoji="0" lang="en-US" sz="1000" b="0" i="0" u="none" strike="noStrike" kern="1200" cap="none" spc="0" normalizeH="0" baseline="0" noProof="0">
                          <a:ln>
                            <a:noFill/>
                          </a:ln>
                          <a:solidFill>
                            <a:prstClr val="black"/>
                          </a:solidFill>
                          <a:effectLst/>
                          <a:uLnTx/>
                          <a:uFillTx/>
                          <a:latin typeface="+mn-lt"/>
                          <a:ea typeface="+mn-ea"/>
                          <a:cs typeface="+mn-cs"/>
                        </a:rPr>
                        <a:t>
 When baking cookies, be sure that the cookie sheet fits in your oven with at least one-inch of space around its edges for proper heat circulation. Avoid placing one sheet above another sheet in the oven, as this causes uneven baking. For best results, cookies should be baked in the center of the oven.
 #SCStip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967995143"/>
                  </a:ext>
                </a:extLst>
              </a:tr>
            </a:tbl>
          </a:graphicData>
        </a:graphic>
      </p:graphicFrame>
      <p:sp>
        <p:nvSpPr>
          <p:cNvPr id="4" name="Text Placeholder 3">
            <a:extLst>
              <a:ext uri="{FF2B5EF4-FFF2-40B4-BE49-F238E27FC236}">
                <a16:creationId xmlns:a16="http://schemas.microsoft.com/office/drawing/2014/main" id="{A5C41C83-0FC4-4002-9C37-309D55B75FB8}"/>
              </a:ext>
            </a:extLst>
          </p:cNvPr>
          <p:cNvSpPr>
            <a:spLocks noGrp="1"/>
          </p:cNvSpPr>
          <p:nvPr>
            <p:ph type="body" sz="quarter" idx="14"/>
          </p:nvPr>
        </p:nvSpPr>
        <p:spPr/>
        <p:txBody>
          <a:bodyPr/>
          <a:lstStyle/>
          <a:p>
            <a:r>
              <a:rPr lang="en-US"/>
              <a:t>10/01/2020 - 10/31/2020</a:t>
            </a:r>
          </a:p>
        </p:txBody>
      </p:sp>
    </p:spTree>
    <p:extLst>
      <p:ext uri="{BB962C8B-B14F-4D97-AF65-F5344CB8AC3E}">
        <p14:creationId xmlns:p14="http://schemas.microsoft.com/office/powerpoint/2010/main" val="398644578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BDF1BB-2025-4E0F-96FE-568BEF4DD92D}"/>
              </a:ext>
            </a:extLst>
          </p:cNvPr>
          <p:cNvSpPr>
            <a:spLocks noGrp="1"/>
          </p:cNvSpPr>
          <p:nvPr>
            <p:ph type="title"/>
          </p:nvPr>
        </p:nvSpPr>
        <p:spPr/>
        <p:txBody>
          <a:bodyPr/>
          <a:lstStyle/>
          <a:p>
            <a:r>
              <a:rPr lang="en-US"/>
              <a:t>Facebook Own Posts Table | SCS Dairy MY - 9 of 16</a:t>
            </a:r>
          </a:p>
        </p:txBody>
      </p:sp>
      <p:graphicFrame>
        <p:nvGraphicFramePr>
          <p:cNvPr id="5" name="Table Placeholder 4">
            <a:extLst>
              <a:ext uri="{FF2B5EF4-FFF2-40B4-BE49-F238E27FC236}">
                <a16:creationId xmlns:a16="http://schemas.microsoft.com/office/drawing/2014/main" id="{676F5B93-D56C-447A-89C0-1B9BA6EA4117}"/>
              </a:ext>
            </a:extLst>
          </p:cNvPr>
          <p:cNvGraphicFramePr>
            <a:graphicFrameLocks noGrp="1"/>
          </p:cNvGraphicFramePr>
          <p:nvPr>
            <p:ph type="tbl" sz="quarter" idx="13"/>
            <p:extLst>
              <p:ext uri="{D42A27DB-BD31-4B8C-83A1-F6EECF244321}">
                <p14:modId xmlns:p14="http://schemas.microsoft.com/office/powerpoint/2010/main" val="32028695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993550156"/>
                    </a:ext>
                  </a:extLst>
                </a:gridCol>
                <a:gridCol w="822960">
                  <a:extLst>
                    <a:ext uri="{9D8B030D-6E8A-4147-A177-3AD203B41FA5}">
                      <a16:colId xmlns:a16="http://schemas.microsoft.com/office/drawing/2014/main" val="3709815963"/>
                    </a:ext>
                  </a:extLst>
                </a:gridCol>
                <a:gridCol w="822960">
                  <a:extLst>
                    <a:ext uri="{9D8B030D-6E8A-4147-A177-3AD203B41FA5}">
                      <a16:colId xmlns:a16="http://schemas.microsoft.com/office/drawing/2014/main" val="1286929432"/>
                    </a:ext>
                  </a:extLst>
                </a:gridCol>
                <a:gridCol w="822960">
                  <a:extLst>
                    <a:ext uri="{9D8B030D-6E8A-4147-A177-3AD203B41FA5}">
                      <a16:colId xmlns:a16="http://schemas.microsoft.com/office/drawing/2014/main" val="3484618796"/>
                    </a:ext>
                  </a:extLst>
                </a:gridCol>
                <a:gridCol w="822960">
                  <a:extLst>
                    <a:ext uri="{9D8B030D-6E8A-4147-A177-3AD203B41FA5}">
                      <a16:colId xmlns:a16="http://schemas.microsoft.com/office/drawing/2014/main" val="3065008932"/>
                    </a:ext>
                  </a:extLst>
                </a:gridCol>
                <a:gridCol w="822960">
                  <a:extLst>
                    <a:ext uri="{9D8B030D-6E8A-4147-A177-3AD203B41FA5}">
                      <a16:colId xmlns:a16="http://schemas.microsoft.com/office/drawing/2014/main" val="1288620018"/>
                    </a:ext>
                  </a:extLst>
                </a:gridCol>
                <a:gridCol w="822960">
                  <a:extLst>
                    <a:ext uri="{9D8B030D-6E8A-4147-A177-3AD203B41FA5}">
                      <a16:colId xmlns:a16="http://schemas.microsoft.com/office/drawing/2014/main" val="31602537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300995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- 2020-10-17 11:02:01</a:t>
                      </a:r>
                      <a:r>
                        <a:rPr kumimoji="0" lang="en-US" sz="1000" b="0" i="0" u="none" strike="noStrike" kern="1200" cap="none" spc="0" normalizeH="0" baseline="0" noProof="0">
                          <a:ln>
                            <a:noFill/>
                          </a:ln>
                          <a:solidFill>
                            <a:prstClr val="black"/>
                          </a:solidFill>
                          <a:effectLst/>
                          <a:uLnTx/>
                          <a:uFillTx/>
                          <a:latin typeface="+mn-lt"/>
                          <a:ea typeface="+mn-ea"/>
                          <a:cs typeface="+mn-cs"/>
                        </a:rPr>
                        <a:t>
 [#SCSContest] Join our Spot &amp; Win Contest today!
Here’s how to join the contest:
1. Like SCS Dairy MY Facebook page and contest post. 
2. How many SCS Butter can you spot in this picture? Count the number of SCS Butter and write your answer in the comment section below.
3. Complete this sentence “Food tastes great with SCS Butter because….”
4. Post your answer in the comment section.
5. Share our contest post and tag 5 friends.
Only 3 lucky winners will be selected to win the AEON Big gift cards worth RM50! Join now!
Contest ends on 24 October 2020, 11:59pm. 
#SCSDairyMY #HappinessWithSCS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290825186"/>
                  </a:ext>
                </a:extLst>
              </a:tr>
            </a:tbl>
          </a:graphicData>
        </a:graphic>
      </p:graphicFrame>
      <p:sp>
        <p:nvSpPr>
          <p:cNvPr id="4" name="Text Placeholder 3">
            <a:extLst>
              <a:ext uri="{FF2B5EF4-FFF2-40B4-BE49-F238E27FC236}">
                <a16:creationId xmlns:a16="http://schemas.microsoft.com/office/drawing/2014/main" id="{BF53BE94-29C2-4A51-9DAA-5F7038CA4322}"/>
              </a:ext>
            </a:extLst>
          </p:cNvPr>
          <p:cNvSpPr>
            <a:spLocks noGrp="1"/>
          </p:cNvSpPr>
          <p:nvPr>
            <p:ph type="body" sz="quarter" idx="14"/>
          </p:nvPr>
        </p:nvSpPr>
        <p:spPr/>
        <p:txBody>
          <a:bodyPr/>
          <a:lstStyle/>
          <a:p>
            <a:r>
              <a:rPr lang="en-US"/>
              <a:t>10/01/2020 - 10/31/2020</a:t>
            </a:r>
          </a:p>
        </p:txBody>
      </p:sp>
    </p:spTree>
    <p:extLst>
      <p:ext uri="{BB962C8B-B14F-4D97-AF65-F5344CB8AC3E}">
        <p14:creationId xmlns:p14="http://schemas.microsoft.com/office/powerpoint/2010/main" val="211031204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B66C49-4886-48AC-B69C-6A75418F8F72}"/>
              </a:ext>
            </a:extLst>
          </p:cNvPr>
          <p:cNvSpPr>
            <a:spLocks noGrp="1"/>
          </p:cNvSpPr>
          <p:nvPr>
            <p:ph type="title"/>
          </p:nvPr>
        </p:nvSpPr>
        <p:spPr/>
        <p:txBody>
          <a:bodyPr/>
          <a:lstStyle/>
          <a:p>
            <a:r>
              <a:rPr lang="en-US"/>
              <a:t>Facebook Own Posts Table | SCS Dairy MY - 10 of 16</a:t>
            </a:r>
          </a:p>
        </p:txBody>
      </p:sp>
      <p:graphicFrame>
        <p:nvGraphicFramePr>
          <p:cNvPr id="5" name="Table Placeholder 4">
            <a:extLst>
              <a:ext uri="{FF2B5EF4-FFF2-40B4-BE49-F238E27FC236}">
                <a16:creationId xmlns:a16="http://schemas.microsoft.com/office/drawing/2014/main" id="{0C3ADC64-1E73-4340-A383-C55213F5B1C2}"/>
              </a:ext>
            </a:extLst>
          </p:cNvPr>
          <p:cNvGraphicFramePr>
            <a:graphicFrameLocks noGrp="1"/>
          </p:cNvGraphicFramePr>
          <p:nvPr>
            <p:ph type="tbl" sz="quarter" idx="13"/>
            <p:extLst>
              <p:ext uri="{D42A27DB-BD31-4B8C-83A1-F6EECF244321}">
                <p14:modId xmlns:p14="http://schemas.microsoft.com/office/powerpoint/2010/main" val="12318966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277828407"/>
                    </a:ext>
                  </a:extLst>
                </a:gridCol>
                <a:gridCol w="822960">
                  <a:extLst>
                    <a:ext uri="{9D8B030D-6E8A-4147-A177-3AD203B41FA5}">
                      <a16:colId xmlns:a16="http://schemas.microsoft.com/office/drawing/2014/main" val="1963111961"/>
                    </a:ext>
                  </a:extLst>
                </a:gridCol>
                <a:gridCol w="822960">
                  <a:extLst>
                    <a:ext uri="{9D8B030D-6E8A-4147-A177-3AD203B41FA5}">
                      <a16:colId xmlns:a16="http://schemas.microsoft.com/office/drawing/2014/main" val="2077864727"/>
                    </a:ext>
                  </a:extLst>
                </a:gridCol>
                <a:gridCol w="822960">
                  <a:extLst>
                    <a:ext uri="{9D8B030D-6E8A-4147-A177-3AD203B41FA5}">
                      <a16:colId xmlns:a16="http://schemas.microsoft.com/office/drawing/2014/main" val="2479758391"/>
                    </a:ext>
                  </a:extLst>
                </a:gridCol>
                <a:gridCol w="822960">
                  <a:extLst>
                    <a:ext uri="{9D8B030D-6E8A-4147-A177-3AD203B41FA5}">
                      <a16:colId xmlns:a16="http://schemas.microsoft.com/office/drawing/2014/main" val="1667771483"/>
                    </a:ext>
                  </a:extLst>
                </a:gridCol>
                <a:gridCol w="822960">
                  <a:extLst>
                    <a:ext uri="{9D8B030D-6E8A-4147-A177-3AD203B41FA5}">
                      <a16:colId xmlns:a16="http://schemas.microsoft.com/office/drawing/2014/main" val="2842381238"/>
                    </a:ext>
                  </a:extLst>
                </a:gridCol>
                <a:gridCol w="822960">
                  <a:extLst>
                    <a:ext uri="{9D8B030D-6E8A-4147-A177-3AD203B41FA5}">
                      <a16:colId xmlns:a16="http://schemas.microsoft.com/office/drawing/2014/main" val="38107208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839102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- 2020-10-16 12:02:30</a:t>
                      </a:r>
                      <a:r>
                        <a:rPr kumimoji="0" lang="en-US" sz="1000" b="0" i="0" u="none" strike="noStrike" kern="1200" cap="none" spc="0" normalizeH="0" baseline="0" noProof="0">
                          <a:ln>
                            <a:noFill/>
                          </a:ln>
                          <a:solidFill>
                            <a:prstClr val="black"/>
                          </a:solidFill>
                          <a:effectLst/>
                          <a:uLnTx/>
                          <a:uFillTx/>
                          <a:latin typeface="+mn-lt"/>
                          <a:ea typeface="+mn-ea"/>
                          <a:cs typeface="+mn-cs"/>
                        </a:rPr>
                        <a:t>
 Brush up your baking and make the most of the CMCO period! Bake this delicious Korean Garlic Cream Cheese Bread made with sweetened cream cheese and soaked in a scrumptious savory-sweet garlic sauce! 
#SCSrecipes #JustAddSCS
Korean Garlic Cream Cheese Bread
Ingredients:
For the bread:
40g SCS Unsalted Butter (softened to room temperature)
250ml milk, room temp
60g sugar
7g instant dry yeast
500g bread flour
1 tsp salt
2 eggs
Egg wash (1 egg + 1 tbsp water), optional
For the sweetened cream cheese:
450g SCS Cream Cheese (softened to room temperature)
60g sugar
60ml heavy cream
For the sweet garlic butter:
227g SCS Unsalted Butter
16-20 cloves of garlic, minced or crushed into paste 
60ml condensed milk
2 eggs
2 tbsp honey
2 tbsp parsley
Topping:
Panko bread crumbs, optional
Instructions for the bread:
1. In the bowl of a mixer, add sugar and instant yeast to the milk.
2. Mix by hand with a whisk or spatula until dissolved. 
3. Add the bread flour, salt and eggs and mix until 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279084320"/>
                  </a:ext>
                </a:extLst>
              </a:tr>
            </a:tbl>
          </a:graphicData>
        </a:graphic>
      </p:graphicFrame>
      <p:sp>
        <p:nvSpPr>
          <p:cNvPr id="4" name="Text Placeholder 3">
            <a:extLst>
              <a:ext uri="{FF2B5EF4-FFF2-40B4-BE49-F238E27FC236}">
                <a16:creationId xmlns:a16="http://schemas.microsoft.com/office/drawing/2014/main" id="{E3E90280-1F64-41AE-BC60-A707FE8D4A3B}"/>
              </a:ext>
            </a:extLst>
          </p:cNvPr>
          <p:cNvSpPr>
            <a:spLocks noGrp="1"/>
          </p:cNvSpPr>
          <p:nvPr>
            <p:ph type="body" sz="quarter" idx="14"/>
          </p:nvPr>
        </p:nvSpPr>
        <p:spPr/>
        <p:txBody>
          <a:bodyPr/>
          <a:lstStyle/>
          <a:p>
            <a:r>
              <a:rPr lang="en-US"/>
              <a:t>10/01/2020 - 10/31/2020</a:t>
            </a:r>
          </a:p>
        </p:txBody>
      </p:sp>
    </p:spTree>
    <p:extLst>
      <p:ext uri="{BB962C8B-B14F-4D97-AF65-F5344CB8AC3E}">
        <p14:creationId xmlns:p14="http://schemas.microsoft.com/office/powerpoint/2010/main" val="52138611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A89BEA-0F03-4910-B7B7-510BCBBAE6E3}"/>
              </a:ext>
            </a:extLst>
          </p:cNvPr>
          <p:cNvSpPr>
            <a:spLocks noGrp="1"/>
          </p:cNvSpPr>
          <p:nvPr>
            <p:ph type="title"/>
          </p:nvPr>
        </p:nvSpPr>
        <p:spPr/>
        <p:txBody>
          <a:bodyPr/>
          <a:lstStyle/>
          <a:p>
            <a:r>
              <a:rPr lang="en-US"/>
              <a:t>Facebook Own Posts Table | SCS Dairy MY - 11 of 16</a:t>
            </a:r>
          </a:p>
        </p:txBody>
      </p:sp>
      <p:graphicFrame>
        <p:nvGraphicFramePr>
          <p:cNvPr id="5" name="Table Placeholder 4">
            <a:extLst>
              <a:ext uri="{FF2B5EF4-FFF2-40B4-BE49-F238E27FC236}">
                <a16:creationId xmlns:a16="http://schemas.microsoft.com/office/drawing/2014/main" id="{6AAA6E5D-BD33-41D5-8859-DB195DD03071}"/>
              </a:ext>
            </a:extLst>
          </p:cNvPr>
          <p:cNvGraphicFramePr>
            <a:graphicFrameLocks noGrp="1"/>
          </p:cNvGraphicFramePr>
          <p:nvPr>
            <p:ph type="tbl" sz="quarter" idx="13"/>
            <p:extLst>
              <p:ext uri="{D42A27DB-BD31-4B8C-83A1-F6EECF244321}">
                <p14:modId xmlns:p14="http://schemas.microsoft.com/office/powerpoint/2010/main" val="35650899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609366572"/>
                    </a:ext>
                  </a:extLst>
                </a:gridCol>
                <a:gridCol w="822960">
                  <a:extLst>
                    <a:ext uri="{9D8B030D-6E8A-4147-A177-3AD203B41FA5}">
                      <a16:colId xmlns:a16="http://schemas.microsoft.com/office/drawing/2014/main" val="1194464669"/>
                    </a:ext>
                  </a:extLst>
                </a:gridCol>
                <a:gridCol w="822960">
                  <a:extLst>
                    <a:ext uri="{9D8B030D-6E8A-4147-A177-3AD203B41FA5}">
                      <a16:colId xmlns:a16="http://schemas.microsoft.com/office/drawing/2014/main" val="3482415005"/>
                    </a:ext>
                  </a:extLst>
                </a:gridCol>
                <a:gridCol w="822960">
                  <a:extLst>
                    <a:ext uri="{9D8B030D-6E8A-4147-A177-3AD203B41FA5}">
                      <a16:colId xmlns:a16="http://schemas.microsoft.com/office/drawing/2014/main" val="3750483127"/>
                    </a:ext>
                  </a:extLst>
                </a:gridCol>
                <a:gridCol w="822960">
                  <a:extLst>
                    <a:ext uri="{9D8B030D-6E8A-4147-A177-3AD203B41FA5}">
                      <a16:colId xmlns:a16="http://schemas.microsoft.com/office/drawing/2014/main" val="363982230"/>
                    </a:ext>
                  </a:extLst>
                </a:gridCol>
                <a:gridCol w="822960">
                  <a:extLst>
                    <a:ext uri="{9D8B030D-6E8A-4147-A177-3AD203B41FA5}">
                      <a16:colId xmlns:a16="http://schemas.microsoft.com/office/drawing/2014/main" val="1689680308"/>
                    </a:ext>
                  </a:extLst>
                </a:gridCol>
                <a:gridCol w="822960">
                  <a:extLst>
                    <a:ext uri="{9D8B030D-6E8A-4147-A177-3AD203B41FA5}">
                      <a16:colId xmlns:a16="http://schemas.microsoft.com/office/drawing/2014/main" val="25832973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569590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- 2020-10-14 16:02:38</a:t>
                      </a:r>
                      <a:r>
                        <a:rPr kumimoji="0" lang="en-US" sz="1000" b="0" i="0" u="none" strike="noStrike" kern="1200" cap="none" spc="0" normalizeH="0" baseline="0" noProof="0">
                          <a:ln>
                            <a:noFill/>
                          </a:ln>
                          <a:solidFill>
                            <a:prstClr val="black"/>
                          </a:solidFill>
                          <a:effectLst/>
                          <a:uLnTx/>
                          <a:uFillTx/>
                          <a:latin typeface="+mn-lt"/>
                          <a:ea typeface="+mn-ea"/>
                          <a:cs typeface="+mn-cs"/>
                        </a:rPr>
                        <a:t>
 These soft and chewy cream cheese lemon cookies made with SCS Cream Cheese Spread, lemon zest and freshly squeezed lemon juice are little bites of heaven.
#SCSrecipes #JustAddSCS
Soft Lemon Cream Cheese Cookies
Ingredients:
113g SCS Unsalted Butter, softened
56g SCS Cream Cheese Spread, softened
200g granulated sugar
1 large egg
½ tsp vanilla extract
2 - 3 tbsp lemon zest
3 tbsp lemon juice
300g all-purpose flour
2 tsp cornstarch
1 tsp baking soda
¼ tsp salt
Ingredients for lemon icing:
1½ tbsp lemon juice 
120g powdered sugar
Some water for mixing the juice and sugar
Instructions:
1. Combine SCS Unsalted butter and SCS Cream Cheese Spread in the bowl of a mixer. Cream together for about 1 minute.
2. Add granulated sugar and continue to mix. Add egg and vanilla extract and continue to beat on medium to high speed until light and fluffy, about 5-7 minutes.
3. Add half of the flour, baking soda, salt, cornstarch and lemon zest. Add lemon juice and the remaining flour.
4. Mix to comb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711432968"/>
                  </a:ext>
                </a:extLst>
              </a:tr>
            </a:tbl>
          </a:graphicData>
        </a:graphic>
      </p:graphicFrame>
      <p:sp>
        <p:nvSpPr>
          <p:cNvPr id="4" name="Text Placeholder 3">
            <a:extLst>
              <a:ext uri="{FF2B5EF4-FFF2-40B4-BE49-F238E27FC236}">
                <a16:creationId xmlns:a16="http://schemas.microsoft.com/office/drawing/2014/main" id="{95117E7E-94F0-476C-A08E-F533081FC656}"/>
              </a:ext>
            </a:extLst>
          </p:cNvPr>
          <p:cNvSpPr>
            <a:spLocks noGrp="1"/>
          </p:cNvSpPr>
          <p:nvPr>
            <p:ph type="body" sz="quarter" idx="14"/>
          </p:nvPr>
        </p:nvSpPr>
        <p:spPr/>
        <p:txBody>
          <a:bodyPr/>
          <a:lstStyle/>
          <a:p>
            <a:r>
              <a:rPr lang="en-US"/>
              <a:t>10/01/2020 - 10/31/2020</a:t>
            </a:r>
          </a:p>
        </p:txBody>
      </p:sp>
    </p:spTree>
    <p:extLst>
      <p:ext uri="{BB962C8B-B14F-4D97-AF65-F5344CB8AC3E}">
        <p14:creationId xmlns:p14="http://schemas.microsoft.com/office/powerpoint/2010/main" val="104585664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488308-64A1-4BAB-853A-D9CBB63DCA5B}"/>
              </a:ext>
            </a:extLst>
          </p:cNvPr>
          <p:cNvSpPr>
            <a:spLocks noGrp="1"/>
          </p:cNvSpPr>
          <p:nvPr>
            <p:ph type="title"/>
          </p:nvPr>
        </p:nvSpPr>
        <p:spPr/>
        <p:txBody>
          <a:bodyPr/>
          <a:lstStyle/>
          <a:p>
            <a:r>
              <a:rPr lang="en-US"/>
              <a:t>Facebook Own Posts Table | SCS Dairy MY - 12 of 16</a:t>
            </a:r>
          </a:p>
        </p:txBody>
      </p:sp>
      <p:graphicFrame>
        <p:nvGraphicFramePr>
          <p:cNvPr id="5" name="Table Placeholder 4">
            <a:extLst>
              <a:ext uri="{FF2B5EF4-FFF2-40B4-BE49-F238E27FC236}">
                <a16:creationId xmlns:a16="http://schemas.microsoft.com/office/drawing/2014/main" id="{88DA79C2-9BCD-47AD-A486-7B1AE3FB4011}"/>
              </a:ext>
            </a:extLst>
          </p:cNvPr>
          <p:cNvGraphicFramePr>
            <a:graphicFrameLocks noGrp="1"/>
          </p:cNvGraphicFramePr>
          <p:nvPr>
            <p:ph type="tbl" sz="quarter" idx="13"/>
            <p:extLst>
              <p:ext uri="{D42A27DB-BD31-4B8C-83A1-F6EECF244321}">
                <p14:modId xmlns:p14="http://schemas.microsoft.com/office/powerpoint/2010/main" val="17324774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232887200"/>
                    </a:ext>
                  </a:extLst>
                </a:gridCol>
                <a:gridCol w="822960">
                  <a:extLst>
                    <a:ext uri="{9D8B030D-6E8A-4147-A177-3AD203B41FA5}">
                      <a16:colId xmlns:a16="http://schemas.microsoft.com/office/drawing/2014/main" val="3723802343"/>
                    </a:ext>
                  </a:extLst>
                </a:gridCol>
                <a:gridCol w="822960">
                  <a:extLst>
                    <a:ext uri="{9D8B030D-6E8A-4147-A177-3AD203B41FA5}">
                      <a16:colId xmlns:a16="http://schemas.microsoft.com/office/drawing/2014/main" val="3241787849"/>
                    </a:ext>
                  </a:extLst>
                </a:gridCol>
                <a:gridCol w="822960">
                  <a:extLst>
                    <a:ext uri="{9D8B030D-6E8A-4147-A177-3AD203B41FA5}">
                      <a16:colId xmlns:a16="http://schemas.microsoft.com/office/drawing/2014/main" val="1202819133"/>
                    </a:ext>
                  </a:extLst>
                </a:gridCol>
                <a:gridCol w="822960">
                  <a:extLst>
                    <a:ext uri="{9D8B030D-6E8A-4147-A177-3AD203B41FA5}">
                      <a16:colId xmlns:a16="http://schemas.microsoft.com/office/drawing/2014/main" val="3187164552"/>
                    </a:ext>
                  </a:extLst>
                </a:gridCol>
                <a:gridCol w="822960">
                  <a:extLst>
                    <a:ext uri="{9D8B030D-6E8A-4147-A177-3AD203B41FA5}">
                      <a16:colId xmlns:a16="http://schemas.microsoft.com/office/drawing/2014/main" val="2201839629"/>
                    </a:ext>
                  </a:extLst>
                </a:gridCol>
                <a:gridCol w="822960">
                  <a:extLst>
                    <a:ext uri="{9D8B030D-6E8A-4147-A177-3AD203B41FA5}">
                      <a16:colId xmlns:a16="http://schemas.microsoft.com/office/drawing/2014/main" val="14521471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561805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- 2020-10-14 03:40:07</a:t>
                      </a:r>
                      <a:r>
                        <a:rPr kumimoji="0" lang="en-US" sz="1000" b="0" i="0" u="none" strike="noStrike" kern="1200" cap="none" spc="0" normalizeH="0" baseline="0" noProof="0">
                          <a:ln>
                            <a:noFill/>
                          </a:ln>
                          <a:solidFill>
                            <a:prstClr val="black"/>
                          </a:solidFill>
                          <a:effectLst/>
                          <a:uLnTx/>
                          <a:uFillTx/>
                          <a:latin typeface="+mn-lt"/>
                          <a:ea typeface="+mn-ea"/>
                          <a:cs typeface="+mn-cs"/>
                        </a:rPr>
                        <a:t>
 There is a perfectly matched cake for your zodiac sign! Which cake are you according to your zodiac? 
 #FunwithSCS
Source: https://www.yourtango.com/2016289857/what-kind-birthday-cake-you-are-based-your-zodiac-sign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408313008"/>
                  </a:ext>
                </a:extLst>
              </a:tr>
            </a:tbl>
          </a:graphicData>
        </a:graphic>
      </p:graphicFrame>
      <p:sp>
        <p:nvSpPr>
          <p:cNvPr id="4" name="Text Placeholder 3">
            <a:extLst>
              <a:ext uri="{FF2B5EF4-FFF2-40B4-BE49-F238E27FC236}">
                <a16:creationId xmlns:a16="http://schemas.microsoft.com/office/drawing/2014/main" id="{53102080-2945-4FF1-A0A5-35D506A3AECD}"/>
              </a:ext>
            </a:extLst>
          </p:cNvPr>
          <p:cNvSpPr>
            <a:spLocks noGrp="1"/>
          </p:cNvSpPr>
          <p:nvPr>
            <p:ph type="body" sz="quarter" idx="14"/>
          </p:nvPr>
        </p:nvSpPr>
        <p:spPr/>
        <p:txBody>
          <a:bodyPr/>
          <a:lstStyle/>
          <a:p>
            <a:r>
              <a:rPr lang="en-US"/>
              <a:t>10/01/2020 - 10/31/2020</a:t>
            </a:r>
          </a:p>
        </p:txBody>
      </p:sp>
    </p:spTree>
    <p:extLst>
      <p:ext uri="{BB962C8B-B14F-4D97-AF65-F5344CB8AC3E}">
        <p14:creationId xmlns:p14="http://schemas.microsoft.com/office/powerpoint/2010/main" val="380166283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1EC3D7-CE10-479E-884F-2CCBF80BADB2}"/>
              </a:ext>
            </a:extLst>
          </p:cNvPr>
          <p:cNvSpPr>
            <a:spLocks noGrp="1"/>
          </p:cNvSpPr>
          <p:nvPr>
            <p:ph type="title"/>
          </p:nvPr>
        </p:nvSpPr>
        <p:spPr/>
        <p:txBody>
          <a:bodyPr/>
          <a:lstStyle/>
          <a:p>
            <a:r>
              <a:rPr lang="en-US"/>
              <a:t>Facebook Own Posts Table | SCS Dairy MY - 13 of 16</a:t>
            </a:r>
          </a:p>
        </p:txBody>
      </p:sp>
      <p:graphicFrame>
        <p:nvGraphicFramePr>
          <p:cNvPr id="5" name="Table Placeholder 4">
            <a:extLst>
              <a:ext uri="{FF2B5EF4-FFF2-40B4-BE49-F238E27FC236}">
                <a16:creationId xmlns:a16="http://schemas.microsoft.com/office/drawing/2014/main" id="{52CDED1D-4AFE-44F9-A0C4-03C2175F3C2A}"/>
              </a:ext>
            </a:extLst>
          </p:cNvPr>
          <p:cNvGraphicFramePr>
            <a:graphicFrameLocks noGrp="1"/>
          </p:cNvGraphicFramePr>
          <p:nvPr>
            <p:ph type="tbl" sz="quarter" idx="13"/>
            <p:extLst>
              <p:ext uri="{D42A27DB-BD31-4B8C-83A1-F6EECF244321}">
                <p14:modId xmlns:p14="http://schemas.microsoft.com/office/powerpoint/2010/main" val="474154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331590775"/>
                    </a:ext>
                  </a:extLst>
                </a:gridCol>
                <a:gridCol w="822960">
                  <a:extLst>
                    <a:ext uri="{9D8B030D-6E8A-4147-A177-3AD203B41FA5}">
                      <a16:colId xmlns:a16="http://schemas.microsoft.com/office/drawing/2014/main" val="213350356"/>
                    </a:ext>
                  </a:extLst>
                </a:gridCol>
                <a:gridCol w="822960">
                  <a:extLst>
                    <a:ext uri="{9D8B030D-6E8A-4147-A177-3AD203B41FA5}">
                      <a16:colId xmlns:a16="http://schemas.microsoft.com/office/drawing/2014/main" val="1084883327"/>
                    </a:ext>
                  </a:extLst>
                </a:gridCol>
                <a:gridCol w="822960">
                  <a:extLst>
                    <a:ext uri="{9D8B030D-6E8A-4147-A177-3AD203B41FA5}">
                      <a16:colId xmlns:a16="http://schemas.microsoft.com/office/drawing/2014/main" val="1558720886"/>
                    </a:ext>
                  </a:extLst>
                </a:gridCol>
                <a:gridCol w="822960">
                  <a:extLst>
                    <a:ext uri="{9D8B030D-6E8A-4147-A177-3AD203B41FA5}">
                      <a16:colId xmlns:a16="http://schemas.microsoft.com/office/drawing/2014/main" val="2241298595"/>
                    </a:ext>
                  </a:extLst>
                </a:gridCol>
                <a:gridCol w="822960">
                  <a:extLst>
                    <a:ext uri="{9D8B030D-6E8A-4147-A177-3AD203B41FA5}">
                      <a16:colId xmlns:a16="http://schemas.microsoft.com/office/drawing/2014/main" val="3583751351"/>
                    </a:ext>
                  </a:extLst>
                </a:gridCol>
                <a:gridCol w="822960">
                  <a:extLst>
                    <a:ext uri="{9D8B030D-6E8A-4147-A177-3AD203B41FA5}">
                      <a16:colId xmlns:a16="http://schemas.microsoft.com/office/drawing/2014/main" val="17116244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255541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- 2020-10-12 12:15:00</a:t>
                      </a:r>
                      <a:r>
                        <a:rPr kumimoji="0" lang="en-US" sz="1000" b="0" i="0" u="none" strike="noStrike" kern="1200" cap="none" spc="0" normalizeH="0" baseline="0" noProof="0">
                          <a:ln>
                            <a:noFill/>
                          </a:ln>
                          <a:solidFill>
                            <a:prstClr val="black"/>
                          </a:solidFill>
                          <a:effectLst/>
                          <a:uLnTx/>
                          <a:uFillTx/>
                          <a:latin typeface="+mn-lt"/>
                          <a:ea typeface="+mn-ea"/>
                          <a:cs typeface="+mn-cs"/>
                        </a:rPr>
                        <a:t>
 Your buttercream is not going to be the same without SCS Unsalted Butter. Here is the buttercream recipe made with SCS Unsalted Butter that gives you the smooth, creamy and buttery taste. It makes a great base for other frosting flavors too!
#SCSrecipes #JustAddSCS
Buttercream Frosting 
Ingredients:
227g SCS Unsalted Butter, softened 
360g powdered sugar
2-3 tablespoons heavy cream or heavy whipping cream
1 teaspoon vanilla extract
Pinch of salt
Source: https://www.livewellbakeoften.com/how-to-make-buttercream-frosting/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032989650"/>
                  </a:ext>
                </a:extLst>
              </a:tr>
            </a:tbl>
          </a:graphicData>
        </a:graphic>
      </p:graphicFrame>
      <p:sp>
        <p:nvSpPr>
          <p:cNvPr id="4" name="Text Placeholder 3">
            <a:extLst>
              <a:ext uri="{FF2B5EF4-FFF2-40B4-BE49-F238E27FC236}">
                <a16:creationId xmlns:a16="http://schemas.microsoft.com/office/drawing/2014/main" id="{60E901FE-E55A-473F-8F84-8B559EE86DC5}"/>
              </a:ext>
            </a:extLst>
          </p:cNvPr>
          <p:cNvSpPr>
            <a:spLocks noGrp="1"/>
          </p:cNvSpPr>
          <p:nvPr>
            <p:ph type="body" sz="quarter" idx="14"/>
          </p:nvPr>
        </p:nvSpPr>
        <p:spPr/>
        <p:txBody>
          <a:bodyPr/>
          <a:lstStyle/>
          <a:p>
            <a:r>
              <a:rPr lang="en-US"/>
              <a:t>10/01/2020 - 10/31/2020</a:t>
            </a:r>
          </a:p>
        </p:txBody>
      </p:sp>
    </p:spTree>
    <p:extLst>
      <p:ext uri="{BB962C8B-B14F-4D97-AF65-F5344CB8AC3E}">
        <p14:creationId xmlns:p14="http://schemas.microsoft.com/office/powerpoint/2010/main" val="236923881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E339F0-ED40-4313-B513-86B03B1C42A0}"/>
              </a:ext>
            </a:extLst>
          </p:cNvPr>
          <p:cNvSpPr>
            <a:spLocks noGrp="1"/>
          </p:cNvSpPr>
          <p:nvPr>
            <p:ph type="title"/>
          </p:nvPr>
        </p:nvSpPr>
        <p:spPr/>
        <p:txBody>
          <a:bodyPr/>
          <a:lstStyle/>
          <a:p>
            <a:r>
              <a:rPr lang="en-US"/>
              <a:t>Facebook Own Posts Table | SCS Dairy MY - 14 of 16</a:t>
            </a:r>
          </a:p>
        </p:txBody>
      </p:sp>
      <p:graphicFrame>
        <p:nvGraphicFramePr>
          <p:cNvPr id="5" name="Table Placeholder 4">
            <a:extLst>
              <a:ext uri="{FF2B5EF4-FFF2-40B4-BE49-F238E27FC236}">
                <a16:creationId xmlns:a16="http://schemas.microsoft.com/office/drawing/2014/main" id="{B4FCE52A-8F3C-4D83-993B-6FA50621CDDE}"/>
              </a:ext>
            </a:extLst>
          </p:cNvPr>
          <p:cNvGraphicFramePr>
            <a:graphicFrameLocks noGrp="1"/>
          </p:cNvGraphicFramePr>
          <p:nvPr>
            <p:ph type="tbl" sz="quarter" idx="13"/>
            <p:extLst>
              <p:ext uri="{D42A27DB-BD31-4B8C-83A1-F6EECF244321}">
                <p14:modId xmlns:p14="http://schemas.microsoft.com/office/powerpoint/2010/main" val="37299122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569134866"/>
                    </a:ext>
                  </a:extLst>
                </a:gridCol>
                <a:gridCol w="822960">
                  <a:extLst>
                    <a:ext uri="{9D8B030D-6E8A-4147-A177-3AD203B41FA5}">
                      <a16:colId xmlns:a16="http://schemas.microsoft.com/office/drawing/2014/main" val="2236348839"/>
                    </a:ext>
                  </a:extLst>
                </a:gridCol>
                <a:gridCol w="822960">
                  <a:extLst>
                    <a:ext uri="{9D8B030D-6E8A-4147-A177-3AD203B41FA5}">
                      <a16:colId xmlns:a16="http://schemas.microsoft.com/office/drawing/2014/main" val="4020452241"/>
                    </a:ext>
                  </a:extLst>
                </a:gridCol>
                <a:gridCol w="822960">
                  <a:extLst>
                    <a:ext uri="{9D8B030D-6E8A-4147-A177-3AD203B41FA5}">
                      <a16:colId xmlns:a16="http://schemas.microsoft.com/office/drawing/2014/main" val="2104180815"/>
                    </a:ext>
                  </a:extLst>
                </a:gridCol>
                <a:gridCol w="822960">
                  <a:extLst>
                    <a:ext uri="{9D8B030D-6E8A-4147-A177-3AD203B41FA5}">
                      <a16:colId xmlns:a16="http://schemas.microsoft.com/office/drawing/2014/main" val="3957097816"/>
                    </a:ext>
                  </a:extLst>
                </a:gridCol>
                <a:gridCol w="822960">
                  <a:extLst>
                    <a:ext uri="{9D8B030D-6E8A-4147-A177-3AD203B41FA5}">
                      <a16:colId xmlns:a16="http://schemas.microsoft.com/office/drawing/2014/main" val="3107638827"/>
                    </a:ext>
                  </a:extLst>
                </a:gridCol>
                <a:gridCol w="822960">
                  <a:extLst>
                    <a:ext uri="{9D8B030D-6E8A-4147-A177-3AD203B41FA5}">
                      <a16:colId xmlns:a16="http://schemas.microsoft.com/office/drawing/2014/main" val="38808208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240634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- 2020-10-10 13:39:00</a:t>
                      </a:r>
                      <a:r>
                        <a:rPr kumimoji="0" lang="en-US" sz="1000" b="0" i="0" u="none" strike="noStrike" kern="1200" cap="none" spc="0" normalizeH="0" baseline="0" noProof="0">
                          <a:ln>
                            <a:noFill/>
                          </a:ln>
                          <a:solidFill>
                            <a:prstClr val="black"/>
                          </a:solidFill>
                          <a:effectLst/>
                          <a:uLnTx/>
                          <a:uFillTx/>
                          <a:latin typeface="+mn-lt"/>
                          <a:ea typeface="+mn-ea"/>
                          <a:cs typeface="+mn-cs"/>
                        </a:rPr>
                        <a:t>
 Unwind after a long and tiring week with a simple and relaxing weekend brunch with SCS Cream Cheese Spread. The creamy, delicious taste and smooth texture of SCS Cream Cheese Spread will make your weekend a flavourful one. 
#SCSdairy #SCSCreamCheeseSpread #goodness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1195919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- 2020-10-08 13:22:00</a:t>
                      </a:r>
                      <a:r>
                        <a:rPr kumimoji="0" lang="en-US" sz="1000" b="0" i="0" u="none" strike="noStrike" kern="1200" cap="none" spc="0" normalizeH="0" baseline="0" noProof="0">
                          <a:ln>
                            <a:noFill/>
                          </a:ln>
                          <a:solidFill>
                            <a:prstClr val="black"/>
                          </a:solidFill>
                          <a:effectLst/>
                          <a:uLnTx/>
                          <a:uFillTx/>
                          <a:latin typeface="+mn-lt"/>
                          <a:ea typeface="+mn-ea"/>
                          <a:cs typeface="+mn-cs"/>
                        </a:rPr>
                        <a:t>
 The type of sugar used in cookies can produce different spreads in baked cookies. Sugar is a tenderizer which interferes with the formation structure. Sugars with a finer granulation promote more spread probably because they dissolve sooner and only dissolved sugars will tenderize. Powdered sugar contains cornstarch and prevents spread in cookies despite its finer grind. 
#SCStip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163880737"/>
                  </a:ext>
                </a:extLst>
              </a:tr>
            </a:tbl>
          </a:graphicData>
        </a:graphic>
      </p:graphicFrame>
      <p:sp>
        <p:nvSpPr>
          <p:cNvPr id="4" name="Text Placeholder 3">
            <a:extLst>
              <a:ext uri="{FF2B5EF4-FFF2-40B4-BE49-F238E27FC236}">
                <a16:creationId xmlns:a16="http://schemas.microsoft.com/office/drawing/2014/main" id="{38A67B0B-F643-41DA-99DA-4DBB7338B816}"/>
              </a:ext>
            </a:extLst>
          </p:cNvPr>
          <p:cNvSpPr>
            <a:spLocks noGrp="1"/>
          </p:cNvSpPr>
          <p:nvPr>
            <p:ph type="body" sz="quarter" idx="14"/>
          </p:nvPr>
        </p:nvSpPr>
        <p:spPr/>
        <p:txBody>
          <a:bodyPr/>
          <a:lstStyle/>
          <a:p>
            <a:r>
              <a:rPr lang="en-US"/>
              <a:t>10/01/2020 - 10/31/2020</a:t>
            </a:r>
          </a:p>
        </p:txBody>
      </p:sp>
    </p:spTree>
    <p:extLst>
      <p:ext uri="{BB962C8B-B14F-4D97-AF65-F5344CB8AC3E}">
        <p14:creationId xmlns:p14="http://schemas.microsoft.com/office/powerpoint/2010/main" val="211449044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C9FE4B-EE47-44A1-9BF3-E247F387D821}"/>
              </a:ext>
            </a:extLst>
          </p:cNvPr>
          <p:cNvSpPr>
            <a:spLocks noGrp="1"/>
          </p:cNvSpPr>
          <p:nvPr>
            <p:ph type="title"/>
          </p:nvPr>
        </p:nvSpPr>
        <p:spPr/>
        <p:txBody>
          <a:bodyPr/>
          <a:lstStyle/>
          <a:p>
            <a:r>
              <a:rPr lang="en-US"/>
              <a:t>Facebook Own Posts Table | SCS Dairy MY - 15 of 16</a:t>
            </a:r>
          </a:p>
        </p:txBody>
      </p:sp>
      <p:graphicFrame>
        <p:nvGraphicFramePr>
          <p:cNvPr id="5" name="Table Placeholder 4">
            <a:extLst>
              <a:ext uri="{FF2B5EF4-FFF2-40B4-BE49-F238E27FC236}">
                <a16:creationId xmlns:a16="http://schemas.microsoft.com/office/drawing/2014/main" id="{1C82219C-E687-420B-879C-E0B37D41B810}"/>
              </a:ext>
            </a:extLst>
          </p:cNvPr>
          <p:cNvGraphicFramePr>
            <a:graphicFrameLocks noGrp="1"/>
          </p:cNvGraphicFramePr>
          <p:nvPr>
            <p:ph type="tbl" sz="quarter" idx="13"/>
            <p:extLst>
              <p:ext uri="{D42A27DB-BD31-4B8C-83A1-F6EECF244321}">
                <p14:modId xmlns:p14="http://schemas.microsoft.com/office/powerpoint/2010/main" val="5104461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729891537"/>
                    </a:ext>
                  </a:extLst>
                </a:gridCol>
                <a:gridCol w="822960">
                  <a:extLst>
                    <a:ext uri="{9D8B030D-6E8A-4147-A177-3AD203B41FA5}">
                      <a16:colId xmlns:a16="http://schemas.microsoft.com/office/drawing/2014/main" val="2712696534"/>
                    </a:ext>
                  </a:extLst>
                </a:gridCol>
                <a:gridCol w="822960">
                  <a:extLst>
                    <a:ext uri="{9D8B030D-6E8A-4147-A177-3AD203B41FA5}">
                      <a16:colId xmlns:a16="http://schemas.microsoft.com/office/drawing/2014/main" val="697772810"/>
                    </a:ext>
                  </a:extLst>
                </a:gridCol>
                <a:gridCol w="822960">
                  <a:extLst>
                    <a:ext uri="{9D8B030D-6E8A-4147-A177-3AD203B41FA5}">
                      <a16:colId xmlns:a16="http://schemas.microsoft.com/office/drawing/2014/main" val="3443289252"/>
                    </a:ext>
                  </a:extLst>
                </a:gridCol>
                <a:gridCol w="822960">
                  <a:extLst>
                    <a:ext uri="{9D8B030D-6E8A-4147-A177-3AD203B41FA5}">
                      <a16:colId xmlns:a16="http://schemas.microsoft.com/office/drawing/2014/main" val="2807647239"/>
                    </a:ext>
                  </a:extLst>
                </a:gridCol>
                <a:gridCol w="822960">
                  <a:extLst>
                    <a:ext uri="{9D8B030D-6E8A-4147-A177-3AD203B41FA5}">
                      <a16:colId xmlns:a16="http://schemas.microsoft.com/office/drawing/2014/main" val="3869542035"/>
                    </a:ext>
                  </a:extLst>
                </a:gridCol>
                <a:gridCol w="822960">
                  <a:extLst>
                    <a:ext uri="{9D8B030D-6E8A-4147-A177-3AD203B41FA5}">
                      <a16:colId xmlns:a16="http://schemas.microsoft.com/office/drawing/2014/main" val="7118010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021942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- 2020-10-06 16:21:15</a:t>
                      </a:r>
                      <a:r>
                        <a:rPr kumimoji="0" lang="en-US" sz="1000" b="0" i="0" u="none" strike="noStrike" kern="1200" cap="none" spc="0" normalizeH="0" baseline="0" noProof="0">
                          <a:ln>
                            <a:noFill/>
                          </a:ln>
                          <a:solidFill>
                            <a:prstClr val="black"/>
                          </a:solidFill>
                          <a:effectLst/>
                          <a:uLnTx/>
                          <a:uFillTx/>
                          <a:latin typeface="+mn-lt"/>
                          <a:ea typeface="+mn-ea"/>
                          <a:cs typeface="+mn-cs"/>
                        </a:rPr>
                        <a:t>
 These brown sugar butter cookies made with SCS Unsalted Butter are soft, chewy and easy to make.
#SCSrecipes #JustAddSCS
Brown Sugar Butter Cookies
Ingredients:
227g SCS Unsalted Butter
270g all-purpose flour
150g light brown sugar
1 large egg
1 tsp pure vanilla extract
½ tsp baking powder
½ tsp salt
100g white granulated sugar for rolling
Instructions:
1. Cream together butter and brown sugar in a stand mixer.
2. Scrape down the sides of the bowl and mix again. Add in the egg and vanilla extract, mix until well combined. 
3. In a separate bowl, whisk together flour, salt and baking powder. Add the flour mixture to the butter mixture and stir until well combined. 
4. Scoop out dough, approximately 1 1/2 tablespoons and roll into balls. Roll the balls in the granulated sugar.
5. Place on a cookie sheet lined with parchment paper or silicone baking mat. Press down with the tines of a fork. 
6. Refrigerate dough balls for 30-60 minutes.
7. Preheat oven to 176°C.
8. Bake for 10-12 minu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03315230"/>
                  </a:ext>
                </a:extLst>
              </a:tr>
            </a:tbl>
          </a:graphicData>
        </a:graphic>
      </p:graphicFrame>
      <p:sp>
        <p:nvSpPr>
          <p:cNvPr id="4" name="Text Placeholder 3">
            <a:extLst>
              <a:ext uri="{FF2B5EF4-FFF2-40B4-BE49-F238E27FC236}">
                <a16:creationId xmlns:a16="http://schemas.microsoft.com/office/drawing/2014/main" id="{26127D03-38F7-4B7A-981E-1685EC9A6324}"/>
              </a:ext>
            </a:extLst>
          </p:cNvPr>
          <p:cNvSpPr>
            <a:spLocks noGrp="1"/>
          </p:cNvSpPr>
          <p:nvPr>
            <p:ph type="body" sz="quarter" idx="14"/>
          </p:nvPr>
        </p:nvSpPr>
        <p:spPr/>
        <p:txBody>
          <a:bodyPr/>
          <a:lstStyle/>
          <a:p>
            <a:r>
              <a:rPr lang="en-US"/>
              <a:t>10/01/2020 - 10/31/2020</a:t>
            </a:r>
          </a:p>
        </p:txBody>
      </p:sp>
    </p:spTree>
    <p:extLst>
      <p:ext uri="{BB962C8B-B14F-4D97-AF65-F5344CB8AC3E}">
        <p14:creationId xmlns:p14="http://schemas.microsoft.com/office/powerpoint/2010/main" val="297675066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E940ED-42FE-4A10-8D92-2F49DBE1668A}"/>
              </a:ext>
            </a:extLst>
          </p:cNvPr>
          <p:cNvSpPr>
            <a:spLocks noGrp="1"/>
          </p:cNvSpPr>
          <p:nvPr>
            <p:ph type="title"/>
          </p:nvPr>
        </p:nvSpPr>
        <p:spPr/>
        <p:txBody>
          <a:bodyPr/>
          <a:lstStyle/>
          <a:p>
            <a:r>
              <a:rPr lang="en-US"/>
              <a:t>Facebook Own Posts Table | SCS Dairy MY - 16 of 16</a:t>
            </a:r>
          </a:p>
        </p:txBody>
      </p:sp>
      <p:graphicFrame>
        <p:nvGraphicFramePr>
          <p:cNvPr id="5" name="Table Placeholder 4">
            <a:extLst>
              <a:ext uri="{FF2B5EF4-FFF2-40B4-BE49-F238E27FC236}">
                <a16:creationId xmlns:a16="http://schemas.microsoft.com/office/drawing/2014/main" id="{885494B2-6CC7-4637-B7C5-B2F200C781A2}"/>
              </a:ext>
            </a:extLst>
          </p:cNvPr>
          <p:cNvGraphicFramePr>
            <a:graphicFrameLocks noGrp="1"/>
          </p:cNvGraphicFramePr>
          <p:nvPr>
            <p:ph type="tbl" sz="quarter" idx="13"/>
            <p:extLst>
              <p:ext uri="{D42A27DB-BD31-4B8C-83A1-F6EECF244321}">
                <p14:modId xmlns:p14="http://schemas.microsoft.com/office/powerpoint/2010/main" val="5967879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45395130"/>
                    </a:ext>
                  </a:extLst>
                </a:gridCol>
                <a:gridCol w="822960">
                  <a:extLst>
                    <a:ext uri="{9D8B030D-6E8A-4147-A177-3AD203B41FA5}">
                      <a16:colId xmlns:a16="http://schemas.microsoft.com/office/drawing/2014/main" val="2459300229"/>
                    </a:ext>
                  </a:extLst>
                </a:gridCol>
                <a:gridCol w="822960">
                  <a:extLst>
                    <a:ext uri="{9D8B030D-6E8A-4147-A177-3AD203B41FA5}">
                      <a16:colId xmlns:a16="http://schemas.microsoft.com/office/drawing/2014/main" val="304251889"/>
                    </a:ext>
                  </a:extLst>
                </a:gridCol>
                <a:gridCol w="822960">
                  <a:extLst>
                    <a:ext uri="{9D8B030D-6E8A-4147-A177-3AD203B41FA5}">
                      <a16:colId xmlns:a16="http://schemas.microsoft.com/office/drawing/2014/main" val="2943706606"/>
                    </a:ext>
                  </a:extLst>
                </a:gridCol>
                <a:gridCol w="822960">
                  <a:extLst>
                    <a:ext uri="{9D8B030D-6E8A-4147-A177-3AD203B41FA5}">
                      <a16:colId xmlns:a16="http://schemas.microsoft.com/office/drawing/2014/main" val="4195985358"/>
                    </a:ext>
                  </a:extLst>
                </a:gridCol>
                <a:gridCol w="822960">
                  <a:extLst>
                    <a:ext uri="{9D8B030D-6E8A-4147-A177-3AD203B41FA5}">
                      <a16:colId xmlns:a16="http://schemas.microsoft.com/office/drawing/2014/main" val="66313023"/>
                    </a:ext>
                  </a:extLst>
                </a:gridCol>
                <a:gridCol w="822960">
                  <a:extLst>
                    <a:ext uri="{9D8B030D-6E8A-4147-A177-3AD203B41FA5}">
                      <a16:colId xmlns:a16="http://schemas.microsoft.com/office/drawing/2014/main" val="21787999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342473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- 2020-10-04 12:45:02</a:t>
                      </a:r>
                      <a:r>
                        <a:rPr kumimoji="0" lang="en-US" sz="1000" b="0" i="0" u="none" strike="noStrike" kern="1200" cap="none" spc="0" normalizeH="0" baseline="0" noProof="0">
                          <a:ln>
                            <a:noFill/>
                          </a:ln>
                          <a:solidFill>
                            <a:prstClr val="black"/>
                          </a:solidFill>
                          <a:effectLst/>
                          <a:uLnTx/>
                          <a:uFillTx/>
                          <a:latin typeface="+mn-lt"/>
                          <a:ea typeface="+mn-ea"/>
                          <a:cs typeface="+mn-cs"/>
                        </a:rPr>
                        <a:t>
 Happiness is SCS Cream Cheese Spread on a bagel. How do you like to have your cream cheese spread? 
#SCSCreamCheese #spreadjoy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1991915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- 2020-10-02 13:11:51</a:t>
                      </a:r>
                      <a:r>
                        <a:rPr kumimoji="0" lang="en-US" sz="1000" b="0" i="0" u="none" strike="noStrike" kern="1200" cap="none" spc="0" normalizeH="0" baseline="0" noProof="0">
                          <a:ln>
                            <a:noFill/>
                          </a:ln>
                          <a:solidFill>
                            <a:prstClr val="black"/>
                          </a:solidFill>
                          <a:effectLst/>
                          <a:uLnTx/>
                          <a:uFillTx/>
                          <a:latin typeface="+mn-lt"/>
                          <a:ea typeface="+mn-ea"/>
                          <a:cs typeface="+mn-cs"/>
                        </a:rPr>
                        <a:t>
 Creamy and perfectly melty, SCS Original Sliced Cheese is the staple for sandwiches, gooey grilled cheese and juicy burgers. 
#SCSdairy #SCSCheese #goodness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173790714"/>
                  </a:ext>
                </a:extLst>
              </a:tr>
            </a:tbl>
          </a:graphicData>
        </a:graphic>
      </p:graphicFrame>
      <p:sp>
        <p:nvSpPr>
          <p:cNvPr id="4" name="Text Placeholder 3">
            <a:extLst>
              <a:ext uri="{FF2B5EF4-FFF2-40B4-BE49-F238E27FC236}">
                <a16:creationId xmlns:a16="http://schemas.microsoft.com/office/drawing/2014/main" id="{38AF9409-C50E-4449-A917-BD0771006EEB}"/>
              </a:ext>
            </a:extLst>
          </p:cNvPr>
          <p:cNvSpPr>
            <a:spLocks noGrp="1"/>
          </p:cNvSpPr>
          <p:nvPr>
            <p:ph type="body" sz="quarter" idx="14"/>
          </p:nvPr>
        </p:nvSpPr>
        <p:spPr/>
        <p:txBody>
          <a:bodyPr/>
          <a:lstStyle/>
          <a:p>
            <a:r>
              <a:rPr lang="en-US"/>
              <a:t>10/01/2020 - 10/31/2020</a:t>
            </a:r>
          </a:p>
        </p:txBody>
      </p:sp>
    </p:spTree>
    <p:extLst>
      <p:ext uri="{BB962C8B-B14F-4D97-AF65-F5344CB8AC3E}">
        <p14:creationId xmlns:p14="http://schemas.microsoft.com/office/powerpoint/2010/main" val="353818798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4E70AC-D9C7-471D-BA6D-05B0596313CF}"/>
              </a:ext>
            </a:extLst>
          </p:cNvPr>
          <p:cNvSpPr>
            <a:spLocks noGrp="1"/>
          </p:cNvSpPr>
          <p:nvPr>
            <p:ph type="title"/>
          </p:nvPr>
        </p:nvSpPr>
        <p:spPr/>
        <p:txBody>
          <a:bodyPr/>
          <a:lstStyle/>
          <a:p>
            <a:r>
              <a:rPr lang="en-US"/>
              <a:t>Facebook Custom Reach (Collumn Chart) | SCS Dairy MY</a:t>
            </a:r>
          </a:p>
        </p:txBody>
      </p:sp>
      <p:graphicFrame>
        <p:nvGraphicFramePr>
          <p:cNvPr id="6" name="Chart Placeholder 5">
            <a:extLst>
              <a:ext uri="{FF2B5EF4-FFF2-40B4-BE49-F238E27FC236}">
                <a16:creationId xmlns:a16="http://schemas.microsoft.com/office/drawing/2014/main" id="{3E55CB7C-0991-4E61-BA71-7717DA8345FA}"/>
              </a:ext>
            </a:extLst>
          </p:cNvPr>
          <p:cNvGraphicFramePr>
            <a:graphicFrameLocks noGrp="1"/>
          </p:cNvGraphicFramePr>
          <p:nvPr>
            <p:ph type="chart" sz="quarter" idx="13"/>
            <p:extLst>
              <p:ext uri="{D42A27DB-BD31-4B8C-83A1-F6EECF244321}">
                <p14:modId xmlns:p14="http://schemas.microsoft.com/office/powerpoint/2010/main" val="34785974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C0D6999-955F-4B78-81C4-8AF9B7D91980}"/>
              </a:ext>
            </a:extLst>
          </p:cNvPr>
          <p:cNvSpPr>
            <a:spLocks noGrp="1"/>
          </p:cNvSpPr>
          <p:nvPr>
            <p:ph type="body" sz="quarter" idx="14"/>
          </p:nvPr>
        </p:nvSpPr>
        <p:spPr/>
        <p:txBody>
          <a:bodyPr/>
          <a:lstStyle/>
          <a:p>
            <a:r>
              <a:rPr lang="en-US"/>
              <a:t>10/01/2020 - 10/31/2020</a:t>
            </a:r>
          </a:p>
        </p:txBody>
      </p:sp>
      <p:sp>
        <p:nvSpPr>
          <p:cNvPr id="5" name="Footer Placeholder 4">
            <a:extLst>
              <a:ext uri="{FF2B5EF4-FFF2-40B4-BE49-F238E27FC236}">
                <a16:creationId xmlns:a16="http://schemas.microsoft.com/office/drawing/2014/main" id="{B8B02E13-BCFE-49FD-94AA-BBDD0B203DB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3747373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E3CB3A-E20D-4368-8444-A4B5FE0D36E5}"/>
              </a:ext>
            </a:extLst>
          </p:cNvPr>
          <p:cNvSpPr>
            <a:spLocks noGrp="1"/>
          </p:cNvSpPr>
          <p:nvPr>
            <p:ph type="title"/>
          </p:nvPr>
        </p:nvSpPr>
        <p:spPr/>
        <p:txBody>
          <a:bodyPr/>
          <a:lstStyle/>
          <a:p>
            <a:r>
              <a:rPr lang="en-US"/>
              <a:t>Facebook Total Engagements | SCS Dairy MY</a:t>
            </a:r>
          </a:p>
        </p:txBody>
      </p:sp>
      <p:graphicFrame>
        <p:nvGraphicFramePr>
          <p:cNvPr id="6" name="Chart Placeholder 5">
            <a:extLst>
              <a:ext uri="{FF2B5EF4-FFF2-40B4-BE49-F238E27FC236}">
                <a16:creationId xmlns:a16="http://schemas.microsoft.com/office/drawing/2014/main" id="{DAFA2E04-EC3F-4899-8253-B80E5223BE4A}"/>
              </a:ext>
            </a:extLst>
          </p:cNvPr>
          <p:cNvGraphicFramePr>
            <a:graphicFrameLocks noGrp="1"/>
          </p:cNvGraphicFramePr>
          <p:nvPr>
            <p:ph type="chart" sz="quarter" idx="13"/>
            <p:extLst>
              <p:ext uri="{D42A27DB-BD31-4B8C-83A1-F6EECF244321}">
                <p14:modId xmlns:p14="http://schemas.microsoft.com/office/powerpoint/2010/main" val="23931719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85066BD-B059-41E4-B8DF-7D420F9A77CD}"/>
              </a:ext>
            </a:extLst>
          </p:cNvPr>
          <p:cNvSpPr>
            <a:spLocks noGrp="1"/>
          </p:cNvSpPr>
          <p:nvPr>
            <p:ph type="body" sz="quarter" idx="14"/>
          </p:nvPr>
        </p:nvSpPr>
        <p:spPr/>
        <p:txBody>
          <a:bodyPr/>
          <a:lstStyle/>
          <a:p>
            <a:r>
              <a:rPr lang="en-US"/>
              <a:t>10/01/2020 - 10/31/2020</a:t>
            </a:r>
          </a:p>
        </p:txBody>
      </p:sp>
      <p:sp>
        <p:nvSpPr>
          <p:cNvPr id="5" name="Footer Placeholder 4">
            <a:extLst>
              <a:ext uri="{FF2B5EF4-FFF2-40B4-BE49-F238E27FC236}">
                <a16:creationId xmlns:a16="http://schemas.microsoft.com/office/drawing/2014/main" id="{AB5C9970-19D4-4E27-B448-D4E25106BFC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8409329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1213</Words>
  <Application>Microsoft Office PowerPoint</Application>
  <PresentationFormat>On-screen Show (4:3)</PresentationFormat>
  <Paragraphs>494</Paragraphs>
  <Slides>39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39</vt:i4>
      </vt:variant>
    </vt:vector>
  </HeadingPairs>
  <TitlesOfParts>
    <vt:vector size="42" baseType="lpstr">
      <vt:lpstr>Arial</vt:lpstr>
      <vt:lpstr>Calibri</vt:lpstr>
      <vt:lpstr>quintly_template</vt:lpstr>
      <vt:lpstr>MASTER TEMPLATE</vt:lpstr>
      <vt:lpstr>Facebook Key Metrics Table | SCS Dairy MY</vt:lpstr>
      <vt:lpstr>Facebook Reach | SCS Dairy MY</vt:lpstr>
      <vt:lpstr>Facebook Engaged Users | SCS Dairy MY</vt:lpstr>
      <vt:lpstr>Facebook Average Reactions Per Post | SCS Dairy MY</vt:lpstr>
      <vt:lpstr>Facebook Interactions Distribution | SCS Dairy MY</vt:lpstr>
      <vt:lpstr>Facebook Interaction Rate By Weekday | SCS Dairy MY</vt:lpstr>
      <vt:lpstr>Facebook (FB) Custom Own Posts Table (new) | SCS Dairy MY - 1 of 6</vt:lpstr>
      <vt:lpstr>Facebook (FB) Custom Own Posts Table (new) | SCS Dairy MY - 2 of 6</vt:lpstr>
      <vt:lpstr>Facebook (FB) Custom Own Posts Table (new) | SCS Dairy MY - 3 of 6</vt:lpstr>
      <vt:lpstr>Facebook (FB) Custom Own Posts Table (new) | SCS Dairy MY - 4 of 6</vt:lpstr>
      <vt:lpstr>Facebook (FB) Custom Own Posts Table (new) | SCS Dairy MY - 5 of 6</vt:lpstr>
      <vt:lpstr>Facebook (FB) Custom Own Posts Table (new) | SCS Dairy MY - 6 of 6</vt:lpstr>
      <vt:lpstr>Facebook Fan Demographics | SCS Dairy MY</vt:lpstr>
      <vt:lpstr>Facebook Interaction Rate | SCS Dairy MY</vt:lpstr>
      <vt:lpstr>Facebook Fans Total | SCS Dairy MY</vt:lpstr>
      <vt:lpstr>Facebook Page Views | SCS Dairy MY</vt:lpstr>
      <vt:lpstr>Facebook Fans By City Table | SCS Dairy MY - 1 of 3</vt:lpstr>
      <vt:lpstr>Facebook Fans By City Table | SCS Dairy MY - 2 of 3</vt:lpstr>
      <vt:lpstr>Facebook Fans By City Table | SCS Dairy MY - 3 of 3</vt:lpstr>
      <vt:lpstr>Facebook Total Engagements over Time (monthly) | SCS Dairy MY</vt:lpstr>
      <vt:lpstr>Facebook Own Posts Table | SCS Dairy MY - 1 of 16</vt:lpstr>
      <vt:lpstr>Facebook Own Posts Table | SCS Dairy MY - 2 of 16</vt:lpstr>
      <vt:lpstr>Facebook Own Posts Table | SCS Dairy MY - 3 of 16</vt:lpstr>
      <vt:lpstr>Facebook Own Posts Table | SCS Dairy MY - 4 of 16</vt:lpstr>
      <vt:lpstr>Facebook Own Posts Table | SCS Dairy MY - 5 of 16</vt:lpstr>
      <vt:lpstr>Facebook Own Posts Table | SCS Dairy MY - 6 of 16</vt:lpstr>
      <vt:lpstr>Facebook Own Posts Table | SCS Dairy MY - 7 of 16</vt:lpstr>
      <vt:lpstr>Facebook Own Posts Table | SCS Dairy MY - 8 of 16</vt:lpstr>
      <vt:lpstr>Facebook Own Posts Table | SCS Dairy MY - 9 of 16</vt:lpstr>
      <vt:lpstr>Facebook Own Posts Table | SCS Dairy MY - 10 of 16</vt:lpstr>
      <vt:lpstr>Facebook Own Posts Table | SCS Dairy MY - 11 of 16</vt:lpstr>
      <vt:lpstr>Facebook Own Posts Table | SCS Dairy MY - 12 of 16</vt:lpstr>
      <vt:lpstr>Facebook Own Posts Table | SCS Dairy MY - 13 of 16</vt:lpstr>
      <vt:lpstr>Facebook Own Posts Table | SCS Dairy MY - 14 of 16</vt:lpstr>
      <vt:lpstr>Facebook Own Posts Table | SCS Dairy MY - 15 of 16</vt:lpstr>
      <vt:lpstr>Facebook Own Posts Table | SCS Dairy MY - 16 of 16</vt:lpstr>
      <vt:lpstr>Facebook Custom Reach (Collumn Chart) | SCS Dairy MY</vt:lpstr>
      <vt:lpstr>Facebook Total Engagements | SCS Dairy MY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MASTER TEMPLATE</dc:title>
  <dc:creator>Frederik Peiniger</dc:creator>
  <cp:lastModifiedBy>Frederik Peiniger</cp:lastModifiedBy>
  <cp:revision>1</cp:revision>
  <dcterms:created xsi:type="dcterms:W3CDTF">2020-11-11T06:25:20Z</dcterms:created>
  <dcterms:modified xsi:type="dcterms:W3CDTF">2020-11-11T06:26:06Z</dcterms:modified>
</cp:coreProperties>
</file>