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4" r:id="rId18"/>
    <p:sldId id="275" r:id="rId19"/>
    <p:sldId id="276" r:id="rId20"/>
    <p:sldId id="277" r:id="rId21"/>
    <p:sldId id="279" r:id="rId22"/>
    <p:sldId id="280" r:id="rId23"/>
    <p:sldId id="281" r:id="rId24"/>
    <p:sldId id="282" r:id="rId25"/>
    <p:sldId id="283" r:id="rId26"/>
    <p:sldId id="284" r:id="rId27"/>
    <p:sldId id="285" r:id="rId28"/>
    <p:sldId id="286" r:id="rId29"/>
    <p:sldId id="287" r:id="rId30"/>
    <p:sldId id="288" r:id="rId31"/>
    <p:sldId id="289" r:id="rId32"/>
    <p:sldId id="290" r:id="rId33"/>
    <p:sldId id="291" r:id="rId34"/>
    <p:sldId id="292" r:id="rId35"/>
    <p:sldId id="293" r:id="rId36"/>
    <p:sldId id="294" r:id="rId37"/>
    <p:sldId id="295" r:id="rId38"/>
    <p:sldId id="296" r:id="rId39"/>
    <p:sldId id="297" r:id="rId40"/>
  </p:sldIdLst>
  <p:sldSz cx="9144000" cy="6858000" type="screen4x3"/>
  <p:notesSz cx="6858000" cy="9144000"/>
  <p:embeddedFontLst>
    <p:embeddedFont>
      <p:font typeface="Calibri" panose="020F0502020204030204" pitchFamily="34" charset="0"/>
      <p:regular r:id="rId41"/>
      <p:bold r:id="rId42"/>
      <p:italic r:id="rId43"/>
      <p:boldItalic r:id="rId4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2.fntdata"/><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3.fntdata"/><Relationship Id="rId48"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Sheet1!$A$2:$A$31</c:f>
              <c:numCache>
                <c:formatCode>m/d/yyyy</c:formatCode>
                <c:ptCount val="30"/>
                <c:pt idx="0">
                  <c:v>44075</c:v>
                </c:pt>
                <c:pt idx="1">
                  <c:v>44076</c:v>
                </c:pt>
                <c:pt idx="2">
                  <c:v>44077</c:v>
                </c:pt>
                <c:pt idx="3">
                  <c:v>44078</c:v>
                </c:pt>
                <c:pt idx="4">
                  <c:v>44079</c:v>
                </c:pt>
                <c:pt idx="5">
                  <c:v>44080</c:v>
                </c:pt>
                <c:pt idx="6">
                  <c:v>44081</c:v>
                </c:pt>
                <c:pt idx="7">
                  <c:v>44082</c:v>
                </c:pt>
                <c:pt idx="8">
                  <c:v>44083</c:v>
                </c:pt>
                <c:pt idx="9">
                  <c:v>44084</c:v>
                </c:pt>
                <c:pt idx="10">
                  <c:v>44085</c:v>
                </c:pt>
                <c:pt idx="11">
                  <c:v>44086</c:v>
                </c:pt>
                <c:pt idx="12">
                  <c:v>44087</c:v>
                </c:pt>
                <c:pt idx="13">
                  <c:v>44088</c:v>
                </c:pt>
                <c:pt idx="14">
                  <c:v>44089</c:v>
                </c:pt>
                <c:pt idx="15">
                  <c:v>44090</c:v>
                </c:pt>
                <c:pt idx="16">
                  <c:v>44091</c:v>
                </c:pt>
                <c:pt idx="17">
                  <c:v>44092</c:v>
                </c:pt>
                <c:pt idx="18">
                  <c:v>44093</c:v>
                </c:pt>
                <c:pt idx="19">
                  <c:v>44094</c:v>
                </c:pt>
                <c:pt idx="20">
                  <c:v>44095</c:v>
                </c:pt>
                <c:pt idx="21">
                  <c:v>44096</c:v>
                </c:pt>
                <c:pt idx="22">
                  <c:v>44097</c:v>
                </c:pt>
                <c:pt idx="23">
                  <c:v>44098</c:v>
                </c:pt>
                <c:pt idx="24">
                  <c:v>44099</c:v>
                </c:pt>
                <c:pt idx="25">
                  <c:v>44100</c:v>
                </c:pt>
                <c:pt idx="26">
                  <c:v>44101</c:v>
                </c:pt>
                <c:pt idx="27">
                  <c:v>44102</c:v>
                </c:pt>
                <c:pt idx="28">
                  <c:v>44103</c:v>
                </c:pt>
                <c:pt idx="29">
                  <c:v>44104</c:v>
                </c:pt>
              </c:numCache>
            </c:numRef>
          </c:cat>
          <c:val>
            <c:numRef>
              <c:f>Sheet1!$B$2:$B$31</c:f>
              <c:numCache>
                <c:formatCode>General</c:formatCode>
                <c:ptCount val="30"/>
                <c:pt idx="0">
                  <c:v>2077</c:v>
                </c:pt>
                <c:pt idx="1">
                  <c:v>3054</c:v>
                </c:pt>
                <c:pt idx="2">
                  <c:v>2474</c:v>
                </c:pt>
                <c:pt idx="3">
                  <c:v>3225</c:v>
                </c:pt>
                <c:pt idx="4">
                  <c:v>2319</c:v>
                </c:pt>
                <c:pt idx="5">
                  <c:v>2796</c:v>
                </c:pt>
                <c:pt idx="6">
                  <c:v>1013</c:v>
                </c:pt>
                <c:pt idx="7">
                  <c:v>5376</c:v>
                </c:pt>
                <c:pt idx="8">
                  <c:v>3182</c:v>
                </c:pt>
                <c:pt idx="9">
                  <c:v>10213</c:v>
                </c:pt>
                <c:pt idx="10">
                  <c:v>9340</c:v>
                </c:pt>
                <c:pt idx="11">
                  <c:v>7401</c:v>
                </c:pt>
                <c:pt idx="12">
                  <c:v>4597</c:v>
                </c:pt>
                <c:pt idx="13">
                  <c:v>3159</c:v>
                </c:pt>
                <c:pt idx="14">
                  <c:v>2525</c:v>
                </c:pt>
                <c:pt idx="15">
                  <c:v>5742</c:v>
                </c:pt>
                <c:pt idx="16">
                  <c:v>1959</c:v>
                </c:pt>
                <c:pt idx="17">
                  <c:v>1610</c:v>
                </c:pt>
                <c:pt idx="18">
                  <c:v>2376</c:v>
                </c:pt>
                <c:pt idx="19">
                  <c:v>4188</c:v>
                </c:pt>
                <c:pt idx="20">
                  <c:v>6419</c:v>
                </c:pt>
                <c:pt idx="21">
                  <c:v>2344</c:v>
                </c:pt>
                <c:pt idx="22">
                  <c:v>2418</c:v>
                </c:pt>
                <c:pt idx="23">
                  <c:v>2776</c:v>
                </c:pt>
                <c:pt idx="24">
                  <c:v>2373</c:v>
                </c:pt>
                <c:pt idx="25">
                  <c:v>3381</c:v>
                </c:pt>
                <c:pt idx="26">
                  <c:v>1985</c:v>
                </c:pt>
                <c:pt idx="27">
                  <c:v>1700</c:v>
                </c:pt>
                <c:pt idx="28">
                  <c:v>2071</c:v>
                </c:pt>
                <c:pt idx="29">
                  <c:v>4532</c:v>
                </c:pt>
              </c:numCache>
            </c:numRef>
          </c:val>
          <c:smooth val="0"/>
          <c:extLst>
            <c:ext xmlns:c16="http://schemas.microsoft.com/office/drawing/2014/chart" uri="{C3380CC4-5D6E-409C-BE32-E72D297353CC}">
              <c16:uniqueId val="{00000000-2287-40AC-911E-3E2A6B6A9887}"/>
            </c:ext>
          </c:extLst>
        </c:ser>
        <c:dLbls>
          <c:showLegendKey val="0"/>
          <c:showVal val="0"/>
          <c:showCatName val="0"/>
          <c:showSerName val="0"/>
          <c:showPercent val="0"/>
          <c:showBubbleSize val="0"/>
        </c:dLbls>
        <c:smooth val="0"/>
        <c:axId val="310470384"/>
        <c:axId val="310471368"/>
      </c:lineChart>
      <c:dateAx>
        <c:axId val="3104703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0471368"/>
        <c:crosses val="autoZero"/>
        <c:auto val="1"/>
        <c:lblOffset val="100"/>
        <c:baseTimeUnit val="days"/>
      </c:dateAx>
      <c:valAx>
        <c:axId val="3104713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0470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Sheet1!$A$2:$A$31</c:f>
              <c:numCache>
                <c:formatCode>m/d/yyyy</c:formatCode>
                <c:ptCount val="30"/>
                <c:pt idx="0">
                  <c:v>44075</c:v>
                </c:pt>
                <c:pt idx="1">
                  <c:v>44076</c:v>
                </c:pt>
                <c:pt idx="2">
                  <c:v>44077</c:v>
                </c:pt>
                <c:pt idx="3">
                  <c:v>44078</c:v>
                </c:pt>
                <c:pt idx="4">
                  <c:v>44079</c:v>
                </c:pt>
                <c:pt idx="5">
                  <c:v>44080</c:v>
                </c:pt>
                <c:pt idx="6">
                  <c:v>44081</c:v>
                </c:pt>
                <c:pt idx="7">
                  <c:v>44082</c:v>
                </c:pt>
                <c:pt idx="8">
                  <c:v>44083</c:v>
                </c:pt>
                <c:pt idx="9">
                  <c:v>44084</c:v>
                </c:pt>
                <c:pt idx="10">
                  <c:v>44085</c:v>
                </c:pt>
                <c:pt idx="11">
                  <c:v>44086</c:v>
                </c:pt>
                <c:pt idx="12">
                  <c:v>44087</c:v>
                </c:pt>
                <c:pt idx="13">
                  <c:v>44088</c:v>
                </c:pt>
                <c:pt idx="14">
                  <c:v>44089</c:v>
                </c:pt>
                <c:pt idx="15">
                  <c:v>44090</c:v>
                </c:pt>
                <c:pt idx="16">
                  <c:v>44091</c:v>
                </c:pt>
                <c:pt idx="17">
                  <c:v>44092</c:v>
                </c:pt>
                <c:pt idx="18">
                  <c:v>44093</c:v>
                </c:pt>
                <c:pt idx="19">
                  <c:v>44094</c:v>
                </c:pt>
                <c:pt idx="20">
                  <c:v>44095</c:v>
                </c:pt>
                <c:pt idx="21">
                  <c:v>44096</c:v>
                </c:pt>
                <c:pt idx="22">
                  <c:v>44097</c:v>
                </c:pt>
                <c:pt idx="23">
                  <c:v>44098</c:v>
                </c:pt>
                <c:pt idx="24">
                  <c:v>44099</c:v>
                </c:pt>
                <c:pt idx="25">
                  <c:v>44100</c:v>
                </c:pt>
                <c:pt idx="26">
                  <c:v>44101</c:v>
                </c:pt>
                <c:pt idx="27">
                  <c:v>44102</c:v>
                </c:pt>
                <c:pt idx="28">
                  <c:v>44103</c:v>
                </c:pt>
                <c:pt idx="29">
                  <c:v>44104</c:v>
                </c:pt>
              </c:numCache>
            </c:numRef>
          </c:cat>
          <c:val>
            <c:numRef>
              <c:f>Sheet1!$B$2:$B$31</c:f>
              <c:numCache>
                <c:formatCode>General</c:formatCode>
                <c:ptCount val="30"/>
                <c:pt idx="0">
                  <c:v>114</c:v>
                </c:pt>
                <c:pt idx="1">
                  <c:v>309</c:v>
                </c:pt>
                <c:pt idx="2">
                  <c:v>127</c:v>
                </c:pt>
                <c:pt idx="3">
                  <c:v>182</c:v>
                </c:pt>
                <c:pt idx="4">
                  <c:v>96</c:v>
                </c:pt>
                <c:pt idx="5">
                  <c:v>201</c:v>
                </c:pt>
                <c:pt idx="6">
                  <c:v>39</c:v>
                </c:pt>
                <c:pt idx="7">
                  <c:v>348</c:v>
                </c:pt>
                <c:pt idx="8">
                  <c:v>230</c:v>
                </c:pt>
                <c:pt idx="9">
                  <c:v>650</c:v>
                </c:pt>
                <c:pt idx="10">
                  <c:v>674</c:v>
                </c:pt>
                <c:pt idx="11">
                  <c:v>419</c:v>
                </c:pt>
                <c:pt idx="12">
                  <c:v>217</c:v>
                </c:pt>
                <c:pt idx="13">
                  <c:v>278</c:v>
                </c:pt>
                <c:pt idx="14">
                  <c:v>90</c:v>
                </c:pt>
                <c:pt idx="15">
                  <c:v>190</c:v>
                </c:pt>
                <c:pt idx="16">
                  <c:v>124</c:v>
                </c:pt>
                <c:pt idx="17">
                  <c:v>68</c:v>
                </c:pt>
                <c:pt idx="18">
                  <c:v>90</c:v>
                </c:pt>
                <c:pt idx="19">
                  <c:v>202</c:v>
                </c:pt>
                <c:pt idx="20">
                  <c:v>373</c:v>
                </c:pt>
                <c:pt idx="21">
                  <c:v>151</c:v>
                </c:pt>
                <c:pt idx="22">
                  <c:v>98</c:v>
                </c:pt>
                <c:pt idx="23">
                  <c:v>204</c:v>
                </c:pt>
                <c:pt idx="24">
                  <c:v>123</c:v>
                </c:pt>
                <c:pt idx="25">
                  <c:v>302</c:v>
                </c:pt>
                <c:pt idx="26">
                  <c:v>85</c:v>
                </c:pt>
                <c:pt idx="27">
                  <c:v>56</c:v>
                </c:pt>
                <c:pt idx="28">
                  <c:v>143</c:v>
                </c:pt>
                <c:pt idx="29">
                  <c:v>143</c:v>
                </c:pt>
              </c:numCache>
            </c:numRef>
          </c:val>
          <c:smooth val="0"/>
          <c:extLst>
            <c:ext xmlns:c16="http://schemas.microsoft.com/office/drawing/2014/chart" uri="{C3380CC4-5D6E-409C-BE32-E72D297353CC}">
              <c16:uniqueId val="{00000000-AA44-47F6-9D9E-EB1D45E34620}"/>
            </c:ext>
          </c:extLst>
        </c:ser>
        <c:dLbls>
          <c:showLegendKey val="0"/>
          <c:showVal val="0"/>
          <c:showCatName val="0"/>
          <c:showSerName val="0"/>
          <c:showPercent val="0"/>
          <c:showBubbleSize val="0"/>
        </c:dLbls>
        <c:smooth val="0"/>
        <c:axId val="314625624"/>
        <c:axId val="314627264"/>
      </c:lineChart>
      <c:dateAx>
        <c:axId val="3146256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4627264"/>
        <c:crosses val="autoZero"/>
        <c:auto val="1"/>
        <c:lblOffset val="100"/>
        <c:baseTimeUnit val="days"/>
      </c:dateAx>
      <c:valAx>
        <c:axId val="3146272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4625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Sheet1!$A$2:$A$31</c:f>
              <c:numCache>
                <c:formatCode>m/d/yyyy</c:formatCode>
                <c:ptCount val="30"/>
                <c:pt idx="0">
                  <c:v>44075</c:v>
                </c:pt>
                <c:pt idx="1">
                  <c:v>44076</c:v>
                </c:pt>
                <c:pt idx="2">
                  <c:v>44077</c:v>
                </c:pt>
                <c:pt idx="3">
                  <c:v>44078</c:v>
                </c:pt>
                <c:pt idx="4">
                  <c:v>44079</c:v>
                </c:pt>
                <c:pt idx="5">
                  <c:v>44080</c:v>
                </c:pt>
                <c:pt idx="6">
                  <c:v>44081</c:v>
                </c:pt>
                <c:pt idx="7">
                  <c:v>44082</c:v>
                </c:pt>
                <c:pt idx="8">
                  <c:v>44083</c:v>
                </c:pt>
                <c:pt idx="9">
                  <c:v>44084</c:v>
                </c:pt>
                <c:pt idx="10">
                  <c:v>44085</c:v>
                </c:pt>
                <c:pt idx="11">
                  <c:v>44086</c:v>
                </c:pt>
                <c:pt idx="12">
                  <c:v>44087</c:v>
                </c:pt>
                <c:pt idx="13">
                  <c:v>44088</c:v>
                </c:pt>
                <c:pt idx="14">
                  <c:v>44089</c:v>
                </c:pt>
                <c:pt idx="15">
                  <c:v>44090</c:v>
                </c:pt>
                <c:pt idx="16">
                  <c:v>44091</c:v>
                </c:pt>
                <c:pt idx="17">
                  <c:v>44092</c:v>
                </c:pt>
                <c:pt idx="18">
                  <c:v>44093</c:v>
                </c:pt>
                <c:pt idx="19">
                  <c:v>44094</c:v>
                </c:pt>
                <c:pt idx="20">
                  <c:v>44095</c:v>
                </c:pt>
                <c:pt idx="21">
                  <c:v>44096</c:v>
                </c:pt>
                <c:pt idx="22">
                  <c:v>44097</c:v>
                </c:pt>
                <c:pt idx="23">
                  <c:v>44098</c:v>
                </c:pt>
                <c:pt idx="24">
                  <c:v>44099</c:v>
                </c:pt>
                <c:pt idx="25">
                  <c:v>44100</c:v>
                </c:pt>
                <c:pt idx="26">
                  <c:v>44101</c:v>
                </c:pt>
                <c:pt idx="27">
                  <c:v>44102</c:v>
                </c:pt>
                <c:pt idx="28">
                  <c:v>44103</c:v>
                </c:pt>
                <c:pt idx="29">
                  <c:v>44104</c:v>
                </c:pt>
              </c:numCache>
            </c:numRef>
          </c:cat>
          <c:val>
            <c:numRef>
              <c:f>Sheet1!$B$2:$B$31</c:f>
              <c:numCache>
                <c:formatCode>General</c:formatCode>
                <c:ptCount val="30"/>
                <c:pt idx="0">
                  <c:v>0</c:v>
                </c:pt>
                <c:pt idx="1">
                  <c:v>29</c:v>
                </c:pt>
                <c:pt idx="2">
                  <c:v>0</c:v>
                </c:pt>
                <c:pt idx="3">
                  <c:v>93</c:v>
                </c:pt>
                <c:pt idx="4">
                  <c:v>0</c:v>
                </c:pt>
                <c:pt idx="5">
                  <c:v>193</c:v>
                </c:pt>
                <c:pt idx="6">
                  <c:v>0</c:v>
                </c:pt>
                <c:pt idx="7">
                  <c:v>226</c:v>
                </c:pt>
                <c:pt idx="8">
                  <c:v>174</c:v>
                </c:pt>
                <c:pt idx="9">
                  <c:v>0</c:v>
                </c:pt>
                <c:pt idx="10">
                  <c:v>375</c:v>
                </c:pt>
                <c:pt idx="11">
                  <c:v>0</c:v>
                </c:pt>
                <c:pt idx="12">
                  <c:v>272</c:v>
                </c:pt>
                <c:pt idx="13">
                  <c:v>0</c:v>
                </c:pt>
                <c:pt idx="14">
                  <c:v>0</c:v>
                </c:pt>
                <c:pt idx="15">
                  <c:v>31</c:v>
                </c:pt>
                <c:pt idx="16">
                  <c:v>0</c:v>
                </c:pt>
                <c:pt idx="17">
                  <c:v>0</c:v>
                </c:pt>
                <c:pt idx="18">
                  <c:v>0</c:v>
                </c:pt>
                <c:pt idx="19">
                  <c:v>189</c:v>
                </c:pt>
                <c:pt idx="20">
                  <c:v>104</c:v>
                </c:pt>
                <c:pt idx="21">
                  <c:v>141</c:v>
                </c:pt>
                <c:pt idx="22">
                  <c:v>0</c:v>
                </c:pt>
                <c:pt idx="23">
                  <c:v>165</c:v>
                </c:pt>
                <c:pt idx="24">
                  <c:v>0</c:v>
                </c:pt>
                <c:pt idx="25">
                  <c:v>287</c:v>
                </c:pt>
                <c:pt idx="26">
                  <c:v>0</c:v>
                </c:pt>
                <c:pt idx="27">
                  <c:v>134</c:v>
                </c:pt>
                <c:pt idx="28">
                  <c:v>0</c:v>
                </c:pt>
                <c:pt idx="29">
                  <c:v>26</c:v>
                </c:pt>
              </c:numCache>
            </c:numRef>
          </c:val>
          <c:smooth val="0"/>
          <c:extLst>
            <c:ext xmlns:c16="http://schemas.microsoft.com/office/drawing/2014/chart" uri="{C3380CC4-5D6E-409C-BE32-E72D297353CC}">
              <c16:uniqueId val="{00000000-B40E-4CD0-9C75-BFBBA2762F13}"/>
            </c:ext>
          </c:extLst>
        </c:ser>
        <c:dLbls>
          <c:showLegendKey val="0"/>
          <c:showVal val="0"/>
          <c:showCatName val="0"/>
          <c:showSerName val="0"/>
          <c:showPercent val="0"/>
          <c:showBubbleSize val="0"/>
        </c:dLbls>
        <c:smooth val="0"/>
        <c:axId val="314628576"/>
        <c:axId val="314628904"/>
      </c:lineChart>
      <c:dateAx>
        <c:axId val="3146285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4628904"/>
        <c:crosses val="autoZero"/>
        <c:auto val="1"/>
        <c:lblOffset val="100"/>
        <c:baseTimeUnit val="days"/>
      </c:dateAx>
      <c:valAx>
        <c:axId val="3146289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46285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Buttercup Malaysia</c:v>
                </c:pt>
              </c:strCache>
            </c:strRef>
          </c:cat>
          <c:val>
            <c:numRef>
              <c:f>Sheet1!$B$2</c:f>
              <c:numCache>
                <c:formatCode>General</c:formatCode>
                <c:ptCount val="1"/>
                <c:pt idx="0">
                  <c:v>2751</c:v>
                </c:pt>
              </c:numCache>
            </c:numRef>
          </c:val>
          <c:extLst>
            <c:ext xmlns:c16="http://schemas.microsoft.com/office/drawing/2014/chart" uri="{C3380CC4-5D6E-409C-BE32-E72D297353CC}">
              <c16:uniqueId val="{00000000-898E-4D5F-BEFC-5E90AB2BEB86}"/>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Buttercup Malaysia</c:v>
                </c:pt>
              </c:strCache>
            </c:strRef>
          </c:cat>
          <c:val>
            <c:numRef>
              <c:f>Sheet1!$C$2</c:f>
              <c:numCache>
                <c:formatCode>General</c:formatCode>
                <c:ptCount val="1"/>
                <c:pt idx="0">
                  <c:v>49</c:v>
                </c:pt>
              </c:numCache>
            </c:numRef>
          </c:val>
          <c:extLst>
            <c:ext xmlns:c16="http://schemas.microsoft.com/office/drawing/2014/chart" uri="{C3380CC4-5D6E-409C-BE32-E72D297353CC}">
              <c16:uniqueId val="{00000001-898E-4D5F-BEFC-5E90AB2BEB86}"/>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Buttercup Malaysia</c:v>
                </c:pt>
              </c:strCache>
            </c:strRef>
          </c:cat>
          <c:val>
            <c:numRef>
              <c:f>Sheet1!$D$2</c:f>
              <c:numCache>
                <c:formatCode>General</c:formatCode>
                <c:ptCount val="1"/>
                <c:pt idx="0">
                  <c:v>0</c:v>
                </c:pt>
              </c:numCache>
            </c:numRef>
          </c:val>
          <c:extLst>
            <c:ext xmlns:c16="http://schemas.microsoft.com/office/drawing/2014/chart" uri="{C3380CC4-5D6E-409C-BE32-E72D297353CC}">
              <c16:uniqueId val="{00000002-898E-4D5F-BEFC-5E90AB2BEB86}"/>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Buttercup Malaysia</c:v>
                </c:pt>
              </c:strCache>
            </c:strRef>
          </c:cat>
          <c:val>
            <c:numRef>
              <c:f>Sheet1!$E$2</c:f>
              <c:numCache>
                <c:formatCode>General</c:formatCode>
                <c:ptCount val="1"/>
                <c:pt idx="0">
                  <c:v>10</c:v>
                </c:pt>
              </c:numCache>
            </c:numRef>
          </c:val>
          <c:extLst>
            <c:ext xmlns:c16="http://schemas.microsoft.com/office/drawing/2014/chart" uri="{C3380CC4-5D6E-409C-BE32-E72D297353CC}">
              <c16:uniqueId val="{00000003-898E-4D5F-BEFC-5E90AB2BEB86}"/>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Buttercup Malaysia</c:v>
                </c:pt>
              </c:strCache>
            </c:strRef>
          </c:cat>
          <c:val>
            <c:numRef>
              <c:f>Sheet1!$F$2</c:f>
              <c:numCache>
                <c:formatCode>General</c:formatCode>
                <c:ptCount val="1"/>
                <c:pt idx="0">
                  <c:v>4</c:v>
                </c:pt>
              </c:numCache>
            </c:numRef>
          </c:val>
          <c:extLst>
            <c:ext xmlns:c16="http://schemas.microsoft.com/office/drawing/2014/chart" uri="{C3380CC4-5D6E-409C-BE32-E72D297353CC}">
              <c16:uniqueId val="{00000004-898E-4D5F-BEFC-5E90AB2BEB86}"/>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Buttercup Malaysia</c:v>
                </c:pt>
              </c:strCache>
            </c:strRef>
          </c:cat>
          <c:val>
            <c:numRef>
              <c:f>Sheet1!$G$2</c:f>
              <c:numCache>
                <c:formatCode>General</c:formatCode>
                <c:ptCount val="1"/>
                <c:pt idx="0">
                  <c:v>0</c:v>
                </c:pt>
              </c:numCache>
            </c:numRef>
          </c:val>
          <c:extLst>
            <c:ext xmlns:c16="http://schemas.microsoft.com/office/drawing/2014/chart" uri="{C3380CC4-5D6E-409C-BE32-E72D297353CC}">
              <c16:uniqueId val="{00000005-898E-4D5F-BEFC-5E90AB2BEB86}"/>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Buttercup Malaysia</c:v>
                </c:pt>
              </c:strCache>
            </c:strRef>
          </c:cat>
          <c:val>
            <c:numRef>
              <c:f>Sheet1!$H$2</c:f>
              <c:numCache>
                <c:formatCode>General</c:formatCode>
                <c:ptCount val="1"/>
                <c:pt idx="0">
                  <c:v>428</c:v>
                </c:pt>
              </c:numCache>
            </c:numRef>
          </c:val>
          <c:extLst>
            <c:ext xmlns:c16="http://schemas.microsoft.com/office/drawing/2014/chart" uri="{C3380CC4-5D6E-409C-BE32-E72D297353CC}">
              <c16:uniqueId val="{00000006-898E-4D5F-BEFC-5E90AB2BEB86}"/>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Buttercup Malaysia</c:v>
                </c:pt>
              </c:strCache>
            </c:strRef>
          </c:cat>
          <c:val>
            <c:numRef>
              <c:f>Sheet1!$I$2</c:f>
              <c:numCache>
                <c:formatCode>General</c:formatCode>
                <c:ptCount val="1"/>
                <c:pt idx="0">
                  <c:v>666</c:v>
                </c:pt>
              </c:numCache>
            </c:numRef>
          </c:val>
          <c:extLst>
            <c:ext xmlns:c16="http://schemas.microsoft.com/office/drawing/2014/chart" uri="{C3380CC4-5D6E-409C-BE32-E72D297353CC}">
              <c16:uniqueId val="{00000007-898E-4D5F-BEFC-5E90AB2BEB86}"/>
            </c:ext>
          </c:extLst>
        </c:ser>
        <c:dLbls>
          <c:showLegendKey val="0"/>
          <c:showVal val="0"/>
          <c:showCatName val="0"/>
          <c:showSerName val="0"/>
          <c:showPercent val="0"/>
          <c:showBubbleSize val="0"/>
        </c:dLbls>
        <c:gapWidth val="150"/>
        <c:overlap val="100"/>
        <c:axId val="64111880"/>
        <c:axId val="64116800"/>
      </c:barChart>
      <c:catAx>
        <c:axId val="641118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4116800"/>
        <c:crosses val="autoZero"/>
        <c:auto val="1"/>
        <c:lblAlgn val="ctr"/>
        <c:lblOffset val="100"/>
        <c:noMultiLvlLbl val="0"/>
      </c:catAx>
      <c:valAx>
        <c:axId val="6411680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4111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Buttercup Malaysia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8.0372550410136398E-2</c:v>
                </c:pt>
                <c:pt idx="1">
                  <c:v>0.12499113538046901</c:v>
                </c:pt>
                <c:pt idx="2">
                  <c:v>4.4914072288017401E-2</c:v>
                </c:pt>
                <c:pt idx="3">
                  <c:v>0.104011535824882</c:v>
                </c:pt>
                <c:pt idx="4">
                  <c:v>0.327399947994232</c:v>
                </c:pt>
                <c:pt idx="5">
                  <c:v>0.19265773113018</c:v>
                </c:pt>
                <c:pt idx="6">
                  <c:v>0.14675870111654801</c:v>
                </c:pt>
              </c:numCache>
            </c:numRef>
          </c:val>
          <c:extLst>
            <c:ext xmlns:c16="http://schemas.microsoft.com/office/drawing/2014/chart" uri="{C3380CC4-5D6E-409C-BE32-E72D297353CC}">
              <c16:uniqueId val="{00000000-88DE-41A8-879B-D5CC9D86AE6A}"/>
            </c:ext>
          </c:extLst>
        </c:ser>
        <c:dLbls>
          <c:showLegendKey val="0"/>
          <c:showVal val="0"/>
          <c:showCatName val="0"/>
          <c:showSerName val="0"/>
          <c:showPercent val="0"/>
          <c:showBubbleSize val="0"/>
        </c:dLbls>
        <c:gapWidth val="219"/>
        <c:overlap val="-27"/>
        <c:axId val="64115160"/>
        <c:axId val="64116144"/>
      </c:barChart>
      <c:catAx>
        <c:axId val="641151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4116144"/>
        <c:crosses val="autoZero"/>
        <c:auto val="1"/>
        <c:lblAlgn val="ctr"/>
        <c:lblOffset val="100"/>
        <c:noMultiLvlLbl val="0"/>
      </c:catAx>
      <c:valAx>
        <c:axId val="641161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4115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53</c:v>
                </c:pt>
                <c:pt idx="1">
                  <c:v>2116</c:v>
                </c:pt>
                <c:pt idx="2">
                  <c:v>5459</c:v>
                </c:pt>
                <c:pt idx="3">
                  <c:v>4458</c:v>
                </c:pt>
                <c:pt idx="4">
                  <c:v>1317</c:v>
                </c:pt>
                <c:pt idx="5">
                  <c:v>350</c:v>
                </c:pt>
                <c:pt idx="6">
                  <c:v>190</c:v>
                </c:pt>
              </c:numCache>
            </c:numRef>
          </c:val>
          <c:extLst>
            <c:ext xmlns:c16="http://schemas.microsoft.com/office/drawing/2014/chart" uri="{C3380CC4-5D6E-409C-BE32-E72D297353CC}">
              <c16:uniqueId val="{00000000-24B0-46D3-A023-B71064B138BF}"/>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190</c:v>
                </c:pt>
                <c:pt idx="1">
                  <c:v>13082</c:v>
                </c:pt>
                <c:pt idx="2">
                  <c:v>52585</c:v>
                </c:pt>
                <c:pt idx="3">
                  <c:v>63255</c:v>
                </c:pt>
                <c:pt idx="4">
                  <c:v>19111</c:v>
                </c:pt>
                <c:pt idx="5">
                  <c:v>5483</c:v>
                </c:pt>
                <c:pt idx="6">
                  <c:v>1349</c:v>
                </c:pt>
              </c:numCache>
            </c:numRef>
          </c:val>
          <c:extLst>
            <c:ext xmlns:c16="http://schemas.microsoft.com/office/drawing/2014/chart" uri="{C3380CC4-5D6E-409C-BE32-E72D297353CC}">
              <c16:uniqueId val="{00000001-24B0-46D3-A023-B71064B138BF}"/>
            </c:ext>
          </c:extLst>
        </c:ser>
        <c:dLbls>
          <c:showLegendKey val="0"/>
          <c:showVal val="0"/>
          <c:showCatName val="0"/>
          <c:showSerName val="0"/>
          <c:showPercent val="0"/>
          <c:showBubbleSize val="0"/>
        </c:dLbls>
        <c:gapWidth val="219"/>
        <c:overlap val="-27"/>
        <c:axId val="323814104"/>
        <c:axId val="323817384"/>
      </c:barChart>
      <c:catAx>
        <c:axId val="3238141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817384"/>
        <c:crosses val="autoZero"/>
        <c:auto val="1"/>
        <c:lblAlgn val="ctr"/>
        <c:lblOffset val="100"/>
        <c:noMultiLvlLbl val="0"/>
      </c:catAx>
      <c:valAx>
        <c:axId val="323817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814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Sheet1!$A$2:$A$31</c:f>
              <c:numCache>
                <c:formatCode>m/d/yyyy</c:formatCode>
                <c:ptCount val="30"/>
                <c:pt idx="0">
                  <c:v>44075</c:v>
                </c:pt>
                <c:pt idx="1">
                  <c:v>44076</c:v>
                </c:pt>
                <c:pt idx="2">
                  <c:v>44077</c:v>
                </c:pt>
                <c:pt idx="3">
                  <c:v>44078</c:v>
                </c:pt>
                <c:pt idx="4">
                  <c:v>44079</c:v>
                </c:pt>
                <c:pt idx="5">
                  <c:v>44080</c:v>
                </c:pt>
                <c:pt idx="6">
                  <c:v>44081</c:v>
                </c:pt>
                <c:pt idx="7">
                  <c:v>44082</c:v>
                </c:pt>
                <c:pt idx="8">
                  <c:v>44083</c:v>
                </c:pt>
                <c:pt idx="9">
                  <c:v>44084</c:v>
                </c:pt>
                <c:pt idx="10">
                  <c:v>44085</c:v>
                </c:pt>
                <c:pt idx="11">
                  <c:v>44086</c:v>
                </c:pt>
                <c:pt idx="12">
                  <c:v>44087</c:v>
                </c:pt>
                <c:pt idx="13">
                  <c:v>44088</c:v>
                </c:pt>
                <c:pt idx="14">
                  <c:v>44089</c:v>
                </c:pt>
                <c:pt idx="15">
                  <c:v>44090</c:v>
                </c:pt>
                <c:pt idx="16">
                  <c:v>44091</c:v>
                </c:pt>
                <c:pt idx="17">
                  <c:v>44092</c:v>
                </c:pt>
                <c:pt idx="18">
                  <c:v>44093</c:v>
                </c:pt>
                <c:pt idx="19">
                  <c:v>44094</c:v>
                </c:pt>
                <c:pt idx="20">
                  <c:v>44095</c:v>
                </c:pt>
                <c:pt idx="21">
                  <c:v>44096</c:v>
                </c:pt>
                <c:pt idx="22">
                  <c:v>44097</c:v>
                </c:pt>
                <c:pt idx="23">
                  <c:v>44098</c:v>
                </c:pt>
                <c:pt idx="24">
                  <c:v>44099</c:v>
                </c:pt>
                <c:pt idx="25">
                  <c:v>44100</c:v>
                </c:pt>
                <c:pt idx="26">
                  <c:v>44101</c:v>
                </c:pt>
                <c:pt idx="27">
                  <c:v>44102</c:v>
                </c:pt>
                <c:pt idx="28">
                  <c:v>44103</c:v>
                </c:pt>
                <c:pt idx="29">
                  <c:v>44104</c:v>
                </c:pt>
              </c:numCache>
            </c:numRef>
          </c:cat>
          <c:val>
            <c:numRef>
              <c:f>Sheet1!$B$2:$B$31</c:f>
              <c:numCache>
                <c:formatCode>General</c:formatCode>
                <c:ptCount val="30"/>
                <c:pt idx="0">
                  <c:v>0</c:v>
                </c:pt>
                <c:pt idx="1">
                  <c:v>1.8344063624313602E-2</c:v>
                </c:pt>
                <c:pt idx="2">
                  <c:v>0</c:v>
                </c:pt>
                <c:pt idx="3">
                  <c:v>5.9764374515523903E-2</c:v>
                </c:pt>
                <c:pt idx="4">
                  <c:v>0</c:v>
                </c:pt>
                <c:pt idx="5">
                  <c:v>0.14141928154271299</c:v>
                </c:pt>
                <c:pt idx="6">
                  <c:v>0</c:v>
                </c:pt>
                <c:pt idx="7">
                  <c:v>0.16507996615564899</c:v>
                </c:pt>
                <c:pt idx="8">
                  <c:v>0.114782711593646</c:v>
                </c:pt>
                <c:pt idx="9">
                  <c:v>0</c:v>
                </c:pt>
                <c:pt idx="10">
                  <c:v>0.46170318489423101</c:v>
                </c:pt>
                <c:pt idx="11">
                  <c:v>0</c:v>
                </c:pt>
                <c:pt idx="12">
                  <c:v>0.168469586806171</c:v>
                </c:pt>
                <c:pt idx="13">
                  <c:v>0</c:v>
                </c:pt>
                <c:pt idx="14">
                  <c:v>0</c:v>
                </c:pt>
                <c:pt idx="15">
                  <c:v>2.0680812342308799E-2</c:v>
                </c:pt>
                <c:pt idx="16">
                  <c:v>0</c:v>
                </c:pt>
                <c:pt idx="17">
                  <c:v>0</c:v>
                </c:pt>
                <c:pt idx="18">
                  <c:v>0</c:v>
                </c:pt>
                <c:pt idx="19">
                  <c:v>0.13051746335471201</c:v>
                </c:pt>
                <c:pt idx="20">
                  <c:v>7.9721741595261603E-2</c:v>
                </c:pt>
                <c:pt idx="21">
                  <c:v>8.5029996693277904E-2</c:v>
                </c:pt>
                <c:pt idx="22">
                  <c:v>0</c:v>
                </c:pt>
                <c:pt idx="23">
                  <c:v>0.10391021213033599</c:v>
                </c:pt>
                <c:pt idx="24">
                  <c:v>0</c:v>
                </c:pt>
                <c:pt idx="25">
                  <c:v>0.19245300840653601</c:v>
                </c:pt>
                <c:pt idx="26">
                  <c:v>0</c:v>
                </c:pt>
                <c:pt idx="27">
                  <c:v>8.0870330033587706E-2</c:v>
                </c:pt>
                <c:pt idx="28">
                  <c:v>0</c:v>
                </c:pt>
                <c:pt idx="29">
                  <c:v>2.5969426901965399E-2</c:v>
                </c:pt>
              </c:numCache>
            </c:numRef>
          </c:val>
          <c:smooth val="0"/>
          <c:extLst>
            <c:ext xmlns:c16="http://schemas.microsoft.com/office/drawing/2014/chart" uri="{C3380CC4-5D6E-409C-BE32-E72D297353CC}">
              <c16:uniqueId val="{00000000-1653-475C-A99B-D0E77FE9AD14}"/>
            </c:ext>
          </c:extLst>
        </c:ser>
        <c:dLbls>
          <c:showLegendKey val="0"/>
          <c:showVal val="0"/>
          <c:showCatName val="0"/>
          <c:showSerName val="0"/>
          <c:showPercent val="0"/>
          <c:showBubbleSize val="0"/>
        </c:dLbls>
        <c:smooth val="0"/>
        <c:axId val="323815416"/>
        <c:axId val="324017544"/>
      </c:lineChart>
      <c:dateAx>
        <c:axId val="3238154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4017544"/>
        <c:crosses val="autoZero"/>
        <c:auto val="1"/>
        <c:lblOffset val="100"/>
        <c:baseTimeUnit val="days"/>
      </c:dateAx>
      <c:valAx>
        <c:axId val="3240175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8154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Sheet1!$A$2:$A$31</c:f>
              <c:numCache>
                <c:formatCode>m/d/yyyy</c:formatCode>
                <c:ptCount val="30"/>
                <c:pt idx="0">
                  <c:v>44075</c:v>
                </c:pt>
                <c:pt idx="1">
                  <c:v>44076</c:v>
                </c:pt>
                <c:pt idx="2">
                  <c:v>44077</c:v>
                </c:pt>
                <c:pt idx="3">
                  <c:v>44078</c:v>
                </c:pt>
                <c:pt idx="4">
                  <c:v>44079</c:v>
                </c:pt>
                <c:pt idx="5">
                  <c:v>44080</c:v>
                </c:pt>
                <c:pt idx="6">
                  <c:v>44081</c:v>
                </c:pt>
                <c:pt idx="7">
                  <c:v>44082</c:v>
                </c:pt>
                <c:pt idx="8">
                  <c:v>44083</c:v>
                </c:pt>
                <c:pt idx="9">
                  <c:v>44084</c:v>
                </c:pt>
                <c:pt idx="10">
                  <c:v>44085</c:v>
                </c:pt>
                <c:pt idx="11">
                  <c:v>44086</c:v>
                </c:pt>
                <c:pt idx="12">
                  <c:v>44087</c:v>
                </c:pt>
                <c:pt idx="13">
                  <c:v>44088</c:v>
                </c:pt>
                <c:pt idx="14">
                  <c:v>44089</c:v>
                </c:pt>
                <c:pt idx="15">
                  <c:v>44090</c:v>
                </c:pt>
                <c:pt idx="16">
                  <c:v>44091</c:v>
                </c:pt>
                <c:pt idx="17">
                  <c:v>44092</c:v>
                </c:pt>
                <c:pt idx="18">
                  <c:v>44093</c:v>
                </c:pt>
                <c:pt idx="19">
                  <c:v>44094</c:v>
                </c:pt>
                <c:pt idx="20">
                  <c:v>44095</c:v>
                </c:pt>
                <c:pt idx="21">
                  <c:v>44096</c:v>
                </c:pt>
                <c:pt idx="22">
                  <c:v>44097</c:v>
                </c:pt>
                <c:pt idx="23">
                  <c:v>44098</c:v>
                </c:pt>
                <c:pt idx="24">
                  <c:v>44099</c:v>
                </c:pt>
                <c:pt idx="25">
                  <c:v>44100</c:v>
                </c:pt>
                <c:pt idx="26">
                  <c:v>44101</c:v>
                </c:pt>
                <c:pt idx="27">
                  <c:v>44102</c:v>
                </c:pt>
                <c:pt idx="28">
                  <c:v>44103</c:v>
                </c:pt>
                <c:pt idx="29">
                  <c:v>44104</c:v>
                </c:pt>
              </c:numCache>
            </c:numRef>
          </c:cat>
          <c:val>
            <c:numRef>
              <c:f>Sheet1!$B$2:$B$31</c:f>
              <c:numCache>
                <c:formatCode>General</c:formatCode>
                <c:ptCount val="30"/>
                <c:pt idx="0">
                  <c:v>168989</c:v>
                </c:pt>
                <c:pt idx="1">
                  <c:v>168995</c:v>
                </c:pt>
                <c:pt idx="2">
                  <c:v>168998</c:v>
                </c:pt>
                <c:pt idx="3">
                  <c:v>168996</c:v>
                </c:pt>
                <c:pt idx="4">
                  <c:v>168999</c:v>
                </c:pt>
                <c:pt idx="5">
                  <c:v>169003</c:v>
                </c:pt>
                <c:pt idx="6">
                  <c:v>169007</c:v>
                </c:pt>
                <c:pt idx="7">
                  <c:v>169012</c:v>
                </c:pt>
                <c:pt idx="8">
                  <c:v>169018</c:v>
                </c:pt>
                <c:pt idx="9">
                  <c:v>169018</c:v>
                </c:pt>
                <c:pt idx="10">
                  <c:v>169078</c:v>
                </c:pt>
                <c:pt idx="11">
                  <c:v>169152</c:v>
                </c:pt>
                <c:pt idx="12">
                  <c:v>169188</c:v>
                </c:pt>
                <c:pt idx="13">
                  <c:v>169212</c:v>
                </c:pt>
                <c:pt idx="14">
                  <c:v>169227</c:v>
                </c:pt>
                <c:pt idx="15">
                  <c:v>169252</c:v>
                </c:pt>
                <c:pt idx="16">
                  <c:v>169292</c:v>
                </c:pt>
                <c:pt idx="17">
                  <c:v>169306</c:v>
                </c:pt>
                <c:pt idx="18">
                  <c:v>169321</c:v>
                </c:pt>
                <c:pt idx="19">
                  <c:v>169331</c:v>
                </c:pt>
                <c:pt idx="20">
                  <c:v>169348</c:v>
                </c:pt>
                <c:pt idx="21">
                  <c:v>169356</c:v>
                </c:pt>
                <c:pt idx="22">
                  <c:v>169373</c:v>
                </c:pt>
                <c:pt idx="23">
                  <c:v>169381</c:v>
                </c:pt>
                <c:pt idx="24">
                  <c:v>169389</c:v>
                </c:pt>
                <c:pt idx="25">
                  <c:v>169395</c:v>
                </c:pt>
                <c:pt idx="26">
                  <c:v>169404</c:v>
                </c:pt>
                <c:pt idx="27">
                  <c:v>169411</c:v>
                </c:pt>
                <c:pt idx="28">
                  <c:v>169424</c:v>
                </c:pt>
                <c:pt idx="29">
                  <c:v>169436</c:v>
                </c:pt>
              </c:numCache>
            </c:numRef>
          </c:val>
          <c:smooth val="0"/>
          <c:extLst>
            <c:ext xmlns:c16="http://schemas.microsoft.com/office/drawing/2014/chart" uri="{C3380CC4-5D6E-409C-BE32-E72D297353CC}">
              <c16:uniqueId val="{00000000-90A3-452C-AE84-977090BEDDA2}"/>
            </c:ext>
          </c:extLst>
        </c:ser>
        <c:dLbls>
          <c:showLegendKey val="0"/>
          <c:showVal val="0"/>
          <c:showCatName val="0"/>
          <c:showSerName val="0"/>
          <c:showPercent val="0"/>
          <c:showBubbleSize val="0"/>
        </c:dLbls>
        <c:smooth val="0"/>
        <c:axId val="324021152"/>
        <c:axId val="324018856"/>
      </c:lineChart>
      <c:dateAx>
        <c:axId val="3240211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4018856"/>
        <c:crosses val="autoZero"/>
        <c:auto val="1"/>
        <c:lblOffset val="100"/>
        <c:baseTimeUnit val="days"/>
      </c:dateAx>
      <c:valAx>
        <c:axId val="3240188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4021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Sheet1!$A$2:$A$31</c:f>
              <c:numCache>
                <c:formatCode>m/d/yyyy</c:formatCode>
                <c:ptCount val="30"/>
                <c:pt idx="0">
                  <c:v>44075</c:v>
                </c:pt>
                <c:pt idx="1">
                  <c:v>44076</c:v>
                </c:pt>
                <c:pt idx="2">
                  <c:v>44077</c:v>
                </c:pt>
                <c:pt idx="3">
                  <c:v>44078</c:v>
                </c:pt>
                <c:pt idx="4">
                  <c:v>44079</c:v>
                </c:pt>
                <c:pt idx="5">
                  <c:v>44080</c:v>
                </c:pt>
                <c:pt idx="6">
                  <c:v>44081</c:v>
                </c:pt>
                <c:pt idx="7">
                  <c:v>44082</c:v>
                </c:pt>
                <c:pt idx="8">
                  <c:v>44083</c:v>
                </c:pt>
                <c:pt idx="9">
                  <c:v>44084</c:v>
                </c:pt>
                <c:pt idx="10">
                  <c:v>44085</c:v>
                </c:pt>
                <c:pt idx="11">
                  <c:v>44086</c:v>
                </c:pt>
                <c:pt idx="12">
                  <c:v>44087</c:v>
                </c:pt>
                <c:pt idx="13">
                  <c:v>44088</c:v>
                </c:pt>
                <c:pt idx="14">
                  <c:v>44089</c:v>
                </c:pt>
                <c:pt idx="15">
                  <c:v>44090</c:v>
                </c:pt>
                <c:pt idx="16">
                  <c:v>44091</c:v>
                </c:pt>
                <c:pt idx="17">
                  <c:v>44092</c:v>
                </c:pt>
                <c:pt idx="18">
                  <c:v>44093</c:v>
                </c:pt>
                <c:pt idx="19">
                  <c:v>44094</c:v>
                </c:pt>
                <c:pt idx="20">
                  <c:v>44095</c:v>
                </c:pt>
                <c:pt idx="21">
                  <c:v>44096</c:v>
                </c:pt>
                <c:pt idx="22">
                  <c:v>44097</c:v>
                </c:pt>
                <c:pt idx="23">
                  <c:v>44098</c:v>
                </c:pt>
                <c:pt idx="24">
                  <c:v>44099</c:v>
                </c:pt>
                <c:pt idx="25">
                  <c:v>44100</c:v>
                </c:pt>
                <c:pt idx="26">
                  <c:v>44101</c:v>
                </c:pt>
                <c:pt idx="27">
                  <c:v>44102</c:v>
                </c:pt>
                <c:pt idx="28">
                  <c:v>44103</c:v>
                </c:pt>
                <c:pt idx="29">
                  <c:v>44104</c:v>
                </c:pt>
              </c:numCache>
            </c:numRef>
          </c:cat>
          <c:val>
            <c:numRef>
              <c:f>Sheet1!$B$2:$B$31</c:f>
              <c:numCache>
                <c:formatCode>General</c:formatCode>
                <c:ptCount val="30"/>
                <c:pt idx="0">
                  <c:v>29</c:v>
                </c:pt>
                <c:pt idx="1">
                  <c:v>44</c:v>
                </c:pt>
                <c:pt idx="2">
                  <c:v>27</c:v>
                </c:pt>
                <c:pt idx="3">
                  <c:v>38</c:v>
                </c:pt>
                <c:pt idx="4">
                  <c:v>32</c:v>
                </c:pt>
                <c:pt idx="5">
                  <c:v>29</c:v>
                </c:pt>
                <c:pt idx="6">
                  <c:v>29</c:v>
                </c:pt>
                <c:pt idx="7">
                  <c:v>57</c:v>
                </c:pt>
                <c:pt idx="8">
                  <c:v>37</c:v>
                </c:pt>
                <c:pt idx="9">
                  <c:v>139</c:v>
                </c:pt>
                <c:pt idx="10">
                  <c:v>192</c:v>
                </c:pt>
                <c:pt idx="11">
                  <c:v>130</c:v>
                </c:pt>
                <c:pt idx="12">
                  <c:v>97</c:v>
                </c:pt>
                <c:pt idx="13">
                  <c:v>56</c:v>
                </c:pt>
                <c:pt idx="14">
                  <c:v>50</c:v>
                </c:pt>
                <c:pt idx="15">
                  <c:v>81</c:v>
                </c:pt>
                <c:pt idx="16">
                  <c:v>67</c:v>
                </c:pt>
                <c:pt idx="17">
                  <c:v>44</c:v>
                </c:pt>
                <c:pt idx="18">
                  <c:v>40</c:v>
                </c:pt>
                <c:pt idx="19">
                  <c:v>60</c:v>
                </c:pt>
                <c:pt idx="20">
                  <c:v>81</c:v>
                </c:pt>
                <c:pt idx="21">
                  <c:v>36</c:v>
                </c:pt>
                <c:pt idx="22">
                  <c:v>36</c:v>
                </c:pt>
                <c:pt idx="23">
                  <c:v>36</c:v>
                </c:pt>
                <c:pt idx="24">
                  <c:v>23</c:v>
                </c:pt>
                <c:pt idx="25">
                  <c:v>25</c:v>
                </c:pt>
                <c:pt idx="26">
                  <c:v>27</c:v>
                </c:pt>
                <c:pt idx="27">
                  <c:v>35</c:v>
                </c:pt>
                <c:pt idx="28">
                  <c:v>29</c:v>
                </c:pt>
                <c:pt idx="29">
                  <c:v>48</c:v>
                </c:pt>
              </c:numCache>
            </c:numRef>
          </c:val>
          <c:smooth val="0"/>
          <c:extLst>
            <c:ext xmlns:c16="http://schemas.microsoft.com/office/drawing/2014/chart" uri="{C3380CC4-5D6E-409C-BE32-E72D297353CC}">
              <c16:uniqueId val="{00000000-959D-4D17-9C8A-F22740149822}"/>
            </c:ext>
          </c:extLst>
        </c:ser>
        <c:dLbls>
          <c:showLegendKey val="0"/>
          <c:showVal val="0"/>
          <c:showCatName val="0"/>
          <c:showSerName val="0"/>
          <c:showPercent val="0"/>
          <c:showBubbleSize val="0"/>
        </c:dLbls>
        <c:smooth val="0"/>
        <c:axId val="324017216"/>
        <c:axId val="265323320"/>
      </c:lineChart>
      <c:dateAx>
        <c:axId val="3240172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5323320"/>
        <c:crosses val="autoZero"/>
        <c:auto val="1"/>
        <c:lblOffset val="100"/>
        <c:baseTimeUnit val="days"/>
      </c:dateAx>
      <c:valAx>
        <c:axId val="2653233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4017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Buttercup Malaysia</c:v>
                </c:pt>
              </c:strCache>
            </c:strRef>
          </c:tx>
          <c:spPr>
            <a:solidFill>
              <a:schemeClr val="accent1"/>
            </a:solidFill>
            <a:ln>
              <a:noFill/>
            </a:ln>
            <a:effectLst/>
          </c:spPr>
          <c:invertIfNegative val="0"/>
          <c:cat>
            <c:strRef>
              <c:f>Sheet1!$A$2</c:f>
              <c:strCache>
                <c:ptCount val="1"/>
                <c:pt idx="0">
                  <c:v>2020-09</c:v>
                </c:pt>
              </c:strCache>
            </c:strRef>
          </c:cat>
          <c:val>
            <c:numRef>
              <c:f>Sheet1!$B$2</c:f>
              <c:numCache>
                <c:formatCode>General</c:formatCode>
                <c:ptCount val="1"/>
                <c:pt idx="0">
                  <c:v>9148</c:v>
                </c:pt>
              </c:numCache>
            </c:numRef>
          </c:val>
          <c:extLst>
            <c:ext xmlns:c16="http://schemas.microsoft.com/office/drawing/2014/chart" uri="{C3380CC4-5D6E-409C-BE32-E72D297353CC}">
              <c16:uniqueId val="{00000000-B65C-4941-A978-8ED2E61FF496}"/>
            </c:ext>
          </c:extLst>
        </c:ser>
        <c:dLbls>
          <c:showLegendKey val="0"/>
          <c:showVal val="0"/>
          <c:showCatName val="0"/>
          <c:showSerName val="0"/>
          <c:showPercent val="0"/>
          <c:showBubbleSize val="0"/>
        </c:dLbls>
        <c:gapWidth val="219"/>
        <c:overlap val="-27"/>
        <c:axId val="405239656"/>
        <c:axId val="405233096"/>
      </c:barChart>
      <c:catAx>
        <c:axId val="4052396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233096"/>
        <c:crosses val="autoZero"/>
        <c:auto val="1"/>
        <c:lblAlgn val="ctr"/>
        <c:lblOffset val="100"/>
        <c:noMultiLvlLbl val="0"/>
      </c:catAx>
      <c:valAx>
        <c:axId val="4052330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239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Buttercup Malaysia</c:v>
                </c:pt>
              </c:strCache>
            </c:strRef>
          </c:tx>
          <c:spPr>
            <a:solidFill>
              <a:schemeClr val="accent1"/>
            </a:solidFill>
            <a:ln>
              <a:noFill/>
            </a:ln>
            <a:effectLst/>
          </c:spPr>
          <c:invertIfNegative val="0"/>
          <c:cat>
            <c:numRef>
              <c:f>Sheet1!$A$2:$A$31</c:f>
              <c:numCache>
                <c:formatCode>m/d/yyyy</c:formatCode>
                <c:ptCount val="30"/>
                <c:pt idx="0">
                  <c:v>44075</c:v>
                </c:pt>
                <c:pt idx="1">
                  <c:v>44076</c:v>
                </c:pt>
                <c:pt idx="2">
                  <c:v>44077</c:v>
                </c:pt>
                <c:pt idx="3">
                  <c:v>44078</c:v>
                </c:pt>
                <c:pt idx="4">
                  <c:v>44079</c:v>
                </c:pt>
                <c:pt idx="5">
                  <c:v>44080</c:v>
                </c:pt>
                <c:pt idx="6">
                  <c:v>44081</c:v>
                </c:pt>
                <c:pt idx="7">
                  <c:v>44082</c:v>
                </c:pt>
                <c:pt idx="8">
                  <c:v>44083</c:v>
                </c:pt>
                <c:pt idx="9">
                  <c:v>44084</c:v>
                </c:pt>
                <c:pt idx="10">
                  <c:v>44085</c:v>
                </c:pt>
                <c:pt idx="11">
                  <c:v>44086</c:v>
                </c:pt>
                <c:pt idx="12">
                  <c:v>44087</c:v>
                </c:pt>
                <c:pt idx="13">
                  <c:v>44088</c:v>
                </c:pt>
                <c:pt idx="14">
                  <c:v>44089</c:v>
                </c:pt>
                <c:pt idx="15">
                  <c:v>44090</c:v>
                </c:pt>
                <c:pt idx="16">
                  <c:v>44091</c:v>
                </c:pt>
                <c:pt idx="17">
                  <c:v>44092</c:v>
                </c:pt>
                <c:pt idx="18">
                  <c:v>44093</c:v>
                </c:pt>
                <c:pt idx="19">
                  <c:v>44094</c:v>
                </c:pt>
                <c:pt idx="20">
                  <c:v>44095</c:v>
                </c:pt>
                <c:pt idx="21">
                  <c:v>44096</c:v>
                </c:pt>
                <c:pt idx="22">
                  <c:v>44097</c:v>
                </c:pt>
                <c:pt idx="23">
                  <c:v>44098</c:v>
                </c:pt>
                <c:pt idx="24">
                  <c:v>44099</c:v>
                </c:pt>
                <c:pt idx="25">
                  <c:v>44100</c:v>
                </c:pt>
                <c:pt idx="26">
                  <c:v>44101</c:v>
                </c:pt>
                <c:pt idx="27">
                  <c:v>44102</c:v>
                </c:pt>
                <c:pt idx="28">
                  <c:v>44103</c:v>
                </c:pt>
                <c:pt idx="29">
                  <c:v>44104</c:v>
                </c:pt>
              </c:numCache>
            </c:numRef>
          </c:cat>
          <c:val>
            <c:numRef>
              <c:f>Sheet1!$B$2:$B$31</c:f>
              <c:numCache>
                <c:formatCode>General</c:formatCode>
                <c:ptCount val="30"/>
                <c:pt idx="0">
                  <c:v>2077</c:v>
                </c:pt>
                <c:pt idx="1">
                  <c:v>3054</c:v>
                </c:pt>
                <c:pt idx="2">
                  <c:v>2474</c:v>
                </c:pt>
                <c:pt idx="3">
                  <c:v>3225</c:v>
                </c:pt>
                <c:pt idx="4">
                  <c:v>2319</c:v>
                </c:pt>
                <c:pt idx="5">
                  <c:v>2796</c:v>
                </c:pt>
                <c:pt idx="6">
                  <c:v>1013</c:v>
                </c:pt>
                <c:pt idx="7">
                  <c:v>5376</c:v>
                </c:pt>
                <c:pt idx="8">
                  <c:v>3182</c:v>
                </c:pt>
                <c:pt idx="9">
                  <c:v>10213</c:v>
                </c:pt>
                <c:pt idx="10">
                  <c:v>9340</c:v>
                </c:pt>
                <c:pt idx="11">
                  <c:v>7401</c:v>
                </c:pt>
                <c:pt idx="12">
                  <c:v>4597</c:v>
                </c:pt>
                <c:pt idx="13">
                  <c:v>3159</c:v>
                </c:pt>
                <c:pt idx="14">
                  <c:v>2525</c:v>
                </c:pt>
                <c:pt idx="15">
                  <c:v>5742</c:v>
                </c:pt>
                <c:pt idx="16">
                  <c:v>1959</c:v>
                </c:pt>
                <c:pt idx="17">
                  <c:v>1610</c:v>
                </c:pt>
                <c:pt idx="18">
                  <c:v>2376</c:v>
                </c:pt>
                <c:pt idx="19">
                  <c:v>4188</c:v>
                </c:pt>
                <c:pt idx="20">
                  <c:v>6419</c:v>
                </c:pt>
                <c:pt idx="21">
                  <c:v>2344</c:v>
                </c:pt>
                <c:pt idx="22">
                  <c:v>2418</c:v>
                </c:pt>
                <c:pt idx="23">
                  <c:v>2776</c:v>
                </c:pt>
                <c:pt idx="24">
                  <c:v>2373</c:v>
                </c:pt>
                <c:pt idx="25">
                  <c:v>3381</c:v>
                </c:pt>
                <c:pt idx="26">
                  <c:v>1985</c:v>
                </c:pt>
                <c:pt idx="27">
                  <c:v>1700</c:v>
                </c:pt>
                <c:pt idx="28">
                  <c:v>2071</c:v>
                </c:pt>
                <c:pt idx="29">
                  <c:v>4532</c:v>
                </c:pt>
              </c:numCache>
            </c:numRef>
          </c:val>
          <c:extLst>
            <c:ext xmlns:c16="http://schemas.microsoft.com/office/drawing/2014/chart" uri="{C3380CC4-5D6E-409C-BE32-E72D297353CC}">
              <c16:uniqueId val="{00000000-A43A-43E0-AC74-011AF1DC1F57}"/>
            </c:ext>
          </c:extLst>
        </c:ser>
        <c:dLbls>
          <c:showLegendKey val="0"/>
          <c:showVal val="0"/>
          <c:showCatName val="0"/>
          <c:showSerName val="0"/>
          <c:showPercent val="0"/>
          <c:showBubbleSize val="0"/>
        </c:dLbls>
        <c:gapWidth val="219"/>
        <c:overlap val="-27"/>
        <c:axId val="429765448"/>
        <c:axId val="429768728"/>
      </c:barChart>
      <c:dateAx>
        <c:axId val="4297654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9768728"/>
        <c:crosses val="autoZero"/>
        <c:auto val="1"/>
        <c:lblOffset val="100"/>
        <c:baseTimeUnit val="days"/>
      </c:dateAx>
      <c:valAx>
        <c:axId val="4297687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9765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Total Engagements</c:v>
                </c:pt>
              </c:strCache>
            </c:strRef>
          </c:tx>
          <c:spPr>
            <a:solidFill>
              <a:schemeClr val="accent1"/>
            </a:solidFill>
            <a:ln>
              <a:noFill/>
            </a:ln>
            <a:effectLst/>
          </c:spPr>
          <c:invertIfNegative val="0"/>
          <c:cat>
            <c:strRef>
              <c:f>Sheet1!$A$2</c:f>
              <c:strCache>
                <c:ptCount val="1"/>
                <c:pt idx="0">
                  <c:v>Buttercup Malaysia</c:v>
                </c:pt>
              </c:strCache>
            </c:strRef>
          </c:cat>
          <c:val>
            <c:numRef>
              <c:f>Sheet1!$B$2</c:f>
              <c:numCache>
                <c:formatCode>General</c:formatCode>
                <c:ptCount val="1"/>
                <c:pt idx="0">
                  <c:v>9148</c:v>
                </c:pt>
              </c:numCache>
            </c:numRef>
          </c:val>
          <c:extLst>
            <c:ext xmlns:c16="http://schemas.microsoft.com/office/drawing/2014/chart" uri="{C3380CC4-5D6E-409C-BE32-E72D297353CC}">
              <c16:uniqueId val="{00000000-CAA1-4480-A76F-FDF3C55887DB}"/>
            </c:ext>
          </c:extLst>
        </c:ser>
        <c:dLbls>
          <c:showLegendKey val="0"/>
          <c:showVal val="0"/>
          <c:showCatName val="0"/>
          <c:showSerName val="0"/>
          <c:showPercent val="0"/>
          <c:showBubbleSize val="0"/>
        </c:dLbls>
        <c:gapWidth val="219"/>
        <c:overlap val="-27"/>
        <c:axId val="429763480"/>
        <c:axId val="429763808"/>
      </c:barChart>
      <c:catAx>
        <c:axId val="4297634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9763808"/>
        <c:crosses val="autoZero"/>
        <c:auto val="1"/>
        <c:lblAlgn val="ctr"/>
        <c:lblOffset val="100"/>
        <c:noMultiLvlLbl val="0"/>
      </c:catAx>
      <c:valAx>
        <c:axId val="4297638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9763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10/13/2020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10/13/2020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10/13/2020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10/13/2020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10/13/2020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10/13/2020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10/13/2020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10/13/2020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10/13/2020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10/13/2020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5602BE-4A72-4127-87A2-1B39FE80B1C4}"/>
              </a:ext>
            </a:extLst>
          </p:cNvPr>
          <p:cNvSpPr>
            <a:spLocks noGrp="1"/>
          </p:cNvSpPr>
          <p:nvPr>
            <p:ph type="ctrTitle"/>
          </p:nvPr>
        </p:nvSpPr>
        <p:spPr/>
        <p:txBody>
          <a:bodyPr/>
          <a:lstStyle/>
          <a:p>
            <a:r>
              <a:rPr lang="en-US"/>
              <a:t>MASTER TEMPLATE</a:t>
            </a:r>
          </a:p>
        </p:txBody>
      </p:sp>
      <p:sp>
        <p:nvSpPr>
          <p:cNvPr id="3" name="Subtitle 2">
            <a:extLst>
              <a:ext uri="{FF2B5EF4-FFF2-40B4-BE49-F238E27FC236}">
                <a16:creationId xmlns:a16="http://schemas.microsoft.com/office/drawing/2014/main" id="{8CF04576-C26E-4FF2-A1C1-B92CC4E350FA}"/>
              </a:ext>
            </a:extLst>
          </p:cNvPr>
          <p:cNvSpPr>
            <a:spLocks noGrp="1"/>
          </p:cNvSpPr>
          <p:nvPr>
            <p:ph type="subTitle" idx="1"/>
          </p:nvPr>
        </p:nvSpPr>
        <p:spPr/>
        <p:txBody>
          <a:bodyPr/>
          <a:lstStyle/>
          <a:p>
            <a:r>
              <a:rPr lang="en-US"/>
              <a:t>MOB Digital Sdn Bhd</a:t>
            </a:r>
          </a:p>
        </p:txBody>
      </p:sp>
    </p:spTree>
    <p:extLst>
      <p:ext uri="{BB962C8B-B14F-4D97-AF65-F5344CB8AC3E}">
        <p14:creationId xmlns:p14="http://schemas.microsoft.com/office/powerpoint/2010/main" val="36182975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FA8BD2-581C-453A-9402-44CC09200BB9}"/>
              </a:ext>
            </a:extLst>
          </p:cNvPr>
          <p:cNvSpPr>
            <a:spLocks noGrp="1"/>
          </p:cNvSpPr>
          <p:nvPr>
            <p:ph type="title"/>
          </p:nvPr>
        </p:nvSpPr>
        <p:spPr/>
        <p:txBody>
          <a:bodyPr/>
          <a:lstStyle/>
          <a:p>
            <a:r>
              <a:rPr lang="en-US"/>
              <a:t>Facebook Key Metrics Table | Buttercup Malaysia</a:t>
            </a:r>
          </a:p>
        </p:txBody>
      </p:sp>
      <p:graphicFrame>
        <p:nvGraphicFramePr>
          <p:cNvPr id="5" name="Table Placeholder 4">
            <a:extLst>
              <a:ext uri="{FF2B5EF4-FFF2-40B4-BE49-F238E27FC236}">
                <a16:creationId xmlns:a16="http://schemas.microsoft.com/office/drawing/2014/main" id="{3BC34CE0-CFDB-421D-8D1D-3C2EA6F7C330}"/>
              </a:ext>
            </a:extLst>
          </p:cNvPr>
          <p:cNvGraphicFramePr>
            <a:graphicFrameLocks noGrp="1"/>
          </p:cNvGraphicFramePr>
          <p:nvPr>
            <p:ph type="tbl" sz="quarter" idx="13"/>
            <p:extLst>
              <p:ext uri="{D42A27DB-BD31-4B8C-83A1-F6EECF244321}">
                <p14:modId xmlns:p14="http://schemas.microsoft.com/office/powerpoint/2010/main" val="1389727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572157375"/>
                    </a:ext>
                  </a:extLst>
                </a:gridCol>
                <a:gridCol w="740664">
                  <a:extLst>
                    <a:ext uri="{9D8B030D-6E8A-4147-A177-3AD203B41FA5}">
                      <a16:colId xmlns:a16="http://schemas.microsoft.com/office/drawing/2014/main" val="3237812325"/>
                    </a:ext>
                  </a:extLst>
                </a:gridCol>
                <a:gridCol w="740664">
                  <a:extLst>
                    <a:ext uri="{9D8B030D-6E8A-4147-A177-3AD203B41FA5}">
                      <a16:colId xmlns:a16="http://schemas.microsoft.com/office/drawing/2014/main" val="3622568423"/>
                    </a:ext>
                  </a:extLst>
                </a:gridCol>
                <a:gridCol w="740664">
                  <a:extLst>
                    <a:ext uri="{9D8B030D-6E8A-4147-A177-3AD203B41FA5}">
                      <a16:colId xmlns:a16="http://schemas.microsoft.com/office/drawing/2014/main" val="2832685820"/>
                    </a:ext>
                  </a:extLst>
                </a:gridCol>
                <a:gridCol w="740664">
                  <a:extLst>
                    <a:ext uri="{9D8B030D-6E8A-4147-A177-3AD203B41FA5}">
                      <a16:colId xmlns:a16="http://schemas.microsoft.com/office/drawing/2014/main" val="1606753150"/>
                    </a:ext>
                  </a:extLst>
                </a:gridCol>
                <a:gridCol w="740664">
                  <a:extLst>
                    <a:ext uri="{9D8B030D-6E8A-4147-A177-3AD203B41FA5}">
                      <a16:colId xmlns:a16="http://schemas.microsoft.com/office/drawing/2014/main" val="4184862275"/>
                    </a:ext>
                  </a:extLst>
                </a:gridCol>
                <a:gridCol w="740664">
                  <a:extLst>
                    <a:ext uri="{9D8B030D-6E8A-4147-A177-3AD203B41FA5}">
                      <a16:colId xmlns:a16="http://schemas.microsoft.com/office/drawing/2014/main" val="431797551"/>
                    </a:ext>
                  </a:extLst>
                </a:gridCol>
                <a:gridCol w="740664">
                  <a:extLst>
                    <a:ext uri="{9D8B030D-6E8A-4147-A177-3AD203B41FA5}">
                      <a16:colId xmlns:a16="http://schemas.microsoft.com/office/drawing/2014/main" val="907584781"/>
                    </a:ext>
                  </a:extLst>
                </a:gridCol>
                <a:gridCol w="740664">
                  <a:extLst>
                    <a:ext uri="{9D8B030D-6E8A-4147-A177-3AD203B41FA5}">
                      <a16:colId xmlns:a16="http://schemas.microsoft.com/office/drawing/2014/main" val="3270528403"/>
                    </a:ext>
                  </a:extLst>
                </a:gridCol>
                <a:gridCol w="740664">
                  <a:extLst>
                    <a:ext uri="{9D8B030D-6E8A-4147-A177-3AD203B41FA5}">
                      <a16:colId xmlns:a16="http://schemas.microsoft.com/office/drawing/2014/main" val="2162559772"/>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027997995"/>
                  </a:ext>
                </a:extLst>
              </a:tr>
              <a:tr h="370840">
                <a:tc>
                  <a:txBody>
                    <a:bodyPr/>
                    <a:lstStyle/>
                    <a:p>
                      <a:r>
                        <a:rPr lang="en-US" sz="1000"/>
                        <a:t>Buttercup Malaysia</a:t>
                      </a:r>
                    </a:p>
                  </a:txBody>
                  <a:tcPr/>
                </a:tc>
                <a:tc>
                  <a:txBody>
                    <a:bodyPr/>
                    <a:lstStyle/>
                    <a:p>
                      <a:r>
                        <a:rPr lang="en-US" sz="1000"/>
                        <a:t>169436</a:t>
                      </a:r>
                    </a:p>
                  </a:txBody>
                  <a:tcPr/>
                </a:tc>
                <a:tc>
                  <a:txBody>
                    <a:bodyPr/>
                    <a:lstStyle/>
                    <a:p>
                      <a:r>
                        <a:rPr lang="en-US" sz="1000"/>
                        <a:t>448</a:t>
                      </a:r>
                    </a:p>
                  </a:txBody>
                  <a:tcPr/>
                </a:tc>
                <a:tc>
                  <a:txBody>
                    <a:bodyPr/>
                    <a:lstStyle/>
                    <a:p>
                      <a:r>
                        <a:rPr lang="en-US" sz="1000"/>
                        <a:t>16</a:t>
                      </a:r>
                    </a:p>
                  </a:txBody>
                  <a:tcPr/>
                </a:tc>
                <a:tc>
                  <a:txBody>
                    <a:bodyPr/>
                    <a:lstStyle/>
                    <a:p>
                      <a:r>
                        <a:rPr lang="en-US" sz="1000"/>
                        <a:t>2814</a:t>
                      </a:r>
                    </a:p>
                  </a:txBody>
                  <a:tcPr/>
                </a:tc>
                <a:tc>
                  <a:txBody>
                    <a:bodyPr/>
                    <a:lstStyle/>
                    <a:p>
                      <a:r>
                        <a:rPr lang="en-US" sz="1000"/>
                        <a:t>428</a:t>
                      </a:r>
                    </a:p>
                  </a:txBody>
                  <a:tcPr/>
                </a:tc>
                <a:tc>
                  <a:txBody>
                    <a:bodyPr/>
                    <a:lstStyle/>
                    <a:p>
                      <a:r>
                        <a:rPr lang="en-US" sz="1000"/>
                        <a:t>666</a:t>
                      </a:r>
                    </a:p>
                  </a:txBody>
                  <a:tcPr/>
                </a:tc>
                <a:tc>
                  <a:txBody>
                    <a:bodyPr/>
                    <a:lstStyle/>
                    <a:p>
                      <a:r>
                        <a:rPr lang="en-US" sz="1000"/>
                        <a:t>0</a:t>
                      </a:r>
                    </a:p>
                  </a:txBody>
                  <a:tcPr/>
                </a:tc>
                <a:tc>
                  <a:txBody>
                    <a:bodyPr/>
                    <a:lstStyle/>
                    <a:p>
                      <a:r>
                        <a:rPr lang="en-US" sz="1000"/>
                        <a:t>0.1443 %</a:t>
                      </a:r>
                    </a:p>
                  </a:txBody>
                  <a:tcPr/>
                </a:tc>
                <a:tc>
                  <a:txBody>
                    <a:bodyPr/>
                    <a:lstStyle/>
                    <a:p>
                      <a:r>
                        <a:rPr lang="en-US" sz="1000"/>
                        <a:t>0.0 %</a:t>
                      </a:r>
                    </a:p>
                  </a:txBody>
                  <a:tcPr/>
                </a:tc>
                <a:extLst>
                  <a:ext uri="{0D108BD9-81ED-4DB2-BD59-A6C34878D82A}">
                    <a16:rowId xmlns:a16="http://schemas.microsoft.com/office/drawing/2014/main" val="3072502948"/>
                  </a:ext>
                </a:extLst>
              </a:tr>
            </a:tbl>
          </a:graphicData>
        </a:graphic>
      </p:graphicFrame>
      <p:sp>
        <p:nvSpPr>
          <p:cNvPr id="4" name="Text Placeholder 3">
            <a:extLst>
              <a:ext uri="{FF2B5EF4-FFF2-40B4-BE49-F238E27FC236}">
                <a16:creationId xmlns:a16="http://schemas.microsoft.com/office/drawing/2014/main" id="{F3B7B26F-F001-474B-977E-1823E3DA7578}"/>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1574749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28B92E-1A63-44E0-8F05-ED32FF828781}"/>
              </a:ext>
            </a:extLst>
          </p:cNvPr>
          <p:cNvSpPr>
            <a:spLocks noGrp="1"/>
          </p:cNvSpPr>
          <p:nvPr>
            <p:ph type="title"/>
          </p:nvPr>
        </p:nvSpPr>
        <p:spPr/>
        <p:txBody>
          <a:bodyPr/>
          <a:lstStyle/>
          <a:p>
            <a:r>
              <a:rPr lang="en-US"/>
              <a:t>Facebook Reach | Buttercup Malaysia</a:t>
            </a:r>
          </a:p>
        </p:txBody>
      </p:sp>
      <p:graphicFrame>
        <p:nvGraphicFramePr>
          <p:cNvPr id="6" name="Chart Placeholder 5">
            <a:extLst>
              <a:ext uri="{FF2B5EF4-FFF2-40B4-BE49-F238E27FC236}">
                <a16:creationId xmlns:a16="http://schemas.microsoft.com/office/drawing/2014/main" id="{1373124F-05E6-4143-866E-8B45D5CF74EA}"/>
              </a:ext>
            </a:extLst>
          </p:cNvPr>
          <p:cNvGraphicFramePr>
            <a:graphicFrameLocks noGrp="1"/>
          </p:cNvGraphicFramePr>
          <p:nvPr>
            <p:ph type="chart" sz="quarter" idx="13"/>
            <p:extLst>
              <p:ext uri="{D42A27DB-BD31-4B8C-83A1-F6EECF244321}">
                <p14:modId xmlns:p14="http://schemas.microsoft.com/office/powerpoint/2010/main" val="5953684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D7A5EA2-1545-4B68-9195-6545DA86D1F1}"/>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963F7856-CD37-4F5B-A64B-26BCD74C17F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003149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43A288-8BFC-4CC4-902C-3596C7DD034C}"/>
              </a:ext>
            </a:extLst>
          </p:cNvPr>
          <p:cNvSpPr>
            <a:spLocks noGrp="1"/>
          </p:cNvSpPr>
          <p:nvPr>
            <p:ph type="title"/>
          </p:nvPr>
        </p:nvSpPr>
        <p:spPr/>
        <p:txBody>
          <a:bodyPr/>
          <a:lstStyle/>
          <a:p>
            <a:r>
              <a:rPr lang="en-US"/>
              <a:t>Facebook Engaged Users | Buttercup Malaysia</a:t>
            </a:r>
          </a:p>
        </p:txBody>
      </p:sp>
      <p:graphicFrame>
        <p:nvGraphicFramePr>
          <p:cNvPr id="6" name="Chart Placeholder 5">
            <a:extLst>
              <a:ext uri="{FF2B5EF4-FFF2-40B4-BE49-F238E27FC236}">
                <a16:creationId xmlns:a16="http://schemas.microsoft.com/office/drawing/2014/main" id="{E0AD2B47-CB7B-4820-AD15-7B071524E6A6}"/>
              </a:ext>
            </a:extLst>
          </p:cNvPr>
          <p:cNvGraphicFramePr>
            <a:graphicFrameLocks noGrp="1"/>
          </p:cNvGraphicFramePr>
          <p:nvPr>
            <p:ph type="chart" sz="quarter" idx="13"/>
            <p:extLst>
              <p:ext uri="{D42A27DB-BD31-4B8C-83A1-F6EECF244321}">
                <p14:modId xmlns:p14="http://schemas.microsoft.com/office/powerpoint/2010/main" val="34509690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3AD818C-0896-4099-95C3-A8BE4A04EDBF}"/>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013D672A-C6E4-4782-8042-EE86FDBD72D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672537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588F01-E965-4037-9C37-B40DAE1E17D3}"/>
              </a:ext>
            </a:extLst>
          </p:cNvPr>
          <p:cNvSpPr>
            <a:spLocks noGrp="1"/>
          </p:cNvSpPr>
          <p:nvPr>
            <p:ph type="title"/>
          </p:nvPr>
        </p:nvSpPr>
        <p:spPr/>
        <p:txBody>
          <a:bodyPr/>
          <a:lstStyle/>
          <a:p>
            <a:r>
              <a:rPr lang="en-US"/>
              <a:t>Facebook Average Reactions Per Post | Buttercup Malaysia</a:t>
            </a:r>
          </a:p>
        </p:txBody>
      </p:sp>
      <p:graphicFrame>
        <p:nvGraphicFramePr>
          <p:cNvPr id="6" name="Chart Placeholder 5">
            <a:extLst>
              <a:ext uri="{FF2B5EF4-FFF2-40B4-BE49-F238E27FC236}">
                <a16:creationId xmlns:a16="http://schemas.microsoft.com/office/drawing/2014/main" id="{E1F27D06-B34F-46A6-AAB7-8C0A932F4318}"/>
              </a:ext>
            </a:extLst>
          </p:cNvPr>
          <p:cNvGraphicFramePr>
            <a:graphicFrameLocks noGrp="1"/>
          </p:cNvGraphicFramePr>
          <p:nvPr>
            <p:ph type="chart" sz="quarter" idx="13"/>
            <p:extLst>
              <p:ext uri="{D42A27DB-BD31-4B8C-83A1-F6EECF244321}">
                <p14:modId xmlns:p14="http://schemas.microsoft.com/office/powerpoint/2010/main" val="5671734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8F5E19A-042E-41A1-947B-C4D9D41EE74C}"/>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1FDB3DA8-8180-4029-A931-4F0F9F1070B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843722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526714-53D1-43CF-A26D-881E3EDBB99C}"/>
              </a:ext>
            </a:extLst>
          </p:cNvPr>
          <p:cNvSpPr>
            <a:spLocks noGrp="1"/>
          </p:cNvSpPr>
          <p:nvPr>
            <p:ph type="title"/>
          </p:nvPr>
        </p:nvSpPr>
        <p:spPr/>
        <p:txBody>
          <a:bodyPr/>
          <a:lstStyle/>
          <a:p>
            <a:r>
              <a:rPr lang="en-US"/>
              <a:t>Facebook Interactions Distribution | Buttercup Malaysia</a:t>
            </a:r>
          </a:p>
        </p:txBody>
      </p:sp>
      <p:graphicFrame>
        <p:nvGraphicFramePr>
          <p:cNvPr id="6" name="Chart Placeholder 5">
            <a:extLst>
              <a:ext uri="{FF2B5EF4-FFF2-40B4-BE49-F238E27FC236}">
                <a16:creationId xmlns:a16="http://schemas.microsoft.com/office/drawing/2014/main" id="{24B5989B-9FD0-4321-9201-4A6DBB3E12BA}"/>
              </a:ext>
            </a:extLst>
          </p:cNvPr>
          <p:cNvGraphicFramePr>
            <a:graphicFrameLocks noGrp="1"/>
          </p:cNvGraphicFramePr>
          <p:nvPr>
            <p:ph type="chart" sz="quarter" idx="13"/>
            <p:extLst>
              <p:ext uri="{D42A27DB-BD31-4B8C-83A1-F6EECF244321}">
                <p14:modId xmlns:p14="http://schemas.microsoft.com/office/powerpoint/2010/main" val="24383886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E8D192B-3F3A-4AB5-8DE0-46F0F35F550D}"/>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78C98898-BC5E-46FD-9FA5-3052710149D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644534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639705-2E5F-4DE6-836B-C714D6BAE119}"/>
              </a:ext>
            </a:extLst>
          </p:cNvPr>
          <p:cNvSpPr>
            <a:spLocks noGrp="1"/>
          </p:cNvSpPr>
          <p:nvPr>
            <p:ph type="title"/>
          </p:nvPr>
        </p:nvSpPr>
        <p:spPr/>
        <p:txBody>
          <a:bodyPr/>
          <a:lstStyle/>
          <a:p>
            <a:r>
              <a:rPr lang="en-US"/>
              <a:t>Facebook Interaction Rate By Weekday | Buttercup Malaysia</a:t>
            </a:r>
          </a:p>
        </p:txBody>
      </p:sp>
      <p:graphicFrame>
        <p:nvGraphicFramePr>
          <p:cNvPr id="6" name="Chart Placeholder 5">
            <a:extLst>
              <a:ext uri="{FF2B5EF4-FFF2-40B4-BE49-F238E27FC236}">
                <a16:creationId xmlns:a16="http://schemas.microsoft.com/office/drawing/2014/main" id="{8239CEB8-0365-40B8-9D82-3CEAB3519D1D}"/>
              </a:ext>
            </a:extLst>
          </p:cNvPr>
          <p:cNvGraphicFramePr>
            <a:graphicFrameLocks noGrp="1"/>
          </p:cNvGraphicFramePr>
          <p:nvPr>
            <p:ph type="chart" sz="quarter" idx="13"/>
            <p:extLst>
              <p:ext uri="{D42A27DB-BD31-4B8C-83A1-F6EECF244321}">
                <p14:modId xmlns:p14="http://schemas.microsoft.com/office/powerpoint/2010/main" val="10116369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F0A4FE6-F638-4293-8E0F-0C1F689E4B11}"/>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1D457C0F-0B81-4C67-9762-5792F1A7A70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38847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59CA16-068E-4DF2-A854-BE2FE256B95D}"/>
              </a:ext>
            </a:extLst>
          </p:cNvPr>
          <p:cNvSpPr>
            <a:spLocks noGrp="1"/>
          </p:cNvSpPr>
          <p:nvPr>
            <p:ph type="title"/>
          </p:nvPr>
        </p:nvSpPr>
        <p:spPr/>
        <p:txBody>
          <a:bodyPr/>
          <a:lstStyle/>
          <a:p>
            <a:r>
              <a:rPr lang="en-US"/>
              <a:t>Facebook (FB) Custom Own Posts Table (new) | Buttercup Malaysia - 1 of 5</a:t>
            </a:r>
          </a:p>
        </p:txBody>
      </p:sp>
      <p:graphicFrame>
        <p:nvGraphicFramePr>
          <p:cNvPr id="5" name="Table Placeholder 4">
            <a:extLst>
              <a:ext uri="{FF2B5EF4-FFF2-40B4-BE49-F238E27FC236}">
                <a16:creationId xmlns:a16="http://schemas.microsoft.com/office/drawing/2014/main" id="{86D5CB6C-FD31-439D-A9EC-B16C46186794}"/>
              </a:ext>
            </a:extLst>
          </p:cNvPr>
          <p:cNvGraphicFramePr>
            <a:graphicFrameLocks noGrp="1"/>
          </p:cNvGraphicFramePr>
          <p:nvPr>
            <p:ph type="tbl" sz="quarter" idx="13"/>
            <p:extLst>
              <p:ext uri="{D42A27DB-BD31-4B8C-83A1-F6EECF244321}">
                <p14:modId xmlns:p14="http://schemas.microsoft.com/office/powerpoint/2010/main" val="24997693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454317943"/>
                    </a:ext>
                  </a:extLst>
                </a:gridCol>
                <a:gridCol w="987552">
                  <a:extLst>
                    <a:ext uri="{9D8B030D-6E8A-4147-A177-3AD203B41FA5}">
                      <a16:colId xmlns:a16="http://schemas.microsoft.com/office/drawing/2014/main" val="1753345598"/>
                    </a:ext>
                  </a:extLst>
                </a:gridCol>
                <a:gridCol w="987552">
                  <a:extLst>
                    <a:ext uri="{9D8B030D-6E8A-4147-A177-3AD203B41FA5}">
                      <a16:colId xmlns:a16="http://schemas.microsoft.com/office/drawing/2014/main" val="2836222081"/>
                    </a:ext>
                  </a:extLst>
                </a:gridCol>
                <a:gridCol w="987552">
                  <a:extLst>
                    <a:ext uri="{9D8B030D-6E8A-4147-A177-3AD203B41FA5}">
                      <a16:colId xmlns:a16="http://schemas.microsoft.com/office/drawing/2014/main" val="2359272812"/>
                    </a:ext>
                  </a:extLst>
                </a:gridCol>
                <a:gridCol w="987552">
                  <a:extLst>
                    <a:ext uri="{9D8B030D-6E8A-4147-A177-3AD203B41FA5}">
                      <a16:colId xmlns:a16="http://schemas.microsoft.com/office/drawing/2014/main" val="8629308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8322112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- 2020-09-11 10:00:00</a:t>
                      </a:r>
                      <a:r>
                        <a:rPr kumimoji="0" lang="en-US" sz="1000" b="0" i="0" u="none" strike="noStrike" kern="1200" cap="none" spc="0" normalizeH="0" baseline="0" noProof="0">
                          <a:ln>
                            <a:noFill/>
                          </a:ln>
                          <a:solidFill>
                            <a:prstClr val="black"/>
                          </a:solidFill>
                          <a:effectLst/>
                          <a:uLnTx/>
                          <a:uFillTx/>
                          <a:latin typeface="+mn-lt"/>
                          <a:ea typeface="+mn-ea"/>
                          <a:cs typeface="+mn-cs"/>
                        </a:rPr>
                        <a:t>
 #PeraduanButtercup 
Sertai peraduan #RiaDenganButtercup hari ini! 
Langkah penyertaan: 
1. LIKE Buttercup dan peraduan ini. 
2. Lengkapkan teka-teki dengan betul dan berikan jawapan anda di ruangan komen. 
3. Jawab soalan “Mengapa anda memilih Buttercup sebagai jenama pilihan?”
4. SHARE peraduan ini dan TAG 3 rakan anda.
Hanya 3 pemenang yang bertuah akan dipilih untuk memenangi baucar tunai AEON bernilai RM50! Jangan lepaskan peluang ini!
Peraduan tamat pada: 17 September 2020, 11.59pm
#ButtercupMY #Peraduan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0.7984 %</a:t>
                      </a:r>
                    </a:p>
                  </a:txBody>
                  <a:tcPr/>
                </a:tc>
                <a:extLst>
                  <a:ext uri="{0D108BD9-81ED-4DB2-BD59-A6C34878D82A}">
                    <a16:rowId xmlns:a16="http://schemas.microsoft.com/office/drawing/2014/main" val="1974810992"/>
                  </a:ext>
                </a:extLst>
              </a:tr>
            </a:tbl>
          </a:graphicData>
        </a:graphic>
      </p:graphicFrame>
      <p:sp>
        <p:nvSpPr>
          <p:cNvPr id="4" name="Text Placeholder 3">
            <a:extLst>
              <a:ext uri="{FF2B5EF4-FFF2-40B4-BE49-F238E27FC236}">
                <a16:creationId xmlns:a16="http://schemas.microsoft.com/office/drawing/2014/main" id="{7ED5478C-0AE7-444E-9A55-7C92BB595015}"/>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3283733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D734B7-3A9D-46C2-BF98-6787260954F0}"/>
              </a:ext>
            </a:extLst>
          </p:cNvPr>
          <p:cNvSpPr>
            <a:spLocks noGrp="1"/>
          </p:cNvSpPr>
          <p:nvPr>
            <p:ph type="title"/>
          </p:nvPr>
        </p:nvSpPr>
        <p:spPr/>
        <p:txBody>
          <a:bodyPr/>
          <a:lstStyle/>
          <a:p>
            <a:r>
              <a:rPr lang="en-US"/>
              <a:t>Facebook (FB) Custom Own Posts Table (new) | Buttercup Malaysia - 2 of 5</a:t>
            </a:r>
          </a:p>
        </p:txBody>
      </p:sp>
      <p:graphicFrame>
        <p:nvGraphicFramePr>
          <p:cNvPr id="5" name="Table Placeholder 4">
            <a:extLst>
              <a:ext uri="{FF2B5EF4-FFF2-40B4-BE49-F238E27FC236}">
                <a16:creationId xmlns:a16="http://schemas.microsoft.com/office/drawing/2014/main" id="{6DDE0854-0E28-42E5-86B8-0C7A8A303108}"/>
              </a:ext>
            </a:extLst>
          </p:cNvPr>
          <p:cNvGraphicFramePr>
            <a:graphicFrameLocks noGrp="1"/>
          </p:cNvGraphicFramePr>
          <p:nvPr>
            <p:ph type="tbl" sz="quarter" idx="13"/>
            <p:extLst>
              <p:ext uri="{D42A27DB-BD31-4B8C-83A1-F6EECF244321}">
                <p14:modId xmlns:p14="http://schemas.microsoft.com/office/powerpoint/2010/main" val="32359057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664540169"/>
                    </a:ext>
                  </a:extLst>
                </a:gridCol>
                <a:gridCol w="987552">
                  <a:extLst>
                    <a:ext uri="{9D8B030D-6E8A-4147-A177-3AD203B41FA5}">
                      <a16:colId xmlns:a16="http://schemas.microsoft.com/office/drawing/2014/main" val="3720901708"/>
                    </a:ext>
                  </a:extLst>
                </a:gridCol>
                <a:gridCol w="987552">
                  <a:extLst>
                    <a:ext uri="{9D8B030D-6E8A-4147-A177-3AD203B41FA5}">
                      <a16:colId xmlns:a16="http://schemas.microsoft.com/office/drawing/2014/main" val="2151369927"/>
                    </a:ext>
                  </a:extLst>
                </a:gridCol>
                <a:gridCol w="987552">
                  <a:extLst>
                    <a:ext uri="{9D8B030D-6E8A-4147-A177-3AD203B41FA5}">
                      <a16:colId xmlns:a16="http://schemas.microsoft.com/office/drawing/2014/main" val="1276603352"/>
                    </a:ext>
                  </a:extLst>
                </a:gridCol>
                <a:gridCol w="987552">
                  <a:extLst>
                    <a:ext uri="{9D8B030D-6E8A-4147-A177-3AD203B41FA5}">
                      <a16:colId xmlns:a16="http://schemas.microsoft.com/office/drawing/2014/main" val="6083443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0155666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- 2020-09-26 10:00:01</a:t>
                      </a:r>
                      <a:r>
                        <a:rPr kumimoji="0" lang="en-US" sz="1000" b="0" i="0" u="none" strike="noStrike" kern="1200" cap="none" spc="0" normalizeH="0" baseline="0" noProof="0">
                          <a:ln>
                            <a:noFill/>
                          </a:ln>
                          <a:solidFill>
                            <a:prstClr val="black"/>
                          </a:solidFill>
                          <a:effectLst/>
                          <a:uLnTx/>
                          <a:uFillTx/>
                          <a:latin typeface="+mn-lt"/>
                          <a:ea typeface="+mn-ea"/>
                          <a:cs typeface="+mn-cs"/>
                        </a:rPr>
                        <a:t>
 Kek batik merupakan pemanis mulut yang amat popular di Malaysia. Rasanya penuh dengan coklat tambah pula rasa lemak daripada biskut dan Buttercup Luxury Spread pasti tidak akan mengecewakan anda! Cuba resipi kek batik Buttercup hari ini. 
#ResipiButtercup #SedapDenganButtercup
Kek Batik Buttercup
Bahan-bahan: 
250g Buttercup 
200g serbuk coklat pilihan anda
¾ tin susu pekat manis
2 sudu besar serbuk koko
1 pek biskut marie
Arahan: 
1. Lapik loyang dengan kertas minyak supaya apabila sejuk nanti mudah untuk dikeluarkan. 
2. Potong Buttercup menjadi kiub dan cairkan di dalam periuk dengan api sederhana. 
3. Masukkan serbuk coklat, susu pekat dan serbuk koko, kacau sehingga pekat dan sebati. 
4. Susun biskut marie dalam loyang kemudian sendukkan adunan coklat dan sapu rata sebagai lapisan atas. 
5. Susun secara berselang seli antara lapisan biskut marie dan adunan coklat sehingga habis. 
6. Sejukkan di dalam peti sejuk semalaman. Keluarkan dan potong untuk dihidangkan! 
Sumber: https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0.1924 %</a:t>
                      </a:r>
                    </a:p>
                  </a:txBody>
                  <a:tcPr/>
                </a:tc>
                <a:extLst>
                  <a:ext uri="{0D108BD9-81ED-4DB2-BD59-A6C34878D82A}">
                    <a16:rowId xmlns:a16="http://schemas.microsoft.com/office/drawing/2014/main" val="1270687171"/>
                  </a:ext>
                </a:extLst>
              </a:tr>
            </a:tbl>
          </a:graphicData>
        </a:graphic>
      </p:graphicFrame>
      <p:sp>
        <p:nvSpPr>
          <p:cNvPr id="4" name="Text Placeholder 3">
            <a:extLst>
              <a:ext uri="{FF2B5EF4-FFF2-40B4-BE49-F238E27FC236}">
                <a16:creationId xmlns:a16="http://schemas.microsoft.com/office/drawing/2014/main" id="{1C2931BF-78CE-4AB0-9F51-B9C340A2CFCA}"/>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3713209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B1F548-2A72-4C1E-995C-D5CB06ABB41B}"/>
              </a:ext>
            </a:extLst>
          </p:cNvPr>
          <p:cNvSpPr>
            <a:spLocks noGrp="1"/>
          </p:cNvSpPr>
          <p:nvPr>
            <p:ph type="title"/>
          </p:nvPr>
        </p:nvSpPr>
        <p:spPr/>
        <p:txBody>
          <a:bodyPr/>
          <a:lstStyle/>
          <a:p>
            <a:r>
              <a:rPr lang="en-US"/>
              <a:t>Facebook (FB) Custom Own Posts Table (new) | Buttercup Malaysia - 3 of 5</a:t>
            </a:r>
          </a:p>
        </p:txBody>
      </p:sp>
      <p:graphicFrame>
        <p:nvGraphicFramePr>
          <p:cNvPr id="5" name="Table Placeholder 4">
            <a:extLst>
              <a:ext uri="{FF2B5EF4-FFF2-40B4-BE49-F238E27FC236}">
                <a16:creationId xmlns:a16="http://schemas.microsoft.com/office/drawing/2014/main" id="{FC80A7C8-B5C9-4A57-A02F-8CD407AC3148}"/>
              </a:ext>
            </a:extLst>
          </p:cNvPr>
          <p:cNvGraphicFramePr>
            <a:graphicFrameLocks noGrp="1"/>
          </p:cNvGraphicFramePr>
          <p:nvPr>
            <p:ph type="tbl" sz="quarter" idx="13"/>
            <p:extLst>
              <p:ext uri="{D42A27DB-BD31-4B8C-83A1-F6EECF244321}">
                <p14:modId xmlns:p14="http://schemas.microsoft.com/office/powerpoint/2010/main" val="19051039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827666952"/>
                    </a:ext>
                  </a:extLst>
                </a:gridCol>
                <a:gridCol w="987552">
                  <a:extLst>
                    <a:ext uri="{9D8B030D-6E8A-4147-A177-3AD203B41FA5}">
                      <a16:colId xmlns:a16="http://schemas.microsoft.com/office/drawing/2014/main" val="924799377"/>
                    </a:ext>
                  </a:extLst>
                </a:gridCol>
                <a:gridCol w="987552">
                  <a:extLst>
                    <a:ext uri="{9D8B030D-6E8A-4147-A177-3AD203B41FA5}">
                      <a16:colId xmlns:a16="http://schemas.microsoft.com/office/drawing/2014/main" val="3616272222"/>
                    </a:ext>
                  </a:extLst>
                </a:gridCol>
                <a:gridCol w="987552">
                  <a:extLst>
                    <a:ext uri="{9D8B030D-6E8A-4147-A177-3AD203B41FA5}">
                      <a16:colId xmlns:a16="http://schemas.microsoft.com/office/drawing/2014/main" val="1907383053"/>
                    </a:ext>
                  </a:extLst>
                </a:gridCol>
                <a:gridCol w="987552">
                  <a:extLst>
                    <a:ext uri="{9D8B030D-6E8A-4147-A177-3AD203B41FA5}">
                      <a16:colId xmlns:a16="http://schemas.microsoft.com/office/drawing/2014/main" val="31800473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2175760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- 2020-09-13 20:00:00</a:t>
                      </a:r>
                      <a:r>
                        <a:rPr kumimoji="0" lang="en-US" sz="1000" b="0" i="0" u="none" strike="noStrike" kern="1200" cap="none" spc="0" normalizeH="0" baseline="0" noProof="0">
                          <a:ln>
                            <a:noFill/>
                          </a:ln>
                          <a:solidFill>
                            <a:prstClr val="black"/>
                          </a:solidFill>
                          <a:effectLst/>
                          <a:uLnTx/>
                          <a:uFillTx/>
                          <a:latin typeface="+mn-lt"/>
                          <a:ea typeface="+mn-ea"/>
                          <a:cs typeface="+mn-cs"/>
                        </a:rPr>
                        <a:t>
 Adakah anda tahu Buttercup Garlic Spread dibuat daripada bawang dan herba yang berkualiti tinggi? Ianya juga mempunyai tekstur berkrim yang pastinya akan menghasilkan makanan yang penuh aromatik dan lazat!
Gunakan Buttercup untuk memasak hari ini! 
#FaktaButtercup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0.1685 %</a:t>
                      </a:r>
                    </a:p>
                  </a:txBody>
                  <a:tcPr/>
                </a:tc>
                <a:extLst>
                  <a:ext uri="{0D108BD9-81ED-4DB2-BD59-A6C34878D82A}">
                    <a16:rowId xmlns:a16="http://schemas.microsoft.com/office/drawing/2014/main" val="2898186804"/>
                  </a:ext>
                </a:extLst>
              </a:tr>
            </a:tbl>
          </a:graphicData>
        </a:graphic>
      </p:graphicFrame>
      <p:sp>
        <p:nvSpPr>
          <p:cNvPr id="4" name="Text Placeholder 3">
            <a:extLst>
              <a:ext uri="{FF2B5EF4-FFF2-40B4-BE49-F238E27FC236}">
                <a16:creationId xmlns:a16="http://schemas.microsoft.com/office/drawing/2014/main" id="{6C7257B8-66FF-42F6-9ADB-B62064DB6607}"/>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9648055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D5F8A8-54F6-4322-A5F7-BFBAA27A1BDB}"/>
              </a:ext>
            </a:extLst>
          </p:cNvPr>
          <p:cNvSpPr>
            <a:spLocks noGrp="1"/>
          </p:cNvSpPr>
          <p:nvPr>
            <p:ph type="title"/>
          </p:nvPr>
        </p:nvSpPr>
        <p:spPr/>
        <p:txBody>
          <a:bodyPr/>
          <a:lstStyle/>
          <a:p>
            <a:r>
              <a:rPr lang="en-US"/>
              <a:t>Facebook (FB) Custom Own Posts Table (new) | Buttercup Malaysia - 4 of 5</a:t>
            </a:r>
          </a:p>
        </p:txBody>
      </p:sp>
      <p:graphicFrame>
        <p:nvGraphicFramePr>
          <p:cNvPr id="5" name="Table Placeholder 4">
            <a:extLst>
              <a:ext uri="{FF2B5EF4-FFF2-40B4-BE49-F238E27FC236}">
                <a16:creationId xmlns:a16="http://schemas.microsoft.com/office/drawing/2014/main" id="{CDE0F25D-686F-42EF-9C57-53D3F95B1341}"/>
              </a:ext>
            </a:extLst>
          </p:cNvPr>
          <p:cNvGraphicFramePr>
            <a:graphicFrameLocks noGrp="1"/>
          </p:cNvGraphicFramePr>
          <p:nvPr>
            <p:ph type="tbl" sz="quarter" idx="13"/>
            <p:extLst>
              <p:ext uri="{D42A27DB-BD31-4B8C-83A1-F6EECF244321}">
                <p14:modId xmlns:p14="http://schemas.microsoft.com/office/powerpoint/2010/main" val="17594160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81914556"/>
                    </a:ext>
                  </a:extLst>
                </a:gridCol>
                <a:gridCol w="987552">
                  <a:extLst>
                    <a:ext uri="{9D8B030D-6E8A-4147-A177-3AD203B41FA5}">
                      <a16:colId xmlns:a16="http://schemas.microsoft.com/office/drawing/2014/main" val="2607427344"/>
                    </a:ext>
                  </a:extLst>
                </a:gridCol>
                <a:gridCol w="987552">
                  <a:extLst>
                    <a:ext uri="{9D8B030D-6E8A-4147-A177-3AD203B41FA5}">
                      <a16:colId xmlns:a16="http://schemas.microsoft.com/office/drawing/2014/main" val="1947680774"/>
                    </a:ext>
                  </a:extLst>
                </a:gridCol>
                <a:gridCol w="987552">
                  <a:extLst>
                    <a:ext uri="{9D8B030D-6E8A-4147-A177-3AD203B41FA5}">
                      <a16:colId xmlns:a16="http://schemas.microsoft.com/office/drawing/2014/main" val="308975927"/>
                    </a:ext>
                  </a:extLst>
                </a:gridCol>
                <a:gridCol w="987552">
                  <a:extLst>
                    <a:ext uri="{9D8B030D-6E8A-4147-A177-3AD203B41FA5}">
                      <a16:colId xmlns:a16="http://schemas.microsoft.com/office/drawing/2014/main" val="8801638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35791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- 2020-09-08 17:00:01</a:t>
                      </a:r>
                      <a:r>
                        <a:rPr kumimoji="0" lang="en-US" sz="1000" b="0" i="0" u="none" strike="noStrike" kern="1200" cap="none" spc="0" normalizeH="0" baseline="0" noProof="0">
                          <a:ln>
                            <a:noFill/>
                          </a:ln>
                          <a:solidFill>
                            <a:prstClr val="black"/>
                          </a:solidFill>
                          <a:effectLst/>
                          <a:uLnTx/>
                          <a:uFillTx/>
                          <a:latin typeface="+mn-lt"/>
                          <a:ea typeface="+mn-ea"/>
                          <a:cs typeface="+mn-cs"/>
                        </a:rPr>
                        <a:t>
 Buat aiskrim menggunakan Buttercup? Semestinya boleh! Jom cuba resipi yang lain daripada yang lain ini.
#ResipiButtercup #SedapDenganButtercup
Aiskrim Vanila Buttercup
Bahan-bahan:
150g Buttercup, dipotong kecil
8 kuning telur
300g gula
1 sudu kecil esen vanila
1000ml susu
Arahan:
1. Mulakan dengan mencampurkan kuning telur, gula, esen vanila dan susu ke dalam periuk.
2. Panaskan dan pukul sehingga adunan kembang dan likat.
3. Keluarkan daripada periuk dan pukul sehingga adunan terasa tidak terlalu panas, lebih kurang pada suhu 50 ºC.
4. Masukkan Buttercup sepotong demi sepotong, pukul sehingga sebati.
5. Masukkan dalam bekas dan sejukkan di dalam peti ais.
Selamat menikmati bersama keluarga pada bila-bila masa!
Sumber:https://www.icecreamnation.org/2017/11/vanilla-ice-cream-quality-butter/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0.1651 %</a:t>
                      </a:r>
                    </a:p>
                  </a:txBody>
                  <a:tcPr/>
                </a:tc>
                <a:extLst>
                  <a:ext uri="{0D108BD9-81ED-4DB2-BD59-A6C34878D82A}">
                    <a16:rowId xmlns:a16="http://schemas.microsoft.com/office/drawing/2014/main" val="3325139285"/>
                  </a:ext>
                </a:extLst>
              </a:tr>
            </a:tbl>
          </a:graphicData>
        </a:graphic>
      </p:graphicFrame>
      <p:sp>
        <p:nvSpPr>
          <p:cNvPr id="4" name="Text Placeholder 3">
            <a:extLst>
              <a:ext uri="{FF2B5EF4-FFF2-40B4-BE49-F238E27FC236}">
                <a16:creationId xmlns:a16="http://schemas.microsoft.com/office/drawing/2014/main" id="{26AA4727-7AB0-488C-8F2A-81D3D99F68AA}"/>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7927036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9F38B4-7276-47F4-A830-977C7B58393A}"/>
              </a:ext>
            </a:extLst>
          </p:cNvPr>
          <p:cNvSpPr>
            <a:spLocks noGrp="1"/>
          </p:cNvSpPr>
          <p:nvPr>
            <p:ph type="title"/>
          </p:nvPr>
        </p:nvSpPr>
        <p:spPr/>
        <p:txBody>
          <a:bodyPr/>
          <a:lstStyle/>
          <a:p>
            <a:r>
              <a:rPr lang="en-US"/>
              <a:t>Facebook (FB) Custom Own Posts Table (new) | Buttercup Malaysia - 5 of 5</a:t>
            </a:r>
          </a:p>
        </p:txBody>
      </p:sp>
      <p:graphicFrame>
        <p:nvGraphicFramePr>
          <p:cNvPr id="5" name="Table Placeholder 4">
            <a:extLst>
              <a:ext uri="{FF2B5EF4-FFF2-40B4-BE49-F238E27FC236}">
                <a16:creationId xmlns:a16="http://schemas.microsoft.com/office/drawing/2014/main" id="{920020A8-835F-4F5C-806E-9404FA624CEF}"/>
              </a:ext>
            </a:extLst>
          </p:cNvPr>
          <p:cNvGraphicFramePr>
            <a:graphicFrameLocks noGrp="1"/>
          </p:cNvGraphicFramePr>
          <p:nvPr>
            <p:ph type="tbl" sz="quarter" idx="13"/>
            <p:extLst>
              <p:ext uri="{D42A27DB-BD31-4B8C-83A1-F6EECF244321}">
                <p14:modId xmlns:p14="http://schemas.microsoft.com/office/powerpoint/2010/main" val="27885652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68306253"/>
                    </a:ext>
                  </a:extLst>
                </a:gridCol>
                <a:gridCol w="987552">
                  <a:extLst>
                    <a:ext uri="{9D8B030D-6E8A-4147-A177-3AD203B41FA5}">
                      <a16:colId xmlns:a16="http://schemas.microsoft.com/office/drawing/2014/main" val="1679820888"/>
                    </a:ext>
                  </a:extLst>
                </a:gridCol>
                <a:gridCol w="987552">
                  <a:extLst>
                    <a:ext uri="{9D8B030D-6E8A-4147-A177-3AD203B41FA5}">
                      <a16:colId xmlns:a16="http://schemas.microsoft.com/office/drawing/2014/main" val="2952825488"/>
                    </a:ext>
                  </a:extLst>
                </a:gridCol>
                <a:gridCol w="987552">
                  <a:extLst>
                    <a:ext uri="{9D8B030D-6E8A-4147-A177-3AD203B41FA5}">
                      <a16:colId xmlns:a16="http://schemas.microsoft.com/office/drawing/2014/main" val="1655994267"/>
                    </a:ext>
                  </a:extLst>
                </a:gridCol>
                <a:gridCol w="987552">
                  <a:extLst>
                    <a:ext uri="{9D8B030D-6E8A-4147-A177-3AD203B41FA5}">
                      <a16:colId xmlns:a16="http://schemas.microsoft.com/office/drawing/2014/main" val="30754095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4879229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- 2020-09-06 12:00:36</a:t>
                      </a:r>
                      <a:r>
                        <a:rPr kumimoji="0" lang="en-US" sz="1000" b="0" i="0" u="none" strike="noStrike" kern="1200" cap="none" spc="0" normalizeH="0" baseline="0" noProof="0">
                          <a:ln>
                            <a:noFill/>
                          </a:ln>
                          <a:solidFill>
                            <a:prstClr val="black"/>
                          </a:solidFill>
                          <a:effectLst/>
                          <a:uLnTx/>
                          <a:uFillTx/>
                          <a:latin typeface="+mn-lt"/>
                          <a:ea typeface="+mn-ea"/>
                          <a:cs typeface="+mn-cs"/>
                        </a:rPr>
                        <a:t>
 Siapa peminat Harry Potter di sini? Hari ini Buttercup akan kongsikan resipi ‘Butterbeer’ yang popular di dalam cerita Harry Potter. Kini anda boleh menikmati ‘Butterbeer’ sambil ulang tayang cerita kegemaran anda! Jangan risau, resipi ini tidak mengandungi alkohol. 
#ResipiButtercup #SedapDenganButtercup
Butterbeer Buttercup
Bahan-bahan: 
Sos Butterscotch:
4 sudu besar Buttercup 
½ cawan gula perang 
½ cawan susu krimer sejat
¼ sudu kecil garam 
1 ½ sudu kecil esen vanila
Untuk Butterbeer: 
1 botol air krim soda 
¼ cawan sos butterscotch 
Arahan: 
1. Untuk sos butterscotch, cairkan Buttercup, gula perang, susu krimer sejat dan garam. Kacau sehingga sebati. Panaskan sehingga ia berbuih selama 5 minit, pastikan anda sentiasa gaul agar ia tidak tumpah. Kemudian, tutup api. 
2. Masukkan esen vanila dan kacau sehingga larut. 
3. Campurkan krim soda dengan sos butterscotch tadi dan siap untuk diminum! 
4. Anda juga boleh pilih untuk meletakkan krim putar sesuai rasa di atas air Butterb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0.1414 %</a:t>
                      </a:r>
                    </a:p>
                  </a:txBody>
                  <a:tcPr/>
                </a:tc>
                <a:extLst>
                  <a:ext uri="{0D108BD9-81ED-4DB2-BD59-A6C34878D82A}">
                    <a16:rowId xmlns:a16="http://schemas.microsoft.com/office/drawing/2014/main" val="2412324906"/>
                  </a:ext>
                </a:extLst>
              </a:tr>
            </a:tbl>
          </a:graphicData>
        </a:graphic>
      </p:graphicFrame>
      <p:sp>
        <p:nvSpPr>
          <p:cNvPr id="4" name="Text Placeholder 3">
            <a:extLst>
              <a:ext uri="{FF2B5EF4-FFF2-40B4-BE49-F238E27FC236}">
                <a16:creationId xmlns:a16="http://schemas.microsoft.com/office/drawing/2014/main" id="{D936ABBC-3982-49C5-A81C-F9F87370A733}"/>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3284408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F9129A-AA7F-474D-AC05-63D203BF5593}"/>
              </a:ext>
            </a:extLst>
          </p:cNvPr>
          <p:cNvSpPr>
            <a:spLocks noGrp="1"/>
          </p:cNvSpPr>
          <p:nvPr>
            <p:ph type="title"/>
          </p:nvPr>
        </p:nvSpPr>
        <p:spPr/>
        <p:txBody>
          <a:bodyPr/>
          <a:lstStyle/>
          <a:p>
            <a:r>
              <a:rPr lang="en-US"/>
              <a:t>Facebook Fan Demographics | Buttercup Malaysia</a:t>
            </a:r>
          </a:p>
        </p:txBody>
      </p:sp>
      <p:graphicFrame>
        <p:nvGraphicFramePr>
          <p:cNvPr id="6" name="Chart Placeholder 5">
            <a:extLst>
              <a:ext uri="{FF2B5EF4-FFF2-40B4-BE49-F238E27FC236}">
                <a16:creationId xmlns:a16="http://schemas.microsoft.com/office/drawing/2014/main" id="{149804D1-B7B4-45A7-BBA1-913F6F33761B}"/>
              </a:ext>
            </a:extLst>
          </p:cNvPr>
          <p:cNvGraphicFramePr>
            <a:graphicFrameLocks noGrp="1"/>
          </p:cNvGraphicFramePr>
          <p:nvPr>
            <p:ph type="chart" sz="quarter" idx="13"/>
            <p:extLst>
              <p:ext uri="{D42A27DB-BD31-4B8C-83A1-F6EECF244321}">
                <p14:modId xmlns:p14="http://schemas.microsoft.com/office/powerpoint/2010/main" val="17745434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E9E4830-F678-47B0-92B2-EDE6510B1DC2}"/>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39FF831D-F2CE-4C09-9BA2-BA164A3712A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207826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67CE91-559D-47FA-BCB7-BA28A5773A75}"/>
              </a:ext>
            </a:extLst>
          </p:cNvPr>
          <p:cNvSpPr>
            <a:spLocks noGrp="1"/>
          </p:cNvSpPr>
          <p:nvPr>
            <p:ph type="title"/>
          </p:nvPr>
        </p:nvSpPr>
        <p:spPr/>
        <p:txBody>
          <a:bodyPr/>
          <a:lstStyle/>
          <a:p>
            <a:r>
              <a:rPr lang="en-US"/>
              <a:t>Facebook Interaction Rate | Buttercup Malaysia</a:t>
            </a:r>
          </a:p>
        </p:txBody>
      </p:sp>
      <p:graphicFrame>
        <p:nvGraphicFramePr>
          <p:cNvPr id="6" name="Chart Placeholder 5">
            <a:extLst>
              <a:ext uri="{FF2B5EF4-FFF2-40B4-BE49-F238E27FC236}">
                <a16:creationId xmlns:a16="http://schemas.microsoft.com/office/drawing/2014/main" id="{62198E56-8C0D-4685-8629-DA4ECA273A3F}"/>
              </a:ext>
            </a:extLst>
          </p:cNvPr>
          <p:cNvGraphicFramePr>
            <a:graphicFrameLocks noGrp="1"/>
          </p:cNvGraphicFramePr>
          <p:nvPr>
            <p:ph type="chart" sz="quarter" idx="13"/>
            <p:extLst>
              <p:ext uri="{D42A27DB-BD31-4B8C-83A1-F6EECF244321}">
                <p14:modId xmlns:p14="http://schemas.microsoft.com/office/powerpoint/2010/main" val="23147869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0B58BE0-EFD1-402D-A8FD-96E25A58E774}"/>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063F2AD3-B413-4F4D-B234-E2F31BE571D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545582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EF29F5-3546-4907-9B52-D8E9E08AC411}"/>
              </a:ext>
            </a:extLst>
          </p:cNvPr>
          <p:cNvSpPr>
            <a:spLocks noGrp="1"/>
          </p:cNvSpPr>
          <p:nvPr>
            <p:ph type="title"/>
          </p:nvPr>
        </p:nvSpPr>
        <p:spPr/>
        <p:txBody>
          <a:bodyPr/>
          <a:lstStyle/>
          <a:p>
            <a:r>
              <a:rPr lang="en-US"/>
              <a:t>Facebook Fans Total | Buttercup Malaysia</a:t>
            </a:r>
          </a:p>
        </p:txBody>
      </p:sp>
      <p:graphicFrame>
        <p:nvGraphicFramePr>
          <p:cNvPr id="6" name="Chart Placeholder 5">
            <a:extLst>
              <a:ext uri="{FF2B5EF4-FFF2-40B4-BE49-F238E27FC236}">
                <a16:creationId xmlns:a16="http://schemas.microsoft.com/office/drawing/2014/main" id="{F262D53F-8396-4627-BEED-DF7199CD8A54}"/>
              </a:ext>
            </a:extLst>
          </p:cNvPr>
          <p:cNvGraphicFramePr>
            <a:graphicFrameLocks noGrp="1"/>
          </p:cNvGraphicFramePr>
          <p:nvPr>
            <p:ph type="chart" sz="quarter" idx="13"/>
            <p:extLst>
              <p:ext uri="{D42A27DB-BD31-4B8C-83A1-F6EECF244321}">
                <p14:modId xmlns:p14="http://schemas.microsoft.com/office/powerpoint/2010/main" val="34137257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6E254E0-A1F7-4CF0-B4C5-7C4757DBB256}"/>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2045AE93-8024-4FBF-A4FA-63A21454E2E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209384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94AF3D-7EC9-4B9B-9639-F92555DFB430}"/>
              </a:ext>
            </a:extLst>
          </p:cNvPr>
          <p:cNvSpPr>
            <a:spLocks noGrp="1"/>
          </p:cNvSpPr>
          <p:nvPr>
            <p:ph type="title"/>
          </p:nvPr>
        </p:nvSpPr>
        <p:spPr/>
        <p:txBody>
          <a:bodyPr/>
          <a:lstStyle/>
          <a:p>
            <a:r>
              <a:rPr lang="en-US"/>
              <a:t>Facebook Page Views | Buttercup Malaysia</a:t>
            </a:r>
          </a:p>
        </p:txBody>
      </p:sp>
      <p:graphicFrame>
        <p:nvGraphicFramePr>
          <p:cNvPr id="6" name="Chart Placeholder 5">
            <a:extLst>
              <a:ext uri="{FF2B5EF4-FFF2-40B4-BE49-F238E27FC236}">
                <a16:creationId xmlns:a16="http://schemas.microsoft.com/office/drawing/2014/main" id="{72CD30F8-1926-4BE6-9D9E-BBCA82C501B0}"/>
              </a:ext>
            </a:extLst>
          </p:cNvPr>
          <p:cNvGraphicFramePr>
            <a:graphicFrameLocks noGrp="1"/>
          </p:cNvGraphicFramePr>
          <p:nvPr>
            <p:ph type="chart" sz="quarter" idx="13"/>
            <p:extLst>
              <p:ext uri="{D42A27DB-BD31-4B8C-83A1-F6EECF244321}">
                <p14:modId xmlns:p14="http://schemas.microsoft.com/office/powerpoint/2010/main" val="9561283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7F25771-8593-4AF1-8433-2C85C60DDA9A}"/>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A0D079D8-FB49-4FE9-9126-78987739163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827961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3F5726-BC47-4243-BF39-1281F5B43D4B}"/>
              </a:ext>
            </a:extLst>
          </p:cNvPr>
          <p:cNvSpPr>
            <a:spLocks noGrp="1"/>
          </p:cNvSpPr>
          <p:nvPr>
            <p:ph type="title"/>
          </p:nvPr>
        </p:nvSpPr>
        <p:spPr/>
        <p:txBody>
          <a:bodyPr/>
          <a:lstStyle/>
          <a:p>
            <a:r>
              <a:rPr lang="en-US"/>
              <a:t>Facebook Fans By City Table | Buttercup Malaysia - 1 of 3</a:t>
            </a:r>
          </a:p>
        </p:txBody>
      </p:sp>
      <p:graphicFrame>
        <p:nvGraphicFramePr>
          <p:cNvPr id="5" name="Table Placeholder 4">
            <a:extLst>
              <a:ext uri="{FF2B5EF4-FFF2-40B4-BE49-F238E27FC236}">
                <a16:creationId xmlns:a16="http://schemas.microsoft.com/office/drawing/2014/main" id="{ADEABCD1-17CC-4BD1-A787-ACE67CF2D9F8}"/>
              </a:ext>
            </a:extLst>
          </p:cNvPr>
          <p:cNvGraphicFramePr>
            <a:graphicFrameLocks noGrp="1"/>
          </p:cNvGraphicFramePr>
          <p:nvPr>
            <p:ph type="tbl" sz="quarter" idx="13"/>
            <p:extLst>
              <p:ext uri="{D42A27DB-BD31-4B8C-83A1-F6EECF244321}">
                <p14:modId xmlns:p14="http://schemas.microsoft.com/office/powerpoint/2010/main" val="10611308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526055275"/>
                    </a:ext>
                  </a:extLst>
                </a:gridCol>
                <a:gridCol w="1645920">
                  <a:extLst>
                    <a:ext uri="{9D8B030D-6E8A-4147-A177-3AD203B41FA5}">
                      <a16:colId xmlns:a16="http://schemas.microsoft.com/office/drawing/2014/main" val="3213065815"/>
                    </a:ext>
                  </a:extLst>
                </a:gridCol>
                <a:gridCol w="1645920">
                  <a:extLst>
                    <a:ext uri="{9D8B030D-6E8A-4147-A177-3AD203B41FA5}">
                      <a16:colId xmlns:a16="http://schemas.microsoft.com/office/drawing/2014/main" val="24167426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7291115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7.7 %</a:t>
                      </a:r>
                    </a:p>
                  </a:txBody>
                  <a:tcPr/>
                </a:tc>
                <a:extLst>
                  <a:ext uri="{0D108BD9-81ED-4DB2-BD59-A6C34878D82A}">
                    <a16:rowId xmlns:a16="http://schemas.microsoft.com/office/drawing/2014/main" val="21928118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5.3 %</a:t>
                      </a:r>
                    </a:p>
                  </a:txBody>
                  <a:tcPr/>
                </a:tc>
                <a:extLst>
                  <a:ext uri="{0D108BD9-81ED-4DB2-BD59-A6C34878D82A}">
                    <a16:rowId xmlns:a16="http://schemas.microsoft.com/office/drawing/2014/main" val="18031837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3.7 %</a:t>
                      </a:r>
                    </a:p>
                  </a:txBody>
                  <a:tcPr/>
                </a:tc>
                <a:extLst>
                  <a:ext uri="{0D108BD9-81ED-4DB2-BD59-A6C34878D82A}">
                    <a16:rowId xmlns:a16="http://schemas.microsoft.com/office/drawing/2014/main" val="40142579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Bukit Mertajam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3.5 %</a:t>
                      </a:r>
                    </a:p>
                  </a:txBody>
                  <a:tcPr/>
                </a:tc>
                <a:extLst>
                  <a:ext uri="{0D108BD9-81ED-4DB2-BD59-A6C34878D82A}">
                    <a16:rowId xmlns:a16="http://schemas.microsoft.com/office/drawing/2014/main" val="33147403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3.1 %</a:t>
                      </a:r>
                    </a:p>
                  </a:txBody>
                  <a:tcPr/>
                </a:tc>
                <a:extLst>
                  <a:ext uri="{0D108BD9-81ED-4DB2-BD59-A6C34878D82A}">
                    <a16:rowId xmlns:a16="http://schemas.microsoft.com/office/drawing/2014/main" val="5117911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Malacca 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3.1 %</a:t>
                      </a:r>
                    </a:p>
                  </a:txBody>
                  <a:tcPr/>
                </a:tc>
                <a:extLst>
                  <a:ext uri="{0D108BD9-81ED-4DB2-BD59-A6C34878D82A}">
                    <a16:rowId xmlns:a16="http://schemas.microsoft.com/office/drawing/2014/main" val="16037253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3.1 %</a:t>
                      </a:r>
                    </a:p>
                  </a:txBody>
                  <a:tcPr/>
                </a:tc>
                <a:extLst>
                  <a:ext uri="{0D108BD9-81ED-4DB2-BD59-A6C34878D82A}">
                    <a16:rowId xmlns:a16="http://schemas.microsoft.com/office/drawing/2014/main" val="25481967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3.1 %</a:t>
                      </a:r>
                    </a:p>
                  </a:txBody>
                  <a:tcPr/>
                </a:tc>
                <a:extLst>
                  <a:ext uri="{0D108BD9-81ED-4DB2-BD59-A6C34878D82A}">
                    <a16:rowId xmlns:a16="http://schemas.microsoft.com/office/drawing/2014/main" val="20601919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3.0 %</a:t>
                      </a:r>
                    </a:p>
                  </a:txBody>
                  <a:tcPr/>
                </a:tc>
                <a:extLst>
                  <a:ext uri="{0D108BD9-81ED-4DB2-BD59-A6C34878D82A}">
                    <a16:rowId xmlns:a16="http://schemas.microsoft.com/office/drawing/2014/main" val="35465509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3.0 %</a:t>
                      </a:r>
                    </a:p>
                  </a:txBody>
                  <a:tcPr/>
                </a:tc>
                <a:extLst>
                  <a:ext uri="{0D108BD9-81ED-4DB2-BD59-A6C34878D82A}">
                    <a16:rowId xmlns:a16="http://schemas.microsoft.com/office/drawing/2014/main" val="702319725"/>
                  </a:ext>
                </a:extLst>
              </a:tr>
            </a:tbl>
          </a:graphicData>
        </a:graphic>
      </p:graphicFrame>
      <p:sp>
        <p:nvSpPr>
          <p:cNvPr id="4" name="Text Placeholder 3">
            <a:extLst>
              <a:ext uri="{FF2B5EF4-FFF2-40B4-BE49-F238E27FC236}">
                <a16:creationId xmlns:a16="http://schemas.microsoft.com/office/drawing/2014/main" id="{8B2DF934-C3ED-4CD7-9A8E-61D71BAFEDD0}"/>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9618981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42CEF0-BD1D-4CC1-8535-F324E0F3E0C6}"/>
              </a:ext>
            </a:extLst>
          </p:cNvPr>
          <p:cNvSpPr>
            <a:spLocks noGrp="1"/>
          </p:cNvSpPr>
          <p:nvPr>
            <p:ph type="title"/>
          </p:nvPr>
        </p:nvSpPr>
        <p:spPr/>
        <p:txBody>
          <a:bodyPr/>
          <a:lstStyle/>
          <a:p>
            <a:r>
              <a:rPr lang="en-US"/>
              <a:t>Facebook Fans By City Table | Buttercup Malaysia - 2 of 3</a:t>
            </a:r>
          </a:p>
        </p:txBody>
      </p:sp>
      <p:graphicFrame>
        <p:nvGraphicFramePr>
          <p:cNvPr id="5" name="Table Placeholder 4">
            <a:extLst>
              <a:ext uri="{FF2B5EF4-FFF2-40B4-BE49-F238E27FC236}">
                <a16:creationId xmlns:a16="http://schemas.microsoft.com/office/drawing/2014/main" id="{24A728DB-6339-4912-B218-11FA49B4B64F}"/>
              </a:ext>
            </a:extLst>
          </p:cNvPr>
          <p:cNvGraphicFramePr>
            <a:graphicFrameLocks noGrp="1"/>
          </p:cNvGraphicFramePr>
          <p:nvPr>
            <p:ph type="tbl" sz="quarter" idx="13"/>
            <p:extLst>
              <p:ext uri="{D42A27DB-BD31-4B8C-83A1-F6EECF244321}">
                <p14:modId xmlns:p14="http://schemas.microsoft.com/office/powerpoint/2010/main" val="26433733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427162192"/>
                    </a:ext>
                  </a:extLst>
                </a:gridCol>
                <a:gridCol w="1645920">
                  <a:extLst>
                    <a:ext uri="{9D8B030D-6E8A-4147-A177-3AD203B41FA5}">
                      <a16:colId xmlns:a16="http://schemas.microsoft.com/office/drawing/2014/main" val="2249894331"/>
                    </a:ext>
                  </a:extLst>
                </a:gridCol>
                <a:gridCol w="1645920">
                  <a:extLst>
                    <a:ext uri="{9D8B030D-6E8A-4147-A177-3AD203B41FA5}">
                      <a16:colId xmlns:a16="http://schemas.microsoft.com/office/drawing/2014/main" val="32978104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6452399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2.9 %</a:t>
                      </a:r>
                    </a:p>
                  </a:txBody>
                  <a:tcPr/>
                </a:tc>
                <a:extLst>
                  <a:ext uri="{0D108BD9-81ED-4DB2-BD59-A6C34878D82A}">
                    <a16:rowId xmlns:a16="http://schemas.microsoft.com/office/drawing/2014/main" val="22398749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a:t>
                      </a:r>
                    </a:p>
                  </a:txBody>
                  <a:tcPr/>
                </a:tc>
                <a:extLst>
                  <a:ext uri="{0D108BD9-81ED-4DB2-BD59-A6C34878D82A}">
                    <a16:rowId xmlns:a16="http://schemas.microsoft.com/office/drawing/2014/main" val="26412473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2.4 %</a:t>
                      </a:r>
                    </a:p>
                  </a:txBody>
                  <a:tcPr/>
                </a:tc>
                <a:extLst>
                  <a:ext uri="{0D108BD9-81ED-4DB2-BD59-A6C34878D82A}">
                    <a16:rowId xmlns:a16="http://schemas.microsoft.com/office/drawing/2014/main" val="38826971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2.3 %</a:t>
                      </a:r>
                    </a:p>
                  </a:txBody>
                  <a:tcPr/>
                </a:tc>
                <a:extLst>
                  <a:ext uri="{0D108BD9-81ED-4DB2-BD59-A6C34878D82A}">
                    <a16:rowId xmlns:a16="http://schemas.microsoft.com/office/drawing/2014/main" val="26352765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2.3 %</a:t>
                      </a:r>
                    </a:p>
                  </a:txBody>
                  <a:tcPr/>
                </a:tc>
                <a:extLst>
                  <a:ext uri="{0D108BD9-81ED-4DB2-BD59-A6C34878D82A}">
                    <a16:rowId xmlns:a16="http://schemas.microsoft.com/office/drawing/2014/main" val="3198006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2.0 %</a:t>
                      </a:r>
                    </a:p>
                  </a:txBody>
                  <a:tcPr/>
                </a:tc>
                <a:extLst>
                  <a:ext uri="{0D108BD9-81ED-4DB2-BD59-A6C34878D82A}">
                    <a16:rowId xmlns:a16="http://schemas.microsoft.com/office/drawing/2014/main" val="6920622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Tawau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1.9 %</a:t>
                      </a:r>
                    </a:p>
                  </a:txBody>
                  <a:tcPr/>
                </a:tc>
                <a:extLst>
                  <a:ext uri="{0D108BD9-81ED-4DB2-BD59-A6C34878D82A}">
                    <a16:rowId xmlns:a16="http://schemas.microsoft.com/office/drawing/2014/main" val="20414743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Sabah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extLst>
                  <a:ext uri="{0D108BD9-81ED-4DB2-BD59-A6C34878D82A}">
                    <a16:rowId xmlns:a16="http://schemas.microsoft.com/office/drawing/2014/main" val="3883637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Sandakan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extLst>
                  <a:ext uri="{0D108BD9-81ED-4DB2-BD59-A6C34878D82A}">
                    <a16:rowId xmlns:a16="http://schemas.microsoft.com/office/drawing/2014/main" val="10562148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Selangor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3647860410"/>
                  </a:ext>
                </a:extLst>
              </a:tr>
            </a:tbl>
          </a:graphicData>
        </a:graphic>
      </p:graphicFrame>
      <p:sp>
        <p:nvSpPr>
          <p:cNvPr id="4" name="Text Placeholder 3">
            <a:extLst>
              <a:ext uri="{FF2B5EF4-FFF2-40B4-BE49-F238E27FC236}">
                <a16:creationId xmlns:a16="http://schemas.microsoft.com/office/drawing/2014/main" id="{D9020211-B6C0-405E-8AC4-71203B695ECB}"/>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6168386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48DDF9-6888-4AC3-A6CC-980734ED4698}"/>
              </a:ext>
            </a:extLst>
          </p:cNvPr>
          <p:cNvSpPr>
            <a:spLocks noGrp="1"/>
          </p:cNvSpPr>
          <p:nvPr>
            <p:ph type="title"/>
          </p:nvPr>
        </p:nvSpPr>
        <p:spPr/>
        <p:txBody>
          <a:bodyPr/>
          <a:lstStyle/>
          <a:p>
            <a:r>
              <a:rPr lang="en-US"/>
              <a:t>Facebook Fans By City Table | Buttercup Malaysia - 3 of 3</a:t>
            </a:r>
          </a:p>
        </p:txBody>
      </p:sp>
      <p:graphicFrame>
        <p:nvGraphicFramePr>
          <p:cNvPr id="5" name="Table Placeholder 4">
            <a:extLst>
              <a:ext uri="{FF2B5EF4-FFF2-40B4-BE49-F238E27FC236}">
                <a16:creationId xmlns:a16="http://schemas.microsoft.com/office/drawing/2014/main" id="{DF340BBF-B0F2-4089-832D-E1128490EBCE}"/>
              </a:ext>
            </a:extLst>
          </p:cNvPr>
          <p:cNvGraphicFramePr>
            <a:graphicFrameLocks noGrp="1"/>
          </p:cNvGraphicFramePr>
          <p:nvPr>
            <p:ph type="tbl" sz="quarter" idx="13"/>
            <p:extLst>
              <p:ext uri="{D42A27DB-BD31-4B8C-83A1-F6EECF244321}">
                <p14:modId xmlns:p14="http://schemas.microsoft.com/office/powerpoint/2010/main" val="14416660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484902907"/>
                    </a:ext>
                  </a:extLst>
                </a:gridCol>
                <a:gridCol w="1645920">
                  <a:extLst>
                    <a:ext uri="{9D8B030D-6E8A-4147-A177-3AD203B41FA5}">
                      <a16:colId xmlns:a16="http://schemas.microsoft.com/office/drawing/2014/main" val="91873364"/>
                    </a:ext>
                  </a:extLst>
                </a:gridCol>
                <a:gridCol w="1645920">
                  <a:extLst>
                    <a:ext uri="{9D8B030D-6E8A-4147-A177-3AD203B41FA5}">
                      <a16:colId xmlns:a16="http://schemas.microsoft.com/office/drawing/2014/main" val="29906547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051565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Rawang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11201398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9156068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Kajang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41006135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Taiping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13178151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Puchong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1772291848"/>
                  </a:ext>
                </a:extLst>
              </a:tr>
            </a:tbl>
          </a:graphicData>
        </a:graphic>
      </p:graphicFrame>
      <p:sp>
        <p:nvSpPr>
          <p:cNvPr id="4" name="Text Placeholder 3">
            <a:extLst>
              <a:ext uri="{FF2B5EF4-FFF2-40B4-BE49-F238E27FC236}">
                <a16:creationId xmlns:a16="http://schemas.microsoft.com/office/drawing/2014/main" id="{CE6C8E7C-40AB-4355-B913-21E5792EB44A}"/>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385011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6296EB-0873-4B05-9D9C-66E7201CED06}"/>
              </a:ext>
            </a:extLst>
          </p:cNvPr>
          <p:cNvSpPr>
            <a:spLocks noGrp="1"/>
          </p:cNvSpPr>
          <p:nvPr>
            <p:ph type="title"/>
          </p:nvPr>
        </p:nvSpPr>
        <p:spPr/>
        <p:txBody>
          <a:bodyPr/>
          <a:lstStyle/>
          <a:p>
            <a:r>
              <a:rPr lang="en-US"/>
              <a:t>Facebook Total Engagements over Time (monthly) | Buttercup Malaysia</a:t>
            </a:r>
          </a:p>
        </p:txBody>
      </p:sp>
      <p:graphicFrame>
        <p:nvGraphicFramePr>
          <p:cNvPr id="6" name="Chart Placeholder 5">
            <a:extLst>
              <a:ext uri="{FF2B5EF4-FFF2-40B4-BE49-F238E27FC236}">
                <a16:creationId xmlns:a16="http://schemas.microsoft.com/office/drawing/2014/main" id="{44A253C8-BCE8-47DF-A8B6-407728CC3B54}"/>
              </a:ext>
            </a:extLst>
          </p:cNvPr>
          <p:cNvGraphicFramePr>
            <a:graphicFrameLocks noGrp="1"/>
          </p:cNvGraphicFramePr>
          <p:nvPr>
            <p:ph type="chart" sz="quarter" idx="13"/>
            <p:extLst>
              <p:ext uri="{D42A27DB-BD31-4B8C-83A1-F6EECF244321}">
                <p14:modId xmlns:p14="http://schemas.microsoft.com/office/powerpoint/2010/main" val="2835939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5234F70-7A25-45DD-B985-CEE3D09FE1DF}"/>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1B082A2C-C93F-4022-8D9C-B10768993A2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886169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659AA9-ADB8-473C-BD1E-2D68517B7ED9}"/>
              </a:ext>
            </a:extLst>
          </p:cNvPr>
          <p:cNvSpPr>
            <a:spLocks noGrp="1"/>
          </p:cNvSpPr>
          <p:nvPr>
            <p:ph type="title"/>
          </p:nvPr>
        </p:nvSpPr>
        <p:spPr/>
        <p:txBody>
          <a:bodyPr/>
          <a:lstStyle/>
          <a:p>
            <a:r>
              <a:rPr lang="en-US"/>
              <a:t>Facebook Own Posts Table | Buttercup Malaysia - 1 of 17</a:t>
            </a:r>
          </a:p>
        </p:txBody>
      </p:sp>
      <p:graphicFrame>
        <p:nvGraphicFramePr>
          <p:cNvPr id="5" name="Table Placeholder 4">
            <a:extLst>
              <a:ext uri="{FF2B5EF4-FFF2-40B4-BE49-F238E27FC236}">
                <a16:creationId xmlns:a16="http://schemas.microsoft.com/office/drawing/2014/main" id="{DAD7B742-FAEC-496A-B4EE-6D32721EC31D}"/>
              </a:ext>
            </a:extLst>
          </p:cNvPr>
          <p:cNvGraphicFramePr>
            <a:graphicFrameLocks noGrp="1"/>
          </p:cNvGraphicFramePr>
          <p:nvPr>
            <p:ph type="tbl" sz="quarter" idx="13"/>
            <p:extLst>
              <p:ext uri="{D42A27DB-BD31-4B8C-83A1-F6EECF244321}">
                <p14:modId xmlns:p14="http://schemas.microsoft.com/office/powerpoint/2010/main" val="6944713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17346662"/>
                    </a:ext>
                  </a:extLst>
                </a:gridCol>
                <a:gridCol w="822960">
                  <a:extLst>
                    <a:ext uri="{9D8B030D-6E8A-4147-A177-3AD203B41FA5}">
                      <a16:colId xmlns:a16="http://schemas.microsoft.com/office/drawing/2014/main" val="1119030782"/>
                    </a:ext>
                  </a:extLst>
                </a:gridCol>
                <a:gridCol w="822960">
                  <a:extLst>
                    <a:ext uri="{9D8B030D-6E8A-4147-A177-3AD203B41FA5}">
                      <a16:colId xmlns:a16="http://schemas.microsoft.com/office/drawing/2014/main" val="1291043659"/>
                    </a:ext>
                  </a:extLst>
                </a:gridCol>
                <a:gridCol w="822960">
                  <a:extLst>
                    <a:ext uri="{9D8B030D-6E8A-4147-A177-3AD203B41FA5}">
                      <a16:colId xmlns:a16="http://schemas.microsoft.com/office/drawing/2014/main" val="3264697796"/>
                    </a:ext>
                  </a:extLst>
                </a:gridCol>
                <a:gridCol w="822960">
                  <a:extLst>
                    <a:ext uri="{9D8B030D-6E8A-4147-A177-3AD203B41FA5}">
                      <a16:colId xmlns:a16="http://schemas.microsoft.com/office/drawing/2014/main" val="1304766682"/>
                    </a:ext>
                  </a:extLst>
                </a:gridCol>
                <a:gridCol w="822960">
                  <a:extLst>
                    <a:ext uri="{9D8B030D-6E8A-4147-A177-3AD203B41FA5}">
                      <a16:colId xmlns:a16="http://schemas.microsoft.com/office/drawing/2014/main" val="866811314"/>
                    </a:ext>
                  </a:extLst>
                </a:gridCol>
                <a:gridCol w="822960">
                  <a:extLst>
                    <a:ext uri="{9D8B030D-6E8A-4147-A177-3AD203B41FA5}">
                      <a16:colId xmlns:a16="http://schemas.microsoft.com/office/drawing/2014/main" val="21058919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94636279"/>
                  </a:ext>
                </a:extLst>
              </a:tr>
            </a:tbl>
          </a:graphicData>
        </a:graphic>
      </p:graphicFrame>
      <p:sp>
        <p:nvSpPr>
          <p:cNvPr id="4" name="Text Placeholder 3">
            <a:extLst>
              <a:ext uri="{FF2B5EF4-FFF2-40B4-BE49-F238E27FC236}">
                <a16:creationId xmlns:a16="http://schemas.microsoft.com/office/drawing/2014/main" id="{6FB2D39D-1F3D-4612-AB0F-837DD7E186F9}"/>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41202713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393FAD-C6D8-41EC-A941-C038C5811702}"/>
              </a:ext>
            </a:extLst>
          </p:cNvPr>
          <p:cNvSpPr>
            <a:spLocks noGrp="1"/>
          </p:cNvSpPr>
          <p:nvPr>
            <p:ph type="title"/>
          </p:nvPr>
        </p:nvSpPr>
        <p:spPr/>
        <p:txBody>
          <a:bodyPr/>
          <a:lstStyle/>
          <a:p>
            <a:r>
              <a:rPr lang="en-US"/>
              <a:t>Facebook Own Posts Table | Buttercup Malaysia - 2 of 17</a:t>
            </a:r>
          </a:p>
        </p:txBody>
      </p:sp>
      <p:graphicFrame>
        <p:nvGraphicFramePr>
          <p:cNvPr id="5" name="Table Placeholder 4">
            <a:extLst>
              <a:ext uri="{FF2B5EF4-FFF2-40B4-BE49-F238E27FC236}">
                <a16:creationId xmlns:a16="http://schemas.microsoft.com/office/drawing/2014/main" id="{5AECDDEA-DE01-4B78-9897-5B146196DD8E}"/>
              </a:ext>
            </a:extLst>
          </p:cNvPr>
          <p:cNvGraphicFramePr>
            <a:graphicFrameLocks noGrp="1"/>
          </p:cNvGraphicFramePr>
          <p:nvPr>
            <p:ph type="tbl" sz="quarter" idx="13"/>
            <p:extLst>
              <p:ext uri="{D42A27DB-BD31-4B8C-83A1-F6EECF244321}">
                <p14:modId xmlns:p14="http://schemas.microsoft.com/office/powerpoint/2010/main" val="17005233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179012314"/>
                    </a:ext>
                  </a:extLst>
                </a:gridCol>
                <a:gridCol w="822960">
                  <a:extLst>
                    <a:ext uri="{9D8B030D-6E8A-4147-A177-3AD203B41FA5}">
                      <a16:colId xmlns:a16="http://schemas.microsoft.com/office/drawing/2014/main" val="456433422"/>
                    </a:ext>
                  </a:extLst>
                </a:gridCol>
                <a:gridCol w="822960">
                  <a:extLst>
                    <a:ext uri="{9D8B030D-6E8A-4147-A177-3AD203B41FA5}">
                      <a16:colId xmlns:a16="http://schemas.microsoft.com/office/drawing/2014/main" val="1927975449"/>
                    </a:ext>
                  </a:extLst>
                </a:gridCol>
                <a:gridCol w="822960">
                  <a:extLst>
                    <a:ext uri="{9D8B030D-6E8A-4147-A177-3AD203B41FA5}">
                      <a16:colId xmlns:a16="http://schemas.microsoft.com/office/drawing/2014/main" val="4180410819"/>
                    </a:ext>
                  </a:extLst>
                </a:gridCol>
                <a:gridCol w="822960">
                  <a:extLst>
                    <a:ext uri="{9D8B030D-6E8A-4147-A177-3AD203B41FA5}">
                      <a16:colId xmlns:a16="http://schemas.microsoft.com/office/drawing/2014/main" val="2684958301"/>
                    </a:ext>
                  </a:extLst>
                </a:gridCol>
                <a:gridCol w="822960">
                  <a:extLst>
                    <a:ext uri="{9D8B030D-6E8A-4147-A177-3AD203B41FA5}">
                      <a16:colId xmlns:a16="http://schemas.microsoft.com/office/drawing/2014/main" val="4111094049"/>
                    </a:ext>
                  </a:extLst>
                </a:gridCol>
                <a:gridCol w="822960">
                  <a:extLst>
                    <a:ext uri="{9D8B030D-6E8A-4147-A177-3AD203B41FA5}">
                      <a16:colId xmlns:a16="http://schemas.microsoft.com/office/drawing/2014/main" val="36464007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86373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- 2020-09-30 12:00:01</a:t>
                      </a:r>
                      <a:r>
                        <a:rPr kumimoji="0" lang="en-US" sz="1000" b="0" i="0" u="none" strike="noStrike" kern="1200" cap="none" spc="0" normalizeH="0" baseline="0" noProof="0">
                          <a:ln>
                            <a:noFill/>
                          </a:ln>
                          <a:solidFill>
                            <a:prstClr val="black"/>
                          </a:solidFill>
                          <a:effectLst/>
                          <a:uLnTx/>
                          <a:uFillTx/>
                          <a:latin typeface="+mn-lt"/>
                          <a:ea typeface="+mn-ea"/>
                          <a:cs typeface="+mn-cs"/>
                        </a:rPr>
                        <a:t>
 Selalu kalau nak makan makaroni dan keju di luar pasti mahal kan? Buttercup nak kongsi resipi makaroni dan keju yang senang dan mudah untuk dibuat di rumah! Tak payah susah-susah lagi untuk keluar dan beli. 
#ResipiButtercup #SedapDenganButtercup
Makaroni dan Keju Buttercup
Bahan-bahan:
¼ cawan Buttercup
227g makaroni
¼ cawan tepung serbaguna 
½ sudu kecil garam 
Secubit lada hitam sebagai perasa
2 cawan susu 
2 cawan keju cheddar yang telah diparut
Arahan:
1. Panaskan periuk besar yang telah diisi air. Masukkan makaroni ke dalam periuk tersebut dan biarkan ia untuk masak. Kacau sekali-sekala sehingga ia masak dan al dente, lebih kurang 8 minit. 
2. Dalam periuk yang lain pula, masukkan Buttercup, tepung, garam dan lada hitam dan gaulkan sehinga sebati selama 5 minit. 
3. Kemudian, masukkan susu secara perlahan-lahan ke dalam adunan tadi dan kacau sehingga ia terlihat lembut dan berbuih. Masak selama 5 minit. 
4. Setelah itu, masukkan keju cheddar dan kacau sehingga keju cair dalam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371099596"/>
                  </a:ext>
                </a:extLst>
              </a:tr>
            </a:tbl>
          </a:graphicData>
        </a:graphic>
      </p:graphicFrame>
      <p:sp>
        <p:nvSpPr>
          <p:cNvPr id="4" name="Text Placeholder 3">
            <a:extLst>
              <a:ext uri="{FF2B5EF4-FFF2-40B4-BE49-F238E27FC236}">
                <a16:creationId xmlns:a16="http://schemas.microsoft.com/office/drawing/2014/main" id="{6A7EC17E-B9FF-4DC6-BDC2-D8408968A35C}"/>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77760698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2DC7E0-7F69-438E-A93E-1D1FBF01DBE5}"/>
              </a:ext>
            </a:extLst>
          </p:cNvPr>
          <p:cNvSpPr>
            <a:spLocks noGrp="1"/>
          </p:cNvSpPr>
          <p:nvPr>
            <p:ph type="title"/>
          </p:nvPr>
        </p:nvSpPr>
        <p:spPr/>
        <p:txBody>
          <a:bodyPr/>
          <a:lstStyle/>
          <a:p>
            <a:r>
              <a:rPr lang="en-US"/>
              <a:t>Facebook Own Posts Table | Buttercup Malaysia - 3 of 17</a:t>
            </a:r>
          </a:p>
        </p:txBody>
      </p:sp>
      <p:graphicFrame>
        <p:nvGraphicFramePr>
          <p:cNvPr id="5" name="Table Placeholder 4">
            <a:extLst>
              <a:ext uri="{FF2B5EF4-FFF2-40B4-BE49-F238E27FC236}">
                <a16:creationId xmlns:a16="http://schemas.microsoft.com/office/drawing/2014/main" id="{1CE08289-A26C-4913-B78E-F5F1555DE4C4}"/>
              </a:ext>
            </a:extLst>
          </p:cNvPr>
          <p:cNvGraphicFramePr>
            <a:graphicFrameLocks noGrp="1"/>
          </p:cNvGraphicFramePr>
          <p:nvPr>
            <p:ph type="tbl" sz="quarter" idx="13"/>
            <p:extLst>
              <p:ext uri="{D42A27DB-BD31-4B8C-83A1-F6EECF244321}">
                <p14:modId xmlns:p14="http://schemas.microsoft.com/office/powerpoint/2010/main" val="29228538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526802732"/>
                    </a:ext>
                  </a:extLst>
                </a:gridCol>
                <a:gridCol w="822960">
                  <a:extLst>
                    <a:ext uri="{9D8B030D-6E8A-4147-A177-3AD203B41FA5}">
                      <a16:colId xmlns:a16="http://schemas.microsoft.com/office/drawing/2014/main" val="2257916090"/>
                    </a:ext>
                  </a:extLst>
                </a:gridCol>
                <a:gridCol w="822960">
                  <a:extLst>
                    <a:ext uri="{9D8B030D-6E8A-4147-A177-3AD203B41FA5}">
                      <a16:colId xmlns:a16="http://schemas.microsoft.com/office/drawing/2014/main" val="2154271639"/>
                    </a:ext>
                  </a:extLst>
                </a:gridCol>
                <a:gridCol w="822960">
                  <a:extLst>
                    <a:ext uri="{9D8B030D-6E8A-4147-A177-3AD203B41FA5}">
                      <a16:colId xmlns:a16="http://schemas.microsoft.com/office/drawing/2014/main" val="1909122270"/>
                    </a:ext>
                  </a:extLst>
                </a:gridCol>
                <a:gridCol w="822960">
                  <a:extLst>
                    <a:ext uri="{9D8B030D-6E8A-4147-A177-3AD203B41FA5}">
                      <a16:colId xmlns:a16="http://schemas.microsoft.com/office/drawing/2014/main" val="3975303005"/>
                    </a:ext>
                  </a:extLst>
                </a:gridCol>
                <a:gridCol w="822960">
                  <a:extLst>
                    <a:ext uri="{9D8B030D-6E8A-4147-A177-3AD203B41FA5}">
                      <a16:colId xmlns:a16="http://schemas.microsoft.com/office/drawing/2014/main" val="1935942916"/>
                    </a:ext>
                  </a:extLst>
                </a:gridCol>
                <a:gridCol w="822960">
                  <a:extLst>
                    <a:ext uri="{9D8B030D-6E8A-4147-A177-3AD203B41FA5}">
                      <a16:colId xmlns:a16="http://schemas.microsoft.com/office/drawing/2014/main" val="30467018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242383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- 2020-09-28 12:00:01</a:t>
                      </a:r>
                      <a:r>
                        <a:rPr kumimoji="0" lang="en-US" sz="1000" b="0" i="0" u="none" strike="noStrike" kern="1200" cap="none" spc="0" normalizeH="0" baseline="0" noProof="0">
                          <a:ln>
                            <a:noFill/>
                          </a:ln>
                          <a:solidFill>
                            <a:prstClr val="black"/>
                          </a:solidFill>
                          <a:effectLst/>
                          <a:uLnTx/>
                          <a:uFillTx/>
                          <a:latin typeface="+mn-lt"/>
                          <a:ea typeface="+mn-ea"/>
                          <a:cs typeface="+mn-cs"/>
                        </a:rPr>
                        <a:t>
 Jadikan hari ini lebih baik daripada semalam dengan Buttercup! Tunggu apa lagi, gembirakan keluarga anda bersama Buttercup hari ini!
#ButtercupBersamaAnda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898198477"/>
                  </a:ext>
                </a:extLst>
              </a:tr>
            </a:tbl>
          </a:graphicData>
        </a:graphic>
      </p:graphicFrame>
      <p:sp>
        <p:nvSpPr>
          <p:cNvPr id="4" name="Text Placeholder 3">
            <a:extLst>
              <a:ext uri="{FF2B5EF4-FFF2-40B4-BE49-F238E27FC236}">
                <a16:creationId xmlns:a16="http://schemas.microsoft.com/office/drawing/2014/main" id="{4A049C88-B624-4F3D-8534-158B736C7154}"/>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91391159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6E2186-13CA-4843-B948-1DF8E0CE8FCE}"/>
              </a:ext>
            </a:extLst>
          </p:cNvPr>
          <p:cNvSpPr>
            <a:spLocks noGrp="1"/>
          </p:cNvSpPr>
          <p:nvPr>
            <p:ph type="title"/>
          </p:nvPr>
        </p:nvSpPr>
        <p:spPr/>
        <p:txBody>
          <a:bodyPr/>
          <a:lstStyle/>
          <a:p>
            <a:r>
              <a:rPr lang="en-US"/>
              <a:t>Facebook Own Posts Table | Buttercup Malaysia - 4 of 17</a:t>
            </a:r>
          </a:p>
        </p:txBody>
      </p:sp>
      <p:graphicFrame>
        <p:nvGraphicFramePr>
          <p:cNvPr id="5" name="Table Placeholder 4">
            <a:extLst>
              <a:ext uri="{FF2B5EF4-FFF2-40B4-BE49-F238E27FC236}">
                <a16:creationId xmlns:a16="http://schemas.microsoft.com/office/drawing/2014/main" id="{40703364-518C-4D0F-90EE-E25893C5ED06}"/>
              </a:ext>
            </a:extLst>
          </p:cNvPr>
          <p:cNvGraphicFramePr>
            <a:graphicFrameLocks noGrp="1"/>
          </p:cNvGraphicFramePr>
          <p:nvPr>
            <p:ph type="tbl" sz="quarter" idx="13"/>
            <p:extLst>
              <p:ext uri="{D42A27DB-BD31-4B8C-83A1-F6EECF244321}">
                <p14:modId xmlns:p14="http://schemas.microsoft.com/office/powerpoint/2010/main" val="34351764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844962315"/>
                    </a:ext>
                  </a:extLst>
                </a:gridCol>
                <a:gridCol w="822960">
                  <a:extLst>
                    <a:ext uri="{9D8B030D-6E8A-4147-A177-3AD203B41FA5}">
                      <a16:colId xmlns:a16="http://schemas.microsoft.com/office/drawing/2014/main" val="1528381298"/>
                    </a:ext>
                  </a:extLst>
                </a:gridCol>
                <a:gridCol w="822960">
                  <a:extLst>
                    <a:ext uri="{9D8B030D-6E8A-4147-A177-3AD203B41FA5}">
                      <a16:colId xmlns:a16="http://schemas.microsoft.com/office/drawing/2014/main" val="617887091"/>
                    </a:ext>
                  </a:extLst>
                </a:gridCol>
                <a:gridCol w="822960">
                  <a:extLst>
                    <a:ext uri="{9D8B030D-6E8A-4147-A177-3AD203B41FA5}">
                      <a16:colId xmlns:a16="http://schemas.microsoft.com/office/drawing/2014/main" val="316439410"/>
                    </a:ext>
                  </a:extLst>
                </a:gridCol>
                <a:gridCol w="822960">
                  <a:extLst>
                    <a:ext uri="{9D8B030D-6E8A-4147-A177-3AD203B41FA5}">
                      <a16:colId xmlns:a16="http://schemas.microsoft.com/office/drawing/2014/main" val="3140959967"/>
                    </a:ext>
                  </a:extLst>
                </a:gridCol>
                <a:gridCol w="822960">
                  <a:extLst>
                    <a:ext uri="{9D8B030D-6E8A-4147-A177-3AD203B41FA5}">
                      <a16:colId xmlns:a16="http://schemas.microsoft.com/office/drawing/2014/main" val="3771498331"/>
                    </a:ext>
                  </a:extLst>
                </a:gridCol>
                <a:gridCol w="822960">
                  <a:extLst>
                    <a:ext uri="{9D8B030D-6E8A-4147-A177-3AD203B41FA5}">
                      <a16:colId xmlns:a16="http://schemas.microsoft.com/office/drawing/2014/main" val="40298408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604001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- 2020-09-26 10:00:01</a:t>
                      </a:r>
                      <a:r>
                        <a:rPr kumimoji="0" lang="en-US" sz="1000" b="0" i="0" u="none" strike="noStrike" kern="1200" cap="none" spc="0" normalizeH="0" baseline="0" noProof="0">
                          <a:ln>
                            <a:noFill/>
                          </a:ln>
                          <a:solidFill>
                            <a:prstClr val="black"/>
                          </a:solidFill>
                          <a:effectLst/>
                          <a:uLnTx/>
                          <a:uFillTx/>
                          <a:latin typeface="+mn-lt"/>
                          <a:ea typeface="+mn-ea"/>
                          <a:cs typeface="+mn-cs"/>
                        </a:rPr>
                        <a:t>
 Kek batik merupakan pemanis mulut yang amat popular di Malaysia. Rasanya penuh dengan coklat tambah pula rasa lemak daripada biskut dan Buttercup Luxury Spread pasti tidak akan mengecewakan anda! Cuba resipi kek batik Buttercup hari ini. 
#ResipiButtercup #SedapDenganButtercup
Kek Batik Buttercup
Bahan-bahan: 
250g Buttercup 
200g serbuk coklat pilihan anda
¾ tin susu pekat manis
2 sudu besar serbuk koko
1 pek biskut marie
Arahan: 
1. Lapik loyang dengan kertas minyak supaya apabila sejuk nanti mudah untuk dikeluarkan. 
2. Potong Buttercup menjadi kiub dan cairkan di dalam periuk dengan api sederhana. 
3. Masukkan serbuk coklat, susu pekat dan serbuk koko, kacau sehingga pekat dan sebati. 
4. Susun biskut marie dalam loyang kemudian sendukkan adunan coklat dan sapu rata sebagai lapisan atas. 
5. Susun secara berselang seli antara lapisan biskut marie dan adunan coklat sehingga habis. 
6. Sejukkan di dalam peti sejuk semalaman. Keluarkan dan potong untuk dihidangkan! 
Sumber: https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049546000"/>
                  </a:ext>
                </a:extLst>
              </a:tr>
            </a:tbl>
          </a:graphicData>
        </a:graphic>
      </p:graphicFrame>
      <p:sp>
        <p:nvSpPr>
          <p:cNvPr id="4" name="Text Placeholder 3">
            <a:extLst>
              <a:ext uri="{FF2B5EF4-FFF2-40B4-BE49-F238E27FC236}">
                <a16:creationId xmlns:a16="http://schemas.microsoft.com/office/drawing/2014/main" id="{C6C73922-04E9-4265-8892-0D4F67B505A3}"/>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44649964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8A0D87-E86C-4A6F-9099-85DD9B9D00AC}"/>
              </a:ext>
            </a:extLst>
          </p:cNvPr>
          <p:cNvSpPr>
            <a:spLocks noGrp="1"/>
          </p:cNvSpPr>
          <p:nvPr>
            <p:ph type="title"/>
          </p:nvPr>
        </p:nvSpPr>
        <p:spPr/>
        <p:txBody>
          <a:bodyPr/>
          <a:lstStyle/>
          <a:p>
            <a:r>
              <a:rPr lang="en-US"/>
              <a:t>Facebook Own Posts Table | Buttercup Malaysia - 5 of 17</a:t>
            </a:r>
          </a:p>
        </p:txBody>
      </p:sp>
      <p:graphicFrame>
        <p:nvGraphicFramePr>
          <p:cNvPr id="5" name="Table Placeholder 4">
            <a:extLst>
              <a:ext uri="{FF2B5EF4-FFF2-40B4-BE49-F238E27FC236}">
                <a16:creationId xmlns:a16="http://schemas.microsoft.com/office/drawing/2014/main" id="{37D1AE75-2DE5-4F25-84AE-C65C9302DFD1}"/>
              </a:ext>
            </a:extLst>
          </p:cNvPr>
          <p:cNvGraphicFramePr>
            <a:graphicFrameLocks noGrp="1"/>
          </p:cNvGraphicFramePr>
          <p:nvPr>
            <p:ph type="tbl" sz="quarter" idx="13"/>
            <p:extLst>
              <p:ext uri="{D42A27DB-BD31-4B8C-83A1-F6EECF244321}">
                <p14:modId xmlns:p14="http://schemas.microsoft.com/office/powerpoint/2010/main" val="21082551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949779491"/>
                    </a:ext>
                  </a:extLst>
                </a:gridCol>
                <a:gridCol w="822960">
                  <a:extLst>
                    <a:ext uri="{9D8B030D-6E8A-4147-A177-3AD203B41FA5}">
                      <a16:colId xmlns:a16="http://schemas.microsoft.com/office/drawing/2014/main" val="2414712661"/>
                    </a:ext>
                  </a:extLst>
                </a:gridCol>
                <a:gridCol w="822960">
                  <a:extLst>
                    <a:ext uri="{9D8B030D-6E8A-4147-A177-3AD203B41FA5}">
                      <a16:colId xmlns:a16="http://schemas.microsoft.com/office/drawing/2014/main" val="2905772446"/>
                    </a:ext>
                  </a:extLst>
                </a:gridCol>
                <a:gridCol w="822960">
                  <a:extLst>
                    <a:ext uri="{9D8B030D-6E8A-4147-A177-3AD203B41FA5}">
                      <a16:colId xmlns:a16="http://schemas.microsoft.com/office/drawing/2014/main" val="1217603367"/>
                    </a:ext>
                  </a:extLst>
                </a:gridCol>
                <a:gridCol w="822960">
                  <a:extLst>
                    <a:ext uri="{9D8B030D-6E8A-4147-A177-3AD203B41FA5}">
                      <a16:colId xmlns:a16="http://schemas.microsoft.com/office/drawing/2014/main" val="4012725471"/>
                    </a:ext>
                  </a:extLst>
                </a:gridCol>
                <a:gridCol w="822960">
                  <a:extLst>
                    <a:ext uri="{9D8B030D-6E8A-4147-A177-3AD203B41FA5}">
                      <a16:colId xmlns:a16="http://schemas.microsoft.com/office/drawing/2014/main" val="2031820565"/>
                    </a:ext>
                  </a:extLst>
                </a:gridCol>
                <a:gridCol w="822960">
                  <a:extLst>
                    <a:ext uri="{9D8B030D-6E8A-4147-A177-3AD203B41FA5}">
                      <a16:colId xmlns:a16="http://schemas.microsoft.com/office/drawing/2014/main" val="26143849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695463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- 2020-09-24 12:30:00</a:t>
                      </a:r>
                      <a:r>
                        <a:rPr kumimoji="0" lang="en-US" sz="1000" b="0" i="0" u="none" strike="noStrike" kern="1200" cap="none" spc="0" normalizeH="0" baseline="0" noProof="0">
                          <a:ln>
                            <a:noFill/>
                          </a:ln>
                          <a:solidFill>
                            <a:prstClr val="black"/>
                          </a:solidFill>
                          <a:effectLst/>
                          <a:uLnTx/>
                          <a:uFillTx/>
                          <a:latin typeface="+mn-lt"/>
                          <a:ea typeface="+mn-ea"/>
                          <a:cs typeface="+mn-cs"/>
                        </a:rPr>
                        <a:t>
 Pernahkah anda cuba mereneh jagung di dalam susu? Susu akan menyerlahkan rasa manis jagung yang secukupnya. Bila ditambah dengan sapuan Buttercup Garlic Spread sebelum dihidangkan, rasa dan aroma jagung akan menjadi sungguh istimewa! Cubalah kombinasi hebat ini untuk snek petang anak-anak anda hari ini. ❤
#ResipiButtercup #SedapDenganButtercup
Jagung Manis Buttercup Garlic Spread
Bahan-bahan:
½ cawan Buttercup Garlic Spread
4 tongkol jagung segar
1 liter susu penuh krim
2 cawan air (atau yang secukupnya untuk masak jagung sepenuhnya)
1 sudu kecil garam
Arahan:
1. Satukan jagung, susu, air dan garam bersama dalam satu periuk dan didihkan.
2. Apabila susu mula naik, perlahankan api dan reneh perlahan sehingga  jagung lembut, dalam masa 5-8 minit.
3. Sementara menunggu jagung direbus, pastikan Buttercup Garlic Spread berada di suhu bilik agar mudah untuk disapukan ke atas jagung.
4. Setelah jagung siap direbus, keluarkan dari periuk dan sapukan Buttercup Garlic Spread dan siap untuk 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181619205"/>
                  </a:ext>
                </a:extLst>
              </a:tr>
            </a:tbl>
          </a:graphicData>
        </a:graphic>
      </p:graphicFrame>
      <p:sp>
        <p:nvSpPr>
          <p:cNvPr id="4" name="Text Placeholder 3">
            <a:extLst>
              <a:ext uri="{FF2B5EF4-FFF2-40B4-BE49-F238E27FC236}">
                <a16:creationId xmlns:a16="http://schemas.microsoft.com/office/drawing/2014/main" id="{24AABAC3-975F-40CB-893D-74242B0ABC16}"/>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42148273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7C6002-DC47-4B60-B4FC-460871161461}"/>
              </a:ext>
            </a:extLst>
          </p:cNvPr>
          <p:cNvSpPr>
            <a:spLocks noGrp="1"/>
          </p:cNvSpPr>
          <p:nvPr>
            <p:ph type="title"/>
          </p:nvPr>
        </p:nvSpPr>
        <p:spPr/>
        <p:txBody>
          <a:bodyPr/>
          <a:lstStyle/>
          <a:p>
            <a:r>
              <a:rPr lang="en-US"/>
              <a:t>Facebook Own Posts Table | Buttercup Malaysia - 6 of 17</a:t>
            </a:r>
          </a:p>
        </p:txBody>
      </p:sp>
      <p:graphicFrame>
        <p:nvGraphicFramePr>
          <p:cNvPr id="5" name="Table Placeholder 4">
            <a:extLst>
              <a:ext uri="{FF2B5EF4-FFF2-40B4-BE49-F238E27FC236}">
                <a16:creationId xmlns:a16="http://schemas.microsoft.com/office/drawing/2014/main" id="{68889692-4B73-4D18-AA9D-68563B4D12CC}"/>
              </a:ext>
            </a:extLst>
          </p:cNvPr>
          <p:cNvGraphicFramePr>
            <a:graphicFrameLocks noGrp="1"/>
          </p:cNvGraphicFramePr>
          <p:nvPr>
            <p:ph type="tbl" sz="quarter" idx="13"/>
            <p:extLst>
              <p:ext uri="{D42A27DB-BD31-4B8C-83A1-F6EECF244321}">
                <p14:modId xmlns:p14="http://schemas.microsoft.com/office/powerpoint/2010/main" val="42522326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394454320"/>
                    </a:ext>
                  </a:extLst>
                </a:gridCol>
                <a:gridCol w="822960">
                  <a:extLst>
                    <a:ext uri="{9D8B030D-6E8A-4147-A177-3AD203B41FA5}">
                      <a16:colId xmlns:a16="http://schemas.microsoft.com/office/drawing/2014/main" val="4275641104"/>
                    </a:ext>
                  </a:extLst>
                </a:gridCol>
                <a:gridCol w="822960">
                  <a:extLst>
                    <a:ext uri="{9D8B030D-6E8A-4147-A177-3AD203B41FA5}">
                      <a16:colId xmlns:a16="http://schemas.microsoft.com/office/drawing/2014/main" val="1911099393"/>
                    </a:ext>
                  </a:extLst>
                </a:gridCol>
                <a:gridCol w="822960">
                  <a:extLst>
                    <a:ext uri="{9D8B030D-6E8A-4147-A177-3AD203B41FA5}">
                      <a16:colId xmlns:a16="http://schemas.microsoft.com/office/drawing/2014/main" val="4247117284"/>
                    </a:ext>
                  </a:extLst>
                </a:gridCol>
                <a:gridCol w="822960">
                  <a:extLst>
                    <a:ext uri="{9D8B030D-6E8A-4147-A177-3AD203B41FA5}">
                      <a16:colId xmlns:a16="http://schemas.microsoft.com/office/drawing/2014/main" val="2456738245"/>
                    </a:ext>
                  </a:extLst>
                </a:gridCol>
                <a:gridCol w="822960">
                  <a:extLst>
                    <a:ext uri="{9D8B030D-6E8A-4147-A177-3AD203B41FA5}">
                      <a16:colId xmlns:a16="http://schemas.microsoft.com/office/drawing/2014/main" val="74074116"/>
                    </a:ext>
                  </a:extLst>
                </a:gridCol>
                <a:gridCol w="822960">
                  <a:extLst>
                    <a:ext uri="{9D8B030D-6E8A-4147-A177-3AD203B41FA5}">
                      <a16:colId xmlns:a16="http://schemas.microsoft.com/office/drawing/2014/main" val="19898463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72520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- 2020-09-22 12:00:00</a:t>
                      </a:r>
                      <a:r>
                        <a:rPr kumimoji="0" lang="en-US" sz="1000" b="0" i="0" u="none" strike="noStrike" kern="1200" cap="none" spc="0" normalizeH="0" baseline="0" noProof="0">
                          <a:ln>
                            <a:noFill/>
                          </a:ln>
                          <a:solidFill>
                            <a:prstClr val="black"/>
                          </a:solidFill>
                          <a:effectLst/>
                          <a:uLnTx/>
                          <a:uFillTx/>
                          <a:latin typeface="+mn-lt"/>
                          <a:ea typeface="+mn-ea"/>
                          <a:cs typeface="+mn-cs"/>
                        </a:rPr>
                        <a:t>
 #TipButtercup kembali lagi! Hari ini Buttercup akan kongsikan satu tip yang sangat penting, lagi-lagi pada musim pandemik ini. Ianya adalah, tip mencuci berus pastri dengan betul. 
Berus pastri mungkin kelihatan seperti mudah untuk dibersihkan, tetapi tidak untuk bulu di berus itu. Untuk membersihkannya dengan betul, anda perlu basuh berus dengan air sabun yang panas untuk beberapa kali dan bilas. Mudah kan?
Sumber: https://www.leaf.tv/articles/how-to-clean-and-store-baking-tools-and-equipment/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96698847"/>
                  </a:ext>
                </a:extLst>
              </a:tr>
            </a:tbl>
          </a:graphicData>
        </a:graphic>
      </p:graphicFrame>
      <p:sp>
        <p:nvSpPr>
          <p:cNvPr id="4" name="Text Placeholder 3">
            <a:extLst>
              <a:ext uri="{FF2B5EF4-FFF2-40B4-BE49-F238E27FC236}">
                <a16:creationId xmlns:a16="http://schemas.microsoft.com/office/drawing/2014/main" id="{38E56514-9104-4E0C-B266-F27C25B5CA44}"/>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8702596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7ED2A2-F5E5-45AB-8BE4-4660709121FE}"/>
              </a:ext>
            </a:extLst>
          </p:cNvPr>
          <p:cNvSpPr>
            <a:spLocks noGrp="1"/>
          </p:cNvSpPr>
          <p:nvPr>
            <p:ph type="title"/>
          </p:nvPr>
        </p:nvSpPr>
        <p:spPr/>
        <p:txBody>
          <a:bodyPr/>
          <a:lstStyle/>
          <a:p>
            <a:r>
              <a:rPr lang="en-US"/>
              <a:t>Facebook Own Posts Table | Buttercup Malaysia - 7 of 17</a:t>
            </a:r>
          </a:p>
        </p:txBody>
      </p:sp>
      <p:graphicFrame>
        <p:nvGraphicFramePr>
          <p:cNvPr id="5" name="Table Placeholder 4">
            <a:extLst>
              <a:ext uri="{FF2B5EF4-FFF2-40B4-BE49-F238E27FC236}">
                <a16:creationId xmlns:a16="http://schemas.microsoft.com/office/drawing/2014/main" id="{BF2AAABF-DED3-4A9E-AECC-FB68810851DB}"/>
              </a:ext>
            </a:extLst>
          </p:cNvPr>
          <p:cNvGraphicFramePr>
            <a:graphicFrameLocks noGrp="1"/>
          </p:cNvGraphicFramePr>
          <p:nvPr>
            <p:ph type="tbl" sz="quarter" idx="13"/>
            <p:extLst>
              <p:ext uri="{D42A27DB-BD31-4B8C-83A1-F6EECF244321}">
                <p14:modId xmlns:p14="http://schemas.microsoft.com/office/powerpoint/2010/main" val="40920196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913430074"/>
                    </a:ext>
                  </a:extLst>
                </a:gridCol>
                <a:gridCol w="822960">
                  <a:extLst>
                    <a:ext uri="{9D8B030D-6E8A-4147-A177-3AD203B41FA5}">
                      <a16:colId xmlns:a16="http://schemas.microsoft.com/office/drawing/2014/main" val="3598811211"/>
                    </a:ext>
                  </a:extLst>
                </a:gridCol>
                <a:gridCol w="822960">
                  <a:extLst>
                    <a:ext uri="{9D8B030D-6E8A-4147-A177-3AD203B41FA5}">
                      <a16:colId xmlns:a16="http://schemas.microsoft.com/office/drawing/2014/main" val="1068286811"/>
                    </a:ext>
                  </a:extLst>
                </a:gridCol>
                <a:gridCol w="822960">
                  <a:extLst>
                    <a:ext uri="{9D8B030D-6E8A-4147-A177-3AD203B41FA5}">
                      <a16:colId xmlns:a16="http://schemas.microsoft.com/office/drawing/2014/main" val="2598993150"/>
                    </a:ext>
                  </a:extLst>
                </a:gridCol>
                <a:gridCol w="822960">
                  <a:extLst>
                    <a:ext uri="{9D8B030D-6E8A-4147-A177-3AD203B41FA5}">
                      <a16:colId xmlns:a16="http://schemas.microsoft.com/office/drawing/2014/main" val="422289056"/>
                    </a:ext>
                  </a:extLst>
                </a:gridCol>
                <a:gridCol w="822960">
                  <a:extLst>
                    <a:ext uri="{9D8B030D-6E8A-4147-A177-3AD203B41FA5}">
                      <a16:colId xmlns:a16="http://schemas.microsoft.com/office/drawing/2014/main" val="2035638184"/>
                    </a:ext>
                  </a:extLst>
                </a:gridCol>
                <a:gridCol w="822960">
                  <a:extLst>
                    <a:ext uri="{9D8B030D-6E8A-4147-A177-3AD203B41FA5}">
                      <a16:colId xmlns:a16="http://schemas.microsoft.com/office/drawing/2014/main" val="5172918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454288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- 2020-09-21 14:00:01</a:t>
                      </a:r>
                      <a:r>
                        <a:rPr kumimoji="0" lang="en-US" sz="1000" b="0" i="0" u="none" strike="noStrike" kern="1200" cap="none" spc="0" normalizeH="0" baseline="0" noProof="0">
                          <a:ln>
                            <a:noFill/>
                          </a:ln>
                          <a:solidFill>
                            <a:prstClr val="black"/>
                          </a:solidFill>
                          <a:effectLst/>
                          <a:uLnTx/>
                          <a:uFillTx/>
                          <a:latin typeface="+mn-lt"/>
                          <a:ea typeface="+mn-ea"/>
                          <a:cs typeface="+mn-cs"/>
                        </a:rPr>
                        <a:t>
 #PeraduanButtercup
Tahniah kepada semua pemenang #RiaDenganButtercup
Jeannie Toh
Hidayat Al Yahya
Panimalar malar
Kepada pemenang , sila hantarkan mesej Facebook kepada admin berserta maklumat di bawah sebelum 26 September 2020 untuk menebus hadiah anda. 
Maklumat pemenang:
• Nama penuh
• 8 digit pertama nombor kad pengenalan
• Alamat rumah
• Alamat emel
• Nombor telefon
Bagi yang terlepas, jangan risau, tunggu peraduan yang akan datang 😉
#ButtercupMY #Peraduan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510991560"/>
                  </a:ext>
                </a:extLst>
              </a:tr>
            </a:tbl>
          </a:graphicData>
        </a:graphic>
      </p:graphicFrame>
      <p:sp>
        <p:nvSpPr>
          <p:cNvPr id="4" name="Text Placeholder 3">
            <a:extLst>
              <a:ext uri="{FF2B5EF4-FFF2-40B4-BE49-F238E27FC236}">
                <a16:creationId xmlns:a16="http://schemas.microsoft.com/office/drawing/2014/main" id="{594A7B5C-5C09-4867-9CD7-F8B6BEA11664}"/>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7972878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E4477D-D065-42E9-B632-D6C5CD1A4726}"/>
              </a:ext>
            </a:extLst>
          </p:cNvPr>
          <p:cNvSpPr>
            <a:spLocks noGrp="1"/>
          </p:cNvSpPr>
          <p:nvPr>
            <p:ph type="title"/>
          </p:nvPr>
        </p:nvSpPr>
        <p:spPr/>
        <p:txBody>
          <a:bodyPr/>
          <a:lstStyle/>
          <a:p>
            <a:r>
              <a:rPr lang="en-US"/>
              <a:t>Facebook Own Posts Table | Buttercup Malaysia - 8 of 17</a:t>
            </a:r>
          </a:p>
        </p:txBody>
      </p:sp>
      <p:graphicFrame>
        <p:nvGraphicFramePr>
          <p:cNvPr id="5" name="Table Placeholder 4">
            <a:extLst>
              <a:ext uri="{FF2B5EF4-FFF2-40B4-BE49-F238E27FC236}">
                <a16:creationId xmlns:a16="http://schemas.microsoft.com/office/drawing/2014/main" id="{4A220E99-76A0-435B-B337-3347673ECF89}"/>
              </a:ext>
            </a:extLst>
          </p:cNvPr>
          <p:cNvGraphicFramePr>
            <a:graphicFrameLocks noGrp="1"/>
          </p:cNvGraphicFramePr>
          <p:nvPr>
            <p:ph type="tbl" sz="quarter" idx="13"/>
            <p:extLst>
              <p:ext uri="{D42A27DB-BD31-4B8C-83A1-F6EECF244321}">
                <p14:modId xmlns:p14="http://schemas.microsoft.com/office/powerpoint/2010/main" val="25172775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606206542"/>
                    </a:ext>
                  </a:extLst>
                </a:gridCol>
                <a:gridCol w="822960">
                  <a:extLst>
                    <a:ext uri="{9D8B030D-6E8A-4147-A177-3AD203B41FA5}">
                      <a16:colId xmlns:a16="http://schemas.microsoft.com/office/drawing/2014/main" val="74587713"/>
                    </a:ext>
                  </a:extLst>
                </a:gridCol>
                <a:gridCol w="822960">
                  <a:extLst>
                    <a:ext uri="{9D8B030D-6E8A-4147-A177-3AD203B41FA5}">
                      <a16:colId xmlns:a16="http://schemas.microsoft.com/office/drawing/2014/main" val="1821157548"/>
                    </a:ext>
                  </a:extLst>
                </a:gridCol>
                <a:gridCol w="822960">
                  <a:extLst>
                    <a:ext uri="{9D8B030D-6E8A-4147-A177-3AD203B41FA5}">
                      <a16:colId xmlns:a16="http://schemas.microsoft.com/office/drawing/2014/main" val="2818472359"/>
                    </a:ext>
                  </a:extLst>
                </a:gridCol>
                <a:gridCol w="822960">
                  <a:extLst>
                    <a:ext uri="{9D8B030D-6E8A-4147-A177-3AD203B41FA5}">
                      <a16:colId xmlns:a16="http://schemas.microsoft.com/office/drawing/2014/main" val="2908251878"/>
                    </a:ext>
                  </a:extLst>
                </a:gridCol>
                <a:gridCol w="822960">
                  <a:extLst>
                    <a:ext uri="{9D8B030D-6E8A-4147-A177-3AD203B41FA5}">
                      <a16:colId xmlns:a16="http://schemas.microsoft.com/office/drawing/2014/main" val="1387497214"/>
                    </a:ext>
                  </a:extLst>
                </a:gridCol>
                <a:gridCol w="822960">
                  <a:extLst>
                    <a:ext uri="{9D8B030D-6E8A-4147-A177-3AD203B41FA5}">
                      <a16:colId xmlns:a16="http://schemas.microsoft.com/office/drawing/2014/main" val="1360832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024103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- 2020-09-20 12:00:00</a:t>
                      </a:r>
                      <a:r>
                        <a:rPr kumimoji="0" lang="en-US" sz="1000" b="0" i="0" u="none" strike="noStrike" kern="1200" cap="none" spc="0" normalizeH="0" baseline="0" noProof="0">
                          <a:ln>
                            <a:noFill/>
                          </a:ln>
                          <a:solidFill>
                            <a:prstClr val="black"/>
                          </a:solidFill>
                          <a:effectLst/>
                          <a:uLnTx/>
                          <a:uFillTx/>
                          <a:latin typeface="+mn-lt"/>
                          <a:ea typeface="+mn-ea"/>
                          <a:cs typeface="+mn-cs"/>
                        </a:rPr>
                        <a:t>
 Spageti berkrim ini sangat mudah untuk dimasak! Anda cuma perlukan 15 minit sahaja. Bagi anda yang perlu cepat, ini semestinya resipi pilihan! 
#ResipiButtercup #SedapDenganButtercup
Spageti Berkrim Buttercup
Bahan-bahan: 
3 sudu besar Buttercup Garlic Spread
125g spageti
2 sudu besar tepung 
1/3 cawan susu penuh krim
Secubit garam dan lada 
Arahan: 
1. Masak spageti seperti yang diarahkan. 
2. Sementara menunggu spageti masak, cairkan Buttercup Garlic Spread selama 1-2 minit. 
3. Setelah itu, masukkan tepung dan gaulkan dalam masa 1 minit. Kemudian, masukkan susu penuh krim dan masak sehingga ia pekat. 
4. Setelah spageti siap dimasak, campurkan ia dengan adunan tadi. 
5. Letakkan garam dan lada secukup rasa dan siap! 
Sumber: https://thekitchenpaper.com/creamy-garlic-butter-pasta/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4155685597"/>
                  </a:ext>
                </a:extLst>
              </a:tr>
            </a:tbl>
          </a:graphicData>
        </a:graphic>
      </p:graphicFrame>
      <p:sp>
        <p:nvSpPr>
          <p:cNvPr id="4" name="Text Placeholder 3">
            <a:extLst>
              <a:ext uri="{FF2B5EF4-FFF2-40B4-BE49-F238E27FC236}">
                <a16:creationId xmlns:a16="http://schemas.microsoft.com/office/drawing/2014/main" id="{BE5EC35C-525C-43A4-AAB3-CE1839D2565F}"/>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38572403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8E8F3A-D8E0-4E30-9AD3-5DFC26BE7B90}"/>
              </a:ext>
            </a:extLst>
          </p:cNvPr>
          <p:cNvSpPr>
            <a:spLocks noGrp="1"/>
          </p:cNvSpPr>
          <p:nvPr>
            <p:ph type="title"/>
          </p:nvPr>
        </p:nvSpPr>
        <p:spPr/>
        <p:txBody>
          <a:bodyPr/>
          <a:lstStyle/>
          <a:p>
            <a:r>
              <a:rPr lang="en-US"/>
              <a:t>Facebook Own Posts Table | Buttercup Malaysia - 9 of 17</a:t>
            </a:r>
          </a:p>
        </p:txBody>
      </p:sp>
      <p:graphicFrame>
        <p:nvGraphicFramePr>
          <p:cNvPr id="5" name="Table Placeholder 4">
            <a:extLst>
              <a:ext uri="{FF2B5EF4-FFF2-40B4-BE49-F238E27FC236}">
                <a16:creationId xmlns:a16="http://schemas.microsoft.com/office/drawing/2014/main" id="{0DD5ECF3-DDF2-4C3C-8CF0-A0CF40DBB144}"/>
              </a:ext>
            </a:extLst>
          </p:cNvPr>
          <p:cNvGraphicFramePr>
            <a:graphicFrameLocks noGrp="1"/>
          </p:cNvGraphicFramePr>
          <p:nvPr>
            <p:ph type="tbl" sz="quarter" idx="13"/>
            <p:extLst>
              <p:ext uri="{D42A27DB-BD31-4B8C-83A1-F6EECF244321}">
                <p14:modId xmlns:p14="http://schemas.microsoft.com/office/powerpoint/2010/main" val="29413329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335817080"/>
                    </a:ext>
                  </a:extLst>
                </a:gridCol>
                <a:gridCol w="822960">
                  <a:extLst>
                    <a:ext uri="{9D8B030D-6E8A-4147-A177-3AD203B41FA5}">
                      <a16:colId xmlns:a16="http://schemas.microsoft.com/office/drawing/2014/main" val="4027501367"/>
                    </a:ext>
                  </a:extLst>
                </a:gridCol>
                <a:gridCol w="822960">
                  <a:extLst>
                    <a:ext uri="{9D8B030D-6E8A-4147-A177-3AD203B41FA5}">
                      <a16:colId xmlns:a16="http://schemas.microsoft.com/office/drawing/2014/main" val="2346176526"/>
                    </a:ext>
                  </a:extLst>
                </a:gridCol>
                <a:gridCol w="822960">
                  <a:extLst>
                    <a:ext uri="{9D8B030D-6E8A-4147-A177-3AD203B41FA5}">
                      <a16:colId xmlns:a16="http://schemas.microsoft.com/office/drawing/2014/main" val="2377774385"/>
                    </a:ext>
                  </a:extLst>
                </a:gridCol>
                <a:gridCol w="822960">
                  <a:extLst>
                    <a:ext uri="{9D8B030D-6E8A-4147-A177-3AD203B41FA5}">
                      <a16:colId xmlns:a16="http://schemas.microsoft.com/office/drawing/2014/main" val="223165629"/>
                    </a:ext>
                  </a:extLst>
                </a:gridCol>
                <a:gridCol w="822960">
                  <a:extLst>
                    <a:ext uri="{9D8B030D-6E8A-4147-A177-3AD203B41FA5}">
                      <a16:colId xmlns:a16="http://schemas.microsoft.com/office/drawing/2014/main" val="258008636"/>
                    </a:ext>
                  </a:extLst>
                </a:gridCol>
                <a:gridCol w="822960">
                  <a:extLst>
                    <a:ext uri="{9D8B030D-6E8A-4147-A177-3AD203B41FA5}">
                      <a16:colId xmlns:a16="http://schemas.microsoft.com/office/drawing/2014/main" val="4483508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598862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- 2020-09-16 00:00:00</a:t>
                      </a:r>
                      <a:r>
                        <a:rPr kumimoji="0" lang="en-US" sz="1000" b="0" i="0" u="none" strike="noStrike" kern="1200" cap="none" spc="0" normalizeH="0" baseline="0" noProof="0">
                          <a:ln>
                            <a:noFill/>
                          </a:ln>
                          <a:solidFill>
                            <a:prstClr val="black"/>
                          </a:solidFill>
                          <a:effectLst/>
                          <a:uLnTx/>
                          <a:uFillTx/>
                          <a:latin typeface="+mn-lt"/>
                          <a:ea typeface="+mn-ea"/>
                          <a:cs typeface="+mn-cs"/>
                        </a:rPr>
                        <a:t>
 Malaysia Prihatin telah dipilih sebagai tema Hari Malaysia pada tahun 2020 di mana 'Malaysia' membawa pengertian seluruh rakyat Malaysia berganding bahu memerangi pandemik COVID-19 manakala 'Prihatin' pula mewakili keprihatinan kerajaan dalam mengutamakan kesejahteraan dan kebajikan rakyat. 
Di sini, Buttercup ingin mengucapkan terima kasih kepada semua rakyat Malaysia yang membantu memerangi pandemik COVID-19, Selamat Hari Malaysia! 
#MalaysiaPrihatin
Sumber: https://www.bharian.com.my/berita/nasional/2020/07/709469/malaysia-prihatin-tema-hari-kebangsaan-hari-malaysia-tahun-ini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27745009"/>
                  </a:ext>
                </a:extLst>
              </a:tr>
            </a:tbl>
          </a:graphicData>
        </a:graphic>
      </p:graphicFrame>
      <p:sp>
        <p:nvSpPr>
          <p:cNvPr id="4" name="Text Placeholder 3">
            <a:extLst>
              <a:ext uri="{FF2B5EF4-FFF2-40B4-BE49-F238E27FC236}">
                <a16:creationId xmlns:a16="http://schemas.microsoft.com/office/drawing/2014/main" id="{7788C841-4BD3-4926-BCCB-678EA1A6A249}"/>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18735325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757987-2E9B-4C08-A37D-D8E76BCC2EA6}"/>
              </a:ext>
            </a:extLst>
          </p:cNvPr>
          <p:cNvSpPr>
            <a:spLocks noGrp="1"/>
          </p:cNvSpPr>
          <p:nvPr>
            <p:ph type="title"/>
          </p:nvPr>
        </p:nvSpPr>
        <p:spPr/>
        <p:txBody>
          <a:bodyPr/>
          <a:lstStyle/>
          <a:p>
            <a:r>
              <a:rPr lang="en-US"/>
              <a:t>Facebook Own Posts Table | Buttercup Malaysia - 10 of 17</a:t>
            </a:r>
          </a:p>
        </p:txBody>
      </p:sp>
      <p:graphicFrame>
        <p:nvGraphicFramePr>
          <p:cNvPr id="5" name="Table Placeholder 4">
            <a:extLst>
              <a:ext uri="{FF2B5EF4-FFF2-40B4-BE49-F238E27FC236}">
                <a16:creationId xmlns:a16="http://schemas.microsoft.com/office/drawing/2014/main" id="{9C57189A-F990-410B-B30A-6010EDF683F2}"/>
              </a:ext>
            </a:extLst>
          </p:cNvPr>
          <p:cNvGraphicFramePr>
            <a:graphicFrameLocks noGrp="1"/>
          </p:cNvGraphicFramePr>
          <p:nvPr>
            <p:ph type="tbl" sz="quarter" idx="13"/>
            <p:extLst>
              <p:ext uri="{D42A27DB-BD31-4B8C-83A1-F6EECF244321}">
                <p14:modId xmlns:p14="http://schemas.microsoft.com/office/powerpoint/2010/main" val="19242470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991845069"/>
                    </a:ext>
                  </a:extLst>
                </a:gridCol>
                <a:gridCol w="822960">
                  <a:extLst>
                    <a:ext uri="{9D8B030D-6E8A-4147-A177-3AD203B41FA5}">
                      <a16:colId xmlns:a16="http://schemas.microsoft.com/office/drawing/2014/main" val="1049421541"/>
                    </a:ext>
                  </a:extLst>
                </a:gridCol>
                <a:gridCol w="822960">
                  <a:extLst>
                    <a:ext uri="{9D8B030D-6E8A-4147-A177-3AD203B41FA5}">
                      <a16:colId xmlns:a16="http://schemas.microsoft.com/office/drawing/2014/main" val="2301661999"/>
                    </a:ext>
                  </a:extLst>
                </a:gridCol>
                <a:gridCol w="822960">
                  <a:extLst>
                    <a:ext uri="{9D8B030D-6E8A-4147-A177-3AD203B41FA5}">
                      <a16:colId xmlns:a16="http://schemas.microsoft.com/office/drawing/2014/main" val="2641267071"/>
                    </a:ext>
                  </a:extLst>
                </a:gridCol>
                <a:gridCol w="822960">
                  <a:extLst>
                    <a:ext uri="{9D8B030D-6E8A-4147-A177-3AD203B41FA5}">
                      <a16:colId xmlns:a16="http://schemas.microsoft.com/office/drawing/2014/main" val="1291057950"/>
                    </a:ext>
                  </a:extLst>
                </a:gridCol>
                <a:gridCol w="822960">
                  <a:extLst>
                    <a:ext uri="{9D8B030D-6E8A-4147-A177-3AD203B41FA5}">
                      <a16:colId xmlns:a16="http://schemas.microsoft.com/office/drawing/2014/main" val="4172673148"/>
                    </a:ext>
                  </a:extLst>
                </a:gridCol>
                <a:gridCol w="822960">
                  <a:extLst>
                    <a:ext uri="{9D8B030D-6E8A-4147-A177-3AD203B41FA5}">
                      <a16:colId xmlns:a16="http://schemas.microsoft.com/office/drawing/2014/main" val="21721513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509350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- 2020-09-13 20:00:00</a:t>
                      </a:r>
                      <a:r>
                        <a:rPr kumimoji="0" lang="en-US" sz="1000" b="0" i="0" u="none" strike="noStrike" kern="1200" cap="none" spc="0" normalizeH="0" baseline="0" noProof="0">
                          <a:ln>
                            <a:noFill/>
                          </a:ln>
                          <a:solidFill>
                            <a:prstClr val="black"/>
                          </a:solidFill>
                          <a:effectLst/>
                          <a:uLnTx/>
                          <a:uFillTx/>
                          <a:latin typeface="+mn-lt"/>
                          <a:ea typeface="+mn-ea"/>
                          <a:cs typeface="+mn-cs"/>
                        </a:rPr>
                        <a:t>
 Adakah anda tahu Buttercup Garlic Spread dibuat daripada bawang dan herba yang berkualiti tinggi? Ianya juga mempunyai tekstur berkrim yang pastinya akan menghasilkan makanan yang penuh aromatik dan lazat!
Gunakan Buttercup untuk memasak hari ini! 
#FaktaButtercup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103480024"/>
                  </a:ext>
                </a:extLst>
              </a:tr>
            </a:tbl>
          </a:graphicData>
        </a:graphic>
      </p:graphicFrame>
      <p:sp>
        <p:nvSpPr>
          <p:cNvPr id="4" name="Text Placeholder 3">
            <a:extLst>
              <a:ext uri="{FF2B5EF4-FFF2-40B4-BE49-F238E27FC236}">
                <a16:creationId xmlns:a16="http://schemas.microsoft.com/office/drawing/2014/main" id="{472FACE5-A353-4AA7-BA1A-878A9D4888FA}"/>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22269657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83C62B-2AA4-4B7E-967D-B96D56F08B92}"/>
              </a:ext>
            </a:extLst>
          </p:cNvPr>
          <p:cNvSpPr>
            <a:spLocks noGrp="1"/>
          </p:cNvSpPr>
          <p:nvPr>
            <p:ph type="title"/>
          </p:nvPr>
        </p:nvSpPr>
        <p:spPr/>
        <p:txBody>
          <a:bodyPr/>
          <a:lstStyle/>
          <a:p>
            <a:r>
              <a:rPr lang="en-US"/>
              <a:t>Facebook Own Posts Table | Buttercup Malaysia - 11 of 17</a:t>
            </a:r>
          </a:p>
        </p:txBody>
      </p:sp>
      <p:graphicFrame>
        <p:nvGraphicFramePr>
          <p:cNvPr id="5" name="Table Placeholder 4">
            <a:extLst>
              <a:ext uri="{FF2B5EF4-FFF2-40B4-BE49-F238E27FC236}">
                <a16:creationId xmlns:a16="http://schemas.microsoft.com/office/drawing/2014/main" id="{D5C42A3F-7CF1-4105-A088-951342172B57}"/>
              </a:ext>
            </a:extLst>
          </p:cNvPr>
          <p:cNvGraphicFramePr>
            <a:graphicFrameLocks noGrp="1"/>
          </p:cNvGraphicFramePr>
          <p:nvPr>
            <p:ph type="tbl" sz="quarter" idx="13"/>
            <p:extLst>
              <p:ext uri="{D42A27DB-BD31-4B8C-83A1-F6EECF244321}">
                <p14:modId xmlns:p14="http://schemas.microsoft.com/office/powerpoint/2010/main" val="22984940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724977123"/>
                    </a:ext>
                  </a:extLst>
                </a:gridCol>
                <a:gridCol w="822960">
                  <a:extLst>
                    <a:ext uri="{9D8B030D-6E8A-4147-A177-3AD203B41FA5}">
                      <a16:colId xmlns:a16="http://schemas.microsoft.com/office/drawing/2014/main" val="2686187443"/>
                    </a:ext>
                  </a:extLst>
                </a:gridCol>
                <a:gridCol w="822960">
                  <a:extLst>
                    <a:ext uri="{9D8B030D-6E8A-4147-A177-3AD203B41FA5}">
                      <a16:colId xmlns:a16="http://schemas.microsoft.com/office/drawing/2014/main" val="2102530992"/>
                    </a:ext>
                  </a:extLst>
                </a:gridCol>
                <a:gridCol w="822960">
                  <a:extLst>
                    <a:ext uri="{9D8B030D-6E8A-4147-A177-3AD203B41FA5}">
                      <a16:colId xmlns:a16="http://schemas.microsoft.com/office/drawing/2014/main" val="290229313"/>
                    </a:ext>
                  </a:extLst>
                </a:gridCol>
                <a:gridCol w="822960">
                  <a:extLst>
                    <a:ext uri="{9D8B030D-6E8A-4147-A177-3AD203B41FA5}">
                      <a16:colId xmlns:a16="http://schemas.microsoft.com/office/drawing/2014/main" val="1116315283"/>
                    </a:ext>
                  </a:extLst>
                </a:gridCol>
                <a:gridCol w="822960">
                  <a:extLst>
                    <a:ext uri="{9D8B030D-6E8A-4147-A177-3AD203B41FA5}">
                      <a16:colId xmlns:a16="http://schemas.microsoft.com/office/drawing/2014/main" val="4063550190"/>
                    </a:ext>
                  </a:extLst>
                </a:gridCol>
                <a:gridCol w="822960">
                  <a:extLst>
                    <a:ext uri="{9D8B030D-6E8A-4147-A177-3AD203B41FA5}">
                      <a16:colId xmlns:a16="http://schemas.microsoft.com/office/drawing/2014/main" val="13335219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49635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- 2020-09-11 20:00:21</a:t>
                      </a:r>
                      <a:r>
                        <a:rPr kumimoji="0" lang="en-US" sz="1000" b="0" i="0" u="none" strike="noStrike" kern="1200" cap="none" spc="0" normalizeH="0" baseline="0" noProof="0">
                          <a:ln>
                            <a:noFill/>
                          </a:ln>
                          <a:solidFill>
                            <a:prstClr val="black"/>
                          </a:solidFill>
                          <a:effectLst/>
                          <a:uLnTx/>
                          <a:uFillTx/>
                          <a:latin typeface="+mn-lt"/>
                          <a:ea typeface="+mn-ea"/>
                          <a:cs typeface="+mn-cs"/>
                        </a:rPr>
                        <a:t>
 Kalau dekat Korea ada ayam pedas dan manis, dekat Malaysia ada ayam mentega telur masin! Cuma 30 minit dan anda akan mendapatkan rasa yang luar biasa untuk resipi mudah ini! Lagi-lagi kalau masak dengan Buttercup Luxury Spread. 
#ResipiButtercup #SedapDenganButtercup
Ayam Mentega Telur Masin Buttercup
Bahan-bahan:
1-3 sudu besar Buttercup 
10 keping ayam drumet dan kepak 
5 biji bawang putih
2-3 biji cili padi 
3 tangkai daun kari
4 kuning telur masin, dihancurkan 
½ tin susu krimer sejat 
½-¾ sudu kecil susu penuh 
Secubit lada putih
Arahan: 
1. Goreng ayam sehingga perang keemasan. Setelah masak, buangkan lebihan minyak dan ketepikan. 
2. Dalam kuali, cairkan Buttercup dan masukkan bawang putih dan cili padi yang telah dipotong kecil, kacau sehingga sebati. Kemudian, masukkan daun kari. 
3. Masukkan kuning telur masin. Ianya akan berbuih dengan cepat, pastikan anda kacau selalu sehingga ia sebati.
4. Masukkan susu krimer sejat dan susu penuh, kacau sehingga ia pekat. Anda boleh 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890113253"/>
                  </a:ext>
                </a:extLst>
              </a:tr>
            </a:tbl>
          </a:graphicData>
        </a:graphic>
      </p:graphicFrame>
      <p:sp>
        <p:nvSpPr>
          <p:cNvPr id="4" name="Text Placeholder 3">
            <a:extLst>
              <a:ext uri="{FF2B5EF4-FFF2-40B4-BE49-F238E27FC236}">
                <a16:creationId xmlns:a16="http://schemas.microsoft.com/office/drawing/2014/main" id="{8D4016E7-FF1F-42BD-B320-B047CDA59314}"/>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64137662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BB1AEB-8A48-410F-BDE8-A449F03537C4}"/>
              </a:ext>
            </a:extLst>
          </p:cNvPr>
          <p:cNvSpPr>
            <a:spLocks noGrp="1"/>
          </p:cNvSpPr>
          <p:nvPr>
            <p:ph type="title"/>
          </p:nvPr>
        </p:nvSpPr>
        <p:spPr/>
        <p:txBody>
          <a:bodyPr/>
          <a:lstStyle/>
          <a:p>
            <a:r>
              <a:rPr lang="en-US"/>
              <a:t>Facebook Own Posts Table | Buttercup Malaysia - 12 of 17</a:t>
            </a:r>
          </a:p>
        </p:txBody>
      </p:sp>
      <p:graphicFrame>
        <p:nvGraphicFramePr>
          <p:cNvPr id="5" name="Table Placeholder 4">
            <a:extLst>
              <a:ext uri="{FF2B5EF4-FFF2-40B4-BE49-F238E27FC236}">
                <a16:creationId xmlns:a16="http://schemas.microsoft.com/office/drawing/2014/main" id="{B5FD4D91-8738-4F97-A084-BEFC0D1BAAAD}"/>
              </a:ext>
            </a:extLst>
          </p:cNvPr>
          <p:cNvGraphicFramePr>
            <a:graphicFrameLocks noGrp="1"/>
          </p:cNvGraphicFramePr>
          <p:nvPr>
            <p:ph type="tbl" sz="quarter" idx="13"/>
            <p:extLst>
              <p:ext uri="{D42A27DB-BD31-4B8C-83A1-F6EECF244321}">
                <p14:modId xmlns:p14="http://schemas.microsoft.com/office/powerpoint/2010/main" val="40116745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696077602"/>
                    </a:ext>
                  </a:extLst>
                </a:gridCol>
                <a:gridCol w="822960">
                  <a:extLst>
                    <a:ext uri="{9D8B030D-6E8A-4147-A177-3AD203B41FA5}">
                      <a16:colId xmlns:a16="http://schemas.microsoft.com/office/drawing/2014/main" val="3056310535"/>
                    </a:ext>
                  </a:extLst>
                </a:gridCol>
                <a:gridCol w="822960">
                  <a:extLst>
                    <a:ext uri="{9D8B030D-6E8A-4147-A177-3AD203B41FA5}">
                      <a16:colId xmlns:a16="http://schemas.microsoft.com/office/drawing/2014/main" val="2640523907"/>
                    </a:ext>
                  </a:extLst>
                </a:gridCol>
                <a:gridCol w="822960">
                  <a:extLst>
                    <a:ext uri="{9D8B030D-6E8A-4147-A177-3AD203B41FA5}">
                      <a16:colId xmlns:a16="http://schemas.microsoft.com/office/drawing/2014/main" val="3307748327"/>
                    </a:ext>
                  </a:extLst>
                </a:gridCol>
                <a:gridCol w="822960">
                  <a:extLst>
                    <a:ext uri="{9D8B030D-6E8A-4147-A177-3AD203B41FA5}">
                      <a16:colId xmlns:a16="http://schemas.microsoft.com/office/drawing/2014/main" val="1204233705"/>
                    </a:ext>
                  </a:extLst>
                </a:gridCol>
                <a:gridCol w="822960">
                  <a:extLst>
                    <a:ext uri="{9D8B030D-6E8A-4147-A177-3AD203B41FA5}">
                      <a16:colId xmlns:a16="http://schemas.microsoft.com/office/drawing/2014/main" val="1597022815"/>
                    </a:ext>
                  </a:extLst>
                </a:gridCol>
                <a:gridCol w="822960">
                  <a:extLst>
                    <a:ext uri="{9D8B030D-6E8A-4147-A177-3AD203B41FA5}">
                      <a16:colId xmlns:a16="http://schemas.microsoft.com/office/drawing/2014/main" val="22695873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623563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- 2020-09-11 10:00:00</a:t>
                      </a:r>
                      <a:r>
                        <a:rPr kumimoji="0" lang="en-US" sz="1000" b="0" i="0" u="none" strike="noStrike" kern="1200" cap="none" spc="0" normalizeH="0" baseline="0" noProof="0">
                          <a:ln>
                            <a:noFill/>
                          </a:ln>
                          <a:solidFill>
                            <a:prstClr val="black"/>
                          </a:solidFill>
                          <a:effectLst/>
                          <a:uLnTx/>
                          <a:uFillTx/>
                          <a:latin typeface="+mn-lt"/>
                          <a:ea typeface="+mn-ea"/>
                          <a:cs typeface="+mn-cs"/>
                        </a:rPr>
                        <a:t>
 #PeraduanButtercup 
Sertai peraduan #RiaDenganButtercup hari ini! 
Langkah penyertaan: 
1. LIKE Buttercup dan peraduan ini. 
2. Lengkapkan teka-teki dengan betul dan berikan jawapan anda di ruangan komen. 
3. Jawab soalan “Mengapa anda memilih Buttercup sebagai jenama pilihan?”
4. SHARE peraduan ini dan TAG 3 rakan anda.
Hanya 3 pemenang yang bertuah akan dipilih untuk memenangi baucar tunai AEON bernilai RM50! Jangan lepaskan peluang ini!
Peraduan tamat pada: 17 September 2020, 11.59pm
#ButtercupMY #Peraduan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0.7984 %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088454860"/>
                  </a:ext>
                </a:extLst>
              </a:tr>
            </a:tbl>
          </a:graphicData>
        </a:graphic>
      </p:graphicFrame>
      <p:sp>
        <p:nvSpPr>
          <p:cNvPr id="4" name="Text Placeholder 3">
            <a:extLst>
              <a:ext uri="{FF2B5EF4-FFF2-40B4-BE49-F238E27FC236}">
                <a16:creationId xmlns:a16="http://schemas.microsoft.com/office/drawing/2014/main" id="{63FC2A9A-4FA5-457F-9186-3DF78436E35C}"/>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52511274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57B13D-D955-4439-A240-D2C232C57783}"/>
              </a:ext>
            </a:extLst>
          </p:cNvPr>
          <p:cNvSpPr>
            <a:spLocks noGrp="1"/>
          </p:cNvSpPr>
          <p:nvPr>
            <p:ph type="title"/>
          </p:nvPr>
        </p:nvSpPr>
        <p:spPr/>
        <p:txBody>
          <a:bodyPr/>
          <a:lstStyle/>
          <a:p>
            <a:r>
              <a:rPr lang="en-US"/>
              <a:t>Facebook Own Posts Table | Buttercup Malaysia - 13 of 17</a:t>
            </a:r>
          </a:p>
        </p:txBody>
      </p:sp>
      <p:graphicFrame>
        <p:nvGraphicFramePr>
          <p:cNvPr id="5" name="Table Placeholder 4">
            <a:extLst>
              <a:ext uri="{FF2B5EF4-FFF2-40B4-BE49-F238E27FC236}">
                <a16:creationId xmlns:a16="http://schemas.microsoft.com/office/drawing/2014/main" id="{0422DCA1-CC12-490B-942B-4ABFE532CEDA}"/>
              </a:ext>
            </a:extLst>
          </p:cNvPr>
          <p:cNvGraphicFramePr>
            <a:graphicFrameLocks noGrp="1"/>
          </p:cNvGraphicFramePr>
          <p:nvPr>
            <p:ph type="tbl" sz="quarter" idx="13"/>
            <p:extLst>
              <p:ext uri="{D42A27DB-BD31-4B8C-83A1-F6EECF244321}">
                <p14:modId xmlns:p14="http://schemas.microsoft.com/office/powerpoint/2010/main" val="18052563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558794556"/>
                    </a:ext>
                  </a:extLst>
                </a:gridCol>
                <a:gridCol w="822960">
                  <a:extLst>
                    <a:ext uri="{9D8B030D-6E8A-4147-A177-3AD203B41FA5}">
                      <a16:colId xmlns:a16="http://schemas.microsoft.com/office/drawing/2014/main" val="1692831322"/>
                    </a:ext>
                  </a:extLst>
                </a:gridCol>
                <a:gridCol w="822960">
                  <a:extLst>
                    <a:ext uri="{9D8B030D-6E8A-4147-A177-3AD203B41FA5}">
                      <a16:colId xmlns:a16="http://schemas.microsoft.com/office/drawing/2014/main" val="129514206"/>
                    </a:ext>
                  </a:extLst>
                </a:gridCol>
                <a:gridCol w="822960">
                  <a:extLst>
                    <a:ext uri="{9D8B030D-6E8A-4147-A177-3AD203B41FA5}">
                      <a16:colId xmlns:a16="http://schemas.microsoft.com/office/drawing/2014/main" val="244780583"/>
                    </a:ext>
                  </a:extLst>
                </a:gridCol>
                <a:gridCol w="822960">
                  <a:extLst>
                    <a:ext uri="{9D8B030D-6E8A-4147-A177-3AD203B41FA5}">
                      <a16:colId xmlns:a16="http://schemas.microsoft.com/office/drawing/2014/main" val="1095075531"/>
                    </a:ext>
                  </a:extLst>
                </a:gridCol>
                <a:gridCol w="822960">
                  <a:extLst>
                    <a:ext uri="{9D8B030D-6E8A-4147-A177-3AD203B41FA5}">
                      <a16:colId xmlns:a16="http://schemas.microsoft.com/office/drawing/2014/main" val="2198505614"/>
                    </a:ext>
                  </a:extLst>
                </a:gridCol>
                <a:gridCol w="822960">
                  <a:extLst>
                    <a:ext uri="{9D8B030D-6E8A-4147-A177-3AD203B41FA5}">
                      <a16:colId xmlns:a16="http://schemas.microsoft.com/office/drawing/2014/main" val="13554797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65251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- 2020-09-09 12:00:02</a:t>
                      </a:r>
                      <a:r>
                        <a:rPr kumimoji="0" lang="en-US" sz="1000" b="0" i="0" u="none" strike="noStrike" kern="1200" cap="none" spc="0" normalizeH="0" baseline="0" noProof="0">
                          <a:ln>
                            <a:noFill/>
                          </a:ln>
                          <a:solidFill>
                            <a:prstClr val="black"/>
                          </a:solidFill>
                          <a:effectLst/>
                          <a:uLnTx/>
                          <a:uFillTx/>
                          <a:latin typeface="+mn-lt"/>
                          <a:ea typeface="+mn-ea"/>
                          <a:cs typeface="+mn-cs"/>
                        </a:rPr>
                        <a:t>
 Sesekali rasa bosan makan nasi lemak untuk sarapan, cubalah pankek Buttercup ini! Dengan menggunakan Buttercup Luxury Spread baunya pasti mengharumkan, macam makan dekat kedai.
#ResipiButtercup #SedapDenganButtercup
Pankek Buttercup Luxury Spread
Bahan-bahan: 
2 sudu besar Buttercup, dicairkan
2 cawan tepung serbaguna 
2 sudu kecil serbuk penaik 
¼ sudu kecil garam 
1 sudu besar gula 
2 biji telur 
1 ½ - 2 cawan susu 
Arahan: 
1. Satukan tepung serbaguna, serbuk penaik, garam dan gula. Gaul rata dan ketepikan. 
2. Masukkan telur, 1 ½ cawan susu dan Buttercup. Gaulkan, kemudian campurkan dengan bahan kering yang diketepikan tadi sehingga rata. Tidak apa jika ada ketulan-ketulan tepung setelah gaul rata. Sekiranya adunan menjadi terlalu tebal, campurkan dengan lebihan susu. 
3. Panaskan kuali kecil, gunakan api yang paling kecil. 
4. Tuangkan adunan dan biarkan ia naik gebu dan keperangan. Bila sudah berbuih maksudnya sebelah itu sudah cukup masak (dalam masa 2-4 minit), jadi terbali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674461173"/>
                  </a:ext>
                </a:extLst>
              </a:tr>
            </a:tbl>
          </a:graphicData>
        </a:graphic>
      </p:graphicFrame>
      <p:sp>
        <p:nvSpPr>
          <p:cNvPr id="4" name="Text Placeholder 3">
            <a:extLst>
              <a:ext uri="{FF2B5EF4-FFF2-40B4-BE49-F238E27FC236}">
                <a16:creationId xmlns:a16="http://schemas.microsoft.com/office/drawing/2014/main" id="{BFB62237-50E5-4C4E-A775-1DCF71D25ACB}"/>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61206800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82F186-DE10-4DA2-8386-CDB16F73654D}"/>
              </a:ext>
            </a:extLst>
          </p:cNvPr>
          <p:cNvSpPr>
            <a:spLocks noGrp="1"/>
          </p:cNvSpPr>
          <p:nvPr>
            <p:ph type="title"/>
          </p:nvPr>
        </p:nvSpPr>
        <p:spPr/>
        <p:txBody>
          <a:bodyPr/>
          <a:lstStyle/>
          <a:p>
            <a:r>
              <a:rPr lang="en-US"/>
              <a:t>Facebook Own Posts Table | Buttercup Malaysia - 14 of 17</a:t>
            </a:r>
          </a:p>
        </p:txBody>
      </p:sp>
      <p:graphicFrame>
        <p:nvGraphicFramePr>
          <p:cNvPr id="5" name="Table Placeholder 4">
            <a:extLst>
              <a:ext uri="{FF2B5EF4-FFF2-40B4-BE49-F238E27FC236}">
                <a16:creationId xmlns:a16="http://schemas.microsoft.com/office/drawing/2014/main" id="{10867953-7DA1-4A0B-BF6C-2DC6EA69C5B1}"/>
              </a:ext>
            </a:extLst>
          </p:cNvPr>
          <p:cNvGraphicFramePr>
            <a:graphicFrameLocks noGrp="1"/>
          </p:cNvGraphicFramePr>
          <p:nvPr>
            <p:ph type="tbl" sz="quarter" idx="13"/>
            <p:extLst>
              <p:ext uri="{D42A27DB-BD31-4B8C-83A1-F6EECF244321}">
                <p14:modId xmlns:p14="http://schemas.microsoft.com/office/powerpoint/2010/main" val="29123349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290314739"/>
                    </a:ext>
                  </a:extLst>
                </a:gridCol>
                <a:gridCol w="822960">
                  <a:extLst>
                    <a:ext uri="{9D8B030D-6E8A-4147-A177-3AD203B41FA5}">
                      <a16:colId xmlns:a16="http://schemas.microsoft.com/office/drawing/2014/main" val="2561363587"/>
                    </a:ext>
                  </a:extLst>
                </a:gridCol>
                <a:gridCol w="822960">
                  <a:extLst>
                    <a:ext uri="{9D8B030D-6E8A-4147-A177-3AD203B41FA5}">
                      <a16:colId xmlns:a16="http://schemas.microsoft.com/office/drawing/2014/main" val="3108620893"/>
                    </a:ext>
                  </a:extLst>
                </a:gridCol>
                <a:gridCol w="822960">
                  <a:extLst>
                    <a:ext uri="{9D8B030D-6E8A-4147-A177-3AD203B41FA5}">
                      <a16:colId xmlns:a16="http://schemas.microsoft.com/office/drawing/2014/main" val="2474937307"/>
                    </a:ext>
                  </a:extLst>
                </a:gridCol>
                <a:gridCol w="822960">
                  <a:extLst>
                    <a:ext uri="{9D8B030D-6E8A-4147-A177-3AD203B41FA5}">
                      <a16:colId xmlns:a16="http://schemas.microsoft.com/office/drawing/2014/main" val="1767241002"/>
                    </a:ext>
                  </a:extLst>
                </a:gridCol>
                <a:gridCol w="822960">
                  <a:extLst>
                    <a:ext uri="{9D8B030D-6E8A-4147-A177-3AD203B41FA5}">
                      <a16:colId xmlns:a16="http://schemas.microsoft.com/office/drawing/2014/main" val="2421619630"/>
                    </a:ext>
                  </a:extLst>
                </a:gridCol>
                <a:gridCol w="822960">
                  <a:extLst>
                    <a:ext uri="{9D8B030D-6E8A-4147-A177-3AD203B41FA5}">
                      <a16:colId xmlns:a16="http://schemas.microsoft.com/office/drawing/2014/main" val="29881912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027326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- 2020-09-08 17:00:01</a:t>
                      </a:r>
                      <a:r>
                        <a:rPr kumimoji="0" lang="en-US" sz="1000" b="0" i="0" u="none" strike="noStrike" kern="1200" cap="none" spc="0" normalizeH="0" baseline="0" noProof="0">
                          <a:ln>
                            <a:noFill/>
                          </a:ln>
                          <a:solidFill>
                            <a:prstClr val="black"/>
                          </a:solidFill>
                          <a:effectLst/>
                          <a:uLnTx/>
                          <a:uFillTx/>
                          <a:latin typeface="+mn-lt"/>
                          <a:ea typeface="+mn-ea"/>
                          <a:cs typeface="+mn-cs"/>
                        </a:rPr>
                        <a:t>
 Buat aiskrim menggunakan Buttercup? Semestinya boleh! Jom cuba resipi yang lain daripada yang lain ini.
#ResipiButtercup #SedapDenganButtercup
Aiskrim Vanila Buttercup
Bahan-bahan:
150g Buttercup, dipotong kecil
8 kuning telur
300g gula
1 sudu kecil esen vanila
1000ml susu
Arahan:
1. Mulakan dengan mencampurkan kuning telur, gula, esen vanila dan susu ke dalam periuk.
2. Panaskan dan pukul sehingga adunan kembang dan likat.
3. Keluarkan daripada periuk dan pukul sehingga adunan terasa tidak terlalu panas, lebih kurang pada suhu 50 ºC.
4. Masukkan Buttercup sepotong demi sepotong, pukul sehingga sebati.
5. Masukkan dalam bekas dan sejukkan di dalam peti ais.
Selamat menikmati bersama keluarga pada bila-bila masa!
Sumber:https://www.icecreamnation.org/2017/11/vanilla-ice-cream-quality-butter/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307149163"/>
                  </a:ext>
                </a:extLst>
              </a:tr>
            </a:tbl>
          </a:graphicData>
        </a:graphic>
      </p:graphicFrame>
      <p:sp>
        <p:nvSpPr>
          <p:cNvPr id="4" name="Text Placeholder 3">
            <a:extLst>
              <a:ext uri="{FF2B5EF4-FFF2-40B4-BE49-F238E27FC236}">
                <a16:creationId xmlns:a16="http://schemas.microsoft.com/office/drawing/2014/main" id="{E58E99F7-A13D-4E25-96D3-D53FD9323D64}"/>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39184315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475329-D81E-43E1-B240-6397E56DECB4}"/>
              </a:ext>
            </a:extLst>
          </p:cNvPr>
          <p:cNvSpPr>
            <a:spLocks noGrp="1"/>
          </p:cNvSpPr>
          <p:nvPr>
            <p:ph type="title"/>
          </p:nvPr>
        </p:nvSpPr>
        <p:spPr/>
        <p:txBody>
          <a:bodyPr/>
          <a:lstStyle/>
          <a:p>
            <a:r>
              <a:rPr lang="en-US"/>
              <a:t>Facebook Own Posts Table | Buttercup Malaysia - 15 of 17</a:t>
            </a:r>
          </a:p>
        </p:txBody>
      </p:sp>
      <p:graphicFrame>
        <p:nvGraphicFramePr>
          <p:cNvPr id="5" name="Table Placeholder 4">
            <a:extLst>
              <a:ext uri="{FF2B5EF4-FFF2-40B4-BE49-F238E27FC236}">
                <a16:creationId xmlns:a16="http://schemas.microsoft.com/office/drawing/2014/main" id="{2C478E75-D303-464B-AD97-54C917D3BB45}"/>
              </a:ext>
            </a:extLst>
          </p:cNvPr>
          <p:cNvGraphicFramePr>
            <a:graphicFrameLocks noGrp="1"/>
          </p:cNvGraphicFramePr>
          <p:nvPr>
            <p:ph type="tbl" sz="quarter" idx="13"/>
            <p:extLst>
              <p:ext uri="{D42A27DB-BD31-4B8C-83A1-F6EECF244321}">
                <p14:modId xmlns:p14="http://schemas.microsoft.com/office/powerpoint/2010/main" val="30495360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313631697"/>
                    </a:ext>
                  </a:extLst>
                </a:gridCol>
                <a:gridCol w="822960">
                  <a:extLst>
                    <a:ext uri="{9D8B030D-6E8A-4147-A177-3AD203B41FA5}">
                      <a16:colId xmlns:a16="http://schemas.microsoft.com/office/drawing/2014/main" val="980004149"/>
                    </a:ext>
                  </a:extLst>
                </a:gridCol>
                <a:gridCol w="822960">
                  <a:extLst>
                    <a:ext uri="{9D8B030D-6E8A-4147-A177-3AD203B41FA5}">
                      <a16:colId xmlns:a16="http://schemas.microsoft.com/office/drawing/2014/main" val="2143235452"/>
                    </a:ext>
                  </a:extLst>
                </a:gridCol>
                <a:gridCol w="822960">
                  <a:extLst>
                    <a:ext uri="{9D8B030D-6E8A-4147-A177-3AD203B41FA5}">
                      <a16:colId xmlns:a16="http://schemas.microsoft.com/office/drawing/2014/main" val="3300103437"/>
                    </a:ext>
                  </a:extLst>
                </a:gridCol>
                <a:gridCol w="822960">
                  <a:extLst>
                    <a:ext uri="{9D8B030D-6E8A-4147-A177-3AD203B41FA5}">
                      <a16:colId xmlns:a16="http://schemas.microsoft.com/office/drawing/2014/main" val="3227994307"/>
                    </a:ext>
                  </a:extLst>
                </a:gridCol>
                <a:gridCol w="822960">
                  <a:extLst>
                    <a:ext uri="{9D8B030D-6E8A-4147-A177-3AD203B41FA5}">
                      <a16:colId xmlns:a16="http://schemas.microsoft.com/office/drawing/2014/main" val="4131616612"/>
                    </a:ext>
                  </a:extLst>
                </a:gridCol>
                <a:gridCol w="822960">
                  <a:extLst>
                    <a:ext uri="{9D8B030D-6E8A-4147-A177-3AD203B41FA5}">
                      <a16:colId xmlns:a16="http://schemas.microsoft.com/office/drawing/2014/main" val="14916124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437647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- 2020-09-06 12:00:36</a:t>
                      </a:r>
                      <a:r>
                        <a:rPr kumimoji="0" lang="en-US" sz="1000" b="0" i="0" u="none" strike="noStrike" kern="1200" cap="none" spc="0" normalizeH="0" baseline="0" noProof="0">
                          <a:ln>
                            <a:noFill/>
                          </a:ln>
                          <a:solidFill>
                            <a:prstClr val="black"/>
                          </a:solidFill>
                          <a:effectLst/>
                          <a:uLnTx/>
                          <a:uFillTx/>
                          <a:latin typeface="+mn-lt"/>
                          <a:ea typeface="+mn-ea"/>
                          <a:cs typeface="+mn-cs"/>
                        </a:rPr>
                        <a:t>
 Siapa peminat Harry Potter di sini? Hari ini Buttercup akan kongsikan resipi ‘Butterbeer’ yang popular di dalam cerita Harry Potter. Kini anda boleh menikmati ‘Butterbeer’ sambil ulang tayang cerita kegemaran anda! Jangan risau, resipi ini tidak mengandungi alkohol. 
#ResipiButtercup #SedapDenganButtercup
Butterbeer Buttercup
Bahan-bahan: 
Sos Butterscotch:
4 sudu besar Buttercup 
½ cawan gula perang 
½ cawan susu krimer sejat
¼ sudu kecil garam 
1 ½ sudu kecil esen vanila
Untuk Butterbeer: 
1 botol air krim soda 
¼ cawan sos butterscotch 
Arahan: 
1. Untuk sos butterscotch, cairkan Buttercup, gula perang, susu krimer sejat dan garam. Kacau sehingga sebati. Panaskan sehingga ia berbuih selama 5 minit, pastikan anda sentiasa gaul agar ia tidak tumpah. Kemudian, tutup api. 
2. Masukkan esen vanila dan kacau sehingga larut. 
3. Campurkan krim soda dengan sos butterscotch tadi dan siap untuk diminum! 
4. Anda juga boleh pilih untuk meletakkan krim putar sesuai rasa di atas air Butterb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465379919"/>
                  </a:ext>
                </a:extLst>
              </a:tr>
            </a:tbl>
          </a:graphicData>
        </a:graphic>
      </p:graphicFrame>
      <p:sp>
        <p:nvSpPr>
          <p:cNvPr id="4" name="Text Placeholder 3">
            <a:extLst>
              <a:ext uri="{FF2B5EF4-FFF2-40B4-BE49-F238E27FC236}">
                <a16:creationId xmlns:a16="http://schemas.microsoft.com/office/drawing/2014/main" id="{028F32F6-5401-40D2-9F27-7EEBD7B9EEAD}"/>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49137216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B859FD-EEB4-4722-9864-89F60B6D8CEE}"/>
              </a:ext>
            </a:extLst>
          </p:cNvPr>
          <p:cNvSpPr>
            <a:spLocks noGrp="1"/>
          </p:cNvSpPr>
          <p:nvPr>
            <p:ph type="title"/>
          </p:nvPr>
        </p:nvSpPr>
        <p:spPr/>
        <p:txBody>
          <a:bodyPr/>
          <a:lstStyle/>
          <a:p>
            <a:r>
              <a:rPr lang="en-US"/>
              <a:t>Facebook Own Posts Table | Buttercup Malaysia - 16 of 17</a:t>
            </a:r>
          </a:p>
        </p:txBody>
      </p:sp>
      <p:graphicFrame>
        <p:nvGraphicFramePr>
          <p:cNvPr id="5" name="Table Placeholder 4">
            <a:extLst>
              <a:ext uri="{FF2B5EF4-FFF2-40B4-BE49-F238E27FC236}">
                <a16:creationId xmlns:a16="http://schemas.microsoft.com/office/drawing/2014/main" id="{B053D123-92B4-4C11-AD60-C79F0629A1D6}"/>
              </a:ext>
            </a:extLst>
          </p:cNvPr>
          <p:cNvGraphicFramePr>
            <a:graphicFrameLocks noGrp="1"/>
          </p:cNvGraphicFramePr>
          <p:nvPr>
            <p:ph type="tbl" sz="quarter" idx="13"/>
            <p:extLst>
              <p:ext uri="{D42A27DB-BD31-4B8C-83A1-F6EECF244321}">
                <p14:modId xmlns:p14="http://schemas.microsoft.com/office/powerpoint/2010/main" val="41979993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705686802"/>
                    </a:ext>
                  </a:extLst>
                </a:gridCol>
                <a:gridCol w="822960">
                  <a:extLst>
                    <a:ext uri="{9D8B030D-6E8A-4147-A177-3AD203B41FA5}">
                      <a16:colId xmlns:a16="http://schemas.microsoft.com/office/drawing/2014/main" val="1022045193"/>
                    </a:ext>
                  </a:extLst>
                </a:gridCol>
                <a:gridCol w="822960">
                  <a:extLst>
                    <a:ext uri="{9D8B030D-6E8A-4147-A177-3AD203B41FA5}">
                      <a16:colId xmlns:a16="http://schemas.microsoft.com/office/drawing/2014/main" val="4279188597"/>
                    </a:ext>
                  </a:extLst>
                </a:gridCol>
                <a:gridCol w="822960">
                  <a:extLst>
                    <a:ext uri="{9D8B030D-6E8A-4147-A177-3AD203B41FA5}">
                      <a16:colId xmlns:a16="http://schemas.microsoft.com/office/drawing/2014/main" val="3390295831"/>
                    </a:ext>
                  </a:extLst>
                </a:gridCol>
                <a:gridCol w="822960">
                  <a:extLst>
                    <a:ext uri="{9D8B030D-6E8A-4147-A177-3AD203B41FA5}">
                      <a16:colId xmlns:a16="http://schemas.microsoft.com/office/drawing/2014/main" val="3799452453"/>
                    </a:ext>
                  </a:extLst>
                </a:gridCol>
                <a:gridCol w="822960">
                  <a:extLst>
                    <a:ext uri="{9D8B030D-6E8A-4147-A177-3AD203B41FA5}">
                      <a16:colId xmlns:a16="http://schemas.microsoft.com/office/drawing/2014/main" val="3215290112"/>
                    </a:ext>
                  </a:extLst>
                </a:gridCol>
                <a:gridCol w="822960">
                  <a:extLst>
                    <a:ext uri="{9D8B030D-6E8A-4147-A177-3AD203B41FA5}">
                      <a16:colId xmlns:a16="http://schemas.microsoft.com/office/drawing/2014/main" val="29081715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182264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- 2020-09-04 12:00:00</a:t>
                      </a:r>
                      <a:r>
                        <a:rPr kumimoji="0" lang="en-US" sz="1000" b="0" i="0" u="none" strike="noStrike" kern="1200" cap="none" spc="0" normalizeH="0" baseline="0" noProof="0">
                          <a:ln>
                            <a:noFill/>
                          </a:ln>
                          <a:solidFill>
                            <a:prstClr val="black"/>
                          </a:solidFill>
                          <a:effectLst/>
                          <a:uLnTx/>
                          <a:uFillTx/>
                          <a:latin typeface="+mn-lt"/>
                          <a:ea typeface="+mn-ea"/>
                          <a:cs typeface="+mn-cs"/>
                        </a:rPr>
                        <a:t>
 Kalau dekat Korea ada ayam pedas dan manis, dekat Malaysia ada ayam mentega telur masin! Cuma 30 minit dan anda akan mendapatkan rasa yang luar biasa untuk resipi mudah ini! Lagi-lagi kalau masak dengan Buttercup Luxury Spread. 
#ResipiButtercup #SedapDenganButtercup
Ayam Mentega Telur Masin Buttercup
Bahan-bahan:
1-3 sudu besar Buttercup 
10 keping ayam drumet dan kepak 
5 biji bawang putih
2-3 biji cili padi 
3 tangkai daun kari
4 kuning telur masin, dihancurkan 
½ tin susu krimer sejat 
½-¾ sudu kecil susu penuh 
Secubit lada putih
Arahan: 
1. Goreng ayam sehingga perang keemasan. Setelah masak, buangkan lebihan minyak dan ketepikan. 
2. Dalam kuali, cairkan Buttercup dan masukkan bawang putih dan cili padi yang telah dipotong kecil, kacau sehingga sebati. Kemudian, masukkan daun kari. 
3. Masukkan kuning telur masin. Ianya akan berbuih dengan cepat, pastikan anda kacau selalu sehingga ia sebati.
4. Masukkan susu krimer sejat dan susu penuh, kacau sehingga ia pekat. Anda boleh 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518210905"/>
                  </a:ext>
                </a:extLst>
              </a:tr>
            </a:tbl>
          </a:graphicData>
        </a:graphic>
      </p:graphicFrame>
      <p:sp>
        <p:nvSpPr>
          <p:cNvPr id="4" name="Text Placeholder 3">
            <a:extLst>
              <a:ext uri="{FF2B5EF4-FFF2-40B4-BE49-F238E27FC236}">
                <a16:creationId xmlns:a16="http://schemas.microsoft.com/office/drawing/2014/main" id="{A846508C-C42E-4310-8581-740788200B0C}"/>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0572534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86BB76-C75B-4439-B5F2-43CE74183610}"/>
              </a:ext>
            </a:extLst>
          </p:cNvPr>
          <p:cNvSpPr>
            <a:spLocks noGrp="1"/>
          </p:cNvSpPr>
          <p:nvPr>
            <p:ph type="title"/>
          </p:nvPr>
        </p:nvSpPr>
        <p:spPr/>
        <p:txBody>
          <a:bodyPr/>
          <a:lstStyle/>
          <a:p>
            <a:r>
              <a:rPr lang="en-US"/>
              <a:t>Facebook Own Posts Table | Buttercup Malaysia - 17 of 17</a:t>
            </a:r>
          </a:p>
        </p:txBody>
      </p:sp>
      <p:graphicFrame>
        <p:nvGraphicFramePr>
          <p:cNvPr id="5" name="Table Placeholder 4">
            <a:extLst>
              <a:ext uri="{FF2B5EF4-FFF2-40B4-BE49-F238E27FC236}">
                <a16:creationId xmlns:a16="http://schemas.microsoft.com/office/drawing/2014/main" id="{BB01B271-89BF-4A2E-A0F1-78A5734D8A60}"/>
              </a:ext>
            </a:extLst>
          </p:cNvPr>
          <p:cNvGraphicFramePr>
            <a:graphicFrameLocks noGrp="1"/>
          </p:cNvGraphicFramePr>
          <p:nvPr>
            <p:ph type="tbl" sz="quarter" idx="13"/>
            <p:extLst>
              <p:ext uri="{D42A27DB-BD31-4B8C-83A1-F6EECF244321}">
                <p14:modId xmlns:p14="http://schemas.microsoft.com/office/powerpoint/2010/main" val="22993416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368828420"/>
                    </a:ext>
                  </a:extLst>
                </a:gridCol>
                <a:gridCol w="822960">
                  <a:extLst>
                    <a:ext uri="{9D8B030D-6E8A-4147-A177-3AD203B41FA5}">
                      <a16:colId xmlns:a16="http://schemas.microsoft.com/office/drawing/2014/main" val="925676524"/>
                    </a:ext>
                  </a:extLst>
                </a:gridCol>
                <a:gridCol w="822960">
                  <a:extLst>
                    <a:ext uri="{9D8B030D-6E8A-4147-A177-3AD203B41FA5}">
                      <a16:colId xmlns:a16="http://schemas.microsoft.com/office/drawing/2014/main" val="2511398293"/>
                    </a:ext>
                  </a:extLst>
                </a:gridCol>
                <a:gridCol w="822960">
                  <a:extLst>
                    <a:ext uri="{9D8B030D-6E8A-4147-A177-3AD203B41FA5}">
                      <a16:colId xmlns:a16="http://schemas.microsoft.com/office/drawing/2014/main" val="1370453208"/>
                    </a:ext>
                  </a:extLst>
                </a:gridCol>
                <a:gridCol w="822960">
                  <a:extLst>
                    <a:ext uri="{9D8B030D-6E8A-4147-A177-3AD203B41FA5}">
                      <a16:colId xmlns:a16="http://schemas.microsoft.com/office/drawing/2014/main" val="457542755"/>
                    </a:ext>
                  </a:extLst>
                </a:gridCol>
                <a:gridCol w="822960">
                  <a:extLst>
                    <a:ext uri="{9D8B030D-6E8A-4147-A177-3AD203B41FA5}">
                      <a16:colId xmlns:a16="http://schemas.microsoft.com/office/drawing/2014/main" val="3383393503"/>
                    </a:ext>
                  </a:extLst>
                </a:gridCol>
                <a:gridCol w="822960">
                  <a:extLst>
                    <a:ext uri="{9D8B030D-6E8A-4147-A177-3AD203B41FA5}">
                      <a16:colId xmlns:a16="http://schemas.microsoft.com/office/drawing/2014/main" val="42807531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757066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- 2020-09-02 18:00:00</a:t>
                      </a:r>
                      <a:r>
                        <a:rPr kumimoji="0" lang="en-US" sz="1000" b="0" i="0" u="none" strike="noStrike" kern="1200" cap="none" spc="0" normalizeH="0" baseline="0" noProof="0">
                          <a:ln>
                            <a:noFill/>
                          </a:ln>
                          <a:solidFill>
                            <a:prstClr val="black"/>
                          </a:solidFill>
                          <a:effectLst/>
                          <a:uLnTx/>
                          <a:uFillTx/>
                          <a:latin typeface="+mn-lt"/>
                          <a:ea typeface="+mn-ea"/>
                          <a:cs typeface="+mn-cs"/>
                        </a:rPr>
                        <a:t>
 Susu biasanya adalah bahan utama yang digunakan dalam resipi kek. Ianya mempunyai 2 fungsi utama.
Mari Buttercup kongsikan! Susu berfungsi untuk melarutkan bahan-bahan kering ketika membuat kek manakala lemak di dalam susu membantu untuk melembutkan dan melembapkan kek anda.
Pastikan anda mempunyai susu yang mencukupi sebelum mula membuat kek.
#TipButtercup
Sumber: https://plainsdairy.com/skim-milk-vs-whole-milk-for-baking/#:~:text=Fat%20content&amp;text=Milk%20is%20used%20in%20baked,it%20were%20made%20with%20skim.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033762599"/>
                  </a:ext>
                </a:extLst>
              </a:tr>
            </a:tbl>
          </a:graphicData>
        </a:graphic>
      </p:graphicFrame>
      <p:sp>
        <p:nvSpPr>
          <p:cNvPr id="4" name="Text Placeholder 3">
            <a:extLst>
              <a:ext uri="{FF2B5EF4-FFF2-40B4-BE49-F238E27FC236}">
                <a16:creationId xmlns:a16="http://schemas.microsoft.com/office/drawing/2014/main" id="{BA2C9D9B-9C5F-4CB1-A3C9-EBA4098B8DFA}"/>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9737521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6DF248-1DE8-4ACB-B268-5370DF496E32}"/>
              </a:ext>
            </a:extLst>
          </p:cNvPr>
          <p:cNvSpPr>
            <a:spLocks noGrp="1"/>
          </p:cNvSpPr>
          <p:nvPr>
            <p:ph type="title"/>
          </p:nvPr>
        </p:nvSpPr>
        <p:spPr/>
        <p:txBody>
          <a:bodyPr/>
          <a:lstStyle/>
          <a:p>
            <a:r>
              <a:rPr lang="en-US"/>
              <a:t>Facebook Custom Reach (Collumn Chart) | Buttercup Malaysia</a:t>
            </a:r>
          </a:p>
        </p:txBody>
      </p:sp>
      <p:graphicFrame>
        <p:nvGraphicFramePr>
          <p:cNvPr id="6" name="Chart Placeholder 5">
            <a:extLst>
              <a:ext uri="{FF2B5EF4-FFF2-40B4-BE49-F238E27FC236}">
                <a16:creationId xmlns:a16="http://schemas.microsoft.com/office/drawing/2014/main" id="{C7EC15EA-7C56-4434-9E73-6901F6E6FEB4}"/>
              </a:ext>
            </a:extLst>
          </p:cNvPr>
          <p:cNvGraphicFramePr>
            <a:graphicFrameLocks noGrp="1"/>
          </p:cNvGraphicFramePr>
          <p:nvPr>
            <p:ph type="chart" sz="quarter" idx="13"/>
            <p:extLst>
              <p:ext uri="{D42A27DB-BD31-4B8C-83A1-F6EECF244321}">
                <p14:modId xmlns:p14="http://schemas.microsoft.com/office/powerpoint/2010/main" val="36066500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8C742F9-9E47-4257-B4D0-6002E4D70A56}"/>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4DB7A3EC-63D4-4B89-8EEE-4F00B87AB3B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8665301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6506EC-CAF5-469F-8B1E-7A789361B50C}"/>
              </a:ext>
            </a:extLst>
          </p:cNvPr>
          <p:cNvSpPr>
            <a:spLocks noGrp="1"/>
          </p:cNvSpPr>
          <p:nvPr>
            <p:ph type="title"/>
          </p:nvPr>
        </p:nvSpPr>
        <p:spPr/>
        <p:txBody>
          <a:bodyPr/>
          <a:lstStyle/>
          <a:p>
            <a:r>
              <a:rPr lang="en-US"/>
              <a:t>Facebook Total Engagements | Buttercup Malaysia</a:t>
            </a:r>
          </a:p>
        </p:txBody>
      </p:sp>
      <p:graphicFrame>
        <p:nvGraphicFramePr>
          <p:cNvPr id="6" name="Chart Placeholder 5">
            <a:extLst>
              <a:ext uri="{FF2B5EF4-FFF2-40B4-BE49-F238E27FC236}">
                <a16:creationId xmlns:a16="http://schemas.microsoft.com/office/drawing/2014/main" id="{349D74F2-50DD-45DC-B396-44A140924363}"/>
              </a:ext>
            </a:extLst>
          </p:cNvPr>
          <p:cNvGraphicFramePr>
            <a:graphicFrameLocks noGrp="1"/>
          </p:cNvGraphicFramePr>
          <p:nvPr>
            <p:ph type="chart" sz="quarter" idx="13"/>
            <p:extLst>
              <p:ext uri="{D42A27DB-BD31-4B8C-83A1-F6EECF244321}">
                <p14:modId xmlns:p14="http://schemas.microsoft.com/office/powerpoint/2010/main" val="34171971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F3F9C13-1AA3-4FE9-991D-710F5A9B230D}"/>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4C2D3E30-F434-45A9-8261-F3A2742E3A1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8108728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1109</Words>
  <Application>Microsoft Office PowerPoint</Application>
  <PresentationFormat>On-screen Show (4:3)</PresentationFormat>
  <Paragraphs>475</Paragraphs>
  <Slides>39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39</vt:i4>
      </vt:variant>
    </vt:vector>
  </HeadingPairs>
  <TitlesOfParts>
    <vt:vector size="42" baseType="lpstr">
      <vt:lpstr>Arial</vt:lpstr>
      <vt:lpstr>Calibri</vt:lpstr>
      <vt:lpstr>quintly_template</vt:lpstr>
      <vt:lpstr>MASTER TEMPLATE</vt:lpstr>
      <vt:lpstr>Facebook Key Metrics Table | Buttercup Malaysia</vt:lpstr>
      <vt:lpstr>Facebook Reach | Buttercup Malaysia</vt:lpstr>
      <vt:lpstr>Facebook Engaged Users | Buttercup Malaysia</vt:lpstr>
      <vt:lpstr>Facebook Average Reactions Per Post | Buttercup Malaysia</vt:lpstr>
      <vt:lpstr>Facebook Interactions Distribution | Buttercup Malaysia</vt:lpstr>
      <vt:lpstr>Facebook Interaction Rate By Weekday | Buttercup Malaysia</vt:lpstr>
      <vt:lpstr>Facebook (FB) Custom Own Posts Table (new) | Buttercup Malaysia - 1 of 5</vt:lpstr>
      <vt:lpstr>Facebook (FB) Custom Own Posts Table (new) | Buttercup Malaysia - 2 of 5</vt:lpstr>
      <vt:lpstr>Facebook (FB) Custom Own Posts Table (new) | Buttercup Malaysia - 3 of 5</vt:lpstr>
      <vt:lpstr>Facebook (FB) Custom Own Posts Table (new) | Buttercup Malaysia - 4 of 5</vt:lpstr>
      <vt:lpstr>Facebook (FB) Custom Own Posts Table (new) | Buttercup Malaysia - 5 of 5</vt:lpstr>
      <vt:lpstr>Facebook Fan Demographics | Buttercup Malaysia</vt:lpstr>
      <vt:lpstr>Facebook Interaction Rate | Buttercup Malaysia</vt:lpstr>
      <vt:lpstr>Facebook Fans Total | Buttercup Malaysia</vt:lpstr>
      <vt:lpstr>Facebook Page Views | Buttercup Malaysia</vt:lpstr>
      <vt:lpstr>Facebook Fans By City Table | Buttercup Malaysia - 1 of 3</vt:lpstr>
      <vt:lpstr>Facebook Fans By City Table | Buttercup Malaysia - 2 of 3</vt:lpstr>
      <vt:lpstr>Facebook Fans By City Table | Buttercup Malaysia - 3 of 3</vt:lpstr>
      <vt:lpstr>Facebook Total Engagements over Time (monthly) | Buttercup Malaysia</vt:lpstr>
      <vt:lpstr>Facebook Own Posts Table | Buttercup Malaysia - 1 of 17</vt:lpstr>
      <vt:lpstr>Facebook Own Posts Table | Buttercup Malaysia - 2 of 17</vt:lpstr>
      <vt:lpstr>Facebook Own Posts Table | Buttercup Malaysia - 3 of 17</vt:lpstr>
      <vt:lpstr>Facebook Own Posts Table | Buttercup Malaysia - 4 of 17</vt:lpstr>
      <vt:lpstr>Facebook Own Posts Table | Buttercup Malaysia - 5 of 17</vt:lpstr>
      <vt:lpstr>Facebook Own Posts Table | Buttercup Malaysia - 6 of 17</vt:lpstr>
      <vt:lpstr>Facebook Own Posts Table | Buttercup Malaysia - 7 of 17</vt:lpstr>
      <vt:lpstr>Facebook Own Posts Table | Buttercup Malaysia - 8 of 17</vt:lpstr>
      <vt:lpstr>Facebook Own Posts Table | Buttercup Malaysia - 9 of 17</vt:lpstr>
      <vt:lpstr>Facebook Own Posts Table | Buttercup Malaysia - 10 of 17</vt:lpstr>
      <vt:lpstr>Facebook Own Posts Table | Buttercup Malaysia - 11 of 17</vt:lpstr>
      <vt:lpstr>Facebook Own Posts Table | Buttercup Malaysia - 12 of 17</vt:lpstr>
      <vt:lpstr>Facebook Own Posts Table | Buttercup Malaysia - 13 of 17</vt:lpstr>
      <vt:lpstr>Facebook Own Posts Table | Buttercup Malaysia - 14 of 17</vt:lpstr>
      <vt:lpstr>Facebook Own Posts Table | Buttercup Malaysia - 15 of 17</vt:lpstr>
      <vt:lpstr>Facebook Own Posts Table | Buttercup Malaysia - 16 of 17</vt:lpstr>
      <vt:lpstr>Facebook Own Posts Table | Buttercup Malaysia - 17 of 17</vt:lpstr>
      <vt:lpstr>Facebook Custom Reach (Collumn Chart) | Buttercup Malaysia</vt:lpstr>
      <vt:lpstr>Facebook Total Engagements | Buttercup Malaysia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TEMPLATE</dc:title>
  <dc:creator>Frederik Peiniger</dc:creator>
  <cp:lastModifiedBy>Frederik Peiniger</cp:lastModifiedBy>
  <cp:revision>1</cp:revision>
  <dcterms:created xsi:type="dcterms:W3CDTF">2020-10-13T06:51:19Z</dcterms:created>
  <dcterms:modified xsi:type="dcterms:W3CDTF">2020-10-13T06:52:05Z</dcterms:modified>
</cp:coreProperties>
</file>