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5407</c:v>
                </c:pt>
                <c:pt idx="1">
                  <c:v>6294</c:v>
                </c:pt>
                <c:pt idx="2">
                  <c:v>2288</c:v>
                </c:pt>
                <c:pt idx="3">
                  <c:v>2222</c:v>
                </c:pt>
                <c:pt idx="4">
                  <c:v>2113</c:v>
                </c:pt>
                <c:pt idx="5">
                  <c:v>2414</c:v>
                </c:pt>
                <c:pt idx="6">
                  <c:v>3197</c:v>
                </c:pt>
                <c:pt idx="7">
                  <c:v>3284</c:v>
                </c:pt>
                <c:pt idx="8">
                  <c:v>1512</c:v>
                </c:pt>
                <c:pt idx="9">
                  <c:v>6301</c:v>
                </c:pt>
                <c:pt idx="10">
                  <c:v>3900</c:v>
                </c:pt>
                <c:pt idx="11">
                  <c:v>5436</c:v>
                </c:pt>
                <c:pt idx="12">
                  <c:v>4259</c:v>
                </c:pt>
                <c:pt idx="13">
                  <c:v>3299</c:v>
                </c:pt>
                <c:pt idx="14">
                  <c:v>5802</c:v>
                </c:pt>
                <c:pt idx="15">
                  <c:v>5575</c:v>
                </c:pt>
                <c:pt idx="16">
                  <c:v>4434</c:v>
                </c:pt>
                <c:pt idx="17">
                  <c:v>10114</c:v>
                </c:pt>
                <c:pt idx="18">
                  <c:v>10437</c:v>
                </c:pt>
                <c:pt idx="19">
                  <c:v>4349</c:v>
                </c:pt>
                <c:pt idx="20">
                  <c:v>13716</c:v>
                </c:pt>
                <c:pt idx="21">
                  <c:v>7264</c:v>
                </c:pt>
                <c:pt idx="22">
                  <c:v>14107</c:v>
                </c:pt>
                <c:pt idx="23">
                  <c:v>1650</c:v>
                </c:pt>
                <c:pt idx="24">
                  <c:v>1666</c:v>
                </c:pt>
                <c:pt idx="25">
                  <c:v>1772</c:v>
                </c:pt>
                <c:pt idx="26">
                  <c:v>6487</c:v>
                </c:pt>
                <c:pt idx="27">
                  <c:v>4211</c:v>
                </c:pt>
                <c:pt idx="28">
                  <c:v>2347</c:v>
                </c:pt>
                <c:pt idx="29">
                  <c:v>5003</c:v>
                </c:pt>
              </c:numCache>
            </c:numRef>
          </c:val>
          <c:smooth val="0"/>
          <c:extLst>
            <c:ext xmlns:c16="http://schemas.microsoft.com/office/drawing/2014/chart" uri="{C3380CC4-5D6E-409C-BE32-E72D297353CC}">
              <c16:uniqueId val="{00000000-3164-44FF-9299-5AA85EA8B816}"/>
            </c:ext>
          </c:extLst>
        </c:ser>
        <c:dLbls>
          <c:showLegendKey val="0"/>
          <c:showVal val="0"/>
          <c:showCatName val="0"/>
          <c:showSerName val="0"/>
          <c:showPercent val="0"/>
          <c:showBubbleSize val="0"/>
        </c:dLbls>
        <c:smooth val="0"/>
        <c:axId val="315620328"/>
        <c:axId val="315624264"/>
      </c:lineChart>
      <c:dateAx>
        <c:axId val="315620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624264"/>
        <c:crosses val="autoZero"/>
        <c:auto val="1"/>
        <c:lblOffset val="100"/>
        <c:baseTimeUnit val="days"/>
      </c:dateAx>
      <c:valAx>
        <c:axId val="315624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62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100</c:v>
                </c:pt>
                <c:pt idx="1">
                  <c:v>252</c:v>
                </c:pt>
                <c:pt idx="2">
                  <c:v>69</c:v>
                </c:pt>
                <c:pt idx="3">
                  <c:v>74</c:v>
                </c:pt>
                <c:pt idx="4">
                  <c:v>61</c:v>
                </c:pt>
                <c:pt idx="5">
                  <c:v>77</c:v>
                </c:pt>
                <c:pt idx="6">
                  <c:v>131</c:v>
                </c:pt>
                <c:pt idx="7">
                  <c:v>78</c:v>
                </c:pt>
                <c:pt idx="8">
                  <c:v>37</c:v>
                </c:pt>
                <c:pt idx="9">
                  <c:v>296</c:v>
                </c:pt>
                <c:pt idx="10">
                  <c:v>113</c:v>
                </c:pt>
                <c:pt idx="11">
                  <c:v>145</c:v>
                </c:pt>
                <c:pt idx="12">
                  <c:v>113</c:v>
                </c:pt>
                <c:pt idx="13">
                  <c:v>91</c:v>
                </c:pt>
                <c:pt idx="14">
                  <c:v>117</c:v>
                </c:pt>
                <c:pt idx="15">
                  <c:v>101</c:v>
                </c:pt>
                <c:pt idx="16">
                  <c:v>64</c:v>
                </c:pt>
                <c:pt idx="17">
                  <c:v>177</c:v>
                </c:pt>
                <c:pt idx="18">
                  <c:v>161</c:v>
                </c:pt>
                <c:pt idx="19">
                  <c:v>97</c:v>
                </c:pt>
                <c:pt idx="20">
                  <c:v>100</c:v>
                </c:pt>
                <c:pt idx="21">
                  <c:v>285</c:v>
                </c:pt>
                <c:pt idx="22">
                  <c:v>163</c:v>
                </c:pt>
                <c:pt idx="23">
                  <c:v>38</c:v>
                </c:pt>
                <c:pt idx="24">
                  <c:v>43</c:v>
                </c:pt>
                <c:pt idx="25">
                  <c:v>37</c:v>
                </c:pt>
                <c:pt idx="26">
                  <c:v>201</c:v>
                </c:pt>
                <c:pt idx="27">
                  <c:v>120</c:v>
                </c:pt>
                <c:pt idx="28">
                  <c:v>48</c:v>
                </c:pt>
                <c:pt idx="29">
                  <c:v>176</c:v>
                </c:pt>
              </c:numCache>
            </c:numRef>
          </c:val>
          <c:smooth val="0"/>
          <c:extLst>
            <c:ext xmlns:c16="http://schemas.microsoft.com/office/drawing/2014/chart" uri="{C3380CC4-5D6E-409C-BE32-E72D297353CC}">
              <c16:uniqueId val="{00000000-6F10-43CE-BD2E-AA6884867BE1}"/>
            </c:ext>
          </c:extLst>
        </c:ser>
        <c:dLbls>
          <c:showLegendKey val="0"/>
          <c:showVal val="0"/>
          <c:showCatName val="0"/>
          <c:showSerName val="0"/>
          <c:showPercent val="0"/>
          <c:showBubbleSize val="0"/>
        </c:dLbls>
        <c:smooth val="0"/>
        <c:axId val="315625248"/>
        <c:axId val="313919088"/>
      </c:lineChart>
      <c:dateAx>
        <c:axId val="315625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919088"/>
        <c:crosses val="autoZero"/>
        <c:auto val="1"/>
        <c:lblOffset val="100"/>
        <c:baseTimeUnit val="days"/>
      </c:dateAx>
      <c:valAx>
        <c:axId val="31391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62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0</c:v>
                </c:pt>
                <c:pt idx="1">
                  <c:v>87</c:v>
                </c:pt>
                <c:pt idx="2">
                  <c:v>0</c:v>
                </c:pt>
                <c:pt idx="3">
                  <c:v>14</c:v>
                </c:pt>
                <c:pt idx="4">
                  <c:v>0</c:v>
                </c:pt>
                <c:pt idx="5">
                  <c:v>20</c:v>
                </c:pt>
                <c:pt idx="6">
                  <c:v>0</c:v>
                </c:pt>
                <c:pt idx="7">
                  <c:v>41</c:v>
                </c:pt>
                <c:pt idx="8">
                  <c:v>0</c:v>
                </c:pt>
                <c:pt idx="9">
                  <c:v>62</c:v>
                </c:pt>
                <c:pt idx="10">
                  <c:v>12</c:v>
                </c:pt>
                <c:pt idx="11">
                  <c:v>0</c:v>
                </c:pt>
                <c:pt idx="12">
                  <c:v>83</c:v>
                </c:pt>
                <c:pt idx="13">
                  <c:v>59</c:v>
                </c:pt>
                <c:pt idx="14">
                  <c:v>0</c:v>
                </c:pt>
                <c:pt idx="15">
                  <c:v>61</c:v>
                </c:pt>
                <c:pt idx="16">
                  <c:v>25</c:v>
                </c:pt>
                <c:pt idx="17">
                  <c:v>0</c:v>
                </c:pt>
                <c:pt idx="18">
                  <c:v>63</c:v>
                </c:pt>
                <c:pt idx="19">
                  <c:v>0</c:v>
                </c:pt>
                <c:pt idx="20">
                  <c:v>61</c:v>
                </c:pt>
                <c:pt idx="21">
                  <c:v>0</c:v>
                </c:pt>
                <c:pt idx="22">
                  <c:v>69</c:v>
                </c:pt>
                <c:pt idx="23">
                  <c:v>0</c:v>
                </c:pt>
                <c:pt idx="24">
                  <c:v>17</c:v>
                </c:pt>
                <c:pt idx="25">
                  <c:v>0</c:v>
                </c:pt>
                <c:pt idx="26">
                  <c:v>165</c:v>
                </c:pt>
                <c:pt idx="27">
                  <c:v>13</c:v>
                </c:pt>
                <c:pt idx="28">
                  <c:v>0</c:v>
                </c:pt>
                <c:pt idx="29">
                  <c:v>58</c:v>
                </c:pt>
              </c:numCache>
            </c:numRef>
          </c:val>
          <c:smooth val="0"/>
          <c:extLst>
            <c:ext xmlns:c16="http://schemas.microsoft.com/office/drawing/2014/chart" uri="{C3380CC4-5D6E-409C-BE32-E72D297353CC}">
              <c16:uniqueId val="{00000000-D901-48CE-AD0B-B94DE48E8B4A}"/>
            </c:ext>
          </c:extLst>
        </c:ser>
        <c:dLbls>
          <c:showLegendKey val="0"/>
          <c:showVal val="0"/>
          <c:showCatName val="0"/>
          <c:showSerName val="0"/>
          <c:showPercent val="0"/>
          <c:showBubbleSize val="0"/>
        </c:dLbls>
        <c:smooth val="0"/>
        <c:axId val="317951808"/>
        <c:axId val="317952136"/>
      </c:lineChart>
      <c:dateAx>
        <c:axId val="317951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952136"/>
        <c:crosses val="autoZero"/>
        <c:auto val="1"/>
        <c:lblOffset val="100"/>
        <c:baseTimeUnit val="days"/>
      </c:dateAx>
      <c:valAx>
        <c:axId val="31795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95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1034</c:v>
                </c:pt>
              </c:numCache>
            </c:numRef>
          </c:val>
          <c:extLst>
            <c:ext xmlns:c16="http://schemas.microsoft.com/office/drawing/2014/chart" uri="{C3380CC4-5D6E-409C-BE32-E72D297353CC}">
              <c16:uniqueId val="{00000000-CBDE-4C6E-A912-664F2EE1C8E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13</c:v>
                </c:pt>
              </c:numCache>
            </c:numRef>
          </c:val>
          <c:extLst>
            <c:ext xmlns:c16="http://schemas.microsoft.com/office/drawing/2014/chart" uri="{C3380CC4-5D6E-409C-BE32-E72D297353CC}">
              <c16:uniqueId val="{00000001-CBDE-4C6E-A912-664F2EE1C8E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CBDE-4C6E-A912-664F2EE1C8E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2</c:v>
                </c:pt>
              </c:numCache>
            </c:numRef>
          </c:val>
          <c:extLst>
            <c:ext xmlns:c16="http://schemas.microsoft.com/office/drawing/2014/chart" uri="{C3380CC4-5D6E-409C-BE32-E72D297353CC}">
              <c16:uniqueId val="{00000003-CBDE-4C6E-A912-664F2EE1C8E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CBDE-4C6E-A912-664F2EE1C8E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CBDE-4C6E-A912-664F2EE1C8E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29</c:v>
                </c:pt>
              </c:numCache>
            </c:numRef>
          </c:val>
          <c:extLst>
            <c:ext xmlns:c16="http://schemas.microsoft.com/office/drawing/2014/chart" uri="{C3380CC4-5D6E-409C-BE32-E72D297353CC}">
              <c16:uniqueId val="{00000006-CBDE-4C6E-A912-664F2EE1C8E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157</c:v>
                </c:pt>
              </c:numCache>
            </c:numRef>
          </c:val>
          <c:extLst>
            <c:ext xmlns:c16="http://schemas.microsoft.com/office/drawing/2014/chart" uri="{C3380CC4-5D6E-409C-BE32-E72D297353CC}">
              <c16:uniqueId val="{00000007-CBDE-4C6E-A912-664F2EE1C8ED}"/>
            </c:ext>
          </c:extLst>
        </c:ser>
        <c:dLbls>
          <c:showLegendKey val="0"/>
          <c:showVal val="0"/>
          <c:showCatName val="0"/>
          <c:showSerName val="0"/>
          <c:showPercent val="0"/>
          <c:showBubbleSize val="0"/>
        </c:dLbls>
        <c:gapWidth val="150"/>
        <c:overlap val="100"/>
        <c:axId val="316914496"/>
        <c:axId val="316912856"/>
      </c:barChart>
      <c:catAx>
        <c:axId val="316914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12856"/>
        <c:crosses val="autoZero"/>
        <c:auto val="1"/>
        <c:lblAlgn val="ctr"/>
        <c:lblOffset val="100"/>
        <c:noMultiLvlLbl val="0"/>
      </c:catAx>
      <c:valAx>
        <c:axId val="3169128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14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4.1694365720816903E-2</c:v>
                </c:pt>
                <c:pt idx="1">
                  <c:v>3.5862985899723601E-2</c:v>
                </c:pt>
                <c:pt idx="2">
                  <c:v>6.9101850879955198E-2</c:v>
                </c:pt>
                <c:pt idx="3">
                  <c:v>6.1666841608061303E-2</c:v>
                </c:pt>
                <c:pt idx="4">
                  <c:v>1.26832511108779E-2</c:v>
                </c:pt>
                <c:pt idx="5">
                  <c:v>7.7848920611595096E-2</c:v>
                </c:pt>
                <c:pt idx="6">
                  <c:v>8.9220111262726998E-2</c:v>
                </c:pt>
              </c:numCache>
            </c:numRef>
          </c:val>
          <c:extLst>
            <c:ext xmlns:c16="http://schemas.microsoft.com/office/drawing/2014/chart" uri="{C3380CC4-5D6E-409C-BE32-E72D297353CC}">
              <c16:uniqueId val="{00000000-1D7D-4FDE-BABD-ACCF6521DB18}"/>
            </c:ext>
          </c:extLst>
        </c:ser>
        <c:dLbls>
          <c:showLegendKey val="0"/>
          <c:showVal val="0"/>
          <c:showCatName val="0"/>
          <c:showSerName val="0"/>
          <c:showPercent val="0"/>
          <c:showBubbleSize val="0"/>
        </c:dLbls>
        <c:gapWidth val="219"/>
        <c:overlap val="-27"/>
        <c:axId val="62758144"/>
        <c:axId val="62756832"/>
      </c:barChart>
      <c:catAx>
        <c:axId val="62758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756832"/>
        <c:crosses val="autoZero"/>
        <c:auto val="1"/>
        <c:lblAlgn val="ctr"/>
        <c:lblOffset val="100"/>
        <c:noMultiLvlLbl val="0"/>
      </c:catAx>
      <c:valAx>
        <c:axId val="62756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75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36</c:v>
                </c:pt>
                <c:pt idx="1">
                  <c:v>6688</c:v>
                </c:pt>
                <c:pt idx="2">
                  <c:v>4759</c:v>
                </c:pt>
                <c:pt idx="3">
                  <c:v>2700</c:v>
                </c:pt>
                <c:pt idx="4">
                  <c:v>1447</c:v>
                </c:pt>
                <c:pt idx="5">
                  <c:v>1030</c:v>
                </c:pt>
                <c:pt idx="6">
                  <c:v>790</c:v>
                </c:pt>
              </c:numCache>
            </c:numRef>
          </c:val>
          <c:extLst>
            <c:ext xmlns:c16="http://schemas.microsoft.com/office/drawing/2014/chart" uri="{C3380CC4-5D6E-409C-BE32-E72D297353CC}">
              <c16:uniqueId val="{00000000-DD43-4D6B-9552-63A1ADF4E0E3}"/>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180</c:v>
                </c:pt>
                <c:pt idx="1">
                  <c:v>11230</c:v>
                </c:pt>
                <c:pt idx="2">
                  <c:v>22802</c:v>
                </c:pt>
                <c:pt idx="3">
                  <c:v>30334</c:v>
                </c:pt>
                <c:pt idx="4">
                  <c:v>17105</c:v>
                </c:pt>
                <c:pt idx="5">
                  <c:v>10668</c:v>
                </c:pt>
                <c:pt idx="6">
                  <c:v>3930</c:v>
                </c:pt>
              </c:numCache>
            </c:numRef>
          </c:val>
          <c:extLst>
            <c:ext xmlns:c16="http://schemas.microsoft.com/office/drawing/2014/chart" uri="{C3380CC4-5D6E-409C-BE32-E72D297353CC}">
              <c16:uniqueId val="{00000001-DD43-4D6B-9552-63A1ADF4E0E3}"/>
            </c:ext>
          </c:extLst>
        </c:ser>
        <c:dLbls>
          <c:showLegendKey val="0"/>
          <c:showVal val="0"/>
          <c:showCatName val="0"/>
          <c:showSerName val="0"/>
          <c:showPercent val="0"/>
          <c:showBubbleSize val="0"/>
        </c:dLbls>
        <c:gapWidth val="219"/>
        <c:overlap val="-27"/>
        <c:axId val="324291696"/>
        <c:axId val="324291368"/>
      </c:barChart>
      <c:catAx>
        <c:axId val="324291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91368"/>
        <c:crosses val="autoZero"/>
        <c:auto val="1"/>
        <c:lblAlgn val="ctr"/>
        <c:lblOffset val="100"/>
        <c:noMultiLvlLbl val="0"/>
      </c:catAx>
      <c:valAx>
        <c:axId val="324291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91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0</c:v>
                </c:pt>
                <c:pt idx="1">
                  <c:v>0.102581188188258</c:v>
                </c:pt>
                <c:pt idx="2">
                  <c:v>0</c:v>
                </c:pt>
                <c:pt idx="3">
                  <c:v>1.3146362839614401E-2</c:v>
                </c:pt>
                <c:pt idx="4">
                  <c:v>0</c:v>
                </c:pt>
                <c:pt idx="5">
                  <c:v>1.8399264029438801E-2</c:v>
                </c:pt>
                <c:pt idx="6">
                  <c:v>0</c:v>
                </c:pt>
                <c:pt idx="7">
                  <c:v>3.5908215098966502E-2</c:v>
                </c:pt>
                <c:pt idx="8">
                  <c:v>0</c:v>
                </c:pt>
                <c:pt idx="9">
                  <c:v>6.7996241237823399E-2</c:v>
                </c:pt>
                <c:pt idx="10">
                  <c:v>1.0941589419045401E-2</c:v>
                </c:pt>
                <c:pt idx="11">
                  <c:v>0</c:v>
                </c:pt>
                <c:pt idx="12">
                  <c:v>8.0505434116802901E-2</c:v>
                </c:pt>
                <c:pt idx="13">
                  <c:v>5.1619902534624701E-2</c:v>
                </c:pt>
                <c:pt idx="14">
                  <c:v>0</c:v>
                </c:pt>
                <c:pt idx="15">
                  <c:v>5.7721067315008402E-2</c:v>
                </c:pt>
                <c:pt idx="16">
                  <c:v>4.2847524025218797E-2</c:v>
                </c:pt>
                <c:pt idx="17">
                  <c:v>0</c:v>
                </c:pt>
                <c:pt idx="18">
                  <c:v>7.7809445542130803E-2</c:v>
                </c:pt>
                <c:pt idx="19">
                  <c:v>0</c:v>
                </c:pt>
                <c:pt idx="20">
                  <c:v>5.6807257345615397E-2</c:v>
                </c:pt>
                <c:pt idx="21">
                  <c:v>0</c:v>
                </c:pt>
                <c:pt idx="22">
                  <c:v>6.0278855225914703E-2</c:v>
                </c:pt>
                <c:pt idx="23">
                  <c:v>0</c:v>
                </c:pt>
                <c:pt idx="24">
                  <c:v>1.5719288440209901E-2</c:v>
                </c:pt>
                <c:pt idx="25">
                  <c:v>0</c:v>
                </c:pt>
                <c:pt idx="26">
                  <c:v>0.16850891438350199</c:v>
                </c:pt>
                <c:pt idx="27">
                  <c:v>1.6586064214256999E-2</c:v>
                </c:pt>
                <c:pt idx="28">
                  <c:v>0</c:v>
                </c:pt>
                <c:pt idx="29">
                  <c:v>5.5849346388118101E-2</c:v>
                </c:pt>
              </c:numCache>
            </c:numRef>
          </c:val>
          <c:smooth val="0"/>
          <c:extLst>
            <c:ext xmlns:c16="http://schemas.microsoft.com/office/drawing/2014/chart" uri="{C3380CC4-5D6E-409C-BE32-E72D297353CC}">
              <c16:uniqueId val="{00000000-8ED7-4538-AF4E-40BBF97E4DBE}"/>
            </c:ext>
          </c:extLst>
        </c:ser>
        <c:dLbls>
          <c:showLegendKey val="0"/>
          <c:showVal val="0"/>
          <c:showCatName val="0"/>
          <c:showSerName val="0"/>
          <c:showPercent val="0"/>
          <c:showBubbleSize val="0"/>
        </c:dLbls>
        <c:smooth val="0"/>
        <c:axId val="324289072"/>
        <c:axId val="364806680"/>
      </c:lineChart>
      <c:dateAx>
        <c:axId val="324289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806680"/>
        <c:crosses val="autoZero"/>
        <c:auto val="1"/>
        <c:lblOffset val="100"/>
        <c:baseTimeUnit val="days"/>
      </c:dateAx>
      <c:valAx>
        <c:axId val="364806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8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114047</c:v>
                </c:pt>
                <c:pt idx="1">
                  <c:v>114066</c:v>
                </c:pt>
                <c:pt idx="2">
                  <c:v>114093</c:v>
                </c:pt>
                <c:pt idx="3">
                  <c:v>114108</c:v>
                </c:pt>
                <c:pt idx="4">
                  <c:v>114127</c:v>
                </c:pt>
                <c:pt idx="5">
                  <c:v>114143</c:v>
                </c:pt>
                <c:pt idx="6">
                  <c:v>114171</c:v>
                </c:pt>
                <c:pt idx="7">
                  <c:v>114190</c:v>
                </c:pt>
                <c:pt idx="8">
                  <c:v>114209</c:v>
                </c:pt>
                <c:pt idx="9">
                  <c:v>114236</c:v>
                </c:pt>
                <c:pt idx="10">
                  <c:v>114251</c:v>
                </c:pt>
                <c:pt idx="11">
                  <c:v>114270</c:v>
                </c:pt>
                <c:pt idx="12">
                  <c:v>114287</c:v>
                </c:pt>
                <c:pt idx="13">
                  <c:v>114307</c:v>
                </c:pt>
                <c:pt idx="14">
                  <c:v>114334</c:v>
                </c:pt>
                <c:pt idx="15">
                  <c:v>114353</c:v>
                </c:pt>
                <c:pt idx="16">
                  <c:v>114365</c:v>
                </c:pt>
                <c:pt idx="17">
                  <c:v>114370</c:v>
                </c:pt>
                <c:pt idx="18">
                  <c:v>114394</c:v>
                </c:pt>
                <c:pt idx="19">
                  <c:v>114406</c:v>
                </c:pt>
                <c:pt idx="20">
                  <c:v>114438</c:v>
                </c:pt>
                <c:pt idx="21">
                  <c:v>114453</c:v>
                </c:pt>
                <c:pt idx="22">
                  <c:v>114483</c:v>
                </c:pt>
                <c:pt idx="23">
                  <c:v>114502</c:v>
                </c:pt>
                <c:pt idx="24">
                  <c:v>114517</c:v>
                </c:pt>
                <c:pt idx="25">
                  <c:v>114526</c:v>
                </c:pt>
                <c:pt idx="26">
                  <c:v>114543</c:v>
                </c:pt>
                <c:pt idx="27">
                  <c:v>114566</c:v>
                </c:pt>
                <c:pt idx="28">
                  <c:v>114588</c:v>
                </c:pt>
                <c:pt idx="29">
                  <c:v>114601</c:v>
                </c:pt>
              </c:numCache>
            </c:numRef>
          </c:val>
          <c:smooth val="0"/>
          <c:extLst>
            <c:ext xmlns:c16="http://schemas.microsoft.com/office/drawing/2014/chart" uri="{C3380CC4-5D6E-409C-BE32-E72D297353CC}">
              <c16:uniqueId val="{00000000-F2E4-466E-99A9-5905048A948F}"/>
            </c:ext>
          </c:extLst>
        </c:ser>
        <c:dLbls>
          <c:showLegendKey val="0"/>
          <c:showVal val="0"/>
          <c:showCatName val="0"/>
          <c:showSerName val="0"/>
          <c:showPercent val="0"/>
          <c:showBubbleSize val="0"/>
        </c:dLbls>
        <c:smooth val="0"/>
        <c:axId val="364809960"/>
        <c:axId val="364804056"/>
      </c:lineChart>
      <c:dateAx>
        <c:axId val="364809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804056"/>
        <c:crosses val="autoZero"/>
        <c:auto val="1"/>
        <c:lblOffset val="100"/>
        <c:baseTimeUnit val="days"/>
      </c:dateAx>
      <c:valAx>
        <c:axId val="364804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80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30</c:v>
                </c:pt>
                <c:pt idx="1">
                  <c:v>47</c:v>
                </c:pt>
                <c:pt idx="2">
                  <c:v>37</c:v>
                </c:pt>
                <c:pt idx="3">
                  <c:v>38</c:v>
                </c:pt>
                <c:pt idx="4">
                  <c:v>34</c:v>
                </c:pt>
                <c:pt idx="5">
                  <c:v>40</c:v>
                </c:pt>
                <c:pt idx="6">
                  <c:v>74</c:v>
                </c:pt>
                <c:pt idx="7">
                  <c:v>45</c:v>
                </c:pt>
                <c:pt idx="8">
                  <c:v>32</c:v>
                </c:pt>
                <c:pt idx="9">
                  <c:v>99</c:v>
                </c:pt>
                <c:pt idx="10">
                  <c:v>48</c:v>
                </c:pt>
                <c:pt idx="11">
                  <c:v>49</c:v>
                </c:pt>
                <c:pt idx="12">
                  <c:v>54</c:v>
                </c:pt>
                <c:pt idx="13">
                  <c:v>63</c:v>
                </c:pt>
                <c:pt idx="14">
                  <c:v>42</c:v>
                </c:pt>
                <c:pt idx="15">
                  <c:v>46</c:v>
                </c:pt>
                <c:pt idx="16">
                  <c:v>51</c:v>
                </c:pt>
                <c:pt idx="17">
                  <c:v>32</c:v>
                </c:pt>
                <c:pt idx="18">
                  <c:v>29</c:v>
                </c:pt>
                <c:pt idx="19">
                  <c:v>54</c:v>
                </c:pt>
                <c:pt idx="20">
                  <c:v>47</c:v>
                </c:pt>
                <c:pt idx="21">
                  <c:v>67</c:v>
                </c:pt>
                <c:pt idx="22">
                  <c:v>51</c:v>
                </c:pt>
                <c:pt idx="23">
                  <c:v>49</c:v>
                </c:pt>
                <c:pt idx="24">
                  <c:v>25</c:v>
                </c:pt>
                <c:pt idx="25">
                  <c:v>46</c:v>
                </c:pt>
                <c:pt idx="26">
                  <c:v>64</c:v>
                </c:pt>
                <c:pt idx="27">
                  <c:v>60</c:v>
                </c:pt>
                <c:pt idx="28">
                  <c:v>48</c:v>
                </c:pt>
                <c:pt idx="29">
                  <c:v>67</c:v>
                </c:pt>
              </c:numCache>
            </c:numRef>
          </c:val>
          <c:smooth val="0"/>
          <c:extLst>
            <c:ext xmlns:c16="http://schemas.microsoft.com/office/drawing/2014/chart" uri="{C3380CC4-5D6E-409C-BE32-E72D297353CC}">
              <c16:uniqueId val="{00000000-DBB1-4607-9E9E-CE6E8FB249D3}"/>
            </c:ext>
          </c:extLst>
        </c:ser>
        <c:dLbls>
          <c:showLegendKey val="0"/>
          <c:showVal val="0"/>
          <c:showCatName val="0"/>
          <c:showSerName val="0"/>
          <c:showPercent val="0"/>
          <c:showBubbleSize val="0"/>
        </c:dLbls>
        <c:smooth val="0"/>
        <c:axId val="364802416"/>
        <c:axId val="364802744"/>
      </c:lineChart>
      <c:dateAx>
        <c:axId val="364802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802744"/>
        <c:crosses val="autoZero"/>
        <c:auto val="1"/>
        <c:lblOffset val="100"/>
        <c:baseTimeUnit val="days"/>
      </c:dateAx>
      <c:valAx>
        <c:axId val="364802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80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2020-09</c:v>
                </c:pt>
              </c:strCache>
            </c:strRef>
          </c:cat>
          <c:val>
            <c:numRef>
              <c:f>Sheet1!$B$2</c:f>
              <c:numCache>
                <c:formatCode>General</c:formatCode>
                <c:ptCount val="1"/>
                <c:pt idx="0">
                  <c:v>3660</c:v>
                </c:pt>
              </c:numCache>
            </c:numRef>
          </c:val>
          <c:extLst>
            <c:ext xmlns:c16="http://schemas.microsoft.com/office/drawing/2014/chart" uri="{C3380CC4-5D6E-409C-BE32-E72D297353CC}">
              <c16:uniqueId val="{00000000-2D75-4253-933E-5D6D34E77426}"/>
            </c:ext>
          </c:extLst>
        </c:ser>
        <c:dLbls>
          <c:showLegendKey val="0"/>
          <c:showVal val="0"/>
          <c:showCatName val="0"/>
          <c:showSerName val="0"/>
          <c:showPercent val="0"/>
          <c:showBubbleSize val="0"/>
        </c:dLbls>
        <c:gapWidth val="219"/>
        <c:overlap val="-27"/>
        <c:axId val="378360848"/>
        <c:axId val="378362488"/>
      </c:barChart>
      <c:catAx>
        <c:axId val="37836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362488"/>
        <c:crosses val="autoZero"/>
        <c:auto val="1"/>
        <c:lblAlgn val="ctr"/>
        <c:lblOffset val="100"/>
        <c:noMultiLvlLbl val="0"/>
      </c:catAx>
      <c:valAx>
        <c:axId val="37836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36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5407</c:v>
                </c:pt>
                <c:pt idx="1">
                  <c:v>6294</c:v>
                </c:pt>
                <c:pt idx="2">
                  <c:v>2288</c:v>
                </c:pt>
                <c:pt idx="3">
                  <c:v>2222</c:v>
                </c:pt>
                <c:pt idx="4">
                  <c:v>2113</c:v>
                </c:pt>
                <c:pt idx="5">
                  <c:v>2414</c:v>
                </c:pt>
                <c:pt idx="6">
                  <c:v>3197</c:v>
                </c:pt>
                <c:pt idx="7">
                  <c:v>3284</c:v>
                </c:pt>
                <c:pt idx="8">
                  <c:v>1512</c:v>
                </c:pt>
                <c:pt idx="9">
                  <c:v>6301</c:v>
                </c:pt>
                <c:pt idx="10">
                  <c:v>3900</c:v>
                </c:pt>
                <c:pt idx="11">
                  <c:v>5436</c:v>
                </c:pt>
                <c:pt idx="12">
                  <c:v>4259</c:v>
                </c:pt>
                <c:pt idx="13">
                  <c:v>3299</c:v>
                </c:pt>
                <c:pt idx="14">
                  <c:v>5802</c:v>
                </c:pt>
                <c:pt idx="15">
                  <c:v>5575</c:v>
                </c:pt>
                <c:pt idx="16">
                  <c:v>4434</c:v>
                </c:pt>
                <c:pt idx="17">
                  <c:v>10114</c:v>
                </c:pt>
                <c:pt idx="18">
                  <c:v>10437</c:v>
                </c:pt>
                <c:pt idx="19">
                  <c:v>4349</c:v>
                </c:pt>
                <c:pt idx="20">
                  <c:v>13716</c:v>
                </c:pt>
                <c:pt idx="21">
                  <c:v>7264</c:v>
                </c:pt>
                <c:pt idx="22">
                  <c:v>14107</c:v>
                </c:pt>
                <c:pt idx="23">
                  <c:v>1650</c:v>
                </c:pt>
                <c:pt idx="24">
                  <c:v>1666</c:v>
                </c:pt>
                <c:pt idx="25">
                  <c:v>1772</c:v>
                </c:pt>
                <c:pt idx="26">
                  <c:v>6487</c:v>
                </c:pt>
                <c:pt idx="27">
                  <c:v>4211</c:v>
                </c:pt>
                <c:pt idx="28">
                  <c:v>2347</c:v>
                </c:pt>
                <c:pt idx="29">
                  <c:v>5003</c:v>
                </c:pt>
              </c:numCache>
            </c:numRef>
          </c:val>
          <c:extLst>
            <c:ext xmlns:c16="http://schemas.microsoft.com/office/drawing/2014/chart" uri="{C3380CC4-5D6E-409C-BE32-E72D297353CC}">
              <c16:uniqueId val="{00000000-A081-45D6-8E9F-00A0A4E1AC71}"/>
            </c:ext>
          </c:extLst>
        </c:ser>
        <c:dLbls>
          <c:showLegendKey val="0"/>
          <c:showVal val="0"/>
          <c:showCatName val="0"/>
          <c:showSerName val="0"/>
          <c:showPercent val="0"/>
          <c:showBubbleSize val="0"/>
        </c:dLbls>
        <c:gapWidth val="219"/>
        <c:overlap val="-27"/>
        <c:axId val="435886920"/>
        <c:axId val="435884624"/>
      </c:barChart>
      <c:dateAx>
        <c:axId val="435886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884624"/>
        <c:crosses val="autoZero"/>
        <c:auto val="1"/>
        <c:lblOffset val="100"/>
        <c:baseTimeUnit val="days"/>
      </c:dateAx>
      <c:valAx>
        <c:axId val="435884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88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3660</c:v>
                </c:pt>
              </c:numCache>
            </c:numRef>
          </c:val>
          <c:extLst>
            <c:ext xmlns:c16="http://schemas.microsoft.com/office/drawing/2014/chart" uri="{C3380CC4-5D6E-409C-BE32-E72D297353CC}">
              <c16:uniqueId val="{00000000-0F1E-40F2-8B18-4E3316DA415E}"/>
            </c:ext>
          </c:extLst>
        </c:ser>
        <c:dLbls>
          <c:showLegendKey val="0"/>
          <c:showVal val="0"/>
          <c:showCatName val="0"/>
          <c:showSerName val="0"/>
          <c:showPercent val="0"/>
          <c:showBubbleSize val="0"/>
        </c:dLbls>
        <c:gapWidth val="219"/>
        <c:overlap val="-27"/>
        <c:axId val="435895448"/>
        <c:axId val="435898072"/>
      </c:barChart>
      <c:catAx>
        <c:axId val="435895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898072"/>
        <c:crosses val="autoZero"/>
        <c:auto val="1"/>
        <c:lblAlgn val="ctr"/>
        <c:lblOffset val="100"/>
        <c:noMultiLvlLbl val="0"/>
      </c:catAx>
      <c:valAx>
        <c:axId val="43589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89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FAD98-8EAF-4938-B983-AD2258EE48BC}"/>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2AB82310-6AEC-429D-97C0-2269E3C6CE02}"/>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585277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C1911-385D-4808-9859-FE2C504FC05D}"/>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688DE991-D859-4598-AB82-D3E7063E5ED5}"/>
              </a:ext>
            </a:extLst>
          </p:cNvPr>
          <p:cNvGraphicFramePr>
            <a:graphicFrameLocks noGrp="1"/>
          </p:cNvGraphicFramePr>
          <p:nvPr>
            <p:ph type="tbl" sz="quarter" idx="13"/>
            <p:extLst>
              <p:ext uri="{D42A27DB-BD31-4B8C-83A1-F6EECF244321}">
                <p14:modId xmlns:p14="http://schemas.microsoft.com/office/powerpoint/2010/main" val="3871266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61204444"/>
                    </a:ext>
                  </a:extLst>
                </a:gridCol>
                <a:gridCol w="740664">
                  <a:extLst>
                    <a:ext uri="{9D8B030D-6E8A-4147-A177-3AD203B41FA5}">
                      <a16:colId xmlns:a16="http://schemas.microsoft.com/office/drawing/2014/main" val="228918717"/>
                    </a:ext>
                  </a:extLst>
                </a:gridCol>
                <a:gridCol w="740664">
                  <a:extLst>
                    <a:ext uri="{9D8B030D-6E8A-4147-A177-3AD203B41FA5}">
                      <a16:colId xmlns:a16="http://schemas.microsoft.com/office/drawing/2014/main" val="3701956475"/>
                    </a:ext>
                  </a:extLst>
                </a:gridCol>
                <a:gridCol w="740664">
                  <a:extLst>
                    <a:ext uri="{9D8B030D-6E8A-4147-A177-3AD203B41FA5}">
                      <a16:colId xmlns:a16="http://schemas.microsoft.com/office/drawing/2014/main" val="429680487"/>
                    </a:ext>
                  </a:extLst>
                </a:gridCol>
                <a:gridCol w="740664">
                  <a:extLst>
                    <a:ext uri="{9D8B030D-6E8A-4147-A177-3AD203B41FA5}">
                      <a16:colId xmlns:a16="http://schemas.microsoft.com/office/drawing/2014/main" val="584059067"/>
                    </a:ext>
                  </a:extLst>
                </a:gridCol>
                <a:gridCol w="740664">
                  <a:extLst>
                    <a:ext uri="{9D8B030D-6E8A-4147-A177-3AD203B41FA5}">
                      <a16:colId xmlns:a16="http://schemas.microsoft.com/office/drawing/2014/main" val="2220754409"/>
                    </a:ext>
                  </a:extLst>
                </a:gridCol>
                <a:gridCol w="740664">
                  <a:extLst>
                    <a:ext uri="{9D8B030D-6E8A-4147-A177-3AD203B41FA5}">
                      <a16:colId xmlns:a16="http://schemas.microsoft.com/office/drawing/2014/main" val="2597838775"/>
                    </a:ext>
                  </a:extLst>
                </a:gridCol>
                <a:gridCol w="740664">
                  <a:extLst>
                    <a:ext uri="{9D8B030D-6E8A-4147-A177-3AD203B41FA5}">
                      <a16:colId xmlns:a16="http://schemas.microsoft.com/office/drawing/2014/main" val="817070768"/>
                    </a:ext>
                  </a:extLst>
                </a:gridCol>
                <a:gridCol w="740664">
                  <a:extLst>
                    <a:ext uri="{9D8B030D-6E8A-4147-A177-3AD203B41FA5}">
                      <a16:colId xmlns:a16="http://schemas.microsoft.com/office/drawing/2014/main" val="3136377903"/>
                    </a:ext>
                  </a:extLst>
                </a:gridCol>
                <a:gridCol w="740664">
                  <a:extLst>
                    <a:ext uri="{9D8B030D-6E8A-4147-A177-3AD203B41FA5}">
                      <a16:colId xmlns:a16="http://schemas.microsoft.com/office/drawing/2014/main" val="178525477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90154731"/>
                  </a:ext>
                </a:extLst>
              </a:tr>
              <a:tr h="370840">
                <a:tc>
                  <a:txBody>
                    <a:bodyPr/>
                    <a:lstStyle/>
                    <a:p>
                      <a:r>
                        <a:rPr lang="en-US" sz="1000"/>
                        <a:t>SCS Dairy MY</a:t>
                      </a:r>
                    </a:p>
                  </a:txBody>
                  <a:tcPr/>
                </a:tc>
                <a:tc>
                  <a:txBody>
                    <a:bodyPr/>
                    <a:lstStyle/>
                    <a:p>
                      <a:r>
                        <a:rPr lang="en-US" sz="1000"/>
                        <a:t>114601</a:t>
                      </a:r>
                    </a:p>
                  </a:txBody>
                  <a:tcPr/>
                </a:tc>
                <a:tc>
                  <a:txBody>
                    <a:bodyPr/>
                    <a:lstStyle/>
                    <a:p>
                      <a:r>
                        <a:rPr lang="en-US" sz="1000"/>
                        <a:t>578</a:t>
                      </a:r>
                    </a:p>
                  </a:txBody>
                  <a:tcPr/>
                </a:tc>
                <a:tc>
                  <a:txBody>
                    <a:bodyPr/>
                    <a:lstStyle/>
                    <a:p>
                      <a:r>
                        <a:rPr lang="en-US" sz="1000"/>
                        <a:t>20</a:t>
                      </a:r>
                    </a:p>
                  </a:txBody>
                  <a:tcPr/>
                </a:tc>
                <a:tc>
                  <a:txBody>
                    <a:bodyPr/>
                    <a:lstStyle/>
                    <a:p>
                      <a:r>
                        <a:rPr lang="en-US" sz="1000"/>
                        <a:t>1049</a:t>
                      </a:r>
                    </a:p>
                  </a:txBody>
                  <a:tcPr/>
                </a:tc>
                <a:tc>
                  <a:txBody>
                    <a:bodyPr/>
                    <a:lstStyle/>
                    <a:p>
                      <a:r>
                        <a:rPr lang="en-US" sz="1000"/>
                        <a:t>29</a:t>
                      </a:r>
                    </a:p>
                  </a:txBody>
                  <a:tcPr/>
                </a:tc>
                <a:tc>
                  <a:txBody>
                    <a:bodyPr/>
                    <a:lstStyle/>
                    <a:p>
                      <a:r>
                        <a:rPr lang="en-US" sz="1000"/>
                        <a:t>157</a:t>
                      </a:r>
                    </a:p>
                  </a:txBody>
                  <a:tcPr/>
                </a:tc>
                <a:tc>
                  <a:txBody>
                    <a:bodyPr/>
                    <a:lstStyle/>
                    <a:p>
                      <a:r>
                        <a:rPr lang="en-US" sz="1000"/>
                        <a:t>0</a:t>
                      </a:r>
                    </a:p>
                  </a:txBody>
                  <a:tcPr/>
                </a:tc>
                <a:tc>
                  <a:txBody>
                    <a:bodyPr/>
                    <a:lstStyle/>
                    <a:p>
                      <a:r>
                        <a:rPr lang="en-US" sz="1000"/>
                        <a:t>0.0540 %</a:t>
                      </a:r>
                    </a:p>
                  </a:txBody>
                  <a:tcPr/>
                </a:tc>
                <a:tc>
                  <a:txBody>
                    <a:bodyPr/>
                    <a:lstStyle/>
                    <a:p>
                      <a:r>
                        <a:rPr lang="en-US" sz="1000"/>
                        <a:t>0.0 %</a:t>
                      </a:r>
                    </a:p>
                  </a:txBody>
                  <a:tcPr/>
                </a:tc>
                <a:extLst>
                  <a:ext uri="{0D108BD9-81ED-4DB2-BD59-A6C34878D82A}">
                    <a16:rowId xmlns:a16="http://schemas.microsoft.com/office/drawing/2014/main" val="3917339452"/>
                  </a:ext>
                </a:extLst>
              </a:tr>
            </a:tbl>
          </a:graphicData>
        </a:graphic>
      </p:graphicFrame>
      <p:sp>
        <p:nvSpPr>
          <p:cNvPr id="4" name="Text Placeholder 3">
            <a:extLst>
              <a:ext uri="{FF2B5EF4-FFF2-40B4-BE49-F238E27FC236}">
                <a16:creationId xmlns:a16="http://schemas.microsoft.com/office/drawing/2014/main" id="{F2C371D3-6D52-4804-B137-F2C31191336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22642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2590B-0524-44B4-989A-C5078D3B976C}"/>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0047B253-BD05-455F-BBB7-D882E458E90B}"/>
              </a:ext>
            </a:extLst>
          </p:cNvPr>
          <p:cNvGraphicFramePr>
            <a:graphicFrameLocks noGrp="1"/>
          </p:cNvGraphicFramePr>
          <p:nvPr>
            <p:ph type="chart" sz="quarter" idx="13"/>
            <p:extLst>
              <p:ext uri="{D42A27DB-BD31-4B8C-83A1-F6EECF244321}">
                <p14:modId xmlns:p14="http://schemas.microsoft.com/office/powerpoint/2010/main" val="3009974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F319FC-6282-478C-835B-CDE36C7391A5}"/>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5D2F7238-57D7-4777-8713-95B33FD67A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6561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ABDCA-BFF8-4E70-851F-4CBCE4DBC329}"/>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99A62A24-793B-4FDD-988D-FCFE2EC1B9D3}"/>
              </a:ext>
            </a:extLst>
          </p:cNvPr>
          <p:cNvGraphicFramePr>
            <a:graphicFrameLocks noGrp="1"/>
          </p:cNvGraphicFramePr>
          <p:nvPr>
            <p:ph type="chart" sz="quarter" idx="13"/>
            <p:extLst>
              <p:ext uri="{D42A27DB-BD31-4B8C-83A1-F6EECF244321}">
                <p14:modId xmlns:p14="http://schemas.microsoft.com/office/powerpoint/2010/main" val="2045812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3B402C-53FC-44F4-B762-B72D231DFDA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A6DA266F-FED8-4650-8FA0-BBFAB4C687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8357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EB552-DC39-4FE0-9BF3-EF42C0DFC38E}"/>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F0EA9364-9DD7-415E-AD76-BD9AFC9A113B}"/>
              </a:ext>
            </a:extLst>
          </p:cNvPr>
          <p:cNvGraphicFramePr>
            <a:graphicFrameLocks noGrp="1"/>
          </p:cNvGraphicFramePr>
          <p:nvPr>
            <p:ph type="chart" sz="quarter" idx="13"/>
            <p:extLst>
              <p:ext uri="{D42A27DB-BD31-4B8C-83A1-F6EECF244321}">
                <p14:modId xmlns:p14="http://schemas.microsoft.com/office/powerpoint/2010/main" val="411679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5972B2-6595-4EF1-9E17-68884C2FF94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39246150-5A50-4D3C-B683-5A59D74DDA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6512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2F770-9C85-41B1-A76C-C232DF0B5B47}"/>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F8957FC1-4E80-4FF8-93F5-FC23D239B58E}"/>
              </a:ext>
            </a:extLst>
          </p:cNvPr>
          <p:cNvGraphicFramePr>
            <a:graphicFrameLocks noGrp="1"/>
          </p:cNvGraphicFramePr>
          <p:nvPr>
            <p:ph type="chart" sz="quarter" idx="13"/>
            <p:extLst>
              <p:ext uri="{D42A27DB-BD31-4B8C-83A1-F6EECF244321}">
                <p14:modId xmlns:p14="http://schemas.microsoft.com/office/powerpoint/2010/main" val="1694471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205EE1-BA38-4FE4-8719-63A46EC9932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7233A6E2-AA0F-494A-B18D-7E97B5C0E2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5474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1E534-FD3A-40BA-9C10-8B45A69BDBA4}"/>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C97FB09C-C428-4847-B25E-AC07ABB6836C}"/>
              </a:ext>
            </a:extLst>
          </p:cNvPr>
          <p:cNvGraphicFramePr>
            <a:graphicFrameLocks noGrp="1"/>
          </p:cNvGraphicFramePr>
          <p:nvPr>
            <p:ph type="chart" sz="quarter" idx="13"/>
            <p:extLst>
              <p:ext uri="{D42A27DB-BD31-4B8C-83A1-F6EECF244321}">
                <p14:modId xmlns:p14="http://schemas.microsoft.com/office/powerpoint/2010/main" val="1321475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F36317-8BF3-4EFB-AB56-00BD3637F0F6}"/>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D7754DE-C992-4106-846B-015ADD7A80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0313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2373D-C774-4870-A2CB-8AEFB77F59B5}"/>
              </a:ext>
            </a:extLst>
          </p:cNvPr>
          <p:cNvSpPr>
            <a:spLocks noGrp="1"/>
          </p:cNvSpPr>
          <p:nvPr>
            <p:ph type="title"/>
          </p:nvPr>
        </p:nvSpPr>
        <p:spPr/>
        <p:txBody>
          <a:bodyPr/>
          <a:lstStyle/>
          <a:p>
            <a:r>
              <a:rPr lang="en-US"/>
              <a:t>Facebook (FB) Custom Own Posts Table (new) | SCS Dairy MY - 1 of 6</a:t>
            </a:r>
          </a:p>
        </p:txBody>
      </p:sp>
      <p:graphicFrame>
        <p:nvGraphicFramePr>
          <p:cNvPr id="5" name="Table Placeholder 4">
            <a:extLst>
              <a:ext uri="{FF2B5EF4-FFF2-40B4-BE49-F238E27FC236}">
                <a16:creationId xmlns:a16="http://schemas.microsoft.com/office/drawing/2014/main" id="{7A59D4A4-A4D4-4E03-8F93-6EFFBD9AFA2A}"/>
              </a:ext>
            </a:extLst>
          </p:cNvPr>
          <p:cNvGraphicFramePr>
            <a:graphicFrameLocks noGrp="1"/>
          </p:cNvGraphicFramePr>
          <p:nvPr>
            <p:ph type="tbl" sz="quarter" idx="13"/>
            <p:extLst>
              <p:ext uri="{D42A27DB-BD31-4B8C-83A1-F6EECF244321}">
                <p14:modId xmlns:p14="http://schemas.microsoft.com/office/powerpoint/2010/main" val="3495876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07919301"/>
                    </a:ext>
                  </a:extLst>
                </a:gridCol>
                <a:gridCol w="987552">
                  <a:extLst>
                    <a:ext uri="{9D8B030D-6E8A-4147-A177-3AD203B41FA5}">
                      <a16:colId xmlns:a16="http://schemas.microsoft.com/office/drawing/2014/main" val="3651238936"/>
                    </a:ext>
                  </a:extLst>
                </a:gridCol>
                <a:gridCol w="987552">
                  <a:extLst>
                    <a:ext uri="{9D8B030D-6E8A-4147-A177-3AD203B41FA5}">
                      <a16:colId xmlns:a16="http://schemas.microsoft.com/office/drawing/2014/main" val="2460871886"/>
                    </a:ext>
                  </a:extLst>
                </a:gridCol>
                <a:gridCol w="987552">
                  <a:extLst>
                    <a:ext uri="{9D8B030D-6E8A-4147-A177-3AD203B41FA5}">
                      <a16:colId xmlns:a16="http://schemas.microsoft.com/office/drawing/2014/main" val="34150697"/>
                    </a:ext>
                  </a:extLst>
                </a:gridCol>
                <a:gridCol w="987552">
                  <a:extLst>
                    <a:ext uri="{9D8B030D-6E8A-4147-A177-3AD203B41FA5}">
                      <a16:colId xmlns:a16="http://schemas.microsoft.com/office/drawing/2014/main" val="1133063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6929170"/>
                  </a:ext>
                </a:extLst>
              </a:tr>
            </a:tbl>
          </a:graphicData>
        </a:graphic>
      </p:graphicFrame>
      <p:sp>
        <p:nvSpPr>
          <p:cNvPr id="4" name="Text Placeholder 3">
            <a:extLst>
              <a:ext uri="{FF2B5EF4-FFF2-40B4-BE49-F238E27FC236}">
                <a16:creationId xmlns:a16="http://schemas.microsoft.com/office/drawing/2014/main" id="{72F60C5D-80E2-4DB2-B22B-D19BE9ED62F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86037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94E24-29C0-4D00-A23E-99F18DD76AA3}"/>
              </a:ext>
            </a:extLst>
          </p:cNvPr>
          <p:cNvSpPr>
            <a:spLocks noGrp="1"/>
          </p:cNvSpPr>
          <p:nvPr>
            <p:ph type="title"/>
          </p:nvPr>
        </p:nvSpPr>
        <p:spPr/>
        <p:txBody>
          <a:bodyPr/>
          <a:lstStyle/>
          <a:p>
            <a:r>
              <a:rPr lang="en-US"/>
              <a:t>Facebook (FB) Custom Own Posts Table (new) | SCS Dairy MY - 2 of 6</a:t>
            </a:r>
          </a:p>
        </p:txBody>
      </p:sp>
      <p:graphicFrame>
        <p:nvGraphicFramePr>
          <p:cNvPr id="5" name="Table Placeholder 4">
            <a:extLst>
              <a:ext uri="{FF2B5EF4-FFF2-40B4-BE49-F238E27FC236}">
                <a16:creationId xmlns:a16="http://schemas.microsoft.com/office/drawing/2014/main" id="{0B68A499-3CB2-45B3-A84A-F71E8DFA3311}"/>
              </a:ext>
            </a:extLst>
          </p:cNvPr>
          <p:cNvGraphicFramePr>
            <a:graphicFrameLocks noGrp="1"/>
          </p:cNvGraphicFramePr>
          <p:nvPr>
            <p:ph type="tbl" sz="quarter" idx="13"/>
            <p:extLst>
              <p:ext uri="{D42A27DB-BD31-4B8C-83A1-F6EECF244321}">
                <p14:modId xmlns:p14="http://schemas.microsoft.com/office/powerpoint/2010/main" val="3233473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93988722"/>
                    </a:ext>
                  </a:extLst>
                </a:gridCol>
                <a:gridCol w="987552">
                  <a:extLst>
                    <a:ext uri="{9D8B030D-6E8A-4147-A177-3AD203B41FA5}">
                      <a16:colId xmlns:a16="http://schemas.microsoft.com/office/drawing/2014/main" val="3330850333"/>
                    </a:ext>
                  </a:extLst>
                </a:gridCol>
                <a:gridCol w="987552">
                  <a:extLst>
                    <a:ext uri="{9D8B030D-6E8A-4147-A177-3AD203B41FA5}">
                      <a16:colId xmlns:a16="http://schemas.microsoft.com/office/drawing/2014/main" val="2356048587"/>
                    </a:ext>
                  </a:extLst>
                </a:gridCol>
                <a:gridCol w="987552">
                  <a:extLst>
                    <a:ext uri="{9D8B030D-6E8A-4147-A177-3AD203B41FA5}">
                      <a16:colId xmlns:a16="http://schemas.microsoft.com/office/drawing/2014/main" val="370584783"/>
                    </a:ext>
                  </a:extLst>
                </a:gridCol>
                <a:gridCol w="987552">
                  <a:extLst>
                    <a:ext uri="{9D8B030D-6E8A-4147-A177-3AD203B41FA5}">
                      <a16:colId xmlns:a16="http://schemas.microsoft.com/office/drawing/2014/main" val="2255039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16291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- 2020-09-27 16:11:56</a:t>
                      </a:r>
                      <a:r>
                        <a:rPr kumimoji="0" lang="en-US" sz="1000" b="0" i="0" u="none" strike="noStrike" kern="1200" cap="none" spc="0" normalizeH="0" baseline="0" noProof="0">
                          <a:ln>
                            <a:noFill/>
                          </a:ln>
                          <a:solidFill>
                            <a:prstClr val="black"/>
                          </a:solidFill>
                          <a:effectLst/>
                          <a:uLnTx/>
                          <a:uFillTx/>
                          <a:latin typeface="+mn-lt"/>
                          <a:ea typeface="+mn-ea"/>
                          <a:cs typeface="+mn-cs"/>
                        </a:rPr>
                        <a:t>
 Moist, rich cupcakes with intense chocolate flavor in every bite. Topped with smooth, delicious chocolate buttercream frosting made with SCS Unsalted Butter and SCS Cream Cheese, these are the ultimate chocolate cupcakes!
#SCSrecipes #JustAddSCS
Ultimate Chocolate Cupcakes
Ingredients for the cupcakes:
180g all-purpose flour
300g granulated sugar
60g quality unsweetened cocoa powder
1½ tsp baking soda
¾ tsp baking powder
¾ tsp coarse kosher sea salt
2 large eggs
56g sour cream
118ml buttermilk
177ml warm water plus ½ tsp espresso powder (optional)
59ml vegetable oil
1½ tsp vanilla extract
57g finely chopped semisweet chocolate
Ingredients for the frosting:
170g SCS Unsalted Butter (softened)
113g SCS Cream Cheese Spread (softened)
60g unsweetened cocoa powder
1½ tsp vanilla extract
Pinch of salt
420g powdered sugar
2 tbsp whole milk or heavy cream
Ingredients for the garnish:
53g chocolate curls, mini chocolate chips or chocolate jimmies
Instructions:
1. Preheat oven to 176°C.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0.1685 %</a:t>
                      </a:r>
                    </a:p>
                  </a:txBody>
                  <a:tcPr/>
                </a:tc>
                <a:extLst>
                  <a:ext uri="{0D108BD9-81ED-4DB2-BD59-A6C34878D82A}">
                    <a16:rowId xmlns:a16="http://schemas.microsoft.com/office/drawing/2014/main" val="4286678800"/>
                  </a:ext>
                </a:extLst>
              </a:tr>
            </a:tbl>
          </a:graphicData>
        </a:graphic>
      </p:graphicFrame>
      <p:sp>
        <p:nvSpPr>
          <p:cNvPr id="4" name="Text Placeholder 3">
            <a:extLst>
              <a:ext uri="{FF2B5EF4-FFF2-40B4-BE49-F238E27FC236}">
                <a16:creationId xmlns:a16="http://schemas.microsoft.com/office/drawing/2014/main" id="{819D83E0-15E4-4017-AE27-07FE080093D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31335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199D7-53C9-4566-9967-08C4D1E85717}"/>
              </a:ext>
            </a:extLst>
          </p:cNvPr>
          <p:cNvSpPr>
            <a:spLocks noGrp="1"/>
          </p:cNvSpPr>
          <p:nvPr>
            <p:ph type="title"/>
          </p:nvPr>
        </p:nvSpPr>
        <p:spPr/>
        <p:txBody>
          <a:bodyPr/>
          <a:lstStyle/>
          <a:p>
            <a:r>
              <a:rPr lang="en-US"/>
              <a:t>Facebook (FB) Custom Own Posts Table (new) | SCS Dairy MY - 3 of 6</a:t>
            </a:r>
          </a:p>
        </p:txBody>
      </p:sp>
      <p:graphicFrame>
        <p:nvGraphicFramePr>
          <p:cNvPr id="5" name="Table Placeholder 4">
            <a:extLst>
              <a:ext uri="{FF2B5EF4-FFF2-40B4-BE49-F238E27FC236}">
                <a16:creationId xmlns:a16="http://schemas.microsoft.com/office/drawing/2014/main" id="{421057E7-936B-4369-972B-C192C740034F}"/>
              </a:ext>
            </a:extLst>
          </p:cNvPr>
          <p:cNvGraphicFramePr>
            <a:graphicFrameLocks noGrp="1"/>
          </p:cNvGraphicFramePr>
          <p:nvPr>
            <p:ph type="tbl" sz="quarter" idx="13"/>
            <p:extLst>
              <p:ext uri="{D42A27DB-BD31-4B8C-83A1-F6EECF244321}">
                <p14:modId xmlns:p14="http://schemas.microsoft.com/office/powerpoint/2010/main" val="4068225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33673937"/>
                    </a:ext>
                  </a:extLst>
                </a:gridCol>
                <a:gridCol w="987552">
                  <a:extLst>
                    <a:ext uri="{9D8B030D-6E8A-4147-A177-3AD203B41FA5}">
                      <a16:colId xmlns:a16="http://schemas.microsoft.com/office/drawing/2014/main" val="3446560784"/>
                    </a:ext>
                  </a:extLst>
                </a:gridCol>
                <a:gridCol w="987552">
                  <a:extLst>
                    <a:ext uri="{9D8B030D-6E8A-4147-A177-3AD203B41FA5}">
                      <a16:colId xmlns:a16="http://schemas.microsoft.com/office/drawing/2014/main" val="2557034881"/>
                    </a:ext>
                  </a:extLst>
                </a:gridCol>
                <a:gridCol w="987552">
                  <a:extLst>
                    <a:ext uri="{9D8B030D-6E8A-4147-A177-3AD203B41FA5}">
                      <a16:colId xmlns:a16="http://schemas.microsoft.com/office/drawing/2014/main" val="4107551936"/>
                    </a:ext>
                  </a:extLst>
                </a:gridCol>
                <a:gridCol w="987552">
                  <a:extLst>
                    <a:ext uri="{9D8B030D-6E8A-4147-A177-3AD203B41FA5}">
                      <a16:colId xmlns:a16="http://schemas.microsoft.com/office/drawing/2014/main" val="1965970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91756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- 2020-09-10 15:35:05</a:t>
                      </a:r>
                      <a:r>
                        <a:rPr kumimoji="0" lang="en-US" sz="1000" b="0" i="0" u="none" strike="noStrike" kern="1200" cap="none" spc="0" normalizeH="0" baseline="0" noProof="0">
                          <a:ln>
                            <a:noFill/>
                          </a:ln>
                          <a:solidFill>
                            <a:prstClr val="black"/>
                          </a:solidFill>
                          <a:effectLst/>
                          <a:uLnTx/>
                          <a:uFillTx/>
                          <a:latin typeface="+mn-lt"/>
                          <a:ea typeface="+mn-ea"/>
                          <a:cs typeface="+mn-cs"/>
                        </a:rPr>
                        <a:t>
 Vanilla Chocolate Chip Cupcakes with Chocolate Buttercream Frosting made with SCS Unsalted Butter are the best combination of everybody’s favorite flavors. It is a great dessert for anyone who loves to mix these two classic flavours; chocolate and vanilla.
#SCSrecipes #JustAddSCS
Vanilla Chocolate Chip Cupcakes
Ingredients:
113g SCS Unsalted Butter (softened)
120g all purpose flour
½ tsp baking powder
¼ tsp baking soda
⅛ tsp salt
66g granulated sugar
2 large eggs
56g sour cream
59ml whole milk
1 tsp vanilla extract
87g semi-sweet chocolate chips
Ingredients for Chocolate Buttercream Frosting:
113g SCS Unsalted Butter (softened)
120g powdered sugar
26g unsweetened cocoa powder
238g heavy cream (cold)
Instructions:
1. Preheat your oven to 176°C and line a muffin tin with 9 muffin liners inside. Set aside.
2. In a medium sized mixing bowl, sift all-purpose flour, baking powder, baking soda, and salt together. Set aside.
3. In another large mixing bowl, cream together softened butter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0.1576 %</a:t>
                      </a:r>
                    </a:p>
                  </a:txBody>
                  <a:tcPr/>
                </a:tc>
                <a:extLst>
                  <a:ext uri="{0D108BD9-81ED-4DB2-BD59-A6C34878D82A}">
                    <a16:rowId xmlns:a16="http://schemas.microsoft.com/office/drawing/2014/main" val="1299797475"/>
                  </a:ext>
                </a:extLst>
              </a:tr>
            </a:tbl>
          </a:graphicData>
        </a:graphic>
      </p:graphicFrame>
      <p:sp>
        <p:nvSpPr>
          <p:cNvPr id="4" name="Text Placeholder 3">
            <a:extLst>
              <a:ext uri="{FF2B5EF4-FFF2-40B4-BE49-F238E27FC236}">
                <a16:creationId xmlns:a16="http://schemas.microsoft.com/office/drawing/2014/main" id="{A988D021-51CF-468F-90C5-4508D8B89F8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31815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65D1E-0D47-45B4-AAC5-30DB481B3611}"/>
              </a:ext>
            </a:extLst>
          </p:cNvPr>
          <p:cNvSpPr>
            <a:spLocks noGrp="1"/>
          </p:cNvSpPr>
          <p:nvPr>
            <p:ph type="title"/>
          </p:nvPr>
        </p:nvSpPr>
        <p:spPr/>
        <p:txBody>
          <a:bodyPr/>
          <a:lstStyle/>
          <a:p>
            <a:r>
              <a:rPr lang="en-US"/>
              <a:t>Facebook (FB) Custom Own Posts Table (new) | SCS Dairy MY - 4 of 6</a:t>
            </a:r>
          </a:p>
        </p:txBody>
      </p:sp>
      <p:graphicFrame>
        <p:nvGraphicFramePr>
          <p:cNvPr id="5" name="Table Placeholder 4">
            <a:extLst>
              <a:ext uri="{FF2B5EF4-FFF2-40B4-BE49-F238E27FC236}">
                <a16:creationId xmlns:a16="http://schemas.microsoft.com/office/drawing/2014/main" id="{FFEC9372-637B-4DEC-B76A-582FCB456E7D}"/>
              </a:ext>
            </a:extLst>
          </p:cNvPr>
          <p:cNvGraphicFramePr>
            <a:graphicFrameLocks noGrp="1"/>
          </p:cNvGraphicFramePr>
          <p:nvPr>
            <p:ph type="tbl" sz="quarter" idx="13"/>
            <p:extLst>
              <p:ext uri="{D42A27DB-BD31-4B8C-83A1-F6EECF244321}">
                <p14:modId xmlns:p14="http://schemas.microsoft.com/office/powerpoint/2010/main" val="2817068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47106783"/>
                    </a:ext>
                  </a:extLst>
                </a:gridCol>
                <a:gridCol w="987552">
                  <a:extLst>
                    <a:ext uri="{9D8B030D-6E8A-4147-A177-3AD203B41FA5}">
                      <a16:colId xmlns:a16="http://schemas.microsoft.com/office/drawing/2014/main" val="870614297"/>
                    </a:ext>
                  </a:extLst>
                </a:gridCol>
                <a:gridCol w="987552">
                  <a:extLst>
                    <a:ext uri="{9D8B030D-6E8A-4147-A177-3AD203B41FA5}">
                      <a16:colId xmlns:a16="http://schemas.microsoft.com/office/drawing/2014/main" val="1683611125"/>
                    </a:ext>
                  </a:extLst>
                </a:gridCol>
                <a:gridCol w="987552">
                  <a:extLst>
                    <a:ext uri="{9D8B030D-6E8A-4147-A177-3AD203B41FA5}">
                      <a16:colId xmlns:a16="http://schemas.microsoft.com/office/drawing/2014/main" val="1445945362"/>
                    </a:ext>
                  </a:extLst>
                </a:gridCol>
                <a:gridCol w="987552">
                  <a:extLst>
                    <a:ext uri="{9D8B030D-6E8A-4147-A177-3AD203B41FA5}">
                      <a16:colId xmlns:a16="http://schemas.microsoft.com/office/drawing/2014/main" val="3198330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3993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- 2020-09-02 14:36:46</a:t>
                      </a:r>
                      <a:r>
                        <a:rPr kumimoji="0" lang="en-US" sz="1000" b="0" i="0" u="none" strike="noStrike" kern="1200" cap="none" spc="0" normalizeH="0" baseline="0" noProof="0">
                          <a:ln>
                            <a:noFill/>
                          </a:ln>
                          <a:solidFill>
                            <a:prstClr val="black"/>
                          </a:solidFill>
                          <a:effectLst/>
                          <a:uLnTx/>
                          <a:uFillTx/>
                          <a:latin typeface="+mn-lt"/>
                          <a:ea typeface="+mn-ea"/>
                          <a:cs typeface="+mn-cs"/>
                        </a:rPr>
                        <a:t>
 A light and fluffy cupcake flavored with fresh lemon juice and zest topped with a tangy and sweet cream cheese frosting made with SCS Cream Cheese Spread.
#SCSrecipes #JustAddSCS
Lemon Cupcakes with Cream Cheese Frosting
Ingredients:
113g SCS Unsalted Butter
180g all purpose flour
1½ tsp baking powder
¼ tsp salt
Zest from 1 large lemon
200g granulated sugar
2 large eggs room temperature
1 tsp pure vanilla extract
118ml whole milk
3 tbsp lemon juice
Ingredients for cream cheese frosting:
200g SCS Cream Cheese Spread
56g SCS Unsalted Butter
½ tsp pure vanilla extract
240g powdered sugar
1 tbsp lemon juice
¼ tsp salt
Instructions:
1. Preheat oven to 176°C and line a cupcake pan with cupcake liners and set aside.
2. Cut butter into ½ inch slices and set aside.
3. Add flour, baking powder, salt and sugar to a mixer bowl fitted with a paddle attachment and mix until well combined.
4. Add sliced butter a few pieces at a time to the mixer on low-speed. Once all of the butter is incorporat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0.1026 %</a:t>
                      </a:r>
                    </a:p>
                  </a:txBody>
                  <a:tcPr/>
                </a:tc>
                <a:extLst>
                  <a:ext uri="{0D108BD9-81ED-4DB2-BD59-A6C34878D82A}">
                    <a16:rowId xmlns:a16="http://schemas.microsoft.com/office/drawing/2014/main" val="1009732888"/>
                  </a:ext>
                </a:extLst>
              </a:tr>
            </a:tbl>
          </a:graphicData>
        </a:graphic>
      </p:graphicFrame>
      <p:sp>
        <p:nvSpPr>
          <p:cNvPr id="4" name="Text Placeholder 3">
            <a:extLst>
              <a:ext uri="{FF2B5EF4-FFF2-40B4-BE49-F238E27FC236}">
                <a16:creationId xmlns:a16="http://schemas.microsoft.com/office/drawing/2014/main" id="{F50FBAC9-E0EC-43E5-82C0-724ABF931D2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29230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73A0F-BE97-437F-89C7-624AE8FCA580}"/>
              </a:ext>
            </a:extLst>
          </p:cNvPr>
          <p:cNvSpPr>
            <a:spLocks noGrp="1"/>
          </p:cNvSpPr>
          <p:nvPr>
            <p:ph type="title"/>
          </p:nvPr>
        </p:nvSpPr>
        <p:spPr/>
        <p:txBody>
          <a:bodyPr/>
          <a:lstStyle/>
          <a:p>
            <a:r>
              <a:rPr lang="en-US"/>
              <a:t>Facebook (FB) Custom Own Posts Table (new) | SCS Dairy MY - 5 of 6</a:t>
            </a:r>
          </a:p>
        </p:txBody>
      </p:sp>
      <p:graphicFrame>
        <p:nvGraphicFramePr>
          <p:cNvPr id="5" name="Table Placeholder 4">
            <a:extLst>
              <a:ext uri="{FF2B5EF4-FFF2-40B4-BE49-F238E27FC236}">
                <a16:creationId xmlns:a16="http://schemas.microsoft.com/office/drawing/2014/main" id="{AD87852D-AB2F-48E1-9BE5-A5359AA456AF}"/>
              </a:ext>
            </a:extLst>
          </p:cNvPr>
          <p:cNvGraphicFramePr>
            <a:graphicFrameLocks noGrp="1"/>
          </p:cNvGraphicFramePr>
          <p:nvPr>
            <p:ph type="tbl" sz="quarter" idx="13"/>
            <p:extLst>
              <p:ext uri="{D42A27DB-BD31-4B8C-83A1-F6EECF244321}">
                <p14:modId xmlns:p14="http://schemas.microsoft.com/office/powerpoint/2010/main" val="3855731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55930978"/>
                    </a:ext>
                  </a:extLst>
                </a:gridCol>
                <a:gridCol w="987552">
                  <a:extLst>
                    <a:ext uri="{9D8B030D-6E8A-4147-A177-3AD203B41FA5}">
                      <a16:colId xmlns:a16="http://schemas.microsoft.com/office/drawing/2014/main" val="2219698885"/>
                    </a:ext>
                  </a:extLst>
                </a:gridCol>
                <a:gridCol w="987552">
                  <a:extLst>
                    <a:ext uri="{9D8B030D-6E8A-4147-A177-3AD203B41FA5}">
                      <a16:colId xmlns:a16="http://schemas.microsoft.com/office/drawing/2014/main" val="126485544"/>
                    </a:ext>
                  </a:extLst>
                </a:gridCol>
                <a:gridCol w="987552">
                  <a:extLst>
                    <a:ext uri="{9D8B030D-6E8A-4147-A177-3AD203B41FA5}">
                      <a16:colId xmlns:a16="http://schemas.microsoft.com/office/drawing/2014/main" val="3288723440"/>
                    </a:ext>
                  </a:extLst>
                </a:gridCol>
                <a:gridCol w="987552">
                  <a:extLst>
                    <a:ext uri="{9D8B030D-6E8A-4147-A177-3AD203B41FA5}">
                      <a16:colId xmlns:a16="http://schemas.microsoft.com/office/drawing/2014/main" val="2898064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7110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- 2020-09-13 04:13:32</a:t>
                      </a:r>
                      <a:r>
                        <a:rPr kumimoji="0" lang="en-US" sz="1000" b="0" i="0" u="none" strike="noStrike" kern="1200" cap="none" spc="0" normalizeH="0" baseline="0" noProof="0">
                          <a:ln>
                            <a:noFill/>
                          </a:ln>
                          <a:solidFill>
                            <a:prstClr val="black"/>
                          </a:solidFill>
                          <a:effectLst/>
                          <a:uLnTx/>
                          <a:uFillTx/>
                          <a:latin typeface="+mn-lt"/>
                          <a:ea typeface="+mn-ea"/>
                          <a:cs typeface="+mn-cs"/>
                        </a:rPr>
                        <a:t>
 Be patient when filling your cupcake liners with batter. Scoop small amounts at a time right into the center of each liner to avoid spilling. Batter can easily end up between the liner and the tin. This will result in messy edges on your cupcakes and even make your cupcakes rise lopsided.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0.0805 %</a:t>
                      </a:r>
                    </a:p>
                  </a:txBody>
                  <a:tcPr/>
                </a:tc>
                <a:extLst>
                  <a:ext uri="{0D108BD9-81ED-4DB2-BD59-A6C34878D82A}">
                    <a16:rowId xmlns:a16="http://schemas.microsoft.com/office/drawing/2014/main" val="1569130482"/>
                  </a:ext>
                </a:extLst>
              </a:tr>
            </a:tbl>
          </a:graphicData>
        </a:graphic>
      </p:graphicFrame>
      <p:sp>
        <p:nvSpPr>
          <p:cNvPr id="4" name="Text Placeholder 3">
            <a:extLst>
              <a:ext uri="{FF2B5EF4-FFF2-40B4-BE49-F238E27FC236}">
                <a16:creationId xmlns:a16="http://schemas.microsoft.com/office/drawing/2014/main" id="{4EAD76B5-07C0-49AD-84A5-4AA36A5836F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00401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60675-9C3D-42DE-A7C2-FFB26BA4C717}"/>
              </a:ext>
            </a:extLst>
          </p:cNvPr>
          <p:cNvSpPr>
            <a:spLocks noGrp="1"/>
          </p:cNvSpPr>
          <p:nvPr>
            <p:ph type="title"/>
          </p:nvPr>
        </p:nvSpPr>
        <p:spPr/>
        <p:txBody>
          <a:bodyPr/>
          <a:lstStyle/>
          <a:p>
            <a:r>
              <a:rPr lang="en-US"/>
              <a:t>Facebook (FB) Custom Own Posts Table (new) | SCS Dairy MY - 6 of 6</a:t>
            </a:r>
          </a:p>
        </p:txBody>
      </p:sp>
      <p:graphicFrame>
        <p:nvGraphicFramePr>
          <p:cNvPr id="5" name="Table Placeholder 4">
            <a:extLst>
              <a:ext uri="{FF2B5EF4-FFF2-40B4-BE49-F238E27FC236}">
                <a16:creationId xmlns:a16="http://schemas.microsoft.com/office/drawing/2014/main" id="{A7ED91A0-6F36-4B7E-8CD6-D11F40448E2A}"/>
              </a:ext>
            </a:extLst>
          </p:cNvPr>
          <p:cNvGraphicFramePr>
            <a:graphicFrameLocks noGrp="1"/>
          </p:cNvGraphicFramePr>
          <p:nvPr>
            <p:ph type="tbl" sz="quarter" idx="13"/>
            <p:extLst>
              <p:ext uri="{D42A27DB-BD31-4B8C-83A1-F6EECF244321}">
                <p14:modId xmlns:p14="http://schemas.microsoft.com/office/powerpoint/2010/main" val="3247898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23452598"/>
                    </a:ext>
                  </a:extLst>
                </a:gridCol>
                <a:gridCol w="987552">
                  <a:extLst>
                    <a:ext uri="{9D8B030D-6E8A-4147-A177-3AD203B41FA5}">
                      <a16:colId xmlns:a16="http://schemas.microsoft.com/office/drawing/2014/main" val="1977495124"/>
                    </a:ext>
                  </a:extLst>
                </a:gridCol>
                <a:gridCol w="987552">
                  <a:extLst>
                    <a:ext uri="{9D8B030D-6E8A-4147-A177-3AD203B41FA5}">
                      <a16:colId xmlns:a16="http://schemas.microsoft.com/office/drawing/2014/main" val="4264777917"/>
                    </a:ext>
                  </a:extLst>
                </a:gridCol>
                <a:gridCol w="987552">
                  <a:extLst>
                    <a:ext uri="{9D8B030D-6E8A-4147-A177-3AD203B41FA5}">
                      <a16:colId xmlns:a16="http://schemas.microsoft.com/office/drawing/2014/main" val="3888427383"/>
                    </a:ext>
                  </a:extLst>
                </a:gridCol>
                <a:gridCol w="987552">
                  <a:extLst>
                    <a:ext uri="{9D8B030D-6E8A-4147-A177-3AD203B41FA5}">
                      <a16:colId xmlns:a16="http://schemas.microsoft.com/office/drawing/2014/main" val="1786139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01080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- 2020-09-19 12:55:38</a:t>
                      </a:r>
                      <a:r>
                        <a:rPr kumimoji="0" lang="en-US" sz="1000" b="0" i="0" u="none" strike="noStrike" kern="1200" cap="none" spc="0" normalizeH="0" baseline="0" noProof="0">
                          <a:ln>
                            <a:noFill/>
                          </a:ln>
                          <a:solidFill>
                            <a:prstClr val="black"/>
                          </a:solidFill>
                          <a:effectLst/>
                          <a:uLnTx/>
                          <a:uFillTx/>
                          <a:latin typeface="+mn-lt"/>
                          <a:ea typeface="+mn-ea"/>
                          <a:cs typeface="+mn-cs"/>
                        </a:rPr>
                        <a:t>
 These homemade Red Velvet Cheesecake Cupcakes with cheesecake filling are topped with cream cheese frosting made with SCS Cream Cheese Spread. They're so good you can't eat just one!
#SCSrecipes #JustAddSCS
Red Velvet Cheesecake Cupcakes
Ingredients for the cupcakes:
300g all purpose flour
300g sugar
2 tsp unsweetened cocoa powder
1 tsp salt
1 tsp baking soda
2 eggs
237ml oil
237ml buttermilk
1 tsp white vinegar
1 tbsp vanilla extract
1 tbsp red food coloring
Ingredients for cheesecake filling:
200g SCS Cream Cheese Spread (room temperature)
75g sour cream
50g sugar
1 tsp vanilla extract
Ingredients for cream cheese frosting:
200g SCS Cream Cheese Spread (softened)
113g SCS Unsalted Butter (softened)
480g powdered sugar
½ tsp salt
1 tbsp vanilla extract
Instructions:
1. Preheat oven to 176°C and line cupcake pan with liners.
2. Whisk flour, sugar, cocoa, salt and baking soda in a large bowl. 
3. Add eggs, oil, buttermilk, white vinegar, and vanilla to a large measuring cup or 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0.0778 %</a:t>
                      </a:r>
                    </a:p>
                  </a:txBody>
                  <a:tcPr/>
                </a:tc>
                <a:extLst>
                  <a:ext uri="{0D108BD9-81ED-4DB2-BD59-A6C34878D82A}">
                    <a16:rowId xmlns:a16="http://schemas.microsoft.com/office/drawing/2014/main" val="2075689513"/>
                  </a:ext>
                </a:extLst>
              </a:tr>
            </a:tbl>
          </a:graphicData>
        </a:graphic>
      </p:graphicFrame>
      <p:sp>
        <p:nvSpPr>
          <p:cNvPr id="4" name="Text Placeholder 3">
            <a:extLst>
              <a:ext uri="{FF2B5EF4-FFF2-40B4-BE49-F238E27FC236}">
                <a16:creationId xmlns:a16="http://schemas.microsoft.com/office/drawing/2014/main" id="{85FD6F9A-B1E6-4468-A6B1-129756BE8FE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18919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B7E62-E41D-4557-9402-488BCD9490CF}"/>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9AC334E9-739E-4A78-B1A7-56913CBE1D41}"/>
              </a:ext>
            </a:extLst>
          </p:cNvPr>
          <p:cNvGraphicFramePr>
            <a:graphicFrameLocks noGrp="1"/>
          </p:cNvGraphicFramePr>
          <p:nvPr>
            <p:ph type="chart" sz="quarter" idx="13"/>
            <p:extLst>
              <p:ext uri="{D42A27DB-BD31-4B8C-83A1-F6EECF244321}">
                <p14:modId xmlns:p14="http://schemas.microsoft.com/office/powerpoint/2010/main" val="1031225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EA5AFE-B253-4DFA-8999-79D001343AB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E3C82D3D-C26C-4BEA-84D4-EF57332A2F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7327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9907A-A93D-456F-9185-A5BA79565851}"/>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9478A21F-8CAB-486E-B9EE-D5F7BD56B356}"/>
              </a:ext>
            </a:extLst>
          </p:cNvPr>
          <p:cNvGraphicFramePr>
            <a:graphicFrameLocks noGrp="1"/>
          </p:cNvGraphicFramePr>
          <p:nvPr>
            <p:ph type="chart" sz="quarter" idx="13"/>
            <p:extLst>
              <p:ext uri="{D42A27DB-BD31-4B8C-83A1-F6EECF244321}">
                <p14:modId xmlns:p14="http://schemas.microsoft.com/office/powerpoint/2010/main" val="697355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042BEF-3667-4F33-999B-825067C7E6B2}"/>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434455E8-0546-4F00-93A2-EBD9A07F8B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93117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9536D-FDC7-4647-AA0C-20B3E521D01F}"/>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25E617DC-5297-4EE9-9E82-B814D5A22A9C}"/>
              </a:ext>
            </a:extLst>
          </p:cNvPr>
          <p:cNvGraphicFramePr>
            <a:graphicFrameLocks noGrp="1"/>
          </p:cNvGraphicFramePr>
          <p:nvPr>
            <p:ph type="chart" sz="quarter" idx="13"/>
            <p:extLst>
              <p:ext uri="{D42A27DB-BD31-4B8C-83A1-F6EECF244321}">
                <p14:modId xmlns:p14="http://schemas.microsoft.com/office/powerpoint/2010/main" val="2621102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06B1A0-52BB-4C5F-9639-5257DAEA7BCB}"/>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E730ECA4-BA23-4F36-AEA0-FD088F8F72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8695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88178-4B78-4F51-B7A9-92C185BF6EA1}"/>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9E6A5B5A-6D2A-4172-8AEF-9B382E89BDA3}"/>
              </a:ext>
            </a:extLst>
          </p:cNvPr>
          <p:cNvGraphicFramePr>
            <a:graphicFrameLocks noGrp="1"/>
          </p:cNvGraphicFramePr>
          <p:nvPr>
            <p:ph type="chart" sz="quarter" idx="13"/>
            <p:extLst>
              <p:ext uri="{D42A27DB-BD31-4B8C-83A1-F6EECF244321}">
                <p14:modId xmlns:p14="http://schemas.microsoft.com/office/powerpoint/2010/main" val="3933573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7CB3C9-745B-407E-BFF9-7C75ECEB01C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41DC757F-3C05-48CA-8333-74B15E8CD6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0685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B6CA4-156F-4CF6-B288-9615333855E5}"/>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4F78A6D1-2D5A-4F3B-A00B-4CDB77F970AB}"/>
              </a:ext>
            </a:extLst>
          </p:cNvPr>
          <p:cNvGraphicFramePr>
            <a:graphicFrameLocks noGrp="1"/>
          </p:cNvGraphicFramePr>
          <p:nvPr>
            <p:ph type="tbl" sz="quarter" idx="13"/>
            <p:extLst>
              <p:ext uri="{D42A27DB-BD31-4B8C-83A1-F6EECF244321}">
                <p14:modId xmlns:p14="http://schemas.microsoft.com/office/powerpoint/2010/main" val="3267535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3846181"/>
                    </a:ext>
                  </a:extLst>
                </a:gridCol>
                <a:gridCol w="1645920">
                  <a:extLst>
                    <a:ext uri="{9D8B030D-6E8A-4147-A177-3AD203B41FA5}">
                      <a16:colId xmlns:a16="http://schemas.microsoft.com/office/drawing/2014/main" val="3783318388"/>
                    </a:ext>
                  </a:extLst>
                </a:gridCol>
                <a:gridCol w="1645920">
                  <a:extLst>
                    <a:ext uri="{9D8B030D-6E8A-4147-A177-3AD203B41FA5}">
                      <a16:colId xmlns:a16="http://schemas.microsoft.com/office/drawing/2014/main" val="1403576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19509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15.7 %</a:t>
                      </a:r>
                    </a:p>
                  </a:txBody>
                  <a:tcPr/>
                </a:tc>
                <a:extLst>
                  <a:ext uri="{0D108BD9-81ED-4DB2-BD59-A6C34878D82A}">
                    <a16:rowId xmlns:a16="http://schemas.microsoft.com/office/drawing/2014/main" val="4005347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extLst>
                  <a:ext uri="{0D108BD9-81ED-4DB2-BD59-A6C34878D82A}">
                    <a16:rowId xmlns:a16="http://schemas.microsoft.com/office/drawing/2014/main" val="4029808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6.4 %</a:t>
                      </a:r>
                    </a:p>
                  </a:txBody>
                  <a:tcPr/>
                </a:tc>
                <a:extLst>
                  <a:ext uri="{0D108BD9-81ED-4DB2-BD59-A6C34878D82A}">
                    <a16:rowId xmlns:a16="http://schemas.microsoft.com/office/drawing/2014/main" val="2259076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1787645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713435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1592472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4105101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760954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605081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622871632"/>
                  </a:ext>
                </a:extLst>
              </a:tr>
            </a:tbl>
          </a:graphicData>
        </a:graphic>
      </p:graphicFrame>
      <p:sp>
        <p:nvSpPr>
          <p:cNvPr id="4" name="Text Placeholder 3">
            <a:extLst>
              <a:ext uri="{FF2B5EF4-FFF2-40B4-BE49-F238E27FC236}">
                <a16:creationId xmlns:a16="http://schemas.microsoft.com/office/drawing/2014/main" id="{60685286-A1BB-4A2F-916B-04B27485257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06159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1C78B-D1DA-47E2-845B-E80420B4881D}"/>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5E5A6691-4EC2-4608-B8FB-694DC397EA7E}"/>
              </a:ext>
            </a:extLst>
          </p:cNvPr>
          <p:cNvGraphicFramePr>
            <a:graphicFrameLocks noGrp="1"/>
          </p:cNvGraphicFramePr>
          <p:nvPr>
            <p:ph type="tbl" sz="quarter" idx="13"/>
            <p:extLst>
              <p:ext uri="{D42A27DB-BD31-4B8C-83A1-F6EECF244321}">
                <p14:modId xmlns:p14="http://schemas.microsoft.com/office/powerpoint/2010/main" val="1762022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99281286"/>
                    </a:ext>
                  </a:extLst>
                </a:gridCol>
                <a:gridCol w="1645920">
                  <a:extLst>
                    <a:ext uri="{9D8B030D-6E8A-4147-A177-3AD203B41FA5}">
                      <a16:colId xmlns:a16="http://schemas.microsoft.com/office/drawing/2014/main" val="3587346642"/>
                    </a:ext>
                  </a:extLst>
                </a:gridCol>
                <a:gridCol w="1645920">
                  <a:extLst>
                    <a:ext uri="{9D8B030D-6E8A-4147-A177-3AD203B41FA5}">
                      <a16:colId xmlns:a16="http://schemas.microsoft.com/office/drawing/2014/main" val="3163695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772969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12986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371667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4172099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309923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648541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526966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55329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494667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722507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072273515"/>
                  </a:ext>
                </a:extLst>
              </a:tr>
            </a:tbl>
          </a:graphicData>
        </a:graphic>
      </p:graphicFrame>
      <p:sp>
        <p:nvSpPr>
          <p:cNvPr id="4" name="Text Placeholder 3">
            <a:extLst>
              <a:ext uri="{FF2B5EF4-FFF2-40B4-BE49-F238E27FC236}">
                <a16:creationId xmlns:a16="http://schemas.microsoft.com/office/drawing/2014/main" id="{DC7E06D1-B33C-4868-8537-1227410213C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55550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3F08C-5C00-43A9-80EF-DD4450837FF1}"/>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94D65D2E-3C80-4E17-B30A-A057E2117A1B}"/>
              </a:ext>
            </a:extLst>
          </p:cNvPr>
          <p:cNvGraphicFramePr>
            <a:graphicFrameLocks noGrp="1"/>
          </p:cNvGraphicFramePr>
          <p:nvPr>
            <p:ph type="tbl" sz="quarter" idx="13"/>
            <p:extLst>
              <p:ext uri="{D42A27DB-BD31-4B8C-83A1-F6EECF244321}">
                <p14:modId xmlns:p14="http://schemas.microsoft.com/office/powerpoint/2010/main" val="1797434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01795405"/>
                    </a:ext>
                  </a:extLst>
                </a:gridCol>
                <a:gridCol w="1645920">
                  <a:extLst>
                    <a:ext uri="{9D8B030D-6E8A-4147-A177-3AD203B41FA5}">
                      <a16:colId xmlns:a16="http://schemas.microsoft.com/office/drawing/2014/main" val="4092562556"/>
                    </a:ext>
                  </a:extLst>
                </a:gridCol>
                <a:gridCol w="1645920">
                  <a:extLst>
                    <a:ext uri="{9D8B030D-6E8A-4147-A177-3AD203B41FA5}">
                      <a16:colId xmlns:a16="http://schemas.microsoft.com/office/drawing/2014/main" val="3175743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82629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94967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984844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195293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12844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519861954"/>
                  </a:ext>
                </a:extLst>
              </a:tr>
            </a:tbl>
          </a:graphicData>
        </a:graphic>
      </p:graphicFrame>
      <p:sp>
        <p:nvSpPr>
          <p:cNvPr id="4" name="Text Placeholder 3">
            <a:extLst>
              <a:ext uri="{FF2B5EF4-FFF2-40B4-BE49-F238E27FC236}">
                <a16:creationId xmlns:a16="http://schemas.microsoft.com/office/drawing/2014/main" id="{6258845E-4BC3-4D05-A427-24A87820BBE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322459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7E230-5F86-4FF1-AF62-BC630D6B146C}"/>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CF5A2F5D-2901-4B99-94F4-196902A73B99}"/>
              </a:ext>
            </a:extLst>
          </p:cNvPr>
          <p:cNvGraphicFramePr>
            <a:graphicFrameLocks noGrp="1"/>
          </p:cNvGraphicFramePr>
          <p:nvPr>
            <p:ph type="chart" sz="quarter" idx="13"/>
            <p:extLst>
              <p:ext uri="{D42A27DB-BD31-4B8C-83A1-F6EECF244321}">
                <p14:modId xmlns:p14="http://schemas.microsoft.com/office/powerpoint/2010/main" val="2540511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0B3342-26A1-40D6-B19E-34D325B02D0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0E93A4D-6B68-4253-9105-3766C15752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1369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1127F-63AE-4A59-8E29-411AA7372646}"/>
              </a:ext>
            </a:extLst>
          </p:cNvPr>
          <p:cNvSpPr>
            <a:spLocks noGrp="1"/>
          </p:cNvSpPr>
          <p:nvPr>
            <p:ph type="title"/>
          </p:nvPr>
        </p:nvSpPr>
        <p:spPr/>
        <p:txBody>
          <a:bodyPr/>
          <a:lstStyle/>
          <a:p>
            <a:r>
              <a:rPr lang="en-US"/>
              <a:t>Facebook Own Posts Table | SCS Dairy MY - 1 of 12</a:t>
            </a:r>
          </a:p>
        </p:txBody>
      </p:sp>
      <p:graphicFrame>
        <p:nvGraphicFramePr>
          <p:cNvPr id="5" name="Table Placeholder 4">
            <a:extLst>
              <a:ext uri="{FF2B5EF4-FFF2-40B4-BE49-F238E27FC236}">
                <a16:creationId xmlns:a16="http://schemas.microsoft.com/office/drawing/2014/main" id="{22DBACD5-5001-432F-93C8-68C51965236D}"/>
              </a:ext>
            </a:extLst>
          </p:cNvPr>
          <p:cNvGraphicFramePr>
            <a:graphicFrameLocks noGrp="1"/>
          </p:cNvGraphicFramePr>
          <p:nvPr>
            <p:ph type="tbl" sz="quarter" idx="13"/>
            <p:extLst>
              <p:ext uri="{D42A27DB-BD31-4B8C-83A1-F6EECF244321}">
                <p14:modId xmlns:p14="http://schemas.microsoft.com/office/powerpoint/2010/main" val="1135647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84652923"/>
                    </a:ext>
                  </a:extLst>
                </a:gridCol>
                <a:gridCol w="822960">
                  <a:extLst>
                    <a:ext uri="{9D8B030D-6E8A-4147-A177-3AD203B41FA5}">
                      <a16:colId xmlns:a16="http://schemas.microsoft.com/office/drawing/2014/main" val="523649606"/>
                    </a:ext>
                  </a:extLst>
                </a:gridCol>
                <a:gridCol w="822960">
                  <a:extLst>
                    <a:ext uri="{9D8B030D-6E8A-4147-A177-3AD203B41FA5}">
                      <a16:colId xmlns:a16="http://schemas.microsoft.com/office/drawing/2014/main" val="3317314740"/>
                    </a:ext>
                  </a:extLst>
                </a:gridCol>
                <a:gridCol w="822960">
                  <a:extLst>
                    <a:ext uri="{9D8B030D-6E8A-4147-A177-3AD203B41FA5}">
                      <a16:colId xmlns:a16="http://schemas.microsoft.com/office/drawing/2014/main" val="2743229096"/>
                    </a:ext>
                  </a:extLst>
                </a:gridCol>
                <a:gridCol w="822960">
                  <a:extLst>
                    <a:ext uri="{9D8B030D-6E8A-4147-A177-3AD203B41FA5}">
                      <a16:colId xmlns:a16="http://schemas.microsoft.com/office/drawing/2014/main" val="4191631315"/>
                    </a:ext>
                  </a:extLst>
                </a:gridCol>
                <a:gridCol w="822960">
                  <a:extLst>
                    <a:ext uri="{9D8B030D-6E8A-4147-A177-3AD203B41FA5}">
                      <a16:colId xmlns:a16="http://schemas.microsoft.com/office/drawing/2014/main" val="2152526673"/>
                    </a:ext>
                  </a:extLst>
                </a:gridCol>
                <a:gridCol w="822960">
                  <a:extLst>
                    <a:ext uri="{9D8B030D-6E8A-4147-A177-3AD203B41FA5}">
                      <a16:colId xmlns:a16="http://schemas.microsoft.com/office/drawing/2014/main" val="2542639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8485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- 2020-09-30 16:33:05</a:t>
                      </a:r>
                      <a:r>
                        <a:rPr kumimoji="0" lang="en-US" sz="1000" b="0" i="0" u="none" strike="noStrike" kern="1200" cap="none" spc="0" normalizeH="0" baseline="0" noProof="0">
                          <a:ln>
                            <a:noFill/>
                          </a:ln>
                          <a:solidFill>
                            <a:prstClr val="black"/>
                          </a:solidFill>
                          <a:effectLst/>
                          <a:uLnTx/>
                          <a:uFillTx/>
                          <a:latin typeface="+mn-lt"/>
                          <a:ea typeface="+mn-ea"/>
                          <a:cs typeface="+mn-cs"/>
                        </a:rPr>
                        <a:t>
 Cupcakes always need to be thoroughly cooled before decorating to prevent frosting from melting right off. Some cupcakes need to sit undisturbed in their muffin tins for another 10 minutes after baking to continue setting, while others need to be promptly transferred to a cooling rack to halt cooking. A cooling rack allows air to circulate around and underneath cupcakes for even cooling. Once your cupcakes are completely cool, keep them in an airtight or sealable container at room temperature until you are ready to decorate.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14574"/>
                  </a:ext>
                </a:extLst>
              </a:tr>
            </a:tbl>
          </a:graphicData>
        </a:graphic>
      </p:graphicFrame>
      <p:sp>
        <p:nvSpPr>
          <p:cNvPr id="4" name="Text Placeholder 3">
            <a:extLst>
              <a:ext uri="{FF2B5EF4-FFF2-40B4-BE49-F238E27FC236}">
                <a16:creationId xmlns:a16="http://schemas.microsoft.com/office/drawing/2014/main" id="{960BFE40-5C16-48FF-85C3-C28087757A2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357595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E1689-8661-421A-980B-2A16FE4ECACC}"/>
              </a:ext>
            </a:extLst>
          </p:cNvPr>
          <p:cNvSpPr>
            <a:spLocks noGrp="1"/>
          </p:cNvSpPr>
          <p:nvPr>
            <p:ph type="title"/>
          </p:nvPr>
        </p:nvSpPr>
        <p:spPr/>
        <p:txBody>
          <a:bodyPr/>
          <a:lstStyle/>
          <a:p>
            <a:r>
              <a:rPr lang="en-US"/>
              <a:t>Facebook Own Posts Table | SCS Dairy MY - 2 of 12</a:t>
            </a:r>
          </a:p>
        </p:txBody>
      </p:sp>
      <p:graphicFrame>
        <p:nvGraphicFramePr>
          <p:cNvPr id="5" name="Table Placeholder 4">
            <a:extLst>
              <a:ext uri="{FF2B5EF4-FFF2-40B4-BE49-F238E27FC236}">
                <a16:creationId xmlns:a16="http://schemas.microsoft.com/office/drawing/2014/main" id="{966504B1-7BEA-4782-9965-73F404C712C4}"/>
              </a:ext>
            </a:extLst>
          </p:cNvPr>
          <p:cNvGraphicFramePr>
            <a:graphicFrameLocks noGrp="1"/>
          </p:cNvGraphicFramePr>
          <p:nvPr>
            <p:ph type="tbl" sz="quarter" idx="13"/>
            <p:extLst>
              <p:ext uri="{D42A27DB-BD31-4B8C-83A1-F6EECF244321}">
                <p14:modId xmlns:p14="http://schemas.microsoft.com/office/powerpoint/2010/main" val="2380500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43664821"/>
                    </a:ext>
                  </a:extLst>
                </a:gridCol>
                <a:gridCol w="822960">
                  <a:extLst>
                    <a:ext uri="{9D8B030D-6E8A-4147-A177-3AD203B41FA5}">
                      <a16:colId xmlns:a16="http://schemas.microsoft.com/office/drawing/2014/main" val="2921891536"/>
                    </a:ext>
                  </a:extLst>
                </a:gridCol>
                <a:gridCol w="822960">
                  <a:extLst>
                    <a:ext uri="{9D8B030D-6E8A-4147-A177-3AD203B41FA5}">
                      <a16:colId xmlns:a16="http://schemas.microsoft.com/office/drawing/2014/main" val="2264304138"/>
                    </a:ext>
                  </a:extLst>
                </a:gridCol>
                <a:gridCol w="822960">
                  <a:extLst>
                    <a:ext uri="{9D8B030D-6E8A-4147-A177-3AD203B41FA5}">
                      <a16:colId xmlns:a16="http://schemas.microsoft.com/office/drawing/2014/main" val="3255375792"/>
                    </a:ext>
                  </a:extLst>
                </a:gridCol>
                <a:gridCol w="822960">
                  <a:extLst>
                    <a:ext uri="{9D8B030D-6E8A-4147-A177-3AD203B41FA5}">
                      <a16:colId xmlns:a16="http://schemas.microsoft.com/office/drawing/2014/main" val="2293294041"/>
                    </a:ext>
                  </a:extLst>
                </a:gridCol>
                <a:gridCol w="822960">
                  <a:extLst>
                    <a:ext uri="{9D8B030D-6E8A-4147-A177-3AD203B41FA5}">
                      <a16:colId xmlns:a16="http://schemas.microsoft.com/office/drawing/2014/main" val="3519521215"/>
                    </a:ext>
                  </a:extLst>
                </a:gridCol>
                <a:gridCol w="822960">
                  <a:extLst>
                    <a:ext uri="{9D8B030D-6E8A-4147-A177-3AD203B41FA5}">
                      <a16:colId xmlns:a16="http://schemas.microsoft.com/office/drawing/2014/main" val="164777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6216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- 2020-09-28 19:21:17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our #HappinessWithSCS Contest winners!"
Happy Catherine
Wendy Love
Tina Mohd
Kindly send us a Facebook message with the following details mentioned below before 29 September 2020 to claim your prize. 
Name as per IC
First 8 digits of your NRIC
Mailing address
Email address
Phone number
For all those who missed our contest, stay tuned to our page for more exciting contests! ;)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67513461"/>
                  </a:ext>
                </a:extLst>
              </a:tr>
            </a:tbl>
          </a:graphicData>
        </a:graphic>
      </p:graphicFrame>
      <p:sp>
        <p:nvSpPr>
          <p:cNvPr id="4" name="Text Placeholder 3">
            <a:extLst>
              <a:ext uri="{FF2B5EF4-FFF2-40B4-BE49-F238E27FC236}">
                <a16:creationId xmlns:a16="http://schemas.microsoft.com/office/drawing/2014/main" id="{E50D691B-C1F1-4A3D-9E2F-360D89B379B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980951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50705-5EB7-461B-874F-75ADED2C74AB}"/>
              </a:ext>
            </a:extLst>
          </p:cNvPr>
          <p:cNvSpPr>
            <a:spLocks noGrp="1"/>
          </p:cNvSpPr>
          <p:nvPr>
            <p:ph type="title"/>
          </p:nvPr>
        </p:nvSpPr>
        <p:spPr/>
        <p:txBody>
          <a:bodyPr/>
          <a:lstStyle/>
          <a:p>
            <a:r>
              <a:rPr lang="en-US"/>
              <a:t>Facebook Own Posts Table | SCS Dairy MY - 3 of 12</a:t>
            </a:r>
          </a:p>
        </p:txBody>
      </p:sp>
      <p:graphicFrame>
        <p:nvGraphicFramePr>
          <p:cNvPr id="5" name="Table Placeholder 4">
            <a:extLst>
              <a:ext uri="{FF2B5EF4-FFF2-40B4-BE49-F238E27FC236}">
                <a16:creationId xmlns:a16="http://schemas.microsoft.com/office/drawing/2014/main" id="{2F0161BA-B98A-4D37-8B06-1F34A9CF726E}"/>
              </a:ext>
            </a:extLst>
          </p:cNvPr>
          <p:cNvGraphicFramePr>
            <a:graphicFrameLocks noGrp="1"/>
          </p:cNvGraphicFramePr>
          <p:nvPr>
            <p:ph type="tbl" sz="quarter" idx="13"/>
            <p:extLst>
              <p:ext uri="{D42A27DB-BD31-4B8C-83A1-F6EECF244321}">
                <p14:modId xmlns:p14="http://schemas.microsoft.com/office/powerpoint/2010/main" val="2438351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2966874"/>
                    </a:ext>
                  </a:extLst>
                </a:gridCol>
                <a:gridCol w="822960">
                  <a:extLst>
                    <a:ext uri="{9D8B030D-6E8A-4147-A177-3AD203B41FA5}">
                      <a16:colId xmlns:a16="http://schemas.microsoft.com/office/drawing/2014/main" val="2174000961"/>
                    </a:ext>
                  </a:extLst>
                </a:gridCol>
                <a:gridCol w="822960">
                  <a:extLst>
                    <a:ext uri="{9D8B030D-6E8A-4147-A177-3AD203B41FA5}">
                      <a16:colId xmlns:a16="http://schemas.microsoft.com/office/drawing/2014/main" val="73434741"/>
                    </a:ext>
                  </a:extLst>
                </a:gridCol>
                <a:gridCol w="822960">
                  <a:extLst>
                    <a:ext uri="{9D8B030D-6E8A-4147-A177-3AD203B41FA5}">
                      <a16:colId xmlns:a16="http://schemas.microsoft.com/office/drawing/2014/main" val="1958198547"/>
                    </a:ext>
                  </a:extLst>
                </a:gridCol>
                <a:gridCol w="822960">
                  <a:extLst>
                    <a:ext uri="{9D8B030D-6E8A-4147-A177-3AD203B41FA5}">
                      <a16:colId xmlns:a16="http://schemas.microsoft.com/office/drawing/2014/main" val="1907269376"/>
                    </a:ext>
                  </a:extLst>
                </a:gridCol>
                <a:gridCol w="822960">
                  <a:extLst>
                    <a:ext uri="{9D8B030D-6E8A-4147-A177-3AD203B41FA5}">
                      <a16:colId xmlns:a16="http://schemas.microsoft.com/office/drawing/2014/main" val="1015701455"/>
                    </a:ext>
                  </a:extLst>
                </a:gridCol>
                <a:gridCol w="822960">
                  <a:extLst>
                    <a:ext uri="{9D8B030D-6E8A-4147-A177-3AD203B41FA5}">
                      <a16:colId xmlns:a16="http://schemas.microsoft.com/office/drawing/2014/main" val="2313479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3129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- 2020-09-27 16:11:56</a:t>
                      </a:r>
                      <a:r>
                        <a:rPr kumimoji="0" lang="en-US" sz="1000" b="0" i="0" u="none" strike="noStrike" kern="1200" cap="none" spc="0" normalizeH="0" baseline="0" noProof="0">
                          <a:ln>
                            <a:noFill/>
                          </a:ln>
                          <a:solidFill>
                            <a:prstClr val="black"/>
                          </a:solidFill>
                          <a:effectLst/>
                          <a:uLnTx/>
                          <a:uFillTx/>
                          <a:latin typeface="+mn-lt"/>
                          <a:ea typeface="+mn-ea"/>
                          <a:cs typeface="+mn-cs"/>
                        </a:rPr>
                        <a:t>
 Moist, rich cupcakes with intense chocolate flavor in every bite. Topped with smooth, delicious chocolate buttercream frosting made with SCS Unsalted Butter and SCS Cream Cheese, these are the ultimate chocolate cupcakes!
#SCSrecipes #JustAddSCS
Ultimate Chocolate Cupcakes
Ingredients for the cupcakes:
180g all-purpose flour
300g granulated sugar
60g quality unsweetened cocoa powder
1½ tsp baking soda
¾ tsp baking powder
¾ tsp coarse kosher sea salt
2 large eggs
56g sour cream
118ml buttermilk
177ml warm water plus ½ tsp espresso powder (optional)
59ml vegetable oil
1½ tsp vanilla extract
57g finely chopped semisweet chocolate
Ingredients for the frosting:
170g SCS Unsalted Butter (softened)
113g SCS Cream Cheese Spread (softened)
60g unsweetened cocoa powder
1½ tsp vanilla extract
Pinch of salt
420g powdered sugar
2 tbsp whole milk or heavy cream
Ingredients for the garnish:
53g chocolate curls, mini chocolate chips or chocolate jimmies
Instructions:
1. Preheat oven to 176°C.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4447363"/>
                  </a:ext>
                </a:extLst>
              </a:tr>
            </a:tbl>
          </a:graphicData>
        </a:graphic>
      </p:graphicFrame>
      <p:sp>
        <p:nvSpPr>
          <p:cNvPr id="4" name="Text Placeholder 3">
            <a:extLst>
              <a:ext uri="{FF2B5EF4-FFF2-40B4-BE49-F238E27FC236}">
                <a16:creationId xmlns:a16="http://schemas.microsoft.com/office/drawing/2014/main" id="{EE8686FF-642B-4BF8-A9F6-519F5949690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538160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6C99D-F8F6-4B86-BF04-7839AF4B95AD}"/>
              </a:ext>
            </a:extLst>
          </p:cNvPr>
          <p:cNvSpPr>
            <a:spLocks noGrp="1"/>
          </p:cNvSpPr>
          <p:nvPr>
            <p:ph type="title"/>
          </p:nvPr>
        </p:nvSpPr>
        <p:spPr/>
        <p:txBody>
          <a:bodyPr/>
          <a:lstStyle/>
          <a:p>
            <a:r>
              <a:rPr lang="en-US"/>
              <a:t>Facebook Own Posts Table | SCS Dairy MY - 4 of 12</a:t>
            </a:r>
          </a:p>
        </p:txBody>
      </p:sp>
      <p:graphicFrame>
        <p:nvGraphicFramePr>
          <p:cNvPr id="5" name="Table Placeholder 4">
            <a:extLst>
              <a:ext uri="{FF2B5EF4-FFF2-40B4-BE49-F238E27FC236}">
                <a16:creationId xmlns:a16="http://schemas.microsoft.com/office/drawing/2014/main" id="{1039B140-A2EC-460C-8236-C61B6A7CF795}"/>
              </a:ext>
            </a:extLst>
          </p:cNvPr>
          <p:cNvGraphicFramePr>
            <a:graphicFrameLocks noGrp="1"/>
          </p:cNvGraphicFramePr>
          <p:nvPr>
            <p:ph type="tbl" sz="quarter" idx="13"/>
            <p:extLst>
              <p:ext uri="{D42A27DB-BD31-4B8C-83A1-F6EECF244321}">
                <p14:modId xmlns:p14="http://schemas.microsoft.com/office/powerpoint/2010/main" val="4182678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07695612"/>
                    </a:ext>
                  </a:extLst>
                </a:gridCol>
                <a:gridCol w="822960">
                  <a:extLst>
                    <a:ext uri="{9D8B030D-6E8A-4147-A177-3AD203B41FA5}">
                      <a16:colId xmlns:a16="http://schemas.microsoft.com/office/drawing/2014/main" val="3476593028"/>
                    </a:ext>
                  </a:extLst>
                </a:gridCol>
                <a:gridCol w="822960">
                  <a:extLst>
                    <a:ext uri="{9D8B030D-6E8A-4147-A177-3AD203B41FA5}">
                      <a16:colId xmlns:a16="http://schemas.microsoft.com/office/drawing/2014/main" val="3754270666"/>
                    </a:ext>
                  </a:extLst>
                </a:gridCol>
                <a:gridCol w="822960">
                  <a:extLst>
                    <a:ext uri="{9D8B030D-6E8A-4147-A177-3AD203B41FA5}">
                      <a16:colId xmlns:a16="http://schemas.microsoft.com/office/drawing/2014/main" val="3672985267"/>
                    </a:ext>
                  </a:extLst>
                </a:gridCol>
                <a:gridCol w="822960">
                  <a:extLst>
                    <a:ext uri="{9D8B030D-6E8A-4147-A177-3AD203B41FA5}">
                      <a16:colId xmlns:a16="http://schemas.microsoft.com/office/drawing/2014/main" val="3573298667"/>
                    </a:ext>
                  </a:extLst>
                </a:gridCol>
                <a:gridCol w="822960">
                  <a:extLst>
                    <a:ext uri="{9D8B030D-6E8A-4147-A177-3AD203B41FA5}">
                      <a16:colId xmlns:a16="http://schemas.microsoft.com/office/drawing/2014/main" val="4241198876"/>
                    </a:ext>
                  </a:extLst>
                </a:gridCol>
                <a:gridCol w="822960">
                  <a:extLst>
                    <a:ext uri="{9D8B030D-6E8A-4147-A177-3AD203B41FA5}">
                      <a16:colId xmlns:a16="http://schemas.microsoft.com/office/drawing/2014/main" val="4279007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6833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- 2020-09-25 18:58:15</a:t>
                      </a:r>
                      <a:r>
                        <a:rPr kumimoji="0" lang="en-US" sz="1000" b="0" i="0" u="none" strike="noStrike" kern="1200" cap="none" spc="0" normalizeH="0" baseline="0" noProof="0">
                          <a:ln>
                            <a:noFill/>
                          </a:ln>
                          <a:solidFill>
                            <a:prstClr val="black"/>
                          </a:solidFill>
                          <a:effectLst/>
                          <a:uLnTx/>
                          <a:uFillTx/>
                          <a:latin typeface="+mn-lt"/>
                          <a:ea typeface="+mn-ea"/>
                          <a:cs typeface="+mn-cs"/>
                        </a:rPr>
                        <a:t>
 Life is all about enjoying the little things that spread joy! Just like cupcakes!
#SCSButter #butter #spreadjoy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49729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- 2020-09-23 14:17:35</a:t>
                      </a:r>
                      <a:r>
                        <a:rPr kumimoji="0" lang="en-US" sz="1000" b="0" i="0" u="none" strike="noStrike" kern="1200" cap="none" spc="0" normalizeH="0" baseline="0" noProof="0">
                          <a:ln>
                            <a:noFill/>
                          </a:ln>
                          <a:solidFill>
                            <a:prstClr val="black"/>
                          </a:solidFill>
                          <a:effectLst/>
                          <a:uLnTx/>
                          <a:uFillTx/>
                          <a:latin typeface="+mn-lt"/>
                          <a:ea typeface="+mn-ea"/>
                          <a:cs typeface="+mn-cs"/>
                        </a:rPr>
                        <a:t>
 Precision becomes a priority when it comes to achieving the right flavour in a recipe. SCS Unsalted Butter with no salt added, gives you the liberty to control the flavour when baking or cooking.
#SCSButter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9138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- 2020-09-21 15:05:37</a:t>
                      </a:r>
                      <a:r>
                        <a:rPr kumimoji="0" lang="en-US" sz="1000" b="0" i="0" u="none" strike="noStrike" kern="1200" cap="none" spc="0" normalizeH="0" baseline="0" noProof="0">
                          <a:ln>
                            <a:noFill/>
                          </a:ln>
                          <a:solidFill>
                            <a:prstClr val="black"/>
                          </a:solidFill>
                          <a:effectLst/>
                          <a:uLnTx/>
                          <a:uFillTx/>
                          <a:latin typeface="+mn-lt"/>
                          <a:ea typeface="+mn-ea"/>
                          <a:cs typeface="+mn-cs"/>
                        </a:rPr>
                        <a:t>
 To prevent undermixing, scrape down the bowl as you go, which will keep ingredients incorporating evenly. 
Overworking the flour when folding, stirring or finishing a batter will result in a tough cupcake. Use a light touch once you add the flour for a light-textured cupcake.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9265235"/>
                  </a:ext>
                </a:extLst>
              </a:tr>
            </a:tbl>
          </a:graphicData>
        </a:graphic>
      </p:graphicFrame>
      <p:sp>
        <p:nvSpPr>
          <p:cNvPr id="4" name="Text Placeholder 3">
            <a:extLst>
              <a:ext uri="{FF2B5EF4-FFF2-40B4-BE49-F238E27FC236}">
                <a16:creationId xmlns:a16="http://schemas.microsoft.com/office/drawing/2014/main" id="{81FE4C3E-6418-4E98-BCAE-189117E2EC0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218207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51948-85B1-4024-A36F-2EC2B36B577A}"/>
              </a:ext>
            </a:extLst>
          </p:cNvPr>
          <p:cNvSpPr>
            <a:spLocks noGrp="1"/>
          </p:cNvSpPr>
          <p:nvPr>
            <p:ph type="title"/>
          </p:nvPr>
        </p:nvSpPr>
        <p:spPr/>
        <p:txBody>
          <a:bodyPr/>
          <a:lstStyle/>
          <a:p>
            <a:r>
              <a:rPr lang="en-US"/>
              <a:t>Facebook Own Posts Table | SCS Dairy MY - 5 of 12</a:t>
            </a:r>
          </a:p>
        </p:txBody>
      </p:sp>
      <p:graphicFrame>
        <p:nvGraphicFramePr>
          <p:cNvPr id="5" name="Table Placeholder 4">
            <a:extLst>
              <a:ext uri="{FF2B5EF4-FFF2-40B4-BE49-F238E27FC236}">
                <a16:creationId xmlns:a16="http://schemas.microsoft.com/office/drawing/2014/main" id="{00916407-4380-47DA-B35C-4D5559E85E00}"/>
              </a:ext>
            </a:extLst>
          </p:cNvPr>
          <p:cNvGraphicFramePr>
            <a:graphicFrameLocks noGrp="1"/>
          </p:cNvGraphicFramePr>
          <p:nvPr>
            <p:ph type="tbl" sz="quarter" idx="13"/>
            <p:extLst>
              <p:ext uri="{D42A27DB-BD31-4B8C-83A1-F6EECF244321}">
                <p14:modId xmlns:p14="http://schemas.microsoft.com/office/powerpoint/2010/main" val="1994608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83421867"/>
                    </a:ext>
                  </a:extLst>
                </a:gridCol>
                <a:gridCol w="822960">
                  <a:extLst>
                    <a:ext uri="{9D8B030D-6E8A-4147-A177-3AD203B41FA5}">
                      <a16:colId xmlns:a16="http://schemas.microsoft.com/office/drawing/2014/main" val="1918527284"/>
                    </a:ext>
                  </a:extLst>
                </a:gridCol>
                <a:gridCol w="822960">
                  <a:extLst>
                    <a:ext uri="{9D8B030D-6E8A-4147-A177-3AD203B41FA5}">
                      <a16:colId xmlns:a16="http://schemas.microsoft.com/office/drawing/2014/main" val="2283706072"/>
                    </a:ext>
                  </a:extLst>
                </a:gridCol>
                <a:gridCol w="822960">
                  <a:extLst>
                    <a:ext uri="{9D8B030D-6E8A-4147-A177-3AD203B41FA5}">
                      <a16:colId xmlns:a16="http://schemas.microsoft.com/office/drawing/2014/main" val="4102205023"/>
                    </a:ext>
                  </a:extLst>
                </a:gridCol>
                <a:gridCol w="822960">
                  <a:extLst>
                    <a:ext uri="{9D8B030D-6E8A-4147-A177-3AD203B41FA5}">
                      <a16:colId xmlns:a16="http://schemas.microsoft.com/office/drawing/2014/main" val="3547854192"/>
                    </a:ext>
                  </a:extLst>
                </a:gridCol>
                <a:gridCol w="822960">
                  <a:extLst>
                    <a:ext uri="{9D8B030D-6E8A-4147-A177-3AD203B41FA5}">
                      <a16:colId xmlns:a16="http://schemas.microsoft.com/office/drawing/2014/main" val="3376377285"/>
                    </a:ext>
                  </a:extLst>
                </a:gridCol>
                <a:gridCol w="822960">
                  <a:extLst>
                    <a:ext uri="{9D8B030D-6E8A-4147-A177-3AD203B41FA5}">
                      <a16:colId xmlns:a16="http://schemas.microsoft.com/office/drawing/2014/main" val="1796308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3908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- 2020-09-19 12:55:38</a:t>
                      </a:r>
                      <a:r>
                        <a:rPr kumimoji="0" lang="en-US" sz="1000" b="0" i="0" u="none" strike="noStrike" kern="1200" cap="none" spc="0" normalizeH="0" baseline="0" noProof="0">
                          <a:ln>
                            <a:noFill/>
                          </a:ln>
                          <a:solidFill>
                            <a:prstClr val="black"/>
                          </a:solidFill>
                          <a:effectLst/>
                          <a:uLnTx/>
                          <a:uFillTx/>
                          <a:latin typeface="+mn-lt"/>
                          <a:ea typeface="+mn-ea"/>
                          <a:cs typeface="+mn-cs"/>
                        </a:rPr>
                        <a:t>
 These homemade Red Velvet Cheesecake Cupcakes with cheesecake filling are topped with cream cheese frosting made with SCS Cream Cheese Spread. They're so good you can't eat just one!
#SCSrecipes #JustAddSCS
Red Velvet Cheesecake Cupcakes
Ingredients for the cupcakes:
300g all purpose flour
300g sugar
2 tsp unsweetened cocoa powder
1 tsp salt
1 tsp baking soda
2 eggs
237ml oil
237ml buttermilk
1 tsp white vinegar
1 tbsp vanilla extract
1 tbsp red food coloring
Ingredients for cheesecake filling:
200g SCS Cream Cheese Spread (room temperature)
75g sour cream
50g sugar
1 tsp vanilla extract
Ingredients for cream cheese frosting:
200g SCS Cream Cheese Spread (softened)
113g SCS Unsalted Butter (softened)
480g powdered sugar
½ tsp salt
1 tbsp vanilla extract
Instructions:
1. Preheat oven to 176°C and line cupcake pan with liners.
2. Whisk flour, sugar, cocoa, salt and baking soda in a large bowl. 
3. Add eggs, oil, buttermilk, white vinegar, and vanilla to a large measuring cup or 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53032753"/>
                  </a:ext>
                </a:extLst>
              </a:tr>
            </a:tbl>
          </a:graphicData>
        </a:graphic>
      </p:graphicFrame>
      <p:sp>
        <p:nvSpPr>
          <p:cNvPr id="4" name="Text Placeholder 3">
            <a:extLst>
              <a:ext uri="{FF2B5EF4-FFF2-40B4-BE49-F238E27FC236}">
                <a16:creationId xmlns:a16="http://schemas.microsoft.com/office/drawing/2014/main" id="{6E3E0E16-27DE-46E8-AADC-37131FF2D30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988270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02955-669F-4239-A741-8002E0C6F7DF}"/>
              </a:ext>
            </a:extLst>
          </p:cNvPr>
          <p:cNvSpPr>
            <a:spLocks noGrp="1"/>
          </p:cNvSpPr>
          <p:nvPr>
            <p:ph type="title"/>
          </p:nvPr>
        </p:nvSpPr>
        <p:spPr/>
        <p:txBody>
          <a:bodyPr/>
          <a:lstStyle/>
          <a:p>
            <a:r>
              <a:rPr lang="en-US"/>
              <a:t>Facebook Own Posts Table | SCS Dairy MY - 6 of 12</a:t>
            </a:r>
          </a:p>
        </p:txBody>
      </p:sp>
      <p:graphicFrame>
        <p:nvGraphicFramePr>
          <p:cNvPr id="5" name="Table Placeholder 4">
            <a:extLst>
              <a:ext uri="{FF2B5EF4-FFF2-40B4-BE49-F238E27FC236}">
                <a16:creationId xmlns:a16="http://schemas.microsoft.com/office/drawing/2014/main" id="{CEC81477-2394-4071-8B11-4D50FEF25811}"/>
              </a:ext>
            </a:extLst>
          </p:cNvPr>
          <p:cNvGraphicFramePr>
            <a:graphicFrameLocks noGrp="1"/>
          </p:cNvGraphicFramePr>
          <p:nvPr>
            <p:ph type="tbl" sz="quarter" idx="13"/>
            <p:extLst>
              <p:ext uri="{D42A27DB-BD31-4B8C-83A1-F6EECF244321}">
                <p14:modId xmlns:p14="http://schemas.microsoft.com/office/powerpoint/2010/main" val="3637740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29467135"/>
                    </a:ext>
                  </a:extLst>
                </a:gridCol>
                <a:gridCol w="822960">
                  <a:extLst>
                    <a:ext uri="{9D8B030D-6E8A-4147-A177-3AD203B41FA5}">
                      <a16:colId xmlns:a16="http://schemas.microsoft.com/office/drawing/2014/main" val="3641401672"/>
                    </a:ext>
                  </a:extLst>
                </a:gridCol>
                <a:gridCol w="822960">
                  <a:extLst>
                    <a:ext uri="{9D8B030D-6E8A-4147-A177-3AD203B41FA5}">
                      <a16:colId xmlns:a16="http://schemas.microsoft.com/office/drawing/2014/main" val="1049614849"/>
                    </a:ext>
                  </a:extLst>
                </a:gridCol>
                <a:gridCol w="822960">
                  <a:extLst>
                    <a:ext uri="{9D8B030D-6E8A-4147-A177-3AD203B41FA5}">
                      <a16:colId xmlns:a16="http://schemas.microsoft.com/office/drawing/2014/main" val="3428359777"/>
                    </a:ext>
                  </a:extLst>
                </a:gridCol>
                <a:gridCol w="822960">
                  <a:extLst>
                    <a:ext uri="{9D8B030D-6E8A-4147-A177-3AD203B41FA5}">
                      <a16:colId xmlns:a16="http://schemas.microsoft.com/office/drawing/2014/main" val="4026270020"/>
                    </a:ext>
                  </a:extLst>
                </a:gridCol>
                <a:gridCol w="822960">
                  <a:extLst>
                    <a:ext uri="{9D8B030D-6E8A-4147-A177-3AD203B41FA5}">
                      <a16:colId xmlns:a16="http://schemas.microsoft.com/office/drawing/2014/main" val="2210433008"/>
                    </a:ext>
                  </a:extLst>
                </a:gridCol>
                <a:gridCol w="822960">
                  <a:extLst>
                    <a:ext uri="{9D8B030D-6E8A-4147-A177-3AD203B41FA5}">
                      <a16:colId xmlns:a16="http://schemas.microsoft.com/office/drawing/2014/main" val="294945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194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- 2020-09-17 08:00:00</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#HappinessWithSCS Contest today!”
Here’s how to join the contest:
1. Like SCS Dairy MY Facebook page and contest post. 
2. Screenshot the fully buttered toast.
3. Answer this question, “Why is SCS your favourite butter brand?”
4. Paste your screenshot and answer in the comment section.
5. Share our contest post and tag 5 friends.
Only 3 lucky winners will be selected to win the AEON cash vouchers worth RM50! Join now!
Contest ends on 24 September 2020,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96960239"/>
                  </a:ext>
                </a:extLst>
              </a:tr>
            </a:tbl>
          </a:graphicData>
        </a:graphic>
      </p:graphicFrame>
      <p:sp>
        <p:nvSpPr>
          <p:cNvPr id="4" name="Text Placeholder 3">
            <a:extLst>
              <a:ext uri="{FF2B5EF4-FFF2-40B4-BE49-F238E27FC236}">
                <a16:creationId xmlns:a16="http://schemas.microsoft.com/office/drawing/2014/main" id="{46468DE0-407B-4694-A938-39829523F72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929988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38ECB-252C-41B3-9CC1-06854D7F9901}"/>
              </a:ext>
            </a:extLst>
          </p:cNvPr>
          <p:cNvSpPr>
            <a:spLocks noGrp="1"/>
          </p:cNvSpPr>
          <p:nvPr>
            <p:ph type="title"/>
          </p:nvPr>
        </p:nvSpPr>
        <p:spPr/>
        <p:txBody>
          <a:bodyPr/>
          <a:lstStyle/>
          <a:p>
            <a:r>
              <a:rPr lang="en-US"/>
              <a:t>Facebook Own Posts Table | SCS Dairy MY - 7 of 12</a:t>
            </a:r>
          </a:p>
        </p:txBody>
      </p:sp>
      <p:graphicFrame>
        <p:nvGraphicFramePr>
          <p:cNvPr id="5" name="Table Placeholder 4">
            <a:extLst>
              <a:ext uri="{FF2B5EF4-FFF2-40B4-BE49-F238E27FC236}">
                <a16:creationId xmlns:a16="http://schemas.microsoft.com/office/drawing/2014/main" id="{9DF6407D-4A7A-4AF7-AB65-84D3B21348EE}"/>
              </a:ext>
            </a:extLst>
          </p:cNvPr>
          <p:cNvGraphicFramePr>
            <a:graphicFrameLocks noGrp="1"/>
          </p:cNvGraphicFramePr>
          <p:nvPr>
            <p:ph type="tbl" sz="quarter" idx="13"/>
            <p:extLst>
              <p:ext uri="{D42A27DB-BD31-4B8C-83A1-F6EECF244321}">
                <p14:modId xmlns:p14="http://schemas.microsoft.com/office/powerpoint/2010/main" val="743301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9751038"/>
                    </a:ext>
                  </a:extLst>
                </a:gridCol>
                <a:gridCol w="822960">
                  <a:extLst>
                    <a:ext uri="{9D8B030D-6E8A-4147-A177-3AD203B41FA5}">
                      <a16:colId xmlns:a16="http://schemas.microsoft.com/office/drawing/2014/main" val="664043199"/>
                    </a:ext>
                  </a:extLst>
                </a:gridCol>
                <a:gridCol w="822960">
                  <a:extLst>
                    <a:ext uri="{9D8B030D-6E8A-4147-A177-3AD203B41FA5}">
                      <a16:colId xmlns:a16="http://schemas.microsoft.com/office/drawing/2014/main" val="3247791837"/>
                    </a:ext>
                  </a:extLst>
                </a:gridCol>
                <a:gridCol w="822960">
                  <a:extLst>
                    <a:ext uri="{9D8B030D-6E8A-4147-A177-3AD203B41FA5}">
                      <a16:colId xmlns:a16="http://schemas.microsoft.com/office/drawing/2014/main" val="3052946186"/>
                    </a:ext>
                  </a:extLst>
                </a:gridCol>
                <a:gridCol w="822960">
                  <a:extLst>
                    <a:ext uri="{9D8B030D-6E8A-4147-A177-3AD203B41FA5}">
                      <a16:colId xmlns:a16="http://schemas.microsoft.com/office/drawing/2014/main" val="39063874"/>
                    </a:ext>
                  </a:extLst>
                </a:gridCol>
                <a:gridCol w="822960">
                  <a:extLst>
                    <a:ext uri="{9D8B030D-6E8A-4147-A177-3AD203B41FA5}">
                      <a16:colId xmlns:a16="http://schemas.microsoft.com/office/drawing/2014/main" val="3007318923"/>
                    </a:ext>
                  </a:extLst>
                </a:gridCol>
                <a:gridCol w="822960">
                  <a:extLst>
                    <a:ext uri="{9D8B030D-6E8A-4147-A177-3AD203B41FA5}">
                      <a16:colId xmlns:a16="http://schemas.microsoft.com/office/drawing/2014/main" val="1983768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3579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- 2020-09-16 08:05:36</a:t>
                      </a:r>
                      <a:r>
                        <a:rPr kumimoji="0" lang="en-US" sz="1000" b="0" i="0" u="none" strike="noStrike" kern="1200" cap="none" spc="0" normalizeH="0" baseline="0" noProof="0">
                          <a:ln>
                            <a:noFill/>
                          </a:ln>
                          <a:solidFill>
                            <a:prstClr val="black"/>
                          </a:solidFill>
                          <a:effectLst/>
                          <a:uLnTx/>
                          <a:uFillTx/>
                          <a:latin typeface="+mn-lt"/>
                          <a:ea typeface="+mn-ea"/>
                          <a:cs typeface="+mn-cs"/>
                        </a:rPr>
                        <a:t>
 On this remarkable day, let’s pledge to stay united in times of distress and overcome the obstacles to witness the dawning of a brighter, happier and harmonic future of our beautiful country. 
Happy Malaysia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59555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- 2020-09-14 13:36:12</a:t>
                      </a:r>
                      <a:r>
                        <a:rPr kumimoji="0" lang="en-US" sz="1000" b="0" i="0" u="none" strike="noStrike" kern="1200" cap="none" spc="0" normalizeH="0" baseline="0" noProof="0">
                          <a:ln>
                            <a:noFill/>
                          </a:ln>
                          <a:solidFill>
                            <a:prstClr val="black"/>
                          </a:solidFill>
                          <a:effectLst/>
                          <a:uLnTx/>
                          <a:uFillTx/>
                          <a:latin typeface="+mn-lt"/>
                          <a:ea typeface="+mn-ea"/>
                          <a:cs typeface="+mn-cs"/>
                        </a:rPr>
                        <a:t>
 SCS Salted Butter elevates the flavour when melted over freshly made waffles, gives pies that perfect flakiness and completes the taste of grilled chicken with that golden crispy edge. Its creamy and delicious taste never lets your taste buds down. 
#SCSSaltedButter #spreadjoy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45007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- 2020-09-13 04:13:32</a:t>
                      </a:r>
                      <a:r>
                        <a:rPr kumimoji="0" lang="en-US" sz="1000" b="0" i="0" u="none" strike="noStrike" kern="1200" cap="none" spc="0" normalizeH="0" baseline="0" noProof="0">
                          <a:ln>
                            <a:noFill/>
                          </a:ln>
                          <a:solidFill>
                            <a:prstClr val="black"/>
                          </a:solidFill>
                          <a:effectLst/>
                          <a:uLnTx/>
                          <a:uFillTx/>
                          <a:latin typeface="+mn-lt"/>
                          <a:ea typeface="+mn-ea"/>
                          <a:cs typeface="+mn-cs"/>
                        </a:rPr>
                        <a:t>
 Be patient when filling your cupcake liners with batter. Scoop small amounts at a time right into the center of each liner to avoid spilling. Batter can easily end up between the liner and the tin. This will result in messy edges on your cupcakes and even make your cupcakes rise lopsided.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67171830"/>
                  </a:ext>
                </a:extLst>
              </a:tr>
            </a:tbl>
          </a:graphicData>
        </a:graphic>
      </p:graphicFrame>
      <p:sp>
        <p:nvSpPr>
          <p:cNvPr id="4" name="Text Placeholder 3">
            <a:extLst>
              <a:ext uri="{FF2B5EF4-FFF2-40B4-BE49-F238E27FC236}">
                <a16:creationId xmlns:a16="http://schemas.microsoft.com/office/drawing/2014/main" id="{6E6B395F-A5DD-4AD0-B131-AAF125A2F6B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778545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3EDBA-51D7-473C-81FB-816A94025A71}"/>
              </a:ext>
            </a:extLst>
          </p:cNvPr>
          <p:cNvSpPr>
            <a:spLocks noGrp="1"/>
          </p:cNvSpPr>
          <p:nvPr>
            <p:ph type="title"/>
          </p:nvPr>
        </p:nvSpPr>
        <p:spPr/>
        <p:txBody>
          <a:bodyPr/>
          <a:lstStyle/>
          <a:p>
            <a:r>
              <a:rPr lang="en-US"/>
              <a:t>Facebook Own Posts Table | SCS Dairy MY - 8 of 12</a:t>
            </a:r>
          </a:p>
        </p:txBody>
      </p:sp>
      <p:graphicFrame>
        <p:nvGraphicFramePr>
          <p:cNvPr id="5" name="Table Placeholder 4">
            <a:extLst>
              <a:ext uri="{FF2B5EF4-FFF2-40B4-BE49-F238E27FC236}">
                <a16:creationId xmlns:a16="http://schemas.microsoft.com/office/drawing/2014/main" id="{85925576-38FA-4A23-9C10-2F554814692D}"/>
              </a:ext>
            </a:extLst>
          </p:cNvPr>
          <p:cNvGraphicFramePr>
            <a:graphicFrameLocks noGrp="1"/>
          </p:cNvGraphicFramePr>
          <p:nvPr>
            <p:ph type="tbl" sz="quarter" idx="13"/>
            <p:extLst>
              <p:ext uri="{D42A27DB-BD31-4B8C-83A1-F6EECF244321}">
                <p14:modId xmlns:p14="http://schemas.microsoft.com/office/powerpoint/2010/main" val="3432803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16832877"/>
                    </a:ext>
                  </a:extLst>
                </a:gridCol>
                <a:gridCol w="822960">
                  <a:extLst>
                    <a:ext uri="{9D8B030D-6E8A-4147-A177-3AD203B41FA5}">
                      <a16:colId xmlns:a16="http://schemas.microsoft.com/office/drawing/2014/main" val="204979032"/>
                    </a:ext>
                  </a:extLst>
                </a:gridCol>
                <a:gridCol w="822960">
                  <a:extLst>
                    <a:ext uri="{9D8B030D-6E8A-4147-A177-3AD203B41FA5}">
                      <a16:colId xmlns:a16="http://schemas.microsoft.com/office/drawing/2014/main" val="1639088582"/>
                    </a:ext>
                  </a:extLst>
                </a:gridCol>
                <a:gridCol w="822960">
                  <a:extLst>
                    <a:ext uri="{9D8B030D-6E8A-4147-A177-3AD203B41FA5}">
                      <a16:colId xmlns:a16="http://schemas.microsoft.com/office/drawing/2014/main" val="3088804636"/>
                    </a:ext>
                  </a:extLst>
                </a:gridCol>
                <a:gridCol w="822960">
                  <a:extLst>
                    <a:ext uri="{9D8B030D-6E8A-4147-A177-3AD203B41FA5}">
                      <a16:colId xmlns:a16="http://schemas.microsoft.com/office/drawing/2014/main" val="3673353540"/>
                    </a:ext>
                  </a:extLst>
                </a:gridCol>
                <a:gridCol w="822960">
                  <a:extLst>
                    <a:ext uri="{9D8B030D-6E8A-4147-A177-3AD203B41FA5}">
                      <a16:colId xmlns:a16="http://schemas.microsoft.com/office/drawing/2014/main" val="3318982055"/>
                    </a:ext>
                  </a:extLst>
                </a:gridCol>
                <a:gridCol w="822960">
                  <a:extLst>
                    <a:ext uri="{9D8B030D-6E8A-4147-A177-3AD203B41FA5}">
                      <a16:colId xmlns:a16="http://schemas.microsoft.com/office/drawing/2014/main" val="2004967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6836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- 2020-09-11 23:11:01</a:t>
                      </a:r>
                      <a:r>
                        <a:rPr kumimoji="0" lang="en-US" sz="1000" b="0" i="0" u="none" strike="noStrike" kern="1200" cap="none" spc="0" normalizeH="0" baseline="0" noProof="0">
                          <a:ln>
                            <a:noFill/>
                          </a:ln>
                          <a:solidFill>
                            <a:prstClr val="black"/>
                          </a:solidFill>
                          <a:effectLst/>
                          <a:uLnTx/>
                          <a:uFillTx/>
                          <a:latin typeface="+mn-lt"/>
                          <a:ea typeface="+mn-ea"/>
                          <a:cs typeface="+mn-cs"/>
                        </a:rPr>
                        <a:t>
 SCS Salted Portion Butter is all about convenience and taste. Packed in convenient single serve portions with the same sumptuous flavour that you love!
#SCSButter #butter #spreadjoy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54590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- 2020-09-11 23:04:38</a:t>
                      </a:r>
                      <a:r>
                        <a:rPr kumimoji="0" lang="en-US" sz="1000" b="0" i="0" u="none" strike="noStrike" kern="1200" cap="none" spc="0" normalizeH="0" baseline="0" noProof="0">
                          <a:ln>
                            <a:noFill/>
                          </a:ln>
                          <a:solidFill>
                            <a:prstClr val="black"/>
                          </a:solidFill>
                          <a:effectLst/>
                          <a:uLnTx/>
                          <a:uFillTx/>
                          <a:latin typeface="+mn-lt"/>
                          <a:ea typeface="+mn-ea"/>
                          <a:cs typeface="+mn-cs"/>
                        </a:rPr>
                        <a:t>
 Dividing your cake batter equally between your cupcake tins can be tricky and as a result you will end up with a batch of cupcakes that are slightly different sizes.
Protip: Use a small mechanical ice cream scoop to precisely dollop the same amount of mixture in each tin.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77489915"/>
                  </a:ext>
                </a:extLst>
              </a:tr>
            </a:tbl>
          </a:graphicData>
        </a:graphic>
      </p:graphicFrame>
      <p:sp>
        <p:nvSpPr>
          <p:cNvPr id="4" name="Text Placeholder 3">
            <a:extLst>
              <a:ext uri="{FF2B5EF4-FFF2-40B4-BE49-F238E27FC236}">
                <a16:creationId xmlns:a16="http://schemas.microsoft.com/office/drawing/2014/main" id="{2978936A-B2DF-4BD9-BABF-EBB9620640F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284681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53BBB-A21D-4468-83B8-449B2B943AB4}"/>
              </a:ext>
            </a:extLst>
          </p:cNvPr>
          <p:cNvSpPr>
            <a:spLocks noGrp="1"/>
          </p:cNvSpPr>
          <p:nvPr>
            <p:ph type="title"/>
          </p:nvPr>
        </p:nvSpPr>
        <p:spPr/>
        <p:txBody>
          <a:bodyPr/>
          <a:lstStyle/>
          <a:p>
            <a:r>
              <a:rPr lang="en-US"/>
              <a:t>Facebook Own Posts Table | SCS Dairy MY - 9 of 12</a:t>
            </a:r>
          </a:p>
        </p:txBody>
      </p:sp>
      <p:graphicFrame>
        <p:nvGraphicFramePr>
          <p:cNvPr id="5" name="Table Placeholder 4">
            <a:extLst>
              <a:ext uri="{FF2B5EF4-FFF2-40B4-BE49-F238E27FC236}">
                <a16:creationId xmlns:a16="http://schemas.microsoft.com/office/drawing/2014/main" id="{623EBADD-D5AC-493D-94C1-E7A13B505353}"/>
              </a:ext>
            </a:extLst>
          </p:cNvPr>
          <p:cNvGraphicFramePr>
            <a:graphicFrameLocks noGrp="1"/>
          </p:cNvGraphicFramePr>
          <p:nvPr>
            <p:ph type="tbl" sz="quarter" idx="13"/>
            <p:extLst>
              <p:ext uri="{D42A27DB-BD31-4B8C-83A1-F6EECF244321}">
                <p14:modId xmlns:p14="http://schemas.microsoft.com/office/powerpoint/2010/main" val="2156717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54108855"/>
                    </a:ext>
                  </a:extLst>
                </a:gridCol>
                <a:gridCol w="822960">
                  <a:extLst>
                    <a:ext uri="{9D8B030D-6E8A-4147-A177-3AD203B41FA5}">
                      <a16:colId xmlns:a16="http://schemas.microsoft.com/office/drawing/2014/main" val="835424775"/>
                    </a:ext>
                  </a:extLst>
                </a:gridCol>
                <a:gridCol w="822960">
                  <a:extLst>
                    <a:ext uri="{9D8B030D-6E8A-4147-A177-3AD203B41FA5}">
                      <a16:colId xmlns:a16="http://schemas.microsoft.com/office/drawing/2014/main" val="4193844083"/>
                    </a:ext>
                  </a:extLst>
                </a:gridCol>
                <a:gridCol w="822960">
                  <a:extLst>
                    <a:ext uri="{9D8B030D-6E8A-4147-A177-3AD203B41FA5}">
                      <a16:colId xmlns:a16="http://schemas.microsoft.com/office/drawing/2014/main" val="1725490004"/>
                    </a:ext>
                  </a:extLst>
                </a:gridCol>
                <a:gridCol w="822960">
                  <a:extLst>
                    <a:ext uri="{9D8B030D-6E8A-4147-A177-3AD203B41FA5}">
                      <a16:colId xmlns:a16="http://schemas.microsoft.com/office/drawing/2014/main" val="2809212832"/>
                    </a:ext>
                  </a:extLst>
                </a:gridCol>
                <a:gridCol w="822960">
                  <a:extLst>
                    <a:ext uri="{9D8B030D-6E8A-4147-A177-3AD203B41FA5}">
                      <a16:colId xmlns:a16="http://schemas.microsoft.com/office/drawing/2014/main" val="3448677547"/>
                    </a:ext>
                  </a:extLst>
                </a:gridCol>
                <a:gridCol w="822960">
                  <a:extLst>
                    <a:ext uri="{9D8B030D-6E8A-4147-A177-3AD203B41FA5}">
                      <a16:colId xmlns:a16="http://schemas.microsoft.com/office/drawing/2014/main" val="4254488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6261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- 2020-09-10 22:31:03</a:t>
                      </a:r>
                      <a:r>
                        <a:rPr kumimoji="0" lang="en-US" sz="1000" b="0" i="0" u="none" strike="noStrike" kern="1200" cap="none" spc="0" normalizeH="0" baseline="0" noProof="0">
                          <a:ln>
                            <a:noFill/>
                          </a:ln>
                          <a:solidFill>
                            <a:prstClr val="black"/>
                          </a:solidFill>
                          <a:effectLst/>
                          <a:uLnTx/>
                          <a:uFillTx/>
                          <a:latin typeface="+mn-lt"/>
                          <a:ea typeface="+mn-ea"/>
                          <a:cs typeface="+mn-cs"/>
                        </a:rPr>
                        <a:t>
 Huge congratulations to all winners of #yobickXSCS ′WhatsApp &amp; Menang Contest′ with Yobick Malaysia </a:t>
                      </a:r>
                      <a:r>
                        <a:rPr kumimoji="0" lang="ja-JP" altLang="en-US" sz="1000" b="0" i="0" u="none" strike="noStrike" kern="1200" cap="none" spc="0" normalizeH="0" baseline="0" noProof="0">
                          <a:ln>
                            <a:noFill/>
                          </a:ln>
                          <a:solidFill>
                            <a:prstClr val="black"/>
                          </a:solidFill>
                          <a:effectLst/>
                          <a:uLnTx/>
                          <a:uFillTx/>
                          <a:latin typeface="+mn-lt"/>
                          <a:ea typeface="+mn-ea"/>
                          <a:cs typeface="+mn-cs"/>
                        </a:rPr>
                        <a:t>ヨービック</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
To everyone who participated in this contest, we thank you for your support and hope you continue to enjoy our SCS products with your family and friends! ❤️
Winners, seat tight! Our team will be in touch with you to arrange your prize delivery. Congratulations again and thank you!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37901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- 2020-09-10 22:01:39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48083769"/>
                  </a:ext>
                </a:extLst>
              </a:tr>
            </a:tbl>
          </a:graphicData>
        </a:graphic>
      </p:graphicFrame>
      <p:sp>
        <p:nvSpPr>
          <p:cNvPr id="4" name="Text Placeholder 3">
            <a:extLst>
              <a:ext uri="{FF2B5EF4-FFF2-40B4-BE49-F238E27FC236}">
                <a16:creationId xmlns:a16="http://schemas.microsoft.com/office/drawing/2014/main" id="{F8680CB5-C6BF-4DB4-A240-FB97549BACE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1094161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8C0B8-C71D-4570-A4E1-1F092EE7413F}"/>
              </a:ext>
            </a:extLst>
          </p:cNvPr>
          <p:cNvSpPr>
            <a:spLocks noGrp="1"/>
          </p:cNvSpPr>
          <p:nvPr>
            <p:ph type="title"/>
          </p:nvPr>
        </p:nvSpPr>
        <p:spPr/>
        <p:txBody>
          <a:bodyPr/>
          <a:lstStyle/>
          <a:p>
            <a:r>
              <a:rPr lang="en-US"/>
              <a:t>Facebook Own Posts Table | SCS Dairy MY - 10 of 12</a:t>
            </a:r>
          </a:p>
        </p:txBody>
      </p:sp>
      <p:graphicFrame>
        <p:nvGraphicFramePr>
          <p:cNvPr id="5" name="Table Placeholder 4">
            <a:extLst>
              <a:ext uri="{FF2B5EF4-FFF2-40B4-BE49-F238E27FC236}">
                <a16:creationId xmlns:a16="http://schemas.microsoft.com/office/drawing/2014/main" id="{9C1063FD-A739-46D8-8D93-53CD08AB7B2D}"/>
              </a:ext>
            </a:extLst>
          </p:cNvPr>
          <p:cNvGraphicFramePr>
            <a:graphicFrameLocks noGrp="1"/>
          </p:cNvGraphicFramePr>
          <p:nvPr>
            <p:ph type="tbl" sz="quarter" idx="13"/>
            <p:extLst>
              <p:ext uri="{D42A27DB-BD31-4B8C-83A1-F6EECF244321}">
                <p14:modId xmlns:p14="http://schemas.microsoft.com/office/powerpoint/2010/main" val="3432030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06961683"/>
                    </a:ext>
                  </a:extLst>
                </a:gridCol>
                <a:gridCol w="822960">
                  <a:extLst>
                    <a:ext uri="{9D8B030D-6E8A-4147-A177-3AD203B41FA5}">
                      <a16:colId xmlns:a16="http://schemas.microsoft.com/office/drawing/2014/main" val="1164596682"/>
                    </a:ext>
                  </a:extLst>
                </a:gridCol>
                <a:gridCol w="822960">
                  <a:extLst>
                    <a:ext uri="{9D8B030D-6E8A-4147-A177-3AD203B41FA5}">
                      <a16:colId xmlns:a16="http://schemas.microsoft.com/office/drawing/2014/main" val="2300384633"/>
                    </a:ext>
                  </a:extLst>
                </a:gridCol>
                <a:gridCol w="822960">
                  <a:extLst>
                    <a:ext uri="{9D8B030D-6E8A-4147-A177-3AD203B41FA5}">
                      <a16:colId xmlns:a16="http://schemas.microsoft.com/office/drawing/2014/main" val="2234327349"/>
                    </a:ext>
                  </a:extLst>
                </a:gridCol>
                <a:gridCol w="822960">
                  <a:extLst>
                    <a:ext uri="{9D8B030D-6E8A-4147-A177-3AD203B41FA5}">
                      <a16:colId xmlns:a16="http://schemas.microsoft.com/office/drawing/2014/main" val="4278858912"/>
                    </a:ext>
                  </a:extLst>
                </a:gridCol>
                <a:gridCol w="822960">
                  <a:extLst>
                    <a:ext uri="{9D8B030D-6E8A-4147-A177-3AD203B41FA5}">
                      <a16:colId xmlns:a16="http://schemas.microsoft.com/office/drawing/2014/main" val="623793643"/>
                    </a:ext>
                  </a:extLst>
                </a:gridCol>
                <a:gridCol w="822960">
                  <a:extLst>
                    <a:ext uri="{9D8B030D-6E8A-4147-A177-3AD203B41FA5}">
                      <a16:colId xmlns:a16="http://schemas.microsoft.com/office/drawing/2014/main" val="2582942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6743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- 2020-09-10 15:35:05</a:t>
                      </a:r>
                      <a:r>
                        <a:rPr kumimoji="0" lang="en-US" sz="1000" b="0" i="0" u="none" strike="noStrike" kern="1200" cap="none" spc="0" normalizeH="0" baseline="0" noProof="0">
                          <a:ln>
                            <a:noFill/>
                          </a:ln>
                          <a:solidFill>
                            <a:prstClr val="black"/>
                          </a:solidFill>
                          <a:effectLst/>
                          <a:uLnTx/>
                          <a:uFillTx/>
                          <a:latin typeface="+mn-lt"/>
                          <a:ea typeface="+mn-ea"/>
                          <a:cs typeface="+mn-cs"/>
                        </a:rPr>
                        <a:t>
 Vanilla Chocolate Chip Cupcakes with Chocolate Buttercream Frosting made with SCS Unsalted Butter are the best combination of everybody’s favorite flavors. It is a great dessert for anyone who loves to mix these two classic flavours; chocolate and vanilla.
#SCSrecipes #JustAddSCS
Vanilla Chocolate Chip Cupcakes
Ingredients:
113g SCS Unsalted Butter (softened)
120g all purpose flour
½ tsp baking powder
¼ tsp baking soda
⅛ tsp salt
66g granulated sugar
2 large eggs
56g sour cream
59ml whole milk
1 tsp vanilla extract
87g semi-sweet chocolate chips
Ingredients for Chocolate Buttercream Frosting:
113g SCS Unsalted Butter (softened)
120g powdered sugar
26g unsweetened cocoa powder
238g heavy cream (cold)
Instructions:
1. Preheat your oven to 176°C and line a muffin tin with 9 muffin liners inside. Set aside.
2. In a medium sized mixing bowl, sift all-purpose flour, baking powder, baking soda, and salt together. Set aside.
3. In another large mixing bowl, cream together softened butter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57010451"/>
                  </a:ext>
                </a:extLst>
              </a:tr>
            </a:tbl>
          </a:graphicData>
        </a:graphic>
      </p:graphicFrame>
      <p:sp>
        <p:nvSpPr>
          <p:cNvPr id="4" name="Text Placeholder 3">
            <a:extLst>
              <a:ext uri="{FF2B5EF4-FFF2-40B4-BE49-F238E27FC236}">
                <a16:creationId xmlns:a16="http://schemas.microsoft.com/office/drawing/2014/main" id="{97A33D90-9B43-4C29-BEC1-99DC6AC390C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24215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E5868-82C0-4920-BD40-531FB8E23DF3}"/>
              </a:ext>
            </a:extLst>
          </p:cNvPr>
          <p:cNvSpPr>
            <a:spLocks noGrp="1"/>
          </p:cNvSpPr>
          <p:nvPr>
            <p:ph type="title"/>
          </p:nvPr>
        </p:nvSpPr>
        <p:spPr/>
        <p:txBody>
          <a:bodyPr/>
          <a:lstStyle/>
          <a:p>
            <a:r>
              <a:rPr lang="en-US"/>
              <a:t>Facebook Own Posts Table | SCS Dairy MY - 11 of 12</a:t>
            </a:r>
          </a:p>
        </p:txBody>
      </p:sp>
      <p:graphicFrame>
        <p:nvGraphicFramePr>
          <p:cNvPr id="5" name="Table Placeholder 4">
            <a:extLst>
              <a:ext uri="{FF2B5EF4-FFF2-40B4-BE49-F238E27FC236}">
                <a16:creationId xmlns:a16="http://schemas.microsoft.com/office/drawing/2014/main" id="{00075B5C-82DB-4CF3-B3EC-F6CFB69AA71C}"/>
              </a:ext>
            </a:extLst>
          </p:cNvPr>
          <p:cNvGraphicFramePr>
            <a:graphicFrameLocks noGrp="1"/>
          </p:cNvGraphicFramePr>
          <p:nvPr>
            <p:ph type="tbl" sz="quarter" idx="13"/>
            <p:extLst>
              <p:ext uri="{D42A27DB-BD31-4B8C-83A1-F6EECF244321}">
                <p14:modId xmlns:p14="http://schemas.microsoft.com/office/powerpoint/2010/main" val="383568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93993567"/>
                    </a:ext>
                  </a:extLst>
                </a:gridCol>
                <a:gridCol w="822960">
                  <a:extLst>
                    <a:ext uri="{9D8B030D-6E8A-4147-A177-3AD203B41FA5}">
                      <a16:colId xmlns:a16="http://schemas.microsoft.com/office/drawing/2014/main" val="1917082776"/>
                    </a:ext>
                  </a:extLst>
                </a:gridCol>
                <a:gridCol w="822960">
                  <a:extLst>
                    <a:ext uri="{9D8B030D-6E8A-4147-A177-3AD203B41FA5}">
                      <a16:colId xmlns:a16="http://schemas.microsoft.com/office/drawing/2014/main" val="754405948"/>
                    </a:ext>
                  </a:extLst>
                </a:gridCol>
                <a:gridCol w="822960">
                  <a:extLst>
                    <a:ext uri="{9D8B030D-6E8A-4147-A177-3AD203B41FA5}">
                      <a16:colId xmlns:a16="http://schemas.microsoft.com/office/drawing/2014/main" val="3303944591"/>
                    </a:ext>
                  </a:extLst>
                </a:gridCol>
                <a:gridCol w="822960">
                  <a:extLst>
                    <a:ext uri="{9D8B030D-6E8A-4147-A177-3AD203B41FA5}">
                      <a16:colId xmlns:a16="http://schemas.microsoft.com/office/drawing/2014/main" val="25002832"/>
                    </a:ext>
                  </a:extLst>
                </a:gridCol>
                <a:gridCol w="822960">
                  <a:extLst>
                    <a:ext uri="{9D8B030D-6E8A-4147-A177-3AD203B41FA5}">
                      <a16:colId xmlns:a16="http://schemas.microsoft.com/office/drawing/2014/main" val="771856564"/>
                    </a:ext>
                  </a:extLst>
                </a:gridCol>
                <a:gridCol w="822960">
                  <a:extLst>
                    <a:ext uri="{9D8B030D-6E8A-4147-A177-3AD203B41FA5}">
                      <a16:colId xmlns:a16="http://schemas.microsoft.com/office/drawing/2014/main" val="1465486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8607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- 2020-09-08 16:45:23</a:t>
                      </a:r>
                      <a:r>
                        <a:rPr kumimoji="0" lang="en-US" sz="1000" b="0" i="0" u="none" strike="noStrike" kern="1200" cap="none" spc="0" normalizeH="0" baseline="0" noProof="0">
                          <a:ln>
                            <a:noFill/>
                          </a:ln>
                          <a:solidFill>
                            <a:prstClr val="black"/>
                          </a:solidFill>
                          <a:effectLst/>
                          <a:uLnTx/>
                          <a:uFillTx/>
                          <a:latin typeface="+mn-lt"/>
                          <a:ea typeface="+mn-ea"/>
                          <a:cs typeface="+mn-cs"/>
                        </a:rPr>
                        <a:t>
 Sometimes, even the smallest things in life can spread the biggest smiles, just like SCS Salted Portion Butter.
#SCSButter #butter #spreadjoy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72409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- 2020-09-06 13:39:00</a:t>
                      </a:r>
                      <a:r>
                        <a:rPr kumimoji="0" lang="en-US" sz="1000" b="0" i="0" u="none" strike="noStrike" kern="1200" cap="none" spc="0" normalizeH="0" baseline="0" noProof="0">
                          <a:ln>
                            <a:noFill/>
                          </a:ln>
                          <a:solidFill>
                            <a:prstClr val="black"/>
                          </a:solidFill>
                          <a:effectLst/>
                          <a:uLnTx/>
                          <a:uFillTx/>
                          <a:latin typeface="+mn-lt"/>
                          <a:ea typeface="+mn-ea"/>
                          <a:cs typeface="+mn-cs"/>
                        </a:rPr>
                        <a:t>
 SCS Salted Portion Butter is all about convenience and taste. Packed in convenient single serve portions with the same sumptuous flavour that you love!
#SCSButter #butter #spreadjoy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87828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- 2020-09-04 16:15:00</a:t>
                      </a:r>
                      <a:r>
                        <a:rPr kumimoji="0" lang="en-US" sz="1000" b="0" i="0" u="none" strike="noStrike" kern="1200" cap="none" spc="0" normalizeH="0" baseline="0" noProof="0">
                          <a:ln>
                            <a:noFill/>
                          </a:ln>
                          <a:solidFill>
                            <a:prstClr val="black"/>
                          </a:solidFill>
                          <a:effectLst/>
                          <a:uLnTx/>
                          <a:uFillTx/>
                          <a:latin typeface="+mn-lt"/>
                          <a:ea typeface="+mn-ea"/>
                          <a:cs typeface="+mn-cs"/>
                        </a:rPr>
                        <a:t>
 Dividing your cake batter equally between your cupcake tins can be tricky and as a result you will end up with a batch of cupcakes that are slightly different sizes.
Protip: Use a small mechanical ice cream scoop to precisely dollop the same amount of mixture in each tin.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58193743"/>
                  </a:ext>
                </a:extLst>
              </a:tr>
            </a:tbl>
          </a:graphicData>
        </a:graphic>
      </p:graphicFrame>
      <p:sp>
        <p:nvSpPr>
          <p:cNvPr id="4" name="Text Placeholder 3">
            <a:extLst>
              <a:ext uri="{FF2B5EF4-FFF2-40B4-BE49-F238E27FC236}">
                <a16:creationId xmlns:a16="http://schemas.microsoft.com/office/drawing/2014/main" id="{B84B87B9-2FC8-4F97-87D6-487B48E33D1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505718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4A9CD-651C-4497-90AC-7A15712C3537}"/>
              </a:ext>
            </a:extLst>
          </p:cNvPr>
          <p:cNvSpPr>
            <a:spLocks noGrp="1"/>
          </p:cNvSpPr>
          <p:nvPr>
            <p:ph type="title"/>
          </p:nvPr>
        </p:nvSpPr>
        <p:spPr/>
        <p:txBody>
          <a:bodyPr/>
          <a:lstStyle/>
          <a:p>
            <a:r>
              <a:rPr lang="en-US"/>
              <a:t>Facebook Own Posts Table | SCS Dairy MY - 12 of 12</a:t>
            </a:r>
          </a:p>
        </p:txBody>
      </p:sp>
      <p:graphicFrame>
        <p:nvGraphicFramePr>
          <p:cNvPr id="5" name="Table Placeholder 4">
            <a:extLst>
              <a:ext uri="{FF2B5EF4-FFF2-40B4-BE49-F238E27FC236}">
                <a16:creationId xmlns:a16="http://schemas.microsoft.com/office/drawing/2014/main" id="{CE78E078-E226-4D1E-B2E2-47327EE88FAC}"/>
              </a:ext>
            </a:extLst>
          </p:cNvPr>
          <p:cNvGraphicFramePr>
            <a:graphicFrameLocks noGrp="1"/>
          </p:cNvGraphicFramePr>
          <p:nvPr>
            <p:ph type="tbl" sz="quarter" idx="13"/>
            <p:extLst>
              <p:ext uri="{D42A27DB-BD31-4B8C-83A1-F6EECF244321}">
                <p14:modId xmlns:p14="http://schemas.microsoft.com/office/powerpoint/2010/main" val="144152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75739550"/>
                    </a:ext>
                  </a:extLst>
                </a:gridCol>
                <a:gridCol w="822960">
                  <a:extLst>
                    <a:ext uri="{9D8B030D-6E8A-4147-A177-3AD203B41FA5}">
                      <a16:colId xmlns:a16="http://schemas.microsoft.com/office/drawing/2014/main" val="2797874098"/>
                    </a:ext>
                  </a:extLst>
                </a:gridCol>
                <a:gridCol w="822960">
                  <a:extLst>
                    <a:ext uri="{9D8B030D-6E8A-4147-A177-3AD203B41FA5}">
                      <a16:colId xmlns:a16="http://schemas.microsoft.com/office/drawing/2014/main" val="1665216408"/>
                    </a:ext>
                  </a:extLst>
                </a:gridCol>
                <a:gridCol w="822960">
                  <a:extLst>
                    <a:ext uri="{9D8B030D-6E8A-4147-A177-3AD203B41FA5}">
                      <a16:colId xmlns:a16="http://schemas.microsoft.com/office/drawing/2014/main" val="2888057093"/>
                    </a:ext>
                  </a:extLst>
                </a:gridCol>
                <a:gridCol w="822960">
                  <a:extLst>
                    <a:ext uri="{9D8B030D-6E8A-4147-A177-3AD203B41FA5}">
                      <a16:colId xmlns:a16="http://schemas.microsoft.com/office/drawing/2014/main" val="3676186676"/>
                    </a:ext>
                  </a:extLst>
                </a:gridCol>
                <a:gridCol w="822960">
                  <a:extLst>
                    <a:ext uri="{9D8B030D-6E8A-4147-A177-3AD203B41FA5}">
                      <a16:colId xmlns:a16="http://schemas.microsoft.com/office/drawing/2014/main" val="3656887469"/>
                    </a:ext>
                  </a:extLst>
                </a:gridCol>
                <a:gridCol w="822960">
                  <a:extLst>
                    <a:ext uri="{9D8B030D-6E8A-4147-A177-3AD203B41FA5}">
                      <a16:colId xmlns:a16="http://schemas.microsoft.com/office/drawing/2014/main" val="2909887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5047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- 2020-09-02 14:36:46</a:t>
                      </a:r>
                      <a:r>
                        <a:rPr kumimoji="0" lang="en-US" sz="1000" b="0" i="0" u="none" strike="noStrike" kern="1200" cap="none" spc="0" normalizeH="0" baseline="0" noProof="0">
                          <a:ln>
                            <a:noFill/>
                          </a:ln>
                          <a:solidFill>
                            <a:prstClr val="black"/>
                          </a:solidFill>
                          <a:effectLst/>
                          <a:uLnTx/>
                          <a:uFillTx/>
                          <a:latin typeface="+mn-lt"/>
                          <a:ea typeface="+mn-ea"/>
                          <a:cs typeface="+mn-cs"/>
                        </a:rPr>
                        <a:t>
 A light and fluffy cupcake flavored with fresh lemon juice and zest topped with a tangy and sweet cream cheese frosting made with SCS Cream Cheese Spread.
#SCSrecipes #JustAddSCS
Lemon Cupcakes with Cream Cheese Frosting
Ingredients:
113g SCS Unsalted Butter
180g all purpose flour
1½ tsp baking powder
¼ tsp salt
Zest from 1 large lemon
200g granulated sugar
2 large eggs room temperature
1 tsp pure vanilla extract
118ml whole milk
3 tbsp lemon juice
Ingredients for cream cheese frosting:
200g SCS Cream Cheese Spread
56g SCS Unsalted Butter
½ tsp pure vanilla extract
240g powdered sugar
1 tbsp lemon juice
¼ tsp salt
Instructions:
1. Preheat oven to 176°C and line a cupcake pan with cupcake liners and set aside.
2. Cut butter into ½ inch slices and set aside.
3. Add flour, baking powder, salt and sugar to a mixer bowl fitted with a paddle attachment and mix until well combined.
4. Add sliced butter a few pieces at a time to the mixer on low-speed. Once all of the butter is incorporat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76806675"/>
                  </a:ext>
                </a:extLst>
              </a:tr>
            </a:tbl>
          </a:graphicData>
        </a:graphic>
      </p:graphicFrame>
      <p:sp>
        <p:nvSpPr>
          <p:cNvPr id="4" name="Text Placeholder 3">
            <a:extLst>
              <a:ext uri="{FF2B5EF4-FFF2-40B4-BE49-F238E27FC236}">
                <a16:creationId xmlns:a16="http://schemas.microsoft.com/office/drawing/2014/main" id="{1931466F-11F3-43E9-9A7E-53CBD182115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297248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6F3D1-D850-4F84-AE0C-DD83DF6B86F2}"/>
              </a:ext>
            </a:extLst>
          </p:cNvPr>
          <p:cNvSpPr>
            <a:spLocks noGrp="1"/>
          </p:cNvSpPr>
          <p:nvPr>
            <p:ph type="title"/>
          </p:nvPr>
        </p:nvSpPr>
        <p:spPr/>
        <p:txBody>
          <a:bodyPr/>
          <a:lstStyle/>
          <a:p>
            <a:r>
              <a:rPr lang="en-US"/>
              <a:t>Facebook Custom Reach (Collumn Chart) | SCS Dairy MY</a:t>
            </a:r>
          </a:p>
        </p:txBody>
      </p:sp>
      <p:graphicFrame>
        <p:nvGraphicFramePr>
          <p:cNvPr id="6" name="Chart Placeholder 5">
            <a:extLst>
              <a:ext uri="{FF2B5EF4-FFF2-40B4-BE49-F238E27FC236}">
                <a16:creationId xmlns:a16="http://schemas.microsoft.com/office/drawing/2014/main" id="{C9255532-95D8-4888-AC7A-892E064210C1}"/>
              </a:ext>
            </a:extLst>
          </p:cNvPr>
          <p:cNvGraphicFramePr>
            <a:graphicFrameLocks noGrp="1"/>
          </p:cNvGraphicFramePr>
          <p:nvPr>
            <p:ph type="chart" sz="quarter" idx="13"/>
            <p:extLst>
              <p:ext uri="{D42A27DB-BD31-4B8C-83A1-F6EECF244321}">
                <p14:modId xmlns:p14="http://schemas.microsoft.com/office/powerpoint/2010/main" val="2952073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BB15AA-2BA6-484F-A36E-B12EADCBDC9E}"/>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56B54D0-DF5C-4275-84EF-FD392B102E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45403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0EA94-E6FD-4A88-BE67-2FADAFE8AFCF}"/>
              </a:ext>
            </a:extLst>
          </p:cNvPr>
          <p:cNvSpPr>
            <a:spLocks noGrp="1"/>
          </p:cNvSpPr>
          <p:nvPr>
            <p:ph type="title"/>
          </p:nvPr>
        </p:nvSpPr>
        <p:spPr/>
        <p:txBody>
          <a:bodyPr/>
          <a:lstStyle/>
          <a:p>
            <a:r>
              <a:rPr lang="en-US"/>
              <a:t>Facebook Total Engagements | SCS Dairy MY</a:t>
            </a:r>
          </a:p>
        </p:txBody>
      </p:sp>
      <p:graphicFrame>
        <p:nvGraphicFramePr>
          <p:cNvPr id="6" name="Chart Placeholder 5">
            <a:extLst>
              <a:ext uri="{FF2B5EF4-FFF2-40B4-BE49-F238E27FC236}">
                <a16:creationId xmlns:a16="http://schemas.microsoft.com/office/drawing/2014/main" id="{F181C067-5B12-4D24-B9B0-47A676AC2DB6}"/>
              </a:ext>
            </a:extLst>
          </p:cNvPr>
          <p:cNvGraphicFramePr>
            <a:graphicFrameLocks noGrp="1"/>
          </p:cNvGraphicFramePr>
          <p:nvPr>
            <p:ph type="chart" sz="quarter" idx="13"/>
            <p:extLst>
              <p:ext uri="{D42A27DB-BD31-4B8C-83A1-F6EECF244321}">
                <p14:modId xmlns:p14="http://schemas.microsoft.com/office/powerpoint/2010/main" val="15365983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B5F282-B102-4311-BCC3-10549110AA7A}"/>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50CC06D-F865-4733-9ABD-962F090F91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58283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1132</Words>
  <Application>Microsoft Office PowerPoint</Application>
  <PresentationFormat>On-screen Show (4:3)</PresentationFormat>
  <Paragraphs>465</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6</vt:lpstr>
      <vt:lpstr>Facebook (FB) Custom Own Posts Table (new) | SCS Dairy MY - 2 of 6</vt:lpstr>
      <vt:lpstr>Facebook (FB) Custom Own Posts Table (new) | SCS Dairy MY - 3 of 6</vt:lpstr>
      <vt:lpstr>Facebook (FB) Custom Own Posts Table (new) | SCS Dairy MY - 4 of 6</vt:lpstr>
      <vt:lpstr>Facebook (FB) Custom Own Posts Table (new) | SCS Dairy MY - 5 of 6</vt:lpstr>
      <vt:lpstr>Facebook (FB) Custom Own Posts Table (new) | SCS Dairy MY - 6 of 6</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Total Engagements over Time (monthly) | SCS Dairy MY</vt:lpstr>
      <vt:lpstr>Facebook Own Posts Table | SCS Dairy MY - 1 of 12</vt:lpstr>
      <vt:lpstr>Facebook Own Posts Table | SCS Dairy MY - 2 of 12</vt:lpstr>
      <vt:lpstr>Facebook Own Posts Table | SCS Dairy MY - 3 of 12</vt:lpstr>
      <vt:lpstr>Facebook Own Posts Table | SCS Dairy MY - 4 of 12</vt:lpstr>
      <vt:lpstr>Facebook Own Posts Table | SCS Dairy MY - 5 of 12</vt:lpstr>
      <vt:lpstr>Facebook Own Posts Table | SCS Dairy MY - 6 of 12</vt:lpstr>
      <vt:lpstr>Facebook Own Posts Table | SCS Dairy MY - 7 of 12</vt:lpstr>
      <vt:lpstr>Facebook Own Posts Table | SCS Dairy MY - 8 of 12</vt:lpstr>
      <vt:lpstr>Facebook Own Posts Table | SCS Dairy MY - 9 of 12</vt:lpstr>
      <vt:lpstr>Facebook Own Posts Table | SCS Dairy MY - 10 of 12</vt:lpstr>
      <vt:lpstr>Facebook Own Posts Table | SCS Dairy MY - 11 of 12</vt:lpstr>
      <vt:lpstr>Facebook Own Posts Table | SCS Dairy MY - 12 of 12</vt:lpstr>
      <vt:lpstr>Facebook Custom Reach (Collumn Chart) | SCS Dairy MY</vt:lpstr>
      <vt:lpstr>Facebook Total Engagements | SCS Dairy MY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2020-10-13T06:46:33Z</dcterms:created>
  <dcterms:modified xsi:type="dcterms:W3CDTF">2020-10-13T06:47:16Z</dcterms:modified>
</cp:coreProperties>
</file>