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88694</c:v>
                </c:pt>
                <c:pt idx="1">
                  <c:v>79813</c:v>
                </c:pt>
                <c:pt idx="2">
                  <c:v>66544</c:v>
                </c:pt>
                <c:pt idx="3">
                  <c:v>70326</c:v>
                </c:pt>
                <c:pt idx="4">
                  <c:v>67174</c:v>
                </c:pt>
                <c:pt idx="5">
                  <c:v>65216</c:v>
                </c:pt>
                <c:pt idx="6">
                  <c:v>70702</c:v>
                </c:pt>
                <c:pt idx="7">
                  <c:v>71219</c:v>
                </c:pt>
                <c:pt idx="8">
                  <c:v>73123</c:v>
                </c:pt>
                <c:pt idx="9">
                  <c:v>75848</c:v>
                </c:pt>
                <c:pt idx="10">
                  <c:v>76634</c:v>
                </c:pt>
                <c:pt idx="11">
                  <c:v>76913</c:v>
                </c:pt>
                <c:pt idx="12">
                  <c:v>68689</c:v>
                </c:pt>
                <c:pt idx="13">
                  <c:v>70718</c:v>
                </c:pt>
                <c:pt idx="14">
                  <c:v>79032</c:v>
                </c:pt>
                <c:pt idx="15">
                  <c:v>74001</c:v>
                </c:pt>
                <c:pt idx="16">
                  <c:v>66902</c:v>
                </c:pt>
                <c:pt idx="17">
                  <c:v>69604</c:v>
                </c:pt>
                <c:pt idx="18">
                  <c:v>79696</c:v>
                </c:pt>
                <c:pt idx="19">
                  <c:v>68190</c:v>
                </c:pt>
                <c:pt idx="20">
                  <c:v>61376</c:v>
                </c:pt>
                <c:pt idx="21">
                  <c:v>78617</c:v>
                </c:pt>
                <c:pt idx="22">
                  <c:v>74904</c:v>
                </c:pt>
                <c:pt idx="23">
                  <c:v>58505</c:v>
                </c:pt>
                <c:pt idx="24">
                  <c:v>59308</c:v>
                </c:pt>
                <c:pt idx="25">
                  <c:v>60806</c:v>
                </c:pt>
                <c:pt idx="26">
                  <c:v>56507</c:v>
                </c:pt>
                <c:pt idx="27">
                  <c:v>64620</c:v>
                </c:pt>
                <c:pt idx="28">
                  <c:v>70377</c:v>
                </c:pt>
                <c:pt idx="29">
                  <c:v>67610</c:v>
                </c:pt>
                <c:pt idx="30">
                  <c:v>22266</c:v>
                </c:pt>
              </c:numCache>
            </c:numRef>
          </c:val>
          <c:smooth val="0"/>
          <c:extLst>
            <c:ext xmlns:c16="http://schemas.microsoft.com/office/drawing/2014/chart" uri="{C3380CC4-5D6E-409C-BE32-E72D297353CC}">
              <c16:uniqueId val="{00000000-74AC-46DE-B241-CC1ECFDE99D6}"/>
            </c:ext>
          </c:extLst>
        </c:ser>
        <c:dLbls>
          <c:showLegendKey val="0"/>
          <c:showVal val="0"/>
          <c:showCatName val="0"/>
          <c:showSerName val="0"/>
          <c:showPercent val="0"/>
          <c:showBubbleSize val="0"/>
        </c:dLbls>
        <c:smooth val="0"/>
        <c:axId val="307040552"/>
        <c:axId val="307039896"/>
      </c:lineChart>
      <c:dateAx>
        <c:axId val="30704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39896"/>
        <c:crosses val="autoZero"/>
        <c:auto val="1"/>
        <c:lblOffset val="100"/>
        <c:baseTimeUnit val="days"/>
      </c:dateAx>
      <c:valAx>
        <c:axId val="30703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1610</c:v>
                </c:pt>
                <c:pt idx="1">
                  <c:v>1584</c:v>
                </c:pt>
                <c:pt idx="2">
                  <c:v>1516</c:v>
                </c:pt>
                <c:pt idx="3">
                  <c:v>1309</c:v>
                </c:pt>
                <c:pt idx="4">
                  <c:v>1260</c:v>
                </c:pt>
                <c:pt idx="5">
                  <c:v>1056</c:v>
                </c:pt>
                <c:pt idx="6">
                  <c:v>983</c:v>
                </c:pt>
                <c:pt idx="7">
                  <c:v>1006</c:v>
                </c:pt>
                <c:pt idx="8">
                  <c:v>1100</c:v>
                </c:pt>
                <c:pt idx="9">
                  <c:v>1061</c:v>
                </c:pt>
                <c:pt idx="10">
                  <c:v>923</c:v>
                </c:pt>
                <c:pt idx="11">
                  <c:v>1013</c:v>
                </c:pt>
                <c:pt idx="12">
                  <c:v>1023</c:v>
                </c:pt>
                <c:pt idx="13">
                  <c:v>1063</c:v>
                </c:pt>
                <c:pt idx="14">
                  <c:v>1322</c:v>
                </c:pt>
                <c:pt idx="15">
                  <c:v>1249</c:v>
                </c:pt>
                <c:pt idx="16">
                  <c:v>1277</c:v>
                </c:pt>
                <c:pt idx="17">
                  <c:v>1205</c:v>
                </c:pt>
                <c:pt idx="18">
                  <c:v>1173</c:v>
                </c:pt>
                <c:pt idx="19">
                  <c:v>1236</c:v>
                </c:pt>
                <c:pt idx="20">
                  <c:v>1643</c:v>
                </c:pt>
                <c:pt idx="21">
                  <c:v>1751</c:v>
                </c:pt>
                <c:pt idx="22">
                  <c:v>1648</c:v>
                </c:pt>
                <c:pt idx="23">
                  <c:v>1877</c:v>
                </c:pt>
                <c:pt idx="24">
                  <c:v>2204</c:v>
                </c:pt>
                <c:pt idx="25">
                  <c:v>2663</c:v>
                </c:pt>
                <c:pt idx="26">
                  <c:v>2545</c:v>
                </c:pt>
                <c:pt idx="27">
                  <c:v>2584</c:v>
                </c:pt>
                <c:pt idx="28">
                  <c:v>2616</c:v>
                </c:pt>
                <c:pt idx="29">
                  <c:v>2237</c:v>
                </c:pt>
                <c:pt idx="30">
                  <c:v>743</c:v>
                </c:pt>
              </c:numCache>
            </c:numRef>
          </c:val>
          <c:smooth val="0"/>
          <c:extLst>
            <c:ext xmlns:c16="http://schemas.microsoft.com/office/drawing/2014/chart" uri="{C3380CC4-5D6E-409C-BE32-E72D297353CC}">
              <c16:uniqueId val="{00000000-98A4-4C7D-B069-A3484B5E3656}"/>
            </c:ext>
          </c:extLst>
        </c:ser>
        <c:dLbls>
          <c:showLegendKey val="0"/>
          <c:showVal val="0"/>
          <c:showCatName val="0"/>
          <c:showSerName val="0"/>
          <c:showPercent val="0"/>
          <c:showBubbleSize val="0"/>
        </c:dLbls>
        <c:smooth val="0"/>
        <c:axId val="302875600"/>
        <c:axId val="302874944"/>
      </c:lineChart>
      <c:dateAx>
        <c:axId val="30287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74944"/>
        <c:crosses val="autoZero"/>
        <c:auto val="1"/>
        <c:lblOffset val="100"/>
        <c:baseTimeUnit val="days"/>
      </c:dateAx>
      <c:valAx>
        <c:axId val="30287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7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151</c:v>
                </c:pt>
                <c:pt idx="1">
                  <c:v>0</c:v>
                </c:pt>
                <c:pt idx="2">
                  <c:v>110</c:v>
                </c:pt>
                <c:pt idx="3">
                  <c:v>0</c:v>
                </c:pt>
                <c:pt idx="4">
                  <c:v>97</c:v>
                </c:pt>
                <c:pt idx="5">
                  <c:v>48</c:v>
                </c:pt>
                <c:pt idx="6">
                  <c:v>92</c:v>
                </c:pt>
                <c:pt idx="7">
                  <c:v>0</c:v>
                </c:pt>
                <c:pt idx="8">
                  <c:v>0</c:v>
                </c:pt>
                <c:pt idx="9">
                  <c:v>69</c:v>
                </c:pt>
                <c:pt idx="10">
                  <c:v>62</c:v>
                </c:pt>
                <c:pt idx="11">
                  <c:v>139</c:v>
                </c:pt>
                <c:pt idx="12">
                  <c:v>26</c:v>
                </c:pt>
                <c:pt idx="13">
                  <c:v>18</c:v>
                </c:pt>
                <c:pt idx="14">
                  <c:v>22</c:v>
                </c:pt>
                <c:pt idx="15">
                  <c:v>129</c:v>
                </c:pt>
                <c:pt idx="16">
                  <c:v>103</c:v>
                </c:pt>
                <c:pt idx="17">
                  <c:v>0</c:v>
                </c:pt>
                <c:pt idx="18">
                  <c:v>56</c:v>
                </c:pt>
                <c:pt idx="19">
                  <c:v>13</c:v>
                </c:pt>
                <c:pt idx="20">
                  <c:v>18</c:v>
                </c:pt>
                <c:pt idx="21">
                  <c:v>0</c:v>
                </c:pt>
                <c:pt idx="22">
                  <c:v>24</c:v>
                </c:pt>
                <c:pt idx="23">
                  <c:v>0</c:v>
                </c:pt>
                <c:pt idx="24">
                  <c:v>113</c:v>
                </c:pt>
                <c:pt idx="25">
                  <c:v>0</c:v>
                </c:pt>
                <c:pt idx="26">
                  <c:v>35</c:v>
                </c:pt>
                <c:pt idx="27">
                  <c:v>145</c:v>
                </c:pt>
                <c:pt idx="28">
                  <c:v>59</c:v>
                </c:pt>
                <c:pt idx="29">
                  <c:v>0</c:v>
                </c:pt>
                <c:pt idx="30">
                  <c:v>21</c:v>
                </c:pt>
              </c:numCache>
            </c:numRef>
          </c:val>
          <c:smooth val="0"/>
          <c:extLst>
            <c:ext xmlns:c16="http://schemas.microsoft.com/office/drawing/2014/chart" uri="{C3380CC4-5D6E-409C-BE32-E72D297353CC}">
              <c16:uniqueId val="{00000000-671F-4E9D-894B-92AB36264138}"/>
            </c:ext>
          </c:extLst>
        </c:ser>
        <c:dLbls>
          <c:showLegendKey val="0"/>
          <c:showVal val="0"/>
          <c:showCatName val="0"/>
          <c:showSerName val="0"/>
          <c:showPercent val="0"/>
          <c:showBubbleSize val="0"/>
        </c:dLbls>
        <c:smooth val="0"/>
        <c:axId val="307043832"/>
        <c:axId val="256433632"/>
      </c:lineChart>
      <c:dateAx>
        <c:axId val="30704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33632"/>
        <c:crosses val="autoZero"/>
        <c:auto val="1"/>
        <c:lblOffset val="100"/>
        <c:baseTimeUnit val="days"/>
      </c:dateAx>
      <c:valAx>
        <c:axId val="25643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1589</c:v>
                </c:pt>
              </c:numCache>
            </c:numRef>
          </c:val>
          <c:extLst>
            <c:ext xmlns:c16="http://schemas.microsoft.com/office/drawing/2014/chart" uri="{C3380CC4-5D6E-409C-BE32-E72D297353CC}">
              <c16:uniqueId val="{00000000-668A-4BC4-AEC9-2A569549C45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26</c:v>
                </c:pt>
              </c:numCache>
            </c:numRef>
          </c:val>
          <c:extLst>
            <c:ext xmlns:c16="http://schemas.microsoft.com/office/drawing/2014/chart" uri="{C3380CC4-5D6E-409C-BE32-E72D297353CC}">
              <c16:uniqueId val="{00000001-668A-4BC4-AEC9-2A569549C45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668A-4BC4-AEC9-2A569549C45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668A-4BC4-AEC9-2A569549C45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68A-4BC4-AEC9-2A569549C45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68A-4BC4-AEC9-2A569549C45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92</c:v>
                </c:pt>
              </c:numCache>
            </c:numRef>
          </c:val>
          <c:extLst>
            <c:ext xmlns:c16="http://schemas.microsoft.com/office/drawing/2014/chart" uri="{C3380CC4-5D6E-409C-BE32-E72D297353CC}">
              <c16:uniqueId val="{00000006-668A-4BC4-AEC9-2A569549C45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194</c:v>
                </c:pt>
              </c:numCache>
            </c:numRef>
          </c:val>
          <c:extLst>
            <c:ext xmlns:c16="http://schemas.microsoft.com/office/drawing/2014/chart" uri="{C3380CC4-5D6E-409C-BE32-E72D297353CC}">
              <c16:uniqueId val="{00000007-668A-4BC4-AEC9-2A569549C45E}"/>
            </c:ext>
          </c:extLst>
        </c:ser>
        <c:dLbls>
          <c:showLegendKey val="0"/>
          <c:showVal val="0"/>
          <c:showCatName val="0"/>
          <c:showSerName val="0"/>
          <c:showPercent val="0"/>
          <c:showBubbleSize val="0"/>
        </c:dLbls>
        <c:gapWidth val="150"/>
        <c:overlap val="100"/>
        <c:axId val="256438880"/>
        <c:axId val="256437240"/>
      </c:barChart>
      <c:catAx>
        <c:axId val="25643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37240"/>
        <c:crosses val="autoZero"/>
        <c:auto val="1"/>
        <c:lblAlgn val="ctr"/>
        <c:lblOffset val="100"/>
        <c:noMultiLvlLbl val="0"/>
      </c:catAx>
      <c:valAx>
        <c:axId val="256437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3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7.34491140310706E-2</c:v>
                </c:pt>
                <c:pt idx="1">
                  <c:v>8.9829851692676196E-2</c:v>
                </c:pt>
                <c:pt idx="2">
                  <c:v>9.7756015077324093E-2</c:v>
                </c:pt>
                <c:pt idx="3">
                  <c:v>2.95029414873005E-2</c:v>
                </c:pt>
                <c:pt idx="4">
                  <c:v>7.3977524923380403E-2</c:v>
                </c:pt>
                <c:pt idx="5">
                  <c:v>8.7481358837965706E-2</c:v>
                </c:pt>
                <c:pt idx="6">
                  <c:v>8.1023003487511902E-2</c:v>
                </c:pt>
              </c:numCache>
            </c:numRef>
          </c:val>
          <c:extLst>
            <c:ext xmlns:c16="http://schemas.microsoft.com/office/drawing/2014/chart" uri="{C3380CC4-5D6E-409C-BE32-E72D297353CC}">
              <c16:uniqueId val="{00000000-8DB4-4EE2-9B55-8F9DEAF2BD1C}"/>
            </c:ext>
          </c:extLst>
        </c:ser>
        <c:dLbls>
          <c:showLegendKey val="0"/>
          <c:showVal val="0"/>
          <c:showCatName val="0"/>
          <c:showSerName val="0"/>
          <c:showPercent val="0"/>
          <c:showBubbleSize val="0"/>
        </c:dLbls>
        <c:gapWidth val="219"/>
        <c:overlap val="-27"/>
        <c:axId val="302853952"/>
        <c:axId val="302911744"/>
      </c:barChart>
      <c:catAx>
        <c:axId val="30285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11744"/>
        <c:crosses val="autoZero"/>
        <c:auto val="1"/>
        <c:lblAlgn val="ctr"/>
        <c:lblOffset val="100"/>
        <c:noMultiLvlLbl val="0"/>
      </c:catAx>
      <c:valAx>
        <c:axId val="30291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5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6714</c:v>
                </c:pt>
                <c:pt idx="2">
                  <c:v>4638</c:v>
                </c:pt>
                <c:pt idx="3">
                  <c:v>2670</c:v>
                </c:pt>
                <c:pt idx="4">
                  <c:v>1419</c:v>
                </c:pt>
                <c:pt idx="5">
                  <c:v>1025</c:v>
                </c:pt>
                <c:pt idx="6">
                  <c:v>777</c:v>
                </c:pt>
              </c:numCache>
            </c:numRef>
          </c:val>
          <c:extLst>
            <c:ext xmlns:c16="http://schemas.microsoft.com/office/drawing/2014/chart" uri="{C3380CC4-5D6E-409C-BE32-E72D297353CC}">
              <c16:uniqueId val="{00000000-199E-4E9E-B45E-241EC74835B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193</c:v>
                </c:pt>
                <c:pt idx="1">
                  <c:v>11349</c:v>
                </c:pt>
                <c:pt idx="2">
                  <c:v>22750</c:v>
                </c:pt>
                <c:pt idx="3">
                  <c:v>30164</c:v>
                </c:pt>
                <c:pt idx="4">
                  <c:v>16923</c:v>
                </c:pt>
                <c:pt idx="5">
                  <c:v>10598</c:v>
                </c:pt>
                <c:pt idx="6">
                  <c:v>3861</c:v>
                </c:pt>
              </c:numCache>
            </c:numRef>
          </c:val>
          <c:extLst>
            <c:ext xmlns:c16="http://schemas.microsoft.com/office/drawing/2014/chart" uri="{C3380CC4-5D6E-409C-BE32-E72D297353CC}">
              <c16:uniqueId val="{00000001-199E-4E9E-B45E-241EC74835BB}"/>
            </c:ext>
          </c:extLst>
        </c:ser>
        <c:dLbls>
          <c:showLegendKey val="0"/>
          <c:showVal val="0"/>
          <c:showCatName val="0"/>
          <c:showSerName val="0"/>
          <c:showPercent val="0"/>
          <c:showBubbleSize val="0"/>
        </c:dLbls>
        <c:gapWidth val="219"/>
        <c:overlap val="-27"/>
        <c:axId val="317349688"/>
        <c:axId val="317346080"/>
      </c:barChart>
      <c:catAx>
        <c:axId val="31734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6080"/>
        <c:crosses val="autoZero"/>
        <c:auto val="1"/>
        <c:lblAlgn val="ctr"/>
        <c:lblOffset val="100"/>
        <c:noMultiLvlLbl val="0"/>
      </c:catAx>
      <c:valAx>
        <c:axId val="31734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0.18487558492335199</c:v>
                </c:pt>
                <c:pt idx="1">
                  <c:v>0</c:v>
                </c:pt>
                <c:pt idx="2">
                  <c:v>0.111348733629085</c:v>
                </c:pt>
                <c:pt idx="3">
                  <c:v>0</c:v>
                </c:pt>
                <c:pt idx="4">
                  <c:v>9.3606499470151899E-2</c:v>
                </c:pt>
                <c:pt idx="5">
                  <c:v>4.4137638812874101E-2</c:v>
                </c:pt>
                <c:pt idx="6">
                  <c:v>8.6486868116351298E-2</c:v>
                </c:pt>
                <c:pt idx="7">
                  <c:v>0</c:v>
                </c:pt>
                <c:pt idx="8">
                  <c:v>0</c:v>
                </c:pt>
                <c:pt idx="9">
                  <c:v>6.3473032776768898E-2</c:v>
                </c:pt>
                <c:pt idx="10">
                  <c:v>6.7856954015897905E-2</c:v>
                </c:pt>
                <c:pt idx="11">
                  <c:v>0.14977181822987301</c:v>
                </c:pt>
                <c:pt idx="12">
                  <c:v>2.55434591128492E-2</c:v>
                </c:pt>
                <c:pt idx="13">
                  <c:v>1.6731243395561798E-2</c:v>
                </c:pt>
                <c:pt idx="14">
                  <c:v>2.2889741874141601E-2</c:v>
                </c:pt>
                <c:pt idx="15">
                  <c:v>0.14082895443303101</c:v>
                </c:pt>
                <c:pt idx="16">
                  <c:v>0.109990672790947</c:v>
                </c:pt>
                <c:pt idx="17">
                  <c:v>0</c:v>
                </c:pt>
                <c:pt idx="18">
                  <c:v>5.0129721648124501E-2</c:v>
                </c:pt>
                <c:pt idx="19">
                  <c:v>1.31893640967923E-2</c:v>
                </c:pt>
                <c:pt idx="20">
                  <c:v>1.5823480286580802E-2</c:v>
                </c:pt>
                <c:pt idx="21">
                  <c:v>0</c:v>
                </c:pt>
                <c:pt idx="22">
                  <c:v>2.1086851469489999E-2</c:v>
                </c:pt>
                <c:pt idx="23">
                  <c:v>0</c:v>
                </c:pt>
                <c:pt idx="24">
                  <c:v>0.111522857795184</c:v>
                </c:pt>
                <c:pt idx="25">
                  <c:v>0</c:v>
                </c:pt>
                <c:pt idx="26">
                  <c:v>3.5111743122487299E-2</c:v>
                </c:pt>
                <c:pt idx="27">
                  <c:v>0.17640553966052899</c:v>
                </c:pt>
                <c:pt idx="28">
                  <c:v>5.5281585089766799E-2</c:v>
                </c:pt>
                <c:pt idx="29">
                  <c:v>0</c:v>
                </c:pt>
                <c:pt idx="30">
                  <c:v>1.9297399236875599E-2</c:v>
                </c:pt>
              </c:numCache>
            </c:numRef>
          </c:val>
          <c:smooth val="0"/>
          <c:extLst>
            <c:ext xmlns:c16="http://schemas.microsoft.com/office/drawing/2014/chart" uri="{C3380CC4-5D6E-409C-BE32-E72D297353CC}">
              <c16:uniqueId val="{00000000-C1B1-4AC3-92C5-580817B76646}"/>
            </c:ext>
          </c:extLst>
        </c:ser>
        <c:dLbls>
          <c:showLegendKey val="0"/>
          <c:showVal val="0"/>
          <c:showCatName val="0"/>
          <c:showSerName val="0"/>
          <c:showPercent val="0"/>
          <c:showBubbleSize val="0"/>
        </c:dLbls>
        <c:smooth val="0"/>
        <c:axId val="317351328"/>
        <c:axId val="317351656"/>
      </c:lineChart>
      <c:dateAx>
        <c:axId val="31735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51656"/>
        <c:crosses val="autoZero"/>
        <c:auto val="1"/>
        <c:lblOffset val="100"/>
        <c:baseTimeUnit val="days"/>
      </c:dateAx>
      <c:valAx>
        <c:axId val="31735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5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113074</c:v>
                </c:pt>
                <c:pt idx="1">
                  <c:v>113137</c:v>
                </c:pt>
                <c:pt idx="2">
                  <c:v>113179</c:v>
                </c:pt>
                <c:pt idx="3">
                  <c:v>113214</c:v>
                </c:pt>
                <c:pt idx="4">
                  <c:v>113266</c:v>
                </c:pt>
                <c:pt idx="5">
                  <c:v>113299</c:v>
                </c:pt>
                <c:pt idx="6">
                  <c:v>113326</c:v>
                </c:pt>
                <c:pt idx="7">
                  <c:v>113370</c:v>
                </c:pt>
                <c:pt idx="8">
                  <c:v>113413</c:v>
                </c:pt>
                <c:pt idx="9">
                  <c:v>113455</c:v>
                </c:pt>
                <c:pt idx="10">
                  <c:v>113493</c:v>
                </c:pt>
                <c:pt idx="11">
                  <c:v>113520</c:v>
                </c:pt>
                <c:pt idx="12">
                  <c:v>113544</c:v>
                </c:pt>
                <c:pt idx="13">
                  <c:v>113576</c:v>
                </c:pt>
                <c:pt idx="14">
                  <c:v>113600</c:v>
                </c:pt>
                <c:pt idx="15">
                  <c:v>113626</c:v>
                </c:pt>
                <c:pt idx="16">
                  <c:v>113666</c:v>
                </c:pt>
                <c:pt idx="17">
                  <c:v>113692</c:v>
                </c:pt>
                <c:pt idx="18">
                  <c:v>113718</c:v>
                </c:pt>
                <c:pt idx="19">
                  <c:v>113739</c:v>
                </c:pt>
                <c:pt idx="20">
                  <c:v>113772</c:v>
                </c:pt>
                <c:pt idx="21">
                  <c:v>113798</c:v>
                </c:pt>
                <c:pt idx="22">
                  <c:v>113832</c:v>
                </c:pt>
                <c:pt idx="23">
                  <c:v>113866</c:v>
                </c:pt>
                <c:pt idx="24">
                  <c:v>113890</c:v>
                </c:pt>
                <c:pt idx="25">
                  <c:v>113916</c:v>
                </c:pt>
                <c:pt idx="26">
                  <c:v>113929</c:v>
                </c:pt>
                <c:pt idx="27">
                  <c:v>113956</c:v>
                </c:pt>
                <c:pt idx="28">
                  <c:v>113968</c:v>
                </c:pt>
                <c:pt idx="29">
                  <c:v>113987</c:v>
                </c:pt>
                <c:pt idx="30">
                  <c:v>114023</c:v>
                </c:pt>
              </c:numCache>
            </c:numRef>
          </c:val>
          <c:smooth val="0"/>
          <c:extLst>
            <c:ext xmlns:c16="http://schemas.microsoft.com/office/drawing/2014/chart" uri="{C3380CC4-5D6E-409C-BE32-E72D297353CC}">
              <c16:uniqueId val="{00000000-A3A4-4405-8936-69FFC1E1CA2B}"/>
            </c:ext>
          </c:extLst>
        </c:ser>
        <c:dLbls>
          <c:showLegendKey val="0"/>
          <c:showVal val="0"/>
          <c:showCatName val="0"/>
          <c:showSerName val="0"/>
          <c:showPercent val="0"/>
          <c:showBubbleSize val="0"/>
        </c:dLbls>
        <c:smooth val="0"/>
        <c:axId val="317355264"/>
        <c:axId val="317358544"/>
      </c:lineChart>
      <c:dateAx>
        <c:axId val="31735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58544"/>
        <c:crosses val="autoZero"/>
        <c:auto val="1"/>
        <c:lblOffset val="100"/>
        <c:baseTimeUnit val="days"/>
      </c:dateAx>
      <c:valAx>
        <c:axId val="31735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5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111</c:v>
                </c:pt>
                <c:pt idx="1">
                  <c:v>79</c:v>
                </c:pt>
                <c:pt idx="2">
                  <c:v>84</c:v>
                </c:pt>
                <c:pt idx="3">
                  <c:v>91</c:v>
                </c:pt>
                <c:pt idx="4">
                  <c:v>100</c:v>
                </c:pt>
                <c:pt idx="5">
                  <c:v>69</c:v>
                </c:pt>
                <c:pt idx="6">
                  <c:v>101</c:v>
                </c:pt>
                <c:pt idx="7">
                  <c:v>124</c:v>
                </c:pt>
                <c:pt idx="8">
                  <c:v>81</c:v>
                </c:pt>
                <c:pt idx="9">
                  <c:v>87</c:v>
                </c:pt>
                <c:pt idx="10">
                  <c:v>104</c:v>
                </c:pt>
                <c:pt idx="11">
                  <c:v>124</c:v>
                </c:pt>
                <c:pt idx="12">
                  <c:v>86</c:v>
                </c:pt>
                <c:pt idx="13">
                  <c:v>83</c:v>
                </c:pt>
                <c:pt idx="14">
                  <c:v>94</c:v>
                </c:pt>
                <c:pt idx="15">
                  <c:v>113</c:v>
                </c:pt>
                <c:pt idx="16">
                  <c:v>116</c:v>
                </c:pt>
                <c:pt idx="17">
                  <c:v>100</c:v>
                </c:pt>
                <c:pt idx="18">
                  <c:v>84</c:v>
                </c:pt>
                <c:pt idx="19">
                  <c:v>97</c:v>
                </c:pt>
                <c:pt idx="20">
                  <c:v>78</c:v>
                </c:pt>
                <c:pt idx="21">
                  <c:v>76</c:v>
                </c:pt>
                <c:pt idx="22">
                  <c:v>73</c:v>
                </c:pt>
                <c:pt idx="23">
                  <c:v>99</c:v>
                </c:pt>
                <c:pt idx="24">
                  <c:v>91</c:v>
                </c:pt>
                <c:pt idx="25">
                  <c:v>86</c:v>
                </c:pt>
                <c:pt idx="26">
                  <c:v>104</c:v>
                </c:pt>
                <c:pt idx="27">
                  <c:v>69</c:v>
                </c:pt>
                <c:pt idx="28">
                  <c:v>81</c:v>
                </c:pt>
                <c:pt idx="29">
                  <c:v>83</c:v>
                </c:pt>
                <c:pt idx="30">
                  <c:v>72</c:v>
                </c:pt>
              </c:numCache>
            </c:numRef>
          </c:val>
          <c:smooth val="0"/>
          <c:extLst>
            <c:ext xmlns:c16="http://schemas.microsoft.com/office/drawing/2014/chart" uri="{C3380CC4-5D6E-409C-BE32-E72D297353CC}">
              <c16:uniqueId val="{00000000-6D8D-418A-B2EE-B3F083E4A46B}"/>
            </c:ext>
          </c:extLst>
        </c:ser>
        <c:dLbls>
          <c:showLegendKey val="0"/>
          <c:showVal val="0"/>
          <c:showCatName val="0"/>
          <c:showSerName val="0"/>
          <c:showPercent val="0"/>
          <c:showBubbleSize val="0"/>
        </c:dLbls>
        <c:smooth val="0"/>
        <c:axId val="307042848"/>
        <c:axId val="364096032"/>
      </c:lineChart>
      <c:dateAx>
        <c:axId val="30704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96032"/>
        <c:crosses val="autoZero"/>
        <c:auto val="1"/>
        <c:lblOffset val="100"/>
        <c:baseTimeUnit val="days"/>
      </c:dateAx>
      <c:valAx>
        <c:axId val="36409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2020-08</c:v>
                </c:pt>
              </c:strCache>
            </c:strRef>
          </c:cat>
          <c:val>
            <c:numRef>
              <c:f>Sheet1!$B$2</c:f>
              <c:numCache>
                <c:formatCode>General</c:formatCode>
                <c:ptCount val="1"/>
                <c:pt idx="0">
                  <c:v>52879</c:v>
                </c:pt>
              </c:numCache>
            </c:numRef>
          </c:val>
          <c:extLst>
            <c:ext xmlns:c16="http://schemas.microsoft.com/office/drawing/2014/chart" uri="{C3380CC4-5D6E-409C-BE32-E72D297353CC}">
              <c16:uniqueId val="{00000000-DBFD-499F-A177-5BFAF71E5C31}"/>
            </c:ext>
          </c:extLst>
        </c:ser>
        <c:dLbls>
          <c:showLegendKey val="0"/>
          <c:showVal val="0"/>
          <c:showCatName val="0"/>
          <c:showSerName val="0"/>
          <c:showPercent val="0"/>
          <c:showBubbleSize val="0"/>
        </c:dLbls>
        <c:gapWidth val="219"/>
        <c:overlap val="-27"/>
        <c:axId val="374909808"/>
        <c:axId val="374906200"/>
      </c:barChart>
      <c:catAx>
        <c:axId val="37490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06200"/>
        <c:crosses val="autoZero"/>
        <c:auto val="1"/>
        <c:lblAlgn val="ctr"/>
        <c:lblOffset val="100"/>
        <c:noMultiLvlLbl val="0"/>
      </c:catAx>
      <c:valAx>
        <c:axId val="37490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0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88694</c:v>
                </c:pt>
                <c:pt idx="1">
                  <c:v>79813</c:v>
                </c:pt>
                <c:pt idx="2">
                  <c:v>66544</c:v>
                </c:pt>
                <c:pt idx="3">
                  <c:v>70326</c:v>
                </c:pt>
                <c:pt idx="4">
                  <c:v>67174</c:v>
                </c:pt>
                <c:pt idx="5">
                  <c:v>65216</c:v>
                </c:pt>
                <c:pt idx="6">
                  <c:v>70702</c:v>
                </c:pt>
                <c:pt idx="7">
                  <c:v>71219</c:v>
                </c:pt>
                <c:pt idx="8">
                  <c:v>73123</c:v>
                </c:pt>
                <c:pt idx="9">
                  <c:v>75848</c:v>
                </c:pt>
                <c:pt idx="10">
                  <c:v>76634</c:v>
                </c:pt>
                <c:pt idx="11">
                  <c:v>76913</c:v>
                </c:pt>
                <c:pt idx="12">
                  <c:v>68689</c:v>
                </c:pt>
                <c:pt idx="13">
                  <c:v>70718</c:v>
                </c:pt>
                <c:pt idx="14">
                  <c:v>79032</c:v>
                </c:pt>
                <c:pt idx="15">
                  <c:v>74001</c:v>
                </c:pt>
                <c:pt idx="16">
                  <c:v>66902</c:v>
                </c:pt>
                <c:pt idx="17">
                  <c:v>69604</c:v>
                </c:pt>
                <c:pt idx="18">
                  <c:v>79696</c:v>
                </c:pt>
                <c:pt idx="19">
                  <c:v>68190</c:v>
                </c:pt>
                <c:pt idx="20">
                  <c:v>61376</c:v>
                </c:pt>
                <c:pt idx="21">
                  <c:v>78617</c:v>
                </c:pt>
                <c:pt idx="22">
                  <c:v>74904</c:v>
                </c:pt>
                <c:pt idx="23">
                  <c:v>58505</c:v>
                </c:pt>
                <c:pt idx="24">
                  <c:v>59308</c:v>
                </c:pt>
                <c:pt idx="25">
                  <c:v>60806</c:v>
                </c:pt>
                <c:pt idx="26">
                  <c:v>56507</c:v>
                </c:pt>
                <c:pt idx="27">
                  <c:v>64620</c:v>
                </c:pt>
                <c:pt idx="28">
                  <c:v>70377</c:v>
                </c:pt>
                <c:pt idx="29">
                  <c:v>67610</c:v>
                </c:pt>
                <c:pt idx="30">
                  <c:v>22266</c:v>
                </c:pt>
              </c:numCache>
            </c:numRef>
          </c:val>
          <c:extLst>
            <c:ext xmlns:c16="http://schemas.microsoft.com/office/drawing/2014/chart" uri="{C3380CC4-5D6E-409C-BE32-E72D297353CC}">
              <c16:uniqueId val="{00000000-4699-42F6-A49B-4FEB87A99D26}"/>
            </c:ext>
          </c:extLst>
        </c:ser>
        <c:dLbls>
          <c:showLegendKey val="0"/>
          <c:showVal val="0"/>
          <c:showCatName val="0"/>
          <c:showSerName val="0"/>
          <c:showPercent val="0"/>
          <c:showBubbleSize val="0"/>
        </c:dLbls>
        <c:gapWidth val="219"/>
        <c:overlap val="-27"/>
        <c:axId val="437719000"/>
        <c:axId val="437724248"/>
      </c:barChart>
      <c:dateAx>
        <c:axId val="43771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724248"/>
        <c:crosses val="autoZero"/>
        <c:auto val="1"/>
        <c:lblOffset val="100"/>
        <c:baseTimeUnit val="days"/>
      </c:dateAx>
      <c:valAx>
        <c:axId val="43772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71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52879</c:v>
                </c:pt>
              </c:numCache>
            </c:numRef>
          </c:val>
          <c:extLst>
            <c:ext xmlns:c16="http://schemas.microsoft.com/office/drawing/2014/chart" uri="{C3380CC4-5D6E-409C-BE32-E72D297353CC}">
              <c16:uniqueId val="{00000000-9F9D-4C2E-8992-F3906E274145}"/>
            </c:ext>
          </c:extLst>
        </c:ser>
        <c:dLbls>
          <c:showLegendKey val="0"/>
          <c:showVal val="0"/>
          <c:showCatName val="0"/>
          <c:showSerName val="0"/>
          <c:showPercent val="0"/>
          <c:showBubbleSize val="0"/>
        </c:dLbls>
        <c:gapWidth val="219"/>
        <c:overlap val="-27"/>
        <c:axId val="437730808"/>
        <c:axId val="437728840"/>
      </c:barChart>
      <c:catAx>
        <c:axId val="4377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728840"/>
        <c:crosses val="autoZero"/>
        <c:auto val="1"/>
        <c:lblAlgn val="ctr"/>
        <c:lblOffset val="100"/>
        <c:noMultiLvlLbl val="0"/>
      </c:catAx>
      <c:valAx>
        <c:axId val="43772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7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1994B-FA66-4336-86A7-271A929ED3C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A81BAE8-E5E0-47E1-869F-FAF0144BF56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101601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2BF30-C6EE-4B5B-A4C2-9E5116FD9C2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616F2D21-D30A-451D-B027-73BB3597B74B}"/>
              </a:ext>
            </a:extLst>
          </p:cNvPr>
          <p:cNvGraphicFramePr>
            <a:graphicFrameLocks noGrp="1"/>
          </p:cNvGraphicFramePr>
          <p:nvPr>
            <p:ph type="tbl" sz="quarter" idx="13"/>
            <p:extLst>
              <p:ext uri="{D42A27DB-BD31-4B8C-83A1-F6EECF244321}">
                <p14:modId xmlns:p14="http://schemas.microsoft.com/office/powerpoint/2010/main" val="419747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20087637"/>
                    </a:ext>
                  </a:extLst>
                </a:gridCol>
                <a:gridCol w="740664">
                  <a:extLst>
                    <a:ext uri="{9D8B030D-6E8A-4147-A177-3AD203B41FA5}">
                      <a16:colId xmlns:a16="http://schemas.microsoft.com/office/drawing/2014/main" val="954082320"/>
                    </a:ext>
                  </a:extLst>
                </a:gridCol>
                <a:gridCol w="740664">
                  <a:extLst>
                    <a:ext uri="{9D8B030D-6E8A-4147-A177-3AD203B41FA5}">
                      <a16:colId xmlns:a16="http://schemas.microsoft.com/office/drawing/2014/main" val="523024200"/>
                    </a:ext>
                  </a:extLst>
                </a:gridCol>
                <a:gridCol w="740664">
                  <a:extLst>
                    <a:ext uri="{9D8B030D-6E8A-4147-A177-3AD203B41FA5}">
                      <a16:colId xmlns:a16="http://schemas.microsoft.com/office/drawing/2014/main" val="507853715"/>
                    </a:ext>
                  </a:extLst>
                </a:gridCol>
                <a:gridCol w="740664">
                  <a:extLst>
                    <a:ext uri="{9D8B030D-6E8A-4147-A177-3AD203B41FA5}">
                      <a16:colId xmlns:a16="http://schemas.microsoft.com/office/drawing/2014/main" val="1454118426"/>
                    </a:ext>
                  </a:extLst>
                </a:gridCol>
                <a:gridCol w="740664">
                  <a:extLst>
                    <a:ext uri="{9D8B030D-6E8A-4147-A177-3AD203B41FA5}">
                      <a16:colId xmlns:a16="http://schemas.microsoft.com/office/drawing/2014/main" val="3865183547"/>
                    </a:ext>
                  </a:extLst>
                </a:gridCol>
                <a:gridCol w="740664">
                  <a:extLst>
                    <a:ext uri="{9D8B030D-6E8A-4147-A177-3AD203B41FA5}">
                      <a16:colId xmlns:a16="http://schemas.microsoft.com/office/drawing/2014/main" val="4215435808"/>
                    </a:ext>
                  </a:extLst>
                </a:gridCol>
                <a:gridCol w="740664">
                  <a:extLst>
                    <a:ext uri="{9D8B030D-6E8A-4147-A177-3AD203B41FA5}">
                      <a16:colId xmlns:a16="http://schemas.microsoft.com/office/drawing/2014/main" val="614425269"/>
                    </a:ext>
                  </a:extLst>
                </a:gridCol>
                <a:gridCol w="740664">
                  <a:extLst>
                    <a:ext uri="{9D8B030D-6E8A-4147-A177-3AD203B41FA5}">
                      <a16:colId xmlns:a16="http://schemas.microsoft.com/office/drawing/2014/main" val="2998309492"/>
                    </a:ext>
                  </a:extLst>
                </a:gridCol>
                <a:gridCol w="740664">
                  <a:extLst>
                    <a:ext uri="{9D8B030D-6E8A-4147-A177-3AD203B41FA5}">
                      <a16:colId xmlns:a16="http://schemas.microsoft.com/office/drawing/2014/main" val="2295853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58273766"/>
                  </a:ext>
                </a:extLst>
              </a:tr>
              <a:tr h="370840">
                <a:tc>
                  <a:txBody>
                    <a:bodyPr/>
                    <a:lstStyle/>
                    <a:p>
                      <a:r>
                        <a:rPr lang="en-US" sz="1000"/>
                        <a:t>SCS Dairy MY</a:t>
                      </a:r>
                    </a:p>
                  </a:txBody>
                  <a:tcPr/>
                </a:tc>
                <a:tc>
                  <a:txBody>
                    <a:bodyPr/>
                    <a:lstStyle/>
                    <a:p>
                      <a:r>
                        <a:rPr lang="en-US" sz="1000"/>
                        <a:t>114023</a:t>
                      </a:r>
                    </a:p>
                  </a:txBody>
                  <a:tcPr/>
                </a:tc>
                <a:tc>
                  <a:txBody>
                    <a:bodyPr/>
                    <a:lstStyle/>
                    <a:p>
                      <a:r>
                        <a:rPr lang="en-US" sz="1000"/>
                        <a:t>999</a:t>
                      </a:r>
                    </a:p>
                  </a:txBody>
                  <a:tcPr/>
                </a:tc>
                <a:tc>
                  <a:txBody>
                    <a:bodyPr/>
                    <a:lstStyle/>
                    <a:p>
                      <a:r>
                        <a:rPr lang="en-US" sz="1000"/>
                        <a:t>23</a:t>
                      </a:r>
                    </a:p>
                  </a:txBody>
                  <a:tcPr/>
                </a:tc>
                <a:tc>
                  <a:txBody>
                    <a:bodyPr/>
                    <a:lstStyle/>
                    <a:p>
                      <a:r>
                        <a:rPr lang="en-US" sz="1000"/>
                        <a:t>1620</a:t>
                      </a:r>
                    </a:p>
                  </a:txBody>
                  <a:tcPr/>
                </a:tc>
                <a:tc>
                  <a:txBody>
                    <a:bodyPr/>
                    <a:lstStyle/>
                    <a:p>
                      <a:r>
                        <a:rPr lang="en-US" sz="1000"/>
                        <a:t>92</a:t>
                      </a:r>
                    </a:p>
                  </a:txBody>
                  <a:tcPr/>
                </a:tc>
                <a:tc>
                  <a:txBody>
                    <a:bodyPr/>
                    <a:lstStyle/>
                    <a:p>
                      <a:r>
                        <a:rPr lang="en-US" sz="1000"/>
                        <a:t>194</a:t>
                      </a:r>
                    </a:p>
                  </a:txBody>
                  <a:tcPr/>
                </a:tc>
                <a:tc>
                  <a:txBody>
                    <a:bodyPr/>
                    <a:lstStyle/>
                    <a:p>
                      <a:r>
                        <a:rPr lang="en-US" sz="1000"/>
                        <a:t>1</a:t>
                      </a:r>
                    </a:p>
                  </a:txBody>
                  <a:tcPr/>
                </a:tc>
                <a:tc>
                  <a:txBody>
                    <a:bodyPr/>
                    <a:lstStyle/>
                    <a:p>
                      <a:r>
                        <a:rPr lang="en-US" sz="1000"/>
                        <a:t>0.0730 %</a:t>
                      </a:r>
                    </a:p>
                  </a:txBody>
                  <a:tcPr/>
                </a:tc>
                <a:tc>
                  <a:txBody>
                    <a:bodyPr/>
                    <a:lstStyle/>
                    <a:p>
                      <a:r>
                        <a:rPr lang="en-US" sz="1000"/>
                        <a:t>100.0 %</a:t>
                      </a:r>
                    </a:p>
                  </a:txBody>
                  <a:tcPr/>
                </a:tc>
                <a:extLst>
                  <a:ext uri="{0D108BD9-81ED-4DB2-BD59-A6C34878D82A}">
                    <a16:rowId xmlns:a16="http://schemas.microsoft.com/office/drawing/2014/main" val="1456539477"/>
                  </a:ext>
                </a:extLst>
              </a:tr>
            </a:tbl>
          </a:graphicData>
        </a:graphic>
      </p:graphicFrame>
      <p:sp>
        <p:nvSpPr>
          <p:cNvPr id="4" name="Text Placeholder 3">
            <a:extLst>
              <a:ext uri="{FF2B5EF4-FFF2-40B4-BE49-F238E27FC236}">
                <a16:creationId xmlns:a16="http://schemas.microsoft.com/office/drawing/2014/main" id="{19D0A077-1334-4E86-9721-6C5EEE92933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527203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67BD3-C863-4C42-80F0-78765C0DCCBD}"/>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514C54A-E890-4792-B65C-6D0487768AF2}"/>
              </a:ext>
            </a:extLst>
          </p:cNvPr>
          <p:cNvGraphicFramePr>
            <a:graphicFrameLocks noGrp="1"/>
          </p:cNvGraphicFramePr>
          <p:nvPr>
            <p:ph type="chart" sz="quarter" idx="13"/>
            <p:extLst>
              <p:ext uri="{D42A27DB-BD31-4B8C-83A1-F6EECF244321}">
                <p14:modId xmlns:p14="http://schemas.microsoft.com/office/powerpoint/2010/main" val="250638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68EEE-9E00-4801-9A6C-C437C353C986}"/>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AA918F09-2051-40AA-BADF-A1F94417C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406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73AF4-DBD0-449E-867D-03B9A25EFCCD}"/>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22E343A2-B86D-4225-88F1-AC3C1F42DFE2}"/>
              </a:ext>
            </a:extLst>
          </p:cNvPr>
          <p:cNvGraphicFramePr>
            <a:graphicFrameLocks noGrp="1"/>
          </p:cNvGraphicFramePr>
          <p:nvPr>
            <p:ph type="chart" sz="quarter" idx="13"/>
            <p:extLst>
              <p:ext uri="{D42A27DB-BD31-4B8C-83A1-F6EECF244321}">
                <p14:modId xmlns:p14="http://schemas.microsoft.com/office/powerpoint/2010/main" val="743007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AD624-FFAC-4FC3-858B-B05245A12EC1}"/>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7A774264-0A72-4B35-A1F3-C181E1FFA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024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1AD46-49A7-4852-908A-7E02C72419F8}"/>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5117354D-DF4F-4DCF-8437-ADA548F0C425}"/>
              </a:ext>
            </a:extLst>
          </p:cNvPr>
          <p:cNvGraphicFramePr>
            <a:graphicFrameLocks noGrp="1"/>
          </p:cNvGraphicFramePr>
          <p:nvPr>
            <p:ph type="chart" sz="quarter" idx="13"/>
            <p:extLst>
              <p:ext uri="{D42A27DB-BD31-4B8C-83A1-F6EECF244321}">
                <p14:modId xmlns:p14="http://schemas.microsoft.com/office/powerpoint/2010/main" val="3834142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37966-085A-430F-A531-C952B8D7EB9D}"/>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3FBDFD92-0D53-40D2-B1CE-B9FE3BD2E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59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B2978-72D9-41F1-ABAC-8F8E89350323}"/>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2E7B82AB-E99A-4C95-B8BC-2181B9CF34D9}"/>
              </a:ext>
            </a:extLst>
          </p:cNvPr>
          <p:cNvGraphicFramePr>
            <a:graphicFrameLocks noGrp="1"/>
          </p:cNvGraphicFramePr>
          <p:nvPr>
            <p:ph type="chart" sz="quarter" idx="13"/>
            <p:extLst>
              <p:ext uri="{D42A27DB-BD31-4B8C-83A1-F6EECF244321}">
                <p14:modId xmlns:p14="http://schemas.microsoft.com/office/powerpoint/2010/main" val="341344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E29D24-F257-4015-9C99-8C742E94BC38}"/>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1F45E306-86B5-421E-8036-2E6360F7C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757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3B026-C39F-4065-A340-2C1E86253D5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5380E2C-ABAB-499B-AC2B-6E5D60E22063}"/>
              </a:ext>
            </a:extLst>
          </p:cNvPr>
          <p:cNvGraphicFramePr>
            <a:graphicFrameLocks noGrp="1"/>
          </p:cNvGraphicFramePr>
          <p:nvPr>
            <p:ph type="chart" sz="quarter" idx="13"/>
            <p:extLst>
              <p:ext uri="{D42A27DB-BD31-4B8C-83A1-F6EECF244321}">
                <p14:modId xmlns:p14="http://schemas.microsoft.com/office/powerpoint/2010/main" val="538079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FF3E6-4FCD-4BBD-8A6E-1F833401CD12}"/>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179E7D17-E5E7-480D-81A8-D71D4952E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57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BA7BA-96B7-45FD-B0F9-54ACE3CF9A5C}"/>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113BC752-A7B2-4090-9933-C26709BE554D}"/>
              </a:ext>
            </a:extLst>
          </p:cNvPr>
          <p:cNvGraphicFramePr>
            <a:graphicFrameLocks noGrp="1"/>
          </p:cNvGraphicFramePr>
          <p:nvPr>
            <p:ph type="tbl" sz="quarter" idx="13"/>
            <p:extLst>
              <p:ext uri="{D42A27DB-BD31-4B8C-83A1-F6EECF244321}">
                <p14:modId xmlns:p14="http://schemas.microsoft.com/office/powerpoint/2010/main" val="403524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6936647"/>
                    </a:ext>
                  </a:extLst>
                </a:gridCol>
                <a:gridCol w="905256">
                  <a:extLst>
                    <a:ext uri="{9D8B030D-6E8A-4147-A177-3AD203B41FA5}">
                      <a16:colId xmlns:a16="http://schemas.microsoft.com/office/drawing/2014/main" val="3368970052"/>
                    </a:ext>
                  </a:extLst>
                </a:gridCol>
                <a:gridCol w="905256">
                  <a:extLst>
                    <a:ext uri="{9D8B030D-6E8A-4147-A177-3AD203B41FA5}">
                      <a16:colId xmlns:a16="http://schemas.microsoft.com/office/drawing/2014/main" val="1000169064"/>
                    </a:ext>
                  </a:extLst>
                </a:gridCol>
                <a:gridCol w="905256">
                  <a:extLst>
                    <a:ext uri="{9D8B030D-6E8A-4147-A177-3AD203B41FA5}">
                      <a16:colId xmlns:a16="http://schemas.microsoft.com/office/drawing/2014/main" val="1874188544"/>
                    </a:ext>
                  </a:extLst>
                </a:gridCol>
                <a:gridCol w="905256">
                  <a:extLst>
                    <a:ext uri="{9D8B030D-6E8A-4147-A177-3AD203B41FA5}">
                      <a16:colId xmlns:a16="http://schemas.microsoft.com/office/drawing/2014/main" val="4150970937"/>
                    </a:ext>
                  </a:extLst>
                </a:gridCol>
                <a:gridCol w="905256">
                  <a:extLst>
                    <a:ext uri="{9D8B030D-6E8A-4147-A177-3AD203B41FA5}">
                      <a16:colId xmlns:a16="http://schemas.microsoft.com/office/drawing/2014/main" val="235019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374891"/>
                  </a:ext>
                </a:extLst>
              </a:tr>
            </a:tbl>
          </a:graphicData>
        </a:graphic>
      </p:graphicFrame>
      <p:sp>
        <p:nvSpPr>
          <p:cNvPr id="4" name="Text Placeholder 3">
            <a:extLst>
              <a:ext uri="{FF2B5EF4-FFF2-40B4-BE49-F238E27FC236}">
                <a16:creationId xmlns:a16="http://schemas.microsoft.com/office/drawing/2014/main" id="{2786B038-08FA-4931-98AA-B4A96AA4967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6600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FFB46-4900-496C-8E8C-02C4DB7FEC9A}"/>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C1FDD21B-8D24-4B24-A856-DA704DFD50E6}"/>
              </a:ext>
            </a:extLst>
          </p:cNvPr>
          <p:cNvGraphicFramePr>
            <a:graphicFrameLocks noGrp="1"/>
          </p:cNvGraphicFramePr>
          <p:nvPr>
            <p:ph type="tbl" sz="quarter" idx="13"/>
            <p:extLst>
              <p:ext uri="{D42A27DB-BD31-4B8C-83A1-F6EECF244321}">
                <p14:modId xmlns:p14="http://schemas.microsoft.com/office/powerpoint/2010/main" val="108133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0097691"/>
                    </a:ext>
                  </a:extLst>
                </a:gridCol>
                <a:gridCol w="905256">
                  <a:extLst>
                    <a:ext uri="{9D8B030D-6E8A-4147-A177-3AD203B41FA5}">
                      <a16:colId xmlns:a16="http://schemas.microsoft.com/office/drawing/2014/main" val="2666665698"/>
                    </a:ext>
                  </a:extLst>
                </a:gridCol>
                <a:gridCol w="905256">
                  <a:extLst>
                    <a:ext uri="{9D8B030D-6E8A-4147-A177-3AD203B41FA5}">
                      <a16:colId xmlns:a16="http://schemas.microsoft.com/office/drawing/2014/main" val="1286584010"/>
                    </a:ext>
                  </a:extLst>
                </a:gridCol>
                <a:gridCol w="905256">
                  <a:extLst>
                    <a:ext uri="{9D8B030D-6E8A-4147-A177-3AD203B41FA5}">
                      <a16:colId xmlns:a16="http://schemas.microsoft.com/office/drawing/2014/main" val="3571538812"/>
                    </a:ext>
                  </a:extLst>
                </a:gridCol>
                <a:gridCol w="905256">
                  <a:extLst>
                    <a:ext uri="{9D8B030D-6E8A-4147-A177-3AD203B41FA5}">
                      <a16:colId xmlns:a16="http://schemas.microsoft.com/office/drawing/2014/main" val="3043466342"/>
                    </a:ext>
                  </a:extLst>
                </a:gridCol>
                <a:gridCol w="905256">
                  <a:extLst>
                    <a:ext uri="{9D8B030D-6E8A-4147-A177-3AD203B41FA5}">
                      <a16:colId xmlns:a16="http://schemas.microsoft.com/office/drawing/2014/main" val="645555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948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- 2020-08-01 15:22:38</a:t>
                      </a:r>
                      <a:r>
                        <a:rPr kumimoji="0" lang="en-US" sz="1000" b="0" i="0" u="none" strike="noStrike" kern="1200" cap="none" spc="0" normalizeH="0" baseline="0" noProof="0">
                          <a:ln>
                            <a:noFill/>
                          </a:ln>
                          <a:solidFill>
                            <a:prstClr val="black"/>
                          </a:solidFill>
                          <a:effectLst/>
                          <a:uLnTx/>
                          <a:uFillTx/>
                          <a:latin typeface="+mn-lt"/>
                          <a:ea typeface="+mn-ea"/>
                          <a:cs typeface="+mn-cs"/>
                        </a:rPr>
                        <a:t>
 This decadent and rich Dark Chocolate Truffle Tart is a chocolate lover’s dream come true. The ganache with SCS Salted Butter in it takes the taste of this tart to a whole new level.
#SCSrecipes #JustAddSCS
Dark Chocolate Truffle Tart
Ingredients:
For the crust:
4 tbsp SCS Salted Butter
120g chocolate wafer crumbs
For the ganache:
4 tbsp SCS Salted Butter (cut into pieces)
360ml heavy cream
340g dark chocolate, roughly chopped
1 tbsp flaky sea salt
Instructions:
1. Preheat oven to 176°C.
2. To make the crust, grind the chocolate wafers in a food processor and measure out 120g. 
3. Combine the grinded chocolate wafers with melted SCS Salted Butter until moist and the mixture feels like wet sand.
4. Press the crust into a 10-inch tart pan with a removeable bottom, and up the sides, making sure it is well packed in and even. Use the bottom of a flat measuring cup to even out.
5. Bake the crust for 10-12 minutes. Allow to cool.
6. To make the ganache, heat the heavy cream in a saucepa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35628306"/>
                  </a:ext>
                </a:extLst>
              </a:tr>
            </a:tbl>
          </a:graphicData>
        </a:graphic>
      </p:graphicFrame>
      <p:sp>
        <p:nvSpPr>
          <p:cNvPr id="4" name="Text Placeholder 3">
            <a:extLst>
              <a:ext uri="{FF2B5EF4-FFF2-40B4-BE49-F238E27FC236}">
                <a16:creationId xmlns:a16="http://schemas.microsoft.com/office/drawing/2014/main" id="{58A75311-E3F0-4D15-AF75-661B8CC3D5B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12025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1B4F-8DCA-4351-9A95-5A8474301999}"/>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64A9AABC-56FF-46A3-A25B-17AC5D3281E3}"/>
              </a:ext>
            </a:extLst>
          </p:cNvPr>
          <p:cNvGraphicFramePr>
            <a:graphicFrameLocks noGrp="1"/>
          </p:cNvGraphicFramePr>
          <p:nvPr>
            <p:ph type="tbl" sz="quarter" idx="13"/>
            <p:extLst>
              <p:ext uri="{D42A27DB-BD31-4B8C-83A1-F6EECF244321}">
                <p14:modId xmlns:p14="http://schemas.microsoft.com/office/powerpoint/2010/main" val="11141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1901251"/>
                    </a:ext>
                  </a:extLst>
                </a:gridCol>
                <a:gridCol w="905256">
                  <a:extLst>
                    <a:ext uri="{9D8B030D-6E8A-4147-A177-3AD203B41FA5}">
                      <a16:colId xmlns:a16="http://schemas.microsoft.com/office/drawing/2014/main" val="2274287001"/>
                    </a:ext>
                  </a:extLst>
                </a:gridCol>
                <a:gridCol w="905256">
                  <a:extLst>
                    <a:ext uri="{9D8B030D-6E8A-4147-A177-3AD203B41FA5}">
                      <a16:colId xmlns:a16="http://schemas.microsoft.com/office/drawing/2014/main" val="1536925591"/>
                    </a:ext>
                  </a:extLst>
                </a:gridCol>
                <a:gridCol w="905256">
                  <a:extLst>
                    <a:ext uri="{9D8B030D-6E8A-4147-A177-3AD203B41FA5}">
                      <a16:colId xmlns:a16="http://schemas.microsoft.com/office/drawing/2014/main" val="1667215455"/>
                    </a:ext>
                  </a:extLst>
                </a:gridCol>
                <a:gridCol w="905256">
                  <a:extLst>
                    <a:ext uri="{9D8B030D-6E8A-4147-A177-3AD203B41FA5}">
                      <a16:colId xmlns:a16="http://schemas.microsoft.com/office/drawing/2014/main" val="556888077"/>
                    </a:ext>
                  </a:extLst>
                </a:gridCol>
                <a:gridCol w="905256">
                  <a:extLst>
                    <a:ext uri="{9D8B030D-6E8A-4147-A177-3AD203B41FA5}">
                      <a16:colId xmlns:a16="http://schemas.microsoft.com/office/drawing/2014/main" val="179229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852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- 2020-08-28 16:02:34</a:t>
                      </a:r>
                      <a:r>
                        <a:rPr kumimoji="0" lang="en-US" sz="1000" b="0" i="0" u="none" strike="noStrike" kern="1200" cap="none" spc="0" normalizeH="0" baseline="0" noProof="0">
                          <a:ln>
                            <a:noFill/>
                          </a:ln>
                          <a:solidFill>
                            <a:prstClr val="black"/>
                          </a:solidFill>
                          <a:effectLst/>
                          <a:uLnTx/>
                          <a:uFillTx/>
                          <a:latin typeface="+mn-lt"/>
                          <a:ea typeface="+mn-ea"/>
                          <a:cs typeface="+mn-cs"/>
                        </a:rPr>
                        <a:t>
 Rich vanilla pastry cream filled into a buttery mini tart shell and covered with fresh fruit make these tarts a true classic.
#SCSrecipes #JustAddSCS
Classic Fruit Tarts
Ingredients:
For the tart dough:
170g SCS Unsalted Butter (cold)
360g all-purpose flour
1 tbsp granulated sugar
1 tsp salt
63g vegetable shortening (cold)
118ml cold water
For the pastry cream:
2 tbsp SCS Unsalted Butter
355ml whole milk
¾ tsp salt
5 large egg yolks
150g sugar
3 tbsp cornstarch
½ tsp pure vanilla extract
For the fruit topping:
16 mandarin orange segments
3 kiwi fruits peeled halved and sliced
4 large strawberries hulled and sliced
55g blueberries
112g apple jelly
1 tsp water
Instructions for the dough:
1. Add flour, sugar, and salt to the bowl of a food processor. Pulse a few times to combine. Cut the cold SCS Unsalted Butter into cubes. Add to the flour mixture along with the vegetable shortening. Turn processor on and let run it for 5 seconds. Then drizzle in cold water. Keep processing until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9568030"/>
                  </a:ext>
                </a:extLst>
              </a:tr>
            </a:tbl>
          </a:graphicData>
        </a:graphic>
      </p:graphicFrame>
      <p:sp>
        <p:nvSpPr>
          <p:cNvPr id="4" name="Text Placeholder 3">
            <a:extLst>
              <a:ext uri="{FF2B5EF4-FFF2-40B4-BE49-F238E27FC236}">
                <a16:creationId xmlns:a16="http://schemas.microsoft.com/office/drawing/2014/main" id="{0D786F03-9B43-4987-B102-70625A2D5A2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41838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8045-E581-4CD7-8924-58FCE649680F}"/>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311D490B-F5B8-4B57-B0F4-6AB6071735F4}"/>
              </a:ext>
            </a:extLst>
          </p:cNvPr>
          <p:cNvGraphicFramePr>
            <a:graphicFrameLocks noGrp="1"/>
          </p:cNvGraphicFramePr>
          <p:nvPr>
            <p:ph type="tbl" sz="quarter" idx="13"/>
            <p:extLst>
              <p:ext uri="{D42A27DB-BD31-4B8C-83A1-F6EECF244321}">
                <p14:modId xmlns:p14="http://schemas.microsoft.com/office/powerpoint/2010/main" val="197521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1523214"/>
                    </a:ext>
                  </a:extLst>
                </a:gridCol>
                <a:gridCol w="905256">
                  <a:extLst>
                    <a:ext uri="{9D8B030D-6E8A-4147-A177-3AD203B41FA5}">
                      <a16:colId xmlns:a16="http://schemas.microsoft.com/office/drawing/2014/main" val="89407807"/>
                    </a:ext>
                  </a:extLst>
                </a:gridCol>
                <a:gridCol w="905256">
                  <a:extLst>
                    <a:ext uri="{9D8B030D-6E8A-4147-A177-3AD203B41FA5}">
                      <a16:colId xmlns:a16="http://schemas.microsoft.com/office/drawing/2014/main" val="3424155313"/>
                    </a:ext>
                  </a:extLst>
                </a:gridCol>
                <a:gridCol w="905256">
                  <a:extLst>
                    <a:ext uri="{9D8B030D-6E8A-4147-A177-3AD203B41FA5}">
                      <a16:colId xmlns:a16="http://schemas.microsoft.com/office/drawing/2014/main" val="3502800091"/>
                    </a:ext>
                  </a:extLst>
                </a:gridCol>
                <a:gridCol w="905256">
                  <a:extLst>
                    <a:ext uri="{9D8B030D-6E8A-4147-A177-3AD203B41FA5}">
                      <a16:colId xmlns:a16="http://schemas.microsoft.com/office/drawing/2014/main" val="1036184818"/>
                    </a:ext>
                  </a:extLst>
                </a:gridCol>
                <a:gridCol w="905256">
                  <a:extLst>
                    <a:ext uri="{9D8B030D-6E8A-4147-A177-3AD203B41FA5}">
                      <a16:colId xmlns:a16="http://schemas.microsoft.com/office/drawing/2014/main" val="414031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247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- 2020-08-12 13:32:14</a:t>
                      </a:r>
                      <a:r>
                        <a:rPr kumimoji="0" lang="en-US" sz="1000" b="0" i="0" u="none" strike="noStrike" kern="1200" cap="none" spc="0" normalizeH="0" baseline="0" noProof="0">
                          <a:ln>
                            <a:noFill/>
                          </a:ln>
                          <a:solidFill>
                            <a:prstClr val="black"/>
                          </a:solidFill>
                          <a:effectLst/>
                          <a:uLnTx/>
                          <a:uFillTx/>
                          <a:latin typeface="+mn-lt"/>
                          <a:ea typeface="+mn-ea"/>
                          <a:cs typeface="+mn-cs"/>
                        </a:rPr>
                        <a:t>
 This mouthwatering three layered Speculoos Drip Cake with a delicious buttercream made with SCS Unsalted Butter and white chocolate ganache is something you don’t wanna miss!
Speculoos Drip Cake
Ingredients:
For the cake:
400g SCS Unsalted Butter
400g light brown sugar
400g self raising flour
8 medium eggs
2 tsp baking powder
Ingredients for the buttercream:
227g SCS Unsalted Butter (room temperature)
500g icing sugar
300g speculoos spread
Ingredients for the ganache:
450g white chocolate (chopped)
150ml double cream
Ingredients for decoration:
Speculoos buttercream made with SCS Unsalted Butter
200g speculoos spread
10 speculoos biscuits
Ganache
Instructions for the cake:
1. Preheat oven to 180°C and line three 8"/20cm cake tins with parchment paper.
2. Add SCS Unsalted Butter and sugar to a bowl, and beat until light and fluffy. 
3. Add in flour, eggs and baking powder and beat again until a smooth cake mixture is formed.
4. Split evenly between the three tins and bake in the 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0917943"/>
                  </a:ext>
                </a:extLst>
              </a:tr>
            </a:tbl>
          </a:graphicData>
        </a:graphic>
      </p:graphicFrame>
      <p:sp>
        <p:nvSpPr>
          <p:cNvPr id="4" name="Text Placeholder 3">
            <a:extLst>
              <a:ext uri="{FF2B5EF4-FFF2-40B4-BE49-F238E27FC236}">
                <a16:creationId xmlns:a16="http://schemas.microsoft.com/office/drawing/2014/main" id="{E6E8001B-4E17-4398-8187-A4584549638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9860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46B3-2C33-4156-AB3E-DE51E129E659}"/>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C721CFD9-F000-41BE-8AAE-D8D921E69176}"/>
              </a:ext>
            </a:extLst>
          </p:cNvPr>
          <p:cNvGraphicFramePr>
            <a:graphicFrameLocks noGrp="1"/>
          </p:cNvGraphicFramePr>
          <p:nvPr>
            <p:ph type="tbl" sz="quarter" idx="13"/>
            <p:extLst>
              <p:ext uri="{D42A27DB-BD31-4B8C-83A1-F6EECF244321}">
                <p14:modId xmlns:p14="http://schemas.microsoft.com/office/powerpoint/2010/main" val="409507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1380922"/>
                    </a:ext>
                  </a:extLst>
                </a:gridCol>
                <a:gridCol w="905256">
                  <a:extLst>
                    <a:ext uri="{9D8B030D-6E8A-4147-A177-3AD203B41FA5}">
                      <a16:colId xmlns:a16="http://schemas.microsoft.com/office/drawing/2014/main" val="1059815949"/>
                    </a:ext>
                  </a:extLst>
                </a:gridCol>
                <a:gridCol w="905256">
                  <a:extLst>
                    <a:ext uri="{9D8B030D-6E8A-4147-A177-3AD203B41FA5}">
                      <a16:colId xmlns:a16="http://schemas.microsoft.com/office/drawing/2014/main" val="1523873903"/>
                    </a:ext>
                  </a:extLst>
                </a:gridCol>
                <a:gridCol w="905256">
                  <a:extLst>
                    <a:ext uri="{9D8B030D-6E8A-4147-A177-3AD203B41FA5}">
                      <a16:colId xmlns:a16="http://schemas.microsoft.com/office/drawing/2014/main" val="3778737990"/>
                    </a:ext>
                  </a:extLst>
                </a:gridCol>
                <a:gridCol w="905256">
                  <a:extLst>
                    <a:ext uri="{9D8B030D-6E8A-4147-A177-3AD203B41FA5}">
                      <a16:colId xmlns:a16="http://schemas.microsoft.com/office/drawing/2014/main" val="1773374201"/>
                    </a:ext>
                  </a:extLst>
                </a:gridCol>
                <a:gridCol w="905256">
                  <a:extLst>
                    <a:ext uri="{9D8B030D-6E8A-4147-A177-3AD203B41FA5}">
                      <a16:colId xmlns:a16="http://schemas.microsoft.com/office/drawing/2014/main" val="247202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40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- 2020-08-16 11:14:41</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SCS Butter and SCS Cheese are the winners of Babytalk &amp; Mama Papa Readers’ Choice Award 2020! 
The BabyTalk &amp; Mama Papa Readers’ Choice Awards is an annual list honoring the pregnancy &amp; parenting, baby &amp; children’s brands our readers love. For the nine (9th) year running since 2011, the Readers’ Choice Awards reflects the combined votes of more than 3,000 mothers who regularly shop for parenting &amp; baby products. Winning this prestigious award is a unique and trusted testimonial. 
SCS Butter has been a favourite of chefs and enjoyed by every generation since 1905. SCS Original Sliced Cheese and SCS Cream Cheese Spread boast unmatched taste and quality. 
We would like to thank all the mothers who voted for SCS and this award is a testimony of their support. We aim to continue delivering premium quality products to our community and maintain the love and trust of our valued consumers.
#SCSDairyMY #SCSButter #SCSCheese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08422750"/>
                  </a:ext>
                </a:extLst>
              </a:tr>
            </a:tbl>
          </a:graphicData>
        </a:graphic>
      </p:graphicFrame>
      <p:sp>
        <p:nvSpPr>
          <p:cNvPr id="4" name="Text Placeholder 3">
            <a:extLst>
              <a:ext uri="{FF2B5EF4-FFF2-40B4-BE49-F238E27FC236}">
                <a16:creationId xmlns:a16="http://schemas.microsoft.com/office/drawing/2014/main" id="{7FE6D46A-0619-4042-A64D-3ED89B3B3B4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75835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3208B-920B-4174-92DA-F69C1A3016D1}"/>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A6B25C60-5510-4921-A143-398CC4E8C542}"/>
              </a:ext>
            </a:extLst>
          </p:cNvPr>
          <p:cNvGraphicFramePr>
            <a:graphicFrameLocks noGrp="1"/>
          </p:cNvGraphicFramePr>
          <p:nvPr>
            <p:ph type="tbl" sz="quarter" idx="13"/>
            <p:extLst>
              <p:ext uri="{D42A27DB-BD31-4B8C-83A1-F6EECF244321}">
                <p14:modId xmlns:p14="http://schemas.microsoft.com/office/powerpoint/2010/main" val="206753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6534170"/>
                    </a:ext>
                  </a:extLst>
                </a:gridCol>
                <a:gridCol w="905256">
                  <a:extLst>
                    <a:ext uri="{9D8B030D-6E8A-4147-A177-3AD203B41FA5}">
                      <a16:colId xmlns:a16="http://schemas.microsoft.com/office/drawing/2014/main" val="1139266701"/>
                    </a:ext>
                  </a:extLst>
                </a:gridCol>
                <a:gridCol w="905256">
                  <a:extLst>
                    <a:ext uri="{9D8B030D-6E8A-4147-A177-3AD203B41FA5}">
                      <a16:colId xmlns:a16="http://schemas.microsoft.com/office/drawing/2014/main" val="69569501"/>
                    </a:ext>
                  </a:extLst>
                </a:gridCol>
                <a:gridCol w="905256">
                  <a:extLst>
                    <a:ext uri="{9D8B030D-6E8A-4147-A177-3AD203B41FA5}">
                      <a16:colId xmlns:a16="http://schemas.microsoft.com/office/drawing/2014/main" val="3961278182"/>
                    </a:ext>
                  </a:extLst>
                </a:gridCol>
                <a:gridCol w="905256">
                  <a:extLst>
                    <a:ext uri="{9D8B030D-6E8A-4147-A177-3AD203B41FA5}">
                      <a16:colId xmlns:a16="http://schemas.microsoft.com/office/drawing/2014/main" val="2911037362"/>
                    </a:ext>
                  </a:extLst>
                </a:gridCol>
                <a:gridCol w="905256">
                  <a:extLst>
                    <a:ext uri="{9D8B030D-6E8A-4147-A177-3AD203B41FA5}">
                      <a16:colId xmlns:a16="http://schemas.microsoft.com/office/drawing/2014/main" val="156209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718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- 2020-08-25 13:45:38</a:t>
                      </a:r>
                      <a:r>
                        <a:rPr kumimoji="0" lang="en-US" sz="1000" b="0" i="0" u="none" strike="noStrike" kern="1200" cap="none" spc="0" normalizeH="0" baseline="0" noProof="0">
                          <a:ln>
                            <a:noFill/>
                          </a:ln>
                          <a:solidFill>
                            <a:prstClr val="black"/>
                          </a:solidFill>
                          <a:effectLst/>
                          <a:uLnTx/>
                          <a:uFillTx/>
                          <a:latin typeface="+mn-lt"/>
                          <a:ea typeface="+mn-ea"/>
                          <a:cs typeface="+mn-cs"/>
                        </a:rPr>
                        <a:t>
 Caramel Apple Cream Cheese Tart made with SCS Cream Cheese Spread is a delicious combination of flavours wrapped up in a sugar-cookie-like crust that you’ll just love.
#SCSrecipes #JustAddSCS
Caramel Apple Cream Cheese Tart
Ingredients for the crust: 
113g SCS Salted Butter (softened)
70g sugar
120g all-purpose flour
Ingredients for caramel layer:
284g caramel baking chips
Ingredients for cream cheese mixture;
200g SCS Cream Cheese Spread (softened) 
1 egg
70g sugar
½ tsp vanilla extract
½ tsp almond extract
Ingredients for the apples:
50g sugar
½ tsp ground cinnamon
¼ tsp nutmeg
460g apples, peeled, cored and chopped
1 tbsp lemon juice
Instructions:
For caramel layer:
1. Microwave caramel baking chips at 30 second intervals, stirring between until melted. Let it cool until room temperature.
For the crust:
1. Preheat oven to 218°C. Beat butter and 70g sugar with an electric mixer until light and fluffy. Add flour, mix thoroughly. Spread onto bottom and up 1 inch on the sides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5061210"/>
                  </a:ext>
                </a:extLst>
              </a:tr>
            </a:tbl>
          </a:graphicData>
        </a:graphic>
      </p:graphicFrame>
      <p:sp>
        <p:nvSpPr>
          <p:cNvPr id="4" name="Text Placeholder 3">
            <a:extLst>
              <a:ext uri="{FF2B5EF4-FFF2-40B4-BE49-F238E27FC236}">
                <a16:creationId xmlns:a16="http://schemas.microsoft.com/office/drawing/2014/main" id="{D3C39390-C625-4961-B16F-17E1B89EEA1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269175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91F90-40E0-4C64-B806-0AB04FD011F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8AB4DE46-1015-4CCA-851E-75E01BC45FA4}"/>
              </a:ext>
            </a:extLst>
          </p:cNvPr>
          <p:cNvGraphicFramePr>
            <a:graphicFrameLocks noGrp="1"/>
          </p:cNvGraphicFramePr>
          <p:nvPr>
            <p:ph type="chart" sz="quarter" idx="13"/>
            <p:extLst>
              <p:ext uri="{D42A27DB-BD31-4B8C-83A1-F6EECF244321}">
                <p14:modId xmlns:p14="http://schemas.microsoft.com/office/powerpoint/2010/main" val="4081962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77D03-96C9-4D9E-B553-B7B625077350}"/>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AB6DB294-B7D9-4601-ABB3-DCB18F290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50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B2CF-9CCA-44CA-95BB-909286A13E60}"/>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61E5580F-5E79-45F4-9423-964E9298D7C5}"/>
              </a:ext>
            </a:extLst>
          </p:cNvPr>
          <p:cNvGraphicFramePr>
            <a:graphicFrameLocks noGrp="1"/>
          </p:cNvGraphicFramePr>
          <p:nvPr>
            <p:ph type="chart" sz="quarter" idx="13"/>
            <p:extLst>
              <p:ext uri="{D42A27DB-BD31-4B8C-83A1-F6EECF244321}">
                <p14:modId xmlns:p14="http://schemas.microsoft.com/office/powerpoint/2010/main" val="3005702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FE53A-310B-4EC4-91B9-B4A5AC5B17BF}"/>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5A98C3C7-6321-48D1-9BEA-957117094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016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F0E4-CD92-4FF1-9549-36CD077E4A62}"/>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F764A386-59D8-436F-9E4C-CE8AAC6B7D51}"/>
              </a:ext>
            </a:extLst>
          </p:cNvPr>
          <p:cNvGraphicFramePr>
            <a:graphicFrameLocks noGrp="1"/>
          </p:cNvGraphicFramePr>
          <p:nvPr>
            <p:ph type="chart" sz="quarter" idx="13"/>
            <p:extLst>
              <p:ext uri="{D42A27DB-BD31-4B8C-83A1-F6EECF244321}">
                <p14:modId xmlns:p14="http://schemas.microsoft.com/office/powerpoint/2010/main" val="3435633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26047-19FC-456F-8759-9249129F57D2}"/>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336442E0-AC12-4CD7-BE2E-518E65734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354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4DA7F-6897-4146-81A5-12915D0B08A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1F028F4D-633E-4EB8-80EF-0F8579A70B4F}"/>
              </a:ext>
            </a:extLst>
          </p:cNvPr>
          <p:cNvGraphicFramePr>
            <a:graphicFrameLocks noGrp="1"/>
          </p:cNvGraphicFramePr>
          <p:nvPr>
            <p:ph type="chart" sz="quarter" idx="13"/>
            <p:extLst>
              <p:ext uri="{D42A27DB-BD31-4B8C-83A1-F6EECF244321}">
                <p14:modId xmlns:p14="http://schemas.microsoft.com/office/powerpoint/2010/main" val="3460561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A6945-7DCD-4CEF-94F5-26C51CBA2E6A}"/>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0A91B6F7-D7D6-465C-BDF8-8841878D3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0958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820A3-C8C7-497C-B5D6-EE0C34E5DD03}"/>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24CC4FF6-A95C-4606-93F5-122B443671C2}"/>
              </a:ext>
            </a:extLst>
          </p:cNvPr>
          <p:cNvGraphicFramePr>
            <a:graphicFrameLocks noGrp="1"/>
          </p:cNvGraphicFramePr>
          <p:nvPr>
            <p:ph type="tbl" sz="quarter" idx="13"/>
            <p:extLst>
              <p:ext uri="{D42A27DB-BD31-4B8C-83A1-F6EECF244321}">
                <p14:modId xmlns:p14="http://schemas.microsoft.com/office/powerpoint/2010/main" val="133478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54791692"/>
                    </a:ext>
                  </a:extLst>
                </a:gridCol>
                <a:gridCol w="1645920">
                  <a:extLst>
                    <a:ext uri="{9D8B030D-6E8A-4147-A177-3AD203B41FA5}">
                      <a16:colId xmlns:a16="http://schemas.microsoft.com/office/drawing/2014/main" val="1668571072"/>
                    </a:ext>
                  </a:extLst>
                </a:gridCol>
                <a:gridCol w="1645920">
                  <a:extLst>
                    <a:ext uri="{9D8B030D-6E8A-4147-A177-3AD203B41FA5}">
                      <a16:colId xmlns:a16="http://schemas.microsoft.com/office/drawing/2014/main" val="403095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2823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extLst>
                  <a:ext uri="{0D108BD9-81ED-4DB2-BD59-A6C34878D82A}">
                    <a16:rowId xmlns:a16="http://schemas.microsoft.com/office/drawing/2014/main" val="274575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47057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76044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010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89816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62615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30168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83560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44699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83314004"/>
                  </a:ext>
                </a:extLst>
              </a:tr>
            </a:tbl>
          </a:graphicData>
        </a:graphic>
      </p:graphicFrame>
      <p:sp>
        <p:nvSpPr>
          <p:cNvPr id="4" name="Text Placeholder 3">
            <a:extLst>
              <a:ext uri="{FF2B5EF4-FFF2-40B4-BE49-F238E27FC236}">
                <a16:creationId xmlns:a16="http://schemas.microsoft.com/office/drawing/2014/main" id="{90AC6B37-A82C-4AA8-BA9B-43DC22487B8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57953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97536-5BB9-4414-A1B3-D30A23EF843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5C8D603-FA48-46F9-BC47-F6B50A91E1FC}"/>
              </a:ext>
            </a:extLst>
          </p:cNvPr>
          <p:cNvGraphicFramePr>
            <a:graphicFrameLocks noGrp="1"/>
          </p:cNvGraphicFramePr>
          <p:nvPr>
            <p:ph type="tbl" sz="quarter" idx="13"/>
            <p:extLst>
              <p:ext uri="{D42A27DB-BD31-4B8C-83A1-F6EECF244321}">
                <p14:modId xmlns:p14="http://schemas.microsoft.com/office/powerpoint/2010/main" val="2503500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2405872"/>
                    </a:ext>
                  </a:extLst>
                </a:gridCol>
                <a:gridCol w="1645920">
                  <a:extLst>
                    <a:ext uri="{9D8B030D-6E8A-4147-A177-3AD203B41FA5}">
                      <a16:colId xmlns:a16="http://schemas.microsoft.com/office/drawing/2014/main" val="1500724018"/>
                    </a:ext>
                  </a:extLst>
                </a:gridCol>
                <a:gridCol w="1645920">
                  <a:extLst>
                    <a:ext uri="{9D8B030D-6E8A-4147-A177-3AD203B41FA5}">
                      <a16:colId xmlns:a16="http://schemas.microsoft.com/office/drawing/2014/main" val="14641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5497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09697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87422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86902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42347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9087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7851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7127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8970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068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23635038"/>
                  </a:ext>
                </a:extLst>
              </a:tr>
            </a:tbl>
          </a:graphicData>
        </a:graphic>
      </p:graphicFrame>
      <p:sp>
        <p:nvSpPr>
          <p:cNvPr id="4" name="Text Placeholder 3">
            <a:extLst>
              <a:ext uri="{FF2B5EF4-FFF2-40B4-BE49-F238E27FC236}">
                <a16:creationId xmlns:a16="http://schemas.microsoft.com/office/drawing/2014/main" id="{CDAE2389-D287-4F35-B24C-F2418873BF3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161174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D31B4-B86A-46CC-A24C-D92431EF377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E4B1A198-6752-45F4-BDB1-64B1D415C91E}"/>
              </a:ext>
            </a:extLst>
          </p:cNvPr>
          <p:cNvGraphicFramePr>
            <a:graphicFrameLocks noGrp="1"/>
          </p:cNvGraphicFramePr>
          <p:nvPr>
            <p:ph type="tbl" sz="quarter" idx="13"/>
            <p:extLst>
              <p:ext uri="{D42A27DB-BD31-4B8C-83A1-F6EECF244321}">
                <p14:modId xmlns:p14="http://schemas.microsoft.com/office/powerpoint/2010/main" val="391862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6740030"/>
                    </a:ext>
                  </a:extLst>
                </a:gridCol>
                <a:gridCol w="1645920">
                  <a:extLst>
                    <a:ext uri="{9D8B030D-6E8A-4147-A177-3AD203B41FA5}">
                      <a16:colId xmlns:a16="http://schemas.microsoft.com/office/drawing/2014/main" val="1778684059"/>
                    </a:ext>
                  </a:extLst>
                </a:gridCol>
                <a:gridCol w="1645920">
                  <a:extLst>
                    <a:ext uri="{9D8B030D-6E8A-4147-A177-3AD203B41FA5}">
                      <a16:colId xmlns:a16="http://schemas.microsoft.com/office/drawing/2014/main" val="385205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4360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10089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4859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9291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9743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69338527"/>
                  </a:ext>
                </a:extLst>
              </a:tr>
            </a:tbl>
          </a:graphicData>
        </a:graphic>
      </p:graphicFrame>
      <p:sp>
        <p:nvSpPr>
          <p:cNvPr id="4" name="Text Placeholder 3">
            <a:extLst>
              <a:ext uri="{FF2B5EF4-FFF2-40B4-BE49-F238E27FC236}">
                <a16:creationId xmlns:a16="http://schemas.microsoft.com/office/drawing/2014/main" id="{7FE1EA72-E57B-46C6-95D7-66D6CE843D2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71928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9FD7-01A9-45F5-93F5-DBD264121275}"/>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8ACF463A-7293-4937-803C-0FFFE11770EF}"/>
              </a:ext>
            </a:extLst>
          </p:cNvPr>
          <p:cNvGraphicFramePr>
            <a:graphicFrameLocks noGrp="1"/>
          </p:cNvGraphicFramePr>
          <p:nvPr>
            <p:ph type="chart" sz="quarter" idx="13"/>
            <p:extLst>
              <p:ext uri="{D42A27DB-BD31-4B8C-83A1-F6EECF244321}">
                <p14:modId xmlns:p14="http://schemas.microsoft.com/office/powerpoint/2010/main" val="1902263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BFBB1-B76A-41C4-854D-6D2A16283CDA}"/>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3EB4E385-25ED-4992-BE66-832CB3F78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418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F91CE-0811-4375-9EAB-BFF3980B3C78}"/>
              </a:ext>
            </a:extLst>
          </p:cNvPr>
          <p:cNvSpPr>
            <a:spLocks noGrp="1"/>
          </p:cNvSpPr>
          <p:nvPr>
            <p:ph type="title"/>
          </p:nvPr>
        </p:nvSpPr>
        <p:spPr/>
        <p:txBody>
          <a:bodyPr/>
          <a:lstStyle/>
          <a:p>
            <a:r>
              <a:rPr lang="en-US"/>
              <a:t>Facebook Own Posts Table | SCS Dairy MY - 1 of 19</a:t>
            </a:r>
          </a:p>
        </p:txBody>
      </p:sp>
      <p:graphicFrame>
        <p:nvGraphicFramePr>
          <p:cNvPr id="5" name="Table Placeholder 4">
            <a:extLst>
              <a:ext uri="{FF2B5EF4-FFF2-40B4-BE49-F238E27FC236}">
                <a16:creationId xmlns:a16="http://schemas.microsoft.com/office/drawing/2014/main" id="{C1BDDCCF-BDC7-42F7-A3D7-5309F2D6D3E2}"/>
              </a:ext>
            </a:extLst>
          </p:cNvPr>
          <p:cNvGraphicFramePr>
            <a:graphicFrameLocks noGrp="1"/>
          </p:cNvGraphicFramePr>
          <p:nvPr>
            <p:ph type="tbl" sz="quarter" idx="13"/>
            <p:extLst>
              <p:ext uri="{D42A27DB-BD31-4B8C-83A1-F6EECF244321}">
                <p14:modId xmlns:p14="http://schemas.microsoft.com/office/powerpoint/2010/main" val="241025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84962841"/>
                    </a:ext>
                  </a:extLst>
                </a:gridCol>
                <a:gridCol w="740664">
                  <a:extLst>
                    <a:ext uri="{9D8B030D-6E8A-4147-A177-3AD203B41FA5}">
                      <a16:colId xmlns:a16="http://schemas.microsoft.com/office/drawing/2014/main" val="3002123872"/>
                    </a:ext>
                  </a:extLst>
                </a:gridCol>
                <a:gridCol w="740664">
                  <a:extLst>
                    <a:ext uri="{9D8B030D-6E8A-4147-A177-3AD203B41FA5}">
                      <a16:colId xmlns:a16="http://schemas.microsoft.com/office/drawing/2014/main" val="2585611649"/>
                    </a:ext>
                  </a:extLst>
                </a:gridCol>
                <a:gridCol w="740664">
                  <a:extLst>
                    <a:ext uri="{9D8B030D-6E8A-4147-A177-3AD203B41FA5}">
                      <a16:colId xmlns:a16="http://schemas.microsoft.com/office/drawing/2014/main" val="588166567"/>
                    </a:ext>
                  </a:extLst>
                </a:gridCol>
                <a:gridCol w="740664">
                  <a:extLst>
                    <a:ext uri="{9D8B030D-6E8A-4147-A177-3AD203B41FA5}">
                      <a16:colId xmlns:a16="http://schemas.microsoft.com/office/drawing/2014/main" val="2210809270"/>
                    </a:ext>
                  </a:extLst>
                </a:gridCol>
                <a:gridCol w="740664">
                  <a:extLst>
                    <a:ext uri="{9D8B030D-6E8A-4147-A177-3AD203B41FA5}">
                      <a16:colId xmlns:a16="http://schemas.microsoft.com/office/drawing/2014/main" val="3526956309"/>
                    </a:ext>
                  </a:extLst>
                </a:gridCol>
                <a:gridCol w="740664">
                  <a:extLst>
                    <a:ext uri="{9D8B030D-6E8A-4147-A177-3AD203B41FA5}">
                      <a16:colId xmlns:a16="http://schemas.microsoft.com/office/drawing/2014/main" val="1670240718"/>
                    </a:ext>
                  </a:extLst>
                </a:gridCol>
                <a:gridCol w="740664">
                  <a:extLst>
                    <a:ext uri="{9D8B030D-6E8A-4147-A177-3AD203B41FA5}">
                      <a16:colId xmlns:a16="http://schemas.microsoft.com/office/drawing/2014/main" val="189348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392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- 2020-08-31 08:10:00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Merdeka Day! Great things are done when small efforts are put together. So let’s continue to stay united and in solidarity to overcome the global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4968290"/>
                  </a:ext>
                </a:extLst>
              </a:tr>
            </a:tbl>
          </a:graphicData>
        </a:graphic>
      </p:graphicFrame>
      <p:sp>
        <p:nvSpPr>
          <p:cNvPr id="4" name="Text Placeholder 3">
            <a:extLst>
              <a:ext uri="{FF2B5EF4-FFF2-40B4-BE49-F238E27FC236}">
                <a16:creationId xmlns:a16="http://schemas.microsoft.com/office/drawing/2014/main" id="{3EEEC54C-3E74-40D6-8047-0BAFED9F0ED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87145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952B3-9310-4428-9B98-EE41E507C027}"/>
              </a:ext>
            </a:extLst>
          </p:cNvPr>
          <p:cNvSpPr>
            <a:spLocks noGrp="1"/>
          </p:cNvSpPr>
          <p:nvPr>
            <p:ph type="title"/>
          </p:nvPr>
        </p:nvSpPr>
        <p:spPr/>
        <p:txBody>
          <a:bodyPr/>
          <a:lstStyle/>
          <a:p>
            <a:r>
              <a:rPr lang="en-US"/>
              <a:t>Facebook Own Posts Table | SCS Dairy MY - 2 of 19</a:t>
            </a:r>
          </a:p>
        </p:txBody>
      </p:sp>
      <p:graphicFrame>
        <p:nvGraphicFramePr>
          <p:cNvPr id="5" name="Table Placeholder 4">
            <a:extLst>
              <a:ext uri="{FF2B5EF4-FFF2-40B4-BE49-F238E27FC236}">
                <a16:creationId xmlns:a16="http://schemas.microsoft.com/office/drawing/2014/main" id="{04E6D75B-D280-4A69-B5C3-A8D05F546B80}"/>
              </a:ext>
            </a:extLst>
          </p:cNvPr>
          <p:cNvGraphicFramePr>
            <a:graphicFrameLocks noGrp="1"/>
          </p:cNvGraphicFramePr>
          <p:nvPr>
            <p:ph type="tbl" sz="quarter" idx="13"/>
            <p:extLst>
              <p:ext uri="{D42A27DB-BD31-4B8C-83A1-F6EECF244321}">
                <p14:modId xmlns:p14="http://schemas.microsoft.com/office/powerpoint/2010/main" val="254106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23519182"/>
                    </a:ext>
                  </a:extLst>
                </a:gridCol>
                <a:gridCol w="740664">
                  <a:extLst>
                    <a:ext uri="{9D8B030D-6E8A-4147-A177-3AD203B41FA5}">
                      <a16:colId xmlns:a16="http://schemas.microsoft.com/office/drawing/2014/main" val="407508787"/>
                    </a:ext>
                  </a:extLst>
                </a:gridCol>
                <a:gridCol w="740664">
                  <a:extLst>
                    <a:ext uri="{9D8B030D-6E8A-4147-A177-3AD203B41FA5}">
                      <a16:colId xmlns:a16="http://schemas.microsoft.com/office/drawing/2014/main" val="736330865"/>
                    </a:ext>
                  </a:extLst>
                </a:gridCol>
                <a:gridCol w="740664">
                  <a:extLst>
                    <a:ext uri="{9D8B030D-6E8A-4147-A177-3AD203B41FA5}">
                      <a16:colId xmlns:a16="http://schemas.microsoft.com/office/drawing/2014/main" val="519487379"/>
                    </a:ext>
                  </a:extLst>
                </a:gridCol>
                <a:gridCol w="740664">
                  <a:extLst>
                    <a:ext uri="{9D8B030D-6E8A-4147-A177-3AD203B41FA5}">
                      <a16:colId xmlns:a16="http://schemas.microsoft.com/office/drawing/2014/main" val="434442083"/>
                    </a:ext>
                  </a:extLst>
                </a:gridCol>
                <a:gridCol w="740664">
                  <a:extLst>
                    <a:ext uri="{9D8B030D-6E8A-4147-A177-3AD203B41FA5}">
                      <a16:colId xmlns:a16="http://schemas.microsoft.com/office/drawing/2014/main" val="2221360568"/>
                    </a:ext>
                  </a:extLst>
                </a:gridCol>
                <a:gridCol w="740664">
                  <a:extLst>
                    <a:ext uri="{9D8B030D-6E8A-4147-A177-3AD203B41FA5}">
                      <a16:colId xmlns:a16="http://schemas.microsoft.com/office/drawing/2014/main" val="673543950"/>
                    </a:ext>
                  </a:extLst>
                </a:gridCol>
                <a:gridCol w="740664">
                  <a:extLst>
                    <a:ext uri="{9D8B030D-6E8A-4147-A177-3AD203B41FA5}">
                      <a16:colId xmlns:a16="http://schemas.microsoft.com/office/drawing/2014/main" val="10892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989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- 2020-08-29 10:10:31</a:t>
                      </a:r>
                      <a:r>
                        <a:rPr kumimoji="0" lang="en-US" sz="1000" b="0" i="0" u="none" strike="noStrike" kern="1200" cap="none" spc="0" normalizeH="0" baseline="0" noProof="0">
                          <a:ln>
                            <a:noFill/>
                          </a:ln>
                          <a:solidFill>
                            <a:prstClr val="black"/>
                          </a:solidFill>
                          <a:effectLst/>
                          <a:uLnTx/>
                          <a:uFillTx/>
                          <a:latin typeface="+mn-lt"/>
                          <a:ea typeface="+mn-ea"/>
                          <a:cs typeface="+mn-cs"/>
                        </a:rPr>
                        <a:t>
 LAST 3 DAYS to win! Do not miss out on this amazing chance to walk away with RM20,000 worth of prizes! Participate now!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You can be the winner!
Click on this link to join now: https://wa.me/60194082600  
Participating outlets: AEON, AEON Big, Giant, and Mydin.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0445444"/>
                  </a:ext>
                </a:extLst>
              </a:tr>
            </a:tbl>
          </a:graphicData>
        </a:graphic>
      </p:graphicFrame>
      <p:sp>
        <p:nvSpPr>
          <p:cNvPr id="4" name="Text Placeholder 3">
            <a:extLst>
              <a:ext uri="{FF2B5EF4-FFF2-40B4-BE49-F238E27FC236}">
                <a16:creationId xmlns:a16="http://schemas.microsoft.com/office/drawing/2014/main" id="{A908A47E-EA9C-4ABC-BE79-7C045917571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368743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E65AB-4B69-4D37-9097-C9864F859344}"/>
              </a:ext>
            </a:extLst>
          </p:cNvPr>
          <p:cNvSpPr>
            <a:spLocks noGrp="1"/>
          </p:cNvSpPr>
          <p:nvPr>
            <p:ph type="title"/>
          </p:nvPr>
        </p:nvSpPr>
        <p:spPr/>
        <p:txBody>
          <a:bodyPr/>
          <a:lstStyle/>
          <a:p>
            <a:r>
              <a:rPr lang="en-US"/>
              <a:t>Facebook Own Posts Table | SCS Dairy MY - 3 of 19</a:t>
            </a:r>
          </a:p>
        </p:txBody>
      </p:sp>
      <p:graphicFrame>
        <p:nvGraphicFramePr>
          <p:cNvPr id="5" name="Table Placeholder 4">
            <a:extLst>
              <a:ext uri="{FF2B5EF4-FFF2-40B4-BE49-F238E27FC236}">
                <a16:creationId xmlns:a16="http://schemas.microsoft.com/office/drawing/2014/main" id="{F3FED893-942E-4BCC-A4B8-B63C62F254A8}"/>
              </a:ext>
            </a:extLst>
          </p:cNvPr>
          <p:cNvGraphicFramePr>
            <a:graphicFrameLocks noGrp="1"/>
          </p:cNvGraphicFramePr>
          <p:nvPr>
            <p:ph type="tbl" sz="quarter" idx="13"/>
            <p:extLst>
              <p:ext uri="{D42A27DB-BD31-4B8C-83A1-F6EECF244321}">
                <p14:modId xmlns:p14="http://schemas.microsoft.com/office/powerpoint/2010/main" val="256350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8144064"/>
                    </a:ext>
                  </a:extLst>
                </a:gridCol>
                <a:gridCol w="740664">
                  <a:extLst>
                    <a:ext uri="{9D8B030D-6E8A-4147-A177-3AD203B41FA5}">
                      <a16:colId xmlns:a16="http://schemas.microsoft.com/office/drawing/2014/main" val="145464976"/>
                    </a:ext>
                  </a:extLst>
                </a:gridCol>
                <a:gridCol w="740664">
                  <a:extLst>
                    <a:ext uri="{9D8B030D-6E8A-4147-A177-3AD203B41FA5}">
                      <a16:colId xmlns:a16="http://schemas.microsoft.com/office/drawing/2014/main" val="3294073665"/>
                    </a:ext>
                  </a:extLst>
                </a:gridCol>
                <a:gridCol w="740664">
                  <a:extLst>
                    <a:ext uri="{9D8B030D-6E8A-4147-A177-3AD203B41FA5}">
                      <a16:colId xmlns:a16="http://schemas.microsoft.com/office/drawing/2014/main" val="753058696"/>
                    </a:ext>
                  </a:extLst>
                </a:gridCol>
                <a:gridCol w="740664">
                  <a:extLst>
                    <a:ext uri="{9D8B030D-6E8A-4147-A177-3AD203B41FA5}">
                      <a16:colId xmlns:a16="http://schemas.microsoft.com/office/drawing/2014/main" val="4065129350"/>
                    </a:ext>
                  </a:extLst>
                </a:gridCol>
                <a:gridCol w="740664">
                  <a:extLst>
                    <a:ext uri="{9D8B030D-6E8A-4147-A177-3AD203B41FA5}">
                      <a16:colId xmlns:a16="http://schemas.microsoft.com/office/drawing/2014/main" val="178282296"/>
                    </a:ext>
                  </a:extLst>
                </a:gridCol>
                <a:gridCol w="740664">
                  <a:extLst>
                    <a:ext uri="{9D8B030D-6E8A-4147-A177-3AD203B41FA5}">
                      <a16:colId xmlns:a16="http://schemas.microsoft.com/office/drawing/2014/main" val="889354223"/>
                    </a:ext>
                  </a:extLst>
                </a:gridCol>
                <a:gridCol w="740664">
                  <a:extLst>
                    <a:ext uri="{9D8B030D-6E8A-4147-A177-3AD203B41FA5}">
                      <a16:colId xmlns:a16="http://schemas.microsoft.com/office/drawing/2014/main" val="1804442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177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- 2020-08-28 16:02:34</a:t>
                      </a:r>
                      <a:r>
                        <a:rPr kumimoji="0" lang="en-US" sz="1000" b="0" i="0" u="none" strike="noStrike" kern="1200" cap="none" spc="0" normalizeH="0" baseline="0" noProof="0">
                          <a:ln>
                            <a:noFill/>
                          </a:ln>
                          <a:solidFill>
                            <a:prstClr val="black"/>
                          </a:solidFill>
                          <a:effectLst/>
                          <a:uLnTx/>
                          <a:uFillTx/>
                          <a:latin typeface="+mn-lt"/>
                          <a:ea typeface="+mn-ea"/>
                          <a:cs typeface="+mn-cs"/>
                        </a:rPr>
                        <a:t>
 Rich vanilla pastry cream filled into a buttery mini tart shell and covered with fresh fruit make these tarts a true classic.
#SCSrecipes #JustAddSCS
Classic Fruit Tarts
Ingredients:
For the tart dough:
170g SCS Unsalted Butter (cold)
360g all-purpose flour
1 tbsp granulated sugar
1 tsp salt
63g vegetable shortening (cold)
118ml cold water
For the pastry cream:
2 tbsp SCS Unsalted Butter
355ml whole milk
¾ tsp salt
5 large egg yolks
150g sugar
3 tbsp cornstarch
½ tsp pure vanilla extract
For the fruit topping:
16 mandarin orange segments
3 kiwi fruits peeled halved and sliced
4 large strawberries hulled and sliced
55g blueberries
112g apple jelly
1 tsp water
Instructions for the dough:
1. Add flour, sugar, and salt to the bowl of a food processor. Pulse a few times to combine. Cut the cold SCS Unsalted Butter into cubes. Add to the flour mixture along with the vegetable shortening. Turn processor on and let run it for 5 seconds. Then drizzle in cold water. Keep processing until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4552028"/>
                  </a:ext>
                </a:extLst>
              </a:tr>
            </a:tbl>
          </a:graphicData>
        </a:graphic>
      </p:graphicFrame>
      <p:sp>
        <p:nvSpPr>
          <p:cNvPr id="4" name="Text Placeholder 3">
            <a:extLst>
              <a:ext uri="{FF2B5EF4-FFF2-40B4-BE49-F238E27FC236}">
                <a16:creationId xmlns:a16="http://schemas.microsoft.com/office/drawing/2014/main" id="{34A88EEF-65C9-4AFA-AFF6-AE13D0617EB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55886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B1D9-9368-42A9-B792-10249E940134}"/>
              </a:ext>
            </a:extLst>
          </p:cNvPr>
          <p:cNvSpPr>
            <a:spLocks noGrp="1"/>
          </p:cNvSpPr>
          <p:nvPr>
            <p:ph type="title"/>
          </p:nvPr>
        </p:nvSpPr>
        <p:spPr/>
        <p:txBody>
          <a:bodyPr/>
          <a:lstStyle/>
          <a:p>
            <a:r>
              <a:rPr lang="en-US"/>
              <a:t>Facebook Own Posts Table | SCS Dairy MY - 4 of 19</a:t>
            </a:r>
          </a:p>
        </p:txBody>
      </p:sp>
      <p:graphicFrame>
        <p:nvGraphicFramePr>
          <p:cNvPr id="5" name="Table Placeholder 4">
            <a:extLst>
              <a:ext uri="{FF2B5EF4-FFF2-40B4-BE49-F238E27FC236}">
                <a16:creationId xmlns:a16="http://schemas.microsoft.com/office/drawing/2014/main" id="{1B44EC71-9B41-4C88-B87F-5D1D8CC85B2F}"/>
              </a:ext>
            </a:extLst>
          </p:cNvPr>
          <p:cNvGraphicFramePr>
            <a:graphicFrameLocks noGrp="1"/>
          </p:cNvGraphicFramePr>
          <p:nvPr>
            <p:ph type="tbl" sz="quarter" idx="13"/>
            <p:extLst>
              <p:ext uri="{D42A27DB-BD31-4B8C-83A1-F6EECF244321}">
                <p14:modId xmlns:p14="http://schemas.microsoft.com/office/powerpoint/2010/main" val="288376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75729763"/>
                    </a:ext>
                  </a:extLst>
                </a:gridCol>
                <a:gridCol w="740664">
                  <a:extLst>
                    <a:ext uri="{9D8B030D-6E8A-4147-A177-3AD203B41FA5}">
                      <a16:colId xmlns:a16="http://schemas.microsoft.com/office/drawing/2014/main" val="3655230129"/>
                    </a:ext>
                  </a:extLst>
                </a:gridCol>
                <a:gridCol w="740664">
                  <a:extLst>
                    <a:ext uri="{9D8B030D-6E8A-4147-A177-3AD203B41FA5}">
                      <a16:colId xmlns:a16="http://schemas.microsoft.com/office/drawing/2014/main" val="126389249"/>
                    </a:ext>
                  </a:extLst>
                </a:gridCol>
                <a:gridCol w="740664">
                  <a:extLst>
                    <a:ext uri="{9D8B030D-6E8A-4147-A177-3AD203B41FA5}">
                      <a16:colId xmlns:a16="http://schemas.microsoft.com/office/drawing/2014/main" val="3184411848"/>
                    </a:ext>
                  </a:extLst>
                </a:gridCol>
                <a:gridCol w="740664">
                  <a:extLst>
                    <a:ext uri="{9D8B030D-6E8A-4147-A177-3AD203B41FA5}">
                      <a16:colId xmlns:a16="http://schemas.microsoft.com/office/drawing/2014/main" val="2022875890"/>
                    </a:ext>
                  </a:extLst>
                </a:gridCol>
                <a:gridCol w="740664">
                  <a:extLst>
                    <a:ext uri="{9D8B030D-6E8A-4147-A177-3AD203B41FA5}">
                      <a16:colId xmlns:a16="http://schemas.microsoft.com/office/drawing/2014/main" val="168753101"/>
                    </a:ext>
                  </a:extLst>
                </a:gridCol>
                <a:gridCol w="740664">
                  <a:extLst>
                    <a:ext uri="{9D8B030D-6E8A-4147-A177-3AD203B41FA5}">
                      <a16:colId xmlns:a16="http://schemas.microsoft.com/office/drawing/2014/main" val="3691416787"/>
                    </a:ext>
                  </a:extLst>
                </a:gridCol>
                <a:gridCol w="740664">
                  <a:extLst>
                    <a:ext uri="{9D8B030D-6E8A-4147-A177-3AD203B41FA5}">
                      <a16:colId xmlns:a16="http://schemas.microsoft.com/office/drawing/2014/main" val="4234607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378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- 2020-08-27 14:22:00</a:t>
                      </a:r>
                      <a:r>
                        <a:rPr kumimoji="0" lang="en-US" sz="1000" b="0" i="0" u="none" strike="noStrike" kern="1200" cap="none" spc="0" normalizeH="0" baseline="0" noProof="0">
                          <a:ln>
                            <a:noFill/>
                          </a:ln>
                          <a:solidFill>
                            <a:prstClr val="black"/>
                          </a:solidFill>
                          <a:effectLst/>
                          <a:uLnTx/>
                          <a:uFillTx/>
                          <a:latin typeface="+mn-lt"/>
                          <a:ea typeface="+mn-ea"/>
                          <a:cs typeface="+mn-cs"/>
                        </a:rPr>
                        <a:t>
 If you are new to baking, you don't have to go broke by purchasing every baking supply ever created. You can start by investing in some basic supplies which will make baking easier for you. A good set of measuring cups both liquid and dry, spoons, spatulas, mixing bowls, and baking pans will serve you well for any dish be it sweet or savory.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9018284"/>
                  </a:ext>
                </a:extLst>
              </a:tr>
            </a:tbl>
          </a:graphicData>
        </a:graphic>
      </p:graphicFrame>
      <p:sp>
        <p:nvSpPr>
          <p:cNvPr id="4" name="Text Placeholder 3">
            <a:extLst>
              <a:ext uri="{FF2B5EF4-FFF2-40B4-BE49-F238E27FC236}">
                <a16:creationId xmlns:a16="http://schemas.microsoft.com/office/drawing/2014/main" id="{0B564CC3-6A30-4594-948A-8C052FB53CB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16051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9A9F2-9161-4639-881A-10C990CF630A}"/>
              </a:ext>
            </a:extLst>
          </p:cNvPr>
          <p:cNvSpPr>
            <a:spLocks noGrp="1"/>
          </p:cNvSpPr>
          <p:nvPr>
            <p:ph type="title"/>
          </p:nvPr>
        </p:nvSpPr>
        <p:spPr/>
        <p:txBody>
          <a:bodyPr/>
          <a:lstStyle/>
          <a:p>
            <a:r>
              <a:rPr lang="en-US"/>
              <a:t>Facebook Own Posts Table | SCS Dairy MY - 5 of 19</a:t>
            </a:r>
          </a:p>
        </p:txBody>
      </p:sp>
      <p:graphicFrame>
        <p:nvGraphicFramePr>
          <p:cNvPr id="5" name="Table Placeholder 4">
            <a:extLst>
              <a:ext uri="{FF2B5EF4-FFF2-40B4-BE49-F238E27FC236}">
                <a16:creationId xmlns:a16="http://schemas.microsoft.com/office/drawing/2014/main" id="{7D49A138-3652-439B-958B-DF5BAF714671}"/>
              </a:ext>
            </a:extLst>
          </p:cNvPr>
          <p:cNvGraphicFramePr>
            <a:graphicFrameLocks noGrp="1"/>
          </p:cNvGraphicFramePr>
          <p:nvPr>
            <p:ph type="tbl" sz="quarter" idx="13"/>
            <p:extLst>
              <p:ext uri="{D42A27DB-BD31-4B8C-83A1-F6EECF244321}">
                <p14:modId xmlns:p14="http://schemas.microsoft.com/office/powerpoint/2010/main" val="343459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9228605"/>
                    </a:ext>
                  </a:extLst>
                </a:gridCol>
                <a:gridCol w="740664">
                  <a:extLst>
                    <a:ext uri="{9D8B030D-6E8A-4147-A177-3AD203B41FA5}">
                      <a16:colId xmlns:a16="http://schemas.microsoft.com/office/drawing/2014/main" val="676035667"/>
                    </a:ext>
                  </a:extLst>
                </a:gridCol>
                <a:gridCol w="740664">
                  <a:extLst>
                    <a:ext uri="{9D8B030D-6E8A-4147-A177-3AD203B41FA5}">
                      <a16:colId xmlns:a16="http://schemas.microsoft.com/office/drawing/2014/main" val="1245613308"/>
                    </a:ext>
                  </a:extLst>
                </a:gridCol>
                <a:gridCol w="740664">
                  <a:extLst>
                    <a:ext uri="{9D8B030D-6E8A-4147-A177-3AD203B41FA5}">
                      <a16:colId xmlns:a16="http://schemas.microsoft.com/office/drawing/2014/main" val="881783191"/>
                    </a:ext>
                  </a:extLst>
                </a:gridCol>
                <a:gridCol w="740664">
                  <a:extLst>
                    <a:ext uri="{9D8B030D-6E8A-4147-A177-3AD203B41FA5}">
                      <a16:colId xmlns:a16="http://schemas.microsoft.com/office/drawing/2014/main" val="3297556500"/>
                    </a:ext>
                  </a:extLst>
                </a:gridCol>
                <a:gridCol w="740664">
                  <a:extLst>
                    <a:ext uri="{9D8B030D-6E8A-4147-A177-3AD203B41FA5}">
                      <a16:colId xmlns:a16="http://schemas.microsoft.com/office/drawing/2014/main" val="1454995547"/>
                    </a:ext>
                  </a:extLst>
                </a:gridCol>
                <a:gridCol w="740664">
                  <a:extLst>
                    <a:ext uri="{9D8B030D-6E8A-4147-A177-3AD203B41FA5}">
                      <a16:colId xmlns:a16="http://schemas.microsoft.com/office/drawing/2014/main" val="1679737405"/>
                    </a:ext>
                  </a:extLst>
                </a:gridCol>
                <a:gridCol w="740664">
                  <a:extLst>
                    <a:ext uri="{9D8B030D-6E8A-4147-A177-3AD203B41FA5}">
                      <a16:colId xmlns:a16="http://schemas.microsoft.com/office/drawing/2014/main" val="247133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595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- 2020-08-25 13:45:38</a:t>
                      </a:r>
                      <a:r>
                        <a:rPr kumimoji="0" lang="en-US" sz="1000" b="0" i="0" u="none" strike="noStrike" kern="1200" cap="none" spc="0" normalizeH="0" baseline="0" noProof="0">
                          <a:ln>
                            <a:noFill/>
                          </a:ln>
                          <a:solidFill>
                            <a:prstClr val="black"/>
                          </a:solidFill>
                          <a:effectLst/>
                          <a:uLnTx/>
                          <a:uFillTx/>
                          <a:latin typeface="+mn-lt"/>
                          <a:ea typeface="+mn-ea"/>
                          <a:cs typeface="+mn-cs"/>
                        </a:rPr>
                        <a:t>
 Caramel Apple Cream Cheese Tart made with SCS Cream Cheese Spread is a delicious combination of flavours wrapped up in a sugar-cookie-like crust that you’ll just love.
#SCSrecipes #JustAddSCS
Caramel Apple Cream Cheese Tart
Ingredients for the crust: 
113g SCS Salted Butter (softened)
70g sugar
120g all-purpose flour
Ingredients for caramel layer:
284g caramel baking chips
Ingredients for cream cheese mixture;
200g SCS Cream Cheese Spread (softened) 
1 egg
70g sugar
½ tsp vanilla extract
½ tsp almond extract
Ingredients for the apples:
50g sugar
½ tsp ground cinnamon
¼ tsp nutmeg
460g apples, peeled, cored and chopped
1 tbsp lemon juice
Instructions:
For caramel layer:
1. Microwave caramel baking chips at 30 second intervals, stirring between until melted. Let it cool until room temperature.
For the crust:
1. Preheat oven to 218°C. Beat butter and 70g sugar with an electric mixer until light and fluffy. Add flour, mix thoroughly. Spread onto bottom and up 1 inch on the sides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6800723"/>
                  </a:ext>
                </a:extLst>
              </a:tr>
            </a:tbl>
          </a:graphicData>
        </a:graphic>
      </p:graphicFrame>
      <p:sp>
        <p:nvSpPr>
          <p:cNvPr id="4" name="Text Placeholder 3">
            <a:extLst>
              <a:ext uri="{FF2B5EF4-FFF2-40B4-BE49-F238E27FC236}">
                <a16:creationId xmlns:a16="http://schemas.microsoft.com/office/drawing/2014/main" id="{CD1F1246-C8DE-4BFC-AA11-DDA2D50E801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3873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2129E-19A9-4940-B7C7-41683481057C}"/>
              </a:ext>
            </a:extLst>
          </p:cNvPr>
          <p:cNvSpPr>
            <a:spLocks noGrp="1"/>
          </p:cNvSpPr>
          <p:nvPr>
            <p:ph type="title"/>
          </p:nvPr>
        </p:nvSpPr>
        <p:spPr/>
        <p:txBody>
          <a:bodyPr/>
          <a:lstStyle/>
          <a:p>
            <a:r>
              <a:rPr lang="en-US"/>
              <a:t>Facebook Own Posts Table | SCS Dairy MY - 6 of 19</a:t>
            </a:r>
          </a:p>
        </p:txBody>
      </p:sp>
      <p:graphicFrame>
        <p:nvGraphicFramePr>
          <p:cNvPr id="5" name="Table Placeholder 4">
            <a:extLst>
              <a:ext uri="{FF2B5EF4-FFF2-40B4-BE49-F238E27FC236}">
                <a16:creationId xmlns:a16="http://schemas.microsoft.com/office/drawing/2014/main" id="{A80E726F-AD30-4656-BEFF-8D0557D51B19}"/>
              </a:ext>
            </a:extLst>
          </p:cNvPr>
          <p:cNvGraphicFramePr>
            <a:graphicFrameLocks noGrp="1"/>
          </p:cNvGraphicFramePr>
          <p:nvPr>
            <p:ph type="tbl" sz="quarter" idx="13"/>
            <p:extLst>
              <p:ext uri="{D42A27DB-BD31-4B8C-83A1-F6EECF244321}">
                <p14:modId xmlns:p14="http://schemas.microsoft.com/office/powerpoint/2010/main" val="262404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4754662"/>
                    </a:ext>
                  </a:extLst>
                </a:gridCol>
                <a:gridCol w="740664">
                  <a:extLst>
                    <a:ext uri="{9D8B030D-6E8A-4147-A177-3AD203B41FA5}">
                      <a16:colId xmlns:a16="http://schemas.microsoft.com/office/drawing/2014/main" val="1398039986"/>
                    </a:ext>
                  </a:extLst>
                </a:gridCol>
                <a:gridCol w="740664">
                  <a:extLst>
                    <a:ext uri="{9D8B030D-6E8A-4147-A177-3AD203B41FA5}">
                      <a16:colId xmlns:a16="http://schemas.microsoft.com/office/drawing/2014/main" val="3797597861"/>
                    </a:ext>
                  </a:extLst>
                </a:gridCol>
                <a:gridCol w="740664">
                  <a:extLst>
                    <a:ext uri="{9D8B030D-6E8A-4147-A177-3AD203B41FA5}">
                      <a16:colId xmlns:a16="http://schemas.microsoft.com/office/drawing/2014/main" val="1268155392"/>
                    </a:ext>
                  </a:extLst>
                </a:gridCol>
                <a:gridCol w="740664">
                  <a:extLst>
                    <a:ext uri="{9D8B030D-6E8A-4147-A177-3AD203B41FA5}">
                      <a16:colId xmlns:a16="http://schemas.microsoft.com/office/drawing/2014/main" val="285774797"/>
                    </a:ext>
                  </a:extLst>
                </a:gridCol>
                <a:gridCol w="740664">
                  <a:extLst>
                    <a:ext uri="{9D8B030D-6E8A-4147-A177-3AD203B41FA5}">
                      <a16:colId xmlns:a16="http://schemas.microsoft.com/office/drawing/2014/main" val="787392987"/>
                    </a:ext>
                  </a:extLst>
                </a:gridCol>
                <a:gridCol w="740664">
                  <a:extLst>
                    <a:ext uri="{9D8B030D-6E8A-4147-A177-3AD203B41FA5}">
                      <a16:colId xmlns:a16="http://schemas.microsoft.com/office/drawing/2014/main" val="3460729076"/>
                    </a:ext>
                  </a:extLst>
                </a:gridCol>
                <a:gridCol w="740664">
                  <a:extLst>
                    <a:ext uri="{9D8B030D-6E8A-4147-A177-3AD203B41FA5}">
                      <a16:colId xmlns:a16="http://schemas.microsoft.com/office/drawing/2014/main" val="378012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305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- 2020-08-23 11:22:00</a:t>
                      </a:r>
                      <a:r>
                        <a:rPr kumimoji="0" lang="en-US" sz="1000" b="0" i="0" u="none" strike="noStrike" kern="1200" cap="none" spc="0" normalizeH="0" baseline="0" noProof="0">
                          <a:ln>
                            <a:noFill/>
                          </a:ln>
                          <a:solidFill>
                            <a:prstClr val="black"/>
                          </a:solidFill>
                          <a:effectLst/>
                          <a:uLnTx/>
                          <a:uFillTx/>
                          <a:latin typeface="+mn-lt"/>
                          <a:ea typeface="+mn-ea"/>
                          <a:cs typeface="+mn-cs"/>
                        </a:rPr>
                        <a:t>
 Purchase your favourite SCS and yobick products, and join our #yobickxSCS WhatsApp &amp; Menang contest! Exciting prizes worth RM20,000 can be yours! Take part in the contest now!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Try your luck now. Who knows, you might be the winner!
Click on this link to join now: https://wa.me/60194082600  
Participating outlets: AEON, AEON Big, Mydin and Giant.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878457"/>
                  </a:ext>
                </a:extLst>
              </a:tr>
            </a:tbl>
          </a:graphicData>
        </a:graphic>
      </p:graphicFrame>
      <p:sp>
        <p:nvSpPr>
          <p:cNvPr id="4" name="Text Placeholder 3">
            <a:extLst>
              <a:ext uri="{FF2B5EF4-FFF2-40B4-BE49-F238E27FC236}">
                <a16:creationId xmlns:a16="http://schemas.microsoft.com/office/drawing/2014/main" id="{9DA36EEE-637F-406D-8794-D9708DE8D9D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986896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379A-B7CF-4878-89A2-D36C33DAA0C9}"/>
              </a:ext>
            </a:extLst>
          </p:cNvPr>
          <p:cNvSpPr>
            <a:spLocks noGrp="1"/>
          </p:cNvSpPr>
          <p:nvPr>
            <p:ph type="title"/>
          </p:nvPr>
        </p:nvSpPr>
        <p:spPr/>
        <p:txBody>
          <a:bodyPr/>
          <a:lstStyle/>
          <a:p>
            <a:r>
              <a:rPr lang="en-US"/>
              <a:t>Facebook Own Posts Table | SCS Dairy MY - 7 of 19</a:t>
            </a:r>
          </a:p>
        </p:txBody>
      </p:sp>
      <p:graphicFrame>
        <p:nvGraphicFramePr>
          <p:cNvPr id="5" name="Table Placeholder 4">
            <a:extLst>
              <a:ext uri="{FF2B5EF4-FFF2-40B4-BE49-F238E27FC236}">
                <a16:creationId xmlns:a16="http://schemas.microsoft.com/office/drawing/2014/main" id="{FE496580-93FA-4709-AA59-2F553FA4B2B1}"/>
              </a:ext>
            </a:extLst>
          </p:cNvPr>
          <p:cNvGraphicFramePr>
            <a:graphicFrameLocks noGrp="1"/>
          </p:cNvGraphicFramePr>
          <p:nvPr>
            <p:ph type="tbl" sz="quarter" idx="13"/>
            <p:extLst>
              <p:ext uri="{D42A27DB-BD31-4B8C-83A1-F6EECF244321}">
                <p14:modId xmlns:p14="http://schemas.microsoft.com/office/powerpoint/2010/main" val="129861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33617462"/>
                    </a:ext>
                  </a:extLst>
                </a:gridCol>
                <a:gridCol w="740664">
                  <a:extLst>
                    <a:ext uri="{9D8B030D-6E8A-4147-A177-3AD203B41FA5}">
                      <a16:colId xmlns:a16="http://schemas.microsoft.com/office/drawing/2014/main" val="1183039455"/>
                    </a:ext>
                  </a:extLst>
                </a:gridCol>
                <a:gridCol w="740664">
                  <a:extLst>
                    <a:ext uri="{9D8B030D-6E8A-4147-A177-3AD203B41FA5}">
                      <a16:colId xmlns:a16="http://schemas.microsoft.com/office/drawing/2014/main" val="1880452056"/>
                    </a:ext>
                  </a:extLst>
                </a:gridCol>
                <a:gridCol w="740664">
                  <a:extLst>
                    <a:ext uri="{9D8B030D-6E8A-4147-A177-3AD203B41FA5}">
                      <a16:colId xmlns:a16="http://schemas.microsoft.com/office/drawing/2014/main" val="2019427104"/>
                    </a:ext>
                  </a:extLst>
                </a:gridCol>
                <a:gridCol w="740664">
                  <a:extLst>
                    <a:ext uri="{9D8B030D-6E8A-4147-A177-3AD203B41FA5}">
                      <a16:colId xmlns:a16="http://schemas.microsoft.com/office/drawing/2014/main" val="4151286631"/>
                    </a:ext>
                  </a:extLst>
                </a:gridCol>
                <a:gridCol w="740664">
                  <a:extLst>
                    <a:ext uri="{9D8B030D-6E8A-4147-A177-3AD203B41FA5}">
                      <a16:colId xmlns:a16="http://schemas.microsoft.com/office/drawing/2014/main" val="2713766966"/>
                    </a:ext>
                  </a:extLst>
                </a:gridCol>
                <a:gridCol w="740664">
                  <a:extLst>
                    <a:ext uri="{9D8B030D-6E8A-4147-A177-3AD203B41FA5}">
                      <a16:colId xmlns:a16="http://schemas.microsoft.com/office/drawing/2014/main" val="1379346384"/>
                    </a:ext>
                  </a:extLst>
                </a:gridCol>
                <a:gridCol w="740664">
                  <a:extLst>
                    <a:ext uri="{9D8B030D-6E8A-4147-A177-3AD203B41FA5}">
                      <a16:colId xmlns:a16="http://schemas.microsoft.com/office/drawing/2014/main" val="323091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211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- 2020-08-21 15:16:00</a:t>
                      </a:r>
                      <a:r>
                        <a:rPr kumimoji="0" lang="en-US" sz="1000" b="0" i="0" u="none" strike="noStrike" kern="1200" cap="none" spc="0" normalizeH="0" baseline="0" noProof="0">
                          <a:ln>
                            <a:noFill/>
                          </a:ln>
                          <a:solidFill>
                            <a:prstClr val="black"/>
                          </a:solidFill>
                          <a:effectLst/>
                          <a:uLnTx/>
                          <a:uFillTx/>
                          <a:latin typeface="+mn-lt"/>
                          <a:ea typeface="+mn-ea"/>
                          <a:cs typeface="+mn-cs"/>
                        </a:rPr>
                        <a:t>
 Wholesome goodness doesn’t get any better than SCS Salted Butter! Enjoy taste and convenience at the same time with SCS Portion Salted Butter. Smooth, creamy and convenient, spread it onto fresh and warm crêpes and relish that delicious buttery flavour!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40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- 2020-08-20 08:49:00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269687"/>
                  </a:ext>
                </a:extLst>
              </a:tr>
            </a:tbl>
          </a:graphicData>
        </a:graphic>
      </p:graphicFrame>
      <p:sp>
        <p:nvSpPr>
          <p:cNvPr id="4" name="Text Placeholder 3">
            <a:extLst>
              <a:ext uri="{FF2B5EF4-FFF2-40B4-BE49-F238E27FC236}">
                <a16:creationId xmlns:a16="http://schemas.microsoft.com/office/drawing/2014/main" id="{627ACE1E-00F9-4ECC-A922-6A42E57BC11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538116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0F77-7D09-4F34-80F1-E40DC1CA47D9}"/>
              </a:ext>
            </a:extLst>
          </p:cNvPr>
          <p:cNvSpPr>
            <a:spLocks noGrp="1"/>
          </p:cNvSpPr>
          <p:nvPr>
            <p:ph type="title"/>
          </p:nvPr>
        </p:nvSpPr>
        <p:spPr/>
        <p:txBody>
          <a:bodyPr/>
          <a:lstStyle/>
          <a:p>
            <a:r>
              <a:rPr lang="en-US"/>
              <a:t>Facebook Own Posts Table | SCS Dairy MY - 8 of 19</a:t>
            </a:r>
          </a:p>
        </p:txBody>
      </p:sp>
      <p:graphicFrame>
        <p:nvGraphicFramePr>
          <p:cNvPr id="5" name="Table Placeholder 4">
            <a:extLst>
              <a:ext uri="{FF2B5EF4-FFF2-40B4-BE49-F238E27FC236}">
                <a16:creationId xmlns:a16="http://schemas.microsoft.com/office/drawing/2014/main" id="{F20C40AE-C38A-47A7-88EE-DCBF29BF16D8}"/>
              </a:ext>
            </a:extLst>
          </p:cNvPr>
          <p:cNvGraphicFramePr>
            <a:graphicFrameLocks noGrp="1"/>
          </p:cNvGraphicFramePr>
          <p:nvPr>
            <p:ph type="tbl" sz="quarter" idx="13"/>
            <p:extLst>
              <p:ext uri="{D42A27DB-BD31-4B8C-83A1-F6EECF244321}">
                <p14:modId xmlns:p14="http://schemas.microsoft.com/office/powerpoint/2010/main" val="332735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84445222"/>
                    </a:ext>
                  </a:extLst>
                </a:gridCol>
                <a:gridCol w="740664">
                  <a:extLst>
                    <a:ext uri="{9D8B030D-6E8A-4147-A177-3AD203B41FA5}">
                      <a16:colId xmlns:a16="http://schemas.microsoft.com/office/drawing/2014/main" val="1048430340"/>
                    </a:ext>
                  </a:extLst>
                </a:gridCol>
                <a:gridCol w="740664">
                  <a:extLst>
                    <a:ext uri="{9D8B030D-6E8A-4147-A177-3AD203B41FA5}">
                      <a16:colId xmlns:a16="http://schemas.microsoft.com/office/drawing/2014/main" val="1847826112"/>
                    </a:ext>
                  </a:extLst>
                </a:gridCol>
                <a:gridCol w="740664">
                  <a:extLst>
                    <a:ext uri="{9D8B030D-6E8A-4147-A177-3AD203B41FA5}">
                      <a16:colId xmlns:a16="http://schemas.microsoft.com/office/drawing/2014/main" val="184815321"/>
                    </a:ext>
                  </a:extLst>
                </a:gridCol>
                <a:gridCol w="740664">
                  <a:extLst>
                    <a:ext uri="{9D8B030D-6E8A-4147-A177-3AD203B41FA5}">
                      <a16:colId xmlns:a16="http://schemas.microsoft.com/office/drawing/2014/main" val="3701429590"/>
                    </a:ext>
                  </a:extLst>
                </a:gridCol>
                <a:gridCol w="740664">
                  <a:extLst>
                    <a:ext uri="{9D8B030D-6E8A-4147-A177-3AD203B41FA5}">
                      <a16:colId xmlns:a16="http://schemas.microsoft.com/office/drawing/2014/main" val="4217957693"/>
                    </a:ext>
                  </a:extLst>
                </a:gridCol>
                <a:gridCol w="740664">
                  <a:extLst>
                    <a:ext uri="{9D8B030D-6E8A-4147-A177-3AD203B41FA5}">
                      <a16:colId xmlns:a16="http://schemas.microsoft.com/office/drawing/2014/main" val="3776395985"/>
                    </a:ext>
                  </a:extLst>
                </a:gridCol>
                <a:gridCol w="740664">
                  <a:extLst>
                    <a:ext uri="{9D8B030D-6E8A-4147-A177-3AD203B41FA5}">
                      <a16:colId xmlns:a16="http://schemas.microsoft.com/office/drawing/2014/main" val="412376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839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- 2020-08-19 12:35:47</a:t>
                      </a:r>
                      <a:r>
                        <a:rPr kumimoji="0" lang="en-US" sz="1000" b="0" i="0" u="none" strike="noStrike" kern="1200" cap="none" spc="0" normalizeH="0" baseline="0" noProof="0">
                          <a:ln>
                            <a:noFill/>
                          </a:ln>
                          <a:solidFill>
                            <a:prstClr val="black"/>
                          </a:solidFill>
                          <a:effectLst/>
                          <a:uLnTx/>
                          <a:uFillTx/>
                          <a:latin typeface="+mn-lt"/>
                          <a:ea typeface="+mn-ea"/>
                          <a:cs typeface="+mn-cs"/>
                        </a:rPr>
                        <a:t>
 Have you joined our #yobickxSCS WhatsApp &amp; Menang contest? Don’t miss out on the chance to win prizes worth RM20,000! You can be one of the lucky winners! Join now!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Maybe this prize has your name written on it!
Click on this link to join now: https://wa.me/60194082600  
Participating outlets: AEON, AEON Big, Giant, and Mydin.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2118742"/>
                  </a:ext>
                </a:extLst>
              </a:tr>
            </a:tbl>
          </a:graphicData>
        </a:graphic>
      </p:graphicFrame>
      <p:sp>
        <p:nvSpPr>
          <p:cNvPr id="4" name="Text Placeholder 3">
            <a:extLst>
              <a:ext uri="{FF2B5EF4-FFF2-40B4-BE49-F238E27FC236}">
                <a16:creationId xmlns:a16="http://schemas.microsoft.com/office/drawing/2014/main" id="{2E7775D3-B5C0-4C01-BA2D-AA7670AA0E7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27218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D722-789A-46D9-9F81-42AA66A89191}"/>
              </a:ext>
            </a:extLst>
          </p:cNvPr>
          <p:cNvSpPr>
            <a:spLocks noGrp="1"/>
          </p:cNvSpPr>
          <p:nvPr>
            <p:ph type="title"/>
          </p:nvPr>
        </p:nvSpPr>
        <p:spPr/>
        <p:txBody>
          <a:bodyPr/>
          <a:lstStyle/>
          <a:p>
            <a:r>
              <a:rPr lang="en-US"/>
              <a:t>Facebook Own Posts Table | SCS Dairy MY - 9 of 19</a:t>
            </a:r>
          </a:p>
        </p:txBody>
      </p:sp>
      <p:graphicFrame>
        <p:nvGraphicFramePr>
          <p:cNvPr id="5" name="Table Placeholder 4">
            <a:extLst>
              <a:ext uri="{FF2B5EF4-FFF2-40B4-BE49-F238E27FC236}">
                <a16:creationId xmlns:a16="http://schemas.microsoft.com/office/drawing/2014/main" id="{77AD8396-89CA-461D-8457-52426E6B418D}"/>
              </a:ext>
            </a:extLst>
          </p:cNvPr>
          <p:cNvGraphicFramePr>
            <a:graphicFrameLocks noGrp="1"/>
          </p:cNvGraphicFramePr>
          <p:nvPr>
            <p:ph type="tbl" sz="quarter" idx="13"/>
            <p:extLst>
              <p:ext uri="{D42A27DB-BD31-4B8C-83A1-F6EECF244321}">
                <p14:modId xmlns:p14="http://schemas.microsoft.com/office/powerpoint/2010/main" val="3445137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40729038"/>
                    </a:ext>
                  </a:extLst>
                </a:gridCol>
                <a:gridCol w="740664">
                  <a:extLst>
                    <a:ext uri="{9D8B030D-6E8A-4147-A177-3AD203B41FA5}">
                      <a16:colId xmlns:a16="http://schemas.microsoft.com/office/drawing/2014/main" val="872013342"/>
                    </a:ext>
                  </a:extLst>
                </a:gridCol>
                <a:gridCol w="740664">
                  <a:extLst>
                    <a:ext uri="{9D8B030D-6E8A-4147-A177-3AD203B41FA5}">
                      <a16:colId xmlns:a16="http://schemas.microsoft.com/office/drawing/2014/main" val="2788122073"/>
                    </a:ext>
                  </a:extLst>
                </a:gridCol>
                <a:gridCol w="740664">
                  <a:extLst>
                    <a:ext uri="{9D8B030D-6E8A-4147-A177-3AD203B41FA5}">
                      <a16:colId xmlns:a16="http://schemas.microsoft.com/office/drawing/2014/main" val="2359805458"/>
                    </a:ext>
                  </a:extLst>
                </a:gridCol>
                <a:gridCol w="740664">
                  <a:extLst>
                    <a:ext uri="{9D8B030D-6E8A-4147-A177-3AD203B41FA5}">
                      <a16:colId xmlns:a16="http://schemas.microsoft.com/office/drawing/2014/main" val="3548270776"/>
                    </a:ext>
                  </a:extLst>
                </a:gridCol>
                <a:gridCol w="740664">
                  <a:extLst>
                    <a:ext uri="{9D8B030D-6E8A-4147-A177-3AD203B41FA5}">
                      <a16:colId xmlns:a16="http://schemas.microsoft.com/office/drawing/2014/main" val="3174079807"/>
                    </a:ext>
                  </a:extLst>
                </a:gridCol>
                <a:gridCol w="740664">
                  <a:extLst>
                    <a:ext uri="{9D8B030D-6E8A-4147-A177-3AD203B41FA5}">
                      <a16:colId xmlns:a16="http://schemas.microsoft.com/office/drawing/2014/main" val="468088160"/>
                    </a:ext>
                  </a:extLst>
                </a:gridCol>
                <a:gridCol w="740664">
                  <a:extLst>
                    <a:ext uri="{9D8B030D-6E8A-4147-A177-3AD203B41FA5}">
                      <a16:colId xmlns:a16="http://schemas.microsoft.com/office/drawing/2014/main" val="325923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890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- 2020-08-17 14:33:31</a:t>
                      </a:r>
                      <a:r>
                        <a:rPr kumimoji="0" lang="en-US" sz="1000" b="0" i="0" u="none" strike="noStrike" kern="1200" cap="none" spc="0" normalizeH="0" baseline="0" noProof="0">
                          <a:ln>
                            <a:noFill/>
                          </a:ln>
                          <a:solidFill>
                            <a:prstClr val="black"/>
                          </a:solidFill>
                          <a:effectLst/>
                          <a:uLnTx/>
                          <a:uFillTx/>
                          <a:latin typeface="+mn-lt"/>
                          <a:ea typeface="+mn-ea"/>
                          <a:cs typeface="+mn-cs"/>
                        </a:rPr>
                        <a:t>
 These super simple tarts made with SCS Cream Cheese Spread and topped with fruits are delicious and refreshing! The goodness of SCS Cream Cheese Spread make these tarts totally irresistible! 
#SCSrecipes #JustAddSCS
Cream Cheese Tarts topped with Fruits
Ingredients:
200g SCS Cream Cheese Spread (softened)
397g condensed milk
78ml lemon juice
½ tsp vanilla extract
12 small tart shells (packaged)
Sliced fresh or frozen fruits of choice
Instructions:
1. Beat SCS Cream Cheese Spread in a large bowl until fluffy.
2. Gradually beat in condensed milk until smooth.
3. Stir in lemon juice and vanilla. Spoon into the tart shells which have been baked according to the package direction. 
4. Chill 2 hours or until set.
5. Top with fruits of choice.
Source: https://www.myorganizedchaos.net/2013/05/summer-dessert-cream-cheese-tarts-topped-with-fruit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8465916"/>
                  </a:ext>
                </a:extLst>
              </a:tr>
            </a:tbl>
          </a:graphicData>
        </a:graphic>
      </p:graphicFrame>
      <p:sp>
        <p:nvSpPr>
          <p:cNvPr id="4" name="Text Placeholder 3">
            <a:extLst>
              <a:ext uri="{FF2B5EF4-FFF2-40B4-BE49-F238E27FC236}">
                <a16:creationId xmlns:a16="http://schemas.microsoft.com/office/drawing/2014/main" id="{04F43035-8493-44AF-93FF-7DB7070208F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463793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C80B0-8F4F-4BC6-9C95-D344BBEB3CCD}"/>
              </a:ext>
            </a:extLst>
          </p:cNvPr>
          <p:cNvSpPr>
            <a:spLocks noGrp="1"/>
          </p:cNvSpPr>
          <p:nvPr>
            <p:ph type="title"/>
          </p:nvPr>
        </p:nvSpPr>
        <p:spPr/>
        <p:txBody>
          <a:bodyPr/>
          <a:lstStyle/>
          <a:p>
            <a:r>
              <a:rPr lang="en-US"/>
              <a:t>Facebook Own Posts Table | SCS Dairy MY - 10 of 19</a:t>
            </a:r>
          </a:p>
        </p:txBody>
      </p:sp>
      <p:graphicFrame>
        <p:nvGraphicFramePr>
          <p:cNvPr id="5" name="Table Placeholder 4">
            <a:extLst>
              <a:ext uri="{FF2B5EF4-FFF2-40B4-BE49-F238E27FC236}">
                <a16:creationId xmlns:a16="http://schemas.microsoft.com/office/drawing/2014/main" id="{57309150-4B16-461B-84A3-0C22B006DD9D}"/>
              </a:ext>
            </a:extLst>
          </p:cNvPr>
          <p:cNvGraphicFramePr>
            <a:graphicFrameLocks noGrp="1"/>
          </p:cNvGraphicFramePr>
          <p:nvPr>
            <p:ph type="tbl" sz="quarter" idx="13"/>
            <p:extLst>
              <p:ext uri="{D42A27DB-BD31-4B8C-83A1-F6EECF244321}">
                <p14:modId xmlns:p14="http://schemas.microsoft.com/office/powerpoint/2010/main" val="166926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60922595"/>
                    </a:ext>
                  </a:extLst>
                </a:gridCol>
                <a:gridCol w="740664">
                  <a:extLst>
                    <a:ext uri="{9D8B030D-6E8A-4147-A177-3AD203B41FA5}">
                      <a16:colId xmlns:a16="http://schemas.microsoft.com/office/drawing/2014/main" val="2941389487"/>
                    </a:ext>
                  </a:extLst>
                </a:gridCol>
                <a:gridCol w="740664">
                  <a:extLst>
                    <a:ext uri="{9D8B030D-6E8A-4147-A177-3AD203B41FA5}">
                      <a16:colId xmlns:a16="http://schemas.microsoft.com/office/drawing/2014/main" val="2771995111"/>
                    </a:ext>
                  </a:extLst>
                </a:gridCol>
                <a:gridCol w="740664">
                  <a:extLst>
                    <a:ext uri="{9D8B030D-6E8A-4147-A177-3AD203B41FA5}">
                      <a16:colId xmlns:a16="http://schemas.microsoft.com/office/drawing/2014/main" val="3606506858"/>
                    </a:ext>
                  </a:extLst>
                </a:gridCol>
                <a:gridCol w="740664">
                  <a:extLst>
                    <a:ext uri="{9D8B030D-6E8A-4147-A177-3AD203B41FA5}">
                      <a16:colId xmlns:a16="http://schemas.microsoft.com/office/drawing/2014/main" val="1002530504"/>
                    </a:ext>
                  </a:extLst>
                </a:gridCol>
                <a:gridCol w="740664">
                  <a:extLst>
                    <a:ext uri="{9D8B030D-6E8A-4147-A177-3AD203B41FA5}">
                      <a16:colId xmlns:a16="http://schemas.microsoft.com/office/drawing/2014/main" val="3487407562"/>
                    </a:ext>
                  </a:extLst>
                </a:gridCol>
                <a:gridCol w="740664">
                  <a:extLst>
                    <a:ext uri="{9D8B030D-6E8A-4147-A177-3AD203B41FA5}">
                      <a16:colId xmlns:a16="http://schemas.microsoft.com/office/drawing/2014/main" val="3614399319"/>
                    </a:ext>
                  </a:extLst>
                </a:gridCol>
                <a:gridCol w="740664">
                  <a:extLst>
                    <a:ext uri="{9D8B030D-6E8A-4147-A177-3AD203B41FA5}">
                      <a16:colId xmlns:a16="http://schemas.microsoft.com/office/drawing/2014/main" val="308803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08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- 2020-08-16 11:14:41</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SCS Butter and SCS Cheese are the winners of Babytalk &amp; Mama Papa Readers’ Choice Award 2020! 
The BabyTalk &amp; Mama Papa Readers’ Choice Awards is an annual list honoring the pregnancy &amp; parenting, baby &amp; children’s brands our readers love. For the nine (9th) year running since 2011, the Readers’ Choice Awards reflects the combined votes of more than 3,000 mothers who regularly shop for parenting &amp; baby products. Winning this prestigious award is a unique and trusted testimonial. 
SCS Butter has been a favourite of chefs and enjoyed by every generation since 1905. SCS Original Sliced Cheese and SCS Cream Cheese Spread boast unmatched taste and quality. 
We would like to thank all the mothers who voted for SCS and this award is a testimony of their support. We aim to continue delivering premium quality products to our community and maintain the love and trust of our valued consumers.
#SCSDairyMY #SCSButter #SCSCheese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9969452"/>
                  </a:ext>
                </a:extLst>
              </a:tr>
            </a:tbl>
          </a:graphicData>
        </a:graphic>
      </p:graphicFrame>
      <p:sp>
        <p:nvSpPr>
          <p:cNvPr id="4" name="Text Placeholder 3">
            <a:extLst>
              <a:ext uri="{FF2B5EF4-FFF2-40B4-BE49-F238E27FC236}">
                <a16:creationId xmlns:a16="http://schemas.microsoft.com/office/drawing/2014/main" id="{FB9D2011-0CF7-47BD-9AB0-0BE08DE9EF1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76751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1FCA-9F49-4510-90F9-0A160F314084}"/>
              </a:ext>
            </a:extLst>
          </p:cNvPr>
          <p:cNvSpPr>
            <a:spLocks noGrp="1"/>
          </p:cNvSpPr>
          <p:nvPr>
            <p:ph type="title"/>
          </p:nvPr>
        </p:nvSpPr>
        <p:spPr/>
        <p:txBody>
          <a:bodyPr/>
          <a:lstStyle/>
          <a:p>
            <a:r>
              <a:rPr lang="en-US"/>
              <a:t>Facebook Own Posts Table | SCS Dairy MY - 11 of 19</a:t>
            </a:r>
          </a:p>
        </p:txBody>
      </p:sp>
      <p:graphicFrame>
        <p:nvGraphicFramePr>
          <p:cNvPr id="5" name="Table Placeholder 4">
            <a:extLst>
              <a:ext uri="{FF2B5EF4-FFF2-40B4-BE49-F238E27FC236}">
                <a16:creationId xmlns:a16="http://schemas.microsoft.com/office/drawing/2014/main" id="{5E0B924B-19CC-4BCA-AF7E-B54A5A763E5E}"/>
              </a:ext>
            </a:extLst>
          </p:cNvPr>
          <p:cNvGraphicFramePr>
            <a:graphicFrameLocks noGrp="1"/>
          </p:cNvGraphicFramePr>
          <p:nvPr>
            <p:ph type="tbl" sz="quarter" idx="13"/>
            <p:extLst>
              <p:ext uri="{D42A27DB-BD31-4B8C-83A1-F6EECF244321}">
                <p14:modId xmlns:p14="http://schemas.microsoft.com/office/powerpoint/2010/main" val="17519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159771"/>
                    </a:ext>
                  </a:extLst>
                </a:gridCol>
                <a:gridCol w="740664">
                  <a:extLst>
                    <a:ext uri="{9D8B030D-6E8A-4147-A177-3AD203B41FA5}">
                      <a16:colId xmlns:a16="http://schemas.microsoft.com/office/drawing/2014/main" val="1678389016"/>
                    </a:ext>
                  </a:extLst>
                </a:gridCol>
                <a:gridCol w="740664">
                  <a:extLst>
                    <a:ext uri="{9D8B030D-6E8A-4147-A177-3AD203B41FA5}">
                      <a16:colId xmlns:a16="http://schemas.microsoft.com/office/drawing/2014/main" val="1722960917"/>
                    </a:ext>
                  </a:extLst>
                </a:gridCol>
                <a:gridCol w="740664">
                  <a:extLst>
                    <a:ext uri="{9D8B030D-6E8A-4147-A177-3AD203B41FA5}">
                      <a16:colId xmlns:a16="http://schemas.microsoft.com/office/drawing/2014/main" val="1618353320"/>
                    </a:ext>
                  </a:extLst>
                </a:gridCol>
                <a:gridCol w="740664">
                  <a:extLst>
                    <a:ext uri="{9D8B030D-6E8A-4147-A177-3AD203B41FA5}">
                      <a16:colId xmlns:a16="http://schemas.microsoft.com/office/drawing/2014/main" val="3349220189"/>
                    </a:ext>
                  </a:extLst>
                </a:gridCol>
                <a:gridCol w="740664">
                  <a:extLst>
                    <a:ext uri="{9D8B030D-6E8A-4147-A177-3AD203B41FA5}">
                      <a16:colId xmlns:a16="http://schemas.microsoft.com/office/drawing/2014/main" val="2019104015"/>
                    </a:ext>
                  </a:extLst>
                </a:gridCol>
                <a:gridCol w="740664">
                  <a:extLst>
                    <a:ext uri="{9D8B030D-6E8A-4147-A177-3AD203B41FA5}">
                      <a16:colId xmlns:a16="http://schemas.microsoft.com/office/drawing/2014/main" val="233738697"/>
                    </a:ext>
                  </a:extLst>
                </a:gridCol>
                <a:gridCol w="740664">
                  <a:extLst>
                    <a:ext uri="{9D8B030D-6E8A-4147-A177-3AD203B41FA5}">
                      <a16:colId xmlns:a16="http://schemas.microsoft.com/office/drawing/2014/main" val="225177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791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- 2020-08-15 13:51:00</a:t>
                      </a:r>
                      <a:r>
                        <a:rPr kumimoji="0" lang="en-US" sz="1000" b="0" i="0" u="none" strike="noStrike" kern="1200" cap="none" spc="0" normalizeH="0" baseline="0" noProof="0">
                          <a:ln>
                            <a:noFill/>
                          </a:ln>
                          <a:solidFill>
                            <a:prstClr val="black"/>
                          </a:solidFill>
                          <a:effectLst/>
                          <a:uLnTx/>
                          <a:uFillTx/>
                          <a:latin typeface="+mn-lt"/>
                          <a:ea typeface="+mn-ea"/>
                          <a:cs typeface="+mn-cs"/>
                        </a:rPr>
                        <a:t>
 This weekend is all about spreading joy and happiness with SCS Salted Spreadable Butter! Are you all set to spread some joy?
#SCSSpreadableButter #butter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9541249"/>
                  </a:ext>
                </a:extLst>
              </a:tr>
            </a:tbl>
          </a:graphicData>
        </a:graphic>
      </p:graphicFrame>
      <p:sp>
        <p:nvSpPr>
          <p:cNvPr id="4" name="Text Placeholder 3">
            <a:extLst>
              <a:ext uri="{FF2B5EF4-FFF2-40B4-BE49-F238E27FC236}">
                <a16:creationId xmlns:a16="http://schemas.microsoft.com/office/drawing/2014/main" id="{09F26583-2F3E-41B9-BF88-0AE4FFBF389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24980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CF7E-54A1-4BEC-A8C4-69C8E305A3FB}"/>
              </a:ext>
            </a:extLst>
          </p:cNvPr>
          <p:cNvSpPr>
            <a:spLocks noGrp="1"/>
          </p:cNvSpPr>
          <p:nvPr>
            <p:ph type="title"/>
          </p:nvPr>
        </p:nvSpPr>
        <p:spPr/>
        <p:txBody>
          <a:bodyPr/>
          <a:lstStyle/>
          <a:p>
            <a:r>
              <a:rPr lang="en-US"/>
              <a:t>Facebook Own Posts Table | SCS Dairy MY - 12 of 19</a:t>
            </a:r>
          </a:p>
        </p:txBody>
      </p:sp>
      <p:graphicFrame>
        <p:nvGraphicFramePr>
          <p:cNvPr id="5" name="Table Placeholder 4">
            <a:extLst>
              <a:ext uri="{FF2B5EF4-FFF2-40B4-BE49-F238E27FC236}">
                <a16:creationId xmlns:a16="http://schemas.microsoft.com/office/drawing/2014/main" id="{BCED95FF-6A46-481D-B3C3-AD9329590F1C}"/>
              </a:ext>
            </a:extLst>
          </p:cNvPr>
          <p:cNvGraphicFramePr>
            <a:graphicFrameLocks noGrp="1"/>
          </p:cNvGraphicFramePr>
          <p:nvPr>
            <p:ph type="tbl" sz="quarter" idx="13"/>
            <p:extLst>
              <p:ext uri="{D42A27DB-BD31-4B8C-83A1-F6EECF244321}">
                <p14:modId xmlns:p14="http://schemas.microsoft.com/office/powerpoint/2010/main" val="271148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2393203"/>
                    </a:ext>
                  </a:extLst>
                </a:gridCol>
                <a:gridCol w="740664">
                  <a:extLst>
                    <a:ext uri="{9D8B030D-6E8A-4147-A177-3AD203B41FA5}">
                      <a16:colId xmlns:a16="http://schemas.microsoft.com/office/drawing/2014/main" val="1245168198"/>
                    </a:ext>
                  </a:extLst>
                </a:gridCol>
                <a:gridCol w="740664">
                  <a:extLst>
                    <a:ext uri="{9D8B030D-6E8A-4147-A177-3AD203B41FA5}">
                      <a16:colId xmlns:a16="http://schemas.microsoft.com/office/drawing/2014/main" val="1561568669"/>
                    </a:ext>
                  </a:extLst>
                </a:gridCol>
                <a:gridCol w="740664">
                  <a:extLst>
                    <a:ext uri="{9D8B030D-6E8A-4147-A177-3AD203B41FA5}">
                      <a16:colId xmlns:a16="http://schemas.microsoft.com/office/drawing/2014/main" val="4266679826"/>
                    </a:ext>
                  </a:extLst>
                </a:gridCol>
                <a:gridCol w="740664">
                  <a:extLst>
                    <a:ext uri="{9D8B030D-6E8A-4147-A177-3AD203B41FA5}">
                      <a16:colId xmlns:a16="http://schemas.microsoft.com/office/drawing/2014/main" val="2987741206"/>
                    </a:ext>
                  </a:extLst>
                </a:gridCol>
                <a:gridCol w="740664">
                  <a:extLst>
                    <a:ext uri="{9D8B030D-6E8A-4147-A177-3AD203B41FA5}">
                      <a16:colId xmlns:a16="http://schemas.microsoft.com/office/drawing/2014/main" val="3733653452"/>
                    </a:ext>
                  </a:extLst>
                </a:gridCol>
                <a:gridCol w="740664">
                  <a:extLst>
                    <a:ext uri="{9D8B030D-6E8A-4147-A177-3AD203B41FA5}">
                      <a16:colId xmlns:a16="http://schemas.microsoft.com/office/drawing/2014/main" val="3629762977"/>
                    </a:ext>
                  </a:extLst>
                </a:gridCol>
                <a:gridCol w="740664">
                  <a:extLst>
                    <a:ext uri="{9D8B030D-6E8A-4147-A177-3AD203B41FA5}">
                      <a16:colId xmlns:a16="http://schemas.microsoft.com/office/drawing/2014/main" val="344398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59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- 2020-08-14 12:15:00</a:t>
                      </a:r>
                      <a:r>
                        <a:rPr kumimoji="0" lang="en-US" sz="1000" b="0" i="0" u="none" strike="noStrike" kern="1200" cap="none" spc="0" normalizeH="0" baseline="0" noProof="0">
                          <a:ln>
                            <a:noFill/>
                          </a:ln>
                          <a:solidFill>
                            <a:prstClr val="black"/>
                          </a:solidFill>
                          <a:effectLst/>
                          <a:uLnTx/>
                          <a:uFillTx/>
                          <a:latin typeface="+mn-lt"/>
                          <a:ea typeface="+mn-ea"/>
                          <a:cs typeface="+mn-cs"/>
                        </a:rPr>
                        <a:t>
 Grab your favourite SCS and yobick products from any of the participating outlets today and take part in our exciting #yobickxSCS WhatsApp &amp; Menang contest! Prizes worth RM20,000 are waiting for you! Follow the simple steps below to join!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Wait no further! Just click on this link to join now: https://wa.me/60194082600
Participating outlets: AEON, AEON Big, Giant, and Mydin.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2892057"/>
                  </a:ext>
                </a:extLst>
              </a:tr>
            </a:tbl>
          </a:graphicData>
        </a:graphic>
      </p:graphicFrame>
      <p:sp>
        <p:nvSpPr>
          <p:cNvPr id="4" name="Text Placeholder 3">
            <a:extLst>
              <a:ext uri="{FF2B5EF4-FFF2-40B4-BE49-F238E27FC236}">
                <a16:creationId xmlns:a16="http://schemas.microsoft.com/office/drawing/2014/main" id="{5A3515AD-E0E3-4D7C-9ED4-A9F124B2315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960207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A1879-A9FD-4F76-B080-0559BFCDE8C6}"/>
              </a:ext>
            </a:extLst>
          </p:cNvPr>
          <p:cNvSpPr>
            <a:spLocks noGrp="1"/>
          </p:cNvSpPr>
          <p:nvPr>
            <p:ph type="title"/>
          </p:nvPr>
        </p:nvSpPr>
        <p:spPr/>
        <p:txBody>
          <a:bodyPr/>
          <a:lstStyle/>
          <a:p>
            <a:r>
              <a:rPr lang="en-US"/>
              <a:t>Facebook Own Posts Table | SCS Dairy MY - 13 of 19</a:t>
            </a:r>
          </a:p>
        </p:txBody>
      </p:sp>
      <p:graphicFrame>
        <p:nvGraphicFramePr>
          <p:cNvPr id="5" name="Table Placeholder 4">
            <a:extLst>
              <a:ext uri="{FF2B5EF4-FFF2-40B4-BE49-F238E27FC236}">
                <a16:creationId xmlns:a16="http://schemas.microsoft.com/office/drawing/2014/main" id="{54C6207E-515D-4CBB-AE68-D697337A720C}"/>
              </a:ext>
            </a:extLst>
          </p:cNvPr>
          <p:cNvGraphicFramePr>
            <a:graphicFrameLocks noGrp="1"/>
          </p:cNvGraphicFramePr>
          <p:nvPr>
            <p:ph type="tbl" sz="quarter" idx="13"/>
            <p:extLst>
              <p:ext uri="{D42A27DB-BD31-4B8C-83A1-F6EECF244321}">
                <p14:modId xmlns:p14="http://schemas.microsoft.com/office/powerpoint/2010/main" val="428547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34555701"/>
                    </a:ext>
                  </a:extLst>
                </a:gridCol>
                <a:gridCol w="740664">
                  <a:extLst>
                    <a:ext uri="{9D8B030D-6E8A-4147-A177-3AD203B41FA5}">
                      <a16:colId xmlns:a16="http://schemas.microsoft.com/office/drawing/2014/main" val="1201342729"/>
                    </a:ext>
                  </a:extLst>
                </a:gridCol>
                <a:gridCol w="740664">
                  <a:extLst>
                    <a:ext uri="{9D8B030D-6E8A-4147-A177-3AD203B41FA5}">
                      <a16:colId xmlns:a16="http://schemas.microsoft.com/office/drawing/2014/main" val="2368463154"/>
                    </a:ext>
                  </a:extLst>
                </a:gridCol>
                <a:gridCol w="740664">
                  <a:extLst>
                    <a:ext uri="{9D8B030D-6E8A-4147-A177-3AD203B41FA5}">
                      <a16:colId xmlns:a16="http://schemas.microsoft.com/office/drawing/2014/main" val="328727832"/>
                    </a:ext>
                  </a:extLst>
                </a:gridCol>
                <a:gridCol w="740664">
                  <a:extLst>
                    <a:ext uri="{9D8B030D-6E8A-4147-A177-3AD203B41FA5}">
                      <a16:colId xmlns:a16="http://schemas.microsoft.com/office/drawing/2014/main" val="3793245753"/>
                    </a:ext>
                  </a:extLst>
                </a:gridCol>
                <a:gridCol w="740664">
                  <a:extLst>
                    <a:ext uri="{9D8B030D-6E8A-4147-A177-3AD203B41FA5}">
                      <a16:colId xmlns:a16="http://schemas.microsoft.com/office/drawing/2014/main" val="1739900874"/>
                    </a:ext>
                  </a:extLst>
                </a:gridCol>
                <a:gridCol w="740664">
                  <a:extLst>
                    <a:ext uri="{9D8B030D-6E8A-4147-A177-3AD203B41FA5}">
                      <a16:colId xmlns:a16="http://schemas.microsoft.com/office/drawing/2014/main" val="3945268907"/>
                    </a:ext>
                  </a:extLst>
                </a:gridCol>
                <a:gridCol w="740664">
                  <a:extLst>
                    <a:ext uri="{9D8B030D-6E8A-4147-A177-3AD203B41FA5}">
                      <a16:colId xmlns:a16="http://schemas.microsoft.com/office/drawing/2014/main" val="190844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885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- 2020-08-13 15:11:00</a:t>
                      </a:r>
                      <a:r>
                        <a:rPr kumimoji="0" lang="en-US" sz="1000" b="0" i="0" u="none" strike="noStrike" kern="1200" cap="none" spc="0" normalizeH="0" baseline="0" noProof="0">
                          <a:ln>
                            <a:noFill/>
                          </a:ln>
                          <a:solidFill>
                            <a:prstClr val="black"/>
                          </a:solidFill>
                          <a:effectLst/>
                          <a:uLnTx/>
                          <a:uFillTx/>
                          <a:latin typeface="+mn-lt"/>
                          <a:ea typeface="+mn-ea"/>
                          <a:cs typeface="+mn-cs"/>
                        </a:rPr>
                        <a:t>
 Give a flavourful twist to your snacks or enjoy a melty and delicious grilled cheese sandwich with SCS Original Sliced Cheese.
#SCSdairy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3090593"/>
                  </a:ext>
                </a:extLst>
              </a:tr>
            </a:tbl>
          </a:graphicData>
        </a:graphic>
      </p:graphicFrame>
      <p:sp>
        <p:nvSpPr>
          <p:cNvPr id="4" name="Text Placeholder 3">
            <a:extLst>
              <a:ext uri="{FF2B5EF4-FFF2-40B4-BE49-F238E27FC236}">
                <a16:creationId xmlns:a16="http://schemas.microsoft.com/office/drawing/2014/main" id="{84D4A175-9806-49A1-B375-9FD0ACA2018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44399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3AC1A-82D6-46D8-A334-66B023A7EE9E}"/>
              </a:ext>
            </a:extLst>
          </p:cNvPr>
          <p:cNvSpPr>
            <a:spLocks noGrp="1"/>
          </p:cNvSpPr>
          <p:nvPr>
            <p:ph type="title"/>
          </p:nvPr>
        </p:nvSpPr>
        <p:spPr/>
        <p:txBody>
          <a:bodyPr/>
          <a:lstStyle/>
          <a:p>
            <a:r>
              <a:rPr lang="en-US"/>
              <a:t>Facebook Own Posts Table | SCS Dairy MY - 14 of 19</a:t>
            </a:r>
          </a:p>
        </p:txBody>
      </p:sp>
      <p:graphicFrame>
        <p:nvGraphicFramePr>
          <p:cNvPr id="5" name="Table Placeholder 4">
            <a:extLst>
              <a:ext uri="{FF2B5EF4-FFF2-40B4-BE49-F238E27FC236}">
                <a16:creationId xmlns:a16="http://schemas.microsoft.com/office/drawing/2014/main" id="{48B1C020-3051-4E34-8029-9B4EE3669D95}"/>
              </a:ext>
            </a:extLst>
          </p:cNvPr>
          <p:cNvGraphicFramePr>
            <a:graphicFrameLocks noGrp="1"/>
          </p:cNvGraphicFramePr>
          <p:nvPr>
            <p:ph type="tbl" sz="quarter" idx="13"/>
            <p:extLst>
              <p:ext uri="{D42A27DB-BD31-4B8C-83A1-F6EECF244321}">
                <p14:modId xmlns:p14="http://schemas.microsoft.com/office/powerpoint/2010/main" val="279061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96938997"/>
                    </a:ext>
                  </a:extLst>
                </a:gridCol>
                <a:gridCol w="740664">
                  <a:extLst>
                    <a:ext uri="{9D8B030D-6E8A-4147-A177-3AD203B41FA5}">
                      <a16:colId xmlns:a16="http://schemas.microsoft.com/office/drawing/2014/main" val="49006964"/>
                    </a:ext>
                  </a:extLst>
                </a:gridCol>
                <a:gridCol w="740664">
                  <a:extLst>
                    <a:ext uri="{9D8B030D-6E8A-4147-A177-3AD203B41FA5}">
                      <a16:colId xmlns:a16="http://schemas.microsoft.com/office/drawing/2014/main" val="1210634932"/>
                    </a:ext>
                  </a:extLst>
                </a:gridCol>
                <a:gridCol w="740664">
                  <a:extLst>
                    <a:ext uri="{9D8B030D-6E8A-4147-A177-3AD203B41FA5}">
                      <a16:colId xmlns:a16="http://schemas.microsoft.com/office/drawing/2014/main" val="1808152274"/>
                    </a:ext>
                  </a:extLst>
                </a:gridCol>
                <a:gridCol w="740664">
                  <a:extLst>
                    <a:ext uri="{9D8B030D-6E8A-4147-A177-3AD203B41FA5}">
                      <a16:colId xmlns:a16="http://schemas.microsoft.com/office/drawing/2014/main" val="4158107275"/>
                    </a:ext>
                  </a:extLst>
                </a:gridCol>
                <a:gridCol w="740664">
                  <a:extLst>
                    <a:ext uri="{9D8B030D-6E8A-4147-A177-3AD203B41FA5}">
                      <a16:colId xmlns:a16="http://schemas.microsoft.com/office/drawing/2014/main" val="215218928"/>
                    </a:ext>
                  </a:extLst>
                </a:gridCol>
                <a:gridCol w="740664">
                  <a:extLst>
                    <a:ext uri="{9D8B030D-6E8A-4147-A177-3AD203B41FA5}">
                      <a16:colId xmlns:a16="http://schemas.microsoft.com/office/drawing/2014/main" val="2943271395"/>
                    </a:ext>
                  </a:extLst>
                </a:gridCol>
                <a:gridCol w="740664">
                  <a:extLst>
                    <a:ext uri="{9D8B030D-6E8A-4147-A177-3AD203B41FA5}">
                      <a16:colId xmlns:a16="http://schemas.microsoft.com/office/drawing/2014/main" val="47284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807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- 2020-08-12 13:32:14</a:t>
                      </a:r>
                      <a:r>
                        <a:rPr kumimoji="0" lang="en-US" sz="1000" b="0" i="0" u="none" strike="noStrike" kern="1200" cap="none" spc="0" normalizeH="0" baseline="0" noProof="0">
                          <a:ln>
                            <a:noFill/>
                          </a:ln>
                          <a:solidFill>
                            <a:prstClr val="black"/>
                          </a:solidFill>
                          <a:effectLst/>
                          <a:uLnTx/>
                          <a:uFillTx/>
                          <a:latin typeface="+mn-lt"/>
                          <a:ea typeface="+mn-ea"/>
                          <a:cs typeface="+mn-cs"/>
                        </a:rPr>
                        <a:t>
 This mouthwatering three layered Speculoos Drip Cake with a delicious buttercream made with SCS Unsalted Butter and white chocolate ganache is something you don’t wanna miss!
Speculoos Drip Cake
Ingredients:
For the cake:
400g SCS Unsalted Butter
400g light brown sugar
400g self raising flour
8 medium eggs
2 tsp baking powder
Ingredients for the buttercream:
227g SCS Unsalted Butter (room temperature)
500g icing sugar
300g speculoos spread
Ingredients for the ganache:
450g white chocolate (chopped)
150ml double cream
Ingredients for decoration:
Speculoos buttercream made with SCS Unsalted Butter
200g speculoos spread
10 speculoos biscuits
Ganache
Instructions for the cake:
1. Preheat oven to 180°C and line three 8"/20cm cake tins with parchment paper.
2. Add SCS Unsalted Butter and sugar to a bowl, and beat until light and fluffy. 
3. Add in flour, eggs and baking powder and beat again until a smooth cake mixture is formed.
4. Split evenly between the three tins and bake in the 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6073460"/>
                  </a:ext>
                </a:extLst>
              </a:tr>
            </a:tbl>
          </a:graphicData>
        </a:graphic>
      </p:graphicFrame>
      <p:sp>
        <p:nvSpPr>
          <p:cNvPr id="4" name="Text Placeholder 3">
            <a:extLst>
              <a:ext uri="{FF2B5EF4-FFF2-40B4-BE49-F238E27FC236}">
                <a16:creationId xmlns:a16="http://schemas.microsoft.com/office/drawing/2014/main" id="{FF94171E-20CF-4B5F-9BFE-E5948FD5CE8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99634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41E4-7C3F-4650-9A36-D6F24CA09E9D}"/>
              </a:ext>
            </a:extLst>
          </p:cNvPr>
          <p:cNvSpPr>
            <a:spLocks noGrp="1"/>
          </p:cNvSpPr>
          <p:nvPr>
            <p:ph type="title"/>
          </p:nvPr>
        </p:nvSpPr>
        <p:spPr/>
        <p:txBody>
          <a:bodyPr/>
          <a:lstStyle/>
          <a:p>
            <a:r>
              <a:rPr lang="en-US"/>
              <a:t>Facebook Own Posts Table | SCS Dairy MY - 15 of 19</a:t>
            </a:r>
          </a:p>
        </p:txBody>
      </p:sp>
      <p:graphicFrame>
        <p:nvGraphicFramePr>
          <p:cNvPr id="5" name="Table Placeholder 4">
            <a:extLst>
              <a:ext uri="{FF2B5EF4-FFF2-40B4-BE49-F238E27FC236}">
                <a16:creationId xmlns:a16="http://schemas.microsoft.com/office/drawing/2014/main" id="{29783E5D-3A4E-40C0-A3CD-4D93AEEC9393}"/>
              </a:ext>
            </a:extLst>
          </p:cNvPr>
          <p:cNvGraphicFramePr>
            <a:graphicFrameLocks noGrp="1"/>
          </p:cNvGraphicFramePr>
          <p:nvPr>
            <p:ph type="tbl" sz="quarter" idx="13"/>
            <p:extLst>
              <p:ext uri="{D42A27DB-BD31-4B8C-83A1-F6EECF244321}">
                <p14:modId xmlns:p14="http://schemas.microsoft.com/office/powerpoint/2010/main" val="58947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33420973"/>
                    </a:ext>
                  </a:extLst>
                </a:gridCol>
                <a:gridCol w="740664">
                  <a:extLst>
                    <a:ext uri="{9D8B030D-6E8A-4147-A177-3AD203B41FA5}">
                      <a16:colId xmlns:a16="http://schemas.microsoft.com/office/drawing/2014/main" val="2452374580"/>
                    </a:ext>
                  </a:extLst>
                </a:gridCol>
                <a:gridCol w="740664">
                  <a:extLst>
                    <a:ext uri="{9D8B030D-6E8A-4147-A177-3AD203B41FA5}">
                      <a16:colId xmlns:a16="http://schemas.microsoft.com/office/drawing/2014/main" val="195671927"/>
                    </a:ext>
                  </a:extLst>
                </a:gridCol>
                <a:gridCol w="740664">
                  <a:extLst>
                    <a:ext uri="{9D8B030D-6E8A-4147-A177-3AD203B41FA5}">
                      <a16:colId xmlns:a16="http://schemas.microsoft.com/office/drawing/2014/main" val="3595778584"/>
                    </a:ext>
                  </a:extLst>
                </a:gridCol>
                <a:gridCol w="740664">
                  <a:extLst>
                    <a:ext uri="{9D8B030D-6E8A-4147-A177-3AD203B41FA5}">
                      <a16:colId xmlns:a16="http://schemas.microsoft.com/office/drawing/2014/main" val="237879475"/>
                    </a:ext>
                  </a:extLst>
                </a:gridCol>
                <a:gridCol w="740664">
                  <a:extLst>
                    <a:ext uri="{9D8B030D-6E8A-4147-A177-3AD203B41FA5}">
                      <a16:colId xmlns:a16="http://schemas.microsoft.com/office/drawing/2014/main" val="2976967528"/>
                    </a:ext>
                  </a:extLst>
                </a:gridCol>
                <a:gridCol w="740664">
                  <a:extLst>
                    <a:ext uri="{9D8B030D-6E8A-4147-A177-3AD203B41FA5}">
                      <a16:colId xmlns:a16="http://schemas.microsoft.com/office/drawing/2014/main" val="361656199"/>
                    </a:ext>
                  </a:extLst>
                </a:gridCol>
                <a:gridCol w="740664">
                  <a:extLst>
                    <a:ext uri="{9D8B030D-6E8A-4147-A177-3AD203B41FA5}">
                      <a16:colId xmlns:a16="http://schemas.microsoft.com/office/drawing/2014/main" val="298306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255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- 2020-08-11 11:23:00</a:t>
                      </a:r>
                      <a:r>
                        <a:rPr kumimoji="0" lang="en-US" sz="1000" b="0" i="0" u="none" strike="noStrike" kern="1200" cap="none" spc="0" normalizeH="0" baseline="0" noProof="0">
                          <a:ln>
                            <a:noFill/>
                          </a:ln>
                          <a:solidFill>
                            <a:prstClr val="black"/>
                          </a:solidFill>
                          <a:effectLst/>
                          <a:uLnTx/>
                          <a:uFillTx/>
                          <a:latin typeface="+mn-lt"/>
                          <a:ea typeface="+mn-ea"/>
                          <a:cs typeface="+mn-cs"/>
                        </a:rPr>
                        <a:t>
 Take a bite of heaven with this delicious Sakura Cheese Mousse made with SCS Salted Butter, SCS Cream Cheese Spread and yobick Sakura! 
Don’t forget to join our #yobickxSCS WhatsApp &amp; Menang contest! You can be that lucky person to win RM20,000 worth of prizes! 
Click on this link to join now: https://wa.me/60194082600 
Sakura Cheese Mousse
Ingredients for Base:
60g SCS Salted Butter (melted)
100g cookie crumbs
Ingredients for Cream Cheese Mousse:
200g SCS Cream Cheese Spread
200ml yobick Sakura
50g sugar
100ml water
8g gelatine powder
125ml whipping cream
2 drops of pink food coloring
Ingredients for Topping:
100g strawberry jam
100ml whipping cream
Ingredients for Decoration:
6 sticks of cigarette biscuits
6 sandwich cookies
1 tsp colored rice
Instructions:
1. Mix melted SCS Salted Butter and cookie crumbs until well combined. Set aside.
2. Beat SCS Cream Cheese Spread and sugar until soft.
3. Dissolve gelatine powder in water and stir well. Add gelatine liquid to the batter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7762205"/>
                  </a:ext>
                </a:extLst>
              </a:tr>
            </a:tbl>
          </a:graphicData>
        </a:graphic>
      </p:graphicFrame>
      <p:sp>
        <p:nvSpPr>
          <p:cNvPr id="4" name="Text Placeholder 3">
            <a:extLst>
              <a:ext uri="{FF2B5EF4-FFF2-40B4-BE49-F238E27FC236}">
                <a16:creationId xmlns:a16="http://schemas.microsoft.com/office/drawing/2014/main" id="{D76F7AA3-564E-482D-BEC6-2A69AA15EBD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23796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7B6FD-C49B-4A06-95AC-3FE92B20899B}"/>
              </a:ext>
            </a:extLst>
          </p:cNvPr>
          <p:cNvSpPr>
            <a:spLocks noGrp="1"/>
          </p:cNvSpPr>
          <p:nvPr>
            <p:ph type="title"/>
          </p:nvPr>
        </p:nvSpPr>
        <p:spPr/>
        <p:txBody>
          <a:bodyPr/>
          <a:lstStyle/>
          <a:p>
            <a:r>
              <a:rPr lang="en-US"/>
              <a:t>Facebook Own Posts Table | SCS Dairy MY - 16 of 19</a:t>
            </a:r>
          </a:p>
        </p:txBody>
      </p:sp>
      <p:graphicFrame>
        <p:nvGraphicFramePr>
          <p:cNvPr id="5" name="Table Placeholder 4">
            <a:extLst>
              <a:ext uri="{FF2B5EF4-FFF2-40B4-BE49-F238E27FC236}">
                <a16:creationId xmlns:a16="http://schemas.microsoft.com/office/drawing/2014/main" id="{4728EE79-F1C2-4CAC-9B1E-951AA1F8FE50}"/>
              </a:ext>
            </a:extLst>
          </p:cNvPr>
          <p:cNvGraphicFramePr>
            <a:graphicFrameLocks noGrp="1"/>
          </p:cNvGraphicFramePr>
          <p:nvPr>
            <p:ph type="tbl" sz="quarter" idx="13"/>
            <p:extLst>
              <p:ext uri="{D42A27DB-BD31-4B8C-83A1-F6EECF244321}">
                <p14:modId xmlns:p14="http://schemas.microsoft.com/office/powerpoint/2010/main" val="371216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0874145"/>
                    </a:ext>
                  </a:extLst>
                </a:gridCol>
                <a:gridCol w="740664">
                  <a:extLst>
                    <a:ext uri="{9D8B030D-6E8A-4147-A177-3AD203B41FA5}">
                      <a16:colId xmlns:a16="http://schemas.microsoft.com/office/drawing/2014/main" val="4215751632"/>
                    </a:ext>
                  </a:extLst>
                </a:gridCol>
                <a:gridCol w="740664">
                  <a:extLst>
                    <a:ext uri="{9D8B030D-6E8A-4147-A177-3AD203B41FA5}">
                      <a16:colId xmlns:a16="http://schemas.microsoft.com/office/drawing/2014/main" val="2488482944"/>
                    </a:ext>
                  </a:extLst>
                </a:gridCol>
                <a:gridCol w="740664">
                  <a:extLst>
                    <a:ext uri="{9D8B030D-6E8A-4147-A177-3AD203B41FA5}">
                      <a16:colId xmlns:a16="http://schemas.microsoft.com/office/drawing/2014/main" val="358864946"/>
                    </a:ext>
                  </a:extLst>
                </a:gridCol>
                <a:gridCol w="740664">
                  <a:extLst>
                    <a:ext uri="{9D8B030D-6E8A-4147-A177-3AD203B41FA5}">
                      <a16:colId xmlns:a16="http://schemas.microsoft.com/office/drawing/2014/main" val="3920271939"/>
                    </a:ext>
                  </a:extLst>
                </a:gridCol>
                <a:gridCol w="740664">
                  <a:extLst>
                    <a:ext uri="{9D8B030D-6E8A-4147-A177-3AD203B41FA5}">
                      <a16:colId xmlns:a16="http://schemas.microsoft.com/office/drawing/2014/main" val="992233392"/>
                    </a:ext>
                  </a:extLst>
                </a:gridCol>
                <a:gridCol w="740664">
                  <a:extLst>
                    <a:ext uri="{9D8B030D-6E8A-4147-A177-3AD203B41FA5}">
                      <a16:colId xmlns:a16="http://schemas.microsoft.com/office/drawing/2014/main" val="1376035596"/>
                    </a:ext>
                  </a:extLst>
                </a:gridCol>
                <a:gridCol w="740664">
                  <a:extLst>
                    <a:ext uri="{9D8B030D-6E8A-4147-A177-3AD203B41FA5}">
                      <a16:colId xmlns:a16="http://schemas.microsoft.com/office/drawing/2014/main" val="740146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8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- 2020-08-10 13:20:10</a:t>
                      </a:r>
                      <a:r>
                        <a:rPr kumimoji="0" lang="en-US" sz="1000" b="0" i="0" u="none" strike="noStrike" kern="1200" cap="none" spc="0" normalizeH="0" baseline="0" noProof="0">
                          <a:ln>
                            <a:noFill/>
                          </a:ln>
                          <a:solidFill>
                            <a:prstClr val="black"/>
                          </a:solidFill>
                          <a:effectLst/>
                          <a:uLnTx/>
                          <a:uFillTx/>
                          <a:latin typeface="+mn-lt"/>
                          <a:ea typeface="+mn-ea"/>
                          <a:cs typeface="+mn-cs"/>
                        </a:rPr>
                        <a:t>
 The delicious trio of SCS Salted Butter, SCS Cream Cheese Spread and yobick Sakura are up to something!
Stay tuned to find out more!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119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- 2020-08-10 10:34:45</a:t>
                      </a:r>
                      <a:r>
                        <a:rPr kumimoji="0" lang="en-US" sz="1000" b="0" i="0" u="none" strike="noStrike" kern="1200" cap="none" spc="0" normalizeH="0" baseline="0" noProof="0">
                          <a:ln>
                            <a:noFill/>
                          </a:ln>
                          <a:solidFill>
                            <a:prstClr val="black"/>
                          </a:solidFill>
                          <a:effectLst/>
                          <a:uLnTx/>
                          <a:uFillTx/>
                          <a:latin typeface="+mn-lt"/>
                          <a:ea typeface="+mn-ea"/>
                          <a:cs typeface="+mn-cs"/>
                        </a:rPr>
                        <a:t>
 Power through the week with a yummy SCS Unsalted Butter and SCS Original Sliced Cheese sandwich just like PS Chan </a:t>
                      </a:r>
                      <a:r>
                        <a:rPr kumimoji="0" lang="ja-JP" altLang="en-US" sz="1000" b="0" i="0" u="none" strike="noStrike" kern="1200" cap="none" spc="0" normalizeH="0" baseline="0" noProof="0">
                          <a:ln>
                            <a:noFill/>
                          </a:ln>
                          <a:solidFill>
                            <a:prstClr val="black"/>
                          </a:solidFill>
                          <a:effectLst/>
                          <a:uLnTx/>
                          <a:uFillTx/>
                          <a:latin typeface="+mn-lt"/>
                          <a:ea typeface="+mn-ea"/>
                          <a:cs typeface="+mn-cs"/>
                        </a:rPr>
                        <a:t>陈炳橓</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Happy Monday! 💪
[Contest] Don't forget to join our WhatsApp &amp; Menang contest by clicking this link: https://wa.me/60194082600. You can be that lucky person to win RM20,000 worth of prizes!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505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- 2020-08-07 17:22:04</a:t>
                      </a:r>
                      <a:r>
                        <a:rPr kumimoji="0" lang="en-US" sz="1000" b="0" i="0" u="none" strike="noStrike" kern="1200" cap="none" spc="0" normalizeH="0" baseline="0" noProof="0">
                          <a:ln>
                            <a:noFill/>
                          </a:ln>
                          <a:solidFill>
                            <a:prstClr val="black"/>
                          </a:solidFill>
                          <a:effectLst/>
                          <a:uLnTx/>
                          <a:uFillTx/>
                          <a:latin typeface="+mn-lt"/>
                          <a:ea typeface="+mn-ea"/>
                          <a:cs typeface="+mn-cs"/>
                        </a:rPr>
                        <a:t>
 Shortest love story ever!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1034724"/>
                  </a:ext>
                </a:extLst>
              </a:tr>
            </a:tbl>
          </a:graphicData>
        </a:graphic>
      </p:graphicFrame>
      <p:sp>
        <p:nvSpPr>
          <p:cNvPr id="4" name="Text Placeholder 3">
            <a:extLst>
              <a:ext uri="{FF2B5EF4-FFF2-40B4-BE49-F238E27FC236}">
                <a16:creationId xmlns:a16="http://schemas.microsoft.com/office/drawing/2014/main" id="{CE8B84C7-2795-417F-921C-0FAAB3A2E60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0623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1195D-D192-4D8D-96E6-5AE6882A57EA}"/>
              </a:ext>
            </a:extLst>
          </p:cNvPr>
          <p:cNvSpPr>
            <a:spLocks noGrp="1"/>
          </p:cNvSpPr>
          <p:nvPr>
            <p:ph type="title"/>
          </p:nvPr>
        </p:nvSpPr>
        <p:spPr/>
        <p:txBody>
          <a:bodyPr/>
          <a:lstStyle/>
          <a:p>
            <a:r>
              <a:rPr lang="en-US"/>
              <a:t>Facebook Own Posts Table | SCS Dairy MY - 17 of 19</a:t>
            </a:r>
          </a:p>
        </p:txBody>
      </p:sp>
      <p:graphicFrame>
        <p:nvGraphicFramePr>
          <p:cNvPr id="5" name="Table Placeholder 4">
            <a:extLst>
              <a:ext uri="{FF2B5EF4-FFF2-40B4-BE49-F238E27FC236}">
                <a16:creationId xmlns:a16="http://schemas.microsoft.com/office/drawing/2014/main" id="{A88A79AE-F44D-40DC-90A4-8F21785F5B4F}"/>
              </a:ext>
            </a:extLst>
          </p:cNvPr>
          <p:cNvGraphicFramePr>
            <a:graphicFrameLocks noGrp="1"/>
          </p:cNvGraphicFramePr>
          <p:nvPr>
            <p:ph type="tbl" sz="quarter" idx="13"/>
            <p:extLst>
              <p:ext uri="{D42A27DB-BD31-4B8C-83A1-F6EECF244321}">
                <p14:modId xmlns:p14="http://schemas.microsoft.com/office/powerpoint/2010/main" val="90411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61690690"/>
                    </a:ext>
                  </a:extLst>
                </a:gridCol>
                <a:gridCol w="740664">
                  <a:extLst>
                    <a:ext uri="{9D8B030D-6E8A-4147-A177-3AD203B41FA5}">
                      <a16:colId xmlns:a16="http://schemas.microsoft.com/office/drawing/2014/main" val="1527119114"/>
                    </a:ext>
                  </a:extLst>
                </a:gridCol>
                <a:gridCol w="740664">
                  <a:extLst>
                    <a:ext uri="{9D8B030D-6E8A-4147-A177-3AD203B41FA5}">
                      <a16:colId xmlns:a16="http://schemas.microsoft.com/office/drawing/2014/main" val="385813539"/>
                    </a:ext>
                  </a:extLst>
                </a:gridCol>
                <a:gridCol w="740664">
                  <a:extLst>
                    <a:ext uri="{9D8B030D-6E8A-4147-A177-3AD203B41FA5}">
                      <a16:colId xmlns:a16="http://schemas.microsoft.com/office/drawing/2014/main" val="801231757"/>
                    </a:ext>
                  </a:extLst>
                </a:gridCol>
                <a:gridCol w="740664">
                  <a:extLst>
                    <a:ext uri="{9D8B030D-6E8A-4147-A177-3AD203B41FA5}">
                      <a16:colId xmlns:a16="http://schemas.microsoft.com/office/drawing/2014/main" val="2338177983"/>
                    </a:ext>
                  </a:extLst>
                </a:gridCol>
                <a:gridCol w="740664">
                  <a:extLst>
                    <a:ext uri="{9D8B030D-6E8A-4147-A177-3AD203B41FA5}">
                      <a16:colId xmlns:a16="http://schemas.microsoft.com/office/drawing/2014/main" val="927802327"/>
                    </a:ext>
                  </a:extLst>
                </a:gridCol>
                <a:gridCol w="740664">
                  <a:extLst>
                    <a:ext uri="{9D8B030D-6E8A-4147-A177-3AD203B41FA5}">
                      <a16:colId xmlns:a16="http://schemas.microsoft.com/office/drawing/2014/main" val="3160487301"/>
                    </a:ext>
                  </a:extLst>
                </a:gridCol>
                <a:gridCol w="740664">
                  <a:extLst>
                    <a:ext uri="{9D8B030D-6E8A-4147-A177-3AD203B41FA5}">
                      <a16:colId xmlns:a16="http://schemas.microsoft.com/office/drawing/2014/main" val="139027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738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- 2020-08-06 13:31:39</a:t>
                      </a:r>
                      <a:r>
                        <a:rPr kumimoji="0" lang="en-US" sz="1000" b="0" i="0" u="none" strike="noStrike" kern="1200" cap="none" spc="0" normalizeH="0" baseline="0" noProof="0">
                          <a:ln>
                            <a:noFill/>
                          </a:ln>
                          <a:solidFill>
                            <a:prstClr val="black"/>
                          </a:solidFill>
                          <a:effectLst/>
                          <a:uLnTx/>
                          <a:uFillTx/>
                          <a:latin typeface="+mn-lt"/>
                          <a:ea typeface="+mn-ea"/>
                          <a:cs typeface="+mn-cs"/>
                        </a:rPr>
                        <a:t>
 A hectic routine requires extra energy! Goh Liu Ying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吴柳莹 </a:t>
                      </a:r>
                      <a:r>
                        <a:rPr kumimoji="0" lang="en-US" sz="1000" b="0" i="0" u="none" strike="noStrike" kern="1200" cap="none" spc="0" normalizeH="0" baseline="0" noProof="0">
                          <a:ln>
                            <a:noFill/>
                          </a:ln>
                          <a:solidFill>
                            <a:prstClr val="black"/>
                          </a:solidFill>
                          <a:effectLst/>
                          <a:uLnTx/>
                          <a:uFillTx/>
                          <a:latin typeface="+mn-lt"/>
                          <a:ea typeface="+mn-ea"/>
                          <a:cs typeface="+mn-cs"/>
                        </a:rPr>
                        <a:t>knows how to give her day a delicious and healthy start with SCS Cream Cheese Spread and SCS Reduced Fat Sliced Cheese. 
[Contest] Don't forget to join our WhatsApp &amp; Menang contest by clicking this link: https://wa.me/60194082600. You can be that lucky person to win RM20,000 worth of prizes!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792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- 2020-08-05 14:19:21</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a tub full of goodness and happiness! SCS Salted Spreadable Butter gives you the taste of butter you love with the convenience of spreading it onto your toast straight out of the refrigerator! 
#SCSFact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290673"/>
                  </a:ext>
                </a:extLst>
              </a:tr>
            </a:tbl>
          </a:graphicData>
        </a:graphic>
      </p:graphicFrame>
      <p:sp>
        <p:nvSpPr>
          <p:cNvPr id="4" name="Text Placeholder 3">
            <a:extLst>
              <a:ext uri="{FF2B5EF4-FFF2-40B4-BE49-F238E27FC236}">
                <a16:creationId xmlns:a16="http://schemas.microsoft.com/office/drawing/2014/main" id="{93FB7F83-4C7A-4B4E-8BC3-F468DA68A9A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48828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21F8-85CC-48BB-BEB1-4D9E2899D1B2}"/>
              </a:ext>
            </a:extLst>
          </p:cNvPr>
          <p:cNvSpPr>
            <a:spLocks noGrp="1"/>
          </p:cNvSpPr>
          <p:nvPr>
            <p:ph type="title"/>
          </p:nvPr>
        </p:nvSpPr>
        <p:spPr/>
        <p:txBody>
          <a:bodyPr/>
          <a:lstStyle/>
          <a:p>
            <a:r>
              <a:rPr lang="en-US"/>
              <a:t>Facebook Own Posts Table | SCS Dairy MY - 18 of 19</a:t>
            </a:r>
          </a:p>
        </p:txBody>
      </p:sp>
      <p:graphicFrame>
        <p:nvGraphicFramePr>
          <p:cNvPr id="5" name="Table Placeholder 4">
            <a:extLst>
              <a:ext uri="{FF2B5EF4-FFF2-40B4-BE49-F238E27FC236}">
                <a16:creationId xmlns:a16="http://schemas.microsoft.com/office/drawing/2014/main" id="{C3D7E266-D2EB-441D-AD3B-14D3C7E49D04}"/>
              </a:ext>
            </a:extLst>
          </p:cNvPr>
          <p:cNvGraphicFramePr>
            <a:graphicFrameLocks noGrp="1"/>
          </p:cNvGraphicFramePr>
          <p:nvPr>
            <p:ph type="tbl" sz="quarter" idx="13"/>
            <p:extLst>
              <p:ext uri="{D42A27DB-BD31-4B8C-83A1-F6EECF244321}">
                <p14:modId xmlns:p14="http://schemas.microsoft.com/office/powerpoint/2010/main" val="330690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90888025"/>
                    </a:ext>
                  </a:extLst>
                </a:gridCol>
                <a:gridCol w="740664">
                  <a:extLst>
                    <a:ext uri="{9D8B030D-6E8A-4147-A177-3AD203B41FA5}">
                      <a16:colId xmlns:a16="http://schemas.microsoft.com/office/drawing/2014/main" val="2534718592"/>
                    </a:ext>
                  </a:extLst>
                </a:gridCol>
                <a:gridCol w="740664">
                  <a:extLst>
                    <a:ext uri="{9D8B030D-6E8A-4147-A177-3AD203B41FA5}">
                      <a16:colId xmlns:a16="http://schemas.microsoft.com/office/drawing/2014/main" val="211300984"/>
                    </a:ext>
                  </a:extLst>
                </a:gridCol>
                <a:gridCol w="740664">
                  <a:extLst>
                    <a:ext uri="{9D8B030D-6E8A-4147-A177-3AD203B41FA5}">
                      <a16:colId xmlns:a16="http://schemas.microsoft.com/office/drawing/2014/main" val="3056474011"/>
                    </a:ext>
                  </a:extLst>
                </a:gridCol>
                <a:gridCol w="740664">
                  <a:extLst>
                    <a:ext uri="{9D8B030D-6E8A-4147-A177-3AD203B41FA5}">
                      <a16:colId xmlns:a16="http://schemas.microsoft.com/office/drawing/2014/main" val="442655078"/>
                    </a:ext>
                  </a:extLst>
                </a:gridCol>
                <a:gridCol w="740664">
                  <a:extLst>
                    <a:ext uri="{9D8B030D-6E8A-4147-A177-3AD203B41FA5}">
                      <a16:colId xmlns:a16="http://schemas.microsoft.com/office/drawing/2014/main" val="2119823291"/>
                    </a:ext>
                  </a:extLst>
                </a:gridCol>
                <a:gridCol w="740664">
                  <a:extLst>
                    <a:ext uri="{9D8B030D-6E8A-4147-A177-3AD203B41FA5}">
                      <a16:colId xmlns:a16="http://schemas.microsoft.com/office/drawing/2014/main" val="1618915077"/>
                    </a:ext>
                  </a:extLst>
                </a:gridCol>
                <a:gridCol w="740664">
                  <a:extLst>
                    <a:ext uri="{9D8B030D-6E8A-4147-A177-3AD203B41FA5}">
                      <a16:colId xmlns:a16="http://schemas.microsoft.com/office/drawing/2014/main" val="813732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866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- 2020-08-03 13:11:27</a:t>
                      </a:r>
                      <a:r>
                        <a:rPr kumimoji="0" lang="en-US" sz="1000" b="0" i="0" u="none" strike="noStrike" kern="1200" cap="none" spc="0" normalizeH="0" baseline="0" noProof="0">
                          <a:ln>
                            <a:noFill/>
                          </a:ln>
                          <a:solidFill>
                            <a:prstClr val="black"/>
                          </a:solidFill>
                          <a:effectLst/>
                          <a:uLnTx/>
                          <a:uFillTx/>
                          <a:latin typeface="+mn-lt"/>
                          <a:ea typeface="+mn-ea"/>
                          <a:cs typeface="+mn-cs"/>
                        </a:rPr>
                        <a:t>
 Measuring flour incorrectly is probably one of the most common mistakes made while baking. Flour settles and becomes compact in the bag during shipping and storage. Don’t forget to fluff up the flour by gently stirring it before measuring.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3840864"/>
                  </a:ext>
                </a:extLst>
              </a:tr>
            </a:tbl>
          </a:graphicData>
        </a:graphic>
      </p:graphicFrame>
      <p:sp>
        <p:nvSpPr>
          <p:cNvPr id="4" name="Text Placeholder 3">
            <a:extLst>
              <a:ext uri="{FF2B5EF4-FFF2-40B4-BE49-F238E27FC236}">
                <a16:creationId xmlns:a16="http://schemas.microsoft.com/office/drawing/2014/main" id="{E3ADFD20-3512-4AE9-A482-712E101B574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19206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F014-11FE-4A52-90BC-FCA2F2E2FDDE}"/>
              </a:ext>
            </a:extLst>
          </p:cNvPr>
          <p:cNvSpPr>
            <a:spLocks noGrp="1"/>
          </p:cNvSpPr>
          <p:nvPr>
            <p:ph type="title"/>
          </p:nvPr>
        </p:nvSpPr>
        <p:spPr/>
        <p:txBody>
          <a:bodyPr/>
          <a:lstStyle/>
          <a:p>
            <a:r>
              <a:rPr lang="en-US"/>
              <a:t>Facebook Own Posts Table | SCS Dairy MY - 19 of 19</a:t>
            </a:r>
          </a:p>
        </p:txBody>
      </p:sp>
      <p:graphicFrame>
        <p:nvGraphicFramePr>
          <p:cNvPr id="5" name="Table Placeholder 4">
            <a:extLst>
              <a:ext uri="{FF2B5EF4-FFF2-40B4-BE49-F238E27FC236}">
                <a16:creationId xmlns:a16="http://schemas.microsoft.com/office/drawing/2014/main" id="{E390A18F-4460-409A-94EF-3BB5BE775CA0}"/>
              </a:ext>
            </a:extLst>
          </p:cNvPr>
          <p:cNvGraphicFramePr>
            <a:graphicFrameLocks noGrp="1"/>
          </p:cNvGraphicFramePr>
          <p:nvPr>
            <p:ph type="tbl" sz="quarter" idx="13"/>
            <p:extLst>
              <p:ext uri="{D42A27DB-BD31-4B8C-83A1-F6EECF244321}">
                <p14:modId xmlns:p14="http://schemas.microsoft.com/office/powerpoint/2010/main" val="150068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61656867"/>
                    </a:ext>
                  </a:extLst>
                </a:gridCol>
                <a:gridCol w="740664">
                  <a:extLst>
                    <a:ext uri="{9D8B030D-6E8A-4147-A177-3AD203B41FA5}">
                      <a16:colId xmlns:a16="http://schemas.microsoft.com/office/drawing/2014/main" val="808703137"/>
                    </a:ext>
                  </a:extLst>
                </a:gridCol>
                <a:gridCol w="740664">
                  <a:extLst>
                    <a:ext uri="{9D8B030D-6E8A-4147-A177-3AD203B41FA5}">
                      <a16:colId xmlns:a16="http://schemas.microsoft.com/office/drawing/2014/main" val="469501978"/>
                    </a:ext>
                  </a:extLst>
                </a:gridCol>
                <a:gridCol w="740664">
                  <a:extLst>
                    <a:ext uri="{9D8B030D-6E8A-4147-A177-3AD203B41FA5}">
                      <a16:colId xmlns:a16="http://schemas.microsoft.com/office/drawing/2014/main" val="2077442505"/>
                    </a:ext>
                  </a:extLst>
                </a:gridCol>
                <a:gridCol w="740664">
                  <a:extLst>
                    <a:ext uri="{9D8B030D-6E8A-4147-A177-3AD203B41FA5}">
                      <a16:colId xmlns:a16="http://schemas.microsoft.com/office/drawing/2014/main" val="3046627710"/>
                    </a:ext>
                  </a:extLst>
                </a:gridCol>
                <a:gridCol w="740664">
                  <a:extLst>
                    <a:ext uri="{9D8B030D-6E8A-4147-A177-3AD203B41FA5}">
                      <a16:colId xmlns:a16="http://schemas.microsoft.com/office/drawing/2014/main" val="383871890"/>
                    </a:ext>
                  </a:extLst>
                </a:gridCol>
                <a:gridCol w="740664">
                  <a:extLst>
                    <a:ext uri="{9D8B030D-6E8A-4147-A177-3AD203B41FA5}">
                      <a16:colId xmlns:a16="http://schemas.microsoft.com/office/drawing/2014/main" val="236187904"/>
                    </a:ext>
                  </a:extLst>
                </a:gridCol>
                <a:gridCol w="740664">
                  <a:extLst>
                    <a:ext uri="{9D8B030D-6E8A-4147-A177-3AD203B41FA5}">
                      <a16:colId xmlns:a16="http://schemas.microsoft.com/office/drawing/2014/main" val="250644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20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- 2020-08-01 15:22:38</a:t>
                      </a:r>
                      <a:r>
                        <a:rPr kumimoji="0" lang="en-US" sz="1000" b="0" i="0" u="none" strike="noStrike" kern="1200" cap="none" spc="0" normalizeH="0" baseline="0" noProof="0">
                          <a:ln>
                            <a:noFill/>
                          </a:ln>
                          <a:solidFill>
                            <a:prstClr val="black"/>
                          </a:solidFill>
                          <a:effectLst/>
                          <a:uLnTx/>
                          <a:uFillTx/>
                          <a:latin typeface="+mn-lt"/>
                          <a:ea typeface="+mn-ea"/>
                          <a:cs typeface="+mn-cs"/>
                        </a:rPr>
                        <a:t>
 This decadent and rich Dark Chocolate Truffle Tart is a chocolate lover’s dream come true. The ganache with SCS Salted Butter in it takes the taste of this tart to a whole new level.
#SCSrecipes #JustAddSCS
Dark Chocolate Truffle Tart
Ingredients:
For the crust:
4 tbsp SCS Salted Butter
120g chocolate wafer crumbs
For the ganache:
4 tbsp SCS Salted Butter (cut into pieces)
360ml heavy cream
340g dark chocolate, roughly chopped
1 tbsp flaky sea salt
Instructions:
1. Preheat oven to 176°C.
2. To make the crust, grind the chocolate wafers in a food processor and measure out 120g. 
3. Combine the grinded chocolate wafers with melted SCS Salted Butter until moist and the mixture feels like wet sand.
4. Press the crust into a 10-inch tart pan with a removeable bottom, and up the sides, making sure it is well packed in and even. Use the bottom of a flat measuring cup to even out.
5. Bake the crust for 10-12 minutes. Allow to cool.
6. To make the ganache, heat the heavy cream in a saucepa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526284"/>
                  </a:ext>
                </a:extLst>
              </a:tr>
            </a:tbl>
          </a:graphicData>
        </a:graphic>
      </p:graphicFrame>
      <p:sp>
        <p:nvSpPr>
          <p:cNvPr id="4" name="Text Placeholder 3">
            <a:extLst>
              <a:ext uri="{FF2B5EF4-FFF2-40B4-BE49-F238E27FC236}">
                <a16:creationId xmlns:a16="http://schemas.microsoft.com/office/drawing/2014/main" id="{8C11BBC2-2F41-4533-9552-04791021E4F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923995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0C491-660E-49C5-9D90-6DC7A1E509EE}"/>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6AF47F7D-0B50-4394-BEF7-26E5516C2BC3}"/>
              </a:ext>
            </a:extLst>
          </p:cNvPr>
          <p:cNvGraphicFramePr>
            <a:graphicFrameLocks noGrp="1"/>
          </p:cNvGraphicFramePr>
          <p:nvPr>
            <p:ph type="chart" sz="quarter" idx="13"/>
            <p:extLst>
              <p:ext uri="{D42A27DB-BD31-4B8C-83A1-F6EECF244321}">
                <p14:modId xmlns:p14="http://schemas.microsoft.com/office/powerpoint/2010/main" val="3092957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DA2655-A9C4-4CD1-A76B-F2C37C64F0F0}"/>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42544730-5B65-46FA-9990-626926646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6564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3289B-CEBF-4D24-A5D3-A0E6CB91934F}"/>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6472792B-54B7-4165-B609-34E2CEF34EB9}"/>
              </a:ext>
            </a:extLst>
          </p:cNvPr>
          <p:cNvGraphicFramePr>
            <a:graphicFrameLocks noGrp="1"/>
          </p:cNvGraphicFramePr>
          <p:nvPr>
            <p:ph type="chart" sz="quarter" idx="13"/>
            <p:extLst>
              <p:ext uri="{D42A27DB-BD31-4B8C-83A1-F6EECF244321}">
                <p14:modId xmlns:p14="http://schemas.microsoft.com/office/powerpoint/2010/main" val="1678763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06578-5048-49F3-A938-CD9081FBB5EA}"/>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2F953CE1-CDFC-4C79-9E06-7326706A3F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787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1427</Words>
  <Application>Microsoft Office PowerPoint</Application>
  <PresentationFormat>On-screen Show (4:3)</PresentationFormat>
  <Paragraphs>600</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19</vt:lpstr>
      <vt:lpstr>Facebook Own Posts Table | SCS Dairy MY - 2 of 19</vt:lpstr>
      <vt:lpstr>Facebook Own Posts Table | SCS Dairy MY - 3 of 19</vt:lpstr>
      <vt:lpstr>Facebook Own Posts Table | SCS Dairy MY - 4 of 19</vt:lpstr>
      <vt:lpstr>Facebook Own Posts Table | SCS Dairy MY - 5 of 19</vt:lpstr>
      <vt:lpstr>Facebook Own Posts Table | SCS Dairy MY - 6 of 19</vt:lpstr>
      <vt:lpstr>Facebook Own Posts Table | SCS Dairy MY - 7 of 19</vt:lpstr>
      <vt:lpstr>Facebook Own Posts Table | SCS Dairy MY - 8 of 19</vt:lpstr>
      <vt:lpstr>Facebook Own Posts Table | SCS Dairy MY - 9 of 19</vt:lpstr>
      <vt:lpstr>Facebook Own Posts Table | SCS Dairy MY - 10 of 19</vt:lpstr>
      <vt:lpstr>Facebook Own Posts Table | SCS Dairy MY - 11 of 19</vt:lpstr>
      <vt:lpstr>Facebook Own Posts Table | SCS Dairy MY - 12 of 19</vt:lpstr>
      <vt:lpstr>Facebook Own Posts Table | SCS Dairy MY - 13 of 19</vt:lpstr>
      <vt:lpstr>Facebook Own Posts Table | SCS Dairy MY - 14 of 19</vt:lpstr>
      <vt:lpstr>Facebook Own Posts Table | SCS Dairy MY - 15 of 19</vt:lpstr>
      <vt:lpstr>Facebook Own Posts Table | SCS Dairy MY - 16 of 19</vt:lpstr>
      <vt:lpstr>Facebook Own Posts Table | SCS Dairy MY - 17 of 19</vt:lpstr>
      <vt:lpstr>Facebook Own Posts Table | SCS Dairy MY - 18 of 19</vt:lpstr>
      <vt:lpstr>Facebook Own Posts Table | SCS Dairy MY - 19 of 19</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2020-09-04T07:54:24Z</dcterms:created>
  <dcterms:modified xsi:type="dcterms:W3CDTF">2020-09-04T07:55:14Z</dcterms:modified>
</cp:coreProperties>
</file>