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909FC-985C-4FE7-80F0-1B877CEADC0D}"/>
              </a:ext>
            </a:extLst>
          </p:cNvPr>
          <p:cNvSpPr>
            <a:spLocks noGrp="1"/>
          </p:cNvSpPr>
          <p:nvPr>
            <p:ph type="title"/>
          </p:nvPr>
        </p:nvSpPr>
        <p:spPr/>
        <p:txBody>
          <a:bodyPr/>
          <a:lstStyle/>
          <a:p>
            <a:r>
              <a:rPr lang="en-US"/>
              <a:t>Facebook Own Posts Table | SCS Dairy MY - 1 of 6</a:t>
            </a:r>
          </a:p>
        </p:txBody>
      </p:sp>
      <p:graphicFrame>
        <p:nvGraphicFramePr>
          <p:cNvPr id="5" name="Table Placeholder 4">
            <a:extLst>
              <a:ext uri="{FF2B5EF4-FFF2-40B4-BE49-F238E27FC236}">
                <a16:creationId xmlns:a16="http://schemas.microsoft.com/office/drawing/2014/main" id="{9C49CF63-CDFF-4E8F-B79B-82BEA90BFD68}"/>
              </a:ext>
            </a:extLst>
          </p:cNvPr>
          <p:cNvGraphicFramePr>
            <a:graphicFrameLocks noGrp="1"/>
          </p:cNvGraphicFramePr>
          <p:nvPr>
            <p:ph type="tbl" sz="quarter" idx="13"/>
            <p:extLst>
              <p:ext uri="{D42A27DB-BD31-4B8C-83A1-F6EECF244321}">
                <p14:modId xmlns:p14="http://schemas.microsoft.com/office/powerpoint/2010/main" val="1400186402"/>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23526848"/>
                    </a:ext>
                  </a:extLst>
                </a:gridCol>
                <a:gridCol w="822960">
                  <a:extLst>
                    <a:ext uri="{9D8B030D-6E8A-4147-A177-3AD203B41FA5}">
                      <a16:colId xmlns:a16="http://schemas.microsoft.com/office/drawing/2014/main" val="927218305"/>
                    </a:ext>
                  </a:extLst>
                </a:gridCol>
                <a:gridCol w="329184">
                  <a:extLst>
                    <a:ext uri="{9D8B030D-6E8A-4147-A177-3AD203B41FA5}">
                      <a16:colId xmlns:a16="http://schemas.microsoft.com/office/drawing/2014/main" val="1009813986"/>
                    </a:ext>
                  </a:extLst>
                </a:gridCol>
                <a:gridCol w="208280">
                  <a:extLst>
                    <a:ext uri="{9D8B030D-6E8A-4147-A177-3AD203B41FA5}">
                      <a16:colId xmlns:a16="http://schemas.microsoft.com/office/drawing/2014/main" val="101095534"/>
                    </a:ext>
                  </a:extLst>
                </a:gridCol>
                <a:gridCol w="208280">
                  <a:extLst>
                    <a:ext uri="{9D8B030D-6E8A-4147-A177-3AD203B41FA5}">
                      <a16:colId xmlns:a16="http://schemas.microsoft.com/office/drawing/2014/main" val="1506550267"/>
                    </a:ext>
                  </a:extLst>
                </a:gridCol>
                <a:gridCol w="208280">
                  <a:extLst>
                    <a:ext uri="{9D8B030D-6E8A-4147-A177-3AD203B41FA5}">
                      <a16:colId xmlns:a16="http://schemas.microsoft.com/office/drawing/2014/main" val="2299848539"/>
                    </a:ext>
                  </a:extLst>
                </a:gridCol>
                <a:gridCol w="208280">
                  <a:extLst>
                    <a:ext uri="{9D8B030D-6E8A-4147-A177-3AD203B41FA5}">
                      <a16:colId xmlns:a16="http://schemas.microsoft.com/office/drawing/2014/main" val="3517189773"/>
                    </a:ext>
                  </a:extLst>
                </a:gridCol>
                <a:gridCol w="208280">
                  <a:extLst>
                    <a:ext uri="{9D8B030D-6E8A-4147-A177-3AD203B41FA5}">
                      <a16:colId xmlns:a16="http://schemas.microsoft.com/office/drawing/2014/main" val="2917960130"/>
                    </a:ext>
                  </a:extLst>
                </a:gridCol>
                <a:gridCol w="208280">
                  <a:extLst>
                    <a:ext uri="{9D8B030D-6E8A-4147-A177-3AD203B41FA5}">
                      <a16:colId xmlns:a16="http://schemas.microsoft.com/office/drawing/2014/main" val="2938537508"/>
                    </a:ext>
                  </a:extLst>
                </a:gridCol>
                <a:gridCol w="208280">
                  <a:extLst>
                    <a:ext uri="{9D8B030D-6E8A-4147-A177-3AD203B41FA5}">
                      <a16:colId xmlns:a16="http://schemas.microsoft.com/office/drawing/2014/main" val="1406228849"/>
                    </a:ext>
                  </a:extLst>
                </a:gridCol>
                <a:gridCol w="208280">
                  <a:extLst>
                    <a:ext uri="{9D8B030D-6E8A-4147-A177-3AD203B41FA5}">
                      <a16:colId xmlns:a16="http://schemas.microsoft.com/office/drawing/2014/main" val="4120957177"/>
                    </a:ext>
                  </a:extLst>
                </a:gridCol>
                <a:gridCol w="208280">
                  <a:extLst>
                    <a:ext uri="{9D8B030D-6E8A-4147-A177-3AD203B41FA5}">
                      <a16:colId xmlns:a16="http://schemas.microsoft.com/office/drawing/2014/main" val="402582107"/>
                    </a:ext>
                  </a:extLst>
                </a:gridCol>
                <a:gridCol w="208280">
                  <a:extLst>
                    <a:ext uri="{9D8B030D-6E8A-4147-A177-3AD203B41FA5}">
                      <a16:colId xmlns:a16="http://schemas.microsoft.com/office/drawing/2014/main" val="3163865862"/>
                    </a:ext>
                  </a:extLst>
                </a:gridCol>
                <a:gridCol w="208280">
                  <a:extLst>
                    <a:ext uri="{9D8B030D-6E8A-4147-A177-3AD203B41FA5}">
                      <a16:colId xmlns:a16="http://schemas.microsoft.com/office/drawing/2014/main" val="18109926"/>
                    </a:ext>
                  </a:extLst>
                </a:gridCol>
                <a:gridCol w="208280">
                  <a:extLst>
                    <a:ext uri="{9D8B030D-6E8A-4147-A177-3AD203B41FA5}">
                      <a16:colId xmlns:a16="http://schemas.microsoft.com/office/drawing/2014/main" val="1616242289"/>
                    </a:ext>
                  </a:extLst>
                </a:gridCol>
                <a:gridCol w="208280">
                  <a:extLst>
                    <a:ext uri="{9D8B030D-6E8A-4147-A177-3AD203B41FA5}">
                      <a16:colId xmlns:a16="http://schemas.microsoft.com/office/drawing/2014/main" val="2135675858"/>
                    </a:ext>
                  </a:extLst>
                </a:gridCol>
                <a:gridCol w="208280">
                  <a:extLst>
                    <a:ext uri="{9D8B030D-6E8A-4147-A177-3AD203B41FA5}">
                      <a16:colId xmlns:a16="http://schemas.microsoft.com/office/drawing/2014/main" val="2869565711"/>
                    </a:ext>
                  </a:extLst>
                </a:gridCol>
                <a:gridCol w="208280">
                  <a:extLst>
                    <a:ext uri="{9D8B030D-6E8A-4147-A177-3AD203B41FA5}">
                      <a16:colId xmlns:a16="http://schemas.microsoft.com/office/drawing/2014/main" val="1426833899"/>
                    </a:ext>
                  </a:extLst>
                </a:gridCol>
                <a:gridCol w="208280">
                  <a:extLst>
                    <a:ext uri="{9D8B030D-6E8A-4147-A177-3AD203B41FA5}">
                      <a16:colId xmlns:a16="http://schemas.microsoft.com/office/drawing/2014/main" val="353789858"/>
                    </a:ext>
                  </a:extLst>
                </a:gridCol>
                <a:gridCol w="208280">
                  <a:extLst>
                    <a:ext uri="{9D8B030D-6E8A-4147-A177-3AD203B41FA5}">
                      <a16:colId xmlns:a16="http://schemas.microsoft.com/office/drawing/2014/main" val="1816275575"/>
                    </a:ext>
                  </a:extLst>
                </a:gridCol>
                <a:gridCol w="208280">
                  <a:extLst>
                    <a:ext uri="{9D8B030D-6E8A-4147-A177-3AD203B41FA5}">
                      <a16:colId xmlns:a16="http://schemas.microsoft.com/office/drawing/2014/main" val="1238825729"/>
                    </a:ext>
                  </a:extLst>
                </a:gridCol>
                <a:gridCol w="208280">
                  <a:extLst>
                    <a:ext uri="{9D8B030D-6E8A-4147-A177-3AD203B41FA5}">
                      <a16:colId xmlns:a16="http://schemas.microsoft.com/office/drawing/2014/main" val="3201738790"/>
                    </a:ext>
                  </a:extLst>
                </a:gridCol>
                <a:gridCol w="208280">
                  <a:extLst>
                    <a:ext uri="{9D8B030D-6E8A-4147-A177-3AD203B41FA5}">
                      <a16:colId xmlns:a16="http://schemas.microsoft.com/office/drawing/2014/main" val="1200352655"/>
                    </a:ext>
                  </a:extLst>
                </a:gridCol>
                <a:gridCol w="208280">
                  <a:extLst>
                    <a:ext uri="{9D8B030D-6E8A-4147-A177-3AD203B41FA5}">
                      <a16:colId xmlns:a16="http://schemas.microsoft.com/office/drawing/2014/main" val="2131742765"/>
                    </a:ext>
                  </a:extLst>
                </a:gridCol>
                <a:gridCol w="208280">
                  <a:extLst>
                    <a:ext uri="{9D8B030D-6E8A-4147-A177-3AD203B41FA5}">
                      <a16:colId xmlns:a16="http://schemas.microsoft.com/office/drawing/2014/main" val="142763360"/>
                    </a:ext>
                  </a:extLst>
                </a:gridCol>
                <a:gridCol w="208280">
                  <a:extLst>
                    <a:ext uri="{9D8B030D-6E8A-4147-A177-3AD203B41FA5}">
                      <a16:colId xmlns:a16="http://schemas.microsoft.com/office/drawing/2014/main" val="3016729555"/>
                    </a:ext>
                  </a:extLst>
                </a:gridCol>
                <a:gridCol w="208280">
                  <a:extLst>
                    <a:ext uri="{9D8B030D-6E8A-4147-A177-3AD203B41FA5}">
                      <a16:colId xmlns:a16="http://schemas.microsoft.com/office/drawing/2014/main" val="2145371171"/>
                    </a:ext>
                  </a:extLst>
                </a:gridCol>
                <a:gridCol w="208280">
                  <a:extLst>
                    <a:ext uri="{9D8B030D-6E8A-4147-A177-3AD203B41FA5}">
                      <a16:colId xmlns:a16="http://schemas.microsoft.com/office/drawing/2014/main" val="594142500"/>
                    </a:ext>
                  </a:extLst>
                </a:gridCol>
                <a:gridCol w="208280">
                  <a:extLst>
                    <a:ext uri="{9D8B030D-6E8A-4147-A177-3AD203B41FA5}">
                      <a16:colId xmlns:a16="http://schemas.microsoft.com/office/drawing/2014/main" val="1491620188"/>
                    </a:ext>
                  </a:extLst>
                </a:gridCol>
                <a:gridCol w="208280">
                  <a:extLst>
                    <a:ext uri="{9D8B030D-6E8A-4147-A177-3AD203B41FA5}">
                      <a16:colId xmlns:a16="http://schemas.microsoft.com/office/drawing/2014/main" val="354195230"/>
                    </a:ext>
                  </a:extLst>
                </a:gridCol>
                <a:gridCol w="208280">
                  <a:extLst>
                    <a:ext uri="{9D8B030D-6E8A-4147-A177-3AD203B41FA5}">
                      <a16:colId xmlns:a16="http://schemas.microsoft.com/office/drawing/2014/main" val="3053634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42260505"/>
                  </a:ext>
                </a:extLst>
              </a:tr>
            </a:tbl>
          </a:graphicData>
        </a:graphic>
      </p:graphicFrame>
      <p:sp>
        <p:nvSpPr>
          <p:cNvPr id="4" name="Text Placeholder 3">
            <a:extLst>
              <a:ext uri="{FF2B5EF4-FFF2-40B4-BE49-F238E27FC236}">
                <a16:creationId xmlns:a16="http://schemas.microsoft.com/office/drawing/2014/main" id="{38254215-5738-4A0A-8BE8-C2C17C0FBFF5}"/>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1702190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6DA04-449A-4FE3-B106-6C483142BB9C}"/>
              </a:ext>
            </a:extLst>
          </p:cNvPr>
          <p:cNvSpPr>
            <a:spLocks noGrp="1"/>
          </p:cNvSpPr>
          <p:nvPr>
            <p:ph type="title"/>
          </p:nvPr>
        </p:nvSpPr>
        <p:spPr/>
        <p:txBody>
          <a:bodyPr/>
          <a:lstStyle/>
          <a:p>
            <a:r>
              <a:rPr lang="en-US"/>
              <a:t>Facebook Own Posts Table | SCS Dairy MY - 2 of 6</a:t>
            </a:r>
          </a:p>
        </p:txBody>
      </p:sp>
      <p:graphicFrame>
        <p:nvGraphicFramePr>
          <p:cNvPr id="5" name="Table Placeholder 4">
            <a:extLst>
              <a:ext uri="{FF2B5EF4-FFF2-40B4-BE49-F238E27FC236}">
                <a16:creationId xmlns:a16="http://schemas.microsoft.com/office/drawing/2014/main" id="{EF25F8E6-7540-4C37-A6C4-91416422FE95}"/>
              </a:ext>
            </a:extLst>
          </p:cNvPr>
          <p:cNvGraphicFramePr>
            <a:graphicFrameLocks noGrp="1"/>
          </p:cNvGraphicFramePr>
          <p:nvPr>
            <p:ph type="tbl" sz="quarter" idx="13"/>
            <p:extLst>
              <p:ext uri="{D42A27DB-BD31-4B8C-83A1-F6EECF244321}">
                <p14:modId xmlns:p14="http://schemas.microsoft.com/office/powerpoint/2010/main" val="257318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3786638"/>
                    </a:ext>
                  </a:extLst>
                </a:gridCol>
                <a:gridCol w="822960">
                  <a:extLst>
                    <a:ext uri="{9D8B030D-6E8A-4147-A177-3AD203B41FA5}">
                      <a16:colId xmlns:a16="http://schemas.microsoft.com/office/drawing/2014/main" val="2909394449"/>
                    </a:ext>
                  </a:extLst>
                </a:gridCol>
                <a:gridCol w="329184">
                  <a:extLst>
                    <a:ext uri="{9D8B030D-6E8A-4147-A177-3AD203B41FA5}">
                      <a16:colId xmlns:a16="http://schemas.microsoft.com/office/drawing/2014/main" val="3468101724"/>
                    </a:ext>
                  </a:extLst>
                </a:gridCol>
                <a:gridCol w="208280">
                  <a:extLst>
                    <a:ext uri="{9D8B030D-6E8A-4147-A177-3AD203B41FA5}">
                      <a16:colId xmlns:a16="http://schemas.microsoft.com/office/drawing/2014/main" val="2677115019"/>
                    </a:ext>
                  </a:extLst>
                </a:gridCol>
                <a:gridCol w="208280">
                  <a:extLst>
                    <a:ext uri="{9D8B030D-6E8A-4147-A177-3AD203B41FA5}">
                      <a16:colId xmlns:a16="http://schemas.microsoft.com/office/drawing/2014/main" val="1237268961"/>
                    </a:ext>
                  </a:extLst>
                </a:gridCol>
                <a:gridCol w="208280">
                  <a:extLst>
                    <a:ext uri="{9D8B030D-6E8A-4147-A177-3AD203B41FA5}">
                      <a16:colId xmlns:a16="http://schemas.microsoft.com/office/drawing/2014/main" val="919954123"/>
                    </a:ext>
                  </a:extLst>
                </a:gridCol>
                <a:gridCol w="208280">
                  <a:extLst>
                    <a:ext uri="{9D8B030D-6E8A-4147-A177-3AD203B41FA5}">
                      <a16:colId xmlns:a16="http://schemas.microsoft.com/office/drawing/2014/main" val="2646692119"/>
                    </a:ext>
                  </a:extLst>
                </a:gridCol>
                <a:gridCol w="208280">
                  <a:extLst>
                    <a:ext uri="{9D8B030D-6E8A-4147-A177-3AD203B41FA5}">
                      <a16:colId xmlns:a16="http://schemas.microsoft.com/office/drawing/2014/main" val="2631730969"/>
                    </a:ext>
                  </a:extLst>
                </a:gridCol>
                <a:gridCol w="208280">
                  <a:extLst>
                    <a:ext uri="{9D8B030D-6E8A-4147-A177-3AD203B41FA5}">
                      <a16:colId xmlns:a16="http://schemas.microsoft.com/office/drawing/2014/main" val="479061818"/>
                    </a:ext>
                  </a:extLst>
                </a:gridCol>
                <a:gridCol w="208280">
                  <a:extLst>
                    <a:ext uri="{9D8B030D-6E8A-4147-A177-3AD203B41FA5}">
                      <a16:colId xmlns:a16="http://schemas.microsoft.com/office/drawing/2014/main" val="512109675"/>
                    </a:ext>
                  </a:extLst>
                </a:gridCol>
                <a:gridCol w="208280">
                  <a:extLst>
                    <a:ext uri="{9D8B030D-6E8A-4147-A177-3AD203B41FA5}">
                      <a16:colId xmlns:a16="http://schemas.microsoft.com/office/drawing/2014/main" val="2683969310"/>
                    </a:ext>
                  </a:extLst>
                </a:gridCol>
                <a:gridCol w="208280">
                  <a:extLst>
                    <a:ext uri="{9D8B030D-6E8A-4147-A177-3AD203B41FA5}">
                      <a16:colId xmlns:a16="http://schemas.microsoft.com/office/drawing/2014/main" val="349825818"/>
                    </a:ext>
                  </a:extLst>
                </a:gridCol>
                <a:gridCol w="208280">
                  <a:extLst>
                    <a:ext uri="{9D8B030D-6E8A-4147-A177-3AD203B41FA5}">
                      <a16:colId xmlns:a16="http://schemas.microsoft.com/office/drawing/2014/main" val="1877981596"/>
                    </a:ext>
                  </a:extLst>
                </a:gridCol>
                <a:gridCol w="208280">
                  <a:extLst>
                    <a:ext uri="{9D8B030D-6E8A-4147-A177-3AD203B41FA5}">
                      <a16:colId xmlns:a16="http://schemas.microsoft.com/office/drawing/2014/main" val="4103043674"/>
                    </a:ext>
                  </a:extLst>
                </a:gridCol>
                <a:gridCol w="208280">
                  <a:extLst>
                    <a:ext uri="{9D8B030D-6E8A-4147-A177-3AD203B41FA5}">
                      <a16:colId xmlns:a16="http://schemas.microsoft.com/office/drawing/2014/main" val="2382269166"/>
                    </a:ext>
                  </a:extLst>
                </a:gridCol>
                <a:gridCol w="208280">
                  <a:extLst>
                    <a:ext uri="{9D8B030D-6E8A-4147-A177-3AD203B41FA5}">
                      <a16:colId xmlns:a16="http://schemas.microsoft.com/office/drawing/2014/main" val="4285755420"/>
                    </a:ext>
                  </a:extLst>
                </a:gridCol>
                <a:gridCol w="208280">
                  <a:extLst>
                    <a:ext uri="{9D8B030D-6E8A-4147-A177-3AD203B41FA5}">
                      <a16:colId xmlns:a16="http://schemas.microsoft.com/office/drawing/2014/main" val="845226594"/>
                    </a:ext>
                  </a:extLst>
                </a:gridCol>
                <a:gridCol w="208280">
                  <a:extLst>
                    <a:ext uri="{9D8B030D-6E8A-4147-A177-3AD203B41FA5}">
                      <a16:colId xmlns:a16="http://schemas.microsoft.com/office/drawing/2014/main" val="2427714650"/>
                    </a:ext>
                  </a:extLst>
                </a:gridCol>
                <a:gridCol w="208280">
                  <a:extLst>
                    <a:ext uri="{9D8B030D-6E8A-4147-A177-3AD203B41FA5}">
                      <a16:colId xmlns:a16="http://schemas.microsoft.com/office/drawing/2014/main" val="3110473519"/>
                    </a:ext>
                  </a:extLst>
                </a:gridCol>
                <a:gridCol w="208280">
                  <a:extLst>
                    <a:ext uri="{9D8B030D-6E8A-4147-A177-3AD203B41FA5}">
                      <a16:colId xmlns:a16="http://schemas.microsoft.com/office/drawing/2014/main" val="1900851238"/>
                    </a:ext>
                  </a:extLst>
                </a:gridCol>
                <a:gridCol w="208280">
                  <a:extLst>
                    <a:ext uri="{9D8B030D-6E8A-4147-A177-3AD203B41FA5}">
                      <a16:colId xmlns:a16="http://schemas.microsoft.com/office/drawing/2014/main" val="460532205"/>
                    </a:ext>
                  </a:extLst>
                </a:gridCol>
                <a:gridCol w="208280">
                  <a:extLst>
                    <a:ext uri="{9D8B030D-6E8A-4147-A177-3AD203B41FA5}">
                      <a16:colId xmlns:a16="http://schemas.microsoft.com/office/drawing/2014/main" val="1999085689"/>
                    </a:ext>
                  </a:extLst>
                </a:gridCol>
                <a:gridCol w="208280">
                  <a:extLst>
                    <a:ext uri="{9D8B030D-6E8A-4147-A177-3AD203B41FA5}">
                      <a16:colId xmlns:a16="http://schemas.microsoft.com/office/drawing/2014/main" val="2675013846"/>
                    </a:ext>
                  </a:extLst>
                </a:gridCol>
                <a:gridCol w="208280">
                  <a:extLst>
                    <a:ext uri="{9D8B030D-6E8A-4147-A177-3AD203B41FA5}">
                      <a16:colId xmlns:a16="http://schemas.microsoft.com/office/drawing/2014/main" val="1203173883"/>
                    </a:ext>
                  </a:extLst>
                </a:gridCol>
                <a:gridCol w="208280">
                  <a:extLst>
                    <a:ext uri="{9D8B030D-6E8A-4147-A177-3AD203B41FA5}">
                      <a16:colId xmlns:a16="http://schemas.microsoft.com/office/drawing/2014/main" val="1939692810"/>
                    </a:ext>
                  </a:extLst>
                </a:gridCol>
                <a:gridCol w="208280">
                  <a:extLst>
                    <a:ext uri="{9D8B030D-6E8A-4147-A177-3AD203B41FA5}">
                      <a16:colId xmlns:a16="http://schemas.microsoft.com/office/drawing/2014/main" val="3371837922"/>
                    </a:ext>
                  </a:extLst>
                </a:gridCol>
                <a:gridCol w="208280">
                  <a:extLst>
                    <a:ext uri="{9D8B030D-6E8A-4147-A177-3AD203B41FA5}">
                      <a16:colId xmlns:a16="http://schemas.microsoft.com/office/drawing/2014/main" val="3079465988"/>
                    </a:ext>
                  </a:extLst>
                </a:gridCol>
                <a:gridCol w="208280">
                  <a:extLst>
                    <a:ext uri="{9D8B030D-6E8A-4147-A177-3AD203B41FA5}">
                      <a16:colId xmlns:a16="http://schemas.microsoft.com/office/drawing/2014/main" val="439797363"/>
                    </a:ext>
                  </a:extLst>
                </a:gridCol>
                <a:gridCol w="208280">
                  <a:extLst>
                    <a:ext uri="{9D8B030D-6E8A-4147-A177-3AD203B41FA5}">
                      <a16:colId xmlns:a16="http://schemas.microsoft.com/office/drawing/2014/main" val="3486641168"/>
                    </a:ext>
                  </a:extLst>
                </a:gridCol>
                <a:gridCol w="208280">
                  <a:extLst>
                    <a:ext uri="{9D8B030D-6E8A-4147-A177-3AD203B41FA5}">
                      <a16:colId xmlns:a16="http://schemas.microsoft.com/office/drawing/2014/main" val="2400738416"/>
                    </a:ext>
                  </a:extLst>
                </a:gridCol>
                <a:gridCol w="208280">
                  <a:extLst>
                    <a:ext uri="{9D8B030D-6E8A-4147-A177-3AD203B41FA5}">
                      <a16:colId xmlns:a16="http://schemas.microsoft.com/office/drawing/2014/main" val="1330926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761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- 2020-08-01 15:22:38</a:t>
                      </a:r>
                      <a:r>
                        <a:rPr kumimoji="0" lang="en-US" sz="1000" b="0" i="0" u="none" strike="noStrike" kern="1200" cap="none" spc="0" normalizeH="0" baseline="0" noProof="0">
                          <a:ln>
                            <a:noFill/>
                          </a:ln>
                          <a:solidFill>
                            <a:prstClr val="black"/>
                          </a:solidFill>
                          <a:effectLst/>
                          <a:uLnTx/>
                          <a:uFillTx/>
                          <a:latin typeface="+mn-lt"/>
                          <a:ea typeface="+mn-ea"/>
                          <a:cs typeface="+mn-cs"/>
                        </a:rPr>
                        <a:t>
 This decadent and rich Dark Chocolate Truffle Tart is a chocolate lover’s dream come true. The ganache with SCS Salted Butter in it takes the taste of this tart to a whole new level.
#SCSrecipes #JustAddSCS
Dark Chocolate Truffle Tart
Ingredients:
For the crust:
4 tbsp SCS Salted Butter
120g chocolate wafer crumbs
For the ganache:
4 tbsp SCS Salted Butter (cut into pieces)
360ml heavy cream
340g dark chocolate, roughly chopped
1 tbsp flaky sea salt
Instructions:
1. Preheat oven to 176°C.
2. To make the crust, grind the chocolate wafers in a food processor and measure out 120g. 
3. Combine the grinded chocolate wafers with melted SCS Salted Butter until moist and the mixture feels like wet sand.
4. Press the crust into a 10-inch tart pan with a removeable bottom, and up the sides, making sure it is well packed in and even. Use the bottom of a flat measuring cup to even out.
5. Bake the crust for 10-12 minutes. Allow to cool.
6. To make the ganache, heat the heavy cream in a saucepan until it is just starting to simmer.
7. Remove from the heat and add the chopped chocolate, and let it sit for a few minutes. The smaller the pieces of the chocolate, the more quickly they will melt. 
8. Whisk the chocolate and cream until the mixture is smooth and shiny. Add SCS Salted Butter, a couple of pieces at a time, whisking well.
9. Pour the ganache into the prepared tart shell. Carefully place the tart in the refrigerator to set for at least 2 hours before slicing. Scatter the sea salt over the top of the tart when it has set so that it doesn't sink in.
Source: https://theviewfromgreatisland.com/dark-chocolate-truffle-tart-recipe/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https://scontent-iad3-1.xx.fbcdn.net/v/t1.0-9/p720x720/116701353_1988770561258614_1426384569170406626_o.jpg?_nc_cat=106&amp;_nc_sid=8024bb&amp;_nc_ohc=NTO6imJk6loAX_NMI00&amp;_nc_ht=scontent-iad3-1.xx&amp;tp=6&amp;oh=3293e27909b353d58682a99929e40ee3&amp;oe=5F730B54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08/31/2020 14:15:26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2048461"/>
                  </a:ext>
                </a:extLst>
              </a:tr>
            </a:tbl>
          </a:graphicData>
        </a:graphic>
      </p:graphicFrame>
      <p:sp>
        <p:nvSpPr>
          <p:cNvPr id="4" name="Text Placeholder 3">
            <a:extLst>
              <a:ext uri="{FF2B5EF4-FFF2-40B4-BE49-F238E27FC236}">
                <a16:creationId xmlns:a16="http://schemas.microsoft.com/office/drawing/2014/main" id="{DBDA5BC2-5116-454C-8F12-A8D95596240B}"/>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2225501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FFB1B-2A4F-4B56-AC81-2D9A80C4287B}"/>
              </a:ext>
            </a:extLst>
          </p:cNvPr>
          <p:cNvSpPr>
            <a:spLocks noGrp="1"/>
          </p:cNvSpPr>
          <p:nvPr>
            <p:ph type="title"/>
          </p:nvPr>
        </p:nvSpPr>
        <p:spPr/>
        <p:txBody>
          <a:bodyPr/>
          <a:lstStyle/>
          <a:p>
            <a:r>
              <a:rPr lang="en-US"/>
              <a:t>Facebook Own Posts Table | SCS Dairy MY - 3 of 6</a:t>
            </a:r>
          </a:p>
        </p:txBody>
      </p:sp>
      <p:graphicFrame>
        <p:nvGraphicFramePr>
          <p:cNvPr id="5" name="Table Placeholder 4">
            <a:extLst>
              <a:ext uri="{FF2B5EF4-FFF2-40B4-BE49-F238E27FC236}">
                <a16:creationId xmlns:a16="http://schemas.microsoft.com/office/drawing/2014/main" id="{A99BFD9E-3462-4420-BA9A-D3E9A878D4E3}"/>
              </a:ext>
            </a:extLst>
          </p:cNvPr>
          <p:cNvGraphicFramePr>
            <a:graphicFrameLocks noGrp="1"/>
          </p:cNvGraphicFramePr>
          <p:nvPr>
            <p:ph type="tbl" sz="quarter" idx="13"/>
            <p:extLst>
              <p:ext uri="{D42A27DB-BD31-4B8C-83A1-F6EECF244321}">
                <p14:modId xmlns:p14="http://schemas.microsoft.com/office/powerpoint/2010/main" val="407608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07669019"/>
                    </a:ext>
                  </a:extLst>
                </a:gridCol>
                <a:gridCol w="822960">
                  <a:extLst>
                    <a:ext uri="{9D8B030D-6E8A-4147-A177-3AD203B41FA5}">
                      <a16:colId xmlns:a16="http://schemas.microsoft.com/office/drawing/2014/main" val="2542035905"/>
                    </a:ext>
                  </a:extLst>
                </a:gridCol>
                <a:gridCol w="329184">
                  <a:extLst>
                    <a:ext uri="{9D8B030D-6E8A-4147-A177-3AD203B41FA5}">
                      <a16:colId xmlns:a16="http://schemas.microsoft.com/office/drawing/2014/main" val="1254509747"/>
                    </a:ext>
                  </a:extLst>
                </a:gridCol>
                <a:gridCol w="208280">
                  <a:extLst>
                    <a:ext uri="{9D8B030D-6E8A-4147-A177-3AD203B41FA5}">
                      <a16:colId xmlns:a16="http://schemas.microsoft.com/office/drawing/2014/main" val="3923973663"/>
                    </a:ext>
                  </a:extLst>
                </a:gridCol>
                <a:gridCol w="208280">
                  <a:extLst>
                    <a:ext uri="{9D8B030D-6E8A-4147-A177-3AD203B41FA5}">
                      <a16:colId xmlns:a16="http://schemas.microsoft.com/office/drawing/2014/main" val="3221386786"/>
                    </a:ext>
                  </a:extLst>
                </a:gridCol>
                <a:gridCol w="208280">
                  <a:extLst>
                    <a:ext uri="{9D8B030D-6E8A-4147-A177-3AD203B41FA5}">
                      <a16:colId xmlns:a16="http://schemas.microsoft.com/office/drawing/2014/main" val="4176804510"/>
                    </a:ext>
                  </a:extLst>
                </a:gridCol>
                <a:gridCol w="208280">
                  <a:extLst>
                    <a:ext uri="{9D8B030D-6E8A-4147-A177-3AD203B41FA5}">
                      <a16:colId xmlns:a16="http://schemas.microsoft.com/office/drawing/2014/main" val="846741379"/>
                    </a:ext>
                  </a:extLst>
                </a:gridCol>
                <a:gridCol w="208280">
                  <a:extLst>
                    <a:ext uri="{9D8B030D-6E8A-4147-A177-3AD203B41FA5}">
                      <a16:colId xmlns:a16="http://schemas.microsoft.com/office/drawing/2014/main" val="1282563293"/>
                    </a:ext>
                  </a:extLst>
                </a:gridCol>
                <a:gridCol w="208280">
                  <a:extLst>
                    <a:ext uri="{9D8B030D-6E8A-4147-A177-3AD203B41FA5}">
                      <a16:colId xmlns:a16="http://schemas.microsoft.com/office/drawing/2014/main" val="1388698867"/>
                    </a:ext>
                  </a:extLst>
                </a:gridCol>
                <a:gridCol w="208280">
                  <a:extLst>
                    <a:ext uri="{9D8B030D-6E8A-4147-A177-3AD203B41FA5}">
                      <a16:colId xmlns:a16="http://schemas.microsoft.com/office/drawing/2014/main" val="2278113456"/>
                    </a:ext>
                  </a:extLst>
                </a:gridCol>
                <a:gridCol w="208280">
                  <a:extLst>
                    <a:ext uri="{9D8B030D-6E8A-4147-A177-3AD203B41FA5}">
                      <a16:colId xmlns:a16="http://schemas.microsoft.com/office/drawing/2014/main" val="2160971023"/>
                    </a:ext>
                  </a:extLst>
                </a:gridCol>
                <a:gridCol w="208280">
                  <a:extLst>
                    <a:ext uri="{9D8B030D-6E8A-4147-A177-3AD203B41FA5}">
                      <a16:colId xmlns:a16="http://schemas.microsoft.com/office/drawing/2014/main" val="858421955"/>
                    </a:ext>
                  </a:extLst>
                </a:gridCol>
                <a:gridCol w="208280">
                  <a:extLst>
                    <a:ext uri="{9D8B030D-6E8A-4147-A177-3AD203B41FA5}">
                      <a16:colId xmlns:a16="http://schemas.microsoft.com/office/drawing/2014/main" val="3233926551"/>
                    </a:ext>
                  </a:extLst>
                </a:gridCol>
                <a:gridCol w="208280">
                  <a:extLst>
                    <a:ext uri="{9D8B030D-6E8A-4147-A177-3AD203B41FA5}">
                      <a16:colId xmlns:a16="http://schemas.microsoft.com/office/drawing/2014/main" val="671445110"/>
                    </a:ext>
                  </a:extLst>
                </a:gridCol>
                <a:gridCol w="208280">
                  <a:extLst>
                    <a:ext uri="{9D8B030D-6E8A-4147-A177-3AD203B41FA5}">
                      <a16:colId xmlns:a16="http://schemas.microsoft.com/office/drawing/2014/main" val="83036682"/>
                    </a:ext>
                  </a:extLst>
                </a:gridCol>
                <a:gridCol w="208280">
                  <a:extLst>
                    <a:ext uri="{9D8B030D-6E8A-4147-A177-3AD203B41FA5}">
                      <a16:colId xmlns:a16="http://schemas.microsoft.com/office/drawing/2014/main" val="3978503676"/>
                    </a:ext>
                  </a:extLst>
                </a:gridCol>
                <a:gridCol w="208280">
                  <a:extLst>
                    <a:ext uri="{9D8B030D-6E8A-4147-A177-3AD203B41FA5}">
                      <a16:colId xmlns:a16="http://schemas.microsoft.com/office/drawing/2014/main" val="1074033586"/>
                    </a:ext>
                  </a:extLst>
                </a:gridCol>
                <a:gridCol w="208280">
                  <a:extLst>
                    <a:ext uri="{9D8B030D-6E8A-4147-A177-3AD203B41FA5}">
                      <a16:colId xmlns:a16="http://schemas.microsoft.com/office/drawing/2014/main" val="2583274471"/>
                    </a:ext>
                  </a:extLst>
                </a:gridCol>
                <a:gridCol w="208280">
                  <a:extLst>
                    <a:ext uri="{9D8B030D-6E8A-4147-A177-3AD203B41FA5}">
                      <a16:colId xmlns:a16="http://schemas.microsoft.com/office/drawing/2014/main" val="2513759575"/>
                    </a:ext>
                  </a:extLst>
                </a:gridCol>
                <a:gridCol w="208280">
                  <a:extLst>
                    <a:ext uri="{9D8B030D-6E8A-4147-A177-3AD203B41FA5}">
                      <a16:colId xmlns:a16="http://schemas.microsoft.com/office/drawing/2014/main" val="707765939"/>
                    </a:ext>
                  </a:extLst>
                </a:gridCol>
                <a:gridCol w="208280">
                  <a:extLst>
                    <a:ext uri="{9D8B030D-6E8A-4147-A177-3AD203B41FA5}">
                      <a16:colId xmlns:a16="http://schemas.microsoft.com/office/drawing/2014/main" val="2699281689"/>
                    </a:ext>
                  </a:extLst>
                </a:gridCol>
                <a:gridCol w="208280">
                  <a:extLst>
                    <a:ext uri="{9D8B030D-6E8A-4147-A177-3AD203B41FA5}">
                      <a16:colId xmlns:a16="http://schemas.microsoft.com/office/drawing/2014/main" val="910626042"/>
                    </a:ext>
                  </a:extLst>
                </a:gridCol>
                <a:gridCol w="208280">
                  <a:extLst>
                    <a:ext uri="{9D8B030D-6E8A-4147-A177-3AD203B41FA5}">
                      <a16:colId xmlns:a16="http://schemas.microsoft.com/office/drawing/2014/main" val="3376821670"/>
                    </a:ext>
                  </a:extLst>
                </a:gridCol>
                <a:gridCol w="208280">
                  <a:extLst>
                    <a:ext uri="{9D8B030D-6E8A-4147-A177-3AD203B41FA5}">
                      <a16:colId xmlns:a16="http://schemas.microsoft.com/office/drawing/2014/main" val="345999909"/>
                    </a:ext>
                  </a:extLst>
                </a:gridCol>
                <a:gridCol w="208280">
                  <a:extLst>
                    <a:ext uri="{9D8B030D-6E8A-4147-A177-3AD203B41FA5}">
                      <a16:colId xmlns:a16="http://schemas.microsoft.com/office/drawing/2014/main" val="2628074770"/>
                    </a:ext>
                  </a:extLst>
                </a:gridCol>
                <a:gridCol w="208280">
                  <a:extLst>
                    <a:ext uri="{9D8B030D-6E8A-4147-A177-3AD203B41FA5}">
                      <a16:colId xmlns:a16="http://schemas.microsoft.com/office/drawing/2014/main" val="3983695670"/>
                    </a:ext>
                  </a:extLst>
                </a:gridCol>
                <a:gridCol w="208280">
                  <a:extLst>
                    <a:ext uri="{9D8B030D-6E8A-4147-A177-3AD203B41FA5}">
                      <a16:colId xmlns:a16="http://schemas.microsoft.com/office/drawing/2014/main" val="330838835"/>
                    </a:ext>
                  </a:extLst>
                </a:gridCol>
                <a:gridCol w="208280">
                  <a:extLst>
                    <a:ext uri="{9D8B030D-6E8A-4147-A177-3AD203B41FA5}">
                      <a16:colId xmlns:a16="http://schemas.microsoft.com/office/drawing/2014/main" val="1243626768"/>
                    </a:ext>
                  </a:extLst>
                </a:gridCol>
                <a:gridCol w="208280">
                  <a:extLst>
                    <a:ext uri="{9D8B030D-6E8A-4147-A177-3AD203B41FA5}">
                      <a16:colId xmlns:a16="http://schemas.microsoft.com/office/drawing/2014/main" val="1978837824"/>
                    </a:ext>
                  </a:extLst>
                </a:gridCol>
                <a:gridCol w="208280">
                  <a:extLst>
                    <a:ext uri="{9D8B030D-6E8A-4147-A177-3AD203B41FA5}">
                      <a16:colId xmlns:a16="http://schemas.microsoft.com/office/drawing/2014/main" val="2613003542"/>
                    </a:ext>
                  </a:extLst>
                </a:gridCol>
                <a:gridCol w="208280">
                  <a:extLst>
                    <a:ext uri="{9D8B030D-6E8A-4147-A177-3AD203B41FA5}">
                      <a16:colId xmlns:a16="http://schemas.microsoft.com/office/drawing/2014/main" val="1163827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3130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- 2020-08-03 13:11:27</a:t>
                      </a:r>
                      <a:r>
                        <a:rPr kumimoji="0" lang="en-US" sz="1000" b="0" i="0" u="none" strike="noStrike" kern="1200" cap="none" spc="0" normalizeH="0" baseline="0" noProof="0">
                          <a:ln>
                            <a:noFill/>
                          </a:ln>
                          <a:solidFill>
                            <a:prstClr val="black"/>
                          </a:solidFill>
                          <a:effectLst/>
                          <a:uLnTx/>
                          <a:uFillTx/>
                          <a:latin typeface="+mn-lt"/>
                          <a:ea typeface="+mn-ea"/>
                          <a:cs typeface="+mn-cs"/>
                        </a:rPr>
                        <a:t>
 Measuring flour incorrectly is probably one of the most common mistakes made while baking. Flour settles and becomes compact in the bag during shipping and storage. Don’t forget to fluff up the flour by gently stirring it before measuring.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https://scontent-iad3-1.xx.fbcdn.net/v/t1.0-9/p720x720/115932272_1988775541258116_1546212284447568409_o.jpg?_nc_cat=102&amp;_nc_sid=8024bb&amp;_nc_ohc=-W8Pq6BQ3gsAX-IL5F3&amp;_nc_ht=scontent-iad3-1.xx&amp;tp=6&amp;oh=1b10ee61c3eb17bd35bc7186cbf98b01&amp;oe=5F7407D0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08:14:44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4602295"/>
                  </a:ext>
                </a:extLst>
              </a:tr>
            </a:tbl>
          </a:graphicData>
        </a:graphic>
      </p:graphicFrame>
      <p:sp>
        <p:nvSpPr>
          <p:cNvPr id="4" name="Text Placeholder 3">
            <a:extLst>
              <a:ext uri="{FF2B5EF4-FFF2-40B4-BE49-F238E27FC236}">
                <a16:creationId xmlns:a16="http://schemas.microsoft.com/office/drawing/2014/main" id="{1ED1E458-83FC-44AF-B770-21140D2CDB07}"/>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3417351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0DCD-972C-45D5-B474-D3794877A38E}"/>
              </a:ext>
            </a:extLst>
          </p:cNvPr>
          <p:cNvSpPr>
            <a:spLocks noGrp="1"/>
          </p:cNvSpPr>
          <p:nvPr>
            <p:ph type="title"/>
          </p:nvPr>
        </p:nvSpPr>
        <p:spPr/>
        <p:txBody>
          <a:bodyPr/>
          <a:lstStyle/>
          <a:p>
            <a:r>
              <a:rPr lang="en-US"/>
              <a:t>Facebook Own Posts Table | SCS Dairy MY - 4 of 6</a:t>
            </a:r>
          </a:p>
        </p:txBody>
      </p:sp>
      <p:graphicFrame>
        <p:nvGraphicFramePr>
          <p:cNvPr id="5" name="Table Placeholder 4">
            <a:extLst>
              <a:ext uri="{FF2B5EF4-FFF2-40B4-BE49-F238E27FC236}">
                <a16:creationId xmlns:a16="http://schemas.microsoft.com/office/drawing/2014/main" id="{58B5A6B1-811B-4C74-8600-CB20D961B5C5}"/>
              </a:ext>
            </a:extLst>
          </p:cNvPr>
          <p:cNvGraphicFramePr>
            <a:graphicFrameLocks noGrp="1"/>
          </p:cNvGraphicFramePr>
          <p:nvPr>
            <p:ph type="tbl" sz="quarter" idx="13"/>
            <p:extLst>
              <p:ext uri="{D42A27DB-BD31-4B8C-83A1-F6EECF244321}">
                <p14:modId xmlns:p14="http://schemas.microsoft.com/office/powerpoint/2010/main" val="418407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1359631"/>
                    </a:ext>
                  </a:extLst>
                </a:gridCol>
                <a:gridCol w="822960">
                  <a:extLst>
                    <a:ext uri="{9D8B030D-6E8A-4147-A177-3AD203B41FA5}">
                      <a16:colId xmlns:a16="http://schemas.microsoft.com/office/drawing/2014/main" val="1371159805"/>
                    </a:ext>
                  </a:extLst>
                </a:gridCol>
                <a:gridCol w="329184">
                  <a:extLst>
                    <a:ext uri="{9D8B030D-6E8A-4147-A177-3AD203B41FA5}">
                      <a16:colId xmlns:a16="http://schemas.microsoft.com/office/drawing/2014/main" val="3672805630"/>
                    </a:ext>
                  </a:extLst>
                </a:gridCol>
                <a:gridCol w="208280">
                  <a:extLst>
                    <a:ext uri="{9D8B030D-6E8A-4147-A177-3AD203B41FA5}">
                      <a16:colId xmlns:a16="http://schemas.microsoft.com/office/drawing/2014/main" val="2570074322"/>
                    </a:ext>
                  </a:extLst>
                </a:gridCol>
                <a:gridCol w="208280">
                  <a:extLst>
                    <a:ext uri="{9D8B030D-6E8A-4147-A177-3AD203B41FA5}">
                      <a16:colId xmlns:a16="http://schemas.microsoft.com/office/drawing/2014/main" val="3727747053"/>
                    </a:ext>
                  </a:extLst>
                </a:gridCol>
                <a:gridCol w="208280">
                  <a:extLst>
                    <a:ext uri="{9D8B030D-6E8A-4147-A177-3AD203B41FA5}">
                      <a16:colId xmlns:a16="http://schemas.microsoft.com/office/drawing/2014/main" val="1613360541"/>
                    </a:ext>
                  </a:extLst>
                </a:gridCol>
                <a:gridCol w="208280">
                  <a:extLst>
                    <a:ext uri="{9D8B030D-6E8A-4147-A177-3AD203B41FA5}">
                      <a16:colId xmlns:a16="http://schemas.microsoft.com/office/drawing/2014/main" val="3606679110"/>
                    </a:ext>
                  </a:extLst>
                </a:gridCol>
                <a:gridCol w="208280">
                  <a:extLst>
                    <a:ext uri="{9D8B030D-6E8A-4147-A177-3AD203B41FA5}">
                      <a16:colId xmlns:a16="http://schemas.microsoft.com/office/drawing/2014/main" val="2220111728"/>
                    </a:ext>
                  </a:extLst>
                </a:gridCol>
                <a:gridCol w="208280">
                  <a:extLst>
                    <a:ext uri="{9D8B030D-6E8A-4147-A177-3AD203B41FA5}">
                      <a16:colId xmlns:a16="http://schemas.microsoft.com/office/drawing/2014/main" val="4080889801"/>
                    </a:ext>
                  </a:extLst>
                </a:gridCol>
                <a:gridCol w="208280">
                  <a:extLst>
                    <a:ext uri="{9D8B030D-6E8A-4147-A177-3AD203B41FA5}">
                      <a16:colId xmlns:a16="http://schemas.microsoft.com/office/drawing/2014/main" val="4116979515"/>
                    </a:ext>
                  </a:extLst>
                </a:gridCol>
                <a:gridCol w="208280">
                  <a:extLst>
                    <a:ext uri="{9D8B030D-6E8A-4147-A177-3AD203B41FA5}">
                      <a16:colId xmlns:a16="http://schemas.microsoft.com/office/drawing/2014/main" val="4193597362"/>
                    </a:ext>
                  </a:extLst>
                </a:gridCol>
                <a:gridCol w="208280">
                  <a:extLst>
                    <a:ext uri="{9D8B030D-6E8A-4147-A177-3AD203B41FA5}">
                      <a16:colId xmlns:a16="http://schemas.microsoft.com/office/drawing/2014/main" val="2674190197"/>
                    </a:ext>
                  </a:extLst>
                </a:gridCol>
                <a:gridCol w="208280">
                  <a:extLst>
                    <a:ext uri="{9D8B030D-6E8A-4147-A177-3AD203B41FA5}">
                      <a16:colId xmlns:a16="http://schemas.microsoft.com/office/drawing/2014/main" val="1342940907"/>
                    </a:ext>
                  </a:extLst>
                </a:gridCol>
                <a:gridCol w="208280">
                  <a:extLst>
                    <a:ext uri="{9D8B030D-6E8A-4147-A177-3AD203B41FA5}">
                      <a16:colId xmlns:a16="http://schemas.microsoft.com/office/drawing/2014/main" val="2662751842"/>
                    </a:ext>
                  </a:extLst>
                </a:gridCol>
                <a:gridCol w="208280">
                  <a:extLst>
                    <a:ext uri="{9D8B030D-6E8A-4147-A177-3AD203B41FA5}">
                      <a16:colId xmlns:a16="http://schemas.microsoft.com/office/drawing/2014/main" val="218564037"/>
                    </a:ext>
                  </a:extLst>
                </a:gridCol>
                <a:gridCol w="208280">
                  <a:extLst>
                    <a:ext uri="{9D8B030D-6E8A-4147-A177-3AD203B41FA5}">
                      <a16:colId xmlns:a16="http://schemas.microsoft.com/office/drawing/2014/main" val="4147507252"/>
                    </a:ext>
                  </a:extLst>
                </a:gridCol>
                <a:gridCol w="208280">
                  <a:extLst>
                    <a:ext uri="{9D8B030D-6E8A-4147-A177-3AD203B41FA5}">
                      <a16:colId xmlns:a16="http://schemas.microsoft.com/office/drawing/2014/main" val="931286557"/>
                    </a:ext>
                  </a:extLst>
                </a:gridCol>
                <a:gridCol w="208280">
                  <a:extLst>
                    <a:ext uri="{9D8B030D-6E8A-4147-A177-3AD203B41FA5}">
                      <a16:colId xmlns:a16="http://schemas.microsoft.com/office/drawing/2014/main" val="954979659"/>
                    </a:ext>
                  </a:extLst>
                </a:gridCol>
                <a:gridCol w="208280">
                  <a:extLst>
                    <a:ext uri="{9D8B030D-6E8A-4147-A177-3AD203B41FA5}">
                      <a16:colId xmlns:a16="http://schemas.microsoft.com/office/drawing/2014/main" val="782338885"/>
                    </a:ext>
                  </a:extLst>
                </a:gridCol>
                <a:gridCol w="208280">
                  <a:extLst>
                    <a:ext uri="{9D8B030D-6E8A-4147-A177-3AD203B41FA5}">
                      <a16:colId xmlns:a16="http://schemas.microsoft.com/office/drawing/2014/main" val="797406995"/>
                    </a:ext>
                  </a:extLst>
                </a:gridCol>
                <a:gridCol w="208280">
                  <a:extLst>
                    <a:ext uri="{9D8B030D-6E8A-4147-A177-3AD203B41FA5}">
                      <a16:colId xmlns:a16="http://schemas.microsoft.com/office/drawing/2014/main" val="3861318153"/>
                    </a:ext>
                  </a:extLst>
                </a:gridCol>
                <a:gridCol w="208280">
                  <a:extLst>
                    <a:ext uri="{9D8B030D-6E8A-4147-A177-3AD203B41FA5}">
                      <a16:colId xmlns:a16="http://schemas.microsoft.com/office/drawing/2014/main" val="3489469007"/>
                    </a:ext>
                  </a:extLst>
                </a:gridCol>
                <a:gridCol w="208280">
                  <a:extLst>
                    <a:ext uri="{9D8B030D-6E8A-4147-A177-3AD203B41FA5}">
                      <a16:colId xmlns:a16="http://schemas.microsoft.com/office/drawing/2014/main" val="3063923546"/>
                    </a:ext>
                  </a:extLst>
                </a:gridCol>
                <a:gridCol w="208280">
                  <a:extLst>
                    <a:ext uri="{9D8B030D-6E8A-4147-A177-3AD203B41FA5}">
                      <a16:colId xmlns:a16="http://schemas.microsoft.com/office/drawing/2014/main" val="2456879680"/>
                    </a:ext>
                  </a:extLst>
                </a:gridCol>
                <a:gridCol w="208280">
                  <a:extLst>
                    <a:ext uri="{9D8B030D-6E8A-4147-A177-3AD203B41FA5}">
                      <a16:colId xmlns:a16="http://schemas.microsoft.com/office/drawing/2014/main" val="2873251811"/>
                    </a:ext>
                  </a:extLst>
                </a:gridCol>
                <a:gridCol w="208280">
                  <a:extLst>
                    <a:ext uri="{9D8B030D-6E8A-4147-A177-3AD203B41FA5}">
                      <a16:colId xmlns:a16="http://schemas.microsoft.com/office/drawing/2014/main" val="3848383228"/>
                    </a:ext>
                  </a:extLst>
                </a:gridCol>
                <a:gridCol w="208280">
                  <a:extLst>
                    <a:ext uri="{9D8B030D-6E8A-4147-A177-3AD203B41FA5}">
                      <a16:colId xmlns:a16="http://schemas.microsoft.com/office/drawing/2014/main" val="2261790322"/>
                    </a:ext>
                  </a:extLst>
                </a:gridCol>
                <a:gridCol w="208280">
                  <a:extLst>
                    <a:ext uri="{9D8B030D-6E8A-4147-A177-3AD203B41FA5}">
                      <a16:colId xmlns:a16="http://schemas.microsoft.com/office/drawing/2014/main" val="524024897"/>
                    </a:ext>
                  </a:extLst>
                </a:gridCol>
                <a:gridCol w="208280">
                  <a:extLst>
                    <a:ext uri="{9D8B030D-6E8A-4147-A177-3AD203B41FA5}">
                      <a16:colId xmlns:a16="http://schemas.microsoft.com/office/drawing/2014/main" val="4020400598"/>
                    </a:ext>
                  </a:extLst>
                </a:gridCol>
                <a:gridCol w="208280">
                  <a:extLst>
                    <a:ext uri="{9D8B030D-6E8A-4147-A177-3AD203B41FA5}">
                      <a16:colId xmlns:a16="http://schemas.microsoft.com/office/drawing/2014/main" val="554176653"/>
                    </a:ext>
                  </a:extLst>
                </a:gridCol>
                <a:gridCol w="208280">
                  <a:extLst>
                    <a:ext uri="{9D8B030D-6E8A-4147-A177-3AD203B41FA5}">
                      <a16:colId xmlns:a16="http://schemas.microsoft.com/office/drawing/2014/main" val="510943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9132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- 2020-08-07 17:22:04</a:t>
                      </a:r>
                      <a:r>
                        <a:rPr kumimoji="0" lang="en-US" sz="1000" b="0" i="0" u="none" strike="noStrike" kern="1200" cap="none" spc="0" normalizeH="0" baseline="0" noProof="0">
                          <a:ln>
                            <a:noFill/>
                          </a:ln>
                          <a:solidFill>
                            <a:prstClr val="black"/>
                          </a:solidFill>
                          <a:effectLst/>
                          <a:uLnTx/>
                          <a:uFillTx/>
                          <a:latin typeface="+mn-lt"/>
                          <a:ea typeface="+mn-ea"/>
                          <a:cs typeface="+mn-cs"/>
                        </a:rPr>
                        <a:t>
 Shortest love story ever!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https://scontent-bos3-1.xx.fbcdn.net/v/t1.0-9/p720x720/116605550_1994669287335408_1574009265285864575_o.jpg?_nc_cat=103&amp;_nc_sid=8024bb&amp;_nc_ohc=lDj-MZO61PMAX9qd2x4&amp;_nc_ht=scontent-bos3-1.xx&amp;tp=6&amp;oh=97c1729c711bc6ad65574e654dbb4a86&amp;oe=5F779722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1667107"/>
                  </a:ext>
                </a:extLst>
              </a:tr>
            </a:tbl>
          </a:graphicData>
        </a:graphic>
      </p:graphicFrame>
      <p:sp>
        <p:nvSpPr>
          <p:cNvPr id="4" name="Text Placeholder 3">
            <a:extLst>
              <a:ext uri="{FF2B5EF4-FFF2-40B4-BE49-F238E27FC236}">
                <a16:creationId xmlns:a16="http://schemas.microsoft.com/office/drawing/2014/main" id="{B4D3EC6B-595A-4A44-9BEB-34388E63AD3C}"/>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1957615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BEE9A-D318-44F5-BFFB-8C7174E9BAEF}"/>
              </a:ext>
            </a:extLst>
          </p:cNvPr>
          <p:cNvSpPr>
            <a:spLocks noGrp="1"/>
          </p:cNvSpPr>
          <p:nvPr>
            <p:ph type="title"/>
          </p:nvPr>
        </p:nvSpPr>
        <p:spPr/>
        <p:txBody>
          <a:bodyPr/>
          <a:lstStyle/>
          <a:p>
            <a:r>
              <a:rPr lang="en-US"/>
              <a:t>Facebook Own Posts Table | SCS Dairy MY - 5 of 6</a:t>
            </a:r>
          </a:p>
        </p:txBody>
      </p:sp>
      <p:graphicFrame>
        <p:nvGraphicFramePr>
          <p:cNvPr id="5" name="Table Placeholder 4">
            <a:extLst>
              <a:ext uri="{FF2B5EF4-FFF2-40B4-BE49-F238E27FC236}">
                <a16:creationId xmlns:a16="http://schemas.microsoft.com/office/drawing/2014/main" id="{A6152274-6666-40BB-B69E-91571B6E3FAA}"/>
              </a:ext>
            </a:extLst>
          </p:cNvPr>
          <p:cNvGraphicFramePr>
            <a:graphicFrameLocks noGrp="1"/>
          </p:cNvGraphicFramePr>
          <p:nvPr>
            <p:ph type="tbl" sz="quarter" idx="13"/>
            <p:extLst>
              <p:ext uri="{D42A27DB-BD31-4B8C-83A1-F6EECF244321}">
                <p14:modId xmlns:p14="http://schemas.microsoft.com/office/powerpoint/2010/main" val="23045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92271603"/>
                    </a:ext>
                  </a:extLst>
                </a:gridCol>
                <a:gridCol w="822960">
                  <a:extLst>
                    <a:ext uri="{9D8B030D-6E8A-4147-A177-3AD203B41FA5}">
                      <a16:colId xmlns:a16="http://schemas.microsoft.com/office/drawing/2014/main" val="883270048"/>
                    </a:ext>
                  </a:extLst>
                </a:gridCol>
                <a:gridCol w="329184">
                  <a:extLst>
                    <a:ext uri="{9D8B030D-6E8A-4147-A177-3AD203B41FA5}">
                      <a16:colId xmlns:a16="http://schemas.microsoft.com/office/drawing/2014/main" val="4116841624"/>
                    </a:ext>
                  </a:extLst>
                </a:gridCol>
                <a:gridCol w="208280">
                  <a:extLst>
                    <a:ext uri="{9D8B030D-6E8A-4147-A177-3AD203B41FA5}">
                      <a16:colId xmlns:a16="http://schemas.microsoft.com/office/drawing/2014/main" val="3863198631"/>
                    </a:ext>
                  </a:extLst>
                </a:gridCol>
                <a:gridCol w="208280">
                  <a:extLst>
                    <a:ext uri="{9D8B030D-6E8A-4147-A177-3AD203B41FA5}">
                      <a16:colId xmlns:a16="http://schemas.microsoft.com/office/drawing/2014/main" val="629337699"/>
                    </a:ext>
                  </a:extLst>
                </a:gridCol>
                <a:gridCol w="208280">
                  <a:extLst>
                    <a:ext uri="{9D8B030D-6E8A-4147-A177-3AD203B41FA5}">
                      <a16:colId xmlns:a16="http://schemas.microsoft.com/office/drawing/2014/main" val="3052165583"/>
                    </a:ext>
                  </a:extLst>
                </a:gridCol>
                <a:gridCol w="208280">
                  <a:extLst>
                    <a:ext uri="{9D8B030D-6E8A-4147-A177-3AD203B41FA5}">
                      <a16:colId xmlns:a16="http://schemas.microsoft.com/office/drawing/2014/main" val="2503310902"/>
                    </a:ext>
                  </a:extLst>
                </a:gridCol>
                <a:gridCol w="208280">
                  <a:extLst>
                    <a:ext uri="{9D8B030D-6E8A-4147-A177-3AD203B41FA5}">
                      <a16:colId xmlns:a16="http://schemas.microsoft.com/office/drawing/2014/main" val="2498725217"/>
                    </a:ext>
                  </a:extLst>
                </a:gridCol>
                <a:gridCol w="208280">
                  <a:extLst>
                    <a:ext uri="{9D8B030D-6E8A-4147-A177-3AD203B41FA5}">
                      <a16:colId xmlns:a16="http://schemas.microsoft.com/office/drawing/2014/main" val="3401667898"/>
                    </a:ext>
                  </a:extLst>
                </a:gridCol>
                <a:gridCol w="208280">
                  <a:extLst>
                    <a:ext uri="{9D8B030D-6E8A-4147-A177-3AD203B41FA5}">
                      <a16:colId xmlns:a16="http://schemas.microsoft.com/office/drawing/2014/main" val="2067333133"/>
                    </a:ext>
                  </a:extLst>
                </a:gridCol>
                <a:gridCol w="208280">
                  <a:extLst>
                    <a:ext uri="{9D8B030D-6E8A-4147-A177-3AD203B41FA5}">
                      <a16:colId xmlns:a16="http://schemas.microsoft.com/office/drawing/2014/main" val="3031248522"/>
                    </a:ext>
                  </a:extLst>
                </a:gridCol>
                <a:gridCol w="208280">
                  <a:extLst>
                    <a:ext uri="{9D8B030D-6E8A-4147-A177-3AD203B41FA5}">
                      <a16:colId xmlns:a16="http://schemas.microsoft.com/office/drawing/2014/main" val="2782224383"/>
                    </a:ext>
                  </a:extLst>
                </a:gridCol>
                <a:gridCol w="208280">
                  <a:extLst>
                    <a:ext uri="{9D8B030D-6E8A-4147-A177-3AD203B41FA5}">
                      <a16:colId xmlns:a16="http://schemas.microsoft.com/office/drawing/2014/main" val="1430794454"/>
                    </a:ext>
                  </a:extLst>
                </a:gridCol>
                <a:gridCol w="208280">
                  <a:extLst>
                    <a:ext uri="{9D8B030D-6E8A-4147-A177-3AD203B41FA5}">
                      <a16:colId xmlns:a16="http://schemas.microsoft.com/office/drawing/2014/main" val="2064058879"/>
                    </a:ext>
                  </a:extLst>
                </a:gridCol>
                <a:gridCol w="208280">
                  <a:extLst>
                    <a:ext uri="{9D8B030D-6E8A-4147-A177-3AD203B41FA5}">
                      <a16:colId xmlns:a16="http://schemas.microsoft.com/office/drawing/2014/main" val="577044615"/>
                    </a:ext>
                  </a:extLst>
                </a:gridCol>
                <a:gridCol w="208280">
                  <a:extLst>
                    <a:ext uri="{9D8B030D-6E8A-4147-A177-3AD203B41FA5}">
                      <a16:colId xmlns:a16="http://schemas.microsoft.com/office/drawing/2014/main" val="4177869241"/>
                    </a:ext>
                  </a:extLst>
                </a:gridCol>
                <a:gridCol w="208280">
                  <a:extLst>
                    <a:ext uri="{9D8B030D-6E8A-4147-A177-3AD203B41FA5}">
                      <a16:colId xmlns:a16="http://schemas.microsoft.com/office/drawing/2014/main" val="1518897901"/>
                    </a:ext>
                  </a:extLst>
                </a:gridCol>
                <a:gridCol w="208280">
                  <a:extLst>
                    <a:ext uri="{9D8B030D-6E8A-4147-A177-3AD203B41FA5}">
                      <a16:colId xmlns:a16="http://schemas.microsoft.com/office/drawing/2014/main" val="245871290"/>
                    </a:ext>
                  </a:extLst>
                </a:gridCol>
                <a:gridCol w="208280">
                  <a:extLst>
                    <a:ext uri="{9D8B030D-6E8A-4147-A177-3AD203B41FA5}">
                      <a16:colId xmlns:a16="http://schemas.microsoft.com/office/drawing/2014/main" val="87534844"/>
                    </a:ext>
                  </a:extLst>
                </a:gridCol>
                <a:gridCol w="208280">
                  <a:extLst>
                    <a:ext uri="{9D8B030D-6E8A-4147-A177-3AD203B41FA5}">
                      <a16:colId xmlns:a16="http://schemas.microsoft.com/office/drawing/2014/main" val="543044326"/>
                    </a:ext>
                  </a:extLst>
                </a:gridCol>
                <a:gridCol w="208280">
                  <a:extLst>
                    <a:ext uri="{9D8B030D-6E8A-4147-A177-3AD203B41FA5}">
                      <a16:colId xmlns:a16="http://schemas.microsoft.com/office/drawing/2014/main" val="3174917945"/>
                    </a:ext>
                  </a:extLst>
                </a:gridCol>
                <a:gridCol w="208280">
                  <a:extLst>
                    <a:ext uri="{9D8B030D-6E8A-4147-A177-3AD203B41FA5}">
                      <a16:colId xmlns:a16="http://schemas.microsoft.com/office/drawing/2014/main" val="1956211813"/>
                    </a:ext>
                  </a:extLst>
                </a:gridCol>
                <a:gridCol w="208280">
                  <a:extLst>
                    <a:ext uri="{9D8B030D-6E8A-4147-A177-3AD203B41FA5}">
                      <a16:colId xmlns:a16="http://schemas.microsoft.com/office/drawing/2014/main" val="356910471"/>
                    </a:ext>
                  </a:extLst>
                </a:gridCol>
                <a:gridCol w="208280">
                  <a:extLst>
                    <a:ext uri="{9D8B030D-6E8A-4147-A177-3AD203B41FA5}">
                      <a16:colId xmlns:a16="http://schemas.microsoft.com/office/drawing/2014/main" val="747764376"/>
                    </a:ext>
                  </a:extLst>
                </a:gridCol>
                <a:gridCol w="208280">
                  <a:extLst>
                    <a:ext uri="{9D8B030D-6E8A-4147-A177-3AD203B41FA5}">
                      <a16:colId xmlns:a16="http://schemas.microsoft.com/office/drawing/2014/main" val="1442550819"/>
                    </a:ext>
                  </a:extLst>
                </a:gridCol>
                <a:gridCol w="208280">
                  <a:extLst>
                    <a:ext uri="{9D8B030D-6E8A-4147-A177-3AD203B41FA5}">
                      <a16:colId xmlns:a16="http://schemas.microsoft.com/office/drawing/2014/main" val="4032070840"/>
                    </a:ext>
                  </a:extLst>
                </a:gridCol>
                <a:gridCol w="208280">
                  <a:extLst>
                    <a:ext uri="{9D8B030D-6E8A-4147-A177-3AD203B41FA5}">
                      <a16:colId xmlns:a16="http://schemas.microsoft.com/office/drawing/2014/main" val="4069047590"/>
                    </a:ext>
                  </a:extLst>
                </a:gridCol>
                <a:gridCol w="208280">
                  <a:extLst>
                    <a:ext uri="{9D8B030D-6E8A-4147-A177-3AD203B41FA5}">
                      <a16:colId xmlns:a16="http://schemas.microsoft.com/office/drawing/2014/main" val="2867482475"/>
                    </a:ext>
                  </a:extLst>
                </a:gridCol>
                <a:gridCol w="208280">
                  <a:extLst>
                    <a:ext uri="{9D8B030D-6E8A-4147-A177-3AD203B41FA5}">
                      <a16:colId xmlns:a16="http://schemas.microsoft.com/office/drawing/2014/main" val="943611442"/>
                    </a:ext>
                  </a:extLst>
                </a:gridCol>
                <a:gridCol w="208280">
                  <a:extLst>
                    <a:ext uri="{9D8B030D-6E8A-4147-A177-3AD203B41FA5}">
                      <a16:colId xmlns:a16="http://schemas.microsoft.com/office/drawing/2014/main" val="2798798901"/>
                    </a:ext>
                  </a:extLst>
                </a:gridCol>
                <a:gridCol w="208280">
                  <a:extLst>
                    <a:ext uri="{9D8B030D-6E8A-4147-A177-3AD203B41FA5}">
                      <a16:colId xmlns:a16="http://schemas.microsoft.com/office/drawing/2014/main" val="2574511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2883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- 2020-08-05 14:19:21</a:t>
                      </a:r>
                      <a:r>
                        <a:rPr kumimoji="0" lang="en-US" sz="1000" b="0" i="0" u="none" strike="noStrike" kern="1200" cap="none" spc="0" normalizeH="0" baseline="0" noProof="0">
                          <a:ln>
                            <a:noFill/>
                          </a:ln>
                          <a:solidFill>
                            <a:prstClr val="black"/>
                          </a:solidFill>
                          <a:effectLst/>
                          <a:uLnTx/>
                          <a:uFillTx/>
                          <a:latin typeface="+mn-lt"/>
                          <a:ea typeface="+mn-ea"/>
                          <a:cs typeface="+mn-cs"/>
                        </a:rPr>
                        <a:t>
 SCS Salted Spreadable Butter, a tub full of goodness and happiness! SCS Salted Spreadable Butter gives you the taste of butter you love with the convenience of spreading it onto your toast straight out of the refrigerator! 
#SCSFact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https://scontent-bos3-1.xx.fbcdn.net/v/t1.0-9/p720x720/116706536_1994667764002227_6157554352141561678_o.jpg?_nc_cat=108&amp;_nc_sid=8024bb&amp;_nc_ohc=5BjTyRrscgMAX83hrkN&amp;_nc_ht=scontent-bos3-1.xx&amp;tp=6&amp;oh=3e343047f115e94ffc41a46026380e69&amp;oe=5F76FFEF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40146926"/>
                  </a:ext>
                </a:extLst>
              </a:tr>
            </a:tbl>
          </a:graphicData>
        </a:graphic>
      </p:graphicFrame>
      <p:sp>
        <p:nvSpPr>
          <p:cNvPr id="4" name="Text Placeholder 3">
            <a:extLst>
              <a:ext uri="{FF2B5EF4-FFF2-40B4-BE49-F238E27FC236}">
                <a16:creationId xmlns:a16="http://schemas.microsoft.com/office/drawing/2014/main" id="{0E9869E8-B266-48D9-849C-EB38F9CABCFD}"/>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974503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5CDBB-68EB-4FAF-A4E6-88F522B5DC49}"/>
              </a:ext>
            </a:extLst>
          </p:cNvPr>
          <p:cNvSpPr>
            <a:spLocks noGrp="1"/>
          </p:cNvSpPr>
          <p:nvPr>
            <p:ph type="title"/>
          </p:nvPr>
        </p:nvSpPr>
        <p:spPr/>
        <p:txBody>
          <a:bodyPr/>
          <a:lstStyle/>
          <a:p>
            <a:r>
              <a:rPr lang="en-US"/>
              <a:t>Facebook Own Posts Table | SCS Dairy MY - 6 of 6</a:t>
            </a:r>
          </a:p>
        </p:txBody>
      </p:sp>
      <p:graphicFrame>
        <p:nvGraphicFramePr>
          <p:cNvPr id="5" name="Table Placeholder 4">
            <a:extLst>
              <a:ext uri="{FF2B5EF4-FFF2-40B4-BE49-F238E27FC236}">
                <a16:creationId xmlns:a16="http://schemas.microsoft.com/office/drawing/2014/main" id="{4B455FA8-A441-4C69-A7D1-54B862211E9F}"/>
              </a:ext>
            </a:extLst>
          </p:cNvPr>
          <p:cNvGraphicFramePr>
            <a:graphicFrameLocks noGrp="1"/>
          </p:cNvGraphicFramePr>
          <p:nvPr>
            <p:ph type="tbl" sz="quarter" idx="13"/>
            <p:extLst>
              <p:ext uri="{D42A27DB-BD31-4B8C-83A1-F6EECF244321}">
                <p14:modId xmlns:p14="http://schemas.microsoft.com/office/powerpoint/2010/main" val="3600031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45741195"/>
                    </a:ext>
                  </a:extLst>
                </a:gridCol>
                <a:gridCol w="822960">
                  <a:extLst>
                    <a:ext uri="{9D8B030D-6E8A-4147-A177-3AD203B41FA5}">
                      <a16:colId xmlns:a16="http://schemas.microsoft.com/office/drawing/2014/main" val="740445333"/>
                    </a:ext>
                  </a:extLst>
                </a:gridCol>
                <a:gridCol w="329184">
                  <a:extLst>
                    <a:ext uri="{9D8B030D-6E8A-4147-A177-3AD203B41FA5}">
                      <a16:colId xmlns:a16="http://schemas.microsoft.com/office/drawing/2014/main" val="3929609630"/>
                    </a:ext>
                  </a:extLst>
                </a:gridCol>
                <a:gridCol w="208280">
                  <a:extLst>
                    <a:ext uri="{9D8B030D-6E8A-4147-A177-3AD203B41FA5}">
                      <a16:colId xmlns:a16="http://schemas.microsoft.com/office/drawing/2014/main" val="119674370"/>
                    </a:ext>
                  </a:extLst>
                </a:gridCol>
                <a:gridCol w="208280">
                  <a:extLst>
                    <a:ext uri="{9D8B030D-6E8A-4147-A177-3AD203B41FA5}">
                      <a16:colId xmlns:a16="http://schemas.microsoft.com/office/drawing/2014/main" val="1233226051"/>
                    </a:ext>
                  </a:extLst>
                </a:gridCol>
                <a:gridCol w="208280">
                  <a:extLst>
                    <a:ext uri="{9D8B030D-6E8A-4147-A177-3AD203B41FA5}">
                      <a16:colId xmlns:a16="http://schemas.microsoft.com/office/drawing/2014/main" val="1802021025"/>
                    </a:ext>
                  </a:extLst>
                </a:gridCol>
                <a:gridCol w="208280">
                  <a:extLst>
                    <a:ext uri="{9D8B030D-6E8A-4147-A177-3AD203B41FA5}">
                      <a16:colId xmlns:a16="http://schemas.microsoft.com/office/drawing/2014/main" val="1154109689"/>
                    </a:ext>
                  </a:extLst>
                </a:gridCol>
                <a:gridCol w="208280">
                  <a:extLst>
                    <a:ext uri="{9D8B030D-6E8A-4147-A177-3AD203B41FA5}">
                      <a16:colId xmlns:a16="http://schemas.microsoft.com/office/drawing/2014/main" val="1899370279"/>
                    </a:ext>
                  </a:extLst>
                </a:gridCol>
                <a:gridCol w="208280">
                  <a:extLst>
                    <a:ext uri="{9D8B030D-6E8A-4147-A177-3AD203B41FA5}">
                      <a16:colId xmlns:a16="http://schemas.microsoft.com/office/drawing/2014/main" val="1951364272"/>
                    </a:ext>
                  </a:extLst>
                </a:gridCol>
                <a:gridCol w="208280">
                  <a:extLst>
                    <a:ext uri="{9D8B030D-6E8A-4147-A177-3AD203B41FA5}">
                      <a16:colId xmlns:a16="http://schemas.microsoft.com/office/drawing/2014/main" val="2786408428"/>
                    </a:ext>
                  </a:extLst>
                </a:gridCol>
                <a:gridCol w="208280">
                  <a:extLst>
                    <a:ext uri="{9D8B030D-6E8A-4147-A177-3AD203B41FA5}">
                      <a16:colId xmlns:a16="http://schemas.microsoft.com/office/drawing/2014/main" val="3512714995"/>
                    </a:ext>
                  </a:extLst>
                </a:gridCol>
                <a:gridCol w="208280">
                  <a:extLst>
                    <a:ext uri="{9D8B030D-6E8A-4147-A177-3AD203B41FA5}">
                      <a16:colId xmlns:a16="http://schemas.microsoft.com/office/drawing/2014/main" val="748679299"/>
                    </a:ext>
                  </a:extLst>
                </a:gridCol>
                <a:gridCol w="208280">
                  <a:extLst>
                    <a:ext uri="{9D8B030D-6E8A-4147-A177-3AD203B41FA5}">
                      <a16:colId xmlns:a16="http://schemas.microsoft.com/office/drawing/2014/main" val="3356161493"/>
                    </a:ext>
                  </a:extLst>
                </a:gridCol>
                <a:gridCol w="208280">
                  <a:extLst>
                    <a:ext uri="{9D8B030D-6E8A-4147-A177-3AD203B41FA5}">
                      <a16:colId xmlns:a16="http://schemas.microsoft.com/office/drawing/2014/main" val="3923747221"/>
                    </a:ext>
                  </a:extLst>
                </a:gridCol>
                <a:gridCol w="208280">
                  <a:extLst>
                    <a:ext uri="{9D8B030D-6E8A-4147-A177-3AD203B41FA5}">
                      <a16:colId xmlns:a16="http://schemas.microsoft.com/office/drawing/2014/main" val="674364234"/>
                    </a:ext>
                  </a:extLst>
                </a:gridCol>
                <a:gridCol w="208280">
                  <a:extLst>
                    <a:ext uri="{9D8B030D-6E8A-4147-A177-3AD203B41FA5}">
                      <a16:colId xmlns:a16="http://schemas.microsoft.com/office/drawing/2014/main" val="2495852712"/>
                    </a:ext>
                  </a:extLst>
                </a:gridCol>
                <a:gridCol w="208280">
                  <a:extLst>
                    <a:ext uri="{9D8B030D-6E8A-4147-A177-3AD203B41FA5}">
                      <a16:colId xmlns:a16="http://schemas.microsoft.com/office/drawing/2014/main" val="3827125834"/>
                    </a:ext>
                  </a:extLst>
                </a:gridCol>
                <a:gridCol w="208280">
                  <a:extLst>
                    <a:ext uri="{9D8B030D-6E8A-4147-A177-3AD203B41FA5}">
                      <a16:colId xmlns:a16="http://schemas.microsoft.com/office/drawing/2014/main" val="406360933"/>
                    </a:ext>
                  </a:extLst>
                </a:gridCol>
                <a:gridCol w="208280">
                  <a:extLst>
                    <a:ext uri="{9D8B030D-6E8A-4147-A177-3AD203B41FA5}">
                      <a16:colId xmlns:a16="http://schemas.microsoft.com/office/drawing/2014/main" val="2860753469"/>
                    </a:ext>
                  </a:extLst>
                </a:gridCol>
                <a:gridCol w="208280">
                  <a:extLst>
                    <a:ext uri="{9D8B030D-6E8A-4147-A177-3AD203B41FA5}">
                      <a16:colId xmlns:a16="http://schemas.microsoft.com/office/drawing/2014/main" val="1990448411"/>
                    </a:ext>
                  </a:extLst>
                </a:gridCol>
                <a:gridCol w="208280">
                  <a:extLst>
                    <a:ext uri="{9D8B030D-6E8A-4147-A177-3AD203B41FA5}">
                      <a16:colId xmlns:a16="http://schemas.microsoft.com/office/drawing/2014/main" val="1450624125"/>
                    </a:ext>
                  </a:extLst>
                </a:gridCol>
                <a:gridCol w="208280">
                  <a:extLst>
                    <a:ext uri="{9D8B030D-6E8A-4147-A177-3AD203B41FA5}">
                      <a16:colId xmlns:a16="http://schemas.microsoft.com/office/drawing/2014/main" val="3996628264"/>
                    </a:ext>
                  </a:extLst>
                </a:gridCol>
                <a:gridCol w="208280">
                  <a:extLst>
                    <a:ext uri="{9D8B030D-6E8A-4147-A177-3AD203B41FA5}">
                      <a16:colId xmlns:a16="http://schemas.microsoft.com/office/drawing/2014/main" val="1358490356"/>
                    </a:ext>
                  </a:extLst>
                </a:gridCol>
                <a:gridCol w="208280">
                  <a:extLst>
                    <a:ext uri="{9D8B030D-6E8A-4147-A177-3AD203B41FA5}">
                      <a16:colId xmlns:a16="http://schemas.microsoft.com/office/drawing/2014/main" val="3688487811"/>
                    </a:ext>
                  </a:extLst>
                </a:gridCol>
                <a:gridCol w="208280">
                  <a:extLst>
                    <a:ext uri="{9D8B030D-6E8A-4147-A177-3AD203B41FA5}">
                      <a16:colId xmlns:a16="http://schemas.microsoft.com/office/drawing/2014/main" val="344281618"/>
                    </a:ext>
                  </a:extLst>
                </a:gridCol>
                <a:gridCol w="208280">
                  <a:extLst>
                    <a:ext uri="{9D8B030D-6E8A-4147-A177-3AD203B41FA5}">
                      <a16:colId xmlns:a16="http://schemas.microsoft.com/office/drawing/2014/main" val="3181406859"/>
                    </a:ext>
                  </a:extLst>
                </a:gridCol>
                <a:gridCol w="208280">
                  <a:extLst>
                    <a:ext uri="{9D8B030D-6E8A-4147-A177-3AD203B41FA5}">
                      <a16:colId xmlns:a16="http://schemas.microsoft.com/office/drawing/2014/main" val="607879118"/>
                    </a:ext>
                  </a:extLst>
                </a:gridCol>
                <a:gridCol w="208280">
                  <a:extLst>
                    <a:ext uri="{9D8B030D-6E8A-4147-A177-3AD203B41FA5}">
                      <a16:colId xmlns:a16="http://schemas.microsoft.com/office/drawing/2014/main" val="729198476"/>
                    </a:ext>
                  </a:extLst>
                </a:gridCol>
                <a:gridCol w="208280">
                  <a:extLst>
                    <a:ext uri="{9D8B030D-6E8A-4147-A177-3AD203B41FA5}">
                      <a16:colId xmlns:a16="http://schemas.microsoft.com/office/drawing/2014/main" val="3736786119"/>
                    </a:ext>
                  </a:extLst>
                </a:gridCol>
                <a:gridCol w="208280">
                  <a:extLst>
                    <a:ext uri="{9D8B030D-6E8A-4147-A177-3AD203B41FA5}">
                      <a16:colId xmlns:a16="http://schemas.microsoft.com/office/drawing/2014/main" val="3360067891"/>
                    </a:ext>
                  </a:extLst>
                </a:gridCol>
                <a:gridCol w="208280">
                  <a:extLst>
                    <a:ext uri="{9D8B030D-6E8A-4147-A177-3AD203B41FA5}">
                      <a16:colId xmlns:a16="http://schemas.microsoft.com/office/drawing/2014/main" val="2143375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5571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- 2020-08-06 13:31:39</a:t>
                      </a:r>
                      <a:r>
                        <a:rPr kumimoji="0" lang="en-US" sz="1000" b="0" i="0" u="none" strike="noStrike" kern="1200" cap="none" spc="0" normalizeH="0" baseline="0" noProof="0">
                          <a:ln>
                            <a:noFill/>
                          </a:ln>
                          <a:solidFill>
                            <a:prstClr val="black"/>
                          </a:solidFill>
                          <a:effectLst/>
                          <a:uLnTx/>
                          <a:uFillTx/>
                          <a:latin typeface="+mn-lt"/>
                          <a:ea typeface="+mn-ea"/>
                          <a:cs typeface="+mn-cs"/>
                        </a:rPr>
                        <a:t>
 A hectic routine requires extra energy! Goh Liu Ying </a:t>
                      </a:r>
                      <a:r>
                        <a:rPr kumimoji="0" lang="ja-JP" altLang="en-US" sz="1000" b="0" i="0" u="none" strike="noStrike" kern="1200" cap="none" spc="0" normalizeH="0" baseline="0" noProof="0">
                          <a:ln>
                            <a:noFill/>
                          </a:ln>
                          <a:solidFill>
                            <a:prstClr val="black"/>
                          </a:solidFill>
                          <a:effectLst/>
                          <a:uLnTx/>
                          <a:uFillTx/>
                          <a:latin typeface="+mn-lt"/>
                          <a:ea typeface="+mn-ea"/>
                          <a:cs typeface="+mn-cs"/>
                        </a:rPr>
                        <a:t>吴柳莹 </a:t>
                      </a:r>
                      <a:r>
                        <a:rPr kumimoji="0" lang="en-US" sz="1000" b="0" i="0" u="none" strike="noStrike" kern="1200" cap="none" spc="0" normalizeH="0" baseline="0" noProof="0">
                          <a:ln>
                            <a:noFill/>
                          </a:ln>
                          <a:solidFill>
                            <a:prstClr val="black"/>
                          </a:solidFill>
                          <a:effectLst/>
                          <a:uLnTx/>
                          <a:uFillTx/>
                          <a:latin typeface="+mn-lt"/>
                          <a:ea typeface="+mn-ea"/>
                          <a:cs typeface="+mn-cs"/>
                        </a:rPr>
                        <a:t>knows how to give her day a delicious and healthy start with SCS Cream Cheese Spread and SCS Reduced Fat Sliced Cheese. 
[Contest] Don't forget to join our WhatsApp &amp; Menang contest by clicking this link: https://wa.me/60194082600. You can be that lucky person to win RM20,000 worth of prizes!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09/04/2020 14:15:21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5536891"/>
                  </a:ext>
                </a:extLst>
              </a:tr>
            </a:tbl>
          </a:graphicData>
        </a:graphic>
      </p:graphicFrame>
      <p:sp>
        <p:nvSpPr>
          <p:cNvPr id="4" name="Text Placeholder 3">
            <a:extLst>
              <a:ext uri="{FF2B5EF4-FFF2-40B4-BE49-F238E27FC236}">
                <a16:creationId xmlns:a16="http://schemas.microsoft.com/office/drawing/2014/main" id="{FC6F9F56-C3AD-4188-A7A2-ACE63EF00093}"/>
              </a:ext>
            </a:extLst>
          </p:cNvPr>
          <p:cNvSpPr>
            <a:spLocks noGrp="1"/>
          </p:cNvSpPr>
          <p:nvPr>
            <p:ph type="body" sz="quarter" idx="14"/>
          </p:nvPr>
        </p:nvSpPr>
        <p:spPr/>
        <p:txBody>
          <a:bodyPr/>
          <a:lstStyle/>
          <a:p>
            <a:r>
              <a:rPr lang="en-US"/>
              <a:t>08/01/2020 - 08/08/2020</a:t>
            </a:r>
          </a:p>
        </p:txBody>
      </p:sp>
    </p:spTree>
    <p:extLst>
      <p:ext uri="{BB962C8B-B14F-4D97-AF65-F5344CB8AC3E}">
        <p14:creationId xmlns:p14="http://schemas.microsoft.com/office/powerpoint/2010/main" val="20069175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837</Words>
  <Application>Microsoft Office PowerPoint</Application>
  <PresentationFormat>On-screen Show (4:3)</PresentationFormat>
  <Paragraphs>353</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SCS Dairy MY - 1 of 6</vt:lpstr>
      <vt:lpstr>Facebook Own Posts Table | SCS Dairy MY - 2 of 6</vt:lpstr>
      <vt:lpstr>Facebook Own Posts Table | SCS Dairy MY - 3 of 6</vt:lpstr>
      <vt:lpstr>Facebook Own Posts Table | SCS Dairy MY - 4 of 6</vt:lpstr>
      <vt:lpstr>Facebook Own Posts Table | SCS Dairy MY - 5 of 6</vt:lpstr>
      <vt:lpstr>Facebook Own Posts Table | SCS Dairy MY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SCS Dairy MY - 1 of 6</dc:title>
  <dc:creator>Frederik Peiniger</dc:creator>
  <cp:lastModifiedBy>Frederik Peiniger</cp:lastModifiedBy>
  <cp:revision>1</cp:revision>
  <dcterms:created xsi:type="dcterms:W3CDTF">2020-09-04T07:22:11Z</dcterms:created>
  <dcterms:modified xsi:type="dcterms:W3CDTF">2020-09-04T07:24:16Z</dcterms:modified>
</cp:coreProperties>
</file>