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49FFD-D680-47C2-A1D9-54C096D1596D}"/>
              </a:ext>
            </a:extLst>
          </p:cNvPr>
          <p:cNvSpPr>
            <a:spLocks noGrp="1"/>
          </p:cNvSpPr>
          <p:nvPr>
            <p:ph type="title"/>
          </p:nvPr>
        </p:nvSpPr>
        <p:spPr/>
        <p:txBody>
          <a:bodyPr/>
          <a:lstStyle/>
          <a:p>
            <a:r>
              <a:rPr lang="en-US"/>
              <a:t>Facebook Own Posts Table | SCS Dairy MY - 1 of 6</a:t>
            </a:r>
          </a:p>
        </p:txBody>
      </p:sp>
      <p:graphicFrame>
        <p:nvGraphicFramePr>
          <p:cNvPr id="5" name="Table Placeholder 4">
            <a:extLst>
              <a:ext uri="{FF2B5EF4-FFF2-40B4-BE49-F238E27FC236}">
                <a16:creationId xmlns:a16="http://schemas.microsoft.com/office/drawing/2014/main" id="{31EC0850-D3E3-483D-9C5D-E38546F67EF5}"/>
              </a:ext>
            </a:extLst>
          </p:cNvPr>
          <p:cNvGraphicFramePr>
            <a:graphicFrameLocks noGrp="1"/>
          </p:cNvGraphicFramePr>
          <p:nvPr>
            <p:ph type="tbl" sz="quarter" idx="13"/>
            <p:extLst>
              <p:ext uri="{D42A27DB-BD31-4B8C-83A1-F6EECF244321}">
                <p14:modId xmlns:p14="http://schemas.microsoft.com/office/powerpoint/2010/main" val="652000147"/>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30913875"/>
                    </a:ext>
                  </a:extLst>
                </a:gridCol>
                <a:gridCol w="822960">
                  <a:extLst>
                    <a:ext uri="{9D8B030D-6E8A-4147-A177-3AD203B41FA5}">
                      <a16:colId xmlns:a16="http://schemas.microsoft.com/office/drawing/2014/main" val="1770185481"/>
                    </a:ext>
                  </a:extLst>
                </a:gridCol>
                <a:gridCol w="329184">
                  <a:extLst>
                    <a:ext uri="{9D8B030D-6E8A-4147-A177-3AD203B41FA5}">
                      <a16:colId xmlns:a16="http://schemas.microsoft.com/office/drawing/2014/main" val="750564844"/>
                    </a:ext>
                  </a:extLst>
                </a:gridCol>
                <a:gridCol w="208280">
                  <a:extLst>
                    <a:ext uri="{9D8B030D-6E8A-4147-A177-3AD203B41FA5}">
                      <a16:colId xmlns:a16="http://schemas.microsoft.com/office/drawing/2014/main" val="1517528348"/>
                    </a:ext>
                  </a:extLst>
                </a:gridCol>
                <a:gridCol w="208280">
                  <a:extLst>
                    <a:ext uri="{9D8B030D-6E8A-4147-A177-3AD203B41FA5}">
                      <a16:colId xmlns:a16="http://schemas.microsoft.com/office/drawing/2014/main" val="1875931691"/>
                    </a:ext>
                  </a:extLst>
                </a:gridCol>
                <a:gridCol w="208280">
                  <a:extLst>
                    <a:ext uri="{9D8B030D-6E8A-4147-A177-3AD203B41FA5}">
                      <a16:colId xmlns:a16="http://schemas.microsoft.com/office/drawing/2014/main" val="1810860415"/>
                    </a:ext>
                  </a:extLst>
                </a:gridCol>
                <a:gridCol w="208280">
                  <a:extLst>
                    <a:ext uri="{9D8B030D-6E8A-4147-A177-3AD203B41FA5}">
                      <a16:colId xmlns:a16="http://schemas.microsoft.com/office/drawing/2014/main" val="3131350109"/>
                    </a:ext>
                  </a:extLst>
                </a:gridCol>
                <a:gridCol w="208280">
                  <a:extLst>
                    <a:ext uri="{9D8B030D-6E8A-4147-A177-3AD203B41FA5}">
                      <a16:colId xmlns:a16="http://schemas.microsoft.com/office/drawing/2014/main" val="1007729464"/>
                    </a:ext>
                  </a:extLst>
                </a:gridCol>
                <a:gridCol w="208280">
                  <a:extLst>
                    <a:ext uri="{9D8B030D-6E8A-4147-A177-3AD203B41FA5}">
                      <a16:colId xmlns:a16="http://schemas.microsoft.com/office/drawing/2014/main" val="1540225903"/>
                    </a:ext>
                  </a:extLst>
                </a:gridCol>
                <a:gridCol w="208280">
                  <a:extLst>
                    <a:ext uri="{9D8B030D-6E8A-4147-A177-3AD203B41FA5}">
                      <a16:colId xmlns:a16="http://schemas.microsoft.com/office/drawing/2014/main" val="3554569410"/>
                    </a:ext>
                  </a:extLst>
                </a:gridCol>
                <a:gridCol w="208280">
                  <a:extLst>
                    <a:ext uri="{9D8B030D-6E8A-4147-A177-3AD203B41FA5}">
                      <a16:colId xmlns:a16="http://schemas.microsoft.com/office/drawing/2014/main" val="158151653"/>
                    </a:ext>
                  </a:extLst>
                </a:gridCol>
                <a:gridCol w="208280">
                  <a:extLst>
                    <a:ext uri="{9D8B030D-6E8A-4147-A177-3AD203B41FA5}">
                      <a16:colId xmlns:a16="http://schemas.microsoft.com/office/drawing/2014/main" val="4036125216"/>
                    </a:ext>
                  </a:extLst>
                </a:gridCol>
                <a:gridCol w="208280">
                  <a:extLst>
                    <a:ext uri="{9D8B030D-6E8A-4147-A177-3AD203B41FA5}">
                      <a16:colId xmlns:a16="http://schemas.microsoft.com/office/drawing/2014/main" val="2384591738"/>
                    </a:ext>
                  </a:extLst>
                </a:gridCol>
                <a:gridCol w="208280">
                  <a:extLst>
                    <a:ext uri="{9D8B030D-6E8A-4147-A177-3AD203B41FA5}">
                      <a16:colId xmlns:a16="http://schemas.microsoft.com/office/drawing/2014/main" val="4077017684"/>
                    </a:ext>
                  </a:extLst>
                </a:gridCol>
                <a:gridCol w="208280">
                  <a:extLst>
                    <a:ext uri="{9D8B030D-6E8A-4147-A177-3AD203B41FA5}">
                      <a16:colId xmlns:a16="http://schemas.microsoft.com/office/drawing/2014/main" val="3006507772"/>
                    </a:ext>
                  </a:extLst>
                </a:gridCol>
                <a:gridCol w="208280">
                  <a:extLst>
                    <a:ext uri="{9D8B030D-6E8A-4147-A177-3AD203B41FA5}">
                      <a16:colId xmlns:a16="http://schemas.microsoft.com/office/drawing/2014/main" val="3966649207"/>
                    </a:ext>
                  </a:extLst>
                </a:gridCol>
                <a:gridCol w="208280">
                  <a:extLst>
                    <a:ext uri="{9D8B030D-6E8A-4147-A177-3AD203B41FA5}">
                      <a16:colId xmlns:a16="http://schemas.microsoft.com/office/drawing/2014/main" val="1635658157"/>
                    </a:ext>
                  </a:extLst>
                </a:gridCol>
                <a:gridCol w="208280">
                  <a:extLst>
                    <a:ext uri="{9D8B030D-6E8A-4147-A177-3AD203B41FA5}">
                      <a16:colId xmlns:a16="http://schemas.microsoft.com/office/drawing/2014/main" val="3863632302"/>
                    </a:ext>
                  </a:extLst>
                </a:gridCol>
                <a:gridCol w="208280">
                  <a:extLst>
                    <a:ext uri="{9D8B030D-6E8A-4147-A177-3AD203B41FA5}">
                      <a16:colId xmlns:a16="http://schemas.microsoft.com/office/drawing/2014/main" val="841522361"/>
                    </a:ext>
                  </a:extLst>
                </a:gridCol>
                <a:gridCol w="208280">
                  <a:extLst>
                    <a:ext uri="{9D8B030D-6E8A-4147-A177-3AD203B41FA5}">
                      <a16:colId xmlns:a16="http://schemas.microsoft.com/office/drawing/2014/main" val="3195936930"/>
                    </a:ext>
                  </a:extLst>
                </a:gridCol>
                <a:gridCol w="208280">
                  <a:extLst>
                    <a:ext uri="{9D8B030D-6E8A-4147-A177-3AD203B41FA5}">
                      <a16:colId xmlns:a16="http://schemas.microsoft.com/office/drawing/2014/main" val="3483110104"/>
                    </a:ext>
                  </a:extLst>
                </a:gridCol>
                <a:gridCol w="208280">
                  <a:extLst>
                    <a:ext uri="{9D8B030D-6E8A-4147-A177-3AD203B41FA5}">
                      <a16:colId xmlns:a16="http://schemas.microsoft.com/office/drawing/2014/main" val="809876386"/>
                    </a:ext>
                  </a:extLst>
                </a:gridCol>
                <a:gridCol w="208280">
                  <a:extLst>
                    <a:ext uri="{9D8B030D-6E8A-4147-A177-3AD203B41FA5}">
                      <a16:colId xmlns:a16="http://schemas.microsoft.com/office/drawing/2014/main" val="3881110222"/>
                    </a:ext>
                  </a:extLst>
                </a:gridCol>
                <a:gridCol w="208280">
                  <a:extLst>
                    <a:ext uri="{9D8B030D-6E8A-4147-A177-3AD203B41FA5}">
                      <a16:colId xmlns:a16="http://schemas.microsoft.com/office/drawing/2014/main" val="4023207723"/>
                    </a:ext>
                  </a:extLst>
                </a:gridCol>
                <a:gridCol w="208280">
                  <a:extLst>
                    <a:ext uri="{9D8B030D-6E8A-4147-A177-3AD203B41FA5}">
                      <a16:colId xmlns:a16="http://schemas.microsoft.com/office/drawing/2014/main" val="780234956"/>
                    </a:ext>
                  </a:extLst>
                </a:gridCol>
                <a:gridCol w="208280">
                  <a:extLst>
                    <a:ext uri="{9D8B030D-6E8A-4147-A177-3AD203B41FA5}">
                      <a16:colId xmlns:a16="http://schemas.microsoft.com/office/drawing/2014/main" val="1338985207"/>
                    </a:ext>
                  </a:extLst>
                </a:gridCol>
                <a:gridCol w="208280">
                  <a:extLst>
                    <a:ext uri="{9D8B030D-6E8A-4147-A177-3AD203B41FA5}">
                      <a16:colId xmlns:a16="http://schemas.microsoft.com/office/drawing/2014/main" val="4094321408"/>
                    </a:ext>
                  </a:extLst>
                </a:gridCol>
                <a:gridCol w="208280">
                  <a:extLst>
                    <a:ext uri="{9D8B030D-6E8A-4147-A177-3AD203B41FA5}">
                      <a16:colId xmlns:a16="http://schemas.microsoft.com/office/drawing/2014/main" val="2754782727"/>
                    </a:ext>
                  </a:extLst>
                </a:gridCol>
                <a:gridCol w="208280">
                  <a:extLst>
                    <a:ext uri="{9D8B030D-6E8A-4147-A177-3AD203B41FA5}">
                      <a16:colId xmlns:a16="http://schemas.microsoft.com/office/drawing/2014/main" val="1871371596"/>
                    </a:ext>
                  </a:extLst>
                </a:gridCol>
                <a:gridCol w="208280">
                  <a:extLst>
                    <a:ext uri="{9D8B030D-6E8A-4147-A177-3AD203B41FA5}">
                      <a16:colId xmlns:a16="http://schemas.microsoft.com/office/drawing/2014/main" val="1738530337"/>
                    </a:ext>
                  </a:extLst>
                </a:gridCol>
                <a:gridCol w="208280">
                  <a:extLst>
                    <a:ext uri="{9D8B030D-6E8A-4147-A177-3AD203B41FA5}">
                      <a16:colId xmlns:a16="http://schemas.microsoft.com/office/drawing/2014/main" val="255244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84276460"/>
                  </a:ext>
                </a:extLst>
              </a:tr>
            </a:tbl>
          </a:graphicData>
        </a:graphic>
      </p:graphicFrame>
      <p:sp>
        <p:nvSpPr>
          <p:cNvPr id="4" name="Text Placeholder 3">
            <a:extLst>
              <a:ext uri="{FF2B5EF4-FFF2-40B4-BE49-F238E27FC236}">
                <a16:creationId xmlns:a16="http://schemas.microsoft.com/office/drawing/2014/main" id="{FC6148AC-C7AB-4201-8A8B-247C9DAFC01B}"/>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374536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1F6A3-9B4C-4C22-80F6-A37FD4EF327B}"/>
              </a:ext>
            </a:extLst>
          </p:cNvPr>
          <p:cNvSpPr>
            <a:spLocks noGrp="1"/>
          </p:cNvSpPr>
          <p:nvPr>
            <p:ph type="title"/>
          </p:nvPr>
        </p:nvSpPr>
        <p:spPr/>
        <p:txBody>
          <a:bodyPr/>
          <a:lstStyle/>
          <a:p>
            <a:r>
              <a:rPr lang="en-US"/>
              <a:t>Facebook Own Posts Table | SCS Dairy MY - 2 of 6</a:t>
            </a:r>
          </a:p>
        </p:txBody>
      </p:sp>
      <p:graphicFrame>
        <p:nvGraphicFramePr>
          <p:cNvPr id="5" name="Table Placeholder 4">
            <a:extLst>
              <a:ext uri="{FF2B5EF4-FFF2-40B4-BE49-F238E27FC236}">
                <a16:creationId xmlns:a16="http://schemas.microsoft.com/office/drawing/2014/main" id="{E7A9CF9F-E223-4558-851C-C1BF614F48FC}"/>
              </a:ext>
            </a:extLst>
          </p:cNvPr>
          <p:cNvGraphicFramePr>
            <a:graphicFrameLocks noGrp="1"/>
          </p:cNvGraphicFramePr>
          <p:nvPr>
            <p:ph type="tbl" sz="quarter" idx="13"/>
            <p:extLst>
              <p:ext uri="{D42A27DB-BD31-4B8C-83A1-F6EECF244321}">
                <p14:modId xmlns:p14="http://schemas.microsoft.com/office/powerpoint/2010/main" val="114185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81001007"/>
                    </a:ext>
                  </a:extLst>
                </a:gridCol>
                <a:gridCol w="822960">
                  <a:extLst>
                    <a:ext uri="{9D8B030D-6E8A-4147-A177-3AD203B41FA5}">
                      <a16:colId xmlns:a16="http://schemas.microsoft.com/office/drawing/2014/main" val="577739514"/>
                    </a:ext>
                  </a:extLst>
                </a:gridCol>
                <a:gridCol w="329184">
                  <a:extLst>
                    <a:ext uri="{9D8B030D-6E8A-4147-A177-3AD203B41FA5}">
                      <a16:colId xmlns:a16="http://schemas.microsoft.com/office/drawing/2014/main" val="3483843118"/>
                    </a:ext>
                  </a:extLst>
                </a:gridCol>
                <a:gridCol w="208280">
                  <a:extLst>
                    <a:ext uri="{9D8B030D-6E8A-4147-A177-3AD203B41FA5}">
                      <a16:colId xmlns:a16="http://schemas.microsoft.com/office/drawing/2014/main" val="1289806665"/>
                    </a:ext>
                  </a:extLst>
                </a:gridCol>
                <a:gridCol w="208280">
                  <a:extLst>
                    <a:ext uri="{9D8B030D-6E8A-4147-A177-3AD203B41FA5}">
                      <a16:colId xmlns:a16="http://schemas.microsoft.com/office/drawing/2014/main" val="2619620173"/>
                    </a:ext>
                  </a:extLst>
                </a:gridCol>
                <a:gridCol w="208280">
                  <a:extLst>
                    <a:ext uri="{9D8B030D-6E8A-4147-A177-3AD203B41FA5}">
                      <a16:colId xmlns:a16="http://schemas.microsoft.com/office/drawing/2014/main" val="1706845043"/>
                    </a:ext>
                  </a:extLst>
                </a:gridCol>
                <a:gridCol w="208280">
                  <a:extLst>
                    <a:ext uri="{9D8B030D-6E8A-4147-A177-3AD203B41FA5}">
                      <a16:colId xmlns:a16="http://schemas.microsoft.com/office/drawing/2014/main" val="2243839595"/>
                    </a:ext>
                  </a:extLst>
                </a:gridCol>
                <a:gridCol w="208280">
                  <a:extLst>
                    <a:ext uri="{9D8B030D-6E8A-4147-A177-3AD203B41FA5}">
                      <a16:colId xmlns:a16="http://schemas.microsoft.com/office/drawing/2014/main" val="3212890885"/>
                    </a:ext>
                  </a:extLst>
                </a:gridCol>
                <a:gridCol w="208280">
                  <a:extLst>
                    <a:ext uri="{9D8B030D-6E8A-4147-A177-3AD203B41FA5}">
                      <a16:colId xmlns:a16="http://schemas.microsoft.com/office/drawing/2014/main" val="1622928749"/>
                    </a:ext>
                  </a:extLst>
                </a:gridCol>
                <a:gridCol w="208280">
                  <a:extLst>
                    <a:ext uri="{9D8B030D-6E8A-4147-A177-3AD203B41FA5}">
                      <a16:colId xmlns:a16="http://schemas.microsoft.com/office/drawing/2014/main" val="396356655"/>
                    </a:ext>
                  </a:extLst>
                </a:gridCol>
                <a:gridCol w="208280">
                  <a:extLst>
                    <a:ext uri="{9D8B030D-6E8A-4147-A177-3AD203B41FA5}">
                      <a16:colId xmlns:a16="http://schemas.microsoft.com/office/drawing/2014/main" val="1532094909"/>
                    </a:ext>
                  </a:extLst>
                </a:gridCol>
                <a:gridCol w="208280">
                  <a:extLst>
                    <a:ext uri="{9D8B030D-6E8A-4147-A177-3AD203B41FA5}">
                      <a16:colId xmlns:a16="http://schemas.microsoft.com/office/drawing/2014/main" val="876418588"/>
                    </a:ext>
                  </a:extLst>
                </a:gridCol>
                <a:gridCol w="208280">
                  <a:extLst>
                    <a:ext uri="{9D8B030D-6E8A-4147-A177-3AD203B41FA5}">
                      <a16:colId xmlns:a16="http://schemas.microsoft.com/office/drawing/2014/main" val="438167165"/>
                    </a:ext>
                  </a:extLst>
                </a:gridCol>
                <a:gridCol w="208280">
                  <a:extLst>
                    <a:ext uri="{9D8B030D-6E8A-4147-A177-3AD203B41FA5}">
                      <a16:colId xmlns:a16="http://schemas.microsoft.com/office/drawing/2014/main" val="2890292763"/>
                    </a:ext>
                  </a:extLst>
                </a:gridCol>
                <a:gridCol w="208280">
                  <a:extLst>
                    <a:ext uri="{9D8B030D-6E8A-4147-A177-3AD203B41FA5}">
                      <a16:colId xmlns:a16="http://schemas.microsoft.com/office/drawing/2014/main" val="2188431330"/>
                    </a:ext>
                  </a:extLst>
                </a:gridCol>
                <a:gridCol w="208280">
                  <a:extLst>
                    <a:ext uri="{9D8B030D-6E8A-4147-A177-3AD203B41FA5}">
                      <a16:colId xmlns:a16="http://schemas.microsoft.com/office/drawing/2014/main" val="2023913610"/>
                    </a:ext>
                  </a:extLst>
                </a:gridCol>
                <a:gridCol w="208280">
                  <a:extLst>
                    <a:ext uri="{9D8B030D-6E8A-4147-A177-3AD203B41FA5}">
                      <a16:colId xmlns:a16="http://schemas.microsoft.com/office/drawing/2014/main" val="1575717144"/>
                    </a:ext>
                  </a:extLst>
                </a:gridCol>
                <a:gridCol w="208280">
                  <a:extLst>
                    <a:ext uri="{9D8B030D-6E8A-4147-A177-3AD203B41FA5}">
                      <a16:colId xmlns:a16="http://schemas.microsoft.com/office/drawing/2014/main" val="3496496932"/>
                    </a:ext>
                  </a:extLst>
                </a:gridCol>
                <a:gridCol w="208280">
                  <a:extLst>
                    <a:ext uri="{9D8B030D-6E8A-4147-A177-3AD203B41FA5}">
                      <a16:colId xmlns:a16="http://schemas.microsoft.com/office/drawing/2014/main" val="755824854"/>
                    </a:ext>
                  </a:extLst>
                </a:gridCol>
                <a:gridCol w="208280">
                  <a:extLst>
                    <a:ext uri="{9D8B030D-6E8A-4147-A177-3AD203B41FA5}">
                      <a16:colId xmlns:a16="http://schemas.microsoft.com/office/drawing/2014/main" val="3547421984"/>
                    </a:ext>
                  </a:extLst>
                </a:gridCol>
                <a:gridCol w="208280">
                  <a:extLst>
                    <a:ext uri="{9D8B030D-6E8A-4147-A177-3AD203B41FA5}">
                      <a16:colId xmlns:a16="http://schemas.microsoft.com/office/drawing/2014/main" val="1272363299"/>
                    </a:ext>
                  </a:extLst>
                </a:gridCol>
                <a:gridCol w="208280">
                  <a:extLst>
                    <a:ext uri="{9D8B030D-6E8A-4147-A177-3AD203B41FA5}">
                      <a16:colId xmlns:a16="http://schemas.microsoft.com/office/drawing/2014/main" val="3710262843"/>
                    </a:ext>
                  </a:extLst>
                </a:gridCol>
                <a:gridCol w="208280">
                  <a:extLst>
                    <a:ext uri="{9D8B030D-6E8A-4147-A177-3AD203B41FA5}">
                      <a16:colId xmlns:a16="http://schemas.microsoft.com/office/drawing/2014/main" val="1675722158"/>
                    </a:ext>
                  </a:extLst>
                </a:gridCol>
                <a:gridCol w="208280">
                  <a:extLst>
                    <a:ext uri="{9D8B030D-6E8A-4147-A177-3AD203B41FA5}">
                      <a16:colId xmlns:a16="http://schemas.microsoft.com/office/drawing/2014/main" val="2472159968"/>
                    </a:ext>
                  </a:extLst>
                </a:gridCol>
                <a:gridCol w="208280">
                  <a:extLst>
                    <a:ext uri="{9D8B030D-6E8A-4147-A177-3AD203B41FA5}">
                      <a16:colId xmlns:a16="http://schemas.microsoft.com/office/drawing/2014/main" val="2152263904"/>
                    </a:ext>
                  </a:extLst>
                </a:gridCol>
                <a:gridCol w="208280">
                  <a:extLst>
                    <a:ext uri="{9D8B030D-6E8A-4147-A177-3AD203B41FA5}">
                      <a16:colId xmlns:a16="http://schemas.microsoft.com/office/drawing/2014/main" val="3996529541"/>
                    </a:ext>
                  </a:extLst>
                </a:gridCol>
                <a:gridCol w="208280">
                  <a:extLst>
                    <a:ext uri="{9D8B030D-6E8A-4147-A177-3AD203B41FA5}">
                      <a16:colId xmlns:a16="http://schemas.microsoft.com/office/drawing/2014/main" val="271652473"/>
                    </a:ext>
                  </a:extLst>
                </a:gridCol>
                <a:gridCol w="208280">
                  <a:extLst>
                    <a:ext uri="{9D8B030D-6E8A-4147-A177-3AD203B41FA5}">
                      <a16:colId xmlns:a16="http://schemas.microsoft.com/office/drawing/2014/main" val="185093336"/>
                    </a:ext>
                  </a:extLst>
                </a:gridCol>
                <a:gridCol w="208280">
                  <a:extLst>
                    <a:ext uri="{9D8B030D-6E8A-4147-A177-3AD203B41FA5}">
                      <a16:colId xmlns:a16="http://schemas.microsoft.com/office/drawing/2014/main" val="1692296491"/>
                    </a:ext>
                  </a:extLst>
                </a:gridCol>
                <a:gridCol w="208280">
                  <a:extLst>
                    <a:ext uri="{9D8B030D-6E8A-4147-A177-3AD203B41FA5}">
                      <a16:colId xmlns:a16="http://schemas.microsoft.com/office/drawing/2014/main" val="2651011845"/>
                    </a:ext>
                  </a:extLst>
                </a:gridCol>
                <a:gridCol w="208280">
                  <a:extLst>
                    <a:ext uri="{9D8B030D-6E8A-4147-A177-3AD203B41FA5}">
                      <a16:colId xmlns:a16="http://schemas.microsoft.com/office/drawing/2014/main" val="90941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9801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- 2020-08-01 15:22:38</a:t>
                      </a:r>
                      <a:r>
                        <a:rPr kumimoji="0" lang="en-US" sz="1000" b="0" i="0" u="none" strike="noStrike" kern="1200" cap="none" spc="0" normalizeH="0" baseline="0" noProof="0">
                          <a:ln>
                            <a:noFill/>
                          </a:ln>
                          <a:solidFill>
                            <a:prstClr val="black"/>
                          </a:solidFill>
                          <a:effectLst/>
                          <a:uLnTx/>
                          <a:uFillTx/>
                          <a:latin typeface="+mn-lt"/>
                          <a:ea typeface="+mn-ea"/>
                          <a:cs typeface="+mn-cs"/>
                        </a:rPr>
                        <a:t>
 This decadent and rich Dark Chocolate Truffle Tart is a chocolate lover’s dream come true. The ganache with SCS Salted Butter in it takes the taste of this tart to a whole new level.
#SCSrecipes #JustAddSCS
Dark Chocolate Truffle Tart
Ingredients:
For the crust:
4 tbsp SCS Salted Butter
120g chocolate wafer crumbs
For the ganache:
4 tbsp SCS Salted Butter (cut into pieces)
360ml heavy cream
340g dark chocolate, roughly chopped
1 tbsp flaky sea salt
Instructions:
1. Preheat oven to 176°C.
2. To make the crust, grind the chocolate wafers in a food processor and measure out 120g. 
3. Combine the grinded chocolate wafers with melted SCS Salted Butter until moist and the mixture feels like wet sand.
4. Press the crust into a 10-inch tart pan with a removeable bottom, and up the sides, making sure it is well packed in and even. Use the bottom of a flat measuring cup to even out.
5. Bake the crust for 10-12 minutes. Allow to cool.
6. To make the ganache, heat the heavy cream in a saucepan until it is just starting to simmer.
7. Remove from the heat and add the chopped chocolate, and let it sit for a few minutes. The smaller the pieces of the chocolate, the more quickly they will melt. 
8. Whisk the chocolate and cream until the mixture is smooth and shiny. Add SCS Salted Butter, a couple of pieces at a time, whisking well.
9. Pour the ganache into the prepared tart shell. Carefully place the tart in the refrigerator to set for at least 2 hours before slicing. Scatter the sea salt over the top of the tart when it has set so that it doesn't sink in.
Source: https://theviewfromgreatisland.com/dark-chocolate-truffle-tart-recipe/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https://scontent-iad3-1.xx.fbcdn.net/v/t1.0-9/p720x720/116701353_1988770561258614_1426384569170406626_o.jpg?_nc_cat=106&amp;_nc_sid=8024bb&amp;_nc_ohc=NTO6imJk6loAX_NMI00&amp;_nc_ht=scontent-iad3-1.xx&amp;tp=6&amp;oh=3293e27909b353d58682a99929e40ee3&amp;oe=5F730B54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08/31/2020 14:15:26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04012008"/>
                  </a:ext>
                </a:extLst>
              </a:tr>
            </a:tbl>
          </a:graphicData>
        </a:graphic>
      </p:graphicFrame>
      <p:sp>
        <p:nvSpPr>
          <p:cNvPr id="4" name="Text Placeholder 3">
            <a:extLst>
              <a:ext uri="{FF2B5EF4-FFF2-40B4-BE49-F238E27FC236}">
                <a16:creationId xmlns:a16="http://schemas.microsoft.com/office/drawing/2014/main" id="{2E226ED1-8D81-4080-9DE3-9E85730C0FC6}"/>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350748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51D2E-B731-4DF0-9E60-8E0DB2BBFE7F}"/>
              </a:ext>
            </a:extLst>
          </p:cNvPr>
          <p:cNvSpPr>
            <a:spLocks noGrp="1"/>
          </p:cNvSpPr>
          <p:nvPr>
            <p:ph type="title"/>
          </p:nvPr>
        </p:nvSpPr>
        <p:spPr/>
        <p:txBody>
          <a:bodyPr/>
          <a:lstStyle/>
          <a:p>
            <a:r>
              <a:rPr lang="en-US"/>
              <a:t>Facebook Own Posts Table | SCS Dairy MY - 3 of 6</a:t>
            </a:r>
          </a:p>
        </p:txBody>
      </p:sp>
      <p:graphicFrame>
        <p:nvGraphicFramePr>
          <p:cNvPr id="5" name="Table Placeholder 4">
            <a:extLst>
              <a:ext uri="{FF2B5EF4-FFF2-40B4-BE49-F238E27FC236}">
                <a16:creationId xmlns:a16="http://schemas.microsoft.com/office/drawing/2014/main" id="{E0912AAE-7A05-405B-AE51-825B42FF1541}"/>
              </a:ext>
            </a:extLst>
          </p:cNvPr>
          <p:cNvGraphicFramePr>
            <a:graphicFrameLocks noGrp="1"/>
          </p:cNvGraphicFramePr>
          <p:nvPr>
            <p:ph type="tbl" sz="quarter" idx="13"/>
            <p:extLst>
              <p:ext uri="{D42A27DB-BD31-4B8C-83A1-F6EECF244321}">
                <p14:modId xmlns:p14="http://schemas.microsoft.com/office/powerpoint/2010/main" val="411354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8425799"/>
                    </a:ext>
                  </a:extLst>
                </a:gridCol>
                <a:gridCol w="822960">
                  <a:extLst>
                    <a:ext uri="{9D8B030D-6E8A-4147-A177-3AD203B41FA5}">
                      <a16:colId xmlns:a16="http://schemas.microsoft.com/office/drawing/2014/main" val="1582516774"/>
                    </a:ext>
                  </a:extLst>
                </a:gridCol>
                <a:gridCol w="329184">
                  <a:extLst>
                    <a:ext uri="{9D8B030D-6E8A-4147-A177-3AD203B41FA5}">
                      <a16:colId xmlns:a16="http://schemas.microsoft.com/office/drawing/2014/main" val="762335462"/>
                    </a:ext>
                  </a:extLst>
                </a:gridCol>
                <a:gridCol w="208280">
                  <a:extLst>
                    <a:ext uri="{9D8B030D-6E8A-4147-A177-3AD203B41FA5}">
                      <a16:colId xmlns:a16="http://schemas.microsoft.com/office/drawing/2014/main" val="1944768462"/>
                    </a:ext>
                  </a:extLst>
                </a:gridCol>
                <a:gridCol w="208280">
                  <a:extLst>
                    <a:ext uri="{9D8B030D-6E8A-4147-A177-3AD203B41FA5}">
                      <a16:colId xmlns:a16="http://schemas.microsoft.com/office/drawing/2014/main" val="1029281556"/>
                    </a:ext>
                  </a:extLst>
                </a:gridCol>
                <a:gridCol w="208280">
                  <a:extLst>
                    <a:ext uri="{9D8B030D-6E8A-4147-A177-3AD203B41FA5}">
                      <a16:colId xmlns:a16="http://schemas.microsoft.com/office/drawing/2014/main" val="3725410514"/>
                    </a:ext>
                  </a:extLst>
                </a:gridCol>
                <a:gridCol w="208280">
                  <a:extLst>
                    <a:ext uri="{9D8B030D-6E8A-4147-A177-3AD203B41FA5}">
                      <a16:colId xmlns:a16="http://schemas.microsoft.com/office/drawing/2014/main" val="4086399936"/>
                    </a:ext>
                  </a:extLst>
                </a:gridCol>
                <a:gridCol w="208280">
                  <a:extLst>
                    <a:ext uri="{9D8B030D-6E8A-4147-A177-3AD203B41FA5}">
                      <a16:colId xmlns:a16="http://schemas.microsoft.com/office/drawing/2014/main" val="918500527"/>
                    </a:ext>
                  </a:extLst>
                </a:gridCol>
                <a:gridCol w="208280">
                  <a:extLst>
                    <a:ext uri="{9D8B030D-6E8A-4147-A177-3AD203B41FA5}">
                      <a16:colId xmlns:a16="http://schemas.microsoft.com/office/drawing/2014/main" val="2202426423"/>
                    </a:ext>
                  </a:extLst>
                </a:gridCol>
                <a:gridCol w="208280">
                  <a:extLst>
                    <a:ext uri="{9D8B030D-6E8A-4147-A177-3AD203B41FA5}">
                      <a16:colId xmlns:a16="http://schemas.microsoft.com/office/drawing/2014/main" val="4095165854"/>
                    </a:ext>
                  </a:extLst>
                </a:gridCol>
                <a:gridCol w="208280">
                  <a:extLst>
                    <a:ext uri="{9D8B030D-6E8A-4147-A177-3AD203B41FA5}">
                      <a16:colId xmlns:a16="http://schemas.microsoft.com/office/drawing/2014/main" val="2712320549"/>
                    </a:ext>
                  </a:extLst>
                </a:gridCol>
                <a:gridCol w="208280">
                  <a:extLst>
                    <a:ext uri="{9D8B030D-6E8A-4147-A177-3AD203B41FA5}">
                      <a16:colId xmlns:a16="http://schemas.microsoft.com/office/drawing/2014/main" val="3086315303"/>
                    </a:ext>
                  </a:extLst>
                </a:gridCol>
                <a:gridCol w="208280">
                  <a:extLst>
                    <a:ext uri="{9D8B030D-6E8A-4147-A177-3AD203B41FA5}">
                      <a16:colId xmlns:a16="http://schemas.microsoft.com/office/drawing/2014/main" val="573534970"/>
                    </a:ext>
                  </a:extLst>
                </a:gridCol>
                <a:gridCol w="208280">
                  <a:extLst>
                    <a:ext uri="{9D8B030D-6E8A-4147-A177-3AD203B41FA5}">
                      <a16:colId xmlns:a16="http://schemas.microsoft.com/office/drawing/2014/main" val="4220724014"/>
                    </a:ext>
                  </a:extLst>
                </a:gridCol>
                <a:gridCol w="208280">
                  <a:extLst>
                    <a:ext uri="{9D8B030D-6E8A-4147-A177-3AD203B41FA5}">
                      <a16:colId xmlns:a16="http://schemas.microsoft.com/office/drawing/2014/main" val="3679202505"/>
                    </a:ext>
                  </a:extLst>
                </a:gridCol>
                <a:gridCol w="208280">
                  <a:extLst>
                    <a:ext uri="{9D8B030D-6E8A-4147-A177-3AD203B41FA5}">
                      <a16:colId xmlns:a16="http://schemas.microsoft.com/office/drawing/2014/main" val="1424176254"/>
                    </a:ext>
                  </a:extLst>
                </a:gridCol>
                <a:gridCol w="208280">
                  <a:extLst>
                    <a:ext uri="{9D8B030D-6E8A-4147-A177-3AD203B41FA5}">
                      <a16:colId xmlns:a16="http://schemas.microsoft.com/office/drawing/2014/main" val="1174449554"/>
                    </a:ext>
                  </a:extLst>
                </a:gridCol>
                <a:gridCol w="208280">
                  <a:extLst>
                    <a:ext uri="{9D8B030D-6E8A-4147-A177-3AD203B41FA5}">
                      <a16:colId xmlns:a16="http://schemas.microsoft.com/office/drawing/2014/main" val="1527759555"/>
                    </a:ext>
                  </a:extLst>
                </a:gridCol>
                <a:gridCol w="208280">
                  <a:extLst>
                    <a:ext uri="{9D8B030D-6E8A-4147-A177-3AD203B41FA5}">
                      <a16:colId xmlns:a16="http://schemas.microsoft.com/office/drawing/2014/main" val="2685744080"/>
                    </a:ext>
                  </a:extLst>
                </a:gridCol>
                <a:gridCol w="208280">
                  <a:extLst>
                    <a:ext uri="{9D8B030D-6E8A-4147-A177-3AD203B41FA5}">
                      <a16:colId xmlns:a16="http://schemas.microsoft.com/office/drawing/2014/main" val="4166800415"/>
                    </a:ext>
                  </a:extLst>
                </a:gridCol>
                <a:gridCol w="208280">
                  <a:extLst>
                    <a:ext uri="{9D8B030D-6E8A-4147-A177-3AD203B41FA5}">
                      <a16:colId xmlns:a16="http://schemas.microsoft.com/office/drawing/2014/main" val="1803658896"/>
                    </a:ext>
                  </a:extLst>
                </a:gridCol>
                <a:gridCol w="208280">
                  <a:extLst>
                    <a:ext uri="{9D8B030D-6E8A-4147-A177-3AD203B41FA5}">
                      <a16:colId xmlns:a16="http://schemas.microsoft.com/office/drawing/2014/main" val="1619136880"/>
                    </a:ext>
                  </a:extLst>
                </a:gridCol>
                <a:gridCol w="208280">
                  <a:extLst>
                    <a:ext uri="{9D8B030D-6E8A-4147-A177-3AD203B41FA5}">
                      <a16:colId xmlns:a16="http://schemas.microsoft.com/office/drawing/2014/main" val="703916802"/>
                    </a:ext>
                  </a:extLst>
                </a:gridCol>
                <a:gridCol w="208280">
                  <a:extLst>
                    <a:ext uri="{9D8B030D-6E8A-4147-A177-3AD203B41FA5}">
                      <a16:colId xmlns:a16="http://schemas.microsoft.com/office/drawing/2014/main" val="1399698554"/>
                    </a:ext>
                  </a:extLst>
                </a:gridCol>
                <a:gridCol w="208280">
                  <a:extLst>
                    <a:ext uri="{9D8B030D-6E8A-4147-A177-3AD203B41FA5}">
                      <a16:colId xmlns:a16="http://schemas.microsoft.com/office/drawing/2014/main" val="853625262"/>
                    </a:ext>
                  </a:extLst>
                </a:gridCol>
                <a:gridCol w="208280">
                  <a:extLst>
                    <a:ext uri="{9D8B030D-6E8A-4147-A177-3AD203B41FA5}">
                      <a16:colId xmlns:a16="http://schemas.microsoft.com/office/drawing/2014/main" val="2211067673"/>
                    </a:ext>
                  </a:extLst>
                </a:gridCol>
                <a:gridCol w="208280">
                  <a:extLst>
                    <a:ext uri="{9D8B030D-6E8A-4147-A177-3AD203B41FA5}">
                      <a16:colId xmlns:a16="http://schemas.microsoft.com/office/drawing/2014/main" val="259457518"/>
                    </a:ext>
                  </a:extLst>
                </a:gridCol>
                <a:gridCol w="208280">
                  <a:extLst>
                    <a:ext uri="{9D8B030D-6E8A-4147-A177-3AD203B41FA5}">
                      <a16:colId xmlns:a16="http://schemas.microsoft.com/office/drawing/2014/main" val="3731011697"/>
                    </a:ext>
                  </a:extLst>
                </a:gridCol>
                <a:gridCol w="208280">
                  <a:extLst>
                    <a:ext uri="{9D8B030D-6E8A-4147-A177-3AD203B41FA5}">
                      <a16:colId xmlns:a16="http://schemas.microsoft.com/office/drawing/2014/main" val="2631296264"/>
                    </a:ext>
                  </a:extLst>
                </a:gridCol>
                <a:gridCol w="208280">
                  <a:extLst>
                    <a:ext uri="{9D8B030D-6E8A-4147-A177-3AD203B41FA5}">
                      <a16:colId xmlns:a16="http://schemas.microsoft.com/office/drawing/2014/main" val="3624291504"/>
                    </a:ext>
                  </a:extLst>
                </a:gridCol>
                <a:gridCol w="208280">
                  <a:extLst>
                    <a:ext uri="{9D8B030D-6E8A-4147-A177-3AD203B41FA5}">
                      <a16:colId xmlns:a16="http://schemas.microsoft.com/office/drawing/2014/main" val="1143430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8139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- 2020-08-03 13:11:27</a:t>
                      </a:r>
                      <a:r>
                        <a:rPr kumimoji="0" lang="en-US" sz="1000" b="0" i="0" u="none" strike="noStrike" kern="1200" cap="none" spc="0" normalizeH="0" baseline="0" noProof="0">
                          <a:ln>
                            <a:noFill/>
                          </a:ln>
                          <a:solidFill>
                            <a:prstClr val="black"/>
                          </a:solidFill>
                          <a:effectLst/>
                          <a:uLnTx/>
                          <a:uFillTx/>
                          <a:latin typeface="+mn-lt"/>
                          <a:ea typeface="+mn-ea"/>
                          <a:cs typeface="+mn-cs"/>
                        </a:rPr>
                        <a:t>
 Measuring flour incorrectly is probably one of the most common mistakes made while baking. Flour settles and becomes compact in the bag during shipping and storage. Don’t forget to fluff up the flour by gently stirring it before measuring.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https://scontent-iad3-1.xx.fbcdn.net/v/t1.0-9/p720x720/115932272_1988775541258116_1546212284447568409_o.jpg?_nc_cat=102&amp;_nc_sid=8024bb&amp;_nc_ohc=-W8Pq6BQ3gsAX-IL5F3&amp;_nc_ht=scontent-iad3-1.xx&amp;tp=6&amp;oh=1b10ee61c3eb17bd35bc7186cbf98b01&amp;oe=5F7407D0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7078041"/>
                  </a:ext>
                </a:extLst>
              </a:tr>
            </a:tbl>
          </a:graphicData>
        </a:graphic>
      </p:graphicFrame>
      <p:sp>
        <p:nvSpPr>
          <p:cNvPr id="4" name="Text Placeholder 3">
            <a:extLst>
              <a:ext uri="{FF2B5EF4-FFF2-40B4-BE49-F238E27FC236}">
                <a16:creationId xmlns:a16="http://schemas.microsoft.com/office/drawing/2014/main" id="{F1869A4E-D8AA-48D6-B9FD-D214DDF4BD08}"/>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3405664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8C00-7652-41D5-BD26-19620B645E65}"/>
              </a:ext>
            </a:extLst>
          </p:cNvPr>
          <p:cNvSpPr>
            <a:spLocks noGrp="1"/>
          </p:cNvSpPr>
          <p:nvPr>
            <p:ph type="title"/>
          </p:nvPr>
        </p:nvSpPr>
        <p:spPr/>
        <p:txBody>
          <a:bodyPr/>
          <a:lstStyle/>
          <a:p>
            <a:r>
              <a:rPr lang="en-US"/>
              <a:t>Facebook Own Posts Table | SCS Dairy MY - 4 of 6</a:t>
            </a:r>
          </a:p>
        </p:txBody>
      </p:sp>
      <p:graphicFrame>
        <p:nvGraphicFramePr>
          <p:cNvPr id="5" name="Table Placeholder 4">
            <a:extLst>
              <a:ext uri="{FF2B5EF4-FFF2-40B4-BE49-F238E27FC236}">
                <a16:creationId xmlns:a16="http://schemas.microsoft.com/office/drawing/2014/main" id="{3132E263-BA9A-470F-BAF9-A9017DE75864}"/>
              </a:ext>
            </a:extLst>
          </p:cNvPr>
          <p:cNvGraphicFramePr>
            <a:graphicFrameLocks noGrp="1"/>
          </p:cNvGraphicFramePr>
          <p:nvPr>
            <p:ph type="tbl" sz="quarter" idx="13"/>
            <p:extLst>
              <p:ext uri="{D42A27DB-BD31-4B8C-83A1-F6EECF244321}">
                <p14:modId xmlns:p14="http://schemas.microsoft.com/office/powerpoint/2010/main" val="3095949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33786459"/>
                    </a:ext>
                  </a:extLst>
                </a:gridCol>
                <a:gridCol w="822960">
                  <a:extLst>
                    <a:ext uri="{9D8B030D-6E8A-4147-A177-3AD203B41FA5}">
                      <a16:colId xmlns:a16="http://schemas.microsoft.com/office/drawing/2014/main" val="419764203"/>
                    </a:ext>
                  </a:extLst>
                </a:gridCol>
                <a:gridCol w="329184">
                  <a:extLst>
                    <a:ext uri="{9D8B030D-6E8A-4147-A177-3AD203B41FA5}">
                      <a16:colId xmlns:a16="http://schemas.microsoft.com/office/drawing/2014/main" val="3460956646"/>
                    </a:ext>
                  </a:extLst>
                </a:gridCol>
                <a:gridCol w="208280">
                  <a:extLst>
                    <a:ext uri="{9D8B030D-6E8A-4147-A177-3AD203B41FA5}">
                      <a16:colId xmlns:a16="http://schemas.microsoft.com/office/drawing/2014/main" val="2190915957"/>
                    </a:ext>
                  </a:extLst>
                </a:gridCol>
                <a:gridCol w="208280">
                  <a:extLst>
                    <a:ext uri="{9D8B030D-6E8A-4147-A177-3AD203B41FA5}">
                      <a16:colId xmlns:a16="http://schemas.microsoft.com/office/drawing/2014/main" val="2016740589"/>
                    </a:ext>
                  </a:extLst>
                </a:gridCol>
                <a:gridCol w="208280">
                  <a:extLst>
                    <a:ext uri="{9D8B030D-6E8A-4147-A177-3AD203B41FA5}">
                      <a16:colId xmlns:a16="http://schemas.microsoft.com/office/drawing/2014/main" val="2061946451"/>
                    </a:ext>
                  </a:extLst>
                </a:gridCol>
                <a:gridCol w="208280">
                  <a:extLst>
                    <a:ext uri="{9D8B030D-6E8A-4147-A177-3AD203B41FA5}">
                      <a16:colId xmlns:a16="http://schemas.microsoft.com/office/drawing/2014/main" val="384909494"/>
                    </a:ext>
                  </a:extLst>
                </a:gridCol>
                <a:gridCol w="208280">
                  <a:extLst>
                    <a:ext uri="{9D8B030D-6E8A-4147-A177-3AD203B41FA5}">
                      <a16:colId xmlns:a16="http://schemas.microsoft.com/office/drawing/2014/main" val="1981314059"/>
                    </a:ext>
                  </a:extLst>
                </a:gridCol>
                <a:gridCol w="208280">
                  <a:extLst>
                    <a:ext uri="{9D8B030D-6E8A-4147-A177-3AD203B41FA5}">
                      <a16:colId xmlns:a16="http://schemas.microsoft.com/office/drawing/2014/main" val="3958483749"/>
                    </a:ext>
                  </a:extLst>
                </a:gridCol>
                <a:gridCol w="208280">
                  <a:extLst>
                    <a:ext uri="{9D8B030D-6E8A-4147-A177-3AD203B41FA5}">
                      <a16:colId xmlns:a16="http://schemas.microsoft.com/office/drawing/2014/main" val="2021047734"/>
                    </a:ext>
                  </a:extLst>
                </a:gridCol>
                <a:gridCol w="208280">
                  <a:extLst>
                    <a:ext uri="{9D8B030D-6E8A-4147-A177-3AD203B41FA5}">
                      <a16:colId xmlns:a16="http://schemas.microsoft.com/office/drawing/2014/main" val="4265223044"/>
                    </a:ext>
                  </a:extLst>
                </a:gridCol>
                <a:gridCol w="208280">
                  <a:extLst>
                    <a:ext uri="{9D8B030D-6E8A-4147-A177-3AD203B41FA5}">
                      <a16:colId xmlns:a16="http://schemas.microsoft.com/office/drawing/2014/main" val="1233568101"/>
                    </a:ext>
                  </a:extLst>
                </a:gridCol>
                <a:gridCol w="208280">
                  <a:extLst>
                    <a:ext uri="{9D8B030D-6E8A-4147-A177-3AD203B41FA5}">
                      <a16:colId xmlns:a16="http://schemas.microsoft.com/office/drawing/2014/main" val="1515645519"/>
                    </a:ext>
                  </a:extLst>
                </a:gridCol>
                <a:gridCol w="208280">
                  <a:extLst>
                    <a:ext uri="{9D8B030D-6E8A-4147-A177-3AD203B41FA5}">
                      <a16:colId xmlns:a16="http://schemas.microsoft.com/office/drawing/2014/main" val="2772570445"/>
                    </a:ext>
                  </a:extLst>
                </a:gridCol>
                <a:gridCol w="208280">
                  <a:extLst>
                    <a:ext uri="{9D8B030D-6E8A-4147-A177-3AD203B41FA5}">
                      <a16:colId xmlns:a16="http://schemas.microsoft.com/office/drawing/2014/main" val="2317902254"/>
                    </a:ext>
                  </a:extLst>
                </a:gridCol>
                <a:gridCol w="208280">
                  <a:extLst>
                    <a:ext uri="{9D8B030D-6E8A-4147-A177-3AD203B41FA5}">
                      <a16:colId xmlns:a16="http://schemas.microsoft.com/office/drawing/2014/main" val="2340831064"/>
                    </a:ext>
                  </a:extLst>
                </a:gridCol>
                <a:gridCol w="208280">
                  <a:extLst>
                    <a:ext uri="{9D8B030D-6E8A-4147-A177-3AD203B41FA5}">
                      <a16:colId xmlns:a16="http://schemas.microsoft.com/office/drawing/2014/main" val="1518327774"/>
                    </a:ext>
                  </a:extLst>
                </a:gridCol>
                <a:gridCol w="208280">
                  <a:extLst>
                    <a:ext uri="{9D8B030D-6E8A-4147-A177-3AD203B41FA5}">
                      <a16:colId xmlns:a16="http://schemas.microsoft.com/office/drawing/2014/main" val="3597129533"/>
                    </a:ext>
                  </a:extLst>
                </a:gridCol>
                <a:gridCol w="208280">
                  <a:extLst>
                    <a:ext uri="{9D8B030D-6E8A-4147-A177-3AD203B41FA5}">
                      <a16:colId xmlns:a16="http://schemas.microsoft.com/office/drawing/2014/main" val="245774885"/>
                    </a:ext>
                  </a:extLst>
                </a:gridCol>
                <a:gridCol w="208280">
                  <a:extLst>
                    <a:ext uri="{9D8B030D-6E8A-4147-A177-3AD203B41FA5}">
                      <a16:colId xmlns:a16="http://schemas.microsoft.com/office/drawing/2014/main" val="1577526060"/>
                    </a:ext>
                  </a:extLst>
                </a:gridCol>
                <a:gridCol w="208280">
                  <a:extLst>
                    <a:ext uri="{9D8B030D-6E8A-4147-A177-3AD203B41FA5}">
                      <a16:colId xmlns:a16="http://schemas.microsoft.com/office/drawing/2014/main" val="779191052"/>
                    </a:ext>
                  </a:extLst>
                </a:gridCol>
                <a:gridCol w="208280">
                  <a:extLst>
                    <a:ext uri="{9D8B030D-6E8A-4147-A177-3AD203B41FA5}">
                      <a16:colId xmlns:a16="http://schemas.microsoft.com/office/drawing/2014/main" val="3572899843"/>
                    </a:ext>
                  </a:extLst>
                </a:gridCol>
                <a:gridCol w="208280">
                  <a:extLst>
                    <a:ext uri="{9D8B030D-6E8A-4147-A177-3AD203B41FA5}">
                      <a16:colId xmlns:a16="http://schemas.microsoft.com/office/drawing/2014/main" val="2036112821"/>
                    </a:ext>
                  </a:extLst>
                </a:gridCol>
                <a:gridCol w="208280">
                  <a:extLst>
                    <a:ext uri="{9D8B030D-6E8A-4147-A177-3AD203B41FA5}">
                      <a16:colId xmlns:a16="http://schemas.microsoft.com/office/drawing/2014/main" val="1410094953"/>
                    </a:ext>
                  </a:extLst>
                </a:gridCol>
                <a:gridCol w="208280">
                  <a:extLst>
                    <a:ext uri="{9D8B030D-6E8A-4147-A177-3AD203B41FA5}">
                      <a16:colId xmlns:a16="http://schemas.microsoft.com/office/drawing/2014/main" val="2310412893"/>
                    </a:ext>
                  </a:extLst>
                </a:gridCol>
                <a:gridCol w="208280">
                  <a:extLst>
                    <a:ext uri="{9D8B030D-6E8A-4147-A177-3AD203B41FA5}">
                      <a16:colId xmlns:a16="http://schemas.microsoft.com/office/drawing/2014/main" val="844194406"/>
                    </a:ext>
                  </a:extLst>
                </a:gridCol>
                <a:gridCol w="208280">
                  <a:extLst>
                    <a:ext uri="{9D8B030D-6E8A-4147-A177-3AD203B41FA5}">
                      <a16:colId xmlns:a16="http://schemas.microsoft.com/office/drawing/2014/main" val="1381220479"/>
                    </a:ext>
                  </a:extLst>
                </a:gridCol>
                <a:gridCol w="208280">
                  <a:extLst>
                    <a:ext uri="{9D8B030D-6E8A-4147-A177-3AD203B41FA5}">
                      <a16:colId xmlns:a16="http://schemas.microsoft.com/office/drawing/2014/main" val="67255049"/>
                    </a:ext>
                  </a:extLst>
                </a:gridCol>
                <a:gridCol w="208280">
                  <a:extLst>
                    <a:ext uri="{9D8B030D-6E8A-4147-A177-3AD203B41FA5}">
                      <a16:colId xmlns:a16="http://schemas.microsoft.com/office/drawing/2014/main" val="3685459452"/>
                    </a:ext>
                  </a:extLst>
                </a:gridCol>
                <a:gridCol w="208280">
                  <a:extLst>
                    <a:ext uri="{9D8B030D-6E8A-4147-A177-3AD203B41FA5}">
                      <a16:colId xmlns:a16="http://schemas.microsoft.com/office/drawing/2014/main" val="1482442451"/>
                    </a:ext>
                  </a:extLst>
                </a:gridCol>
                <a:gridCol w="208280">
                  <a:extLst>
                    <a:ext uri="{9D8B030D-6E8A-4147-A177-3AD203B41FA5}">
                      <a16:colId xmlns:a16="http://schemas.microsoft.com/office/drawing/2014/main" val="2611199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8214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- 2020-08-07 17:22:04</a:t>
                      </a:r>
                      <a:r>
                        <a:rPr kumimoji="0" lang="en-US" sz="1000" b="0" i="0" u="none" strike="noStrike" kern="1200" cap="none" spc="0" normalizeH="0" baseline="0" noProof="0">
                          <a:ln>
                            <a:noFill/>
                          </a:ln>
                          <a:solidFill>
                            <a:prstClr val="black"/>
                          </a:solidFill>
                          <a:effectLst/>
                          <a:uLnTx/>
                          <a:uFillTx/>
                          <a:latin typeface="+mn-lt"/>
                          <a:ea typeface="+mn-ea"/>
                          <a:cs typeface="+mn-cs"/>
                        </a:rPr>
                        <a:t>
 Shortest love story ever!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https://scontent-bos3-1.xx.fbcdn.net/v/t1.0-9/p720x720/116605550_1994669287335408_1574009265285864575_o.jpg?_nc_cat=103&amp;_nc_sid=8024bb&amp;_nc_ohc=lDj-MZO61PMAX9qd2x4&amp;_nc_ht=scontent-bos3-1.xx&amp;tp=6&amp;oh=97c1729c711bc6ad65574e654dbb4a86&amp;oe=5F779722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7271693"/>
                  </a:ext>
                </a:extLst>
              </a:tr>
            </a:tbl>
          </a:graphicData>
        </a:graphic>
      </p:graphicFrame>
      <p:sp>
        <p:nvSpPr>
          <p:cNvPr id="4" name="Text Placeholder 3">
            <a:extLst>
              <a:ext uri="{FF2B5EF4-FFF2-40B4-BE49-F238E27FC236}">
                <a16:creationId xmlns:a16="http://schemas.microsoft.com/office/drawing/2014/main" id="{9E30481A-FB8F-42EF-8BA6-821A0023A062}"/>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1821488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8B9AA-74C0-4491-B69F-A3F418B8D689}"/>
              </a:ext>
            </a:extLst>
          </p:cNvPr>
          <p:cNvSpPr>
            <a:spLocks noGrp="1"/>
          </p:cNvSpPr>
          <p:nvPr>
            <p:ph type="title"/>
          </p:nvPr>
        </p:nvSpPr>
        <p:spPr/>
        <p:txBody>
          <a:bodyPr/>
          <a:lstStyle/>
          <a:p>
            <a:r>
              <a:rPr lang="en-US"/>
              <a:t>Facebook Own Posts Table | SCS Dairy MY - 5 of 6</a:t>
            </a:r>
          </a:p>
        </p:txBody>
      </p:sp>
      <p:graphicFrame>
        <p:nvGraphicFramePr>
          <p:cNvPr id="5" name="Table Placeholder 4">
            <a:extLst>
              <a:ext uri="{FF2B5EF4-FFF2-40B4-BE49-F238E27FC236}">
                <a16:creationId xmlns:a16="http://schemas.microsoft.com/office/drawing/2014/main" id="{02505090-2515-4F3B-8C7C-78B6010D55E6}"/>
              </a:ext>
            </a:extLst>
          </p:cNvPr>
          <p:cNvGraphicFramePr>
            <a:graphicFrameLocks noGrp="1"/>
          </p:cNvGraphicFramePr>
          <p:nvPr>
            <p:ph type="tbl" sz="quarter" idx="13"/>
            <p:extLst>
              <p:ext uri="{D42A27DB-BD31-4B8C-83A1-F6EECF244321}">
                <p14:modId xmlns:p14="http://schemas.microsoft.com/office/powerpoint/2010/main" val="262286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46662179"/>
                    </a:ext>
                  </a:extLst>
                </a:gridCol>
                <a:gridCol w="822960">
                  <a:extLst>
                    <a:ext uri="{9D8B030D-6E8A-4147-A177-3AD203B41FA5}">
                      <a16:colId xmlns:a16="http://schemas.microsoft.com/office/drawing/2014/main" val="776874507"/>
                    </a:ext>
                  </a:extLst>
                </a:gridCol>
                <a:gridCol w="329184">
                  <a:extLst>
                    <a:ext uri="{9D8B030D-6E8A-4147-A177-3AD203B41FA5}">
                      <a16:colId xmlns:a16="http://schemas.microsoft.com/office/drawing/2014/main" val="2520968706"/>
                    </a:ext>
                  </a:extLst>
                </a:gridCol>
                <a:gridCol w="208280">
                  <a:extLst>
                    <a:ext uri="{9D8B030D-6E8A-4147-A177-3AD203B41FA5}">
                      <a16:colId xmlns:a16="http://schemas.microsoft.com/office/drawing/2014/main" val="1956069225"/>
                    </a:ext>
                  </a:extLst>
                </a:gridCol>
                <a:gridCol w="208280">
                  <a:extLst>
                    <a:ext uri="{9D8B030D-6E8A-4147-A177-3AD203B41FA5}">
                      <a16:colId xmlns:a16="http://schemas.microsoft.com/office/drawing/2014/main" val="1840249371"/>
                    </a:ext>
                  </a:extLst>
                </a:gridCol>
                <a:gridCol w="208280">
                  <a:extLst>
                    <a:ext uri="{9D8B030D-6E8A-4147-A177-3AD203B41FA5}">
                      <a16:colId xmlns:a16="http://schemas.microsoft.com/office/drawing/2014/main" val="1112757314"/>
                    </a:ext>
                  </a:extLst>
                </a:gridCol>
                <a:gridCol w="208280">
                  <a:extLst>
                    <a:ext uri="{9D8B030D-6E8A-4147-A177-3AD203B41FA5}">
                      <a16:colId xmlns:a16="http://schemas.microsoft.com/office/drawing/2014/main" val="2603585664"/>
                    </a:ext>
                  </a:extLst>
                </a:gridCol>
                <a:gridCol w="208280">
                  <a:extLst>
                    <a:ext uri="{9D8B030D-6E8A-4147-A177-3AD203B41FA5}">
                      <a16:colId xmlns:a16="http://schemas.microsoft.com/office/drawing/2014/main" val="1273239511"/>
                    </a:ext>
                  </a:extLst>
                </a:gridCol>
                <a:gridCol w="208280">
                  <a:extLst>
                    <a:ext uri="{9D8B030D-6E8A-4147-A177-3AD203B41FA5}">
                      <a16:colId xmlns:a16="http://schemas.microsoft.com/office/drawing/2014/main" val="1991072141"/>
                    </a:ext>
                  </a:extLst>
                </a:gridCol>
                <a:gridCol w="208280">
                  <a:extLst>
                    <a:ext uri="{9D8B030D-6E8A-4147-A177-3AD203B41FA5}">
                      <a16:colId xmlns:a16="http://schemas.microsoft.com/office/drawing/2014/main" val="4105300688"/>
                    </a:ext>
                  </a:extLst>
                </a:gridCol>
                <a:gridCol w="208280">
                  <a:extLst>
                    <a:ext uri="{9D8B030D-6E8A-4147-A177-3AD203B41FA5}">
                      <a16:colId xmlns:a16="http://schemas.microsoft.com/office/drawing/2014/main" val="67252187"/>
                    </a:ext>
                  </a:extLst>
                </a:gridCol>
                <a:gridCol w="208280">
                  <a:extLst>
                    <a:ext uri="{9D8B030D-6E8A-4147-A177-3AD203B41FA5}">
                      <a16:colId xmlns:a16="http://schemas.microsoft.com/office/drawing/2014/main" val="2438749626"/>
                    </a:ext>
                  </a:extLst>
                </a:gridCol>
                <a:gridCol w="208280">
                  <a:extLst>
                    <a:ext uri="{9D8B030D-6E8A-4147-A177-3AD203B41FA5}">
                      <a16:colId xmlns:a16="http://schemas.microsoft.com/office/drawing/2014/main" val="414210453"/>
                    </a:ext>
                  </a:extLst>
                </a:gridCol>
                <a:gridCol w="208280">
                  <a:extLst>
                    <a:ext uri="{9D8B030D-6E8A-4147-A177-3AD203B41FA5}">
                      <a16:colId xmlns:a16="http://schemas.microsoft.com/office/drawing/2014/main" val="508411011"/>
                    </a:ext>
                  </a:extLst>
                </a:gridCol>
                <a:gridCol w="208280">
                  <a:extLst>
                    <a:ext uri="{9D8B030D-6E8A-4147-A177-3AD203B41FA5}">
                      <a16:colId xmlns:a16="http://schemas.microsoft.com/office/drawing/2014/main" val="1486286893"/>
                    </a:ext>
                  </a:extLst>
                </a:gridCol>
                <a:gridCol w="208280">
                  <a:extLst>
                    <a:ext uri="{9D8B030D-6E8A-4147-A177-3AD203B41FA5}">
                      <a16:colId xmlns:a16="http://schemas.microsoft.com/office/drawing/2014/main" val="3500684337"/>
                    </a:ext>
                  </a:extLst>
                </a:gridCol>
                <a:gridCol w="208280">
                  <a:extLst>
                    <a:ext uri="{9D8B030D-6E8A-4147-A177-3AD203B41FA5}">
                      <a16:colId xmlns:a16="http://schemas.microsoft.com/office/drawing/2014/main" val="1459855704"/>
                    </a:ext>
                  </a:extLst>
                </a:gridCol>
                <a:gridCol w="208280">
                  <a:extLst>
                    <a:ext uri="{9D8B030D-6E8A-4147-A177-3AD203B41FA5}">
                      <a16:colId xmlns:a16="http://schemas.microsoft.com/office/drawing/2014/main" val="985347418"/>
                    </a:ext>
                  </a:extLst>
                </a:gridCol>
                <a:gridCol w="208280">
                  <a:extLst>
                    <a:ext uri="{9D8B030D-6E8A-4147-A177-3AD203B41FA5}">
                      <a16:colId xmlns:a16="http://schemas.microsoft.com/office/drawing/2014/main" val="527467343"/>
                    </a:ext>
                  </a:extLst>
                </a:gridCol>
                <a:gridCol w="208280">
                  <a:extLst>
                    <a:ext uri="{9D8B030D-6E8A-4147-A177-3AD203B41FA5}">
                      <a16:colId xmlns:a16="http://schemas.microsoft.com/office/drawing/2014/main" val="541422955"/>
                    </a:ext>
                  </a:extLst>
                </a:gridCol>
                <a:gridCol w="208280">
                  <a:extLst>
                    <a:ext uri="{9D8B030D-6E8A-4147-A177-3AD203B41FA5}">
                      <a16:colId xmlns:a16="http://schemas.microsoft.com/office/drawing/2014/main" val="2527098804"/>
                    </a:ext>
                  </a:extLst>
                </a:gridCol>
                <a:gridCol w="208280">
                  <a:extLst>
                    <a:ext uri="{9D8B030D-6E8A-4147-A177-3AD203B41FA5}">
                      <a16:colId xmlns:a16="http://schemas.microsoft.com/office/drawing/2014/main" val="2557847463"/>
                    </a:ext>
                  </a:extLst>
                </a:gridCol>
                <a:gridCol w="208280">
                  <a:extLst>
                    <a:ext uri="{9D8B030D-6E8A-4147-A177-3AD203B41FA5}">
                      <a16:colId xmlns:a16="http://schemas.microsoft.com/office/drawing/2014/main" val="23413055"/>
                    </a:ext>
                  </a:extLst>
                </a:gridCol>
                <a:gridCol w="208280">
                  <a:extLst>
                    <a:ext uri="{9D8B030D-6E8A-4147-A177-3AD203B41FA5}">
                      <a16:colId xmlns:a16="http://schemas.microsoft.com/office/drawing/2014/main" val="1717454956"/>
                    </a:ext>
                  </a:extLst>
                </a:gridCol>
                <a:gridCol w="208280">
                  <a:extLst>
                    <a:ext uri="{9D8B030D-6E8A-4147-A177-3AD203B41FA5}">
                      <a16:colId xmlns:a16="http://schemas.microsoft.com/office/drawing/2014/main" val="957447345"/>
                    </a:ext>
                  </a:extLst>
                </a:gridCol>
                <a:gridCol w="208280">
                  <a:extLst>
                    <a:ext uri="{9D8B030D-6E8A-4147-A177-3AD203B41FA5}">
                      <a16:colId xmlns:a16="http://schemas.microsoft.com/office/drawing/2014/main" val="1541217158"/>
                    </a:ext>
                  </a:extLst>
                </a:gridCol>
                <a:gridCol w="208280">
                  <a:extLst>
                    <a:ext uri="{9D8B030D-6E8A-4147-A177-3AD203B41FA5}">
                      <a16:colId xmlns:a16="http://schemas.microsoft.com/office/drawing/2014/main" val="47397621"/>
                    </a:ext>
                  </a:extLst>
                </a:gridCol>
                <a:gridCol w="208280">
                  <a:extLst>
                    <a:ext uri="{9D8B030D-6E8A-4147-A177-3AD203B41FA5}">
                      <a16:colId xmlns:a16="http://schemas.microsoft.com/office/drawing/2014/main" val="764164003"/>
                    </a:ext>
                  </a:extLst>
                </a:gridCol>
                <a:gridCol w="208280">
                  <a:extLst>
                    <a:ext uri="{9D8B030D-6E8A-4147-A177-3AD203B41FA5}">
                      <a16:colId xmlns:a16="http://schemas.microsoft.com/office/drawing/2014/main" val="2421926286"/>
                    </a:ext>
                  </a:extLst>
                </a:gridCol>
                <a:gridCol w="208280">
                  <a:extLst>
                    <a:ext uri="{9D8B030D-6E8A-4147-A177-3AD203B41FA5}">
                      <a16:colId xmlns:a16="http://schemas.microsoft.com/office/drawing/2014/main" val="4241681820"/>
                    </a:ext>
                  </a:extLst>
                </a:gridCol>
                <a:gridCol w="208280">
                  <a:extLst>
                    <a:ext uri="{9D8B030D-6E8A-4147-A177-3AD203B41FA5}">
                      <a16:colId xmlns:a16="http://schemas.microsoft.com/office/drawing/2014/main" val="67434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4876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- 2020-08-05 14:19:21</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a tub full of goodness and happiness! SCS Salted Spreadable Butter gives you the taste of butter you love with the convenience of spreading it onto your toast straight out of the refrigerator! 
#SCSFact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https://scontent-bos3-1.xx.fbcdn.net/v/t1.0-9/p720x720/116706536_1994667764002227_6157554352141561678_o.jpg?_nc_cat=108&amp;_nc_sid=8024bb&amp;_nc_ohc=5BjTyRrscgMAX83hrkN&amp;_nc_ht=scontent-bos3-1.xx&amp;tp=6&amp;oh=3e343047f115e94ffc41a46026380e69&amp;oe=5F76FFEF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4843431"/>
                  </a:ext>
                </a:extLst>
              </a:tr>
            </a:tbl>
          </a:graphicData>
        </a:graphic>
      </p:graphicFrame>
      <p:sp>
        <p:nvSpPr>
          <p:cNvPr id="4" name="Text Placeholder 3">
            <a:extLst>
              <a:ext uri="{FF2B5EF4-FFF2-40B4-BE49-F238E27FC236}">
                <a16:creationId xmlns:a16="http://schemas.microsoft.com/office/drawing/2014/main" id="{3790219F-5DC4-45DB-9015-F83F90F98CF4}"/>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196693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E8211-B555-4F3D-8BB7-AEAF7A90102B}"/>
              </a:ext>
            </a:extLst>
          </p:cNvPr>
          <p:cNvSpPr>
            <a:spLocks noGrp="1"/>
          </p:cNvSpPr>
          <p:nvPr>
            <p:ph type="title"/>
          </p:nvPr>
        </p:nvSpPr>
        <p:spPr/>
        <p:txBody>
          <a:bodyPr/>
          <a:lstStyle/>
          <a:p>
            <a:r>
              <a:rPr lang="en-US"/>
              <a:t>Facebook Own Posts Table | SCS Dairy MY - 6 of 6</a:t>
            </a:r>
          </a:p>
        </p:txBody>
      </p:sp>
      <p:graphicFrame>
        <p:nvGraphicFramePr>
          <p:cNvPr id="5" name="Table Placeholder 4">
            <a:extLst>
              <a:ext uri="{FF2B5EF4-FFF2-40B4-BE49-F238E27FC236}">
                <a16:creationId xmlns:a16="http://schemas.microsoft.com/office/drawing/2014/main" id="{0DFDF508-DD5D-4229-BC61-CEE4DA1B8B99}"/>
              </a:ext>
            </a:extLst>
          </p:cNvPr>
          <p:cNvGraphicFramePr>
            <a:graphicFrameLocks noGrp="1"/>
          </p:cNvGraphicFramePr>
          <p:nvPr>
            <p:ph type="tbl" sz="quarter" idx="13"/>
            <p:extLst>
              <p:ext uri="{D42A27DB-BD31-4B8C-83A1-F6EECF244321}">
                <p14:modId xmlns:p14="http://schemas.microsoft.com/office/powerpoint/2010/main" val="358815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47032200"/>
                    </a:ext>
                  </a:extLst>
                </a:gridCol>
                <a:gridCol w="822960">
                  <a:extLst>
                    <a:ext uri="{9D8B030D-6E8A-4147-A177-3AD203B41FA5}">
                      <a16:colId xmlns:a16="http://schemas.microsoft.com/office/drawing/2014/main" val="1880494011"/>
                    </a:ext>
                  </a:extLst>
                </a:gridCol>
                <a:gridCol w="329184">
                  <a:extLst>
                    <a:ext uri="{9D8B030D-6E8A-4147-A177-3AD203B41FA5}">
                      <a16:colId xmlns:a16="http://schemas.microsoft.com/office/drawing/2014/main" val="3542912148"/>
                    </a:ext>
                  </a:extLst>
                </a:gridCol>
                <a:gridCol w="208280">
                  <a:extLst>
                    <a:ext uri="{9D8B030D-6E8A-4147-A177-3AD203B41FA5}">
                      <a16:colId xmlns:a16="http://schemas.microsoft.com/office/drawing/2014/main" val="4033457064"/>
                    </a:ext>
                  </a:extLst>
                </a:gridCol>
                <a:gridCol w="208280">
                  <a:extLst>
                    <a:ext uri="{9D8B030D-6E8A-4147-A177-3AD203B41FA5}">
                      <a16:colId xmlns:a16="http://schemas.microsoft.com/office/drawing/2014/main" val="1431927992"/>
                    </a:ext>
                  </a:extLst>
                </a:gridCol>
                <a:gridCol w="208280">
                  <a:extLst>
                    <a:ext uri="{9D8B030D-6E8A-4147-A177-3AD203B41FA5}">
                      <a16:colId xmlns:a16="http://schemas.microsoft.com/office/drawing/2014/main" val="335079556"/>
                    </a:ext>
                  </a:extLst>
                </a:gridCol>
                <a:gridCol w="208280">
                  <a:extLst>
                    <a:ext uri="{9D8B030D-6E8A-4147-A177-3AD203B41FA5}">
                      <a16:colId xmlns:a16="http://schemas.microsoft.com/office/drawing/2014/main" val="165758326"/>
                    </a:ext>
                  </a:extLst>
                </a:gridCol>
                <a:gridCol w="208280">
                  <a:extLst>
                    <a:ext uri="{9D8B030D-6E8A-4147-A177-3AD203B41FA5}">
                      <a16:colId xmlns:a16="http://schemas.microsoft.com/office/drawing/2014/main" val="3832820616"/>
                    </a:ext>
                  </a:extLst>
                </a:gridCol>
                <a:gridCol w="208280">
                  <a:extLst>
                    <a:ext uri="{9D8B030D-6E8A-4147-A177-3AD203B41FA5}">
                      <a16:colId xmlns:a16="http://schemas.microsoft.com/office/drawing/2014/main" val="4267406912"/>
                    </a:ext>
                  </a:extLst>
                </a:gridCol>
                <a:gridCol w="208280">
                  <a:extLst>
                    <a:ext uri="{9D8B030D-6E8A-4147-A177-3AD203B41FA5}">
                      <a16:colId xmlns:a16="http://schemas.microsoft.com/office/drawing/2014/main" val="646463515"/>
                    </a:ext>
                  </a:extLst>
                </a:gridCol>
                <a:gridCol w="208280">
                  <a:extLst>
                    <a:ext uri="{9D8B030D-6E8A-4147-A177-3AD203B41FA5}">
                      <a16:colId xmlns:a16="http://schemas.microsoft.com/office/drawing/2014/main" val="2283294649"/>
                    </a:ext>
                  </a:extLst>
                </a:gridCol>
                <a:gridCol w="208280">
                  <a:extLst>
                    <a:ext uri="{9D8B030D-6E8A-4147-A177-3AD203B41FA5}">
                      <a16:colId xmlns:a16="http://schemas.microsoft.com/office/drawing/2014/main" val="3798653372"/>
                    </a:ext>
                  </a:extLst>
                </a:gridCol>
                <a:gridCol w="208280">
                  <a:extLst>
                    <a:ext uri="{9D8B030D-6E8A-4147-A177-3AD203B41FA5}">
                      <a16:colId xmlns:a16="http://schemas.microsoft.com/office/drawing/2014/main" val="3641555843"/>
                    </a:ext>
                  </a:extLst>
                </a:gridCol>
                <a:gridCol w="208280">
                  <a:extLst>
                    <a:ext uri="{9D8B030D-6E8A-4147-A177-3AD203B41FA5}">
                      <a16:colId xmlns:a16="http://schemas.microsoft.com/office/drawing/2014/main" val="3168399510"/>
                    </a:ext>
                  </a:extLst>
                </a:gridCol>
                <a:gridCol w="208280">
                  <a:extLst>
                    <a:ext uri="{9D8B030D-6E8A-4147-A177-3AD203B41FA5}">
                      <a16:colId xmlns:a16="http://schemas.microsoft.com/office/drawing/2014/main" val="1096802835"/>
                    </a:ext>
                  </a:extLst>
                </a:gridCol>
                <a:gridCol w="208280">
                  <a:extLst>
                    <a:ext uri="{9D8B030D-6E8A-4147-A177-3AD203B41FA5}">
                      <a16:colId xmlns:a16="http://schemas.microsoft.com/office/drawing/2014/main" val="3589323181"/>
                    </a:ext>
                  </a:extLst>
                </a:gridCol>
                <a:gridCol w="208280">
                  <a:extLst>
                    <a:ext uri="{9D8B030D-6E8A-4147-A177-3AD203B41FA5}">
                      <a16:colId xmlns:a16="http://schemas.microsoft.com/office/drawing/2014/main" val="651106416"/>
                    </a:ext>
                  </a:extLst>
                </a:gridCol>
                <a:gridCol w="208280">
                  <a:extLst>
                    <a:ext uri="{9D8B030D-6E8A-4147-A177-3AD203B41FA5}">
                      <a16:colId xmlns:a16="http://schemas.microsoft.com/office/drawing/2014/main" val="2475633385"/>
                    </a:ext>
                  </a:extLst>
                </a:gridCol>
                <a:gridCol w="208280">
                  <a:extLst>
                    <a:ext uri="{9D8B030D-6E8A-4147-A177-3AD203B41FA5}">
                      <a16:colId xmlns:a16="http://schemas.microsoft.com/office/drawing/2014/main" val="4027847988"/>
                    </a:ext>
                  </a:extLst>
                </a:gridCol>
                <a:gridCol w="208280">
                  <a:extLst>
                    <a:ext uri="{9D8B030D-6E8A-4147-A177-3AD203B41FA5}">
                      <a16:colId xmlns:a16="http://schemas.microsoft.com/office/drawing/2014/main" val="2763320054"/>
                    </a:ext>
                  </a:extLst>
                </a:gridCol>
                <a:gridCol w="208280">
                  <a:extLst>
                    <a:ext uri="{9D8B030D-6E8A-4147-A177-3AD203B41FA5}">
                      <a16:colId xmlns:a16="http://schemas.microsoft.com/office/drawing/2014/main" val="1634073668"/>
                    </a:ext>
                  </a:extLst>
                </a:gridCol>
                <a:gridCol w="208280">
                  <a:extLst>
                    <a:ext uri="{9D8B030D-6E8A-4147-A177-3AD203B41FA5}">
                      <a16:colId xmlns:a16="http://schemas.microsoft.com/office/drawing/2014/main" val="1283638862"/>
                    </a:ext>
                  </a:extLst>
                </a:gridCol>
                <a:gridCol w="208280">
                  <a:extLst>
                    <a:ext uri="{9D8B030D-6E8A-4147-A177-3AD203B41FA5}">
                      <a16:colId xmlns:a16="http://schemas.microsoft.com/office/drawing/2014/main" val="95254163"/>
                    </a:ext>
                  </a:extLst>
                </a:gridCol>
                <a:gridCol w="208280">
                  <a:extLst>
                    <a:ext uri="{9D8B030D-6E8A-4147-A177-3AD203B41FA5}">
                      <a16:colId xmlns:a16="http://schemas.microsoft.com/office/drawing/2014/main" val="2104109585"/>
                    </a:ext>
                  </a:extLst>
                </a:gridCol>
                <a:gridCol w="208280">
                  <a:extLst>
                    <a:ext uri="{9D8B030D-6E8A-4147-A177-3AD203B41FA5}">
                      <a16:colId xmlns:a16="http://schemas.microsoft.com/office/drawing/2014/main" val="849539544"/>
                    </a:ext>
                  </a:extLst>
                </a:gridCol>
                <a:gridCol w="208280">
                  <a:extLst>
                    <a:ext uri="{9D8B030D-6E8A-4147-A177-3AD203B41FA5}">
                      <a16:colId xmlns:a16="http://schemas.microsoft.com/office/drawing/2014/main" val="545816418"/>
                    </a:ext>
                  </a:extLst>
                </a:gridCol>
                <a:gridCol w="208280">
                  <a:extLst>
                    <a:ext uri="{9D8B030D-6E8A-4147-A177-3AD203B41FA5}">
                      <a16:colId xmlns:a16="http://schemas.microsoft.com/office/drawing/2014/main" val="1356397329"/>
                    </a:ext>
                  </a:extLst>
                </a:gridCol>
                <a:gridCol w="208280">
                  <a:extLst>
                    <a:ext uri="{9D8B030D-6E8A-4147-A177-3AD203B41FA5}">
                      <a16:colId xmlns:a16="http://schemas.microsoft.com/office/drawing/2014/main" val="1518503100"/>
                    </a:ext>
                  </a:extLst>
                </a:gridCol>
                <a:gridCol w="208280">
                  <a:extLst>
                    <a:ext uri="{9D8B030D-6E8A-4147-A177-3AD203B41FA5}">
                      <a16:colId xmlns:a16="http://schemas.microsoft.com/office/drawing/2014/main" val="2662306543"/>
                    </a:ext>
                  </a:extLst>
                </a:gridCol>
                <a:gridCol w="208280">
                  <a:extLst>
                    <a:ext uri="{9D8B030D-6E8A-4147-A177-3AD203B41FA5}">
                      <a16:colId xmlns:a16="http://schemas.microsoft.com/office/drawing/2014/main" val="727227891"/>
                    </a:ext>
                  </a:extLst>
                </a:gridCol>
                <a:gridCol w="208280">
                  <a:extLst>
                    <a:ext uri="{9D8B030D-6E8A-4147-A177-3AD203B41FA5}">
                      <a16:colId xmlns:a16="http://schemas.microsoft.com/office/drawing/2014/main" val="2176010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674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- 2020-08-06 13:31:39</a:t>
                      </a:r>
                      <a:r>
                        <a:rPr kumimoji="0" lang="en-US" sz="1000" b="0" i="0" u="none" strike="noStrike" kern="1200" cap="none" spc="0" normalizeH="0" baseline="0" noProof="0">
                          <a:ln>
                            <a:noFill/>
                          </a:ln>
                          <a:solidFill>
                            <a:prstClr val="black"/>
                          </a:solidFill>
                          <a:effectLst/>
                          <a:uLnTx/>
                          <a:uFillTx/>
                          <a:latin typeface="+mn-lt"/>
                          <a:ea typeface="+mn-ea"/>
                          <a:cs typeface="+mn-cs"/>
                        </a:rPr>
                        <a:t>
 A hectic routine requires extra energy! Goh Liu Ying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吴柳莹 </a:t>
                      </a:r>
                      <a:r>
                        <a:rPr kumimoji="0" lang="en-US" sz="1000" b="0" i="0" u="none" strike="noStrike" kern="1200" cap="none" spc="0" normalizeH="0" baseline="0" noProof="0">
                          <a:ln>
                            <a:noFill/>
                          </a:ln>
                          <a:solidFill>
                            <a:prstClr val="black"/>
                          </a:solidFill>
                          <a:effectLst/>
                          <a:uLnTx/>
                          <a:uFillTx/>
                          <a:latin typeface="+mn-lt"/>
                          <a:ea typeface="+mn-ea"/>
                          <a:cs typeface="+mn-cs"/>
                        </a:rPr>
                        <a:t>knows how to give her day a delicious and healthy start with SCS Cream Cheese Spread and SCS Reduced Fat Sliced Cheese. 
[Contest] Don't forget to join our WhatsApp &amp; Menang contest by clicking this link: https://wa.me/60194082600. You can be that lucky person to win RM20,000 worth of prizes!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5677585"/>
                  </a:ext>
                </a:extLst>
              </a:tr>
            </a:tbl>
          </a:graphicData>
        </a:graphic>
      </p:graphicFrame>
      <p:sp>
        <p:nvSpPr>
          <p:cNvPr id="4" name="Text Placeholder 3">
            <a:extLst>
              <a:ext uri="{FF2B5EF4-FFF2-40B4-BE49-F238E27FC236}">
                <a16:creationId xmlns:a16="http://schemas.microsoft.com/office/drawing/2014/main" id="{632582B8-8C11-45B4-BA0F-330099247888}"/>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33621822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837</Words>
  <Application>Microsoft Office PowerPoint</Application>
  <PresentationFormat>On-screen Show (4:3)</PresentationFormat>
  <Paragraphs>353</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SCS Dairy MY - 1 of 6</vt:lpstr>
      <vt:lpstr>Facebook Own Posts Table | SCS Dairy MY - 2 of 6</vt:lpstr>
      <vt:lpstr>Facebook Own Posts Table | SCS Dairy MY - 3 of 6</vt:lpstr>
      <vt:lpstr>Facebook Own Posts Table | SCS Dairy MY - 4 of 6</vt:lpstr>
      <vt:lpstr>Facebook Own Posts Table | SCS Dairy MY - 5 of 6</vt:lpstr>
      <vt:lpstr>Facebook Own Posts Table | SCS Dairy MY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SCS Dairy MY - 1 of 6</dc:title>
  <dc:creator>Frederik Peiniger</dc:creator>
  <cp:lastModifiedBy>Frederik Peiniger</cp:lastModifiedBy>
  <cp:revision>1</cp:revision>
  <dcterms:created xsi:type="dcterms:W3CDTF">2020-09-04T07:06:26Z</dcterms:created>
  <dcterms:modified xsi:type="dcterms:W3CDTF">2020-09-04T07:08:32Z</dcterms:modified>
</cp:coreProperties>
</file>