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4227</c:v>
                </c:pt>
                <c:pt idx="1">
                  <c:v>1938</c:v>
                </c:pt>
                <c:pt idx="2">
                  <c:v>3314</c:v>
                </c:pt>
                <c:pt idx="3">
                  <c:v>6409</c:v>
                </c:pt>
                <c:pt idx="4">
                  <c:v>6633</c:v>
                </c:pt>
                <c:pt idx="5">
                  <c:v>2437</c:v>
                </c:pt>
                <c:pt idx="6">
                  <c:v>10488</c:v>
                </c:pt>
                <c:pt idx="7">
                  <c:v>1980</c:v>
                </c:pt>
                <c:pt idx="8">
                  <c:v>4299</c:v>
                </c:pt>
                <c:pt idx="9">
                  <c:v>2307</c:v>
                </c:pt>
                <c:pt idx="10">
                  <c:v>6511</c:v>
                </c:pt>
                <c:pt idx="11">
                  <c:v>8479</c:v>
                </c:pt>
                <c:pt idx="12">
                  <c:v>2001</c:v>
                </c:pt>
                <c:pt idx="13">
                  <c:v>12730</c:v>
                </c:pt>
                <c:pt idx="14">
                  <c:v>6349</c:v>
                </c:pt>
                <c:pt idx="15">
                  <c:v>2288</c:v>
                </c:pt>
                <c:pt idx="16">
                  <c:v>2099</c:v>
                </c:pt>
                <c:pt idx="17">
                  <c:v>7669</c:v>
                </c:pt>
                <c:pt idx="18">
                  <c:v>4332</c:v>
                </c:pt>
                <c:pt idx="19">
                  <c:v>1628</c:v>
                </c:pt>
                <c:pt idx="20">
                  <c:v>7978</c:v>
                </c:pt>
                <c:pt idx="21">
                  <c:v>5953</c:v>
                </c:pt>
                <c:pt idx="22">
                  <c:v>2605</c:v>
                </c:pt>
                <c:pt idx="23">
                  <c:v>1288</c:v>
                </c:pt>
                <c:pt idx="24">
                  <c:v>2049</c:v>
                </c:pt>
                <c:pt idx="25">
                  <c:v>2158</c:v>
                </c:pt>
                <c:pt idx="26">
                  <c:v>3776</c:v>
                </c:pt>
                <c:pt idx="27">
                  <c:v>1953</c:v>
                </c:pt>
                <c:pt idx="28">
                  <c:v>2619</c:v>
                </c:pt>
                <c:pt idx="29">
                  <c:v>1518</c:v>
                </c:pt>
                <c:pt idx="30">
                  <c:v>1238</c:v>
                </c:pt>
              </c:numCache>
            </c:numRef>
          </c:val>
          <c:smooth val="0"/>
          <c:extLst>
            <c:ext xmlns:c16="http://schemas.microsoft.com/office/drawing/2014/chart" uri="{C3380CC4-5D6E-409C-BE32-E72D297353CC}">
              <c16:uniqueId val="{00000000-6350-49B8-97C7-CFFCA9FC6761}"/>
            </c:ext>
          </c:extLst>
        </c:ser>
        <c:dLbls>
          <c:showLegendKey val="0"/>
          <c:showVal val="0"/>
          <c:showCatName val="0"/>
          <c:showSerName val="0"/>
          <c:showPercent val="0"/>
          <c:showBubbleSize val="0"/>
        </c:dLbls>
        <c:smooth val="0"/>
        <c:axId val="294994000"/>
        <c:axId val="294994328"/>
      </c:lineChart>
      <c:dateAx>
        <c:axId val="29499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94328"/>
        <c:crosses val="autoZero"/>
        <c:auto val="1"/>
        <c:lblOffset val="100"/>
        <c:baseTimeUnit val="days"/>
      </c:dateAx>
      <c:valAx>
        <c:axId val="2949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9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285</c:v>
                </c:pt>
                <c:pt idx="1">
                  <c:v>61</c:v>
                </c:pt>
                <c:pt idx="2">
                  <c:v>243</c:v>
                </c:pt>
                <c:pt idx="3">
                  <c:v>704</c:v>
                </c:pt>
                <c:pt idx="4">
                  <c:v>576</c:v>
                </c:pt>
                <c:pt idx="5">
                  <c:v>127</c:v>
                </c:pt>
                <c:pt idx="6">
                  <c:v>146</c:v>
                </c:pt>
                <c:pt idx="7">
                  <c:v>70</c:v>
                </c:pt>
                <c:pt idx="8">
                  <c:v>87</c:v>
                </c:pt>
                <c:pt idx="9">
                  <c:v>65</c:v>
                </c:pt>
                <c:pt idx="10">
                  <c:v>302</c:v>
                </c:pt>
                <c:pt idx="11">
                  <c:v>494</c:v>
                </c:pt>
                <c:pt idx="12">
                  <c:v>71</c:v>
                </c:pt>
                <c:pt idx="13">
                  <c:v>175</c:v>
                </c:pt>
                <c:pt idx="14">
                  <c:v>288</c:v>
                </c:pt>
                <c:pt idx="15">
                  <c:v>132</c:v>
                </c:pt>
                <c:pt idx="16">
                  <c:v>82</c:v>
                </c:pt>
                <c:pt idx="17">
                  <c:v>164</c:v>
                </c:pt>
                <c:pt idx="18">
                  <c:v>145</c:v>
                </c:pt>
                <c:pt idx="19">
                  <c:v>53</c:v>
                </c:pt>
                <c:pt idx="20">
                  <c:v>138</c:v>
                </c:pt>
                <c:pt idx="21">
                  <c:v>215</c:v>
                </c:pt>
                <c:pt idx="22">
                  <c:v>95</c:v>
                </c:pt>
                <c:pt idx="23">
                  <c:v>43</c:v>
                </c:pt>
                <c:pt idx="24">
                  <c:v>83</c:v>
                </c:pt>
                <c:pt idx="25">
                  <c:v>172</c:v>
                </c:pt>
                <c:pt idx="26">
                  <c:v>309</c:v>
                </c:pt>
                <c:pt idx="27">
                  <c:v>73</c:v>
                </c:pt>
                <c:pt idx="28">
                  <c:v>192</c:v>
                </c:pt>
                <c:pt idx="29">
                  <c:v>50</c:v>
                </c:pt>
                <c:pt idx="30">
                  <c:v>50</c:v>
                </c:pt>
              </c:numCache>
            </c:numRef>
          </c:val>
          <c:smooth val="0"/>
          <c:extLst>
            <c:ext xmlns:c16="http://schemas.microsoft.com/office/drawing/2014/chart" uri="{C3380CC4-5D6E-409C-BE32-E72D297353CC}">
              <c16:uniqueId val="{00000000-9797-4377-BDC7-73A54461AF55}"/>
            </c:ext>
          </c:extLst>
        </c:ser>
        <c:dLbls>
          <c:showLegendKey val="0"/>
          <c:showVal val="0"/>
          <c:showCatName val="0"/>
          <c:showSerName val="0"/>
          <c:showPercent val="0"/>
          <c:showBubbleSize val="0"/>
        </c:dLbls>
        <c:smooth val="0"/>
        <c:axId val="296946264"/>
        <c:axId val="296951840"/>
      </c:lineChart>
      <c:dateAx>
        <c:axId val="29694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1840"/>
        <c:crosses val="autoZero"/>
        <c:auto val="1"/>
        <c:lblOffset val="100"/>
        <c:baseTimeUnit val="days"/>
      </c:dateAx>
      <c:valAx>
        <c:axId val="29695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4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226</c:v>
                </c:pt>
                <c:pt idx="1">
                  <c:v>0</c:v>
                </c:pt>
                <c:pt idx="2">
                  <c:v>0</c:v>
                </c:pt>
                <c:pt idx="3">
                  <c:v>41</c:v>
                </c:pt>
                <c:pt idx="4">
                  <c:v>219</c:v>
                </c:pt>
                <c:pt idx="5">
                  <c:v>0</c:v>
                </c:pt>
                <c:pt idx="6">
                  <c:v>30</c:v>
                </c:pt>
                <c:pt idx="7">
                  <c:v>0</c:v>
                </c:pt>
                <c:pt idx="8">
                  <c:v>12</c:v>
                </c:pt>
                <c:pt idx="9">
                  <c:v>0</c:v>
                </c:pt>
                <c:pt idx="10">
                  <c:v>89</c:v>
                </c:pt>
                <c:pt idx="11">
                  <c:v>187</c:v>
                </c:pt>
                <c:pt idx="12">
                  <c:v>0</c:v>
                </c:pt>
                <c:pt idx="13">
                  <c:v>18</c:v>
                </c:pt>
                <c:pt idx="14">
                  <c:v>258</c:v>
                </c:pt>
                <c:pt idx="15">
                  <c:v>0</c:v>
                </c:pt>
                <c:pt idx="16">
                  <c:v>16</c:v>
                </c:pt>
                <c:pt idx="17">
                  <c:v>0</c:v>
                </c:pt>
                <c:pt idx="18">
                  <c:v>41</c:v>
                </c:pt>
                <c:pt idx="19">
                  <c:v>8</c:v>
                </c:pt>
                <c:pt idx="20">
                  <c:v>4</c:v>
                </c:pt>
                <c:pt idx="21">
                  <c:v>79</c:v>
                </c:pt>
                <c:pt idx="22">
                  <c:v>0</c:v>
                </c:pt>
                <c:pt idx="23">
                  <c:v>0</c:v>
                </c:pt>
                <c:pt idx="24">
                  <c:v>130</c:v>
                </c:pt>
                <c:pt idx="25">
                  <c:v>0</c:v>
                </c:pt>
                <c:pt idx="26">
                  <c:v>224</c:v>
                </c:pt>
                <c:pt idx="27">
                  <c:v>0</c:v>
                </c:pt>
                <c:pt idx="28">
                  <c:v>169</c:v>
                </c:pt>
                <c:pt idx="29">
                  <c:v>0</c:v>
                </c:pt>
                <c:pt idx="30">
                  <c:v>14</c:v>
                </c:pt>
              </c:numCache>
            </c:numRef>
          </c:val>
          <c:smooth val="0"/>
          <c:extLst>
            <c:ext xmlns:c16="http://schemas.microsoft.com/office/drawing/2014/chart" uri="{C3380CC4-5D6E-409C-BE32-E72D297353CC}">
              <c16:uniqueId val="{00000000-18D2-42FA-AC3B-24CA8F1B5296}"/>
            </c:ext>
          </c:extLst>
        </c:ser>
        <c:dLbls>
          <c:showLegendKey val="0"/>
          <c:showVal val="0"/>
          <c:showCatName val="0"/>
          <c:showSerName val="0"/>
          <c:showPercent val="0"/>
          <c:showBubbleSize val="0"/>
        </c:dLbls>
        <c:smooth val="0"/>
        <c:axId val="41437536"/>
        <c:axId val="41440160"/>
      </c:lineChart>
      <c:dateAx>
        <c:axId val="4143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0160"/>
        <c:crosses val="autoZero"/>
        <c:auto val="1"/>
        <c:lblOffset val="100"/>
        <c:baseTimeUnit val="days"/>
      </c:dateAx>
      <c:valAx>
        <c:axId val="4144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2031</c:v>
                </c:pt>
              </c:numCache>
            </c:numRef>
          </c:val>
          <c:extLst>
            <c:ext xmlns:c16="http://schemas.microsoft.com/office/drawing/2014/chart" uri="{C3380CC4-5D6E-409C-BE32-E72D297353CC}">
              <c16:uniqueId val="{00000000-CD2B-4E4E-A795-C751F0C0F60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25</c:v>
                </c:pt>
              </c:numCache>
            </c:numRef>
          </c:val>
          <c:extLst>
            <c:ext xmlns:c16="http://schemas.microsoft.com/office/drawing/2014/chart" uri="{C3380CC4-5D6E-409C-BE32-E72D297353CC}">
              <c16:uniqueId val="{00000001-CD2B-4E4E-A795-C751F0C0F60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CD2B-4E4E-A795-C751F0C0F60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CD2B-4E4E-A795-C751F0C0F60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CD2B-4E4E-A795-C751F0C0F60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CD2B-4E4E-A795-C751F0C0F60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34</c:v>
                </c:pt>
              </c:numCache>
            </c:numRef>
          </c:val>
          <c:extLst>
            <c:ext xmlns:c16="http://schemas.microsoft.com/office/drawing/2014/chart" uri="{C3380CC4-5D6E-409C-BE32-E72D297353CC}">
              <c16:uniqueId val="{00000006-CD2B-4E4E-A795-C751F0C0F60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360</c:v>
                </c:pt>
              </c:numCache>
            </c:numRef>
          </c:val>
          <c:extLst>
            <c:ext xmlns:c16="http://schemas.microsoft.com/office/drawing/2014/chart" uri="{C3380CC4-5D6E-409C-BE32-E72D297353CC}">
              <c16:uniqueId val="{00000007-CD2B-4E4E-A795-C751F0C0F60B}"/>
            </c:ext>
          </c:extLst>
        </c:ser>
        <c:dLbls>
          <c:showLegendKey val="0"/>
          <c:showVal val="0"/>
          <c:showCatName val="0"/>
          <c:showSerName val="0"/>
          <c:showPercent val="0"/>
          <c:showBubbleSize val="0"/>
        </c:dLbls>
        <c:gapWidth val="150"/>
        <c:overlap val="100"/>
        <c:axId val="41440488"/>
        <c:axId val="41441472"/>
      </c:barChart>
      <c:catAx>
        <c:axId val="4144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1472"/>
        <c:crosses val="autoZero"/>
        <c:auto val="1"/>
        <c:lblAlgn val="ctr"/>
        <c:lblOffset val="100"/>
        <c:noMultiLvlLbl val="0"/>
      </c:catAx>
      <c:valAx>
        <c:axId val="41441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1.12557908081658E-2</c:v>
                </c:pt>
                <c:pt idx="1">
                  <c:v>3.9809954858354799E-2</c:v>
                </c:pt>
                <c:pt idx="2">
                  <c:v>0.115125018265976</c:v>
                </c:pt>
                <c:pt idx="3">
                  <c:v>7.8494330635892895E-2</c:v>
                </c:pt>
                <c:pt idx="4">
                  <c:v>1.28355509215926E-2</c:v>
                </c:pt>
                <c:pt idx="5">
                  <c:v>0.120851648677148</c:v>
                </c:pt>
                <c:pt idx="6">
                  <c:v>7.1089205104204901E-3</c:v>
                </c:pt>
              </c:numCache>
            </c:numRef>
          </c:val>
          <c:extLst>
            <c:ext xmlns:c16="http://schemas.microsoft.com/office/drawing/2014/chart" uri="{C3380CC4-5D6E-409C-BE32-E72D297353CC}">
              <c16:uniqueId val="{00000000-3E4F-408F-8F6D-0A519CE467DC}"/>
            </c:ext>
          </c:extLst>
        </c:ser>
        <c:dLbls>
          <c:showLegendKey val="0"/>
          <c:showVal val="0"/>
          <c:showCatName val="0"/>
          <c:showSerName val="0"/>
          <c:showPercent val="0"/>
          <c:showBubbleSize val="0"/>
        </c:dLbls>
        <c:gapWidth val="219"/>
        <c:overlap val="-27"/>
        <c:axId val="249666512"/>
        <c:axId val="249665856"/>
      </c:barChart>
      <c:catAx>
        <c:axId val="24966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5856"/>
        <c:crosses val="autoZero"/>
        <c:auto val="1"/>
        <c:lblAlgn val="ctr"/>
        <c:lblOffset val="100"/>
        <c:noMultiLvlLbl val="0"/>
      </c:catAx>
      <c:valAx>
        <c:axId val="24966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c:v>
                </c:pt>
                <c:pt idx="1">
                  <c:v>2142</c:v>
                </c:pt>
                <c:pt idx="2">
                  <c:v>5438</c:v>
                </c:pt>
                <c:pt idx="3">
                  <c:v>4397</c:v>
                </c:pt>
                <c:pt idx="4">
                  <c:v>1288</c:v>
                </c:pt>
                <c:pt idx="5">
                  <c:v>344</c:v>
                </c:pt>
                <c:pt idx="6">
                  <c:v>188</c:v>
                </c:pt>
              </c:numCache>
            </c:numRef>
          </c:val>
          <c:extLst>
            <c:ext xmlns:c16="http://schemas.microsoft.com/office/drawing/2014/chart" uri="{C3380CC4-5D6E-409C-BE32-E72D297353CC}">
              <c16:uniqueId val="{00000000-2199-4F2D-86C6-5C977590D2C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197</c:v>
                </c:pt>
                <c:pt idx="1">
                  <c:v>13388</c:v>
                </c:pt>
                <c:pt idx="2">
                  <c:v>52758</c:v>
                </c:pt>
                <c:pt idx="3">
                  <c:v>62840</c:v>
                </c:pt>
                <c:pt idx="4">
                  <c:v>18763</c:v>
                </c:pt>
                <c:pt idx="5">
                  <c:v>5425</c:v>
                </c:pt>
                <c:pt idx="6">
                  <c:v>1334</c:v>
                </c:pt>
              </c:numCache>
            </c:numRef>
          </c:val>
          <c:extLst>
            <c:ext xmlns:c16="http://schemas.microsoft.com/office/drawing/2014/chart" uri="{C3380CC4-5D6E-409C-BE32-E72D297353CC}">
              <c16:uniqueId val="{00000001-2199-4F2D-86C6-5C977590D2C3}"/>
            </c:ext>
          </c:extLst>
        </c:ser>
        <c:dLbls>
          <c:showLegendKey val="0"/>
          <c:showVal val="0"/>
          <c:showCatName val="0"/>
          <c:showSerName val="0"/>
          <c:showPercent val="0"/>
          <c:showBubbleSize val="0"/>
        </c:dLbls>
        <c:gapWidth val="219"/>
        <c:overlap val="-27"/>
        <c:axId val="306998440"/>
        <c:axId val="307001064"/>
      </c:barChart>
      <c:catAx>
        <c:axId val="30699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01064"/>
        <c:crosses val="autoZero"/>
        <c:auto val="1"/>
        <c:lblAlgn val="ctr"/>
        <c:lblOffset val="100"/>
        <c:noMultiLvlLbl val="0"/>
      </c:catAx>
      <c:valAx>
        <c:axId val="30700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9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0.13878509661577901</c:v>
                </c:pt>
                <c:pt idx="1">
                  <c:v>0</c:v>
                </c:pt>
                <c:pt idx="2">
                  <c:v>0</c:v>
                </c:pt>
                <c:pt idx="3">
                  <c:v>3.1273714665148902E-2</c:v>
                </c:pt>
                <c:pt idx="4">
                  <c:v>0.16182668539825401</c:v>
                </c:pt>
                <c:pt idx="5">
                  <c:v>0</c:v>
                </c:pt>
                <c:pt idx="6">
                  <c:v>2.4297880158113998E-2</c:v>
                </c:pt>
                <c:pt idx="7">
                  <c:v>0</c:v>
                </c:pt>
                <c:pt idx="8">
                  <c:v>7.1104369363497403E-3</c:v>
                </c:pt>
                <c:pt idx="9">
                  <c:v>0</c:v>
                </c:pt>
                <c:pt idx="10">
                  <c:v>7.0497212694237602E-2</c:v>
                </c:pt>
                <c:pt idx="11">
                  <c:v>0.14631054561394199</c:v>
                </c:pt>
                <c:pt idx="12">
                  <c:v>0</c:v>
                </c:pt>
                <c:pt idx="13">
                  <c:v>1.12531908718854E-2</c:v>
                </c:pt>
                <c:pt idx="14">
                  <c:v>0.160497482973053</c:v>
                </c:pt>
                <c:pt idx="15">
                  <c:v>0</c:v>
                </c:pt>
                <c:pt idx="16">
                  <c:v>1.42111059793228E-2</c:v>
                </c:pt>
                <c:pt idx="17">
                  <c:v>0</c:v>
                </c:pt>
                <c:pt idx="18">
                  <c:v>3.7299294273670298E-2</c:v>
                </c:pt>
                <c:pt idx="19">
                  <c:v>4.73622203408896E-3</c:v>
                </c:pt>
                <c:pt idx="20">
                  <c:v>2.9600861977100799E-3</c:v>
                </c:pt>
                <c:pt idx="21">
                  <c:v>7.9325613885534302E-2</c:v>
                </c:pt>
                <c:pt idx="22">
                  <c:v>0</c:v>
                </c:pt>
                <c:pt idx="23">
                  <c:v>0</c:v>
                </c:pt>
                <c:pt idx="24">
                  <c:v>7.7539568856320906E-2</c:v>
                </c:pt>
                <c:pt idx="25">
                  <c:v>0</c:v>
                </c:pt>
                <c:pt idx="26">
                  <c:v>0.152107907835629</c:v>
                </c:pt>
                <c:pt idx="27">
                  <c:v>0</c:v>
                </c:pt>
                <c:pt idx="28">
                  <c:v>0.104749223257878</c:v>
                </c:pt>
                <c:pt idx="29">
                  <c:v>0</c:v>
                </c:pt>
                <c:pt idx="30">
                  <c:v>8.2847099759743408E-3</c:v>
                </c:pt>
              </c:numCache>
            </c:numRef>
          </c:val>
          <c:smooth val="0"/>
          <c:extLst>
            <c:ext xmlns:c16="http://schemas.microsoft.com/office/drawing/2014/chart" uri="{C3380CC4-5D6E-409C-BE32-E72D297353CC}">
              <c16:uniqueId val="{00000000-EB92-4BA1-ACEB-C70975FC6DCB}"/>
            </c:ext>
          </c:extLst>
        </c:ser>
        <c:dLbls>
          <c:showLegendKey val="0"/>
          <c:showVal val="0"/>
          <c:showCatName val="0"/>
          <c:showSerName val="0"/>
          <c:showPercent val="0"/>
          <c:showBubbleSize val="0"/>
        </c:dLbls>
        <c:smooth val="0"/>
        <c:axId val="306996144"/>
        <c:axId val="306996800"/>
      </c:lineChart>
      <c:dateAx>
        <c:axId val="30699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96800"/>
        <c:crosses val="autoZero"/>
        <c:auto val="1"/>
        <c:lblOffset val="100"/>
        <c:baseTimeUnit val="days"/>
      </c:dateAx>
      <c:valAx>
        <c:axId val="30699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9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168616</c:v>
                </c:pt>
                <c:pt idx="1">
                  <c:v>168635</c:v>
                </c:pt>
                <c:pt idx="2">
                  <c:v>168658</c:v>
                </c:pt>
                <c:pt idx="3">
                  <c:v>168687</c:v>
                </c:pt>
                <c:pt idx="4">
                  <c:v>168712</c:v>
                </c:pt>
                <c:pt idx="5">
                  <c:v>168732</c:v>
                </c:pt>
                <c:pt idx="6">
                  <c:v>168747</c:v>
                </c:pt>
                <c:pt idx="7">
                  <c:v>168760</c:v>
                </c:pt>
                <c:pt idx="8">
                  <c:v>168773</c:v>
                </c:pt>
                <c:pt idx="9">
                  <c:v>168792</c:v>
                </c:pt>
                <c:pt idx="10">
                  <c:v>168810</c:v>
                </c:pt>
                <c:pt idx="11">
                  <c:v>168828</c:v>
                </c:pt>
                <c:pt idx="12">
                  <c:v>168838</c:v>
                </c:pt>
                <c:pt idx="13">
                  <c:v>168844</c:v>
                </c:pt>
                <c:pt idx="14">
                  <c:v>168856</c:v>
                </c:pt>
                <c:pt idx="15">
                  <c:v>168876</c:v>
                </c:pt>
                <c:pt idx="16">
                  <c:v>168888</c:v>
                </c:pt>
                <c:pt idx="17">
                  <c:v>168897</c:v>
                </c:pt>
                <c:pt idx="18">
                  <c:v>168911</c:v>
                </c:pt>
                <c:pt idx="19">
                  <c:v>168911</c:v>
                </c:pt>
                <c:pt idx="20">
                  <c:v>168918</c:v>
                </c:pt>
                <c:pt idx="21">
                  <c:v>168931</c:v>
                </c:pt>
                <c:pt idx="22">
                  <c:v>168935</c:v>
                </c:pt>
                <c:pt idx="23">
                  <c:v>168942</c:v>
                </c:pt>
                <c:pt idx="24">
                  <c:v>168950</c:v>
                </c:pt>
                <c:pt idx="25">
                  <c:v>168959</c:v>
                </c:pt>
                <c:pt idx="26">
                  <c:v>168960</c:v>
                </c:pt>
                <c:pt idx="27">
                  <c:v>168972</c:v>
                </c:pt>
                <c:pt idx="28">
                  <c:v>168979</c:v>
                </c:pt>
                <c:pt idx="29">
                  <c:v>168984</c:v>
                </c:pt>
                <c:pt idx="30">
                  <c:v>168988</c:v>
                </c:pt>
              </c:numCache>
            </c:numRef>
          </c:val>
          <c:smooth val="0"/>
          <c:extLst>
            <c:ext xmlns:c16="http://schemas.microsoft.com/office/drawing/2014/chart" uri="{C3380CC4-5D6E-409C-BE32-E72D297353CC}">
              <c16:uniqueId val="{00000000-1C5D-4739-BE92-4B5AA6162644}"/>
            </c:ext>
          </c:extLst>
        </c:ser>
        <c:dLbls>
          <c:showLegendKey val="0"/>
          <c:showVal val="0"/>
          <c:showCatName val="0"/>
          <c:showSerName val="0"/>
          <c:showPercent val="0"/>
          <c:showBubbleSize val="0"/>
        </c:dLbls>
        <c:smooth val="0"/>
        <c:axId val="249660608"/>
        <c:axId val="243841776"/>
      </c:lineChart>
      <c:dateAx>
        <c:axId val="24966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41776"/>
        <c:crosses val="autoZero"/>
        <c:auto val="1"/>
        <c:lblOffset val="100"/>
        <c:baseTimeUnit val="days"/>
      </c:dateAx>
      <c:valAx>
        <c:axId val="24384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52</c:v>
                </c:pt>
                <c:pt idx="1">
                  <c:v>53</c:v>
                </c:pt>
                <c:pt idx="2">
                  <c:v>179</c:v>
                </c:pt>
                <c:pt idx="3">
                  <c:v>204</c:v>
                </c:pt>
                <c:pt idx="4">
                  <c:v>95</c:v>
                </c:pt>
                <c:pt idx="5">
                  <c:v>60</c:v>
                </c:pt>
                <c:pt idx="6">
                  <c:v>35</c:v>
                </c:pt>
                <c:pt idx="7">
                  <c:v>47</c:v>
                </c:pt>
                <c:pt idx="8">
                  <c:v>58</c:v>
                </c:pt>
                <c:pt idx="9">
                  <c:v>47</c:v>
                </c:pt>
                <c:pt idx="10">
                  <c:v>109</c:v>
                </c:pt>
                <c:pt idx="11">
                  <c:v>64</c:v>
                </c:pt>
                <c:pt idx="12">
                  <c:v>44</c:v>
                </c:pt>
                <c:pt idx="13">
                  <c:v>50</c:v>
                </c:pt>
                <c:pt idx="14">
                  <c:v>46</c:v>
                </c:pt>
                <c:pt idx="15">
                  <c:v>56</c:v>
                </c:pt>
                <c:pt idx="16">
                  <c:v>45</c:v>
                </c:pt>
                <c:pt idx="17">
                  <c:v>54</c:v>
                </c:pt>
                <c:pt idx="18">
                  <c:v>37</c:v>
                </c:pt>
                <c:pt idx="19">
                  <c:v>29</c:v>
                </c:pt>
                <c:pt idx="20">
                  <c:v>45</c:v>
                </c:pt>
                <c:pt idx="21">
                  <c:v>48</c:v>
                </c:pt>
                <c:pt idx="22">
                  <c:v>42</c:v>
                </c:pt>
                <c:pt idx="23">
                  <c:v>39</c:v>
                </c:pt>
                <c:pt idx="24">
                  <c:v>54</c:v>
                </c:pt>
                <c:pt idx="25">
                  <c:v>53</c:v>
                </c:pt>
                <c:pt idx="26">
                  <c:v>39</c:v>
                </c:pt>
                <c:pt idx="27">
                  <c:v>49</c:v>
                </c:pt>
                <c:pt idx="28">
                  <c:v>15</c:v>
                </c:pt>
                <c:pt idx="29">
                  <c:v>31</c:v>
                </c:pt>
                <c:pt idx="30">
                  <c:v>37</c:v>
                </c:pt>
              </c:numCache>
            </c:numRef>
          </c:val>
          <c:smooth val="0"/>
          <c:extLst>
            <c:ext xmlns:c16="http://schemas.microsoft.com/office/drawing/2014/chart" uri="{C3380CC4-5D6E-409C-BE32-E72D297353CC}">
              <c16:uniqueId val="{00000000-F594-4C85-8F11-2E26A90CA2A7}"/>
            </c:ext>
          </c:extLst>
        </c:ser>
        <c:dLbls>
          <c:showLegendKey val="0"/>
          <c:showVal val="0"/>
          <c:showCatName val="0"/>
          <c:showSerName val="0"/>
          <c:showPercent val="0"/>
          <c:showBubbleSize val="0"/>
        </c:dLbls>
        <c:smooth val="0"/>
        <c:axId val="354229672"/>
        <c:axId val="354232952"/>
      </c:lineChart>
      <c:dateAx>
        <c:axId val="35422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2952"/>
        <c:crosses val="autoZero"/>
        <c:auto val="1"/>
        <c:lblOffset val="100"/>
        <c:baseTimeUnit val="days"/>
      </c:dateAx>
      <c:valAx>
        <c:axId val="35423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2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2020-08</c:v>
                </c:pt>
              </c:strCache>
            </c:strRef>
          </c:cat>
          <c:val>
            <c:numRef>
              <c:f>Sheet1!$B$2</c:f>
              <c:numCache>
                <c:formatCode>General</c:formatCode>
                <c:ptCount val="1"/>
                <c:pt idx="0">
                  <c:v>7619</c:v>
                </c:pt>
              </c:numCache>
            </c:numRef>
          </c:val>
          <c:extLst>
            <c:ext xmlns:c16="http://schemas.microsoft.com/office/drawing/2014/chart" uri="{C3380CC4-5D6E-409C-BE32-E72D297353CC}">
              <c16:uniqueId val="{00000000-2A8F-47D3-9309-662FD444E523}"/>
            </c:ext>
          </c:extLst>
        </c:ser>
        <c:dLbls>
          <c:showLegendKey val="0"/>
          <c:showVal val="0"/>
          <c:showCatName val="0"/>
          <c:showSerName val="0"/>
          <c:showPercent val="0"/>
          <c:showBubbleSize val="0"/>
        </c:dLbls>
        <c:gapWidth val="219"/>
        <c:overlap val="-27"/>
        <c:axId val="364143256"/>
        <c:axId val="364142928"/>
      </c:barChart>
      <c:catAx>
        <c:axId val="36414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2928"/>
        <c:crosses val="autoZero"/>
        <c:auto val="1"/>
        <c:lblAlgn val="ctr"/>
        <c:lblOffset val="100"/>
        <c:noMultiLvlLbl val="0"/>
      </c:catAx>
      <c:valAx>
        <c:axId val="36414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4227</c:v>
                </c:pt>
                <c:pt idx="1">
                  <c:v>1938</c:v>
                </c:pt>
                <c:pt idx="2">
                  <c:v>3314</c:v>
                </c:pt>
                <c:pt idx="3">
                  <c:v>6409</c:v>
                </c:pt>
                <c:pt idx="4">
                  <c:v>6633</c:v>
                </c:pt>
                <c:pt idx="5">
                  <c:v>2437</c:v>
                </c:pt>
                <c:pt idx="6">
                  <c:v>10488</c:v>
                </c:pt>
                <c:pt idx="7">
                  <c:v>1980</c:v>
                </c:pt>
                <c:pt idx="8">
                  <c:v>4299</c:v>
                </c:pt>
                <c:pt idx="9">
                  <c:v>2307</c:v>
                </c:pt>
                <c:pt idx="10">
                  <c:v>6511</c:v>
                </c:pt>
                <c:pt idx="11">
                  <c:v>8479</c:v>
                </c:pt>
                <c:pt idx="12">
                  <c:v>2001</c:v>
                </c:pt>
                <c:pt idx="13">
                  <c:v>12730</c:v>
                </c:pt>
                <c:pt idx="14">
                  <c:v>6349</c:v>
                </c:pt>
                <c:pt idx="15">
                  <c:v>2288</c:v>
                </c:pt>
                <c:pt idx="16">
                  <c:v>2099</c:v>
                </c:pt>
                <c:pt idx="17">
                  <c:v>7669</c:v>
                </c:pt>
                <c:pt idx="18">
                  <c:v>4332</c:v>
                </c:pt>
                <c:pt idx="19">
                  <c:v>1628</c:v>
                </c:pt>
                <c:pt idx="20">
                  <c:v>7978</c:v>
                </c:pt>
                <c:pt idx="21">
                  <c:v>5953</c:v>
                </c:pt>
                <c:pt idx="22">
                  <c:v>2605</c:v>
                </c:pt>
                <c:pt idx="23">
                  <c:v>1288</c:v>
                </c:pt>
                <c:pt idx="24">
                  <c:v>2049</c:v>
                </c:pt>
                <c:pt idx="25">
                  <c:v>2158</c:v>
                </c:pt>
                <c:pt idx="26">
                  <c:v>3776</c:v>
                </c:pt>
                <c:pt idx="27">
                  <c:v>1953</c:v>
                </c:pt>
                <c:pt idx="28">
                  <c:v>2619</c:v>
                </c:pt>
                <c:pt idx="29">
                  <c:v>1518</c:v>
                </c:pt>
                <c:pt idx="30">
                  <c:v>1238</c:v>
                </c:pt>
              </c:numCache>
            </c:numRef>
          </c:val>
          <c:extLst>
            <c:ext xmlns:c16="http://schemas.microsoft.com/office/drawing/2014/chart" uri="{C3380CC4-5D6E-409C-BE32-E72D297353CC}">
              <c16:uniqueId val="{00000000-B157-4482-ACE9-7302F861C1D2}"/>
            </c:ext>
          </c:extLst>
        </c:ser>
        <c:dLbls>
          <c:showLegendKey val="0"/>
          <c:showVal val="0"/>
          <c:showCatName val="0"/>
          <c:showSerName val="0"/>
          <c:showPercent val="0"/>
          <c:showBubbleSize val="0"/>
        </c:dLbls>
        <c:gapWidth val="219"/>
        <c:overlap val="-27"/>
        <c:axId val="447824928"/>
        <c:axId val="447826896"/>
      </c:barChart>
      <c:dateAx>
        <c:axId val="44782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6896"/>
        <c:crosses val="autoZero"/>
        <c:auto val="1"/>
        <c:lblOffset val="100"/>
        <c:baseTimeUnit val="days"/>
      </c:dateAx>
      <c:valAx>
        <c:axId val="44782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7619</c:v>
                </c:pt>
              </c:numCache>
            </c:numRef>
          </c:val>
          <c:extLst>
            <c:ext xmlns:c16="http://schemas.microsoft.com/office/drawing/2014/chart" uri="{C3380CC4-5D6E-409C-BE32-E72D297353CC}">
              <c16:uniqueId val="{00000000-9C14-41B0-89EF-CCA03568AAA6}"/>
            </c:ext>
          </c:extLst>
        </c:ser>
        <c:dLbls>
          <c:showLegendKey val="0"/>
          <c:showVal val="0"/>
          <c:showCatName val="0"/>
          <c:showSerName val="0"/>
          <c:showPercent val="0"/>
          <c:showBubbleSize val="0"/>
        </c:dLbls>
        <c:gapWidth val="219"/>
        <c:overlap val="-27"/>
        <c:axId val="447830832"/>
        <c:axId val="447831816"/>
      </c:barChart>
      <c:catAx>
        <c:axId val="44783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31816"/>
        <c:crosses val="autoZero"/>
        <c:auto val="1"/>
        <c:lblAlgn val="ctr"/>
        <c:lblOffset val="100"/>
        <c:noMultiLvlLbl val="0"/>
      </c:catAx>
      <c:valAx>
        <c:axId val="44783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3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8532-1EF0-4355-AB3E-CCA987831C0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9F1BDD7-8E86-4623-BE85-AB88152C908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486784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B4CB-0B48-4F5F-991E-724D386C5F3E}"/>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11373996-A604-4861-B006-FA1277AC6A06}"/>
              </a:ext>
            </a:extLst>
          </p:cNvPr>
          <p:cNvGraphicFramePr>
            <a:graphicFrameLocks noGrp="1"/>
          </p:cNvGraphicFramePr>
          <p:nvPr>
            <p:ph type="tbl" sz="quarter" idx="13"/>
            <p:extLst>
              <p:ext uri="{D42A27DB-BD31-4B8C-83A1-F6EECF244321}">
                <p14:modId xmlns:p14="http://schemas.microsoft.com/office/powerpoint/2010/main" val="61854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074572"/>
                    </a:ext>
                  </a:extLst>
                </a:gridCol>
                <a:gridCol w="740664">
                  <a:extLst>
                    <a:ext uri="{9D8B030D-6E8A-4147-A177-3AD203B41FA5}">
                      <a16:colId xmlns:a16="http://schemas.microsoft.com/office/drawing/2014/main" val="4039510734"/>
                    </a:ext>
                  </a:extLst>
                </a:gridCol>
                <a:gridCol w="740664">
                  <a:extLst>
                    <a:ext uri="{9D8B030D-6E8A-4147-A177-3AD203B41FA5}">
                      <a16:colId xmlns:a16="http://schemas.microsoft.com/office/drawing/2014/main" val="2038902818"/>
                    </a:ext>
                  </a:extLst>
                </a:gridCol>
                <a:gridCol w="740664">
                  <a:extLst>
                    <a:ext uri="{9D8B030D-6E8A-4147-A177-3AD203B41FA5}">
                      <a16:colId xmlns:a16="http://schemas.microsoft.com/office/drawing/2014/main" val="3837845331"/>
                    </a:ext>
                  </a:extLst>
                </a:gridCol>
                <a:gridCol w="740664">
                  <a:extLst>
                    <a:ext uri="{9D8B030D-6E8A-4147-A177-3AD203B41FA5}">
                      <a16:colId xmlns:a16="http://schemas.microsoft.com/office/drawing/2014/main" val="3006207090"/>
                    </a:ext>
                  </a:extLst>
                </a:gridCol>
                <a:gridCol w="740664">
                  <a:extLst>
                    <a:ext uri="{9D8B030D-6E8A-4147-A177-3AD203B41FA5}">
                      <a16:colId xmlns:a16="http://schemas.microsoft.com/office/drawing/2014/main" val="2114609803"/>
                    </a:ext>
                  </a:extLst>
                </a:gridCol>
                <a:gridCol w="740664">
                  <a:extLst>
                    <a:ext uri="{9D8B030D-6E8A-4147-A177-3AD203B41FA5}">
                      <a16:colId xmlns:a16="http://schemas.microsoft.com/office/drawing/2014/main" val="2161563898"/>
                    </a:ext>
                  </a:extLst>
                </a:gridCol>
                <a:gridCol w="740664">
                  <a:extLst>
                    <a:ext uri="{9D8B030D-6E8A-4147-A177-3AD203B41FA5}">
                      <a16:colId xmlns:a16="http://schemas.microsoft.com/office/drawing/2014/main" val="2577773918"/>
                    </a:ext>
                  </a:extLst>
                </a:gridCol>
                <a:gridCol w="740664">
                  <a:extLst>
                    <a:ext uri="{9D8B030D-6E8A-4147-A177-3AD203B41FA5}">
                      <a16:colId xmlns:a16="http://schemas.microsoft.com/office/drawing/2014/main" val="143983522"/>
                    </a:ext>
                  </a:extLst>
                </a:gridCol>
                <a:gridCol w="740664">
                  <a:extLst>
                    <a:ext uri="{9D8B030D-6E8A-4147-A177-3AD203B41FA5}">
                      <a16:colId xmlns:a16="http://schemas.microsoft.com/office/drawing/2014/main" val="21749305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10048061"/>
                  </a:ext>
                </a:extLst>
              </a:tr>
              <a:tr h="370840">
                <a:tc>
                  <a:txBody>
                    <a:bodyPr/>
                    <a:lstStyle/>
                    <a:p>
                      <a:r>
                        <a:rPr lang="en-US" sz="1000"/>
                        <a:t>Buttercup Malaysia</a:t>
                      </a:r>
                    </a:p>
                  </a:txBody>
                  <a:tcPr/>
                </a:tc>
                <a:tc>
                  <a:txBody>
                    <a:bodyPr/>
                    <a:lstStyle/>
                    <a:p>
                      <a:r>
                        <a:rPr lang="en-US" sz="1000"/>
                        <a:t>168988</a:t>
                      </a:r>
                    </a:p>
                  </a:txBody>
                  <a:tcPr/>
                </a:tc>
                <a:tc>
                  <a:txBody>
                    <a:bodyPr/>
                    <a:lstStyle/>
                    <a:p>
                      <a:r>
                        <a:rPr lang="en-US" sz="1000"/>
                        <a:t>391</a:t>
                      </a:r>
                    </a:p>
                  </a:txBody>
                  <a:tcPr/>
                </a:tc>
                <a:tc>
                  <a:txBody>
                    <a:bodyPr/>
                    <a:lstStyle/>
                    <a:p>
                      <a:r>
                        <a:rPr lang="en-US" sz="1000"/>
                        <a:t>25</a:t>
                      </a:r>
                    </a:p>
                  </a:txBody>
                  <a:tcPr/>
                </a:tc>
                <a:tc>
                  <a:txBody>
                    <a:bodyPr/>
                    <a:lstStyle/>
                    <a:p>
                      <a:r>
                        <a:rPr lang="en-US" sz="1000"/>
                        <a:t>2057</a:t>
                      </a:r>
                    </a:p>
                  </a:txBody>
                  <a:tcPr/>
                </a:tc>
                <a:tc>
                  <a:txBody>
                    <a:bodyPr/>
                    <a:lstStyle/>
                    <a:p>
                      <a:r>
                        <a:rPr lang="en-US" sz="1000"/>
                        <a:t>34</a:t>
                      </a:r>
                    </a:p>
                  </a:txBody>
                  <a:tcPr/>
                </a:tc>
                <a:tc>
                  <a:txBody>
                    <a:bodyPr/>
                    <a:lstStyle/>
                    <a:p>
                      <a:r>
                        <a:rPr lang="en-US" sz="1000"/>
                        <a:t>360</a:t>
                      </a:r>
                    </a:p>
                  </a:txBody>
                  <a:tcPr/>
                </a:tc>
                <a:tc>
                  <a:txBody>
                    <a:bodyPr/>
                    <a:lstStyle/>
                    <a:p>
                      <a:r>
                        <a:rPr lang="en-US" sz="1000"/>
                        <a:t>0</a:t>
                      </a:r>
                    </a:p>
                  </a:txBody>
                  <a:tcPr/>
                </a:tc>
                <a:tc>
                  <a:txBody>
                    <a:bodyPr/>
                    <a:lstStyle/>
                    <a:p>
                      <a:r>
                        <a:rPr lang="en-US" sz="1000"/>
                        <a:t>0.0581 %</a:t>
                      </a:r>
                    </a:p>
                  </a:txBody>
                  <a:tcPr/>
                </a:tc>
                <a:tc>
                  <a:txBody>
                    <a:bodyPr/>
                    <a:lstStyle/>
                    <a:p>
                      <a:r>
                        <a:rPr lang="en-US" sz="1000"/>
                        <a:t>0.0 %</a:t>
                      </a:r>
                    </a:p>
                  </a:txBody>
                  <a:tcPr/>
                </a:tc>
                <a:extLst>
                  <a:ext uri="{0D108BD9-81ED-4DB2-BD59-A6C34878D82A}">
                    <a16:rowId xmlns:a16="http://schemas.microsoft.com/office/drawing/2014/main" val="3241165349"/>
                  </a:ext>
                </a:extLst>
              </a:tr>
            </a:tbl>
          </a:graphicData>
        </a:graphic>
      </p:graphicFrame>
      <p:sp>
        <p:nvSpPr>
          <p:cNvPr id="4" name="Text Placeholder 3">
            <a:extLst>
              <a:ext uri="{FF2B5EF4-FFF2-40B4-BE49-F238E27FC236}">
                <a16:creationId xmlns:a16="http://schemas.microsoft.com/office/drawing/2014/main" id="{E9EA9E98-A68E-476C-BC9E-4FACD09B6D6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45030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2B50-EE80-4028-A74C-B9C19C87856D}"/>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87D91A19-5477-4ABA-BA2E-B8D82209B467}"/>
              </a:ext>
            </a:extLst>
          </p:cNvPr>
          <p:cNvGraphicFramePr>
            <a:graphicFrameLocks noGrp="1"/>
          </p:cNvGraphicFramePr>
          <p:nvPr>
            <p:ph type="chart" sz="quarter" idx="13"/>
            <p:extLst>
              <p:ext uri="{D42A27DB-BD31-4B8C-83A1-F6EECF244321}">
                <p14:modId xmlns:p14="http://schemas.microsoft.com/office/powerpoint/2010/main" val="4128492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B1B24D-5698-4E12-93E6-479B51615C1E}"/>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266D1B51-EED2-4195-8426-2A98DCD99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9524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C343-4999-4667-A19B-640A30130F55}"/>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FBDC736F-02D9-456A-B30C-250DBB1A90BA}"/>
              </a:ext>
            </a:extLst>
          </p:cNvPr>
          <p:cNvGraphicFramePr>
            <a:graphicFrameLocks noGrp="1"/>
          </p:cNvGraphicFramePr>
          <p:nvPr>
            <p:ph type="chart" sz="quarter" idx="13"/>
            <p:extLst>
              <p:ext uri="{D42A27DB-BD31-4B8C-83A1-F6EECF244321}">
                <p14:modId xmlns:p14="http://schemas.microsoft.com/office/powerpoint/2010/main" val="2315639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6E75BB-D41C-4EB8-92B6-C7FDC732B6FC}"/>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B95FB450-5140-4159-9B00-37033CA272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21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C4994-460B-4C83-8E6B-E5DDD5F5BE2B}"/>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1C6A65C1-8B0C-4408-A258-45080AD3AEE6}"/>
              </a:ext>
            </a:extLst>
          </p:cNvPr>
          <p:cNvGraphicFramePr>
            <a:graphicFrameLocks noGrp="1"/>
          </p:cNvGraphicFramePr>
          <p:nvPr>
            <p:ph type="chart" sz="quarter" idx="13"/>
            <p:extLst>
              <p:ext uri="{D42A27DB-BD31-4B8C-83A1-F6EECF244321}">
                <p14:modId xmlns:p14="http://schemas.microsoft.com/office/powerpoint/2010/main" val="3428182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4AEE6-F149-48C0-877E-5AF8ABF51B6F}"/>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0F4DF0ED-DBED-47E5-BAA4-F6109638C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875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5F29-40FA-420F-8166-433D0533BCC4}"/>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C7C53728-0548-4AF2-95B1-2D84A40EE118}"/>
              </a:ext>
            </a:extLst>
          </p:cNvPr>
          <p:cNvGraphicFramePr>
            <a:graphicFrameLocks noGrp="1"/>
          </p:cNvGraphicFramePr>
          <p:nvPr>
            <p:ph type="chart" sz="quarter" idx="13"/>
            <p:extLst>
              <p:ext uri="{D42A27DB-BD31-4B8C-83A1-F6EECF244321}">
                <p14:modId xmlns:p14="http://schemas.microsoft.com/office/powerpoint/2010/main" val="2296335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85D67-B9F1-49D8-961A-6591A2BD6635}"/>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3E2A6D02-6713-4F55-82BB-FDA1D23D1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896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A5AE6-4792-4FB4-9AE3-B4C4093C7F5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C7907E56-A054-410F-86A7-98E2B37A03B8}"/>
              </a:ext>
            </a:extLst>
          </p:cNvPr>
          <p:cNvGraphicFramePr>
            <a:graphicFrameLocks noGrp="1"/>
          </p:cNvGraphicFramePr>
          <p:nvPr>
            <p:ph type="chart" sz="quarter" idx="13"/>
            <p:extLst>
              <p:ext uri="{D42A27DB-BD31-4B8C-83A1-F6EECF244321}">
                <p14:modId xmlns:p14="http://schemas.microsoft.com/office/powerpoint/2010/main" val="1938028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1C3E8-0F68-483C-989D-96563DB379FB}"/>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B54E3897-6B4A-4215-9031-FFB4417B8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06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95CF1-6663-49FD-A2D2-AD96222749DC}"/>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4B545E40-C1F7-4396-B915-58E31EBECDD0}"/>
              </a:ext>
            </a:extLst>
          </p:cNvPr>
          <p:cNvGraphicFramePr>
            <a:graphicFrameLocks noGrp="1"/>
          </p:cNvGraphicFramePr>
          <p:nvPr>
            <p:ph type="tbl" sz="quarter" idx="13"/>
            <p:extLst>
              <p:ext uri="{D42A27DB-BD31-4B8C-83A1-F6EECF244321}">
                <p14:modId xmlns:p14="http://schemas.microsoft.com/office/powerpoint/2010/main" val="3136296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7299477"/>
                    </a:ext>
                  </a:extLst>
                </a:gridCol>
                <a:gridCol w="905256">
                  <a:extLst>
                    <a:ext uri="{9D8B030D-6E8A-4147-A177-3AD203B41FA5}">
                      <a16:colId xmlns:a16="http://schemas.microsoft.com/office/drawing/2014/main" val="2156642721"/>
                    </a:ext>
                  </a:extLst>
                </a:gridCol>
                <a:gridCol w="905256">
                  <a:extLst>
                    <a:ext uri="{9D8B030D-6E8A-4147-A177-3AD203B41FA5}">
                      <a16:colId xmlns:a16="http://schemas.microsoft.com/office/drawing/2014/main" val="3749098871"/>
                    </a:ext>
                  </a:extLst>
                </a:gridCol>
                <a:gridCol w="905256">
                  <a:extLst>
                    <a:ext uri="{9D8B030D-6E8A-4147-A177-3AD203B41FA5}">
                      <a16:colId xmlns:a16="http://schemas.microsoft.com/office/drawing/2014/main" val="2754086204"/>
                    </a:ext>
                  </a:extLst>
                </a:gridCol>
                <a:gridCol w="905256">
                  <a:extLst>
                    <a:ext uri="{9D8B030D-6E8A-4147-A177-3AD203B41FA5}">
                      <a16:colId xmlns:a16="http://schemas.microsoft.com/office/drawing/2014/main" val="1804870892"/>
                    </a:ext>
                  </a:extLst>
                </a:gridCol>
                <a:gridCol w="905256">
                  <a:extLst>
                    <a:ext uri="{9D8B030D-6E8A-4147-A177-3AD203B41FA5}">
                      <a16:colId xmlns:a16="http://schemas.microsoft.com/office/drawing/2014/main" val="3752574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2680728"/>
                  </a:ext>
                </a:extLst>
              </a:tr>
            </a:tbl>
          </a:graphicData>
        </a:graphic>
      </p:graphicFrame>
      <p:sp>
        <p:nvSpPr>
          <p:cNvPr id="4" name="Text Placeholder 3">
            <a:extLst>
              <a:ext uri="{FF2B5EF4-FFF2-40B4-BE49-F238E27FC236}">
                <a16:creationId xmlns:a16="http://schemas.microsoft.com/office/drawing/2014/main" id="{3F591C46-D3F7-4FC2-8A32-23782CD0BB9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412851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660C-5969-413E-B686-E0F9DA6EACF0}"/>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9C1C09E0-3822-4A38-B499-2F4A7E3D523C}"/>
              </a:ext>
            </a:extLst>
          </p:cNvPr>
          <p:cNvGraphicFramePr>
            <a:graphicFrameLocks noGrp="1"/>
          </p:cNvGraphicFramePr>
          <p:nvPr>
            <p:ph type="tbl" sz="quarter" idx="13"/>
            <p:extLst>
              <p:ext uri="{D42A27DB-BD31-4B8C-83A1-F6EECF244321}">
                <p14:modId xmlns:p14="http://schemas.microsoft.com/office/powerpoint/2010/main" val="410222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6411245"/>
                    </a:ext>
                  </a:extLst>
                </a:gridCol>
                <a:gridCol w="905256">
                  <a:extLst>
                    <a:ext uri="{9D8B030D-6E8A-4147-A177-3AD203B41FA5}">
                      <a16:colId xmlns:a16="http://schemas.microsoft.com/office/drawing/2014/main" val="1482617855"/>
                    </a:ext>
                  </a:extLst>
                </a:gridCol>
                <a:gridCol w="905256">
                  <a:extLst>
                    <a:ext uri="{9D8B030D-6E8A-4147-A177-3AD203B41FA5}">
                      <a16:colId xmlns:a16="http://schemas.microsoft.com/office/drawing/2014/main" val="1520409736"/>
                    </a:ext>
                  </a:extLst>
                </a:gridCol>
                <a:gridCol w="905256">
                  <a:extLst>
                    <a:ext uri="{9D8B030D-6E8A-4147-A177-3AD203B41FA5}">
                      <a16:colId xmlns:a16="http://schemas.microsoft.com/office/drawing/2014/main" val="1156370581"/>
                    </a:ext>
                  </a:extLst>
                </a:gridCol>
                <a:gridCol w="905256">
                  <a:extLst>
                    <a:ext uri="{9D8B030D-6E8A-4147-A177-3AD203B41FA5}">
                      <a16:colId xmlns:a16="http://schemas.microsoft.com/office/drawing/2014/main" val="2703563239"/>
                    </a:ext>
                  </a:extLst>
                </a:gridCol>
                <a:gridCol w="905256">
                  <a:extLst>
                    <a:ext uri="{9D8B030D-6E8A-4147-A177-3AD203B41FA5}">
                      <a16:colId xmlns:a16="http://schemas.microsoft.com/office/drawing/2014/main" val="2852613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534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- 2020-08-05 11:00:01</a:t>
                      </a:r>
                      <a:r>
                        <a:rPr kumimoji="0" lang="en-US" sz="1000" b="0" i="0" u="none" strike="noStrike" kern="1200" cap="none" spc="0" normalizeH="0" baseline="0" noProof="0">
                          <a:ln>
                            <a:noFill/>
                          </a:ln>
                          <a:solidFill>
                            <a:prstClr val="black"/>
                          </a:solidFill>
                          <a:effectLst/>
                          <a:uLnTx/>
                          <a:uFillTx/>
                          <a:latin typeface="+mn-lt"/>
                          <a:ea typeface="+mn-ea"/>
                          <a:cs typeface="+mn-cs"/>
                        </a:rPr>
                        <a:t>
 Dalam musim PKPP ni, mesti ramai yang sedang cuba belajar untuk membuat kek kan? Terutama yang ada anak kecil. Pasti seronok untuk memasak bersama, lagi-lagi dengan Buttercup anda pasti akan membuatkan seisi keluarga tersenyum. 
Jadi, Buttercup nak kongsikan satu resipi yang sesuai untuk untuk kanak-kanak. Bolehlah ibu-ibu di luar sana cuba.
#ResipiButtercup #SedapDenganButtercup
Kek Cawan Pelangi Buttercup
Bahan-bahan: 
110g Buttercup, dilembutkan
110g gula kastor
110g tepung 
2 sudu kecil serbuk penaik
1/4 sudu kecil garam
2 biji telur 
1 sudu kecil esen vanila
Untuk aising: 
110g Buttercup 
110g gula aising
Sedikit pewarna
Arahan: 
1. Panaskan ketuhar hingga 180°C dan sediakan kertas kek cawan untuk digunakan nanti.
2. Masukkan Buttercup dan gula ke dalam mangkuk dan pukul sehingga kental.
3. Ayak tepung, serbuk penaik dan garam ke dalam mangkuk. Kemudian masukkan telur dan esen vanila, pukul sehingga sebati.
4. Masukkan campuran yang telah siap ke dalam kertas kek cawan
5. 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2903848"/>
                  </a:ext>
                </a:extLst>
              </a:tr>
            </a:tbl>
          </a:graphicData>
        </a:graphic>
      </p:graphicFrame>
      <p:sp>
        <p:nvSpPr>
          <p:cNvPr id="4" name="Text Placeholder 3">
            <a:extLst>
              <a:ext uri="{FF2B5EF4-FFF2-40B4-BE49-F238E27FC236}">
                <a16:creationId xmlns:a16="http://schemas.microsoft.com/office/drawing/2014/main" id="{3519CE39-FF95-430F-B84C-B845B11E344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12509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228C-956A-432A-8590-FB0B3C69B43E}"/>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0E8736A0-E1E2-4BEC-A9C3-A08778512446}"/>
              </a:ext>
            </a:extLst>
          </p:cNvPr>
          <p:cNvGraphicFramePr>
            <a:graphicFrameLocks noGrp="1"/>
          </p:cNvGraphicFramePr>
          <p:nvPr>
            <p:ph type="tbl" sz="quarter" idx="13"/>
            <p:extLst>
              <p:ext uri="{D42A27DB-BD31-4B8C-83A1-F6EECF244321}">
                <p14:modId xmlns:p14="http://schemas.microsoft.com/office/powerpoint/2010/main" val="39068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5574150"/>
                    </a:ext>
                  </a:extLst>
                </a:gridCol>
                <a:gridCol w="905256">
                  <a:extLst>
                    <a:ext uri="{9D8B030D-6E8A-4147-A177-3AD203B41FA5}">
                      <a16:colId xmlns:a16="http://schemas.microsoft.com/office/drawing/2014/main" val="745784324"/>
                    </a:ext>
                  </a:extLst>
                </a:gridCol>
                <a:gridCol w="905256">
                  <a:extLst>
                    <a:ext uri="{9D8B030D-6E8A-4147-A177-3AD203B41FA5}">
                      <a16:colId xmlns:a16="http://schemas.microsoft.com/office/drawing/2014/main" val="1169406927"/>
                    </a:ext>
                  </a:extLst>
                </a:gridCol>
                <a:gridCol w="905256">
                  <a:extLst>
                    <a:ext uri="{9D8B030D-6E8A-4147-A177-3AD203B41FA5}">
                      <a16:colId xmlns:a16="http://schemas.microsoft.com/office/drawing/2014/main" val="2577807001"/>
                    </a:ext>
                  </a:extLst>
                </a:gridCol>
                <a:gridCol w="905256">
                  <a:extLst>
                    <a:ext uri="{9D8B030D-6E8A-4147-A177-3AD203B41FA5}">
                      <a16:colId xmlns:a16="http://schemas.microsoft.com/office/drawing/2014/main" val="2761457715"/>
                    </a:ext>
                  </a:extLst>
                </a:gridCol>
                <a:gridCol w="905256">
                  <a:extLst>
                    <a:ext uri="{9D8B030D-6E8A-4147-A177-3AD203B41FA5}">
                      <a16:colId xmlns:a16="http://schemas.microsoft.com/office/drawing/2014/main" val="368387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408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- 2020-08-15 11:00:00</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berkongsi berita gembira kepada semua! Buttercup telah menerima anugerah daripada BabyTalk &amp; Mama Papa Readers’ Choice Awards 2020. 
Anugerah ini datangnya dari gabungan lebih daripada 3,000 ibu yang selalu membeli produk keibubapaan dan bayi. Oleh itu, anugerah ini dianggap sebagai testimoni yang dipercayai. 
Terima kasih kepada semua penggemar Buttercup yang setia. Buttercup akan terus berusaha untuk menjadi mentega lepa susu pilihan seisi keluarga. 
#ButtercupPilihanSemua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3274817"/>
                  </a:ext>
                </a:extLst>
              </a:tr>
            </a:tbl>
          </a:graphicData>
        </a:graphic>
      </p:graphicFrame>
      <p:sp>
        <p:nvSpPr>
          <p:cNvPr id="4" name="Text Placeholder 3">
            <a:extLst>
              <a:ext uri="{FF2B5EF4-FFF2-40B4-BE49-F238E27FC236}">
                <a16:creationId xmlns:a16="http://schemas.microsoft.com/office/drawing/2014/main" id="{13A498F5-E314-4CEB-999A-25DD9002CEA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224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A98F-37B2-4939-B6C4-50EDDEDDCA50}"/>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2FDE6F2C-88B1-42CF-829D-258C3755CD2F}"/>
              </a:ext>
            </a:extLst>
          </p:cNvPr>
          <p:cNvGraphicFramePr>
            <a:graphicFrameLocks noGrp="1"/>
          </p:cNvGraphicFramePr>
          <p:nvPr>
            <p:ph type="tbl" sz="quarter" idx="13"/>
            <p:extLst>
              <p:ext uri="{D42A27DB-BD31-4B8C-83A1-F6EECF244321}">
                <p14:modId xmlns:p14="http://schemas.microsoft.com/office/powerpoint/2010/main" val="382935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3045727"/>
                    </a:ext>
                  </a:extLst>
                </a:gridCol>
                <a:gridCol w="905256">
                  <a:extLst>
                    <a:ext uri="{9D8B030D-6E8A-4147-A177-3AD203B41FA5}">
                      <a16:colId xmlns:a16="http://schemas.microsoft.com/office/drawing/2014/main" val="52186564"/>
                    </a:ext>
                  </a:extLst>
                </a:gridCol>
                <a:gridCol w="905256">
                  <a:extLst>
                    <a:ext uri="{9D8B030D-6E8A-4147-A177-3AD203B41FA5}">
                      <a16:colId xmlns:a16="http://schemas.microsoft.com/office/drawing/2014/main" val="4043407462"/>
                    </a:ext>
                  </a:extLst>
                </a:gridCol>
                <a:gridCol w="905256">
                  <a:extLst>
                    <a:ext uri="{9D8B030D-6E8A-4147-A177-3AD203B41FA5}">
                      <a16:colId xmlns:a16="http://schemas.microsoft.com/office/drawing/2014/main" val="3689336399"/>
                    </a:ext>
                  </a:extLst>
                </a:gridCol>
                <a:gridCol w="905256">
                  <a:extLst>
                    <a:ext uri="{9D8B030D-6E8A-4147-A177-3AD203B41FA5}">
                      <a16:colId xmlns:a16="http://schemas.microsoft.com/office/drawing/2014/main" val="3607784791"/>
                    </a:ext>
                  </a:extLst>
                </a:gridCol>
                <a:gridCol w="905256">
                  <a:extLst>
                    <a:ext uri="{9D8B030D-6E8A-4147-A177-3AD203B41FA5}">
                      <a16:colId xmlns:a16="http://schemas.microsoft.com/office/drawing/2014/main" val="149811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012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20:00:01</a:t>
                      </a:r>
                      <a:r>
                        <a:rPr kumimoji="0" lang="en-US" sz="1000" b="0" i="0" u="none" strike="noStrike" kern="1200" cap="none" spc="0" normalizeH="0" baseline="0" noProof="0">
                          <a:ln>
                            <a:noFill/>
                          </a:ln>
                          <a:solidFill>
                            <a:prstClr val="black"/>
                          </a:solidFill>
                          <a:effectLst/>
                          <a:uLnTx/>
                          <a:uFillTx/>
                          <a:latin typeface="+mn-lt"/>
                          <a:ea typeface="+mn-ea"/>
                          <a:cs typeface="+mn-cs"/>
                        </a:rPr>
                        <a:t>
 Pada musim Hari Raya Aidiladha ini, Buttercup ingin kongsikan resipi yang diinspirasikan daripada kuih onde-onde! Mungkin masih ada yang tak dapat nak balik kampung, cubalah resipi ini untuk kurangkan rasa rindu di kampung halaman. 
Tinggalkan komen anda sekiranya menjadi dan tag rakan-rakan yang ingin mencuba!
#ResipiButtercup #SedapDenganButtercup
Kek Keju Onde-Onde Buttercup 
Bahan-bahan
Kek span pandan:
80g Buttercup, dicairkan
150g tepung gandum
1 sudu kecil serbuk penaik
4 helai daun pandan
80ml santan
Sedikit pewarna hijau
1 sudu kecil perasa pandan 
5 biji telur 
150g gula halus
1 sudu besar ovellet
Sirap gula melaka: 
1/2 cawan gula melaka
1/2 cawan air
1 helai daun pandan disimpul
1 sudu besar tepung jagung
Krim keju gula melaka:
12g gelatin
45ml air
250g krim keju
60g gula aising
200ml sirap gula Melaka
300g krim putar
Arahan:
1. Untuk kek span pandan, mulakan dengan mengayak tepung gandum dan serbuk penaik kemudian ketepikan.  
2. Cuci daun pandan dengan bersih 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94354068"/>
                  </a:ext>
                </a:extLst>
              </a:tr>
            </a:tbl>
          </a:graphicData>
        </a:graphic>
      </p:graphicFrame>
      <p:sp>
        <p:nvSpPr>
          <p:cNvPr id="4" name="Text Placeholder 3">
            <a:extLst>
              <a:ext uri="{FF2B5EF4-FFF2-40B4-BE49-F238E27FC236}">
                <a16:creationId xmlns:a16="http://schemas.microsoft.com/office/drawing/2014/main" id="{E5E75E93-B3BF-44C9-88F9-58CCF520CCD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961187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8B87-3785-4390-9BF9-02810326873D}"/>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D7C8406B-0A39-4575-B616-8A82C1075D17}"/>
              </a:ext>
            </a:extLst>
          </p:cNvPr>
          <p:cNvGraphicFramePr>
            <a:graphicFrameLocks noGrp="1"/>
          </p:cNvGraphicFramePr>
          <p:nvPr>
            <p:ph type="tbl" sz="quarter" idx="13"/>
            <p:extLst>
              <p:ext uri="{D42A27DB-BD31-4B8C-83A1-F6EECF244321}">
                <p14:modId xmlns:p14="http://schemas.microsoft.com/office/powerpoint/2010/main" val="196516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1227204"/>
                    </a:ext>
                  </a:extLst>
                </a:gridCol>
                <a:gridCol w="905256">
                  <a:extLst>
                    <a:ext uri="{9D8B030D-6E8A-4147-A177-3AD203B41FA5}">
                      <a16:colId xmlns:a16="http://schemas.microsoft.com/office/drawing/2014/main" val="1962340025"/>
                    </a:ext>
                  </a:extLst>
                </a:gridCol>
                <a:gridCol w="905256">
                  <a:extLst>
                    <a:ext uri="{9D8B030D-6E8A-4147-A177-3AD203B41FA5}">
                      <a16:colId xmlns:a16="http://schemas.microsoft.com/office/drawing/2014/main" val="2393835630"/>
                    </a:ext>
                  </a:extLst>
                </a:gridCol>
                <a:gridCol w="905256">
                  <a:extLst>
                    <a:ext uri="{9D8B030D-6E8A-4147-A177-3AD203B41FA5}">
                      <a16:colId xmlns:a16="http://schemas.microsoft.com/office/drawing/2014/main" val="3604921611"/>
                    </a:ext>
                  </a:extLst>
                </a:gridCol>
                <a:gridCol w="905256">
                  <a:extLst>
                    <a:ext uri="{9D8B030D-6E8A-4147-A177-3AD203B41FA5}">
                      <a16:colId xmlns:a16="http://schemas.microsoft.com/office/drawing/2014/main" val="2268890167"/>
                    </a:ext>
                  </a:extLst>
                </a:gridCol>
                <a:gridCol w="905256">
                  <a:extLst>
                    <a:ext uri="{9D8B030D-6E8A-4147-A177-3AD203B41FA5}">
                      <a16:colId xmlns:a16="http://schemas.microsoft.com/office/drawing/2014/main" val="234458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73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- 2020-08-27 14:37:00</a:t>
                      </a:r>
                      <a:r>
                        <a:rPr kumimoji="0" lang="en-US" sz="1000" b="0" i="0" u="none" strike="noStrike" kern="1200" cap="none" spc="0" normalizeH="0" baseline="0" noProof="0">
                          <a:ln>
                            <a:noFill/>
                          </a:ln>
                          <a:solidFill>
                            <a:prstClr val="black"/>
                          </a:solidFill>
                          <a:effectLst/>
                          <a:uLnTx/>
                          <a:uFillTx/>
                          <a:latin typeface="+mn-lt"/>
                          <a:ea typeface="+mn-ea"/>
                          <a:cs typeface="+mn-cs"/>
                        </a:rPr>
                        <a:t>
 Buat pencuci mulut dalam masa 5 minit sahaja?! Tak percaya? Jom cuba resipi kek mug vanila dengan Buttercup Luxury Spread. Ia akan menawarkan rasa yang paling mewah dan berkrim!
#ResipiButtercup #SedapDenganButtercup
Kek Mug Vanila Buttercup
Bahan-bahan: 
2 sudu besar Buttercup
1 sudu besar susu penuh krim
1/2 sudu kecil esen vanila
1 biji kuning telur
2 sudu besar gula putih
4 sudu besar tepung serba guna
1/2 sudu kecil serbuk penaik
1 sudu besar taburan pelangi
Aising vanila: 
2 sudu besar Buttercup
2-3 sudu besar gula aising
1 sudu kecil susu penuh krim
Arahan: 
1. Masukkan Buttercup dalam mug pilihan anda ke dalam ketuhar gelombang mikro sehingga cair dalam masa 30 saat. 
2. Dalam mug yang sama, pukul susu penuh krim, esen vanila, kuning telur dan gula menggunakan garfu. 
3. Kemudian masukkan tepung serba guna dan serbuk penaik sehingga sebati dan masukkan taburan pelangi.
4. Masukkan ke dalam ketuhar gelombang mikro selama 60-90 saat. Setelah selesai, biarkan dalam masa semin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3044011"/>
                  </a:ext>
                </a:extLst>
              </a:tr>
            </a:tbl>
          </a:graphicData>
        </a:graphic>
      </p:graphicFrame>
      <p:sp>
        <p:nvSpPr>
          <p:cNvPr id="4" name="Text Placeholder 3">
            <a:extLst>
              <a:ext uri="{FF2B5EF4-FFF2-40B4-BE49-F238E27FC236}">
                <a16:creationId xmlns:a16="http://schemas.microsoft.com/office/drawing/2014/main" id="{1F1C049C-ADB7-4F13-AA60-8836A3D2728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19529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393D1-A4DE-41AE-B254-DF1477CEF0F3}"/>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0EAFD745-D2E2-4DB1-A01D-C1A5E951CA8B}"/>
              </a:ext>
            </a:extLst>
          </p:cNvPr>
          <p:cNvGraphicFramePr>
            <a:graphicFrameLocks noGrp="1"/>
          </p:cNvGraphicFramePr>
          <p:nvPr>
            <p:ph type="tbl" sz="quarter" idx="13"/>
            <p:extLst>
              <p:ext uri="{D42A27DB-BD31-4B8C-83A1-F6EECF244321}">
                <p14:modId xmlns:p14="http://schemas.microsoft.com/office/powerpoint/2010/main" val="333393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8636980"/>
                    </a:ext>
                  </a:extLst>
                </a:gridCol>
                <a:gridCol w="905256">
                  <a:extLst>
                    <a:ext uri="{9D8B030D-6E8A-4147-A177-3AD203B41FA5}">
                      <a16:colId xmlns:a16="http://schemas.microsoft.com/office/drawing/2014/main" val="2246498452"/>
                    </a:ext>
                  </a:extLst>
                </a:gridCol>
                <a:gridCol w="905256">
                  <a:extLst>
                    <a:ext uri="{9D8B030D-6E8A-4147-A177-3AD203B41FA5}">
                      <a16:colId xmlns:a16="http://schemas.microsoft.com/office/drawing/2014/main" val="134845864"/>
                    </a:ext>
                  </a:extLst>
                </a:gridCol>
                <a:gridCol w="905256">
                  <a:extLst>
                    <a:ext uri="{9D8B030D-6E8A-4147-A177-3AD203B41FA5}">
                      <a16:colId xmlns:a16="http://schemas.microsoft.com/office/drawing/2014/main" val="1772732679"/>
                    </a:ext>
                  </a:extLst>
                </a:gridCol>
                <a:gridCol w="905256">
                  <a:extLst>
                    <a:ext uri="{9D8B030D-6E8A-4147-A177-3AD203B41FA5}">
                      <a16:colId xmlns:a16="http://schemas.microsoft.com/office/drawing/2014/main" val="773483912"/>
                    </a:ext>
                  </a:extLst>
                </a:gridCol>
                <a:gridCol w="905256">
                  <a:extLst>
                    <a:ext uri="{9D8B030D-6E8A-4147-A177-3AD203B41FA5}">
                      <a16:colId xmlns:a16="http://schemas.microsoft.com/office/drawing/2014/main" val="408796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39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- 2020-08-12 11:00:01</a:t>
                      </a:r>
                      <a:r>
                        <a:rPr kumimoji="0" lang="en-US" sz="1000" b="0" i="0" u="none" strike="noStrike" kern="1200" cap="none" spc="0" normalizeH="0" baseline="0" noProof="0">
                          <a:ln>
                            <a:noFill/>
                          </a:ln>
                          <a:solidFill>
                            <a:prstClr val="black"/>
                          </a:solidFill>
                          <a:effectLst/>
                          <a:uLnTx/>
                          <a:uFillTx/>
                          <a:latin typeface="+mn-lt"/>
                          <a:ea typeface="+mn-ea"/>
                          <a:cs typeface="+mn-cs"/>
                        </a:rPr>
                        <a:t>
 Nak tengok wayang dekat rumah tapi tak ada bertih jagung? Tak ada hal lah. Buttercup boleh bantu anda!
#ResipiButtercup #SedapDenganButtercup
Bertih Jagung Karamel Buttercup
Bahan-bahan:
1 sudu besar Buttercup
Minyak masak secukupnya  
3 genggam bertih jagung
1 sudu kecil garam
Untuk karamel:
1 sudu besar Buttercup
50ml air
1 mangkuk gula perang
Arahan:
1. Panaskan minyak kemudian masukkan Buttercup. Kacau sehingga sebati dan masukkan bertih jagung dalam periuk.
2. Pastikan periuk ditutup kerana ia akan meletup-letup. Proses ini akan mengambil masa dalam 8 minit.
3. Setelah bertih jagung masak sepenuhnya, tutup api, masukkan garam dan gaulkan sehingga sebati kemudian ketepikan.
4. Untuk karamel, masukkan air dan gula di dalam kuali dengan menggunakan api yang kecil sehingga kelihatan perang keemasan. 
5. Kemudian masukkan Buttercup dan gaulkan sehingga likat.
6. Kemudian tuang dalam bertih jagung tadi, gaulkan sedikit demi sedikit dengan cepat kerana karamel mudah melekat. 
Sumbe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07673122"/>
                  </a:ext>
                </a:extLst>
              </a:tr>
            </a:tbl>
          </a:graphicData>
        </a:graphic>
      </p:graphicFrame>
      <p:sp>
        <p:nvSpPr>
          <p:cNvPr id="4" name="Text Placeholder 3">
            <a:extLst>
              <a:ext uri="{FF2B5EF4-FFF2-40B4-BE49-F238E27FC236}">
                <a16:creationId xmlns:a16="http://schemas.microsoft.com/office/drawing/2014/main" id="{F2ADDA6C-9AA5-482E-A2DB-7906578B0AE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24731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5368-374E-476A-B12E-DD4D67A6BAF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25B64E26-146F-4AD7-8424-7F39B52ED33B}"/>
              </a:ext>
            </a:extLst>
          </p:cNvPr>
          <p:cNvGraphicFramePr>
            <a:graphicFrameLocks noGrp="1"/>
          </p:cNvGraphicFramePr>
          <p:nvPr>
            <p:ph type="chart" sz="quarter" idx="13"/>
            <p:extLst>
              <p:ext uri="{D42A27DB-BD31-4B8C-83A1-F6EECF244321}">
                <p14:modId xmlns:p14="http://schemas.microsoft.com/office/powerpoint/2010/main" val="1778975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CCD29-01ED-4486-BEE6-1D2BBE85E27D}"/>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2671EB96-AE65-4E63-B764-65073A5D0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539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C183-7DCC-45E5-B7B7-971510B94BAB}"/>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20EDD23E-B895-42D6-91AD-018E433BBFE5}"/>
              </a:ext>
            </a:extLst>
          </p:cNvPr>
          <p:cNvGraphicFramePr>
            <a:graphicFrameLocks noGrp="1"/>
          </p:cNvGraphicFramePr>
          <p:nvPr>
            <p:ph type="chart" sz="quarter" idx="13"/>
            <p:extLst>
              <p:ext uri="{D42A27DB-BD31-4B8C-83A1-F6EECF244321}">
                <p14:modId xmlns:p14="http://schemas.microsoft.com/office/powerpoint/2010/main" val="2622561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DCA68-9704-495C-9E98-31496CE70576}"/>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CAE92F8D-40A4-403A-A2F6-3FFE440FF5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94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CFA75-C801-4BAD-9EE7-BF665918B756}"/>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907774DA-B9E8-435D-9CCA-BDF60CECA3F3}"/>
              </a:ext>
            </a:extLst>
          </p:cNvPr>
          <p:cNvGraphicFramePr>
            <a:graphicFrameLocks noGrp="1"/>
          </p:cNvGraphicFramePr>
          <p:nvPr>
            <p:ph type="chart" sz="quarter" idx="13"/>
            <p:extLst>
              <p:ext uri="{D42A27DB-BD31-4B8C-83A1-F6EECF244321}">
                <p14:modId xmlns:p14="http://schemas.microsoft.com/office/powerpoint/2010/main" val="4266468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C6DCF-FB82-460E-9C9C-F9678F4B9748}"/>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7EB2071D-BB1F-47A8-9135-5A10B581D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41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A4B3B-6C7A-47D0-AA0A-49754C5FE67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4D1A6892-6D0B-432A-8919-D69A0B2A6A69}"/>
              </a:ext>
            </a:extLst>
          </p:cNvPr>
          <p:cNvGraphicFramePr>
            <a:graphicFrameLocks noGrp="1"/>
          </p:cNvGraphicFramePr>
          <p:nvPr>
            <p:ph type="chart" sz="quarter" idx="13"/>
            <p:extLst>
              <p:ext uri="{D42A27DB-BD31-4B8C-83A1-F6EECF244321}">
                <p14:modId xmlns:p14="http://schemas.microsoft.com/office/powerpoint/2010/main" val="2557210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19216-63CB-44D5-85DD-6E12581ACD10}"/>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7C17567A-81C1-42CA-B532-3C72ACD5A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951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2FEB3-12A9-415B-B1A7-FE865EF019A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B9D9F94E-F40C-4173-8B6A-349977F61B8B}"/>
              </a:ext>
            </a:extLst>
          </p:cNvPr>
          <p:cNvGraphicFramePr>
            <a:graphicFrameLocks noGrp="1"/>
          </p:cNvGraphicFramePr>
          <p:nvPr>
            <p:ph type="tbl" sz="quarter" idx="13"/>
            <p:extLst>
              <p:ext uri="{D42A27DB-BD31-4B8C-83A1-F6EECF244321}">
                <p14:modId xmlns:p14="http://schemas.microsoft.com/office/powerpoint/2010/main" val="114116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0516777"/>
                    </a:ext>
                  </a:extLst>
                </a:gridCol>
                <a:gridCol w="1645920">
                  <a:extLst>
                    <a:ext uri="{9D8B030D-6E8A-4147-A177-3AD203B41FA5}">
                      <a16:colId xmlns:a16="http://schemas.microsoft.com/office/drawing/2014/main" val="4050930408"/>
                    </a:ext>
                  </a:extLst>
                </a:gridCol>
                <a:gridCol w="1645920">
                  <a:extLst>
                    <a:ext uri="{9D8B030D-6E8A-4147-A177-3AD203B41FA5}">
                      <a16:colId xmlns:a16="http://schemas.microsoft.com/office/drawing/2014/main" val="317413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0978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182566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34777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76311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27087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95439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79881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95983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86093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96828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86940915"/>
                  </a:ext>
                </a:extLst>
              </a:tr>
            </a:tbl>
          </a:graphicData>
        </a:graphic>
      </p:graphicFrame>
      <p:sp>
        <p:nvSpPr>
          <p:cNvPr id="4" name="Text Placeholder 3">
            <a:extLst>
              <a:ext uri="{FF2B5EF4-FFF2-40B4-BE49-F238E27FC236}">
                <a16:creationId xmlns:a16="http://schemas.microsoft.com/office/drawing/2014/main" id="{CAE8FE59-6C6A-406B-A6C5-FC715DFB57B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67056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92F9-1110-4EC8-A673-EAEE5EEF9148}"/>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793E2BBD-D31F-48DF-A939-9A49FB5A5EA1}"/>
              </a:ext>
            </a:extLst>
          </p:cNvPr>
          <p:cNvGraphicFramePr>
            <a:graphicFrameLocks noGrp="1"/>
          </p:cNvGraphicFramePr>
          <p:nvPr>
            <p:ph type="tbl" sz="quarter" idx="13"/>
            <p:extLst>
              <p:ext uri="{D42A27DB-BD31-4B8C-83A1-F6EECF244321}">
                <p14:modId xmlns:p14="http://schemas.microsoft.com/office/powerpoint/2010/main" val="318365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0958926"/>
                    </a:ext>
                  </a:extLst>
                </a:gridCol>
                <a:gridCol w="1645920">
                  <a:extLst>
                    <a:ext uri="{9D8B030D-6E8A-4147-A177-3AD203B41FA5}">
                      <a16:colId xmlns:a16="http://schemas.microsoft.com/office/drawing/2014/main" val="321559273"/>
                    </a:ext>
                  </a:extLst>
                </a:gridCol>
                <a:gridCol w="1645920">
                  <a:extLst>
                    <a:ext uri="{9D8B030D-6E8A-4147-A177-3AD203B41FA5}">
                      <a16:colId xmlns:a16="http://schemas.microsoft.com/office/drawing/2014/main" val="229137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0702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25391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87471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20952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93790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9091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35545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99529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55931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25780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68708982"/>
                  </a:ext>
                </a:extLst>
              </a:tr>
            </a:tbl>
          </a:graphicData>
        </a:graphic>
      </p:graphicFrame>
      <p:sp>
        <p:nvSpPr>
          <p:cNvPr id="4" name="Text Placeholder 3">
            <a:extLst>
              <a:ext uri="{FF2B5EF4-FFF2-40B4-BE49-F238E27FC236}">
                <a16:creationId xmlns:a16="http://schemas.microsoft.com/office/drawing/2014/main" id="{E696789C-0708-470F-9E5D-0072018FEA1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387667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784A7-20DA-4920-A804-4AD0CB0DD18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EFDFD884-9374-44E8-9C10-293507699C54}"/>
              </a:ext>
            </a:extLst>
          </p:cNvPr>
          <p:cNvGraphicFramePr>
            <a:graphicFrameLocks noGrp="1"/>
          </p:cNvGraphicFramePr>
          <p:nvPr>
            <p:ph type="tbl" sz="quarter" idx="13"/>
            <p:extLst>
              <p:ext uri="{D42A27DB-BD31-4B8C-83A1-F6EECF244321}">
                <p14:modId xmlns:p14="http://schemas.microsoft.com/office/powerpoint/2010/main" val="157591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84729462"/>
                    </a:ext>
                  </a:extLst>
                </a:gridCol>
                <a:gridCol w="1645920">
                  <a:extLst>
                    <a:ext uri="{9D8B030D-6E8A-4147-A177-3AD203B41FA5}">
                      <a16:colId xmlns:a16="http://schemas.microsoft.com/office/drawing/2014/main" val="3012440686"/>
                    </a:ext>
                  </a:extLst>
                </a:gridCol>
                <a:gridCol w="1645920">
                  <a:extLst>
                    <a:ext uri="{9D8B030D-6E8A-4147-A177-3AD203B41FA5}">
                      <a16:colId xmlns:a16="http://schemas.microsoft.com/office/drawing/2014/main" val="190585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1419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2317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7164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7789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599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64380239"/>
                  </a:ext>
                </a:extLst>
              </a:tr>
            </a:tbl>
          </a:graphicData>
        </a:graphic>
      </p:graphicFrame>
      <p:sp>
        <p:nvSpPr>
          <p:cNvPr id="4" name="Text Placeholder 3">
            <a:extLst>
              <a:ext uri="{FF2B5EF4-FFF2-40B4-BE49-F238E27FC236}">
                <a16:creationId xmlns:a16="http://schemas.microsoft.com/office/drawing/2014/main" id="{C4345B1D-58C5-4883-AB62-2001D391E15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884328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917C-879A-4987-B1BF-DBFDD6F1F165}"/>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AC57E351-59B2-416F-8A07-834EB9F5E052}"/>
              </a:ext>
            </a:extLst>
          </p:cNvPr>
          <p:cNvGraphicFramePr>
            <a:graphicFrameLocks noGrp="1"/>
          </p:cNvGraphicFramePr>
          <p:nvPr>
            <p:ph type="chart" sz="quarter" idx="13"/>
            <p:extLst>
              <p:ext uri="{D42A27DB-BD31-4B8C-83A1-F6EECF244321}">
                <p14:modId xmlns:p14="http://schemas.microsoft.com/office/powerpoint/2010/main" val="3240308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EE7CF-61CB-4794-A6C0-606A779F6C59}"/>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100D604A-D803-4AE5-820B-75BE4D27B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009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86318-9DAD-460B-A6CF-4EAD71DE478D}"/>
              </a:ext>
            </a:extLst>
          </p:cNvPr>
          <p:cNvSpPr>
            <a:spLocks noGrp="1"/>
          </p:cNvSpPr>
          <p:nvPr>
            <p:ph type="title"/>
          </p:nvPr>
        </p:nvSpPr>
        <p:spPr/>
        <p:txBody>
          <a:bodyPr/>
          <a:lstStyle/>
          <a:p>
            <a:r>
              <a:rPr lang="en-US"/>
              <a:t>Facebook Own Posts Table | Buttercup Malaysia - 1 of 23</a:t>
            </a:r>
          </a:p>
        </p:txBody>
      </p:sp>
      <p:graphicFrame>
        <p:nvGraphicFramePr>
          <p:cNvPr id="5" name="Table Placeholder 4">
            <a:extLst>
              <a:ext uri="{FF2B5EF4-FFF2-40B4-BE49-F238E27FC236}">
                <a16:creationId xmlns:a16="http://schemas.microsoft.com/office/drawing/2014/main" id="{6E84DF33-233F-4804-A616-AC2AD5F75DDF}"/>
              </a:ext>
            </a:extLst>
          </p:cNvPr>
          <p:cNvGraphicFramePr>
            <a:graphicFrameLocks noGrp="1"/>
          </p:cNvGraphicFramePr>
          <p:nvPr>
            <p:ph type="tbl" sz="quarter" idx="13"/>
            <p:extLst>
              <p:ext uri="{D42A27DB-BD31-4B8C-83A1-F6EECF244321}">
                <p14:modId xmlns:p14="http://schemas.microsoft.com/office/powerpoint/2010/main" val="199145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01558200"/>
                    </a:ext>
                  </a:extLst>
                </a:gridCol>
                <a:gridCol w="740664">
                  <a:extLst>
                    <a:ext uri="{9D8B030D-6E8A-4147-A177-3AD203B41FA5}">
                      <a16:colId xmlns:a16="http://schemas.microsoft.com/office/drawing/2014/main" val="1346558205"/>
                    </a:ext>
                  </a:extLst>
                </a:gridCol>
                <a:gridCol w="740664">
                  <a:extLst>
                    <a:ext uri="{9D8B030D-6E8A-4147-A177-3AD203B41FA5}">
                      <a16:colId xmlns:a16="http://schemas.microsoft.com/office/drawing/2014/main" val="718328077"/>
                    </a:ext>
                  </a:extLst>
                </a:gridCol>
                <a:gridCol w="740664">
                  <a:extLst>
                    <a:ext uri="{9D8B030D-6E8A-4147-A177-3AD203B41FA5}">
                      <a16:colId xmlns:a16="http://schemas.microsoft.com/office/drawing/2014/main" val="2750032746"/>
                    </a:ext>
                  </a:extLst>
                </a:gridCol>
                <a:gridCol w="740664">
                  <a:extLst>
                    <a:ext uri="{9D8B030D-6E8A-4147-A177-3AD203B41FA5}">
                      <a16:colId xmlns:a16="http://schemas.microsoft.com/office/drawing/2014/main" val="1645099428"/>
                    </a:ext>
                  </a:extLst>
                </a:gridCol>
                <a:gridCol w="740664">
                  <a:extLst>
                    <a:ext uri="{9D8B030D-6E8A-4147-A177-3AD203B41FA5}">
                      <a16:colId xmlns:a16="http://schemas.microsoft.com/office/drawing/2014/main" val="4230542290"/>
                    </a:ext>
                  </a:extLst>
                </a:gridCol>
                <a:gridCol w="740664">
                  <a:extLst>
                    <a:ext uri="{9D8B030D-6E8A-4147-A177-3AD203B41FA5}">
                      <a16:colId xmlns:a16="http://schemas.microsoft.com/office/drawing/2014/main" val="1480115598"/>
                    </a:ext>
                  </a:extLst>
                </a:gridCol>
                <a:gridCol w="740664">
                  <a:extLst>
                    <a:ext uri="{9D8B030D-6E8A-4147-A177-3AD203B41FA5}">
                      <a16:colId xmlns:a16="http://schemas.microsoft.com/office/drawing/2014/main" val="18142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260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- 2020-08-31 00:00:00</a:t>
                      </a:r>
                      <a:r>
                        <a:rPr kumimoji="0" lang="en-US" sz="1000" b="0" i="0" u="none" strike="noStrike" kern="1200" cap="none" spc="0" normalizeH="0" baseline="0" noProof="0">
                          <a:ln>
                            <a:noFill/>
                          </a:ln>
                          <a:solidFill>
                            <a:prstClr val="black"/>
                          </a:solidFill>
                          <a:effectLst/>
                          <a:uLnTx/>
                          <a:uFillTx/>
                          <a:latin typeface="+mn-lt"/>
                          <a:ea typeface="+mn-ea"/>
                          <a:cs typeface="+mn-cs"/>
                        </a:rPr>
                        <a:t>
 MERDEKA MERDEKA MERDEKA! 
Di hari yang bersejarah ini, Buttercup ingin mengucapkan Selamat Hari Merdeka kepada semua anak Malaysia.
Semoga Malaysia akan terus bersatu dengan teguh!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115647"/>
                  </a:ext>
                </a:extLst>
              </a:tr>
            </a:tbl>
          </a:graphicData>
        </a:graphic>
      </p:graphicFrame>
      <p:sp>
        <p:nvSpPr>
          <p:cNvPr id="4" name="Text Placeholder 3">
            <a:extLst>
              <a:ext uri="{FF2B5EF4-FFF2-40B4-BE49-F238E27FC236}">
                <a16:creationId xmlns:a16="http://schemas.microsoft.com/office/drawing/2014/main" id="{C6C2438F-4980-4346-8531-AE65DF97F02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810382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C563-D82D-4B73-98AC-E91F38C0FE6D}"/>
              </a:ext>
            </a:extLst>
          </p:cNvPr>
          <p:cNvSpPr>
            <a:spLocks noGrp="1"/>
          </p:cNvSpPr>
          <p:nvPr>
            <p:ph type="title"/>
          </p:nvPr>
        </p:nvSpPr>
        <p:spPr/>
        <p:txBody>
          <a:bodyPr/>
          <a:lstStyle/>
          <a:p>
            <a:r>
              <a:rPr lang="en-US"/>
              <a:t>Facebook Own Posts Table | Buttercup Malaysia - 2 of 23</a:t>
            </a:r>
          </a:p>
        </p:txBody>
      </p:sp>
      <p:graphicFrame>
        <p:nvGraphicFramePr>
          <p:cNvPr id="5" name="Table Placeholder 4">
            <a:extLst>
              <a:ext uri="{FF2B5EF4-FFF2-40B4-BE49-F238E27FC236}">
                <a16:creationId xmlns:a16="http://schemas.microsoft.com/office/drawing/2014/main" id="{5DDC1569-F9A2-4A0E-9C67-F571997C256B}"/>
              </a:ext>
            </a:extLst>
          </p:cNvPr>
          <p:cNvGraphicFramePr>
            <a:graphicFrameLocks noGrp="1"/>
          </p:cNvGraphicFramePr>
          <p:nvPr>
            <p:ph type="tbl" sz="quarter" idx="13"/>
            <p:extLst>
              <p:ext uri="{D42A27DB-BD31-4B8C-83A1-F6EECF244321}">
                <p14:modId xmlns:p14="http://schemas.microsoft.com/office/powerpoint/2010/main" val="94307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73366507"/>
                    </a:ext>
                  </a:extLst>
                </a:gridCol>
                <a:gridCol w="740664">
                  <a:extLst>
                    <a:ext uri="{9D8B030D-6E8A-4147-A177-3AD203B41FA5}">
                      <a16:colId xmlns:a16="http://schemas.microsoft.com/office/drawing/2014/main" val="1653349687"/>
                    </a:ext>
                  </a:extLst>
                </a:gridCol>
                <a:gridCol w="740664">
                  <a:extLst>
                    <a:ext uri="{9D8B030D-6E8A-4147-A177-3AD203B41FA5}">
                      <a16:colId xmlns:a16="http://schemas.microsoft.com/office/drawing/2014/main" val="4279736315"/>
                    </a:ext>
                  </a:extLst>
                </a:gridCol>
                <a:gridCol w="740664">
                  <a:extLst>
                    <a:ext uri="{9D8B030D-6E8A-4147-A177-3AD203B41FA5}">
                      <a16:colId xmlns:a16="http://schemas.microsoft.com/office/drawing/2014/main" val="2663826109"/>
                    </a:ext>
                  </a:extLst>
                </a:gridCol>
                <a:gridCol w="740664">
                  <a:extLst>
                    <a:ext uri="{9D8B030D-6E8A-4147-A177-3AD203B41FA5}">
                      <a16:colId xmlns:a16="http://schemas.microsoft.com/office/drawing/2014/main" val="1032295815"/>
                    </a:ext>
                  </a:extLst>
                </a:gridCol>
                <a:gridCol w="740664">
                  <a:extLst>
                    <a:ext uri="{9D8B030D-6E8A-4147-A177-3AD203B41FA5}">
                      <a16:colId xmlns:a16="http://schemas.microsoft.com/office/drawing/2014/main" val="1216171025"/>
                    </a:ext>
                  </a:extLst>
                </a:gridCol>
                <a:gridCol w="740664">
                  <a:extLst>
                    <a:ext uri="{9D8B030D-6E8A-4147-A177-3AD203B41FA5}">
                      <a16:colId xmlns:a16="http://schemas.microsoft.com/office/drawing/2014/main" val="580907029"/>
                    </a:ext>
                  </a:extLst>
                </a:gridCol>
                <a:gridCol w="740664">
                  <a:extLst>
                    <a:ext uri="{9D8B030D-6E8A-4147-A177-3AD203B41FA5}">
                      <a16:colId xmlns:a16="http://schemas.microsoft.com/office/drawing/2014/main" val="42896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22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- 2020-08-29 12:00:00</a:t>
                      </a:r>
                      <a:r>
                        <a:rPr kumimoji="0" lang="en-US" sz="1000" b="0" i="0" u="none" strike="noStrike" kern="1200" cap="none" spc="0" normalizeH="0" baseline="0" noProof="0">
                          <a:ln>
                            <a:noFill/>
                          </a:ln>
                          <a:solidFill>
                            <a:prstClr val="black"/>
                          </a:solidFill>
                          <a:effectLst/>
                          <a:uLnTx/>
                          <a:uFillTx/>
                          <a:latin typeface="+mn-lt"/>
                          <a:ea typeface="+mn-ea"/>
                          <a:cs typeface="+mn-cs"/>
                        </a:rPr>
                        <a:t>
 Cuba teka apa yang nampak bulat dan berkrim? 
Mestilah biskut berkrim Coklat! Jom cuba resipi mudah biskut berkrim coklat yang disalut coklat ini. Coklat yang berganda!  
#ResipiButtercup #SedapDenganButtercup
Biskut Berkrim Coklat Berganda Buttercup
Bahan-bahan:
10g Buttercup
500g coklat masakan
Sepaket biskut berkrim susu
110g coklat hitam atau Kacang
Arahan:
1. Campurkan coklat masakan dan Buttercup kemudian panaskan dalam ketuhar selama 30 saat sampai cair dan kacaukan perlahan-lahan sehingga sebati.
2. Gunakan garpu untuk salutkan biskut berkrim susu dengan coklat tadi. 
3. Cairkan coklat hitam dan taburkan di atas biskut berkrim susu yang disalut coklat tadi. Anda juga boleh menggunakan kacang sebagai hiasan.
4. Sejukkan selama 1 jam dan siap dimakan!
Sumber: http://www.keepitsweetdesserts.com/chocolate-covered-oreos-three-ways/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6676917"/>
                  </a:ext>
                </a:extLst>
              </a:tr>
            </a:tbl>
          </a:graphicData>
        </a:graphic>
      </p:graphicFrame>
      <p:sp>
        <p:nvSpPr>
          <p:cNvPr id="4" name="Text Placeholder 3">
            <a:extLst>
              <a:ext uri="{FF2B5EF4-FFF2-40B4-BE49-F238E27FC236}">
                <a16:creationId xmlns:a16="http://schemas.microsoft.com/office/drawing/2014/main" id="{D548CF4A-D1B0-46A1-9B73-31EA67D8A17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88993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CF2A-A185-4924-8409-0A1B0329BA5A}"/>
              </a:ext>
            </a:extLst>
          </p:cNvPr>
          <p:cNvSpPr>
            <a:spLocks noGrp="1"/>
          </p:cNvSpPr>
          <p:nvPr>
            <p:ph type="title"/>
          </p:nvPr>
        </p:nvSpPr>
        <p:spPr/>
        <p:txBody>
          <a:bodyPr/>
          <a:lstStyle/>
          <a:p>
            <a:r>
              <a:rPr lang="en-US"/>
              <a:t>Facebook Own Posts Table | Buttercup Malaysia - 3 of 23</a:t>
            </a:r>
          </a:p>
        </p:txBody>
      </p:sp>
      <p:graphicFrame>
        <p:nvGraphicFramePr>
          <p:cNvPr id="5" name="Table Placeholder 4">
            <a:extLst>
              <a:ext uri="{FF2B5EF4-FFF2-40B4-BE49-F238E27FC236}">
                <a16:creationId xmlns:a16="http://schemas.microsoft.com/office/drawing/2014/main" id="{9EEE31C1-E7A5-4B9D-BE72-1C5F5F8FFB79}"/>
              </a:ext>
            </a:extLst>
          </p:cNvPr>
          <p:cNvGraphicFramePr>
            <a:graphicFrameLocks noGrp="1"/>
          </p:cNvGraphicFramePr>
          <p:nvPr>
            <p:ph type="tbl" sz="quarter" idx="13"/>
            <p:extLst>
              <p:ext uri="{D42A27DB-BD31-4B8C-83A1-F6EECF244321}">
                <p14:modId xmlns:p14="http://schemas.microsoft.com/office/powerpoint/2010/main" val="87476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48876321"/>
                    </a:ext>
                  </a:extLst>
                </a:gridCol>
                <a:gridCol w="740664">
                  <a:extLst>
                    <a:ext uri="{9D8B030D-6E8A-4147-A177-3AD203B41FA5}">
                      <a16:colId xmlns:a16="http://schemas.microsoft.com/office/drawing/2014/main" val="2619322968"/>
                    </a:ext>
                  </a:extLst>
                </a:gridCol>
                <a:gridCol w="740664">
                  <a:extLst>
                    <a:ext uri="{9D8B030D-6E8A-4147-A177-3AD203B41FA5}">
                      <a16:colId xmlns:a16="http://schemas.microsoft.com/office/drawing/2014/main" val="2315983266"/>
                    </a:ext>
                  </a:extLst>
                </a:gridCol>
                <a:gridCol w="740664">
                  <a:extLst>
                    <a:ext uri="{9D8B030D-6E8A-4147-A177-3AD203B41FA5}">
                      <a16:colId xmlns:a16="http://schemas.microsoft.com/office/drawing/2014/main" val="3310791276"/>
                    </a:ext>
                  </a:extLst>
                </a:gridCol>
                <a:gridCol w="740664">
                  <a:extLst>
                    <a:ext uri="{9D8B030D-6E8A-4147-A177-3AD203B41FA5}">
                      <a16:colId xmlns:a16="http://schemas.microsoft.com/office/drawing/2014/main" val="1556449571"/>
                    </a:ext>
                  </a:extLst>
                </a:gridCol>
                <a:gridCol w="740664">
                  <a:extLst>
                    <a:ext uri="{9D8B030D-6E8A-4147-A177-3AD203B41FA5}">
                      <a16:colId xmlns:a16="http://schemas.microsoft.com/office/drawing/2014/main" val="3457517472"/>
                    </a:ext>
                  </a:extLst>
                </a:gridCol>
                <a:gridCol w="740664">
                  <a:extLst>
                    <a:ext uri="{9D8B030D-6E8A-4147-A177-3AD203B41FA5}">
                      <a16:colId xmlns:a16="http://schemas.microsoft.com/office/drawing/2014/main" val="3093955738"/>
                    </a:ext>
                  </a:extLst>
                </a:gridCol>
                <a:gridCol w="740664">
                  <a:extLst>
                    <a:ext uri="{9D8B030D-6E8A-4147-A177-3AD203B41FA5}">
                      <a16:colId xmlns:a16="http://schemas.microsoft.com/office/drawing/2014/main" val="189294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814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- 2020-08-27 14:37:00</a:t>
                      </a:r>
                      <a:r>
                        <a:rPr kumimoji="0" lang="en-US" sz="1000" b="0" i="0" u="none" strike="noStrike" kern="1200" cap="none" spc="0" normalizeH="0" baseline="0" noProof="0">
                          <a:ln>
                            <a:noFill/>
                          </a:ln>
                          <a:solidFill>
                            <a:prstClr val="black"/>
                          </a:solidFill>
                          <a:effectLst/>
                          <a:uLnTx/>
                          <a:uFillTx/>
                          <a:latin typeface="+mn-lt"/>
                          <a:ea typeface="+mn-ea"/>
                          <a:cs typeface="+mn-cs"/>
                        </a:rPr>
                        <a:t>
 Buat pencuci mulut dalam masa 5 minit sahaja?! Tak percaya? Jom cuba resipi kek mug vanila dengan Buttercup Luxury Spread. Ia akan menawarkan rasa yang paling mewah dan berkrim!
#ResipiButtercup #SedapDenganButtercup
Kek Mug Vanila Buttercup
Bahan-bahan: 
2 sudu besar Buttercup
1 sudu besar susu penuh krim
1/2 sudu kecil esen vanila
1 biji kuning telur
2 sudu besar gula putih
4 sudu besar tepung serba guna
1/2 sudu kecil serbuk penaik
1 sudu besar taburan pelangi
Aising vanila: 
2 sudu besar Buttercup
2-3 sudu besar gula aising
1 sudu kecil susu penuh krim
Arahan: 
1. Masukkan Buttercup dalam mug pilihan anda ke dalam ketuhar gelombang mikro sehingga cair dalam masa 30 saat. 
2. Dalam mug yang sama, pukul susu penuh krim, esen vanila, kuning telur dan gula menggunakan garfu. 
3. Kemudian masukkan tepung serba guna dan serbuk penaik sehingga sebati dan masukkan taburan pelangi.
4. Masukkan ke dalam ketuhar gelombang mikro selama 60-90 saat. Setelah selesai, biarkan dalam masa semin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2051158"/>
                  </a:ext>
                </a:extLst>
              </a:tr>
            </a:tbl>
          </a:graphicData>
        </a:graphic>
      </p:graphicFrame>
      <p:sp>
        <p:nvSpPr>
          <p:cNvPr id="4" name="Text Placeholder 3">
            <a:extLst>
              <a:ext uri="{FF2B5EF4-FFF2-40B4-BE49-F238E27FC236}">
                <a16:creationId xmlns:a16="http://schemas.microsoft.com/office/drawing/2014/main" id="{D1F26C14-4C4B-4E83-8EEF-8DCAC11BDD8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67112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ADCD-FEF3-40E5-A5AE-C9C2311D3335}"/>
              </a:ext>
            </a:extLst>
          </p:cNvPr>
          <p:cNvSpPr>
            <a:spLocks noGrp="1"/>
          </p:cNvSpPr>
          <p:nvPr>
            <p:ph type="title"/>
          </p:nvPr>
        </p:nvSpPr>
        <p:spPr/>
        <p:txBody>
          <a:bodyPr/>
          <a:lstStyle/>
          <a:p>
            <a:r>
              <a:rPr lang="en-US"/>
              <a:t>Facebook Own Posts Table | Buttercup Malaysia - 4 of 23</a:t>
            </a:r>
          </a:p>
        </p:txBody>
      </p:sp>
      <p:graphicFrame>
        <p:nvGraphicFramePr>
          <p:cNvPr id="5" name="Table Placeholder 4">
            <a:extLst>
              <a:ext uri="{FF2B5EF4-FFF2-40B4-BE49-F238E27FC236}">
                <a16:creationId xmlns:a16="http://schemas.microsoft.com/office/drawing/2014/main" id="{C0811A62-F8C0-4DB3-B7FF-031BDFB9DAE1}"/>
              </a:ext>
            </a:extLst>
          </p:cNvPr>
          <p:cNvGraphicFramePr>
            <a:graphicFrameLocks noGrp="1"/>
          </p:cNvGraphicFramePr>
          <p:nvPr>
            <p:ph type="tbl" sz="quarter" idx="13"/>
            <p:extLst>
              <p:ext uri="{D42A27DB-BD31-4B8C-83A1-F6EECF244321}">
                <p14:modId xmlns:p14="http://schemas.microsoft.com/office/powerpoint/2010/main" val="4004417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63877106"/>
                    </a:ext>
                  </a:extLst>
                </a:gridCol>
                <a:gridCol w="740664">
                  <a:extLst>
                    <a:ext uri="{9D8B030D-6E8A-4147-A177-3AD203B41FA5}">
                      <a16:colId xmlns:a16="http://schemas.microsoft.com/office/drawing/2014/main" val="554800113"/>
                    </a:ext>
                  </a:extLst>
                </a:gridCol>
                <a:gridCol w="740664">
                  <a:extLst>
                    <a:ext uri="{9D8B030D-6E8A-4147-A177-3AD203B41FA5}">
                      <a16:colId xmlns:a16="http://schemas.microsoft.com/office/drawing/2014/main" val="1673778628"/>
                    </a:ext>
                  </a:extLst>
                </a:gridCol>
                <a:gridCol w="740664">
                  <a:extLst>
                    <a:ext uri="{9D8B030D-6E8A-4147-A177-3AD203B41FA5}">
                      <a16:colId xmlns:a16="http://schemas.microsoft.com/office/drawing/2014/main" val="2780997148"/>
                    </a:ext>
                  </a:extLst>
                </a:gridCol>
                <a:gridCol w="740664">
                  <a:extLst>
                    <a:ext uri="{9D8B030D-6E8A-4147-A177-3AD203B41FA5}">
                      <a16:colId xmlns:a16="http://schemas.microsoft.com/office/drawing/2014/main" val="3427654373"/>
                    </a:ext>
                  </a:extLst>
                </a:gridCol>
                <a:gridCol w="740664">
                  <a:extLst>
                    <a:ext uri="{9D8B030D-6E8A-4147-A177-3AD203B41FA5}">
                      <a16:colId xmlns:a16="http://schemas.microsoft.com/office/drawing/2014/main" val="3099321099"/>
                    </a:ext>
                  </a:extLst>
                </a:gridCol>
                <a:gridCol w="740664">
                  <a:extLst>
                    <a:ext uri="{9D8B030D-6E8A-4147-A177-3AD203B41FA5}">
                      <a16:colId xmlns:a16="http://schemas.microsoft.com/office/drawing/2014/main" val="1979467344"/>
                    </a:ext>
                  </a:extLst>
                </a:gridCol>
                <a:gridCol w="740664">
                  <a:extLst>
                    <a:ext uri="{9D8B030D-6E8A-4147-A177-3AD203B41FA5}">
                      <a16:colId xmlns:a16="http://schemas.microsoft.com/office/drawing/2014/main" val="145058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3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- 2020-08-25 15:00:00</a:t>
                      </a:r>
                      <a:r>
                        <a:rPr kumimoji="0" lang="en-US" sz="1000" b="0" i="0" u="none" strike="noStrike" kern="1200" cap="none" spc="0" normalizeH="0" baseline="0" noProof="0">
                          <a:ln>
                            <a:noFill/>
                          </a:ln>
                          <a:solidFill>
                            <a:prstClr val="black"/>
                          </a:solidFill>
                          <a:effectLst/>
                          <a:uLnTx/>
                          <a:uFillTx/>
                          <a:latin typeface="+mn-lt"/>
                          <a:ea typeface="+mn-ea"/>
                          <a:cs typeface="+mn-cs"/>
                        </a:rPr>
                        <a:t>
 Tiada yang lebih berharga selain daripada keluarga dan tiada yang lebih sempurna untuk menyatukan satu keluarga selain daripada makanan di atas meja.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928627"/>
                  </a:ext>
                </a:extLst>
              </a:tr>
            </a:tbl>
          </a:graphicData>
        </a:graphic>
      </p:graphicFrame>
      <p:sp>
        <p:nvSpPr>
          <p:cNvPr id="4" name="Text Placeholder 3">
            <a:extLst>
              <a:ext uri="{FF2B5EF4-FFF2-40B4-BE49-F238E27FC236}">
                <a16:creationId xmlns:a16="http://schemas.microsoft.com/office/drawing/2014/main" id="{9BED667B-8B5A-464D-9B6E-6564A45B67C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82736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544A1-1B19-4A23-BF9A-62C8CA35B7EB}"/>
              </a:ext>
            </a:extLst>
          </p:cNvPr>
          <p:cNvSpPr>
            <a:spLocks noGrp="1"/>
          </p:cNvSpPr>
          <p:nvPr>
            <p:ph type="title"/>
          </p:nvPr>
        </p:nvSpPr>
        <p:spPr/>
        <p:txBody>
          <a:bodyPr/>
          <a:lstStyle/>
          <a:p>
            <a:r>
              <a:rPr lang="en-US"/>
              <a:t>Facebook Own Posts Table | Buttercup Malaysia - 5 of 23</a:t>
            </a:r>
          </a:p>
        </p:txBody>
      </p:sp>
      <p:graphicFrame>
        <p:nvGraphicFramePr>
          <p:cNvPr id="5" name="Table Placeholder 4">
            <a:extLst>
              <a:ext uri="{FF2B5EF4-FFF2-40B4-BE49-F238E27FC236}">
                <a16:creationId xmlns:a16="http://schemas.microsoft.com/office/drawing/2014/main" id="{59DCFDAF-C60B-45B7-8FA5-C36B4E27C69E}"/>
              </a:ext>
            </a:extLst>
          </p:cNvPr>
          <p:cNvGraphicFramePr>
            <a:graphicFrameLocks noGrp="1"/>
          </p:cNvGraphicFramePr>
          <p:nvPr>
            <p:ph type="tbl" sz="quarter" idx="13"/>
            <p:extLst>
              <p:ext uri="{D42A27DB-BD31-4B8C-83A1-F6EECF244321}">
                <p14:modId xmlns:p14="http://schemas.microsoft.com/office/powerpoint/2010/main" val="171010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43854477"/>
                    </a:ext>
                  </a:extLst>
                </a:gridCol>
                <a:gridCol w="740664">
                  <a:extLst>
                    <a:ext uri="{9D8B030D-6E8A-4147-A177-3AD203B41FA5}">
                      <a16:colId xmlns:a16="http://schemas.microsoft.com/office/drawing/2014/main" val="2003083239"/>
                    </a:ext>
                  </a:extLst>
                </a:gridCol>
                <a:gridCol w="740664">
                  <a:extLst>
                    <a:ext uri="{9D8B030D-6E8A-4147-A177-3AD203B41FA5}">
                      <a16:colId xmlns:a16="http://schemas.microsoft.com/office/drawing/2014/main" val="3391767303"/>
                    </a:ext>
                  </a:extLst>
                </a:gridCol>
                <a:gridCol w="740664">
                  <a:extLst>
                    <a:ext uri="{9D8B030D-6E8A-4147-A177-3AD203B41FA5}">
                      <a16:colId xmlns:a16="http://schemas.microsoft.com/office/drawing/2014/main" val="1925498416"/>
                    </a:ext>
                  </a:extLst>
                </a:gridCol>
                <a:gridCol w="740664">
                  <a:extLst>
                    <a:ext uri="{9D8B030D-6E8A-4147-A177-3AD203B41FA5}">
                      <a16:colId xmlns:a16="http://schemas.microsoft.com/office/drawing/2014/main" val="4022510521"/>
                    </a:ext>
                  </a:extLst>
                </a:gridCol>
                <a:gridCol w="740664">
                  <a:extLst>
                    <a:ext uri="{9D8B030D-6E8A-4147-A177-3AD203B41FA5}">
                      <a16:colId xmlns:a16="http://schemas.microsoft.com/office/drawing/2014/main" val="2213504778"/>
                    </a:ext>
                  </a:extLst>
                </a:gridCol>
                <a:gridCol w="740664">
                  <a:extLst>
                    <a:ext uri="{9D8B030D-6E8A-4147-A177-3AD203B41FA5}">
                      <a16:colId xmlns:a16="http://schemas.microsoft.com/office/drawing/2014/main" val="2860827849"/>
                    </a:ext>
                  </a:extLst>
                </a:gridCol>
                <a:gridCol w="740664">
                  <a:extLst>
                    <a:ext uri="{9D8B030D-6E8A-4147-A177-3AD203B41FA5}">
                      <a16:colId xmlns:a16="http://schemas.microsoft.com/office/drawing/2014/main" val="59046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820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- 2020-08-22 12:30:20</a:t>
                      </a:r>
                      <a:r>
                        <a:rPr kumimoji="0" lang="en-US" sz="1000" b="0" i="0" u="none" strike="noStrike" kern="1200" cap="none" spc="0" normalizeH="0" baseline="0" noProof="0">
                          <a:ln>
                            <a:noFill/>
                          </a:ln>
                          <a:solidFill>
                            <a:prstClr val="black"/>
                          </a:solidFill>
                          <a:effectLst/>
                          <a:uLnTx/>
                          <a:uFillTx/>
                          <a:latin typeface="+mn-lt"/>
                          <a:ea typeface="+mn-ea"/>
                          <a:cs typeface="+mn-cs"/>
                        </a:rPr>
                        <a:t>
 Betul! Resipi yang Buttercup akan kongsikan hari ini ialah puding roti pisang!
#ResipiButtercup #SedapDenganButtercup
Puding Roti Pisang Buttercup
Bahan-bahan:
30g Buttercup, dicairkan
250ml krim putar
4 biji telur
80g gula
5ml esen vanila
5 keping roti, dipotong kecil
2 biji pisang, dipotong kecil
Sos Kastard:
20g Buttercup, dicairkan
200ml susu
20g tepung kastard segera
Arahan:
1. Panaskan ketuhar pada suhu 170°C.
2. Campurkan krim putar, telur, gula, esen vanila dan Buttercup dalam satu mangkuk. Kemudian gaul sehingga sebati.
3. Masukkan roti ke dalam adunan tadi dan pindahkan ke dalam loyang.
4. Kemudian, masukkan pisang yang telah dipotong kecil ke atas adunan tadi.
5. Bakar selama 20-25 minit dan sejukkan.
6. Untuk sos kastard pula, campurkan susu, tepung kastard dan Buttercup dalam satu mangkuk, gaul sehingga sebati.
7. Tuangkan sos kastard ke atas puding roti pisang yang telah disejukkan tadi dan ianya siap untuk dimakan. 
Resipi ini dibawakan khas untuk anda oleh Cef Kha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6926653"/>
                  </a:ext>
                </a:extLst>
              </a:tr>
            </a:tbl>
          </a:graphicData>
        </a:graphic>
      </p:graphicFrame>
      <p:sp>
        <p:nvSpPr>
          <p:cNvPr id="4" name="Text Placeholder 3">
            <a:extLst>
              <a:ext uri="{FF2B5EF4-FFF2-40B4-BE49-F238E27FC236}">
                <a16:creationId xmlns:a16="http://schemas.microsoft.com/office/drawing/2014/main" id="{FCB4A12A-73C9-4E00-8CFC-EA11C66D758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07892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1A57-E831-42EA-B082-E17F218872C5}"/>
              </a:ext>
            </a:extLst>
          </p:cNvPr>
          <p:cNvSpPr>
            <a:spLocks noGrp="1"/>
          </p:cNvSpPr>
          <p:nvPr>
            <p:ph type="title"/>
          </p:nvPr>
        </p:nvSpPr>
        <p:spPr/>
        <p:txBody>
          <a:bodyPr/>
          <a:lstStyle/>
          <a:p>
            <a:r>
              <a:rPr lang="en-US"/>
              <a:t>Facebook Own Posts Table | Buttercup Malaysia - 6 of 23</a:t>
            </a:r>
          </a:p>
        </p:txBody>
      </p:sp>
      <p:graphicFrame>
        <p:nvGraphicFramePr>
          <p:cNvPr id="5" name="Table Placeholder 4">
            <a:extLst>
              <a:ext uri="{FF2B5EF4-FFF2-40B4-BE49-F238E27FC236}">
                <a16:creationId xmlns:a16="http://schemas.microsoft.com/office/drawing/2014/main" id="{51D356E4-66E2-43F9-9567-949642DB9BD4}"/>
              </a:ext>
            </a:extLst>
          </p:cNvPr>
          <p:cNvGraphicFramePr>
            <a:graphicFrameLocks noGrp="1"/>
          </p:cNvGraphicFramePr>
          <p:nvPr>
            <p:ph type="tbl" sz="quarter" idx="13"/>
            <p:extLst>
              <p:ext uri="{D42A27DB-BD31-4B8C-83A1-F6EECF244321}">
                <p14:modId xmlns:p14="http://schemas.microsoft.com/office/powerpoint/2010/main" val="366612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62992002"/>
                    </a:ext>
                  </a:extLst>
                </a:gridCol>
                <a:gridCol w="740664">
                  <a:extLst>
                    <a:ext uri="{9D8B030D-6E8A-4147-A177-3AD203B41FA5}">
                      <a16:colId xmlns:a16="http://schemas.microsoft.com/office/drawing/2014/main" val="2732186276"/>
                    </a:ext>
                  </a:extLst>
                </a:gridCol>
                <a:gridCol w="740664">
                  <a:extLst>
                    <a:ext uri="{9D8B030D-6E8A-4147-A177-3AD203B41FA5}">
                      <a16:colId xmlns:a16="http://schemas.microsoft.com/office/drawing/2014/main" val="4126107164"/>
                    </a:ext>
                  </a:extLst>
                </a:gridCol>
                <a:gridCol w="740664">
                  <a:extLst>
                    <a:ext uri="{9D8B030D-6E8A-4147-A177-3AD203B41FA5}">
                      <a16:colId xmlns:a16="http://schemas.microsoft.com/office/drawing/2014/main" val="2950143767"/>
                    </a:ext>
                  </a:extLst>
                </a:gridCol>
                <a:gridCol w="740664">
                  <a:extLst>
                    <a:ext uri="{9D8B030D-6E8A-4147-A177-3AD203B41FA5}">
                      <a16:colId xmlns:a16="http://schemas.microsoft.com/office/drawing/2014/main" val="1912050545"/>
                    </a:ext>
                  </a:extLst>
                </a:gridCol>
                <a:gridCol w="740664">
                  <a:extLst>
                    <a:ext uri="{9D8B030D-6E8A-4147-A177-3AD203B41FA5}">
                      <a16:colId xmlns:a16="http://schemas.microsoft.com/office/drawing/2014/main" val="4284949155"/>
                    </a:ext>
                  </a:extLst>
                </a:gridCol>
                <a:gridCol w="740664">
                  <a:extLst>
                    <a:ext uri="{9D8B030D-6E8A-4147-A177-3AD203B41FA5}">
                      <a16:colId xmlns:a16="http://schemas.microsoft.com/office/drawing/2014/main" val="1406973418"/>
                    </a:ext>
                  </a:extLst>
                </a:gridCol>
                <a:gridCol w="740664">
                  <a:extLst>
                    <a:ext uri="{9D8B030D-6E8A-4147-A177-3AD203B41FA5}">
                      <a16:colId xmlns:a16="http://schemas.microsoft.com/office/drawing/2014/main" val="239034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251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- 2020-08-21 11:00:00</a:t>
                      </a:r>
                      <a:r>
                        <a:rPr kumimoji="0" lang="en-US" sz="1000" b="0" i="0" u="none" strike="noStrike" kern="1200" cap="none" spc="0" normalizeH="0" baseline="0" noProof="0">
                          <a:ln>
                            <a:noFill/>
                          </a:ln>
                          <a:solidFill>
                            <a:prstClr val="black"/>
                          </a:solidFill>
                          <a:effectLst/>
                          <a:uLnTx/>
                          <a:uFillTx/>
                          <a:latin typeface="+mn-lt"/>
                          <a:ea typeface="+mn-ea"/>
                          <a:cs typeface="+mn-cs"/>
                        </a:rPr>
                        <a:t>
 Nantikan, Buttercup ada sesuatu yang menarik untuk anda! 
Komen di bawah resipi apa yang anda rasa Buttercup akan kongsikan, kalau betul, Buttercup kasi like satu kali!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269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- 2020-08-20 00:00:01</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Awal Muharram kepada semua umat Islam. Semoga tahun baru ini membawa anda keberkatan dan kegembiraan baru.
#AwalMuharram2020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3059809"/>
                  </a:ext>
                </a:extLst>
              </a:tr>
            </a:tbl>
          </a:graphicData>
        </a:graphic>
      </p:graphicFrame>
      <p:sp>
        <p:nvSpPr>
          <p:cNvPr id="4" name="Text Placeholder 3">
            <a:extLst>
              <a:ext uri="{FF2B5EF4-FFF2-40B4-BE49-F238E27FC236}">
                <a16:creationId xmlns:a16="http://schemas.microsoft.com/office/drawing/2014/main" id="{1660C1EC-EB1A-470B-A10B-0B4772D3E39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833996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D693-7455-4933-8540-0CC8AEE9775D}"/>
              </a:ext>
            </a:extLst>
          </p:cNvPr>
          <p:cNvSpPr>
            <a:spLocks noGrp="1"/>
          </p:cNvSpPr>
          <p:nvPr>
            <p:ph type="title"/>
          </p:nvPr>
        </p:nvSpPr>
        <p:spPr/>
        <p:txBody>
          <a:bodyPr/>
          <a:lstStyle/>
          <a:p>
            <a:r>
              <a:rPr lang="en-US"/>
              <a:t>Facebook Own Posts Table | Buttercup Malaysia - 7 of 23</a:t>
            </a:r>
          </a:p>
        </p:txBody>
      </p:sp>
      <p:graphicFrame>
        <p:nvGraphicFramePr>
          <p:cNvPr id="5" name="Table Placeholder 4">
            <a:extLst>
              <a:ext uri="{FF2B5EF4-FFF2-40B4-BE49-F238E27FC236}">
                <a16:creationId xmlns:a16="http://schemas.microsoft.com/office/drawing/2014/main" id="{67FB41AE-43C9-475C-8575-8746488207F1}"/>
              </a:ext>
            </a:extLst>
          </p:cNvPr>
          <p:cNvGraphicFramePr>
            <a:graphicFrameLocks noGrp="1"/>
          </p:cNvGraphicFramePr>
          <p:nvPr>
            <p:ph type="tbl" sz="quarter" idx="13"/>
            <p:extLst>
              <p:ext uri="{D42A27DB-BD31-4B8C-83A1-F6EECF244321}">
                <p14:modId xmlns:p14="http://schemas.microsoft.com/office/powerpoint/2010/main" val="313353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9089434"/>
                    </a:ext>
                  </a:extLst>
                </a:gridCol>
                <a:gridCol w="740664">
                  <a:extLst>
                    <a:ext uri="{9D8B030D-6E8A-4147-A177-3AD203B41FA5}">
                      <a16:colId xmlns:a16="http://schemas.microsoft.com/office/drawing/2014/main" val="1381513785"/>
                    </a:ext>
                  </a:extLst>
                </a:gridCol>
                <a:gridCol w="740664">
                  <a:extLst>
                    <a:ext uri="{9D8B030D-6E8A-4147-A177-3AD203B41FA5}">
                      <a16:colId xmlns:a16="http://schemas.microsoft.com/office/drawing/2014/main" val="494275777"/>
                    </a:ext>
                  </a:extLst>
                </a:gridCol>
                <a:gridCol w="740664">
                  <a:extLst>
                    <a:ext uri="{9D8B030D-6E8A-4147-A177-3AD203B41FA5}">
                      <a16:colId xmlns:a16="http://schemas.microsoft.com/office/drawing/2014/main" val="2232379967"/>
                    </a:ext>
                  </a:extLst>
                </a:gridCol>
                <a:gridCol w="740664">
                  <a:extLst>
                    <a:ext uri="{9D8B030D-6E8A-4147-A177-3AD203B41FA5}">
                      <a16:colId xmlns:a16="http://schemas.microsoft.com/office/drawing/2014/main" val="2519782018"/>
                    </a:ext>
                  </a:extLst>
                </a:gridCol>
                <a:gridCol w="740664">
                  <a:extLst>
                    <a:ext uri="{9D8B030D-6E8A-4147-A177-3AD203B41FA5}">
                      <a16:colId xmlns:a16="http://schemas.microsoft.com/office/drawing/2014/main" val="4101865604"/>
                    </a:ext>
                  </a:extLst>
                </a:gridCol>
                <a:gridCol w="740664">
                  <a:extLst>
                    <a:ext uri="{9D8B030D-6E8A-4147-A177-3AD203B41FA5}">
                      <a16:colId xmlns:a16="http://schemas.microsoft.com/office/drawing/2014/main" val="481574002"/>
                    </a:ext>
                  </a:extLst>
                </a:gridCol>
                <a:gridCol w="740664">
                  <a:extLst>
                    <a:ext uri="{9D8B030D-6E8A-4147-A177-3AD203B41FA5}">
                      <a16:colId xmlns:a16="http://schemas.microsoft.com/office/drawing/2014/main" val="289475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858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- 2020-08-19 20:00:00</a:t>
                      </a:r>
                      <a:r>
                        <a:rPr kumimoji="0" lang="en-US" sz="1000" b="0" i="0" u="none" strike="noStrike" kern="1200" cap="none" spc="0" normalizeH="0" baseline="0" noProof="0">
                          <a:ln>
                            <a:noFill/>
                          </a:ln>
                          <a:solidFill>
                            <a:prstClr val="black"/>
                          </a:solidFill>
                          <a:effectLst/>
                          <a:uLnTx/>
                          <a:uFillTx/>
                          <a:latin typeface="+mn-lt"/>
                          <a:ea typeface="+mn-ea"/>
                          <a:cs typeface="+mn-cs"/>
                        </a:rPr>
                        <a:t>
 Sedapnya kek keju speculoos ini. Tengok sahaja dah rasa lapar. Buttercup ingin kongsi resipi sedap ini kepada semua!
Jika anda suka resipi seperti ini, LIKE Buttercup dan SHARE supaya ramai lagi boleh mencuba!
#ResipiButtercup #SedapDenganButtercup
Kek Keju Speculoos Buttercup
Bahan-bahan:
85g Buttercup (dicairkan)
235g biskut speculoos
237ml krim putar (sejuk)
350g krim keju (sejuk)
400g lepa speculoos
75g gula aising
1/8 sudu kecil garam
Arahan:
1. Laraskan rak oven ke kedudukan tengah dan panaskan oven hingga 160°C. Gunakan loyang dengan ukuran 9-10 inci yang sudah berlapik dengan kertas minyak.
2. Dengan menggunakan pengisar, masukkan biskut speculoos dan hancurkan sampai menjadi halus. Anda juga boleh meletakkannya di dalam beg kedap udara dan hancurkannya menggunakan lesung batu.
3. Kemudian kacaukan dengan Buttercup sehingga sebati. Keluarkan 50g campuran ini dan simpan dalam mangkuk kecil, tutup dengan plastik dan sejukkan untuk digunakan sebagai hiasan nanti. Sebarkan cam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1833737"/>
                  </a:ext>
                </a:extLst>
              </a:tr>
            </a:tbl>
          </a:graphicData>
        </a:graphic>
      </p:graphicFrame>
      <p:sp>
        <p:nvSpPr>
          <p:cNvPr id="4" name="Text Placeholder 3">
            <a:extLst>
              <a:ext uri="{FF2B5EF4-FFF2-40B4-BE49-F238E27FC236}">
                <a16:creationId xmlns:a16="http://schemas.microsoft.com/office/drawing/2014/main" id="{D31CB7FD-1EE0-4A1F-9859-06F78474A42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21441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F03CD-F33C-4ABE-8F31-9CA9949808B0}"/>
              </a:ext>
            </a:extLst>
          </p:cNvPr>
          <p:cNvSpPr>
            <a:spLocks noGrp="1"/>
          </p:cNvSpPr>
          <p:nvPr>
            <p:ph type="title"/>
          </p:nvPr>
        </p:nvSpPr>
        <p:spPr/>
        <p:txBody>
          <a:bodyPr/>
          <a:lstStyle/>
          <a:p>
            <a:r>
              <a:rPr lang="en-US"/>
              <a:t>Facebook Own Posts Table | Buttercup Malaysia - 8 of 23</a:t>
            </a:r>
          </a:p>
        </p:txBody>
      </p:sp>
      <p:graphicFrame>
        <p:nvGraphicFramePr>
          <p:cNvPr id="5" name="Table Placeholder 4">
            <a:extLst>
              <a:ext uri="{FF2B5EF4-FFF2-40B4-BE49-F238E27FC236}">
                <a16:creationId xmlns:a16="http://schemas.microsoft.com/office/drawing/2014/main" id="{14842DDC-1F35-4E63-95E7-02B9D0EA0D29}"/>
              </a:ext>
            </a:extLst>
          </p:cNvPr>
          <p:cNvGraphicFramePr>
            <a:graphicFrameLocks noGrp="1"/>
          </p:cNvGraphicFramePr>
          <p:nvPr>
            <p:ph type="tbl" sz="quarter" idx="13"/>
            <p:extLst>
              <p:ext uri="{D42A27DB-BD31-4B8C-83A1-F6EECF244321}">
                <p14:modId xmlns:p14="http://schemas.microsoft.com/office/powerpoint/2010/main" val="145517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95393362"/>
                    </a:ext>
                  </a:extLst>
                </a:gridCol>
                <a:gridCol w="740664">
                  <a:extLst>
                    <a:ext uri="{9D8B030D-6E8A-4147-A177-3AD203B41FA5}">
                      <a16:colId xmlns:a16="http://schemas.microsoft.com/office/drawing/2014/main" val="506338769"/>
                    </a:ext>
                  </a:extLst>
                </a:gridCol>
                <a:gridCol w="740664">
                  <a:extLst>
                    <a:ext uri="{9D8B030D-6E8A-4147-A177-3AD203B41FA5}">
                      <a16:colId xmlns:a16="http://schemas.microsoft.com/office/drawing/2014/main" val="4273586536"/>
                    </a:ext>
                  </a:extLst>
                </a:gridCol>
                <a:gridCol w="740664">
                  <a:extLst>
                    <a:ext uri="{9D8B030D-6E8A-4147-A177-3AD203B41FA5}">
                      <a16:colId xmlns:a16="http://schemas.microsoft.com/office/drawing/2014/main" val="2757946890"/>
                    </a:ext>
                  </a:extLst>
                </a:gridCol>
                <a:gridCol w="740664">
                  <a:extLst>
                    <a:ext uri="{9D8B030D-6E8A-4147-A177-3AD203B41FA5}">
                      <a16:colId xmlns:a16="http://schemas.microsoft.com/office/drawing/2014/main" val="2047351436"/>
                    </a:ext>
                  </a:extLst>
                </a:gridCol>
                <a:gridCol w="740664">
                  <a:extLst>
                    <a:ext uri="{9D8B030D-6E8A-4147-A177-3AD203B41FA5}">
                      <a16:colId xmlns:a16="http://schemas.microsoft.com/office/drawing/2014/main" val="2281170240"/>
                    </a:ext>
                  </a:extLst>
                </a:gridCol>
                <a:gridCol w="740664">
                  <a:extLst>
                    <a:ext uri="{9D8B030D-6E8A-4147-A177-3AD203B41FA5}">
                      <a16:colId xmlns:a16="http://schemas.microsoft.com/office/drawing/2014/main" val="2824237627"/>
                    </a:ext>
                  </a:extLst>
                </a:gridCol>
                <a:gridCol w="740664">
                  <a:extLst>
                    <a:ext uri="{9D8B030D-6E8A-4147-A177-3AD203B41FA5}">
                      <a16:colId xmlns:a16="http://schemas.microsoft.com/office/drawing/2014/main" val="1382070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793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- 2020-08-17 20:00:01</a:t>
                      </a:r>
                      <a:r>
                        <a:rPr kumimoji="0" lang="en-US" sz="1000" b="0" i="0" u="none" strike="noStrike" kern="1200" cap="none" spc="0" normalizeH="0" baseline="0" noProof="0">
                          <a:ln>
                            <a:noFill/>
                          </a:ln>
                          <a:solidFill>
                            <a:prstClr val="black"/>
                          </a:solidFill>
                          <a:effectLst/>
                          <a:uLnTx/>
                          <a:uFillTx/>
                          <a:latin typeface="+mn-lt"/>
                          <a:ea typeface="+mn-ea"/>
                          <a:cs typeface="+mn-cs"/>
                        </a:rPr>
                        <a:t>
 Pasti ramai yang tertanya-tanya berapa lama masa yang ideal untuk memukul Buttercup, gula, telur dan tepung? 
Okay, ini Buttercup nak bagitahu. 
#TipButtercup
1. Apabila memukul Buttercup dan gula, pastikan dipukul sehingga ia nampak gebu dan gula hancur. Ini juga bergantung pada kelajuan mesin yang digunakan.
2. Mulakan dengan memukul pada tahap perlahan. Berhenti dan pastikan bahan-bahan tepi mangkuk dikaup agar bersatu semula. Kemudian putar pada kelajuan maxima selama 3 minit, kaup bahan di
sekeliling mangkuk dan putar lagi selama 3 minit.
3. Apabila adunan nampak ringan dan pucat warnanya, masukkan telur sebiji demi sebiji dalam kadar 2 minit setiap biji telur. 
4. Gunakan senduk kayu atau spatula untuk memasukkan tepung dan menggaulkan rata adunan.
Sumber: http://totcupcakes.blogspot.com/2016/09/tips-memasak-menggunakan-butter.html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1901580"/>
                  </a:ext>
                </a:extLst>
              </a:tr>
            </a:tbl>
          </a:graphicData>
        </a:graphic>
      </p:graphicFrame>
      <p:sp>
        <p:nvSpPr>
          <p:cNvPr id="4" name="Text Placeholder 3">
            <a:extLst>
              <a:ext uri="{FF2B5EF4-FFF2-40B4-BE49-F238E27FC236}">
                <a16:creationId xmlns:a16="http://schemas.microsoft.com/office/drawing/2014/main" id="{85B733D3-82E3-4F0D-9F37-5329EBF9F62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88381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8C07-9B22-4533-8A28-AE111DE57560}"/>
              </a:ext>
            </a:extLst>
          </p:cNvPr>
          <p:cNvSpPr>
            <a:spLocks noGrp="1"/>
          </p:cNvSpPr>
          <p:nvPr>
            <p:ph type="title"/>
          </p:nvPr>
        </p:nvSpPr>
        <p:spPr/>
        <p:txBody>
          <a:bodyPr/>
          <a:lstStyle/>
          <a:p>
            <a:r>
              <a:rPr lang="en-US"/>
              <a:t>Facebook Own Posts Table | Buttercup Malaysia - 9 of 23</a:t>
            </a:r>
          </a:p>
        </p:txBody>
      </p:sp>
      <p:graphicFrame>
        <p:nvGraphicFramePr>
          <p:cNvPr id="5" name="Table Placeholder 4">
            <a:extLst>
              <a:ext uri="{FF2B5EF4-FFF2-40B4-BE49-F238E27FC236}">
                <a16:creationId xmlns:a16="http://schemas.microsoft.com/office/drawing/2014/main" id="{293C53EB-8111-488F-B88B-B39F37E1D5EF}"/>
              </a:ext>
            </a:extLst>
          </p:cNvPr>
          <p:cNvGraphicFramePr>
            <a:graphicFrameLocks noGrp="1"/>
          </p:cNvGraphicFramePr>
          <p:nvPr>
            <p:ph type="tbl" sz="quarter" idx="13"/>
            <p:extLst>
              <p:ext uri="{D42A27DB-BD31-4B8C-83A1-F6EECF244321}">
                <p14:modId xmlns:p14="http://schemas.microsoft.com/office/powerpoint/2010/main" val="352387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65309367"/>
                    </a:ext>
                  </a:extLst>
                </a:gridCol>
                <a:gridCol w="740664">
                  <a:extLst>
                    <a:ext uri="{9D8B030D-6E8A-4147-A177-3AD203B41FA5}">
                      <a16:colId xmlns:a16="http://schemas.microsoft.com/office/drawing/2014/main" val="2755327798"/>
                    </a:ext>
                  </a:extLst>
                </a:gridCol>
                <a:gridCol w="740664">
                  <a:extLst>
                    <a:ext uri="{9D8B030D-6E8A-4147-A177-3AD203B41FA5}">
                      <a16:colId xmlns:a16="http://schemas.microsoft.com/office/drawing/2014/main" val="3790473645"/>
                    </a:ext>
                  </a:extLst>
                </a:gridCol>
                <a:gridCol w="740664">
                  <a:extLst>
                    <a:ext uri="{9D8B030D-6E8A-4147-A177-3AD203B41FA5}">
                      <a16:colId xmlns:a16="http://schemas.microsoft.com/office/drawing/2014/main" val="2938180173"/>
                    </a:ext>
                  </a:extLst>
                </a:gridCol>
                <a:gridCol w="740664">
                  <a:extLst>
                    <a:ext uri="{9D8B030D-6E8A-4147-A177-3AD203B41FA5}">
                      <a16:colId xmlns:a16="http://schemas.microsoft.com/office/drawing/2014/main" val="691324888"/>
                    </a:ext>
                  </a:extLst>
                </a:gridCol>
                <a:gridCol w="740664">
                  <a:extLst>
                    <a:ext uri="{9D8B030D-6E8A-4147-A177-3AD203B41FA5}">
                      <a16:colId xmlns:a16="http://schemas.microsoft.com/office/drawing/2014/main" val="2581224786"/>
                    </a:ext>
                  </a:extLst>
                </a:gridCol>
                <a:gridCol w="740664">
                  <a:extLst>
                    <a:ext uri="{9D8B030D-6E8A-4147-A177-3AD203B41FA5}">
                      <a16:colId xmlns:a16="http://schemas.microsoft.com/office/drawing/2014/main" val="3449903857"/>
                    </a:ext>
                  </a:extLst>
                </a:gridCol>
                <a:gridCol w="740664">
                  <a:extLst>
                    <a:ext uri="{9D8B030D-6E8A-4147-A177-3AD203B41FA5}">
                      <a16:colId xmlns:a16="http://schemas.microsoft.com/office/drawing/2014/main" val="391668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29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- 2020-08-15 11:00:00</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berkongsi berita gembira kepada semua! Buttercup telah menerima anugerah daripada BabyTalk &amp; Mama Papa Readers’ Choice Awards 2020. 
Anugerah ini datangnya dari gabungan lebih daripada 3,000 ibu yang selalu membeli produk keibubapaan dan bayi. Oleh itu, anugerah ini dianggap sebagai testimoni yang dipercayai. 
Terima kasih kepada semua penggemar Buttercup yang setia. Buttercup akan terus berusaha untuk menjadi mentega lepa susu pilihan seisi keluarga. 
#ButtercupPilihanSemua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804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- 2020-08-14 19:50:29</a:t>
                      </a:r>
                      <a:r>
                        <a:rPr kumimoji="0" lang="en-US" sz="1000" b="0" i="0" u="none" strike="noStrike" kern="1200" cap="none" spc="0" normalizeH="0" baseline="0" noProof="0">
                          <a:ln>
                            <a:noFill/>
                          </a:ln>
                          <a:solidFill>
                            <a:prstClr val="black"/>
                          </a:solidFill>
                          <a:effectLst/>
                          <a:uLnTx/>
                          <a:uFillTx/>
                          <a:latin typeface="+mn-lt"/>
                          <a:ea typeface="+mn-ea"/>
                          <a:cs typeface="+mn-cs"/>
                        </a:rPr>
                        <a:t>
 Adakah anda tahu apa yang menjadikan sesuatu hidangan itu enak? Buttercup! Ianya bebas daripada lemak trans yang baik untuk kesihatan.
Jadi tunggu apa lagi, dapatkan Buttercup sekarang!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2063536"/>
                  </a:ext>
                </a:extLst>
              </a:tr>
            </a:tbl>
          </a:graphicData>
        </a:graphic>
      </p:graphicFrame>
      <p:sp>
        <p:nvSpPr>
          <p:cNvPr id="4" name="Text Placeholder 3">
            <a:extLst>
              <a:ext uri="{FF2B5EF4-FFF2-40B4-BE49-F238E27FC236}">
                <a16:creationId xmlns:a16="http://schemas.microsoft.com/office/drawing/2014/main" id="{A85A32ED-EEB4-4C25-B1BA-0ECD333DCEE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16553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F990-84D3-4C13-B624-00C4C9ADE292}"/>
              </a:ext>
            </a:extLst>
          </p:cNvPr>
          <p:cNvSpPr>
            <a:spLocks noGrp="1"/>
          </p:cNvSpPr>
          <p:nvPr>
            <p:ph type="title"/>
          </p:nvPr>
        </p:nvSpPr>
        <p:spPr/>
        <p:txBody>
          <a:bodyPr/>
          <a:lstStyle/>
          <a:p>
            <a:r>
              <a:rPr lang="en-US"/>
              <a:t>Facebook Own Posts Table | Buttercup Malaysia - 10 of 23</a:t>
            </a:r>
          </a:p>
        </p:txBody>
      </p:sp>
      <p:graphicFrame>
        <p:nvGraphicFramePr>
          <p:cNvPr id="5" name="Table Placeholder 4">
            <a:extLst>
              <a:ext uri="{FF2B5EF4-FFF2-40B4-BE49-F238E27FC236}">
                <a16:creationId xmlns:a16="http://schemas.microsoft.com/office/drawing/2014/main" id="{900D3C69-2440-4ABF-85CE-2C0D83F9A15D}"/>
              </a:ext>
            </a:extLst>
          </p:cNvPr>
          <p:cNvGraphicFramePr>
            <a:graphicFrameLocks noGrp="1"/>
          </p:cNvGraphicFramePr>
          <p:nvPr>
            <p:ph type="tbl" sz="quarter" idx="13"/>
            <p:extLst>
              <p:ext uri="{D42A27DB-BD31-4B8C-83A1-F6EECF244321}">
                <p14:modId xmlns:p14="http://schemas.microsoft.com/office/powerpoint/2010/main" val="246232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26507722"/>
                    </a:ext>
                  </a:extLst>
                </a:gridCol>
                <a:gridCol w="740664">
                  <a:extLst>
                    <a:ext uri="{9D8B030D-6E8A-4147-A177-3AD203B41FA5}">
                      <a16:colId xmlns:a16="http://schemas.microsoft.com/office/drawing/2014/main" val="1117813036"/>
                    </a:ext>
                  </a:extLst>
                </a:gridCol>
                <a:gridCol w="740664">
                  <a:extLst>
                    <a:ext uri="{9D8B030D-6E8A-4147-A177-3AD203B41FA5}">
                      <a16:colId xmlns:a16="http://schemas.microsoft.com/office/drawing/2014/main" val="2760452246"/>
                    </a:ext>
                  </a:extLst>
                </a:gridCol>
                <a:gridCol w="740664">
                  <a:extLst>
                    <a:ext uri="{9D8B030D-6E8A-4147-A177-3AD203B41FA5}">
                      <a16:colId xmlns:a16="http://schemas.microsoft.com/office/drawing/2014/main" val="1779464246"/>
                    </a:ext>
                  </a:extLst>
                </a:gridCol>
                <a:gridCol w="740664">
                  <a:extLst>
                    <a:ext uri="{9D8B030D-6E8A-4147-A177-3AD203B41FA5}">
                      <a16:colId xmlns:a16="http://schemas.microsoft.com/office/drawing/2014/main" val="2608734542"/>
                    </a:ext>
                  </a:extLst>
                </a:gridCol>
                <a:gridCol w="740664">
                  <a:extLst>
                    <a:ext uri="{9D8B030D-6E8A-4147-A177-3AD203B41FA5}">
                      <a16:colId xmlns:a16="http://schemas.microsoft.com/office/drawing/2014/main" val="2502094856"/>
                    </a:ext>
                  </a:extLst>
                </a:gridCol>
                <a:gridCol w="740664">
                  <a:extLst>
                    <a:ext uri="{9D8B030D-6E8A-4147-A177-3AD203B41FA5}">
                      <a16:colId xmlns:a16="http://schemas.microsoft.com/office/drawing/2014/main" val="1386814915"/>
                    </a:ext>
                  </a:extLst>
                </a:gridCol>
                <a:gridCol w="740664">
                  <a:extLst>
                    <a:ext uri="{9D8B030D-6E8A-4147-A177-3AD203B41FA5}">
                      <a16:colId xmlns:a16="http://schemas.microsoft.com/office/drawing/2014/main" val="103951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4961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- 2020-08-12 11:00:01</a:t>
                      </a:r>
                      <a:r>
                        <a:rPr kumimoji="0" lang="en-US" sz="1000" b="0" i="0" u="none" strike="noStrike" kern="1200" cap="none" spc="0" normalizeH="0" baseline="0" noProof="0">
                          <a:ln>
                            <a:noFill/>
                          </a:ln>
                          <a:solidFill>
                            <a:prstClr val="black"/>
                          </a:solidFill>
                          <a:effectLst/>
                          <a:uLnTx/>
                          <a:uFillTx/>
                          <a:latin typeface="+mn-lt"/>
                          <a:ea typeface="+mn-ea"/>
                          <a:cs typeface="+mn-cs"/>
                        </a:rPr>
                        <a:t>
 Nak tengok wayang dekat rumah tapi tak ada bertih jagung? Tak ada hal lah. Buttercup boleh bantu anda!
#ResipiButtercup #SedapDenganButtercup
Bertih Jagung Karamel Buttercup
Bahan-bahan:
1 sudu besar Buttercup
Minyak masak secukupnya  
3 genggam bertih jagung
1 sudu kecil garam
Untuk karamel:
1 sudu besar Buttercup
50ml air
1 mangkuk gula perang
Arahan:
1. Panaskan minyak kemudian masukkan Buttercup. Kacau sehingga sebati dan masukkan bertih jagung dalam periuk.
2. Pastikan periuk ditutup kerana ia akan meletup-letup. Proses ini akan mengambil masa dalam 8 minit.
3. Setelah bertih jagung masak sepenuhnya, tutup api, masukkan garam dan gaulkan sehingga sebati kemudian ketepikan.
4. Untuk karamel, masukkan air dan gula di dalam kuali dengan menggunakan api yang kecil sehingga kelihatan perang keemasan. 
5. Kemudian masukkan Buttercup dan gaulkan sehingga likat.
6. Kemudian tuang dalam bertih jagung tadi, gaulkan sedikit demi sedikit dengan cepat kerana karamel mudah melekat. 
Sumbe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432486"/>
                  </a:ext>
                </a:extLst>
              </a:tr>
            </a:tbl>
          </a:graphicData>
        </a:graphic>
      </p:graphicFrame>
      <p:sp>
        <p:nvSpPr>
          <p:cNvPr id="4" name="Text Placeholder 3">
            <a:extLst>
              <a:ext uri="{FF2B5EF4-FFF2-40B4-BE49-F238E27FC236}">
                <a16:creationId xmlns:a16="http://schemas.microsoft.com/office/drawing/2014/main" id="{D4F63A84-CA9C-4FD6-AF0D-DAFF81D22B7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891070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3803-D2A4-4819-9654-6B31460AA739}"/>
              </a:ext>
            </a:extLst>
          </p:cNvPr>
          <p:cNvSpPr>
            <a:spLocks noGrp="1"/>
          </p:cNvSpPr>
          <p:nvPr>
            <p:ph type="title"/>
          </p:nvPr>
        </p:nvSpPr>
        <p:spPr/>
        <p:txBody>
          <a:bodyPr/>
          <a:lstStyle/>
          <a:p>
            <a:r>
              <a:rPr lang="en-US"/>
              <a:t>Facebook Own Posts Table | Buttercup Malaysia - 11 of 23</a:t>
            </a:r>
          </a:p>
        </p:txBody>
      </p:sp>
      <p:graphicFrame>
        <p:nvGraphicFramePr>
          <p:cNvPr id="5" name="Table Placeholder 4">
            <a:extLst>
              <a:ext uri="{FF2B5EF4-FFF2-40B4-BE49-F238E27FC236}">
                <a16:creationId xmlns:a16="http://schemas.microsoft.com/office/drawing/2014/main" id="{49287FBA-9501-4C6E-A427-54767088B596}"/>
              </a:ext>
            </a:extLst>
          </p:cNvPr>
          <p:cNvGraphicFramePr>
            <a:graphicFrameLocks noGrp="1"/>
          </p:cNvGraphicFramePr>
          <p:nvPr>
            <p:ph type="tbl" sz="quarter" idx="13"/>
            <p:extLst>
              <p:ext uri="{D42A27DB-BD31-4B8C-83A1-F6EECF244321}">
                <p14:modId xmlns:p14="http://schemas.microsoft.com/office/powerpoint/2010/main" val="271607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13278405"/>
                    </a:ext>
                  </a:extLst>
                </a:gridCol>
                <a:gridCol w="740664">
                  <a:extLst>
                    <a:ext uri="{9D8B030D-6E8A-4147-A177-3AD203B41FA5}">
                      <a16:colId xmlns:a16="http://schemas.microsoft.com/office/drawing/2014/main" val="3898437126"/>
                    </a:ext>
                  </a:extLst>
                </a:gridCol>
                <a:gridCol w="740664">
                  <a:extLst>
                    <a:ext uri="{9D8B030D-6E8A-4147-A177-3AD203B41FA5}">
                      <a16:colId xmlns:a16="http://schemas.microsoft.com/office/drawing/2014/main" val="240755676"/>
                    </a:ext>
                  </a:extLst>
                </a:gridCol>
                <a:gridCol w="740664">
                  <a:extLst>
                    <a:ext uri="{9D8B030D-6E8A-4147-A177-3AD203B41FA5}">
                      <a16:colId xmlns:a16="http://schemas.microsoft.com/office/drawing/2014/main" val="3866541934"/>
                    </a:ext>
                  </a:extLst>
                </a:gridCol>
                <a:gridCol w="740664">
                  <a:extLst>
                    <a:ext uri="{9D8B030D-6E8A-4147-A177-3AD203B41FA5}">
                      <a16:colId xmlns:a16="http://schemas.microsoft.com/office/drawing/2014/main" val="3731227376"/>
                    </a:ext>
                  </a:extLst>
                </a:gridCol>
                <a:gridCol w="740664">
                  <a:extLst>
                    <a:ext uri="{9D8B030D-6E8A-4147-A177-3AD203B41FA5}">
                      <a16:colId xmlns:a16="http://schemas.microsoft.com/office/drawing/2014/main" val="581730313"/>
                    </a:ext>
                  </a:extLst>
                </a:gridCol>
                <a:gridCol w="740664">
                  <a:extLst>
                    <a:ext uri="{9D8B030D-6E8A-4147-A177-3AD203B41FA5}">
                      <a16:colId xmlns:a16="http://schemas.microsoft.com/office/drawing/2014/main" val="3930236533"/>
                    </a:ext>
                  </a:extLst>
                </a:gridCol>
                <a:gridCol w="740664">
                  <a:extLst>
                    <a:ext uri="{9D8B030D-6E8A-4147-A177-3AD203B41FA5}">
                      <a16:colId xmlns:a16="http://schemas.microsoft.com/office/drawing/2014/main" val="247070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173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- 2020-08-11 20:00:01</a:t>
                      </a:r>
                      <a:r>
                        <a:rPr kumimoji="0" lang="en-US" sz="1000" b="0" i="0" u="none" strike="noStrike" kern="1200" cap="none" spc="0" normalizeH="0" baseline="0" noProof="0">
                          <a:ln>
                            <a:noFill/>
                          </a:ln>
                          <a:solidFill>
                            <a:prstClr val="black"/>
                          </a:solidFill>
                          <a:effectLst/>
                          <a:uLnTx/>
                          <a:uFillTx/>
                          <a:latin typeface="+mn-lt"/>
                          <a:ea typeface="+mn-ea"/>
                          <a:cs typeface="+mn-cs"/>
                        </a:rPr>
                        <a:t>
 Raja segala buah-buahan kembali! Hari ini Buttercup akan kongsikan resipi crêpe durian. Untuk penggemar durian, jangan lepaskan peluang anda untuk mencuba!
#ResipiButtercup #SedapDenganButtercup
Crêpe Durian Buttercup
Bahan-bahan:
15g Buttercup (dicairkan)
200ml susu
1 biji telur
5ml esen vanila
35g tepung
Setitik pewarna kuning
Krim durian:
100ml krim putar
50g isi durian
Arahan:
1. Satukan susu, telur, esen vanila, Buttercup dan tepung di dalam mangkuk. Gaul sehingga sebati.
2. Masukkan setitik pewarna kuning dan gaulkan lagi sehingga sebati.
3. Panaskan kuali dan masukkan adunan tadi, masak sehingga berwarna perang keemasan pada kedua-dua sisi. Kemudian, ketepikan.
4. Putarkan krim putar sehingga kental dan paipkan di atas kulit crêpe tadi. Setelah itu, masukkan isi durian dan balutkan.
5. Sejukkan selama satu jam dan siap untuk dinikmati! 
Resipi ini dibawakan khas untuk anda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108265"/>
                  </a:ext>
                </a:extLst>
              </a:tr>
            </a:tbl>
          </a:graphicData>
        </a:graphic>
      </p:graphicFrame>
      <p:sp>
        <p:nvSpPr>
          <p:cNvPr id="4" name="Text Placeholder 3">
            <a:extLst>
              <a:ext uri="{FF2B5EF4-FFF2-40B4-BE49-F238E27FC236}">
                <a16:creationId xmlns:a16="http://schemas.microsoft.com/office/drawing/2014/main" id="{C5BC88C4-F909-4F91-9B6B-B49F7447CDD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49429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9226B-A670-4A46-A5A6-D9F785E24983}"/>
              </a:ext>
            </a:extLst>
          </p:cNvPr>
          <p:cNvSpPr>
            <a:spLocks noGrp="1"/>
          </p:cNvSpPr>
          <p:nvPr>
            <p:ph type="title"/>
          </p:nvPr>
        </p:nvSpPr>
        <p:spPr/>
        <p:txBody>
          <a:bodyPr/>
          <a:lstStyle/>
          <a:p>
            <a:r>
              <a:rPr lang="en-US"/>
              <a:t>Facebook Own Posts Table | Buttercup Malaysia - 12 of 23</a:t>
            </a:r>
          </a:p>
        </p:txBody>
      </p:sp>
      <p:graphicFrame>
        <p:nvGraphicFramePr>
          <p:cNvPr id="5" name="Table Placeholder 4">
            <a:extLst>
              <a:ext uri="{FF2B5EF4-FFF2-40B4-BE49-F238E27FC236}">
                <a16:creationId xmlns:a16="http://schemas.microsoft.com/office/drawing/2014/main" id="{5BAE60B8-FC2D-4F7E-963C-F6822B8D32BC}"/>
              </a:ext>
            </a:extLst>
          </p:cNvPr>
          <p:cNvGraphicFramePr>
            <a:graphicFrameLocks noGrp="1"/>
          </p:cNvGraphicFramePr>
          <p:nvPr>
            <p:ph type="tbl" sz="quarter" idx="13"/>
            <p:extLst>
              <p:ext uri="{D42A27DB-BD31-4B8C-83A1-F6EECF244321}">
                <p14:modId xmlns:p14="http://schemas.microsoft.com/office/powerpoint/2010/main" val="286783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100416"/>
                    </a:ext>
                  </a:extLst>
                </a:gridCol>
                <a:gridCol w="740664">
                  <a:extLst>
                    <a:ext uri="{9D8B030D-6E8A-4147-A177-3AD203B41FA5}">
                      <a16:colId xmlns:a16="http://schemas.microsoft.com/office/drawing/2014/main" val="1700779357"/>
                    </a:ext>
                  </a:extLst>
                </a:gridCol>
                <a:gridCol w="740664">
                  <a:extLst>
                    <a:ext uri="{9D8B030D-6E8A-4147-A177-3AD203B41FA5}">
                      <a16:colId xmlns:a16="http://schemas.microsoft.com/office/drawing/2014/main" val="2495708025"/>
                    </a:ext>
                  </a:extLst>
                </a:gridCol>
                <a:gridCol w="740664">
                  <a:extLst>
                    <a:ext uri="{9D8B030D-6E8A-4147-A177-3AD203B41FA5}">
                      <a16:colId xmlns:a16="http://schemas.microsoft.com/office/drawing/2014/main" val="2228773160"/>
                    </a:ext>
                  </a:extLst>
                </a:gridCol>
                <a:gridCol w="740664">
                  <a:extLst>
                    <a:ext uri="{9D8B030D-6E8A-4147-A177-3AD203B41FA5}">
                      <a16:colId xmlns:a16="http://schemas.microsoft.com/office/drawing/2014/main" val="1448660798"/>
                    </a:ext>
                  </a:extLst>
                </a:gridCol>
                <a:gridCol w="740664">
                  <a:extLst>
                    <a:ext uri="{9D8B030D-6E8A-4147-A177-3AD203B41FA5}">
                      <a16:colId xmlns:a16="http://schemas.microsoft.com/office/drawing/2014/main" val="3846885817"/>
                    </a:ext>
                  </a:extLst>
                </a:gridCol>
                <a:gridCol w="740664">
                  <a:extLst>
                    <a:ext uri="{9D8B030D-6E8A-4147-A177-3AD203B41FA5}">
                      <a16:colId xmlns:a16="http://schemas.microsoft.com/office/drawing/2014/main" val="2853557896"/>
                    </a:ext>
                  </a:extLst>
                </a:gridCol>
                <a:gridCol w="740664">
                  <a:extLst>
                    <a:ext uri="{9D8B030D-6E8A-4147-A177-3AD203B41FA5}">
                      <a16:colId xmlns:a16="http://schemas.microsoft.com/office/drawing/2014/main" val="287350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182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- 2020-08-09 20:00:43</a:t>
                      </a:r>
                      <a:r>
                        <a:rPr kumimoji="0" lang="en-US" sz="1000" b="0" i="0" u="none" strike="noStrike" kern="1200" cap="none" spc="0" normalizeH="0" baseline="0" noProof="0">
                          <a:ln>
                            <a:noFill/>
                          </a:ln>
                          <a:solidFill>
                            <a:prstClr val="black"/>
                          </a:solidFill>
                          <a:effectLst/>
                          <a:uLnTx/>
                          <a:uFillTx/>
                          <a:latin typeface="+mn-lt"/>
                          <a:ea typeface="+mn-ea"/>
                          <a:cs typeface="+mn-cs"/>
                        </a:rPr>
                        <a:t>
 Anda nampak tak apa yang Buttercup nampak? Kalau nampak, tag rakan-rakan anda supaya mereka pun boleh nantikan resipi ini bersama. Satu hari sahaja lagi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3902484"/>
                  </a:ext>
                </a:extLst>
              </a:tr>
            </a:tbl>
          </a:graphicData>
        </a:graphic>
      </p:graphicFrame>
      <p:sp>
        <p:nvSpPr>
          <p:cNvPr id="4" name="Text Placeholder 3">
            <a:extLst>
              <a:ext uri="{FF2B5EF4-FFF2-40B4-BE49-F238E27FC236}">
                <a16:creationId xmlns:a16="http://schemas.microsoft.com/office/drawing/2014/main" id="{08CCD8BE-12B2-4C99-88C2-C681353FF41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849521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C71E-5873-4126-9828-0D40C417CB26}"/>
              </a:ext>
            </a:extLst>
          </p:cNvPr>
          <p:cNvSpPr>
            <a:spLocks noGrp="1"/>
          </p:cNvSpPr>
          <p:nvPr>
            <p:ph type="title"/>
          </p:nvPr>
        </p:nvSpPr>
        <p:spPr/>
        <p:txBody>
          <a:bodyPr/>
          <a:lstStyle/>
          <a:p>
            <a:r>
              <a:rPr lang="en-US"/>
              <a:t>Facebook Own Posts Table | Buttercup Malaysia - 13 of 23</a:t>
            </a:r>
          </a:p>
        </p:txBody>
      </p:sp>
      <p:graphicFrame>
        <p:nvGraphicFramePr>
          <p:cNvPr id="5" name="Table Placeholder 4">
            <a:extLst>
              <a:ext uri="{FF2B5EF4-FFF2-40B4-BE49-F238E27FC236}">
                <a16:creationId xmlns:a16="http://schemas.microsoft.com/office/drawing/2014/main" id="{3203A9EB-9AEF-430B-AAEE-D8CF76BC1625}"/>
              </a:ext>
            </a:extLst>
          </p:cNvPr>
          <p:cNvGraphicFramePr>
            <a:graphicFrameLocks noGrp="1"/>
          </p:cNvGraphicFramePr>
          <p:nvPr>
            <p:ph type="tbl" sz="quarter" idx="13"/>
            <p:extLst>
              <p:ext uri="{D42A27DB-BD31-4B8C-83A1-F6EECF244321}">
                <p14:modId xmlns:p14="http://schemas.microsoft.com/office/powerpoint/2010/main" val="383295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51336867"/>
                    </a:ext>
                  </a:extLst>
                </a:gridCol>
                <a:gridCol w="740664">
                  <a:extLst>
                    <a:ext uri="{9D8B030D-6E8A-4147-A177-3AD203B41FA5}">
                      <a16:colId xmlns:a16="http://schemas.microsoft.com/office/drawing/2014/main" val="3516037544"/>
                    </a:ext>
                  </a:extLst>
                </a:gridCol>
                <a:gridCol w="740664">
                  <a:extLst>
                    <a:ext uri="{9D8B030D-6E8A-4147-A177-3AD203B41FA5}">
                      <a16:colId xmlns:a16="http://schemas.microsoft.com/office/drawing/2014/main" val="2054402664"/>
                    </a:ext>
                  </a:extLst>
                </a:gridCol>
                <a:gridCol w="740664">
                  <a:extLst>
                    <a:ext uri="{9D8B030D-6E8A-4147-A177-3AD203B41FA5}">
                      <a16:colId xmlns:a16="http://schemas.microsoft.com/office/drawing/2014/main" val="3264252424"/>
                    </a:ext>
                  </a:extLst>
                </a:gridCol>
                <a:gridCol w="740664">
                  <a:extLst>
                    <a:ext uri="{9D8B030D-6E8A-4147-A177-3AD203B41FA5}">
                      <a16:colId xmlns:a16="http://schemas.microsoft.com/office/drawing/2014/main" val="3975077926"/>
                    </a:ext>
                  </a:extLst>
                </a:gridCol>
                <a:gridCol w="740664">
                  <a:extLst>
                    <a:ext uri="{9D8B030D-6E8A-4147-A177-3AD203B41FA5}">
                      <a16:colId xmlns:a16="http://schemas.microsoft.com/office/drawing/2014/main" val="626193578"/>
                    </a:ext>
                  </a:extLst>
                </a:gridCol>
                <a:gridCol w="740664">
                  <a:extLst>
                    <a:ext uri="{9D8B030D-6E8A-4147-A177-3AD203B41FA5}">
                      <a16:colId xmlns:a16="http://schemas.microsoft.com/office/drawing/2014/main" val="582270868"/>
                    </a:ext>
                  </a:extLst>
                </a:gridCol>
                <a:gridCol w="740664">
                  <a:extLst>
                    <a:ext uri="{9D8B030D-6E8A-4147-A177-3AD203B41FA5}">
                      <a16:colId xmlns:a16="http://schemas.microsoft.com/office/drawing/2014/main" val="262647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453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- 2020-08-07 16:39:41</a:t>
                      </a:r>
                      <a:r>
                        <a:rPr kumimoji="0" lang="en-US" sz="1000" b="0" i="0" u="none" strike="noStrike" kern="1200" cap="none" spc="0" normalizeH="0" baseline="0" noProof="0">
                          <a:ln>
                            <a:noFill/>
                          </a:ln>
                          <a:solidFill>
                            <a:prstClr val="black"/>
                          </a:solidFill>
                          <a:effectLst/>
                          <a:uLnTx/>
                          <a:uFillTx/>
                          <a:latin typeface="+mn-lt"/>
                          <a:ea typeface="+mn-ea"/>
                          <a:cs typeface="+mn-cs"/>
                        </a:rPr>
                        <a:t>
 Bosan dengan pencuci mulut seperti kek dan puding? Jom cuba coklat mousse klasik ini dengan Buttercup! 
#ResipiButtercup #SedapDenganButtercup
Coklat Mousse Klasik Buttercup
Bahan-bahan:
25g Buttercup
200g coklat masakan pilihan
3 biji telur, dipisahkan
1 sudu kecil esen vanila
310ml krim putar 
Arahan:
1. Campurkan Buttercup dan coklat bersama 60ml krim putar di dalam mangkuk tahan panas dan letakkan di atas periuk berisi air yang mendidih untuk dicairkan. Kacau sehingga larut dan biarkan selama 5 minit.
2. Kacau kuning telur dan esen vanilla dan campurkan sekali ke dalam adunan coklat tadi. 
3. Dalam bekas lain, masukkan lebihan krim putar dan pukul menggunakan mesin sehingga kental. 
4. Gunakan sudu untuk menggaulkan krim putar dan adunan coklat secara perlahan-lahan. 
5. Kemudian, di dalam mangkuk yang bersih dan kering, pukul putih telur menggunakan mesin (pastikan pemukul elektrik bersih) sampai kental. 
6. Campurkan adunan krim putar dan putih telur tadi. Masukkan sedikit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5529754"/>
                  </a:ext>
                </a:extLst>
              </a:tr>
            </a:tbl>
          </a:graphicData>
        </a:graphic>
      </p:graphicFrame>
      <p:sp>
        <p:nvSpPr>
          <p:cNvPr id="4" name="Text Placeholder 3">
            <a:extLst>
              <a:ext uri="{FF2B5EF4-FFF2-40B4-BE49-F238E27FC236}">
                <a16:creationId xmlns:a16="http://schemas.microsoft.com/office/drawing/2014/main" id="{8E609282-37EB-4F3A-B70D-77F4067F70C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00118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27194-433E-40B6-8D07-08AE602CFF12}"/>
              </a:ext>
            </a:extLst>
          </p:cNvPr>
          <p:cNvSpPr>
            <a:spLocks noGrp="1"/>
          </p:cNvSpPr>
          <p:nvPr>
            <p:ph type="title"/>
          </p:nvPr>
        </p:nvSpPr>
        <p:spPr/>
        <p:txBody>
          <a:bodyPr/>
          <a:lstStyle/>
          <a:p>
            <a:r>
              <a:rPr lang="en-US"/>
              <a:t>Facebook Own Posts Table | Buttercup Malaysia - 14 of 23</a:t>
            </a:r>
          </a:p>
        </p:txBody>
      </p:sp>
      <p:graphicFrame>
        <p:nvGraphicFramePr>
          <p:cNvPr id="5" name="Table Placeholder 4">
            <a:extLst>
              <a:ext uri="{FF2B5EF4-FFF2-40B4-BE49-F238E27FC236}">
                <a16:creationId xmlns:a16="http://schemas.microsoft.com/office/drawing/2014/main" id="{5CE0552F-CC40-4D23-B02A-BAF7529388FA}"/>
              </a:ext>
            </a:extLst>
          </p:cNvPr>
          <p:cNvGraphicFramePr>
            <a:graphicFrameLocks noGrp="1"/>
          </p:cNvGraphicFramePr>
          <p:nvPr>
            <p:ph type="tbl" sz="quarter" idx="13"/>
            <p:extLst>
              <p:ext uri="{D42A27DB-BD31-4B8C-83A1-F6EECF244321}">
                <p14:modId xmlns:p14="http://schemas.microsoft.com/office/powerpoint/2010/main" val="310100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67578648"/>
                    </a:ext>
                  </a:extLst>
                </a:gridCol>
                <a:gridCol w="740664">
                  <a:extLst>
                    <a:ext uri="{9D8B030D-6E8A-4147-A177-3AD203B41FA5}">
                      <a16:colId xmlns:a16="http://schemas.microsoft.com/office/drawing/2014/main" val="816193645"/>
                    </a:ext>
                  </a:extLst>
                </a:gridCol>
                <a:gridCol w="740664">
                  <a:extLst>
                    <a:ext uri="{9D8B030D-6E8A-4147-A177-3AD203B41FA5}">
                      <a16:colId xmlns:a16="http://schemas.microsoft.com/office/drawing/2014/main" val="2640820873"/>
                    </a:ext>
                  </a:extLst>
                </a:gridCol>
                <a:gridCol w="740664">
                  <a:extLst>
                    <a:ext uri="{9D8B030D-6E8A-4147-A177-3AD203B41FA5}">
                      <a16:colId xmlns:a16="http://schemas.microsoft.com/office/drawing/2014/main" val="3733335331"/>
                    </a:ext>
                  </a:extLst>
                </a:gridCol>
                <a:gridCol w="740664">
                  <a:extLst>
                    <a:ext uri="{9D8B030D-6E8A-4147-A177-3AD203B41FA5}">
                      <a16:colId xmlns:a16="http://schemas.microsoft.com/office/drawing/2014/main" val="3217371026"/>
                    </a:ext>
                  </a:extLst>
                </a:gridCol>
                <a:gridCol w="740664">
                  <a:extLst>
                    <a:ext uri="{9D8B030D-6E8A-4147-A177-3AD203B41FA5}">
                      <a16:colId xmlns:a16="http://schemas.microsoft.com/office/drawing/2014/main" val="4193840973"/>
                    </a:ext>
                  </a:extLst>
                </a:gridCol>
                <a:gridCol w="740664">
                  <a:extLst>
                    <a:ext uri="{9D8B030D-6E8A-4147-A177-3AD203B41FA5}">
                      <a16:colId xmlns:a16="http://schemas.microsoft.com/office/drawing/2014/main" val="2199448856"/>
                    </a:ext>
                  </a:extLst>
                </a:gridCol>
                <a:gridCol w="740664">
                  <a:extLst>
                    <a:ext uri="{9D8B030D-6E8A-4147-A177-3AD203B41FA5}">
                      <a16:colId xmlns:a16="http://schemas.microsoft.com/office/drawing/2014/main" val="3513029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403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- 2020-08-05 11:00:01</a:t>
                      </a:r>
                      <a:r>
                        <a:rPr kumimoji="0" lang="en-US" sz="1000" b="0" i="0" u="none" strike="noStrike" kern="1200" cap="none" spc="0" normalizeH="0" baseline="0" noProof="0">
                          <a:ln>
                            <a:noFill/>
                          </a:ln>
                          <a:solidFill>
                            <a:prstClr val="black"/>
                          </a:solidFill>
                          <a:effectLst/>
                          <a:uLnTx/>
                          <a:uFillTx/>
                          <a:latin typeface="+mn-lt"/>
                          <a:ea typeface="+mn-ea"/>
                          <a:cs typeface="+mn-cs"/>
                        </a:rPr>
                        <a:t>
 Dalam musim PKPP ni, mesti ramai yang sedang cuba belajar untuk membuat kek kan? Terutama yang ada anak kecil. Pasti seronok untuk memasak bersama, lagi-lagi dengan Buttercup anda pasti akan membuatkan seisi keluarga tersenyum. 
Jadi, Buttercup nak kongsikan satu resipi yang sesuai untuk untuk kanak-kanak. Bolehlah ibu-ibu di luar sana cuba.
#ResipiButtercup #SedapDenganButtercup
Kek Cawan Pelangi Buttercup
Bahan-bahan: 
110g Buttercup, dilembutkan
110g gula kastor
110g tepung 
2 sudu kecil serbuk penaik
1/4 sudu kecil garam
2 biji telur 
1 sudu kecil esen vanila
Untuk aising: 
110g Buttercup 
110g gula aising
Sedikit pewarna
Arahan: 
1. Panaskan ketuhar hingga 180°C dan sediakan kertas kek cawan untuk digunakan nanti.
2. Masukkan Buttercup dan gula ke dalam mangkuk dan pukul sehingga kental.
3. Ayak tepung, serbuk penaik dan garam ke dalam mangkuk. Kemudian masukkan telur dan esen vanila, pukul sehingga sebati.
4. Masukkan campuran yang telah siap ke dalam kertas kek cawan
5. 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866501"/>
                  </a:ext>
                </a:extLst>
              </a:tr>
            </a:tbl>
          </a:graphicData>
        </a:graphic>
      </p:graphicFrame>
      <p:sp>
        <p:nvSpPr>
          <p:cNvPr id="4" name="Text Placeholder 3">
            <a:extLst>
              <a:ext uri="{FF2B5EF4-FFF2-40B4-BE49-F238E27FC236}">
                <a16:creationId xmlns:a16="http://schemas.microsoft.com/office/drawing/2014/main" id="{D0EB24AC-E53E-443B-8D4E-403E795834E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883976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302E-32F2-4CCC-9103-145B8781567D}"/>
              </a:ext>
            </a:extLst>
          </p:cNvPr>
          <p:cNvSpPr>
            <a:spLocks noGrp="1"/>
          </p:cNvSpPr>
          <p:nvPr>
            <p:ph type="title"/>
          </p:nvPr>
        </p:nvSpPr>
        <p:spPr/>
        <p:txBody>
          <a:bodyPr/>
          <a:lstStyle/>
          <a:p>
            <a:r>
              <a:rPr lang="en-US"/>
              <a:t>Facebook Own Posts Table | Buttercup Malaysia - 15 of 23</a:t>
            </a:r>
          </a:p>
        </p:txBody>
      </p:sp>
      <p:graphicFrame>
        <p:nvGraphicFramePr>
          <p:cNvPr id="5" name="Table Placeholder 4">
            <a:extLst>
              <a:ext uri="{FF2B5EF4-FFF2-40B4-BE49-F238E27FC236}">
                <a16:creationId xmlns:a16="http://schemas.microsoft.com/office/drawing/2014/main" id="{2BD3890B-27C0-4587-A022-EFDF5FE83E5E}"/>
              </a:ext>
            </a:extLst>
          </p:cNvPr>
          <p:cNvGraphicFramePr>
            <a:graphicFrameLocks noGrp="1"/>
          </p:cNvGraphicFramePr>
          <p:nvPr>
            <p:ph type="tbl" sz="quarter" idx="13"/>
            <p:extLst>
              <p:ext uri="{D42A27DB-BD31-4B8C-83A1-F6EECF244321}">
                <p14:modId xmlns:p14="http://schemas.microsoft.com/office/powerpoint/2010/main" val="171924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75773962"/>
                    </a:ext>
                  </a:extLst>
                </a:gridCol>
                <a:gridCol w="740664">
                  <a:extLst>
                    <a:ext uri="{9D8B030D-6E8A-4147-A177-3AD203B41FA5}">
                      <a16:colId xmlns:a16="http://schemas.microsoft.com/office/drawing/2014/main" val="2454520871"/>
                    </a:ext>
                  </a:extLst>
                </a:gridCol>
                <a:gridCol w="740664">
                  <a:extLst>
                    <a:ext uri="{9D8B030D-6E8A-4147-A177-3AD203B41FA5}">
                      <a16:colId xmlns:a16="http://schemas.microsoft.com/office/drawing/2014/main" val="259442299"/>
                    </a:ext>
                  </a:extLst>
                </a:gridCol>
                <a:gridCol w="740664">
                  <a:extLst>
                    <a:ext uri="{9D8B030D-6E8A-4147-A177-3AD203B41FA5}">
                      <a16:colId xmlns:a16="http://schemas.microsoft.com/office/drawing/2014/main" val="2646696027"/>
                    </a:ext>
                  </a:extLst>
                </a:gridCol>
                <a:gridCol w="740664">
                  <a:extLst>
                    <a:ext uri="{9D8B030D-6E8A-4147-A177-3AD203B41FA5}">
                      <a16:colId xmlns:a16="http://schemas.microsoft.com/office/drawing/2014/main" val="3832163119"/>
                    </a:ext>
                  </a:extLst>
                </a:gridCol>
                <a:gridCol w="740664">
                  <a:extLst>
                    <a:ext uri="{9D8B030D-6E8A-4147-A177-3AD203B41FA5}">
                      <a16:colId xmlns:a16="http://schemas.microsoft.com/office/drawing/2014/main" val="2349118011"/>
                    </a:ext>
                  </a:extLst>
                </a:gridCol>
                <a:gridCol w="740664">
                  <a:extLst>
                    <a:ext uri="{9D8B030D-6E8A-4147-A177-3AD203B41FA5}">
                      <a16:colId xmlns:a16="http://schemas.microsoft.com/office/drawing/2014/main" val="1251813868"/>
                    </a:ext>
                  </a:extLst>
                </a:gridCol>
                <a:gridCol w="740664">
                  <a:extLst>
                    <a:ext uri="{9D8B030D-6E8A-4147-A177-3AD203B41FA5}">
                      <a16:colId xmlns:a16="http://schemas.microsoft.com/office/drawing/2014/main" val="184895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44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20:00:01</a:t>
                      </a:r>
                      <a:r>
                        <a:rPr kumimoji="0" lang="en-US" sz="1000" b="0" i="0" u="none" strike="noStrike" kern="1200" cap="none" spc="0" normalizeH="0" baseline="0" noProof="0">
                          <a:ln>
                            <a:noFill/>
                          </a:ln>
                          <a:solidFill>
                            <a:prstClr val="black"/>
                          </a:solidFill>
                          <a:effectLst/>
                          <a:uLnTx/>
                          <a:uFillTx/>
                          <a:latin typeface="+mn-lt"/>
                          <a:ea typeface="+mn-ea"/>
                          <a:cs typeface="+mn-cs"/>
                        </a:rPr>
                        <a:t>
 Pada musim Hari Raya Aidiladha ini, Buttercup ingin kongsikan resipi yang diinspirasikan daripada kuih onde-onde! Mungkin masih ada yang tak dapat nak balik kampung, cubalah resipi ini untuk kurangkan rasa rindu di kampung halaman. 
Tinggalkan komen anda sekiranya menjadi dan tag rakan-rakan yang ingin mencuba!
#ResipiButtercup #SedapDenganButtercup
Kek Keju Onde-Onde Buttercup 
Bahan-bahan
Kek span pandan:
80g Buttercup, dicairkan
150g tepung gandum
1 sudu kecil serbuk penaik
4 helai daun pandan
80ml santan
Sedikit pewarna hijau
1 sudu kecil perasa pandan 
5 biji telur 
150g gula halus
1 sudu besar ovellet
Sirap gula melaka: 
1/2 cawan gula melaka
1/2 cawan air
1 helai daun pandan disimpul
1 sudu besar tepung jagung
Krim keju gula melaka:
12g gelatin
45ml air
250g krim keju
60g gula aising
200ml sirap gula Melaka
300g krim putar
Arahan:
1. Untuk kek span pandan, mulakan dengan mengayak tepung gandum dan serbuk penaik kemudian ketepikan.  
2. Cuci daun pandan dengan bersih 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7781540"/>
                  </a:ext>
                </a:extLst>
              </a:tr>
            </a:tbl>
          </a:graphicData>
        </a:graphic>
      </p:graphicFrame>
      <p:sp>
        <p:nvSpPr>
          <p:cNvPr id="4" name="Text Placeholder 3">
            <a:extLst>
              <a:ext uri="{FF2B5EF4-FFF2-40B4-BE49-F238E27FC236}">
                <a16:creationId xmlns:a16="http://schemas.microsoft.com/office/drawing/2014/main" id="{915AF24B-63C6-4D0A-9A96-2A812A42450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53168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4F54-1910-413F-86E1-B7CB64E9AA91}"/>
              </a:ext>
            </a:extLst>
          </p:cNvPr>
          <p:cNvSpPr>
            <a:spLocks noGrp="1"/>
          </p:cNvSpPr>
          <p:nvPr>
            <p:ph type="title"/>
          </p:nvPr>
        </p:nvSpPr>
        <p:spPr/>
        <p:txBody>
          <a:bodyPr/>
          <a:lstStyle/>
          <a:p>
            <a:r>
              <a:rPr lang="en-US"/>
              <a:t>Facebook Own Posts Table | Buttercup Malaysia - 16 of 23</a:t>
            </a:r>
          </a:p>
        </p:txBody>
      </p:sp>
      <p:graphicFrame>
        <p:nvGraphicFramePr>
          <p:cNvPr id="5" name="Table Placeholder 4">
            <a:extLst>
              <a:ext uri="{FF2B5EF4-FFF2-40B4-BE49-F238E27FC236}">
                <a16:creationId xmlns:a16="http://schemas.microsoft.com/office/drawing/2014/main" id="{4863B114-22F8-457A-9432-F0DB2E8CB445}"/>
              </a:ext>
            </a:extLst>
          </p:cNvPr>
          <p:cNvGraphicFramePr>
            <a:graphicFrameLocks noGrp="1"/>
          </p:cNvGraphicFramePr>
          <p:nvPr>
            <p:ph type="tbl" sz="quarter" idx="13"/>
            <p:extLst>
              <p:ext uri="{D42A27DB-BD31-4B8C-83A1-F6EECF244321}">
                <p14:modId xmlns:p14="http://schemas.microsoft.com/office/powerpoint/2010/main" val="395572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12600994"/>
                    </a:ext>
                  </a:extLst>
                </a:gridCol>
                <a:gridCol w="740664">
                  <a:extLst>
                    <a:ext uri="{9D8B030D-6E8A-4147-A177-3AD203B41FA5}">
                      <a16:colId xmlns:a16="http://schemas.microsoft.com/office/drawing/2014/main" val="1059579236"/>
                    </a:ext>
                  </a:extLst>
                </a:gridCol>
                <a:gridCol w="740664">
                  <a:extLst>
                    <a:ext uri="{9D8B030D-6E8A-4147-A177-3AD203B41FA5}">
                      <a16:colId xmlns:a16="http://schemas.microsoft.com/office/drawing/2014/main" val="59142460"/>
                    </a:ext>
                  </a:extLst>
                </a:gridCol>
                <a:gridCol w="740664">
                  <a:extLst>
                    <a:ext uri="{9D8B030D-6E8A-4147-A177-3AD203B41FA5}">
                      <a16:colId xmlns:a16="http://schemas.microsoft.com/office/drawing/2014/main" val="2163344446"/>
                    </a:ext>
                  </a:extLst>
                </a:gridCol>
                <a:gridCol w="740664">
                  <a:extLst>
                    <a:ext uri="{9D8B030D-6E8A-4147-A177-3AD203B41FA5}">
                      <a16:colId xmlns:a16="http://schemas.microsoft.com/office/drawing/2014/main" val="1135742168"/>
                    </a:ext>
                  </a:extLst>
                </a:gridCol>
                <a:gridCol w="740664">
                  <a:extLst>
                    <a:ext uri="{9D8B030D-6E8A-4147-A177-3AD203B41FA5}">
                      <a16:colId xmlns:a16="http://schemas.microsoft.com/office/drawing/2014/main" val="1154513877"/>
                    </a:ext>
                  </a:extLst>
                </a:gridCol>
                <a:gridCol w="740664">
                  <a:extLst>
                    <a:ext uri="{9D8B030D-6E8A-4147-A177-3AD203B41FA5}">
                      <a16:colId xmlns:a16="http://schemas.microsoft.com/office/drawing/2014/main" val="3119829154"/>
                    </a:ext>
                  </a:extLst>
                </a:gridCol>
                <a:gridCol w="740664">
                  <a:extLst>
                    <a:ext uri="{9D8B030D-6E8A-4147-A177-3AD203B41FA5}">
                      <a16:colId xmlns:a16="http://schemas.microsoft.com/office/drawing/2014/main" val="300831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919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12:17:00</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Peraduan Sempurnanya Raya Buttercup untuk TF-Value-Mart🎉
Sila PM kami Nama Penuh, No IC, No Telefon, Emel dan Alamat anda untuk menerima hadiah daripada Buttercup Malaysia.
Kepada yang tidak berjaya, jangan berputus asa, sila cuba lagi di peraduan Buttercup yang akan datang!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1626966"/>
                  </a:ext>
                </a:extLst>
              </a:tr>
            </a:tbl>
          </a:graphicData>
        </a:graphic>
      </p:graphicFrame>
      <p:sp>
        <p:nvSpPr>
          <p:cNvPr id="4" name="Text Placeholder 3">
            <a:extLst>
              <a:ext uri="{FF2B5EF4-FFF2-40B4-BE49-F238E27FC236}">
                <a16:creationId xmlns:a16="http://schemas.microsoft.com/office/drawing/2014/main" id="{5FF7D364-8521-4E33-8166-2D7279D9D36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440842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0E68E-0356-46FC-B432-AC8092C59C4F}"/>
              </a:ext>
            </a:extLst>
          </p:cNvPr>
          <p:cNvSpPr>
            <a:spLocks noGrp="1"/>
          </p:cNvSpPr>
          <p:nvPr>
            <p:ph type="title"/>
          </p:nvPr>
        </p:nvSpPr>
        <p:spPr/>
        <p:txBody>
          <a:bodyPr/>
          <a:lstStyle/>
          <a:p>
            <a:r>
              <a:rPr lang="en-US"/>
              <a:t>Facebook Own Posts Table | Buttercup Malaysia - 17 of 23</a:t>
            </a:r>
          </a:p>
        </p:txBody>
      </p:sp>
      <p:graphicFrame>
        <p:nvGraphicFramePr>
          <p:cNvPr id="5" name="Table Placeholder 4">
            <a:extLst>
              <a:ext uri="{FF2B5EF4-FFF2-40B4-BE49-F238E27FC236}">
                <a16:creationId xmlns:a16="http://schemas.microsoft.com/office/drawing/2014/main" id="{6BA1E8A7-DD86-47EE-A0C5-B17EF229D1D9}"/>
              </a:ext>
            </a:extLst>
          </p:cNvPr>
          <p:cNvGraphicFramePr>
            <a:graphicFrameLocks noGrp="1"/>
          </p:cNvGraphicFramePr>
          <p:nvPr>
            <p:ph type="tbl" sz="quarter" idx="13"/>
            <p:extLst>
              <p:ext uri="{D42A27DB-BD31-4B8C-83A1-F6EECF244321}">
                <p14:modId xmlns:p14="http://schemas.microsoft.com/office/powerpoint/2010/main" val="169112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53634648"/>
                    </a:ext>
                  </a:extLst>
                </a:gridCol>
                <a:gridCol w="740664">
                  <a:extLst>
                    <a:ext uri="{9D8B030D-6E8A-4147-A177-3AD203B41FA5}">
                      <a16:colId xmlns:a16="http://schemas.microsoft.com/office/drawing/2014/main" val="3560511972"/>
                    </a:ext>
                  </a:extLst>
                </a:gridCol>
                <a:gridCol w="740664">
                  <a:extLst>
                    <a:ext uri="{9D8B030D-6E8A-4147-A177-3AD203B41FA5}">
                      <a16:colId xmlns:a16="http://schemas.microsoft.com/office/drawing/2014/main" val="1008837238"/>
                    </a:ext>
                  </a:extLst>
                </a:gridCol>
                <a:gridCol w="740664">
                  <a:extLst>
                    <a:ext uri="{9D8B030D-6E8A-4147-A177-3AD203B41FA5}">
                      <a16:colId xmlns:a16="http://schemas.microsoft.com/office/drawing/2014/main" val="924098246"/>
                    </a:ext>
                  </a:extLst>
                </a:gridCol>
                <a:gridCol w="740664">
                  <a:extLst>
                    <a:ext uri="{9D8B030D-6E8A-4147-A177-3AD203B41FA5}">
                      <a16:colId xmlns:a16="http://schemas.microsoft.com/office/drawing/2014/main" val="2898729552"/>
                    </a:ext>
                  </a:extLst>
                </a:gridCol>
                <a:gridCol w="740664">
                  <a:extLst>
                    <a:ext uri="{9D8B030D-6E8A-4147-A177-3AD203B41FA5}">
                      <a16:colId xmlns:a16="http://schemas.microsoft.com/office/drawing/2014/main" val="8601301"/>
                    </a:ext>
                  </a:extLst>
                </a:gridCol>
                <a:gridCol w="740664">
                  <a:extLst>
                    <a:ext uri="{9D8B030D-6E8A-4147-A177-3AD203B41FA5}">
                      <a16:colId xmlns:a16="http://schemas.microsoft.com/office/drawing/2014/main" val="1126340269"/>
                    </a:ext>
                  </a:extLst>
                </a:gridCol>
                <a:gridCol w="740664">
                  <a:extLst>
                    <a:ext uri="{9D8B030D-6E8A-4147-A177-3AD203B41FA5}">
                      <a16:colId xmlns:a16="http://schemas.microsoft.com/office/drawing/2014/main" val="82425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58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12:14:00</a:t>
                      </a:r>
                      <a:r>
                        <a:rPr kumimoji="0" lang="en-US" sz="1000" b="0" i="0" u="none" strike="noStrike" kern="1200" cap="none" spc="0" normalizeH="0" baseline="0" noProof="0">
                          <a:ln>
                            <a:noFill/>
                          </a:ln>
                          <a:solidFill>
                            <a:prstClr val="black"/>
                          </a:solidFill>
                          <a:effectLst/>
                          <a:uLnTx/>
                          <a:uFillTx/>
                          <a:latin typeface="+mn-lt"/>
                          <a:ea typeface="+mn-ea"/>
                          <a:cs typeface="+mn-cs"/>
                        </a:rPr>
                        <a:t>
 Tahniah! Anda telah terpilih sebagai pemenang Peraduan Sempurnanya Raya Buttercup Malaysia untuk pasaraya Mydin!
Jangan lupa PM kami Nama Penuh, No IC, No Telefon, Emel dan Alamat anda untuk menerima hadiah daripada Buttercup Malaysia.
Like dan Follow Buttercup Malaysia untuk menyertai peraduan yang akan datang dan merebut peluang untuk menang hadiah.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0951666"/>
                  </a:ext>
                </a:extLst>
              </a:tr>
            </a:tbl>
          </a:graphicData>
        </a:graphic>
      </p:graphicFrame>
      <p:sp>
        <p:nvSpPr>
          <p:cNvPr id="4" name="Text Placeholder 3">
            <a:extLst>
              <a:ext uri="{FF2B5EF4-FFF2-40B4-BE49-F238E27FC236}">
                <a16:creationId xmlns:a16="http://schemas.microsoft.com/office/drawing/2014/main" id="{51AAF541-81D6-4E7B-8665-486821FACA6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50900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525F8-0151-412A-A45B-B1959E523BAD}"/>
              </a:ext>
            </a:extLst>
          </p:cNvPr>
          <p:cNvSpPr>
            <a:spLocks noGrp="1"/>
          </p:cNvSpPr>
          <p:nvPr>
            <p:ph type="title"/>
          </p:nvPr>
        </p:nvSpPr>
        <p:spPr/>
        <p:txBody>
          <a:bodyPr/>
          <a:lstStyle/>
          <a:p>
            <a:r>
              <a:rPr lang="en-US"/>
              <a:t>Facebook Own Posts Table | Buttercup Malaysia - 18 of 23</a:t>
            </a:r>
          </a:p>
        </p:txBody>
      </p:sp>
      <p:graphicFrame>
        <p:nvGraphicFramePr>
          <p:cNvPr id="5" name="Table Placeholder 4">
            <a:extLst>
              <a:ext uri="{FF2B5EF4-FFF2-40B4-BE49-F238E27FC236}">
                <a16:creationId xmlns:a16="http://schemas.microsoft.com/office/drawing/2014/main" id="{BD9947BC-8080-497F-ABC3-BAA793E190CD}"/>
              </a:ext>
            </a:extLst>
          </p:cNvPr>
          <p:cNvGraphicFramePr>
            <a:graphicFrameLocks noGrp="1"/>
          </p:cNvGraphicFramePr>
          <p:nvPr>
            <p:ph type="tbl" sz="quarter" idx="13"/>
            <p:extLst>
              <p:ext uri="{D42A27DB-BD31-4B8C-83A1-F6EECF244321}">
                <p14:modId xmlns:p14="http://schemas.microsoft.com/office/powerpoint/2010/main" val="90399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4509031"/>
                    </a:ext>
                  </a:extLst>
                </a:gridCol>
                <a:gridCol w="740664">
                  <a:extLst>
                    <a:ext uri="{9D8B030D-6E8A-4147-A177-3AD203B41FA5}">
                      <a16:colId xmlns:a16="http://schemas.microsoft.com/office/drawing/2014/main" val="521671403"/>
                    </a:ext>
                  </a:extLst>
                </a:gridCol>
                <a:gridCol w="740664">
                  <a:extLst>
                    <a:ext uri="{9D8B030D-6E8A-4147-A177-3AD203B41FA5}">
                      <a16:colId xmlns:a16="http://schemas.microsoft.com/office/drawing/2014/main" val="4063968846"/>
                    </a:ext>
                  </a:extLst>
                </a:gridCol>
                <a:gridCol w="740664">
                  <a:extLst>
                    <a:ext uri="{9D8B030D-6E8A-4147-A177-3AD203B41FA5}">
                      <a16:colId xmlns:a16="http://schemas.microsoft.com/office/drawing/2014/main" val="3569573604"/>
                    </a:ext>
                  </a:extLst>
                </a:gridCol>
                <a:gridCol w="740664">
                  <a:extLst>
                    <a:ext uri="{9D8B030D-6E8A-4147-A177-3AD203B41FA5}">
                      <a16:colId xmlns:a16="http://schemas.microsoft.com/office/drawing/2014/main" val="1346407041"/>
                    </a:ext>
                  </a:extLst>
                </a:gridCol>
                <a:gridCol w="740664">
                  <a:extLst>
                    <a:ext uri="{9D8B030D-6E8A-4147-A177-3AD203B41FA5}">
                      <a16:colId xmlns:a16="http://schemas.microsoft.com/office/drawing/2014/main" val="1552960533"/>
                    </a:ext>
                  </a:extLst>
                </a:gridCol>
                <a:gridCol w="740664">
                  <a:extLst>
                    <a:ext uri="{9D8B030D-6E8A-4147-A177-3AD203B41FA5}">
                      <a16:colId xmlns:a16="http://schemas.microsoft.com/office/drawing/2014/main" val="2268831801"/>
                    </a:ext>
                  </a:extLst>
                </a:gridCol>
                <a:gridCol w="740664">
                  <a:extLst>
                    <a:ext uri="{9D8B030D-6E8A-4147-A177-3AD203B41FA5}">
                      <a16:colId xmlns:a16="http://schemas.microsoft.com/office/drawing/2014/main" val="242426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722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12:11:00</a:t>
                      </a:r>
                      <a:r>
                        <a:rPr kumimoji="0" lang="en-US" sz="1000" b="0" i="0" u="none" strike="noStrike" kern="1200" cap="none" spc="0" normalizeH="0" baseline="0" noProof="0">
                          <a:ln>
                            <a:noFill/>
                          </a:ln>
                          <a:solidFill>
                            <a:prstClr val="black"/>
                          </a:solidFill>
                          <a:effectLst/>
                          <a:uLnTx/>
                          <a:uFillTx/>
                          <a:latin typeface="+mn-lt"/>
                          <a:ea typeface="+mn-ea"/>
                          <a:cs typeface="+mn-cs"/>
                        </a:rPr>
                        <a:t>
 Senarai pemenang Peraduan Sempurnanya Buttercup untuk pasaraya Giant! Tahniah kepada semua pemenang!
Para pemenang sila PM kami Nama Penuh, No IC, No Telefon, Emel dan Alamat anda untuk menerima hadiah daripada Buttercup Malaysia. 
Terima kasih kepada semua peminat Buttercup yang menyertai Peraduan Sempurnanya Raya Buttercup. Kepada yang belum menang, sila cuba lagi di peraduan kami yang akan datang. Nantikanlah!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5898097"/>
                  </a:ext>
                </a:extLst>
              </a:tr>
            </a:tbl>
          </a:graphicData>
        </a:graphic>
      </p:graphicFrame>
      <p:sp>
        <p:nvSpPr>
          <p:cNvPr id="4" name="Text Placeholder 3">
            <a:extLst>
              <a:ext uri="{FF2B5EF4-FFF2-40B4-BE49-F238E27FC236}">
                <a16:creationId xmlns:a16="http://schemas.microsoft.com/office/drawing/2014/main" id="{4325DB3C-E8C8-4372-8B96-BF357866B3F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16527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7311-BA58-411F-A58D-5F985817FEEA}"/>
              </a:ext>
            </a:extLst>
          </p:cNvPr>
          <p:cNvSpPr>
            <a:spLocks noGrp="1"/>
          </p:cNvSpPr>
          <p:nvPr>
            <p:ph type="title"/>
          </p:nvPr>
        </p:nvSpPr>
        <p:spPr/>
        <p:txBody>
          <a:bodyPr/>
          <a:lstStyle/>
          <a:p>
            <a:r>
              <a:rPr lang="en-US"/>
              <a:t>Facebook Own Posts Table | Buttercup Malaysia - 19 of 23</a:t>
            </a:r>
          </a:p>
        </p:txBody>
      </p:sp>
      <p:graphicFrame>
        <p:nvGraphicFramePr>
          <p:cNvPr id="5" name="Table Placeholder 4">
            <a:extLst>
              <a:ext uri="{FF2B5EF4-FFF2-40B4-BE49-F238E27FC236}">
                <a16:creationId xmlns:a16="http://schemas.microsoft.com/office/drawing/2014/main" id="{2BAB11A2-CB9B-4C53-A708-6F120E5F4F27}"/>
              </a:ext>
            </a:extLst>
          </p:cNvPr>
          <p:cNvGraphicFramePr>
            <a:graphicFrameLocks noGrp="1"/>
          </p:cNvGraphicFramePr>
          <p:nvPr>
            <p:ph type="tbl" sz="quarter" idx="13"/>
            <p:extLst>
              <p:ext uri="{D42A27DB-BD31-4B8C-83A1-F6EECF244321}">
                <p14:modId xmlns:p14="http://schemas.microsoft.com/office/powerpoint/2010/main" val="88562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23590357"/>
                    </a:ext>
                  </a:extLst>
                </a:gridCol>
                <a:gridCol w="740664">
                  <a:extLst>
                    <a:ext uri="{9D8B030D-6E8A-4147-A177-3AD203B41FA5}">
                      <a16:colId xmlns:a16="http://schemas.microsoft.com/office/drawing/2014/main" val="2270598396"/>
                    </a:ext>
                  </a:extLst>
                </a:gridCol>
                <a:gridCol w="740664">
                  <a:extLst>
                    <a:ext uri="{9D8B030D-6E8A-4147-A177-3AD203B41FA5}">
                      <a16:colId xmlns:a16="http://schemas.microsoft.com/office/drawing/2014/main" val="1604210835"/>
                    </a:ext>
                  </a:extLst>
                </a:gridCol>
                <a:gridCol w="740664">
                  <a:extLst>
                    <a:ext uri="{9D8B030D-6E8A-4147-A177-3AD203B41FA5}">
                      <a16:colId xmlns:a16="http://schemas.microsoft.com/office/drawing/2014/main" val="518601785"/>
                    </a:ext>
                  </a:extLst>
                </a:gridCol>
                <a:gridCol w="740664">
                  <a:extLst>
                    <a:ext uri="{9D8B030D-6E8A-4147-A177-3AD203B41FA5}">
                      <a16:colId xmlns:a16="http://schemas.microsoft.com/office/drawing/2014/main" val="2503461017"/>
                    </a:ext>
                  </a:extLst>
                </a:gridCol>
                <a:gridCol w="740664">
                  <a:extLst>
                    <a:ext uri="{9D8B030D-6E8A-4147-A177-3AD203B41FA5}">
                      <a16:colId xmlns:a16="http://schemas.microsoft.com/office/drawing/2014/main" val="814594662"/>
                    </a:ext>
                  </a:extLst>
                </a:gridCol>
                <a:gridCol w="740664">
                  <a:extLst>
                    <a:ext uri="{9D8B030D-6E8A-4147-A177-3AD203B41FA5}">
                      <a16:colId xmlns:a16="http://schemas.microsoft.com/office/drawing/2014/main" val="873227620"/>
                    </a:ext>
                  </a:extLst>
                </a:gridCol>
                <a:gridCol w="740664">
                  <a:extLst>
                    <a:ext uri="{9D8B030D-6E8A-4147-A177-3AD203B41FA5}">
                      <a16:colId xmlns:a16="http://schemas.microsoft.com/office/drawing/2014/main" val="12409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510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12:08:00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3 pemenang yang bertuah! 
Sila PM kami Nama Penuh, No IC, No Telefon, Emel dan Alamat anda untuk menerima hadiah daripada Buttercup Malaysia.
Buttercup Malaysia ingin mengucapkan jutaan terima kasih kepada semua peserta atas penyertaan anda. Jika anda belum menang, nantikan peraduan Buttercup yang akan datang!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1603232"/>
                  </a:ext>
                </a:extLst>
              </a:tr>
            </a:tbl>
          </a:graphicData>
        </a:graphic>
      </p:graphicFrame>
      <p:sp>
        <p:nvSpPr>
          <p:cNvPr id="4" name="Text Placeholder 3">
            <a:extLst>
              <a:ext uri="{FF2B5EF4-FFF2-40B4-BE49-F238E27FC236}">
                <a16:creationId xmlns:a16="http://schemas.microsoft.com/office/drawing/2014/main" id="{1C12948E-506E-4EE8-B9E8-A41D3790AFF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98726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BA65-703D-474A-A05D-ADFE96E04C22}"/>
              </a:ext>
            </a:extLst>
          </p:cNvPr>
          <p:cNvSpPr>
            <a:spLocks noGrp="1"/>
          </p:cNvSpPr>
          <p:nvPr>
            <p:ph type="title"/>
          </p:nvPr>
        </p:nvSpPr>
        <p:spPr/>
        <p:txBody>
          <a:bodyPr/>
          <a:lstStyle/>
          <a:p>
            <a:r>
              <a:rPr lang="en-US"/>
              <a:t>Facebook Own Posts Table | Buttercup Malaysia - 20 of 23</a:t>
            </a:r>
          </a:p>
        </p:txBody>
      </p:sp>
      <p:graphicFrame>
        <p:nvGraphicFramePr>
          <p:cNvPr id="5" name="Table Placeholder 4">
            <a:extLst>
              <a:ext uri="{FF2B5EF4-FFF2-40B4-BE49-F238E27FC236}">
                <a16:creationId xmlns:a16="http://schemas.microsoft.com/office/drawing/2014/main" id="{D7888429-6FED-4C8E-943D-8AD763ADB90A}"/>
              </a:ext>
            </a:extLst>
          </p:cNvPr>
          <p:cNvGraphicFramePr>
            <a:graphicFrameLocks noGrp="1"/>
          </p:cNvGraphicFramePr>
          <p:nvPr>
            <p:ph type="tbl" sz="quarter" idx="13"/>
            <p:extLst>
              <p:ext uri="{D42A27DB-BD31-4B8C-83A1-F6EECF244321}">
                <p14:modId xmlns:p14="http://schemas.microsoft.com/office/powerpoint/2010/main" val="355901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39112334"/>
                    </a:ext>
                  </a:extLst>
                </a:gridCol>
                <a:gridCol w="740664">
                  <a:extLst>
                    <a:ext uri="{9D8B030D-6E8A-4147-A177-3AD203B41FA5}">
                      <a16:colId xmlns:a16="http://schemas.microsoft.com/office/drawing/2014/main" val="936786072"/>
                    </a:ext>
                  </a:extLst>
                </a:gridCol>
                <a:gridCol w="740664">
                  <a:extLst>
                    <a:ext uri="{9D8B030D-6E8A-4147-A177-3AD203B41FA5}">
                      <a16:colId xmlns:a16="http://schemas.microsoft.com/office/drawing/2014/main" val="2950806754"/>
                    </a:ext>
                  </a:extLst>
                </a:gridCol>
                <a:gridCol w="740664">
                  <a:extLst>
                    <a:ext uri="{9D8B030D-6E8A-4147-A177-3AD203B41FA5}">
                      <a16:colId xmlns:a16="http://schemas.microsoft.com/office/drawing/2014/main" val="3715598737"/>
                    </a:ext>
                  </a:extLst>
                </a:gridCol>
                <a:gridCol w="740664">
                  <a:extLst>
                    <a:ext uri="{9D8B030D-6E8A-4147-A177-3AD203B41FA5}">
                      <a16:colId xmlns:a16="http://schemas.microsoft.com/office/drawing/2014/main" val="1443743389"/>
                    </a:ext>
                  </a:extLst>
                </a:gridCol>
                <a:gridCol w="740664">
                  <a:extLst>
                    <a:ext uri="{9D8B030D-6E8A-4147-A177-3AD203B41FA5}">
                      <a16:colId xmlns:a16="http://schemas.microsoft.com/office/drawing/2014/main" val="3071877534"/>
                    </a:ext>
                  </a:extLst>
                </a:gridCol>
                <a:gridCol w="740664">
                  <a:extLst>
                    <a:ext uri="{9D8B030D-6E8A-4147-A177-3AD203B41FA5}">
                      <a16:colId xmlns:a16="http://schemas.microsoft.com/office/drawing/2014/main" val="4219058644"/>
                    </a:ext>
                  </a:extLst>
                </a:gridCol>
                <a:gridCol w="740664">
                  <a:extLst>
                    <a:ext uri="{9D8B030D-6E8A-4147-A177-3AD203B41FA5}">
                      <a16:colId xmlns:a16="http://schemas.microsoft.com/office/drawing/2014/main" val="174317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704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12:06:00</a:t>
                      </a:r>
                      <a:r>
                        <a:rPr kumimoji="0" lang="en-US" sz="1000" b="0" i="0" u="none" strike="noStrike" kern="1200" cap="none" spc="0" normalizeH="0" baseline="0" noProof="0">
                          <a:ln>
                            <a:noFill/>
                          </a:ln>
                          <a:solidFill>
                            <a:prstClr val="black"/>
                          </a:solidFill>
                          <a:effectLst/>
                          <a:uLnTx/>
                          <a:uFillTx/>
                          <a:latin typeface="+mn-lt"/>
                          <a:ea typeface="+mn-ea"/>
                          <a:cs typeface="+mn-cs"/>
                        </a:rPr>
                        <a:t>
 TAHNIAH! Inilah pemenang-pemenang Peraduan Sempurnanya Raya Buttercup dari AEON BiG!
Sila PM kami Nama Penuh, No IC, No Telefon, Emel dan Alamat anda untuk menerima hadiah daripada Buttercup Malaysia.
Buttercup Malaysia ingin mengucapkan ribuan terima kasih kepada semua peserta atas penyertaan anda. Jika anda belum menang lagi, nantikan peraduan Buttercup yang akan datang!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28145"/>
                  </a:ext>
                </a:extLst>
              </a:tr>
            </a:tbl>
          </a:graphicData>
        </a:graphic>
      </p:graphicFrame>
      <p:sp>
        <p:nvSpPr>
          <p:cNvPr id="4" name="Text Placeholder 3">
            <a:extLst>
              <a:ext uri="{FF2B5EF4-FFF2-40B4-BE49-F238E27FC236}">
                <a16:creationId xmlns:a16="http://schemas.microsoft.com/office/drawing/2014/main" id="{D65540C2-F5A4-4D28-971E-A97E5A59A26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67419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5B9F-4B67-4B72-9887-09C53FFCD654}"/>
              </a:ext>
            </a:extLst>
          </p:cNvPr>
          <p:cNvSpPr>
            <a:spLocks noGrp="1"/>
          </p:cNvSpPr>
          <p:nvPr>
            <p:ph type="title"/>
          </p:nvPr>
        </p:nvSpPr>
        <p:spPr/>
        <p:txBody>
          <a:bodyPr/>
          <a:lstStyle/>
          <a:p>
            <a:r>
              <a:rPr lang="en-US"/>
              <a:t>Facebook Own Posts Table | Buttercup Malaysia - 21 of 23</a:t>
            </a:r>
          </a:p>
        </p:txBody>
      </p:sp>
      <p:graphicFrame>
        <p:nvGraphicFramePr>
          <p:cNvPr id="5" name="Table Placeholder 4">
            <a:extLst>
              <a:ext uri="{FF2B5EF4-FFF2-40B4-BE49-F238E27FC236}">
                <a16:creationId xmlns:a16="http://schemas.microsoft.com/office/drawing/2014/main" id="{FB5678F7-78FE-49B6-A81F-44960AADBA9A}"/>
              </a:ext>
            </a:extLst>
          </p:cNvPr>
          <p:cNvGraphicFramePr>
            <a:graphicFrameLocks noGrp="1"/>
          </p:cNvGraphicFramePr>
          <p:nvPr>
            <p:ph type="tbl" sz="quarter" idx="13"/>
            <p:extLst>
              <p:ext uri="{D42A27DB-BD31-4B8C-83A1-F6EECF244321}">
                <p14:modId xmlns:p14="http://schemas.microsoft.com/office/powerpoint/2010/main" val="238588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2937482"/>
                    </a:ext>
                  </a:extLst>
                </a:gridCol>
                <a:gridCol w="740664">
                  <a:extLst>
                    <a:ext uri="{9D8B030D-6E8A-4147-A177-3AD203B41FA5}">
                      <a16:colId xmlns:a16="http://schemas.microsoft.com/office/drawing/2014/main" val="2491385"/>
                    </a:ext>
                  </a:extLst>
                </a:gridCol>
                <a:gridCol w="740664">
                  <a:extLst>
                    <a:ext uri="{9D8B030D-6E8A-4147-A177-3AD203B41FA5}">
                      <a16:colId xmlns:a16="http://schemas.microsoft.com/office/drawing/2014/main" val="1218046813"/>
                    </a:ext>
                  </a:extLst>
                </a:gridCol>
                <a:gridCol w="740664">
                  <a:extLst>
                    <a:ext uri="{9D8B030D-6E8A-4147-A177-3AD203B41FA5}">
                      <a16:colId xmlns:a16="http://schemas.microsoft.com/office/drawing/2014/main" val="4074960786"/>
                    </a:ext>
                  </a:extLst>
                </a:gridCol>
                <a:gridCol w="740664">
                  <a:extLst>
                    <a:ext uri="{9D8B030D-6E8A-4147-A177-3AD203B41FA5}">
                      <a16:colId xmlns:a16="http://schemas.microsoft.com/office/drawing/2014/main" val="1790933683"/>
                    </a:ext>
                  </a:extLst>
                </a:gridCol>
                <a:gridCol w="740664">
                  <a:extLst>
                    <a:ext uri="{9D8B030D-6E8A-4147-A177-3AD203B41FA5}">
                      <a16:colId xmlns:a16="http://schemas.microsoft.com/office/drawing/2014/main" val="67848907"/>
                    </a:ext>
                  </a:extLst>
                </a:gridCol>
                <a:gridCol w="740664">
                  <a:extLst>
                    <a:ext uri="{9D8B030D-6E8A-4147-A177-3AD203B41FA5}">
                      <a16:colId xmlns:a16="http://schemas.microsoft.com/office/drawing/2014/main" val="3350413491"/>
                    </a:ext>
                  </a:extLst>
                </a:gridCol>
                <a:gridCol w="740664">
                  <a:extLst>
                    <a:ext uri="{9D8B030D-6E8A-4147-A177-3AD203B41FA5}">
                      <a16:colId xmlns:a16="http://schemas.microsoft.com/office/drawing/2014/main" val="18168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509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12:03:00</a:t>
                      </a:r>
                      <a:r>
                        <a:rPr kumimoji="0" lang="en-US" sz="1000" b="0" i="0" u="none" strike="noStrike" kern="1200" cap="none" spc="0" normalizeH="0" baseline="0" noProof="0">
                          <a:ln>
                            <a:noFill/>
                          </a:ln>
                          <a:solidFill>
                            <a:prstClr val="black"/>
                          </a:solidFill>
                          <a:effectLst/>
                          <a:uLnTx/>
                          <a:uFillTx/>
                          <a:latin typeface="+mn-lt"/>
                          <a:ea typeface="+mn-ea"/>
                          <a:cs typeface="+mn-cs"/>
                        </a:rPr>
                        <a:t>
 Tahniah semua pemenang daripada Tesco! 
Sila PM kami Nama Penuh, No IC, No Telefon, Emel dan Alamat anda untuk menerima hadiah daripada Buttercup Malaysia.
Terima kasih kerana menyertai Peraduan Sempurnanya Raya Buttercup. Yang belum menang, jangan risau. Pastikan jangan terlepas peraduan yang akan datang untuk anda bawa pulang pelbagai hadiah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4964276"/>
                  </a:ext>
                </a:extLst>
              </a:tr>
            </a:tbl>
          </a:graphicData>
        </a:graphic>
      </p:graphicFrame>
      <p:sp>
        <p:nvSpPr>
          <p:cNvPr id="4" name="Text Placeholder 3">
            <a:extLst>
              <a:ext uri="{FF2B5EF4-FFF2-40B4-BE49-F238E27FC236}">
                <a16:creationId xmlns:a16="http://schemas.microsoft.com/office/drawing/2014/main" id="{3F3A1BE2-6EFB-4AD0-8F16-693C96B96FA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998928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FAD90-F93F-4427-BB00-4B10CE13B914}"/>
              </a:ext>
            </a:extLst>
          </p:cNvPr>
          <p:cNvSpPr>
            <a:spLocks noGrp="1"/>
          </p:cNvSpPr>
          <p:nvPr>
            <p:ph type="title"/>
          </p:nvPr>
        </p:nvSpPr>
        <p:spPr/>
        <p:txBody>
          <a:bodyPr/>
          <a:lstStyle/>
          <a:p>
            <a:r>
              <a:rPr lang="en-US"/>
              <a:t>Facebook Own Posts Table | Buttercup Malaysia - 22 of 23</a:t>
            </a:r>
          </a:p>
        </p:txBody>
      </p:sp>
      <p:graphicFrame>
        <p:nvGraphicFramePr>
          <p:cNvPr id="5" name="Table Placeholder 4">
            <a:extLst>
              <a:ext uri="{FF2B5EF4-FFF2-40B4-BE49-F238E27FC236}">
                <a16:creationId xmlns:a16="http://schemas.microsoft.com/office/drawing/2014/main" id="{69A780E1-0C24-433C-949A-E654FAFEB35E}"/>
              </a:ext>
            </a:extLst>
          </p:cNvPr>
          <p:cNvGraphicFramePr>
            <a:graphicFrameLocks noGrp="1"/>
          </p:cNvGraphicFramePr>
          <p:nvPr>
            <p:ph type="tbl" sz="quarter" idx="13"/>
            <p:extLst>
              <p:ext uri="{D42A27DB-BD31-4B8C-83A1-F6EECF244321}">
                <p14:modId xmlns:p14="http://schemas.microsoft.com/office/powerpoint/2010/main" val="375569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41664063"/>
                    </a:ext>
                  </a:extLst>
                </a:gridCol>
                <a:gridCol w="740664">
                  <a:extLst>
                    <a:ext uri="{9D8B030D-6E8A-4147-A177-3AD203B41FA5}">
                      <a16:colId xmlns:a16="http://schemas.microsoft.com/office/drawing/2014/main" val="1967433512"/>
                    </a:ext>
                  </a:extLst>
                </a:gridCol>
                <a:gridCol w="740664">
                  <a:extLst>
                    <a:ext uri="{9D8B030D-6E8A-4147-A177-3AD203B41FA5}">
                      <a16:colId xmlns:a16="http://schemas.microsoft.com/office/drawing/2014/main" val="3142669590"/>
                    </a:ext>
                  </a:extLst>
                </a:gridCol>
                <a:gridCol w="740664">
                  <a:extLst>
                    <a:ext uri="{9D8B030D-6E8A-4147-A177-3AD203B41FA5}">
                      <a16:colId xmlns:a16="http://schemas.microsoft.com/office/drawing/2014/main" val="1840398438"/>
                    </a:ext>
                  </a:extLst>
                </a:gridCol>
                <a:gridCol w="740664">
                  <a:extLst>
                    <a:ext uri="{9D8B030D-6E8A-4147-A177-3AD203B41FA5}">
                      <a16:colId xmlns:a16="http://schemas.microsoft.com/office/drawing/2014/main" val="1547647378"/>
                    </a:ext>
                  </a:extLst>
                </a:gridCol>
                <a:gridCol w="740664">
                  <a:extLst>
                    <a:ext uri="{9D8B030D-6E8A-4147-A177-3AD203B41FA5}">
                      <a16:colId xmlns:a16="http://schemas.microsoft.com/office/drawing/2014/main" val="945800830"/>
                    </a:ext>
                  </a:extLst>
                </a:gridCol>
                <a:gridCol w="740664">
                  <a:extLst>
                    <a:ext uri="{9D8B030D-6E8A-4147-A177-3AD203B41FA5}">
                      <a16:colId xmlns:a16="http://schemas.microsoft.com/office/drawing/2014/main" val="2908624941"/>
                    </a:ext>
                  </a:extLst>
                </a:gridCol>
                <a:gridCol w="740664">
                  <a:extLst>
                    <a:ext uri="{9D8B030D-6E8A-4147-A177-3AD203B41FA5}">
                      <a16:colId xmlns:a16="http://schemas.microsoft.com/office/drawing/2014/main" val="266676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449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- 2020-08-04 12:00:02</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dari Aeon! 
Sila PM kami Nama Penuh, No IC, No Telefon, Emel dan Alamat anda untuk menerima hadiah daripada Buttercup Malaysia. 
Terima kasih untuk semua peserta yang menyertai Peraduan Sempurnanya Raya Buttercup. Kepada yang belum menang, sila cuba lagi di peraduan Buttercup yang akan datang. Jangan ketinggalan!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0662816"/>
                  </a:ext>
                </a:extLst>
              </a:tr>
            </a:tbl>
          </a:graphicData>
        </a:graphic>
      </p:graphicFrame>
      <p:sp>
        <p:nvSpPr>
          <p:cNvPr id="4" name="Text Placeholder 3">
            <a:extLst>
              <a:ext uri="{FF2B5EF4-FFF2-40B4-BE49-F238E27FC236}">
                <a16:creationId xmlns:a16="http://schemas.microsoft.com/office/drawing/2014/main" id="{1E8C80B8-36BA-464F-8F3F-3C2815D41A2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6037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E5A0-2D79-40E1-85EB-29B8D2FA57DA}"/>
              </a:ext>
            </a:extLst>
          </p:cNvPr>
          <p:cNvSpPr>
            <a:spLocks noGrp="1"/>
          </p:cNvSpPr>
          <p:nvPr>
            <p:ph type="title"/>
          </p:nvPr>
        </p:nvSpPr>
        <p:spPr/>
        <p:txBody>
          <a:bodyPr/>
          <a:lstStyle/>
          <a:p>
            <a:r>
              <a:rPr lang="en-US"/>
              <a:t>Facebook Own Posts Table | Buttercup Malaysia - 23 of 23</a:t>
            </a:r>
          </a:p>
        </p:txBody>
      </p:sp>
      <p:graphicFrame>
        <p:nvGraphicFramePr>
          <p:cNvPr id="5" name="Table Placeholder 4">
            <a:extLst>
              <a:ext uri="{FF2B5EF4-FFF2-40B4-BE49-F238E27FC236}">
                <a16:creationId xmlns:a16="http://schemas.microsoft.com/office/drawing/2014/main" id="{2C74AFE3-2921-4DAD-B950-6B71AB2383DC}"/>
              </a:ext>
            </a:extLst>
          </p:cNvPr>
          <p:cNvGraphicFramePr>
            <a:graphicFrameLocks noGrp="1"/>
          </p:cNvGraphicFramePr>
          <p:nvPr>
            <p:ph type="tbl" sz="quarter" idx="13"/>
            <p:extLst>
              <p:ext uri="{D42A27DB-BD31-4B8C-83A1-F6EECF244321}">
                <p14:modId xmlns:p14="http://schemas.microsoft.com/office/powerpoint/2010/main" val="114299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20645826"/>
                    </a:ext>
                  </a:extLst>
                </a:gridCol>
                <a:gridCol w="740664">
                  <a:extLst>
                    <a:ext uri="{9D8B030D-6E8A-4147-A177-3AD203B41FA5}">
                      <a16:colId xmlns:a16="http://schemas.microsoft.com/office/drawing/2014/main" val="2919826426"/>
                    </a:ext>
                  </a:extLst>
                </a:gridCol>
                <a:gridCol w="740664">
                  <a:extLst>
                    <a:ext uri="{9D8B030D-6E8A-4147-A177-3AD203B41FA5}">
                      <a16:colId xmlns:a16="http://schemas.microsoft.com/office/drawing/2014/main" val="986131445"/>
                    </a:ext>
                  </a:extLst>
                </a:gridCol>
                <a:gridCol w="740664">
                  <a:extLst>
                    <a:ext uri="{9D8B030D-6E8A-4147-A177-3AD203B41FA5}">
                      <a16:colId xmlns:a16="http://schemas.microsoft.com/office/drawing/2014/main" val="1188584049"/>
                    </a:ext>
                  </a:extLst>
                </a:gridCol>
                <a:gridCol w="740664">
                  <a:extLst>
                    <a:ext uri="{9D8B030D-6E8A-4147-A177-3AD203B41FA5}">
                      <a16:colId xmlns:a16="http://schemas.microsoft.com/office/drawing/2014/main" val="1393523926"/>
                    </a:ext>
                  </a:extLst>
                </a:gridCol>
                <a:gridCol w="740664">
                  <a:extLst>
                    <a:ext uri="{9D8B030D-6E8A-4147-A177-3AD203B41FA5}">
                      <a16:colId xmlns:a16="http://schemas.microsoft.com/office/drawing/2014/main" val="2197834686"/>
                    </a:ext>
                  </a:extLst>
                </a:gridCol>
                <a:gridCol w="740664">
                  <a:extLst>
                    <a:ext uri="{9D8B030D-6E8A-4147-A177-3AD203B41FA5}">
                      <a16:colId xmlns:a16="http://schemas.microsoft.com/office/drawing/2014/main" val="1595465618"/>
                    </a:ext>
                  </a:extLst>
                </a:gridCol>
                <a:gridCol w="740664">
                  <a:extLst>
                    <a:ext uri="{9D8B030D-6E8A-4147-A177-3AD203B41FA5}">
                      <a16:colId xmlns:a16="http://schemas.microsoft.com/office/drawing/2014/main" val="336985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432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- 2020-08-01 10:48:00</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berikan anda satu tip untuk membuat kek yang sempurna!
#TipButtercup 
Sebelum anda memasukkan adunan ke dalam loyang untuk dibakar pastikan loyang telah disalutkan oleh Buttercup untuk memastikan kek akan keluar dengan bersih setelah sejuk.
Sumber: https://www.chatelaine.com/food/kitchen-tips/rules-for-baking-the-perfect-cake/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4421822"/>
                  </a:ext>
                </a:extLst>
              </a:tr>
            </a:tbl>
          </a:graphicData>
        </a:graphic>
      </p:graphicFrame>
      <p:sp>
        <p:nvSpPr>
          <p:cNvPr id="4" name="Text Placeholder 3">
            <a:extLst>
              <a:ext uri="{FF2B5EF4-FFF2-40B4-BE49-F238E27FC236}">
                <a16:creationId xmlns:a16="http://schemas.microsoft.com/office/drawing/2014/main" id="{532B3663-7636-4C5E-987E-C79DA4A20D5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948903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F6847-59B8-49BB-9560-81EF353D91B8}"/>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9DF566C5-3C57-43B0-81F9-49D99F7EEDDD}"/>
              </a:ext>
            </a:extLst>
          </p:cNvPr>
          <p:cNvGraphicFramePr>
            <a:graphicFrameLocks noGrp="1"/>
          </p:cNvGraphicFramePr>
          <p:nvPr>
            <p:ph type="chart" sz="quarter" idx="13"/>
            <p:extLst>
              <p:ext uri="{D42A27DB-BD31-4B8C-83A1-F6EECF244321}">
                <p14:modId xmlns:p14="http://schemas.microsoft.com/office/powerpoint/2010/main" val="1641838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F4190-4DF9-4E92-9C0C-0C21F858A1D7}"/>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258CAD36-5D90-4CAE-83E9-5CA13C97E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484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1C68-6CD5-4D58-BEFF-290666004E61}"/>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46884E56-808E-4CF2-B6D5-DFA3193CF090}"/>
              </a:ext>
            </a:extLst>
          </p:cNvPr>
          <p:cNvGraphicFramePr>
            <a:graphicFrameLocks noGrp="1"/>
          </p:cNvGraphicFramePr>
          <p:nvPr>
            <p:ph type="chart" sz="quarter" idx="13"/>
            <p:extLst>
              <p:ext uri="{D42A27DB-BD31-4B8C-83A1-F6EECF244321}">
                <p14:modId xmlns:p14="http://schemas.microsoft.com/office/powerpoint/2010/main" val="169330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0D2ED-756C-4CE5-9ED8-1061A98B325B}"/>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C809B77A-3E37-430A-B1F9-428085DF5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067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1480</Words>
  <Application>Microsoft Office PowerPoint</Application>
  <PresentationFormat>On-screen Show (4:3)</PresentationFormat>
  <Paragraphs>656</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23</vt:lpstr>
      <vt:lpstr>Facebook Own Posts Table | Buttercup Malaysia - 2 of 23</vt:lpstr>
      <vt:lpstr>Facebook Own Posts Table | Buttercup Malaysia - 3 of 23</vt:lpstr>
      <vt:lpstr>Facebook Own Posts Table | Buttercup Malaysia - 4 of 23</vt:lpstr>
      <vt:lpstr>Facebook Own Posts Table | Buttercup Malaysia - 5 of 23</vt:lpstr>
      <vt:lpstr>Facebook Own Posts Table | Buttercup Malaysia - 6 of 23</vt:lpstr>
      <vt:lpstr>Facebook Own Posts Table | Buttercup Malaysia - 7 of 23</vt:lpstr>
      <vt:lpstr>Facebook Own Posts Table | Buttercup Malaysia - 8 of 23</vt:lpstr>
      <vt:lpstr>Facebook Own Posts Table | Buttercup Malaysia - 9 of 23</vt:lpstr>
      <vt:lpstr>Facebook Own Posts Table | Buttercup Malaysia - 10 of 23</vt:lpstr>
      <vt:lpstr>Facebook Own Posts Table | Buttercup Malaysia - 11 of 23</vt:lpstr>
      <vt:lpstr>Facebook Own Posts Table | Buttercup Malaysia - 12 of 23</vt:lpstr>
      <vt:lpstr>Facebook Own Posts Table | Buttercup Malaysia - 13 of 23</vt:lpstr>
      <vt:lpstr>Facebook Own Posts Table | Buttercup Malaysia - 14 of 23</vt:lpstr>
      <vt:lpstr>Facebook Own Posts Table | Buttercup Malaysia - 15 of 23</vt:lpstr>
      <vt:lpstr>Facebook Own Posts Table | Buttercup Malaysia - 16 of 23</vt:lpstr>
      <vt:lpstr>Facebook Own Posts Table | Buttercup Malaysia - 17 of 23</vt:lpstr>
      <vt:lpstr>Facebook Own Posts Table | Buttercup Malaysia - 18 of 23</vt:lpstr>
      <vt:lpstr>Facebook Own Posts Table | Buttercup Malaysia - 19 of 23</vt:lpstr>
      <vt:lpstr>Facebook Own Posts Table | Buttercup Malaysia - 20 of 23</vt:lpstr>
      <vt:lpstr>Facebook Own Posts Table | Buttercup Malaysia - 21 of 23</vt:lpstr>
      <vt:lpstr>Facebook Own Posts Table | Buttercup Malaysia - 22 of 23</vt:lpstr>
      <vt:lpstr>Facebook Own Posts Table | Buttercup Malaysia - 23 of 23</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2020-09-04T06:17:08Z</dcterms:created>
  <dcterms:modified xsi:type="dcterms:W3CDTF">2020-09-04T06:18:03Z</dcterms:modified>
</cp:coreProperties>
</file>