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</c:v>
                </c:pt>
                <c:pt idx="1">
                  <c:v>29</c:v>
                </c:pt>
                <c:pt idx="2">
                  <c:v>25</c:v>
                </c:pt>
                <c:pt idx="3">
                  <c:v>23</c:v>
                </c:pt>
                <c:pt idx="4">
                  <c:v>70</c:v>
                </c:pt>
                <c:pt idx="5">
                  <c:v>38</c:v>
                </c:pt>
                <c:pt idx="6">
                  <c:v>25</c:v>
                </c:pt>
                <c:pt idx="7">
                  <c:v>29</c:v>
                </c:pt>
                <c:pt idx="8">
                  <c:v>23</c:v>
                </c:pt>
                <c:pt idx="9">
                  <c:v>100</c:v>
                </c:pt>
                <c:pt idx="10">
                  <c:v>44</c:v>
                </c:pt>
                <c:pt idx="11">
                  <c:v>37</c:v>
                </c:pt>
                <c:pt idx="12">
                  <c:v>26</c:v>
                </c:pt>
                <c:pt idx="13">
                  <c:v>42</c:v>
                </c:pt>
                <c:pt idx="14">
                  <c:v>61</c:v>
                </c:pt>
                <c:pt idx="15">
                  <c:v>29</c:v>
                </c:pt>
                <c:pt idx="16">
                  <c:v>30</c:v>
                </c:pt>
                <c:pt idx="17">
                  <c:v>22</c:v>
                </c:pt>
                <c:pt idx="18">
                  <c:v>26</c:v>
                </c:pt>
                <c:pt idx="19">
                  <c:v>27</c:v>
                </c:pt>
                <c:pt idx="20">
                  <c:v>25</c:v>
                </c:pt>
                <c:pt idx="21">
                  <c:v>24</c:v>
                </c:pt>
                <c:pt idx="22">
                  <c:v>27</c:v>
                </c:pt>
                <c:pt idx="23">
                  <c:v>25</c:v>
                </c:pt>
                <c:pt idx="24">
                  <c:v>21</c:v>
                </c:pt>
                <c:pt idx="25">
                  <c:v>21</c:v>
                </c:pt>
                <c:pt idx="26">
                  <c:v>16</c:v>
                </c:pt>
                <c:pt idx="27">
                  <c:v>11</c:v>
                </c:pt>
                <c:pt idx="28">
                  <c:v>26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BE-4313-A80F-F84969579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895928"/>
        <c:axId val="304893632"/>
      </c:lineChart>
      <c:dateAx>
        <c:axId val="304895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93632"/>
        <c:crosses val="autoZero"/>
        <c:auto val="1"/>
        <c:lblOffset val="100"/>
        <c:baseTimeUnit val="days"/>
      </c:dateAx>
      <c:valAx>
        <c:axId val="30489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9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8</c:v>
                </c:pt>
                <c:pt idx="6">
                  <c:v>4</c:v>
                </c:pt>
                <c:pt idx="7">
                  <c:v>4</c:v>
                </c:pt>
                <c:pt idx="8">
                  <c:v>0</c:v>
                </c:pt>
                <c:pt idx="9">
                  <c:v>14</c:v>
                </c:pt>
                <c:pt idx="10">
                  <c:v>1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13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5</c:v>
                </c:pt>
                <c:pt idx="19">
                  <c:v>2</c:v>
                </c:pt>
                <c:pt idx="20">
                  <c:v>4</c:v>
                </c:pt>
                <c:pt idx="21">
                  <c:v>5</c:v>
                </c:pt>
                <c:pt idx="22">
                  <c:v>3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0</c:v>
                </c:pt>
                <c:pt idx="27">
                  <c:v>3</c:v>
                </c:pt>
                <c:pt idx="28">
                  <c:v>6</c:v>
                </c:pt>
                <c:pt idx="29">
                  <c:v>5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CD-46DF-A38B-E69A95A84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32464"/>
        <c:axId val="306727216"/>
      </c:lineChart>
      <c:dateAx>
        <c:axId val="306732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27216"/>
        <c:crosses val="autoZero"/>
        <c:auto val="1"/>
        <c:lblOffset val="100"/>
        <c:baseTimeUnit val="days"/>
      </c:dateAx>
      <c:valAx>
        <c:axId val="30672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3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E4-4B51-866D-29F089C27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4897240"/>
        <c:axId val="304897568"/>
      </c:lineChart>
      <c:dateAx>
        <c:axId val="304897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97568"/>
        <c:crosses val="autoZero"/>
        <c:auto val="1"/>
        <c:lblOffset val="100"/>
        <c:baseTimeUnit val="days"/>
      </c:dateAx>
      <c:valAx>
        <c:axId val="30489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897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30-4966-8CEB-55B465D83C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30-4966-8CEB-55B465D83C4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30-4966-8CEB-55B465D83C4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30-4966-8CEB-55B465D83C4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30-4966-8CEB-55B465D83C4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30-4966-8CEB-55B465D83C4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30-4966-8CEB-55B465D83C4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B30-4966-8CEB-55B465D83C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656632"/>
        <c:axId val="310654992"/>
      </c:barChart>
      <c:catAx>
        <c:axId val="31065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54992"/>
        <c:crosses val="autoZero"/>
        <c:auto val="1"/>
        <c:lblAlgn val="ctr"/>
        <c:lblOffset val="100"/>
        <c:noMultiLvlLbl val="0"/>
      </c:catAx>
      <c:valAx>
        <c:axId val="31065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5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6AAA-4DCF-A28B-AA9218491F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660568"/>
        <c:axId val="310655648"/>
      </c:barChart>
      <c:catAx>
        <c:axId val="310660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55648"/>
        <c:crosses val="autoZero"/>
        <c:auto val="1"/>
        <c:lblAlgn val="ctr"/>
        <c:lblOffset val="100"/>
        <c:noMultiLvlLbl val="0"/>
      </c:catAx>
      <c:valAx>
        <c:axId val="31065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66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8105</c:v>
                </c:pt>
                <c:pt idx="1">
                  <c:v>21218</c:v>
                </c:pt>
                <c:pt idx="2">
                  <c:v>7111</c:v>
                </c:pt>
                <c:pt idx="3">
                  <c:v>7844</c:v>
                </c:pt>
                <c:pt idx="4">
                  <c:v>3343</c:v>
                </c:pt>
                <c:pt idx="5">
                  <c:v>1422</c:v>
                </c:pt>
                <c:pt idx="6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91-435C-8FAC-79A95885A9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15929</c:v>
                </c:pt>
                <c:pt idx="1">
                  <c:v>33408</c:v>
                </c:pt>
                <c:pt idx="2">
                  <c:v>5500</c:v>
                </c:pt>
                <c:pt idx="3">
                  <c:v>9137</c:v>
                </c:pt>
                <c:pt idx="4">
                  <c:v>3843</c:v>
                </c:pt>
                <c:pt idx="5">
                  <c:v>1102</c:v>
                </c:pt>
                <c:pt idx="6">
                  <c:v>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91-435C-8FAC-79A95885A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938968"/>
        <c:axId val="254941920"/>
      </c:barChart>
      <c:catAx>
        <c:axId val="254938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1920"/>
        <c:crosses val="autoZero"/>
        <c:auto val="1"/>
        <c:lblAlgn val="ctr"/>
        <c:lblOffset val="100"/>
        <c:noMultiLvlLbl val="0"/>
      </c:catAx>
      <c:valAx>
        <c:axId val="25494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38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14C-45E6-84E2-FBE0D09DC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43232"/>
        <c:axId val="254933392"/>
      </c:lineChart>
      <c:dateAx>
        <c:axId val="254943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33392"/>
        <c:crosses val="autoZero"/>
        <c:auto val="1"/>
        <c:lblOffset val="100"/>
        <c:baseTimeUnit val="days"/>
      </c:dateAx>
      <c:valAx>
        <c:axId val="25493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118561</c:v>
                </c:pt>
                <c:pt idx="1">
                  <c:v>118556</c:v>
                </c:pt>
                <c:pt idx="2">
                  <c:v>118548</c:v>
                </c:pt>
                <c:pt idx="3">
                  <c:v>118538</c:v>
                </c:pt>
                <c:pt idx="4">
                  <c:v>118532</c:v>
                </c:pt>
                <c:pt idx="5">
                  <c:v>118532</c:v>
                </c:pt>
                <c:pt idx="6">
                  <c:v>118530</c:v>
                </c:pt>
                <c:pt idx="7">
                  <c:v>118526</c:v>
                </c:pt>
                <c:pt idx="8">
                  <c:v>118518</c:v>
                </c:pt>
                <c:pt idx="9">
                  <c:v>118512</c:v>
                </c:pt>
                <c:pt idx="10">
                  <c:v>118509</c:v>
                </c:pt>
                <c:pt idx="11">
                  <c:v>118507</c:v>
                </c:pt>
                <c:pt idx="12">
                  <c:v>118503</c:v>
                </c:pt>
                <c:pt idx="13">
                  <c:v>118503</c:v>
                </c:pt>
                <c:pt idx="14">
                  <c:v>118499</c:v>
                </c:pt>
                <c:pt idx="15">
                  <c:v>118492</c:v>
                </c:pt>
                <c:pt idx="16">
                  <c:v>118483</c:v>
                </c:pt>
                <c:pt idx="17">
                  <c:v>118474</c:v>
                </c:pt>
                <c:pt idx="18">
                  <c:v>118469</c:v>
                </c:pt>
                <c:pt idx="19">
                  <c:v>118459</c:v>
                </c:pt>
                <c:pt idx="20">
                  <c:v>118445</c:v>
                </c:pt>
                <c:pt idx="21">
                  <c:v>118435</c:v>
                </c:pt>
                <c:pt idx="22">
                  <c:v>118431</c:v>
                </c:pt>
                <c:pt idx="23">
                  <c:v>118427</c:v>
                </c:pt>
                <c:pt idx="24">
                  <c:v>118419</c:v>
                </c:pt>
                <c:pt idx="25">
                  <c:v>118414</c:v>
                </c:pt>
                <c:pt idx="26">
                  <c:v>118404</c:v>
                </c:pt>
                <c:pt idx="27">
                  <c:v>118399</c:v>
                </c:pt>
                <c:pt idx="28">
                  <c:v>118394</c:v>
                </c:pt>
                <c:pt idx="29">
                  <c:v>118393</c:v>
                </c:pt>
                <c:pt idx="30">
                  <c:v>118396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1C-4D09-A6B7-2445ACAD8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48480"/>
        <c:axId val="254946840"/>
      </c:lineChart>
      <c:dateAx>
        <c:axId val="25494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6840"/>
        <c:crosses val="autoZero"/>
        <c:auto val="1"/>
        <c:lblOffset val="100"/>
        <c:baseTimeUnit val="days"/>
      </c:dateAx>
      <c:valAx>
        <c:axId val="25494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</c:v>
                </c:pt>
                <c:pt idx="1">
                  <c:v>21</c:v>
                </c:pt>
                <c:pt idx="2">
                  <c:v>12</c:v>
                </c:pt>
                <c:pt idx="3">
                  <c:v>33</c:v>
                </c:pt>
                <c:pt idx="4">
                  <c:v>68</c:v>
                </c:pt>
                <c:pt idx="5">
                  <c:v>32</c:v>
                </c:pt>
                <c:pt idx="6">
                  <c:v>15</c:v>
                </c:pt>
                <c:pt idx="7">
                  <c:v>18</c:v>
                </c:pt>
                <c:pt idx="8">
                  <c:v>11</c:v>
                </c:pt>
                <c:pt idx="9">
                  <c:v>22</c:v>
                </c:pt>
                <c:pt idx="10">
                  <c:v>14</c:v>
                </c:pt>
                <c:pt idx="11">
                  <c:v>27</c:v>
                </c:pt>
                <c:pt idx="12">
                  <c:v>15</c:v>
                </c:pt>
                <c:pt idx="13">
                  <c:v>23</c:v>
                </c:pt>
                <c:pt idx="14">
                  <c:v>11</c:v>
                </c:pt>
                <c:pt idx="15">
                  <c:v>16</c:v>
                </c:pt>
                <c:pt idx="16">
                  <c:v>15</c:v>
                </c:pt>
                <c:pt idx="17">
                  <c:v>19</c:v>
                </c:pt>
                <c:pt idx="18">
                  <c:v>16</c:v>
                </c:pt>
                <c:pt idx="19">
                  <c:v>26</c:v>
                </c:pt>
                <c:pt idx="20">
                  <c:v>24</c:v>
                </c:pt>
                <c:pt idx="21">
                  <c:v>14</c:v>
                </c:pt>
                <c:pt idx="22">
                  <c:v>14</c:v>
                </c:pt>
                <c:pt idx="23">
                  <c:v>25</c:v>
                </c:pt>
                <c:pt idx="24">
                  <c:v>17</c:v>
                </c:pt>
                <c:pt idx="25">
                  <c:v>18</c:v>
                </c:pt>
                <c:pt idx="26">
                  <c:v>10</c:v>
                </c:pt>
                <c:pt idx="27">
                  <c:v>9</c:v>
                </c:pt>
                <c:pt idx="28">
                  <c:v>16</c:v>
                </c:pt>
                <c:pt idx="29">
                  <c:v>7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F1-4C0B-A665-B6FF9A802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43888"/>
        <c:axId val="254945528"/>
      </c:lineChart>
      <c:dateAx>
        <c:axId val="25494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5528"/>
        <c:crosses val="autoZero"/>
        <c:auto val="1"/>
        <c:lblOffset val="100"/>
        <c:baseTimeUnit val="days"/>
      </c:dateAx>
      <c:valAx>
        <c:axId val="25494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4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2020-08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4-4294-BAD6-DDC93CD4EF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65808"/>
        <c:axId val="380570072"/>
      </c:barChart>
      <c:catAx>
        <c:axId val="380565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70072"/>
        <c:crosses val="autoZero"/>
        <c:auto val="1"/>
        <c:lblAlgn val="ctr"/>
        <c:lblOffset val="100"/>
        <c:noMultiLvlLbl val="0"/>
      </c:catAx>
      <c:valAx>
        <c:axId val="38057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65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44044</c:v>
                </c:pt>
                <c:pt idx="1">
                  <c:v>44045</c:v>
                </c:pt>
                <c:pt idx="2">
                  <c:v>44046</c:v>
                </c:pt>
                <c:pt idx="3">
                  <c:v>44047</c:v>
                </c:pt>
                <c:pt idx="4">
                  <c:v>44048</c:v>
                </c:pt>
                <c:pt idx="5">
                  <c:v>44049</c:v>
                </c:pt>
                <c:pt idx="6">
                  <c:v>44050</c:v>
                </c:pt>
                <c:pt idx="7">
                  <c:v>44051</c:v>
                </c:pt>
                <c:pt idx="8">
                  <c:v>44052</c:v>
                </c:pt>
                <c:pt idx="9">
                  <c:v>44053</c:v>
                </c:pt>
                <c:pt idx="10">
                  <c:v>44054</c:v>
                </c:pt>
                <c:pt idx="11">
                  <c:v>44055</c:v>
                </c:pt>
                <c:pt idx="12">
                  <c:v>44056</c:v>
                </c:pt>
                <c:pt idx="13">
                  <c:v>44057</c:v>
                </c:pt>
                <c:pt idx="14">
                  <c:v>44058</c:v>
                </c:pt>
                <c:pt idx="15">
                  <c:v>44059</c:v>
                </c:pt>
                <c:pt idx="16">
                  <c:v>44060</c:v>
                </c:pt>
                <c:pt idx="17">
                  <c:v>44061</c:v>
                </c:pt>
                <c:pt idx="18">
                  <c:v>44062</c:v>
                </c:pt>
                <c:pt idx="19">
                  <c:v>44063</c:v>
                </c:pt>
                <c:pt idx="20">
                  <c:v>44064</c:v>
                </c:pt>
                <c:pt idx="21">
                  <c:v>44065</c:v>
                </c:pt>
                <c:pt idx="22">
                  <c:v>44066</c:v>
                </c:pt>
                <c:pt idx="23">
                  <c:v>44067</c:v>
                </c:pt>
                <c:pt idx="24">
                  <c:v>44068</c:v>
                </c:pt>
                <c:pt idx="25">
                  <c:v>44069</c:v>
                </c:pt>
                <c:pt idx="26">
                  <c:v>44070</c:v>
                </c:pt>
                <c:pt idx="27">
                  <c:v>44071</c:v>
                </c:pt>
                <c:pt idx="28">
                  <c:v>44072</c:v>
                </c:pt>
                <c:pt idx="29">
                  <c:v>44073</c:v>
                </c:pt>
                <c:pt idx="30">
                  <c:v>44074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</c:v>
                </c:pt>
                <c:pt idx="1">
                  <c:v>29</c:v>
                </c:pt>
                <c:pt idx="2">
                  <c:v>25</c:v>
                </c:pt>
                <c:pt idx="3">
                  <c:v>23</c:v>
                </c:pt>
                <c:pt idx="4">
                  <c:v>70</c:v>
                </c:pt>
                <c:pt idx="5">
                  <c:v>38</c:v>
                </c:pt>
                <c:pt idx="6">
                  <c:v>25</c:v>
                </c:pt>
                <c:pt idx="7">
                  <c:v>29</c:v>
                </c:pt>
                <c:pt idx="8">
                  <c:v>23</c:v>
                </c:pt>
                <c:pt idx="9">
                  <c:v>100</c:v>
                </c:pt>
                <c:pt idx="10">
                  <c:v>44</c:v>
                </c:pt>
                <c:pt idx="11">
                  <c:v>37</c:v>
                </c:pt>
                <c:pt idx="12">
                  <c:v>26</c:v>
                </c:pt>
                <c:pt idx="13">
                  <c:v>42</c:v>
                </c:pt>
                <c:pt idx="14">
                  <c:v>61</c:v>
                </c:pt>
                <c:pt idx="15">
                  <c:v>29</c:v>
                </c:pt>
                <c:pt idx="16">
                  <c:v>30</c:v>
                </c:pt>
                <c:pt idx="17">
                  <c:v>22</c:v>
                </c:pt>
                <c:pt idx="18">
                  <c:v>26</c:v>
                </c:pt>
                <c:pt idx="19">
                  <c:v>27</c:v>
                </c:pt>
                <c:pt idx="20">
                  <c:v>25</c:v>
                </c:pt>
                <c:pt idx="21">
                  <c:v>24</c:v>
                </c:pt>
                <c:pt idx="22">
                  <c:v>27</c:v>
                </c:pt>
                <c:pt idx="23">
                  <c:v>25</c:v>
                </c:pt>
                <c:pt idx="24">
                  <c:v>21</c:v>
                </c:pt>
                <c:pt idx="25">
                  <c:v>21</c:v>
                </c:pt>
                <c:pt idx="26">
                  <c:v>16</c:v>
                </c:pt>
                <c:pt idx="27">
                  <c:v>11</c:v>
                </c:pt>
                <c:pt idx="28">
                  <c:v>26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DC-47D2-AE0E-F153B5C1E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76960"/>
        <c:axId val="380575976"/>
      </c:barChart>
      <c:dateAx>
        <c:axId val="38057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75976"/>
        <c:crosses val="autoZero"/>
        <c:auto val="1"/>
        <c:lblOffset val="100"/>
        <c:baseTimeUnit val="days"/>
      </c:dateAx>
      <c:valAx>
        <c:axId val="38057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7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69-48C6-9B6D-41E6BDA34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070536"/>
        <c:axId val="381067256"/>
      </c:barChart>
      <c:catAx>
        <c:axId val="381070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67256"/>
        <c:crosses val="autoZero"/>
        <c:auto val="1"/>
        <c:lblAlgn val="ctr"/>
        <c:lblOffset val="100"/>
        <c:noMultiLvlLbl val="0"/>
      </c:catAx>
      <c:valAx>
        <c:axId val="3810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070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E1823-228E-4EDC-997F-17151AD4916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3F435-DC95-49CC-BDAF-00967756BA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1852443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D76D-DF16-4486-9636-E477E9B37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Oxford Fajar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7437F5-E2AA-4AEA-90F0-EA3B1070F9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660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2520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1089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7787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98019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23828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312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5555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4477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47276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1869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76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Oxford Fajar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744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84F7A2-94DD-4C90-8C59-0024AD7DB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110186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390C8-F927-4ADE-B2D5-CAF261643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A14C8B-E17B-4451-8E0D-9BE4EBCD47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674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FC42B-35C8-4EFA-91C9-17C474F531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045647-A1E6-4BE5-8BD2-6EBEA8003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3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E1836-2451-4A6D-AE9B-5EE92BE04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7DFB9D-7BD6-4D0B-87B5-B9086858C7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5232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FBFAB-FC2B-4192-85F9-BDA67C2A8C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C96BE-7983-4599-97F7-22E86FB16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90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AF6CC-5268-4BA3-89E6-E78328A95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6A8FAB-BA70-47F4-995B-FFD53FAC9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7265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EB6C47-CA27-4BD7-B4EF-EBA3DB297A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05E9E-E523-4390-AEE1-08A500615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15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B9127-AB06-4D70-A98F-2D76DAF0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A81454-14BE-4040-BE01-3570EADB4C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33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C82EDB-18BC-496C-9680-4D6A0B2DB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E406A1-8A92-4E4B-B5F5-3ED2282C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211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BB312-B0DA-455F-8600-D0F6F5C74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6AA1CA-5B2F-46CE-85D0-31D66FB417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1327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4C63C-350D-4AD2-8306-47E2C1D7F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626C5-3022-4EA8-9D5C-12F776474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335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2566-5B73-4542-9FA7-5EC3C19A4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700713-80F3-4BEB-8729-A2B714D654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814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4B0C6-8376-45D6-8812-F61B86109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D4051-65AB-48EC-AEE4-2CB6C3EEA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24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5D655-8D66-4861-9715-E1ED3E652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168277-54E9-42D2-B670-2FE4740454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0291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DD2FEE-CAD8-4559-AC5A-F46501F3D9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01B1D-4264-4AD3-8E3E-E12D4B4CC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83398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90800-5E13-4D26-8075-3660D0CF3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29C493-28AA-4BE9-8BC9-B6289055B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70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B372F-8C91-4734-A509-7AFDD00A7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CFE95-C7E8-405F-82AE-6EAE40DE8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637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CAE23-E690-4374-AB0F-0BE6EF939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1B1D7-CC7E-4081-ADCD-236E1736BE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31891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B489FA-C072-4E85-974F-A4D5F0D2BE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E898B-8B91-4E55-84DA-DA8963801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24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5FAA9-34EB-4882-A8A6-AF41EDEDF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A18783-3388-44CC-8DCC-DB33A4D29A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0731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194799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39034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6066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3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831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699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688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99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88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20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72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811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13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90E9F-A0AC-4677-86D5-CD77070AE5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642633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59DE5-8BC0-4A78-A300-A7311B892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FBA72-03AB-4E27-AE42-38A9B69D75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5262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97579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936116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4481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019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675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64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379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Keningau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773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48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250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960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22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Bintulu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28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797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587F2-F744-4666-86E2-A6FAF00AB5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853672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61269-685C-4084-B31C-E8D0ABA54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7C549-EF93-4153-9F5C-C443B1EF9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9533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755988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978199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4983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73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847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96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Mertajam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9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7310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Semporna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548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5F480-7214-4D27-B8FD-7D8CB3EB0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</p:spTree>
    <p:extLst>
      <p:ext uri="{BB962C8B-B14F-4D97-AF65-F5344CB8AC3E}">
        <p14:creationId xmlns:p14="http://schemas.microsoft.com/office/powerpoint/2010/main" val="22533354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F9D2C-7439-4755-94E3-2AC5BC96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over Time (monthly)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0CA418-B14B-43D9-BB26-57E3E0320F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4960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838C2-8CB3-428D-B777-0BD780CA7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4772B5-F22D-48EF-BBB5-115445230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3FE10-A2FB-4B19-AF77-A5DE0B8E3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Custom Reach (Collumn Chart)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4A3A30-ECEC-400C-AC99-E57C5E6BA8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2715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DC9F0-16DB-4085-B636-CFA142B2C8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29F38-86EF-4323-BB6A-C30D1D2F7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11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95841-ECA6-4CBE-8C89-77D3BEF38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6524AE-A573-4C95-ADB4-5C506AF0B7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0595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A59B9E-350F-4BF8-BDB1-B7EE18CCEA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08/01/2020 - 08/31/2020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40A87-78F6-4E73-9CA1-E96CAB4E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539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365</Words>
  <Application>Microsoft Office PowerPoint</Application>
  <PresentationFormat>On-screen Show (4:3)</PresentationFormat>
  <Paragraphs>150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MASTER TEMPLATE</vt:lpstr>
      <vt:lpstr>Facebook Key Metrics Table | Oxford Fajar</vt:lpstr>
      <vt:lpstr>Facebook Reach | Oxford Fajar</vt:lpstr>
      <vt:lpstr>Facebook Engaged Users | Oxford Fajar</vt:lpstr>
      <vt:lpstr>Facebook Average Reactions Per Post | Oxford Fajar</vt:lpstr>
      <vt:lpstr>Facebook Interactions Distribution | Oxford Fajar</vt:lpstr>
      <vt:lpstr>Facebook Interaction Rate By Weekday | Oxford Fajar</vt:lpstr>
      <vt:lpstr>Facebook Fan Demographics | Oxford Fajar</vt:lpstr>
      <vt:lpstr>Facebook Interaction Rate | Oxford Fajar</vt:lpstr>
      <vt:lpstr>Facebook Fans Total | Oxford Fajar</vt:lpstr>
      <vt:lpstr>Facebook Page Views | Oxford Fajar</vt:lpstr>
      <vt:lpstr>Facebook Fans By City Table | Oxford Fajar - 1 of 3</vt:lpstr>
      <vt:lpstr>Facebook Fans By City Table | Oxford Fajar - 2 of 3</vt:lpstr>
      <vt:lpstr>Facebook Fans By City Table | Oxford Fajar - 3 of 3</vt:lpstr>
      <vt:lpstr>Facebook Total Engagements over Time (monthly) | Oxford Fajar</vt:lpstr>
      <vt:lpstr>Facebook Custom Reach (Collumn Chart) | Oxford Fajar</vt:lpstr>
      <vt:lpstr>Facebook Total Engagements | Oxford Fajar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2020-09-04T06:00:47Z</dcterms:created>
  <dcterms:modified xsi:type="dcterms:W3CDTF">2020-09-04T06:01:10Z</dcterms:modified>
</cp:coreProperties>
</file>