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90EB9-3706-411F-B1E7-FB55E565C5FF}"/>
              </a:ext>
            </a:extLst>
          </p:cNvPr>
          <p:cNvSpPr>
            <a:spLocks noGrp="1"/>
          </p:cNvSpPr>
          <p:nvPr>
            <p:ph type="title"/>
          </p:nvPr>
        </p:nvSpPr>
        <p:spPr/>
        <p:txBody>
          <a:bodyPr/>
          <a:lstStyle/>
          <a:p>
            <a:r>
              <a:rPr lang="en-US"/>
              <a:t>Facebook Own Posts Table | Sothys Malaysia - 1 of 22</a:t>
            </a:r>
          </a:p>
        </p:txBody>
      </p:sp>
      <p:graphicFrame>
        <p:nvGraphicFramePr>
          <p:cNvPr id="5" name="Table Placeholder 4">
            <a:extLst>
              <a:ext uri="{FF2B5EF4-FFF2-40B4-BE49-F238E27FC236}">
                <a16:creationId xmlns:a16="http://schemas.microsoft.com/office/drawing/2014/main" id="{9891D68B-B8C6-4F69-A969-C47BC3F534DF}"/>
              </a:ext>
            </a:extLst>
          </p:cNvPr>
          <p:cNvGraphicFramePr>
            <a:graphicFrameLocks noGrp="1"/>
          </p:cNvGraphicFramePr>
          <p:nvPr>
            <p:ph type="tbl" sz="quarter" idx="13"/>
            <p:extLst>
              <p:ext uri="{D42A27DB-BD31-4B8C-83A1-F6EECF244321}">
                <p14:modId xmlns:p14="http://schemas.microsoft.com/office/powerpoint/2010/main" val="2113807992"/>
              </p:ext>
            </p:extLst>
          </p:nvPr>
        </p:nvGraphicFramePr>
        <p:xfrm>
          <a:off x="457200" y="1731963"/>
          <a:ext cx="7818120" cy="131064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82681087"/>
                    </a:ext>
                  </a:extLst>
                </a:gridCol>
                <a:gridCol w="905256">
                  <a:extLst>
                    <a:ext uri="{9D8B030D-6E8A-4147-A177-3AD203B41FA5}">
                      <a16:colId xmlns:a16="http://schemas.microsoft.com/office/drawing/2014/main" val="3018518068"/>
                    </a:ext>
                  </a:extLst>
                </a:gridCol>
                <a:gridCol w="658368">
                  <a:extLst>
                    <a:ext uri="{9D8B030D-6E8A-4147-A177-3AD203B41FA5}">
                      <a16:colId xmlns:a16="http://schemas.microsoft.com/office/drawing/2014/main" val="3500099993"/>
                    </a:ext>
                  </a:extLst>
                </a:gridCol>
                <a:gridCol w="329184">
                  <a:extLst>
                    <a:ext uri="{9D8B030D-6E8A-4147-A177-3AD203B41FA5}">
                      <a16:colId xmlns:a16="http://schemas.microsoft.com/office/drawing/2014/main" val="1935233502"/>
                    </a:ext>
                  </a:extLst>
                </a:gridCol>
                <a:gridCol w="329184">
                  <a:extLst>
                    <a:ext uri="{9D8B030D-6E8A-4147-A177-3AD203B41FA5}">
                      <a16:colId xmlns:a16="http://schemas.microsoft.com/office/drawing/2014/main" val="810026105"/>
                    </a:ext>
                  </a:extLst>
                </a:gridCol>
                <a:gridCol w="329184">
                  <a:extLst>
                    <a:ext uri="{9D8B030D-6E8A-4147-A177-3AD203B41FA5}">
                      <a16:colId xmlns:a16="http://schemas.microsoft.com/office/drawing/2014/main" val="2126686579"/>
                    </a:ext>
                  </a:extLst>
                </a:gridCol>
                <a:gridCol w="329184">
                  <a:extLst>
                    <a:ext uri="{9D8B030D-6E8A-4147-A177-3AD203B41FA5}">
                      <a16:colId xmlns:a16="http://schemas.microsoft.com/office/drawing/2014/main" val="690145417"/>
                    </a:ext>
                  </a:extLst>
                </a:gridCol>
                <a:gridCol w="329184">
                  <a:extLst>
                    <a:ext uri="{9D8B030D-6E8A-4147-A177-3AD203B41FA5}">
                      <a16:colId xmlns:a16="http://schemas.microsoft.com/office/drawing/2014/main" val="725814421"/>
                    </a:ext>
                  </a:extLst>
                </a:gridCol>
                <a:gridCol w="329184">
                  <a:extLst>
                    <a:ext uri="{9D8B030D-6E8A-4147-A177-3AD203B41FA5}">
                      <a16:colId xmlns:a16="http://schemas.microsoft.com/office/drawing/2014/main" val="1150954309"/>
                    </a:ext>
                  </a:extLst>
                </a:gridCol>
                <a:gridCol w="329184">
                  <a:extLst>
                    <a:ext uri="{9D8B030D-6E8A-4147-A177-3AD203B41FA5}">
                      <a16:colId xmlns:a16="http://schemas.microsoft.com/office/drawing/2014/main" val="964332403"/>
                    </a:ext>
                  </a:extLst>
                </a:gridCol>
                <a:gridCol w="329184">
                  <a:extLst>
                    <a:ext uri="{9D8B030D-6E8A-4147-A177-3AD203B41FA5}">
                      <a16:colId xmlns:a16="http://schemas.microsoft.com/office/drawing/2014/main" val="335265037"/>
                    </a:ext>
                  </a:extLst>
                </a:gridCol>
                <a:gridCol w="329184">
                  <a:extLst>
                    <a:ext uri="{9D8B030D-6E8A-4147-A177-3AD203B41FA5}">
                      <a16:colId xmlns:a16="http://schemas.microsoft.com/office/drawing/2014/main" val="3891208761"/>
                    </a:ext>
                  </a:extLst>
                </a:gridCol>
                <a:gridCol w="329184">
                  <a:extLst>
                    <a:ext uri="{9D8B030D-6E8A-4147-A177-3AD203B41FA5}">
                      <a16:colId xmlns:a16="http://schemas.microsoft.com/office/drawing/2014/main" val="2699026901"/>
                    </a:ext>
                  </a:extLst>
                </a:gridCol>
                <a:gridCol w="329184">
                  <a:extLst>
                    <a:ext uri="{9D8B030D-6E8A-4147-A177-3AD203B41FA5}">
                      <a16:colId xmlns:a16="http://schemas.microsoft.com/office/drawing/2014/main" val="1233264725"/>
                    </a:ext>
                  </a:extLst>
                </a:gridCol>
                <a:gridCol w="329184">
                  <a:extLst>
                    <a:ext uri="{9D8B030D-6E8A-4147-A177-3AD203B41FA5}">
                      <a16:colId xmlns:a16="http://schemas.microsoft.com/office/drawing/2014/main" val="2944804893"/>
                    </a:ext>
                  </a:extLst>
                </a:gridCol>
                <a:gridCol w="329184">
                  <a:extLst>
                    <a:ext uri="{9D8B030D-6E8A-4147-A177-3AD203B41FA5}">
                      <a16:colId xmlns:a16="http://schemas.microsoft.com/office/drawing/2014/main" val="3191636408"/>
                    </a:ext>
                  </a:extLst>
                </a:gridCol>
                <a:gridCol w="329184">
                  <a:extLst>
                    <a:ext uri="{9D8B030D-6E8A-4147-A177-3AD203B41FA5}">
                      <a16:colId xmlns:a16="http://schemas.microsoft.com/office/drawing/2014/main" val="3597149755"/>
                    </a:ext>
                  </a:extLst>
                </a:gridCol>
                <a:gridCol w="329184">
                  <a:extLst>
                    <a:ext uri="{9D8B030D-6E8A-4147-A177-3AD203B41FA5}">
                      <a16:colId xmlns:a16="http://schemas.microsoft.com/office/drawing/2014/main" val="941962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2879875"/>
                  </a:ext>
                </a:extLst>
              </a:tr>
            </a:tbl>
          </a:graphicData>
        </a:graphic>
      </p:graphicFrame>
      <p:sp>
        <p:nvSpPr>
          <p:cNvPr id="4" name="Text Placeholder 3">
            <a:extLst>
              <a:ext uri="{FF2B5EF4-FFF2-40B4-BE49-F238E27FC236}">
                <a16:creationId xmlns:a16="http://schemas.microsoft.com/office/drawing/2014/main" id="{D809D91E-3502-406D-ABCC-6CB20D4EB347}"/>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028745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A119F-D721-40CA-A765-3B9E92AC81D9}"/>
              </a:ext>
            </a:extLst>
          </p:cNvPr>
          <p:cNvSpPr>
            <a:spLocks noGrp="1"/>
          </p:cNvSpPr>
          <p:nvPr>
            <p:ph type="title"/>
          </p:nvPr>
        </p:nvSpPr>
        <p:spPr/>
        <p:txBody>
          <a:bodyPr/>
          <a:lstStyle/>
          <a:p>
            <a:r>
              <a:rPr lang="en-US"/>
              <a:t>Facebook Own Posts Table | Sothys Malaysia - 2 of 22</a:t>
            </a:r>
          </a:p>
        </p:txBody>
      </p:sp>
      <p:graphicFrame>
        <p:nvGraphicFramePr>
          <p:cNvPr id="5" name="Table Placeholder 4">
            <a:extLst>
              <a:ext uri="{FF2B5EF4-FFF2-40B4-BE49-F238E27FC236}">
                <a16:creationId xmlns:a16="http://schemas.microsoft.com/office/drawing/2014/main" id="{BF513282-F298-485A-9507-B283093EE501}"/>
              </a:ext>
            </a:extLst>
          </p:cNvPr>
          <p:cNvGraphicFramePr>
            <a:graphicFrameLocks noGrp="1"/>
          </p:cNvGraphicFramePr>
          <p:nvPr>
            <p:ph type="tbl" sz="quarter" idx="13"/>
            <p:extLst>
              <p:ext uri="{D42A27DB-BD31-4B8C-83A1-F6EECF244321}">
                <p14:modId xmlns:p14="http://schemas.microsoft.com/office/powerpoint/2010/main" val="3334264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7033249"/>
                    </a:ext>
                  </a:extLst>
                </a:gridCol>
                <a:gridCol w="905256">
                  <a:extLst>
                    <a:ext uri="{9D8B030D-6E8A-4147-A177-3AD203B41FA5}">
                      <a16:colId xmlns:a16="http://schemas.microsoft.com/office/drawing/2014/main" val="42557749"/>
                    </a:ext>
                  </a:extLst>
                </a:gridCol>
                <a:gridCol w="658368">
                  <a:extLst>
                    <a:ext uri="{9D8B030D-6E8A-4147-A177-3AD203B41FA5}">
                      <a16:colId xmlns:a16="http://schemas.microsoft.com/office/drawing/2014/main" val="3255374787"/>
                    </a:ext>
                  </a:extLst>
                </a:gridCol>
                <a:gridCol w="329184">
                  <a:extLst>
                    <a:ext uri="{9D8B030D-6E8A-4147-A177-3AD203B41FA5}">
                      <a16:colId xmlns:a16="http://schemas.microsoft.com/office/drawing/2014/main" val="3803993069"/>
                    </a:ext>
                  </a:extLst>
                </a:gridCol>
                <a:gridCol w="329184">
                  <a:extLst>
                    <a:ext uri="{9D8B030D-6E8A-4147-A177-3AD203B41FA5}">
                      <a16:colId xmlns:a16="http://schemas.microsoft.com/office/drawing/2014/main" val="3926921202"/>
                    </a:ext>
                  </a:extLst>
                </a:gridCol>
                <a:gridCol w="329184">
                  <a:extLst>
                    <a:ext uri="{9D8B030D-6E8A-4147-A177-3AD203B41FA5}">
                      <a16:colId xmlns:a16="http://schemas.microsoft.com/office/drawing/2014/main" val="2795014559"/>
                    </a:ext>
                  </a:extLst>
                </a:gridCol>
                <a:gridCol w="329184">
                  <a:extLst>
                    <a:ext uri="{9D8B030D-6E8A-4147-A177-3AD203B41FA5}">
                      <a16:colId xmlns:a16="http://schemas.microsoft.com/office/drawing/2014/main" val="3908366933"/>
                    </a:ext>
                  </a:extLst>
                </a:gridCol>
                <a:gridCol w="329184">
                  <a:extLst>
                    <a:ext uri="{9D8B030D-6E8A-4147-A177-3AD203B41FA5}">
                      <a16:colId xmlns:a16="http://schemas.microsoft.com/office/drawing/2014/main" val="1927454110"/>
                    </a:ext>
                  </a:extLst>
                </a:gridCol>
                <a:gridCol w="329184">
                  <a:extLst>
                    <a:ext uri="{9D8B030D-6E8A-4147-A177-3AD203B41FA5}">
                      <a16:colId xmlns:a16="http://schemas.microsoft.com/office/drawing/2014/main" val="15032674"/>
                    </a:ext>
                  </a:extLst>
                </a:gridCol>
                <a:gridCol w="329184">
                  <a:extLst>
                    <a:ext uri="{9D8B030D-6E8A-4147-A177-3AD203B41FA5}">
                      <a16:colId xmlns:a16="http://schemas.microsoft.com/office/drawing/2014/main" val="3545838271"/>
                    </a:ext>
                  </a:extLst>
                </a:gridCol>
                <a:gridCol w="329184">
                  <a:extLst>
                    <a:ext uri="{9D8B030D-6E8A-4147-A177-3AD203B41FA5}">
                      <a16:colId xmlns:a16="http://schemas.microsoft.com/office/drawing/2014/main" val="2183273196"/>
                    </a:ext>
                  </a:extLst>
                </a:gridCol>
                <a:gridCol w="329184">
                  <a:extLst>
                    <a:ext uri="{9D8B030D-6E8A-4147-A177-3AD203B41FA5}">
                      <a16:colId xmlns:a16="http://schemas.microsoft.com/office/drawing/2014/main" val="3612473629"/>
                    </a:ext>
                  </a:extLst>
                </a:gridCol>
                <a:gridCol w="329184">
                  <a:extLst>
                    <a:ext uri="{9D8B030D-6E8A-4147-A177-3AD203B41FA5}">
                      <a16:colId xmlns:a16="http://schemas.microsoft.com/office/drawing/2014/main" val="1824026541"/>
                    </a:ext>
                  </a:extLst>
                </a:gridCol>
                <a:gridCol w="329184">
                  <a:extLst>
                    <a:ext uri="{9D8B030D-6E8A-4147-A177-3AD203B41FA5}">
                      <a16:colId xmlns:a16="http://schemas.microsoft.com/office/drawing/2014/main" val="2486472840"/>
                    </a:ext>
                  </a:extLst>
                </a:gridCol>
                <a:gridCol w="329184">
                  <a:extLst>
                    <a:ext uri="{9D8B030D-6E8A-4147-A177-3AD203B41FA5}">
                      <a16:colId xmlns:a16="http://schemas.microsoft.com/office/drawing/2014/main" val="1885211271"/>
                    </a:ext>
                  </a:extLst>
                </a:gridCol>
                <a:gridCol w="329184">
                  <a:extLst>
                    <a:ext uri="{9D8B030D-6E8A-4147-A177-3AD203B41FA5}">
                      <a16:colId xmlns:a16="http://schemas.microsoft.com/office/drawing/2014/main" val="3049054559"/>
                    </a:ext>
                  </a:extLst>
                </a:gridCol>
                <a:gridCol w="329184">
                  <a:extLst>
                    <a:ext uri="{9D8B030D-6E8A-4147-A177-3AD203B41FA5}">
                      <a16:colId xmlns:a16="http://schemas.microsoft.com/office/drawing/2014/main" val="3130414040"/>
                    </a:ext>
                  </a:extLst>
                </a:gridCol>
                <a:gridCol w="329184">
                  <a:extLst>
                    <a:ext uri="{9D8B030D-6E8A-4147-A177-3AD203B41FA5}">
                      <a16:colId xmlns:a16="http://schemas.microsoft.com/office/drawing/2014/main" val="3607778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0471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- 2020-08-31 10:00:05</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ingin mengucapkan Selamat Hari Merdeka kepada semua rakyat Malaysia! 
Marilah kita bersatu dengan teguh sebagai 1 Malaysia! 
SOTHYS Malaysia wishes everyone Selamat Hari Merdeka! 
Let us unite firmly as 1 Malaysia!
#merdeka #selamatharimerdeka #happynationalday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https://scontent-iad3-1.xx.fbcdn.net/v/t1.0-9/p720x720/118463656_10158463484534763_9018720670547912615_o.png?_nc_cat=107&amp;_nc_sid=8024bb&amp;_nc_ohc=JOVKxnPwRSwAX-iUAER&amp;_nc_ht=scontent-iad3-1.xx&amp;oh=c9603bc9a092eb42f0b347b96cd5e202&amp;oe=5F7550F7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09/01/2020 21:24:26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36832439"/>
                  </a:ext>
                </a:extLst>
              </a:tr>
            </a:tbl>
          </a:graphicData>
        </a:graphic>
      </p:graphicFrame>
      <p:sp>
        <p:nvSpPr>
          <p:cNvPr id="4" name="Text Placeholder 3">
            <a:extLst>
              <a:ext uri="{FF2B5EF4-FFF2-40B4-BE49-F238E27FC236}">
                <a16:creationId xmlns:a16="http://schemas.microsoft.com/office/drawing/2014/main" id="{96C9A98C-5F0B-4F53-A1D0-54702BD8C20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693211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784D5-C040-4D52-AA26-E7FFC950BBE7}"/>
              </a:ext>
            </a:extLst>
          </p:cNvPr>
          <p:cNvSpPr>
            <a:spLocks noGrp="1"/>
          </p:cNvSpPr>
          <p:nvPr>
            <p:ph type="title"/>
          </p:nvPr>
        </p:nvSpPr>
        <p:spPr/>
        <p:txBody>
          <a:bodyPr/>
          <a:lstStyle/>
          <a:p>
            <a:r>
              <a:rPr lang="en-US"/>
              <a:t>Facebook Own Posts Table | Sothys Malaysia - 3 of 22</a:t>
            </a:r>
          </a:p>
        </p:txBody>
      </p:sp>
      <p:graphicFrame>
        <p:nvGraphicFramePr>
          <p:cNvPr id="5" name="Table Placeholder 4">
            <a:extLst>
              <a:ext uri="{FF2B5EF4-FFF2-40B4-BE49-F238E27FC236}">
                <a16:creationId xmlns:a16="http://schemas.microsoft.com/office/drawing/2014/main" id="{A105FF88-4223-46EF-9FDC-019B5B01821B}"/>
              </a:ext>
            </a:extLst>
          </p:cNvPr>
          <p:cNvGraphicFramePr>
            <a:graphicFrameLocks noGrp="1"/>
          </p:cNvGraphicFramePr>
          <p:nvPr>
            <p:ph type="tbl" sz="quarter" idx="13"/>
            <p:extLst>
              <p:ext uri="{D42A27DB-BD31-4B8C-83A1-F6EECF244321}">
                <p14:modId xmlns:p14="http://schemas.microsoft.com/office/powerpoint/2010/main" val="1100568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89903642"/>
                    </a:ext>
                  </a:extLst>
                </a:gridCol>
                <a:gridCol w="905256">
                  <a:extLst>
                    <a:ext uri="{9D8B030D-6E8A-4147-A177-3AD203B41FA5}">
                      <a16:colId xmlns:a16="http://schemas.microsoft.com/office/drawing/2014/main" val="2261138159"/>
                    </a:ext>
                  </a:extLst>
                </a:gridCol>
                <a:gridCol w="658368">
                  <a:extLst>
                    <a:ext uri="{9D8B030D-6E8A-4147-A177-3AD203B41FA5}">
                      <a16:colId xmlns:a16="http://schemas.microsoft.com/office/drawing/2014/main" val="2461971651"/>
                    </a:ext>
                  </a:extLst>
                </a:gridCol>
                <a:gridCol w="329184">
                  <a:extLst>
                    <a:ext uri="{9D8B030D-6E8A-4147-A177-3AD203B41FA5}">
                      <a16:colId xmlns:a16="http://schemas.microsoft.com/office/drawing/2014/main" val="797921041"/>
                    </a:ext>
                  </a:extLst>
                </a:gridCol>
                <a:gridCol w="329184">
                  <a:extLst>
                    <a:ext uri="{9D8B030D-6E8A-4147-A177-3AD203B41FA5}">
                      <a16:colId xmlns:a16="http://schemas.microsoft.com/office/drawing/2014/main" val="3258797956"/>
                    </a:ext>
                  </a:extLst>
                </a:gridCol>
                <a:gridCol w="329184">
                  <a:extLst>
                    <a:ext uri="{9D8B030D-6E8A-4147-A177-3AD203B41FA5}">
                      <a16:colId xmlns:a16="http://schemas.microsoft.com/office/drawing/2014/main" val="867942341"/>
                    </a:ext>
                  </a:extLst>
                </a:gridCol>
                <a:gridCol w="329184">
                  <a:extLst>
                    <a:ext uri="{9D8B030D-6E8A-4147-A177-3AD203B41FA5}">
                      <a16:colId xmlns:a16="http://schemas.microsoft.com/office/drawing/2014/main" val="416600814"/>
                    </a:ext>
                  </a:extLst>
                </a:gridCol>
                <a:gridCol w="329184">
                  <a:extLst>
                    <a:ext uri="{9D8B030D-6E8A-4147-A177-3AD203B41FA5}">
                      <a16:colId xmlns:a16="http://schemas.microsoft.com/office/drawing/2014/main" val="3125640622"/>
                    </a:ext>
                  </a:extLst>
                </a:gridCol>
                <a:gridCol w="329184">
                  <a:extLst>
                    <a:ext uri="{9D8B030D-6E8A-4147-A177-3AD203B41FA5}">
                      <a16:colId xmlns:a16="http://schemas.microsoft.com/office/drawing/2014/main" val="3605919382"/>
                    </a:ext>
                  </a:extLst>
                </a:gridCol>
                <a:gridCol w="329184">
                  <a:extLst>
                    <a:ext uri="{9D8B030D-6E8A-4147-A177-3AD203B41FA5}">
                      <a16:colId xmlns:a16="http://schemas.microsoft.com/office/drawing/2014/main" val="3871080193"/>
                    </a:ext>
                  </a:extLst>
                </a:gridCol>
                <a:gridCol w="329184">
                  <a:extLst>
                    <a:ext uri="{9D8B030D-6E8A-4147-A177-3AD203B41FA5}">
                      <a16:colId xmlns:a16="http://schemas.microsoft.com/office/drawing/2014/main" val="1415626892"/>
                    </a:ext>
                  </a:extLst>
                </a:gridCol>
                <a:gridCol w="329184">
                  <a:extLst>
                    <a:ext uri="{9D8B030D-6E8A-4147-A177-3AD203B41FA5}">
                      <a16:colId xmlns:a16="http://schemas.microsoft.com/office/drawing/2014/main" val="343888333"/>
                    </a:ext>
                  </a:extLst>
                </a:gridCol>
                <a:gridCol w="329184">
                  <a:extLst>
                    <a:ext uri="{9D8B030D-6E8A-4147-A177-3AD203B41FA5}">
                      <a16:colId xmlns:a16="http://schemas.microsoft.com/office/drawing/2014/main" val="1429116743"/>
                    </a:ext>
                  </a:extLst>
                </a:gridCol>
                <a:gridCol w="329184">
                  <a:extLst>
                    <a:ext uri="{9D8B030D-6E8A-4147-A177-3AD203B41FA5}">
                      <a16:colId xmlns:a16="http://schemas.microsoft.com/office/drawing/2014/main" val="1340618861"/>
                    </a:ext>
                  </a:extLst>
                </a:gridCol>
                <a:gridCol w="329184">
                  <a:extLst>
                    <a:ext uri="{9D8B030D-6E8A-4147-A177-3AD203B41FA5}">
                      <a16:colId xmlns:a16="http://schemas.microsoft.com/office/drawing/2014/main" val="3002644948"/>
                    </a:ext>
                  </a:extLst>
                </a:gridCol>
                <a:gridCol w="329184">
                  <a:extLst>
                    <a:ext uri="{9D8B030D-6E8A-4147-A177-3AD203B41FA5}">
                      <a16:colId xmlns:a16="http://schemas.microsoft.com/office/drawing/2014/main" val="110013226"/>
                    </a:ext>
                  </a:extLst>
                </a:gridCol>
                <a:gridCol w="329184">
                  <a:extLst>
                    <a:ext uri="{9D8B030D-6E8A-4147-A177-3AD203B41FA5}">
                      <a16:colId xmlns:a16="http://schemas.microsoft.com/office/drawing/2014/main" val="1712613247"/>
                    </a:ext>
                  </a:extLst>
                </a:gridCol>
                <a:gridCol w="329184">
                  <a:extLst>
                    <a:ext uri="{9D8B030D-6E8A-4147-A177-3AD203B41FA5}">
                      <a16:colId xmlns:a16="http://schemas.microsoft.com/office/drawing/2014/main" val="3457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5437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- 2020-08-26 19:52:06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Bibi's Corner &amp; Carolyn Loh for correctly answering our myth question during the SOTHYS Beauty Myth Busters Episode 2 LIVE yesterday! You’ve won yourself a box of 10pcs Perfect Shape Mask each! 
To redeem your lovely box of 10pcs Perfect Shape Mask, do PM us your full name, email address, IC, phone number and your home address. 
Thank you to everyone who also participated in the Episode 2 LIVE stream yesterday and we’re grateful for your thoughts and support. Stay tuned to our page as we’ll be LIVE again soon 😉 
#sothysmalaysia #live #perfectshapemask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https://scontent-iad3-1.xx.fbcdn.net/v/t1.0-9/p720x720/118267114_10158458761769763_5561963608546154455_o.png?_nc_cat=110&amp;_nc_sid=8024bb&amp;_nc_ohc=bXtoxZXtwrkAX-D3cXv&amp;_nc_ht=scontent-iad3-1.xx&amp;oh=73a3674c0afcc8e9fc5fe4eee5b4a171&amp;oe=5F6DB1AB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08/27/2020 15:26:30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9918447"/>
                  </a:ext>
                </a:extLst>
              </a:tr>
            </a:tbl>
          </a:graphicData>
        </a:graphic>
      </p:graphicFrame>
      <p:sp>
        <p:nvSpPr>
          <p:cNvPr id="4" name="Text Placeholder 3">
            <a:extLst>
              <a:ext uri="{FF2B5EF4-FFF2-40B4-BE49-F238E27FC236}">
                <a16:creationId xmlns:a16="http://schemas.microsoft.com/office/drawing/2014/main" id="{9867958B-5F2F-418C-B17A-9E80110AF34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472737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3F0B3-6B0D-4977-AFD1-81B861BCD462}"/>
              </a:ext>
            </a:extLst>
          </p:cNvPr>
          <p:cNvSpPr>
            <a:spLocks noGrp="1"/>
          </p:cNvSpPr>
          <p:nvPr>
            <p:ph type="title"/>
          </p:nvPr>
        </p:nvSpPr>
        <p:spPr/>
        <p:txBody>
          <a:bodyPr/>
          <a:lstStyle/>
          <a:p>
            <a:r>
              <a:rPr lang="en-US"/>
              <a:t>Facebook Own Posts Table | Sothys Malaysia - 4 of 22</a:t>
            </a:r>
          </a:p>
        </p:txBody>
      </p:sp>
      <p:graphicFrame>
        <p:nvGraphicFramePr>
          <p:cNvPr id="5" name="Table Placeholder 4">
            <a:extLst>
              <a:ext uri="{FF2B5EF4-FFF2-40B4-BE49-F238E27FC236}">
                <a16:creationId xmlns:a16="http://schemas.microsoft.com/office/drawing/2014/main" id="{C1C8AD35-034D-4385-A919-E5A163EE966B}"/>
              </a:ext>
            </a:extLst>
          </p:cNvPr>
          <p:cNvGraphicFramePr>
            <a:graphicFrameLocks noGrp="1"/>
          </p:cNvGraphicFramePr>
          <p:nvPr>
            <p:ph type="tbl" sz="quarter" idx="13"/>
            <p:extLst>
              <p:ext uri="{D42A27DB-BD31-4B8C-83A1-F6EECF244321}">
                <p14:modId xmlns:p14="http://schemas.microsoft.com/office/powerpoint/2010/main" val="1599095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15986931"/>
                    </a:ext>
                  </a:extLst>
                </a:gridCol>
                <a:gridCol w="905256">
                  <a:extLst>
                    <a:ext uri="{9D8B030D-6E8A-4147-A177-3AD203B41FA5}">
                      <a16:colId xmlns:a16="http://schemas.microsoft.com/office/drawing/2014/main" val="4061958827"/>
                    </a:ext>
                  </a:extLst>
                </a:gridCol>
                <a:gridCol w="658368">
                  <a:extLst>
                    <a:ext uri="{9D8B030D-6E8A-4147-A177-3AD203B41FA5}">
                      <a16:colId xmlns:a16="http://schemas.microsoft.com/office/drawing/2014/main" val="1914607672"/>
                    </a:ext>
                  </a:extLst>
                </a:gridCol>
                <a:gridCol w="329184">
                  <a:extLst>
                    <a:ext uri="{9D8B030D-6E8A-4147-A177-3AD203B41FA5}">
                      <a16:colId xmlns:a16="http://schemas.microsoft.com/office/drawing/2014/main" val="1780473114"/>
                    </a:ext>
                  </a:extLst>
                </a:gridCol>
                <a:gridCol w="329184">
                  <a:extLst>
                    <a:ext uri="{9D8B030D-6E8A-4147-A177-3AD203B41FA5}">
                      <a16:colId xmlns:a16="http://schemas.microsoft.com/office/drawing/2014/main" val="1328059268"/>
                    </a:ext>
                  </a:extLst>
                </a:gridCol>
                <a:gridCol w="329184">
                  <a:extLst>
                    <a:ext uri="{9D8B030D-6E8A-4147-A177-3AD203B41FA5}">
                      <a16:colId xmlns:a16="http://schemas.microsoft.com/office/drawing/2014/main" val="1472492468"/>
                    </a:ext>
                  </a:extLst>
                </a:gridCol>
                <a:gridCol w="329184">
                  <a:extLst>
                    <a:ext uri="{9D8B030D-6E8A-4147-A177-3AD203B41FA5}">
                      <a16:colId xmlns:a16="http://schemas.microsoft.com/office/drawing/2014/main" val="423826608"/>
                    </a:ext>
                  </a:extLst>
                </a:gridCol>
                <a:gridCol w="329184">
                  <a:extLst>
                    <a:ext uri="{9D8B030D-6E8A-4147-A177-3AD203B41FA5}">
                      <a16:colId xmlns:a16="http://schemas.microsoft.com/office/drawing/2014/main" val="3186605946"/>
                    </a:ext>
                  </a:extLst>
                </a:gridCol>
                <a:gridCol w="329184">
                  <a:extLst>
                    <a:ext uri="{9D8B030D-6E8A-4147-A177-3AD203B41FA5}">
                      <a16:colId xmlns:a16="http://schemas.microsoft.com/office/drawing/2014/main" val="3438936745"/>
                    </a:ext>
                  </a:extLst>
                </a:gridCol>
                <a:gridCol w="329184">
                  <a:extLst>
                    <a:ext uri="{9D8B030D-6E8A-4147-A177-3AD203B41FA5}">
                      <a16:colId xmlns:a16="http://schemas.microsoft.com/office/drawing/2014/main" val="3127301296"/>
                    </a:ext>
                  </a:extLst>
                </a:gridCol>
                <a:gridCol w="329184">
                  <a:extLst>
                    <a:ext uri="{9D8B030D-6E8A-4147-A177-3AD203B41FA5}">
                      <a16:colId xmlns:a16="http://schemas.microsoft.com/office/drawing/2014/main" val="1311955088"/>
                    </a:ext>
                  </a:extLst>
                </a:gridCol>
                <a:gridCol w="329184">
                  <a:extLst>
                    <a:ext uri="{9D8B030D-6E8A-4147-A177-3AD203B41FA5}">
                      <a16:colId xmlns:a16="http://schemas.microsoft.com/office/drawing/2014/main" val="178024672"/>
                    </a:ext>
                  </a:extLst>
                </a:gridCol>
                <a:gridCol w="329184">
                  <a:extLst>
                    <a:ext uri="{9D8B030D-6E8A-4147-A177-3AD203B41FA5}">
                      <a16:colId xmlns:a16="http://schemas.microsoft.com/office/drawing/2014/main" val="3406059822"/>
                    </a:ext>
                  </a:extLst>
                </a:gridCol>
                <a:gridCol w="329184">
                  <a:extLst>
                    <a:ext uri="{9D8B030D-6E8A-4147-A177-3AD203B41FA5}">
                      <a16:colId xmlns:a16="http://schemas.microsoft.com/office/drawing/2014/main" val="37732877"/>
                    </a:ext>
                  </a:extLst>
                </a:gridCol>
                <a:gridCol w="329184">
                  <a:extLst>
                    <a:ext uri="{9D8B030D-6E8A-4147-A177-3AD203B41FA5}">
                      <a16:colId xmlns:a16="http://schemas.microsoft.com/office/drawing/2014/main" val="628413373"/>
                    </a:ext>
                  </a:extLst>
                </a:gridCol>
                <a:gridCol w="329184">
                  <a:extLst>
                    <a:ext uri="{9D8B030D-6E8A-4147-A177-3AD203B41FA5}">
                      <a16:colId xmlns:a16="http://schemas.microsoft.com/office/drawing/2014/main" val="1413798320"/>
                    </a:ext>
                  </a:extLst>
                </a:gridCol>
                <a:gridCol w="329184">
                  <a:extLst>
                    <a:ext uri="{9D8B030D-6E8A-4147-A177-3AD203B41FA5}">
                      <a16:colId xmlns:a16="http://schemas.microsoft.com/office/drawing/2014/main" val="314356964"/>
                    </a:ext>
                  </a:extLst>
                </a:gridCol>
                <a:gridCol w="329184">
                  <a:extLst>
                    <a:ext uri="{9D8B030D-6E8A-4147-A177-3AD203B41FA5}">
                      <a16:colId xmlns:a16="http://schemas.microsoft.com/office/drawing/2014/main" val="979669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7611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- 2020-08-25 11:12:32</a:t>
                      </a:r>
                      <a:r>
                        <a:rPr kumimoji="0" lang="en-US" sz="1000" b="0" i="0" u="none" strike="noStrike" kern="1200" cap="none" spc="0" normalizeH="0" baseline="0" noProof="0">
                          <a:ln>
                            <a:noFill/>
                          </a:ln>
                          <a:solidFill>
                            <a:prstClr val="black"/>
                          </a:solidFill>
                          <a:effectLst/>
                          <a:uLnTx/>
                          <a:uFillTx/>
                          <a:latin typeface="+mn-lt"/>
                          <a:ea typeface="+mn-ea"/>
                          <a:cs typeface="+mn-cs"/>
                        </a:rPr>
                        <a:t>
 Try Sothys for 14 days and you’ll see the difference in your skin condition! 
Our 14 Days Starters Kit is suitable for various skin types from normal to combination skin to combination to dry and dehydrated skin. 
Choose from Comfort Hydra, Basic Hydra to Youthful Hydra 14 Days Starter Kit for your various skin needs from only RM209. 
Available at all Sothys salon and online. Shop them now at sothys.com.my 
Available to new and existing customers | While stocks last | Only for a limited time
#sothysmalaysia #14daysstarterkit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https://scontent-iad3-1.xx.fbcdn.net/v/t1.0-1/p200x200/88163886_10157921934319763_1353921588898037760_o.png?_nc_cat=109&amp;_nc_sid=dbb9e7&amp;_nc_ohc=CX-xUa2EYAMAX-n6Flr&amp;_nc_ht=scontent-iad3-1.xx&amp;oh=04b0f25b82d9a646e5e59302fb2893b8&amp;oe=5F73D4E6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09/01/2020 15:19:59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6131586"/>
                  </a:ext>
                </a:extLst>
              </a:tr>
            </a:tbl>
          </a:graphicData>
        </a:graphic>
      </p:graphicFrame>
      <p:sp>
        <p:nvSpPr>
          <p:cNvPr id="4" name="Text Placeholder 3">
            <a:extLst>
              <a:ext uri="{FF2B5EF4-FFF2-40B4-BE49-F238E27FC236}">
                <a16:creationId xmlns:a16="http://schemas.microsoft.com/office/drawing/2014/main" id="{E6949576-7AFC-473B-95E3-B68BC75938B7}"/>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673913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70D2C-A6B1-4549-AF42-56D795C59ACA}"/>
              </a:ext>
            </a:extLst>
          </p:cNvPr>
          <p:cNvSpPr>
            <a:spLocks noGrp="1"/>
          </p:cNvSpPr>
          <p:nvPr>
            <p:ph type="title"/>
          </p:nvPr>
        </p:nvSpPr>
        <p:spPr/>
        <p:txBody>
          <a:bodyPr/>
          <a:lstStyle/>
          <a:p>
            <a:r>
              <a:rPr lang="en-US"/>
              <a:t>Facebook Own Posts Table | Sothys Malaysia - 5 of 22</a:t>
            </a:r>
          </a:p>
        </p:txBody>
      </p:sp>
      <p:graphicFrame>
        <p:nvGraphicFramePr>
          <p:cNvPr id="5" name="Table Placeholder 4">
            <a:extLst>
              <a:ext uri="{FF2B5EF4-FFF2-40B4-BE49-F238E27FC236}">
                <a16:creationId xmlns:a16="http://schemas.microsoft.com/office/drawing/2014/main" id="{2DB0F358-5039-4958-A218-DA1CD0389B8C}"/>
              </a:ext>
            </a:extLst>
          </p:cNvPr>
          <p:cNvGraphicFramePr>
            <a:graphicFrameLocks noGrp="1"/>
          </p:cNvGraphicFramePr>
          <p:nvPr>
            <p:ph type="tbl" sz="quarter" idx="13"/>
            <p:extLst>
              <p:ext uri="{D42A27DB-BD31-4B8C-83A1-F6EECF244321}">
                <p14:modId xmlns:p14="http://schemas.microsoft.com/office/powerpoint/2010/main" val="1501575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73426009"/>
                    </a:ext>
                  </a:extLst>
                </a:gridCol>
                <a:gridCol w="905256">
                  <a:extLst>
                    <a:ext uri="{9D8B030D-6E8A-4147-A177-3AD203B41FA5}">
                      <a16:colId xmlns:a16="http://schemas.microsoft.com/office/drawing/2014/main" val="3180695863"/>
                    </a:ext>
                  </a:extLst>
                </a:gridCol>
                <a:gridCol w="658368">
                  <a:extLst>
                    <a:ext uri="{9D8B030D-6E8A-4147-A177-3AD203B41FA5}">
                      <a16:colId xmlns:a16="http://schemas.microsoft.com/office/drawing/2014/main" val="663703695"/>
                    </a:ext>
                  </a:extLst>
                </a:gridCol>
                <a:gridCol w="329184">
                  <a:extLst>
                    <a:ext uri="{9D8B030D-6E8A-4147-A177-3AD203B41FA5}">
                      <a16:colId xmlns:a16="http://schemas.microsoft.com/office/drawing/2014/main" val="1536348736"/>
                    </a:ext>
                  </a:extLst>
                </a:gridCol>
                <a:gridCol w="329184">
                  <a:extLst>
                    <a:ext uri="{9D8B030D-6E8A-4147-A177-3AD203B41FA5}">
                      <a16:colId xmlns:a16="http://schemas.microsoft.com/office/drawing/2014/main" val="2142272124"/>
                    </a:ext>
                  </a:extLst>
                </a:gridCol>
                <a:gridCol w="329184">
                  <a:extLst>
                    <a:ext uri="{9D8B030D-6E8A-4147-A177-3AD203B41FA5}">
                      <a16:colId xmlns:a16="http://schemas.microsoft.com/office/drawing/2014/main" val="1919679222"/>
                    </a:ext>
                  </a:extLst>
                </a:gridCol>
                <a:gridCol w="329184">
                  <a:extLst>
                    <a:ext uri="{9D8B030D-6E8A-4147-A177-3AD203B41FA5}">
                      <a16:colId xmlns:a16="http://schemas.microsoft.com/office/drawing/2014/main" val="2849184189"/>
                    </a:ext>
                  </a:extLst>
                </a:gridCol>
                <a:gridCol w="329184">
                  <a:extLst>
                    <a:ext uri="{9D8B030D-6E8A-4147-A177-3AD203B41FA5}">
                      <a16:colId xmlns:a16="http://schemas.microsoft.com/office/drawing/2014/main" val="2840877759"/>
                    </a:ext>
                  </a:extLst>
                </a:gridCol>
                <a:gridCol w="329184">
                  <a:extLst>
                    <a:ext uri="{9D8B030D-6E8A-4147-A177-3AD203B41FA5}">
                      <a16:colId xmlns:a16="http://schemas.microsoft.com/office/drawing/2014/main" val="938950697"/>
                    </a:ext>
                  </a:extLst>
                </a:gridCol>
                <a:gridCol w="329184">
                  <a:extLst>
                    <a:ext uri="{9D8B030D-6E8A-4147-A177-3AD203B41FA5}">
                      <a16:colId xmlns:a16="http://schemas.microsoft.com/office/drawing/2014/main" val="752851045"/>
                    </a:ext>
                  </a:extLst>
                </a:gridCol>
                <a:gridCol w="329184">
                  <a:extLst>
                    <a:ext uri="{9D8B030D-6E8A-4147-A177-3AD203B41FA5}">
                      <a16:colId xmlns:a16="http://schemas.microsoft.com/office/drawing/2014/main" val="2098771017"/>
                    </a:ext>
                  </a:extLst>
                </a:gridCol>
                <a:gridCol w="329184">
                  <a:extLst>
                    <a:ext uri="{9D8B030D-6E8A-4147-A177-3AD203B41FA5}">
                      <a16:colId xmlns:a16="http://schemas.microsoft.com/office/drawing/2014/main" val="2302604670"/>
                    </a:ext>
                  </a:extLst>
                </a:gridCol>
                <a:gridCol w="329184">
                  <a:extLst>
                    <a:ext uri="{9D8B030D-6E8A-4147-A177-3AD203B41FA5}">
                      <a16:colId xmlns:a16="http://schemas.microsoft.com/office/drawing/2014/main" val="1913028535"/>
                    </a:ext>
                  </a:extLst>
                </a:gridCol>
                <a:gridCol w="329184">
                  <a:extLst>
                    <a:ext uri="{9D8B030D-6E8A-4147-A177-3AD203B41FA5}">
                      <a16:colId xmlns:a16="http://schemas.microsoft.com/office/drawing/2014/main" val="3150943807"/>
                    </a:ext>
                  </a:extLst>
                </a:gridCol>
                <a:gridCol w="329184">
                  <a:extLst>
                    <a:ext uri="{9D8B030D-6E8A-4147-A177-3AD203B41FA5}">
                      <a16:colId xmlns:a16="http://schemas.microsoft.com/office/drawing/2014/main" val="3396844481"/>
                    </a:ext>
                  </a:extLst>
                </a:gridCol>
                <a:gridCol w="329184">
                  <a:extLst>
                    <a:ext uri="{9D8B030D-6E8A-4147-A177-3AD203B41FA5}">
                      <a16:colId xmlns:a16="http://schemas.microsoft.com/office/drawing/2014/main" val="1784428393"/>
                    </a:ext>
                  </a:extLst>
                </a:gridCol>
                <a:gridCol w="329184">
                  <a:extLst>
                    <a:ext uri="{9D8B030D-6E8A-4147-A177-3AD203B41FA5}">
                      <a16:colId xmlns:a16="http://schemas.microsoft.com/office/drawing/2014/main" val="2243768952"/>
                    </a:ext>
                  </a:extLst>
                </a:gridCol>
                <a:gridCol w="329184">
                  <a:extLst>
                    <a:ext uri="{9D8B030D-6E8A-4147-A177-3AD203B41FA5}">
                      <a16:colId xmlns:a16="http://schemas.microsoft.com/office/drawing/2014/main" val="173962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5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- 2020-08-21 11:00:17</a:t>
                      </a:r>
                      <a:r>
                        <a:rPr kumimoji="0" lang="en-US" sz="1000" b="0" i="0" u="none" strike="noStrike" kern="1200" cap="none" spc="0" normalizeH="0" baseline="0" noProof="0">
                          <a:ln>
                            <a:noFill/>
                          </a:ln>
                          <a:solidFill>
                            <a:prstClr val="black"/>
                          </a:solidFill>
                          <a:effectLst/>
                          <a:uLnTx/>
                          <a:uFillTx/>
                          <a:latin typeface="+mn-lt"/>
                          <a:ea typeface="+mn-ea"/>
                          <a:cs typeface="+mn-cs"/>
                        </a:rPr>
                        <a:t>
 Mark your calendars! We’re back with our 2nd episode of Beauty Myth Busters next Tuesday 25th August at 8pm. 
We’ll uncover more beauty myths, plus a giveaway at the end of the live stream so tune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https://scontent-iad3-1.xx.fbcdn.net/v/t15.5256-10/p720x720/118106948_764687244326030_6183190003723984497_n.jpg?_nc_cat=107&amp;_nc_sid=ad6a45&amp;_nc_ohc=Z5OlfvdNQF4AX-nwEIm&amp;_nc_ht=scontent-iad3-1.xx&amp;oh=f99f775a13646b5abe9ab956e0d04d51&amp;oe=5F72B815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7270647"/>
                  </a:ext>
                </a:extLst>
              </a:tr>
            </a:tbl>
          </a:graphicData>
        </a:graphic>
      </p:graphicFrame>
      <p:sp>
        <p:nvSpPr>
          <p:cNvPr id="4" name="Text Placeholder 3">
            <a:extLst>
              <a:ext uri="{FF2B5EF4-FFF2-40B4-BE49-F238E27FC236}">
                <a16:creationId xmlns:a16="http://schemas.microsoft.com/office/drawing/2014/main" id="{D4D7416D-C2CA-4A52-9BD3-F0C81F054E6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835135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6FB91-5E9F-4046-A4FC-92CED39BF0DC}"/>
              </a:ext>
            </a:extLst>
          </p:cNvPr>
          <p:cNvSpPr>
            <a:spLocks noGrp="1"/>
          </p:cNvSpPr>
          <p:nvPr>
            <p:ph type="title"/>
          </p:nvPr>
        </p:nvSpPr>
        <p:spPr/>
        <p:txBody>
          <a:bodyPr/>
          <a:lstStyle/>
          <a:p>
            <a:r>
              <a:rPr lang="en-US"/>
              <a:t>Facebook Own Posts Table | Sothys Malaysia - 6 of 22</a:t>
            </a:r>
          </a:p>
        </p:txBody>
      </p:sp>
      <p:graphicFrame>
        <p:nvGraphicFramePr>
          <p:cNvPr id="5" name="Table Placeholder 4">
            <a:extLst>
              <a:ext uri="{FF2B5EF4-FFF2-40B4-BE49-F238E27FC236}">
                <a16:creationId xmlns:a16="http://schemas.microsoft.com/office/drawing/2014/main" id="{CA517755-D776-4C43-8524-36284ACAD704}"/>
              </a:ext>
            </a:extLst>
          </p:cNvPr>
          <p:cNvGraphicFramePr>
            <a:graphicFrameLocks noGrp="1"/>
          </p:cNvGraphicFramePr>
          <p:nvPr>
            <p:ph type="tbl" sz="quarter" idx="13"/>
            <p:extLst>
              <p:ext uri="{D42A27DB-BD31-4B8C-83A1-F6EECF244321}">
                <p14:modId xmlns:p14="http://schemas.microsoft.com/office/powerpoint/2010/main" val="413610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80824863"/>
                    </a:ext>
                  </a:extLst>
                </a:gridCol>
                <a:gridCol w="905256">
                  <a:extLst>
                    <a:ext uri="{9D8B030D-6E8A-4147-A177-3AD203B41FA5}">
                      <a16:colId xmlns:a16="http://schemas.microsoft.com/office/drawing/2014/main" val="1409118144"/>
                    </a:ext>
                  </a:extLst>
                </a:gridCol>
                <a:gridCol w="658368">
                  <a:extLst>
                    <a:ext uri="{9D8B030D-6E8A-4147-A177-3AD203B41FA5}">
                      <a16:colId xmlns:a16="http://schemas.microsoft.com/office/drawing/2014/main" val="4177416919"/>
                    </a:ext>
                  </a:extLst>
                </a:gridCol>
                <a:gridCol w="329184">
                  <a:extLst>
                    <a:ext uri="{9D8B030D-6E8A-4147-A177-3AD203B41FA5}">
                      <a16:colId xmlns:a16="http://schemas.microsoft.com/office/drawing/2014/main" val="3920119425"/>
                    </a:ext>
                  </a:extLst>
                </a:gridCol>
                <a:gridCol w="329184">
                  <a:extLst>
                    <a:ext uri="{9D8B030D-6E8A-4147-A177-3AD203B41FA5}">
                      <a16:colId xmlns:a16="http://schemas.microsoft.com/office/drawing/2014/main" val="2451256502"/>
                    </a:ext>
                  </a:extLst>
                </a:gridCol>
                <a:gridCol w="329184">
                  <a:extLst>
                    <a:ext uri="{9D8B030D-6E8A-4147-A177-3AD203B41FA5}">
                      <a16:colId xmlns:a16="http://schemas.microsoft.com/office/drawing/2014/main" val="2029414116"/>
                    </a:ext>
                  </a:extLst>
                </a:gridCol>
                <a:gridCol w="329184">
                  <a:extLst>
                    <a:ext uri="{9D8B030D-6E8A-4147-A177-3AD203B41FA5}">
                      <a16:colId xmlns:a16="http://schemas.microsoft.com/office/drawing/2014/main" val="746878332"/>
                    </a:ext>
                  </a:extLst>
                </a:gridCol>
                <a:gridCol w="329184">
                  <a:extLst>
                    <a:ext uri="{9D8B030D-6E8A-4147-A177-3AD203B41FA5}">
                      <a16:colId xmlns:a16="http://schemas.microsoft.com/office/drawing/2014/main" val="2217389738"/>
                    </a:ext>
                  </a:extLst>
                </a:gridCol>
                <a:gridCol w="329184">
                  <a:extLst>
                    <a:ext uri="{9D8B030D-6E8A-4147-A177-3AD203B41FA5}">
                      <a16:colId xmlns:a16="http://schemas.microsoft.com/office/drawing/2014/main" val="2047605985"/>
                    </a:ext>
                  </a:extLst>
                </a:gridCol>
                <a:gridCol w="329184">
                  <a:extLst>
                    <a:ext uri="{9D8B030D-6E8A-4147-A177-3AD203B41FA5}">
                      <a16:colId xmlns:a16="http://schemas.microsoft.com/office/drawing/2014/main" val="1937378350"/>
                    </a:ext>
                  </a:extLst>
                </a:gridCol>
                <a:gridCol w="329184">
                  <a:extLst>
                    <a:ext uri="{9D8B030D-6E8A-4147-A177-3AD203B41FA5}">
                      <a16:colId xmlns:a16="http://schemas.microsoft.com/office/drawing/2014/main" val="3190417277"/>
                    </a:ext>
                  </a:extLst>
                </a:gridCol>
                <a:gridCol w="329184">
                  <a:extLst>
                    <a:ext uri="{9D8B030D-6E8A-4147-A177-3AD203B41FA5}">
                      <a16:colId xmlns:a16="http://schemas.microsoft.com/office/drawing/2014/main" val="3020842796"/>
                    </a:ext>
                  </a:extLst>
                </a:gridCol>
                <a:gridCol w="329184">
                  <a:extLst>
                    <a:ext uri="{9D8B030D-6E8A-4147-A177-3AD203B41FA5}">
                      <a16:colId xmlns:a16="http://schemas.microsoft.com/office/drawing/2014/main" val="1896816762"/>
                    </a:ext>
                  </a:extLst>
                </a:gridCol>
                <a:gridCol w="329184">
                  <a:extLst>
                    <a:ext uri="{9D8B030D-6E8A-4147-A177-3AD203B41FA5}">
                      <a16:colId xmlns:a16="http://schemas.microsoft.com/office/drawing/2014/main" val="3006165749"/>
                    </a:ext>
                  </a:extLst>
                </a:gridCol>
                <a:gridCol w="329184">
                  <a:extLst>
                    <a:ext uri="{9D8B030D-6E8A-4147-A177-3AD203B41FA5}">
                      <a16:colId xmlns:a16="http://schemas.microsoft.com/office/drawing/2014/main" val="4166173090"/>
                    </a:ext>
                  </a:extLst>
                </a:gridCol>
                <a:gridCol w="329184">
                  <a:extLst>
                    <a:ext uri="{9D8B030D-6E8A-4147-A177-3AD203B41FA5}">
                      <a16:colId xmlns:a16="http://schemas.microsoft.com/office/drawing/2014/main" val="3710179406"/>
                    </a:ext>
                  </a:extLst>
                </a:gridCol>
                <a:gridCol w="329184">
                  <a:extLst>
                    <a:ext uri="{9D8B030D-6E8A-4147-A177-3AD203B41FA5}">
                      <a16:colId xmlns:a16="http://schemas.microsoft.com/office/drawing/2014/main" val="2945688908"/>
                    </a:ext>
                  </a:extLst>
                </a:gridCol>
                <a:gridCol w="329184">
                  <a:extLst>
                    <a:ext uri="{9D8B030D-6E8A-4147-A177-3AD203B41FA5}">
                      <a16:colId xmlns:a16="http://schemas.microsoft.com/office/drawing/2014/main" val="4233231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055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- 2020-08-20 10:00:05</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ingin mengucapkan Selamat Menyambut Awal Muharram kepada semua umat Muslim di Malaysia
SOTHYS Malaysia would like to wish Selamat Menyambut Awal Muharram to all Muslims in Malaysia. 
#sothysmalaysia #awalmuharram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https://scontent-iad3-1.xx.fbcdn.net/v/t1.0-9/p720x720/117326427_10158439492659763_8833780819297721147_o.jpg?_nc_cat=101&amp;_nc_sid=8024bb&amp;_nc_ohc=JXdqOtB1fogAX_iq8lz&amp;_nc_ht=scontent-iad3-1.xx&amp;_nc_tp=6&amp;oh=e3fec8b084e5ae10fc217c4c3c101227&amp;oe=5F65E889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08/21/2020 03:21:26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0535113"/>
                  </a:ext>
                </a:extLst>
              </a:tr>
            </a:tbl>
          </a:graphicData>
        </a:graphic>
      </p:graphicFrame>
      <p:sp>
        <p:nvSpPr>
          <p:cNvPr id="4" name="Text Placeholder 3">
            <a:extLst>
              <a:ext uri="{FF2B5EF4-FFF2-40B4-BE49-F238E27FC236}">
                <a16:creationId xmlns:a16="http://schemas.microsoft.com/office/drawing/2014/main" id="{FAE865E0-B007-4AFA-8BCD-85D271027ADB}"/>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358766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A9215-C83F-44AD-8E4A-3E161340585C}"/>
              </a:ext>
            </a:extLst>
          </p:cNvPr>
          <p:cNvSpPr>
            <a:spLocks noGrp="1"/>
          </p:cNvSpPr>
          <p:nvPr>
            <p:ph type="title"/>
          </p:nvPr>
        </p:nvSpPr>
        <p:spPr/>
        <p:txBody>
          <a:bodyPr/>
          <a:lstStyle/>
          <a:p>
            <a:r>
              <a:rPr lang="en-US"/>
              <a:t>Facebook Own Posts Table | Sothys Malaysia - 7 of 22</a:t>
            </a:r>
          </a:p>
        </p:txBody>
      </p:sp>
      <p:graphicFrame>
        <p:nvGraphicFramePr>
          <p:cNvPr id="5" name="Table Placeholder 4">
            <a:extLst>
              <a:ext uri="{FF2B5EF4-FFF2-40B4-BE49-F238E27FC236}">
                <a16:creationId xmlns:a16="http://schemas.microsoft.com/office/drawing/2014/main" id="{31ADA3D9-B185-49F3-8A12-6C54E00F14C1}"/>
              </a:ext>
            </a:extLst>
          </p:cNvPr>
          <p:cNvGraphicFramePr>
            <a:graphicFrameLocks noGrp="1"/>
          </p:cNvGraphicFramePr>
          <p:nvPr>
            <p:ph type="tbl" sz="quarter" idx="13"/>
            <p:extLst>
              <p:ext uri="{D42A27DB-BD31-4B8C-83A1-F6EECF244321}">
                <p14:modId xmlns:p14="http://schemas.microsoft.com/office/powerpoint/2010/main" val="2200530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36524285"/>
                    </a:ext>
                  </a:extLst>
                </a:gridCol>
                <a:gridCol w="905256">
                  <a:extLst>
                    <a:ext uri="{9D8B030D-6E8A-4147-A177-3AD203B41FA5}">
                      <a16:colId xmlns:a16="http://schemas.microsoft.com/office/drawing/2014/main" val="4005072788"/>
                    </a:ext>
                  </a:extLst>
                </a:gridCol>
                <a:gridCol w="658368">
                  <a:extLst>
                    <a:ext uri="{9D8B030D-6E8A-4147-A177-3AD203B41FA5}">
                      <a16:colId xmlns:a16="http://schemas.microsoft.com/office/drawing/2014/main" val="684292788"/>
                    </a:ext>
                  </a:extLst>
                </a:gridCol>
                <a:gridCol w="329184">
                  <a:extLst>
                    <a:ext uri="{9D8B030D-6E8A-4147-A177-3AD203B41FA5}">
                      <a16:colId xmlns:a16="http://schemas.microsoft.com/office/drawing/2014/main" val="3285227668"/>
                    </a:ext>
                  </a:extLst>
                </a:gridCol>
                <a:gridCol w="329184">
                  <a:extLst>
                    <a:ext uri="{9D8B030D-6E8A-4147-A177-3AD203B41FA5}">
                      <a16:colId xmlns:a16="http://schemas.microsoft.com/office/drawing/2014/main" val="2300098112"/>
                    </a:ext>
                  </a:extLst>
                </a:gridCol>
                <a:gridCol w="329184">
                  <a:extLst>
                    <a:ext uri="{9D8B030D-6E8A-4147-A177-3AD203B41FA5}">
                      <a16:colId xmlns:a16="http://schemas.microsoft.com/office/drawing/2014/main" val="1445034412"/>
                    </a:ext>
                  </a:extLst>
                </a:gridCol>
                <a:gridCol w="329184">
                  <a:extLst>
                    <a:ext uri="{9D8B030D-6E8A-4147-A177-3AD203B41FA5}">
                      <a16:colId xmlns:a16="http://schemas.microsoft.com/office/drawing/2014/main" val="962540139"/>
                    </a:ext>
                  </a:extLst>
                </a:gridCol>
                <a:gridCol w="329184">
                  <a:extLst>
                    <a:ext uri="{9D8B030D-6E8A-4147-A177-3AD203B41FA5}">
                      <a16:colId xmlns:a16="http://schemas.microsoft.com/office/drawing/2014/main" val="3586229601"/>
                    </a:ext>
                  </a:extLst>
                </a:gridCol>
                <a:gridCol w="329184">
                  <a:extLst>
                    <a:ext uri="{9D8B030D-6E8A-4147-A177-3AD203B41FA5}">
                      <a16:colId xmlns:a16="http://schemas.microsoft.com/office/drawing/2014/main" val="2730769327"/>
                    </a:ext>
                  </a:extLst>
                </a:gridCol>
                <a:gridCol w="329184">
                  <a:extLst>
                    <a:ext uri="{9D8B030D-6E8A-4147-A177-3AD203B41FA5}">
                      <a16:colId xmlns:a16="http://schemas.microsoft.com/office/drawing/2014/main" val="2579487181"/>
                    </a:ext>
                  </a:extLst>
                </a:gridCol>
                <a:gridCol w="329184">
                  <a:extLst>
                    <a:ext uri="{9D8B030D-6E8A-4147-A177-3AD203B41FA5}">
                      <a16:colId xmlns:a16="http://schemas.microsoft.com/office/drawing/2014/main" val="3711293690"/>
                    </a:ext>
                  </a:extLst>
                </a:gridCol>
                <a:gridCol w="329184">
                  <a:extLst>
                    <a:ext uri="{9D8B030D-6E8A-4147-A177-3AD203B41FA5}">
                      <a16:colId xmlns:a16="http://schemas.microsoft.com/office/drawing/2014/main" val="3799225489"/>
                    </a:ext>
                  </a:extLst>
                </a:gridCol>
                <a:gridCol w="329184">
                  <a:extLst>
                    <a:ext uri="{9D8B030D-6E8A-4147-A177-3AD203B41FA5}">
                      <a16:colId xmlns:a16="http://schemas.microsoft.com/office/drawing/2014/main" val="4182920269"/>
                    </a:ext>
                  </a:extLst>
                </a:gridCol>
                <a:gridCol w="329184">
                  <a:extLst>
                    <a:ext uri="{9D8B030D-6E8A-4147-A177-3AD203B41FA5}">
                      <a16:colId xmlns:a16="http://schemas.microsoft.com/office/drawing/2014/main" val="2868321108"/>
                    </a:ext>
                  </a:extLst>
                </a:gridCol>
                <a:gridCol w="329184">
                  <a:extLst>
                    <a:ext uri="{9D8B030D-6E8A-4147-A177-3AD203B41FA5}">
                      <a16:colId xmlns:a16="http://schemas.microsoft.com/office/drawing/2014/main" val="793581631"/>
                    </a:ext>
                  </a:extLst>
                </a:gridCol>
                <a:gridCol w="329184">
                  <a:extLst>
                    <a:ext uri="{9D8B030D-6E8A-4147-A177-3AD203B41FA5}">
                      <a16:colId xmlns:a16="http://schemas.microsoft.com/office/drawing/2014/main" val="1615920735"/>
                    </a:ext>
                  </a:extLst>
                </a:gridCol>
                <a:gridCol w="329184">
                  <a:extLst>
                    <a:ext uri="{9D8B030D-6E8A-4147-A177-3AD203B41FA5}">
                      <a16:colId xmlns:a16="http://schemas.microsoft.com/office/drawing/2014/main" val="3055687604"/>
                    </a:ext>
                  </a:extLst>
                </a:gridCol>
                <a:gridCol w="329184">
                  <a:extLst>
                    <a:ext uri="{9D8B030D-6E8A-4147-A177-3AD203B41FA5}">
                      <a16:colId xmlns:a16="http://schemas.microsoft.com/office/drawing/2014/main" val="891673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614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- 2020-08-19 16:49:26</a:t>
                      </a:r>
                      <a:r>
                        <a:rPr kumimoji="0" lang="en-US" sz="1000" b="0" i="0" u="none" strike="noStrike" kern="1200" cap="none" spc="0" normalizeH="0" baseline="0" noProof="0">
                          <a:ln>
                            <a:noFill/>
                          </a:ln>
                          <a:solidFill>
                            <a:prstClr val="black"/>
                          </a:solidFill>
                          <a:effectLst/>
                          <a:uLnTx/>
                          <a:uFillTx/>
                          <a:latin typeface="+mn-lt"/>
                          <a:ea typeface="+mn-ea"/>
                          <a:cs typeface="+mn-cs"/>
                        </a:rPr>
                        <a:t>
 Our Second Episode of Beauty Myth Busters Facebook LIVE is here where we will uncover beauty myth, plus we have a giveaway at the end of the LIVE so tune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08/25/2020 21:23:13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7087076"/>
                  </a:ext>
                </a:extLst>
              </a:tr>
            </a:tbl>
          </a:graphicData>
        </a:graphic>
      </p:graphicFrame>
      <p:sp>
        <p:nvSpPr>
          <p:cNvPr id="4" name="Text Placeholder 3">
            <a:extLst>
              <a:ext uri="{FF2B5EF4-FFF2-40B4-BE49-F238E27FC236}">
                <a16:creationId xmlns:a16="http://schemas.microsoft.com/office/drawing/2014/main" id="{3A50F627-ACCE-418C-B51E-D93FC64B3FA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20856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D907-D3D8-49DD-9605-CA6BAAD58FA2}"/>
              </a:ext>
            </a:extLst>
          </p:cNvPr>
          <p:cNvSpPr>
            <a:spLocks noGrp="1"/>
          </p:cNvSpPr>
          <p:nvPr>
            <p:ph type="title"/>
          </p:nvPr>
        </p:nvSpPr>
        <p:spPr/>
        <p:txBody>
          <a:bodyPr/>
          <a:lstStyle/>
          <a:p>
            <a:r>
              <a:rPr lang="en-US"/>
              <a:t>Facebook Own Posts Table | Sothys Malaysia - 8 of 22</a:t>
            </a:r>
          </a:p>
        </p:txBody>
      </p:sp>
      <p:graphicFrame>
        <p:nvGraphicFramePr>
          <p:cNvPr id="5" name="Table Placeholder 4">
            <a:extLst>
              <a:ext uri="{FF2B5EF4-FFF2-40B4-BE49-F238E27FC236}">
                <a16:creationId xmlns:a16="http://schemas.microsoft.com/office/drawing/2014/main" id="{BF096D0E-E37E-4833-B646-096B657E739E}"/>
              </a:ext>
            </a:extLst>
          </p:cNvPr>
          <p:cNvGraphicFramePr>
            <a:graphicFrameLocks noGrp="1"/>
          </p:cNvGraphicFramePr>
          <p:nvPr>
            <p:ph type="tbl" sz="quarter" idx="13"/>
            <p:extLst>
              <p:ext uri="{D42A27DB-BD31-4B8C-83A1-F6EECF244321}">
                <p14:modId xmlns:p14="http://schemas.microsoft.com/office/powerpoint/2010/main" val="654785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05284888"/>
                    </a:ext>
                  </a:extLst>
                </a:gridCol>
                <a:gridCol w="905256">
                  <a:extLst>
                    <a:ext uri="{9D8B030D-6E8A-4147-A177-3AD203B41FA5}">
                      <a16:colId xmlns:a16="http://schemas.microsoft.com/office/drawing/2014/main" val="3392925029"/>
                    </a:ext>
                  </a:extLst>
                </a:gridCol>
                <a:gridCol w="658368">
                  <a:extLst>
                    <a:ext uri="{9D8B030D-6E8A-4147-A177-3AD203B41FA5}">
                      <a16:colId xmlns:a16="http://schemas.microsoft.com/office/drawing/2014/main" val="2117150535"/>
                    </a:ext>
                  </a:extLst>
                </a:gridCol>
                <a:gridCol w="329184">
                  <a:extLst>
                    <a:ext uri="{9D8B030D-6E8A-4147-A177-3AD203B41FA5}">
                      <a16:colId xmlns:a16="http://schemas.microsoft.com/office/drawing/2014/main" val="2997242134"/>
                    </a:ext>
                  </a:extLst>
                </a:gridCol>
                <a:gridCol w="329184">
                  <a:extLst>
                    <a:ext uri="{9D8B030D-6E8A-4147-A177-3AD203B41FA5}">
                      <a16:colId xmlns:a16="http://schemas.microsoft.com/office/drawing/2014/main" val="2596510159"/>
                    </a:ext>
                  </a:extLst>
                </a:gridCol>
                <a:gridCol w="329184">
                  <a:extLst>
                    <a:ext uri="{9D8B030D-6E8A-4147-A177-3AD203B41FA5}">
                      <a16:colId xmlns:a16="http://schemas.microsoft.com/office/drawing/2014/main" val="1003207852"/>
                    </a:ext>
                  </a:extLst>
                </a:gridCol>
                <a:gridCol w="329184">
                  <a:extLst>
                    <a:ext uri="{9D8B030D-6E8A-4147-A177-3AD203B41FA5}">
                      <a16:colId xmlns:a16="http://schemas.microsoft.com/office/drawing/2014/main" val="3317125596"/>
                    </a:ext>
                  </a:extLst>
                </a:gridCol>
                <a:gridCol w="329184">
                  <a:extLst>
                    <a:ext uri="{9D8B030D-6E8A-4147-A177-3AD203B41FA5}">
                      <a16:colId xmlns:a16="http://schemas.microsoft.com/office/drawing/2014/main" val="1707889335"/>
                    </a:ext>
                  </a:extLst>
                </a:gridCol>
                <a:gridCol w="329184">
                  <a:extLst>
                    <a:ext uri="{9D8B030D-6E8A-4147-A177-3AD203B41FA5}">
                      <a16:colId xmlns:a16="http://schemas.microsoft.com/office/drawing/2014/main" val="148393809"/>
                    </a:ext>
                  </a:extLst>
                </a:gridCol>
                <a:gridCol w="329184">
                  <a:extLst>
                    <a:ext uri="{9D8B030D-6E8A-4147-A177-3AD203B41FA5}">
                      <a16:colId xmlns:a16="http://schemas.microsoft.com/office/drawing/2014/main" val="1966977698"/>
                    </a:ext>
                  </a:extLst>
                </a:gridCol>
                <a:gridCol w="329184">
                  <a:extLst>
                    <a:ext uri="{9D8B030D-6E8A-4147-A177-3AD203B41FA5}">
                      <a16:colId xmlns:a16="http://schemas.microsoft.com/office/drawing/2014/main" val="3540017230"/>
                    </a:ext>
                  </a:extLst>
                </a:gridCol>
                <a:gridCol w="329184">
                  <a:extLst>
                    <a:ext uri="{9D8B030D-6E8A-4147-A177-3AD203B41FA5}">
                      <a16:colId xmlns:a16="http://schemas.microsoft.com/office/drawing/2014/main" val="3136533895"/>
                    </a:ext>
                  </a:extLst>
                </a:gridCol>
                <a:gridCol w="329184">
                  <a:extLst>
                    <a:ext uri="{9D8B030D-6E8A-4147-A177-3AD203B41FA5}">
                      <a16:colId xmlns:a16="http://schemas.microsoft.com/office/drawing/2014/main" val="1809978986"/>
                    </a:ext>
                  </a:extLst>
                </a:gridCol>
                <a:gridCol w="329184">
                  <a:extLst>
                    <a:ext uri="{9D8B030D-6E8A-4147-A177-3AD203B41FA5}">
                      <a16:colId xmlns:a16="http://schemas.microsoft.com/office/drawing/2014/main" val="136587124"/>
                    </a:ext>
                  </a:extLst>
                </a:gridCol>
                <a:gridCol w="329184">
                  <a:extLst>
                    <a:ext uri="{9D8B030D-6E8A-4147-A177-3AD203B41FA5}">
                      <a16:colId xmlns:a16="http://schemas.microsoft.com/office/drawing/2014/main" val="1375518997"/>
                    </a:ext>
                  </a:extLst>
                </a:gridCol>
                <a:gridCol w="329184">
                  <a:extLst>
                    <a:ext uri="{9D8B030D-6E8A-4147-A177-3AD203B41FA5}">
                      <a16:colId xmlns:a16="http://schemas.microsoft.com/office/drawing/2014/main" val="2133983347"/>
                    </a:ext>
                  </a:extLst>
                </a:gridCol>
                <a:gridCol w="329184">
                  <a:extLst>
                    <a:ext uri="{9D8B030D-6E8A-4147-A177-3AD203B41FA5}">
                      <a16:colId xmlns:a16="http://schemas.microsoft.com/office/drawing/2014/main" val="139139236"/>
                    </a:ext>
                  </a:extLst>
                </a:gridCol>
                <a:gridCol w="329184">
                  <a:extLst>
                    <a:ext uri="{9D8B030D-6E8A-4147-A177-3AD203B41FA5}">
                      <a16:colId xmlns:a16="http://schemas.microsoft.com/office/drawing/2014/main" val="1929968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518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- 2020-08-17 10:00:46</a:t>
                      </a:r>
                      <a:r>
                        <a:rPr kumimoji="0" lang="en-US" sz="1000" b="0" i="0" u="none" strike="noStrike" kern="1200" cap="none" spc="0" normalizeH="0" baseline="0" noProof="0">
                          <a:ln>
                            <a:noFill/>
                          </a:ln>
                          <a:solidFill>
                            <a:prstClr val="black"/>
                          </a:solidFill>
                          <a:effectLst/>
                          <a:uLnTx/>
                          <a:uFillTx/>
                          <a:latin typeface="+mn-lt"/>
                          <a:ea typeface="+mn-ea"/>
                          <a:cs typeface="+mn-cs"/>
                        </a:rPr>
                        <a:t>
 Tick tock! ⏰The Sothys Anniversary 1st round contest is ending soon. Hurry as you’ll still stand a chance to win exciting prizes from us. We have a total of 12 Top Spenders prizes to be won!
PRIZES: 1st DRAW : SEPTEMBER 2020
In case you don’t remember, here are the amazing prizes to be won! 
GRAND Prize: ONE year supply of SOTHYS PERFECT SHAPE MASK ( 8 boxes) worth RM3,600
SECOND Prize: ONE year supply of SOTHYS Youth Cream ( 6 bottles) worth RM2400
25pcs of ADVENT CALENDAR worth RM900 each Advent Calendar
25 pcs of Secrets De Sothys Coffret Set (EDP + Body Cream worth RM900 each
To participate, find out more from our website at sothys.com.my!
* Each Premium Salon &amp; FO salons will have 1 TOP SPENDER every month | T&amp;C apply |
#sothysmalaysia #sothys74anniversary #flourishbeautifullytogether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https://scontent-iad3-1.xx.fbcdn.net/v/t1.0-9/p720x720/117359536_10158430220394763_3733263665655156023_o.png?_nc_cat=103&amp;_nc_sid=8024bb&amp;_nc_ohc=mOQ5Vj4CrF4AX-IBo2S&amp;_nc_ht=scontent-iad3-1.xx&amp;oh=c7cba84723a2f7328599ce11b23e0384&amp;oe=5F6904E2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08/26/2020 03:24:29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4360321"/>
                  </a:ext>
                </a:extLst>
              </a:tr>
            </a:tbl>
          </a:graphicData>
        </a:graphic>
      </p:graphicFrame>
      <p:sp>
        <p:nvSpPr>
          <p:cNvPr id="4" name="Text Placeholder 3">
            <a:extLst>
              <a:ext uri="{FF2B5EF4-FFF2-40B4-BE49-F238E27FC236}">
                <a16:creationId xmlns:a16="http://schemas.microsoft.com/office/drawing/2014/main" id="{564BD141-CE15-49F8-A63E-E5879B42377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514008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AC41F-D5BE-4267-AAD2-E425ACE4C5B3}"/>
              </a:ext>
            </a:extLst>
          </p:cNvPr>
          <p:cNvSpPr>
            <a:spLocks noGrp="1"/>
          </p:cNvSpPr>
          <p:nvPr>
            <p:ph type="title"/>
          </p:nvPr>
        </p:nvSpPr>
        <p:spPr/>
        <p:txBody>
          <a:bodyPr/>
          <a:lstStyle/>
          <a:p>
            <a:r>
              <a:rPr lang="en-US"/>
              <a:t>Facebook Own Posts Table | Sothys Malaysia - 9 of 22</a:t>
            </a:r>
          </a:p>
        </p:txBody>
      </p:sp>
      <p:graphicFrame>
        <p:nvGraphicFramePr>
          <p:cNvPr id="5" name="Table Placeholder 4">
            <a:extLst>
              <a:ext uri="{FF2B5EF4-FFF2-40B4-BE49-F238E27FC236}">
                <a16:creationId xmlns:a16="http://schemas.microsoft.com/office/drawing/2014/main" id="{766E4F15-AEE3-4375-A825-801DCEB6BA19}"/>
              </a:ext>
            </a:extLst>
          </p:cNvPr>
          <p:cNvGraphicFramePr>
            <a:graphicFrameLocks noGrp="1"/>
          </p:cNvGraphicFramePr>
          <p:nvPr>
            <p:ph type="tbl" sz="quarter" idx="13"/>
            <p:extLst>
              <p:ext uri="{D42A27DB-BD31-4B8C-83A1-F6EECF244321}">
                <p14:modId xmlns:p14="http://schemas.microsoft.com/office/powerpoint/2010/main" val="1545640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27016142"/>
                    </a:ext>
                  </a:extLst>
                </a:gridCol>
                <a:gridCol w="905256">
                  <a:extLst>
                    <a:ext uri="{9D8B030D-6E8A-4147-A177-3AD203B41FA5}">
                      <a16:colId xmlns:a16="http://schemas.microsoft.com/office/drawing/2014/main" val="931399569"/>
                    </a:ext>
                  </a:extLst>
                </a:gridCol>
                <a:gridCol w="658368">
                  <a:extLst>
                    <a:ext uri="{9D8B030D-6E8A-4147-A177-3AD203B41FA5}">
                      <a16:colId xmlns:a16="http://schemas.microsoft.com/office/drawing/2014/main" val="1025630171"/>
                    </a:ext>
                  </a:extLst>
                </a:gridCol>
                <a:gridCol w="329184">
                  <a:extLst>
                    <a:ext uri="{9D8B030D-6E8A-4147-A177-3AD203B41FA5}">
                      <a16:colId xmlns:a16="http://schemas.microsoft.com/office/drawing/2014/main" val="3806758007"/>
                    </a:ext>
                  </a:extLst>
                </a:gridCol>
                <a:gridCol w="329184">
                  <a:extLst>
                    <a:ext uri="{9D8B030D-6E8A-4147-A177-3AD203B41FA5}">
                      <a16:colId xmlns:a16="http://schemas.microsoft.com/office/drawing/2014/main" val="1407866073"/>
                    </a:ext>
                  </a:extLst>
                </a:gridCol>
                <a:gridCol w="329184">
                  <a:extLst>
                    <a:ext uri="{9D8B030D-6E8A-4147-A177-3AD203B41FA5}">
                      <a16:colId xmlns:a16="http://schemas.microsoft.com/office/drawing/2014/main" val="2757428844"/>
                    </a:ext>
                  </a:extLst>
                </a:gridCol>
                <a:gridCol w="329184">
                  <a:extLst>
                    <a:ext uri="{9D8B030D-6E8A-4147-A177-3AD203B41FA5}">
                      <a16:colId xmlns:a16="http://schemas.microsoft.com/office/drawing/2014/main" val="463640972"/>
                    </a:ext>
                  </a:extLst>
                </a:gridCol>
                <a:gridCol w="329184">
                  <a:extLst>
                    <a:ext uri="{9D8B030D-6E8A-4147-A177-3AD203B41FA5}">
                      <a16:colId xmlns:a16="http://schemas.microsoft.com/office/drawing/2014/main" val="204317504"/>
                    </a:ext>
                  </a:extLst>
                </a:gridCol>
                <a:gridCol w="329184">
                  <a:extLst>
                    <a:ext uri="{9D8B030D-6E8A-4147-A177-3AD203B41FA5}">
                      <a16:colId xmlns:a16="http://schemas.microsoft.com/office/drawing/2014/main" val="4012115177"/>
                    </a:ext>
                  </a:extLst>
                </a:gridCol>
                <a:gridCol w="329184">
                  <a:extLst>
                    <a:ext uri="{9D8B030D-6E8A-4147-A177-3AD203B41FA5}">
                      <a16:colId xmlns:a16="http://schemas.microsoft.com/office/drawing/2014/main" val="3343463297"/>
                    </a:ext>
                  </a:extLst>
                </a:gridCol>
                <a:gridCol w="329184">
                  <a:extLst>
                    <a:ext uri="{9D8B030D-6E8A-4147-A177-3AD203B41FA5}">
                      <a16:colId xmlns:a16="http://schemas.microsoft.com/office/drawing/2014/main" val="449800233"/>
                    </a:ext>
                  </a:extLst>
                </a:gridCol>
                <a:gridCol w="329184">
                  <a:extLst>
                    <a:ext uri="{9D8B030D-6E8A-4147-A177-3AD203B41FA5}">
                      <a16:colId xmlns:a16="http://schemas.microsoft.com/office/drawing/2014/main" val="2942787842"/>
                    </a:ext>
                  </a:extLst>
                </a:gridCol>
                <a:gridCol w="329184">
                  <a:extLst>
                    <a:ext uri="{9D8B030D-6E8A-4147-A177-3AD203B41FA5}">
                      <a16:colId xmlns:a16="http://schemas.microsoft.com/office/drawing/2014/main" val="628972746"/>
                    </a:ext>
                  </a:extLst>
                </a:gridCol>
                <a:gridCol w="329184">
                  <a:extLst>
                    <a:ext uri="{9D8B030D-6E8A-4147-A177-3AD203B41FA5}">
                      <a16:colId xmlns:a16="http://schemas.microsoft.com/office/drawing/2014/main" val="3067763228"/>
                    </a:ext>
                  </a:extLst>
                </a:gridCol>
                <a:gridCol w="329184">
                  <a:extLst>
                    <a:ext uri="{9D8B030D-6E8A-4147-A177-3AD203B41FA5}">
                      <a16:colId xmlns:a16="http://schemas.microsoft.com/office/drawing/2014/main" val="3468936590"/>
                    </a:ext>
                  </a:extLst>
                </a:gridCol>
                <a:gridCol w="329184">
                  <a:extLst>
                    <a:ext uri="{9D8B030D-6E8A-4147-A177-3AD203B41FA5}">
                      <a16:colId xmlns:a16="http://schemas.microsoft.com/office/drawing/2014/main" val="3801398031"/>
                    </a:ext>
                  </a:extLst>
                </a:gridCol>
                <a:gridCol w="329184">
                  <a:extLst>
                    <a:ext uri="{9D8B030D-6E8A-4147-A177-3AD203B41FA5}">
                      <a16:colId xmlns:a16="http://schemas.microsoft.com/office/drawing/2014/main" val="3357447908"/>
                    </a:ext>
                  </a:extLst>
                </a:gridCol>
                <a:gridCol w="329184">
                  <a:extLst>
                    <a:ext uri="{9D8B030D-6E8A-4147-A177-3AD203B41FA5}">
                      <a16:colId xmlns:a16="http://schemas.microsoft.com/office/drawing/2014/main" val="1477361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4607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- 2020-08-13 10:05:42</a:t>
                      </a:r>
                      <a:r>
                        <a:rPr kumimoji="0" lang="en-US" sz="1000" b="0" i="0" u="none" strike="noStrike" kern="1200" cap="none" spc="0" normalizeH="0" baseline="0" noProof="0">
                          <a:ln>
                            <a:noFill/>
                          </a:ln>
                          <a:solidFill>
                            <a:prstClr val="black"/>
                          </a:solidFill>
                          <a:effectLst/>
                          <a:uLnTx/>
                          <a:uFillTx/>
                          <a:latin typeface="+mn-lt"/>
                          <a:ea typeface="+mn-ea"/>
                          <a:cs typeface="+mn-cs"/>
                        </a:rPr>
                        <a:t>
 Get your hands on the Cerah &amp; Anjul kit worth RM699 now at RM489.
CERAH &amp; ANJUL KIT @ RM489 (NP: RM699)
• 2 X [W]™ + Brightening Serum with Pure Vitamin C 2ml
• Firming Comfort Youth Cream 50ml
• Sothys Pouch
WOW 😱 30% savings!
T&amp;C apply | Valid from 1 August
31 December 2020 |
Available at all Sothys salons and online.
Shop online at www.sothys.com.my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https://scontent-lga3-2.xx.fbcdn.net/v/t1.0-9/p720x720/117215919_10158422853729763_5146519644789470605_o.png?_nc_cat=108&amp;_nc_sid=8024bb&amp;_nc_ohc=iSPVuTHVJHMAX_C_QYW&amp;_nc_ht=scontent-lga3-2.xx&amp;oh=abe1eac68f54414634879fca0fa56cfe&amp;oe=5F6D087C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08/27/2020 03:26:28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4865995"/>
                  </a:ext>
                </a:extLst>
              </a:tr>
            </a:tbl>
          </a:graphicData>
        </a:graphic>
      </p:graphicFrame>
      <p:sp>
        <p:nvSpPr>
          <p:cNvPr id="4" name="Text Placeholder 3">
            <a:extLst>
              <a:ext uri="{FF2B5EF4-FFF2-40B4-BE49-F238E27FC236}">
                <a16:creationId xmlns:a16="http://schemas.microsoft.com/office/drawing/2014/main" id="{E89141A3-B814-4C8A-9E9B-C8D24CDCE97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54902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95CF6-64DB-40B6-B3A9-7A8EBAB4946D}"/>
              </a:ext>
            </a:extLst>
          </p:cNvPr>
          <p:cNvSpPr>
            <a:spLocks noGrp="1"/>
          </p:cNvSpPr>
          <p:nvPr>
            <p:ph type="title"/>
          </p:nvPr>
        </p:nvSpPr>
        <p:spPr/>
        <p:txBody>
          <a:bodyPr/>
          <a:lstStyle/>
          <a:p>
            <a:r>
              <a:rPr lang="en-US"/>
              <a:t>Facebook Own Posts Table | Sothys Malaysia - 10 of 22</a:t>
            </a:r>
          </a:p>
        </p:txBody>
      </p:sp>
      <p:graphicFrame>
        <p:nvGraphicFramePr>
          <p:cNvPr id="5" name="Table Placeholder 4">
            <a:extLst>
              <a:ext uri="{FF2B5EF4-FFF2-40B4-BE49-F238E27FC236}">
                <a16:creationId xmlns:a16="http://schemas.microsoft.com/office/drawing/2014/main" id="{2F2BD5DA-FEE6-4E66-8FDD-6FB842DCE08B}"/>
              </a:ext>
            </a:extLst>
          </p:cNvPr>
          <p:cNvGraphicFramePr>
            <a:graphicFrameLocks noGrp="1"/>
          </p:cNvGraphicFramePr>
          <p:nvPr>
            <p:ph type="tbl" sz="quarter" idx="13"/>
            <p:extLst>
              <p:ext uri="{D42A27DB-BD31-4B8C-83A1-F6EECF244321}">
                <p14:modId xmlns:p14="http://schemas.microsoft.com/office/powerpoint/2010/main" val="228896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75344225"/>
                    </a:ext>
                  </a:extLst>
                </a:gridCol>
                <a:gridCol w="905256">
                  <a:extLst>
                    <a:ext uri="{9D8B030D-6E8A-4147-A177-3AD203B41FA5}">
                      <a16:colId xmlns:a16="http://schemas.microsoft.com/office/drawing/2014/main" val="3726919914"/>
                    </a:ext>
                  </a:extLst>
                </a:gridCol>
                <a:gridCol w="658368">
                  <a:extLst>
                    <a:ext uri="{9D8B030D-6E8A-4147-A177-3AD203B41FA5}">
                      <a16:colId xmlns:a16="http://schemas.microsoft.com/office/drawing/2014/main" val="2123904168"/>
                    </a:ext>
                  </a:extLst>
                </a:gridCol>
                <a:gridCol w="329184">
                  <a:extLst>
                    <a:ext uri="{9D8B030D-6E8A-4147-A177-3AD203B41FA5}">
                      <a16:colId xmlns:a16="http://schemas.microsoft.com/office/drawing/2014/main" val="3412931330"/>
                    </a:ext>
                  </a:extLst>
                </a:gridCol>
                <a:gridCol w="329184">
                  <a:extLst>
                    <a:ext uri="{9D8B030D-6E8A-4147-A177-3AD203B41FA5}">
                      <a16:colId xmlns:a16="http://schemas.microsoft.com/office/drawing/2014/main" val="4024892592"/>
                    </a:ext>
                  </a:extLst>
                </a:gridCol>
                <a:gridCol w="329184">
                  <a:extLst>
                    <a:ext uri="{9D8B030D-6E8A-4147-A177-3AD203B41FA5}">
                      <a16:colId xmlns:a16="http://schemas.microsoft.com/office/drawing/2014/main" val="3746034024"/>
                    </a:ext>
                  </a:extLst>
                </a:gridCol>
                <a:gridCol w="329184">
                  <a:extLst>
                    <a:ext uri="{9D8B030D-6E8A-4147-A177-3AD203B41FA5}">
                      <a16:colId xmlns:a16="http://schemas.microsoft.com/office/drawing/2014/main" val="3589989227"/>
                    </a:ext>
                  </a:extLst>
                </a:gridCol>
                <a:gridCol w="329184">
                  <a:extLst>
                    <a:ext uri="{9D8B030D-6E8A-4147-A177-3AD203B41FA5}">
                      <a16:colId xmlns:a16="http://schemas.microsoft.com/office/drawing/2014/main" val="414860902"/>
                    </a:ext>
                  </a:extLst>
                </a:gridCol>
                <a:gridCol w="329184">
                  <a:extLst>
                    <a:ext uri="{9D8B030D-6E8A-4147-A177-3AD203B41FA5}">
                      <a16:colId xmlns:a16="http://schemas.microsoft.com/office/drawing/2014/main" val="2350938561"/>
                    </a:ext>
                  </a:extLst>
                </a:gridCol>
                <a:gridCol w="329184">
                  <a:extLst>
                    <a:ext uri="{9D8B030D-6E8A-4147-A177-3AD203B41FA5}">
                      <a16:colId xmlns:a16="http://schemas.microsoft.com/office/drawing/2014/main" val="1685000350"/>
                    </a:ext>
                  </a:extLst>
                </a:gridCol>
                <a:gridCol w="329184">
                  <a:extLst>
                    <a:ext uri="{9D8B030D-6E8A-4147-A177-3AD203B41FA5}">
                      <a16:colId xmlns:a16="http://schemas.microsoft.com/office/drawing/2014/main" val="2958873447"/>
                    </a:ext>
                  </a:extLst>
                </a:gridCol>
                <a:gridCol w="329184">
                  <a:extLst>
                    <a:ext uri="{9D8B030D-6E8A-4147-A177-3AD203B41FA5}">
                      <a16:colId xmlns:a16="http://schemas.microsoft.com/office/drawing/2014/main" val="2157596948"/>
                    </a:ext>
                  </a:extLst>
                </a:gridCol>
                <a:gridCol w="329184">
                  <a:extLst>
                    <a:ext uri="{9D8B030D-6E8A-4147-A177-3AD203B41FA5}">
                      <a16:colId xmlns:a16="http://schemas.microsoft.com/office/drawing/2014/main" val="3084780415"/>
                    </a:ext>
                  </a:extLst>
                </a:gridCol>
                <a:gridCol w="329184">
                  <a:extLst>
                    <a:ext uri="{9D8B030D-6E8A-4147-A177-3AD203B41FA5}">
                      <a16:colId xmlns:a16="http://schemas.microsoft.com/office/drawing/2014/main" val="2516495070"/>
                    </a:ext>
                  </a:extLst>
                </a:gridCol>
                <a:gridCol w="329184">
                  <a:extLst>
                    <a:ext uri="{9D8B030D-6E8A-4147-A177-3AD203B41FA5}">
                      <a16:colId xmlns:a16="http://schemas.microsoft.com/office/drawing/2014/main" val="3834006124"/>
                    </a:ext>
                  </a:extLst>
                </a:gridCol>
                <a:gridCol w="329184">
                  <a:extLst>
                    <a:ext uri="{9D8B030D-6E8A-4147-A177-3AD203B41FA5}">
                      <a16:colId xmlns:a16="http://schemas.microsoft.com/office/drawing/2014/main" val="203011805"/>
                    </a:ext>
                  </a:extLst>
                </a:gridCol>
                <a:gridCol w="329184">
                  <a:extLst>
                    <a:ext uri="{9D8B030D-6E8A-4147-A177-3AD203B41FA5}">
                      <a16:colId xmlns:a16="http://schemas.microsoft.com/office/drawing/2014/main" val="3151195430"/>
                    </a:ext>
                  </a:extLst>
                </a:gridCol>
                <a:gridCol w="329184">
                  <a:extLst>
                    <a:ext uri="{9D8B030D-6E8A-4147-A177-3AD203B41FA5}">
                      <a16:colId xmlns:a16="http://schemas.microsoft.com/office/drawing/2014/main" val="4145835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56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- 2020-08-12 10:00:01</a:t>
                      </a:r>
                      <a:r>
                        <a:rPr kumimoji="0" lang="en-US" sz="1000" b="0" i="0" u="none" strike="noStrike" kern="1200" cap="none" spc="0" normalizeH="0" baseline="0" noProof="0">
                          <a:ln>
                            <a:noFill/>
                          </a:ln>
                          <a:solidFill>
                            <a:prstClr val="black"/>
                          </a:solidFill>
                          <a:effectLst/>
                          <a:uLnTx/>
                          <a:uFillTx/>
                          <a:latin typeface="+mn-lt"/>
                          <a:ea typeface="+mn-ea"/>
                          <a:cs typeface="+mn-cs"/>
                        </a:rPr>
                        <a:t>
 Comment below if your skin is calling for a hydrating adventure. 💧
Our Beauty Box does the trick! 
Comes with  💧 Travel Size Vitality Cleansing Milk 40ml and 💧Travel Size Vitality Lotion 40ml, get ready for a hydrating adventure of your lifetime that helps to remove impurities and restores skin PH and skin tone. 
Once your double treatment adventure is done, our Beauty Box still awaits as each box contains:
✔️ 1 x Synergy Facial treatment worth RM290
✔️ 2pcs RM100 off treatment voucher
✔️ 2pcs RM50off product voucher
✔️ 2 times SKINSCOPE™ diagnosis.
*While stocks lasts | T&amp;C apply
Get them at a SOTHYS salon near you or shop online at www.sothys.com.my today!
#sothysmalaysia #facelifewithconfidence #sothysbeautybox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https://scontent-iad3-1.xx.fbcdn.net/v/t15.5256-10/p720x720/117592462_1388028971391501_5515878261812658848_n.jpg?_nc_cat=106&amp;_nc_sid=ad6a45&amp;_nc_ohc=nIykZRh6JIgAX8vjh1e&amp;_nc_ht=scontent-iad3-1.xx&amp;oh=ccc8604bf2cf5ea2fb0817b794cf222e&amp;oe=5F6D0D33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08/27/2020 15:26:30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4910638"/>
                  </a:ext>
                </a:extLst>
              </a:tr>
            </a:tbl>
          </a:graphicData>
        </a:graphic>
      </p:graphicFrame>
      <p:sp>
        <p:nvSpPr>
          <p:cNvPr id="4" name="Text Placeholder 3">
            <a:extLst>
              <a:ext uri="{FF2B5EF4-FFF2-40B4-BE49-F238E27FC236}">
                <a16:creationId xmlns:a16="http://schemas.microsoft.com/office/drawing/2014/main" id="{0DDFCE10-7A56-4E29-9D25-62461D5B4E8A}"/>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73005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CD4AB-C42D-4C19-8D31-182CBBFAAFDB}"/>
              </a:ext>
            </a:extLst>
          </p:cNvPr>
          <p:cNvSpPr>
            <a:spLocks noGrp="1"/>
          </p:cNvSpPr>
          <p:nvPr>
            <p:ph type="title"/>
          </p:nvPr>
        </p:nvSpPr>
        <p:spPr/>
        <p:txBody>
          <a:bodyPr/>
          <a:lstStyle/>
          <a:p>
            <a:r>
              <a:rPr lang="en-US"/>
              <a:t>Facebook Own Posts Table | Sothys Malaysia - 11 of 22</a:t>
            </a:r>
          </a:p>
        </p:txBody>
      </p:sp>
      <p:graphicFrame>
        <p:nvGraphicFramePr>
          <p:cNvPr id="5" name="Table Placeholder 4">
            <a:extLst>
              <a:ext uri="{FF2B5EF4-FFF2-40B4-BE49-F238E27FC236}">
                <a16:creationId xmlns:a16="http://schemas.microsoft.com/office/drawing/2014/main" id="{B128A202-2726-48D6-A92F-4C9E44FE9ECD}"/>
              </a:ext>
            </a:extLst>
          </p:cNvPr>
          <p:cNvGraphicFramePr>
            <a:graphicFrameLocks noGrp="1"/>
          </p:cNvGraphicFramePr>
          <p:nvPr>
            <p:ph type="tbl" sz="quarter" idx="13"/>
            <p:extLst>
              <p:ext uri="{D42A27DB-BD31-4B8C-83A1-F6EECF244321}">
                <p14:modId xmlns:p14="http://schemas.microsoft.com/office/powerpoint/2010/main" val="3699049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29542523"/>
                    </a:ext>
                  </a:extLst>
                </a:gridCol>
                <a:gridCol w="905256">
                  <a:extLst>
                    <a:ext uri="{9D8B030D-6E8A-4147-A177-3AD203B41FA5}">
                      <a16:colId xmlns:a16="http://schemas.microsoft.com/office/drawing/2014/main" val="779875754"/>
                    </a:ext>
                  </a:extLst>
                </a:gridCol>
                <a:gridCol w="658368">
                  <a:extLst>
                    <a:ext uri="{9D8B030D-6E8A-4147-A177-3AD203B41FA5}">
                      <a16:colId xmlns:a16="http://schemas.microsoft.com/office/drawing/2014/main" val="363457354"/>
                    </a:ext>
                  </a:extLst>
                </a:gridCol>
                <a:gridCol w="329184">
                  <a:extLst>
                    <a:ext uri="{9D8B030D-6E8A-4147-A177-3AD203B41FA5}">
                      <a16:colId xmlns:a16="http://schemas.microsoft.com/office/drawing/2014/main" val="26902138"/>
                    </a:ext>
                  </a:extLst>
                </a:gridCol>
                <a:gridCol w="329184">
                  <a:extLst>
                    <a:ext uri="{9D8B030D-6E8A-4147-A177-3AD203B41FA5}">
                      <a16:colId xmlns:a16="http://schemas.microsoft.com/office/drawing/2014/main" val="1847273976"/>
                    </a:ext>
                  </a:extLst>
                </a:gridCol>
                <a:gridCol w="329184">
                  <a:extLst>
                    <a:ext uri="{9D8B030D-6E8A-4147-A177-3AD203B41FA5}">
                      <a16:colId xmlns:a16="http://schemas.microsoft.com/office/drawing/2014/main" val="855759954"/>
                    </a:ext>
                  </a:extLst>
                </a:gridCol>
                <a:gridCol w="329184">
                  <a:extLst>
                    <a:ext uri="{9D8B030D-6E8A-4147-A177-3AD203B41FA5}">
                      <a16:colId xmlns:a16="http://schemas.microsoft.com/office/drawing/2014/main" val="3173812500"/>
                    </a:ext>
                  </a:extLst>
                </a:gridCol>
                <a:gridCol w="329184">
                  <a:extLst>
                    <a:ext uri="{9D8B030D-6E8A-4147-A177-3AD203B41FA5}">
                      <a16:colId xmlns:a16="http://schemas.microsoft.com/office/drawing/2014/main" val="912740016"/>
                    </a:ext>
                  </a:extLst>
                </a:gridCol>
                <a:gridCol w="329184">
                  <a:extLst>
                    <a:ext uri="{9D8B030D-6E8A-4147-A177-3AD203B41FA5}">
                      <a16:colId xmlns:a16="http://schemas.microsoft.com/office/drawing/2014/main" val="42909380"/>
                    </a:ext>
                  </a:extLst>
                </a:gridCol>
                <a:gridCol w="329184">
                  <a:extLst>
                    <a:ext uri="{9D8B030D-6E8A-4147-A177-3AD203B41FA5}">
                      <a16:colId xmlns:a16="http://schemas.microsoft.com/office/drawing/2014/main" val="2118939909"/>
                    </a:ext>
                  </a:extLst>
                </a:gridCol>
                <a:gridCol w="329184">
                  <a:extLst>
                    <a:ext uri="{9D8B030D-6E8A-4147-A177-3AD203B41FA5}">
                      <a16:colId xmlns:a16="http://schemas.microsoft.com/office/drawing/2014/main" val="1162012501"/>
                    </a:ext>
                  </a:extLst>
                </a:gridCol>
                <a:gridCol w="329184">
                  <a:extLst>
                    <a:ext uri="{9D8B030D-6E8A-4147-A177-3AD203B41FA5}">
                      <a16:colId xmlns:a16="http://schemas.microsoft.com/office/drawing/2014/main" val="2445810377"/>
                    </a:ext>
                  </a:extLst>
                </a:gridCol>
                <a:gridCol w="329184">
                  <a:extLst>
                    <a:ext uri="{9D8B030D-6E8A-4147-A177-3AD203B41FA5}">
                      <a16:colId xmlns:a16="http://schemas.microsoft.com/office/drawing/2014/main" val="2632030597"/>
                    </a:ext>
                  </a:extLst>
                </a:gridCol>
                <a:gridCol w="329184">
                  <a:extLst>
                    <a:ext uri="{9D8B030D-6E8A-4147-A177-3AD203B41FA5}">
                      <a16:colId xmlns:a16="http://schemas.microsoft.com/office/drawing/2014/main" val="2428768349"/>
                    </a:ext>
                  </a:extLst>
                </a:gridCol>
                <a:gridCol w="329184">
                  <a:extLst>
                    <a:ext uri="{9D8B030D-6E8A-4147-A177-3AD203B41FA5}">
                      <a16:colId xmlns:a16="http://schemas.microsoft.com/office/drawing/2014/main" val="842963099"/>
                    </a:ext>
                  </a:extLst>
                </a:gridCol>
                <a:gridCol w="329184">
                  <a:extLst>
                    <a:ext uri="{9D8B030D-6E8A-4147-A177-3AD203B41FA5}">
                      <a16:colId xmlns:a16="http://schemas.microsoft.com/office/drawing/2014/main" val="3965181145"/>
                    </a:ext>
                  </a:extLst>
                </a:gridCol>
                <a:gridCol w="329184">
                  <a:extLst>
                    <a:ext uri="{9D8B030D-6E8A-4147-A177-3AD203B41FA5}">
                      <a16:colId xmlns:a16="http://schemas.microsoft.com/office/drawing/2014/main" val="2550073724"/>
                    </a:ext>
                  </a:extLst>
                </a:gridCol>
                <a:gridCol w="329184">
                  <a:extLst>
                    <a:ext uri="{9D8B030D-6E8A-4147-A177-3AD203B41FA5}">
                      <a16:colId xmlns:a16="http://schemas.microsoft.com/office/drawing/2014/main" val="3320616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742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- 2020-08-10 10:00:02</a:t>
                      </a:r>
                      <a:r>
                        <a:rPr kumimoji="0" lang="en-US" sz="1000" b="0" i="0" u="none" strike="noStrike" kern="1200" cap="none" spc="0" normalizeH="0" baseline="0" noProof="0">
                          <a:ln>
                            <a:noFill/>
                          </a:ln>
                          <a:solidFill>
                            <a:prstClr val="black"/>
                          </a:solidFill>
                          <a:effectLst/>
                          <a:uLnTx/>
                          <a:uFillTx/>
                          <a:latin typeface="+mn-lt"/>
                          <a:ea typeface="+mn-ea"/>
                          <a:cs typeface="+mn-cs"/>
                        </a:rPr>
                        <a:t>
 Get that skin glowing 🌟 with The Glow Getter Kit at RM490 (normal price: RM880) 
Each Crossbody Bag contains:- 
7️⃣x Hydrating Ampoules
7️⃣x Anti-Aging Ampoules
7️⃣x Oxygenating Ampoules
7️⃣x Brightening Ampoules 
T&amp;Cs apply | Valid till 31st December 2020 or while stocks last | Available at all SOTHYS salons and online at https://sothys.com.my/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https://scontent-iad3-1.xx.fbcdn.net/v/t15.5256-10/p720x720/117333738_2442447999381876_92966603466491615_n.jpg?_nc_cat=103&amp;_nc_sid=ad6a45&amp;_nc_ohc=B91PmZJ2e-AAX_Nxb0L&amp;_nc_ht=scontent-iad3-1.xx&amp;oh=d97f16899e029d7aff0c16a99c77afc0&amp;oe=5F6DC20D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08/28/2020 09:28:18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9122984"/>
                  </a:ext>
                </a:extLst>
              </a:tr>
            </a:tbl>
          </a:graphicData>
        </a:graphic>
      </p:graphicFrame>
      <p:sp>
        <p:nvSpPr>
          <p:cNvPr id="4" name="Text Placeholder 3">
            <a:extLst>
              <a:ext uri="{FF2B5EF4-FFF2-40B4-BE49-F238E27FC236}">
                <a16:creationId xmlns:a16="http://schemas.microsoft.com/office/drawing/2014/main" id="{DCB8A21B-B32D-4D48-831B-AF88E5F2E210}"/>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015052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D20BA-349F-4141-9896-F45FE93F0EA0}"/>
              </a:ext>
            </a:extLst>
          </p:cNvPr>
          <p:cNvSpPr>
            <a:spLocks noGrp="1"/>
          </p:cNvSpPr>
          <p:nvPr>
            <p:ph type="title"/>
          </p:nvPr>
        </p:nvSpPr>
        <p:spPr/>
        <p:txBody>
          <a:bodyPr/>
          <a:lstStyle/>
          <a:p>
            <a:r>
              <a:rPr lang="en-US"/>
              <a:t>Facebook Own Posts Table | Sothys Malaysia - 12 of 22</a:t>
            </a:r>
          </a:p>
        </p:txBody>
      </p:sp>
      <p:graphicFrame>
        <p:nvGraphicFramePr>
          <p:cNvPr id="5" name="Table Placeholder 4">
            <a:extLst>
              <a:ext uri="{FF2B5EF4-FFF2-40B4-BE49-F238E27FC236}">
                <a16:creationId xmlns:a16="http://schemas.microsoft.com/office/drawing/2014/main" id="{99165051-398F-45A1-8C99-5E4E06472C76}"/>
              </a:ext>
            </a:extLst>
          </p:cNvPr>
          <p:cNvGraphicFramePr>
            <a:graphicFrameLocks noGrp="1"/>
          </p:cNvGraphicFramePr>
          <p:nvPr>
            <p:ph type="tbl" sz="quarter" idx="13"/>
            <p:extLst>
              <p:ext uri="{D42A27DB-BD31-4B8C-83A1-F6EECF244321}">
                <p14:modId xmlns:p14="http://schemas.microsoft.com/office/powerpoint/2010/main" val="3917615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1246348"/>
                    </a:ext>
                  </a:extLst>
                </a:gridCol>
                <a:gridCol w="905256">
                  <a:extLst>
                    <a:ext uri="{9D8B030D-6E8A-4147-A177-3AD203B41FA5}">
                      <a16:colId xmlns:a16="http://schemas.microsoft.com/office/drawing/2014/main" val="3537957065"/>
                    </a:ext>
                  </a:extLst>
                </a:gridCol>
                <a:gridCol w="658368">
                  <a:extLst>
                    <a:ext uri="{9D8B030D-6E8A-4147-A177-3AD203B41FA5}">
                      <a16:colId xmlns:a16="http://schemas.microsoft.com/office/drawing/2014/main" val="382182574"/>
                    </a:ext>
                  </a:extLst>
                </a:gridCol>
                <a:gridCol w="329184">
                  <a:extLst>
                    <a:ext uri="{9D8B030D-6E8A-4147-A177-3AD203B41FA5}">
                      <a16:colId xmlns:a16="http://schemas.microsoft.com/office/drawing/2014/main" val="1791682268"/>
                    </a:ext>
                  </a:extLst>
                </a:gridCol>
                <a:gridCol w="329184">
                  <a:extLst>
                    <a:ext uri="{9D8B030D-6E8A-4147-A177-3AD203B41FA5}">
                      <a16:colId xmlns:a16="http://schemas.microsoft.com/office/drawing/2014/main" val="3623298772"/>
                    </a:ext>
                  </a:extLst>
                </a:gridCol>
                <a:gridCol w="329184">
                  <a:extLst>
                    <a:ext uri="{9D8B030D-6E8A-4147-A177-3AD203B41FA5}">
                      <a16:colId xmlns:a16="http://schemas.microsoft.com/office/drawing/2014/main" val="2082946591"/>
                    </a:ext>
                  </a:extLst>
                </a:gridCol>
                <a:gridCol w="329184">
                  <a:extLst>
                    <a:ext uri="{9D8B030D-6E8A-4147-A177-3AD203B41FA5}">
                      <a16:colId xmlns:a16="http://schemas.microsoft.com/office/drawing/2014/main" val="3779880634"/>
                    </a:ext>
                  </a:extLst>
                </a:gridCol>
                <a:gridCol w="329184">
                  <a:extLst>
                    <a:ext uri="{9D8B030D-6E8A-4147-A177-3AD203B41FA5}">
                      <a16:colId xmlns:a16="http://schemas.microsoft.com/office/drawing/2014/main" val="1096989625"/>
                    </a:ext>
                  </a:extLst>
                </a:gridCol>
                <a:gridCol w="329184">
                  <a:extLst>
                    <a:ext uri="{9D8B030D-6E8A-4147-A177-3AD203B41FA5}">
                      <a16:colId xmlns:a16="http://schemas.microsoft.com/office/drawing/2014/main" val="772700898"/>
                    </a:ext>
                  </a:extLst>
                </a:gridCol>
                <a:gridCol w="329184">
                  <a:extLst>
                    <a:ext uri="{9D8B030D-6E8A-4147-A177-3AD203B41FA5}">
                      <a16:colId xmlns:a16="http://schemas.microsoft.com/office/drawing/2014/main" val="1206100593"/>
                    </a:ext>
                  </a:extLst>
                </a:gridCol>
                <a:gridCol w="329184">
                  <a:extLst>
                    <a:ext uri="{9D8B030D-6E8A-4147-A177-3AD203B41FA5}">
                      <a16:colId xmlns:a16="http://schemas.microsoft.com/office/drawing/2014/main" val="200703565"/>
                    </a:ext>
                  </a:extLst>
                </a:gridCol>
                <a:gridCol w="329184">
                  <a:extLst>
                    <a:ext uri="{9D8B030D-6E8A-4147-A177-3AD203B41FA5}">
                      <a16:colId xmlns:a16="http://schemas.microsoft.com/office/drawing/2014/main" val="3302395855"/>
                    </a:ext>
                  </a:extLst>
                </a:gridCol>
                <a:gridCol w="329184">
                  <a:extLst>
                    <a:ext uri="{9D8B030D-6E8A-4147-A177-3AD203B41FA5}">
                      <a16:colId xmlns:a16="http://schemas.microsoft.com/office/drawing/2014/main" val="3122522207"/>
                    </a:ext>
                  </a:extLst>
                </a:gridCol>
                <a:gridCol w="329184">
                  <a:extLst>
                    <a:ext uri="{9D8B030D-6E8A-4147-A177-3AD203B41FA5}">
                      <a16:colId xmlns:a16="http://schemas.microsoft.com/office/drawing/2014/main" val="2195981530"/>
                    </a:ext>
                  </a:extLst>
                </a:gridCol>
                <a:gridCol w="329184">
                  <a:extLst>
                    <a:ext uri="{9D8B030D-6E8A-4147-A177-3AD203B41FA5}">
                      <a16:colId xmlns:a16="http://schemas.microsoft.com/office/drawing/2014/main" val="1166615162"/>
                    </a:ext>
                  </a:extLst>
                </a:gridCol>
                <a:gridCol w="329184">
                  <a:extLst>
                    <a:ext uri="{9D8B030D-6E8A-4147-A177-3AD203B41FA5}">
                      <a16:colId xmlns:a16="http://schemas.microsoft.com/office/drawing/2014/main" val="4112742052"/>
                    </a:ext>
                  </a:extLst>
                </a:gridCol>
                <a:gridCol w="329184">
                  <a:extLst>
                    <a:ext uri="{9D8B030D-6E8A-4147-A177-3AD203B41FA5}">
                      <a16:colId xmlns:a16="http://schemas.microsoft.com/office/drawing/2014/main" val="115861934"/>
                    </a:ext>
                  </a:extLst>
                </a:gridCol>
                <a:gridCol w="329184">
                  <a:extLst>
                    <a:ext uri="{9D8B030D-6E8A-4147-A177-3AD203B41FA5}">
                      <a16:colId xmlns:a16="http://schemas.microsoft.com/office/drawing/2014/main" val="579245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582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- 2020-08-09 10:00:01</a:t>
                      </a:r>
                      <a:r>
                        <a:rPr kumimoji="0" lang="en-US" sz="1000" b="0" i="0" u="none" strike="noStrike" kern="1200" cap="none" spc="0" normalizeH="0" baseline="0" noProof="0">
                          <a:ln>
                            <a:noFill/>
                          </a:ln>
                          <a:solidFill>
                            <a:prstClr val="black"/>
                          </a:solidFill>
                          <a:effectLst/>
                          <a:uLnTx/>
                          <a:uFillTx/>
                          <a:latin typeface="+mn-lt"/>
                          <a:ea typeface="+mn-ea"/>
                          <a:cs typeface="+mn-cs"/>
                        </a:rPr>
                        <a:t>
 Your Glow Getter Kit is here for you wherever you are. Our kit includes 7 pcs of ampoules of each to help you achieve youthful skin on the go everyday for 28 days! We recommend the usage every week to achieve the best results!
Week 1 : 🌹 Oxygenating 🌹 Maintains a fresh and rosy complexion. Essential active ingredients are biotechnological complex of soy extract and vitamin B8 to optimize skin cell function, and softening hamamelis extract. Ideal for maintaining a radiant glow.
Week 2 : 💧 Hydrating 💧 Optimizes skin hydration. Contains hyaluronic acid*, aloe vera extract, pca salts (essential component in the Natural Moisturising Factor) Ideal for keeping skin well hydrated.
Week 3 :💡 Brightening 💡 Ensures a bright and even complexion. Contains essential active ingredients of 6 botanicals (blackberry bush, saxifrage, skullcap, grape, sophora and kiwi) to limit the appearance of pigmentation spots, grafted glycolic acid and prickly pear extract for gentle daily peeling. Ideal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https://scontent-iad3-1.xx.fbcdn.net/v/t1.0-1/p200x200/88163886_10157921934319763_1353921588898037760_o.png?_nc_cat=109&amp;_nc_sid=dbb9e7&amp;_nc_ohc=hM-eQiNKOxMAX8E_Vxo&amp;_nc_ht=scontent-iad3-1.xx&amp;oh=feaedb31a62dcc8c62e0704d1b689ca0&amp;oe=5F6402E6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08/20/2020 03:20:57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8053285"/>
                  </a:ext>
                </a:extLst>
              </a:tr>
            </a:tbl>
          </a:graphicData>
        </a:graphic>
      </p:graphicFrame>
      <p:sp>
        <p:nvSpPr>
          <p:cNvPr id="4" name="Text Placeholder 3">
            <a:extLst>
              <a:ext uri="{FF2B5EF4-FFF2-40B4-BE49-F238E27FC236}">
                <a16:creationId xmlns:a16="http://schemas.microsoft.com/office/drawing/2014/main" id="{60DAE9DA-E5C6-4CEB-9945-D2638CBA0FE9}"/>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74178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A0837-90F5-4C9B-A468-9D99D57191E6}"/>
              </a:ext>
            </a:extLst>
          </p:cNvPr>
          <p:cNvSpPr>
            <a:spLocks noGrp="1"/>
          </p:cNvSpPr>
          <p:nvPr>
            <p:ph type="title"/>
          </p:nvPr>
        </p:nvSpPr>
        <p:spPr/>
        <p:txBody>
          <a:bodyPr/>
          <a:lstStyle/>
          <a:p>
            <a:r>
              <a:rPr lang="en-US"/>
              <a:t>Facebook Own Posts Table | Sothys Malaysia - 13 of 22</a:t>
            </a:r>
          </a:p>
        </p:txBody>
      </p:sp>
      <p:graphicFrame>
        <p:nvGraphicFramePr>
          <p:cNvPr id="5" name="Table Placeholder 4">
            <a:extLst>
              <a:ext uri="{FF2B5EF4-FFF2-40B4-BE49-F238E27FC236}">
                <a16:creationId xmlns:a16="http://schemas.microsoft.com/office/drawing/2014/main" id="{D26C80F6-53E4-4D29-8C99-50733B814CA5}"/>
              </a:ext>
            </a:extLst>
          </p:cNvPr>
          <p:cNvGraphicFramePr>
            <a:graphicFrameLocks noGrp="1"/>
          </p:cNvGraphicFramePr>
          <p:nvPr>
            <p:ph type="tbl" sz="quarter" idx="13"/>
            <p:extLst>
              <p:ext uri="{D42A27DB-BD31-4B8C-83A1-F6EECF244321}">
                <p14:modId xmlns:p14="http://schemas.microsoft.com/office/powerpoint/2010/main" val="939974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41297151"/>
                    </a:ext>
                  </a:extLst>
                </a:gridCol>
                <a:gridCol w="905256">
                  <a:extLst>
                    <a:ext uri="{9D8B030D-6E8A-4147-A177-3AD203B41FA5}">
                      <a16:colId xmlns:a16="http://schemas.microsoft.com/office/drawing/2014/main" val="2130243886"/>
                    </a:ext>
                  </a:extLst>
                </a:gridCol>
                <a:gridCol w="658368">
                  <a:extLst>
                    <a:ext uri="{9D8B030D-6E8A-4147-A177-3AD203B41FA5}">
                      <a16:colId xmlns:a16="http://schemas.microsoft.com/office/drawing/2014/main" val="1495847534"/>
                    </a:ext>
                  </a:extLst>
                </a:gridCol>
                <a:gridCol w="329184">
                  <a:extLst>
                    <a:ext uri="{9D8B030D-6E8A-4147-A177-3AD203B41FA5}">
                      <a16:colId xmlns:a16="http://schemas.microsoft.com/office/drawing/2014/main" val="235877316"/>
                    </a:ext>
                  </a:extLst>
                </a:gridCol>
                <a:gridCol w="329184">
                  <a:extLst>
                    <a:ext uri="{9D8B030D-6E8A-4147-A177-3AD203B41FA5}">
                      <a16:colId xmlns:a16="http://schemas.microsoft.com/office/drawing/2014/main" val="696150371"/>
                    </a:ext>
                  </a:extLst>
                </a:gridCol>
                <a:gridCol w="329184">
                  <a:extLst>
                    <a:ext uri="{9D8B030D-6E8A-4147-A177-3AD203B41FA5}">
                      <a16:colId xmlns:a16="http://schemas.microsoft.com/office/drawing/2014/main" val="2206420451"/>
                    </a:ext>
                  </a:extLst>
                </a:gridCol>
                <a:gridCol w="329184">
                  <a:extLst>
                    <a:ext uri="{9D8B030D-6E8A-4147-A177-3AD203B41FA5}">
                      <a16:colId xmlns:a16="http://schemas.microsoft.com/office/drawing/2014/main" val="518461651"/>
                    </a:ext>
                  </a:extLst>
                </a:gridCol>
                <a:gridCol w="329184">
                  <a:extLst>
                    <a:ext uri="{9D8B030D-6E8A-4147-A177-3AD203B41FA5}">
                      <a16:colId xmlns:a16="http://schemas.microsoft.com/office/drawing/2014/main" val="2446258426"/>
                    </a:ext>
                  </a:extLst>
                </a:gridCol>
                <a:gridCol w="329184">
                  <a:extLst>
                    <a:ext uri="{9D8B030D-6E8A-4147-A177-3AD203B41FA5}">
                      <a16:colId xmlns:a16="http://schemas.microsoft.com/office/drawing/2014/main" val="2044471049"/>
                    </a:ext>
                  </a:extLst>
                </a:gridCol>
                <a:gridCol w="329184">
                  <a:extLst>
                    <a:ext uri="{9D8B030D-6E8A-4147-A177-3AD203B41FA5}">
                      <a16:colId xmlns:a16="http://schemas.microsoft.com/office/drawing/2014/main" val="520104474"/>
                    </a:ext>
                  </a:extLst>
                </a:gridCol>
                <a:gridCol w="329184">
                  <a:extLst>
                    <a:ext uri="{9D8B030D-6E8A-4147-A177-3AD203B41FA5}">
                      <a16:colId xmlns:a16="http://schemas.microsoft.com/office/drawing/2014/main" val="2524379412"/>
                    </a:ext>
                  </a:extLst>
                </a:gridCol>
                <a:gridCol w="329184">
                  <a:extLst>
                    <a:ext uri="{9D8B030D-6E8A-4147-A177-3AD203B41FA5}">
                      <a16:colId xmlns:a16="http://schemas.microsoft.com/office/drawing/2014/main" val="1376902376"/>
                    </a:ext>
                  </a:extLst>
                </a:gridCol>
                <a:gridCol w="329184">
                  <a:extLst>
                    <a:ext uri="{9D8B030D-6E8A-4147-A177-3AD203B41FA5}">
                      <a16:colId xmlns:a16="http://schemas.microsoft.com/office/drawing/2014/main" val="1479005038"/>
                    </a:ext>
                  </a:extLst>
                </a:gridCol>
                <a:gridCol w="329184">
                  <a:extLst>
                    <a:ext uri="{9D8B030D-6E8A-4147-A177-3AD203B41FA5}">
                      <a16:colId xmlns:a16="http://schemas.microsoft.com/office/drawing/2014/main" val="3865541487"/>
                    </a:ext>
                  </a:extLst>
                </a:gridCol>
                <a:gridCol w="329184">
                  <a:extLst>
                    <a:ext uri="{9D8B030D-6E8A-4147-A177-3AD203B41FA5}">
                      <a16:colId xmlns:a16="http://schemas.microsoft.com/office/drawing/2014/main" val="1105907631"/>
                    </a:ext>
                  </a:extLst>
                </a:gridCol>
                <a:gridCol w="329184">
                  <a:extLst>
                    <a:ext uri="{9D8B030D-6E8A-4147-A177-3AD203B41FA5}">
                      <a16:colId xmlns:a16="http://schemas.microsoft.com/office/drawing/2014/main" val="307560214"/>
                    </a:ext>
                  </a:extLst>
                </a:gridCol>
                <a:gridCol w="329184">
                  <a:extLst>
                    <a:ext uri="{9D8B030D-6E8A-4147-A177-3AD203B41FA5}">
                      <a16:colId xmlns:a16="http://schemas.microsoft.com/office/drawing/2014/main" val="211759491"/>
                    </a:ext>
                  </a:extLst>
                </a:gridCol>
                <a:gridCol w="329184">
                  <a:extLst>
                    <a:ext uri="{9D8B030D-6E8A-4147-A177-3AD203B41FA5}">
                      <a16:colId xmlns:a16="http://schemas.microsoft.com/office/drawing/2014/main" val="132747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47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- 2020-08-08 14:30:52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Catherine Wong &amp; Christine Chiew for correctly answering our question during the SOTHYS Beauty Myth Busters LIVE yesterday! You’ve won yourself a Glow Getter Kit each! 
To redeem your amazing Glow Getter Kit, do PM us your full name, email address, NRIC number and your home address. 
Thank you to everyone who also participated in the LIVE stream and we’re grateful for your thoughts and support. Stay tuned to our page as we’ll be LIVE again very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https://scontent-iad3-1.xx.fbcdn.net/v/t1.0-9/p720x720/117131818_10158412982444763_3772763565244842175_o.png?_nc_cat=101&amp;_nc_sid=8024bb&amp;_nc_ohc=asfyt_jDTr0AX_5VlOw&amp;_nc_ht=scontent-iad3-1.xx&amp;oh=0713b9e42a82cad9c1f97c41595f93f0&amp;oe=5F6A3BF4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08/26/2020 09:24:38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7945315"/>
                  </a:ext>
                </a:extLst>
              </a:tr>
            </a:tbl>
          </a:graphicData>
        </a:graphic>
      </p:graphicFrame>
      <p:sp>
        <p:nvSpPr>
          <p:cNvPr id="4" name="Text Placeholder 3">
            <a:extLst>
              <a:ext uri="{FF2B5EF4-FFF2-40B4-BE49-F238E27FC236}">
                <a16:creationId xmlns:a16="http://schemas.microsoft.com/office/drawing/2014/main" id="{7B143682-778E-4010-8FF2-1334160242FC}"/>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545164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7898-BADD-4E8A-AEEC-53051CF1C4B4}"/>
              </a:ext>
            </a:extLst>
          </p:cNvPr>
          <p:cNvSpPr>
            <a:spLocks noGrp="1"/>
          </p:cNvSpPr>
          <p:nvPr>
            <p:ph type="title"/>
          </p:nvPr>
        </p:nvSpPr>
        <p:spPr/>
        <p:txBody>
          <a:bodyPr/>
          <a:lstStyle/>
          <a:p>
            <a:r>
              <a:rPr lang="en-US"/>
              <a:t>Facebook Own Posts Table | Sothys Malaysia - 14 of 22</a:t>
            </a:r>
          </a:p>
        </p:txBody>
      </p:sp>
      <p:graphicFrame>
        <p:nvGraphicFramePr>
          <p:cNvPr id="5" name="Table Placeholder 4">
            <a:extLst>
              <a:ext uri="{FF2B5EF4-FFF2-40B4-BE49-F238E27FC236}">
                <a16:creationId xmlns:a16="http://schemas.microsoft.com/office/drawing/2014/main" id="{7AF5544C-4113-4FEE-B3C3-FCB7370B91F3}"/>
              </a:ext>
            </a:extLst>
          </p:cNvPr>
          <p:cNvGraphicFramePr>
            <a:graphicFrameLocks noGrp="1"/>
          </p:cNvGraphicFramePr>
          <p:nvPr>
            <p:ph type="tbl" sz="quarter" idx="13"/>
            <p:extLst>
              <p:ext uri="{D42A27DB-BD31-4B8C-83A1-F6EECF244321}">
                <p14:modId xmlns:p14="http://schemas.microsoft.com/office/powerpoint/2010/main" val="3863766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57063539"/>
                    </a:ext>
                  </a:extLst>
                </a:gridCol>
                <a:gridCol w="905256">
                  <a:extLst>
                    <a:ext uri="{9D8B030D-6E8A-4147-A177-3AD203B41FA5}">
                      <a16:colId xmlns:a16="http://schemas.microsoft.com/office/drawing/2014/main" val="2642977891"/>
                    </a:ext>
                  </a:extLst>
                </a:gridCol>
                <a:gridCol w="658368">
                  <a:extLst>
                    <a:ext uri="{9D8B030D-6E8A-4147-A177-3AD203B41FA5}">
                      <a16:colId xmlns:a16="http://schemas.microsoft.com/office/drawing/2014/main" val="510351602"/>
                    </a:ext>
                  </a:extLst>
                </a:gridCol>
                <a:gridCol w="329184">
                  <a:extLst>
                    <a:ext uri="{9D8B030D-6E8A-4147-A177-3AD203B41FA5}">
                      <a16:colId xmlns:a16="http://schemas.microsoft.com/office/drawing/2014/main" val="2676994592"/>
                    </a:ext>
                  </a:extLst>
                </a:gridCol>
                <a:gridCol w="329184">
                  <a:extLst>
                    <a:ext uri="{9D8B030D-6E8A-4147-A177-3AD203B41FA5}">
                      <a16:colId xmlns:a16="http://schemas.microsoft.com/office/drawing/2014/main" val="3484072026"/>
                    </a:ext>
                  </a:extLst>
                </a:gridCol>
                <a:gridCol w="329184">
                  <a:extLst>
                    <a:ext uri="{9D8B030D-6E8A-4147-A177-3AD203B41FA5}">
                      <a16:colId xmlns:a16="http://schemas.microsoft.com/office/drawing/2014/main" val="3624225041"/>
                    </a:ext>
                  </a:extLst>
                </a:gridCol>
                <a:gridCol w="329184">
                  <a:extLst>
                    <a:ext uri="{9D8B030D-6E8A-4147-A177-3AD203B41FA5}">
                      <a16:colId xmlns:a16="http://schemas.microsoft.com/office/drawing/2014/main" val="1905278494"/>
                    </a:ext>
                  </a:extLst>
                </a:gridCol>
                <a:gridCol w="329184">
                  <a:extLst>
                    <a:ext uri="{9D8B030D-6E8A-4147-A177-3AD203B41FA5}">
                      <a16:colId xmlns:a16="http://schemas.microsoft.com/office/drawing/2014/main" val="2492606799"/>
                    </a:ext>
                  </a:extLst>
                </a:gridCol>
                <a:gridCol w="329184">
                  <a:extLst>
                    <a:ext uri="{9D8B030D-6E8A-4147-A177-3AD203B41FA5}">
                      <a16:colId xmlns:a16="http://schemas.microsoft.com/office/drawing/2014/main" val="1846913096"/>
                    </a:ext>
                  </a:extLst>
                </a:gridCol>
                <a:gridCol w="329184">
                  <a:extLst>
                    <a:ext uri="{9D8B030D-6E8A-4147-A177-3AD203B41FA5}">
                      <a16:colId xmlns:a16="http://schemas.microsoft.com/office/drawing/2014/main" val="3941997825"/>
                    </a:ext>
                  </a:extLst>
                </a:gridCol>
                <a:gridCol w="329184">
                  <a:extLst>
                    <a:ext uri="{9D8B030D-6E8A-4147-A177-3AD203B41FA5}">
                      <a16:colId xmlns:a16="http://schemas.microsoft.com/office/drawing/2014/main" val="2019383274"/>
                    </a:ext>
                  </a:extLst>
                </a:gridCol>
                <a:gridCol w="329184">
                  <a:extLst>
                    <a:ext uri="{9D8B030D-6E8A-4147-A177-3AD203B41FA5}">
                      <a16:colId xmlns:a16="http://schemas.microsoft.com/office/drawing/2014/main" val="4266196942"/>
                    </a:ext>
                  </a:extLst>
                </a:gridCol>
                <a:gridCol w="329184">
                  <a:extLst>
                    <a:ext uri="{9D8B030D-6E8A-4147-A177-3AD203B41FA5}">
                      <a16:colId xmlns:a16="http://schemas.microsoft.com/office/drawing/2014/main" val="681567011"/>
                    </a:ext>
                  </a:extLst>
                </a:gridCol>
                <a:gridCol w="329184">
                  <a:extLst>
                    <a:ext uri="{9D8B030D-6E8A-4147-A177-3AD203B41FA5}">
                      <a16:colId xmlns:a16="http://schemas.microsoft.com/office/drawing/2014/main" val="263387909"/>
                    </a:ext>
                  </a:extLst>
                </a:gridCol>
                <a:gridCol w="329184">
                  <a:extLst>
                    <a:ext uri="{9D8B030D-6E8A-4147-A177-3AD203B41FA5}">
                      <a16:colId xmlns:a16="http://schemas.microsoft.com/office/drawing/2014/main" val="2695850350"/>
                    </a:ext>
                  </a:extLst>
                </a:gridCol>
                <a:gridCol w="329184">
                  <a:extLst>
                    <a:ext uri="{9D8B030D-6E8A-4147-A177-3AD203B41FA5}">
                      <a16:colId xmlns:a16="http://schemas.microsoft.com/office/drawing/2014/main" val="715208360"/>
                    </a:ext>
                  </a:extLst>
                </a:gridCol>
                <a:gridCol w="329184">
                  <a:extLst>
                    <a:ext uri="{9D8B030D-6E8A-4147-A177-3AD203B41FA5}">
                      <a16:colId xmlns:a16="http://schemas.microsoft.com/office/drawing/2014/main" val="2857053353"/>
                    </a:ext>
                  </a:extLst>
                </a:gridCol>
                <a:gridCol w="329184">
                  <a:extLst>
                    <a:ext uri="{9D8B030D-6E8A-4147-A177-3AD203B41FA5}">
                      <a16:colId xmlns:a16="http://schemas.microsoft.com/office/drawing/2014/main" val="250681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189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- 2020-08-08 10:00:01</a:t>
                      </a:r>
                      <a:r>
                        <a:rPr kumimoji="0" lang="en-US" sz="1000" b="0" i="0" u="none" strike="noStrike" kern="1200" cap="none" spc="0" normalizeH="0" baseline="0" noProof="0">
                          <a:ln>
                            <a:noFill/>
                          </a:ln>
                          <a:solidFill>
                            <a:prstClr val="black"/>
                          </a:solidFill>
                          <a:effectLst/>
                          <a:uLnTx/>
                          <a:uFillTx/>
                          <a:latin typeface="+mn-lt"/>
                          <a:ea typeface="+mn-ea"/>
                          <a:cs typeface="+mn-cs"/>
                        </a:rPr>
                        <a:t>
 Your Glow Getter Kit is here for you wherever you are. Our kit includes 7 pcs of ampoules of each to help you achieve youthful skin on the go everyday for 28 days! We recommend the usage every week to achieve the best results!⁠
⁠
Week 1 : 🌹 Oxygenating 🌹 Maintains a fresh and rosy complexion. Essential active ingredients are biotechnological complex of soy extract and vitamin B8 to optimize skin cell function, and softening hamamelis extract. Ideal for maintaining a radiant glow.⁠
⁠
Week 2 : 💧 Hydrating 💧 Optimizes skin hydration. Contains hyaluronic acid*, aloe vera extract, pca salts (essential component in the Natural Moisturising Factor) Ideal for keeping skin well hydrated.⁠
⁠
Week 3 :💡 Brightening 💡 Ensures a bright and even complexion. Contains essential active ingredients of 6 botanicals (blackberry bush, saxifrage, skullcap, grape, sophora and kiwi) to limit the appearance of pigmentation spots, grafted glycolic acid and prickly pear extract for gentle daily peeling.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https://scontent-iad3-1.xx.fbcdn.net/v/t15.5256-10/p720x720/117191825_577489609591677_5875676617669866473_n.jpg?_nc_cat=102&amp;_nc_sid=ad6a45&amp;_nc_ohc=rmAnGfCxArMAX_4vDfk&amp;_nc_ht=scontent-iad3-1.xx&amp;oh=e8c7539b7e256008323e0beac9ca0cb7&amp;oe=5F6D3528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08/29/2020 03:21:24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51161"/>
                  </a:ext>
                </a:extLst>
              </a:tr>
            </a:tbl>
          </a:graphicData>
        </a:graphic>
      </p:graphicFrame>
      <p:sp>
        <p:nvSpPr>
          <p:cNvPr id="4" name="Text Placeholder 3">
            <a:extLst>
              <a:ext uri="{FF2B5EF4-FFF2-40B4-BE49-F238E27FC236}">
                <a16:creationId xmlns:a16="http://schemas.microsoft.com/office/drawing/2014/main" id="{A0D74BDA-C9D7-4BBC-ACDE-AD86188072C8}"/>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645808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17B37-78C2-42BD-8220-EDC32B6D29F5}"/>
              </a:ext>
            </a:extLst>
          </p:cNvPr>
          <p:cNvSpPr>
            <a:spLocks noGrp="1"/>
          </p:cNvSpPr>
          <p:nvPr>
            <p:ph type="title"/>
          </p:nvPr>
        </p:nvSpPr>
        <p:spPr/>
        <p:txBody>
          <a:bodyPr/>
          <a:lstStyle/>
          <a:p>
            <a:r>
              <a:rPr lang="en-US"/>
              <a:t>Facebook Own Posts Table | Sothys Malaysia - 15 of 22</a:t>
            </a:r>
          </a:p>
        </p:txBody>
      </p:sp>
      <p:graphicFrame>
        <p:nvGraphicFramePr>
          <p:cNvPr id="5" name="Table Placeholder 4">
            <a:extLst>
              <a:ext uri="{FF2B5EF4-FFF2-40B4-BE49-F238E27FC236}">
                <a16:creationId xmlns:a16="http://schemas.microsoft.com/office/drawing/2014/main" id="{8B9114B5-F9A5-477F-B211-8870F3FD16A3}"/>
              </a:ext>
            </a:extLst>
          </p:cNvPr>
          <p:cNvGraphicFramePr>
            <a:graphicFrameLocks noGrp="1"/>
          </p:cNvGraphicFramePr>
          <p:nvPr>
            <p:ph type="tbl" sz="quarter" idx="13"/>
            <p:extLst>
              <p:ext uri="{D42A27DB-BD31-4B8C-83A1-F6EECF244321}">
                <p14:modId xmlns:p14="http://schemas.microsoft.com/office/powerpoint/2010/main" val="3359690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21864260"/>
                    </a:ext>
                  </a:extLst>
                </a:gridCol>
                <a:gridCol w="905256">
                  <a:extLst>
                    <a:ext uri="{9D8B030D-6E8A-4147-A177-3AD203B41FA5}">
                      <a16:colId xmlns:a16="http://schemas.microsoft.com/office/drawing/2014/main" val="670550414"/>
                    </a:ext>
                  </a:extLst>
                </a:gridCol>
                <a:gridCol w="658368">
                  <a:extLst>
                    <a:ext uri="{9D8B030D-6E8A-4147-A177-3AD203B41FA5}">
                      <a16:colId xmlns:a16="http://schemas.microsoft.com/office/drawing/2014/main" val="2175888211"/>
                    </a:ext>
                  </a:extLst>
                </a:gridCol>
                <a:gridCol w="329184">
                  <a:extLst>
                    <a:ext uri="{9D8B030D-6E8A-4147-A177-3AD203B41FA5}">
                      <a16:colId xmlns:a16="http://schemas.microsoft.com/office/drawing/2014/main" val="1771753188"/>
                    </a:ext>
                  </a:extLst>
                </a:gridCol>
                <a:gridCol w="329184">
                  <a:extLst>
                    <a:ext uri="{9D8B030D-6E8A-4147-A177-3AD203B41FA5}">
                      <a16:colId xmlns:a16="http://schemas.microsoft.com/office/drawing/2014/main" val="20420511"/>
                    </a:ext>
                  </a:extLst>
                </a:gridCol>
                <a:gridCol w="329184">
                  <a:extLst>
                    <a:ext uri="{9D8B030D-6E8A-4147-A177-3AD203B41FA5}">
                      <a16:colId xmlns:a16="http://schemas.microsoft.com/office/drawing/2014/main" val="1526593937"/>
                    </a:ext>
                  </a:extLst>
                </a:gridCol>
                <a:gridCol w="329184">
                  <a:extLst>
                    <a:ext uri="{9D8B030D-6E8A-4147-A177-3AD203B41FA5}">
                      <a16:colId xmlns:a16="http://schemas.microsoft.com/office/drawing/2014/main" val="681659538"/>
                    </a:ext>
                  </a:extLst>
                </a:gridCol>
                <a:gridCol w="329184">
                  <a:extLst>
                    <a:ext uri="{9D8B030D-6E8A-4147-A177-3AD203B41FA5}">
                      <a16:colId xmlns:a16="http://schemas.microsoft.com/office/drawing/2014/main" val="1802514507"/>
                    </a:ext>
                  </a:extLst>
                </a:gridCol>
                <a:gridCol w="329184">
                  <a:extLst>
                    <a:ext uri="{9D8B030D-6E8A-4147-A177-3AD203B41FA5}">
                      <a16:colId xmlns:a16="http://schemas.microsoft.com/office/drawing/2014/main" val="2750762854"/>
                    </a:ext>
                  </a:extLst>
                </a:gridCol>
                <a:gridCol w="329184">
                  <a:extLst>
                    <a:ext uri="{9D8B030D-6E8A-4147-A177-3AD203B41FA5}">
                      <a16:colId xmlns:a16="http://schemas.microsoft.com/office/drawing/2014/main" val="2773601664"/>
                    </a:ext>
                  </a:extLst>
                </a:gridCol>
                <a:gridCol w="329184">
                  <a:extLst>
                    <a:ext uri="{9D8B030D-6E8A-4147-A177-3AD203B41FA5}">
                      <a16:colId xmlns:a16="http://schemas.microsoft.com/office/drawing/2014/main" val="1931864468"/>
                    </a:ext>
                  </a:extLst>
                </a:gridCol>
                <a:gridCol w="329184">
                  <a:extLst>
                    <a:ext uri="{9D8B030D-6E8A-4147-A177-3AD203B41FA5}">
                      <a16:colId xmlns:a16="http://schemas.microsoft.com/office/drawing/2014/main" val="2709979868"/>
                    </a:ext>
                  </a:extLst>
                </a:gridCol>
                <a:gridCol w="329184">
                  <a:extLst>
                    <a:ext uri="{9D8B030D-6E8A-4147-A177-3AD203B41FA5}">
                      <a16:colId xmlns:a16="http://schemas.microsoft.com/office/drawing/2014/main" val="2679336357"/>
                    </a:ext>
                  </a:extLst>
                </a:gridCol>
                <a:gridCol w="329184">
                  <a:extLst>
                    <a:ext uri="{9D8B030D-6E8A-4147-A177-3AD203B41FA5}">
                      <a16:colId xmlns:a16="http://schemas.microsoft.com/office/drawing/2014/main" val="445644759"/>
                    </a:ext>
                  </a:extLst>
                </a:gridCol>
                <a:gridCol w="329184">
                  <a:extLst>
                    <a:ext uri="{9D8B030D-6E8A-4147-A177-3AD203B41FA5}">
                      <a16:colId xmlns:a16="http://schemas.microsoft.com/office/drawing/2014/main" val="3880900789"/>
                    </a:ext>
                  </a:extLst>
                </a:gridCol>
                <a:gridCol w="329184">
                  <a:extLst>
                    <a:ext uri="{9D8B030D-6E8A-4147-A177-3AD203B41FA5}">
                      <a16:colId xmlns:a16="http://schemas.microsoft.com/office/drawing/2014/main" val="1085555438"/>
                    </a:ext>
                  </a:extLst>
                </a:gridCol>
                <a:gridCol w="329184">
                  <a:extLst>
                    <a:ext uri="{9D8B030D-6E8A-4147-A177-3AD203B41FA5}">
                      <a16:colId xmlns:a16="http://schemas.microsoft.com/office/drawing/2014/main" val="3352474820"/>
                    </a:ext>
                  </a:extLst>
                </a:gridCol>
                <a:gridCol w="329184">
                  <a:extLst>
                    <a:ext uri="{9D8B030D-6E8A-4147-A177-3AD203B41FA5}">
                      <a16:colId xmlns:a16="http://schemas.microsoft.com/office/drawing/2014/main" val="1715483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519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- 2020-08-07 10:05:00</a:t>
                      </a:r>
                      <a:r>
                        <a:rPr kumimoji="0" lang="en-US" sz="1000" b="0" i="0" u="none" strike="noStrike" kern="1200" cap="none" spc="0" normalizeH="0" baseline="0" noProof="0">
                          <a:ln>
                            <a:noFill/>
                          </a:ln>
                          <a:solidFill>
                            <a:prstClr val="black"/>
                          </a:solidFill>
                          <a:effectLst/>
                          <a:uLnTx/>
                          <a:uFillTx/>
                          <a:latin typeface="+mn-lt"/>
                          <a:ea typeface="+mn-ea"/>
                          <a:cs typeface="+mn-cs"/>
                        </a:rPr>
                        <a:t>
 Your Glow Getter Kit is here for you wherever you are. Our kit includes 7 pcs of ampoules of each to help you achieve youthful skin on the go everyday for 28 days! We recommend the usage every week to achieve the best results!
Week 1 : 🌹 Oxygenating 🌹 Maintains a fresh and rosy complexion. Essential active ingredients are biotechnological complex of soy extract and vitamin B8 to optimize skin cell function, and softening hamamelis extract. Ideal for maintaining a radiant glow.
Week 2 : 💧 Hydrating 💧 Optimizes skin hydration. Contains hyaluronic acid*, aloe vera extract, pca salts (essential component in the Natural Moisturising Factor) Ideal for keeping skin well hydrated.
Week 3 :💡 Brightening 💡 Ensures a bright and even complexion. Contains essential active ingredients of 6 botanicals (blackberry bush, saxifrage, skullcap, grape, sophora and kiwi) to limit the appearance of pigmentation spots, grafted glycolic acid and prickly pear extract for gentle daily peeling. Ideal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https://scontent-iad3-1.xx.fbcdn.net/v/t15.5256-10/p720x720/117006112_213322753416888_8582369426365789930_n.jpg?_nc_cat=105&amp;_nc_sid=ad6a45&amp;_nc_ohc=XO-2Cg1TWiEAX_BUJNI&amp;_nc_ht=scontent-iad3-1.xx&amp;oh=8c26951319ab0fc7f96a6a6d231e5152&amp;oe=5F554590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08/09/2020 21:08:39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4104400"/>
                  </a:ext>
                </a:extLst>
              </a:tr>
            </a:tbl>
          </a:graphicData>
        </a:graphic>
      </p:graphicFrame>
      <p:sp>
        <p:nvSpPr>
          <p:cNvPr id="4" name="Text Placeholder 3">
            <a:extLst>
              <a:ext uri="{FF2B5EF4-FFF2-40B4-BE49-F238E27FC236}">
                <a16:creationId xmlns:a16="http://schemas.microsoft.com/office/drawing/2014/main" id="{C935B64A-BA01-47AF-8B8D-553104B610D2}"/>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2140336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EFBC-B127-4676-AAC7-81AD40DCA0CD}"/>
              </a:ext>
            </a:extLst>
          </p:cNvPr>
          <p:cNvSpPr>
            <a:spLocks noGrp="1"/>
          </p:cNvSpPr>
          <p:nvPr>
            <p:ph type="title"/>
          </p:nvPr>
        </p:nvSpPr>
        <p:spPr/>
        <p:txBody>
          <a:bodyPr/>
          <a:lstStyle/>
          <a:p>
            <a:r>
              <a:rPr lang="en-US"/>
              <a:t>Facebook Own Posts Table | Sothys Malaysia - 16 of 22</a:t>
            </a:r>
          </a:p>
        </p:txBody>
      </p:sp>
      <p:graphicFrame>
        <p:nvGraphicFramePr>
          <p:cNvPr id="5" name="Table Placeholder 4">
            <a:extLst>
              <a:ext uri="{FF2B5EF4-FFF2-40B4-BE49-F238E27FC236}">
                <a16:creationId xmlns:a16="http://schemas.microsoft.com/office/drawing/2014/main" id="{F72C7323-0106-4A76-814E-A05E408D9389}"/>
              </a:ext>
            </a:extLst>
          </p:cNvPr>
          <p:cNvGraphicFramePr>
            <a:graphicFrameLocks noGrp="1"/>
          </p:cNvGraphicFramePr>
          <p:nvPr>
            <p:ph type="tbl" sz="quarter" idx="13"/>
            <p:extLst>
              <p:ext uri="{D42A27DB-BD31-4B8C-83A1-F6EECF244321}">
                <p14:modId xmlns:p14="http://schemas.microsoft.com/office/powerpoint/2010/main" val="1723557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6220994"/>
                    </a:ext>
                  </a:extLst>
                </a:gridCol>
                <a:gridCol w="905256">
                  <a:extLst>
                    <a:ext uri="{9D8B030D-6E8A-4147-A177-3AD203B41FA5}">
                      <a16:colId xmlns:a16="http://schemas.microsoft.com/office/drawing/2014/main" val="255766498"/>
                    </a:ext>
                  </a:extLst>
                </a:gridCol>
                <a:gridCol w="658368">
                  <a:extLst>
                    <a:ext uri="{9D8B030D-6E8A-4147-A177-3AD203B41FA5}">
                      <a16:colId xmlns:a16="http://schemas.microsoft.com/office/drawing/2014/main" val="2209346203"/>
                    </a:ext>
                  </a:extLst>
                </a:gridCol>
                <a:gridCol w="329184">
                  <a:extLst>
                    <a:ext uri="{9D8B030D-6E8A-4147-A177-3AD203B41FA5}">
                      <a16:colId xmlns:a16="http://schemas.microsoft.com/office/drawing/2014/main" val="1080852792"/>
                    </a:ext>
                  </a:extLst>
                </a:gridCol>
                <a:gridCol w="329184">
                  <a:extLst>
                    <a:ext uri="{9D8B030D-6E8A-4147-A177-3AD203B41FA5}">
                      <a16:colId xmlns:a16="http://schemas.microsoft.com/office/drawing/2014/main" val="287308989"/>
                    </a:ext>
                  </a:extLst>
                </a:gridCol>
                <a:gridCol w="329184">
                  <a:extLst>
                    <a:ext uri="{9D8B030D-6E8A-4147-A177-3AD203B41FA5}">
                      <a16:colId xmlns:a16="http://schemas.microsoft.com/office/drawing/2014/main" val="1094339370"/>
                    </a:ext>
                  </a:extLst>
                </a:gridCol>
                <a:gridCol w="329184">
                  <a:extLst>
                    <a:ext uri="{9D8B030D-6E8A-4147-A177-3AD203B41FA5}">
                      <a16:colId xmlns:a16="http://schemas.microsoft.com/office/drawing/2014/main" val="91144173"/>
                    </a:ext>
                  </a:extLst>
                </a:gridCol>
                <a:gridCol w="329184">
                  <a:extLst>
                    <a:ext uri="{9D8B030D-6E8A-4147-A177-3AD203B41FA5}">
                      <a16:colId xmlns:a16="http://schemas.microsoft.com/office/drawing/2014/main" val="3515016690"/>
                    </a:ext>
                  </a:extLst>
                </a:gridCol>
                <a:gridCol w="329184">
                  <a:extLst>
                    <a:ext uri="{9D8B030D-6E8A-4147-A177-3AD203B41FA5}">
                      <a16:colId xmlns:a16="http://schemas.microsoft.com/office/drawing/2014/main" val="2140695178"/>
                    </a:ext>
                  </a:extLst>
                </a:gridCol>
                <a:gridCol w="329184">
                  <a:extLst>
                    <a:ext uri="{9D8B030D-6E8A-4147-A177-3AD203B41FA5}">
                      <a16:colId xmlns:a16="http://schemas.microsoft.com/office/drawing/2014/main" val="3033231000"/>
                    </a:ext>
                  </a:extLst>
                </a:gridCol>
                <a:gridCol w="329184">
                  <a:extLst>
                    <a:ext uri="{9D8B030D-6E8A-4147-A177-3AD203B41FA5}">
                      <a16:colId xmlns:a16="http://schemas.microsoft.com/office/drawing/2014/main" val="2534094044"/>
                    </a:ext>
                  </a:extLst>
                </a:gridCol>
                <a:gridCol w="329184">
                  <a:extLst>
                    <a:ext uri="{9D8B030D-6E8A-4147-A177-3AD203B41FA5}">
                      <a16:colId xmlns:a16="http://schemas.microsoft.com/office/drawing/2014/main" val="3030618927"/>
                    </a:ext>
                  </a:extLst>
                </a:gridCol>
                <a:gridCol w="329184">
                  <a:extLst>
                    <a:ext uri="{9D8B030D-6E8A-4147-A177-3AD203B41FA5}">
                      <a16:colId xmlns:a16="http://schemas.microsoft.com/office/drawing/2014/main" val="4122411240"/>
                    </a:ext>
                  </a:extLst>
                </a:gridCol>
                <a:gridCol w="329184">
                  <a:extLst>
                    <a:ext uri="{9D8B030D-6E8A-4147-A177-3AD203B41FA5}">
                      <a16:colId xmlns:a16="http://schemas.microsoft.com/office/drawing/2014/main" val="2588458878"/>
                    </a:ext>
                  </a:extLst>
                </a:gridCol>
                <a:gridCol w="329184">
                  <a:extLst>
                    <a:ext uri="{9D8B030D-6E8A-4147-A177-3AD203B41FA5}">
                      <a16:colId xmlns:a16="http://schemas.microsoft.com/office/drawing/2014/main" val="1463779978"/>
                    </a:ext>
                  </a:extLst>
                </a:gridCol>
                <a:gridCol w="329184">
                  <a:extLst>
                    <a:ext uri="{9D8B030D-6E8A-4147-A177-3AD203B41FA5}">
                      <a16:colId xmlns:a16="http://schemas.microsoft.com/office/drawing/2014/main" val="3296827269"/>
                    </a:ext>
                  </a:extLst>
                </a:gridCol>
                <a:gridCol w="329184">
                  <a:extLst>
                    <a:ext uri="{9D8B030D-6E8A-4147-A177-3AD203B41FA5}">
                      <a16:colId xmlns:a16="http://schemas.microsoft.com/office/drawing/2014/main" val="784344091"/>
                    </a:ext>
                  </a:extLst>
                </a:gridCol>
                <a:gridCol w="329184">
                  <a:extLst>
                    <a:ext uri="{9D8B030D-6E8A-4147-A177-3AD203B41FA5}">
                      <a16:colId xmlns:a16="http://schemas.microsoft.com/office/drawing/2014/main" val="478193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757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- 2020-08-06 14:00:01</a:t>
                      </a:r>
                      <a:r>
                        <a:rPr kumimoji="0" lang="en-US" sz="1000" b="0" i="0" u="none" strike="noStrike" kern="1200" cap="none" spc="0" normalizeH="0" baseline="0" noProof="0">
                          <a:ln>
                            <a:noFill/>
                          </a:ln>
                          <a:solidFill>
                            <a:prstClr val="black"/>
                          </a:solidFill>
                          <a:effectLst/>
                          <a:uLnTx/>
                          <a:uFillTx/>
                          <a:latin typeface="+mn-lt"/>
                          <a:ea typeface="+mn-ea"/>
                          <a:cs typeface="+mn-cs"/>
                        </a:rPr>
                        <a:t>
 Your Glow Getter Kit is here for you wherever you are. Our kit includes 7 pcs of ampoules of each to help you achieve youthful skin on the go everyday for 28 days! We recommend the usage every week to achieve the best results!
Week 1 : 🌹 Oxygenating 🌹 Maintains a fresh and rosy complexion. Essential active ingredients are biotechnological complex of soy extract and vitamin B8 to optimize skin cell function, and softening hamamelis extract. Ideal for maintaining a radiant glow.
Week 2 : 💧 Hydrating 💧 Optimizes skin hydration. Contains hyaluronic acid*, aloe vera extract, pca salts (essential component in the Natural Moisturising Factor) Ideal for keeping skin well hydrated.
Week 3 :💡 Brightening 💡 Ensures a bright and even complexion. Contains essential active ingredients of 6 botanicals (blackberry bush, saxifrage, skullcap, grape, sophora and kiwi) to limit the appearance of pigmentation spots, grafted glycolic acid and prickly pear extract for gentle daily peeling. Ideal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https://scontent-ort2-2.xx.fbcdn.net/v/t15.5256-10/p720x720/116909269_2932983480145754_87089597200373647_n.jpg?_nc_cat=105&amp;_nc_sid=ad6a45&amp;_nc_ohc=jn2eBdIbrQsAX8LFygk&amp;_nc_ht=scontent-ort2-2.xx&amp;oh=635a19aaef25f47723c5c5c6a665d059&amp;oe=5F575FA1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08/11/2020 09:42:57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3548784"/>
                  </a:ext>
                </a:extLst>
              </a:tr>
            </a:tbl>
          </a:graphicData>
        </a:graphic>
      </p:graphicFrame>
      <p:sp>
        <p:nvSpPr>
          <p:cNvPr id="4" name="Text Placeholder 3">
            <a:extLst>
              <a:ext uri="{FF2B5EF4-FFF2-40B4-BE49-F238E27FC236}">
                <a16:creationId xmlns:a16="http://schemas.microsoft.com/office/drawing/2014/main" id="{A9E04466-3816-4C9E-A942-D76C4C55CBAD}"/>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189488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52F0F-53FB-4285-9D6A-CAFE61CB8906}"/>
              </a:ext>
            </a:extLst>
          </p:cNvPr>
          <p:cNvSpPr>
            <a:spLocks noGrp="1"/>
          </p:cNvSpPr>
          <p:nvPr>
            <p:ph type="title"/>
          </p:nvPr>
        </p:nvSpPr>
        <p:spPr/>
        <p:txBody>
          <a:bodyPr/>
          <a:lstStyle/>
          <a:p>
            <a:r>
              <a:rPr lang="en-US"/>
              <a:t>Facebook Own Posts Table | Sothys Malaysia - 17 of 22</a:t>
            </a:r>
          </a:p>
        </p:txBody>
      </p:sp>
      <p:graphicFrame>
        <p:nvGraphicFramePr>
          <p:cNvPr id="5" name="Table Placeholder 4">
            <a:extLst>
              <a:ext uri="{FF2B5EF4-FFF2-40B4-BE49-F238E27FC236}">
                <a16:creationId xmlns:a16="http://schemas.microsoft.com/office/drawing/2014/main" id="{B458A31E-E491-4B4F-858A-1BAF7D147716}"/>
              </a:ext>
            </a:extLst>
          </p:cNvPr>
          <p:cNvGraphicFramePr>
            <a:graphicFrameLocks noGrp="1"/>
          </p:cNvGraphicFramePr>
          <p:nvPr>
            <p:ph type="tbl" sz="quarter" idx="13"/>
            <p:extLst>
              <p:ext uri="{D42A27DB-BD31-4B8C-83A1-F6EECF244321}">
                <p14:modId xmlns:p14="http://schemas.microsoft.com/office/powerpoint/2010/main" val="3116072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3151396"/>
                    </a:ext>
                  </a:extLst>
                </a:gridCol>
                <a:gridCol w="905256">
                  <a:extLst>
                    <a:ext uri="{9D8B030D-6E8A-4147-A177-3AD203B41FA5}">
                      <a16:colId xmlns:a16="http://schemas.microsoft.com/office/drawing/2014/main" val="1178392939"/>
                    </a:ext>
                  </a:extLst>
                </a:gridCol>
                <a:gridCol w="658368">
                  <a:extLst>
                    <a:ext uri="{9D8B030D-6E8A-4147-A177-3AD203B41FA5}">
                      <a16:colId xmlns:a16="http://schemas.microsoft.com/office/drawing/2014/main" val="1414142208"/>
                    </a:ext>
                  </a:extLst>
                </a:gridCol>
                <a:gridCol w="329184">
                  <a:extLst>
                    <a:ext uri="{9D8B030D-6E8A-4147-A177-3AD203B41FA5}">
                      <a16:colId xmlns:a16="http://schemas.microsoft.com/office/drawing/2014/main" val="2312258818"/>
                    </a:ext>
                  </a:extLst>
                </a:gridCol>
                <a:gridCol w="329184">
                  <a:extLst>
                    <a:ext uri="{9D8B030D-6E8A-4147-A177-3AD203B41FA5}">
                      <a16:colId xmlns:a16="http://schemas.microsoft.com/office/drawing/2014/main" val="210691039"/>
                    </a:ext>
                  </a:extLst>
                </a:gridCol>
                <a:gridCol w="329184">
                  <a:extLst>
                    <a:ext uri="{9D8B030D-6E8A-4147-A177-3AD203B41FA5}">
                      <a16:colId xmlns:a16="http://schemas.microsoft.com/office/drawing/2014/main" val="2573667153"/>
                    </a:ext>
                  </a:extLst>
                </a:gridCol>
                <a:gridCol w="329184">
                  <a:extLst>
                    <a:ext uri="{9D8B030D-6E8A-4147-A177-3AD203B41FA5}">
                      <a16:colId xmlns:a16="http://schemas.microsoft.com/office/drawing/2014/main" val="2654529637"/>
                    </a:ext>
                  </a:extLst>
                </a:gridCol>
                <a:gridCol w="329184">
                  <a:extLst>
                    <a:ext uri="{9D8B030D-6E8A-4147-A177-3AD203B41FA5}">
                      <a16:colId xmlns:a16="http://schemas.microsoft.com/office/drawing/2014/main" val="313110306"/>
                    </a:ext>
                  </a:extLst>
                </a:gridCol>
                <a:gridCol w="329184">
                  <a:extLst>
                    <a:ext uri="{9D8B030D-6E8A-4147-A177-3AD203B41FA5}">
                      <a16:colId xmlns:a16="http://schemas.microsoft.com/office/drawing/2014/main" val="3382119925"/>
                    </a:ext>
                  </a:extLst>
                </a:gridCol>
                <a:gridCol w="329184">
                  <a:extLst>
                    <a:ext uri="{9D8B030D-6E8A-4147-A177-3AD203B41FA5}">
                      <a16:colId xmlns:a16="http://schemas.microsoft.com/office/drawing/2014/main" val="2310983049"/>
                    </a:ext>
                  </a:extLst>
                </a:gridCol>
                <a:gridCol w="329184">
                  <a:extLst>
                    <a:ext uri="{9D8B030D-6E8A-4147-A177-3AD203B41FA5}">
                      <a16:colId xmlns:a16="http://schemas.microsoft.com/office/drawing/2014/main" val="3613082430"/>
                    </a:ext>
                  </a:extLst>
                </a:gridCol>
                <a:gridCol w="329184">
                  <a:extLst>
                    <a:ext uri="{9D8B030D-6E8A-4147-A177-3AD203B41FA5}">
                      <a16:colId xmlns:a16="http://schemas.microsoft.com/office/drawing/2014/main" val="2187536670"/>
                    </a:ext>
                  </a:extLst>
                </a:gridCol>
                <a:gridCol w="329184">
                  <a:extLst>
                    <a:ext uri="{9D8B030D-6E8A-4147-A177-3AD203B41FA5}">
                      <a16:colId xmlns:a16="http://schemas.microsoft.com/office/drawing/2014/main" val="2096870676"/>
                    </a:ext>
                  </a:extLst>
                </a:gridCol>
                <a:gridCol w="329184">
                  <a:extLst>
                    <a:ext uri="{9D8B030D-6E8A-4147-A177-3AD203B41FA5}">
                      <a16:colId xmlns:a16="http://schemas.microsoft.com/office/drawing/2014/main" val="3653863293"/>
                    </a:ext>
                  </a:extLst>
                </a:gridCol>
                <a:gridCol w="329184">
                  <a:extLst>
                    <a:ext uri="{9D8B030D-6E8A-4147-A177-3AD203B41FA5}">
                      <a16:colId xmlns:a16="http://schemas.microsoft.com/office/drawing/2014/main" val="1862972067"/>
                    </a:ext>
                  </a:extLst>
                </a:gridCol>
                <a:gridCol w="329184">
                  <a:extLst>
                    <a:ext uri="{9D8B030D-6E8A-4147-A177-3AD203B41FA5}">
                      <a16:colId xmlns:a16="http://schemas.microsoft.com/office/drawing/2014/main" val="3050525203"/>
                    </a:ext>
                  </a:extLst>
                </a:gridCol>
                <a:gridCol w="329184">
                  <a:extLst>
                    <a:ext uri="{9D8B030D-6E8A-4147-A177-3AD203B41FA5}">
                      <a16:colId xmlns:a16="http://schemas.microsoft.com/office/drawing/2014/main" val="1775231566"/>
                    </a:ext>
                  </a:extLst>
                </a:gridCol>
                <a:gridCol w="329184">
                  <a:extLst>
                    <a:ext uri="{9D8B030D-6E8A-4147-A177-3AD203B41FA5}">
                      <a16:colId xmlns:a16="http://schemas.microsoft.com/office/drawing/2014/main" val="928669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6307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- 2020-08-06 10:00:01</a:t>
                      </a:r>
                      <a:r>
                        <a:rPr kumimoji="0" lang="en-US" sz="1000" b="0" i="0" u="none" strike="noStrike" kern="1200" cap="none" spc="0" normalizeH="0" baseline="0" noProof="0">
                          <a:ln>
                            <a:noFill/>
                          </a:ln>
                          <a:solidFill>
                            <a:prstClr val="black"/>
                          </a:solidFill>
                          <a:effectLst/>
                          <a:uLnTx/>
                          <a:uFillTx/>
                          <a:latin typeface="+mn-lt"/>
                          <a:ea typeface="+mn-ea"/>
                          <a:cs typeface="+mn-cs"/>
                        </a:rPr>
                        <a:t>
 Your Glow Getter Kit is here for you wherever you are. Our kit includes 7 pcs of ampoules of each to help you achieve youthful skin on the go everyday for 28 days! We recommend the usage every week to achieve the best results!
Week 1 : 🌹 Oxygenating 🌹 Maintains a fresh and rosy complexion. Essential active ingredients are biotechnological complex of soy extract and vitamin B8 to optimize skin cell function, and softening hamamelis extract. Ideal for maintaining a radiant glow.
Week 2 : 💧 Hydrating 💧 Optimizes skin hydration. Contains hyaluronic acid*, aloe vera extract, pca salts (essential component in the Natural Moisturising Factor) Ideal for keeping skin well hydrated.
Week 3 :💡 Brightening 💡 Ensures a bright and even complexion. Contains essential active ingredients of 6 botanicals (blackberry bush, saxifrage, skullcap, grape, sophora and kiwi) to limit the appearance of pigmentation spots, grafted glycolic acid and prickly pear extract for gentle daily peeling. Ideal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https://scontent-iad3-1.xx.fbcdn.net/v/t15.5256-10/p720x720/116298983_714130349429335_5597034710808913240_n.jpg?_nc_cat=100&amp;_nc_sid=ad6a45&amp;_nc_ohc=gby5DGGNTU8AX90V8my&amp;_nc_ht=scontent-iad3-1.xx&amp;oh=6e6af8f6b470593331c40d159b7bc840&amp;oe=5F5B0D25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08/15/2020 03:21:18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9692859"/>
                  </a:ext>
                </a:extLst>
              </a:tr>
            </a:tbl>
          </a:graphicData>
        </a:graphic>
      </p:graphicFrame>
      <p:sp>
        <p:nvSpPr>
          <p:cNvPr id="4" name="Text Placeholder 3">
            <a:extLst>
              <a:ext uri="{FF2B5EF4-FFF2-40B4-BE49-F238E27FC236}">
                <a16:creationId xmlns:a16="http://schemas.microsoft.com/office/drawing/2014/main" id="{1A24D9FD-C105-4D20-A880-98A52E261633}"/>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071735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A153F-C679-40E6-A54C-2500144A9859}"/>
              </a:ext>
            </a:extLst>
          </p:cNvPr>
          <p:cNvSpPr>
            <a:spLocks noGrp="1"/>
          </p:cNvSpPr>
          <p:nvPr>
            <p:ph type="title"/>
          </p:nvPr>
        </p:nvSpPr>
        <p:spPr/>
        <p:txBody>
          <a:bodyPr/>
          <a:lstStyle/>
          <a:p>
            <a:r>
              <a:rPr lang="en-US"/>
              <a:t>Facebook Own Posts Table | Sothys Malaysia - 18 of 22</a:t>
            </a:r>
          </a:p>
        </p:txBody>
      </p:sp>
      <p:graphicFrame>
        <p:nvGraphicFramePr>
          <p:cNvPr id="5" name="Table Placeholder 4">
            <a:extLst>
              <a:ext uri="{FF2B5EF4-FFF2-40B4-BE49-F238E27FC236}">
                <a16:creationId xmlns:a16="http://schemas.microsoft.com/office/drawing/2014/main" id="{08296559-03EE-4A73-B354-650B264F6D92}"/>
              </a:ext>
            </a:extLst>
          </p:cNvPr>
          <p:cNvGraphicFramePr>
            <a:graphicFrameLocks noGrp="1"/>
          </p:cNvGraphicFramePr>
          <p:nvPr>
            <p:ph type="tbl" sz="quarter" idx="13"/>
            <p:extLst>
              <p:ext uri="{D42A27DB-BD31-4B8C-83A1-F6EECF244321}">
                <p14:modId xmlns:p14="http://schemas.microsoft.com/office/powerpoint/2010/main" val="2259639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70975904"/>
                    </a:ext>
                  </a:extLst>
                </a:gridCol>
                <a:gridCol w="905256">
                  <a:extLst>
                    <a:ext uri="{9D8B030D-6E8A-4147-A177-3AD203B41FA5}">
                      <a16:colId xmlns:a16="http://schemas.microsoft.com/office/drawing/2014/main" val="2208302321"/>
                    </a:ext>
                  </a:extLst>
                </a:gridCol>
                <a:gridCol w="658368">
                  <a:extLst>
                    <a:ext uri="{9D8B030D-6E8A-4147-A177-3AD203B41FA5}">
                      <a16:colId xmlns:a16="http://schemas.microsoft.com/office/drawing/2014/main" val="45453198"/>
                    </a:ext>
                  </a:extLst>
                </a:gridCol>
                <a:gridCol w="329184">
                  <a:extLst>
                    <a:ext uri="{9D8B030D-6E8A-4147-A177-3AD203B41FA5}">
                      <a16:colId xmlns:a16="http://schemas.microsoft.com/office/drawing/2014/main" val="2927619880"/>
                    </a:ext>
                  </a:extLst>
                </a:gridCol>
                <a:gridCol w="329184">
                  <a:extLst>
                    <a:ext uri="{9D8B030D-6E8A-4147-A177-3AD203B41FA5}">
                      <a16:colId xmlns:a16="http://schemas.microsoft.com/office/drawing/2014/main" val="3358695338"/>
                    </a:ext>
                  </a:extLst>
                </a:gridCol>
                <a:gridCol w="329184">
                  <a:extLst>
                    <a:ext uri="{9D8B030D-6E8A-4147-A177-3AD203B41FA5}">
                      <a16:colId xmlns:a16="http://schemas.microsoft.com/office/drawing/2014/main" val="2989724156"/>
                    </a:ext>
                  </a:extLst>
                </a:gridCol>
                <a:gridCol w="329184">
                  <a:extLst>
                    <a:ext uri="{9D8B030D-6E8A-4147-A177-3AD203B41FA5}">
                      <a16:colId xmlns:a16="http://schemas.microsoft.com/office/drawing/2014/main" val="2492367666"/>
                    </a:ext>
                  </a:extLst>
                </a:gridCol>
                <a:gridCol w="329184">
                  <a:extLst>
                    <a:ext uri="{9D8B030D-6E8A-4147-A177-3AD203B41FA5}">
                      <a16:colId xmlns:a16="http://schemas.microsoft.com/office/drawing/2014/main" val="770204145"/>
                    </a:ext>
                  </a:extLst>
                </a:gridCol>
                <a:gridCol w="329184">
                  <a:extLst>
                    <a:ext uri="{9D8B030D-6E8A-4147-A177-3AD203B41FA5}">
                      <a16:colId xmlns:a16="http://schemas.microsoft.com/office/drawing/2014/main" val="479012539"/>
                    </a:ext>
                  </a:extLst>
                </a:gridCol>
                <a:gridCol w="329184">
                  <a:extLst>
                    <a:ext uri="{9D8B030D-6E8A-4147-A177-3AD203B41FA5}">
                      <a16:colId xmlns:a16="http://schemas.microsoft.com/office/drawing/2014/main" val="278506789"/>
                    </a:ext>
                  </a:extLst>
                </a:gridCol>
                <a:gridCol w="329184">
                  <a:extLst>
                    <a:ext uri="{9D8B030D-6E8A-4147-A177-3AD203B41FA5}">
                      <a16:colId xmlns:a16="http://schemas.microsoft.com/office/drawing/2014/main" val="665737232"/>
                    </a:ext>
                  </a:extLst>
                </a:gridCol>
                <a:gridCol w="329184">
                  <a:extLst>
                    <a:ext uri="{9D8B030D-6E8A-4147-A177-3AD203B41FA5}">
                      <a16:colId xmlns:a16="http://schemas.microsoft.com/office/drawing/2014/main" val="2912728277"/>
                    </a:ext>
                  </a:extLst>
                </a:gridCol>
                <a:gridCol w="329184">
                  <a:extLst>
                    <a:ext uri="{9D8B030D-6E8A-4147-A177-3AD203B41FA5}">
                      <a16:colId xmlns:a16="http://schemas.microsoft.com/office/drawing/2014/main" val="66651599"/>
                    </a:ext>
                  </a:extLst>
                </a:gridCol>
                <a:gridCol w="329184">
                  <a:extLst>
                    <a:ext uri="{9D8B030D-6E8A-4147-A177-3AD203B41FA5}">
                      <a16:colId xmlns:a16="http://schemas.microsoft.com/office/drawing/2014/main" val="920318610"/>
                    </a:ext>
                  </a:extLst>
                </a:gridCol>
                <a:gridCol w="329184">
                  <a:extLst>
                    <a:ext uri="{9D8B030D-6E8A-4147-A177-3AD203B41FA5}">
                      <a16:colId xmlns:a16="http://schemas.microsoft.com/office/drawing/2014/main" val="3158606903"/>
                    </a:ext>
                  </a:extLst>
                </a:gridCol>
                <a:gridCol w="329184">
                  <a:extLst>
                    <a:ext uri="{9D8B030D-6E8A-4147-A177-3AD203B41FA5}">
                      <a16:colId xmlns:a16="http://schemas.microsoft.com/office/drawing/2014/main" val="563087440"/>
                    </a:ext>
                  </a:extLst>
                </a:gridCol>
                <a:gridCol w="329184">
                  <a:extLst>
                    <a:ext uri="{9D8B030D-6E8A-4147-A177-3AD203B41FA5}">
                      <a16:colId xmlns:a16="http://schemas.microsoft.com/office/drawing/2014/main" val="3823231797"/>
                    </a:ext>
                  </a:extLst>
                </a:gridCol>
                <a:gridCol w="329184">
                  <a:extLst>
                    <a:ext uri="{9D8B030D-6E8A-4147-A177-3AD203B41FA5}">
                      <a16:colId xmlns:a16="http://schemas.microsoft.com/office/drawing/2014/main" val="2429764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461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- 2020-08-05 17:20:54</a:t>
                      </a:r>
                      <a:r>
                        <a:rPr kumimoji="0" lang="en-US" sz="1000" b="0" i="0" u="none" strike="noStrike" kern="1200" cap="none" spc="0" normalizeH="0" baseline="0" noProof="0">
                          <a:ln>
                            <a:noFill/>
                          </a:ln>
                          <a:solidFill>
                            <a:prstClr val="black"/>
                          </a:solidFill>
                          <a:effectLst/>
                          <a:uLnTx/>
                          <a:uFillTx/>
                          <a:latin typeface="+mn-lt"/>
                          <a:ea typeface="+mn-ea"/>
                          <a:cs typeface="+mn-cs"/>
                        </a:rPr>
                        <a:t>
 SAVE THE DATE! Watch our Beauty Myth Buster LIVE on our Facebook page this Friday, 7th August 2020 at 1pm to uncover beauty myths. 
We have a beautiful surprise at the end of the LIVE, so be sure to tune in! 😉 
Save the date by clicking "Get Reminder" in the previous post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https://scontent-iad3-1.xx.fbcdn.net/v/t15.5256-10/p720x720/116848425_338454580663986_5933966412255531011_n.jpg?_nc_cat=101&amp;_nc_sid=ad6a45&amp;_nc_ohc=ZqXvDuUO7foAX-p4HJb&amp;_nc_ht=scontent-iad3-1.xx&amp;oh=dd84a943b846efa5dcd75b0e8028bbdd&amp;oe=5F5415FA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08/09/2020 15:13:31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20593"/>
                  </a:ext>
                </a:extLst>
              </a:tr>
            </a:tbl>
          </a:graphicData>
        </a:graphic>
      </p:graphicFrame>
      <p:sp>
        <p:nvSpPr>
          <p:cNvPr id="4" name="Text Placeholder 3">
            <a:extLst>
              <a:ext uri="{FF2B5EF4-FFF2-40B4-BE49-F238E27FC236}">
                <a16:creationId xmlns:a16="http://schemas.microsoft.com/office/drawing/2014/main" id="{76224D14-F20A-463A-B150-BE5550FEF7D1}"/>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847075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683E5-82F6-4CFD-B84F-955ADEB1ABCC}"/>
              </a:ext>
            </a:extLst>
          </p:cNvPr>
          <p:cNvSpPr>
            <a:spLocks noGrp="1"/>
          </p:cNvSpPr>
          <p:nvPr>
            <p:ph type="title"/>
          </p:nvPr>
        </p:nvSpPr>
        <p:spPr/>
        <p:txBody>
          <a:bodyPr/>
          <a:lstStyle/>
          <a:p>
            <a:r>
              <a:rPr lang="en-US"/>
              <a:t>Facebook Own Posts Table | Sothys Malaysia - 19 of 22</a:t>
            </a:r>
          </a:p>
        </p:txBody>
      </p:sp>
      <p:graphicFrame>
        <p:nvGraphicFramePr>
          <p:cNvPr id="5" name="Table Placeholder 4">
            <a:extLst>
              <a:ext uri="{FF2B5EF4-FFF2-40B4-BE49-F238E27FC236}">
                <a16:creationId xmlns:a16="http://schemas.microsoft.com/office/drawing/2014/main" id="{4D4E6B1D-C497-4AF7-8E08-90F6D82BE770}"/>
              </a:ext>
            </a:extLst>
          </p:cNvPr>
          <p:cNvGraphicFramePr>
            <a:graphicFrameLocks noGrp="1"/>
          </p:cNvGraphicFramePr>
          <p:nvPr>
            <p:ph type="tbl" sz="quarter" idx="13"/>
            <p:extLst>
              <p:ext uri="{D42A27DB-BD31-4B8C-83A1-F6EECF244321}">
                <p14:modId xmlns:p14="http://schemas.microsoft.com/office/powerpoint/2010/main" val="1889201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39348914"/>
                    </a:ext>
                  </a:extLst>
                </a:gridCol>
                <a:gridCol w="905256">
                  <a:extLst>
                    <a:ext uri="{9D8B030D-6E8A-4147-A177-3AD203B41FA5}">
                      <a16:colId xmlns:a16="http://schemas.microsoft.com/office/drawing/2014/main" val="4079024840"/>
                    </a:ext>
                  </a:extLst>
                </a:gridCol>
                <a:gridCol w="658368">
                  <a:extLst>
                    <a:ext uri="{9D8B030D-6E8A-4147-A177-3AD203B41FA5}">
                      <a16:colId xmlns:a16="http://schemas.microsoft.com/office/drawing/2014/main" val="4118635564"/>
                    </a:ext>
                  </a:extLst>
                </a:gridCol>
                <a:gridCol w="329184">
                  <a:extLst>
                    <a:ext uri="{9D8B030D-6E8A-4147-A177-3AD203B41FA5}">
                      <a16:colId xmlns:a16="http://schemas.microsoft.com/office/drawing/2014/main" val="560864670"/>
                    </a:ext>
                  </a:extLst>
                </a:gridCol>
                <a:gridCol w="329184">
                  <a:extLst>
                    <a:ext uri="{9D8B030D-6E8A-4147-A177-3AD203B41FA5}">
                      <a16:colId xmlns:a16="http://schemas.microsoft.com/office/drawing/2014/main" val="3415170069"/>
                    </a:ext>
                  </a:extLst>
                </a:gridCol>
                <a:gridCol w="329184">
                  <a:extLst>
                    <a:ext uri="{9D8B030D-6E8A-4147-A177-3AD203B41FA5}">
                      <a16:colId xmlns:a16="http://schemas.microsoft.com/office/drawing/2014/main" val="2790403380"/>
                    </a:ext>
                  </a:extLst>
                </a:gridCol>
                <a:gridCol w="329184">
                  <a:extLst>
                    <a:ext uri="{9D8B030D-6E8A-4147-A177-3AD203B41FA5}">
                      <a16:colId xmlns:a16="http://schemas.microsoft.com/office/drawing/2014/main" val="2912948879"/>
                    </a:ext>
                  </a:extLst>
                </a:gridCol>
                <a:gridCol w="329184">
                  <a:extLst>
                    <a:ext uri="{9D8B030D-6E8A-4147-A177-3AD203B41FA5}">
                      <a16:colId xmlns:a16="http://schemas.microsoft.com/office/drawing/2014/main" val="4159532041"/>
                    </a:ext>
                  </a:extLst>
                </a:gridCol>
                <a:gridCol w="329184">
                  <a:extLst>
                    <a:ext uri="{9D8B030D-6E8A-4147-A177-3AD203B41FA5}">
                      <a16:colId xmlns:a16="http://schemas.microsoft.com/office/drawing/2014/main" val="1813860056"/>
                    </a:ext>
                  </a:extLst>
                </a:gridCol>
                <a:gridCol w="329184">
                  <a:extLst>
                    <a:ext uri="{9D8B030D-6E8A-4147-A177-3AD203B41FA5}">
                      <a16:colId xmlns:a16="http://schemas.microsoft.com/office/drawing/2014/main" val="775544794"/>
                    </a:ext>
                  </a:extLst>
                </a:gridCol>
                <a:gridCol w="329184">
                  <a:extLst>
                    <a:ext uri="{9D8B030D-6E8A-4147-A177-3AD203B41FA5}">
                      <a16:colId xmlns:a16="http://schemas.microsoft.com/office/drawing/2014/main" val="1770259787"/>
                    </a:ext>
                  </a:extLst>
                </a:gridCol>
                <a:gridCol w="329184">
                  <a:extLst>
                    <a:ext uri="{9D8B030D-6E8A-4147-A177-3AD203B41FA5}">
                      <a16:colId xmlns:a16="http://schemas.microsoft.com/office/drawing/2014/main" val="4247903438"/>
                    </a:ext>
                  </a:extLst>
                </a:gridCol>
                <a:gridCol w="329184">
                  <a:extLst>
                    <a:ext uri="{9D8B030D-6E8A-4147-A177-3AD203B41FA5}">
                      <a16:colId xmlns:a16="http://schemas.microsoft.com/office/drawing/2014/main" val="1770901521"/>
                    </a:ext>
                  </a:extLst>
                </a:gridCol>
                <a:gridCol w="329184">
                  <a:extLst>
                    <a:ext uri="{9D8B030D-6E8A-4147-A177-3AD203B41FA5}">
                      <a16:colId xmlns:a16="http://schemas.microsoft.com/office/drawing/2014/main" val="1496040674"/>
                    </a:ext>
                  </a:extLst>
                </a:gridCol>
                <a:gridCol w="329184">
                  <a:extLst>
                    <a:ext uri="{9D8B030D-6E8A-4147-A177-3AD203B41FA5}">
                      <a16:colId xmlns:a16="http://schemas.microsoft.com/office/drawing/2014/main" val="2482221159"/>
                    </a:ext>
                  </a:extLst>
                </a:gridCol>
                <a:gridCol w="329184">
                  <a:extLst>
                    <a:ext uri="{9D8B030D-6E8A-4147-A177-3AD203B41FA5}">
                      <a16:colId xmlns:a16="http://schemas.microsoft.com/office/drawing/2014/main" val="3483618597"/>
                    </a:ext>
                  </a:extLst>
                </a:gridCol>
                <a:gridCol w="329184">
                  <a:extLst>
                    <a:ext uri="{9D8B030D-6E8A-4147-A177-3AD203B41FA5}">
                      <a16:colId xmlns:a16="http://schemas.microsoft.com/office/drawing/2014/main" val="1903207219"/>
                    </a:ext>
                  </a:extLst>
                </a:gridCol>
                <a:gridCol w="329184">
                  <a:extLst>
                    <a:ext uri="{9D8B030D-6E8A-4147-A177-3AD203B41FA5}">
                      <a16:colId xmlns:a16="http://schemas.microsoft.com/office/drawing/2014/main" val="3897712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1057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- 2020-08-05 11:26:05</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Beauty Myth Busters Facebook LIVE where we will uncover beauty myths, plus we have a surprise at the end of our LIVE so tune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08/07/2020 09:26:17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7429885"/>
                  </a:ext>
                </a:extLst>
              </a:tr>
            </a:tbl>
          </a:graphicData>
        </a:graphic>
      </p:graphicFrame>
      <p:sp>
        <p:nvSpPr>
          <p:cNvPr id="4" name="Text Placeholder 3">
            <a:extLst>
              <a:ext uri="{FF2B5EF4-FFF2-40B4-BE49-F238E27FC236}">
                <a16:creationId xmlns:a16="http://schemas.microsoft.com/office/drawing/2014/main" id="{4AA4D7BA-570C-499A-A46B-F699700F6693}"/>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4247103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73DF7-703B-482C-8092-CE6D093F4F8B}"/>
              </a:ext>
            </a:extLst>
          </p:cNvPr>
          <p:cNvSpPr>
            <a:spLocks noGrp="1"/>
          </p:cNvSpPr>
          <p:nvPr>
            <p:ph type="title"/>
          </p:nvPr>
        </p:nvSpPr>
        <p:spPr/>
        <p:txBody>
          <a:bodyPr/>
          <a:lstStyle/>
          <a:p>
            <a:r>
              <a:rPr lang="en-US"/>
              <a:t>Facebook Own Posts Table | Sothys Malaysia - 20 of 22</a:t>
            </a:r>
          </a:p>
        </p:txBody>
      </p:sp>
      <p:graphicFrame>
        <p:nvGraphicFramePr>
          <p:cNvPr id="5" name="Table Placeholder 4">
            <a:extLst>
              <a:ext uri="{FF2B5EF4-FFF2-40B4-BE49-F238E27FC236}">
                <a16:creationId xmlns:a16="http://schemas.microsoft.com/office/drawing/2014/main" id="{A27F55FE-2FF4-4864-BEB6-E57F84809090}"/>
              </a:ext>
            </a:extLst>
          </p:cNvPr>
          <p:cNvGraphicFramePr>
            <a:graphicFrameLocks noGrp="1"/>
          </p:cNvGraphicFramePr>
          <p:nvPr>
            <p:ph type="tbl" sz="quarter" idx="13"/>
            <p:extLst>
              <p:ext uri="{D42A27DB-BD31-4B8C-83A1-F6EECF244321}">
                <p14:modId xmlns:p14="http://schemas.microsoft.com/office/powerpoint/2010/main" val="2365849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53369269"/>
                    </a:ext>
                  </a:extLst>
                </a:gridCol>
                <a:gridCol w="905256">
                  <a:extLst>
                    <a:ext uri="{9D8B030D-6E8A-4147-A177-3AD203B41FA5}">
                      <a16:colId xmlns:a16="http://schemas.microsoft.com/office/drawing/2014/main" val="2416613822"/>
                    </a:ext>
                  </a:extLst>
                </a:gridCol>
                <a:gridCol w="658368">
                  <a:extLst>
                    <a:ext uri="{9D8B030D-6E8A-4147-A177-3AD203B41FA5}">
                      <a16:colId xmlns:a16="http://schemas.microsoft.com/office/drawing/2014/main" val="16060468"/>
                    </a:ext>
                  </a:extLst>
                </a:gridCol>
                <a:gridCol w="329184">
                  <a:extLst>
                    <a:ext uri="{9D8B030D-6E8A-4147-A177-3AD203B41FA5}">
                      <a16:colId xmlns:a16="http://schemas.microsoft.com/office/drawing/2014/main" val="2846787015"/>
                    </a:ext>
                  </a:extLst>
                </a:gridCol>
                <a:gridCol w="329184">
                  <a:extLst>
                    <a:ext uri="{9D8B030D-6E8A-4147-A177-3AD203B41FA5}">
                      <a16:colId xmlns:a16="http://schemas.microsoft.com/office/drawing/2014/main" val="1322343955"/>
                    </a:ext>
                  </a:extLst>
                </a:gridCol>
                <a:gridCol w="329184">
                  <a:extLst>
                    <a:ext uri="{9D8B030D-6E8A-4147-A177-3AD203B41FA5}">
                      <a16:colId xmlns:a16="http://schemas.microsoft.com/office/drawing/2014/main" val="1774940552"/>
                    </a:ext>
                  </a:extLst>
                </a:gridCol>
                <a:gridCol w="329184">
                  <a:extLst>
                    <a:ext uri="{9D8B030D-6E8A-4147-A177-3AD203B41FA5}">
                      <a16:colId xmlns:a16="http://schemas.microsoft.com/office/drawing/2014/main" val="3063112431"/>
                    </a:ext>
                  </a:extLst>
                </a:gridCol>
                <a:gridCol w="329184">
                  <a:extLst>
                    <a:ext uri="{9D8B030D-6E8A-4147-A177-3AD203B41FA5}">
                      <a16:colId xmlns:a16="http://schemas.microsoft.com/office/drawing/2014/main" val="988244453"/>
                    </a:ext>
                  </a:extLst>
                </a:gridCol>
                <a:gridCol w="329184">
                  <a:extLst>
                    <a:ext uri="{9D8B030D-6E8A-4147-A177-3AD203B41FA5}">
                      <a16:colId xmlns:a16="http://schemas.microsoft.com/office/drawing/2014/main" val="88752931"/>
                    </a:ext>
                  </a:extLst>
                </a:gridCol>
                <a:gridCol w="329184">
                  <a:extLst>
                    <a:ext uri="{9D8B030D-6E8A-4147-A177-3AD203B41FA5}">
                      <a16:colId xmlns:a16="http://schemas.microsoft.com/office/drawing/2014/main" val="1388684693"/>
                    </a:ext>
                  </a:extLst>
                </a:gridCol>
                <a:gridCol w="329184">
                  <a:extLst>
                    <a:ext uri="{9D8B030D-6E8A-4147-A177-3AD203B41FA5}">
                      <a16:colId xmlns:a16="http://schemas.microsoft.com/office/drawing/2014/main" val="3186927886"/>
                    </a:ext>
                  </a:extLst>
                </a:gridCol>
                <a:gridCol w="329184">
                  <a:extLst>
                    <a:ext uri="{9D8B030D-6E8A-4147-A177-3AD203B41FA5}">
                      <a16:colId xmlns:a16="http://schemas.microsoft.com/office/drawing/2014/main" val="975072920"/>
                    </a:ext>
                  </a:extLst>
                </a:gridCol>
                <a:gridCol w="329184">
                  <a:extLst>
                    <a:ext uri="{9D8B030D-6E8A-4147-A177-3AD203B41FA5}">
                      <a16:colId xmlns:a16="http://schemas.microsoft.com/office/drawing/2014/main" val="1150611059"/>
                    </a:ext>
                  </a:extLst>
                </a:gridCol>
                <a:gridCol w="329184">
                  <a:extLst>
                    <a:ext uri="{9D8B030D-6E8A-4147-A177-3AD203B41FA5}">
                      <a16:colId xmlns:a16="http://schemas.microsoft.com/office/drawing/2014/main" val="1253592010"/>
                    </a:ext>
                  </a:extLst>
                </a:gridCol>
                <a:gridCol w="329184">
                  <a:extLst>
                    <a:ext uri="{9D8B030D-6E8A-4147-A177-3AD203B41FA5}">
                      <a16:colId xmlns:a16="http://schemas.microsoft.com/office/drawing/2014/main" val="1629633736"/>
                    </a:ext>
                  </a:extLst>
                </a:gridCol>
                <a:gridCol w="329184">
                  <a:extLst>
                    <a:ext uri="{9D8B030D-6E8A-4147-A177-3AD203B41FA5}">
                      <a16:colId xmlns:a16="http://schemas.microsoft.com/office/drawing/2014/main" val="3410000229"/>
                    </a:ext>
                  </a:extLst>
                </a:gridCol>
                <a:gridCol w="329184">
                  <a:extLst>
                    <a:ext uri="{9D8B030D-6E8A-4147-A177-3AD203B41FA5}">
                      <a16:colId xmlns:a16="http://schemas.microsoft.com/office/drawing/2014/main" val="3568641909"/>
                    </a:ext>
                  </a:extLst>
                </a:gridCol>
                <a:gridCol w="329184">
                  <a:extLst>
                    <a:ext uri="{9D8B030D-6E8A-4147-A177-3AD203B41FA5}">
                      <a16:colId xmlns:a16="http://schemas.microsoft.com/office/drawing/2014/main" val="1147849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8157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- 2020-08-03 21:10:44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Sothys Malaysia for the BrandLaureate World BestBrands in Skin Care &amp; Spa Treatment category! 
We'll work harder and provide the best beauty &amp; spa experience to our beloved customers in Malaysia. 💪
Love &amp; hugs 🥰
Sothys Malaysia
#sothysmalaysia #thebrandlaureate #thebrandlaureateawards #ebranding #brand  #international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https://scontent-iad3-1.xx.fbcdn.net/v/t1.0-9/s720x720/114608475_10158402882074763_2078870814357206977_o.jpg?_nc_cat=105&amp;_nc_sid=8024bb&amp;_nc_ohc=XmcDjUi4sxYAX_kanvn&amp;_nc_ht=scontent-iad3-1.xx&amp;tp=7&amp;oh=90c6f88b74dbda86db78473bf8e2955c&amp;oe=5F7320C1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4473619"/>
                  </a:ext>
                </a:extLst>
              </a:tr>
            </a:tbl>
          </a:graphicData>
        </a:graphic>
      </p:graphicFrame>
      <p:sp>
        <p:nvSpPr>
          <p:cNvPr id="4" name="Text Placeholder 3">
            <a:extLst>
              <a:ext uri="{FF2B5EF4-FFF2-40B4-BE49-F238E27FC236}">
                <a16:creationId xmlns:a16="http://schemas.microsoft.com/office/drawing/2014/main" id="{5B7EA1FC-EEBB-441D-ABFF-8B0BEE8CBC14}"/>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382416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6E04D-05D2-40FA-8B3B-4D87D4A53AF7}"/>
              </a:ext>
            </a:extLst>
          </p:cNvPr>
          <p:cNvSpPr>
            <a:spLocks noGrp="1"/>
          </p:cNvSpPr>
          <p:nvPr>
            <p:ph type="title"/>
          </p:nvPr>
        </p:nvSpPr>
        <p:spPr/>
        <p:txBody>
          <a:bodyPr/>
          <a:lstStyle/>
          <a:p>
            <a:r>
              <a:rPr lang="en-US"/>
              <a:t>Facebook Own Posts Table | Sothys Malaysia - 21 of 22</a:t>
            </a:r>
          </a:p>
        </p:txBody>
      </p:sp>
      <p:graphicFrame>
        <p:nvGraphicFramePr>
          <p:cNvPr id="5" name="Table Placeholder 4">
            <a:extLst>
              <a:ext uri="{FF2B5EF4-FFF2-40B4-BE49-F238E27FC236}">
                <a16:creationId xmlns:a16="http://schemas.microsoft.com/office/drawing/2014/main" id="{36890506-08DB-4B43-97A7-D2CAB8ABA338}"/>
              </a:ext>
            </a:extLst>
          </p:cNvPr>
          <p:cNvGraphicFramePr>
            <a:graphicFrameLocks noGrp="1"/>
          </p:cNvGraphicFramePr>
          <p:nvPr>
            <p:ph type="tbl" sz="quarter" idx="13"/>
            <p:extLst>
              <p:ext uri="{D42A27DB-BD31-4B8C-83A1-F6EECF244321}">
                <p14:modId xmlns:p14="http://schemas.microsoft.com/office/powerpoint/2010/main" val="334116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35761641"/>
                    </a:ext>
                  </a:extLst>
                </a:gridCol>
                <a:gridCol w="905256">
                  <a:extLst>
                    <a:ext uri="{9D8B030D-6E8A-4147-A177-3AD203B41FA5}">
                      <a16:colId xmlns:a16="http://schemas.microsoft.com/office/drawing/2014/main" val="1892047833"/>
                    </a:ext>
                  </a:extLst>
                </a:gridCol>
                <a:gridCol w="658368">
                  <a:extLst>
                    <a:ext uri="{9D8B030D-6E8A-4147-A177-3AD203B41FA5}">
                      <a16:colId xmlns:a16="http://schemas.microsoft.com/office/drawing/2014/main" val="851287703"/>
                    </a:ext>
                  </a:extLst>
                </a:gridCol>
                <a:gridCol w="329184">
                  <a:extLst>
                    <a:ext uri="{9D8B030D-6E8A-4147-A177-3AD203B41FA5}">
                      <a16:colId xmlns:a16="http://schemas.microsoft.com/office/drawing/2014/main" val="1320733783"/>
                    </a:ext>
                  </a:extLst>
                </a:gridCol>
                <a:gridCol w="329184">
                  <a:extLst>
                    <a:ext uri="{9D8B030D-6E8A-4147-A177-3AD203B41FA5}">
                      <a16:colId xmlns:a16="http://schemas.microsoft.com/office/drawing/2014/main" val="3422237737"/>
                    </a:ext>
                  </a:extLst>
                </a:gridCol>
                <a:gridCol w="329184">
                  <a:extLst>
                    <a:ext uri="{9D8B030D-6E8A-4147-A177-3AD203B41FA5}">
                      <a16:colId xmlns:a16="http://schemas.microsoft.com/office/drawing/2014/main" val="1360116417"/>
                    </a:ext>
                  </a:extLst>
                </a:gridCol>
                <a:gridCol w="329184">
                  <a:extLst>
                    <a:ext uri="{9D8B030D-6E8A-4147-A177-3AD203B41FA5}">
                      <a16:colId xmlns:a16="http://schemas.microsoft.com/office/drawing/2014/main" val="2397122723"/>
                    </a:ext>
                  </a:extLst>
                </a:gridCol>
                <a:gridCol w="329184">
                  <a:extLst>
                    <a:ext uri="{9D8B030D-6E8A-4147-A177-3AD203B41FA5}">
                      <a16:colId xmlns:a16="http://schemas.microsoft.com/office/drawing/2014/main" val="3964168574"/>
                    </a:ext>
                  </a:extLst>
                </a:gridCol>
                <a:gridCol w="329184">
                  <a:extLst>
                    <a:ext uri="{9D8B030D-6E8A-4147-A177-3AD203B41FA5}">
                      <a16:colId xmlns:a16="http://schemas.microsoft.com/office/drawing/2014/main" val="2005442070"/>
                    </a:ext>
                  </a:extLst>
                </a:gridCol>
                <a:gridCol w="329184">
                  <a:extLst>
                    <a:ext uri="{9D8B030D-6E8A-4147-A177-3AD203B41FA5}">
                      <a16:colId xmlns:a16="http://schemas.microsoft.com/office/drawing/2014/main" val="104649760"/>
                    </a:ext>
                  </a:extLst>
                </a:gridCol>
                <a:gridCol w="329184">
                  <a:extLst>
                    <a:ext uri="{9D8B030D-6E8A-4147-A177-3AD203B41FA5}">
                      <a16:colId xmlns:a16="http://schemas.microsoft.com/office/drawing/2014/main" val="4075203968"/>
                    </a:ext>
                  </a:extLst>
                </a:gridCol>
                <a:gridCol w="329184">
                  <a:extLst>
                    <a:ext uri="{9D8B030D-6E8A-4147-A177-3AD203B41FA5}">
                      <a16:colId xmlns:a16="http://schemas.microsoft.com/office/drawing/2014/main" val="1206004930"/>
                    </a:ext>
                  </a:extLst>
                </a:gridCol>
                <a:gridCol w="329184">
                  <a:extLst>
                    <a:ext uri="{9D8B030D-6E8A-4147-A177-3AD203B41FA5}">
                      <a16:colId xmlns:a16="http://schemas.microsoft.com/office/drawing/2014/main" val="426270055"/>
                    </a:ext>
                  </a:extLst>
                </a:gridCol>
                <a:gridCol w="329184">
                  <a:extLst>
                    <a:ext uri="{9D8B030D-6E8A-4147-A177-3AD203B41FA5}">
                      <a16:colId xmlns:a16="http://schemas.microsoft.com/office/drawing/2014/main" val="1519279517"/>
                    </a:ext>
                  </a:extLst>
                </a:gridCol>
                <a:gridCol w="329184">
                  <a:extLst>
                    <a:ext uri="{9D8B030D-6E8A-4147-A177-3AD203B41FA5}">
                      <a16:colId xmlns:a16="http://schemas.microsoft.com/office/drawing/2014/main" val="1204554640"/>
                    </a:ext>
                  </a:extLst>
                </a:gridCol>
                <a:gridCol w="329184">
                  <a:extLst>
                    <a:ext uri="{9D8B030D-6E8A-4147-A177-3AD203B41FA5}">
                      <a16:colId xmlns:a16="http://schemas.microsoft.com/office/drawing/2014/main" val="3463545877"/>
                    </a:ext>
                  </a:extLst>
                </a:gridCol>
                <a:gridCol w="329184">
                  <a:extLst>
                    <a:ext uri="{9D8B030D-6E8A-4147-A177-3AD203B41FA5}">
                      <a16:colId xmlns:a16="http://schemas.microsoft.com/office/drawing/2014/main" val="1203018576"/>
                    </a:ext>
                  </a:extLst>
                </a:gridCol>
                <a:gridCol w="329184">
                  <a:extLst>
                    <a:ext uri="{9D8B030D-6E8A-4147-A177-3AD203B41FA5}">
                      <a16:colId xmlns:a16="http://schemas.microsoft.com/office/drawing/2014/main" val="1052095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166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- 2020-08-03 19:26:00</a:t>
                      </a:r>
                      <a:r>
                        <a:rPr kumimoji="0" lang="en-US" sz="1000" b="0" i="0" u="none" strike="noStrike" kern="1200" cap="none" spc="0" normalizeH="0" baseline="0" noProof="0">
                          <a:ln>
                            <a:noFill/>
                          </a:ln>
                          <a:solidFill>
                            <a:prstClr val="black"/>
                          </a:solidFill>
                          <a:effectLst/>
                          <a:uLnTx/>
                          <a:uFillTx/>
                          <a:latin typeface="+mn-lt"/>
                          <a:ea typeface="+mn-ea"/>
                          <a:cs typeface="+mn-cs"/>
                        </a:rPr>
                        <a:t>
 Tune in LIVE at 8pm (GMT +8) TODAY as we celebrate Sothys Malaysia's brand achievement at the BrandLaureate Awards right here on Facebook! 
Psst… There will be 2 Mystery Gifts for 2 Lucky Winners worth RM5000 if you watch &amp; comment in the LIVE video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09/02/2020 09:35:43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7461092"/>
                  </a:ext>
                </a:extLst>
              </a:tr>
            </a:tbl>
          </a:graphicData>
        </a:graphic>
      </p:graphicFrame>
      <p:sp>
        <p:nvSpPr>
          <p:cNvPr id="4" name="Text Placeholder 3">
            <a:extLst>
              <a:ext uri="{FF2B5EF4-FFF2-40B4-BE49-F238E27FC236}">
                <a16:creationId xmlns:a16="http://schemas.microsoft.com/office/drawing/2014/main" id="{D75299F4-4497-46A9-888C-07EDA364BA17}"/>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391908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19501-637C-454B-8FCC-3C56567CD1B7}"/>
              </a:ext>
            </a:extLst>
          </p:cNvPr>
          <p:cNvSpPr>
            <a:spLocks noGrp="1"/>
          </p:cNvSpPr>
          <p:nvPr>
            <p:ph type="title"/>
          </p:nvPr>
        </p:nvSpPr>
        <p:spPr/>
        <p:txBody>
          <a:bodyPr/>
          <a:lstStyle/>
          <a:p>
            <a:r>
              <a:rPr lang="en-US"/>
              <a:t>Facebook Own Posts Table | Sothys Malaysia - 22 of 22</a:t>
            </a:r>
          </a:p>
        </p:txBody>
      </p:sp>
      <p:graphicFrame>
        <p:nvGraphicFramePr>
          <p:cNvPr id="5" name="Table Placeholder 4">
            <a:extLst>
              <a:ext uri="{FF2B5EF4-FFF2-40B4-BE49-F238E27FC236}">
                <a16:creationId xmlns:a16="http://schemas.microsoft.com/office/drawing/2014/main" id="{05143C7E-FA11-40F8-8150-148BA6766599}"/>
              </a:ext>
            </a:extLst>
          </p:cNvPr>
          <p:cNvGraphicFramePr>
            <a:graphicFrameLocks noGrp="1"/>
          </p:cNvGraphicFramePr>
          <p:nvPr>
            <p:ph type="tbl" sz="quarter" idx="13"/>
            <p:extLst>
              <p:ext uri="{D42A27DB-BD31-4B8C-83A1-F6EECF244321}">
                <p14:modId xmlns:p14="http://schemas.microsoft.com/office/powerpoint/2010/main" val="384076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05703394"/>
                    </a:ext>
                  </a:extLst>
                </a:gridCol>
                <a:gridCol w="905256">
                  <a:extLst>
                    <a:ext uri="{9D8B030D-6E8A-4147-A177-3AD203B41FA5}">
                      <a16:colId xmlns:a16="http://schemas.microsoft.com/office/drawing/2014/main" val="2969624106"/>
                    </a:ext>
                  </a:extLst>
                </a:gridCol>
                <a:gridCol w="658368">
                  <a:extLst>
                    <a:ext uri="{9D8B030D-6E8A-4147-A177-3AD203B41FA5}">
                      <a16:colId xmlns:a16="http://schemas.microsoft.com/office/drawing/2014/main" val="2938724101"/>
                    </a:ext>
                  </a:extLst>
                </a:gridCol>
                <a:gridCol w="329184">
                  <a:extLst>
                    <a:ext uri="{9D8B030D-6E8A-4147-A177-3AD203B41FA5}">
                      <a16:colId xmlns:a16="http://schemas.microsoft.com/office/drawing/2014/main" val="3093989614"/>
                    </a:ext>
                  </a:extLst>
                </a:gridCol>
                <a:gridCol w="329184">
                  <a:extLst>
                    <a:ext uri="{9D8B030D-6E8A-4147-A177-3AD203B41FA5}">
                      <a16:colId xmlns:a16="http://schemas.microsoft.com/office/drawing/2014/main" val="3329545707"/>
                    </a:ext>
                  </a:extLst>
                </a:gridCol>
                <a:gridCol w="329184">
                  <a:extLst>
                    <a:ext uri="{9D8B030D-6E8A-4147-A177-3AD203B41FA5}">
                      <a16:colId xmlns:a16="http://schemas.microsoft.com/office/drawing/2014/main" val="284772833"/>
                    </a:ext>
                  </a:extLst>
                </a:gridCol>
                <a:gridCol w="329184">
                  <a:extLst>
                    <a:ext uri="{9D8B030D-6E8A-4147-A177-3AD203B41FA5}">
                      <a16:colId xmlns:a16="http://schemas.microsoft.com/office/drawing/2014/main" val="1711994593"/>
                    </a:ext>
                  </a:extLst>
                </a:gridCol>
                <a:gridCol w="329184">
                  <a:extLst>
                    <a:ext uri="{9D8B030D-6E8A-4147-A177-3AD203B41FA5}">
                      <a16:colId xmlns:a16="http://schemas.microsoft.com/office/drawing/2014/main" val="432895743"/>
                    </a:ext>
                  </a:extLst>
                </a:gridCol>
                <a:gridCol w="329184">
                  <a:extLst>
                    <a:ext uri="{9D8B030D-6E8A-4147-A177-3AD203B41FA5}">
                      <a16:colId xmlns:a16="http://schemas.microsoft.com/office/drawing/2014/main" val="1277438019"/>
                    </a:ext>
                  </a:extLst>
                </a:gridCol>
                <a:gridCol w="329184">
                  <a:extLst>
                    <a:ext uri="{9D8B030D-6E8A-4147-A177-3AD203B41FA5}">
                      <a16:colId xmlns:a16="http://schemas.microsoft.com/office/drawing/2014/main" val="2714749604"/>
                    </a:ext>
                  </a:extLst>
                </a:gridCol>
                <a:gridCol w="329184">
                  <a:extLst>
                    <a:ext uri="{9D8B030D-6E8A-4147-A177-3AD203B41FA5}">
                      <a16:colId xmlns:a16="http://schemas.microsoft.com/office/drawing/2014/main" val="3956127509"/>
                    </a:ext>
                  </a:extLst>
                </a:gridCol>
                <a:gridCol w="329184">
                  <a:extLst>
                    <a:ext uri="{9D8B030D-6E8A-4147-A177-3AD203B41FA5}">
                      <a16:colId xmlns:a16="http://schemas.microsoft.com/office/drawing/2014/main" val="3623771668"/>
                    </a:ext>
                  </a:extLst>
                </a:gridCol>
                <a:gridCol w="329184">
                  <a:extLst>
                    <a:ext uri="{9D8B030D-6E8A-4147-A177-3AD203B41FA5}">
                      <a16:colId xmlns:a16="http://schemas.microsoft.com/office/drawing/2014/main" val="4148980998"/>
                    </a:ext>
                  </a:extLst>
                </a:gridCol>
                <a:gridCol w="329184">
                  <a:extLst>
                    <a:ext uri="{9D8B030D-6E8A-4147-A177-3AD203B41FA5}">
                      <a16:colId xmlns:a16="http://schemas.microsoft.com/office/drawing/2014/main" val="3503702756"/>
                    </a:ext>
                  </a:extLst>
                </a:gridCol>
                <a:gridCol w="329184">
                  <a:extLst>
                    <a:ext uri="{9D8B030D-6E8A-4147-A177-3AD203B41FA5}">
                      <a16:colId xmlns:a16="http://schemas.microsoft.com/office/drawing/2014/main" val="1917669708"/>
                    </a:ext>
                  </a:extLst>
                </a:gridCol>
                <a:gridCol w="329184">
                  <a:extLst>
                    <a:ext uri="{9D8B030D-6E8A-4147-A177-3AD203B41FA5}">
                      <a16:colId xmlns:a16="http://schemas.microsoft.com/office/drawing/2014/main" val="2594609652"/>
                    </a:ext>
                  </a:extLst>
                </a:gridCol>
                <a:gridCol w="329184">
                  <a:extLst>
                    <a:ext uri="{9D8B030D-6E8A-4147-A177-3AD203B41FA5}">
                      <a16:colId xmlns:a16="http://schemas.microsoft.com/office/drawing/2014/main" val="3485736369"/>
                    </a:ext>
                  </a:extLst>
                </a:gridCol>
                <a:gridCol w="329184">
                  <a:extLst>
                    <a:ext uri="{9D8B030D-6E8A-4147-A177-3AD203B41FA5}">
                      <a16:colId xmlns:a16="http://schemas.microsoft.com/office/drawing/2014/main" val="1180432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781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- 2020-08-03 10:49:38</a:t>
                      </a:r>
                      <a:r>
                        <a:rPr kumimoji="0" lang="en-US" sz="1000" b="0" i="0" u="none" strike="noStrike" kern="1200" cap="none" spc="0" normalizeH="0" baseline="0" noProof="0">
                          <a:ln>
                            <a:noFill/>
                          </a:ln>
                          <a:solidFill>
                            <a:prstClr val="black"/>
                          </a:solidFill>
                          <a:effectLst/>
                          <a:uLnTx/>
                          <a:uFillTx/>
                          <a:latin typeface="+mn-lt"/>
                          <a:ea typeface="+mn-ea"/>
                          <a:cs typeface="+mn-cs"/>
                        </a:rPr>
                        <a:t>
 💊 Which team Ampoule are you?
Our lovely Glow Getter Kit will be there for you wherever you go. With a total of 28 ampoules in your handbag, your skin will look great on the go!
The Glow Getter Kit is priced at only RM490 (Normal Price: RM880). Shop online at www.sothys.com.my or visit a SOTHYS salon outlet near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https://scontent-iad3-1.xx.fbcdn.net/v/t15.5256-10/p720x720/116417915_2639506689485895_571024920493218265_n.jpg?_nc_cat=105&amp;_nc_sid=ad6a45&amp;_nc_ohc=9z1z2Rjr1GAAX_Ml3Oy&amp;_nc_ht=scontent-iad3-1.xx&amp;oh=a293b69ddbff68b4112749449f525f4c&amp;oe=5F61D6E0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08/20/2020 15:39:06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4084242"/>
                  </a:ext>
                </a:extLst>
              </a:tr>
            </a:tbl>
          </a:graphicData>
        </a:graphic>
      </p:graphicFrame>
      <p:sp>
        <p:nvSpPr>
          <p:cNvPr id="4" name="Text Placeholder 3">
            <a:extLst>
              <a:ext uri="{FF2B5EF4-FFF2-40B4-BE49-F238E27FC236}">
                <a16:creationId xmlns:a16="http://schemas.microsoft.com/office/drawing/2014/main" id="{96F7FD60-2404-4483-80B4-6FC30C890313}"/>
              </a:ext>
            </a:extLst>
          </p:cNvPr>
          <p:cNvSpPr>
            <a:spLocks noGrp="1"/>
          </p:cNvSpPr>
          <p:nvPr>
            <p:ph type="body" sz="quarter" idx="14"/>
          </p:nvPr>
        </p:nvSpPr>
        <p:spPr/>
        <p:txBody>
          <a:bodyPr/>
          <a:lstStyle/>
          <a:p>
            <a:r>
              <a:rPr lang="en-US"/>
              <a:t>08/01/2020 - 08/31/2020</a:t>
            </a:r>
          </a:p>
        </p:txBody>
      </p:sp>
    </p:spTree>
    <p:extLst>
      <p:ext uri="{BB962C8B-B14F-4D97-AF65-F5344CB8AC3E}">
        <p14:creationId xmlns:p14="http://schemas.microsoft.com/office/powerpoint/2010/main" val="17821688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7</TotalTime>
  <Words>2332</Words>
  <Application>Microsoft Office PowerPoint</Application>
  <PresentationFormat>On-screen Show (4:3)</PresentationFormat>
  <Paragraphs>815</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Facebook Own Posts Table | Sothys Malaysia - 1 of 22</vt:lpstr>
      <vt:lpstr>Facebook Own Posts Table | Sothys Malaysia - 2 of 22</vt:lpstr>
      <vt:lpstr>Facebook Own Posts Table | Sothys Malaysia - 3 of 22</vt:lpstr>
      <vt:lpstr>Facebook Own Posts Table | Sothys Malaysia - 4 of 22</vt:lpstr>
      <vt:lpstr>Facebook Own Posts Table | Sothys Malaysia - 5 of 22</vt:lpstr>
      <vt:lpstr>Facebook Own Posts Table | Sothys Malaysia - 6 of 22</vt:lpstr>
      <vt:lpstr>Facebook Own Posts Table | Sothys Malaysia - 7 of 22</vt:lpstr>
      <vt:lpstr>Facebook Own Posts Table | Sothys Malaysia - 8 of 22</vt:lpstr>
      <vt:lpstr>Facebook Own Posts Table | Sothys Malaysia - 9 of 22</vt:lpstr>
      <vt:lpstr>Facebook Own Posts Table | Sothys Malaysia - 10 of 22</vt:lpstr>
      <vt:lpstr>Facebook Own Posts Table | Sothys Malaysia - 11 of 22</vt:lpstr>
      <vt:lpstr>Facebook Own Posts Table | Sothys Malaysia - 12 of 22</vt:lpstr>
      <vt:lpstr>Facebook Own Posts Table | Sothys Malaysia - 13 of 22</vt:lpstr>
      <vt:lpstr>Facebook Own Posts Table | Sothys Malaysia - 14 of 22</vt:lpstr>
      <vt:lpstr>Facebook Own Posts Table | Sothys Malaysia - 15 of 22</vt:lpstr>
      <vt:lpstr>Facebook Own Posts Table | Sothys Malaysia - 16 of 22</vt:lpstr>
      <vt:lpstr>Facebook Own Posts Table | Sothys Malaysia - 17 of 22</vt:lpstr>
      <vt:lpstr>Facebook Own Posts Table | Sothys Malaysia - 18 of 22</vt:lpstr>
      <vt:lpstr>Facebook Own Posts Table | Sothys Malaysia - 19 of 22</vt:lpstr>
      <vt:lpstr>Facebook Own Posts Table | Sothys Malaysia - 20 of 22</vt:lpstr>
      <vt:lpstr>Facebook Own Posts Table | Sothys Malaysia - 21 of 22</vt:lpstr>
      <vt:lpstr>Facebook Own Posts Table | Sothys Malaysia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Sothys Malaysia - 1 of 22</dc:title>
  <dc:creator>Frederik Peiniger</dc:creator>
  <cp:lastModifiedBy>Frederik Peiniger</cp:lastModifiedBy>
  <cp:revision>1</cp:revision>
  <dcterms:created xsi:type="dcterms:W3CDTF">2020-09-02T02:33:55Z</dcterms:created>
  <dcterms:modified xsi:type="dcterms:W3CDTF">2020-09-02T02:41:37Z</dcterms:modified>
</cp:coreProperties>
</file>