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326</c:v>
                </c:pt>
                <c:pt idx="1">
                  <c:v>88</c:v>
                </c:pt>
                <c:pt idx="2">
                  <c:v>72</c:v>
                </c:pt>
                <c:pt idx="3">
                  <c:v>67</c:v>
                </c:pt>
                <c:pt idx="4">
                  <c:v>38</c:v>
                </c:pt>
                <c:pt idx="5">
                  <c:v>37</c:v>
                </c:pt>
                <c:pt idx="6">
                  <c:v>42</c:v>
                </c:pt>
                <c:pt idx="7">
                  <c:v>35</c:v>
                </c:pt>
                <c:pt idx="8">
                  <c:v>42</c:v>
                </c:pt>
                <c:pt idx="9">
                  <c:v>35</c:v>
                </c:pt>
                <c:pt idx="10">
                  <c:v>40</c:v>
                </c:pt>
                <c:pt idx="11">
                  <c:v>40</c:v>
                </c:pt>
                <c:pt idx="12">
                  <c:v>57</c:v>
                </c:pt>
                <c:pt idx="13">
                  <c:v>33</c:v>
                </c:pt>
                <c:pt idx="14">
                  <c:v>61</c:v>
                </c:pt>
                <c:pt idx="15">
                  <c:v>62</c:v>
                </c:pt>
                <c:pt idx="16">
                  <c:v>35</c:v>
                </c:pt>
                <c:pt idx="17">
                  <c:v>36</c:v>
                </c:pt>
                <c:pt idx="18">
                  <c:v>31</c:v>
                </c:pt>
                <c:pt idx="19">
                  <c:v>40</c:v>
                </c:pt>
                <c:pt idx="20">
                  <c:v>27</c:v>
                </c:pt>
                <c:pt idx="21">
                  <c:v>36</c:v>
                </c:pt>
                <c:pt idx="22">
                  <c:v>28</c:v>
                </c:pt>
                <c:pt idx="23">
                  <c:v>35</c:v>
                </c:pt>
                <c:pt idx="24">
                  <c:v>41</c:v>
                </c:pt>
                <c:pt idx="25">
                  <c:v>29</c:v>
                </c:pt>
                <c:pt idx="26">
                  <c:v>166</c:v>
                </c:pt>
                <c:pt idx="27">
                  <c:v>43</c:v>
                </c:pt>
                <c:pt idx="28">
                  <c:v>38</c:v>
                </c:pt>
                <c:pt idx="29">
                  <c:v>37</c:v>
                </c:pt>
                <c:pt idx="30">
                  <c:v>21</c:v>
                </c:pt>
              </c:numCache>
            </c:numRef>
          </c:val>
          <c:smooth val="0"/>
          <c:extLst>
            <c:ext xmlns:c16="http://schemas.microsoft.com/office/drawing/2014/chart" uri="{C3380CC4-5D6E-409C-BE32-E72D297353CC}">
              <c16:uniqueId val="{00000000-26A9-4D24-BEE5-19D884390C46}"/>
            </c:ext>
          </c:extLst>
        </c:ser>
        <c:dLbls>
          <c:showLegendKey val="0"/>
          <c:showVal val="0"/>
          <c:showCatName val="0"/>
          <c:showSerName val="0"/>
          <c:showPercent val="0"/>
          <c:showBubbleSize val="0"/>
        </c:dLbls>
        <c:smooth val="0"/>
        <c:axId val="299006176"/>
        <c:axId val="299006832"/>
      </c:lineChart>
      <c:dateAx>
        <c:axId val="29900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06832"/>
        <c:crosses val="autoZero"/>
        <c:auto val="1"/>
        <c:lblOffset val="100"/>
        <c:baseTimeUnit val="days"/>
      </c:dateAx>
      <c:valAx>
        <c:axId val="29900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0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13</c:v>
                </c:pt>
                <c:pt idx="1">
                  <c:v>12</c:v>
                </c:pt>
                <c:pt idx="2">
                  <c:v>18</c:v>
                </c:pt>
                <c:pt idx="3">
                  <c:v>9</c:v>
                </c:pt>
                <c:pt idx="4">
                  <c:v>9</c:v>
                </c:pt>
                <c:pt idx="5">
                  <c:v>6</c:v>
                </c:pt>
                <c:pt idx="6">
                  <c:v>4</c:v>
                </c:pt>
                <c:pt idx="7">
                  <c:v>3</c:v>
                </c:pt>
                <c:pt idx="8">
                  <c:v>8</c:v>
                </c:pt>
                <c:pt idx="9">
                  <c:v>4</c:v>
                </c:pt>
                <c:pt idx="10">
                  <c:v>1</c:v>
                </c:pt>
                <c:pt idx="11">
                  <c:v>3</c:v>
                </c:pt>
                <c:pt idx="12">
                  <c:v>3</c:v>
                </c:pt>
                <c:pt idx="13">
                  <c:v>5</c:v>
                </c:pt>
                <c:pt idx="14">
                  <c:v>8</c:v>
                </c:pt>
                <c:pt idx="15">
                  <c:v>10</c:v>
                </c:pt>
                <c:pt idx="16">
                  <c:v>6</c:v>
                </c:pt>
                <c:pt idx="17">
                  <c:v>3</c:v>
                </c:pt>
                <c:pt idx="18">
                  <c:v>2</c:v>
                </c:pt>
                <c:pt idx="19">
                  <c:v>10</c:v>
                </c:pt>
                <c:pt idx="20">
                  <c:v>5</c:v>
                </c:pt>
                <c:pt idx="21">
                  <c:v>0</c:v>
                </c:pt>
                <c:pt idx="22">
                  <c:v>2</c:v>
                </c:pt>
                <c:pt idx="23">
                  <c:v>0</c:v>
                </c:pt>
                <c:pt idx="24">
                  <c:v>6</c:v>
                </c:pt>
                <c:pt idx="25">
                  <c:v>3</c:v>
                </c:pt>
                <c:pt idx="26">
                  <c:v>7</c:v>
                </c:pt>
                <c:pt idx="27">
                  <c:v>5</c:v>
                </c:pt>
                <c:pt idx="28">
                  <c:v>3</c:v>
                </c:pt>
                <c:pt idx="29">
                  <c:v>2</c:v>
                </c:pt>
                <c:pt idx="30">
                  <c:v>4</c:v>
                </c:pt>
              </c:numCache>
            </c:numRef>
          </c:val>
          <c:smooth val="0"/>
          <c:extLst>
            <c:ext xmlns:c16="http://schemas.microsoft.com/office/drawing/2014/chart" uri="{C3380CC4-5D6E-409C-BE32-E72D297353CC}">
              <c16:uniqueId val="{00000000-BEC6-42E0-A8B7-97DB26C507C9}"/>
            </c:ext>
          </c:extLst>
        </c:ser>
        <c:dLbls>
          <c:showLegendKey val="0"/>
          <c:showVal val="0"/>
          <c:showCatName val="0"/>
          <c:showSerName val="0"/>
          <c:showPercent val="0"/>
          <c:showBubbleSize val="0"/>
        </c:dLbls>
        <c:smooth val="0"/>
        <c:axId val="300699768"/>
        <c:axId val="300704688"/>
      </c:lineChart>
      <c:dateAx>
        <c:axId val="30069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04688"/>
        <c:crosses val="autoZero"/>
        <c:auto val="1"/>
        <c:lblOffset val="100"/>
        <c:baseTimeUnit val="days"/>
      </c:dateAx>
      <c:valAx>
        <c:axId val="30070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9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7</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0-CF72-46F7-9708-E0EF6F162A0A}"/>
            </c:ext>
          </c:extLst>
        </c:ser>
        <c:dLbls>
          <c:showLegendKey val="0"/>
          <c:showVal val="0"/>
          <c:showCatName val="0"/>
          <c:showSerName val="0"/>
          <c:showPercent val="0"/>
          <c:showBubbleSize val="0"/>
        </c:dLbls>
        <c:smooth val="0"/>
        <c:axId val="300701080"/>
        <c:axId val="300699440"/>
      </c:lineChart>
      <c:dateAx>
        <c:axId val="30070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99440"/>
        <c:crosses val="autoZero"/>
        <c:auto val="1"/>
        <c:lblOffset val="100"/>
        <c:baseTimeUnit val="days"/>
      </c:dateAx>
      <c:valAx>
        <c:axId val="30069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0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11</c:v>
                </c:pt>
              </c:numCache>
            </c:numRef>
          </c:val>
          <c:extLst>
            <c:ext xmlns:c16="http://schemas.microsoft.com/office/drawing/2014/chart" uri="{C3380CC4-5D6E-409C-BE32-E72D297353CC}">
              <c16:uniqueId val="{00000000-B5DF-4DA0-A262-319E5C43CEA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0</c:v>
                </c:pt>
              </c:numCache>
            </c:numRef>
          </c:val>
          <c:extLst>
            <c:ext xmlns:c16="http://schemas.microsoft.com/office/drawing/2014/chart" uri="{C3380CC4-5D6E-409C-BE32-E72D297353CC}">
              <c16:uniqueId val="{00000001-B5DF-4DA0-A262-319E5C43CEA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0</c:v>
                </c:pt>
              </c:numCache>
            </c:numRef>
          </c:val>
          <c:extLst>
            <c:ext xmlns:c16="http://schemas.microsoft.com/office/drawing/2014/chart" uri="{C3380CC4-5D6E-409C-BE32-E72D297353CC}">
              <c16:uniqueId val="{00000002-B5DF-4DA0-A262-319E5C43CEA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0</c:v>
                </c:pt>
              </c:numCache>
            </c:numRef>
          </c:val>
          <c:extLst>
            <c:ext xmlns:c16="http://schemas.microsoft.com/office/drawing/2014/chart" uri="{C3380CC4-5D6E-409C-BE32-E72D297353CC}">
              <c16:uniqueId val="{00000003-B5DF-4DA0-A262-319E5C43CEA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B5DF-4DA0-A262-319E5C43CEA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B5DF-4DA0-A262-319E5C43CEA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0</c:v>
                </c:pt>
              </c:numCache>
            </c:numRef>
          </c:val>
          <c:extLst>
            <c:ext xmlns:c16="http://schemas.microsoft.com/office/drawing/2014/chart" uri="{C3380CC4-5D6E-409C-BE32-E72D297353CC}">
              <c16:uniqueId val="{00000006-B5DF-4DA0-A262-319E5C43CEA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c:v>
                </c:pt>
              </c:numCache>
            </c:numRef>
          </c:val>
          <c:extLst>
            <c:ext xmlns:c16="http://schemas.microsoft.com/office/drawing/2014/chart" uri="{C3380CC4-5D6E-409C-BE32-E72D297353CC}">
              <c16:uniqueId val="{00000007-B5DF-4DA0-A262-319E5C43CEAA}"/>
            </c:ext>
          </c:extLst>
        </c:ser>
        <c:dLbls>
          <c:showLegendKey val="0"/>
          <c:showVal val="0"/>
          <c:showCatName val="0"/>
          <c:showSerName val="0"/>
          <c:showPercent val="0"/>
          <c:showBubbleSize val="0"/>
        </c:dLbls>
        <c:gapWidth val="150"/>
        <c:overlap val="100"/>
        <c:axId val="304240888"/>
        <c:axId val="304239248"/>
      </c:barChart>
      <c:catAx>
        <c:axId val="30424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39248"/>
        <c:crosses val="autoZero"/>
        <c:auto val="1"/>
        <c:lblAlgn val="ctr"/>
        <c:lblOffset val="100"/>
        <c:noMultiLvlLbl val="0"/>
      </c:catAx>
      <c:valAx>
        <c:axId val="30423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4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3.3714304979602801E-3</c:v>
                </c:pt>
                <c:pt idx="2">
                  <c:v>6.7428609959205698E-3</c:v>
                </c:pt>
              </c:numCache>
            </c:numRef>
          </c:val>
          <c:extLst>
            <c:ext xmlns:c16="http://schemas.microsoft.com/office/drawing/2014/chart" uri="{C3380CC4-5D6E-409C-BE32-E72D297353CC}">
              <c16:uniqueId val="{00000000-80D8-4333-9D77-C781878F2C31}"/>
            </c:ext>
          </c:extLst>
        </c:ser>
        <c:dLbls>
          <c:showLegendKey val="0"/>
          <c:showVal val="0"/>
          <c:showCatName val="0"/>
          <c:showSerName val="0"/>
          <c:showPercent val="0"/>
          <c:showBubbleSize val="0"/>
        </c:dLbls>
        <c:gapWidth val="219"/>
        <c:overlap val="-27"/>
        <c:axId val="304242200"/>
        <c:axId val="304245480"/>
      </c:barChart>
      <c:catAx>
        <c:axId val="304242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45480"/>
        <c:crosses val="autoZero"/>
        <c:auto val="1"/>
        <c:lblAlgn val="ctr"/>
        <c:lblOffset val="100"/>
        <c:noMultiLvlLbl val="0"/>
      </c:catAx>
      <c:valAx>
        <c:axId val="30424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4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8548</c:v>
                </c:pt>
                <c:pt idx="1">
                  <c:v>20851</c:v>
                </c:pt>
                <c:pt idx="2">
                  <c:v>7200</c:v>
                </c:pt>
                <c:pt idx="3">
                  <c:v>7793</c:v>
                </c:pt>
                <c:pt idx="4">
                  <c:v>3314</c:v>
                </c:pt>
                <c:pt idx="5">
                  <c:v>1409</c:v>
                </c:pt>
                <c:pt idx="6">
                  <c:v>141</c:v>
                </c:pt>
              </c:numCache>
            </c:numRef>
          </c:val>
          <c:extLst>
            <c:ext xmlns:c16="http://schemas.microsoft.com/office/drawing/2014/chart" uri="{C3380CC4-5D6E-409C-BE32-E72D297353CC}">
              <c16:uniqueId val="{00000000-1DFA-4D9C-B58B-6A5D5C15385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16805</c:v>
                </c:pt>
                <c:pt idx="1">
                  <c:v>32657</c:v>
                </c:pt>
                <c:pt idx="2">
                  <c:v>5578</c:v>
                </c:pt>
                <c:pt idx="3">
                  <c:v>9090</c:v>
                </c:pt>
                <c:pt idx="4">
                  <c:v>3809</c:v>
                </c:pt>
                <c:pt idx="5">
                  <c:v>1083</c:v>
                </c:pt>
                <c:pt idx="6">
                  <c:v>149</c:v>
                </c:pt>
              </c:numCache>
            </c:numRef>
          </c:val>
          <c:extLst>
            <c:ext xmlns:c16="http://schemas.microsoft.com/office/drawing/2014/chart" uri="{C3380CC4-5D6E-409C-BE32-E72D297353CC}">
              <c16:uniqueId val="{00000001-1DFA-4D9C-B58B-6A5D5C153856}"/>
            </c:ext>
          </c:extLst>
        </c:ser>
        <c:dLbls>
          <c:showLegendKey val="0"/>
          <c:showVal val="0"/>
          <c:showCatName val="0"/>
          <c:showSerName val="0"/>
          <c:showPercent val="0"/>
          <c:showBubbleSize val="0"/>
        </c:dLbls>
        <c:gapWidth val="219"/>
        <c:overlap val="-27"/>
        <c:axId val="252260512"/>
        <c:axId val="299005848"/>
      </c:barChart>
      <c:catAx>
        <c:axId val="25226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05848"/>
        <c:crosses val="autoZero"/>
        <c:auto val="1"/>
        <c:lblAlgn val="ctr"/>
        <c:lblOffset val="100"/>
        <c:noMultiLvlLbl val="0"/>
      </c:catAx>
      <c:valAx>
        <c:axId val="29900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6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6.7383741987651902E-3</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3.3728519149366699E-3</c:v>
                </c:pt>
                <c:pt idx="27">
                  <c:v>0</c:v>
                </c:pt>
                <c:pt idx="28">
                  <c:v>0</c:v>
                </c:pt>
                <c:pt idx="29">
                  <c:v>0</c:v>
                </c:pt>
                <c:pt idx="30">
                  <c:v>0</c:v>
                </c:pt>
              </c:numCache>
            </c:numRef>
          </c:val>
          <c:smooth val="0"/>
          <c:extLst>
            <c:ext xmlns:c16="http://schemas.microsoft.com/office/drawing/2014/chart" uri="{C3380CC4-5D6E-409C-BE32-E72D297353CC}">
              <c16:uniqueId val="{00000000-DA5C-486E-9930-0028F3B7BFC8}"/>
            </c:ext>
          </c:extLst>
        </c:ser>
        <c:dLbls>
          <c:showLegendKey val="0"/>
          <c:showVal val="0"/>
          <c:showCatName val="0"/>
          <c:showSerName val="0"/>
          <c:showPercent val="0"/>
          <c:showBubbleSize val="0"/>
        </c:dLbls>
        <c:smooth val="0"/>
        <c:axId val="306831344"/>
        <c:axId val="306834952"/>
      </c:lineChart>
      <c:dateAx>
        <c:axId val="30683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34952"/>
        <c:crosses val="autoZero"/>
        <c:auto val="1"/>
        <c:lblOffset val="100"/>
        <c:baseTimeUnit val="days"/>
      </c:dateAx>
      <c:valAx>
        <c:axId val="30683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3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118724</c:v>
                </c:pt>
                <c:pt idx="1">
                  <c:v>118713</c:v>
                </c:pt>
                <c:pt idx="2">
                  <c:v>118721</c:v>
                </c:pt>
                <c:pt idx="3">
                  <c:v>118713</c:v>
                </c:pt>
                <c:pt idx="4">
                  <c:v>118710</c:v>
                </c:pt>
                <c:pt idx="5">
                  <c:v>118705</c:v>
                </c:pt>
                <c:pt idx="6">
                  <c:v>118697</c:v>
                </c:pt>
                <c:pt idx="7">
                  <c:v>118692</c:v>
                </c:pt>
                <c:pt idx="8">
                  <c:v>118680</c:v>
                </c:pt>
                <c:pt idx="9">
                  <c:v>118675</c:v>
                </c:pt>
                <c:pt idx="10">
                  <c:v>118668</c:v>
                </c:pt>
                <c:pt idx="11">
                  <c:v>118661</c:v>
                </c:pt>
                <c:pt idx="12">
                  <c:v>118656</c:v>
                </c:pt>
                <c:pt idx="13">
                  <c:v>118649</c:v>
                </c:pt>
                <c:pt idx="14">
                  <c:v>118639</c:v>
                </c:pt>
                <c:pt idx="15">
                  <c:v>118634</c:v>
                </c:pt>
                <c:pt idx="16">
                  <c:v>118631</c:v>
                </c:pt>
                <c:pt idx="17">
                  <c:v>118625</c:v>
                </c:pt>
                <c:pt idx="18">
                  <c:v>118618</c:v>
                </c:pt>
                <c:pt idx="19">
                  <c:v>118615</c:v>
                </c:pt>
                <c:pt idx="20">
                  <c:v>118616</c:v>
                </c:pt>
                <c:pt idx="21">
                  <c:v>118611</c:v>
                </c:pt>
                <c:pt idx="22">
                  <c:v>118605</c:v>
                </c:pt>
                <c:pt idx="23">
                  <c:v>118601</c:v>
                </c:pt>
                <c:pt idx="24">
                  <c:v>118596</c:v>
                </c:pt>
                <c:pt idx="25">
                  <c:v>118597</c:v>
                </c:pt>
                <c:pt idx="26">
                  <c:v>118592</c:v>
                </c:pt>
                <c:pt idx="27">
                  <c:v>118586</c:v>
                </c:pt>
                <c:pt idx="28">
                  <c:v>118583</c:v>
                </c:pt>
                <c:pt idx="29">
                  <c:v>118568</c:v>
                </c:pt>
                <c:pt idx="30">
                  <c:v>118564</c:v>
                </c:pt>
              </c:numCache>
            </c:numRef>
          </c:val>
          <c:smooth val="0"/>
          <c:extLst>
            <c:ext xmlns:c16="http://schemas.microsoft.com/office/drawing/2014/chart" uri="{C3380CC4-5D6E-409C-BE32-E72D297353CC}">
              <c16:uniqueId val="{00000000-0B40-4B0E-9D89-6058D45540D0}"/>
            </c:ext>
          </c:extLst>
        </c:ser>
        <c:dLbls>
          <c:showLegendKey val="0"/>
          <c:showVal val="0"/>
          <c:showCatName val="0"/>
          <c:showSerName val="0"/>
          <c:showPercent val="0"/>
          <c:showBubbleSize val="0"/>
        </c:dLbls>
        <c:smooth val="0"/>
        <c:axId val="306835608"/>
        <c:axId val="306833640"/>
      </c:lineChart>
      <c:dateAx>
        <c:axId val="30683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33640"/>
        <c:crosses val="autoZero"/>
        <c:auto val="1"/>
        <c:lblOffset val="100"/>
        <c:baseTimeUnit val="days"/>
      </c:dateAx>
      <c:valAx>
        <c:axId val="30683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3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26</c:v>
                </c:pt>
                <c:pt idx="1">
                  <c:v>35</c:v>
                </c:pt>
                <c:pt idx="2">
                  <c:v>39</c:v>
                </c:pt>
                <c:pt idx="3">
                  <c:v>19</c:v>
                </c:pt>
                <c:pt idx="4">
                  <c:v>27</c:v>
                </c:pt>
                <c:pt idx="5">
                  <c:v>22</c:v>
                </c:pt>
                <c:pt idx="6">
                  <c:v>21</c:v>
                </c:pt>
                <c:pt idx="7">
                  <c:v>18</c:v>
                </c:pt>
                <c:pt idx="8">
                  <c:v>29</c:v>
                </c:pt>
                <c:pt idx="9">
                  <c:v>21</c:v>
                </c:pt>
                <c:pt idx="10">
                  <c:v>14</c:v>
                </c:pt>
                <c:pt idx="11">
                  <c:v>11</c:v>
                </c:pt>
                <c:pt idx="12">
                  <c:v>24</c:v>
                </c:pt>
                <c:pt idx="13">
                  <c:v>24</c:v>
                </c:pt>
                <c:pt idx="14">
                  <c:v>20</c:v>
                </c:pt>
                <c:pt idx="15">
                  <c:v>29</c:v>
                </c:pt>
                <c:pt idx="16">
                  <c:v>26</c:v>
                </c:pt>
                <c:pt idx="17">
                  <c:v>20</c:v>
                </c:pt>
                <c:pt idx="18">
                  <c:v>23</c:v>
                </c:pt>
                <c:pt idx="19">
                  <c:v>24</c:v>
                </c:pt>
                <c:pt idx="20">
                  <c:v>22</c:v>
                </c:pt>
                <c:pt idx="21">
                  <c:v>17</c:v>
                </c:pt>
                <c:pt idx="22">
                  <c:v>17</c:v>
                </c:pt>
                <c:pt idx="23">
                  <c:v>15</c:v>
                </c:pt>
                <c:pt idx="24">
                  <c:v>29</c:v>
                </c:pt>
                <c:pt idx="25">
                  <c:v>16</c:v>
                </c:pt>
                <c:pt idx="26">
                  <c:v>21</c:v>
                </c:pt>
                <c:pt idx="27">
                  <c:v>16</c:v>
                </c:pt>
                <c:pt idx="28">
                  <c:v>18</c:v>
                </c:pt>
                <c:pt idx="29">
                  <c:v>22</c:v>
                </c:pt>
                <c:pt idx="30">
                  <c:v>11</c:v>
                </c:pt>
              </c:numCache>
            </c:numRef>
          </c:val>
          <c:smooth val="0"/>
          <c:extLst>
            <c:ext xmlns:c16="http://schemas.microsoft.com/office/drawing/2014/chart" uri="{C3380CC4-5D6E-409C-BE32-E72D297353CC}">
              <c16:uniqueId val="{00000000-2C0F-4ECD-82F2-7C3D289266EC}"/>
            </c:ext>
          </c:extLst>
        </c:ser>
        <c:dLbls>
          <c:showLegendKey val="0"/>
          <c:showVal val="0"/>
          <c:showCatName val="0"/>
          <c:showSerName val="0"/>
          <c:showPercent val="0"/>
          <c:showBubbleSize val="0"/>
        </c:dLbls>
        <c:smooth val="0"/>
        <c:axId val="306837904"/>
        <c:axId val="306841512"/>
      </c:lineChart>
      <c:dateAx>
        <c:axId val="30683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41512"/>
        <c:crosses val="autoZero"/>
        <c:auto val="1"/>
        <c:lblOffset val="100"/>
        <c:baseTimeUnit val="days"/>
      </c:dateAx>
      <c:valAx>
        <c:axId val="30684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3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2020-07</c:v>
                </c:pt>
              </c:strCache>
            </c:strRef>
          </c:cat>
          <c:val>
            <c:numRef>
              <c:f>Sheet1!$B$2</c:f>
              <c:numCache>
                <c:formatCode>General</c:formatCode>
                <c:ptCount val="1"/>
                <c:pt idx="0">
                  <c:v>55</c:v>
                </c:pt>
              </c:numCache>
            </c:numRef>
          </c:val>
          <c:extLst>
            <c:ext xmlns:c16="http://schemas.microsoft.com/office/drawing/2014/chart" uri="{C3380CC4-5D6E-409C-BE32-E72D297353CC}">
              <c16:uniqueId val="{00000000-E503-4584-9790-1DC068A4A058}"/>
            </c:ext>
          </c:extLst>
        </c:ser>
        <c:dLbls>
          <c:showLegendKey val="0"/>
          <c:showVal val="0"/>
          <c:showCatName val="0"/>
          <c:showSerName val="0"/>
          <c:showPercent val="0"/>
          <c:showBubbleSize val="0"/>
        </c:dLbls>
        <c:gapWidth val="219"/>
        <c:overlap val="-27"/>
        <c:axId val="382933304"/>
        <c:axId val="382937240"/>
      </c:barChart>
      <c:catAx>
        <c:axId val="382933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37240"/>
        <c:crosses val="autoZero"/>
        <c:auto val="1"/>
        <c:lblAlgn val="ctr"/>
        <c:lblOffset val="100"/>
        <c:noMultiLvlLbl val="0"/>
      </c:catAx>
      <c:valAx>
        <c:axId val="38293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3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326</c:v>
                </c:pt>
                <c:pt idx="1">
                  <c:v>88</c:v>
                </c:pt>
                <c:pt idx="2">
                  <c:v>72</c:v>
                </c:pt>
                <c:pt idx="3">
                  <c:v>67</c:v>
                </c:pt>
                <c:pt idx="4">
                  <c:v>38</c:v>
                </c:pt>
                <c:pt idx="5">
                  <c:v>37</c:v>
                </c:pt>
                <c:pt idx="6">
                  <c:v>42</c:v>
                </c:pt>
                <c:pt idx="7">
                  <c:v>35</c:v>
                </c:pt>
                <c:pt idx="8">
                  <c:v>42</c:v>
                </c:pt>
                <c:pt idx="9">
                  <c:v>35</c:v>
                </c:pt>
                <c:pt idx="10">
                  <c:v>40</c:v>
                </c:pt>
                <c:pt idx="11">
                  <c:v>40</c:v>
                </c:pt>
                <c:pt idx="12">
                  <c:v>57</c:v>
                </c:pt>
                <c:pt idx="13">
                  <c:v>33</c:v>
                </c:pt>
                <c:pt idx="14">
                  <c:v>61</c:v>
                </c:pt>
                <c:pt idx="15">
                  <c:v>62</c:v>
                </c:pt>
                <c:pt idx="16">
                  <c:v>35</c:v>
                </c:pt>
                <c:pt idx="17">
                  <c:v>36</c:v>
                </c:pt>
                <c:pt idx="18">
                  <c:v>31</c:v>
                </c:pt>
                <c:pt idx="19">
                  <c:v>40</c:v>
                </c:pt>
                <c:pt idx="20">
                  <c:v>27</c:v>
                </c:pt>
                <c:pt idx="21">
                  <c:v>36</c:v>
                </c:pt>
                <c:pt idx="22">
                  <c:v>28</c:v>
                </c:pt>
                <c:pt idx="23">
                  <c:v>35</c:v>
                </c:pt>
                <c:pt idx="24">
                  <c:v>41</c:v>
                </c:pt>
                <c:pt idx="25">
                  <c:v>29</c:v>
                </c:pt>
                <c:pt idx="26">
                  <c:v>166</c:v>
                </c:pt>
                <c:pt idx="27">
                  <c:v>43</c:v>
                </c:pt>
                <c:pt idx="28">
                  <c:v>38</c:v>
                </c:pt>
                <c:pt idx="29">
                  <c:v>37</c:v>
                </c:pt>
                <c:pt idx="30">
                  <c:v>21</c:v>
                </c:pt>
              </c:numCache>
            </c:numRef>
          </c:val>
          <c:extLst>
            <c:ext xmlns:c16="http://schemas.microsoft.com/office/drawing/2014/chart" uri="{C3380CC4-5D6E-409C-BE32-E72D297353CC}">
              <c16:uniqueId val="{00000000-25A8-4724-AFE8-C8AD3E09EFA7}"/>
            </c:ext>
          </c:extLst>
        </c:ser>
        <c:dLbls>
          <c:showLegendKey val="0"/>
          <c:showVal val="0"/>
          <c:showCatName val="0"/>
          <c:showSerName val="0"/>
          <c:showPercent val="0"/>
          <c:showBubbleSize val="0"/>
        </c:dLbls>
        <c:gapWidth val="219"/>
        <c:overlap val="-27"/>
        <c:axId val="382951016"/>
        <c:axId val="382941832"/>
      </c:barChart>
      <c:dateAx>
        <c:axId val="38295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41832"/>
        <c:crosses val="autoZero"/>
        <c:auto val="1"/>
        <c:lblOffset val="100"/>
        <c:baseTimeUnit val="days"/>
      </c:dateAx>
      <c:valAx>
        <c:axId val="38294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5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55</c:v>
                </c:pt>
              </c:numCache>
            </c:numRef>
          </c:val>
          <c:extLst>
            <c:ext xmlns:c16="http://schemas.microsoft.com/office/drawing/2014/chart" uri="{C3380CC4-5D6E-409C-BE32-E72D297353CC}">
              <c16:uniqueId val="{00000000-CB46-4259-ACFF-0B84CD28AC83}"/>
            </c:ext>
          </c:extLst>
        </c:ser>
        <c:dLbls>
          <c:showLegendKey val="0"/>
          <c:showVal val="0"/>
          <c:showCatName val="0"/>
          <c:showSerName val="0"/>
          <c:showPercent val="0"/>
          <c:showBubbleSize val="0"/>
        </c:dLbls>
        <c:gapWidth val="219"/>
        <c:overlap val="-27"/>
        <c:axId val="382958232"/>
        <c:axId val="382954296"/>
      </c:barChart>
      <c:catAx>
        <c:axId val="38295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54296"/>
        <c:crosses val="autoZero"/>
        <c:auto val="1"/>
        <c:lblAlgn val="ctr"/>
        <c:lblOffset val="100"/>
        <c:noMultiLvlLbl val="0"/>
      </c:catAx>
      <c:valAx>
        <c:axId val="38295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5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C7250-6D4E-4E32-819E-6445877B4DC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9CB3F0C-FBCB-4A8B-B618-59CE234C6A65}"/>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6765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FA3A-9775-4A2C-B16C-84720EBB59DD}"/>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F92A867B-D5D2-4B8D-8831-ABD3C380DBA0}"/>
              </a:ext>
            </a:extLst>
          </p:cNvPr>
          <p:cNvGraphicFramePr>
            <a:graphicFrameLocks noGrp="1"/>
          </p:cNvGraphicFramePr>
          <p:nvPr>
            <p:ph type="tbl" sz="quarter" idx="13"/>
            <p:extLst>
              <p:ext uri="{D42A27DB-BD31-4B8C-83A1-F6EECF244321}">
                <p14:modId xmlns:p14="http://schemas.microsoft.com/office/powerpoint/2010/main" val="4178707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3485687"/>
                    </a:ext>
                  </a:extLst>
                </a:gridCol>
                <a:gridCol w="740664">
                  <a:extLst>
                    <a:ext uri="{9D8B030D-6E8A-4147-A177-3AD203B41FA5}">
                      <a16:colId xmlns:a16="http://schemas.microsoft.com/office/drawing/2014/main" val="2489983734"/>
                    </a:ext>
                  </a:extLst>
                </a:gridCol>
                <a:gridCol w="740664">
                  <a:extLst>
                    <a:ext uri="{9D8B030D-6E8A-4147-A177-3AD203B41FA5}">
                      <a16:colId xmlns:a16="http://schemas.microsoft.com/office/drawing/2014/main" val="2388002077"/>
                    </a:ext>
                  </a:extLst>
                </a:gridCol>
                <a:gridCol w="740664">
                  <a:extLst>
                    <a:ext uri="{9D8B030D-6E8A-4147-A177-3AD203B41FA5}">
                      <a16:colId xmlns:a16="http://schemas.microsoft.com/office/drawing/2014/main" val="1250886974"/>
                    </a:ext>
                  </a:extLst>
                </a:gridCol>
                <a:gridCol w="740664">
                  <a:extLst>
                    <a:ext uri="{9D8B030D-6E8A-4147-A177-3AD203B41FA5}">
                      <a16:colId xmlns:a16="http://schemas.microsoft.com/office/drawing/2014/main" val="3745928249"/>
                    </a:ext>
                  </a:extLst>
                </a:gridCol>
                <a:gridCol w="740664">
                  <a:extLst>
                    <a:ext uri="{9D8B030D-6E8A-4147-A177-3AD203B41FA5}">
                      <a16:colId xmlns:a16="http://schemas.microsoft.com/office/drawing/2014/main" val="1860031764"/>
                    </a:ext>
                  </a:extLst>
                </a:gridCol>
                <a:gridCol w="740664">
                  <a:extLst>
                    <a:ext uri="{9D8B030D-6E8A-4147-A177-3AD203B41FA5}">
                      <a16:colId xmlns:a16="http://schemas.microsoft.com/office/drawing/2014/main" val="1452604492"/>
                    </a:ext>
                  </a:extLst>
                </a:gridCol>
                <a:gridCol w="740664">
                  <a:extLst>
                    <a:ext uri="{9D8B030D-6E8A-4147-A177-3AD203B41FA5}">
                      <a16:colId xmlns:a16="http://schemas.microsoft.com/office/drawing/2014/main" val="3139807433"/>
                    </a:ext>
                  </a:extLst>
                </a:gridCol>
                <a:gridCol w="740664">
                  <a:extLst>
                    <a:ext uri="{9D8B030D-6E8A-4147-A177-3AD203B41FA5}">
                      <a16:colId xmlns:a16="http://schemas.microsoft.com/office/drawing/2014/main" val="1431106414"/>
                    </a:ext>
                  </a:extLst>
                </a:gridCol>
                <a:gridCol w="740664">
                  <a:extLst>
                    <a:ext uri="{9D8B030D-6E8A-4147-A177-3AD203B41FA5}">
                      <a16:colId xmlns:a16="http://schemas.microsoft.com/office/drawing/2014/main" val="314438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50869027"/>
                  </a:ext>
                </a:extLst>
              </a:tr>
              <a:tr h="370840">
                <a:tc>
                  <a:txBody>
                    <a:bodyPr/>
                    <a:lstStyle/>
                    <a:p>
                      <a:r>
                        <a:rPr lang="en-US" sz="1000"/>
                        <a:t>Oxford Fajar</a:t>
                      </a:r>
                    </a:p>
                  </a:txBody>
                  <a:tcPr/>
                </a:tc>
                <a:tc>
                  <a:txBody>
                    <a:bodyPr/>
                    <a:lstStyle/>
                    <a:p>
                      <a:r>
                        <a:rPr lang="en-US" sz="1000"/>
                        <a:t>118564</a:t>
                      </a:r>
                    </a:p>
                  </a:txBody>
                  <a:tcPr/>
                </a:tc>
                <a:tc>
                  <a:txBody>
                    <a:bodyPr/>
                    <a:lstStyle/>
                    <a:p>
                      <a:r>
                        <a:rPr lang="en-US" sz="1000"/>
                        <a:t>-159</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0.0051 %</a:t>
                      </a:r>
                    </a:p>
                  </a:txBody>
                  <a:tcPr/>
                </a:tc>
                <a:tc>
                  <a:txBody>
                    <a:bodyPr/>
                    <a:lstStyle/>
                    <a:p>
                      <a:r>
                        <a:rPr lang="en-US" sz="1000"/>
                        <a:t>0.0 %</a:t>
                      </a:r>
                    </a:p>
                  </a:txBody>
                  <a:tcPr/>
                </a:tc>
                <a:extLst>
                  <a:ext uri="{0D108BD9-81ED-4DB2-BD59-A6C34878D82A}">
                    <a16:rowId xmlns:a16="http://schemas.microsoft.com/office/drawing/2014/main" val="4269600528"/>
                  </a:ext>
                </a:extLst>
              </a:tr>
            </a:tbl>
          </a:graphicData>
        </a:graphic>
      </p:graphicFrame>
      <p:sp>
        <p:nvSpPr>
          <p:cNvPr id="4" name="Text Placeholder 3">
            <a:extLst>
              <a:ext uri="{FF2B5EF4-FFF2-40B4-BE49-F238E27FC236}">
                <a16:creationId xmlns:a16="http://schemas.microsoft.com/office/drawing/2014/main" id="{C335CAAC-0FB4-481B-ADC8-4336601A71B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4384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3793E-A2B8-4DB2-AE93-F3483EAA19E5}"/>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D45A3DC7-824C-44E8-BBCD-7FC0658FB68E}"/>
              </a:ext>
            </a:extLst>
          </p:cNvPr>
          <p:cNvGraphicFramePr>
            <a:graphicFrameLocks noGrp="1"/>
          </p:cNvGraphicFramePr>
          <p:nvPr>
            <p:ph type="chart" sz="quarter" idx="13"/>
            <p:extLst>
              <p:ext uri="{D42A27DB-BD31-4B8C-83A1-F6EECF244321}">
                <p14:modId xmlns:p14="http://schemas.microsoft.com/office/powerpoint/2010/main" val="480086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05196-E452-4E01-878A-D8D3B48DC77C}"/>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A23FD937-2365-4416-AB74-743CEBCB40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493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C7A7D-C35D-4F43-B145-E5AB0629339A}"/>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73053978-DAA6-415B-8D0B-91FEFEB50CFF}"/>
              </a:ext>
            </a:extLst>
          </p:cNvPr>
          <p:cNvGraphicFramePr>
            <a:graphicFrameLocks noGrp="1"/>
          </p:cNvGraphicFramePr>
          <p:nvPr>
            <p:ph type="chart" sz="quarter" idx="13"/>
            <p:extLst>
              <p:ext uri="{D42A27DB-BD31-4B8C-83A1-F6EECF244321}">
                <p14:modId xmlns:p14="http://schemas.microsoft.com/office/powerpoint/2010/main" val="1161188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72DAFD-5CC1-445D-A54B-C07DF73232BD}"/>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797E5F35-5897-44DE-8168-52C4BBB027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83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B2BDD-24FA-47B5-86AF-359F14172A95}"/>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EFCCE511-0BEC-4F60-8A62-4CAC731EB2F0}"/>
              </a:ext>
            </a:extLst>
          </p:cNvPr>
          <p:cNvGraphicFramePr>
            <a:graphicFrameLocks noGrp="1"/>
          </p:cNvGraphicFramePr>
          <p:nvPr>
            <p:ph type="chart" sz="quarter" idx="13"/>
            <p:extLst>
              <p:ext uri="{D42A27DB-BD31-4B8C-83A1-F6EECF244321}">
                <p14:modId xmlns:p14="http://schemas.microsoft.com/office/powerpoint/2010/main" val="38374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3FDB3-E29E-4A0B-BF51-0F8B210BC48E}"/>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EC049E71-5E89-4A5E-9517-EC780CD338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6938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6E2B8-55B7-41D4-99E3-C6C0242BFC04}"/>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E03E2881-4EA5-4073-9811-7EB6A5237DE4}"/>
              </a:ext>
            </a:extLst>
          </p:cNvPr>
          <p:cNvGraphicFramePr>
            <a:graphicFrameLocks noGrp="1"/>
          </p:cNvGraphicFramePr>
          <p:nvPr>
            <p:ph type="chart" sz="quarter" idx="13"/>
            <p:extLst>
              <p:ext uri="{D42A27DB-BD31-4B8C-83A1-F6EECF244321}">
                <p14:modId xmlns:p14="http://schemas.microsoft.com/office/powerpoint/2010/main" val="3896795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D4ACDB-B3E5-41D8-9EAE-B6DC80657FD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8210A8D2-F385-4A73-9EC1-5D5A92DC5B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92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A42CD-72EC-47F5-B755-8C2693704F03}"/>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4912E15C-8A15-4277-A3DE-5C9560DC1A6C}"/>
              </a:ext>
            </a:extLst>
          </p:cNvPr>
          <p:cNvGraphicFramePr>
            <a:graphicFrameLocks noGrp="1"/>
          </p:cNvGraphicFramePr>
          <p:nvPr>
            <p:ph type="chart" sz="quarter" idx="13"/>
            <p:extLst>
              <p:ext uri="{D42A27DB-BD31-4B8C-83A1-F6EECF244321}">
                <p14:modId xmlns:p14="http://schemas.microsoft.com/office/powerpoint/2010/main" val="1665500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91349F-3D57-4774-B7E6-6B0CD84E19C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8547B64C-05A0-4631-88D6-2506A7B90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08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5E51A-7D25-4423-BF7C-745C59E5CF86}"/>
              </a:ext>
            </a:extLst>
          </p:cNvPr>
          <p:cNvSpPr>
            <a:spLocks noGrp="1"/>
          </p:cNvSpPr>
          <p:nvPr>
            <p:ph type="title"/>
          </p:nvPr>
        </p:nvSpPr>
        <p:spPr/>
        <p:txBody>
          <a:bodyPr/>
          <a:lstStyle/>
          <a:p>
            <a:r>
              <a:rPr lang="en-US"/>
              <a:t>Facebook (FB) Custom Own Posts Table (new) | Oxford Fajar</a:t>
            </a:r>
          </a:p>
        </p:txBody>
      </p:sp>
      <p:graphicFrame>
        <p:nvGraphicFramePr>
          <p:cNvPr id="5" name="Table Placeholder 4">
            <a:extLst>
              <a:ext uri="{FF2B5EF4-FFF2-40B4-BE49-F238E27FC236}">
                <a16:creationId xmlns:a16="http://schemas.microsoft.com/office/drawing/2014/main" id="{6E48E112-1B6D-473E-BE23-43B310DE6410}"/>
              </a:ext>
            </a:extLst>
          </p:cNvPr>
          <p:cNvGraphicFramePr>
            <a:graphicFrameLocks noGrp="1"/>
          </p:cNvGraphicFramePr>
          <p:nvPr>
            <p:ph type="tbl" sz="quarter" idx="13"/>
            <p:extLst>
              <p:ext uri="{D42A27DB-BD31-4B8C-83A1-F6EECF244321}">
                <p14:modId xmlns:p14="http://schemas.microsoft.com/office/powerpoint/2010/main" val="1150232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4697237"/>
                    </a:ext>
                  </a:extLst>
                </a:gridCol>
                <a:gridCol w="905256">
                  <a:extLst>
                    <a:ext uri="{9D8B030D-6E8A-4147-A177-3AD203B41FA5}">
                      <a16:colId xmlns:a16="http://schemas.microsoft.com/office/drawing/2014/main" val="1329587154"/>
                    </a:ext>
                  </a:extLst>
                </a:gridCol>
                <a:gridCol w="905256">
                  <a:extLst>
                    <a:ext uri="{9D8B030D-6E8A-4147-A177-3AD203B41FA5}">
                      <a16:colId xmlns:a16="http://schemas.microsoft.com/office/drawing/2014/main" val="2742607953"/>
                    </a:ext>
                  </a:extLst>
                </a:gridCol>
                <a:gridCol w="905256">
                  <a:extLst>
                    <a:ext uri="{9D8B030D-6E8A-4147-A177-3AD203B41FA5}">
                      <a16:colId xmlns:a16="http://schemas.microsoft.com/office/drawing/2014/main" val="1463573366"/>
                    </a:ext>
                  </a:extLst>
                </a:gridCol>
                <a:gridCol w="905256">
                  <a:extLst>
                    <a:ext uri="{9D8B030D-6E8A-4147-A177-3AD203B41FA5}">
                      <a16:colId xmlns:a16="http://schemas.microsoft.com/office/drawing/2014/main" val="1700609702"/>
                    </a:ext>
                  </a:extLst>
                </a:gridCol>
                <a:gridCol w="905256">
                  <a:extLst>
                    <a:ext uri="{9D8B030D-6E8A-4147-A177-3AD203B41FA5}">
                      <a16:colId xmlns:a16="http://schemas.microsoft.com/office/drawing/2014/main" val="49297769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95609276"/>
                  </a:ext>
                </a:extLst>
              </a:tr>
              <a:tr h="370840">
                <a:tc>
                  <a:txBody>
                    <a:bodyPr/>
                    <a:lstStyle/>
                    <a:p>
                      <a:r>
                        <a:rPr lang="en-US" sz="1000" b="1"/>
                        <a:t>Oxford Fajar - 2020-07-01 15:40:58</a:t>
                      </a:r>
                      <a:r>
                        <a:rPr lang="en-US" sz="1000"/>
                        <a:t>
 Registrations are now open for our 8th webinar happening this Friday! Click on the link below to register.
The Malaysian University English Test (MUET) was introduced to assess the English language proficiency of pre-university students for entry into tertiary education. The MUET syllabus has been revised to ensure that MUET maintains its relevancy in testing candidates’ English language proficiency. In this webinar we will be addressing the changes in the new MUET paper and the gap between SPM English and MUET.
Webinar 8: MUET - A holistic approach
Date: 3 July 2020, Friday
Time: 3:00 PM
For more details and to register, please visit: https://www.oxfordfajar.com.my/english-language-teaching/webinarseries</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0.0067 %</a:t>
                      </a:r>
                    </a:p>
                  </a:txBody>
                  <a:tcPr/>
                </a:tc>
                <a:tc>
                  <a:txBody>
                    <a:bodyPr/>
                    <a:lstStyle/>
                    <a:p>
                      <a:r>
                        <a:rPr lang="en-US" sz="1000"/>
                        <a:t>Photo</a:t>
                      </a:r>
                    </a:p>
                  </a:txBody>
                  <a:tcPr/>
                </a:tc>
                <a:extLst>
                  <a:ext uri="{0D108BD9-81ED-4DB2-BD59-A6C34878D82A}">
                    <a16:rowId xmlns:a16="http://schemas.microsoft.com/office/drawing/2014/main" val="2803527831"/>
                  </a:ext>
                </a:extLst>
              </a:tr>
              <a:tr h="370840">
                <a:tc>
                  <a:txBody>
                    <a:bodyPr/>
                    <a:lstStyle/>
                    <a:p>
                      <a:r>
                        <a:rPr lang="en-US" sz="1000" b="1"/>
                        <a:t>Oxford Fajar - 2020-07-27 15:02:39</a:t>
                      </a:r>
                      <a:r>
                        <a:rPr lang="en-US" sz="1000"/>
                        <a:t>
 If you missed our last webinar on "MUET - A holistic approach", here you go! 
In this webinar, our speakers discussed the gap between SPM English and MUET. We also covered the changes in the revised MUET syllabus to ensure that it maintains its relevancy in testing candidates’ English language proficiency. 
Follow us on Facebook as we will be doing more exciting collaborations between Oxford Fajar and MELTA.  
Check out the past webinar recordings here:  
https://www.oxfordfajar.com.my/english-language-teaching/webinarseries</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0.0034 %</a:t>
                      </a:r>
                    </a:p>
                  </a:txBody>
                  <a:tcPr/>
                </a:tc>
                <a:tc>
                  <a:txBody>
                    <a:bodyPr/>
                    <a:lstStyle/>
                    <a:p>
                      <a:r>
                        <a:rPr lang="en-US" sz="1000"/>
                        <a:t>Video</a:t>
                      </a:r>
                    </a:p>
                  </a:txBody>
                  <a:tcPr/>
                </a:tc>
                <a:extLst>
                  <a:ext uri="{0D108BD9-81ED-4DB2-BD59-A6C34878D82A}">
                    <a16:rowId xmlns:a16="http://schemas.microsoft.com/office/drawing/2014/main" val="1609770431"/>
                  </a:ext>
                </a:extLst>
              </a:tr>
            </a:tbl>
          </a:graphicData>
        </a:graphic>
      </p:graphicFrame>
      <p:sp>
        <p:nvSpPr>
          <p:cNvPr id="4" name="Text Placeholder 3">
            <a:extLst>
              <a:ext uri="{FF2B5EF4-FFF2-40B4-BE49-F238E27FC236}">
                <a16:creationId xmlns:a16="http://schemas.microsoft.com/office/drawing/2014/main" id="{01153EFB-F083-4E08-914E-E1AA7454C24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023021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7E717-6FD6-495E-B6D4-994FEB3F8D2D}"/>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6B1014A6-A816-42BC-B437-067EB0941069}"/>
              </a:ext>
            </a:extLst>
          </p:cNvPr>
          <p:cNvGraphicFramePr>
            <a:graphicFrameLocks noGrp="1"/>
          </p:cNvGraphicFramePr>
          <p:nvPr>
            <p:ph type="chart" sz="quarter" idx="13"/>
            <p:extLst>
              <p:ext uri="{D42A27DB-BD31-4B8C-83A1-F6EECF244321}">
                <p14:modId xmlns:p14="http://schemas.microsoft.com/office/powerpoint/2010/main" val="2394150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01E2BF-16BA-409E-81C9-B3A9B9C29759}"/>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99BC1143-6CC5-46CE-AC60-C56DC28DEE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934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CC0A7-0A32-4493-B9E8-7EE11EF23677}"/>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83627D28-74BB-4BF2-877D-FF3CB6EF25E0}"/>
              </a:ext>
            </a:extLst>
          </p:cNvPr>
          <p:cNvGraphicFramePr>
            <a:graphicFrameLocks noGrp="1"/>
          </p:cNvGraphicFramePr>
          <p:nvPr>
            <p:ph type="chart" sz="quarter" idx="13"/>
            <p:extLst>
              <p:ext uri="{D42A27DB-BD31-4B8C-83A1-F6EECF244321}">
                <p14:modId xmlns:p14="http://schemas.microsoft.com/office/powerpoint/2010/main" val="3818697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C05EF8-EC0A-4215-8A2A-DC25416DD7A5}"/>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44FA6EA-2526-44E2-9F34-D74F074DEB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081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CD56C-514C-4133-8F78-135308CF6687}"/>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E46C904A-1CCA-48F8-B240-9B6658CB0BD0}"/>
              </a:ext>
            </a:extLst>
          </p:cNvPr>
          <p:cNvGraphicFramePr>
            <a:graphicFrameLocks noGrp="1"/>
          </p:cNvGraphicFramePr>
          <p:nvPr>
            <p:ph type="chart" sz="quarter" idx="13"/>
            <p:extLst>
              <p:ext uri="{D42A27DB-BD31-4B8C-83A1-F6EECF244321}">
                <p14:modId xmlns:p14="http://schemas.microsoft.com/office/powerpoint/2010/main" val="2709586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FD0CC0-F796-447F-B108-BDF70DB2A77C}"/>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C4EC319E-A8E9-4406-B67B-F56A23ADA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700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F44E-7F27-4C27-92D4-EC2657464E23}"/>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5F9FFBD8-120B-4765-811D-773C7EEE3F4C}"/>
              </a:ext>
            </a:extLst>
          </p:cNvPr>
          <p:cNvGraphicFramePr>
            <a:graphicFrameLocks noGrp="1"/>
          </p:cNvGraphicFramePr>
          <p:nvPr>
            <p:ph type="chart" sz="quarter" idx="13"/>
            <p:extLst>
              <p:ext uri="{D42A27DB-BD31-4B8C-83A1-F6EECF244321}">
                <p14:modId xmlns:p14="http://schemas.microsoft.com/office/powerpoint/2010/main" val="2340869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534547-D951-44ED-9DDC-AC906443CDA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F5176071-980E-47B3-ABDD-8DADFF5E7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320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B1DD6-9436-421E-A801-21B5DC2CAC5E}"/>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033A7C4C-02B6-4511-9D1C-864D7DE601F2}"/>
              </a:ext>
            </a:extLst>
          </p:cNvPr>
          <p:cNvGraphicFramePr>
            <a:graphicFrameLocks noGrp="1"/>
          </p:cNvGraphicFramePr>
          <p:nvPr>
            <p:ph type="tbl" sz="quarter" idx="13"/>
            <p:extLst>
              <p:ext uri="{D42A27DB-BD31-4B8C-83A1-F6EECF244321}">
                <p14:modId xmlns:p14="http://schemas.microsoft.com/office/powerpoint/2010/main" val="257808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52529294"/>
                    </a:ext>
                  </a:extLst>
                </a:gridCol>
                <a:gridCol w="1645920">
                  <a:extLst>
                    <a:ext uri="{9D8B030D-6E8A-4147-A177-3AD203B41FA5}">
                      <a16:colId xmlns:a16="http://schemas.microsoft.com/office/drawing/2014/main" val="3110598734"/>
                    </a:ext>
                  </a:extLst>
                </a:gridCol>
                <a:gridCol w="1645920">
                  <a:extLst>
                    <a:ext uri="{9D8B030D-6E8A-4147-A177-3AD203B41FA5}">
                      <a16:colId xmlns:a16="http://schemas.microsoft.com/office/drawing/2014/main" val="98390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3282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extLst>
                  <a:ext uri="{0D108BD9-81ED-4DB2-BD59-A6C34878D82A}">
                    <a16:rowId xmlns:a16="http://schemas.microsoft.com/office/drawing/2014/main" val="88040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423246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428621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1809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446719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51406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48028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10278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9605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800010922"/>
                  </a:ext>
                </a:extLst>
              </a:tr>
            </a:tbl>
          </a:graphicData>
        </a:graphic>
      </p:graphicFrame>
      <p:sp>
        <p:nvSpPr>
          <p:cNvPr id="4" name="Text Placeholder 3">
            <a:extLst>
              <a:ext uri="{FF2B5EF4-FFF2-40B4-BE49-F238E27FC236}">
                <a16:creationId xmlns:a16="http://schemas.microsoft.com/office/drawing/2014/main" id="{E0ABEEE5-64EA-469C-B0BD-379E8B836D4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75071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E436-81A1-41A0-A2AC-B5C48E61B3A0}"/>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A9F3378C-F717-49B1-B494-EDC7E75F0D7C}"/>
              </a:ext>
            </a:extLst>
          </p:cNvPr>
          <p:cNvGraphicFramePr>
            <a:graphicFrameLocks noGrp="1"/>
          </p:cNvGraphicFramePr>
          <p:nvPr>
            <p:ph type="tbl" sz="quarter" idx="13"/>
            <p:extLst>
              <p:ext uri="{D42A27DB-BD31-4B8C-83A1-F6EECF244321}">
                <p14:modId xmlns:p14="http://schemas.microsoft.com/office/powerpoint/2010/main" val="1897448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18775574"/>
                    </a:ext>
                  </a:extLst>
                </a:gridCol>
                <a:gridCol w="1645920">
                  <a:extLst>
                    <a:ext uri="{9D8B030D-6E8A-4147-A177-3AD203B41FA5}">
                      <a16:colId xmlns:a16="http://schemas.microsoft.com/office/drawing/2014/main" val="3416403015"/>
                    </a:ext>
                  </a:extLst>
                </a:gridCol>
                <a:gridCol w="1645920">
                  <a:extLst>
                    <a:ext uri="{9D8B030D-6E8A-4147-A177-3AD203B41FA5}">
                      <a16:colId xmlns:a16="http://schemas.microsoft.com/office/drawing/2014/main" val="1227396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4262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86093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55218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57711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1878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20052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5180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86620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49425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3381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348078827"/>
                  </a:ext>
                </a:extLst>
              </a:tr>
            </a:tbl>
          </a:graphicData>
        </a:graphic>
      </p:graphicFrame>
      <p:sp>
        <p:nvSpPr>
          <p:cNvPr id="4" name="Text Placeholder 3">
            <a:extLst>
              <a:ext uri="{FF2B5EF4-FFF2-40B4-BE49-F238E27FC236}">
                <a16:creationId xmlns:a16="http://schemas.microsoft.com/office/drawing/2014/main" id="{2AF1A0C6-79F7-40D9-9880-CA7D802FBBB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43515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8ED3D-5D03-456E-ACED-2383ABC42350}"/>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886A03D8-51C5-4D73-85E2-A2E48FAD3DCC}"/>
              </a:ext>
            </a:extLst>
          </p:cNvPr>
          <p:cNvGraphicFramePr>
            <a:graphicFrameLocks noGrp="1"/>
          </p:cNvGraphicFramePr>
          <p:nvPr>
            <p:ph type="tbl" sz="quarter" idx="13"/>
            <p:extLst>
              <p:ext uri="{D42A27DB-BD31-4B8C-83A1-F6EECF244321}">
                <p14:modId xmlns:p14="http://schemas.microsoft.com/office/powerpoint/2010/main" val="449757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59227371"/>
                    </a:ext>
                  </a:extLst>
                </a:gridCol>
                <a:gridCol w="1645920">
                  <a:extLst>
                    <a:ext uri="{9D8B030D-6E8A-4147-A177-3AD203B41FA5}">
                      <a16:colId xmlns:a16="http://schemas.microsoft.com/office/drawing/2014/main" val="3110985963"/>
                    </a:ext>
                  </a:extLst>
                </a:gridCol>
                <a:gridCol w="1645920">
                  <a:extLst>
                    <a:ext uri="{9D8B030D-6E8A-4147-A177-3AD203B41FA5}">
                      <a16:colId xmlns:a16="http://schemas.microsoft.com/office/drawing/2014/main" val="1011808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9171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9842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17183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3282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68933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225311421"/>
                  </a:ext>
                </a:extLst>
              </a:tr>
            </a:tbl>
          </a:graphicData>
        </a:graphic>
      </p:graphicFrame>
      <p:sp>
        <p:nvSpPr>
          <p:cNvPr id="4" name="Text Placeholder 3">
            <a:extLst>
              <a:ext uri="{FF2B5EF4-FFF2-40B4-BE49-F238E27FC236}">
                <a16:creationId xmlns:a16="http://schemas.microsoft.com/office/drawing/2014/main" id="{6A796882-8F7F-4325-8918-8E0A5124A75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77668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D132-3FE3-4969-BA10-FC222555787F}"/>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4F46BE53-AC59-4046-9B6B-B837BC9BEFC1}"/>
              </a:ext>
            </a:extLst>
          </p:cNvPr>
          <p:cNvGraphicFramePr>
            <a:graphicFrameLocks noGrp="1"/>
          </p:cNvGraphicFramePr>
          <p:nvPr>
            <p:ph type="chart" sz="quarter" idx="13"/>
            <p:extLst>
              <p:ext uri="{D42A27DB-BD31-4B8C-83A1-F6EECF244321}">
                <p14:modId xmlns:p14="http://schemas.microsoft.com/office/powerpoint/2010/main" val="2376768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AB3E6C-938E-4F31-9A9B-583D707A4F5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BE92138D-40BB-4630-8B6B-377E4B34F1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8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8892E-4617-42AA-BF1F-46DAA724F44E}"/>
              </a:ext>
            </a:extLst>
          </p:cNvPr>
          <p:cNvSpPr>
            <a:spLocks noGrp="1"/>
          </p:cNvSpPr>
          <p:nvPr>
            <p:ph type="title"/>
          </p:nvPr>
        </p:nvSpPr>
        <p:spPr/>
        <p:txBody>
          <a:bodyPr/>
          <a:lstStyle/>
          <a:p>
            <a:r>
              <a:rPr lang="en-US"/>
              <a:t>Facebook Own Posts Table | Oxford Fajar</a:t>
            </a:r>
          </a:p>
        </p:txBody>
      </p:sp>
      <p:graphicFrame>
        <p:nvGraphicFramePr>
          <p:cNvPr id="5" name="Table Placeholder 4">
            <a:extLst>
              <a:ext uri="{FF2B5EF4-FFF2-40B4-BE49-F238E27FC236}">
                <a16:creationId xmlns:a16="http://schemas.microsoft.com/office/drawing/2014/main" id="{008F9B5C-3D55-41A0-B927-ACD39D511E35}"/>
              </a:ext>
            </a:extLst>
          </p:cNvPr>
          <p:cNvGraphicFramePr>
            <a:graphicFrameLocks noGrp="1"/>
          </p:cNvGraphicFramePr>
          <p:nvPr>
            <p:ph type="tbl" sz="quarter" idx="13"/>
            <p:extLst>
              <p:ext uri="{D42A27DB-BD31-4B8C-83A1-F6EECF244321}">
                <p14:modId xmlns:p14="http://schemas.microsoft.com/office/powerpoint/2010/main" val="284812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60231388"/>
                    </a:ext>
                  </a:extLst>
                </a:gridCol>
                <a:gridCol w="740664">
                  <a:extLst>
                    <a:ext uri="{9D8B030D-6E8A-4147-A177-3AD203B41FA5}">
                      <a16:colId xmlns:a16="http://schemas.microsoft.com/office/drawing/2014/main" val="373538205"/>
                    </a:ext>
                  </a:extLst>
                </a:gridCol>
                <a:gridCol w="740664">
                  <a:extLst>
                    <a:ext uri="{9D8B030D-6E8A-4147-A177-3AD203B41FA5}">
                      <a16:colId xmlns:a16="http://schemas.microsoft.com/office/drawing/2014/main" val="392981059"/>
                    </a:ext>
                  </a:extLst>
                </a:gridCol>
                <a:gridCol w="740664">
                  <a:extLst>
                    <a:ext uri="{9D8B030D-6E8A-4147-A177-3AD203B41FA5}">
                      <a16:colId xmlns:a16="http://schemas.microsoft.com/office/drawing/2014/main" val="74421141"/>
                    </a:ext>
                  </a:extLst>
                </a:gridCol>
                <a:gridCol w="740664">
                  <a:extLst>
                    <a:ext uri="{9D8B030D-6E8A-4147-A177-3AD203B41FA5}">
                      <a16:colId xmlns:a16="http://schemas.microsoft.com/office/drawing/2014/main" val="1450161773"/>
                    </a:ext>
                  </a:extLst>
                </a:gridCol>
                <a:gridCol w="740664">
                  <a:extLst>
                    <a:ext uri="{9D8B030D-6E8A-4147-A177-3AD203B41FA5}">
                      <a16:colId xmlns:a16="http://schemas.microsoft.com/office/drawing/2014/main" val="1096253230"/>
                    </a:ext>
                  </a:extLst>
                </a:gridCol>
                <a:gridCol w="740664">
                  <a:extLst>
                    <a:ext uri="{9D8B030D-6E8A-4147-A177-3AD203B41FA5}">
                      <a16:colId xmlns:a16="http://schemas.microsoft.com/office/drawing/2014/main" val="1759925690"/>
                    </a:ext>
                  </a:extLst>
                </a:gridCol>
                <a:gridCol w="740664">
                  <a:extLst>
                    <a:ext uri="{9D8B030D-6E8A-4147-A177-3AD203B41FA5}">
                      <a16:colId xmlns:a16="http://schemas.microsoft.com/office/drawing/2014/main" val="209277758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842476304"/>
                  </a:ext>
                </a:extLst>
              </a:tr>
              <a:tr h="370840">
                <a:tc>
                  <a:txBody>
                    <a:bodyPr/>
                    <a:lstStyle/>
                    <a:p>
                      <a:r>
                        <a:rPr lang="en-US" sz="1000" b="1"/>
                        <a:t>Oxford Fajar - 2020-07-27 15:02:39</a:t>
                      </a:r>
                      <a:r>
                        <a:rPr lang="en-US" sz="1000"/>
                        <a:t>
 If you missed our last webinar on "MUET - A holistic approach", here you go! 
In this webinar, our speakers discussed the gap between SPM English and MUET. We also covered the changes in the revised MUET syllabus to ensure that it maintains its relevancy in testing candidates’ English language proficiency. 
Follow us on Facebook as we will be doing more exciting collaborations between Oxford Fajar and MELTA.  
Check out the past webinar recordings here:  
https://www.oxfordfajar.com.my/english-language-teaching/webinarseries</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0.0034 %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1797036207"/>
                  </a:ext>
                </a:extLst>
              </a:tr>
              <a:tr h="370840">
                <a:tc>
                  <a:txBody>
                    <a:bodyPr/>
                    <a:lstStyle/>
                    <a:p>
                      <a:r>
                        <a:rPr lang="en-US" sz="1000" b="1"/>
                        <a:t>Oxford Fajar - 2020-07-01 15:40:58</a:t>
                      </a:r>
                      <a:r>
                        <a:rPr lang="en-US" sz="1000"/>
                        <a:t>
 Registrations are now open for our 8th webinar happening this Friday! Click on the link below to register.
The Malaysian University English Test (MUET) was introduced to assess the English language proficiency of pre-university students for entry into tertiary education. The MUET syllabus has been revised to ensure that MUET maintains its relevancy in testing candidates’ English language proficiency. In this webinar we will be addressing the changes in the new MUET paper and the gap between SPM English and MUET.
Webinar 8: MUET - A holistic approach
Date: 3 July 2020, Friday
Time: 3:00 PM
For more details and to register, please visit: https://www.oxfordfajar.com.my/english-language-teaching/webinarseries</a:t>
                      </a:r>
                    </a:p>
                  </a:txBody>
                  <a:tcPr/>
                </a:tc>
                <a:tc>
                  <a:txBody>
                    <a:bodyPr/>
                    <a:lstStyle/>
                    <a:p>
                      <a:r>
                        <a:rPr lang="en-US" sz="1000"/>
                        <a:t>8</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0.0067 %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1559308"/>
                  </a:ext>
                </a:extLst>
              </a:tr>
            </a:tbl>
          </a:graphicData>
        </a:graphic>
      </p:graphicFrame>
      <p:sp>
        <p:nvSpPr>
          <p:cNvPr id="4" name="Text Placeholder 3">
            <a:extLst>
              <a:ext uri="{FF2B5EF4-FFF2-40B4-BE49-F238E27FC236}">
                <a16:creationId xmlns:a16="http://schemas.microsoft.com/office/drawing/2014/main" id="{4A7A8FFF-ACEE-4A9E-9B81-9F7AE40825F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59030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1039D-3058-44A6-90E9-5A7001806D7E}"/>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98C8D2B3-233C-47FB-AC0B-A9FDF661113C}"/>
              </a:ext>
            </a:extLst>
          </p:cNvPr>
          <p:cNvGraphicFramePr>
            <a:graphicFrameLocks noGrp="1"/>
          </p:cNvGraphicFramePr>
          <p:nvPr>
            <p:ph type="chart" sz="quarter" idx="13"/>
            <p:extLst>
              <p:ext uri="{D42A27DB-BD31-4B8C-83A1-F6EECF244321}">
                <p14:modId xmlns:p14="http://schemas.microsoft.com/office/powerpoint/2010/main" val="49194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A41069-73CF-45B2-A900-AB0B8CF8F65F}"/>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DF0D065A-7A0E-497F-BB9C-155747C86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706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38A4-E0EA-45F1-A362-00CF6DD49067}"/>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FB12A3DB-5632-4C50-B0AC-6DFC5C02F568}"/>
              </a:ext>
            </a:extLst>
          </p:cNvPr>
          <p:cNvGraphicFramePr>
            <a:graphicFrameLocks noGrp="1"/>
          </p:cNvGraphicFramePr>
          <p:nvPr>
            <p:ph type="chart" sz="quarter" idx="13"/>
            <p:extLst>
              <p:ext uri="{D42A27DB-BD31-4B8C-83A1-F6EECF244321}">
                <p14:modId xmlns:p14="http://schemas.microsoft.com/office/powerpoint/2010/main" val="1941705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60CE0-3417-4A81-BFF3-4F1C090DB3B3}"/>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892B0564-C8E0-48B1-8BAC-E66634E4F7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65651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457</Words>
  <Application>Microsoft Office PowerPoint</Application>
  <PresentationFormat>On-screen Show (4:3)</PresentationFormat>
  <Paragraphs>196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Total Engagements over Time (monthly) | Oxford Fajar</vt:lpstr>
      <vt:lpstr>Facebook Own Posts Table | Oxford Fajar</vt:lpstr>
      <vt:lpstr>Facebook Custom Reach (Collumn Chart) | Oxford Fajar</vt:lpstr>
      <vt:lpstr>Facebook Total Engagements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2020-08-14T03:01:47Z</dcterms:created>
  <dcterms:modified xsi:type="dcterms:W3CDTF">2020-08-14T03:02:16Z</dcterms:modified>
</cp:coreProperties>
</file>