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86970</c:v>
                </c:pt>
                <c:pt idx="1">
                  <c:v>83887</c:v>
                </c:pt>
                <c:pt idx="2">
                  <c:v>69680</c:v>
                </c:pt>
                <c:pt idx="3">
                  <c:v>83907</c:v>
                </c:pt>
                <c:pt idx="4">
                  <c:v>76245</c:v>
                </c:pt>
                <c:pt idx="5">
                  <c:v>89236</c:v>
                </c:pt>
                <c:pt idx="6">
                  <c:v>76981</c:v>
                </c:pt>
                <c:pt idx="7">
                  <c:v>85346</c:v>
                </c:pt>
                <c:pt idx="8">
                  <c:v>85834</c:v>
                </c:pt>
                <c:pt idx="9">
                  <c:v>98102</c:v>
                </c:pt>
                <c:pt idx="10">
                  <c:v>111099</c:v>
                </c:pt>
                <c:pt idx="11">
                  <c:v>92595</c:v>
                </c:pt>
                <c:pt idx="12">
                  <c:v>100958</c:v>
                </c:pt>
                <c:pt idx="13">
                  <c:v>64313</c:v>
                </c:pt>
                <c:pt idx="14">
                  <c:v>72768</c:v>
                </c:pt>
                <c:pt idx="15">
                  <c:v>67244</c:v>
                </c:pt>
                <c:pt idx="16">
                  <c:v>73584</c:v>
                </c:pt>
                <c:pt idx="17">
                  <c:v>77231</c:v>
                </c:pt>
                <c:pt idx="18">
                  <c:v>73316</c:v>
                </c:pt>
                <c:pt idx="19">
                  <c:v>62363</c:v>
                </c:pt>
                <c:pt idx="20">
                  <c:v>64560</c:v>
                </c:pt>
                <c:pt idx="21">
                  <c:v>71244</c:v>
                </c:pt>
                <c:pt idx="22">
                  <c:v>61644</c:v>
                </c:pt>
                <c:pt idx="23">
                  <c:v>64245</c:v>
                </c:pt>
                <c:pt idx="24">
                  <c:v>67622</c:v>
                </c:pt>
                <c:pt idx="25">
                  <c:v>64013</c:v>
                </c:pt>
                <c:pt idx="26">
                  <c:v>58126</c:v>
                </c:pt>
                <c:pt idx="27">
                  <c:v>63658</c:v>
                </c:pt>
                <c:pt idx="28">
                  <c:v>73192</c:v>
                </c:pt>
                <c:pt idx="29">
                  <c:v>74847</c:v>
                </c:pt>
                <c:pt idx="30">
                  <c:v>78566</c:v>
                </c:pt>
              </c:numCache>
            </c:numRef>
          </c:val>
          <c:smooth val="0"/>
          <c:extLst>
            <c:ext xmlns:c16="http://schemas.microsoft.com/office/drawing/2014/chart" uri="{C3380CC4-5D6E-409C-BE32-E72D297353CC}">
              <c16:uniqueId val="{00000000-E077-41D7-AEFB-41EF04360758}"/>
            </c:ext>
          </c:extLst>
        </c:ser>
        <c:dLbls>
          <c:showLegendKey val="0"/>
          <c:showVal val="0"/>
          <c:showCatName val="0"/>
          <c:showSerName val="0"/>
          <c:showPercent val="0"/>
          <c:showBubbleSize val="0"/>
        </c:dLbls>
        <c:smooth val="0"/>
        <c:axId val="250643760"/>
        <c:axId val="250644088"/>
      </c:lineChart>
      <c:dateAx>
        <c:axId val="25064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44088"/>
        <c:crosses val="autoZero"/>
        <c:auto val="1"/>
        <c:lblOffset val="100"/>
        <c:baseTimeUnit val="days"/>
      </c:dateAx>
      <c:valAx>
        <c:axId val="25064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4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4291</c:v>
                </c:pt>
                <c:pt idx="1">
                  <c:v>4196</c:v>
                </c:pt>
                <c:pt idx="2">
                  <c:v>3264</c:v>
                </c:pt>
                <c:pt idx="3">
                  <c:v>3136</c:v>
                </c:pt>
                <c:pt idx="4">
                  <c:v>3014</c:v>
                </c:pt>
                <c:pt idx="5">
                  <c:v>3493</c:v>
                </c:pt>
                <c:pt idx="6">
                  <c:v>3968</c:v>
                </c:pt>
                <c:pt idx="7">
                  <c:v>4235</c:v>
                </c:pt>
                <c:pt idx="8">
                  <c:v>4655</c:v>
                </c:pt>
                <c:pt idx="9">
                  <c:v>4560</c:v>
                </c:pt>
                <c:pt idx="10">
                  <c:v>5959</c:v>
                </c:pt>
                <c:pt idx="11">
                  <c:v>5156</c:v>
                </c:pt>
                <c:pt idx="12">
                  <c:v>4837</c:v>
                </c:pt>
                <c:pt idx="13">
                  <c:v>1328</c:v>
                </c:pt>
                <c:pt idx="14">
                  <c:v>1659</c:v>
                </c:pt>
                <c:pt idx="15">
                  <c:v>1452</c:v>
                </c:pt>
                <c:pt idx="16">
                  <c:v>1331</c:v>
                </c:pt>
                <c:pt idx="17">
                  <c:v>1438</c:v>
                </c:pt>
                <c:pt idx="18">
                  <c:v>1175</c:v>
                </c:pt>
                <c:pt idx="19">
                  <c:v>1466</c:v>
                </c:pt>
                <c:pt idx="20">
                  <c:v>1556</c:v>
                </c:pt>
                <c:pt idx="21">
                  <c:v>1782</c:v>
                </c:pt>
                <c:pt idx="22">
                  <c:v>1424</c:v>
                </c:pt>
                <c:pt idx="23">
                  <c:v>1161</c:v>
                </c:pt>
                <c:pt idx="24">
                  <c:v>1382</c:v>
                </c:pt>
                <c:pt idx="25">
                  <c:v>1357</c:v>
                </c:pt>
                <c:pt idx="26">
                  <c:v>1448</c:v>
                </c:pt>
                <c:pt idx="27">
                  <c:v>1630</c:v>
                </c:pt>
                <c:pt idx="28">
                  <c:v>1693</c:v>
                </c:pt>
                <c:pt idx="29">
                  <c:v>1161</c:v>
                </c:pt>
                <c:pt idx="30">
                  <c:v>1198</c:v>
                </c:pt>
              </c:numCache>
            </c:numRef>
          </c:val>
          <c:smooth val="0"/>
          <c:extLst>
            <c:ext xmlns:c16="http://schemas.microsoft.com/office/drawing/2014/chart" uri="{C3380CC4-5D6E-409C-BE32-E72D297353CC}">
              <c16:uniqueId val="{00000000-5AC1-4C41-9A32-BAABF533A6C7}"/>
            </c:ext>
          </c:extLst>
        </c:ser>
        <c:dLbls>
          <c:showLegendKey val="0"/>
          <c:showVal val="0"/>
          <c:showCatName val="0"/>
          <c:showSerName val="0"/>
          <c:showPercent val="0"/>
          <c:showBubbleSize val="0"/>
        </c:dLbls>
        <c:smooth val="0"/>
        <c:axId val="41604712"/>
        <c:axId val="41605040"/>
      </c:lineChart>
      <c:dateAx>
        <c:axId val="4160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5040"/>
        <c:crosses val="autoZero"/>
        <c:auto val="1"/>
        <c:lblOffset val="100"/>
        <c:baseTimeUnit val="days"/>
      </c:dateAx>
      <c:valAx>
        <c:axId val="4160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0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40</c:v>
                </c:pt>
                <c:pt idx="1">
                  <c:v>76</c:v>
                </c:pt>
                <c:pt idx="2">
                  <c:v>0</c:v>
                </c:pt>
                <c:pt idx="3">
                  <c:v>78</c:v>
                </c:pt>
                <c:pt idx="4">
                  <c:v>0</c:v>
                </c:pt>
                <c:pt idx="5">
                  <c:v>82</c:v>
                </c:pt>
                <c:pt idx="6">
                  <c:v>67</c:v>
                </c:pt>
                <c:pt idx="7">
                  <c:v>0</c:v>
                </c:pt>
                <c:pt idx="8">
                  <c:v>98</c:v>
                </c:pt>
                <c:pt idx="9">
                  <c:v>70</c:v>
                </c:pt>
                <c:pt idx="10">
                  <c:v>69</c:v>
                </c:pt>
                <c:pt idx="11">
                  <c:v>0</c:v>
                </c:pt>
                <c:pt idx="12">
                  <c:v>60</c:v>
                </c:pt>
                <c:pt idx="13">
                  <c:v>0</c:v>
                </c:pt>
                <c:pt idx="14">
                  <c:v>105</c:v>
                </c:pt>
                <c:pt idx="15">
                  <c:v>0</c:v>
                </c:pt>
                <c:pt idx="16">
                  <c:v>0</c:v>
                </c:pt>
                <c:pt idx="17">
                  <c:v>0</c:v>
                </c:pt>
                <c:pt idx="18">
                  <c:v>105</c:v>
                </c:pt>
                <c:pt idx="19">
                  <c:v>73</c:v>
                </c:pt>
                <c:pt idx="20">
                  <c:v>112</c:v>
                </c:pt>
                <c:pt idx="21">
                  <c:v>0</c:v>
                </c:pt>
                <c:pt idx="22">
                  <c:v>104</c:v>
                </c:pt>
                <c:pt idx="23">
                  <c:v>20</c:v>
                </c:pt>
                <c:pt idx="24">
                  <c:v>67</c:v>
                </c:pt>
                <c:pt idx="25">
                  <c:v>0</c:v>
                </c:pt>
                <c:pt idx="26">
                  <c:v>0</c:v>
                </c:pt>
                <c:pt idx="27">
                  <c:v>0</c:v>
                </c:pt>
                <c:pt idx="28">
                  <c:v>309</c:v>
                </c:pt>
                <c:pt idx="29">
                  <c:v>88</c:v>
                </c:pt>
                <c:pt idx="30">
                  <c:v>139</c:v>
                </c:pt>
              </c:numCache>
            </c:numRef>
          </c:val>
          <c:smooth val="0"/>
          <c:extLst>
            <c:ext xmlns:c16="http://schemas.microsoft.com/office/drawing/2014/chart" uri="{C3380CC4-5D6E-409C-BE32-E72D297353CC}">
              <c16:uniqueId val="{00000000-76F3-4341-897E-6A55B9718546}"/>
            </c:ext>
          </c:extLst>
        </c:ser>
        <c:dLbls>
          <c:showLegendKey val="0"/>
          <c:showVal val="0"/>
          <c:showCatName val="0"/>
          <c:showSerName val="0"/>
          <c:showPercent val="0"/>
          <c:showBubbleSize val="0"/>
        </c:dLbls>
        <c:smooth val="0"/>
        <c:axId val="246496704"/>
        <c:axId val="246497032"/>
      </c:lineChart>
      <c:dateAx>
        <c:axId val="24649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97032"/>
        <c:crosses val="autoZero"/>
        <c:auto val="1"/>
        <c:lblOffset val="100"/>
        <c:baseTimeUnit val="days"/>
      </c:dateAx>
      <c:valAx>
        <c:axId val="24649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9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1938</c:v>
                </c:pt>
              </c:numCache>
            </c:numRef>
          </c:val>
          <c:extLst>
            <c:ext xmlns:c16="http://schemas.microsoft.com/office/drawing/2014/chart" uri="{C3380CC4-5D6E-409C-BE32-E72D297353CC}">
              <c16:uniqueId val="{00000000-E8AB-4C79-AE52-AB6ECE69C36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50</c:v>
                </c:pt>
              </c:numCache>
            </c:numRef>
          </c:val>
          <c:extLst>
            <c:ext xmlns:c16="http://schemas.microsoft.com/office/drawing/2014/chart" uri="{C3380CC4-5D6E-409C-BE32-E72D297353CC}">
              <c16:uniqueId val="{00000001-E8AB-4C79-AE52-AB6ECE69C36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E8AB-4C79-AE52-AB6ECE69C36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5</c:v>
                </c:pt>
              </c:numCache>
            </c:numRef>
          </c:val>
          <c:extLst>
            <c:ext xmlns:c16="http://schemas.microsoft.com/office/drawing/2014/chart" uri="{C3380CC4-5D6E-409C-BE32-E72D297353CC}">
              <c16:uniqueId val="{00000003-E8AB-4C79-AE52-AB6ECE69C36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E8AB-4C79-AE52-AB6ECE69C36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8AB-4C79-AE52-AB6ECE69C36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99</c:v>
                </c:pt>
              </c:numCache>
            </c:numRef>
          </c:val>
          <c:extLst>
            <c:ext xmlns:c16="http://schemas.microsoft.com/office/drawing/2014/chart" uri="{C3380CC4-5D6E-409C-BE32-E72D297353CC}">
              <c16:uniqueId val="{00000006-E8AB-4C79-AE52-AB6ECE69C36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280</c:v>
                </c:pt>
              </c:numCache>
            </c:numRef>
          </c:val>
          <c:extLst>
            <c:ext xmlns:c16="http://schemas.microsoft.com/office/drawing/2014/chart" uri="{C3380CC4-5D6E-409C-BE32-E72D297353CC}">
              <c16:uniqueId val="{00000007-E8AB-4C79-AE52-AB6ECE69C364}"/>
            </c:ext>
          </c:extLst>
        </c:ser>
        <c:dLbls>
          <c:showLegendKey val="0"/>
          <c:showVal val="0"/>
          <c:showCatName val="0"/>
          <c:showSerName val="0"/>
          <c:showPercent val="0"/>
          <c:showBubbleSize val="0"/>
        </c:dLbls>
        <c:gapWidth val="150"/>
        <c:overlap val="100"/>
        <c:axId val="43401312"/>
        <c:axId val="43406232"/>
      </c:barChart>
      <c:catAx>
        <c:axId val="4340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6232"/>
        <c:crosses val="autoZero"/>
        <c:auto val="1"/>
        <c:lblAlgn val="ctr"/>
        <c:lblOffset val="100"/>
        <c:noMultiLvlLbl val="0"/>
      </c:catAx>
      <c:valAx>
        <c:axId val="43406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7.0230337727915204E-2</c:v>
                </c:pt>
                <c:pt idx="1">
                  <c:v>0.12534781797007699</c:v>
                </c:pt>
                <c:pt idx="2">
                  <c:v>0.12925938108403601</c:v>
                </c:pt>
                <c:pt idx="3">
                  <c:v>8.7565674255691797E-2</c:v>
                </c:pt>
                <c:pt idx="4">
                  <c:v>7.2304651500469705E-2</c:v>
                </c:pt>
                <c:pt idx="5">
                  <c:v>6.6674371260679002E-2</c:v>
                </c:pt>
                <c:pt idx="6">
                  <c:v>9.6900086232186794E-2</c:v>
                </c:pt>
              </c:numCache>
            </c:numRef>
          </c:val>
          <c:extLst>
            <c:ext xmlns:c16="http://schemas.microsoft.com/office/drawing/2014/chart" uri="{C3380CC4-5D6E-409C-BE32-E72D297353CC}">
              <c16:uniqueId val="{00000000-5DF2-4A2D-A0BD-25435451C992}"/>
            </c:ext>
          </c:extLst>
        </c:ser>
        <c:dLbls>
          <c:showLegendKey val="0"/>
          <c:showVal val="0"/>
          <c:showCatName val="0"/>
          <c:showSerName val="0"/>
          <c:showPercent val="0"/>
          <c:showBubbleSize val="0"/>
        </c:dLbls>
        <c:gapWidth val="219"/>
        <c:overlap val="-27"/>
        <c:axId val="43403608"/>
        <c:axId val="250641136"/>
      </c:barChart>
      <c:catAx>
        <c:axId val="43403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41136"/>
        <c:crosses val="autoZero"/>
        <c:auto val="1"/>
        <c:lblAlgn val="ctr"/>
        <c:lblOffset val="100"/>
        <c:noMultiLvlLbl val="0"/>
      </c:catAx>
      <c:valAx>
        <c:axId val="25064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44</c:v>
                </c:pt>
                <c:pt idx="1">
                  <c:v>6647</c:v>
                </c:pt>
                <c:pt idx="2">
                  <c:v>4502</c:v>
                </c:pt>
                <c:pt idx="3">
                  <c:v>2588</c:v>
                </c:pt>
                <c:pt idx="4">
                  <c:v>1383</c:v>
                </c:pt>
                <c:pt idx="5">
                  <c:v>1012</c:v>
                </c:pt>
                <c:pt idx="6">
                  <c:v>763</c:v>
                </c:pt>
              </c:numCache>
            </c:numRef>
          </c:val>
          <c:extLst>
            <c:ext xmlns:c16="http://schemas.microsoft.com/office/drawing/2014/chart" uri="{C3380CC4-5D6E-409C-BE32-E72D297353CC}">
              <c16:uniqueId val="{00000000-60DC-4477-994B-9C123892DA0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198</c:v>
                </c:pt>
                <c:pt idx="1">
                  <c:v>11399</c:v>
                </c:pt>
                <c:pt idx="2">
                  <c:v>22615</c:v>
                </c:pt>
                <c:pt idx="3">
                  <c:v>29891</c:v>
                </c:pt>
                <c:pt idx="4">
                  <c:v>16793</c:v>
                </c:pt>
                <c:pt idx="5">
                  <c:v>10489</c:v>
                </c:pt>
                <c:pt idx="6">
                  <c:v>3803</c:v>
                </c:pt>
              </c:numCache>
            </c:numRef>
          </c:val>
          <c:extLst>
            <c:ext xmlns:c16="http://schemas.microsoft.com/office/drawing/2014/chart" uri="{C3380CC4-5D6E-409C-BE32-E72D297353CC}">
              <c16:uniqueId val="{00000001-60DC-4477-994B-9C123892DA0F}"/>
            </c:ext>
          </c:extLst>
        </c:ser>
        <c:dLbls>
          <c:showLegendKey val="0"/>
          <c:showVal val="0"/>
          <c:showCatName val="0"/>
          <c:showSerName val="0"/>
          <c:showPercent val="0"/>
          <c:showBubbleSize val="0"/>
        </c:dLbls>
        <c:gapWidth val="219"/>
        <c:overlap val="-27"/>
        <c:axId val="303985592"/>
        <c:axId val="43400984"/>
      </c:barChart>
      <c:catAx>
        <c:axId val="303985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00984"/>
        <c:crosses val="autoZero"/>
        <c:auto val="1"/>
        <c:lblAlgn val="ctr"/>
        <c:lblOffset val="100"/>
        <c:noMultiLvlLbl val="0"/>
      </c:catAx>
      <c:valAx>
        <c:axId val="4340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8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5.0033951610021103E-2</c:v>
                </c:pt>
                <c:pt idx="1">
                  <c:v>7.2336283343901006E-2</c:v>
                </c:pt>
                <c:pt idx="2">
                  <c:v>0</c:v>
                </c:pt>
                <c:pt idx="3">
                  <c:v>7.2276900837876704E-2</c:v>
                </c:pt>
                <c:pt idx="4">
                  <c:v>0</c:v>
                </c:pt>
                <c:pt idx="5">
                  <c:v>7.57859448278322E-2</c:v>
                </c:pt>
                <c:pt idx="6">
                  <c:v>7.3979660050092294E-2</c:v>
                </c:pt>
                <c:pt idx="7">
                  <c:v>0</c:v>
                </c:pt>
                <c:pt idx="8">
                  <c:v>9.1759465478841895E-2</c:v>
                </c:pt>
                <c:pt idx="9">
                  <c:v>7.0355428500182601E-2</c:v>
                </c:pt>
                <c:pt idx="10">
                  <c:v>6.41042762894308E-2</c:v>
                </c:pt>
                <c:pt idx="11">
                  <c:v>0</c:v>
                </c:pt>
                <c:pt idx="12">
                  <c:v>6.3177939331381605E-2</c:v>
                </c:pt>
                <c:pt idx="13">
                  <c:v>0</c:v>
                </c:pt>
                <c:pt idx="14">
                  <c:v>0.100487319033899</c:v>
                </c:pt>
                <c:pt idx="15">
                  <c:v>0</c:v>
                </c:pt>
                <c:pt idx="16">
                  <c:v>0</c:v>
                </c:pt>
                <c:pt idx="17">
                  <c:v>0</c:v>
                </c:pt>
                <c:pt idx="18">
                  <c:v>9.6826919660306293E-2</c:v>
                </c:pt>
                <c:pt idx="19">
                  <c:v>6.6608051581275099E-2</c:v>
                </c:pt>
                <c:pt idx="20">
                  <c:v>0.17667844522968201</c:v>
                </c:pt>
                <c:pt idx="21">
                  <c:v>0</c:v>
                </c:pt>
                <c:pt idx="22">
                  <c:v>0.10291625633245501</c:v>
                </c:pt>
                <c:pt idx="23">
                  <c:v>1.86251119723994E-2</c:v>
                </c:pt>
                <c:pt idx="24">
                  <c:v>6.5169396096929497E-2</c:v>
                </c:pt>
                <c:pt idx="25">
                  <c:v>0</c:v>
                </c:pt>
                <c:pt idx="26">
                  <c:v>0</c:v>
                </c:pt>
                <c:pt idx="27">
                  <c:v>0</c:v>
                </c:pt>
                <c:pt idx="28">
                  <c:v>0.39493141829966999</c:v>
                </c:pt>
                <c:pt idx="29">
                  <c:v>8.3208667864635405E-2</c:v>
                </c:pt>
                <c:pt idx="30">
                  <c:v>0.12742798991195101</c:v>
                </c:pt>
              </c:numCache>
            </c:numRef>
          </c:val>
          <c:smooth val="0"/>
          <c:extLst>
            <c:ext xmlns:c16="http://schemas.microsoft.com/office/drawing/2014/chart" uri="{C3380CC4-5D6E-409C-BE32-E72D297353CC}">
              <c16:uniqueId val="{00000000-6782-48FA-BDF0-06F97592E30E}"/>
            </c:ext>
          </c:extLst>
        </c:ser>
        <c:dLbls>
          <c:showLegendKey val="0"/>
          <c:showVal val="0"/>
          <c:showCatName val="0"/>
          <c:showSerName val="0"/>
          <c:showPercent val="0"/>
          <c:showBubbleSize val="0"/>
        </c:dLbls>
        <c:smooth val="0"/>
        <c:axId val="306864960"/>
        <c:axId val="306860696"/>
      </c:lineChart>
      <c:dateAx>
        <c:axId val="30686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60696"/>
        <c:crosses val="autoZero"/>
        <c:auto val="1"/>
        <c:lblOffset val="100"/>
        <c:baseTimeUnit val="days"/>
      </c:dateAx>
      <c:valAx>
        <c:axId val="30686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6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111950</c:v>
                </c:pt>
                <c:pt idx="1">
                  <c:v>112005</c:v>
                </c:pt>
                <c:pt idx="2">
                  <c:v>112044</c:v>
                </c:pt>
                <c:pt idx="3">
                  <c:v>112095</c:v>
                </c:pt>
                <c:pt idx="4">
                  <c:v>112132</c:v>
                </c:pt>
                <c:pt idx="5">
                  <c:v>112185</c:v>
                </c:pt>
                <c:pt idx="6">
                  <c:v>112201</c:v>
                </c:pt>
                <c:pt idx="7">
                  <c:v>112226</c:v>
                </c:pt>
                <c:pt idx="8">
                  <c:v>112274</c:v>
                </c:pt>
                <c:pt idx="9">
                  <c:v>112301</c:v>
                </c:pt>
                <c:pt idx="10">
                  <c:v>112333</c:v>
                </c:pt>
                <c:pt idx="11">
                  <c:v>112367</c:v>
                </c:pt>
                <c:pt idx="12">
                  <c:v>112396</c:v>
                </c:pt>
                <c:pt idx="13">
                  <c:v>112431</c:v>
                </c:pt>
                <c:pt idx="14">
                  <c:v>112473</c:v>
                </c:pt>
                <c:pt idx="15">
                  <c:v>112490</c:v>
                </c:pt>
                <c:pt idx="16">
                  <c:v>112526</c:v>
                </c:pt>
                <c:pt idx="17">
                  <c:v>112560</c:v>
                </c:pt>
                <c:pt idx="18">
                  <c:v>112584</c:v>
                </c:pt>
                <c:pt idx="19">
                  <c:v>112614</c:v>
                </c:pt>
                <c:pt idx="20">
                  <c:v>112655</c:v>
                </c:pt>
                <c:pt idx="21">
                  <c:v>112691</c:v>
                </c:pt>
                <c:pt idx="22">
                  <c:v>112735</c:v>
                </c:pt>
                <c:pt idx="23">
                  <c:v>112768</c:v>
                </c:pt>
                <c:pt idx="24">
                  <c:v>112799</c:v>
                </c:pt>
                <c:pt idx="25">
                  <c:v>112842</c:v>
                </c:pt>
                <c:pt idx="26">
                  <c:v>112882</c:v>
                </c:pt>
                <c:pt idx="27">
                  <c:v>112910</c:v>
                </c:pt>
                <c:pt idx="28">
                  <c:v>112952</c:v>
                </c:pt>
                <c:pt idx="29">
                  <c:v>112987</c:v>
                </c:pt>
                <c:pt idx="30">
                  <c:v>113024</c:v>
                </c:pt>
              </c:numCache>
            </c:numRef>
          </c:val>
          <c:smooth val="0"/>
          <c:extLst>
            <c:ext xmlns:c16="http://schemas.microsoft.com/office/drawing/2014/chart" uri="{C3380CC4-5D6E-409C-BE32-E72D297353CC}">
              <c16:uniqueId val="{00000000-F646-45AB-B21A-5236084E3B9C}"/>
            </c:ext>
          </c:extLst>
        </c:ser>
        <c:dLbls>
          <c:showLegendKey val="0"/>
          <c:showVal val="0"/>
          <c:showCatName val="0"/>
          <c:showSerName val="0"/>
          <c:showPercent val="0"/>
          <c:showBubbleSize val="0"/>
        </c:dLbls>
        <c:smooth val="0"/>
        <c:axId val="306860040"/>
        <c:axId val="306863320"/>
      </c:lineChart>
      <c:dateAx>
        <c:axId val="30686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63320"/>
        <c:crosses val="autoZero"/>
        <c:auto val="1"/>
        <c:lblOffset val="100"/>
        <c:baseTimeUnit val="days"/>
      </c:dateAx>
      <c:valAx>
        <c:axId val="30686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6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112</c:v>
                </c:pt>
                <c:pt idx="1">
                  <c:v>108</c:v>
                </c:pt>
                <c:pt idx="2">
                  <c:v>81</c:v>
                </c:pt>
                <c:pt idx="3">
                  <c:v>120</c:v>
                </c:pt>
                <c:pt idx="4">
                  <c:v>124</c:v>
                </c:pt>
                <c:pt idx="5">
                  <c:v>101</c:v>
                </c:pt>
                <c:pt idx="6">
                  <c:v>67</c:v>
                </c:pt>
                <c:pt idx="7">
                  <c:v>83</c:v>
                </c:pt>
                <c:pt idx="8">
                  <c:v>80</c:v>
                </c:pt>
                <c:pt idx="9">
                  <c:v>72</c:v>
                </c:pt>
                <c:pt idx="10">
                  <c:v>80</c:v>
                </c:pt>
                <c:pt idx="11">
                  <c:v>75</c:v>
                </c:pt>
                <c:pt idx="12">
                  <c:v>88</c:v>
                </c:pt>
                <c:pt idx="13">
                  <c:v>78</c:v>
                </c:pt>
                <c:pt idx="14">
                  <c:v>56</c:v>
                </c:pt>
                <c:pt idx="15">
                  <c:v>62</c:v>
                </c:pt>
                <c:pt idx="16">
                  <c:v>56</c:v>
                </c:pt>
                <c:pt idx="17">
                  <c:v>55</c:v>
                </c:pt>
                <c:pt idx="18">
                  <c:v>80</c:v>
                </c:pt>
                <c:pt idx="19">
                  <c:v>57</c:v>
                </c:pt>
                <c:pt idx="20">
                  <c:v>97</c:v>
                </c:pt>
                <c:pt idx="21">
                  <c:v>85</c:v>
                </c:pt>
                <c:pt idx="22">
                  <c:v>73</c:v>
                </c:pt>
                <c:pt idx="23">
                  <c:v>54</c:v>
                </c:pt>
                <c:pt idx="24">
                  <c:v>86</c:v>
                </c:pt>
                <c:pt idx="25">
                  <c:v>101</c:v>
                </c:pt>
                <c:pt idx="26">
                  <c:v>78</c:v>
                </c:pt>
                <c:pt idx="27">
                  <c:v>98</c:v>
                </c:pt>
                <c:pt idx="28">
                  <c:v>101</c:v>
                </c:pt>
                <c:pt idx="29">
                  <c:v>88</c:v>
                </c:pt>
                <c:pt idx="30">
                  <c:v>72</c:v>
                </c:pt>
              </c:numCache>
            </c:numRef>
          </c:val>
          <c:smooth val="0"/>
          <c:extLst>
            <c:ext xmlns:c16="http://schemas.microsoft.com/office/drawing/2014/chart" uri="{C3380CC4-5D6E-409C-BE32-E72D297353CC}">
              <c16:uniqueId val="{00000000-77F9-4E06-9071-B02FF30A3642}"/>
            </c:ext>
          </c:extLst>
        </c:ser>
        <c:dLbls>
          <c:showLegendKey val="0"/>
          <c:showVal val="0"/>
          <c:showCatName val="0"/>
          <c:showSerName val="0"/>
          <c:showPercent val="0"/>
          <c:showBubbleSize val="0"/>
        </c:dLbls>
        <c:smooth val="0"/>
        <c:axId val="306871520"/>
        <c:axId val="306869224"/>
      </c:lineChart>
      <c:dateAx>
        <c:axId val="30687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69224"/>
        <c:crosses val="autoZero"/>
        <c:auto val="1"/>
        <c:lblOffset val="100"/>
        <c:baseTimeUnit val="days"/>
      </c:dateAx>
      <c:valAx>
        <c:axId val="30686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7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2020-07</c:v>
                </c:pt>
              </c:strCache>
            </c:strRef>
          </c:cat>
          <c:val>
            <c:numRef>
              <c:f>Sheet1!$B$2</c:f>
              <c:numCache>
                <c:formatCode>General</c:formatCode>
                <c:ptCount val="1"/>
                <c:pt idx="0">
                  <c:v>94746</c:v>
                </c:pt>
              </c:numCache>
            </c:numRef>
          </c:val>
          <c:extLst>
            <c:ext xmlns:c16="http://schemas.microsoft.com/office/drawing/2014/chart" uri="{C3380CC4-5D6E-409C-BE32-E72D297353CC}">
              <c16:uniqueId val="{00000000-DFB1-49EE-BB64-0D31E24039AB}"/>
            </c:ext>
          </c:extLst>
        </c:ser>
        <c:dLbls>
          <c:showLegendKey val="0"/>
          <c:showVal val="0"/>
          <c:showCatName val="0"/>
          <c:showSerName val="0"/>
          <c:showPercent val="0"/>
          <c:showBubbleSize val="0"/>
        </c:dLbls>
        <c:gapWidth val="219"/>
        <c:overlap val="-27"/>
        <c:axId val="365982856"/>
        <c:axId val="365974328"/>
      </c:barChart>
      <c:catAx>
        <c:axId val="36598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74328"/>
        <c:crosses val="autoZero"/>
        <c:auto val="1"/>
        <c:lblAlgn val="ctr"/>
        <c:lblOffset val="100"/>
        <c:noMultiLvlLbl val="0"/>
      </c:catAx>
      <c:valAx>
        <c:axId val="36597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8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numCache>
            </c:numRef>
          </c:cat>
          <c:val>
            <c:numRef>
              <c:f>Sheet1!$B$2:$B$32</c:f>
              <c:numCache>
                <c:formatCode>General</c:formatCode>
                <c:ptCount val="31"/>
                <c:pt idx="0">
                  <c:v>86970</c:v>
                </c:pt>
                <c:pt idx="1">
                  <c:v>83887</c:v>
                </c:pt>
                <c:pt idx="2">
                  <c:v>69680</c:v>
                </c:pt>
                <c:pt idx="3">
                  <c:v>83907</c:v>
                </c:pt>
                <c:pt idx="4">
                  <c:v>76245</c:v>
                </c:pt>
                <c:pt idx="5">
                  <c:v>89236</c:v>
                </c:pt>
                <c:pt idx="6">
                  <c:v>76981</c:v>
                </c:pt>
                <c:pt idx="7">
                  <c:v>85346</c:v>
                </c:pt>
                <c:pt idx="8">
                  <c:v>85834</c:v>
                </c:pt>
                <c:pt idx="9">
                  <c:v>98102</c:v>
                </c:pt>
                <c:pt idx="10">
                  <c:v>111099</c:v>
                </c:pt>
                <c:pt idx="11">
                  <c:v>92595</c:v>
                </c:pt>
                <c:pt idx="12">
                  <c:v>100958</c:v>
                </c:pt>
                <c:pt idx="13">
                  <c:v>64313</c:v>
                </c:pt>
                <c:pt idx="14">
                  <c:v>72768</c:v>
                </c:pt>
                <c:pt idx="15">
                  <c:v>67244</c:v>
                </c:pt>
                <c:pt idx="16">
                  <c:v>73584</c:v>
                </c:pt>
                <c:pt idx="17">
                  <c:v>77231</c:v>
                </c:pt>
                <c:pt idx="18">
                  <c:v>73316</c:v>
                </c:pt>
                <c:pt idx="19">
                  <c:v>62363</c:v>
                </c:pt>
                <c:pt idx="20">
                  <c:v>64560</c:v>
                </c:pt>
                <c:pt idx="21">
                  <c:v>71244</c:v>
                </c:pt>
                <c:pt idx="22">
                  <c:v>61644</c:v>
                </c:pt>
                <c:pt idx="23">
                  <c:v>64245</c:v>
                </c:pt>
                <c:pt idx="24">
                  <c:v>67622</c:v>
                </c:pt>
                <c:pt idx="25">
                  <c:v>64013</c:v>
                </c:pt>
                <c:pt idx="26">
                  <c:v>58126</c:v>
                </c:pt>
                <c:pt idx="27">
                  <c:v>63658</c:v>
                </c:pt>
                <c:pt idx="28">
                  <c:v>73192</c:v>
                </c:pt>
                <c:pt idx="29">
                  <c:v>74847</c:v>
                </c:pt>
                <c:pt idx="30">
                  <c:v>78566</c:v>
                </c:pt>
              </c:numCache>
            </c:numRef>
          </c:val>
          <c:extLst>
            <c:ext xmlns:c16="http://schemas.microsoft.com/office/drawing/2014/chart" uri="{C3380CC4-5D6E-409C-BE32-E72D297353CC}">
              <c16:uniqueId val="{00000000-0FF8-48D9-AEB8-D4D44C6689F2}"/>
            </c:ext>
          </c:extLst>
        </c:ser>
        <c:dLbls>
          <c:showLegendKey val="0"/>
          <c:showVal val="0"/>
          <c:showCatName val="0"/>
          <c:showSerName val="0"/>
          <c:showPercent val="0"/>
          <c:showBubbleSize val="0"/>
        </c:dLbls>
        <c:gapWidth val="219"/>
        <c:overlap val="-27"/>
        <c:axId val="439548912"/>
        <c:axId val="439549896"/>
      </c:barChart>
      <c:dateAx>
        <c:axId val="43954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9896"/>
        <c:crosses val="autoZero"/>
        <c:auto val="1"/>
        <c:lblOffset val="100"/>
        <c:baseTimeUnit val="days"/>
      </c:dateAx>
      <c:valAx>
        <c:axId val="43954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94746</c:v>
                </c:pt>
              </c:numCache>
            </c:numRef>
          </c:val>
          <c:extLst>
            <c:ext xmlns:c16="http://schemas.microsoft.com/office/drawing/2014/chart" uri="{C3380CC4-5D6E-409C-BE32-E72D297353CC}">
              <c16:uniqueId val="{00000000-061B-4A97-B531-801289DF90EA}"/>
            </c:ext>
          </c:extLst>
        </c:ser>
        <c:dLbls>
          <c:showLegendKey val="0"/>
          <c:showVal val="0"/>
          <c:showCatName val="0"/>
          <c:showSerName val="0"/>
          <c:showPercent val="0"/>
          <c:showBubbleSize val="0"/>
        </c:dLbls>
        <c:gapWidth val="219"/>
        <c:overlap val="-27"/>
        <c:axId val="439558096"/>
        <c:axId val="439557440"/>
      </c:barChart>
      <c:catAx>
        <c:axId val="43955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57440"/>
        <c:crosses val="autoZero"/>
        <c:auto val="1"/>
        <c:lblAlgn val="ctr"/>
        <c:lblOffset val="100"/>
        <c:noMultiLvlLbl val="0"/>
      </c:catAx>
      <c:valAx>
        <c:axId val="439557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5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7C25A-45D8-487A-9AC7-CE5673B3E09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1DD95FE-0C95-4AD9-A5D4-79D787380C5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833597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C8C0-96C9-4B3F-9FFF-CB0AA273FFB5}"/>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71B54DE4-ED61-487A-9591-DAD6451F96E6}"/>
              </a:ext>
            </a:extLst>
          </p:cNvPr>
          <p:cNvGraphicFramePr>
            <a:graphicFrameLocks noGrp="1"/>
          </p:cNvGraphicFramePr>
          <p:nvPr>
            <p:ph type="tbl" sz="quarter" idx="13"/>
            <p:extLst>
              <p:ext uri="{D42A27DB-BD31-4B8C-83A1-F6EECF244321}">
                <p14:modId xmlns:p14="http://schemas.microsoft.com/office/powerpoint/2010/main" val="2707620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68565788"/>
                    </a:ext>
                  </a:extLst>
                </a:gridCol>
                <a:gridCol w="740664">
                  <a:extLst>
                    <a:ext uri="{9D8B030D-6E8A-4147-A177-3AD203B41FA5}">
                      <a16:colId xmlns:a16="http://schemas.microsoft.com/office/drawing/2014/main" val="884511091"/>
                    </a:ext>
                  </a:extLst>
                </a:gridCol>
                <a:gridCol w="740664">
                  <a:extLst>
                    <a:ext uri="{9D8B030D-6E8A-4147-A177-3AD203B41FA5}">
                      <a16:colId xmlns:a16="http://schemas.microsoft.com/office/drawing/2014/main" val="2318371039"/>
                    </a:ext>
                  </a:extLst>
                </a:gridCol>
                <a:gridCol w="740664">
                  <a:extLst>
                    <a:ext uri="{9D8B030D-6E8A-4147-A177-3AD203B41FA5}">
                      <a16:colId xmlns:a16="http://schemas.microsoft.com/office/drawing/2014/main" val="2115397018"/>
                    </a:ext>
                  </a:extLst>
                </a:gridCol>
                <a:gridCol w="740664">
                  <a:extLst>
                    <a:ext uri="{9D8B030D-6E8A-4147-A177-3AD203B41FA5}">
                      <a16:colId xmlns:a16="http://schemas.microsoft.com/office/drawing/2014/main" val="2252365391"/>
                    </a:ext>
                  </a:extLst>
                </a:gridCol>
                <a:gridCol w="740664">
                  <a:extLst>
                    <a:ext uri="{9D8B030D-6E8A-4147-A177-3AD203B41FA5}">
                      <a16:colId xmlns:a16="http://schemas.microsoft.com/office/drawing/2014/main" val="850367463"/>
                    </a:ext>
                  </a:extLst>
                </a:gridCol>
                <a:gridCol w="740664">
                  <a:extLst>
                    <a:ext uri="{9D8B030D-6E8A-4147-A177-3AD203B41FA5}">
                      <a16:colId xmlns:a16="http://schemas.microsoft.com/office/drawing/2014/main" val="3711383163"/>
                    </a:ext>
                  </a:extLst>
                </a:gridCol>
                <a:gridCol w="740664">
                  <a:extLst>
                    <a:ext uri="{9D8B030D-6E8A-4147-A177-3AD203B41FA5}">
                      <a16:colId xmlns:a16="http://schemas.microsoft.com/office/drawing/2014/main" val="1045061364"/>
                    </a:ext>
                  </a:extLst>
                </a:gridCol>
                <a:gridCol w="740664">
                  <a:extLst>
                    <a:ext uri="{9D8B030D-6E8A-4147-A177-3AD203B41FA5}">
                      <a16:colId xmlns:a16="http://schemas.microsoft.com/office/drawing/2014/main" val="2043256698"/>
                    </a:ext>
                  </a:extLst>
                </a:gridCol>
                <a:gridCol w="740664">
                  <a:extLst>
                    <a:ext uri="{9D8B030D-6E8A-4147-A177-3AD203B41FA5}">
                      <a16:colId xmlns:a16="http://schemas.microsoft.com/office/drawing/2014/main" val="28672511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39658871"/>
                  </a:ext>
                </a:extLst>
              </a:tr>
              <a:tr h="370840">
                <a:tc>
                  <a:txBody>
                    <a:bodyPr/>
                    <a:lstStyle/>
                    <a:p>
                      <a:r>
                        <a:rPr lang="en-US" sz="1000"/>
                        <a:t>SCS Dairy MY</a:t>
                      </a:r>
                    </a:p>
                  </a:txBody>
                  <a:tcPr/>
                </a:tc>
                <a:tc>
                  <a:txBody>
                    <a:bodyPr/>
                    <a:lstStyle/>
                    <a:p>
                      <a:r>
                        <a:rPr lang="en-US" sz="1000"/>
                        <a:t>113024</a:t>
                      </a:r>
                    </a:p>
                  </a:txBody>
                  <a:tcPr/>
                </a:tc>
                <a:tc>
                  <a:txBody>
                    <a:bodyPr/>
                    <a:lstStyle/>
                    <a:p>
                      <a:r>
                        <a:rPr lang="en-US" sz="1000"/>
                        <a:t>1126</a:t>
                      </a:r>
                    </a:p>
                  </a:txBody>
                  <a:tcPr/>
                </a:tc>
                <a:tc>
                  <a:txBody>
                    <a:bodyPr/>
                    <a:lstStyle/>
                    <a:p>
                      <a:r>
                        <a:rPr lang="en-US" sz="1000"/>
                        <a:t>23</a:t>
                      </a:r>
                    </a:p>
                  </a:txBody>
                  <a:tcPr/>
                </a:tc>
                <a:tc>
                  <a:txBody>
                    <a:bodyPr/>
                    <a:lstStyle/>
                    <a:p>
                      <a:r>
                        <a:rPr lang="en-US" sz="1000"/>
                        <a:t>1993</a:t>
                      </a:r>
                    </a:p>
                  </a:txBody>
                  <a:tcPr/>
                </a:tc>
                <a:tc>
                  <a:txBody>
                    <a:bodyPr/>
                    <a:lstStyle/>
                    <a:p>
                      <a:r>
                        <a:rPr lang="en-US" sz="1000"/>
                        <a:t>99</a:t>
                      </a:r>
                    </a:p>
                  </a:txBody>
                  <a:tcPr/>
                </a:tc>
                <a:tc>
                  <a:txBody>
                    <a:bodyPr/>
                    <a:lstStyle/>
                    <a:p>
                      <a:r>
                        <a:rPr lang="en-US" sz="1000"/>
                        <a:t>280</a:t>
                      </a:r>
                    </a:p>
                  </a:txBody>
                  <a:tcPr/>
                </a:tc>
                <a:tc>
                  <a:txBody>
                    <a:bodyPr/>
                    <a:lstStyle/>
                    <a:p>
                      <a:r>
                        <a:rPr lang="en-US" sz="1000"/>
                        <a:t>0</a:t>
                      </a:r>
                    </a:p>
                  </a:txBody>
                  <a:tcPr/>
                </a:tc>
                <a:tc>
                  <a:txBody>
                    <a:bodyPr/>
                    <a:lstStyle/>
                    <a:p>
                      <a:r>
                        <a:rPr lang="en-US" sz="1000"/>
                        <a:t>0.0917 %</a:t>
                      </a:r>
                    </a:p>
                  </a:txBody>
                  <a:tcPr/>
                </a:tc>
                <a:tc>
                  <a:txBody>
                    <a:bodyPr/>
                    <a:lstStyle/>
                    <a:p>
                      <a:r>
                        <a:rPr lang="en-US" sz="1000"/>
                        <a:t>0.0 %</a:t>
                      </a:r>
                    </a:p>
                  </a:txBody>
                  <a:tcPr/>
                </a:tc>
                <a:extLst>
                  <a:ext uri="{0D108BD9-81ED-4DB2-BD59-A6C34878D82A}">
                    <a16:rowId xmlns:a16="http://schemas.microsoft.com/office/drawing/2014/main" val="3456294797"/>
                  </a:ext>
                </a:extLst>
              </a:tr>
            </a:tbl>
          </a:graphicData>
        </a:graphic>
      </p:graphicFrame>
      <p:sp>
        <p:nvSpPr>
          <p:cNvPr id="4" name="Text Placeholder 3">
            <a:extLst>
              <a:ext uri="{FF2B5EF4-FFF2-40B4-BE49-F238E27FC236}">
                <a16:creationId xmlns:a16="http://schemas.microsoft.com/office/drawing/2014/main" id="{B3E3F2C8-1638-49E4-A5A4-1783B771BB5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538561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83E02-E790-49EE-8A2E-25B6D292AD65}"/>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7B3402C3-12E7-48DD-ACE4-5C9BA92B5F65}"/>
              </a:ext>
            </a:extLst>
          </p:cNvPr>
          <p:cNvGraphicFramePr>
            <a:graphicFrameLocks noGrp="1"/>
          </p:cNvGraphicFramePr>
          <p:nvPr>
            <p:ph type="chart" sz="quarter" idx="13"/>
            <p:extLst>
              <p:ext uri="{D42A27DB-BD31-4B8C-83A1-F6EECF244321}">
                <p14:modId xmlns:p14="http://schemas.microsoft.com/office/powerpoint/2010/main" val="3238741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21F03-70F4-48A3-9EEB-1B1699650EA0}"/>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18C6E3DB-2F2B-47C4-BC2F-3B8EB9C036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074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F0902-BD75-4F87-9558-F009704EEF9C}"/>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1EB1D5F2-6D0D-4134-BC07-C59F51C9C846}"/>
              </a:ext>
            </a:extLst>
          </p:cNvPr>
          <p:cNvGraphicFramePr>
            <a:graphicFrameLocks noGrp="1"/>
          </p:cNvGraphicFramePr>
          <p:nvPr>
            <p:ph type="chart" sz="quarter" idx="13"/>
            <p:extLst>
              <p:ext uri="{D42A27DB-BD31-4B8C-83A1-F6EECF244321}">
                <p14:modId xmlns:p14="http://schemas.microsoft.com/office/powerpoint/2010/main" val="2518196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16EB90-DF3A-4C53-A309-552484C16458}"/>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2D70322C-1280-4EDF-B86D-342D1A14D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751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768AE-2571-4238-969E-4525DDBE6366}"/>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57B9580F-2DC2-447D-9827-0D30C3804A30}"/>
              </a:ext>
            </a:extLst>
          </p:cNvPr>
          <p:cNvGraphicFramePr>
            <a:graphicFrameLocks noGrp="1"/>
          </p:cNvGraphicFramePr>
          <p:nvPr>
            <p:ph type="chart" sz="quarter" idx="13"/>
            <p:extLst>
              <p:ext uri="{D42A27DB-BD31-4B8C-83A1-F6EECF244321}">
                <p14:modId xmlns:p14="http://schemas.microsoft.com/office/powerpoint/2010/main" val="2802185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BDA3EE-B266-4B0F-B7F8-EF1C400FAD18}"/>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0D09C86C-6859-4B34-9917-8AFB7211D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185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DFE59-43D4-423E-89E5-8A1C5F1C53F6}"/>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8F49B04F-ED50-4473-98EA-AD28B56CF042}"/>
              </a:ext>
            </a:extLst>
          </p:cNvPr>
          <p:cNvGraphicFramePr>
            <a:graphicFrameLocks noGrp="1"/>
          </p:cNvGraphicFramePr>
          <p:nvPr>
            <p:ph type="chart" sz="quarter" idx="13"/>
            <p:extLst>
              <p:ext uri="{D42A27DB-BD31-4B8C-83A1-F6EECF244321}">
                <p14:modId xmlns:p14="http://schemas.microsoft.com/office/powerpoint/2010/main" val="280870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86AB5-57DB-4B65-AA84-DFA7D818A7F9}"/>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5FCBEE9D-A2BC-488D-94F4-8EF2C8E5E3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234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942F6-E709-4C61-A98F-56B7C1530D8B}"/>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A719FBB5-1DE9-4701-96C0-EEE63E893815}"/>
              </a:ext>
            </a:extLst>
          </p:cNvPr>
          <p:cNvGraphicFramePr>
            <a:graphicFrameLocks noGrp="1"/>
          </p:cNvGraphicFramePr>
          <p:nvPr>
            <p:ph type="chart" sz="quarter" idx="13"/>
            <p:extLst>
              <p:ext uri="{D42A27DB-BD31-4B8C-83A1-F6EECF244321}">
                <p14:modId xmlns:p14="http://schemas.microsoft.com/office/powerpoint/2010/main" val="2950322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30282D-71BF-49B7-BBBA-0F6835E26337}"/>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F10C77FC-63E9-4A96-97F7-2D76A7F6D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308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0E9E8-FB11-40CA-A0B3-7B1C70F1BD05}"/>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04724A2F-B3F8-48F7-8559-CCE005208678}"/>
              </a:ext>
            </a:extLst>
          </p:cNvPr>
          <p:cNvGraphicFramePr>
            <a:graphicFrameLocks noGrp="1"/>
          </p:cNvGraphicFramePr>
          <p:nvPr>
            <p:ph type="tbl" sz="quarter" idx="13"/>
            <p:extLst>
              <p:ext uri="{D42A27DB-BD31-4B8C-83A1-F6EECF244321}">
                <p14:modId xmlns:p14="http://schemas.microsoft.com/office/powerpoint/2010/main" val="2640255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0399879"/>
                    </a:ext>
                  </a:extLst>
                </a:gridCol>
                <a:gridCol w="905256">
                  <a:extLst>
                    <a:ext uri="{9D8B030D-6E8A-4147-A177-3AD203B41FA5}">
                      <a16:colId xmlns:a16="http://schemas.microsoft.com/office/drawing/2014/main" val="3267564719"/>
                    </a:ext>
                  </a:extLst>
                </a:gridCol>
                <a:gridCol w="905256">
                  <a:extLst>
                    <a:ext uri="{9D8B030D-6E8A-4147-A177-3AD203B41FA5}">
                      <a16:colId xmlns:a16="http://schemas.microsoft.com/office/drawing/2014/main" val="2788745376"/>
                    </a:ext>
                  </a:extLst>
                </a:gridCol>
                <a:gridCol w="905256">
                  <a:extLst>
                    <a:ext uri="{9D8B030D-6E8A-4147-A177-3AD203B41FA5}">
                      <a16:colId xmlns:a16="http://schemas.microsoft.com/office/drawing/2014/main" val="1741393054"/>
                    </a:ext>
                  </a:extLst>
                </a:gridCol>
                <a:gridCol w="905256">
                  <a:extLst>
                    <a:ext uri="{9D8B030D-6E8A-4147-A177-3AD203B41FA5}">
                      <a16:colId xmlns:a16="http://schemas.microsoft.com/office/drawing/2014/main" val="2471334185"/>
                    </a:ext>
                  </a:extLst>
                </a:gridCol>
                <a:gridCol w="905256">
                  <a:extLst>
                    <a:ext uri="{9D8B030D-6E8A-4147-A177-3AD203B41FA5}">
                      <a16:colId xmlns:a16="http://schemas.microsoft.com/office/drawing/2014/main" val="253498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1664851"/>
                  </a:ext>
                </a:extLst>
              </a:tr>
            </a:tbl>
          </a:graphicData>
        </a:graphic>
      </p:graphicFrame>
      <p:sp>
        <p:nvSpPr>
          <p:cNvPr id="4" name="Text Placeholder 3">
            <a:extLst>
              <a:ext uri="{FF2B5EF4-FFF2-40B4-BE49-F238E27FC236}">
                <a16:creationId xmlns:a16="http://schemas.microsoft.com/office/drawing/2014/main" id="{4154F260-8E71-4E17-9F18-949AAD1FDA0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13980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0BB97-215D-44A7-9387-C4DE5FE9DBA1}"/>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C8152900-B395-4AE4-A446-119F30617C23}"/>
              </a:ext>
            </a:extLst>
          </p:cNvPr>
          <p:cNvGraphicFramePr>
            <a:graphicFrameLocks noGrp="1"/>
          </p:cNvGraphicFramePr>
          <p:nvPr>
            <p:ph type="tbl" sz="quarter" idx="13"/>
            <p:extLst>
              <p:ext uri="{D42A27DB-BD31-4B8C-83A1-F6EECF244321}">
                <p14:modId xmlns:p14="http://schemas.microsoft.com/office/powerpoint/2010/main" val="308343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25130361"/>
                    </a:ext>
                  </a:extLst>
                </a:gridCol>
                <a:gridCol w="905256">
                  <a:extLst>
                    <a:ext uri="{9D8B030D-6E8A-4147-A177-3AD203B41FA5}">
                      <a16:colId xmlns:a16="http://schemas.microsoft.com/office/drawing/2014/main" val="1190461636"/>
                    </a:ext>
                  </a:extLst>
                </a:gridCol>
                <a:gridCol w="905256">
                  <a:extLst>
                    <a:ext uri="{9D8B030D-6E8A-4147-A177-3AD203B41FA5}">
                      <a16:colId xmlns:a16="http://schemas.microsoft.com/office/drawing/2014/main" val="2584301585"/>
                    </a:ext>
                  </a:extLst>
                </a:gridCol>
                <a:gridCol w="905256">
                  <a:extLst>
                    <a:ext uri="{9D8B030D-6E8A-4147-A177-3AD203B41FA5}">
                      <a16:colId xmlns:a16="http://schemas.microsoft.com/office/drawing/2014/main" val="2716926028"/>
                    </a:ext>
                  </a:extLst>
                </a:gridCol>
                <a:gridCol w="905256">
                  <a:extLst>
                    <a:ext uri="{9D8B030D-6E8A-4147-A177-3AD203B41FA5}">
                      <a16:colId xmlns:a16="http://schemas.microsoft.com/office/drawing/2014/main" val="2952073191"/>
                    </a:ext>
                  </a:extLst>
                </a:gridCol>
                <a:gridCol w="905256">
                  <a:extLst>
                    <a:ext uri="{9D8B030D-6E8A-4147-A177-3AD203B41FA5}">
                      <a16:colId xmlns:a16="http://schemas.microsoft.com/office/drawing/2014/main" val="56937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1773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- 2020-07-29 11:47:10</a:t>
                      </a:r>
                      <a:r>
                        <a:rPr kumimoji="0" lang="en-US" sz="1000" b="0" i="0" u="none" strike="noStrike" kern="1200" cap="none" spc="0" normalizeH="0" baseline="0" noProof="0">
                          <a:ln>
                            <a:noFill/>
                          </a:ln>
                          <a:solidFill>
                            <a:prstClr val="black"/>
                          </a:solidFill>
                          <a:effectLst/>
                          <a:uLnTx/>
                          <a:uFillTx/>
                          <a:latin typeface="+mn-lt"/>
                          <a:ea typeface="+mn-ea"/>
                          <a:cs typeface="+mn-cs"/>
                        </a:rPr>
                        <a:t>
 Love ondeh-ondeh? Add more flavour to your Hari Raya Haji celebrations with this delicious Ondeh-Ondeh cake. Pandan Swiss meringue buttercream icing made with SCS Unsalted Butter, coated with dried coconut flakes and layered inside with gula melaka filling make this cake simply delectable!
Ondeh-Ondeh Cake
Ingredients for sponge cake: 
110g cake flour or all purpose flour
½ tsp double action baking powder 
½ tsp salt
5 nos eggs
40ml water
1 tsp pandan paste
50ml vegetable oil 
50g coconut cream
Ingredients for filling:
250g gula melaka, finely chopped
100ml water
5 pcs pandan leaves
250g fresh grated coconut
½ tsp salt
Ingredients for Italian meringue buttercream:
400g SCS Unsalted Butter (softened)
200g granulated sugar
100ml water
100g egg whites
Instructions for sponge cake:
1. In a mixing bowl, whisk cake flour, baking powder, salt, eggs, water and pandan paste on maximum speed for 7-10 minutes until the batter turns pale green, fluffy and thick.
2. Reduce to speed 1 and gradu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3885543"/>
                  </a:ext>
                </a:extLst>
              </a:tr>
            </a:tbl>
          </a:graphicData>
        </a:graphic>
      </p:graphicFrame>
      <p:sp>
        <p:nvSpPr>
          <p:cNvPr id="4" name="Text Placeholder 3">
            <a:extLst>
              <a:ext uri="{FF2B5EF4-FFF2-40B4-BE49-F238E27FC236}">
                <a16:creationId xmlns:a16="http://schemas.microsoft.com/office/drawing/2014/main" id="{3CFB68D2-26F8-4893-B873-09B0EBC698B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89805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FCD4-E13E-48E7-93EF-EF417443B84D}"/>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09441FA5-5F81-4C16-98A0-3B97E4ECA092}"/>
              </a:ext>
            </a:extLst>
          </p:cNvPr>
          <p:cNvGraphicFramePr>
            <a:graphicFrameLocks noGrp="1"/>
          </p:cNvGraphicFramePr>
          <p:nvPr>
            <p:ph type="tbl" sz="quarter" idx="13"/>
            <p:extLst>
              <p:ext uri="{D42A27DB-BD31-4B8C-83A1-F6EECF244321}">
                <p14:modId xmlns:p14="http://schemas.microsoft.com/office/powerpoint/2010/main" val="161266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4417741"/>
                    </a:ext>
                  </a:extLst>
                </a:gridCol>
                <a:gridCol w="905256">
                  <a:extLst>
                    <a:ext uri="{9D8B030D-6E8A-4147-A177-3AD203B41FA5}">
                      <a16:colId xmlns:a16="http://schemas.microsoft.com/office/drawing/2014/main" val="2413447172"/>
                    </a:ext>
                  </a:extLst>
                </a:gridCol>
                <a:gridCol w="905256">
                  <a:extLst>
                    <a:ext uri="{9D8B030D-6E8A-4147-A177-3AD203B41FA5}">
                      <a16:colId xmlns:a16="http://schemas.microsoft.com/office/drawing/2014/main" val="3561464299"/>
                    </a:ext>
                  </a:extLst>
                </a:gridCol>
                <a:gridCol w="905256">
                  <a:extLst>
                    <a:ext uri="{9D8B030D-6E8A-4147-A177-3AD203B41FA5}">
                      <a16:colId xmlns:a16="http://schemas.microsoft.com/office/drawing/2014/main" val="366278828"/>
                    </a:ext>
                  </a:extLst>
                </a:gridCol>
                <a:gridCol w="905256">
                  <a:extLst>
                    <a:ext uri="{9D8B030D-6E8A-4147-A177-3AD203B41FA5}">
                      <a16:colId xmlns:a16="http://schemas.microsoft.com/office/drawing/2014/main" val="2279454898"/>
                    </a:ext>
                  </a:extLst>
                </a:gridCol>
                <a:gridCol w="905256">
                  <a:extLst>
                    <a:ext uri="{9D8B030D-6E8A-4147-A177-3AD203B41FA5}">
                      <a16:colId xmlns:a16="http://schemas.microsoft.com/office/drawing/2014/main" val="4231629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813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- 2020-07-21 11:45:01</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Cream Puffs made with SCS Salted Butter and yobick Original will simply melt in your mouth!
Remember to join our #yobickxSCS WhatsApp &amp; Menang contest and stand a chance to win RM20,000 worth of prizes! 
Click on this link to join now: https://wa.me/60194082600  
Cream Puff with Custard Filling
Ingredients for Cream Puff Base:
125g SCS Salted Butter
250ml water 
5g salt
1½ tsp baking powder
150g flour
2 egg yolks
3 whole eggs
Ingredients for Custard Filling:
15g SCS Salted Butter
200ml yobick Original
2 egg yolks
50g sugar
20g flour
200ml whipping cream
Instructions:
Cream Puff Base Method:
1. Pour water, salt, baking powder and SCS Salted Butter into a saucepan and bring to a boil. Add flour and stir thoroughly until well combined.
2. Remove the batter from heat and let it cool. Transfer into a mixer and beat slowly. Add egg yolks and then whole eggs, one at a time until well combined. Pour the batter into a piping bag with nozzle and pipe it on a baking tray.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36109978"/>
                  </a:ext>
                </a:extLst>
              </a:tr>
            </a:tbl>
          </a:graphicData>
        </a:graphic>
      </p:graphicFrame>
      <p:sp>
        <p:nvSpPr>
          <p:cNvPr id="4" name="Text Placeholder 3">
            <a:extLst>
              <a:ext uri="{FF2B5EF4-FFF2-40B4-BE49-F238E27FC236}">
                <a16:creationId xmlns:a16="http://schemas.microsoft.com/office/drawing/2014/main" id="{42EE2504-E585-488D-9C6E-8D2ACFE4B03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66587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9760-D702-44A0-BB48-544BD966BE65}"/>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F0F33E90-96A0-4EB5-9A6A-AC048FF65039}"/>
              </a:ext>
            </a:extLst>
          </p:cNvPr>
          <p:cNvGraphicFramePr>
            <a:graphicFrameLocks noGrp="1"/>
          </p:cNvGraphicFramePr>
          <p:nvPr>
            <p:ph type="tbl" sz="quarter" idx="13"/>
            <p:extLst>
              <p:ext uri="{D42A27DB-BD31-4B8C-83A1-F6EECF244321}">
                <p14:modId xmlns:p14="http://schemas.microsoft.com/office/powerpoint/2010/main" val="6671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6932030"/>
                    </a:ext>
                  </a:extLst>
                </a:gridCol>
                <a:gridCol w="905256">
                  <a:extLst>
                    <a:ext uri="{9D8B030D-6E8A-4147-A177-3AD203B41FA5}">
                      <a16:colId xmlns:a16="http://schemas.microsoft.com/office/drawing/2014/main" val="608802260"/>
                    </a:ext>
                  </a:extLst>
                </a:gridCol>
                <a:gridCol w="905256">
                  <a:extLst>
                    <a:ext uri="{9D8B030D-6E8A-4147-A177-3AD203B41FA5}">
                      <a16:colId xmlns:a16="http://schemas.microsoft.com/office/drawing/2014/main" val="2392169764"/>
                    </a:ext>
                  </a:extLst>
                </a:gridCol>
                <a:gridCol w="905256">
                  <a:extLst>
                    <a:ext uri="{9D8B030D-6E8A-4147-A177-3AD203B41FA5}">
                      <a16:colId xmlns:a16="http://schemas.microsoft.com/office/drawing/2014/main" val="1118412821"/>
                    </a:ext>
                  </a:extLst>
                </a:gridCol>
                <a:gridCol w="905256">
                  <a:extLst>
                    <a:ext uri="{9D8B030D-6E8A-4147-A177-3AD203B41FA5}">
                      <a16:colId xmlns:a16="http://schemas.microsoft.com/office/drawing/2014/main" val="4035004404"/>
                    </a:ext>
                  </a:extLst>
                </a:gridCol>
                <a:gridCol w="905256">
                  <a:extLst>
                    <a:ext uri="{9D8B030D-6E8A-4147-A177-3AD203B41FA5}">
                      <a16:colId xmlns:a16="http://schemas.microsoft.com/office/drawing/2014/main" val="210240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366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- 2020-07-31 08:09:21</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Haji to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592451"/>
                  </a:ext>
                </a:extLst>
              </a:tr>
            </a:tbl>
          </a:graphicData>
        </a:graphic>
      </p:graphicFrame>
      <p:sp>
        <p:nvSpPr>
          <p:cNvPr id="4" name="Text Placeholder 3">
            <a:extLst>
              <a:ext uri="{FF2B5EF4-FFF2-40B4-BE49-F238E27FC236}">
                <a16:creationId xmlns:a16="http://schemas.microsoft.com/office/drawing/2014/main" id="{9D13C486-CA85-4F0C-A523-638ABF67A4A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60067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3579-5554-4EF8-A9E4-EC62453DEFC1}"/>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4F121D00-FA33-4C1B-BBD5-E938A0838EC9}"/>
              </a:ext>
            </a:extLst>
          </p:cNvPr>
          <p:cNvGraphicFramePr>
            <a:graphicFrameLocks noGrp="1"/>
          </p:cNvGraphicFramePr>
          <p:nvPr>
            <p:ph type="tbl" sz="quarter" idx="13"/>
            <p:extLst>
              <p:ext uri="{D42A27DB-BD31-4B8C-83A1-F6EECF244321}">
                <p14:modId xmlns:p14="http://schemas.microsoft.com/office/powerpoint/2010/main" val="1987687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9664024"/>
                    </a:ext>
                  </a:extLst>
                </a:gridCol>
                <a:gridCol w="905256">
                  <a:extLst>
                    <a:ext uri="{9D8B030D-6E8A-4147-A177-3AD203B41FA5}">
                      <a16:colId xmlns:a16="http://schemas.microsoft.com/office/drawing/2014/main" val="410889643"/>
                    </a:ext>
                  </a:extLst>
                </a:gridCol>
                <a:gridCol w="905256">
                  <a:extLst>
                    <a:ext uri="{9D8B030D-6E8A-4147-A177-3AD203B41FA5}">
                      <a16:colId xmlns:a16="http://schemas.microsoft.com/office/drawing/2014/main" val="50425625"/>
                    </a:ext>
                  </a:extLst>
                </a:gridCol>
                <a:gridCol w="905256">
                  <a:extLst>
                    <a:ext uri="{9D8B030D-6E8A-4147-A177-3AD203B41FA5}">
                      <a16:colId xmlns:a16="http://schemas.microsoft.com/office/drawing/2014/main" val="3734426241"/>
                    </a:ext>
                  </a:extLst>
                </a:gridCol>
                <a:gridCol w="905256">
                  <a:extLst>
                    <a:ext uri="{9D8B030D-6E8A-4147-A177-3AD203B41FA5}">
                      <a16:colId xmlns:a16="http://schemas.microsoft.com/office/drawing/2014/main" val="126312882"/>
                    </a:ext>
                  </a:extLst>
                </a:gridCol>
                <a:gridCol w="905256">
                  <a:extLst>
                    <a:ext uri="{9D8B030D-6E8A-4147-A177-3AD203B41FA5}">
                      <a16:colId xmlns:a16="http://schemas.microsoft.com/office/drawing/2014/main" val="393301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076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- 2020-07-23 14:02:45</a:t>
                      </a:r>
                      <a:r>
                        <a:rPr kumimoji="0" lang="en-US" sz="1000" b="0" i="0" u="none" strike="noStrike" kern="1200" cap="none" spc="0" normalizeH="0" baseline="0" noProof="0">
                          <a:ln>
                            <a:noFill/>
                          </a:ln>
                          <a:solidFill>
                            <a:prstClr val="black"/>
                          </a:solidFill>
                          <a:effectLst/>
                          <a:uLnTx/>
                          <a:uFillTx/>
                          <a:latin typeface="+mn-lt"/>
                          <a:ea typeface="+mn-ea"/>
                          <a:cs typeface="+mn-cs"/>
                        </a:rPr>
                        <a:t>
 SCS Cream Cheese Spread makes this fruit salad creamy and irresistible with its smooth texture and delicious taste!
Creamy Cinnamon Apple and Walnut Fruit Salad
Ingredients:
200g SCS Cream Cheese Spread
100g packed light brown sugar
2 tsp ground cinnamon
1/8 tsp ground nutmeg
245g light sour cream
1 tsp vanilla extract
1800g crisp, sweet apples
236ml cold water, for soaking apples
2 tbsp fresh lemon juice, for soaking apples
125g chopped walnuts
75g dried cranberries
Instructions:
1. For the dressing: In a mixing bowl using an electric hand mixer, whip together SCS Cream Cheese Spread, brown sugar, cinnamon and nutmeg on high speed until light and fluffy, about 3 minutes.
2. Add sour cream and vanilla and blend until combined. Chill until ready to serve salad.
3. Dice apples into cubes while cutting the core out. Put the apple cubes into the lemon water mixture and let them rest about 1 minute. Drain them on paper towels. This is to prevent the apples from browning. 
4. Transfer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2253814"/>
                  </a:ext>
                </a:extLst>
              </a:tr>
            </a:tbl>
          </a:graphicData>
        </a:graphic>
      </p:graphicFrame>
      <p:sp>
        <p:nvSpPr>
          <p:cNvPr id="4" name="Text Placeholder 3">
            <a:extLst>
              <a:ext uri="{FF2B5EF4-FFF2-40B4-BE49-F238E27FC236}">
                <a16:creationId xmlns:a16="http://schemas.microsoft.com/office/drawing/2014/main" id="{1206D578-5E8B-4AA9-AD51-5EEC51D48B0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158908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5ECE0-DC4D-45CB-AA65-7655ADECD849}"/>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714EDB14-FA8F-4234-B6B4-69C2372F103B}"/>
              </a:ext>
            </a:extLst>
          </p:cNvPr>
          <p:cNvGraphicFramePr>
            <a:graphicFrameLocks noGrp="1"/>
          </p:cNvGraphicFramePr>
          <p:nvPr>
            <p:ph type="tbl" sz="quarter" idx="13"/>
            <p:extLst>
              <p:ext uri="{D42A27DB-BD31-4B8C-83A1-F6EECF244321}">
                <p14:modId xmlns:p14="http://schemas.microsoft.com/office/powerpoint/2010/main" val="3264402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9762407"/>
                    </a:ext>
                  </a:extLst>
                </a:gridCol>
                <a:gridCol w="905256">
                  <a:extLst>
                    <a:ext uri="{9D8B030D-6E8A-4147-A177-3AD203B41FA5}">
                      <a16:colId xmlns:a16="http://schemas.microsoft.com/office/drawing/2014/main" val="553886738"/>
                    </a:ext>
                  </a:extLst>
                </a:gridCol>
                <a:gridCol w="905256">
                  <a:extLst>
                    <a:ext uri="{9D8B030D-6E8A-4147-A177-3AD203B41FA5}">
                      <a16:colId xmlns:a16="http://schemas.microsoft.com/office/drawing/2014/main" val="3824988715"/>
                    </a:ext>
                  </a:extLst>
                </a:gridCol>
                <a:gridCol w="905256">
                  <a:extLst>
                    <a:ext uri="{9D8B030D-6E8A-4147-A177-3AD203B41FA5}">
                      <a16:colId xmlns:a16="http://schemas.microsoft.com/office/drawing/2014/main" val="4090563295"/>
                    </a:ext>
                  </a:extLst>
                </a:gridCol>
                <a:gridCol w="905256">
                  <a:extLst>
                    <a:ext uri="{9D8B030D-6E8A-4147-A177-3AD203B41FA5}">
                      <a16:colId xmlns:a16="http://schemas.microsoft.com/office/drawing/2014/main" val="2491014784"/>
                    </a:ext>
                  </a:extLst>
                </a:gridCol>
                <a:gridCol w="905256">
                  <a:extLst>
                    <a:ext uri="{9D8B030D-6E8A-4147-A177-3AD203B41FA5}">
                      <a16:colId xmlns:a16="http://schemas.microsoft.com/office/drawing/2014/main" val="91742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4109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- 2020-07-15 14:30:48</a:t>
                      </a:r>
                      <a:r>
                        <a:rPr kumimoji="0" lang="en-US" sz="1000" b="0" i="0" u="none" strike="noStrike" kern="1200" cap="none" spc="0" normalizeH="0" baseline="0" noProof="0">
                          <a:ln>
                            <a:noFill/>
                          </a:ln>
                          <a:solidFill>
                            <a:prstClr val="black"/>
                          </a:solidFill>
                          <a:effectLst/>
                          <a:uLnTx/>
                          <a:uFillTx/>
                          <a:latin typeface="+mn-lt"/>
                          <a:ea typeface="+mn-ea"/>
                          <a:cs typeface="+mn-cs"/>
                        </a:rPr>
                        <a:t>
 Churned into perfection, SCS Butter is 100% pure grass-fed butter that gives it its signature rich and creamy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8256089"/>
                  </a:ext>
                </a:extLst>
              </a:tr>
            </a:tbl>
          </a:graphicData>
        </a:graphic>
      </p:graphicFrame>
      <p:sp>
        <p:nvSpPr>
          <p:cNvPr id="4" name="Text Placeholder 3">
            <a:extLst>
              <a:ext uri="{FF2B5EF4-FFF2-40B4-BE49-F238E27FC236}">
                <a16:creationId xmlns:a16="http://schemas.microsoft.com/office/drawing/2014/main" id="{25A24D99-4D36-4000-94C5-AAB6F5CE283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093572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F4145-92A5-4031-A7D7-F843139FC730}"/>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92F2F53C-EECF-4E16-A3B0-1E8D0CC98260}"/>
              </a:ext>
            </a:extLst>
          </p:cNvPr>
          <p:cNvGraphicFramePr>
            <a:graphicFrameLocks noGrp="1"/>
          </p:cNvGraphicFramePr>
          <p:nvPr>
            <p:ph type="chart" sz="quarter" idx="13"/>
            <p:extLst>
              <p:ext uri="{D42A27DB-BD31-4B8C-83A1-F6EECF244321}">
                <p14:modId xmlns:p14="http://schemas.microsoft.com/office/powerpoint/2010/main" val="3624538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42DA0-79BC-4FD0-BA47-5558085B4ECB}"/>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A672838D-7D57-47F3-B497-6EB011B09A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06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E7D08-9E4C-4FCB-BED2-9A8CC6DF9670}"/>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D2A88195-EDDA-4498-9A13-826F3F617D10}"/>
              </a:ext>
            </a:extLst>
          </p:cNvPr>
          <p:cNvGraphicFramePr>
            <a:graphicFrameLocks noGrp="1"/>
          </p:cNvGraphicFramePr>
          <p:nvPr>
            <p:ph type="chart" sz="quarter" idx="13"/>
            <p:extLst>
              <p:ext uri="{D42A27DB-BD31-4B8C-83A1-F6EECF244321}">
                <p14:modId xmlns:p14="http://schemas.microsoft.com/office/powerpoint/2010/main" val="1721069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7B1E1B-F218-48C4-9861-0AD4F4880706}"/>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1CDA7C1C-97D0-429E-A887-006924B247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9897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3445-241C-485C-BE20-2B792E14AB72}"/>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512AC89F-EABE-4F1F-AF63-560542B86A1D}"/>
              </a:ext>
            </a:extLst>
          </p:cNvPr>
          <p:cNvGraphicFramePr>
            <a:graphicFrameLocks noGrp="1"/>
          </p:cNvGraphicFramePr>
          <p:nvPr>
            <p:ph type="chart" sz="quarter" idx="13"/>
            <p:extLst>
              <p:ext uri="{D42A27DB-BD31-4B8C-83A1-F6EECF244321}">
                <p14:modId xmlns:p14="http://schemas.microsoft.com/office/powerpoint/2010/main" val="162280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F88889-0672-4CF0-97AC-9BC685F279EA}"/>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26DDA849-2BA2-44AD-981C-A3B7480C92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2707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ABA1-DCF1-4220-9199-94D225C17A3D}"/>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EFC5AF34-13D0-4A05-9E4B-23910579F4F8}"/>
              </a:ext>
            </a:extLst>
          </p:cNvPr>
          <p:cNvGraphicFramePr>
            <a:graphicFrameLocks noGrp="1"/>
          </p:cNvGraphicFramePr>
          <p:nvPr>
            <p:ph type="chart" sz="quarter" idx="13"/>
            <p:extLst>
              <p:ext uri="{D42A27DB-BD31-4B8C-83A1-F6EECF244321}">
                <p14:modId xmlns:p14="http://schemas.microsoft.com/office/powerpoint/2010/main" val="2566054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AA7846-0B80-4144-9204-631718A61539}"/>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5F2B1A2E-20DA-454E-A76D-A6DC115DB9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516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530DE-0C01-429A-AC09-4552A70A4D4D}"/>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04BEB525-6A82-4A06-85AF-0D92FD322D1E}"/>
              </a:ext>
            </a:extLst>
          </p:cNvPr>
          <p:cNvGraphicFramePr>
            <a:graphicFrameLocks noGrp="1"/>
          </p:cNvGraphicFramePr>
          <p:nvPr>
            <p:ph type="tbl" sz="quarter" idx="13"/>
            <p:extLst>
              <p:ext uri="{D42A27DB-BD31-4B8C-83A1-F6EECF244321}">
                <p14:modId xmlns:p14="http://schemas.microsoft.com/office/powerpoint/2010/main" val="106250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18322385"/>
                    </a:ext>
                  </a:extLst>
                </a:gridCol>
                <a:gridCol w="1645920">
                  <a:extLst>
                    <a:ext uri="{9D8B030D-6E8A-4147-A177-3AD203B41FA5}">
                      <a16:colId xmlns:a16="http://schemas.microsoft.com/office/drawing/2014/main" val="954711678"/>
                    </a:ext>
                  </a:extLst>
                </a:gridCol>
                <a:gridCol w="1645920">
                  <a:extLst>
                    <a:ext uri="{9D8B030D-6E8A-4147-A177-3AD203B41FA5}">
                      <a16:colId xmlns:a16="http://schemas.microsoft.com/office/drawing/2014/main" val="332018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9500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extLst>
                  <a:ext uri="{0D108BD9-81ED-4DB2-BD59-A6C34878D82A}">
                    <a16:rowId xmlns:a16="http://schemas.microsoft.com/office/drawing/2014/main" val="347260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157576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96137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79759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46597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92452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00418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36515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81156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445947645"/>
                  </a:ext>
                </a:extLst>
              </a:tr>
            </a:tbl>
          </a:graphicData>
        </a:graphic>
      </p:graphicFrame>
      <p:sp>
        <p:nvSpPr>
          <p:cNvPr id="4" name="Text Placeholder 3">
            <a:extLst>
              <a:ext uri="{FF2B5EF4-FFF2-40B4-BE49-F238E27FC236}">
                <a16:creationId xmlns:a16="http://schemas.microsoft.com/office/drawing/2014/main" id="{B5C668A0-C6BA-443F-85DF-A613778AF61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43992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D0CE-A655-4A2C-B2B6-A43E132D2C3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3CF3D0BB-6152-458F-ACE5-B2A935DED80A}"/>
              </a:ext>
            </a:extLst>
          </p:cNvPr>
          <p:cNvGraphicFramePr>
            <a:graphicFrameLocks noGrp="1"/>
          </p:cNvGraphicFramePr>
          <p:nvPr>
            <p:ph type="tbl" sz="quarter" idx="13"/>
            <p:extLst>
              <p:ext uri="{D42A27DB-BD31-4B8C-83A1-F6EECF244321}">
                <p14:modId xmlns:p14="http://schemas.microsoft.com/office/powerpoint/2010/main" val="2590075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5848705"/>
                    </a:ext>
                  </a:extLst>
                </a:gridCol>
                <a:gridCol w="1645920">
                  <a:extLst>
                    <a:ext uri="{9D8B030D-6E8A-4147-A177-3AD203B41FA5}">
                      <a16:colId xmlns:a16="http://schemas.microsoft.com/office/drawing/2014/main" val="1069862580"/>
                    </a:ext>
                  </a:extLst>
                </a:gridCol>
                <a:gridCol w="1645920">
                  <a:extLst>
                    <a:ext uri="{9D8B030D-6E8A-4147-A177-3AD203B41FA5}">
                      <a16:colId xmlns:a16="http://schemas.microsoft.com/office/drawing/2014/main" val="3746249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1504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79553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88487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61253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79111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4245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6274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75275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0665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2810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66928685"/>
                  </a:ext>
                </a:extLst>
              </a:tr>
            </a:tbl>
          </a:graphicData>
        </a:graphic>
      </p:graphicFrame>
      <p:sp>
        <p:nvSpPr>
          <p:cNvPr id="4" name="Text Placeholder 3">
            <a:extLst>
              <a:ext uri="{FF2B5EF4-FFF2-40B4-BE49-F238E27FC236}">
                <a16:creationId xmlns:a16="http://schemas.microsoft.com/office/drawing/2014/main" id="{DB6901F0-3983-442C-8568-FCAF671F921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364320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AAE55-12D5-4702-8F47-A878FFE8FC65}"/>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C7F558C9-9D66-4421-82FA-36FB2029208F}"/>
              </a:ext>
            </a:extLst>
          </p:cNvPr>
          <p:cNvGraphicFramePr>
            <a:graphicFrameLocks noGrp="1"/>
          </p:cNvGraphicFramePr>
          <p:nvPr>
            <p:ph type="tbl" sz="quarter" idx="13"/>
            <p:extLst>
              <p:ext uri="{D42A27DB-BD31-4B8C-83A1-F6EECF244321}">
                <p14:modId xmlns:p14="http://schemas.microsoft.com/office/powerpoint/2010/main" val="115831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89254549"/>
                    </a:ext>
                  </a:extLst>
                </a:gridCol>
                <a:gridCol w="1645920">
                  <a:extLst>
                    <a:ext uri="{9D8B030D-6E8A-4147-A177-3AD203B41FA5}">
                      <a16:colId xmlns:a16="http://schemas.microsoft.com/office/drawing/2014/main" val="746911715"/>
                    </a:ext>
                  </a:extLst>
                </a:gridCol>
                <a:gridCol w="1645920">
                  <a:extLst>
                    <a:ext uri="{9D8B030D-6E8A-4147-A177-3AD203B41FA5}">
                      <a16:colId xmlns:a16="http://schemas.microsoft.com/office/drawing/2014/main" val="151341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8995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5357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0655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2213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7952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55678148"/>
                  </a:ext>
                </a:extLst>
              </a:tr>
            </a:tbl>
          </a:graphicData>
        </a:graphic>
      </p:graphicFrame>
      <p:sp>
        <p:nvSpPr>
          <p:cNvPr id="4" name="Text Placeholder 3">
            <a:extLst>
              <a:ext uri="{FF2B5EF4-FFF2-40B4-BE49-F238E27FC236}">
                <a16:creationId xmlns:a16="http://schemas.microsoft.com/office/drawing/2014/main" id="{D874746F-267A-4A88-9D66-5A341544FCB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301277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926C2-71BB-4C76-B80C-682D9CB77FDC}"/>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B0C2FF15-3245-4E62-8913-4EDADA7E9CC7}"/>
              </a:ext>
            </a:extLst>
          </p:cNvPr>
          <p:cNvGraphicFramePr>
            <a:graphicFrameLocks noGrp="1"/>
          </p:cNvGraphicFramePr>
          <p:nvPr>
            <p:ph type="chart" sz="quarter" idx="13"/>
            <p:extLst>
              <p:ext uri="{D42A27DB-BD31-4B8C-83A1-F6EECF244321}">
                <p14:modId xmlns:p14="http://schemas.microsoft.com/office/powerpoint/2010/main" val="609540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334A12-F6EB-4AD6-8FE8-32974F35342F}"/>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E0ED9176-0798-4006-8AEE-AD233CC4B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769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329F-74DA-414C-A23B-A700DB417B2F}"/>
              </a:ext>
            </a:extLst>
          </p:cNvPr>
          <p:cNvSpPr>
            <a:spLocks noGrp="1"/>
          </p:cNvSpPr>
          <p:nvPr>
            <p:ph type="title"/>
          </p:nvPr>
        </p:nvSpPr>
        <p:spPr/>
        <p:txBody>
          <a:bodyPr/>
          <a:lstStyle/>
          <a:p>
            <a:r>
              <a:rPr lang="en-US"/>
              <a:t>Facebook Own Posts Table | SCS Dairy MY - 1 of 15</a:t>
            </a:r>
          </a:p>
        </p:txBody>
      </p:sp>
      <p:graphicFrame>
        <p:nvGraphicFramePr>
          <p:cNvPr id="5" name="Table Placeholder 4">
            <a:extLst>
              <a:ext uri="{FF2B5EF4-FFF2-40B4-BE49-F238E27FC236}">
                <a16:creationId xmlns:a16="http://schemas.microsoft.com/office/drawing/2014/main" id="{67B4455D-EDA0-4DC5-84CB-6EFB32FA8BAF}"/>
              </a:ext>
            </a:extLst>
          </p:cNvPr>
          <p:cNvGraphicFramePr>
            <a:graphicFrameLocks noGrp="1"/>
          </p:cNvGraphicFramePr>
          <p:nvPr>
            <p:ph type="tbl" sz="quarter" idx="13"/>
            <p:extLst>
              <p:ext uri="{D42A27DB-BD31-4B8C-83A1-F6EECF244321}">
                <p14:modId xmlns:p14="http://schemas.microsoft.com/office/powerpoint/2010/main" val="286534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87452209"/>
                    </a:ext>
                  </a:extLst>
                </a:gridCol>
                <a:gridCol w="740664">
                  <a:extLst>
                    <a:ext uri="{9D8B030D-6E8A-4147-A177-3AD203B41FA5}">
                      <a16:colId xmlns:a16="http://schemas.microsoft.com/office/drawing/2014/main" val="3709451881"/>
                    </a:ext>
                  </a:extLst>
                </a:gridCol>
                <a:gridCol w="740664">
                  <a:extLst>
                    <a:ext uri="{9D8B030D-6E8A-4147-A177-3AD203B41FA5}">
                      <a16:colId xmlns:a16="http://schemas.microsoft.com/office/drawing/2014/main" val="1400319063"/>
                    </a:ext>
                  </a:extLst>
                </a:gridCol>
                <a:gridCol w="740664">
                  <a:extLst>
                    <a:ext uri="{9D8B030D-6E8A-4147-A177-3AD203B41FA5}">
                      <a16:colId xmlns:a16="http://schemas.microsoft.com/office/drawing/2014/main" val="1268434386"/>
                    </a:ext>
                  </a:extLst>
                </a:gridCol>
                <a:gridCol w="740664">
                  <a:extLst>
                    <a:ext uri="{9D8B030D-6E8A-4147-A177-3AD203B41FA5}">
                      <a16:colId xmlns:a16="http://schemas.microsoft.com/office/drawing/2014/main" val="739822861"/>
                    </a:ext>
                  </a:extLst>
                </a:gridCol>
                <a:gridCol w="740664">
                  <a:extLst>
                    <a:ext uri="{9D8B030D-6E8A-4147-A177-3AD203B41FA5}">
                      <a16:colId xmlns:a16="http://schemas.microsoft.com/office/drawing/2014/main" val="3736973431"/>
                    </a:ext>
                  </a:extLst>
                </a:gridCol>
                <a:gridCol w="740664">
                  <a:extLst>
                    <a:ext uri="{9D8B030D-6E8A-4147-A177-3AD203B41FA5}">
                      <a16:colId xmlns:a16="http://schemas.microsoft.com/office/drawing/2014/main" val="1394040582"/>
                    </a:ext>
                  </a:extLst>
                </a:gridCol>
                <a:gridCol w="740664">
                  <a:extLst>
                    <a:ext uri="{9D8B030D-6E8A-4147-A177-3AD203B41FA5}">
                      <a16:colId xmlns:a16="http://schemas.microsoft.com/office/drawing/2014/main" val="2498172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1337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- 2020-07-31 08:09:21</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Haji to everyone!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70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- 2020-07-30 15:20:42</a:t>
                      </a:r>
                      <a:r>
                        <a:rPr kumimoji="0" lang="en-US" sz="1000" b="0" i="0" u="none" strike="noStrike" kern="1200" cap="none" spc="0" normalizeH="0" baseline="0" noProof="0">
                          <a:ln>
                            <a:noFill/>
                          </a:ln>
                          <a:solidFill>
                            <a:prstClr val="black"/>
                          </a:solidFill>
                          <a:effectLst/>
                          <a:uLnTx/>
                          <a:uFillTx/>
                          <a:latin typeface="+mn-lt"/>
                          <a:ea typeface="+mn-ea"/>
                          <a:cs typeface="+mn-cs"/>
                        </a:rPr>
                        <a:t>
 Butter your croissants with SCS Butter to give your tastebuds a real treat!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4429998"/>
                  </a:ext>
                </a:extLst>
              </a:tr>
            </a:tbl>
          </a:graphicData>
        </a:graphic>
      </p:graphicFrame>
      <p:sp>
        <p:nvSpPr>
          <p:cNvPr id="4" name="Text Placeholder 3">
            <a:extLst>
              <a:ext uri="{FF2B5EF4-FFF2-40B4-BE49-F238E27FC236}">
                <a16:creationId xmlns:a16="http://schemas.microsoft.com/office/drawing/2014/main" id="{84F99887-C686-4B58-A667-5718400D942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321614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1BAE-3051-4B8B-B8F0-6E29F4CA6926}"/>
              </a:ext>
            </a:extLst>
          </p:cNvPr>
          <p:cNvSpPr>
            <a:spLocks noGrp="1"/>
          </p:cNvSpPr>
          <p:nvPr>
            <p:ph type="title"/>
          </p:nvPr>
        </p:nvSpPr>
        <p:spPr/>
        <p:txBody>
          <a:bodyPr/>
          <a:lstStyle/>
          <a:p>
            <a:r>
              <a:rPr lang="en-US"/>
              <a:t>Facebook Own Posts Table | SCS Dairy MY - 2 of 15</a:t>
            </a:r>
          </a:p>
        </p:txBody>
      </p:sp>
      <p:graphicFrame>
        <p:nvGraphicFramePr>
          <p:cNvPr id="5" name="Table Placeholder 4">
            <a:extLst>
              <a:ext uri="{FF2B5EF4-FFF2-40B4-BE49-F238E27FC236}">
                <a16:creationId xmlns:a16="http://schemas.microsoft.com/office/drawing/2014/main" id="{3275026B-86C1-4B84-B335-FE4400202761}"/>
              </a:ext>
            </a:extLst>
          </p:cNvPr>
          <p:cNvGraphicFramePr>
            <a:graphicFrameLocks noGrp="1"/>
          </p:cNvGraphicFramePr>
          <p:nvPr>
            <p:ph type="tbl" sz="quarter" idx="13"/>
            <p:extLst>
              <p:ext uri="{D42A27DB-BD31-4B8C-83A1-F6EECF244321}">
                <p14:modId xmlns:p14="http://schemas.microsoft.com/office/powerpoint/2010/main" val="55377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89219753"/>
                    </a:ext>
                  </a:extLst>
                </a:gridCol>
                <a:gridCol w="740664">
                  <a:extLst>
                    <a:ext uri="{9D8B030D-6E8A-4147-A177-3AD203B41FA5}">
                      <a16:colId xmlns:a16="http://schemas.microsoft.com/office/drawing/2014/main" val="1564937510"/>
                    </a:ext>
                  </a:extLst>
                </a:gridCol>
                <a:gridCol w="740664">
                  <a:extLst>
                    <a:ext uri="{9D8B030D-6E8A-4147-A177-3AD203B41FA5}">
                      <a16:colId xmlns:a16="http://schemas.microsoft.com/office/drawing/2014/main" val="3447157164"/>
                    </a:ext>
                  </a:extLst>
                </a:gridCol>
                <a:gridCol w="740664">
                  <a:extLst>
                    <a:ext uri="{9D8B030D-6E8A-4147-A177-3AD203B41FA5}">
                      <a16:colId xmlns:a16="http://schemas.microsoft.com/office/drawing/2014/main" val="999879422"/>
                    </a:ext>
                  </a:extLst>
                </a:gridCol>
                <a:gridCol w="740664">
                  <a:extLst>
                    <a:ext uri="{9D8B030D-6E8A-4147-A177-3AD203B41FA5}">
                      <a16:colId xmlns:a16="http://schemas.microsoft.com/office/drawing/2014/main" val="2338451697"/>
                    </a:ext>
                  </a:extLst>
                </a:gridCol>
                <a:gridCol w="740664">
                  <a:extLst>
                    <a:ext uri="{9D8B030D-6E8A-4147-A177-3AD203B41FA5}">
                      <a16:colId xmlns:a16="http://schemas.microsoft.com/office/drawing/2014/main" val="2019595697"/>
                    </a:ext>
                  </a:extLst>
                </a:gridCol>
                <a:gridCol w="740664">
                  <a:extLst>
                    <a:ext uri="{9D8B030D-6E8A-4147-A177-3AD203B41FA5}">
                      <a16:colId xmlns:a16="http://schemas.microsoft.com/office/drawing/2014/main" val="846818816"/>
                    </a:ext>
                  </a:extLst>
                </a:gridCol>
                <a:gridCol w="740664">
                  <a:extLst>
                    <a:ext uri="{9D8B030D-6E8A-4147-A177-3AD203B41FA5}">
                      <a16:colId xmlns:a16="http://schemas.microsoft.com/office/drawing/2014/main" val="211608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3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- 2020-07-29 11:47:10</a:t>
                      </a:r>
                      <a:r>
                        <a:rPr kumimoji="0" lang="en-US" sz="1000" b="0" i="0" u="none" strike="noStrike" kern="1200" cap="none" spc="0" normalizeH="0" baseline="0" noProof="0">
                          <a:ln>
                            <a:noFill/>
                          </a:ln>
                          <a:solidFill>
                            <a:prstClr val="black"/>
                          </a:solidFill>
                          <a:effectLst/>
                          <a:uLnTx/>
                          <a:uFillTx/>
                          <a:latin typeface="+mn-lt"/>
                          <a:ea typeface="+mn-ea"/>
                          <a:cs typeface="+mn-cs"/>
                        </a:rPr>
                        <a:t>
 Love ondeh-ondeh? Add more flavour to your Hari Raya Haji celebrations with this delicious Ondeh-Ondeh cake. Pandan Swiss meringue buttercream icing made with SCS Unsalted Butter, coated with dried coconut flakes and layered inside with gula melaka filling make this cake simply delectable!
Ondeh-Ondeh Cake
Ingredients for sponge cake: 
110g cake flour or all purpose flour
½ tsp double action baking powder 
½ tsp salt
5 nos eggs
40ml water
1 tsp pandan paste
50ml vegetable oil 
50g coconut cream
Ingredients for filling:
250g gula melaka, finely chopped
100ml water
5 pcs pandan leaves
250g fresh grated coconut
½ tsp salt
Ingredients for Italian meringue buttercream:
400g SCS Unsalted Butter (softened)
200g granulated sugar
100ml water
100g egg whites
Instructions for sponge cake:
1. In a mixing bowl, whisk cake flour, baking powder, salt, eggs, water and pandan paste on maximum speed for 7-10 minutes until the batter turns pale green, fluffy and thick.
2. Reduce to speed 1 and gradu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32304276"/>
                  </a:ext>
                </a:extLst>
              </a:tr>
            </a:tbl>
          </a:graphicData>
        </a:graphic>
      </p:graphicFrame>
      <p:sp>
        <p:nvSpPr>
          <p:cNvPr id="4" name="Text Placeholder 3">
            <a:extLst>
              <a:ext uri="{FF2B5EF4-FFF2-40B4-BE49-F238E27FC236}">
                <a16:creationId xmlns:a16="http://schemas.microsoft.com/office/drawing/2014/main" id="{1D638EE0-EB42-45BB-BA42-E389686CE6E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90294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3E853-4296-4B63-82CB-3C230912EC37}"/>
              </a:ext>
            </a:extLst>
          </p:cNvPr>
          <p:cNvSpPr>
            <a:spLocks noGrp="1"/>
          </p:cNvSpPr>
          <p:nvPr>
            <p:ph type="title"/>
          </p:nvPr>
        </p:nvSpPr>
        <p:spPr/>
        <p:txBody>
          <a:bodyPr/>
          <a:lstStyle/>
          <a:p>
            <a:r>
              <a:rPr lang="en-US"/>
              <a:t>Facebook Own Posts Table | SCS Dairy MY - 3 of 15</a:t>
            </a:r>
          </a:p>
        </p:txBody>
      </p:sp>
      <p:graphicFrame>
        <p:nvGraphicFramePr>
          <p:cNvPr id="5" name="Table Placeholder 4">
            <a:extLst>
              <a:ext uri="{FF2B5EF4-FFF2-40B4-BE49-F238E27FC236}">
                <a16:creationId xmlns:a16="http://schemas.microsoft.com/office/drawing/2014/main" id="{8F911048-7B51-4003-9769-554B13B41510}"/>
              </a:ext>
            </a:extLst>
          </p:cNvPr>
          <p:cNvGraphicFramePr>
            <a:graphicFrameLocks noGrp="1"/>
          </p:cNvGraphicFramePr>
          <p:nvPr>
            <p:ph type="tbl" sz="quarter" idx="13"/>
            <p:extLst>
              <p:ext uri="{D42A27DB-BD31-4B8C-83A1-F6EECF244321}">
                <p14:modId xmlns:p14="http://schemas.microsoft.com/office/powerpoint/2010/main" val="3446289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24077390"/>
                    </a:ext>
                  </a:extLst>
                </a:gridCol>
                <a:gridCol w="740664">
                  <a:extLst>
                    <a:ext uri="{9D8B030D-6E8A-4147-A177-3AD203B41FA5}">
                      <a16:colId xmlns:a16="http://schemas.microsoft.com/office/drawing/2014/main" val="2459276042"/>
                    </a:ext>
                  </a:extLst>
                </a:gridCol>
                <a:gridCol w="740664">
                  <a:extLst>
                    <a:ext uri="{9D8B030D-6E8A-4147-A177-3AD203B41FA5}">
                      <a16:colId xmlns:a16="http://schemas.microsoft.com/office/drawing/2014/main" val="1704875921"/>
                    </a:ext>
                  </a:extLst>
                </a:gridCol>
                <a:gridCol w="740664">
                  <a:extLst>
                    <a:ext uri="{9D8B030D-6E8A-4147-A177-3AD203B41FA5}">
                      <a16:colId xmlns:a16="http://schemas.microsoft.com/office/drawing/2014/main" val="1431641113"/>
                    </a:ext>
                  </a:extLst>
                </a:gridCol>
                <a:gridCol w="740664">
                  <a:extLst>
                    <a:ext uri="{9D8B030D-6E8A-4147-A177-3AD203B41FA5}">
                      <a16:colId xmlns:a16="http://schemas.microsoft.com/office/drawing/2014/main" val="2135418623"/>
                    </a:ext>
                  </a:extLst>
                </a:gridCol>
                <a:gridCol w="740664">
                  <a:extLst>
                    <a:ext uri="{9D8B030D-6E8A-4147-A177-3AD203B41FA5}">
                      <a16:colId xmlns:a16="http://schemas.microsoft.com/office/drawing/2014/main" val="838776903"/>
                    </a:ext>
                  </a:extLst>
                </a:gridCol>
                <a:gridCol w="740664">
                  <a:extLst>
                    <a:ext uri="{9D8B030D-6E8A-4147-A177-3AD203B41FA5}">
                      <a16:colId xmlns:a16="http://schemas.microsoft.com/office/drawing/2014/main" val="4011874403"/>
                    </a:ext>
                  </a:extLst>
                </a:gridCol>
                <a:gridCol w="740664">
                  <a:extLst>
                    <a:ext uri="{9D8B030D-6E8A-4147-A177-3AD203B41FA5}">
                      <a16:colId xmlns:a16="http://schemas.microsoft.com/office/drawing/2014/main" val="1750763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721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- 2020-07-25 22:08:21</a:t>
                      </a:r>
                      <a:r>
                        <a:rPr kumimoji="0" lang="en-US" sz="1000" b="0" i="0" u="none" strike="noStrike" kern="1200" cap="none" spc="0" normalizeH="0" baseline="0" noProof="0">
                          <a:ln>
                            <a:noFill/>
                          </a:ln>
                          <a:solidFill>
                            <a:prstClr val="black"/>
                          </a:solidFill>
                          <a:effectLst/>
                          <a:uLnTx/>
                          <a:uFillTx/>
                          <a:latin typeface="+mn-lt"/>
                          <a:ea typeface="+mn-ea"/>
                          <a:cs typeface="+mn-cs"/>
                        </a:rPr>
                        <a:t>
 Check out how much Emma Ma'embong enjoys SCS Extra Virgin Olive Oil Spreadable Butter on her toast for breakfast! Perfect way to start your mornings! 😋
[Contest] If you have not joined our WhatsApp &amp; Menang contest, join now by clicking this link: https://wa.me/60194082600 and stand a chance to win RM20,000 worth of prizes!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539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- 2020-07-25 12:28:52</a:t>
                      </a:r>
                      <a:r>
                        <a:rPr kumimoji="0" lang="en-US" sz="1000" b="0" i="0" u="none" strike="noStrike" kern="1200" cap="none" spc="0" normalizeH="0" baseline="0" noProof="0">
                          <a:ln>
                            <a:noFill/>
                          </a:ln>
                          <a:solidFill>
                            <a:prstClr val="black"/>
                          </a:solidFill>
                          <a:effectLst/>
                          <a:uLnTx/>
                          <a:uFillTx/>
                          <a:latin typeface="+mn-lt"/>
                          <a:ea typeface="+mn-ea"/>
                          <a:cs typeface="+mn-cs"/>
                        </a:rPr>
                        <a:t>
 To get the most reliable browning of pie crust bottoms, metal pie pans are your best bet. The metal pans are the better conductors of heat compared to glass and ceramic pans. If you’re using a glass pie pan, position the oven rack down closer to the heating element so the bottom can cook through more easily. Ceramic pie pans are beautiful but poor conductors of heat, and more likely to give you a soggy bottomed pie.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6475918"/>
                  </a:ext>
                </a:extLst>
              </a:tr>
            </a:tbl>
          </a:graphicData>
        </a:graphic>
      </p:graphicFrame>
      <p:sp>
        <p:nvSpPr>
          <p:cNvPr id="4" name="Text Placeholder 3">
            <a:extLst>
              <a:ext uri="{FF2B5EF4-FFF2-40B4-BE49-F238E27FC236}">
                <a16:creationId xmlns:a16="http://schemas.microsoft.com/office/drawing/2014/main" id="{7CA076F0-DBE8-4773-A207-9F8B53E077F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1380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CD88A-31F1-4E59-B8C4-9E97AB1076F7}"/>
              </a:ext>
            </a:extLst>
          </p:cNvPr>
          <p:cNvSpPr>
            <a:spLocks noGrp="1"/>
          </p:cNvSpPr>
          <p:nvPr>
            <p:ph type="title"/>
          </p:nvPr>
        </p:nvSpPr>
        <p:spPr/>
        <p:txBody>
          <a:bodyPr/>
          <a:lstStyle/>
          <a:p>
            <a:r>
              <a:rPr lang="en-US"/>
              <a:t>Facebook Own Posts Table | SCS Dairy MY - 4 of 15</a:t>
            </a:r>
          </a:p>
        </p:txBody>
      </p:sp>
      <p:graphicFrame>
        <p:nvGraphicFramePr>
          <p:cNvPr id="5" name="Table Placeholder 4">
            <a:extLst>
              <a:ext uri="{FF2B5EF4-FFF2-40B4-BE49-F238E27FC236}">
                <a16:creationId xmlns:a16="http://schemas.microsoft.com/office/drawing/2014/main" id="{BBC27257-6927-4493-BDC2-DB5A614DD2BA}"/>
              </a:ext>
            </a:extLst>
          </p:cNvPr>
          <p:cNvGraphicFramePr>
            <a:graphicFrameLocks noGrp="1"/>
          </p:cNvGraphicFramePr>
          <p:nvPr>
            <p:ph type="tbl" sz="quarter" idx="13"/>
            <p:extLst>
              <p:ext uri="{D42A27DB-BD31-4B8C-83A1-F6EECF244321}">
                <p14:modId xmlns:p14="http://schemas.microsoft.com/office/powerpoint/2010/main" val="424326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00299678"/>
                    </a:ext>
                  </a:extLst>
                </a:gridCol>
                <a:gridCol w="740664">
                  <a:extLst>
                    <a:ext uri="{9D8B030D-6E8A-4147-A177-3AD203B41FA5}">
                      <a16:colId xmlns:a16="http://schemas.microsoft.com/office/drawing/2014/main" val="1923285312"/>
                    </a:ext>
                  </a:extLst>
                </a:gridCol>
                <a:gridCol w="740664">
                  <a:extLst>
                    <a:ext uri="{9D8B030D-6E8A-4147-A177-3AD203B41FA5}">
                      <a16:colId xmlns:a16="http://schemas.microsoft.com/office/drawing/2014/main" val="1912173755"/>
                    </a:ext>
                  </a:extLst>
                </a:gridCol>
                <a:gridCol w="740664">
                  <a:extLst>
                    <a:ext uri="{9D8B030D-6E8A-4147-A177-3AD203B41FA5}">
                      <a16:colId xmlns:a16="http://schemas.microsoft.com/office/drawing/2014/main" val="2272488216"/>
                    </a:ext>
                  </a:extLst>
                </a:gridCol>
                <a:gridCol w="740664">
                  <a:extLst>
                    <a:ext uri="{9D8B030D-6E8A-4147-A177-3AD203B41FA5}">
                      <a16:colId xmlns:a16="http://schemas.microsoft.com/office/drawing/2014/main" val="4056172076"/>
                    </a:ext>
                  </a:extLst>
                </a:gridCol>
                <a:gridCol w="740664">
                  <a:extLst>
                    <a:ext uri="{9D8B030D-6E8A-4147-A177-3AD203B41FA5}">
                      <a16:colId xmlns:a16="http://schemas.microsoft.com/office/drawing/2014/main" val="759210541"/>
                    </a:ext>
                  </a:extLst>
                </a:gridCol>
                <a:gridCol w="740664">
                  <a:extLst>
                    <a:ext uri="{9D8B030D-6E8A-4147-A177-3AD203B41FA5}">
                      <a16:colId xmlns:a16="http://schemas.microsoft.com/office/drawing/2014/main" val="2940183569"/>
                    </a:ext>
                  </a:extLst>
                </a:gridCol>
                <a:gridCol w="740664">
                  <a:extLst>
                    <a:ext uri="{9D8B030D-6E8A-4147-A177-3AD203B41FA5}">
                      <a16:colId xmlns:a16="http://schemas.microsoft.com/office/drawing/2014/main" val="209511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777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- 2020-07-24 12:15:00</a:t>
                      </a:r>
                      <a:r>
                        <a:rPr kumimoji="0" lang="en-US" sz="1000" b="0" i="0" u="none" strike="noStrike" kern="1200" cap="none" spc="0" normalizeH="0" baseline="0" noProof="0">
                          <a:ln>
                            <a:noFill/>
                          </a:ln>
                          <a:solidFill>
                            <a:prstClr val="black"/>
                          </a:solidFill>
                          <a:effectLst/>
                          <a:uLnTx/>
                          <a:uFillTx/>
                          <a:latin typeface="+mn-lt"/>
                          <a:ea typeface="+mn-ea"/>
                          <a:cs typeface="+mn-cs"/>
                        </a:rPr>
                        <a:t>
 RM20,000 worth of prizes are up for grabs now! Join our #yobickxSCS WhatsApp &amp; Menang contest with the simple steps below and you could be the lucky winner. 
What are you waiting for? Just click on this link to join now: https://wa.me/60194082600
Participating outlets: AEON, AEON Big, Mydin and Giant.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5607137"/>
                  </a:ext>
                </a:extLst>
              </a:tr>
            </a:tbl>
          </a:graphicData>
        </a:graphic>
      </p:graphicFrame>
      <p:sp>
        <p:nvSpPr>
          <p:cNvPr id="4" name="Text Placeholder 3">
            <a:extLst>
              <a:ext uri="{FF2B5EF4-FFF2-40B4-BE49-F238E27FC236}">
                <a16:creationId xmlns:a16="http://schemas.microsoft.com/office/drawing/2014/main" id="{D965CCE6-4111-4931-B4AD-3DC0FF2BE44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61927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CAEDC-A75F-4B95-808E-028EE7F5C9C1}"/>
              </a:ext>
            </a:extLst>
          </p:cNvPr>
          <p:cNvSpPr>
            <a:spLocks noGrp="1"/>
          </p:cNvSpPr>
          <p:nvPr>
            <p:ph type="title"/>
          </p:nvPr>
        </p:nvSpPr>
        <p:spPr/>
        <p:txBody>
          <a:bodyPr/>
          <a:lstStyle/>
          <a:p>
            <a:r>
              <a:rPr lang="en-US"/>
              <a:t>Facebook Own Posts Table | SCS Dairy MY - 5 of 15</a:t>
            </a:r>
          </a:p>
        </p:txBody>
      </p:sp>
      <p:graphicFrame>
        <p:nvGraphicFramePr>
          <p:cNvPr id="5" name="Table Placeholder 4">
            <a:extLst>
              <a:ext uri="{FF2B5EF4-FFF2-40B4-BE49-F238E27FC236}">
                <a16:creationId xmlns:a16="http://schemas.microsoft.com/office/drawing/2014/main" id="{6F6034E2-AC78-4256-AD6C-EA46B856497D}"/>
              </a:ext>
            </a:extLst>
          </p:cNvPr>
          <p:cNvGraphicFramePr>
            <a:graphicFrameLocks noGrp="1"/>
          </p:cNvGraphicFramePr>
          <p:nvPr>
            <p:ph type="tbl" sz="quarter" idx="13"/>
            <p:extLst>
              <p:ext uri="{D42A27DB-BD31-4B8C-83A1-F6EECF244321}">
                <p14:modId xmlns:p14="http://schemas.microsoft.com/office/powerpoint/2010/main" val="2951736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97301080"/>
                    </a:ext>
                  </a:extLst>
                </a:gridCol>
                <a:gridCol w="740664">
                  <a:extLst>
                    <a:ext uri="{9D8B030D-6E8A-4147-A177-3AD203B41FA5}">
                      <a16:colId xmlns:a16="http://schemas.microsoft.com/office/drawing/2014/main" val="866733996"/>
                    </a:ext>
                  </a:extLst>
                </a:gridCol>
                <a:gridCol w="740664">
                  <a:extLst>
                    <a:ext uri="{9D8B030D-6E8A-4147-A177-3AD203B41FA5}">
                      <a16:colId xmlns:a16="http://schemas.microsoft.com/office/drawing/2014/main" val="4042517800"/>
                    </a:ext>
                  </a:extLst>
                </a:gridCol>
                <a:gridCol w="740664">
                  <a:extLst>
                    <a:ext uri="{9D8B030D-6E8A-4147-A177-3AD203B41FA5}">
                      <a16:colId xmlns:a16="http://schemas.microsoft.com/office/drawing/2014/main" val="3248516113"/>
                    </a:ext>
                  </a:extLst>
                </a:gridCol>
                <a:gridCol w="740664">
                  <a:extLst>
                    <a:ext uri="{9D8B030D-6E8A-4147-A177-3AD203B41FA5}">
                      <a16:colId xmlns:a16="http://schemas.microsoft.com/office/drawing/2014/main" val="3653472713"/>
                    </a:ext>
                  </a:extLst>
                </a:gridCol>
                <a:gridCol w="740664">
                  <a:extLst>
                    <a:ext uri="{9D8B030D-6E8A-4147-A177-3AD203B41FA5}">
                      <a16:colId xmlns:a16="http://schemas.microsoft.com/office/drawing/2014/main" val="2016509913"/>
                    </a:ext>
                  </a:extLst>
                </a:gridCol>
                <a:gridCol w="740664">
                  <a:extLst>
                    <a:ext uri="{9D8B030D-6E8A-4147-A177-3AD203B41FA5}">
                      <a16:colId xmlns:a16="http://schemas.microsoft.com/office/drawing/2014/main" val="86702088"/>
                    </a:ext>
                  </a:extLst>
                </a:gridCol>
                <a:gridCol w="740664">
                  <a:extLst>
                    <a:ext uri="{9D8B030D-6E8A-4147-A177-3AD203B41FA5}">
                      <a16:colId xmlns:a16="http://schemas.microsoft.com/office/drawing/2014/main" val="2209560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211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- 2020-07-23 14:02:45</a:t>
                      </a:r>
                      <a:r>
                        <a:rPr kumimoji="0" lang="en-US" sz="1000" b="0" i="0" u="none" strike="noStrike" kern="1200" cap="none" spc="0" normalizeH="0" baseline="0" noProof="0">
                          <a:ln>
                            <a:noFill/>
                          </a:ln>
                          <a:solidFill>
                            <a:prstClr val="black"/>
                          </a:solidFill>
                          <a:effectLst/>
                          <a:uLnTx/>
                          <a:uFillTx/>
                          <a:latin typeface="+mn-lt"/>
                          <a:ea typeface="+mn-ea"/>
                          <a:cs typeface="+mn-cs"/>
                        </a:rPr>
                        <a:t>
 SCS Cream Cheese Spread makes this fruit salad creamy and irresistible with its smooth texture and delicious taste!
Creamy Cinnamon Apple and Walnut Fruit Salad
Ingredients:
200g SCS Cream Cheese Spread
100g packed light brown sugar
2 tsp ground cinnamon
1/8 tsp ground nutmeg
245g light sour cream
1 tsp vanilla extract
1800g crisp, sweet apples
236ml cold water, for soaking apples
2 tbsp fresh lemon juice, for soaking apples
125g chopped walnuts
75g dried cranberries
Instructions:
1. For the dressing: In a mixing bowl using an electric hand mixer, whip together SCS Cream Cheese Spread, brown sugar, cinnamon and nutmeg on high speed until light and fluffy, about 3 minutes.
2. Add sour cream and vanilla and blend until combined. Chill until ready to serve salad.
3. Dice apples into cubes while cutting the core out. Put the apple cubes into the lemon water mixture and let them rest about 1 minute. Drain them on paper towels. This is to prevent the apples from browning. 
4. Transfer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3663843"/>
                  </a:ext>
                </a:extLst>
              </a:tr>
            </a:tbl>
          </a:graphicData>
        </a:graphic>
      </p:graphicFrame>
      <p:sp>
        <p:nvSpPr>
          <p:cNvPr id="4" name="Text Placeholder 3">
            <a:extLst>
              <a:ext uri="{FF2B5EF4-FFF2-40B4-BE49-F238E27FC236}">
                <a16:creationId xmlns:a16="http://schemas.microsoft.com/office/drawing/2014/main" id="{96AB32C4-74E9-4C12-978C-7556FF311FE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71875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66EC8-5F43-4C2B-9368-EDE84336838D}"/>
              </a:ext>
            </a:extLst>
          </p:cNvPr>
          <p:cNvSpPr>
            <a:spLocks noGrp="1"/>
          </p:cNvSpPr>
          <p:nvPr>
            <p:ph type="title"/>
          </p:nvPr>
        </p:nvSpPr>
        <p:spPr/>
        <p:txBody>
          <a:bodyPr/>
          <a:lstStyle/>
          <a:p>
            <a:r>
              <a:rPr lang="en-US"/>
              <a:t>Facebook Own Posts Table | SCS Dairy MY - 6 of 15</a:t>
            </a:r>
          </a:p>
        </p:txBody>
      </p:sp>
      <p:graphicFrame>
        <p:nvGraphicFramePr>
          <p:cNvPr id="5" name="Table Placeholder 4">
            <a:extLst>
              <a:ext uri="{FF2B5EF4-FFF2-40B4-BE49-F238E27FC236}">
                <a16:creationId xmlns:a16="http://schemas.microsoft.com/office/drawing/2014/main" id="{79A57B3B-C8A4-4B70-898B-3EAFEB96441E}"/>
              </a:ext>
            </a:extLst>
          </p:cNvPr>
          <p:cNvGraphicFramePr>
            <a:graphicFrameLocks noGrp="1"/>
          </p:cNvGraphicFramePr>
          <p:nvPr>
            <p:ph type="tbl" sz="quarter" idx="13"/>
            <p:extLst>
              <p:ext uri="{D42A27DB-BD31-4B8C-83A1-F6EECF244321}">
                <p14:modId xmlns:p14="http://schemas.microsoft.com/office/powerpoint/2010/main" val="157132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3238641"/>
                    </a:ext>
                  </a:extLst>
                </a:gridCol>
                <a:gridCol w="740664">
                  <a:extLst>
                    <a:ext uri="{9D8B030D-6E8A-4147-A177-3AD203B41FA5}">
                      <a16:colId xmlns:a16="http://schemas.microsoft.com/office/drawing/2014/main" val="3079750118"/>
                    </a:ext>
                  </a:extLst>
                </a:gridCol>
                <a:gridCol w="740664">
                  <a:extLst>
                    <a:ext uri="{9D8B030D-6E8A-4147-A177-3AD203B41FA5}">
                      <a16:colId xmlns:a16="http://schemas.microsoft.com/office/drawing/2014/main" val="1360532262"/>
                    </a:ext>
                  </a:extLst>
                </a:gridCol>
                <a:gridCol w="740664">
                  <a:extLst>
                    <a:ext uri="{9D8B030D-6E8A-4147-A177-3AD203B41FA5}">
                      <a16:colId xmlns:a16="http://schemas.microsoft.com/office/drawing/2014/main" val="815604849"/>
                    </a:ext>
                  </a:extLst>
                </a:gridCol>
                <a:gridCol w="740664">
                  <a:extLst>
                    <a:ext uri="{9D8B030D-6E8A-4147-A177-3AD203B41FA5}">
                      <a16:colId xmlns:a16="http://schemas.microsoft.com/office/drawing/2014/main" val="568753059"/>
                    </a:ext>
                  </a:extLst>
                </a:gridCol>
                <a:gridCol w="740664">
                  <a:extLst>
                    <a:ext uri="{9D8B030D-6E8A-4147-A177-3AD203B41FA5}">
                      <a16:colId xmlns:a16="http://schemas.microsoft.com/office/drawing/2014/main" val="1537264770"/>
                    </a:ext>
                  </a:extLst>
                </a:gridCol>
                <a:gridCol w="740664">
                  <a:extLst>
                    <a:ext uri="{9D8B030D-6E8A-4147-A177-3AD203B41FA5}">
                      <a16:colId xmlns:a16="http://schemas.microsoft.com/office/drawing/2014/main" val="1228213732"/>
                    </a:ext>
                  </a:extLst>
                </a:gridCol>
                <a:gridCol w="740664">
                  <a:extLst>
                    <a:ext uri="{9D8B030D-6E8A-4147-A177-3AD203B41FA5}">
                      <a16:colId xmlns:a16="http://schemas.microsoft.com/office/drawing/2014/main" val="1897209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413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- 2020-07-21 11:45:01</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Cream Puffs made with SCS Salted Butter and yobick Original will simply melt in your mouth!
Remember to join our #yobickxSCS WhatsApp &amp; Menang contest and stand a chance to win RM20,000 worth of prizes! 
Click on this link to join now: https://wa.me/60194082600  
Cream Puff with Custard Filling
Ingredients for Cream Puff Base:
125g SCS Salted Butter
250ml water 
5g salt
1½ tsp baking powder
150g flour
2 egg yolks
3 whole eggs
Ingredients for Custard Filling:
15g SCS Salted Butter
200ml yobick Original
2 egg yolks
50g sugar
20g flour
200ml whipping cream
Instructions:
Cream Puff Base Method:
1. Pour water, salt, baking powder and SCS Salted Butter into a saucepan and bring to a boil. Add flour and stir thoroughly until well combined.
2. Remove the batter from heat and let it cool. Transfer into a mixer and beat slowly. Add egg yolks and then whole eggs, one at a time until well combined. Pour the batter into a piping bag with nozzle and pipe it on a baking tray.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0694288"/>
                  </a:ext>
                </a:extLst>
              </a:tr>
            </a:tbl>
          </a:graphicData>
        </a:graphic>
      </p:graphicFrame>
      <p:sp>
        <p:nvSpPr>
          <p:cNvPr id="4" name="Text Placeholder 3">
            <a:extLst>
              <a:ext uri="{FF2B5EF4-FFF2-40B4-BE49-F238E27FC236}">
                <a16:creationId xmlns:a16="http://schemas.microsoft.com/office/drawing/2014/main" id="{7F04301F-93E8-4C3F-986D-962E78AA2E34}"/>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822895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1660A-CD71-40EB-911E-75415F5F6D1B}"/>
              </a:ext>
            </a:extLst>
          </p:cNvPr>
          <p:cNvSpPr>
            <a:spLocks noGrp="1"/>
          </p:cNvSpPr>
          <p:nvPr>
            <p:ph type="title"/>
          </p:nvPr>
        </p:nvSpPr>
        <p:spPr/>
        <p:txBody>
          <a:bodyPr/>
          <a:lstStyle/>
          <a:p>
            <a:r>
              <a:rPr lang="en-US"/>
              <a:t>Facebook Own Posts Table | SCS Dairy MY - 7 of 15</a:t>
            </a:r>
          </a:p>
        </p:txBody>
      </p:sp>
      <p:graphicFrame>
        <p:nvGraphicFramePr>
          <p:cNvPr id="5" name="Table Placeholder 4">
            <a:extLst>
              <a:ext uri="{FF2B5EF4-FFF2-40B4-BE49-F238E27FC236}">
                <a16:creationId xmlns:a16="http://schemas.microsoft.com/office/drawing/2014/main" id="{23E4DA48-6964-449E-8A4D-2D1AD01F5FBB}"/>
              </a:ext>
            </a:extLst>
          </p:cNvPr>
          <p:cNvGraphicFramePr>
            <a:graphicFrameLocks noGrp="1"/>
          </p:cNvGraphicFramePr>
          <p:nvPr>
            <p:ph type="tbl" sz="quarter" idx="13"/>
            <p:extLst>
              <p:ext uri="{D42A27DB-BD31-4B8C-83A1-F6EECF244321}">
                <p14:modId xmlns:p14="http://schemas.microsoft.com/office/powerpoint/2010/main" val="1038929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3761471"/>
                    </a:ext>
                  </a:extLst>
                </a:gridCol>
                <a:gridCol w="740664">
                  <a:extLst>
                    <a:ext uri="{9D8B030D-6E8A-4147-A177-3AD203B41FA5}">
                      <a16:colId xmlns:a16="http://schemas.microsoft.com/office/drawing/2014/main" val="2257537791"/>
                    </a:ext>
                  </a:extLst>
                </a:gridCol>
                <a:gridCol w="740664">
                  <a:extLst>
                    <a:ext uri="{9D8B030D-6E8A-4147-A177-3AD203B41FA5}">
                      <a16:colId xmlns:a16="http://schemas.microsoft.com/office/drawing/2014/main" val="2713908107"/>
                    </a:ext>
                  </a:extLst>
                </a:gridCol>
                <a:gridCol w="740664">
                  <a:extLst>
                    <a:ext uri="{9D8B030D-6E8A-4147-A177-3AD203B41FA5}">
                      <a16:colId xmlns:a16="http://schemas.microsoft.com/office/drawing/2014/main" val="4168884403"/>
                    </a:ext>
                  </a:extLst>
                </a:gridCol>
                <a:gridCol w="740664">
                  <a:extLst>
                    <a:ext uri="{9D8B030D-6E8A-4147-A177-3AD203B41FA5}">
                      <a16:colId xmlns:a16="http://schemas.microsoft.com/office/drawing/2014/main" val="989492718"/>
                    </a:ext>
                  </a:extLst>
                </a:gridCol>
                <a:gridCol w="740664">
                  <a:extLst>
                    <a:ext uri="{9D8B030D-6E8A-4147-A177-3AD203B41FA5}">
                      <a16:colId xmlns:a16="http://schemas.microsoft.com/office/drawing/2014/main" val="3129689602"/>
                    </a:ext>
                  </a:extLst>
                </a:gridCol>
                <a:gridCol w="740664">
                  <a:extLst>
                    <a:ext uri="{9D8B030D-6E8A-4147-A177-3AD203B41FA5}">
                      <a16:colId xmlns:a16="http://schemas.microsoft.com/office/drawing/2014/main" val="1322185685"/>
                    </a:ext>
                  </a:extLst>
                </a:gridCol>
                <a:gridCol w="740664">
                  <a:extLst>
                    <a:ext uri="{9D8B030D-6E8A-4147-A177-3AD203B41FA5}">
                      <a16:colId xmlns:a16="http://schemas.microsoft.com/office/drawing/2014/main" val="2487695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153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- 2020-07-20 11:22:52</a:t>
                      </a:r>
                      <a:r>
                        <a:rPr kumimoji="0" lang="en-US" sz="1000" b="0" i="0" u="none" strike="noStrike" kern="1200" cap="none" spc="0" normalizeH="0" baseline="0" noProof="0">
                          <a:ln>
                            <a:noFill/>
                          </a:ln>
                          <a:solidFill>
                            <a:prstClr val="black"/>
                          </a:solidFill>
                          <a:effectLst/>
                          <a:uLnTx/>
                          <a:uFillTx/>
                          <a:latin typeface="+mn-lt"/>
                          <a:ea typeface="+mn-ea"/>
                          <a:cs typeface="+mn-cs"/>
                        </a:rPr>
                        <a:t>
 SCS Salted Butter and yobick Original have teamed up to bring something special for you! 
Stay tuned to our page for something exciting!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492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- 2020-07-19 17:25:57</a:t>
                      </a:r>
                      <a:r>
                        <a:rPr kumimoji="0" lang="en-US" sz="1000" b="0" i="0" u="none" strike="noStrike" kern="1200" cap="none" spc="0" normalizeH="0" baseline="0" noProof="0">
                          <a:ln>
                            <a:noFill/>
                          </a:ln>
                          <a:solidFill>
                            <a:prstClr val="black"/>
                          </a:solidFill>
                          <a:effectLst/>
                          <a:uLnTx/>
                          <a:uFillTx/>
                          <a:latin typeface="+mn-lt"/>
                          <a:ea typeface="+mn-ea"/>
                          <a:cs typeface="+mn-cs"/>
                        </a:rPr>
                        <a:t>
 Grilled cauliflower with SCS Extra Virgin Olive Oil Spreadable Butter, just perfect!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546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- 2020-07-15 14:30:48</a:t>
                      </a:r>
                      <a:r>
                        <a:rPr kumimoji="0" lang="en-US" sz="1000" b="0" i="0" u="none" strike="noStrike" kern="1200" cap="none" spc="0" normalizeH="0" baseline="0" noProof="0">
                          <a:ln>
                            <a:noFill/>
                          </a:ln>
                          <a:solidFill>
                            <a:prstClr val="black"/>
                          </a:solidFill>
                          <a:effectLst/>
                          <a:uLnTx/>
                          <a:uFillTx/>
                          <a:latin typeface="+mn-lt"/>
                          <a:ea typeface="+mn-ea"/>
                          <a:cs typeface="+mn-cs"/>
                        </a:rPr>
                        <a:t>
 Churned into perfection, SCS Butter is 100% pure grass-fed butter that gives it its signature rich and creamy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508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- 2020-07-13 12:19:45</a:t>
                      </a:r>
                      <a:r>
                        <a:rPr kumimoji="0" lang="en-US" sz="1000" b="0" i="0" u="none" strike="noStrike" kern="1200" cap="none" spc="0" normalizeH="0" baseline="0" noProof="0">
                          <a:ln>
                            <a:noFill/>
                          </a:ln>
                          <a:solidFill>
                            <a:prstClr val="black"/>
                          </a:solidFill>
                          <a:effectLst/>
                          <a:uLnTx/>
                          <a:uFillTx/>
                          <a:latin typeface="+mn-lt"/>
                          <a:ea typeface="+mn-ea"/>
                          <a:cs typeface="+mn-cs"/>
                        </a:rPr>
                        <a:t>
 If you scorch milk by accident, put the pan in cold water and add a pinch of salt. This hack takes away the burnt taste.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6218927"/>
                  </a:ext>
                </a:extLst>
              </a:tr>
            </a:tbl>
          </a:graphicData>
        </a:graphic>
      </p:graphicFrame>
      <p:sp>
        <p:nvSpPr>
          <p:cNvPr id="4" name="Text Placeholder 3">
            <a:extLst>
              <a:ext uri="{FF2B5EF4-FFF2-40B4-BE49-F238E27FC236}">
                <a16:creationId xmlns:a16="http://schemas.microsoft.com/office/drawing/2014/main" id="{1A09D4E3-857A-4999-A8F6-A7295458583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064483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913C2-3B6A-430D-ABC4-7E94F3C961E5}"/>
              </a:ext>
            </a:extLst>
          </p:cNvPr>
          <p:cNvSpPr>
            <a:spLocks noGrp="1"/>
          </p:cNvSpPr>
          <p:nvPr>
            <p:ph type="title"/>
          </p:nvPr>
        </p:nvSpPr>
        <p:spPr/>
        <p:txBody>
          <a:bodyPr/>
          <a:lstStyle/>
          <a:p>
            <a:r>
              <a:rPr lang="en-US"/>
              <a:t>Facebook Own Posts Table | SCS Dairy MY - 8 of 15</a:t>
            </a:r>
          </a:p>
        </p:txBody>
      </p:sp>
      <p:graphicFrame>
        <p:nvGraphicFramePr>
          <p:cNvPr id="5" name="Table Placeholder 4">
            <a:extLst>
              <a:ext uri="{FF2B5EF4-FFF2-40B4-BE49-F238E27FC236}">
                <a16:creationId xmlns:a16="http://schemas.microsoft.com/office/drawing/2014/main" id="{17D7E613-3DD3-43B9-8426-D7C2280FD63E}"/>
              </a:ext>
            </a:extLst>
          </p:cNvPr>
          <p:cNvGraphicFramePr>
            <a:graphicFrameLocks noGrp="1"/>
          </p:cNvGraphicFramePr>
          <p:nvPr>
            <p:ph type="tbl" sz="quarter" idx="13"/>
            <p:extLst>
              <p:ext uri="{D42A27DB-BD31-4B8C-83A1-F6EECF244321}">
                <p14:modId xmlns:p14="http://schemas.microsoft.com/office/powerpoint/2010/main" val="1382924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27693674"/>
                    </a:ext>
                  </a:extLst>
                </a:gridCol>
                <a:gridCol w="740664">
                  <a:extLst>
                    <a:ext uri="{9D8B030D-6E8A-4147-A177-3AD203B41FA5}">
                      <a16:colId xmlns:a16="http://schemas.microsoft.com/office/drawing/2014/main" val="4193208266"/>
                    </a:ext>
                  </a:extLst>
                </a:gridCol>
                <a:gridCol w="740664">
                  <a:extLst>
                    <a:ext uri="{9D8B030D-6E8A-4147-A177-3AD203B41FA5}">
                      <a16:colId xmlns:a16="http://schemas.microsoft.com/office/drawing/2014/main" val="3690140636"/>
                    </a:ext>
                  </a:extLst>
                </a:gridCol>
                <a:gridCol w="740664">
                  <a:extLst>
                    <a:ext uri="{9D8B030D-6E8A-4147-A177-3AD203B41FA5}">
                      <a16:colId xmlns:a16="http://schemas.microsoft.com/office/drawing/2014/main" val="3766039108"/>
                    </a:ext>
                  </a:extLst>
                </a:gridCol>
                <a:gridCol w="740664">
                  <a:extLst>
                    <a:ext uri="{9D8B030D-6E8A-4147-A177-3AD203B41FA5}">
                      <a16:colId xmlns:a16="http://schemas.microsoft.com/office/drawing/2014/main" val="2072163354"/>
                    </a:ext>
                  </a:extLst>
                </a:gridCol>
                <a:gridCol w="740664">
                  <a:extLst>
                    <a:ext uri="{9D8B030D-6E8A-4147-A177-3AD203B41FA5}">
                      <a16:colId xmlns:a16="http://schemas.microsoft.com/office/drawing/2014/main" val="4030224143"/>
                    </a:ext>
                  </a:extLst>
                </a:gridCol>
                <a:gridCol w="740664">
                  <a:extLst>
                    <a:ext uri="{9D8B030D-6E8A-4147-A177-3AD203B41FA5}">
                      <a16:colId xmlns:a16="http://schemas.microsoft.com/office/drawing/2014/main" val="710826839"/>
                    </a:ext>
                  </a:extLst>
                </a:gridCol>
                <a:gridCol w="740664">
                  <a:extLst>
                    <a:ext uri="{9D8B030D-6E8A-4147-A177-3AD203B41FA5}">
                      <a16:colId xmlns:a16="http://schemas.microsoft.com/office/drawing/2014/main" val="4253881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875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- 2020-07-11 15:25:28</a:t>
                      </a:r>
                      <a:r>
                        <a:rPr kumimoji="0" lang="en-US" sz="1000" b="0" i="0" u="none" strike="noStrike" kern="1200" cap="none" spc="0" normalizeH="0" baseline="0" noProof="0">
                          <a:ln>
                            <a:noFill/>
                          </a:ln>
                          <a:solidFill>
                            <a:prstClr val="black"/>
                          </a:solidFill>
                          <a:effectLst/>
                          <a:uLnTx/>
                          <a:uFillTx/>
                          <a:latin typeface="+mn-lt"/>
                          <a:ea typeface="+mn-ea"/>
                          <a:cs typeface="+mn-cs"/>
                        </a:rPr>
                        <a:t>
 This easy spinach salad with pecans and topped with brown butter dressing made by SCS Butter is worth making again and again.
Spinach Salad with Warm Brown Butter Dressing
Ingredients:
4 tablespoons SCS Unsalted Butter
227g baby spinach
25g shaved Pecorino Romano cheese
30g toasted pecans
20g pickled red onions
1 teaspoon Dijon mustard
1 teaspoon honey
1 tablespoon balsamic vinegar
Ingredients for pickled red onions:
1 medium red onion
1/2 teaspoon sugar
1/2 teaspoon salt
177ml rice vinegar, white vinegar, or apple cider vinegar
475ml water
Flavourings for pickled red onions (optional):
1 small clove of garlic, halved
5 black peppercorns
5 allspice berries
3 small sprigs of thyme
1 small dried chili
Instructions for salad:
1. In a large bowl, toss the spinach with the cheese, pecans, and pickled red onions.
2. Heat SCS Unsalted Butter in a small saucepan or skillet over medium heat. Once the butter has melted, begin whisking and continue cooking until it becomes light brown and 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5302966"/>
                  </a:ext>
                </a:extLst>
              </a:tr>
            </a:tbl>
          </a:graphicData>
        </a:graphic>
      </p:graphicFrame>
      <p:sp>
        <p:nvSpPr>
          <p:cNvPr id="4" name="Text Placeholder 3">
            <a:extLst>
              <a:ext uri="{FF2B5EF4-FFF2-40B4-BE49-F238E27FC236}">
                <a16:creationId xmlns:a16="http://schemas.microsoft.com/office/drawing/2014/main" id="{05850FFA-B66A-455B-8CD5-F7733B1C8B04}"/>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219142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70123-D079-4C48-AA49-69D7FB860DD4}"/>
              </a:ext>
            </a:extLst>
          </p:cNvPr>
          <p:cNvSpPr>
            <a:spLocks noGrp="1"/>
          </p:cNvSpPr>
          <p:nvPr>
            <p:ph type="title"/>
          </p:nvPr>
        </p:nvSpPr>
        <p:spPr/>
        <p:txBody>
          <a:bodyPr/>
          <a:lstStyle/>
          <a:p>
            <a:r>
              <a:rPr lang="en-US"/>
              <a:t>Facebook Own Posts Table | SCS Dairy MY - 9 of 15</a:t>
            </a:r>
          </a:p>
        </p:txBody>
      </p:sp>
      <p:graphicFrame>
        <p:nvGraphicFramePr>
          <p:cNvPr id="5" name="Table Placeholder 4">
            <a:extLst>
              <a:ext uri="{FF2B5EF4-FFF2-40B4-BE49-F238E27FC236}">
                <a16:creationId xmlns:a16="http://schemas.microsoft.com/office/drawing/2014/main" id="{3B83451A-9BD9-4429-AF65-BF6F572B0536}"/>
              </a:ext>
            </a:extLst>
          </p:cNvPr>
          <p:cNvGraphicFramePr>
            <a:graphicFrameLocks noGrp="1"/>
          </p:cNvGraphicFramePr>
          <p:nvPr>
            <p:ph type="tbl" sz="quarter" idx="13"/>
            <p:extLst>
              <p:ext uri="{D42A27DB-BD31-4B8C-83A1-F6EECF244321}">
                <p14:modId xmlns:p14="http://schemas.microsoft.com/office/powerpoint/2010/main" val="3769942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01622244"/>
                    </a:ext>
                  </a:extLst>
                </a:gridCol>
                <a:gridCol w="740664">
                  <a:extLst>
                    <a:ext uri="{9D8B030D-6E8A-4147-A177-3AD203B41FA5}">
                      <a16:colId xmlns:a16="http://schemas.microsoft.com/office/drawing/2014/main" val="1951331617"/>
                    </a:ext>
                  </a:extLst>
                </a:gridCol>
                <a:gridCol w="740664">
                  <a:extLst>
                    <a:ext uri="{9D8B030D-6E8A-4147-A177-3AD203B41FA5}">
                      <a16:colId xmlns:a16="http://schemas.microsoft.com/office/drawing/2014/main" val="2101396030"/>
                    </a:ext>
                  </a:extLst>
                </a:gridCol>
                <a:gridCol w="740664">
                  <a:extLst>
                    <a:ext uri="{9D8B030D-6E8A-4147-A177-3AD203B41FA5}">
                      <a16:colId xmlns:a16="http://schemas.microsoft.com/office/drawing/2014/main" val="1743148243"/>
                    </a:ext>
                  </a:extLst>
                </a:gridCol>
                <a:gridCol w="740664">
                  <a:extLst>
                    <a:ext uri="{9D8B030D-6E8A-4147-A177-3AD203B41FA5}">
                      <a16:colId xmlns:a16="http://schemas.microsoft.com/office/drawing/2014/main" val="2811886720"/>
                    </a:ext>
                  </a:extLst>
                </a:gridCol>
                <a:gridCol w="740664">
                  <a:extLst>
                    <a:ext uri="{9D8B030D-6E8A-4147-A177-3AD203B41FA5}">
                      <a16:colId xmlns:a16="http://schemas.microsoft.com/office/drawing/2014/main" val="1408351776"/>
                    </a:ext>
                  </a:extLst>
                </a:gridCol>
                <a:gridCol w="740664">
                  <a:extLst>
                    <a:ext uri="{9D8B030D-6E8A-4147-A177-3AD203B41FA5}">
                      <a16:colId xmlns:a16="http://schemas.microsoft.com/office/drawing/2014/main" val="4265995501"/>
                    </a:ext>
                  </a:extLst>
                </a:gridCol>
                <a:gridCol w="740664">
                  <a:extLst>
                    <a:ext uri="{9D8B030D-6E8A-4147-A177-3AD203B41FA5}">
                      <a16:colId xmlns:a16="http://schemas.microsoft.com/office/drawing/2014/main" val="931531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864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- 2020-07-10 11:30:41</a:t>
                      </a:r>
                      <a:r>
                        <a:rPr kumimoji="0" lang="en-US" sz="1000" b="0" i="0" u="none" strike="noStrike" kern="1200" cap="none" spc="0" normalizeH="0" baseline="0" noProof="0">
                          <a:ln>
                            <a:noFill/>
                          </a:ln>
                          <a:solidFill>
                            <a:prstClr val="black"/>
                          </a:solidFill>
                          <a:effectLst/>
                          <a:uLnTx/>
                          <a:uFillTx/>
                          <a:latin typeface="+mn-lt"/>
                          <a:ea typeface="+mn-ea"/>
                          <a:cs typeface="+mn-cs"/>
                        </a:rPr>
                        <a:t>
 Our #yobickxSCS Whatsapp &amp; Menang contest is in full swing! Participate now and RM500 cash prize can be yours. Don’t miss the chance! Only 16 winners will be selected.
Here’s how to join:
1. Like SCS Dairy MY and yobick Malaysia Facebook page.
2.  Buy 1 unit of any SCS product and 2 bottles of yobick 700ml (any variant).
3.  Answer this easy question: Which yobick and SCS products do you love the most?
4.  Send your Full Name, IC Number, answer &amp; purchase receipt to +6019-4082600 via WhatsApp.
You can be that lucky person to walk away with this awesome prize! 
Click on this link to join now: https://wa.me/60194082600  
Participating outlets: AEON, AEON Big, Mydin and Giant.
Contest period: 1st July to 31st August 2020. 
*Subjected to Terms &amp; Conditions. For more information, please visit: https://bit.ly/yobickxscs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5721573"/>
                  </a:ext>
                </a:extLst>
              </a:tr>
            </a:tbl>
          </a:graphicData>
        </a:graphic>
      </p:graphicFrame>
      <p:sp>
        <p:nvSpPr>
          <p:cNvPr id="4" name="Text Placeholder 3">
            <a:extLst>
              <a:ext uri="{FF2B5EF4-FFF2-40B4-BE49-F238E27FC236}">
                <a16:creationId xmlns:a16="http://schemas.microsoft.com/office/drawing/2014/main" id="{43AFE036-AC94-4C36-A36C-A6D6743477B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197795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CDFF4-807B-4BBB-A323-2C6679086464}"/>
              </a:ext>
            </a:extLst>
          </p:cNvPr>
          <p:cNvSpPr>
            <a:spLocks noGrp="1"/>
          </p:cNvSpPr>
          <p:nvPr>
            <p:ph type="title"/>
          </p:nvPr>
        </p:nvSpPr>
        <p:spPr/>
        <p:txBody>
          <a:bodyPr/>
          <a:lstStyle/>
          <a:p>
            <a:r>
              <a:rPr lang="en-US"/>
              <a:t>Facebook Own Posts Table | SCS Dairy MY - 10 of 15</a:t>
            </a:r>
          </a:p>
        </p:txBody>
      </p:sp>
      <p:graphicFrame>
        <p:nvGraphicFramePr>
          <p:cNvPr id="5" name="Table Placeholder 4">
            <a:extLst>
              <a:ext uri="{FF2B5EF4-FFF2-40B4-BE49-F238E27FC236}">
                <a16:creationId xmlns:a16="http://schemas.microsoft.com/office/drawing/2014/main" id="{D18104FD-B51F-4228-8F80-A0AB4F18ABE6}"/>
              </a:ext>
            </a:extLst>
          </p:cNvPr>
          <p:cNvGraphicFramePr>
            <a:graphicFrameLocks noGrp="1"/>
          </p:cNvGraphicFramePr>
          <p:nvPr>
            <p:ph type="tbl" sz="quarter" idx="13"/>
            <p:extLst>
              <p:ext uri="{D42A27DB-BD31-4B8C-83A1-F6EECF244321}">
                <p14:modId xmlns:p14="http://schemas.microsoft.com/office/powerpoint/2010/main" val="189309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9367317"/>
                    </a:ext>
                  </a:extLst>
                </a:gridCol>
                <a:gridCol w="740664">
                  <a:extLst>
                    <a:ext uri="{9D8B030D-6E8A-4147-A177-3AD203B41FA5}">
                      <a16:colId xmlns:a16="http://schemas.microsoft.com/office/drawing/2014/main" val="290747459"/>
                    </a:ext>
                  </a:extLst>
                </a:gridCol>
                <a:gridCol w="740664">
                  <a:extLst>
                    <a:ext uri="{9D8B030D-6E8A-4147-A177-3AD203B41FA5}">
                      <a16:colId xmlns:a16="http://schemas.microsoft.com/office/drawing/2014/main" val="937404653"/>
                    </a:ext>
                  </a:extLst>
                </a:gridCol>
                <a:gridCol w="740664">
                  <a:extLst>
                    <a:ext uri="{9D8B030D-6E8A-4147-A177-3AD203B41FA5}">
                      <a16:colId xmlns:a16="http://schemas.microsoft.com/office/drawing/2014/main" val="2140883565"/>
                    </a:ext>
                  </a:extLst>
                </a:gridCol>
                <a:gridCol w="740664">
                  <a:extLst>
                    <a:ext uri="{9D8B030D-6E8A-4147-A177-3AD203B41FA5}">
                      <a16:colId xmlns:a16="http://schemas.microsoft.com/office/drawing/2014/main" val="3377118685"/>
                    </a:ext>
                  </a:extLst>
                </a:gridCol>
                <a:gridCol w="740664">
                  <a:extLst>
                    <a:ext uri="{9D8B030D-6E8A-4147-A177-3AD203B41FA5}">
                      <a16:colId xmlns:a16="http://schemas.microsoft.com/office/drawing/2014/main" val="1302300927"/>
                    </a:ext>
                  </a:extLst>
                </a:gridCol>
                <a:gridCol w="740664">
                  <a:extLst>
                    <a:ext uri="{9D8B030D-6E8A-4147-A177-3AD203B41FA5}">
                      <a16:colId xmlns:a16="http://schemas.microsoft.com/office/drawing/2014/main" val="1595602525"/>
                    </a:ext>
                  </a:extLst>
                </a:gridCol>
                <a:gridCol w="740664">
                  <a:extLst>
                    <a:ext uri="{9D8B030D-6E8A-4147-A177-3AD203B41FA5}">
                      <a16:colId xmlns:a16="http://schemas.microsoft.com/office/drawing/2014/main" val="3674017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9663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- 2020-07-09 13:14:49</a:t>
                      </a:r>
                      <a:r>
                        <a:rPr kumimoji="0" lang="en-US" sz="1000" b="0" i="0" u="none" strike="noStrike" kern="1200" cap="none" spc="0" normalizeH="0" baseline="0" noProof="0">
                          <a:ln>
                            <a:noFill/>
                          </a:ln>
                          <a:solidFill>
                            <a:prstClr val="black"/>
                          </a:solidFill>
                          <a:effectLst/>
                          <a:uLnTx/>
                          <a:uFillTx/>
                          <a:latin typeface="+mn-lt"/>
                          <a:ea typeface="+mn-ea"/>
                          <a:cs typeface="+mn-cs"/>
                        </a:rPr>
                        <a:t>
 Add a poached egg to your salad with toast for a power packed meal! #butterlicious
#protip: Spread SCS Portion Butter on your toast that gives you the irresistible taste and aroma!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1001484"/>
                  </a:ext>
                </a:extLst>
              </a:tr>
            </a:tbl>
          </a:graphicData>
        </a:graphic>
      </p:graphicFrame>
      <p:sp>
        <p:nvSpPr>
          <p:cNvPr id="4" name="Text Placeholder 3">
            <a:extLst>
              <a:ext uri="{FF2B5EF4-FFF2-40B4-BE49-F238E27FC236}">
                <a16:creationId xmlns:a16="http://schemas.microsoft.com/office/drawing/2014/main" id="{09B11474-42DB-4CD0-AAC3-853A70BE209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48045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D906-41D3-423F-8BD1-308F58C89244}"/>
              </a:ext>
            </a:extLst>
          </p:cNvPr>
          <p:cNvSpPr>
            <a:spLocks noGrp="1"/>
          </p:cNvSpPr>
          <p:nvPr>
            <p:ph type="title"/>
          </p:nvPr>
        </p:nvSpPr>
        <p:spPr/>
        <p:txBody>
          <a:bodyPr/>
          <a:lstStyle/>
          <a:p>
            <a:r>
              <a:rPr lang="en-US"/>
              <a:t>Facebook Own Posts Table | SCS Dairy MY - 11 of 15</a:t>
            </a:r>
          </a:p>
        </p:txBody>
      </p:sp>
      <p:graphicFrame>
        <p:nvGraphicFramePr>
          <p:cNvPr id="5" name="Table Placeholder 4">
            <a:extLst>
              <a:ext uri="{FF2B5EF4-FFF2-40B4-BE49-F238E27FC236}">
                <a16:creationId xmlns:a16="http://schemas.microsoft.com/office/drawing/2014/main" id="{4920D4B4-4EF5-4A48-A6AD-2AB2D7E05829}"/>
              </a:ext>
            </a:extLst>
          </p:cNvPr>
          <p:cNvGraphicFramePr>
            <a:graphicFrameLocks noGrp="1"/>
          </p:cNvGraphicFramePr>
          <p:nvPr>
            <p:ph type="tbl" sz="quarter" idx="13"/>
            <p:extLst>
              <p:ext uri="{D42A27DB-BD31-4B8C-83A1-F6EECF244321}">
                <p14:modId xmlns:p14="http://schemas.microsoft.com/office/powerpoint/2010/main" val="3493149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90965477"/>
                    </a:ext>
                  </a:extLst>
                </a:gridCol>
                <a:gridCol w="740664">
                  <a:extLst>
                    <a:ext uri="{9D8B030D-6E8A-4147-A177-3AD203B41FA5}">
                      <a16:colId xmlns:a16="http://schemas.microsoft.com/office/drawing/2014/main" val="658212469"/>
                    </a:ext>
                  </a:extLst>
                </a:gridCol>
                <a:gridCol w="740664">
                  <a:extLst>
                    <a:ext uri="{9D8B030D-6E8A-4147-A177-3AD203B41FA5}">
                      <a16:colId xmlns:a16="http://schemas.microsoft.com/office/drawing/2014/main" val="1790778920"/>
                    </a:ext>
                  </a:extLst>
                </a:gridCol>
                <a:gridCol w="740664">
                  <a:extLst>
                    <a:ext uri="{9D8B030D-6E8A-4147-A177-3AD203B41FA5}">
                      <a16:colId xmlns:a16="http://schemas.microsoft.com/office/drawing/2014/main" val="2506216230"/>
                    </a:ext>
                  </a:extLst>
                </a:gridCol>
                <a:gridCol w="740664">
                  <a:extLst>
                    <a:ext uri="{9D8B030D-6E8A-4147-A177-3AD203B41FA5}">
                      <a16:colId xmlns:a16="http://schemas.microsoft.com/office/drawing/2014/main" val="361944971"/>
                    </a:ext>
                  </a:extLst>
                </a:gridCol>
                <a:gridCol w="740664">
                  <a:extLst>
                    <a:ext uri="{9D8B030D-6E8A-4147-A177-3AD203B41FA5}">
                      <a16:colId xmlns:a16="http://schemas.microsoft.com/office/drawing/2014/main" val="1874554561"/>
                    </a:ext>
                  </a:extLst>
                </a:gridCol>
                <a:gridCol w="740664">
                  <a:extLst>
                    <a:ext uri="{9D8B030D-6E8A-4147-A177-3AD203B41FA5}">
                      <a16:colId xmlns:a16="http://schemas.microsoft.com/office/drawing/2014/main" val="2038879677"/>
                    </a:ext>
                  </a:extLst>
                </a:gridCol>
                <a:gridCol w="740664">
                  <a:extLst>
                    <a:ext uri="{9D8B030D-6E8A-4147-A177-3AD203B41FA5}">
                      <a16:colId xmlns:a16="http://schemas.microsoft.com/office/drawing/2014/main" val="234006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154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- 2020-07-07 11:00:00</a:t>
                      </a:r>
                      <a:r>
                        <a:rPr kumimoji="0" lang="en-US" sz="1000" b="0" i="0" u="none" strike="noStrike" kern="1200" cap="none" spc="0" normalizeH="0" baseline="0" noProof="0">
                          <a:ln>
                            <a:noFill/>
                          </a:ln>
                          <a:solidFill>
                            <a:prstClr val="black"/>
                          </a:solidFill>
                          <a:effectLst/>
                          <a:uLnTx/>
                          <a:uFillTx/>
                          <a:latin typeface="+mn-lt"/>
                          <a:ea typeface="+mn-ea"/>
                          <a:cs typeface="+mn-cs"/>
                        </a:rPr>
                        <a:t>
 Try this delicious Pineapple Panna Cotta recipe made with SCS Cream Cheese and yobick Pineapple.
Don’t forget to join #yobickxSCS WhatsApp &amp; Menang contest and stand a chance to win RM20,000 worth of prizes! 
Click on this link to join now: https://wa.me/60194082600  
Pineapple Panna Cotta
Ingredients for Panna Cotta:
220ml yobick Pineapple 
330ml whipping cream 
30g sugar
30ml water
8g gelatine powder
Ingredients for topping: 
200g SCS Cream Cheese Spread
80ml yobick Pineapple
Instructions:
1. Soak gelatine powder in water. Cook yobick Pineapple, whipping cream and sugar until 80°C. Add the soaked gelatine and stir well.
2. Pour mixture into glass and let it set in the chiller for 3 hours.
Topping instructions:
3. Beat SCS Cream Cheese Spread and yobick Pineapple until combined. 
Optional: Add a drop of yellow food colouring for a brighter tone. 
4. Pipe on top of panna cotta that has been set in the chiller. Pineapple Panna Cotta is ready to be served. 
#yobickxSCS #SCSDairy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1406293"/>
                  </a:ext>
                </a:extLst>
              </a:tr>
            </a:tbl>
          </a:graphicData>
        </a:graphic>
      </p:graphicFrame>
      <p:sp>
        <p:nvSpPr>
          <p:cNvPr id="4" name="Text Placeholder 3">
            <a:extLst>
              <a:ext uri="{FF2B5EF4-FFF2-40B4-BE49-F238E27FC236}">
                <a16:creationId xmlns:a16="http://schemas.microsoft.com/office/drawing/2014/main" id="{CFDA1EAB-1E9D-4803-966D-D4882096256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542546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B095-5BA7-4BB3-AABE-B71BD0DD4DF3}"/>
              </a:ext>
            </a:extLst>
          </p:cNvPr>
          <p:cNvSpPr>
            <a:spLocks noGrp="1"/>
          </p:cNvSpPr>
          <p:nvPr>
            <p:ph type="title"/>
          </p:nvPr>
        </p:nvSpPr>
        <p:spPr/>
        <p:txBody>
          <a:bodyPr/>
          <a:lstStyle/>
          <a:p>
            <a:r>
              <a:rPr lang="en-US"/>
              <a:t>Facebook Own Posts Table | SCS Dairy MY - 12 of 15</a:t>
            </a:r>
          </a:p>
        </p:txBody>
      </p:sp>
      <p:graphicFrame>
        <p:nvGraphicFramePr>
          <p:cNvPr id="5" name="Table Placeholder 4">
            <a:extLst>
              <a:ext uri="{FF2B5EF4-FFF2-40B4-BE49-F238E27FC236}">
                <a16:creationId xmlns:a16="http://schemas.microsoft.com/office/drawing/2014/main" id="{A8CD8978-E287-4B53-BD86-F679F8E7BFE7}"/>
              </a:ext>
            </a:extLst>
          </p:cNvPr>
          <p:cNvGraphicFramePr>
            <a:graphicFrameLocks noGrp="1"/>
          </p:cNvGraphicFramePr>
          <p:nvPr>
            <p:ph type="tbl" sz="quarter" idx="13"/>
            <p:extLst>
              <p:ext uri="{D42A27DB-BD31-4B8C-83A1-F6EECF244321}">
                <p14:modId xmlns:p14="http://schemas.microsoft.com/office/powerpoint/2010/main" val="273888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93908468"/>
                    </a:ext>
                  </a:extLst>
                </a:gridCol>
                <a:gridCol w="740664">
                  <a:extLst>
                    <a:ext uri="{9D8B030D-6E8A-4147-A177-3AD203B41FA5}">
                      <a16:colId xmlns:a16="http://schemas.microsoft.com/office/drawing/2014/main" val="3171279783"/>
                    </a:ext>
                  </a:extLst>
                </a:gridCol>
                <a:gridCol w="740664">
                  <a:extLst>
                    <a:ext uri="{9D8B030D-6E8A-4147-A177-3AD203B41FA5}">
                      <a16:colId xmlns:a16="http://schemas.microsoft.com/office/drawing/2014/main" val="3869291516"/>
                    </a:ext>
                  </a:extLst>
                </a:gridCol>
                <a:gridCol w="740664">
                  <a:extLst>
                    <a:ext uri="{9D8B030D-6E8A-4147-A177-3AD203B41FA5}">
                      <a16:colId xmlns:a16="http://schemas.microsoft.com/office/drawing/2014/main" val="2936430031"/>
                    </a:ext>
                  </a:extLst>
                </a:gridCol>
                <a:gridCol w="740664">
                  <a:extLst>
                    <a:ext uri="{9D8B030D-6E8A-4147-A177-3AD203B41FA5}">
                      <a16:colId xmlns:a16="http://schemas.microsoft.com/office/drawing/2014/main" val="2514312267"/>
                    </a:ext>
                  </a:extLst>
                </a:gridCol>
                <a:gridCol w="740664">
                  <a:extLst>
                    <a:ext uri="{9D8B030D-6E8A-4147-A177-3AD203B41FA5}">
                      <a16:colId xmlns:a16="http://schemas.microsoft.com/office/drawing/2014/main" val="2154233394"/>
                    </a:ext>
                  </a:extLst>
                </a:gridCol>
                <a:gridCol w="740664">
                  <a:extLst>
                    <a:ext uri="{9D8B030D-6E8A-4147-A177-3AD203B41FA5}">
                      <a16:colId xmlns:a16="http://schemas.microsoft.com/office/drawing/2014/main" val="194038847"/>
                    </a:ext>
                  </a:extLst>
                </a:gridCol>
                <a:gridCol w="740664">
                  <a:extLst>
                    <a:ext uri="{9D8B030D-6E8A-4147-A177-3AD203B41FA5}">
                      <a16:colId xmlns:a16="http://schemas.microsoft.com/office/drawing/2014/main" val="10199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867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- 2020-07-06 17:12:22</a:t>
                      </a:r>
                      <a:r>
                        <a:rPr kumimoji="0" lang="en-US" sz="1000" b="0" i="0" u="none" strike="noStrike" kern="1200" cap="none" spc="0" normalizeH="0" baseline="0" noProof="0">
                          <a:ln>
                            <a:noFill/>
                          </a:ln>
                          <a:solidFill>
                            <a:prstClr val="black"/>
                          </a:solidFill>
                          <a:effectLst/>
                          <a:uLnTx/>
                          <a:uFillTx/>
                          <a:latin typeface="+mn-lt"/>
                          <a:ea typeface="+mn-ea"/>
                          <a:cs typeface="+mn-cs"/>
                        </a:rPr>
                        <a:t>
 What happens when SCS Cream Cheese Spread and yobick Pineapple come together? 
Stay tuned for a delicious reveal!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875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- 2020-07-06 16:02:10</a:t>
                      </a:r>
                      <a:r>
                        <a:rPr kumimoji="0" lang="en-US" sz="1000" b="0" i="0" u="none" strike="noStrike" kern="1200" cap="none" spc="0" normalizeH="0" baseline="0" noProof="0">
                          <a:ln>
                            <a:noFill/>
                          </a:ln>
                          <a:solidFill>
                            <a:prstClr val="black"/>
                          </a:solidFill>
                          <a:effectLst/>
                          <a:uLnTx/>
                          <a:uFillTx/>
                          <a:latin typeface="+mn-lt"/>
                          <a:ea typeface="+mn-ea"/>
                          <a:cs typeface="+mn-cs"/>
                        </a:rPr>
                        <a:t>
 Wholesome goodness that melts in your mouth!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56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- 2020-07-04 12:32:05</a:t>
                      </a:r>
                      <a:r>
                        <a:rPr kumimoji="0" lang="en-US" sz="1000" b="0" i="0" u="none" strike="noStrike" kern="1200" cap="none" spc="0" normalizeH="0" baseline="0" noProof="0">
                          <a:ln>
                            <a:noFill/>
                          </a:ln>
                          <a:solidFill>
                            <a:prstClr val="black"/>
                          </a:solidFill>
                          <a:effectLst/>
                          <a:uLnTx/>
                          <a:uFillTx/>
                          <a:latin typeface="+mn-lt"/>
                          <a:ea typeface="+mn-ea"/>
                          <a:cs typeface="+mn-cs"/>
                        </a:rPr>
                        <a:t>
 For crisper salads: Place a saucer upside down in the bottom of the salad bowl before filling with salad. Excess moisture will run underneath the saucer and this will help keep the salad crisp and fresh.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7804154"/>
                  </a:ext>
                </a:extLst>
              </a:tr>
            </a:tbl>
          </a:graphicData>
        </a:graphic>
      </p:graphicFrame>
      <p:sp>
        <p:nvSpPr>
          <p:cNvPr id="4" name="Text Placeholder 3">
            <a:extLst>
              <a:ext uri="{FF2B5EF4-FFF2-40B4-BE49-F238E27FC236}">
                <a16:creationId xmlns:a16="http://schemas.microsoft.com/office/drawing/2014/main" id="{D9E8A3D9-BA38-456A-A762-23E27BCF0EE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15463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FDED-A5A7-45B1-84DD-BE91869CFC3F}"/>
              </a:ext>
            </a:extLst>
          </p:cNvPr>
          <p:cNvSpPr>
            <a:spLocks noGrp="1"/>
          </p:cNvSpPr>
          <p:nvPr>
            <p:ph type="title"/>
          </p:nvPr>
        </p:nvSpPr>
        <p:spPr/>
        <p:txBody>
          <a:bodyPr/>
          <a:lstStyle/>
          <a:p>
            <a:r>
              <a:rPr lang="en-US"/>
              <a:t>Facebook Own Posts Table | SCS Dairy MY - 13 of 15</a:t>
            </a:r>
          </a:p>
        </p:txBody>
      </p:sp>
      <p:graphicFrame>
        <p:nvGraphicFramePr>
          <p:cNvPr id="5" name="Table Placeholder 4">
            <a:extLst>
              <a:ext uri="{FF2B5EF4-FFF2-40B4-BE49-F238E27FC236}">
                <a16:creationId xmlns:a16="http://schemas.microsoft.com/office/drawing/2014/main" id="{A26ECC5C-8BD8-4B05-B2B8-8C1F096642FF}"/>
              </a:ext>
            </a:extLst>
          </p:cNvPr>
          <p:cNvGraphicFramePr>
            <a:graphicFrameLocks noGrp="1"/>
          </p:cNvGraphicFramePr>
          <p:nvPr>
            <p:ph type="tbl" sz="quarter" idx="13"/>
            <p:extLst>
              <p:ext uri="{D42A27DB-BD31-4B8C-83A1-F6EECF244321}">
                <p14:modId xmlns:p14="http://schemas.microsoft.com/office/powerpoint/2010/main" val="1784853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6143122"/>
                    </a:ext>
                  </a:extLst>
                </a:gridCol>
                <a:gridCol w="740664">
                  <a:extLst>
                    <a:ext uri="{9D8B030D-6E8A-4147-A177-3AD203B41FA5}">
                      <a16:colId xmlns:a16="http://schemas.microsoft.com/office/drawing/2014/main" val="385457555"/>
                    </a:ext>
                  </a:extLst>
                </a:gridCol>
                <a:gridCol w="740664">
                  <a:extLst>
                    <a:ext uri="{9D8B030D-6E8A-4147-A177-3AD203B41FA5}">
                      <a16:colId xmlns:a16="http://schemas.microsoft.com/office/drawing/2014/main" val="2731969834"/>
                    </a:ext>
                  </a:extLst>
                </a:gridCol>
                <a:gridCol w="740664">
                  <a:extLst>
                    <a:ext uri="{9D8B030D-6E8A-4147-A177-3AD203B41FA5}">
                      <a16:colId xmlns:a16="http://schemas.microsoft.com/office/drawing/2014/main" val="3294314226"/>
                    </a:ext>
                  </a:extLst>
                </a:gridCol>
                <a:gridCol w="740664">
                  <a:extLst>
                    <a:ext uri="{9D8B030D-6E8A-4147-A177-3AD203B41FA5}">
                      <a16:colId xmlns:a16="http://schemas.microsoft.com/office/drawing/2014/main" val="1232965857"/>
                    </a:ext>
                  </a:extLst>
                </a:gridCol>
                <a:gridCol w="740664">
                  <a:extLst>
                    <a:ext uri="{9D8B030D-6E8A-4147-A177-3AD203B41FA5}">
                      <a16:colId xmlns:a16="http://schemas.microsoft.com/office/drawing/2014/main" val="288117332"/>
                    </a:ext>
                  </a:extLst>
                </a:gridCol>
                <a:gridCol w="740664">
                  <a:extLst>
                    <a:ext uri="{9D8B030D-6E8A-4147-A177-3AD203B41FA5}">
                      <a16:colId xmlns:a16="http://schemas.microsoft.com/office/drawing/2014/main" val="2380845007"/>
                    </a:ext>
                  </a:extLst>
                </a:gridCol>
                <a:gridCol w="740664">
                  <a:extLst>
                    <a:ext uri="{9D8B030D-6E8A-4147-A177-3AD203B41FA5}">
                      <a16:colId xmlns:a16="http://schemas.microsoft.com/office/drawing/2014/main" val="938025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540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- 2020-07-02 14:10:45</a:t>
                      </a:r>
                      <a:r>
                        <a:rPr kumimoji="0" lang="en-US" sz="1000" b="0" i="0" u="none" strike="noStrike" kern="1200" cap="none" spc="0" normalizeH="0" baseline="0" noProof="0">
                          <a:ln>
                            <a:noFill/>
                          </a:ln>
                          <a:solidFill>
                            <a:prstClr val="black"/>
                          </a:solidFill>
                          <a:effectLst/>
                          <a:uLnTx/>
                          <a:uFillTx/>
                          <a:latin typeface="+mn-lt"/>
                          <a:ea typeface="+mn-ea"/>
                          <a:cs typeface="+mn-cs"/>
                        </a:rPr>
                        <a:t>
 This salad is a delicious combination of walnuts and fruits topped with a creamy dressing made with SCS Cream Cheese Spread! 
Waldorf Salad with Cream Cheese Dressing
Ingredients:
200g SCS Cream Cheese Spread
2 tablespoons fresh lemon juice
118ml water
2 teaspoons sugar
¾ teaspoon salt
¾ teaspoon celery seeds
¼ teaspoon red pepper
125g coarsely chopped walnuts 
525g diced firm apples
450g diced celery
200g grapes
Instructions:
1.Combine softened SCS Cream Cheese Spread, lemon juice, water, sugar, salt, celery seeds and red pepper in blender or food processor. Process until smooth and creamy. 
2. Toast walnuts in sauté pan over medium-high heat. Set aside.
3. Combine apples with about 1 cup of the dressing to thoroughly coat the apple pieces.
4. Stir in celery and grapes adding more dressing to taste.
5. Stir in toasted walnuts shortly before serving. 
Source: https://challengedairy.com/recipes/salads/waldorf-salad-with-cream-cheese-dressing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6978507"/>
                  </a:ext>
                </a:extLst>
              </a:tr>
            </a:tbl>
          </a:graphicData>
        </a:graphic>
      </p:graphicFrame>
      <p:sp>
        <p:nvSpPr>
          <p:cNvPr id="4" name="Text Placeholder 3">
            <a:extLst>
              <a:ext uri="{FF2B5EF4-FFF2-40B4-BE49-F238E27FC236}">
                <a16:creationId xmlns:a16="http://schemas.microsoft.com/office/drawing/2014/main" id="{6195F6E1-DE0C-4679-97D8-5A7223A3CF8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157486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EC23-250B-4EA3-8E85-EBE7E5DD9C18}"/>
              </a:ext>
            </a:extLst>
          </p:cNvPr>
          <p:cNvSpPr>
            <a:spLocks noGrp="1"/>
          </p:cNvSpPr>
          <p:nvPr>
            <p:ph type="title"/>
          </p:nvPr>
        </p:nvSpPr>
        <p:spPr/>
        <p:txBody>
          <a:bodyPr/>
          <a:lstStyle/>
          <a:p>
            <a:r>
              <a:rPr lang="en-US"/>
              <a:t>Facebook Own Posts Table | SCS Dairy MY - 14 of 15</a:t>
            </a:r>
          </a:p>
        </p:txBody>
      </p:sp>
      <p:graphicFrame>
        <p:nvGraphicFramePr>
          <p:cNvPr id="5" name="Table Placeholder 4">
            <a:extLst>
              <a:ext uri="{FF2B5EF4-FFF2-40B4-BE49-F238E27FC236}">
                <a16:creationId xmlns:a16="http://schemas.microsoft.com/office/drawing/2014/main" id="{0C82E73A-A028-4996-8CE0-68991C9B8376}"/>
              </a:ext>
            </a:extLst>
          </p:cNvPr>
          <p:cNvGraphicFramePr>
            <a:graphicFrameLocks noGrp="1"/>
          </p:cNvGraphicFramePr>
          <p:nvPr>
            <p:ph type="tbl" sz="quarter" idx="13"/>
            <p:extLst>
              <p:ext uri="{D42A27DB-BD31-4B8C-83A1-F6EECF244321}">
                <p14:modId xmlns:p14="http://schemas.microsoft.com/office/powerpoint/2010/main" val="239480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65311558"/>
                    </a:ext>
                  </a:extLst>
                </a:gridCol>
                <a:gridCol w="740664">
                  <a:extLst>
                    <a:ext uri="{9D8B030D-6E8A-4147-A177-3AD203B41FA5}">
                      <a16:colId xmlns:a16="http://schemas.microsoft.com/office/drawing/2014/main" val="3547316486"/>
                    </a:ext>
                  </a:extLst>
                </a:gridCol>
                <a:gridCol w="740664">
                  <a:extLst>
                    <a:ext uri="{9D8B030D-6E8A-4147-A177-3AD203B41FA5}">
                      <a16:colId xmlns:a16="http://schemas.microsoft.com/office/drawing/2014/main" val="2588749492"/>
                    </a:ext>
                  </a:extLst>
                </a:gridCol>
                <a:gridCol w="740664">
                  <a:extLst>
                    <a:ext uri="{9D8B030D-6E8A-4147-A177-3AD203B41FA5}">
                      <a16:colId xmlns:a16="http://schemas.microsoft.com/office/drawing/2014/main" val="2266115528"/>
                    </a:ext>
                  </a:extLst>
                </a:gridCol>
                <a:gridCol w="740664">
                  <a:extLst>
                    <a:ext uri="{9D8B030D-6E8A-4147-A177-3AD203B41FA5}">
                      <a16:colId xmlns:a16="http://schemas.microsoft.com/office/drawing/2014/main" val="1652981214"/>
                    </a:ext>
                  </a:extLst>
                </a:gridCol>
                <a:gridCol w="740664">
                  <a:extLst>
                    <a:ext uri="{9D8B030D-6E8A-4147-A177-3AD203B41FA5}">
                      <a16:colId xmlns:a16="http://schemas.microsoft.com/office/drawing/2014/main" val="3894721545"/>
                    </a:ext>
                  </a:extLst>
                </a:gridCol>
                <a:gridCol w="740664">
                  <a:extLst>
                    <a:ext uri="{9D8B030D-6E8A-4147-A177-3AD203B41FA5}">
                      <a16:colId xmlns:a16="http://schemas.microsoft.com/office/drawing/2014/main" val="594308327"/>
                    </a:ext>
                  </a:extLst>
                </a:gridCol>
                <a:gridCol w="740664">
                  <a:extLst>
                    <a:ext uri="{9D8B030D-6E8A-4147-A177-3AD203B41FA5}">
                      <a16:colId xmlns:a16="http://schemas.microsoft.com/office/drawing/2014/main" val="428787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593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08:00:01</a:t>
                      </a:r>
                      <a:r>
                        <a:rPr kumimoji="0" lang="en-US" sz="1000" b="0" i="0" u="none" strike="noStrike" kern="1200" cap="none" spc="0" normalizeH="0" baseline="0" noProof="0">
                          <a:ln>
                            <a:noFill/>
                          </a:ln>
                          <a:solidFill>
                            <a:prstClr val="black"/>
                          </a:solidFill>
                          <a:effectLst/>
                          <a:uLnTx/>
                          <a:uFillTx/>
                          <a:latin typeface="+mn-lt"/>
                          <a:ea typeface="+mn-ea"/>
                          <a:cs typeface="+mn-cs"/>
                        </a:rPr>
                        <a:t>
 Join the exciting #yobickxSCS WhatsApp &amp; Menang contest and stand a chance to take home RM20,000 worth of prizes! 
Here’s how to join:
1. Like SCS Dairy MY and Yobick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ヨービック </a:t>
                      </a:r>
                      <a:r>
                        <a:rPr kumimoji="0" lang="en-US" sz="1000" b="0" i="0" u="none" strike="noStrike" kern="1200" cap="none" spc="0" normalizeH="0" baseline="0" noProof="0">
                          <a:ln>
                            <a:noFill/>
                          </a:ln>
                          <a:solidFill>
                            <a:prstClr val="black"/>
                          </a:solidFill>
                          <a:effectLst/>
                          <a:uLnTx/>
                          <a:uFillTx/>
                          <a:latin typeface="+mn-lt"/>
                          <a:ea typeface="+mn-ea"/>
                          <a:cs typeface="+mn-cs"/>
                        </a:rPr>
                        <a:t>Facebook pages.
2. Buy 1 unit of any SCS product and 2 bottles of yobick 700ml (any variant).
3. Answer this easy question: Which yobick and SCS products do you love the most?
4. Send your Full Name, IC Number, answer &amp; purchase receipt to +6019-4082600 via WhatsApp.
Be that lucky person to walk away with an awesome prize! 
Click on this link to join now: https://wa.me/60194082600 
Participating outlets: AEON, AEON Big, Mydin and Giant.
Contest period is from 1st July to 31st August 2020. 
*Subjected to Terms &amp; Conditions. For more information, please visit: https://bit.ly/2VxA8iO
#yobickxSCS #SCSDairyMY #yobickmalaysia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2386394"/>
                  </a:ext>
                </a:extLst>
              </a:tr>
            </a:tbl>
          </a:graphicData>
        </a:graphic>
      </p:graphicFrame>
      <p:sp>
        <p:nvSpPr>
          <p:cNvPr id="4" name="Text Placeholder 3">
            <a:extLst>
              <a:ext uri="{FF2B5EF4-FFF2-40B4-BE49-F238E27FC236}">
                <a16:creationId xmlns:a16="http://schemas.microsoft.com/office/drawing/2014/main" id="{F44B44A2-1C9C-47FC-AE0F-20E1E5A7256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646062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546A-21F8-4D24-93C5-4F429A53D46D}"/>
              </a:ext>
            </a:extLst>
          </p:cNvPr>
          <p:cNvSpPr>
            <a:spLocks noGrp="1"/>
          </p:cNvSpPr>
          <p:nvPr>
            <p:ph type="title"/>
          </p:nvPr>
        </p:nvSpPr>
        <p:spPr/>
        <p:txBody>
          <a:bodyPr/>
          <a:lstStyle/>
          <a:p>
            <a:r>
              <a:rPr lang="en-US"/>
              <a:t>Facebook Own Posts Table | SCS Dairy MY - 15 of 15</a:t>
            </a:r>
          </a:p>
        </p:txBody>
      </p:sp>
      <p:graphicFrame>
        <p:nvGraphicFramePr>
          <p:cNvPr id="5" name="Table Placeholder 4">
            <a:extLst>
              <a:ext uri="{FF2B5EF4-FFF2-40B4-BE49-F238E27FC236}">
                <a16:creationId xmlns:a16="http://schemas.microsoft.com/office/drawing/2014/main" id="{E4E7172D-8591-41C6-9134-9D4FEF18A989}"/>
              </a:ext>
            </a:extLst>
          </p:cNvPr>
          <p:cNvGraphicFramePr>
            <a:graphicFrameLocks noGrp="1"/>
          </p:cNvGraphicFramePr>
          <p:nvPr>
            <p:ph type="tbl" sz="quarter" idx="13"/>
            <p:extLst>
              <p:ext uri="{D42A27DB-BD31-4B8C-83A1-F6EECF244321}">
                <p14:modId xmlns:p14="http://schemas.microsoft.com/office/powerpoint/2010/main" val="231394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8516069"/>
                    </a:ext>
                  </a:extLst>
                </a:gridCol>
                <a:gridCol w="740664">
                  <a:extLst>
                    <a:ext uri="{9D8B030D-6E8A-4147-A177-3AD203B41FA5}">
                      <a16:colId xmlns:a16="http://schemas.microsoft.com/office/drawing/2014/main" val="692911990"/>
                    </a:ext>
                  </a:extLst>
                </a:gridCol>
                <a:gridCol w="740664">
                  <a:extLst>
                    <a:ext uri="{9D8B030D-6E8A-4147-A177-3AD203B41FA5}">
                      <a16:colId xmlns:a16="http://schemas.microsoft.com/office/drawing/2014/main" val="554457210"/>
                    </a:ext>
                  </a:extLst>
                </a:gridCol>
                <a:gridCol w="740664">
                  <a:extLst>
                    <a:ext uri="{9D8B030D-6E8A-4147-A177-3AD203B41FA5}">
                      <a16:colId xmlns:a16="http://schemas.microsoft.com/office/drawing/2014/main" val="3411880011"/>
                    </a:ext>
                  </a:extLst>
                </a:gridCol>
                <a:gridCol w="740664">
                  <a:extLst>
                    <a:ext uri="{9D8B030D-6E8A-4147-A177-3AD203B41FA5}">
                      <a16:colId xmlns:a16="http://schemas.microsoft.com/office/drawing/2014/main" val="3936844451"/>
                    </a:ext>
                  </a:extLst>
                </a:gridCol>
                <a:gridCol w="740664">
                  <a:extLst>
                    <a:ext uri="{9D8B030D-6E8A-4147-A177-3AD203B41FA5}">
                      <a16:colId xmlns:a16="http://schemas.microsoft.com/office/drawing/2014/main" val="2614984275"/>
                    </a:ext>
                  </a:extLst>
                </a:gridCol>
                <a:gridCol w="740664">
                  <a:extLst>
                    <a:ext uri="{9D8B030D-6E8A-4147-A177-3AD203B41FA5}">
                      <a16:colId xmlns:a16="http://schemas.microsoft.com/office/drawing/2014/main" val="4143603538"/>
                    </a:ext>
                  </a:extLst>
                </a:gridCol>
                <a:gridCol w="740664">
                  <a:extLst>
                    <a:ext uri="{9D8B030D-6E8A-4147-A177-3AD203B41FA5}">
                      <a16:colId xmlns:a16="http://schemas.microsoft.com/office/drawing/2014/main" val="350949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889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01:30:18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75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- 2020-07-01 01:18:39</a:t>
                      </a:r>
                      <a:r>
                        <a:rPr kumimoji="0" lang="en-US" sz="1000" b="0" i="0" u="none" strike="noStrike" kern="1200" cap="none" spc="0" normalizeH="0" baseline="0" noProof="0">
                          <a:ln>
                            <a:noFill/>
                          </a:ln>
                          <a:solidFill>
                            <a:prstClr val="black"/>
                          </a:solidFill>
                          <a:effectLst/>
                          <a:uLnTx/>
                          <a:uFillTx/>
                          <a:latin typeface="+mn-lt"/>
                          <a:ea typeface="+mn-ea"/>
                          <a:cs typeface="+mn-cs"/>
                        </a:rPr>
                        <a:t>
 yobick x SCS WhatsApp &amp; Menang Contest Terms and 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0558138"/>
                  </a:ext>
                </a:extLst>
              </a:tr>
            </a:tbl>
          </a:graphicData>
        </a:graphic>
      </p:graphicFrame>
      <p:sp>
        <p:nvSpPr>
          <p:cNvPr id="4" name="Text Placeholder 3">
            <a:extLst>
              <a:ext uri="{FF2B5EF4-FFF2-40B4-BE49-F238E27FC236}">
                <a16:creationId xmlns:a16="http://schemas.microsoft.com/office/drawing/2014/main" id="{8F4B769A-B4CC-4A8C-AA94-27E21CE6A42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809664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C2A9-AC6B-4413-8E61-245E524DE8BF}"/>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A344272A-FF9B-4520-9E5E-BD91282017C8}"/>
              </a:ext>
            </a:extLst>
          </p:cNvPr>
          <p:cNvGraphicFramePr>
            <a:graphicFrameLocks noGrp="1"/>
          </p:cNvGraphicFramePr>
          <p:nvPr>
            <p:ph type="chart" sz="quarter" idx="13"/>
            <p:extLst>
              <p:ext uri="{D42A27DB-BD31-4B8C-83A1-F6EECF244321}">
                <p14:modId xmlns:p14="http://schemas.microsoft.com/office/powerpoint/2010/main" val="963035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09D9E-07E9-4C88-9827-619600F8EC42}"/>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01F70618-129C-44EE-BEF0-78D70CCC4E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957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9388-AE01-4DAE-859F-92292045CD4F}"/>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8CF5D60D-DF02-4546-8274-980023BEC965}"/>
              </a:ext>
            </a:extLst>
          </p:cNvPr>
          <p:cNvGraphicFramePr>
            <a:graphicFrameLocks noGrp="1"/>
          </p:cNvGraphicFramePr>
          <p:nvPr>
            <p:ph type="chart" sz="quarter" idx="13"/>
            <p:extLst>
              <p:ext uri="{D42A27DB-BD31-4B8C-83A1-F6EECF244321}">
                <p14:modId xmlns:p14="http://schemas.microsoft.com/office/powerpoint/2010/main" val="961005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09FB5-9CA5-49B3-9F3E-D251088C863D}"/>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FB971CBD-D392-4E43-B7DF-B331460103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3760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1328</Words>
  <Application>Microsoft Office PowerPoint</Application>
  <PresentationFormat>On-screen Show (4:3)</PresentationFormat>
  <Paragraphs>562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15</vt:lpstr>
      <vt:lpstr>Facebook Own Posts Table | SCS Dairy MY - 2 of 15</vt:lpstr>
      <vt:lpstr>Facebook Own Posts Table | SCS Dairy MY - 3 of 15</vt:lpstr>
      <vt:lpstr>Facebook Own Posts Table | SCS Dairy MY - 4 of 15</vt:lpstr>
      <vt:lpstr>Facebook Own Posts Table | SCS Dairy MY - 5 of 15</vt:lpstr>
      <vt:lpstr>Facebook Own Posts Table | SCS Dairy MY - 6 of 15</vt:lpstr>
      <vt:lpstr>Facebook Own Posts Table | SCS Dairy MY - 7 of 15</vt:lpstr>
      <vt:lpstr>Facebook Own Posts Table | SCS Dairy MY - 8 of 15</vt:lpstr>
      <vt:lpstr>Facebook Own Posts Table | SCS Dairy MY - 9 of 15</vt:lpstr>
      <vt:lpstr>Facebook Own Posts Table | SCS Dairy MY - 10 of 15</vt:lpstr>
      <vt:lpstr>Facebook Own Posts Table | SCS Dairy MY - 11 of 15</vt:lpstr>
      <vt:lpstr>Facebook Own Posts Table | SCS Dairy MY - 12 of 15</vt:lpstr>
      <vt:lpstr>Facebook Own Posts Table | SCS Dairy MY - 13 of 15</vt:lpstr>
      <vt:lpstr>Facebook Own Posts Table | SCS Dairy MY - 14 of 15</vt:lpstr>
      <vt:lpstr>Facebook Own Posts Table | SCS Dairy MY - 15 of 15</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2020-08-14T02:59:07Z</dcterms:created>
  <dcterms:modified xsi:type="dcterms:W3CDTF">2020-08-14T02:59:57Z</dcterms:modified>
</cp:coreProperties>
</file>