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369F7-DACB-4508-A85F-AA1BAF34C555}"/>
              </a:ext>
            </a:extLst>
          </p:cNvPr>
          <p:cNvSpPr>
            <a:spLocks noGrp="1"/>
          </p:cNvSpPr>
          <p:nvPr>
            <p:ph type="title"/>
          </p:nvPr>
        </p:nvSpPr>
        <p:spPr/>
        <p:txBody>
          <a:bodyPr/>
          <a:lstStyle/>
          <a:p>
            <a:r>
              <a:rPr lang="en-US"/>
              <a:t>Facebook Own Posts Table | Sothys Malaysia - 1 of 19</a:t>
            </a:r>
          </a:p>
        </p:txBody>
      </p:sp>
      <p:graphicFrame>
        <p:nvGraphicFramePr>
          <p:cNvPr id="5" name="Table Placeholder 4">
            <a:extLst>
              <a:ext uri="{FF2B5EF4-FFF2-40B4-BE49-F238E27FC236}">
                <a16:creationId xmlns:a16="http://schemas.microsoft.com/office/drawing/2014/main" id="{F28BE0EE-9E5E-436F-9BAC-82A9ADC2C137}"/>
              </a:ext>
            </a:extLst>
          </p:cNvPr>
          <p:cNvGraphicFramePr>
            <a:graphicFrameLocks noGrp="1"/>
          </p:cNvGraphicFramePr>
          <p:nvPr>
            <p:ph type="tbl" sz="quarter" idx="13"/>
            <p:extLst>
              <p:ext uri="{D42A27DB-BD31-4B8C-83A1-F6EECF244321}">
                <p14:modId xmlns:p14="http://schemas.microsoft.com/office/powerpoint/2010/main" val="2448338950"/>
              </p:ext>
            </p:extLst>
          </p:nvPr>
        </p:nvGraphicFramePr>
        <p:xfrm>
          <a:off x="457200" y="1731963"/>
          <a:ext cx="7653528" cy="1310640"/>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30080636"/>
                    </a:ext>
                  </a:extLst>
                </a:gridCol>
                <a:gridCol w="987552">
                  <a:extLst>
                    <a:ext uri="{9D8B030D-6E8A-4147-A177-3AD203B41FA5}">
                      <a16:colId xmlns:a16="http://schemas.microsoft.com/office/drawing/2014/main" val="4087311357"/>
                    </a:ext>
                  </a:extLst>
                </a:gridCol>
                <a:gridCol w="658368">
                  <a:extLst>
                    <a:ext uri="{9D8B030D-6E8A-4147-A177-3AD203B41FA5}">
                      <a16:colId xmlns:a16="http://schemas.microsoft.com/office/drawing/2014/main" val="3738720061"/>
                    </a:ext>
                  </a:extLst>
                </a:gridCol>
                <a:gridCol w="329184">
                  <a:extLst>
                    <a:ext uri="{9D8B030D-6E8A-4147-A177-3AD203B41FA5}">
                      <a16:colId xmlns:a16="http://schemas.microsoft.com/office/drawing/2014/main" val="3439060740"/>
                    </a:ext>
                  </a:extLst>
                </a:gridCol>
                <a:gridCol w="329184">
                  <a:extLst>
                    <a:ext uri="{9D8B030D-6E8A-4147-A177-3AD203B41FA5}">
                      <a16:colId xmlns:a16="http://schemas.microsoft.com/office/drawing/2014/main" val="3336967556"/>
                    </a:ext>
                  </a:extLst>
                </a:gridCol>
                <a:gridCol w="329184">
                  <a:extLst>
                    <a:ext uri="{9D8B030D-6E8A-4147-A177-3AD203B41FA5}">
                      <a16:colId xmlns:a16="http://schemas.microsoft.com/office/drawing/2014/main" val="991791017"/>
                    </a:ext>
                  </a:extLst>
                </a:gridCol>
                <a:gridCol w="329184">
                  <a:extLst>
                    <a:ext uri="{9D8B030D-6E8A-4147-A177-3AD203B41FA5}">
                      <a16:colId xmlns:a16="http://schemas.microsoft.com/office/drawing/2014/main" val="2719217596"/>
                    </a:ext>
                  </a:extLst>
                </a:gridCol>
                <a:gridCol w="329184">
                  <a:extLst>
                    <a:ext uri="{9D8B030D-6E8A-4147-A177-3AD203B41FA5}">
                      <a16:colId xmlns:a16="http://schemas.microsoft.com/office/drawing/2014/main" val="1223783342"/>
                    </a:ext>
                  </a:extLst>
                </a:gridCol>
                <a:gridCol w="329184">
                  <a:extLst>
                    <a:ext uri="{9D8B030D-6E8A-4147-A177-3AD203B41FA5}">
                      <a16:colId xmlns:a16="http://schemas.microsoft.com/office/drawing/2014/main" val="4249657505"/>
                    </a:ext>
                  </a:extLst>
                </a:gridCol>
                <a:gridCol w="329184">
                  <a:extLst>
                    <a:ext uri="{9D8B030D-6E8A-4147-A177-3AD203B41FA5}">
                      <a16:colId xmlns:a16="http://schemas.microsoft.com/office/drawing/2014/main" val="671580699"/>
                    </a:ext>
                  </a:extLst>
                </a:gridCol>
                <a:gridCol w="329184">
                  <a:extLst>
                    <a:ext uri="{9D8B030D-6E8A-4147-A177-3AD203B41FA5}">
                      <a16:colId xmlns:a16="http://schemas.microsoft.com/office/drawing/2014/main" val="4223006547"/>
                    </a:ext>
                  </a:extLst>
                </a:gridCol>
                <a:gridCol w="329184">
                  <a:extLst>
                    <a:ext uri="{9D8B030D-6E8A-4147-A177-3AD203B41FA5}">
                      <a16:colId xmlns:a16="http://schemas.microsoft.com/office/drawing/2014/main" val="2235631440"/>
                    </a:ext>
                  </a:extLst>
                </a:gridCol>
                <a:gridCol w="329184">
                  <a:extLst>
                    <a:ext uri="{9D8B030D-6E8A-4147-A177-3AD203B41FA5}">
                      <a16:colId xmlns:a16="http://schemas.microsoft.com/office/drawing/2014/main" val="2865262452"/>
                    </a:ext>
                  </a:extLst>
                </a:gridCol>
                <a:gridCol w="329184">
                  <a:extLst>
                    <a:ext uri="{9D8B030D-6E8A-4147-A177-3AD203B41FA5}">
                      <a16:colId xmlns:a16="http://schemas.microsoft.com/office/drawing/2014/main" val="2751705076"/>
                    </a:ext>
                  </a:extLst>
                </a:gridCol>
                <a:gridCol w="329184">
                  <a:extLst>
                    <a:ext uri="{9D8B030D-6E8A-4147-A177-3AD203B41FA5}">
                      <a16:colId xmlns:a16="http://schemas.microsoft.com/office/drawing/2014/main" val="2155289590"/>
                    </a:ext>
                  </a:extLst>
                </a:gridCol>
                <a:gridCol w="329184">
                  <a:extLst>
                    <a:ext uri="{9D8B030D-6E8A-4147-A177-3AD203B41FA5}">
                      <a16:colId xmlns:a16="http://schemas.microsoft.com/office/drawing/2014/main" val="373729366"/>
                    </a:ext>
                  </a:extLst>
                </a:gridCol>
                <a:gridCol w="329184">
                  <a:extLst>
                    <a:ext uri="{9D8B030D-6E8A-4147-A177-3AD203B41FA5}">
                      <a16:colId xmlns:a16="http://schemas.microsoft.com/office/drawing/2014/main" val="525764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153059806"/>
                  </a:ext>
                </a:extLst>
              </a:tr>
            </a:tbl>
          </a:graphicData>
        </a:graphic>
      </p:graphicFrame>
      <p:sp>
        <p:nvSpPr>
          <p:cNvPr id="4" name="Text Placeholder 3">
            <a:extLst>
              <a:ext uri="{FF2B5EF4-FFF2-40B4-BE49-F238E27FC236}">
                <a16:creationId xmlns:a16="http://schemas.microsoft.com/office/drawing/2014/main" id="{F34824B0-C1E9-498D-83A3-425BA9DF2A2B}"/>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2805318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05A963-1BFF-46AE-8943-F2BF8932B0AA}"/>
              </a:ext>
            </a:extLst>
          </p:cNvPr>
          <p:cNvSpPr>
            <a:spLocks noGrp="1"/>
          </p:cNvSpPr>
          <p:nvPr>
            <p:ph type="title"/>
          </p:nvPr>
        </p:nvSpPr>
        <p:spPr/>
        <p:txBody>
          <a:bodyPr/>
          <a:lstStyle/>
          <a:p>
            <a:r>
              <a:rPr lang="en-US"/>
              <a:t>Facebook Own Posts Table | Sothys Malaysia - 2 of 19</a:t>
            </a:r>
          </a:p>
        </p:txBody>
      </p:sp>
      <p:graphicFrame>
        <p:nvGraphicFramePr>
          <p:cNvPr id="5" name="Table Placeholder 4">
            <a:extLst>
              <a:ext uri="{FF2B5EF4-FFF2-40B4-BE49-F238E27FC236}">
                <a16:creationId xmlns:a16="http://schemas.microsoft.com/office/drawing/2014/main" id="{7F1C34F3-A48C-469B-9991-D3DDCC6DE80D}"/>
              </a:ext>
            </a:extLst>
          </p:cNvPr>
          <p:cNvGraphicFramePr>
            <a:graphicFrameLocks noGrp="1"/>
          </p:cNvGraphicFramePr>
          <p:nvPr>
            <p:ph type="tbl" sz="quarter" idx="13"/>
            <p:extLst>
              <p:ext uri="{D42A27DB-BD31-4B8C-83A1-F6EECF244321}">
                <p14:modId xmlns:p14="http://schemas.microsoft.com/office/powerpoint/2010/main" val="1023854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387515978"/>
                    </a:ext>
                  </a:extLst>
                </a:gridCol>
                <a:gridCol w="987552">
                  <a:extLst>
                    <a:ext uri="{9D8B030D-6E8A-4147-A177-3AD203B41FA5}">
                      <a16:colId xmlns:a16="http://schemas.microsoft.com/office/drawing/2014/main" val="992813184"/>
                    </a:ext>
                  </a:extLst>
                </a:gridCol>
                <a:gridCol w="658368">
                  <a:extLst>
                    <a:ext uri="{9D8B030D-6E8A-4147-A177-3AD203B41FA5}">
                      <a16:colId xmlns:a16="http://schemas.microsoft.com/office/drawing/2014/main" val="3454136946"/>
                    </a:ext>
                  </a:extLst>
                </a:gridCol>
                <a:gridCol w="329184">
                  <a:extLst>
                    <a:ext uri="{9D8B030D-6E8A-4147-A177-3AD203B41FA5}">
                      <a16:colId xmlns:a16="http://schemas.microsoft.com/office/drawing/2014/main" val="1974718859"/>
                    </a:ext>
                  </a:extLst>
                </a:gridCol>
                <a:gridCol w="329184">
                  <a:extLst>
                    <a:ext uri="{9D8B030D-6E8A-4147-A177-3AD203B41FA5}">
                      <a16:colId xmlns:a16="http://schemas.microsoft.com/office/drawing/2014/main" val="2185781467"/>
                    </a:ext>
                  </a:extLst>
                </a:gridCol>
                <a:gridCol w="329184">
                  <a:extLst>
                    <a:ext uri="{9D8B030D-6E8A-4147-A177-3AD203B41FA5}">
                      <a16:colId xmlns:a16="http://schemas.microsoft.com/office/drawing/2014/main" val="14977608"/>
                    </a:ext>
                  </a:extLst>
                </a:gridCol>
                <a:gridCol w="329184">
                  <a:extLst>
                    <a:ext uri="{9D8B030D-6E8A-4147-A177-3AD203B41FA5}">
                      <a16:colId xmlns:a16="http://schemas.microsoft.com/office/drawing/2014/main" val="2098141044"/>
                    </a:ext>
                  </a:extLst>
                </a:gridCol>
                <a:gridCol w="329184">
                  <a:extLst>
                    <a:ext uri="{9D8B030D-6E8A-4147-A177-3AD203B41FA5}">
                      <a16:colId xmlns:a16="http://schemas.microsoft.com/office/drawing/2014/main" val="47731939"/>
                    </a:ext>
                  </a:extLst>
                </a:gridCol>
                <a:gridCol w="329184">
                  <a:extLst>
                    <a:ext uri="{9D8B030D-6E8A-4147-A177-3AD203B41FA5}">
                      <a16:colId xmlns:a16="http://schemas.microsoft.com/office/drawing/2014/main" val="1672353940"/>
                    </a:ext>
                  </a:extLst>
                </a:gridCol>
                <a:gridCol w="329184">
                  <a:extLst>
                    <a:ext uri="{9D8B030D-6E8A-4147-A177-3AD203B41FA5}">
                      <a16:colId xmlns:a16="http://schemas.microsoft.com/office/drawing/2014/main" val="4260544808"/>
                    </a:ext>
                  </a:extLst>
                </a:gridCol>
                <a:gridCol w="329184">
                  <a:extLst>
                    <a:ext uri="{9D8B030D-6E8A-4147-A177-3AD203B41FA5}">
                      <a16:colId xmlns:a16="http://schemas.microsoft.com/office/drawing/2014/main" val="2206935992"/>
                    </a:ext>
                  </a:extLst>
                </a:gridCol>
                <a:gridCol w="329184">
                  <a:extLst>
                    <a:ext uri="{9D8B030D-6E8A-4147-A177-3AD203B41FA5}">
                      <a16:colId xmlns:a16="http://schemas.microsoft.com/office/drawing/2014/main" val="2321022060"/>
                    </a:ext>
                  </a:extLst>
                </a:gridCol>
                <a:gridCol w="329184">
                  <a:extLst>
                    <a:ext uri="{9D8B030D-6E8A-4147-A177-3AD203B41FA5}">
                      <a16:colId xmlns:a16="http://schemas.microsoft.com/office/drawing/2014/main" val="3998813683"/>
                    </a:ext>
                  </a:extLst>
                </a:gridCol>
                <a:gridCol w="329184">
                  <a:extLst>
                    <a:ext uri="{9D8B030D-6E8A-4147-A177-3AD203B41FA5}">
                      <a16:colId xmlns:a16="http://schemas.microsoft.com/office/drawing/2014/main" val="533657918"/>
                    </a:ext>
                  </a:extLst>
                </a:gridCol>
                <a:gridCol w="329184">
                  <a:extLst>
                    <a:ext uri="{9D8B030D-6E8A-4147-A177-3AD203B41FA5}">
                      <a16:colId xmlns:a16="http://schemas.microsoft.com/office/drawing/2014/main" val="1134238376"/>
                    </a:ext>
                  </a:extLst>
                </a:gridCol>
                <a:gridCol w="329184">
                  <a:extLst>
                    <a:ext uri="{9D8B030D-6E8A-4147-A177-3AD203B41FA5}">
                      <a16:colId xmlns:a16="http://schemas.microsoft.com/office/drawing/2014/main" val="3156185603"/>
                    </a:ext>
                  </a:extLst>
                </a:gridCol>
                <a:gridCol w="329184">
                  <a:extLst>
                    <a:ext uri="{9D8B030D-6E8A-4147-A177-3AD203B41FA5}">
                      <a16:colId xmlns:a16="http://schemas.microsoft.com/office/drawing/2014/main" val="1052768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916689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- 2020-07-09 10:18:09</a:t>
                      </a:r>
                      <a:r>
                        <a:rPr kumimoji="0" lang="en-US" sz="1000" b="0" i="0" u="none" strike="noStrike" kern="1200" cap="none" spc="0" normalizeH="0" baseline="0" noProof="0">
                          <a:ln>
                            <a:noFill/>
                          </a:ln>
                          <a:solidFill>
                            <a:prstClr val="black"/>
                          </a:solidFill>
                          <a:effectLst/>
                          <a:uLnTx/>
                          <a:uFillTx/>
                          <a:latin typeface="+mn-lt"/>
                          <a:ea typeface="+mn-ea"/>
                          <a:cs typeface="+mn-cs"/>
                        </a:rPr>
                        <a:t>
 [Exclusive Offer] Tune in for beauty tips and tricks, and the exciting reveal of Sothys Synergy Beauty Box!
😍We have special guests Venice Min &amp; Gary Cheok with us for a Facebook Live Stream! See you soon!😍
Add The Event To Your Calendar Now!
Link: https://www.facebook.com/SothysMalaysia/posts/10158332256999763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https://scontent-iad3-1.xx.fbcdn.net/v/t1.0-9/p720x720/106168047_10158337173169763_1533295216431217890_o.jpg?_nc_cat=110&amp;_nc_sid=110474&amp;_nc_ohc=YIJ-Zb3zRFMAX_HRaXV&amp;_nc_ht=scontent-iad3-1.xx&amp;_nc_tp=6&amp;oh=9e37d0d7f148e3dccd529dc8a985ffe9&amp;oe=5F3EB11D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07/22/2020 21:17:10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30329328"/>
                  </a:ext>
                </a:extLst>
              </a:tr>
            </a:tbl>
          </a:graphicData>
        </a:graphic>
      </p:graphicFrame>
      <p:sp>
        <p:nvSpPr>
          <p:cNvPr id="4" name="Text Placeholder 3">
            <a:extLst>
              <a:ext uri="{FF2B5EF4-FFF2-40B4-BE49-F238E27FC236}">
                <a16:creationId xmlns:a16="http://schemas.microsoft.com/office/drawing/2014/main" id="{A1C2278E-C359-4E41-815C-9640AE16CBCD}"/>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38457870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1B1FA-CA6E-4061-BFB3-7D15471D196C}"/>
              </a:ext>
            </a:extLst>
          </p:cNvPr>
          <p:cNvSpPr>
            <a:spLocks noGrp="1"/>
          </p:cNvSpPr>
          <p:nvPr>
            <p:ph type="title"/>
          </p:nvPr>
        </p:nvSpPr>
        <p:spPr/>
        <p:txBody>
          <a:bodyPr/>
          <a:lstStyle/>
          <a:p>
            <a:r>
              <a:rPr lang="en-US"/>
              <a:t>Facebook Own Posts Table | Sothys Malaysia - 3 of 19</a:t>
            </a:r>
          </a:p>
        </p:txBody>
      </p:sp>
      <p:graphicFrame>
        <p:nvGraphicFramePr>
          <p:cNvPr id="5" name="Table Placeholder 4">
            <a:extLst>
              <a:ext uri="{FF2B5EF4-FFF2-40B4-BE49-F238E27FC236}">
                <a16:creationId xmlns:a16="http://schemas.microsoft.com/office/drawing/2014/main" id="{45650086-8443-42B0-B338-EDA6044959EB}"/>
              </a:ext>
            </a:extLst>
          </p:cNvPr>
          <p:cNvGraphicFramePr>
            <a:graphicFrameLocks noGrp="1"/>
          </p:cNvGraphicFramePr>
          <p:nvPr>
            <p:ph type="tbl" sz="quarter" idx="13"/>
            <p:extLst>
              <p:ext uri="{D42A27DB-BD31-4B8C-83A1-F6EECF244321}">
                <p14:modId xmlns:p14="http://schemas.microsoft.com/office/powerpoint/2010/main" val="23304218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328830711"/>
                    </a:ext>
                  </a:extLst>
                </a:gridCol>
                <a:gridCol w="987552">
                  <a:extLst>
                    <a:ext uri="{9D8B030D-6E8A-4147-A177-3AD203B41FA5}">
                      <a16:colId xmlns:a16="http://schemas.microsoft.com/office/drawing/2014/main" val="2457432198"/>
                    </a:ext>
                  </a:extLst>
                </a:gridCol>
                <a:gridCol w="658368">
                  <a:extLst>
                    <a:ext uri="{9D8B030D-6E8A-4147-A177-3AD203B41FA5}">
                      <a16:colId xmlns:a16="http://schemas.microsoft.com/office/drawing/2014/main" val="1716584260"/>
                    </a:ext>
                  </a:extLst>
                </a:gridCol>
                <a:gridCol w="329184">
                  <a:extLst>
                    <a:ext uri="{9D8B030D-6E8A-4147-A177-3AD203B41FA5}">
                      <a16:colId xmlns:a16="http://schemas.microsoft.com/office/drawing/2014/main" val="2515954682"/>
                    </a:ext>
                  </a:extLst>
                </a:gridCol>
                <a:gridCol w="329184">
                  <a:extLst>
                    <a:ext uri="{9D8B030D-6E8A-4147-A177-3AD203B41FA5}">
                      <a16:colId xmlns:a16="http://schemas.microsoft.com/office/drawing/2014/main" val="1338184938"/>
                    </a:ext>
                  </a:extLst>
                </a:gridCol>
                <a:gridCol w="329184">
                  <a:extLst>
                    <a:ext uri="{9D8B030D-6E8A-4147-A177-3AD203B41FA5}">
                      <a16:colId xmlns:a16="http://schemas.microsoft.com/office/drawing/2014/main" val="4075182723"/>
                    </a:ext>
                  </a:extLst>
                </a:gridCol>
                <a:gridCol w="329184">
                  <a:extLst>
                    <a:ext uri="{9D8B030D-6E8A-4147-A177-3AD203B41FA5}">
                      <a16:colId xmlns:a16="http://schemas.microsoft.com/office/drawing/2014/main" val="3892353853"/>
                    </a:ext>
                  </a:extLst>
                </a:gridCol>
                <a:gridCol w="329184">
                  <a:extLst>
                    <a:ext uri="{9D8B030D-6E8A-4147-A177-3AD203B41FA5}">
                      <a16:colId xmlns:a16="http://schemas.microsoft.com/office/drawing/2014/main" val="3931237946"/>
                    </a:ext>
                  </a:extLst>
                </a:gridCol>
                <a:gridCol w="329184">
                  <a:extLst>
                    <a:ext uri="{9D8B030D-6E8A-4147-A177-3AD203B41FA5}">
                      <a16:colId xmlns:a16="http://schemas.microsoft.com/office/drawing/2014/main" val="415307517"/>
                    </a:ext>
                  </a:extLst>
                </a:gridCol>
                <a:gridCol w="329184">
                  <a:extLst>
                    <a:ext uri="{9D8B030D-6E8A-4147-A177-3AD203B41FA5}">
                      <a16:colId xmlns:a16="http://schemas.microsoft.com/office/drawing/2014/main" val="1939645096"/>
                    </a:ext>
                  </a:extLst>
                </a:gridCol>
                <a:gridCol w="329184">
                  <a:extLst>
                    <a:ext uri="{9D8B030D-6E8A-4147-A177-3AD203B41FA5}">
                      <a16:colId xmlns:a16="http://schemas.microsoft.com/office/drawing/2014/main" val="138667736"/>
                    </a:ext>
                  </a:extLst>
                </a:gridCol>
                <a:gridCol w="329184">
                  <a:extLst>
                    <a:ext uri="{9D8B030D-6E8A-4147-A177-3AD203B41FA5}">
                      <a16:colId xmlns:a16="http://schemas.microsoft.com/office/drawing/2014/main" val="870451285"/>
                    </a:ext>
                  </a:extLst>
                </a:gridCol>
                <a:gridCol w="329184">
                  <a:extLst>
                    <a:ext uri="{9D8B030D-6E8A-4147-A177-3AD203B41FA5}">
                      <a16:colId xmlns:a16="http://schemas.microsoft.com/office/drawing/2014/main" val="2613115945"/>
                    </a:ext>
                  </a:extLst>
                </a:gridCol>
                <a:gridCol w="329184">
                  <a:extLst>
                    <a:ext uri="{9D8B030D-6E8A-4147-A177-3AD203B41FA5}">
                      <a16:colId xmlns:a16="http://schemas.microsoft.com/office/drawing/2014/main" val="4042952928"/>
                    </a:ext>
                  </a:extLst>
                </a:gridCol>
                <a:gridCol w="329184">
                  <a:extLst>
                    <a:ext uri="{9D8B030D-6E8A-4147-A177-3AD203B41FA5}">
                      <a16:colId xmlns:a16="http://schemas.microsoft.com/office/drawing/2014/main" val="3346162556"/>
                    </a:ext>
                  </a:extLst>
                </a:gridCol>
                <a:gridCol w="329184">
                  <a:extLst>
                    <a:ext uri="{9D8B030D-6E8A-4147-A177-3AD203B41FA5}">
                      <a16:colId xmlns:a16="http://schemas.microsoft.com/office/drawing/2014/main" val="1183796143"/>
                    </a:ext>
                  </a:extLst>
                </a:gridCol>
                <a:gridCol w="329184">
                  <a:extLst>
                    <a:ext uri="{9D8B030D-6E8A-4147-A177-3AD203B41FA5}">
                      <a16:colId xmlns:a16="http://schemas.microsoft.com/office/drawing/2014/main" val="20461148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969074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- 2020-07-16 10:05:55</a:t>
                      </a:r>
                      <a:r>
                        <a:rPr kumimoji="0" lang="en-US" sz="1000" b="0" i="0" u="none" strike="noStrike" kern="1200" cap="none" spc="0" normalizeH="0" baseline="0" noProof="0">
                          <a:ln>
                            <a:noFill/>
                          </a:ln>
                          <a:solidFill>
                            <a:prstClr val="black"/>
                          </a:solidFill>
                          <a:effectLst/>
                          <a:uLnTx/>
                          <a:uFillTx/>
                          <a:latin typeface="+mn-lt"/>
                          <a:ea typeface="+mn-ea"/>
                          <a:cs typeface="+mn-cs"/>
                        </a:rPr>
                        <a:t>
 Looking for your next skincare products that moisturizes dry &amp; dehydrated skin continuously for 8 hours everyday?
Our Comfort Hydra 14 Days Starter Kit will solve those dehydrated needs for women in their 30s,40s &amp; 50s! 
Comfort Hydra : 
💧 Travel Size Comfort Cleansing Milk 40ml, 
💧 Travel Size Comfort Lotion 40ml, 
💧 Travel Size Hydra3Ha™ Hydrating Youth Cream 15ml,
💧 7 x Sachet  Face Fluid SPF 50, 
💧 1 x Anti-aging Essential Ampoules 1.5ml 
💧 SOTHYS branded pouch. 
Available at all Sothys salon and online. Shop them now at www.sothys.com.my 
Available to new and existing customers | While stocks last | Only for a limited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https://scontent-iad3-1.xx.fbcdn.net/v/t1.0-9/p720x720/107971398_10158353589374763_5990839855190734984_o.png?_nc_cat=106&amp;_nc_sid=8024bb&amp;_nc_ohc=XgWchW57o4gAX_N49Yn&amp;_nc_ht=scontent-iad3-1.xx&amp;oh=fe55aa2df2db5cebdc9814826b356974&amp;oe=5F3D23D5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07/23/2020 09:25:56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4252932"/>
                  </a:ext>
                </a:extLst>
              </a:tr>
            </a:tbl>
          </a:graphicData>
        </a:graphic>
      </p:graphicFrame>
      <p:sp>
        <p:nvSpPr>
          <p:cNvPr id="4" name="Text Placeholder 3">
            <a:extLst>
              <a:ext uri="{FF2B5EF4-FFF2-40B4-BE49-F238E27FC236}">
                <a16:creationId xmlns:a16="http://schemas.microsoft.com/office/drawing/2014/main" id="{F267D4CF-BAF8-41FE-9AF5-BC790051AF61}"/>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32054366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73F99-3048-4522-B0E8-185D2C5941F0}"/>
              </a:ext>
            </a:extLst>
          </p:cNvPr>
          <p:cNvSpPr>
            <a:spLocks noGrp="1"/>
          </p:cNvSpPr>
          <p:nvPr>
            <p:ph type="title"/>
          </p:nvPr>
        </p:nvSpPr>
        <p:spPr/>
        <p:txBody>
          <a:bodyPr/>
          <a:lstStyle/>
          <a:p>
            <a:r>
              <a:rPr lang="en-US"/>
              <a:t>Facebook Own Posts Table | Sothys Malaysia - 4 of 19</a:t>
            </a:r>
          </a:p>
        </p:txBody>
      </p:sp>
      <p:graphicFrame>
        <p:nvGraphicFramePr>
          <p:cNvPr id="5" name="Table Placeholder 4">
            <a:extLst>
              <a:ext uri="{FF2B5EF4-FFF2-40B4-BE49-F238E27FC236}">
                <a16:creationId xmlns:a16="http://schemas.microsoft.com/office/drawing/2014/main" id="{C91F202B-4F74-421A-B1DB-AE340490B508}"/>
              </a:ext>
            </a:extLst>
          </p:cNvPr>
          <p:cNvGraphicFramePr>
            <a:graphicFrameLocks noGrp="1"/>
          </p:cNvGraphicFramePr>
          <p:nvPr>
            <p:ph type="tbl" sz="quarter" idx="13"/>
            <p:extLst>
              <p:ext uri="{D42A27DB-BD31-4B8C-83A1-F6EECF244321}">
                <p14:modId xmlns:p14="http://schemas.microsoft.com/office/powerpoint/2010/main" val="3804602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21585796"/>
                    </a:ext>
                  </a:extLst>
                </a:gridCol>
                <a:gridCol w="987552">
                  <a:extLst>
                    <a:ext uri="{9D8B030D-6E8A-4147-A177-3AD203B41FA5}">
                      <a16:colId xmlns:a16="http://schemas.microsoft.com/office/drawing/2014/main" val="723824372"/>
                    </a:ext>
                  </a:extLst>
                </a:gridCol>
                <a:gridCol w="658368">
                  <a:extLst>
                    <a:ext uri="{9D8B030D-6E8A-4147-A177-3AD203B41FA5}">
                      <a16:colId xmlns:a16="http://schemas.microsoft.com/office/drawing/2014/main" val="1456241852"/>
                    </a:ext>
                  </a:extLst>
                </a:gridCol>
                <a:gridCol w="329184">
                  <a:extLst>
                    <a:ext uri="{9D8B030D-6E8A-4147-A177-3AD203B41FA5}">
                      <a16:colId xmlns:a16="http://schemas.microsoft.com/office/drawing/2014/main" val="4213087111"/>
                    </a:ext>
                  </a:extLst>
                </a:gridCol>
                <a:gridCol w="329184">
                  <a:extLst>
                    <a:ext uri="{9D8B030D-6E8A-4147-A177-3AD203B41FA5}">
                      <a16:colId xmlns:a16="http://schemas.microsoft.com/office/drawing/2014/main" val="1217742411"/>
                    </a:ext>
                  </a:extLst>
                </a:gridCol>
                <a:gridCol w="329184">
                  <a:extLst>
                    <a:ext uri="{9D8B030D-6E8A-4147-A177-3AD203B41FA5}">
                      <a16:colId xmlns:a16="http://schemas.microsoft.com/office/drawing/2014/main" val="1280201782"/>
                    </a:ext>
                  </a:extLst>
                </a:gridCol>
                <a:gridCol w="329184">
                  <a:extLst>
                    <a:ext uri="{9D8B030D-6E8A-4147-A177-3AD203B41FA5}">
                      <a16:colId xmlns:a16="http://schemas.microsoft.com/office/drawing/2014/main" val="3811678230"/>
                    </a:ext>
                  </a:extLst>
                </a:gridCol>
                <a:gridCol w="329184">
                  <a:extLst>
                    <a:ext uri="{9D8B030D-6E8A-4147-A177-3AD203B41FA5}">
                      <a16:colId xmlns:a16="http://schemas.microsoft.com/office/drawing/2014/main" val="238257275"/>
                    </a:ext>
                  </a:extLst>
                </a:gridCol>
                <a:gridCol w="329184">
                  <a:extLst>
                    <a:ext uri="{9D8B030D-6E8A-4147-A177-3AD203B41FA5}">
                      <a16:colId xmlns:a16="http://schemas.microsoft.com/office/drawing/2014/main" val="3520345325"/>
                    </a:ext>
                  </a:extLst>
                </a:gridCol>
                <a:gridCol w="329184">
                  <a:extLst>
                    <a:ext uri="{9D8B030D-6E8A-4147-A177-3AD203B41FA5}">
                      <a16:colId xmlns:a16="http://schemas.microsoft.com/office/drawing/2014/main" val="1186798965"/>
                    </a:ext>
                  </a:extLst>
                </a:gridCol>
                <a:gridCol w="329184">
                  <a:extLst>
                    <a:ext uri="{9D8B030D-6E8A-4147-A177-3AD203B41FA5}">
                      <a16:colId xmlns:a16="http://schemas.microsoft.com/office/drawing/2014/main" val="1214205827"/>
                    </a:ext>
                  </a:extLst>
                </a:gridCol>
                <a:gridCol w="329184">
                  <a:extLst>
                    <a:ext uri="{9D8B030D-6E8A-4147-A177-3AD203B41FA5}">
                      <a16:colId xmlns:a16="http://schemas.microsoft.com/office/drawing/2014/main" val="3937311123"/>
                    </a:ext>
                  </a:extLst>
                </a:gridCol>
                <a:gridCol w="329184">
                  <a:extLst>
                    <a:ext uri="{9D8B030D-6E8A-4147-A177-3AD203B41FA5}">
                      <a16:colId xmlns:a16="http://schemas.microsoft.com/office/drawing/2014/main" val="749139643"/>
                    </a:ext>
                  </a:extLst>
                </a:gridCol>
                <a:gridCol w="329184">
                  <a:extLst>
                    <a:ext uri="{9D8B030D-6E8A-4147-A177-3AD203B41FA5}">
                      <a16:colId xmlns:a16="http://schemas.microsoft.com/office/drawing/2014/main" val="1912796666"/>
                    </a:ext>
                  </a:extLst>
                </a:gridCol>
                <a:gridCol w="329184">
                  <a:extLst>
                    <a:ext uri="{9D8B030D-6E8A-4147-A177-3AD203B41FA5}">
                      <a16:colId xmlns:a16="http://schemas.microsoft.com/office/drawing/2014/main" val="1554755022"/>
                    </a:ext>
                  </a:extLst>
                </a:gridCol>
                <a:gridCol w="329184">
                  <a:extLst>
                    <a:ext uri="{9D8B030D-6E8A-4147-A177-3AD203B41FA5}">
                      <a16:colId xmlns:a16="http://schemas.microsoft.com/office/drawing/2014/main" val="1204745389"/>
                    </a:ext>
                  </a:extLst>
                </a:gridCol>
                <a:gridCol w="329184">
                  <a:extLst>
                    <a:ext uri="{9D8B030D-6E8A-4147-A177-3AD203B41FA5}">
                      <a16:colId xmlns:a16="http://schemas.microsoft.com/office/drawing/2014/main" val="3691239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2656846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- 2020-07-21 16:03:08</a:t>
                      </a:r>
                      <a:r>
                        <a:rPr kumimoji="0" lang="en-US" sz="1000" b="0" i="0" u="none" strike="noStrike" kern="1200" cap="none" spc="0" normalizeH="0" baseline="0" noProof="0">
                          <a:ln>
                            <a:noFill/>
                          </a:ln>
                          <a:solidFill>
                            <a:prstClr val="black"/>
                          </a:solidFill>
                          <a:effectLst/>
                          <a:uLnTx/>
                          <a:uFillTx/>
                          <a:latin typeface="+mn-lt"/>
                          <a:ea typeface="+mn-ea"/>
                          <a:cs typeface="+mn-cs"/>
                        </a:rPr>
                        <a:t>
 Get the hydrating juice your skin is thirsty for today 💧💧💧 
Our Hydra3HA Comfort Youth Coffret Set will intensively hydrate &amp; moisturize your skin as always. 
Visit www.sothys.com.my to check it out now and find a Sothys near you. 
While stocks last | T&amp;Cs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109686791_10158368928879763_7602964174751068184_o.jpg?_nc_cat=104&amp;_nc_sid=8024bb&amp;_nc_ohc=rt4ZpwPGhkIAX9D6sMe&amp;_nc_oc=AQkJy7DErWgyv5pubHWX53bB3tr2jD5jmMmtqeRe9MANlXWDTiFpY8jPFSckUXuL0u4&amp;_nc_ht=scontent-iad3-1.xx&amp;_nc_tp=6&amp;oh=cf4c1e1e1597f8e9a440b3da80badeca&amp;oe=5F447895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07/28/2020 21:20:55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3920898"/>
                  </a:ext>
                </a:extLst>
              </a:tr>
            </a:tbl>
          </a:graphicData>
        </a:graphic>
      </p:graphicFrame>
      <p:sp>
        <p:nvSpPr>
          <p:cNvPr id="4" name="Text Placeholder 3">
            <a:extLst>
              <a:ext uri="{FF2B5EF4-FFF2-40B4-BE49-F238E27FC236}">
                <a16:creationId xmlns:a16="http://schemas.microsoft.com/office/drawing/2014/main" id="{82E6EB7D-5FF1-46A0-B9A1-A722A162B95F}"/>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9562561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39DE5-879A-45EA-8F82-770E75DE7C56}"/>
              </a:ext>
            </a:extLst>
          </p:cNvPr>
          <p:cNvSpPr>
            <a:spLocks noGrp="1"/>
          </p:cNvSpPr>
          <p:nvPr>
            <p:ph type="title"/>
          </p:nvPr>
        </p:nvSpPr>
        <p:spPr/>
        <p:txBody>
          <a:bodyPr/>
          <a:lstStyle/>
          <a:p>
            <a:r>
              <a:rPr lang="en-US"/>
              <a:t>Facebook Own Posts Table | Sothys Malaysia - 5 of 19</a:t>
            </a:r>
          </a:p>
        </p:txBody>
      </p:sp>
      <p:graphicFrame>
        <p:nvGraphicFramePr>
          <p:cNvPr id="5" name="Table Placeholder 4">
            <a:extLst>
              <a:ext uri="{FF2B5EF4-FFF2-40B4-BE49-F238E27FC236}">
                <a16:creationId xmlns:a16="http://schemas.microsoft.com/office/drawing/2014/main" id="{3C78467E-F614-49BC-B858-A2CB06B81A78}"/>
              </a:ext>
            </a:extLst>
          </p:cNvPr>
          <p:cNvGraphicFramePr>
            <a:graphicFrameLocks noGrp="1"/>
          </p:cNvGraphicFramePr>
          <p:nvPr>
            <p:ph type="tbl" sz="quarter" idx="13"/>
            <p:extLst>
              <p:ext uri="{D42A27DB-BD31-4B8C-83A1-F6EECF244321}">
                <p14:modId xmlns:p14="http://schemas.microsoft.com/office/powerpoint/2010/main" val="1909696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291588641"/>
                    </a:ext>
                  </a:extLst>
                </a:gridCol>
                <a:gridCol w="987552">
                  <a:extLst>
                    <a:ext uri="{9D8B030D-6E8A-4147-A177-3AD203B41FA5}">
                      <a16:colId xmlns:a16="http://schemas.microsoft.com/office/drawing/2014/main" val="4281350055"/>
                    </a:ext>
                  </a:extLst>
                </a:gridCol>
                <a:gridCol w="658368">
                  <a:extLst>
                    <a:ext uri="{9D8B030D-6E8A-4147-A177-3AD203B41FA5}">
                      <a16:colId xmlns:a16="http://schemas.microsoft.com/office/drawing/2014/main" val="1955412750"/>
                    </a:ext>
                  </a:extLst>
                </a:gridCol>
                <a:gridCol w="329184">
                  <a:extLst>
                    <a:ext uri="{9D8B030D-6E8A-4147-A177-3AD203B41FA5}">
                      <a16:colId xmlns:a16="http://schemas.microsoft.com/office/drawing/2014/main" val="2023596822"/>
                    </a:ext>
                  </a:extLst>
                </a:gridCol>
                <a:gridCol w="329184">
                  <a:extLst>
                    <a:ext uri="{9D8B030D-6E8A-4147-A177-3AD203B41FA5}">
                      <a16:colId xmlns:a16="http://schemas.microsoft.com/office/drawing/2014/main" val="150160935"/>
                    </a:ext>
                  </a:extLst>
                </a:gridCol>
                <a:gridCol w="329184">
                  <a:extLst>
                    <a:ext uri="{9D8B030D-6E8A-4147-A177-3AD203B41FA5}">
                      <a16:colId xmlns:a16="http://schemas.microsoft.com/office/drawing/2014/main" val="2505385015"/>
                    </a:ext>
                  </a:extLst>
                </a:gridCol>
                <a:gridCol w="329184">
                  <a:extLst>
                    <a:ext uri="{9D8B030D-6E8A-4147-A177-3AD203B41FA5}">
                      <a16:colId xmlns:a16="http://schemas.microsoft.com/office/drawing/2014/main" val="102609017"/>
                    </a:ext>
                  </a:extLst>
                </a:gridCol>
                <a:gridCol w="329184">
                  <a:extLst>
                    <a:ext uri="{9D8B030D-6E8A-4147-A177-3AD203B41FA5}">
                      <a16:colId xmlns:a16="http://schemas.microsoft.com/office/drawing/2014/main" val="1596988426"/>
                    </a:ext>
                  </a:extLst>
                </a:gridCol>
                <a:gridCol w="329184">
                  <a:extLst>
                    <a:ext uri="{9D8B030D-6E8A-4147-A177-3AD203B41FA5}">
                      <a16:colId xmlns:a16="http://schemas.microsoft.com/office/drawing/2014/main" val="3926054322"/>
                    </a:ext>
                  </a:extLst>
                </a:gridCol>
                <a:gridCol w="329184">
                  <a:extLst>
                    <a:ext uri="{9D8B030D-6E8A-4147-A177-3AD203B41FA5}">
                      <a16:colId xmlns:a16="http://schemas.microsoft.com/office/drawing/2014/main" val="2652501137"/>
                    </a:ext>
                  </a:extLst>
                </a:gridCol>
                <a:gridCol w="329184">
                  <a:extLst>
                    <a:ext uri="{9D8B030D-6E8A-4147-A177-3AD203B41FA5}">
                      <a16:colId xmlns:a16="http://schemas.microsoft.com/office/drawing/2014/main" val="3096068162"/>
                    </a:ext>
                  </a:extLst>
                </a:gridCol>
                <a:gridCol w="329184">
                  <a:extLst>
                    <a:ext uri="{9D8B030D-6E8A-4147-A177-3AD203B41FA5}">
                      <a16:colId xmlns:a16="http://schemas.microsoft.com/office/drawing/2014/main" val="283202997"/>
                    </a:ext>
                  </a:extLst>
                </a:gridCol>
                <a:gridCol w="329184">
                  <a:extLst>
                    <a:ext uri="{9D8B030D-6E8A-4147-A177-3AD203B41FA5}">
                      <a16:colId xmlns:a16="http://schemas.microsoft.com/office/drawing/2014/main" val="3912416202"/>
                    </a:ext>
                  </a:extLst>
                </a:gridCol>
                <a:gridCol w="329184">
                  <a:extLst>
                    <a:ext uri="{9D8B030D-6E8A-4147-A177-3AD203B41FA5}">
                      <a16:colId xmlns:a16="http://schemas.microsoft.com/office/drawing/2014/main" val="3012612628"/>
                    </a:ext>
                  </a:extLst>
                </a:gridCol>
                <a:gridCol w="329184">
                  <a:extLst>
                    <a:ext uri="{9D8B030D-6E8A-4147-A177-3AD203B41FA5}">
                      <a16:colId xmlns:a16="http://schemas.microsoft.com/office/drawing/2014/main" val="1998295803"/>
                    </a:ext>
                  </a:extLst>
                </a:gridCol>
                <a:gridCol w="329184">
                  <a:extLst>
                    <a:ext uri="{9D8B030D-6E8A-4147-A177-3AD203B41FA5}">
                      <a16:colId xmlns:a16="http://schemas.microsoft.com/office/drawing/2014/main" val="1548038826"/>
                    </a:ext>
                  </a:extLst>
                </a:gridCol>
                <a:gridCol w="329184">
                  <a:extLst>
                    <a:ext uri="{9D8B030D-6E8A-4147-A177-3AD203B41FA5}">
                      <a16:colId xmlns:a16="http://schemas.microsoft.com/office/drawing/2014/main" val="980189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287012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- 2020-07-20 11:47:31</a:t>
                      </a:r>
                      <a:r>
                        <a:rPr kumimoji="0" lang="en-US" sz="1000" b="0" i="0" u="none" strike="noStrike" kern="1200" cap="none" spc="0" normalizeH="0" baseline="0" noProof="0">
                          <a:ln>
                            <a:noFill/>
                          </a:ln>
                          <a:solidFill>
                            <a:prstClr val="black"/>
                          </a:solidFill>
                          <a:effectLst/>
                          <a:uLnTx/>
                          <a:uFillTx/>
                          <a:latin typeface="+mn-lt"/>
                          <a:ea typeface="+mn-ea"/>
                          <a:cs typeface="+mn-cs"/>
                        </a:rPr>
                        <a:t>
 Hydration is all you need today 💧💧💧
With Hydra3HA Youth Coffret Set by your side, having a moisturized and hydrated skin everyday feels so good. 
Visit www.sothys.com.my to learn more and find a Sothys near you.  
While stocks last | T&amp;Cs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https://scontent-iad3-1.xx.fbcdn.net/v/t1.0-9/p720x720/113211867_10158366113004763_5457627044372258922_o.png?_nc_cat=102&amp;_nc_sid=8024bb&amp;_nc_ohc=b_DCrLyYyWMAX-hhpXf&amp;_nc_ht=scontent-iad3-1.xx&amp;oh=d239055b3b59a4ca0081e0458b72e3d1&amp;oe=5F449A0E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07/27/2020 15:21:37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10631305"/>
                  </a:ext>
                </a:extLst>
              </a:tr>
            </a:tbl>
          </a:graphicData>
        </a:graphic>
      </p:graphicFrame>
      <p:sp>
        <p:nvSpPr>
          <p:cNvPr id="4" name="Text Placeholder 3">
            <a:extLst>
              <a:ext uri="{FF2B5EF4-FFF2-40B4-BE49-F238E27FC236}">
                <a16:creationId xmlns:a16="http://schemas.microsoft.com/office/drawing/2014/main" id="{BBD631D1-2172-4230-97D2-836C602D370E}"/>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9028184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D95FD-4934-4617-ADDD-EA3D04462A8F}"/>
              </a:ext>
            </a:extLst>
          </p:cNvPr>
          <p:cNvSpPr>
            <a:spLocks noGrp="1"/>
          </p:cNvSpPr>
          <p:nvPr>
            <p:ph type="title"/>
          </p:nvPr>
        </p:nvSpPr>
        <p:spPr/>
        <p:txBody>
          <a:bodyPr/>
          <a:lstStyle/>
          <a:p>
            <a:r>
              <a:rPr lang="en-US"/>
              <a:t>Facebook Own Posts Table | Sothys Malaysia - 6 of 19</a:t>
            </a:r>
          </a:p>
        </p:txBody>
      </p:sp>
      <p:graphicFrame>
        <p:nvGraphicFramePr>
          <p:cNvPr id="5" name="Table Placeholder 4">
            <a:extLst>
              <a:ext uri="{FF2B5EF4-FFF2-40B4-BE49-F238E27FC236}">
                <a16:creationId xmlns:a16="http://schemas.microsoft.com/office/drawing/2014/main" id="{D739C56F-92F2-4D3A-AFB9-7ED353486824}"/>
              </a:ext>
            </a:extLst>
          </p:cNvPr>
          <p:cNvGraphicFramePr>
            <a:graphicFrameLocks noGrp="1"/>
          </p:cNvGraphicFramePr>
          <p:nvPr>
            <p:ph type="tbl" sz="quarter" idx="13"/>
            <p:extLst>
              <p:ext uri="{D42A27DB-BD31-4B8C-83A1-F6EECF244321}">
                <p14:modId xmlns:p14="http://schemas.microsoft.com/office/powerpoint/2010/main" val="4273672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903226404"/>
                    </a:ext>
                  </a:extLst>
                </a:gridCol>
                <a:gridCol w="987552">
                  <a:extLst>
                    <a:ext uri="{9D8B030D-6E8A-4147-A177-3AD203B41FA5}">
                      <a16:colId xmlns:a16="http://schemas.microsoft.com/office/drawing/2014/main" val="1170076505"/>
                    </a:ext>
                  </a:extLst>
                </a:gridCol>
                <a:gridCol w="658368">
                  <a:extLst>
                    <a:ext uri="{9D8B030D-6E8A-4147-A177-3AD203B41FA5}">
                      <a16:colId xmlns:a16="http://schemas.microsoft.com/office/drawing/2014/main" val="3302962386"/>
                    </a:ext>
                  </a:extLst>
                </a:gridCol>
                <a:gridCol w="329184">
                  <a:extLst>
                    <a:ext uri="{9D8B030D-6E8A-4147-A177-3AD203B41FA5}">
                      <a16:colId xmlns:a16="http://schemas.microsoft.com/office/drawing/2014/main" val="980182745"/>
                    </a:ext>
                  </a:extLst>
                </a:gridCol>
                <a:gridCol w="329184">
                  <a:extLst>
                    <a:ext uri="{9D8B030D-6E8A-4147-A177-3AD203B41FA5}">
                      <a16:colId xmlns:a16="http://schemas.microsoft.com/office/drawing/2014/main" val="3537008156"/>
                    </a:ext>
                  </a:extLst>
                </a:gridCol>
                <a:gridCol w="329184">
                  <a:extLst>
                    <a:ext uri="{9D8B030D-6E8A-4147-A177-3AD203B41FA5}">
                      <a16:colId xmlns:a16="http://schemas.microsoft.com/office/drawing/2014/main" val="1253913080"/>
                    </a:ext>
                  </a:extLst>
                </a:gridCol>
                <a:gridCol w="329184">
                  <a:extLst>
                    <a:ext uri="{9D8B030D-6E8A-4147-A177-3AD203B41FA5}">
                      <a16:colId xmlns:a16="http://schemas.microsoft.com/office/drawing/2014/main" val="1069075705"/>
                    </a:ext>
                  </a:extLst>
                </a:gridCol>
                <a:gridCol w="329184">
                  <a:extLst>
                    <a:ext uri="{9D8B030D-6E8A-4147-A177-3AD203B41FA5}">
                      <a16:colId xmlns:a16="http://schemas.microsoft.com/office/drawing/2014/main" val="3900988360"/>
                    </a:ext>
                  </a:extLst>
                </a:gridCol>
                <a:gridCol w="329184">
                  <a:extLst>
                    <a:ext uri="{9D8B030D-6E8A-4147-A177-3AD203B41FA5}">
                      <a16:colId xmlns:a16="http://schemas.microsoft.com/office/drawing/2014/main" val="2091237360"/>
                    </a:ext>
                  </a:extLst>
                </a:gridCol>
                <a:gridCol w="329184">
                  <a:extLst>
                    <a:ext uri="{9D8B030D-6E8A-4147-A177-3AD203B41FA5}">
                      <a16:colId xmlns:a16="http://schemas.microsoft.com/office/drawing/2014/main" val="1921136031"/>
                    </a:ext>
                  </a:extLst>
                </a:gridCol>
                <a:gridCol w="329184">
                  <a:extLst>
                    <a:ext uri="{9D8B030D-6E8A-4147-A177-3AD203B41FA5}">
                      <a16:colId xmlns:a16="http://schemas.microsoft.com/office/drawing/2014/main" val="85570493"/>
                    </a:ext>
                  </a:extLst>
                </a:gridCol>
                <a:gridCol w="329184">
                  <a:extLst>
                    <a:ext uri="{9D8B030D-6E8A-4147-A177-3AD203B41FA5}">
                      <a16:colId xmlns:a16="http://schemas.microsoft.com/office/drawing/2014/main" val="2103779114"/>
                    </a:ext>
                  </a:extLst>
                </a:gridCol>
                <a:gridCol w="329184">
                  <a:extLst>
                    <a:ext uri="{9D8B030D-6E8A-4147-A177-3AD203B41FA5}">
                      <a16:colId xmlns:a16="http://schemas.microsoft.com/office/drawing/2014/main" val="4291568899"/>
                    </a:ext>
                  </a:extLst>
                </a:gridCol>
                <a:gridCol w="329184">
                  <a:extLst>
                    <a:ext uri="{9D8B030D-6E8A-4147-A177-3AD203B41FA5}">
                      <a16:colId xmlns:a16="http://schemas.microsoft.com/office/drawing/2014/main" val="596683159"/>
                    </a:ext>
                  </a:extLst>
                </a:gridCol>
                <a:gridCol w="329184">
                  <a:extLst>
                    <a:ext uri="{9D8B030D-6E8A-4147-A177-3AD203B41FA5}">
                      <a16:colId xmlns:a16="http://schemas.microsoft.com/office/drawing/2014/main" val="2193978601"/>
                    </a:ext>
                  </a:extLst>
                </a:gridCol>
                <a:gridCol w="329184">
                  <a:extLst>
                    <a:ext uri="{9D8B030D-6E8A-4147-A177-3AD203B41FA5}">
                      <a16:colId xmlns:a16="http://schemas.microsoft.com/office/drawing/2014/main" val="2433454874"/>
                    </a:ext>
                  </a:extLst>
                </a:gridCol>
                <a:gridCol w="329184">
                  <a:extLst>
                    <a:ext uri="{9D8B030D-6E8A-4147-A177-3AD203B41FA5}">
                      <a16:colId xmlns:a16="http://schemas.microsoft.com/office/drawing/2014/main" val="2678742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915986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- 2020-07-10 20:00:07</a:t>
                      </a:r>
                      <a:r>
                        <a:rPr kumimoji="0" lang="en-US" sz="1000" b="0" i="0" u="none" strike="noStrike" kern="1200" cap="none" spc="0" normalizeH="0" baseline="0" noProof="0">
                          <a:ln>
                            <a:noFill/>
                          </a:ln>
                          <a:solidFill>
                            <a:prstClr val="black"/>
                          </a:solidFill>
                          <a:effectLst/>
                          <a:uLnTx/>
                          <a:uFillTx/>
                          <a:latin typeface="+mn-lt"/>
                          <a:ea typeface="+mn-ea"/>
                          <a:cs typeface="+mn-cs"/>
                        </a:rPr>
                        <a:t>
 [Exclusive Offer] Tune in for beauty tips and tricks, and the exciting reveal of Sothys Synergy Beauty Box!
😍We have special guests Venice Min &amp; Gary Cheok with us for a Facebook Live Stream! See you soon!😍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https://scontent-iad3-1.xx.fbcdn.net/v/t15.13418-10/107652933_410380129882601_5646678534656288905_n.jpg?_nc_cat=100&amp;_nc_sid=ad6a45&amp;_nc_ohc=mk2ir-7GcScAX-RpmFE&amp;_nc_ht=scontent-iad3-1.xx&amp;oh=855cfdb004739d136b457f50a893ca4f&amp;oe=5F45B118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07/27/2020 21:13:11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58425015"/>
                  </a:ext>
                </a:extLst>
              </a:tr>
            </a:tbl>
          </a:graphicData>
        </a:graphic>
      </p:graphicFrame>
      <p:sp>
        <p:nvSpPr>
          <p:cNvPr id="4" name="Text Placeholder 3">
            <a:extLst>
              <a:ext uri="{FF2B5EF4-FFF2-40B4-BE49-F238E27FC236}">
                <a16:creationId xmlns:a16="http://schemas.microsoft.com/office/drawing/2014/main" id="{405B5415-8041-48DC-8BA4-0F524D723A6C}"/>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9298805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7AE6B-0EFB-4F7E-886E-2656C54D25B9}"/>
              </a:ext>
            </a:extLst>
          </p:cNvPr>
          <p:cNvSpPr>
            <a:spLocks noGrp="1"/>
          </p:cNvSpPr>
          <p:nvPr>
            <p:ph type="title"/>
          </p:nvPr>
        </p:nvSpPr>
        <p:spPr/>
        <p:txBody>
          <a:bodyPr/>
          <a:lstStyle/>
          <a:p>
            <a:r>
              <a:rPr lang="en-US"/>
              <a:t>Facebook Own Posts Table | Sothys Malaysia - 7 of 19</a:t>
            </a:r>
          </a:p>
        </p:txBody>
      </p:sp>
      <p:graphicFrame>
        <p:nvGraphicFramePr>
          <p:cNvPr id="5" name="Table Placeholder 4">
            <a:extLst>
              <a:ext uri="{FF2B5EF4-FFF2-40B4-BE49-F238E27FC236}">
                <a16:creationId xmlns:a16="http://schemas.microsoft.com/office/drawing/2014/main" id="{28BBDFCD-BF71-49BE-AD2E-D84CE78DFE30}"/>
              </a:ext>
            </a:extLst>
          </p:cNvPr>
          <p:cNvGraphicFramePr>
            <a:graphicFrameLocks noGrp="1"/>
          </p:cNvGraphicFramePr>
          <p:nvPr>
            <p:ph type="tbl" sz="quarter" idx="13"/>
            <p:extLst>
              <p:ext uri="{D42A27DB-BD31-4B8C-83A1-F6EECF244321}">
                <p14:modId xmlns:p14="http://schemas.microsoft.com/office/powerpoint/2010/main" val="2950570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504744714"/>
                    </a:ext>
                  </a:extLst>
                </a:gridCol>
                <a:gridCol w="987552">
                  <a:extLst>
                    <a:ext uri="{9D8B030D-6E8A-4147-A177-3AD203B41FA5}">
                      <a16:colId xmlns:a16="http://schemas.microsoft.com/office/drawing/2014/main" val="2901624094"/>
                    </a:ext>
                  </a:extLst>
                </a:gridCol>
                <a:gridCol w="658368">
                  <a:extLst>
                    <a:ext uri="{9D8B030D-6E8A-4147-A177-3AD203B41FA5}">
                      <a16:colId xmlns:a16="http://schemas.microsoft.com/office/drawing/2014/main" val="3831012509"/>
                    </a:ext>
                  </a:extLst>
                </a:gridCol>
                <a:gridCol w="329184">
                  <a:extLst>
                    <a:ext uri="{9D8B030D-6E8A-4147-A177-3AD203B41FA5}">
                      <a16:colId xmlns:a16="http://schemas.microsoft.com/office/drawing/2014/main" val="3332460815"/>
                    </a:ext>
                  </a:extLst>
                </a:gridCol>
                <a:gridCol w="329184">
                  <a:extLst>
                    <a:ext uri="{9D8B030D-6E8A-4147-A177-3AD203B41FA5}">
                      <a16:colId xmlns:a16="http://schemas.microsoft.com/office/drawing/2014/main" val="2834813507"/>
                    </a:ext>
                  </a:extLst>
                </a:gridCol>
                <a:gridCol w="329184">
                  <a:extLst>
                    <a:ext uri="{9D8B030D-6E8A-4147-A177-3AD203B41FA5}">
                      <a16:colId xmlns:a16="http://schemas.microsoft.com/office/drawing/2014/main" val="2670961252"/>
                    </a:ext>
                  </a:extLst>
                </a:gridCol>
                <a:gridCol w="329184">
                  <a:extLst>
                    <a:ext uri="{9D8B030D-6E8A-4147-A177-3AD203B41FA5}">
                      <a16:colId xmlns:a16="http://schemas.microsoft.com/office/drawing/2014/main" val="3313787365"/>
                    </a:ext>
                  </a:extLst>
                </a:gridCol>
                <a:gridCol w="329184">
                  <a:extLst>
                    <a:ext uri="{9D8B030D-6E8A-4147-A177-3AD203B41FA5}">
                      <a16:colId xmlns:a16="http://schemas.microsoft.com/office/drawing/2014/main" val="4109935722"/>
                    </a:ext>
                  </a:extLst>
                </a:gridCol>
                <a:gridCol w="329184">
                  <a:extLst>
                    <a:ext uri="{9D8B030D-6E8A-4147-A177-3AD203B41FA5}">
                      <a16:colId xmlns:a16="http://schemas.microsoft.com/office/drawing/2014/main" val="3490434468"/>
                    </a:ext>
                  </a:extLst>
                </a:gridCol>
                <a:gridCol w="329184">
                  <a:extLst>
                    <a:ext uri="{9D8B030D-6E8A-4147-A177-3AD203B41FA5}">
                      <a16:colId xmlns:a16="http://schemas.microsoft.com/office/drawing/2014/main" val="459640400"/>
                    </a:ext>
                  </a:extLst>
                </a:gridCol>
                <a:gridCol w="329184">
                  <a:extLst>
                    <a:ext uri="{9D8B030D-6E8A-4147-A177-3AD203B41FA5}">
                      <a16:colId xmlns:a16="http://schemas.microsoft.com/office/drawing/2014/main" val="2058175516"/>
                    </a:ext>
                  </a:extLst>
                </a:gridCol>
                <a:gridCol w="329184">
                  <a:extLst>
                    <a:ext uri="{9D8B030D-6E8A-4147-A177-3AD203B41FA5}">
                      <a16:colId xmlns:a16="http://schemas.microsoft.com/office/drawing/2014/main" val="2729930344"/>
                    </a:ext>
                  </a:extLst>
                </a:gridCol>
                <a:gridCol w="329184">
                  <a:extLst>
                    <a:ext uri="{9D8B030D-6E8A-4147-A177-3AD203B41FA5}">
                      <a16:colId xmlns:a16="http://schemas.microsoft.com/office/drawing/2014/main" val="381117221"/>
                    </a:ext>
                  </a:extLst>
                </a:gridCol>
                <a:gridCol w="329184">
                  <a:extLst>
                    <a:ext uri="{9D8B030D-6E8A-4147-A177-3AD203B41FA5}">
                      <a16:colId xmlns:a16="http://schemas.microsoft.com/office/drawing/2014/main" val="4002378427"/>
                    </a:ext>
                  </a:extLst>
                </a:gridCol>
                <a:gridCol w="329184">
                  <a:extLst>
                    <a:ext uri="{9D8B030D-6E8A-4147-A177-3AD203B41FA5}">
                      <a16:colId xmlns:a16="http://schemas.microsoft.com/office/drawing/2014/main" val="2804166878"/>
                    </a:ext>
                  </a:extLst>
                </a:gridCol>
                <a:gridCol w="329184">
                  <a:extLst>
                    <a:ext uri="{9D8B030D-6E8A-4147-A177-3AD203B41FA5}">
                      <a16:colId xmlns:a16="http://schemas.microsoft.com/office/drawing/2014/main" val="1123252031"/>
                    </a:ext>
                  </a:extLst>
                </a:gridCol>
                <a:gridCol w="329184">
                  <a:extLst>
                    <a:ext uri="{9D8B030D-6E8A-4147-A177-3AD203B41FA5}">
                      <a16:colId xmlns:a16="http://schemas.microsoft.com/office/drawing/2014/main" val="3982277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488518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- 2020-07-18 10:05:37</a:t>
                      </a:r>
                      <a:r>
                        <a:rPr kumimoji="0" lang="en-US" sz="1000" b="0" i="0" u="none" strike="noStrike" kern="1200" cap="none" spc="0" normalizeH="0" baseline="0" noProof="0">
                          <a:ln>
                            <a:noFill/>
                          </a:ln>
                          <a:solidFill>
                            <a:prstClr val="black"/>
                          </a:solidFill>
                          <a:effectLst/>
                          <a:uLnTx/>
                          <a:uFillTx/>
                          <a:latin typeface="+mn-lt"/>
                          <a:ea typeface="+mn-ea"/>
                          <a:cs typeface="+mn-cs"/>
                        </a:rPr>
                        <a:t>
 Aiming for wrinkle-free and clear complexion in 14 days? 
Our Youthful 14 Days Starter Kit is tailored for combination to dry and dehydrated skin. 
Our kit consists of: 
💧 Travel Size Comfort Cleansing Milk 40ml, 
💧 Travel Size Micellar Cleansing Water 40ml, 
💧 1 x Sachet  Wrinkle-targeting Youth Cream, 
💧 1 x Anti-aging Essential Ampoules 1.5ml
💧 SOTHYS branded pouch. 
Available at all Sothys salon and online. Shop them now at www.sothys.com.my 
Available to new and existing customers | While stocks last | Only for a limited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https://scontent-iad3-1.xx.fbcdn.net/v/t1.0-9/p720x720/108153464_10158358280329763_4212050341538485158_o.png?_nc_cat=109&amp;_nc_sid=8024bb&amp;_nc_ohc=kmmXYvKkK4YAX8cmBwB&amp;_nc_ht=scontent-iad3-1.xx&amp;oh=00cdb04505d40e44b704fe7385fc5003&amp;oe=5F3F5EDC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07/23/2020 09:25:56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93457989"/>
                  </a:ext>
                </a:extLst>
              </a:tr>
            </a:tbl>
          </a:graphicData>
        </a:graphic>
      </p:graphicFrame>
      <p:sp>
        <p:nvSpPr>
          <p:cNvPr id="4" name="Text Placeholder 3">
            <a:extLst>
              <a:ext uri="{FF2B5EF4-FFF2-40B4-BE49-F238E27FC236}">
                <a16:creationId xmlns:a16="http://schemas.microsoft.com/office/drawing/2014/main" id="{5B886538-1924-49F8-9914-C03F8A798993}"/>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6364617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B65CC-707D-4A78-8811-263335D0D29A}"/>
              </a:ext>
            </a:extLst>
          </p:cNvPr>
          <p:cNvSpPr>
            <a:spLocks noGrp="1"/>
          </p:cNvSpPr>
          <p:nvPr>
            <p:ph type="title"/>
          </p:nvPr>
        </p:nvSpPr>
        <p:spPr/>
        <p:txBody>
          <a:bodyPr/>
          <a:lstStyle/>
          <a:p>
            <a:r>
              <a:rPr lang="en-US"/>
              <a:t>Facebook Own Posts Table | Sothys Malaysia - 8 of 19</a:t>
            </a:r>
          </a:p>
        </p:txBody>
      </p:sp>
      <p:graphicFrame>
        <p:nvGraphicFramePr>
          <p:cNvPr id="5" name="Table Placeholder 4">
            <a:extLst>
              <a:ext uri="{FF2B5EF4-FFF2-40B4-BE49-F238E27FC236}">
                <a16:creationId xmlns:a16="http://schemas.microsoft.com/office/drawing/2014/main" id="{CB9A1A64-D9E1-4142-BCBF-964F1F9D0629}"/>
              </a:ext>
            </a:extLst>
          </p:cNvPr>
          <p:cNvGraphicFramePr>
            <a:graphicFrameLocks noGrp="1"/>
          </p:cNvGraphicFramePr>
          <p:nvPr>
            <p:ph type="tbl" sz="quarter" idx="13"/>
            <p:extLst>
              <p:ext uri="{D42A27DB-BD31-4B8C-83A1-F6EECF244321}">
                <p14:modId xmlns:p14="http://schemas.microsoft.com/office/powerpoint/2010/main" val="1010809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018560787"/>
                    </a:ext>
                  </a:extLst>
                </a:gridCol>
                <a:gridCol w="987552">
                  <a:extLst>
                    <a:ext uri="{9D8B030D-6E8A-4147-A177-3AD203B41FA5}">
                      <a16:colId xmlns:a16="http://schemas.microsoft.com/office/drawing/2014/main" val="1676123720"/>
                    </a:ext>
                  </a:extLst>
                </a:gridCol>
                <a:gridCol w="658368">
                  <a:extLst>
                    <a:ext uri="{9D8B030D-6E8A-4147-A177-3AD203B41FA5}">
                      <a16:colId xmlns:a16="http://schemas.microsoft.com/office/drawing/2014/main" val="520703851"/>
                    </a:ext>
                  </a:extLst>
                </a:gridCol>
                <a:gridCol w="329184">
                  <a:extLst>
                    <a:ext uri="{9D8B030D-6E8A-4147-A177-3AD203B41FA5}">
                      <a16:colId xmlns:a16="http://schemas.microsoft.com/office/drawing/2014/main" val="1004621518"/>
                    </a:ext>
                  </a:extLst>
                </a:gridCol>
                <a:gridCol w="329184">
                  <a:extLst>
                    <a:ext uri="{9D8B030D-6E8A-4147-A177-3AD203B41FA5}">
                      <a16:colId xmlns:a16="http://schemas.microsoft.com/office/drawing/2014/main" val="700323974"/>
                    </a:ext>
                  </a:extLst>
                </a:gridCol>
                <a:gridCol w="329184">
                  <a:extLst>
                    <a:ext uri="{9D8B030D-6E8A-4147-A177-3AD203B41FA5}">
                      <a16:colId xmlns:a16="http://schemas.microsoft.com/office/drawing/2014/main" val="572227642"/>
                    </a:ext>
                  </a:extLst>
                </a:gridCol>
                <a:gridCol w="329184">
                  <a:extLst>
                    <a:ext uri="{9D8B030D-6E8A-4147-A177-3AD203B41FA5}">
                      <a16:colId xmlns:a16="http://schemas.microsoft.com/office/drawing/2014/main" val="2619403910"/>
                    </a:ext>
                  </a:extLst>
                </a:gridCol>
                <a:gridCol w="329184">
                  <a:extLst>
                    <a:ext uri="{9D8B030D-6E8A-4147-A177-3AD203B41FA5}">
                      <a16:colId xmlns:a16="http://schemas.microsoft.com/office/drawing/2014/main" val="60932326"/>
                    </a:ext>
                  </a:extLst>
                </a:gridCol>
                <a:gridCol w="329184">
                  <a:extLst>
                    <a:ext uri="{9D8B030D-6E8A-4147-A177-3AD203B41FA5}">
                      <a16:colId xmlns:a16="http://schemas.microsoft.com/office/drawing/2014/main" val="3151190426"/>
                    </a:ext>
                  </a:extLst>
                </a:gridCol>
                <a:gridCol w="329184">
                  <a:extLst>
                    <a:ext uri="{9D8B030D-6E8A-4147-A177-3AD203B41FA5}">
                      <a16:colId xmlns:a16="http://schemas.microsoft.com/office/drawing/2014/main" val="1959905066"/>
                    </a:ext>
                  </a:extLst>
                </a:gridCol>
                <a:gridCol w="329184">
                  <a:extLst>
                    <a:ext uri="{9D8B030D-6E8A-4147-A177-3AD203B41FA5}">
                      <a16:colId xmlns:a16="http://schemas.microsoft.com/office/drawing/2014/main" val="410699917"/>
                    </a:ext>
                  </a:extLst>
                </a:gridCol>
                <a:gridCol w="329184">
                  <a:extLst>
                    <a:ext uri="{9D8B030D-6E8A-4147-A177-3AD203B41FA5}">
                      <a16:colId xmlns:a16="http://schemas.microsoft.com/office/drawing/2014/main" val="2847844604"/>
                    </a:ext>
                  </a:extLst>
                </a:gridCol>
                <a:gridCol w="329184">
                  <a:extLst>
                    <a:ext uri="{9D8B030D-6E8A-4147-A177-3AD203B41FA5}">
                      <a16:colId xmlns:a16="http://schemas.microsoft.com/office/drawing/2014/main" val="212112508"/>
                    </a:ext>
                  </a:extLst>
                </a:gridCol>
                <a:gridCol w="329184">
                  <a:extLst>
                    <a:ext uri="{9D8B030D-6E8A-4147-A177-3AD203B41FA5}">
                      <a16:colId xmlns:a16="http://schemas.microsoft.com/office/drawing/2014/main" val="2393020018"/>
                    </a:ext>
                  </a:extLst>
                </a:gridCol>
                <a:gridCol w="329184">
                  <a:extLst>
                    <a:ext uri="{9D8B030D-6E8A-4147-A177-3AD203B41FA5}">
                      <a16:colId xmlns:a16="http://schemas.microsoft.com/office/drawing/2014/main" val="2085714647"/>
                    </a:ext>
                  </a:extLst>
                </a:gridCol>
                <a:gridCol w="329184">
                  <a:extLst>
                    <a:ext uri="{9D8B030D-6E8A-4147-A177-3AD203B41FA5}">
                      <a16:colId xmlns:a16="http://schemas.microsoft.com/office/drawing/2014/main" val="1885003023"/>
                    </a:ext>
                  </a:extLst>
                </a:gridCol>
                <a:gridCol w="329184">
                  <a:extLst>
                    <a:ext uri="{9D8B030D-6E8A-4147-A177-3AD203B41FA5}">
                      <a16:colId xmlns:a16="http://schemas.microsoft.com/office/drawing/2014/main" val="2798948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35306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- 2020-07-02 14:36:15</a:t>
                      </a:r>
                      <a:r>
                        <a:rPr kumimoji="0" lang="en-US" sz="1000" b="0" i="0" u="none" strike="noStrike" kern="1200" cap="none" spc="0" normalizeH="0" baseline="0" noProof="0">
                          <a:ln>
                            <a:noFill/>
                          </a:ln>
                          <a:solidFill>
                            <a:prstClr val="black"/>
                          </a:solidFill>
                          <a:effectLst/>
                          <a:uLnTx/>
                          <a:uFillTx/>
                          <a:latin typeface="+mn-lt"/>
                          <a:ea typeface="+mn-ea"/>
                          <a:cs typeface="+mn-cs"/>
                        </a:rPr>
                        <a:t>
 It’s our 74th Anniversary this year! Pamper yourself from head to toe like a Queen with our Sothys Luxe Kit today!
In this kit, you’ll find: 
TR. Morning Cleanser 15ml 
TR. Vitality Milk 40ml 
TR. Vitality Lotion 40ml
TR. Energizing Serum 7ml 
TR. No2ctuelle Detox Resurfacing Overnight Cream 15ml 
TR. SPF 30 Face and Body Protective Lotion 
TR. Lemon &amp; Petitgrain Escape Invigorating Shower Gel 30ml  
Only @RM 510 (worth RM 713.00). Visit www.sothys.com.my for more details and find a Sothys near you. 
For a limited time only. While stocks last.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https://scontent-iad3-1.xx.fbcdn.net/v/t1.0-9/p720x720/105906697_10158317744929763_1942810724840378711_o.png?_nc_cat=109&amp;_nc_sid=8024bb&amp;_nc_ohc=6knOvwPFwNkAX95wscZ&amp;_nc_ht=scontent-iad3-1.xx&amp;oh=c3c9c89a2d0f58bfcf006949ea348ec6&amp;oe=5F3ED847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07/22/2020 09:19:54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35176064"/>
                  </a:ext>
                </a:extLst>
              </a:tr>
            </a:tbl>
          </a:graphicData>
        </a:graphic>
      </p:graphicFrame>
      <p:sp>
        <p:nvSpPr>
          <p:cNvPr id="4" name="Text Placeholder 3">
            <a:extLst>
              <a:ext uri="{FF2B5EF4-FFF2-40B4-BE49-F238E27FC236}">
                <a16:creationId xmlns:a16="http://schemas.microsoft.com/office/drawing/2014/main" id="{104918AD-406B-48CE-A9DA-0EE9F2A02F8A}"/>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9504312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EF57B-334E-49EB-A0FA-05FCB4FFADDF}"/>
              </a:ext>
            </a:extLst>
          </p:cNvPr>
          <p:cNvSpPr>
            <a:spLocks noGrp="1"/>
          </p:cNvSpPr>
          <p:nvPr>
            <p:ph type="title"/>
          </p:nvPr>
        </p:nvSpPr>
        <p:spPr/>
        <p:txBody>
          <a:bodyPr/>
          <a:lstStyle/>
          <a:p>
            <a:r>
              <a:rPr lang="en-US"/>
              <a:t>Facebook Own Posts Table | Sothys Malaysia - 9 of 19</a:t>
            </a:r>
          </a:p>
        </p:txBody>
      </p:sp>
      <p:graphicFrame>
        <p:nvGraphicFramePr>
          <p:cNvPr id="5" name="Table Placeholder 4">
            <a:extLst>
              <a:ext uri="{FF2B5EF4-FFF2-40B4-BE49-F238E27FC236}">
                <a16:creationId xmlns:a16="http://schemas.microsoft.com/office/drawing/2014/main" id="{282D953D-290C-4A5A-A5C0-15B2B56FBC82}"/>
              </a:ext>
            </a:extLst>
          </p:cNvPr>
          <p:cNvGraphicFramePr>
            <a:graphicFrameLocks noGrp="1"/>
          </p:cNvGraphicFramePr>
          <p:nvPr>
            <p:ph type="tbl" sz="quarter" idx="13"/>
            <p:extLst>
              <p:ext uri="{D42A27DB-BD31-4B8C-83A1-F6EECF244321}">
                <p14:modId xmlns:p14="http://schemas.microsoft.com/office/powerpoint/2010/main" val="2778007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091584860"/>
                    </a:ext>
                  </a:extLst>
                </a:gridCol>
                <a:gridCol w="987552">
                  <a:extLst>
                    <a:ext uri="{9D8B030D-6E8A-4147-A177-3AD203B41FA5}">
                      <a16:colId xmlns:a16="http://schemas.microsoft.com/office/drawing/2014/main" val="1006091611"/>
                    </a:ext>
                  </a:extLst>
                </a:gridCol>
                <a:gridCol w="658368">
                  <a:extLst>
                    <a:ext uri="{9D8B030D-6E8A-4147-A177-3AD203B41FA5}">
                      <a16:colId xmlns:a16="http://schemas.microsoft.com/office/drawing/2014/main" val="1861309914"/>
                    </a:ext>
                  </a:extLst>
                </a:gridCol>
                <a:gridCol w="329184">
                  <a:extLst>
                    <a:ext uri="{9D8B030D-6E8A-4147-A177-3AD203B41FA5}">
                      <a16:colId xmlns:a16="http://schemas.microsoft.com/office/drawing/2014/main" val="2818254052"/>
                    </a:ext>
                  </a:extLst>
                </a:gridCol>
                <a:gridCol w="329184">
                  <a:extLst>
                    <a:ext uri="{9D8B030D-6E8A-4147-A177-3AD203B41FA5}">
                      <a16:colId xmlns:a16="http://schemas.microsoft.com/office/drawing/2014/main" val="2792011334"/>
                    </a:ext>
                  </a:extLst>
                </a:gridCol>
                <a:gridCol w="329184">
                  <a:extLst>
                    <a:ext uri="{9D8B030D-6E8A-4147-A177-3AD203B41FA5}">
                      <a16:colId xmlns:a16="http://schemas.microsoft.com/office/drawing/2014/main" val="3090628963"/>
                    </a:ext>
                  </a:extLst>
                </a:gridCol>
                <a:gridCol w="329184">
                  <a:extLst>
                    <a:ext uri="{9D8B030D-6E8A-4147-A177-3AD203B41FA5}">
                      <a16:colId xmlns:a16="http://schemas.microsoft.com/office/drawing/2014/main" val="2779525284"/>
                    </a:ext>
                  </a:extLst>
                </a:gridCol>
                <a:gridCol w="329184">
                  <a:extLst>
                    <a:ext uri="{9D8B030D-6E8A-4147-A177-3AD203B41FA5}">
                      <a16:colId xmlns:a16="http://schemas.microsoft.com/office/drawing/2014/main" val="1690189612"/>
                    </a:ext>
                  </a:extLst>
                </a:gridCol>
                <a:gridCol w="329184">
                  <a:extLst>
                    <a:ext uri="{9D8B030D-6E8A-4147-A177-3AD203B41FA5}">
                      <a16:colId xmlns:a16="http://schemas.microsoft.com/office/drawing/2014/main" val="3991686573"/>
                    </a:ext>
                  </a:extLst>
                </a:gridCol>
                <a:gridCol w="329184">
                  <a:extLst>
                    <a:ext uri="{9D8B030D-6E8A-4147-A177-3AD203B41FA5}">
                      <a16:colId xmlns:a16="http://schemas.microsoft.com/office/drawing/2014/main" val="3714333748"/>
                    </a:ext>
                  </a:extLst>
                </a:gridCol>
                <a:gridCol w="329184">
                  <a:extLst>
                    <a:ext uri="{9D8B030D-6E8A-4147-A177-3AD203B41FA5}">
                      <a16:colId xmlns:a16="http://schemas.microsoft.com/office/drawing/2014/main" val="2681529305"/>
                    </a:ext>
                  </a:extLst>
                </a:gridCol>
                <a:gridCol w="329184">
                  <a:extLst>
                    <a:ext uri="{9D8B030D-6E8A-4147-A177-3AD203B41FA5}">
                      <a16:colId xmlns:a16="http://schemas.microsoft.com/office/drawing/2014/main" val="1649500915"/>
                    </a:ext>
                  </a:extLst>
                </a:gridCol>
                <a:gridCol w="329184">
                  <a:extLst>
                    <a:ext uri="{9D8B030D-6E8A-4147-A177-3AD203B41FA5}">
                      <a16:colId xmlns:a16="http://schemas.microsoft.com/office/drawing/2014/main" val="283873206"/>
                    </a:ext>
                  </a:extLst>
                </a:gridCol>
                <a:gridCol w="329184">
                  <a:extLst>
                    <a:ext uri="{9D8B030D-6E8A-4147-A177-3AD203B41FA5}">
                      <a16:colId xmlns:a16="http://schemas.microsoft.com/office/drawing/2014/main" val="4156963874"/>
                    </a:ext>
                  </a:extLst>
                </a:gridCol>
                <a:gridCol w="329184">
                  <a:extLst>
                    <a:ext uri="{9D8B030D-6E8A-4147-A177-3AD203B41FA5}">
                      <a16:colId xmlns:a16="http://schemas.microsoft.com/office/drawing/2014/main" val="1493898088"/>
                    </a:ext>
                  </a:extLst>
                </a:gridCol>
                <a:gridCol w="329184">
                  <a:extLst>
                    <a:ext uri="{9D8B030D-6E8A-4147-A177-3AD203B41FA5}">
                      <a16:colId xmlns:a16="http://schemas.microsoft.com/office/drawing/2014/main" val="2243323621"/>
                    </a:ext>
                  </a:extLst>
                </a:gridCol>
                <a:gridCol w="329184">
                  <a:extLst>
                    <a:ext uri="{9D8B030D-6E8A-4147-A177-3AD203B41FA5}">
                      <a16:colId xmlns:a16="http://schemas.microsoft.com/office/drawing/2014/main" val="2821007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027423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- 2020-07-15 11:04:48</a:t>
                      </a:r>
                      <a:r>
                        <a:rPr kumimoji="0" lang="en-US" sz="1000" b="0" i="0" u="none" strike="noStrike" kern="1200" cap="none" spc="0" normalizeH="0" baseline="0" noProof="0">
                          <a:ln>
                            <a:noFill/>
                          </a:ln>
                          <a:solidFill>
                            <a:prstClr val="black"/>
                          </a:solidFill>
                          <a:effectLst/>
                          <a:uLnTx/>
                          <a:uFillTx/>
                          <a:latin typeface="+mn-lt"/>
                          <a:ea typeface="+mn-ea"/>
                          <a:cs typeface="+mn-cs"/>
                        </a:rPr>
                        <a:t>
 If you’ve always set your eyes on Sothys, now it’s the best time to do so! 
Our Basic Hydra 14 Days Starters Kit is suitable for normal to combination skin types. 
The Softening Emulsion contains a star ingredient, Chappral Extract, that helps to moisturize, protect and mattify your skin.
There are two versions of the Basic Hydra 14 Days Starter Kit; Softening Emulsion in travel size or Sachets in similar amount. Either one, you will still be able to see the results in 14 days.
Basic Hydra Kit:
💧 Travel Size Vitality Cleansing Milk 40ml, 
💧 Travel Size Vitality Lotion 40ml, 
💧 Travel Size Softening Emulsion 15ml/ 10 Sachet Softening Emulsion 15ml,
💧 7 x Sachet. Face Fluid SPF 50,
💧 1 x Oxygenating Essential Ampoules 1.5ml 
💧 SOTHYS branded pouch
Available at all Sothys salon and online. Shop them now at www.sothys.com.my 
Available to new and existing customers | While stocks last | Only for a limited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https://scontent-iad3-1.xx.fbcdn.net/v/t1.0-9/p720x720/109769340_10158352990874763_1527665852233600226_o.png?_nc_cat=107&amp;_nc_sid=8024bb&amp;_nc_ohc=gqkfJocny38AX_xYBtB&amp;_nc_ht=scontent-iad3-1.xx&amp;oh=1ec86ad0846665126ad5935ea732320b&amp;oe=5F3FD127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07/24/2020 15:20:33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24030325"/>
                  </a:ext>
                </a:extLst>
              </a:tr>
            </a:tbl>
          </a:graphicData>
        </a:graphic>
      </p:graphicFrame>
      <p:sp>
        <p:nvSpPr>
          <p:cNvPr id="4" name="Text Placeholder 3">
            <a:extLst>
              <a:ext uri="{FF2B5EF4-FFF2-40B4-BE49-F238E27FC236}">
                <a16:creationId xmlns:a16="http://schemas.microsoft.com/office/drawing/2014/main" id="{5C7072B6-785D-4D3E-B4AE-0C22BD93658A}"/>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6658965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7AE18-7114-4762-B4B8-4855112E9756}"/>
              </a:ext>
            </a:extLst>
          </p:cNvPr>
          <p:cNvSpPr>
            <a:spLocks noGrp="1"/>
          </p:cNvSpPr>
          <p:nvPr>
            <p:ph type="title"/>
          </p:nvPr>
        </p:nvSpPr>
        <p:spPr/>
        <p:txBody>
          <a:bodyPr/>
          <a:lstStyle/>
          <a:p>
            <a:r>
              <a:rPr lang="en-US"/>
              <a:t>Facebook Own Posts Table | Sothys Malaysia - 10 of 19</a:t>
            </a:r>
          </a:p>
        </p:txBody>
      </p:sp>
      <p:graphicFrame>
        <p:nvGraphicFramePr>
          <p:cNvPr id="5" name="Table Placeholder 4">
            <a:extLst>
              <a:ext uri="{FF2B5EF4-FFF2-40B4-BE49-F238E27FC236}">
                <a16:creationId xmlns:a16="http://schemas.microsoft.com/office/drawing/2014/main" id="{96AA4C0B-6EA4-45D6-83DA-2A4AB5C86A8A}"/>
              </a:ext>
            </a:extLst>
          </p:cNvPr>
          <p:cNvGraphicFramePr>
            <a:graphicFrameLocks noGrp="1"/>
          </p:cNvGraphicFramePr>
          <p:nvPr>
            <p:ph type="tbl" sz="quarter" idx="13"/>
            <p:extLst>
              <p:ext uri="{D42A27DB-BD31-4B8C-83A1-F6EECF244321}">
                <p14:modId xmlns:p14="http://schemas.microsoft.com/office/powerpoint/2010/main" val="472826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06638581"/>
                    </a:ext>
                  </a:extLst>
                </a:gridCol>
                <a:gridCol w="987552">
                  <a:extLst>
                    <a:ext uri="{9D8B030D-6E8A-4147-A177-3AD203B41FA5}">
                      <a16:colId xmlns:a16="http://schemas.microsoft.com/office/drawing/2014/main" val="3213813818"/>
                    </a:ext>
                  </a:extLst>
                </a:gridCol>
                <a:gridCol w="658368">
                  <a:extLst>
                    <a:ext uri="{9D8B030D-6E8A-4147-A177-3AD203B41FA5}">
                      <a16:colId xmlns:a16="http://schemas.microsoft.com/office/drawing/2014/main" val="2658698744"/>
                    </a:ext>
                  </a:extLst>
                </a:gridCol>
                <a:gridCol w="329184">
                  <a:extLst>
                    <a:ext uri="{9D8B030D-6E8A-4147-A177-3AD203B41FA5}">
                      <a16:colId xmlns:a16="http://schemas.microsoft.com/office/drawing/2014/main" val="287521678"/>
                    </a:ext>
                  </a:extLst>
                </a:gridCol>
                <a:gridCol w="329184">
                  <a:extLst>
                    <a:ext uri="{9D8B030D-6E8A-4147-A177-3AD203B41FA5}">
                      <a16:colId xmlns:a16="http://schemas.microsoft.com/office/drawing/2014/main" val="4149602683"/>
                    </a:ext>
                  </a:extLst>
                </a:gridCol>
                <a:gridCol w="329184">
                  <a:extLst>
                    <a:ext uri="{9D8B030D-6E8A-4147-A177-3AD203B41FA5}">
                      <a16:colId xmlns:a16="http://schemas.microsoft.com/office/drawing/2014/main" val="1733124824"/>
                    </a:ext>
                  </a:extLst>
                </a:gridCol>
                <a:gridCol w="329184">
                  <a:extLst>
                    <a:ext uri="{9D8B030D-6E8A-4147-A177-3AD203B41FA5}">
                      <a16:colId xmlns:a16="http://schemas.microsoft.com/office/drawing/2014/main" val="1187219895"/>
                    </a:ext>
                  </a:extLst>
                </a:gridCol>
                <a:gridCol w="329184">
                  <a:extLst>
                    <a:ext uri="{9D8B030D-6E8A-4147-A177-3AD203B41FA5}">
                      <a16:colId xmlns:a16="http://schemas.microsoft.com/office/drawing/2014/main" val="1588084369"/>
                    </a:ext>
                  </a:extLst>
                </a:gridCol>
                <a:gridCol w="329184">
                  <a:extLst>
                    <a:ext uri="{9D8B030D-6E8A-4147-A177-3AD203B41FA5}">
                      <a16:colId xmlns:a16="http://schemas.microsoft.com/office/drawing/2014/main" val="2665211914"/>
                    </a:ext>
                  </a:extLst>
                </a:gridCol>
                <a:gridCol w="329184">
                  <a:extLst>
                    <a:ext uri="{9D8B030D-6E8A-4147-A177-3AD203B41FA5}">
                      <a16:colId xmlns:a16="http://schemas.microsoft.com/office/drawing/2014/main" val="2047957139"/>
                    </a:ext>
                  </a:extLst>
                </a:gridCol>
                <a:gridCol w="329184">
                  <a:extLst>
                    <a:ext uri="{9D8B030D-6E8A-4147-A177-3AD203B41FA5}">
                      <a16:colId xmlns:a16="http://schemas.microsoft.com/office/drawing/2014/main" val="3927442022"/>
                    </a:ext>
                  </a:extLst>
                </a:gridCol>
                <a:gridCol w="329184">
                  <a:extLst>
                    <a:ext uri="{9D8B030D-6E8A-4147-A177-3AD203B41FA5}">
                      <a16:colId xmlns:a16="http://schemas.microsoft.com/office/drawing/2014/main" val="3524429151"/>
                    </a:ext>
                  </a:extLst>
                </a:gridCol>
                <a:gridCol w="329184">
                  <a:extLst>
                    <a:ext uri="{9D8B030D-6E8A-4147-A177-3AD203B41FA5}">
                      <a16:colId xmlns:a16="http://schemas.microsoft.com/office/drawing/2014/main" val="3280197880"/>
                    </a:ext>
                  </a:extLst>
                </a:gridCol>
                <a:gridCol w="329184">
                  <a:extLst>
                    <a:ext uri="{9D8B030D-6E8A-4147-A177-3AD203B41FA5}">
                      <a16:colId xmlns:a16="http://schemas.microsoft.com/office/drawing/2014/main" val="4041683439"/>
                    </a:ext>
                  </a:extLst>
                </a:gridCol>
                <a:gridCol w="329184">
                  <a:extLst>
                    <a:ext uri="{9D8B030D-6E8A-4147-A177-3AD203B41FA5}">
                      <a16:colId xmlns:a16="http://schemas.microsoft.com/office/drawing/2014/main" val="950392915"/>
                    </a:ext>
                  </a:extLst>
                </a:gridCol>
                <a:gridCol w="329184">
                  <a:extLst>
                    <a:ext uri="{9D8B030D-6E8A-4147-A177-3AD203B41FA5}">
                      <a16:colId xmlns:a16="http://schemas.microsoft.com/office/drawing/2014/main" val="1254402655"/>
                    </a:ext>
                  </a:extLst>
                </a:gridCol>
                <a:gridCol w="329184">
                  <a:extLst>
                    <a:ext uri="{9D8B030D-6E8A-4147-A177-3AD203B41FA5}">
                      <a16:colId xmlns:a16="http://schemas.microsoft.com/office/drawing/2014/main" val="2268060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323626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- 2020-07-02 20:00:05</a:t>
                      </a:r>
                      <a:r>
                        <a:rPr kumimoji="0" lang="en-US" sz="1000" b="0" i="0" u="none" strike="noStrike" kern="1200" cap="none" spc="0" normalizeH="0" baseline="0" noProof="0">
                          <a:ln>
                            <a:noFill/>
                          </a:ln>
                          <a:solidFill>
                            <a:prstClr val="black"/>
                          </a:solidFill>
                          <a:effectLst/>
                          <a:uLnTx/>
                          <a:uFillTx/>
                          <a:latin typeface="+mn-lt"/>
                          <a:ea typeface="+mn-ea"/>
                          <a:cs typeface="+mn-cs"/>
                        </a:rPr>
                        <a:t>
 Join our Sothys 74th Anniversary Contest now and be in the running to win up to RM150,000 worth of amazing prizes! That’s not all, we have a total of 12 Top Spenders prizes to be won! 
All you have to do is spend RM350 which entitles you to 1 entry. The more you spend, the more chances to win! The contest duration is from 1st June - 31st December 2020. 
First draw is set in September. Be sure to shop your items by August to be entitled to the first draw.
Visit www.sothys.com.my to find a Sothys near you. 
Only applicable in salon outlets.
#repost @ongchingyee
Sothys 74</a:t>
                      </a:r>
                      <a:r>
                        <a:rPr kumimoji="0" lang="ja-JP" altLang="en-US" sz="1000" b="0" i="0" u="none" strike="noStrike" kern="1200" cap="none" spc="0" normalizeH="0" baseline="0" noProof="0">
                          <a:ln>
                            <a:noFill/>
                          </a:ln>
                          <a:solidFill>
                            <a:prstClr val="black"/>
                          </a:solidFill>
                          <a:effectLst/>
                          <a:uLnTx/>
                          <a:uFillTx/>
                          <a:latin typeface="+mn-lt"/>
                          <a:ea typeface="+mn-ea"/>
                          <a:cs typeface="+mn-cs"/>
                        </a:rPr>
                        <a:t>周年纪念快乐</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ja-JP" altLang="en-US" sz="1000" b="0" i="0" u="none" strike="noStrike" kern="1200" cap="none" spc="0" normalizeH="0" baseline="0" noProof="0">
                          <a:ln>
                            <a:noFill/>
                          </a:ln>
                          <a:solidFill>
                            <a:prstClr val="black"/>
                          </a:solidFill>
                          <a:effectLst/>
                          <a:uLnTx/>
                          <a:uFillTx/>
                          <a:latin typeface="+mn-lt"/>
                          <a:ea typeface="+mn-ea"/>
                          <a:cs typeface="+mn-cs"/>
                        </a:rPr>
                        <a:t>一收到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sothysmalaysia </a:t>
                      </a:r>
                      <a:r>
                        <a:rPr kumimoji="0" lang="ja-JP" altLang="en-US" sz="1000" b="0" i="0" u="none" strike="noStrike" kern="1200" cap="none" spc="0" normalizeH="0" baseline="0" noProof="0">
                          <a:ln>
                            <a:noFill/>
                          </a:ln>
                          <a:solidFill>
                            <a:prstClr val="black"/>
                          </a:solidFill>
                          <a:effectLst/>
                          <a:uLnTx/>
                          <a:uFillTx/>
                          <a:latin typeface="+mn-lt"/>
                          <a:ea typeface="+mn-ea"/>
                          <a:cs typeface="+mn-cs"/>
                        </a:rPr>
                        <a:t>寄来的礼物，就迫不及待打开它，好用心的包裹</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满满都是绽放的鲜花和华丽的护肤品，就是一种随着年纪的升华，也要优雅、自信、活出精彩的脚本。</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配合</a:t>
                      </a:r>
                      <a:r>
                        <a:rPr kumimoji="0" lang="en-US" altLang="ja-JP" sz="1000" b="0" i="0" u="none" strike="noStrike" kern="1200" cap="none" spc="0" normalizeH="0" baseline="0" noProof="0">
                          <a:ln>
                            <a:noFill/>
                          </a:ln>
                          <a:solidFill>
                            <a:prstClr val="black"/>
                          </a:solidFill>
                          <a:effectLst/>
                          <a:uLnTx/>
                          <a:uFillTx/>
                          <a:latin typeface="+mn-lt"/>
                          <a:ea typeface="+mn-ea"/>
                          <a:cs typeface="+mn-cs"/>
                        </a:rPr>
                        <a:t>74</a:t>
                      </a:r>
                      <a:r>
                        <a:rPr kumimoji="0" lang="ja-JP" altLang="en-US" sz="1000" b="0" i="0" u="none" strike="noStrike" kern="1200" cap="none" spc="0" normalizeH="0" baseline="0" noProof="0">
                          <a:ln>
                            <a:noFill/>
                          </a:ln>
                          <a:solidFill>
                            <a:prstClr val="black"/>
                          </a:solidFill>
                          <a:effectLst/>
                          <a:uLnTx/>
                          <a:uFillTx/>
                          <a:latin typeface="+mn-lt"/>
                          <a:ea typeface="+mn-ea"/>
                          <a:cs typeface="+mn-cs"/>
                        </a:rPr>
                        <a:t>周年庆，</a:t>
                      </a:r>
                      <a:r>
                        <a:rPr kumimoji="0" lang="en-US" sz="1000" b="0" i="0" u="none" strike="noStrike" kern="1200" cap="none" spc="0" normalizeH="0" baseline="0" noProof="0">
                          <a:ln>
                            <a:noFill/>
                          </a:ln>
                          <a:solidFill>
                            <a:prstClr val="black"/>
                          </a:solidFill>
                          <a:effectLst/>
                          <a:uLnTx/>
                          <a:uFillTx/>
                          <a:latin typeface="+mn-lt"/>
                          <a:ea typeface="+mn-ea"/>
                          <a:cs typeface="+mn-cs"/>
                        </a:rPr>
                        <a:t>Sothys Malaysia </a:t>
                      </a:r>
                      <a:r>
                        <a:rPr kumimoji="0" lang="ja-JP" altLang="en-US" sz="1000" b="0" i="0" u="none" strike="noStrike" kern="1200" cap="none" spc="0" normalizeH="0" baseline="0" noProof="0">
                          <a:ln>
                            <a:noFill/>
                          </a:ln>
                          <a:solidFill>
                            <a:prstClr val="black"/>
                          </a:solidFill>
                          <a:effectLst/>
                          <a:uLnTx/>
                          <a:uFillTx/>
                          <a:latin typeface="+mn-lt"/>
                          <a:ea typeface="+mn-ea"/>
                          <a:cs typeface="+mn-cs"/>
                        </a:rPr>
                        <a:t>特别准备了总值</a:t>
                      </a:r>
                      <a:r>
                        <a:rPr kumimoji="0" lang="en-US" altLang="ja-JP" sz="1000" b="0" i="0" u="none" strike="noStrike" kern="1200" cap="none" spc="0" normalizeH="0" baseline="0" noProof="0">
                          <a:ln>
                            <a:noFill/>
                          </a:ln>
                          <a:solidFill>
                            <a:prstClr val="black"/>
                          </a:solidFill>
                          <a:effectLst/>
                          <a:uLnTx/>
                          <a:uFillTx/>
                          <a:latin typeface="+mn-lt"/>
                          <a:ea typeface="+mn-ea"/>
                          <a:cs typeface="+mn-cs"/>
                        </a:rPr>
                        <a:t>15</a:t>
                      </a:r>
                      <a:r>
                        <a:rPr kumimoji="0" lang="ja-JP" altLang="en-US" sz="1000" b="0" i="0" u="none" strike="noStrike" kern="1200" cap="none" spc="0" normalizeH="0" baseline="0" noProof="0">
                          <a:ln>
                            <a:noFill/>
                          </a:ln>
                          <a:solidFill>
                            <a:prstClr val="black"/>
                          </a:solidFill>
                          <a:effectLst/>
                          <a:uLnTx/>
                          <a:uFillTx/>
                          <a:latin typeface="+mn-lt"/>
                          <a:ea typeface="+mn-ea"/>
                          <a:cs typeface="+mn-cs"/>
                        </a:rPr>
                        <a:t>万令吉的产品及专业护理疗程回馈大家。只需最低消费</a:t>
                      </a:r>
                      <a:r>
                        <a:rPr kumimoji="0" lang="en-US" altLang="ja-JP" sz="1000" b="0" i="0" u="none" strike="noStrike" kern="1200" cap="none" spc="0" normalizeH="0" baseline="0" noProof="0">
                          <a:ln>
                            <a:noFill/>
                          </a:ln>
                          <a:solidFill>
                            <a:prstClr val="black"/>
                          </a:solidFill>
                          <a:effectLst/>
                          <a:uLnTx/>
                          <a:uFillTx/>
                          <a:latin typeface="+mn-lt"/>
                          <a:ea typeface="+mn-ea"/>
                          <a:cs typeface="+mn-cs"/>
                        </a:rPr>
                        <a:t>350</a:t>
                      </a:r>
                      <a:r>
                        <a:rPr kumimoji="0" lang="ja-JP" altLang="en-US" sz="1000" b="0" i="0" u="none" strike="noStrike" kern="1200" cap="none" spc="0" normalizeH="0" baseline="0" noProof="0">
                          <a:ln>
                            <a:noFill/>
                          </a:ln>
                          <a:solidFill>
                            <a:prstClr val="black"/>
                          </a:solidFill>
                          <a:effectLst/>
                          <a:uLnTx/>
                          <a:uFillTx/>
                          <a:latin typeface="+mn-lt"/>
                          <a:ea typeface="+mn-ea"/>
                          <a:cs typeface="+mn-cs"/>
                        </a:rPr>
                        <a:t>令吉，即可获得一次抽奖的机会。详情请浏览 </a:t>
                      </a:r>
                      <a:r>
                        <a:rPr kumimoji="0" lang="en-US" sz="1000" b="0" i="0" u="none" strike="noStrike" kern="1200" cap="none" spc="0" normalizeH="0" baseline="0" noProof="0">
                          <a:ln>
                            <a:noFill/>
                          </a:ln>
                          <a:solidFill>
                            <a:prstClr val="black"/>
                          </a:solidFill>
                          <a:effectLst/>
                          <a:uLnTx/>
                          <a:uFillTx/>
                          <a:latin typeface="+mn-lt"/>
                          <a:ea typeface="+mn-ea"/>
                          <a:cs typeface="+mn-cs"/>
                        </a:rPr>
                        <a:t>👉 www.sothys.com.my
Congratulations Sothys on your 74th Anniversary. Thank you for the lovely gift ❤️ The theme for this anniversary is “Flourish Beautifully Together” and everybody stands a chance to win RM150,000 worth of...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https://scontent-iad3-1.xx.fbcdn.net/v/t15.5256-10/100982597_1607384879426662_5258521340910917881_n.jpg?_nc_cat=111&amp;_nc_sid=ad6a45&amp;_nc_ohc=wJhmItlUjnQAX-x4x_5&amp;_nc_ht=scontent-iad3-1.xx&amp;oh=305aa5f192eb439de8743903bf4a67fc&amp;oe=5F3D600F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07/22/2020 15:19:27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08425609"/>
                  </a:ext>
                </a:extLst>
              </a:tr>
            </a:tbl>
          </a:graphicData>
        </a:graphic>
      </p:graphicFrame>
      <p:sp>
        <p:nvSpPr>
          <p:cNvPr id="4" name="Text Placeholder 3">
            <a:extLst>
              <a:ext uri="{FF2B5EF4-FFF2-40B4-BE49-F238E27FC236}">
                <a16:creationId xmlns:a16="http://schemas.microsoft.com/office/drawing/2014/main" id="{BE11668B-0A8C-4F3D-AF55-066DD89958BA}"/>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0967949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2ADC6-C9A6-4174-AB0E-AC1B382FB19F}"/>
              </a:ext>
            </a:extLst>
          </p:cNvPr>
          <p:cNvSpPr>
            <a:spLocks noGrp="1"/>
          </p:cNvSpPr>
          <p:nvPr>
            <p:ph type="title"/>
          </p:nvPr>
        </p:nvSpPr>
        <p:spPr/>
        <p:txBody>
          <a:bodyPr/>
          <a:lstStyle/>
          <a:p>
            <a:r>
              <a:rPr lang="en-US"/>
              <a:t>Facebook Own Posts Table | Sothys Malaysia - 11 of 19</a:t>
            </a:r>
          </a:p>
        </p:txBody>
      </p:sp>
      <p:graphicFrame>
        <p:nvGraphicFramePr>
          <p:cNvPr id="5" name="Table Placeholder 4">
            <a:extLst>
              <a:ext uri="{FF2B5EF4-FFF2-40B4-BE49-F238E27FC236}">
                <a16:creationId xmlns:a16="http://schemas.microsoft.com/office/drawing/2014/main" id="{633D268A-D748-4D5A-A740-6553159BF0BC}"/>
              </a:ext>
            </a:extLst>
          </p:cNvPr>
          <p:cNvGraphicFramePr>
            <a:graphicFrameLocks noGrp="1"/>
          </p:cNvGraphicFramePr>
          <p:nvPr>
            <p:ph type="tbl" sz="quarter" idx="13"/>
            <p:extLst>
              <p:ext uri="{D42A27DB-BD31-4B8C-83A1-F6EECF244321}">
                <p14:modId xmlns:p14="http://schemas.microsoft.com/office/powerpoint/2010/main" val="29498237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175398072"/>
                    </a:ext>
                  </a:extLst>
                </a:gridCol>
                <a:gridCol w="987552">
                  <a:extLst>
                    <a:ext uri="{9D8B030D-6E8A-4147-A177-3AD203B41FA5}">
                      <a16:colId xmlns:a16="http://schemas.microsoft.com/office/drawing/2014/main" val="3671404461"/>
                    </a:ext>
                  </a:extLst>
                </a:gridCol>
                <a:gridCol w="658368">
                  <a:extLst>
                    <a:ext uri="{9D8B030D-6E8A-4147-A177-3AD203B41FA5}">
                      <a16:colId xmlns:a16="http://schemas.microsoft.com/office/drawing/2014/main" val="3348686407"/>
                    </a:ext>
                  </a:extLst>
                </a:gridCol>
                <a:gridCol w="329184">
                  <a:extLst>
                    <a:ext uri="{9D8B030D-6E8A-4147-A177-3AD203B41FA5}">
                      <a16:colId xmlns:a16="http://schemas.microsoft.com/office/drawing/2014/main" val="1596523520"/>
                    </a:ext>
                  </a:extLst>
                </a:gridCol>
                <a:gridCol w="329184">
                  <a:extLst>
                    <a:ext uri="{9D8B030D-6E8A-4147-A177-3AD203B41FA5}">
                      <a16:colId xmlns:a16="http://schemas.microsoft.com/office/drawing/2014/main" val="3856977765"/>
                    </a:ext>
                  </a:extLst>
                </a:gridCol>
                <a:gridCol w="329184">
                  <a:extLst>
                    <a:ext uri="{9D8B030D-6E8A-4147-A177-3AD203B41FA5}">
                      <a16:colId xmlns:a16="http://schemas.microsoft.com/office/drawing/2014/main" val="3883120255"/>
                    </a:ext>
                  </a:extLst>
                </a:gridCol>
                <a:gridCol w="329184">
                  <a:extLst>
                    <a:ext uri="{9D8B030D-6E8A-4147-A177-3AD203B41FA5}">
                      <a16:colId xmlns:a16="http://schemas.microsoft.com/office/drawing/2014/main" val="1865927551"/>
                    </a:ext>
                  </a:extLst>
                </a:gridCol>
                <a:gridCol w="329184">
                  <a:extLst>
                    <a:ext uri="{9D8B030D-6E8A-4147-A177-3AD203B41FA5}">
                      <a16:colId xmlns:a16="http://schemas.microsoft.com/office/drawing/2014/main" val="2367527094"/>
                    </a:ext>
                  </a:extLst>
                </a:gridCol>
                <a:gridCol w="329184">
                  <a:extLst>
                    <a:ext uri="{9D8B030D-6E8A-4147-A177-3AD203B41FA5}">
                      <a16:colId xmlns:a16="http://schemas.microsoft.com/office/drawing/2014/main" val="2508082209"/>
                    </a:ext>
                  </a:extLst>
                </a:gridCol>
                <a:gridCol w="329184">
                  <a:extLst>
                    <a:ext uri="{9D8B030D-6E8A-4147-A177-3AD203B41FA5}">
                      <a16:colId xmlns:a16="http://schemas.microsoft.com/office/drawing/2014/main" val="3459167411"/>
                    </a:ext>
                  </a:extLst>
                </a:gridCol>
                <a:gridCol w="329184">
                  <a:extLst>
                    <a:ext uri="{9D8B030D-6E8A-4147-A177-3AD203B41FA5}">
                      <a16:colId xmlns:a16="http://schemas.microsoft.com/office/drawing/2014/main" val="1760029478"/>
                    </a:ext>
                  </a:extLst>
                </a:gridCol>
                <a:gridCol w="329184">
                  <a:extLst>
                    <a:ext uri="{9D8B030D-6E8A-4147-A177-3AD203B41FA5}">
                      <a16:colId xmlns:a16="http://schemas.microsoft.com/office/drawing/2014/main" val="561622885"/>
                    </a:ext>
                  </a:extLst>
                </a:gridCol>
                <a:gridCol w="329184">
                  <a:extLst>
                    <a:ext uri="{9D8B030D-6E8A-4147-A177-3AD203B41FA5}">
                      <a16:colId xmlns:a16="http://schemas.microsoft.com/office/drawing/2014/main" val="3269769473"/>
                    </a:ext>
                  </a:extLst>
                </a:gridCol>
                <a:gridCol w="329184">
                  <a:extLst>
                    <a:ext uri="{9D8B030D-6E8A-4147-A177-3AD203B41FA5}">
                      <a16:colId xmlns:a16="http://schemas.microsoft.com/office/drawing/2014/main" val="2290026560"/>
                    </a:ext>
                  </a:extLst>
                </a:gridCol>
                <a:gridCol w="329184">
                  <a:extLst>
                    <a:ext uri="{9D8B030D-6E8A-4147-A177-3AD203B41FA5}">
                      <a16:colId xmlns:a16="http://schemas.microsoft.com/office/drawing/2014/main" val="3308773943"/>
                    </a:ext>
                  </a:extLst>
                </a:gridCol>
                <a:gridCol w="329184">
                  <a:extLst>
                    <a:ext uri="{9D8B030D-6E8A-4147-A177-3AD203B41FA5}">
                      <a16:colId xmlns:a16="http://schemas.microsoft.com/office/drawing/2014/main" val="1908603979"/>
                    </a:ext>
                  </a:extLst>
                </a:gridCol>
                <a:gridCol w="329184">
                  <a:extLst>
                    <a:ext uri="{9D8B030D-6E8A-4147-A177-3AD203B41FA5}">
                      <a16:colId xmlns:a16="http://schemas.microsoft.com/office/drawing/2014/main" val="2123347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255760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- 2020-07-07 15:57:52</a:t>
                      </a:r>
                      <a:r>
                        <a:rPr kumimoji="0" lang="en-US" sz="1000" b="0" i="0" u="none" strike="noStrike" kern="1200" cap="none" spc="0" normalizeH="0" baseline="0" noProof="0">
                          <a:ln>
                            <a:noFill/>
                          </a:ln>
                          <a:solidFill>
                            <a:prstClr val="black"/>
                          </a:solidFill>
                          <a:effectLst/>
                          <a:uLnTx/>
                          <a:uFillTx/>
                          <a:latin typeface="+mn-lt"/>
                          <a:ea typeface="+mn-ea"/>
                          <a:cs typeface="+mn-cs"/>
                        </a:rPr>
                        <a:t>
 [Exclusive Offer] Tune in for beauty tips and tricks, and the exciting reveal of Sothys Synergy Beauty Box!
😍We have special guests Venice Min &amp; Gary Cheok with us for a Facebook Live Stream! See you soon!😍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07/16/2020 15:18:41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11262113"/>
                  </a:ext>
                </a:extLst>
              </a:tr>
            </a:tbl>
          </a:graphicData>
        </a:graphic>
      </p:graphicFrame>
      <p:sp>
        <p:nvSpPr>
          <p:cNvPr id="4" name="Text Placeholder 3">
            <a:extLst>
              <a:ext uri="{FF2B5EF4-FFF2-40B4-BE49-F238E27FC236}">
                <a16:creationId xmlns:a16="http://schemas.microsoft.com/office/drawing/2014/main" id="{8AEB03FE-6A1C-4D1F-8393-D4FEC882ADEF}"/>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32797524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5957E-9661-40D3-9ED7-CC467590853F}"/>
              </a:ext>
            </a:extLst>
          </p:cNvPr>
          <p:cNvSpPr>
            <a:spLocks noGrp="1"/>
          </p:cNvSpPr>
          <p:nvPr>
            <p:ph type="title"/>
          </p:nvPr>
        </p:nvSpPr>
        <p:spPr/>
        <p:txBody>
          <a:bodyPr/>
          <a:lstStyle/>
          <a:p>
            <a:r>
              <a:rPr lang="en-US"/>
              <a:t>Facebook Own Posts Table | Sothys Malaysia - 12 of 19</a:t>
            </a:r>
          </a:p>
        </p:txBody>
      </p:sp>
      <p:graphicFrame>
        <p:nvGraphicFramePr>
          <p:cNvPr id="5" name="Table Placeholder 4">
            <a:extLst>
              <a:ext uri="{FF2B5EF4-FFF2-40B4-BE49-F238E27FC236}">
                <a16:creationId xmlns:a16="http://schemas.microsoft.com/office/drawing/2014/main" id="{2A013D76-14A5-4514-A4CD-1C1FFFEFCB40}"/>
              </a:ext>
            </a:extLst>
          </p:cNvPr>
          <p:cNvGraphicFramePr>
            <a:graphicFrameLocks noGrp="1"/>
          </p:cNvGraphicFramePr>
          <p:nvPr>
            <p:ph type="tbl" sz="quarter" idx="13"/>
            <p:extLst>
              <p:ext uri="{D42A27DB-BD31-4B8C-83A1-F6EECF244321}">
                <p14:modId xmlns:p14="http://schemas.microsoft.com/office/powerpoint/2010/main" val="3754603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650514662"/>
                    </a:ext>
                  </a:extLst>
                </a:gridCol>
                <a:gridCol w="987552">
                  <a:extLst>
                    <a:ext uri="{9D8B030D-6E8A-4147-A177-3AD203B41FA5}">
                      <a16:colId xmlns:a16="http://schemas.microsoft.com/office/drawing/2014/main" val="4025948279"/>
                    </a:ext>
                  </a:extLst>
                </a:gridCol>
                <a:gridCol w="658368">
                  <a:extLst>
                    <a:ext uri="{9D8B030D-6E8A-4147-A177-3AD203B41FA5}">
                      <a16:colId xmlns:a16="http://schemas.microsoft.com/office/drawing/2014/main" val="4254558908"/>
                    </a:ext>
                  </a:extLst>
                </a:gridCol>
                <a:gridCol w="329184">
                  <a:extLst>
                    <a:ext uri="{9D8B030D-6E8A-4147-A177-3AD203B41FA5}">
                      <a16:colId xmlns:a16="http://schemas.microsoft.com/office/drawing/2014/main" val="696484309"/>
                    </a:ext>
                  </a:extLst>
                </a:gridCol>
                <a:gridCol w="329184">
                  <a:extLst>
                    <a:ext uri="{9D8B030D-6E8A-4147-A177-3AD203B41FA5}">
                      <a16:colId xmlns:a16="http://schemas.microsoft.com/office/drawing/2014/main" val="1141916932"/>
                    </a:ext>
                  </a:extLst>
                </a:gridCol>
                <a:gridCol w="329184">
                  <a:extLst>
                    <a:ext uri="{9D8B030D-6E8A-4147-A177-3AD203B41FA5}">
                      <a16:colId xmlns:a16="http://schemas.microsoft.com/office/drawing/2014/main" val="333874705"/>
                    </a:ext>
                  </a:extLst>
                </a:gridCol>
                <a:gridCol w="329184">
                  <a:extLst>
                    <a:ext uri="{9D8B030D-6E8A-4147-A177-3AD203B41FA5}">
                      <a16:colId xmlns:a16="http://schemas.microsoft.com/office/drawing/2014/main" val="301872580"/>
                    </a:ext>
                  </a:extLst>
                </a:gridCol>
                <a:gridCol w="329184">
                  <a:extLst>
                    <a:ext uri="{9D8B030D-6E8A-4147-A177-3AD203B41FA5}">
                      <a16:colId xmlns:a16="http://schemas.microsoft.com/office/drawing/2014/main" val="3851341903"/>
                    </a:ext>
                  </a:extLst>
                </a:gridCol>
                <a:gridCol w="329184">
                  <a:extLst>
                    <a:ext uri="{9D8B030D-6E8A-4147-A177-3AD203B41FA5}">
                      <a16:colId xmlns:a16="http://schemas.microsoft.com/office/drawing/2014/main" val="3403790187"/>
                    </a:ext>
                  </a:extLst>
                </a:gridCol>
                <a:gridCol w="329184">
                  <a:extLst>
                    <a:ext uri="{9D8B030D-6E8A-4147-A177-3AD203B41FA5}">
                      <a16:colId xmlns:a16="http://schemas.microsoft.com/office/drawing/2014/main" val="2285517958"/>
                    </a:ext>
                  </a:extLst>
                </a:gridCol>
                <a:gridCol w="329184">
                  <a:extLst>
                    <a:ext uri="{9D8B030D-6E8A-4147-A177-3AD203B41FA5}">
                      <a16:colId xmlns:a16="http://schemas.microsoft.com/office/drawing/2014/main" val="4215861034"/>
                    </a:ext>
                  </a:extLst>
                </a:gridCol>
                <a:gridCol w="329184">
                  <a:extLst>
                    <a:ext uri="{9D8B030D-6E8A-4147-A177-3AD203B41FA5}">
                      <a16:colId xmlns:a16="http://schemas.microsoft.com/office/drawing/2014/main" val="2301407087"/>
                    </a:ext>
                  </a:extLst>
                </a:gridCol>
                <a:gridCol w="329184">
                  <a:extLst>
                    <a:ext uri="{9D8B030D-6E8A-4147-A177-3AD203B41FA5}">
                      <a16:colId xmlns:a16="http://schemas.microsoft.com/office/drawing/2014/main" val="1024604017"/>
                    </a:ext>
                  </a:extLst>
                </a:gridCol>
                <a:gridCol w="329184">
                  <a:extLst>
                    <a:ext uri="{9D8B030D-6E8A-4147-A177-3AD203B41FA5}">
                      <a16:colId xmlns:a16="http://schemas.microsoft.com/office/drawing/2014/main" val="2039704799"/>
                    </a:ext>
                  </a:extLst>
                </a:gridCol>
                <a:gridCol w="329184">
                  <a:extLst>
                    <a:ext uri="{9D8B030D-6E8A-4147-A177-3AD203B41FA5}">
                      <a16:colId xmlns:a16="http://schemas.microsoft.com/office/drawing/2014/main" val="892919565"/>
                    </a:ext>
                  </a:extLst>
                </a:gridCol>
                <a:gridCol w="329184">
                  <a:extLst>
                    <a:ext uri="{9D8B030D-6E8A-4147-A177-3AD203B41FA5}">
                      <a16:colId xmlns:a16="http://schemas.microsoft.com/office/drawing/2014/main" val="3863627535"/>
                    </a:ext>
                  </a:extLst>
                </a:gridCol>
                <a:gridCol w="329184">
                  <a:extLst>
                    <a:ext uri="{9D8B030D-6E8A-4147-A177-3AD203B41FA5}">
                      <a16:colId xmlns:a16="http://schemas.microsoft.com/office/drawing/2014/main" val="3518294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155694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- 2020-07-02 11:48:40</a:t>
                      </a:r>
                      <a:r>
                        <a:rPr kumimoji="0" lang="en-US" sz="1000" b="0" i="0" u="none" strike="noStrike" kern="1200" cap="none" spc="0" normalizeH="0" baseline="0" noProof="0">
                          <a:ln>
                            <a:noFill/>
                          </a:ln>
                          <a:solidFill>
                            <a:prstClr val="black"/>
                          </a:solidFill>
                          <a:effectLst/>
                          <a:uLnTx/>
                          <a:uFillTx/>
                          <a:latin typeface="+mn-lt"/>
                          <a:ea typeface="+mn-ea"/>
                          <a:cs typeface="+mn-cs"/>
                        </a:rPr>
                        <a:t>
 This is the best time to flourish beautifully together at any age. Get the youthful look you desire with these 5 lovely Exclusive sets today! 
Detox Energie™ (All Ages) @ RM2,269 (25%) (NP: RM3,019)
Vitality Youth (20+) @ RM1,499 (21%) (NP: RM1,894) 
Anti-Wrinkle Youth @ RM1,499 (21%) (NP: RM1,894) 
BX Wrinkle (40+) @ RM999 (26%) (NP:999) 
Secret Set 50+ @ RM1,999 (25%) (NP: RM2,663) 
Visit www.sothys.com.my for more details. 
For a limited time only. While stocks last. 
#sothysmalaysia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https://scontent-iad3-1.xx.fbcdn.net/v/t1.0-1/p200x200/88163886_10157921934319763_1353921588898037760_o.png?_nc_cat=109&amp;_nc_sid=dbb9e7&amp;_nc_ohc=kiVkEB2UNhsAX9sSqWF&amp;_nc_ht=scontent-iad3-1.xx&amp;oh=7bcd0c28c2a969a0352a6780f1efd5a8&amp;oe=5F388166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07/17/2020 21:14:07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53556765"/>
                  </a:ext>
                </a:extLst>
              </a:tr>
            </a:tbl>
          </a:graphicData>
        </a:graphic>
      </p:graphicFrame>
      <p:sp>
        <p:nvSpPr>
          <p:cNvPr id="4" name="Text Placeholder 3">
            <a:extLst>
              <a:ext uri="{FF2B5EF4-FFF2-40B4-BE49-F238E27FC236}">
                <a16:creationId xmlns:a16="http://schemas.microsoft.com/office/drawing/2014/main" id="{C721E8FF-98DA-421B-82F2-E94308B2006F}"/>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67168932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79995-D79D-4494-B123-F5D5D397E9E1}"/>
              </a:ext>
            </a:extLst>
          </p:cNvPr>
          <p:cNvSpPr>
            <a:spLocks noGrp="1"/>
          </p:cNvSpPr>
          <p:nvPr>
            <p:ph type="title"/>
          </p:nvPr>
        </p:nvSpPr>
        <p:spPr/>
        <p:txBody>
          <a:bodyPr/>
          <a:lstStyle/>
          <a:p>
            <a:r>
              <a:rPr lang="en-US"/>
              <a:t>Facebook Own Posts Table | Sothys Malaysia - 13 of 19</a:t>
            </a:r>
          </a:p>
        </p:txBody>
      </p:sp>
      <p:graphicFrame>
        <p:nvGraphicFramePr>
          <p:cNvPr id="5" name="Table Placeholder 4">
            <a:extLst>
              <a:ext uri="{FF2B5EF4-FFF2-40B4-BE49-F238E27FC236}">
                <a16:creationId xmlns:a16="http://schemas.microsoft.com/office/drawing/2014/main" id="{DA167D90-E03D-4482-A18C-AC4C511910A6}"/>
              </a:ext>
            </a:extLst>
          </p:cNvPr>
          <p:cNvGraphicFramePr>
            <a:graphicFrameLocks noGrp="1"/>
          </p:cNvGraphicFramePr>
          <p:nvPr>
            <p:ph type="tbl" sz="quarter" idx="13"/>
            <p:extLst>
              <p:ext uri="{D42A27DB-BD31-4B8C-83A1-F6EECF244321}">
                <p14:modId xmlns:p14="http://schemas.microsoft.com/office/powerpoint/2010/main" val="3144235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691243988"/>
                    </a:ext>
                  </a:extLst>
                </a:gridCol>
                <a:gridCol w="987552">
                  <a:extLst>
                    <a:ext uri="{9D8B030D-6E8A-4147-A177-3AD203B41FA5}">
                      <a16:colId xmlns:a16="http://schemas.microsoft.com/office/drawing/2014/main" val="1012050762"/>
                    </a:ext>
                  </a:extLst>
                </a:gridCol>
                <a:gridCol w="658368">
                  <a:extLst>
                    <a:ext uri="{9D8B030D-6E8A-4147-A177-3AD203B41FA5}">
                      <a16:colId xmlns:a16="http://schemas.microsoft.com/office/drawing/2014/main" val="441444893"/>
                    </a:ext>
                  </a:extLst>
                </a:gridCol>
                <a:gridCol w="329184">
                  <a:extLst>
                    <a:ext uri="{9D8B030D-6E8A-4147-A177-3AD203B41FA5}">
                      <a16:colId xmlns:a16="http://schemas.microsoft.com/office/drawing/2014/main" val="2193670660"/>
                    </a:ext>
                  </a:extLst>
                </a:gridCol>
                <a:gridCol w="329184">
                  <a:extLst>
                    <a:ext uri="{9D8B030D-6E8A-4147-A177-3AD203B41FA5}">
                      <a16:colId xmlns:a16="http://schemas.microsoft.com/office/drawing/2014/main" val="2832193102"/>
                    </a:ext>
                  </a:extLst>
                </a:gridCol>
                <a:gridCol w="329184">
                  <a:extLst>
                    <a:ext uri="{9D8B030D-6E8A-4147-A177-3AD203B41FA5}">
                      <a16:colId xmlns:a16="http://schemas.microsoft.com/office/drawing/2014/main" val="3346581556"/>
                    </a:ext>
                  </a:extLst>
                </a:gridCol>
                <a:gridCol w="329184">
                  <a:extLst>
                    <a:ext uri="{9D8B030D-6E8A-4147-A177-3AD203B41FA5}">
                      <a16:colId xmlns:a16="http://schemas.microsoft.com/office/drawing/2014/main" val="2083672412"/>
                    </a:ext>
                  </a:extLst>
                </a:gridCol>
                <a:gridCol w="329184">
                  <a:extLst>
                    <a:ext uri="{9D8B030D-6E8A-4147-A177-3AD203B41FA5}">
                      <a16:colId xmlns:a16="http://schemas.microsoft.com/office/drawing/2014/main" val="3698754027"/>
                    </a:ext>
                  </a:extLst>
                </a:gridCol>
                <a:gridCol w="329184">
                  <a:extLst>
                    <a:ext uri="{9D8B030D-6E8A-4147-A177-3AD203B41FA5}">
                      <a16:colId xmlns:a16="http://schemas.microsoft.com/office/drawing/2014/main" val="368373047"/>
                    </a:ext>
                  </a:extLst>
                </a:gridCol>
                <a:gridCol w="329184">
                  <a:extLst>
                    <a:ext uri="{9D8B030D-6E8A-4147-A177-3AD203B41FA5}">
                      <a16:colId xmlns:a16="http://schemas.microsoft.com/office/drawing/2014/main" val="1723072361"/>
                    </a:ext>
                  </a:extLst>
                </a:gridCol>
                <a:gridCol w="329184">
                  <a:extLst>
                    <a:ext uri="{9D8B030D-6E8A-4147-A177-3AD203B41FA5}">
                      <a16:colId xmlns:a16="http://schemas.microsoft.com/office/drawing/2014/main" val="1387951437"/>
                    </a:ext>
                  </a:extLst>
                </a:gridCol>
                <a:gridCol w="329184">
                  <a:extLst>
                    <a:ext uri="{9D8B030D-6E8A-4147-A177-3AD203B41FA5}">
                      <a16:colId xmlns:a16="http://schemas.microsoft.com/office/drawing/2014/main" val="2041526778"/>
                    </a:ext>
                  </a:extLst>
                </a:gridCol>
                <a:gridCol w="329184">
                  <a:extLst>
                    <a:ext uri="{9D8B030D-6E8A-4147-A177-3AD203B41FA5}">
                      <a16:colId xmlns:a16="http://schemas.microsoft.com/office/drawing/2014/main" val="516742845"/>
                    </a:ext>
                  </a:extLst>
                </a:gridCol>
                <a:gridCol w="329184">
                  <a:extLst>
                    <a:ext uri="{9D8B030D-6E8A-4147-A177-3AD203B41FA5}">
                      <a16:colId xmlns:a16="http://schemas.microsoft.com/office/drawing/2014/main" val="3516943582"/>
                    </a:ext>
                  </a:extLst>
                </a:gridCol>
                <a:gridCol w="329184">
                  <a:extLst>
                    <a:ext uri="{9D8B030D-6E8A-4147-A177-3AD203B41FA5}">
                      <a16:colId xmlns:a16="http://schemas.microsoft.com/office/drawing/2014/main" val="1879109996"/>
                    </a:ext>
                  </a:extLst>
                </a:gridCol>
                <a:gridCol w="329184">
                  <a:extLst>
                    <a:ext uri="{9D8B030D-6E8A-4147-A177-3AD203B41FA5}">
                      <a16:colId xmlns:a16="http://schemas.microsoft.com/office/drawing/2014/main" val="1451155730"/>
                    </a:ext>
                  </a:extLst>
                </a:gridCol>
                <a:gridCol w="329184">
                  <a:extLst>
                    <a:ext uri="{9D8B030D-6E8A-4147-A177-3AD203B41FA5}">
                      <a16:colId xmlns:a16="http://schemas.microsoft.com/office/drawing/2014/main" val="484477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750045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- 2020-07-07 14:05:41</a:t>
                      </a:r>
                      <a:r>
                        <a:rPr kumimoji="0" lang="en-US" sz="1000" b="0" i="0" u="none" strike="noStrike" kern="1200" cap="none" spc="0" normalizeH="0" baseline="0" noProof="0">
                          <a:ln>
                            <a:noFill/>
                          </a:ln>
                          <a:solidFill>
                            <a:prstClr val="black"/>
                          </a:solidFill>
                          <a:effectLst/>
                          <a:uLnTx/>
                          <a:uFillTx/>
                          <a:latin typeface="+mn-lt"/>
                          <a:ea typeface="+mn-ea"/>
                          <a:cs typeface="+mn-cs"/>
                        </a:rPr>
                        <a:t>
 Join @venicemin &amp; @soon_wern_cheok live on Instagram 10 July, Friday at 8pm where we’ll chat about beauty tips and tricks, Synergy facial treatments and also our latest offering, the Sothys Synergy Beauty Box! 
We hope to see everyone live this Friday night! Love xoxo 
#sothysmalaysia #iglive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https://scontent-iad3-1.xx.fbcdn.net/v/t1.0-9/p720x720/106564219_10158331816034763_381218389519841531_o.png?_nc_cat=108&amp;_nc_sid=8024bb&amp;_nc_ohc=O7z5LDIdgtEAX-3AKQE&amp;_nc_ht=scontent-iad3-1.xx&amp;oh=0ed29c7b8e4e6036d5def2cbedcaa709&amp;oe=5F2E0310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07/10/2020 21:14:02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34272787"/>
                  </a:ext>
                </a:extLst>
              </a:tr>
            </a:tbl>
          </a:graphicData>
        </a:graphic>
      </p:graphicFrame>
      <p:sp>
        <p:nvSpPr>
          <p:cNvPr id="4" name="Text Placeholder 3">
            <a:extLst>
              <a:ext uri="{FF2B5EF4-FFF2-40B4-BE49-F238E27FC236}">
                <a16:creationId xmlns:a16="http://schemas.microsoft.com/office/drawing/2014/main" id="{E78DED55-3254-464C-A724-C164A807E762}"/>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7195350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C7236-D4F7-4BC5-9219-AD5A966C7118}"/>
              </a:ext>
            </a:extLst>
          </p:cNvPr>
          <p:cNvSpPr>
            <a:spLocks noGrp="1"/>
          </p:cNvSpPr>
          <p:nvPr>
            <p:ph type="title"/>
          </p:nvPr>
        </p:nvSpPr>
        <p:spPr/>
        <p:txBody>
          <a:bodyPr/>
          <a:lstStyle/>
          <a:p>
            <a:r>
              <a:rPr lang="en-US"/>
              <a:t>Facebook Own Posts Table | Sothys Malaysia - 14 of 19</a:t>
            </a:r>
          </a:p>
        </p:txBody>
      </p:sp>
      <p:graphicFrame>
        <p:nvGraphicFramePr>
          <p:cNvPr id="5" name="Table Placeholder 4">
            <a:extLst>
              <a:ext uri="{FF2B5EF4-FFF2-40B4-BE49-F238E27FC236}">
                <a16:creationId xmlns:a16="http://schemas.microsoft.com/office/drawing/2014/main" id="{AE54BDB3-68D3-4A6D-9A4A-F323C704AF7A}"/>
              </a:ext>
            </a:extLst>
          </p:cNvPr>
          <p:cNvGraphicFramePr>
            <a:graphicFrameLocks noGrp="1"/>
          </p:cNvGraphicFramePr>
          <p:nvPr>
            <p:ph type="tbl" sz="quarter" idx="13"/>
            <p:extLst>
              <p:ext uri="{D42A27DB-BD31-4B8C-83A1-F6EECF244321}">
                <p14:modId xmlns:p14="http://schemas.microsoft.com/office/powerpoint/2010/main" val="3151129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884787841"/>
                    </a:ext>
                  </a:extLst>
                </a:gridCol>
                <a:gridCol w="987552">
                  <a:extLst>
                    <a:ext uri="{9D8B030D-6E8A-4147-A177-3AD203B41FA5}">
                      <a16:colId xmlns:a16="http://schemas.microsoft.com/office/drawing/2014/main" val="1609608817"/>
                    </a:ext>
                  </a:extLst>
                </a:gridCol>
                <a:gridCol w="658368">
                  <a:extLst>
                    <a:ext uri="{9D8B030D-6E8A-4147-A177-3AD203B41FA5}">
                      <a16:colId xmlns:a16="http://schemas.microsoft.com/office/drawing/2014/main" val="1790079657"/>
                    </a:ext>
                  </a:extLst>
                </a:gridCol>
                <a:gridCol w="329184">
                  <a:extLst>
                    <a:ext uri="{9D8B030D-6E8A-4147-A177-3AD203B41FA5}">
                      <a16:colId xmlns:a16="http://schemas.microsoft.com/office/drawing/2014/main" val="212934339"/>
                    </a:ext>
                  </a:extLst>
                </a:gridCol>
                <a:gridCol w="329184">
                  <a:extLst>
                    <a:ext uri="{9D8B030D-6E8A-4147-A177-3AD203B41FA5}">
                      <a16:colId xmlns:a16="http://schemas.microsoft.com/office/drawing/2014/main" val="128049749"/>
                    </a:ext>
                  </a:extLst>
                </a:gridCol>
                <a:gridCol w="329184">
                  <a:extLst>
                    <a:ext uri="{9D8B030D-6E8A-4147-A177-3AD203B41FA5}">
                      <a16:colId xmlns:a16="http://schemas.microsoft.com/office/drawing/2014/main" val="4137059377"/>
                    </a:ext>
                  </a:extLst>
                </a:gridCol>
                <a:gridCol w="329184">
                  <a:extLst>
                    <a:ext uri="{9D8B030D-6E8A-4147-A177-3AD203B41FA5}">
                      <a16:colId xmlns:a16="http://schemas.microsoft.com/office/drawing/2014/main" val="4057338640"/>
                    </a:ext>
                  </a:extLst>
                </a:gridCol>
                <a:gridCol w="329184">
                  <a:extLst>
                    <a:ext uri="{9D8B030D-6E8A-4147-A177-3AD203B41FA5}">
                      <a16:colId xmlns:a16="http://schemas.microsoft.com/office/drawing/2014/main" val="1902337729"/>
                    </a:ext>
                  </a:extLst>
                </a:gridCol>
                <a:gridCol w="329184">
                  <a:extLst>
                    <a:ext uri="{9D8B030D-6E8A-4147-A177-3AD203B41FA5}">
                      <a16:colId xmlns:a16="http://schemas.microsoft.com/office/drawing/2014/main" val="92507645"/>
                    </a:ext>
                  </a:extLst>
                </a:gridCol>
                <a:gridCol w="329184">
                  <a:extLst>
                    <a:ext uri="{9D8B030D-6E8A-4147-A177-3AD203B41FA5}">
                      <a16:colId xmlns:a16="http://schemas.microsoft.com/office/drawing/2014/main" val="780509049"/>
                    </a:ext>
                  </a:extLst>
                </a:gridCol>
                <a:gridCol w="329184">
                  <a:extLst>
                    <a:ext uri="{9D8B030D-6E8A-4147-A177-3AD203B41FA5}">
                      <a16:colId xmlns:a16="http://schemas.microsoft.com/office/drawing/2014/main" val="1933954429"/>
                    </a:ext>
                  </a:extLst>
                </a:gridCol>
                <a:gridCol w="329184">
                  <a:extLst>
                    <a:ext uri="{9D8B030D-6E8A-4147-A177-3AD203B41FA5}">
                      <a16:colId xmlns:a16="http://schemas.microsoft.com/office/drawing/2014/main" val="1070579864"/>
                    </a:ext>
                  </a:extLst>
                </a:gridCol>
                <a:gridCol w="329184">
                  <a:extLst>
                    <a:ext uri="{9D8B030D-6E8A-4147-A177-3AD203B41FA5}">
                      <a16:colId xmlns:a16="http://schemas.microsoft.com/office/drawing/2014/main" val="2867275928"/>
                    </a:ext>
                  </a:extLst>
                </a:gridCol>
                <a:gridCol w="329184">
                  <a:extLst>
                    <a:ext uri="{9D8B030D-6E8A-4147-A177-3AD203B41FA5}">
                      <a16:colId xmlns:a16="http://schemas.microsoft.com/office/drawing/2014/main" val="2800369217"/>
                    </a:ext>
                  </a:extLst>
                </a:gridCol>
                <a:gridCol w="329184">
                  <a:extLst>
                    <a:ext uri="{9D8B030D-6E8A-4147-A177-3AD203B41FA5}">
                      <a16:colId xmlns:a16="http://schemas.microsoft.com/office/drawing/2014/main" val="4080577193"/>
                    </a:ext>
                  </a:extLst>
                </a:gridCol>
                <a:gridCol w="329184">
                  <a:extLst>
                    <a:ext uri="{9D8B030D-6E8A-4147-A177-3AD203B41FA5}">
                      <a16:colId xmlns:a16="http://schemas.microsoft.com/office/drawing/2014/main" val="369829472"/>
                    </a:ext>
                  </a:extLst>
                </a:gridCol>
                <a:gridCol w="329184">
                  <a:extLst>
                    <a:ext uri="{9D8B030D-6E8A-4147-A177-3AD203B41FA5}">
                      <a16:colId xmlns:a16="http://schemas.microsoft.com/office/drawing/2014/main" val="28282703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240420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- 2020-07-14 19:32:32</a:t>
                      </a:r>
                      <a:r>
                        <a:rPr kumimoji="0" lang="en-US" sz="1000" b="0" i="0" u="none" strike="noStrike" kern="1200" cap="none" spc="0" normalizeH="0" baseline="0" noProof="0">
                          <a:ln>
                            <a:noFill/>
                          </a:ln>
                          <a:solidFill>
                            <a:prstClr val="black"/>
                          </a:solidFill>
                          <a:effectLst/>
                          <a:uLnTx/>
                          <a:uFillTx/>
                          <a:latin typeface="+mn-lt"/>
                          <a:ea typeface="+mn-ea"/>
                          <a:cs typeface="+mn-cs"/>
                        </a:rPr>
                        <a:t>
 We would like to wish everyone in France and also Sothys Paris a Happy Bastille Day! 
Bonne La Fête nationale. Stay strong and beautiful as always. 
Love xoxo, 
@sothysmalaysia 
#sothysmalaysia #sothysparis #bastilleday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https://scontent-iad3-1.xx.fbcdn.net/v/t1.0-9/p720x720/107847385_10158351132474763_1204311526564385751_o.jpg?_nc_cat=108&amp;_nc_sid=110474&amp;_nc_ohc=7HcZaY_FZkcAX9qssC6&amp;_nc_ht=scontent-iad3-1.xx&amp;_nc_tp=6&amp;oh=f811397346d02ab67ac3347049a8f2fb&amp;oe=5F4F32E4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08/03/2020 15:20:21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74980432"/>
                  </a:ext>
                </a:extLst>
              </a:tr>
            </a:tbl>
          </a:graphicData>
        </a:graphic>
      </p:graphicFrame>
      <p:sp>
        <p:nvSpPr>
          <p:cNvPr id="4" name="Text Placeholder 3">
            <a:extLst>
              <a:ext uri="{FF2B5EF4-FFF2-40B4-BE49-F238E27FC236}">
                <a16:creationId xmlns:a16="http://schemas.microsoft.com/office/drawing/2014/main" id="{C7F51C52-5D22-4668-85A1-8323F96829C5}"/>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543871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A831E-3828-4831-94DC-74A5AF89D256}"/>
              </a:ext>
            </a:extLst>
          </p:cNvPr>
          <p:cNvSpPr>
            <a:spLocks noGrp="1"/>
          </p:cNvSpPr>
          <p:nvPr>
            <p:ph type="title"/>
          </p:nvPr>
        </p:nvSpPr>
        <p:spPr/>
        <p:txBody>
          <a:bodyPr/>
          <a:lstStyle/>
          <a:p>
            <a:r>
              <a:rPr lang="en-US"/>
              <a:t>Facebook Own Posts Table | Sothys Malaysia - 15 of 19</a:t>
            </a:r>
          </a:p>
        </p:txBody>
      </p:sp>
      <p:graphicFrame>
        <p:nvGraphicFramePr>
          <p:cNvPr id="5" name="Table Placeholder 4">
            <a:extLst>
              <a:ext uri="{FF2B5EF4-FFF2-40B4-BE49-F238E27FC236}">
                <a16:creationId xmlns:a16="http://schemas.microsoft.com/office/drawing/2014/main" id="{0DFCC860-88EF-4D3D-8D8C-459D162EC917}"/>
              </a:ext>
            </a:extLst>
          </p:cNvPr>
          <p:cNvGraphicFramePr>
            <a:graphicFrameLocks noGrp="1"/>
          </p:cNvGraphicFramePr>
          <p:nvPr>
            <p:ph type="tbl" sz="quarter" idx="13"/>
            <p:extLst>
              <p:ext uri="{D42A27DB-BD31-4B8C-83A1-F6EECF244321}">
                <p14:modId xmlns:p14="http://schemas.microsoft.com/office/powerpoint/2010/main" val="123964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669856607"/>
                    </a:ext>
                  </a:extLst>
                </a:gridCol>
                <a:gridCol w="987552">
                  <a:extLst>
                    <a:ext uri="{9D8B030D-6E8A-4147-A177-3AD203B41FA5}">
                      <a16:colId xmlns:a16="http://schemas.microsoft.com/office/drawing/2014/main" val="1352304268"/>
                    </a:ext>
                  </a:extLst>
                </a:gridCol>
                <a:gridCol w="658368">
                  <a:extLst>
                    <a:ext uri="{9D8B030D-6E8A-4147-A177-3AD203B41FA5}">
                      <a16:colId xmlns:a16="http://schemas.microsoft.com/office/drawing/2014/main" val="1525191478"/>
                    </a:ext>
                  </a:extLst>
                </a:gridCol>
                <a:gridCol w="329184">
                  <a:extLst>
                    <a:ext uri="{9D8B030D-6E8A-4147-A177-3AD203B41FA5}">
                      <a16:colId xmlns:a16="http://schemas.microsoft.com/office/drawing/2014/main" val="318833600"/>
                    </a:ext>
                  </a:extLst>
                </a:gridCol>
                <a:gridCol w="329184">
                  <a:extLst>
                    <a:ext uri="{9D8B030D-6E8A-4147-A177-3AD203B41FA5}">
                      <a16:colId xmlns:a16="http://schemas.microsoft.com/office/drawing/2014/main" val="3726693211"/>
                    </a:ext>
                  </a:extLst>
                </a:gridCol>
                <a:gridCol w="329184">
                  <a:extLst>
                    <a:ext uri="{9D8B030D-6E8A-4147-A177-3AD203B41FA5}">
                      <a16:colId xmlns:a16="http://schemas.microsoft.com/office/drawing/2014/main" val="2525778626"/>
                    </a:ext>
                  </a:extLst>
                </a:gridCol>
                <a:gridCol w="329184">
                  <a:extLst>
                    <a:ext uri="{9D8B030D-6E8A-4147-A177-3AD203B41FA5}">
                      <a16:colId xmlns:a16="http://schemas.microsoft.com/office/drawing/2014/main" val="1271424704"/>
                    </a:ext>
                  </a:extLst>
                </a:gridCol>
                <a:gridCol w="329184">
                  <a:extLst>
                    <a:ext uri="{9D8B030D-6E8A-4147-A177-3AD203B41FA5}">
                      <a16:colId xmlns:a16="http://schemas.microsoft.com/office/drawing/2014/main" val="38693926"/>
                    </a:ext>
                  </a:extLst>
                </a:gridCol>
                <a:gridCol w="329184">
                  <a:extLst>
                    <a:ext uri="{9D8B030D-6E8A-4147-A177-3AD203B41FA5}">
                      <a16:colId xmlns:a16="http://schemas.microsoft.com/office/drawing/2014/main" val="2430512908"/>
                    </a:ext>
                  </a:extLst>
                </a:gridCol>
                <a:gridCol w="329184">
                  <a:extLst>
                    <a:ext uri="{9D8B030D-6E8A-4147-A177-3AD203B41FA5}">
                      <a16:colId xmlns:a16="http://schemas.microsoft.com/office/drawing/2014/main" val="4186930235"/>
                    </a:ext>
                  </a:extLst>
                </a:gridCol>
                <a:gridCol w="329184">
                  <a:extLst>
                    <a:ext uri="{9D8B030D-6E8A-4147-A177-3AD203B41FA5}">
                      <a16:colId xmlns:a16="http://schemas.microsoft.com/office/drawing/2014/main" val="80482054"/>
                    </a:ext>
                  </a:extLst>
                </a:gridCol>
                <a:gridCol w="329184">
                  <a:extLst>
                    <a:ext uri="{9D8B030D-6E8A-4147-A177-3AD203B41FA5}">
                      <a16:colId xmlns:a16="http://schemas.microsoft.com/office/drawing/2014/main" val="3622756633"/>
                    </a:ext>
                  </a:extLst>
                </a:gridCol>
                <a:gridCol w="329184">
                  <a:extLst>
                    <a:ext uri="{9D8B030D-6E8A-4147-A177-3AD203B41FA5}">
                      <a16:colId xmlns:a16="http://schemas.microsoft.com/office/drawing/2014/main" val="4093688313"/>
                    </a:ext>
                  </a:extLst>
                </a:gridCol>
                <a:gridCol w="329184">
                  <a:extLst>
                    <a:ext uri="{9D8B030D-6E8A-4147-A177-3AD203B41FA5}">
                      <a16:colId xmlns:a16="http://schemas.microsoft.com/office/drawing/2014/main" val="712657663"/>
                    </a:ext>
                  </a:extLst>
                </a:gridCol>
                <a:gridCol w="329184">
                  <a:extLst>
                    <a:ext uri="{9D8B030D-6E8A-4147-A177-3AD203B41FA5}">
                      <a16:colId xmlns:a16="http://schemas.microsoft.com/office/drawing/2014/main" val="1397223632"/>
                    </a:ext>
                  </a:extLst>
                </a:gridCol>
                <a:gridCol w="329184">
                  <a:extLst>
                    <a:ext uri="{9D8B030D-6E8A-4147-A177-3AD203B41FA5}">
                      <a16:colId xmlns:a16="http://schemas.microsoft.com/office/drawing/2014/main" val="3594325988"/>
                    </a:ext>
                  </a:extLst>
                </a:gridCol>
                <a:gridCol w="329184">
                  <a:extLst>
                    <a:ext uri="{9D8B030D-6E8A-4147-A177-3AD203B41FA5}">
                      <a16:colId xmlns:a16="http://schemas.microsoft.com/office/drawing/2014/main" val="66701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282180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- 2020-07-23 12:23:32</a:t>
                      </a:r>
                      <a:r>
                        <a:rPr kumimoji="0" lang="en-US" sz="1000" b="0" i="0" u="none" strike="noStrike" kern="1200" cap="none" spc="0" normalizeH="0" baseline="0" noProof="0">
                          <a:ln>
                            <a:noFill/>
                          </a:ln>
                          <a:solidFill>
                            <a:prstClr val="black"/>
                          </a:solidFill>
                          <a:effectLst/>
                          <a:uLnTx/>
                          <a:uFillTx/>
                          <a:latin typeface="+mn-lt"/>
                          <a:ea typeface="+mn-ea"/>
                          <a:cs typeface="+mn-cs"/>
                        </a:rPr>
                        <a:t>
 Sertai saya di Facebook LIVE, kerana saya akan melakukan tutorial LIVE rutin penjagaan kulit saya. Selain itu, terdapat pengumuman khas untuk pengikut saya, jadi simpan peringatan LIVE ini di FB anda sekarang!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07/23/2020 21:20:58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39266989"/>
                  </a:ext>
                </a:extLst>
              </a:tr>
            </a:tbl>
          </a:graphicData>
        </a:graphic>
      </p:graphicFrame>
      <p:sp>
        <p:nvSpPr>
          <p:cNvPr id="4" name="Text Placeholder 3">
            <a:extLst>
              <a:ext uri="{FF2B5EF4-FFF2-40B4-BE49-F238E27FC236}">
                <a16:creationId xmlns:a16="http://schemas.microsoft.com/office/drawing/2014/main" id="{EC552374-DD74-497C-926A-47686457FC71}"/>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169545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31D55-D7F9-4AEB-8E1A-E5A4D833C0E2}"/>
              </a:ext>
            </a:extLst>
          </p:cNvPr>
          <p:cNvSpPr>
            <a:spLocks noGrp="1"/>
          </p:cNvSpPr>
          <p:nvPr>
            <p:ph type="title"/>
          </p:nvPr>
        </p:nvSpPr>
        <p:spPr/>
        <p:txBody>
          <a:bodyPr/>
          <a:lstStyle/>
          <a:p>
            <a:r>
              <a:rPr lang="en-US"/>
              <a:t>Facebook Own Posts Table | Sothys Malaysia - 16 of 19</a:t>
            </a:r>
          </a:p>
        </p:txBody>
      </p:sp>
      <p:graphicFrame>
        <p:nvGraphicFramePr>
          <p:cNvPr id="5" name="Table Placeholder 4">
            <a:extLst>
              <a:ext uri="{FF2B5EF4-FFF2-40B4-BE49-F238E27FC236}">
                <a16:creationId xmlns:a16="http://schemas.microsoft.com/office/drawing/2014/main" id="{BE4EEA07-38A2-4FD7-9D9F-6B6F9F276E0A}"/>
              </a:ext>
            </a:extLst>
          </p:cNvPr>
          <p:cNvGraphicFramePr>
            <a:graphicFrameLocks noGrp="1"/>
          </p:cNvGraphicFramePr>
          <p:nvPr>
            <p:ph type="tbl" sz="quarter" idx="13"/>
            <p:extLst>
              <p:ext uri="{D42A27DB-BD31-4B8C-83A1-F6EECF244321}">
                <p14:modId xmlns:p14="http://schemas.microsoft.com/office/powerpoint/2010/main" val="3505789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188984214"/>
                    </a:ext>
                  </a:extLst>
                </a:gridCol>
                <a:gridCol w="987552">
                  <a:extLst>
                    <a:ext uri="{9D8B030D-6E8A-4147-A177-3AD203B41FA5}">
                      <a16:colId xmlns:a16="http://schemas.microsoft.com/office/drawing/2014/main" val="3993052835"/>
                    </a:ext>
                  </a:extLst>
                </a:gridCol>
                <a:gridCol w="658368">
                  <a:extLst>
                    <a:ext uri="{9D8B030D-6E8A-4147-A177-3AD203B41FA5}">
                      <a16:colId xmlns:a16="http://schemas.microsoft.com/office/drawing/2014/main" val="1828355407"/>
                    </a:ext>
                  </a:extLst>
                </a:gridCol>
                <a:gridCol w="329184">
                  <a:extLst>
                    <a:ext uri="{9D8B030D-6E8A-4147-A177-3AD203B41FA5}">
                      <a16:colId xmlns:a16="http://schemas.microsoft.com/office/drawing/2014/main" val="1279911169"/>
                    </a:ext>
                  </a:extLst>
                </a:gridCol>
                <a:gridCol w="329184">
                  <a:extLst>
                    <a:ext uri="{9D8B030D-6E8A-4147-A177-3AD203B41FA5}">
                      <a16:colId xmlns:a16="http://schemas.microsoft.com/office/drawing/2014/main" val="1615217255"/>
                    </a:ext>
                  </a:extLst>
                </a:gridCol>
                <a:gridCol w="329184">
                  <a:extLst>
                    <a:ext uri="{9D8B030D-6E8A-4147-A177-3AD203B41FA5}">
                      <a16:colId xmlns:a16="http://schemas.microsoft.com/office/drawing/2014/main" val="1310146456"/>
                    </a:ext>
                  </a:extLst>
                </a:gridCol>
                <a:gridCol w="329184">
                  <a:extLst>
                    <a:ext uri="{9D8B030D-6E8A-4147-A177-3AD203B41FA5}">
                      <a16:colId xmlns:a16="http://schemas.microsoft.com/office/drawing/2014/main" val="1567626352"/>
                    </a:ext>
                  </a:extLst>
                </a:gridCol>
                <a:gridCol w="329184">
                  <a:extLst>
                    <a:ext uri="{9D8B030D-6E8A-4147-A177-3AD203B41FA5}">
                      <a16:colId xmlns:a16="http://schemas.microsoft.com/office/drawing/2014/main" val="234512058"/>
                    </a:ext>
                  </a:extLst>
                </a:gridCol>
                <a:gridCol w="329184">
                  <a:extLst>
                    <a:ext uri="{9D8B030D-6E8A-4147-A177-3AD203B41FA5}">
                      <a16:colId xmlns:a16="http://schemas.microsoft.com/office/drawing/2014/main" val="2479996962"/>
                    </a:ext>
                  </a:extLst>
                </a:gridCol>
                <a:gridCol w="329184">
                  <a:extLst>
                    <a:ext uri="{9D8B030D-6E8A-4147-A177-3AD203B41FA5}">
                      <a16:colId xmlns:a16="http://schemas.microsoft.com/office/drawing/2014/main" val="4001164594"/>
                    </a:ext>
                  </a:extLst>
                </a:gridCol>
                <a:gridCol w="329184">
                  <a:extLst>
                    <a:ext uri="{9D8B030D-6E8A-4147-A177-3AD203B41FA5}">
                      <a16:colId xmlns:a16="http://schemas.microsoft.com/office/drawing/2014/main" val="911423858"/>
                    </a:ext>
                  </a:extLst>
                </a:gridCol>
                <a:gridCol w="329184">
                  <a:extLst>
                    <a:ext uri="{9D8B030D-6E8A-4147-A177-3AD203B41FA5}">
                      <a16:colId xmlns:a16="http://schemas.microsoft.com/office/drawing/2014/main" val="3774362272"/>
                    </a:ext>
                  </a:extLst>
                </a:gridCol>
                <a:gridCol w="329184">
                  <a:extLst>
                    <a:ext uri="{9D8B030D-6E8A-4147-A177-3AD203B41FA5}">
                      <a16:colId xmlns:a16="http://schemas.microsoft.com/office/drawing/2014/main" val="916769389"/>
                    </a:ext>
                  </a:extLst>
                </a:gridCol>
                <a:gridCol w="329184">
                  <a:extLst>
                    <a:ext uri="{9D8B030D-6E8A-4147-A177-3AD203B41FA5}">
                      <a16:colId xmlns:a16="http://schemas.microsoft.com/office/drawing/2014/main" val="1480275407"/>
                    </a:ext>
                  </a:extLst>
                </a:gridCol>
                <a:gridCol w="329184">
                  <a:extLst>
                    <a:ext uri="{9D8B030D-6E8A-4147-A177-3AD203B41FA5}">
                      <a16:colId xmlns:a16="http://schemas.microsoft.com/office/drawing/2014/main" val="2237498689"/>
                    </a:ext>
                  </a:extLst>
                </a:gridCol>
                <a:gridCol w="329184">
                  <a:extLst>
                    <a:ext uri="{9D8B030D-6E8A-4147-A177-3AD203B41FA5}">
                      <a16:colId xmlns:a16="http://schemas.microsoft.com/office/drawing/2014/main" val="3415793276"/>
                    </a:ext>
                  </a:extLst>
                </a:gridCol>
                <a:gridCol w="329184">
                  <a:extLst>
                    <a:ext uri="{9D8B030D-6E8A-4147-A177-3AD203B41FA5}">
                      <a16:colId xmlns:a16="http://schemas.microsoft.com/office/drawing/2014/main" val="3324450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508211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- 2020-07-31 10:00:57</a:t>
                      </a:r>
                      <a:r>
                        <a:rPr kumimoji="0" lang="en-US" sz="1000" b="0" i="0" u="none" strike="noStrike" kern="1200" cap="none" spc="0" normalizeH="0" baseline="0" noProof="0">
                          <a:ln>
                            <a:noFill/>
                          </a:ln>
                          <a:solidFill>
                            <a:prstClr val="black"/>
                          </a:solidFill>
                          <a:effectLst/>
                          <a:uLnTx/>
                          <a:uFillTx/>
                          <a:latin typeface="+mn-lt"/>
                          <a:ea typeface="+mn-ea"/>
                          <a:cs typeface="+mn-cs"/>
                        </a:rPr>
                        <a:t>
 SOTHYS Malaysia ingin mengucapkan Selamat Hari Raya Haji kepada semua umat Muslim di Malaysia! 
SOTHYS Malaysia would like to wish Hari Raya Haji to all Muslims in Malaysia! 
#sothysmalaysia #selamatharirayahaji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https://scontent-iad3-1.xx.fbcdn.net/v/t1.0-9/p720x720/116412796_10158389342834763_2701241485381448949_o.jpg?_nc_cat=105&amp;_nc_sid=8024bb&amp;_nc_ohc=M46crMxg5c0AX-5PEnj&amp;_nc_ht=scontent-iad3-1.xx&amp;_nc_tp=6&amp;oh=f5ee31c9d1077cde41befa41e2f743ae&amp;oe=5F4B51DD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08/01/2020 09:22:11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48912688"/>
                  </a:ext>
                </a:extLst>
              </a:tr>
            </a:tbl>
          </a:graphicData>
        </a:graphic>
      </p:graphicFrame>
      <p:sp>
        <p:nvSpPr>
          <p:cNvPr id="4" name="Text Placeholder 3">
            <a:extLst>
              <a:ext uri="{FF2B5EF4-FFF2-40B4-BE49-F238E27FC236}">
                <a16:creationId xmlns:a16="http://schemas.microsoft.com/office/drawing/2014/main" id="{1CE34343-97EB-4007-8D59-757DC8DDC280}"/>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9201958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7D294-81EC-4CD4-97BD-88BA1174561D}"/>
              </a:ext>
            </a:extLst>
          </p:cNvPr>
          <p:cNvSpPr>
            <a:spLocks noGrp="1"/>
          </p:cNvSpPr>
          <p:nvPr>
            <p:ph type="title"/>
          </p:nvPr>
        </p:nvSpPr>
        <p:spPr/>
        <p:txBody>
          <a:bodyPr/>
          <a:lstStyle/>
          <a:p>
            <a:r>
              <a:rPr lang="en-US"/>
              <a:t>Facebook Own Posts Table | Sothys Malaysia - 17 of 19</a:t>
            </a:r>
          </a:p>
        </p:txBody>
      </p:sp>
      <p:graphicFrame>
        <p:nvGraphicFramePr>
          <p:cNvPr id="5" name="Table Placeholder 4">
            <a:extLst>
              <a:ext uri="{FF2B5EF4-FFF2-40B4-BE49-F238E27FC236}">
                <a16:creationId xmlns:a16="http://schemas.microsoft.com/office/drawing/2014/main" id="{1C767925-BC81-48BF-96CE-807A1E87FD4C}"/>
              </a:ext>
            </a:extLst>
          </p:cNvPr>
          <p:cNvGraphicFramePr>
            <a:graphicFrameLocks noGrp="1"/>
          </p:cNvGraphicFramePr>
          <p:nvPr>
            <p:ph type="tbl" sz="quarter" idx="13"/>
            <p:extLst>
              <p:ext uri="{D42A27DB-BD31-4B8C-83A1-F6EECF244321}">
                <p14:modId xmlns:p14="http://schemas.microsoft.com/office/powerpoint/2010/main" val="1251459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487679264"/>
                    </a:ext>
                  </a:extLst>
                </a:gridCol>
                <a:gridCol w="987552">
                  <a:extLst>
                    <a:ext uri="{9D8B030D-6E8A-4147-A177-3AD203B41FA5}">
                      <a16:colId xmlns:a16="http://schemas.microsoft.com/office/drawing/2014/main" val="2530601474"/>
                    </a:ext>
                  </a:extLst>
                </a:gridCol>
                <a:gridCol w="658368">
                  <a:extLst>
                    <a:ext uri="{9D8B030D-6E8A-4147-A177-3AD203B41FA5}">
                      <a16:colId xmlns:a16="http://schemas.microsoft.com/office/drawing/2014/main" val="212191463"/>
                    </a:ext>
                  </a:extLst>
                </a:gridCol>
                <a:gridCol w="329184">
                  <a:extLst>
                    <a:ext uri="{9D8B030D-6E8A-4147-A177-3AD203B41FA5}">
                      <a16:colId xmlns:a16="http://schemas.microsoft.com/office/drawing/2014/main" val="3046262890"/>
                    </a:ext>
                  </a:extLst>
                </a:gridCol>
                <a:gridCol w="329184">
                  <a:extLst>
                    <a:ext uri="{9D8B030D-6E8A-4147-A177-3AD203B41FA5}">
                      <a16:colId xmlns:a16="http://schemas.microsoft.com/office/drawing/2014/main" val="1264415846"/>
                    </a:ext>
                  </a:extLst>
                </a:gridCol>
                <a:gridCol w="329184">
                  <a:extLst>
                    <a:ext uri="{9D8B030D-6E8A-4147-A177-3AD203B41FA5}">
                      <a16:colId xmlns:a16="http://schemas.microsoft.com/office/drawing/2014/main" val="2644089489"/>
                    </a:ext>
                  </a:extLst>
                </a:gridCol>
                <a:gridCol w="329184">
                  <a:extLst>
                    <a:ext uri="{9D8B030D-6E8A-4147-A177-3AD203B41FA5}">
                      <a16:colId xmlns:a16="http://schemas.microsoft.com/office/drawing/2014/main" val="3535196843"/>
                    </a:ext>
                  </a:extLst>
                </a:gridCol>
                <a:gridCol w="329184">
                  <a:extLst>
                    <a:ext uri="{9D8B030D-6E8A-4147-A177-3AD203B41FA5}">
                      <a16:colId xmlns:a16="http://schemas.microsoft.com/office/drawing/2014/main" val="757154604"/>
                    </a:ext>
                  </a:extLst>
                </a:gridCol>
                <a:gridCol w="329184">
                  <a:extLst>
                    <a:ext uri="{9D8B030D-6E8A-4147-A177-3AD203B41FA5}">
                      <a16:colId xmlns:a16="http://schemas.microsoft.com/office/drawing/2014/main" val="2652252534"/>
                    </a:ext>
                  </a:extLst>
                </a:gridCol>
                <a:gridCol w="329184">
                  <a:extLst>
                    <a:ext uri="{9D8B030D-6E8A-4147-A177-3AD203B41FA5}">
                      <a16:colId xmlns:a16="http://schemas.microsoft.com/office/drawing/2014/main" val="1465868734"/>
                    </a:ext>
                  </a:extLst>
                </a:gridCol>
                <a:gridCol w="329184">
                  <a:extLst>
                    <a:ext uri="{9D8B030D-6E8A-4147-A177-3AD203B41FA5}">
                      <a16:colId xmlns:a16="http://schemas.microsoft.com/office/drawing/2014/main" val="592295340"/>
                    </a:ext>
                  </a:extLst>
                </a:gridCol>
                <a:gridCol w="329184">
                  <a:extLst>
                    <a:ext uri="{9D8B030D-6E8A-4147-A177-3AD203B41FA5}">
                      <a16:colId xmlns:a16="http://schemas.microsoft.com/office/drawing/2014/main" val="850540882"/>
                    </a:ext>
                  </a:extLst>
                </a:gridCol>
                <a:gridCol w="329184">
                  <a:extLst>
                    <a:ext uri="{9D8B030D-6E8A-4147-A177-3AD203B41FA5}">
                      <a16:colId xmlns:a16="http://schemas.microsoft.com/office/drawing/2014/main" val="137566981"/>
                    </a:ext>
                  </a:extLst>
                </a:gridCol>
                <a:gridCol w="329184">
                  <a:extLst>
                    <a:ext uri="{9D8B030D-6E8A-4147-A177-3AD203B41FA5}">
                      <a16:colId xmlns:a16="http://schemas.microsoft.com/office/drawing/2014/main" val="1412270978"/>
                    </a:ext>
                  </a:extLst>
                </a:gridCol>
                <a:gridCol w="329184">
                  <a:extLst>
                    <a:ext uri="{9D8B030D-6E8A-4147-A177-3AD203B41FA5}">
                      <a16:colId xmlns:a16="http://schemas.microsoft.com/office/drawing/2014/main" val="4102022478"/>
                    </a:ext>
                  </a:extLst>
                </a:gridCol>
                <a:gridCol w="329184">
                  <a:extLst>
                    <a:ext uri="{9D8B030D-6E8A-4147-A177-3AD203B41FA5}">
                      <a16:colId xmlns:a16="http://schemas.microsoft.com/office/drawing/2014/main" val="1025623588"/>
                    </a:ext>
                  </a:extLst>
                </a:gridCol>
                <a:gridCol w="329184">
                  <a:extLst>
                    <a:ext uri="{9D8B030D-6E8A-4147-A177-3AD203B41FA5}">
                      <a16:colId xmlns:a16="http://schemas.microsoft.com/office/drawing/2014/main" val="2847123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577202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- 2020-07-19 15:02:14</a:t>
                      </a:r>
                      <a:r>
                        <a:rPr kumimoji="0" lang="en-US" sz="1000" b="0" i="0" u="none" strike="noStrike" kern="1200" cap="none" spc="0" normalizeH="0" baseline="0" noProof="0">
                          <a:ln>
                            <a:noFill/>
                          </a:ln>
                          <a:solidFill>
                            <a:prstClr val="black"/>
                          </a:solidFill>
                          <a:effectLst/>
                          <a:uLnTx/>
                          <a:uFillTx/>
                          <a:latin typeface="+mn-lt"/>
                          <a:ea typeface="+mn-ea"/>
                          <a:cs typeface="+mn-cs"/>
                        </a:rPr>
                        <a:t>
 Watch </a:t>
                      </a:r>
                      <a:r>
                        <a:rPr kumimoji="0" lang="ja-JP" altLang="en-US" sz="1000" b="0" i="0" u="none" strike="noStrike" kern="1200" cap="none" spc="0" normalizeH="0" baseline="0" noProof="0">
                          <a:ln>
                            <a:noFill/>
                          </a:ln>
                          <a:solidFill>
                            <a:prstClr val="black"/>
                          </a:solidFill>
                          <a:effectLst/>
                          <a:uLnTx/>
                          <a:uFillTx/>
                          <a:latin typeface="+mn-lt"/>
                          <a:ea typeface="+mn-ea"/>
                          <a:cs typeface="+mn-cs"/>
                        </a:rPr>
                        <a:t>欣彦 </a:t>
                      </a:r>
                      <a:r>
                        <a:rPr kumimoji="0" lang="en-US" sz="1000" b="0" i="0" u="none" strike="noStrike" kern="1200" cap="none" spc="0" normalizeH="0" baseline="0" noProof="0">
                          <a:ln>
                            <a:noFill/>
                          </a:ln>
                          <a:solidFill>
                            <a:prstClr val="black"/>
                          </a:solidFill>
                          <a:effectLst/>
                          <a:uLnTx/>
                          <a:uFillTx/>
                          <a:latin typeface="+mn-lt"/>
                          <a:ea typeface="+mn-ea"/>
                          <a:cs typeface="+mn-cs"/>
                        </a:rPr>
                        <a:t>Z Yan LIVE !
Z Yan X SOTHYS
Girl Talk featuring her bestie @ahmianmian 
LIVE Singing | Girl Talk | Giveaway 
19 July 2020, Sunday | 3.00pm - 3.45pm
https://www.facebook.com/watch/?v=2679891362298236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08/03/2020 15:20:21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56760980"/>
                  </a:ext>
                </a:extLst>
              </a:tr>
            </a:tbl>
          </a:graphicData>
        </a:graphic>
      </p:graphicFrame>
      <p:sp>
        <p:nvSpPr>
          <p:cNvPr id="4" name="Text Placeholder 3">
            <a:extLst>
              <a:ext uri="{FF2B5EF4-FFF2-40B4-BE49-F238E27FC236}">
                <a16:creationId xmlns:a16="http://schemas.microsoft.com/office/drawing/2014/main" id="{A8EBE487-C2A0-4E15-B5D8-7C41E15F82DE}"/>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39406890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2285D-01CE-46C1-A576-81D202717BB5}"/>
              </a:ext>
            </a:extLst>
          </p:cNvPr>
          <p:cNvSpPr>
            <a:spLocks noGrp="1"/>
          </p:cNvSpPr>
          <p:nvPr>
            <p:ph type="title"/>
          </p:nvPr>
        </p:nvSpPr>
        <p:spPr/>
        <p:txBody>
          <a:bodyPr/>
          <a:lstStyle/>
          <a:p>
            <a:r>
              <a:rPr lang="en-US"/>
              <a:t>Facebook Own Posts Table | Sothys Malaysia - 18 of 19</a:t>
            </a:r>
          </a:p>
        </p:txBody>
      </p:sp>
      <p:graphicFrame>
        <p:nvGraphicFramePr>
          <p:cNvPr id="5" name="Table Placeholder 4">
            <a:extLst>
              <a:ext uri="{FF2B5EF4-FFF2-40B4-BE49-F238E27FC236}">
                <a16:creationId xmlns:a16="http://schemas.microsoft.com/office/drawing/2014/main" id="{CC4B20BE-6209-4490-9A6A-01FE1D0BEE16}"/>
              </a:ext>
            </a:extLst>
          </p:cNvPr>
          <p:cNvGraphicFramePr>
            <a:graphicFrameLocks noGrp="1"/>
          </p:cNvGraphicFramePr>
          <p:nvPr>
            <p:ph type="tbl" sz="quarter" idx="13"/>
            <p:extLst>
              <p:ext uri="{D42A27DB-BD31-4B8C-83A1-F6EECF244321}">
                <p14:modId xmlns:p14="http://schemas.microsoft.com/office/powerpoint/2010/main" val="367723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073040435"/>
                    </a:ext>
                  </a:extLst>
                </a:gridCol>
                <a:gridCol w="987552">
                  <a:extLst>
                    <a:ext uri="{9D8B030D-6E8A-4147-A177-3AD203B41FA5}">
                      <a16:colId xmlns:a16="http://schemas.microsoft.com/office/drawing/2014/main" val="1388624229"/>
                    </a:ext>
                  </a:extLst>
                </a:gridCol>
                <a:gridCol w="658368">
                  <a:extLst>
                    <a:ext uri="{9D8B030D-6E8A-4147-A177-3AD203B41FA5}">
                      <a16:colId xmlns:a16="http://schemas.microsoft.com/office/drawing/2014/main" val="1495224983"/>
                    </a:ext>
                  </a:extLst>
                </a:gridCol>
                <a:gridCol w="329184">
                  <a:extLst>
                    <a:ext uri="{9D8B030D-6E8A-4147-A177-3AD203B41FA5}">
                      <a16:colId xmlns:a16="http://schemas.microsoft.com/office/drawing/2014/main" val="307869544"/>
                    </a:ext>
                  </a:extLst>
                </a:gridCol>
                <a:gridCol w="329184">
                  <a:extLst>
                    <a:ext uri="{9D8B030D-6E8A-4147-A177-3AD203B41FA5}">
                      <a16:colId xmlns:a16="http://schemas.microsoft.com/office/drawing/2014/main" val="1202817032"/>
                    </a:ext>
                  </a:extLst>
                </a:gridCol>
                <a:gridCol w="329184">
                  <a:extLst>
                    <a:ext uri="{9D8B030D-6E8A-4147-A177-3AD203B41FA5}">
                      <a16:colId xmlns:a16="http://schemas.microsoft.com/office/drawing/2014/main" val="1180115810"/>
                    </a:ext>
                  </a:extLst>
                </a:gridCol>
                <a:gridCol w="329184">
                  <a:extLst>
                    <a:ext uri="{9D8B030D-6E8A-4147-A177-3AD203B41FA5}">
                      <a16:colId xmlns:a16="http://schemas.microsoft.com/office/drawing/2014/main" val="1937794528"/>
                    </a:ext>
                  </a:extLst>
                </a:gridCol>
                <a:gridCol w="329184">
                  <a:extLst>
                    <a:ext uri="{9D8B030D-6E8A-4147-A177-3AD203B41FA5}">
                      <a16:colId xmlns:a16="http://schemas.microsoft.com/office/drawing/2014/main" val="1592199352"/>
                    </a:ext>
                  </a:extLst>
                </a:gridCol>
                <a:gridCol w="329184">
                  <a:extLst>
                    <a:ext uri="{9D8B030D-6E8A-4147-A177-3AD203B41FA5}">
                      <a16:colId xmlns:a16="http://schemas.microsoft.com/office/drawing/2014/main" val="307116951"/>
                    </a:ext>
                  </a:extLst>
                </a:gridCol>
                <a:gridCol w="329184">
                  <a:extLst>
                    <a:ext uri="{9D8B030D-6E8A-4147-A177-3AD203B41FA5}">
                      <a16:colId xmlns:a16="http://schemas.microsoft.com/office/drawing/2014/main" val="3695532951"/>
                    </a:ext>
                  </a:extLst>
                </a:gridCol>
                <a:gridCol w="329184">
                  <a:extLst>
                    <a:ext uri="{9D8B030D-6E8A-4147-A177-3AD203B41FA5}">
                      <a16:colId xmlns:a16="http://schemas.microsoft.com/office/drawing/2014/main" val="1048753657"/>
                    </a:ext>
                  </a:extLst>
                </a:gridCol>
                <a:gridCol w="329184">
                  <a:extLst>
                    <a:ext uri="{9D8B030D-6E8A-4147-A177-3AD203B41FA5}">
                      <a16:colId xmlns:a16="http://schemas.microsoft.com/office/drawing/2014/main" val="3679287199"/>
                    </a:ext>
                  </a:extLst>
                </a:gridCol>
                <a:gridCol w="329184">
                  <a:extLst>
                    <a:ext uri="{9D8B030D-6E8A-4147-A177-3AD203B41FA5}">
                      <a16:colId xmlns:a16="http://schemas.microsoft.com/office/drawing/2014/main" val="2812574486"/>
                    </a:ext>
                  </a:extLst>
                </a:gridCol>
                <a:gridCol w="329184">
                  <a:extLst>
                    <a:ext uri="{9D8B030D-6E8A-4147-A177-3AD203B41FA5}">
                      <a16:colId xmlns:a16="http://schemas.microsoft.com/office/drawing/2014/main" val="2865601879"/>
                    </a:ext>
                  </a:extLst>
                </a:gridCol>
                <a:gridCol w="329184">
                  <a:extLst>
                    <a:ext uri="{9D8B030D-6E8A-4147-A177-3AD203B41FA5}">
                      <a16:colId xmlns:a16="http://schemas.microsoft.com/office/drawing/2014/main" val="1961632866"/>
                    </a:ext>
                  </a:extLst>
                </a:gridCol>
                <a:gridCol w="329184">
                  <a:extLst>
                    <a:ext uri="{9D8B030D-6E8A-4147-A177-3AD203B41FA5}">
                      <a16:colId xmlns:a16="http://schemas.microsoft.com/office/drawing/2014/main" val="4264598303"/>
                    </a:ext>
                  </a:extLst>
                </a:gridCol>
                <a:gridCol w="329184">
                  <a:extLst>
                    <a:ext uri="{9D8B030D-6E8A-4147-A177-3AD203B41FA5}">
                      <a16:colId xmlns:a16="http://schemas.microsoft.com/office/drawing/2014/main" val="10523881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989377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- 2020-07-07 12:29:11</a:t>
                      </a:r>
                      <a:r>
                        <a:rPr kumimoji="0" lang="en-US" sz="1000" b="0" i="0" u="none" strike="noStrike" kern="1200" cap="none" spc="0" normalizeH="0" baseline="0" noProof="0">
                          <a:ln>
                            <a:noFill/>
                          </a:ln>
                          <a:solidFill>
                            <a:prstClr val="black"/>
                          </a:solidFill>
                          <a:effectLst/>
                          <a:uLnTx/>
                          <a:uFillTx/>
                          <a:latin typeface="+mn-lt"/>
                          <a:ea typeface="+mn-ea"/>
                          <a:cs typeface="+mn-cs"/>
                        </a:rPr>
                        <a:t>
 [Exclusive Offer] Tune in for beauty tips and tricks, and the exciting reveal of Sothys Synergy Beauty Box! 
😍We have special guests Venice Min &amp; Gary Cheok with us for a Facebook Live Stream! See you soon!😍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07/07/2020 15:19:27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51954681"/>
                  </a:ext>
                </a:extLst>
              </a:tr>
            </a:tbl>
          </a:graphicData>
        </a:graphic>
      </p:graphicFrame>
      <p:sp>
        <p:nvSpPr>
          <p:cNvPr id="4" name="Text Placeholder 3">
            <a:extLst>
              <a:ext uri="{FF2B5EF4-FFF2-40B4-BE49-F238E27FC236}">
                <a16:creationId xmlns:a16="http://schemas.microsoft.com/office/drawing/2014/main" id="{E93FE7B8-E5B2-4F2B-A180-0B47E5DE40D6}"/>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22809028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25460-698E-4968-960C-19AAD5E8A4AE}"/>
              </a:ext>
            </a:extLst>
          </p:cNvPr>
          <p:cNvSpPr>
            <a:spLocks noGrp="1"/>
          </p:cNvSpPr>
          <p:nvPr>
            <p:ph type="title"/>
          </p:nvPr>
        </p:nvSpPr>
        <p:spPr/>
        <p:txBody>
          <a:bodyPr/>
          <a:lstStyle/>
          <a:p>
            <a:r>
              <a:rPr lang="en-US"/>
              <a:t>Facebook Own Posts Table | Sothys Malaysia - 19 of 19</a:t>
            </a:r>
          </a:p>
        </p:txBody>
      </p:sp>
      <p:graphicFrame>
        <p:nvGraphicFramePr>
          <p:cNvPr id="5" name="Table Placeholder 4">
            <a:extLst>
              <a:ext uri="{FF2B5EF4-FFF2-40B4-BE49-F238E27FC236}">
                <a16:creationId xmlns:a16="http://schemas.microsoft.com/office/drawing/2014/main" id="{3F3B2BCD-0C8E-41C6-B8D6-581664C7E947}"/>
              </a:ext>
            </a:extLst>
          </p:cNvPr>
          <p:cNvGraphicFramePr>
            <a:graphicFrameLocks noGrp="1"/>
          </p:cNvGraphicFramePr>
          <p:nvPr>
            <p:ph type="tbl" sz="quarter" idx="13"/>
            <p:extLst>
              <p:ext uri="{D42A27DB-BD31-4B8C-83A1-F6EECF244321}">
                <p14:modId xmlns:p14="http://schemas.microsoft.com/office/powerpoint/2010/main" val="3220256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418795328"/>
                    </a:ext>
                  </a:extLst>
                </a:gridCol>
                <a:gridCol w="987552">
                  <a:extLst>
                    <a:ext uri="{9D8B030D-6E8A-4147-A177-3AD203B41FA5}">
                      <a16:colId xmlns:a16="http://schemas.microsoft.com/office/drawing/2014/main" val="165227387"/>
                    </a:ext>
                  </a:extLst>
                </a:gridCol>
                <a:gridCol w="658368">
                  <a:extLst>
                    <a:ext uri="{9D8B030D-6E8A-4147-A177-3AD203B41FA5}">
                      <a16:colId xmlns:a16="http://schemas.microsoft.com/office/drawing/2014/main" val="1209344215"/>
                    </a:ext>
                  </a:extLst>
                </a:gridCol>
                <a:gridCol w="329184">
                  <a:extLst>
                    <a:ext uri="{9D8B030D-6E8A-4147-A177-3AD203B41FA5}">
                      <a16:colId xmlns:a16="http://schemas.microsoft.com/office/drawing/2014/main" val="3984186299"/>
                    </a:ext>
                  </a:extLst>
                </a:gridCol>
                <a:gridCol w="329184">
                  <a:extLst>
                    <a:ext uri="{9D8B030D-6E8A-4147-A177-3AD203B41FA5}">
                      <a16:colId xmlns:a16="http://schemas.microsoft.com/office/drawing/2014/main" val="152590145"/>
                    </a:ext>
                  </a:extLst>
                </a:gridCol>
                <a:gridCol w="329184">
                  <a:extLst>
                    <a:ext uri="{9D8B030D-6E8A-4147-A177-3AD203B41FA5}">
                      <a16:colId xmlns:a16="http://schemas.microsoft.com/office/drawing/2014/main" val="1119444228"/>
                    </a:ext>
                  </a:extLst>
                </a:gridCol>
                <a:gridCol w="329184">
                  <a:extLst>
                    <a:ext uri="{9D8B030D-6E8A-4147-A177-3AD203B41FA5}">
                      <a16:colId xmlns:a16="http://schemas.microsoft.com/office/drawing/2014/main" val="1873445855"/>
                    </a:ext>
                  </a:extLst>
                </a:gridCol>
                <a:gridCol w="329184">
                  <a:extLst>
                    <a:ext uri="{9D8B030D-6E8A-4147-A177-3AD203B41FA5}">
                      <a16:colId xmlns:a16="http://schemas.microsoft.com/office/drawing/2014/main" val="3405026478"/>
                    </a:ext>
                  </a:extLst>
                </a:gridCol>
                <a:gridCol w="329184">
                  <a:extLst>
                    <a:ext uri="{9D8B030D-6E8A-4147-A177-3AD203B41FA5}">
                      <a16:colId xmlns:a16="http://schemas.microsoft.com/office/drawing/2014/main" val="126560008"/>
                    </a:ext>
                  </a:extLst>
                </a:gridCol>
                <a:gridCol w="329184">
                  <a:extLst>
                    <a:ext uri="{9D8B030D-6E8A-4147-A177-3AD203B41FA5}">
                      <a16:colId xmlns:a16="http://schemas.microsoft.com/office/drawing/2014/main" val="21351252"/>
                    </a:ext>
                  </a:extLst>
                </a:gridCol>
                <a:gridCol w="329184">
                  <a:extLst>
                    <a:ext uri="{9D8B030D-6E8A-4147-A177-3AD203B41FA5}">
                      <a16:colId xmlns:a16="http://schemas.microsoft.com/office/drawing/2014/main" val="4007636452"/>
                    </a:ext>
                  </a:extLst>
                </a:gridCol>
                <a:gridCol w="329184">
                  <a:extLst>
                    <a:ext uri="{9D8B030D-6E8A-4147-A177-3AD203B41FA5}">
                      <a16:colId xmlns:a16="http://schemas.microsoft.com/office/drawing/2014/main" val="628901002"/>
                    </a:ext>
                  </a:extLst>
                </a:gridCol>
                <a:gridCol w="329184">
                  <a:extLst>
                    <a:ext uri="{9D8B030D-6E8A-4147-A177-3AD203B41FA5}">
                      <a16:colId xmlns:a16="http://schemas.microsoft.com/office/drawing/2014/main" val="1139985605"/>
                    </a:ext>
                  </a:extLst>
                </a:gridCol>
                <a:gridCol w="329184">
                  <a:extLst>
                    <a:ext uri="{9D8B030D-6E8A-4147-A177-3AD203B41FA5}">
                      <a16:colId xmlns:a16="http://schemas.microsoft.com/office/drawing/2014/main" val="2041183544"/>
                    </a:ext>
                  </a:extLst>
                </a:gridCol>
                <a:gridCol w="329184">
                  <a:extLst>
                    <a:ext uri="{9D8B030D-6E8A-4147-A177-3AD203B41FA5}">
                      <a16:colId xmlns:a16="http://schemas.microsoft.com/office/drawing/2014/main" val="844247276"/>
                    </a:ext>
                  </a:extLst>
                </a:gridCol>
                <a:gridCol w="329184">
                  <a:extLst>
                    <a:ext uri="{9D8B030D-6E8A-4147-A177-3AD203B41FA5}">
                      <a16:colId xmlns:a16="http://schemas.microsoft.com/office/drawing/2014/main" val="3193732150"/>
                    </a:ext>
                  </a:extLst>
                </a:gridCol>
                <a:gridCol w="329184">
                  <a:extLst>
                    <a:ext uri="{9D8B030D-6E8A-4147-A177-3AD203B41FA5}">
                      <a16:colId xmlns:a16="http://schemas.microsoft.com/office/drawing/2014/main" val="882878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027181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- 2020-07-25 14:00:48</a:t>
                      </a:r>
                      <a:r>
                        <a:rPr kumimoji="0" lang="en-US" sz="1000" b="0" i="0" u="none" strike="noStrike" kern="1200" cap="none" spc="0" normalizeH="0" baseline="0" noProof="0">
                          <a:ln>
                            <a:noFill/>
                          </a:ln>
                          <a:solidFill>
                            <a:prstClr val="black"/>
                          </a:solidFill>
                          <a:effectLst/>
                          <a:uLnTx/>
                          <a:uFillTx/>
                          <a:latin typeface="+mn-lt"/>
                          <a:ea typeface="+mn-ea"/>
                          <a:cs typeface="+mn-cs"/>
                        </a:rPr>
                        <a:t>
 &lt;</a:t>
                      </a:r>
                      <a:r>
                        <a:rPr kumimoji="0" lang="ja-JP" altLang="en-US" sz="1000" b="0" i="0" u="none" strike="noStrike" kern="1200" cap="none" spc="0" normalizeH="0" baseline="0" noProof="0">
                          <a:ln>
                            <a:noFill/>
                          </a:ln>
                          <a:solidFill>
                            <a:prstClr val="black"/>
                          </a:solidFill>
                          <a:effectLst/>
                          <a:uLnTx/>
                          <a:uFillTx/>
                          <a:latin typeface="+mn-lt"/>
                          <a:ea typeface="+mn-ea"/>
                          <a:cs typeface="+mn-cs"/>
                        </a:rPr>
                        <a:t>欣彦 </a:t>
                      </a:r>
                      <a:r>
                        <a:rPr kumimoji="0" lang="en-US" sz="1000" b="0" i="0" u="none" strike="noStrike" kern="1200" cap="none" spc="0" normalizeH="0" baseline="0" noProof="0">
                          <a:ln>
                            <a:noFill/>
                          </a:ln>
                          <a:solidFill>
                            <a:prstClr val="black"/>
                          </a:solidFill>
                          <a:effectLst/>
                          <a:uLnTx/>
                          <a:uFillTx/>
                          <a:latin typeface="+mn-lt"/>
                          <a:ea typeface="+mn-ea"/>
                          <a:cs typeface="+mn-cs"/>
                        </a:rPr>
                        <a:t>Z Yan x SOTHYS Sisters Talk&gt; 
Watch </a:t>
                      </a:r>
                      <a:r>
                        <a:rPr kumimoji="0" lang="ja-JP" altLang="en-US" sz="1000" b="0" i="0" u="none" strike="noStrike" kern="1200" cap="none" spc="0" normalizeH="0" baseline="0" noProof="0">
                          <a:ln>
                            <a:noFill/>
                          </a:ln>
                          <a:solidFill>
                            <a:prstClr val="black"/>
                          </a:solidFill>
                          <a:effectLst/>
                          <a:uLnTx/>
                          <a:uFillTx/>
                          <a:latin typeface="+mn-lt"/>
                          <a:ea typeface="+mn-ea"/>
                          <a:cs typeface="+mn-cs"/>
                        </a:rPr>
                        <a:t>欣彦 </a:t>
                      </a:r>
                      <a:r>
                        <a:rPr kumimoji="0" lang="en-US" sz="1000" b="0" i="0" u="none" strike="noStrike" kern="1200" cap="none" spc="0" normalizeH="0" baseline="0" noProof="0">
                          <a:ln>
                            <a:noFill/>
                          </a:ln>
                          <a:solidFill>
                            <a:prstClr val="black"/>
                          </a:solidFill>
                          <a:effectLst/>
                          <a:uLnTx/>
                          <a:uFillTx/>
                          <a:latin typeface="+mn-lt"/>
                          <a:ea typeface="+mn-ea"/>
                          <a:cs typeface="+mn-cs"/>
                        </a:rPr>
                        <a:t>Z Yan first ever LIVE video on FB featuring her BFF @ahmianmian! Get to listen to </a:t>
                      </a:r>
                      <a:r>
                        <a:rPr kumimoji="0" lang="ja-JP" altLang="en-US" sz="1000" b="0" i="0" u="none" strike="noStrike" kern="1200" cap="none" spc="0" normalizeH="0" baseline="0" noProof="0">
                          <a:ln>
                            <a:noFill/>
                          </a:ln>
                          <a:solidFill>
                            <a:prstClr val="black"/>
                          </a:solidFill>
                          <a:effectLst/>
                          <a:uLnTx/>
                          <a:uFillTx/>
                          <a:latin typeface="+mn-lt"/>
                          <a:ea typeface="+mn-ea"/>
                          <a:cs typeface="+mn-cs"/>
                        </a:rPr>
                        <a:t>欣彦 </a:t>
                      </a:r>
                      <a:r>
                        <a:rPr kumimoji="0" lang="en-US" sz="1000" b="0" i="0" u="none" strike="noStrike" kern="1200" cap="none" spc="0" normalizeH="0" baseline="0" noProof="0">
                          <a:ln>
                            <a:noFill/>
                          </a:ln>
                          <a:solidFill>
                            <a:prstClr val="black"/>
                          </a:solidFill>
                          <a:effectLst/>
                          <a:uLnTx/>
                          <a:uFillTx/>
                          <a:latin typeface="+mn-lt"/>
                          <a:ea typeface="+mn-ea"/>
                          <a:cs typeface="+mn-cs"/>
                        </a:rPr>
                        <a:t>Z Yan singing LIVE, long-awaited Girls Talk with @ahmianmian &amp; giveaways!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07/27/2020 09:19:49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33532814"/>
                  </a:ext>
                </a:extLst>
              </a:tr>
            </a:tbl>
          </a:graphicData>
        </a:graphic>
      </p:graphicFrame>
      <p:sp>
        <p:nvSpPr>
          <p:cNvPr id="4" name="Text Placeholder 3">
            <a:extLst>
              <a:ext uri="{FF2B5EF4-FFF2-40B4-BE49-F238E27FC236}">
                <a16:creationId xmlns:a16="http://schemas.microsoft.com/office/drawing/2014/main" id="{B1027A97-21E7-46D0-845D-1CC341F46A7D}"/>
              </a:ext>
            </a:extLst>
          </p:cNvPr>
          <p:cNvSpPr>
            <a:spLocks noGrp="1"/>
          </p:cNvSpPr>
          <p:nvPr>
            <p:ph type="body" sz="quarter" idx="14"/>
          </p:nvPr>
        </p:nvSpPr>
        <p:spPr/>
        <p:txBody>
          <a:bodyPr/>
          <a:lstStyle/>
          <a:p>
            <a:r>
              <a:rPr lang="en-US"/>
              <a:t>07/01/2020 - 07/31/2020</a:t>
            </a:r>
          </a:p>
        </p:txBody>
      </p:sp>
    </p:spTree>
    <p:extLst>
      <p:ext uri="{BB962C8B-B14F-4D97-AF65-F5344CB8AC3E}">
        <p14:creationId xmlns:p14="http://schemas.microsoft.com/office/powerpoint/2010/main" val="143538094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5</TotalTime>
  <Words>1819</Words>
  <Application>Microsoft Office PowerPoint</Application>
  <PresentationFormat>On-screen Show (4:3)</PresentationFormat>
  <Paragraphs>665</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Facebook Own Posts Table | Sothys Malaysia - 1 of 19</vt:lpstr>
      <vt:lpstr>Facebook Own Posts Table | Sothys Malaysia - 2 of 19</vt:lpstr>
      <vt:lpstr>Facebook Own Posts Table | Sothys Malaysia - 3 of 19</vt:lpstr>
      <vt:lpstr>Facebook Own Posts Table | Sothys Malaysia - 4 of 19</vt:lpstr>
      <vt:lpstr>Facebook Own Posts Table | Sothys Malaysia - 5 of 19</vt:lpstr>
      <vt:lpstr>Facebook Own Posts Table | Sothys Malaysia - 6 of 19</vt:lpstr>
      <vt:lpstr>Facebook Own Posts Table | Sothys Malaysia - 7 of 19</vt:lpstr>
      <vt:lpstr>Facebook Own Posts Table | Sothys Malaysia - 8 of 19</vt:lpstr>
      <vt:lpstr>Facebook Own Posts Table | Sothys Malaysia - 9 of 19</vt:lpstr>
      <vt:lpstr>Facebook Own Posts Table | Sothys Malaysia - 10 of 19</vt:lpstr>
      <vt:lpstr>Facebook Own Posts Table | Sothys Malaysia - 11 of 19</vt:lpstr>
      <vt:lpstr>Facebook Own Posts Table | Sothys Malaysia - 12 of 19</vt:lpstr>
      <vt:lpstr>Facebook Own Posts Table | Sothys Malaysia - 13 of 19</vt:lpstr>
      <vt:lpstr>Facebook Own Posts Table | Sothys Malaysia - 14 of 19</vt:lpstr>
      <vt:lpstr>Facebook Own Posts Table | Sothys Malaysia - 15 of 19</vt:lpstr>
      <vt:lpstr>Facebook Own Posts Table | Sothys Malaysia - 16 of 19</vt:lpstr>
      <vt:lpstr>Facebook Own Posts Table | Sothys Malaysia - 17 of 19</vt:lpstr>
      <vt:lpstr>Facebook Own Posts Table | Sothys Malaysia - 18 of 19</vt:lpstr>
      <vt:lpstr>Facebook Own Posts Table | Sothys Malaysia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Sothys Malaysia - 1 of 19</dc:title>
  <dc:creator>Frederik Peiniger</dc:creator>
  <cp:lastModifiedBy>Frederik Peiniger</cp:lastModifiedBy>
  <cp:revision>1</cp:revision>
  <dcterms:created xsi:type="dcterms:W3CDTF">2020-08-03T07:54:22Z</dcterms:created>
  <dcterms:modified xsi:type="dcterms:W3CDTF">2020-08-03T08:00:01Z</dcterms:modified>
</cp:coreProperties>
</file>