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186441</c:v>
                </c:pt>
                <c:pt idx="1">
                  <c:v>198632</c:v>
                </c:pt>
                <c:pt idx="2">
                  <c:v>181459</c:v>
                </c:pt>
                <c:pt idx="3">
                  <c:v>187606</c:v>
                </c:pt>
                <c:pt idx="4">
                  <c:v>228044</c:v>
                </c:pt>
                <c:pt idx="5">
                  <c:v>208646</c:v>
                </c:pt>
                <c:pt idx="6">
                  <c:v>201006</c:v>
                </c:pt>
                <c:pt idx="7">
                  <c:v>145526</c:v>
                </c:pt>
                <c:pt idx="8">
                  <c:v>93645</c:v>
                </c:pt>
                <c:pt idx="9">
                  <c:v>144751</c:v>
                </c:pt>
                <c:pt idx="10">
                  <c:v>8767</c:v>
                </c:pt>
                <c:pt idx="11">
                  <c:v>567183</c:v>
                </c:pt>
                <c:pt idx="12">
                  <c:v>424809</c:v>
                </c:pt>
                <c:pt idx="13">
                  <c:v>452522</c:v>
                </c:pt>
                <c:pt idx="14">
                  <c:v>6024</c:v>
                </c:pt>
                <c:pt idx="15">
                  <c:v>6113</c:v>
                </c:pt>
                <c:pt idx="16">
                  <c:v>4267</c:v>
                </c:pt>
                <c:pt idx="17">
                  <c:v>4451</c:v>
                </c:pt>
                <c:pt idx="18">
                  <c:v>3595</c:v>
                </c:pt>
                <c:pt idx="19">
                  <c:v>4827</c:v>
                </c:pt>
                <c:pt idx="20">
                  <c:v>4588</c:v>
                </c:pt>
                <c:pt idx="21">
                  <c:v>5038</c:v>
                </c:pt>
                <c:pt idx="22">
                  <c:v>3907</c:v>
                </c:pt>
                <c:pt idx="23">
                  <c:v>4674</c:v>
                </c:pt>
                <c:pt idx="24">
                  <c:v>3860</c:v>
                </c:pt>
                <c:pt idx="25">
                  <c:v>4251</c:v>
                </c:pt>
                <c:pt idx="26">
                  <c:v>2917</c:v>
                </c:pt>
                <c:pt idx="27">
                  <c:v>4275</c:v>
                </c:pt>
                <c:pt idx="28">
                  <c:v>3666</c:v>
                </c:pt>
                <c:pt idx="29">
                  <c:v>5218</c:v>
                </c:pt>
              </c:numCache>
            </c:numRef>
          </c:val>
          <c:smooth val="0"/>
          <c:extLst>
            <c:ext xmlns:c16="http://schemas.microsoft.com/office/drawing/2014/chart" uri="{C3380CC4-5D6E-409C-BE32-E72D297353CC}">
              <c16:uniqueId val="{00000000-8444-47CA-8324-C864356EB204}"/>
            </c:ext>
          </c:extLst>
        </c:ser>
        <c:dLbls>
          <c:showLegendKey val="0"/>
          <c:showVal val="0"/>
          <c:showCatName val="0"/>
          <c:showSerName val="0"/>
          <c:showPercent val="0"/>
          <c:showBubbleSize val="0"/>
        </c:dLbls>
        <c:smooth val="0"/>
        <c:axId val="302176960"/>
        <c:axId val="302177288"/>
      </c:lineChart>
      <c:dateAx>
        <c:axId val="302176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77288"/>
        <c:crosses val="autoZero"/>
        <c:auto val="1"/>
        <c:lblOffset val="100"/>
        <c:baseTimeUnit val="days"/>
      </c:dateAx>
      <c:valAx>
        <c:axId val="30217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7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2521</c:v>
                </c:pt>
                <c:pt idx="1">
                  <c:v>2609</c:v>
                </c:pt>
                <c:pt idx="2">
                  <c:v>2580</c:v>
                </c:pt>
                <c:pt idx="3">
                  <c:v>2545</c:v>
                </c:pt>
                <c:pt idx="4">
                  <c:v>2464</c:v>
                </c:pt>
                <c:pt idx="5">
                  <c:v>3504</c:v>
                </c:pt>
                <c:pt idx="6">
                  <c:v>3201</c:v>
                </c:pt>
                <c:pt idx="7">
                  <c:v>2454</c:v>
                </c:pt>
                <c:pt idx="8">
                  <c:v>1552</c:v>
                </c:pt>
                <c:pt idx="9">
                  <c:v>2366</c:v>
                </c:pt>
                <c:pt idx="10">
                  <c:v>361</c:v>
                </c:pt>
                <c:pt idx="11">
                  <c:v>3014</c:v>
                </c:pt>
                <c:pt idx="12">
                  <c:v>4324</c:v>
                </c:pt>
                <c:pt idx="13">
                  <c:v>3412</c:v>
                </c:pt>
                <c:pt idx="14">
                  <c:v>316</c:v>
                </c:pt>
                <c:pt idx="15">
                  <c:v>357</c:v>
                </c:pt>
                <c:pt idx="16">
                  <c:v>195</c:v>
                </c:pt>
                <c:pt idx="17">
                  <c:v>258</c:v>
                </c:pt>
                <c:pt idx="18">
                  <c:v>167</c:v>
                </c:pt>
                <c:pt idx="19">
                  <c:v>320</c:v>
                </c:pt>
                <c:pt idx="20">
                  <c:v>188</c:v>
                </c:pt>
                <c:pt idx="21">
                  <c:v>292</c:v>
                </c:pt>
                <c:pt idx="22">
                  <c:v>196</c:v>
                </c:pt>
                <c:pt idx="23">
                  <c:v>305</c:v>
                </c:pt>
                <c:pt idx="24">
                  <c:v>195</c:v>
                </c:pt>
                <c:pt idx="25">
                  <c:v>295</c:v>
                </c:pt>
                <c:pt idx="26">
                  <c:v>153</c:v>
                </c:pt>
                <c:pt idx="27">
                  <c:v>261</c:v>
                </c:pt>
                <c:pt idx="28">
                  <c:v>190</c:v>
                </c:pt>
                <c:pt idx="29">
                  <c:v>340</c:v>
                </c:pt>
              </c:numCache>
            </c:numRef>
          </c:val>
          <c:smooth val="0"/>
          <c:extLst>
            <c:ext xmlns:c16="http://schemas.microsoft.com/office/drawing/2014/chart" uri="{C3380CC4-5D6E-409C-BE32-E72D297353CC}">
              <c16:uniqueId val="{00000000-A4A0-4F5A-A28F-FF6EF789C788}"/>
            </c:ext>
          </c:extLst>
        </c:ser>
        <c:dLbls>
          <c:showLegendKey val="0"/>
          <c:showVal val="0"/>
          <c:showCatName val="0"/>
          <c:showSerName val="0"/>
          <c:showPercent val="0"/>
          <c:showBubbleSize val="0"/>
        </c:dLbls>
        <c:smooth val="0"/>
        <c:axId val="303607984"/>
        <c:axId val="303603720"/>
      </c:lineChart>
      <c:dateAx>
        <c:axId val="303607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03720"/>
        <c:crosses val="autoZero"/>
        <c:auto val="1"/>
        <c:lblOffset val="100"/>
        <c:baseTimeUnit val="days"/>
      </c:dateAx>
      <c:valAx>
        <c:axId val="303603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07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0</c:v>
                </c:pt>
                <c:pt idx="1">
                  <c:v>245</c:v>
                </c:pt>
                <c:pt idx="2">
                  <c:v>0</c:v>
                </c:pt>
                <c:pt idx="3">
                  <c:v>220</c:v>
                </c:pt>
                <c:pt idx="4">
                  <c:v>37</c:v>
                </c:pt>
                <c:pt idx="5">
                  <c:v>183</c:v>
                </c:pt>
                <c:pt idx="6">
                  <c:v>22</c:v>
                </c:pt>
                <c:pt idx="7">
                  <c:v>63</c:v>
                </c:pt>
                <c:pt idx="8">
                  <c:v>0</c:v>
                </c:pt>
                <c:pt idx="9">
                  <c:v>256</c:v>
                </c:pt>
                <c:pt idx="10">
                  <c:v>0</c:v>
                </c:pt>
                <c:pt idx="11">
                  <c:v>215</c:v>
                </c:pt>
                <c:pt idx="12">
                  <c:v>0</c:v>
                </c:pt>
                <c:pt idx="13">
                  <c:v>61</c:v>
                </c:pt>
                <c:pt idx="14">
                  <c:v>0</c:v>
                </c:pt>
                <c:pt idx="15">
                  <c:v>242</c:v>
                </c:pt>
                <c:pt idx="16">
                  <c:v>0</c:v>
                </c:pt>
                <c:pt idx="17">
                  <c:v>178</c:v>
                </c:pt>
                <c:pt idx="18">
                  <c:v>0</c:v>
                </c:pt>
                <c:pt idx="19">
                  <c:v>243</c:v>
                </c:pt>
                <c:pt idx="20">
                  <c:v>0</c:v>
                </c:pt>
                <c:pt idx="21">
                  <c:v>133</c:v>
                </c:pt>
                <c:pt idx="22">
                  <c:v>0</c:v>
                </c:pt>
                <c:pt idx="23">
                  <c:v>226</c:v>
                </c:pt>
                <c:pt idx="24">
                  <c:v>0</c:v>
                </c:pt>
                <c:pt idx="25">
                  <c:v>254</c:v>
                </c:pt>
                <c:pt idx="26">
                  <c:v>0</c:v>
                </c:pt>
                <c:pt idx="27">
                  <c:v>172</c:v>
                </c:pt>
                <c:pt idx="28">
                  <c:v>0</c:v>
                </c:pt>
                <c:pt idx="29">
                  <c:v>222</c:v>
                </c:pt>
              </c:numCache>
            </c:numRef>
          </c:val>
          <c:smooth val="0"/>
          <c:extLst>
            <c:ext xmlns:c16="http://schemas.microsoft.com/office/drawing/2014/chart" uri="{C3380CC4-5D6E-409C-BE32-E72D297353CC}">
              <c16:uniqueId val="{00000000-9E85-426B-99C0-EC9B2C9FE23C}"/>
            </c:ext>
          </c:extLst>
        </c:ser>
        <c:dLbls>
          <c:showLegendKey val="0"/>
          <c:showVal val="0"/>
          <c:showCatName val="0"/>
          <c:showSerName val="0"/>
          <c:showPercent val="0"/>
          <c:showBubbleSize val="0"/>
        </c:dLbls>
        <c:smooth val="0"/>
        <c:axId val="303607656"/>
        <c:axId val="303608312"/>
      </c:lineChart>
      <c:dateAx>
        <c:axId val="303607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08312"/>
        <c:crosses val="autoZero"/>
        <c:auto val="1"/>
        <c:lblOffset val="100"/>
        <c:baseTimeUnit val="days"/>
      </c:dateAx>
      <c:valAx>
        <c:axId val="30360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0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3519</c:v>
                </c:pt>
              </c:numCache>
            </c:numRef>
          </c:val>
          <c:extLst>
            <c:ext xmlns:c16="http://schemas.microsoft.com/office/drawing/2014/chart" uri="{C3380CC4-5D6E-409C-BE32-E72D297353CC}">
              <c16:uniqueId val="{00000000-9356-4225-B3BA-47D137F415C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95</c:v>
                </c:pt>
              </c:numCache>
            </c:numRef>
          </c:val>
          <c:extLst>
            <c:ext xmlns:c16="http://schemas.microsoft.com/office/drawing/2014/chart" uri="{C3380CC4-5D6E-409C-BE32-E72D297353CC}">
              <c16:uniqueId val="{00000001-9356-4225-B3BA-47D137F415C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5</c:v>
                </c:pt>
              </c:numCache>
            </c:numRef>
          </c:val>
          <c:extLst>
            <c:ext xmlns:c16="http://schemas.microsoft.com/office/drawing/2014/chart" uri="{C3380CC4-5D6E-409C-BE32-E72D297353CC}">
              <c16:uniqueId val="{00000002-9356-4225-B3BA-47D137F415C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6</c:v>
                </c:pt>
              </c:numCache>
            </c:numRef>
          </c:val>
          <c:extLst>
            <c:ext xmlns:c16="http://schemas.microsoft.com/office/drawing/2014/chart" uri="{C3380CC4-5D6E-409C-BE32-E72D297353CC}">
              <c16:uniqueId val="{00000003-9356-4225-B3BA-47D137F415C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9356-4225-B3BA-47D137F415C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2</c:v>
                </c:pt>
              </c:numCache>
            </c:numRef>
          </c:val>
          <c:extLst>
            <c:ext xmlns:c16="http://schemas.microsoft.com/office/drawing/2014/chart" uri="{C3380CC4-5D6E-409C-BE32-E72D297353CC}">
              <c16:uniqueId val="{00000005-9356-4225-B3BA-47D137F415C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71</c:v>
                </c:pt>
              </c:numCache>
            </c:numRef>
          </c:val>
          <c:extLst>
            <c:ext xmlns:c16="http://schemas.microsoft.com/office/drawing/2014/chart" uri="{C3380CC4-5D6E-409C-BE32-E72D297353CC}">
              <c16:uniqueId val="{00000006-9356-4225-B3BA-47D137F415C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318</c:v>
                </c:pt>
              </c:numCache>
            </c:numRef>
          </c:val>
          <c:extLst>
            <c:ext xmlns:c16="http://schemas.microsoft.com/office/drawing/2014/chart" uri="{C3380CC4-5D6E-409C-BE32-E72D297353CC}">
              <c16:uniqueId val="{00000007-9356-4225-B3BA-47D137F415CD}"/>
            </c:ext>
          </c:extLst>
        </c:ser>
        <c:dLbls>
          <c:showLegendKey val="0"/>
          <c:showVal val="0"/>
          <c:showCatName val="0"/>
          <c:showSerName val="0"/>
          <c:showPercent val="0"/>
          <c:showBubbleSize val="0"/>
        </c:dLbls>
        <c:gapWidth val="150"/>
        <c:overlap val="100"/>
        <c:axId val="303977696"/>
        <c:axId val="303981304"/>
      </c:barChart>
      <c:catAx>
        <c:axId val="30397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81304"/>
        <c:crosses val="autoZero"/>
        <c:auto val="1"/>
        <c:lblAlgn val="ctr"/>
        <c:lblOffset val="100"/>
        <c:noMultiLvlLbl val="0"/>
      </c:catAx>
      <c:valAx>
        <c:axId val="303981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7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6.1515009662357602E-2</c:v>
                </c:pt>
                <c:pt idx="1">
                  <c:v>0.16183948883527599</c:v>
                </c:pt>
                <c:pt idx="2">
                  <c:v>0.16654063591516299</c:v>
                </c:pt>
                <c:pt idx="3">
                  <c:v>0.124230312196176</c:v>
                </c:pt>
                <c:pt idx="4">
                  <c:v>9.9264220469794606E-2</c:v>
                </c:pt>
                <c:pt idx="5">
                  <c:v>0.137233484970333</c:v>
                </c:pt>
                <c:pt idx="6">
                  <c:v>4.7261531813762601E-2</c:v>
                </c:pt>
              </c:numCache>
            </c:numRef>
          </c:val>
          <c:extLst>
            <c:ext xmlns:c16="http://schemas.microsoft.com/office/drawing/2014/chart" uri="{C3380CC4-5D6E-409C-BE32-E72D297353CC}">
              <c16:uniqueId val="{00000000-6508-4A3A-94A7-3F19F14A51F2}"/>
            </c:ext>
          </c:extLst>
        </c:ser>
        <c:dLbls>
          <c:showLegendKey val="0"/>
          <c:showVal val="0"/>
          <c:showCatName val="0"/>
          <c:showSerName val="0"/>
          <c:showPercent val="0"/>
          <c:showBubbleSize val="0"/>
        </c:dLbls>
        <c:gapWidth val="219"/>
        <c:overlap val="-27"/>
        <c:axId val="303983600"/>
        <c:axId val="303982288"/>
      </c:barChart>
      <c:catAx>
        <c:axId val="30398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82288"/>
        <c:crosses val="autoZero"/>
        <c:auto val="1"/>
        <c:lblAlgn val="ctr"/>
        <c:lblOffset val="100"/>
        <c:noMultiLvlLbl val="0"/>
      </c:catAx>
      <c:valAx>
        <c:axId val="303982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98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52</c:v>
                </c:pt>
                <c:pt idx="1">
                  <c:v>2190</c:v>
                </c:pt>
                <c:pt idx="2">
                  <c:v>5401</c:v>
                </c:pt>
                <c:pt idx="3">
                  <c:v>4331</c:v>
                </c:pt>
                <c:pt idx="4">
                  <c:v>1238</c:v>
                </c:pt>
                <c:pt idx="5">
                  <c:v>335</c:v>
                </c:pt>
                <c:pt idx="6">
                  <c:v>187</c:v>
                </c:pt>
              </c:numCache>
            </c:numRef>
          </c:val>
          <c:extLst>
            <c:ext xmlns:c16="http://schemas.microsoft.com/office/drawing/2014/chart" uri="{C3380CC4-5D6E-409C-BE32-E72D297353CC}">
              <c16:uniqueId val="{00000000-70ED-41DE-BCB6-FB0D52E0200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212</c:v>
                </c:pt>
                <c:pt idx="1">
                  <c:v>13892</c:v>
                </c:pt>
                <c:pt idx="2">
                  <c:v>52822</c:v>
                </c:pt>
                <c:pt idx="3">
                  <c:v>61742</c:v>
                </c:pt>
                <c:pt idx="4">
                  <c:v>18095</c:v>
                </c:pt>
                <c:pt idx="5">
                  <c:v>5325</c:v>
                </c:pt>
                <c:pt idx="6">
                  <c:v>1301</c:v>
                </c:pt>
              </c:numCache>
            </c:numRef>
          </c:val>
          <c:extLst>
            <c:ext xmlns:c16="http://schemas.microsoft.com/office/drawing/2014/chart" uri="{C3380CC4-5D6E-409C-BE32-E72D297353CC}">
              <c16:uniqueId val="{00000001-70ED-41DE-BCB6-FB0D52E0200A}"/>
            </c:ext>
          </c:extLst>
        </c:ser>
        <c:dLbls>
          <c:showLegendKey val="0"/>
          <c:showVal val="0"/>
          <c:showCatName val="0"/>
          <c:showSerName val="0"/>
          <c:showPercent val="0"/>
          <c:showBubbleSize val="0"/>
        </c:dLbls>
        <c:gapWidth val="219"/>
        <c:overlap val="-27"/>
        <c:axId val="311742600"/>
        <c:axId val="311738664"/>
      </c:barChart>
      <c:catAx>
        <c:axId val="311742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38664"/>
        <c:crosses val="autoZero"/>
        <c:auto val="1"/>
        <c:lblAlgn val="ctr"/>
        <c:lblOffset val="100"/>
        <c:noMultiLvlLbl val="0"/>
      </c:catAx>
      <c:valAx>
        <c:axId val="31173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42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0</c:v>
                </c:pt>
                <c:pt idx="1">
                  <c:v>0.16650579150579201</c:v>
                </c:pt>
                <c:pt idx="2">
                  <c:v>0</c:v>
                </c:pt>
                <c:pt idx="3">
                  <c:v>0.13675357848570999</c:v>
                </c:pt>
                <c:pt idx="4">
                  <c:v>3.1306818865970698E-2</c:v>
                </c:pt>
                <c:pt idx="5">
                  <c:v>0.12485408618843</c:v>
                </c:pt>
                <c:pt idx="6">
                  <c:v>1.7440671646279101E-2</c:v>
                </c:pt>
                <c:pt idx="7">
                  <c:v>3.9972830497165802E-2</c:v>
                </c:pt>
                <c:pt idx="8">
                  <c:v>0</c:v>
                </c:pt>
                <c:pt idx="9">
                  <c:v>0.17354438893159099</c:v>
                </c:pt>
                <c:pt idx="10">
                  <c:v>0</c:v>
                </c:pt>
                <c:pt idx="11">
                  <c:v>0.13410134101341001</c:v>
                </c:pt>
                <c:pt idx="12">
                  <c:v>0</c:v>
                </c:pt>
                <c:pt idx="13">
                  <c:v>4.5564368663705002E-2</c:v>
                </c:pt>
                <c:pt idx="14">
                  <c:v>0</c:v>
                </c:pt>
                <c:pt idx="15">
                  <c:v>0.166532881258461</c:v>
                </c:pt>
                <c:pt idx="16">
                  <c:v>0</c:v>
                </c:pt>
                <c:pt idx="17">
                  <c:v>0.11195660633782201</c:v>
                </c:pt>
                <c:pt idx="18">
                  <c:v>0</c:v>
                </c:pt>
                <c:pt idx="19">
                  <c:v>0.162163779433324</c:v>
                </c:pt>
                <c:pt idx="20">
                  <c:v>0</c:v>
                </c:pt>
                <c:pt idx="21">
                  <c:v>8.2835919089941298E-2</c:v>
                </c:pt>
                <c:pt idx="22">
                  <c:v>0</c:v>
                </c:pt>
                <c:pt idx="23">
                  <c:v>0.15900246872254101</c:v>
                </c:pt>
                <c:pt idx="24">
                  <c:v>0</c:v>
                </c:pt>
                <c:pt idx="25">
                  <c:v>0.16489031209673599</c:v>
                </c:pt>
                <c:pt idx="26">
                  <c:v>0</c:v>
                </c:pt>
                <c:pt idx="27">
                  <c:v>0.108091967751568</c:v>
                </c:pt>
                <c:pt idx="28">
                  <c:v>0</c:v>
                </c:pt>
                <c:pt idx="29">
                  <c:v>0.15220336757411701</c:v>
                </c:pt>
              </c:numCache>
            </c:numRef>
          </c:val>
          <c:smooth val="0"/>
          <c:extLst>
            <c:ext xmlns:c16="http://schemas.microsoft.com/office/drawing/2014/chart" uri="{C3380CC4-5D6E-409C-BE32-E72D297353CC}">
              <c16:uniqueId val="{00000000-855D-4D16-92BC-922A3E56200C}"/>
            </c:ext>
          </c:extLst>
        </c:ser>
        <c:dLbls>
          <c:showLegendKey val="0"/>
          <c:showVal val="0"/>
          <c:showCatName val="0"/>
          <c:showSerName val="0"/>
          <c:showPercent val="0"/>
          <c:showBubbleSize val="0"/>
        </c:dLbls>
        <c:smooth val="0"/>
        <c:axId val="311735384"/>
        <c:axId val="311744240"/>
      </c:lineChart>
      <c:dateAx>
        <c:axId val="311735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44240"/>
        <c:crosses val="autoZero"/>
        <c:auto val="1"/>
        <c:lblOffset val="100"/>
        <c:baseTimeUnit val="days"/>
      </c:dateAx>
      <c:valAx>
        <c:axId val="31174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3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165694</c:v>
                </c:pt>
                <c:pt idx="1">
                  <c:v>165826</c:v>
                </c:pt>
                <c:pt idx="2">
                  <c:v>165940</c:v>
                </c:pt>
                <c:pt idx="3">
                  <c:v>166045</c:v>
                </c:pt>
                <c:pt idx="4">
                  <c:v>166152</c:v>
                </c:pt>
                <c:pt idx="5">
                  <c:v>166236</c:v>
                </c:pt>
                <c:pt idx="6">
                  <c:v>166320</c:v>
                </c:pt>
                <c:pt idx="7">
                  <c:v>166406</c:v>
                </c:pt>
                <c:pt idx="8">
                  <c:v>166481</c:v>
                </c:pt>
                <c:pt idx="9">
                  <c:v>166576</c:v>
                </c:pt>
                <c:pt idx="10">
                  <c:v>166632</c:v>
                </c:pt>
                <c:pt idx="11">
                  <c:v>166699</c:v>
                </c:pt>
                <c:pt idx="12">
                  <c:v>166765</c:v>
                </c:pt>
                <c:pt idx="13">
                  <c:v>166829</c:v>
                </c:pt>
                <c:pt idx="14">
                  <c:v>166905</c:v>
                </c:pt>
                <c:pt idx="15">
                  <c:v>166963</c:v>
                </c:pt>
                <c:pt idx="16">
                  <c:v>167010</c:v>
                </c:pt>
                <c:pt idx="17">
                  <c:v>167048</c:v>
                </c:pt>
                <c:pt idx="18">
                  <c:v>167092</c:v>
                </c:pt>
                <c:pt idx="19">
                  <c:v>167139</c:v>
                </c:pt>
                <c:pt idx="20">
                  <c:v>167173</c:v>
                </c:pt>
                <c:pt idx="21">
                  <c:v>167223</c:v>
                </c:pt>
                <c:pt idx="22">
                  <c:v>167273</c:v>
                </c:pt>
                <c:pt idx="23">
                  <c:v>167314</c:v>
                </c:pt>
                <c:pt idx="24">
                  <c:v>167364</c:v>
                </c:pt>
                <c:pt idx="25">
                  <c:v>167405</c:v>
                </c:pt>
                <c:pt idx="26">
                  <c:v>167431</c:v>
                </c:pt>
                <c:pt idx="27">
                  <c:v>167470</c:v>
                </c:pt>
                <c:pt idx="28">
                  <c:v>167521</c:v>
                </c:pt>
                <c:pt idx="29">
                  <c:v>167558</c:v>
                </c:pt>
              </c:numCache>
            </c:numRef>
          </c:val>
          <c:smooth val="0"/>
          <c:extLst>
            <c:ext xmlns:c16="http://schemas.microsoft.com/office/drawing/2014/chart" uri="{C3380CC4-5D6E-409C-BE32-E72D297353CC}">
              <c16:uniqueId val="{00000000-C8E7-4B19-BA92-CBFA09215214}"/>
            </c:ext>
          </c:extLst>
        </c:ser>
        <c:dLbls>
          <c:showLegendKey val="0"/>
          <c:showVal val="0"/>
          <c:showCatName val="0"/>
          <c:showSerName val="0"/>
          <c:showPercent val="0"/>
          <c:showBubbleSize val="0"/>
        </c:dLbls>
        <c:smooth val="0"/>
        <c:axId val="311738336"/>
        <c:axId val="311738992"/>
      </c:lineChart>
      <c:dateAx>
        <c:axId val="311738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38992"/>
        <c:crosses val="autoZero"/>
        <c:auto val="1"/>
        <c:lblOffset val="100"/>
        <c:baseTimeUnit val="days"/>
      </c:dateAx>
      <c:valAx>
        <c:axId val="31173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73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269</c:v>
                </c:pt>
                <c:pt idx="1">
                  <c:v>290</c:v>
                </c:pt>
                <c:pt idx="2">
                  <c:v>323</c:v>
                </c:pt>
                <c:pt idx="3">
                  <c:v>262</c:v>
                </c:pt>
                <c:pt idx="4">
                  <c:v>216</c:v>
                </c:pt>
                <c:pt idx="5">
                  <c:v>230</c:v>
                </c:pt>
                <c:pt idx="6">
                  <c:v>140</c:v>
                </c:pt>
                <c:pt idx="7">
                  <c:v>179</c:v>
                </c:pt>
                <c:pt idx="8">
                  <c:v>166</c:v>
                </c:pt>
                <c:pt idx="9">
                  <c:v>174</c:v>
                </c:pt>
                <c:pt idx="10">
                  <c:v>76</c:v>
                </c:pt>
                <c:pt idx="11">
                  <c:v>102</c:v>
                </c:pt>
                <c:pt idx="12">
                  <c:v>99</c:v>
                </c:pt>
                <c:pt idx="13">
                  <c:v>180</c:v>
                </c:pt>
                <c:pt idx="14">
                  <c:v>90</c:v>
                </c:pt>
                <c:pt idx="15">
                  <c:v>66</c:v>
                </c:pt>
                <c:pt idx="16">
                  <c:v>73</c:v>
                </c:pt>
                <c:pt idx="17">
                  <c:v>67</c:v>
                </c:pt>
                <c:pt idx="18">
                  <c:v>69</c:v>
                </c:pt>
                <c:pt idx="19">
                  <c:v>57</c:v>
                </c:pt>
                <c:pt idx="20">
                  <c:v>59</c:v>
                </c:pt>
                <c:pt idx="21">
                  <c:v>66</c:v>
                </c:pt>
                <c:pt idx="22">
                  <c:v>96</c:v>
                </c:pt>
                <c:pt idx="23">
                  <c:v>70</c:v>
                </c:pt>
                <c:pt idx="24">
                  <c:v>66</c:v>
                </c:pt>
                <c:pt idx="25">
                  <c:v>60</c:v>
                </c:pt>
                <c:pt idx="26">
                  <c:v>62</c:v>
                </c:pt>
                <c:pt idx="27">
                  <c:v>66</c:v>
                </c:pt>
                <c:pt idx="28">
                  <c:v>70</c:v>
                </c:pt>
                <c:pt idx="29">
                  <c:v>76</c:v>
                </c:pt>
              </c:numCache>
            </c:numRef>
          </c:val>
          <c:smooth val="0"/>
          <c:extLst>
            <c:ext xmlns:c16="http://schemas.microsoft.com/office/drawing/2014/chart" uri="{C3380CC4-5D6E-409C-BE32-E72D297353CC}">
              <c16:uniqueId val="{00000000-6003-49FF-A589-D48E17C05AB7}"/>
            </c:ext>
          </c:extLst>
        </c:ser>
        <c:dLbls>
          <c:showLegendKey val="0"/>
          <c:showVal val="0"/>
          <c:showCatName val="0"/>
          <c:showSerName val="0"/>
          <c:showPercent val="0"/>
          <c:showBubbleSize val="0"/>
        </c:dLbls>
        <c:smooth val="0"/>
        <c:axId val="359200976"/>
        <c:axId val="359198680"/>
      </c:lineChart>
      <c:dateAx>
        <c:axId val="359200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98680"/>
        <c:crosses val="autoZero"/>
        <c:auto val="1"/>
        <c:lblOffset val="100"/>
        <c:baseTimeUnit val="days"/>
      </c:dateAx>
      <c:valAx>
        <c:axId val="35919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200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2020-06</c:v>
                </c:pt>
              </c:strCache>
            </c:strRef>
          </c:cat>
          <c:val>
            <c:numRef>
              <c:f>Sheet1!$B$2</c:f>
              <c:numCache>
                <c:formatCode>General</c:formatCode>
                <c:ptCount val="1"/>
                <c:pt idx="0">
                  <c:v>49077</c:v>
                </c:pt>
              </c:numCache>
            </c:numRef>
          </c:val>
          <c:extLst>
            <c:ext xmlns:c16="http://schemas.microsoft.com/office/drawing/2014/chart" uri="{C3380CC4-5D6E-409C-BE32-E72D297353CC}">
              <c16:uniqueId val="{00000000-8E6F-437A-B081-37988BA5930E}"/>
            </c:ext>
          </c:extLst>
        </c:ser>
        <c:dLbls>
          <c:showLegendKey val="0"/>
          <c:showVal val="0"/>
          <c:showCatName val="0"/>
          <c:showSerName val="0"/>
          <c:showPercent val="0"/>
          <c:showBubbleSize val="0"/>
        </c:dLbls>
        <c:gapWidth val="219"/>
        <c:overlap val="-27"/>
        <c:axId val="367461920"/>
        <c:axId val="367462248"/>
      </c:barChart>
      <c:catAx>
        <c:axId val="367461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462248"/>
        <c:crosses val="autoZero"/>
        <c:auto val="1"/>
        <c:lblAlgn val="ctr"/>
        <c:lblOffset val="100"/>
        <c:noMultiLvlLbl val="0"/>
      </c:catAx>
      <c:valAx>
        <c:axId val="36746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46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numRef>
              <c:f>Sheet1!$A$2:$A$31</c:f>
              <c:numCache>
                <c:formatCode>m/d/yyyy</c:formatCode>
                <c:ptCount val="30"/>
                <c:pt idx="0">
                  <c:v>43983</c:v>
                </c:pt>
                <c:pt idx="1">
                  <c:v>43984</c:v>
                </c:pt>
                <c:pt idx="2">
                  <c:v>43985</c:v>
                </c:pt>
                <c:pt idx="3">
                  <c:v>43986</c:v>
                </c:pt>
                <c:pt idx="4">
                  <c:v>43987</c:v>
                </c:pt>
                <c:pt idx="5">
                  <c:v>43988</c:v>
                </c:pt>
                <c:pt idx="6">
                  <c:v>43989</c:v>
                </c:pt>
                <c:pt idx="7">
                  <c:v>43990</c:v>
                </c:pt>
                <c:pt idx="8">
                  <c:v>43991</c:v>
                </c:pt>
                <c:pt idx="9">
                  <c:v>43992</c:v>
                </c:pt>
                <c:pt idx="10">
                  <c:v>43993</c:v>
                </c:pt>
                <c:pt idx="11">
                  <c:v>43994</c:v>
                </c:pt>
                <c:pt idx="12">
                  <c:v>43995</c:v>
                </c:pt>
                <c:pt idx="13">
                  <c:v>43996</c:v>
                </c:pt>
                <c:pt idx="14">
                  <c:v>43997</c:v>
                </c:pt>
                <c:pt idx="15">
                  <c:v>43998</c:v>
                </c:pt>
                <c:pt idx="16">
                  <c:v>43999</c:v>
                </c:pt>
                <c:pt idx="17">
                  <c:v>44000</c:v>
                </c:pt>
                <c:pt idx="18">
                  <c:v>44001</c:v>
                </c:pt>
                <c:pt idx="19">
                  <c:v>44002</c:v>
                </c:pt>
                <c:pt idx="20">
                  <c:v>44003</c:v>
                </c:pt>
                <c:pt idx="21">
                  <c:v>44004</c:v>
                </c:pt>
                <c:pt idx="22">
                  <c:v>44005</c:v>
                </c:pt>
                <c:pt idx="23">
                  <c:v>44006</c:v>
                </c:pt>
                <c:pt idx="24">
                  <c:v>44007</c:v>
                </c:pt>
                <c:pt idx="25">
                  <c:v>44008</c:v>
                </c:pt>
                <c:pt idx="26">
                  <c:v>44009</c:v>
                </c:pt>
                <c:pt idx="27">
                  <c:v>44010</c:v>
                </c:pt>
                <c:pt idx="28">
                  <c:v>44011</c:v>
                </c:pt>
                <c:pt idx="29">
                  <c:v>44012</c:v>
                </c:pt>
              </c:numCache>
            </c:numRef>
          </c:cat>
          <c:val>
            <c:numRef>
              <c:f>Sheet1!$B$2:$B$31</c:f>
              <c:numCache>
                <c:formatCode>General</c:formatCode>
                <c:ptCount val="30"/>
                <c:pt idx="0">
                  <c:v>186441</c:v>
                </c:pt>
                <c:pt idx="1">
                  <c:v>198632</c:v>
                </c:pt>
                <c:pt idx="2">
                  <c:v>181459</c:v>
                </c:pt>
                <c:pt idx="3">
                  <c:v>187606</c:v>
                </c:pt>
                <c:pt idx="4">
                  <c:v>228044</c:v>
                </c:pt>
                <c:pt idx="5">
                  <c:v>208646</c:v>
                </c:pt>
                <c:pt idx="6">
                  <c:v>201006</c:v>
                </c:pt>
                <c:pt idx="7">
                  <c:v>145526</c:v>
                </c:pt>
                <c:pt idx="8">
                  <c:v>93645</c:v>
                </c:pt>
                <c:pt idx="9">
                  <c:v>144751</c:v>
                </c:pt>
                <c:pt idx="10">
                  <c:v>8767</c:v>
                </c:pt>
                <c:pt idx="11">
                  <c:v>567183</c:v>
                </c:pt>
                <c:pt idx="12">
                  <c:v>424809</c:v>
                </c:pt>
                <c:pt idx="13">
                  <c:v>452522</c:v>
                </c:pt>
                <c:pt idx="14">
                  <c:v>6024</c:v>
                </c:pt>
                <c:pt idx="15">
                  <c:v>6113</c:v>
                </c:pt>
                <c:pt idx="16">
                  <c:v>4267</c:v>
                </c:pt>
                <c:pt idx="17">
                  <c:v>4451</c:v>
                </c:pt>
                <c:pt idx="18">
                  <c:v>3595</c:v>
                </c:pt>
                <c:pt idx="19">
                  <c:v>4827</c:v>
                </c:pt>
                <c:pt idx="20">
                  <c:v>4588</c:v>
                </c:pt>
                <c:pt idx="21">
                  <c:v>5038</c:v>
                </c:pt>
                <c:pt idx="22">
                  <c:v>3907</c:v>
                </c:pt>
                <c:pt idx="23">
                  <c:v>4674</c:v>
                </c:pt>
                <c:pt idx="24">
                  <c:v>3860</c:v>
                </c:pt>
                <c:pt idx="25">
                  <c:v>4251</c:v>
                </c:pt>
                <c:pt idx="26">
                  <c:v>2917</c:v>
                </c:pt>
                <c:pt idx="27">
                  <c:v>4275</c:v>
                </c:pt>
                <c:pt idx="28">
                  <c:v>3666</c:v>
                </c:pt>
                <c:pt idx="29">
                  <c:v>5218</c:v>
                </c:pt>
              </c:numCache>
            </c:numRef>
          </c:val>
          <c:extLst>
            <c:ext xmlns:c16="http://schemas.microsoft.com/office/drawing/2014/chart" uri="{C3380CC4-5D6E-409C-BE32-E72D297353CC}">
              <c16:uniqueId val="{00000000-6D04-4023-A9E3-A7C21429BECA}"/>
            </c:ext>
          </c:extLst>
        </c:ser>
        <c:dLbls>
          <c:showLegendKey val="0"/>
          <c:showVal val="0"/>
          <c:showCatName val="0"/>
          <c:showSerName val="0"/>
          <c:showPercent val="0"/>
          <c:showBubbleSize val="0"/>
        </c:dLbls>
        <c:gapWidth val="219"/>
        <c:overlap val="-27"/>
        <c:axId val="440056824"/>
        <c:axId val="440058792"/>
      </c:barChart>
      <c:dateAx>
        <c:axId val="440056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058792"/>
        <c:crosses val="autoZero"/>
        <c:auto val="1"/>
        <c:lblOffset val="100"/>
        <c:baseTimeUnit val="days"/>
      </c:dateAx>
      <c:valAx>
        <c:axId val="44005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005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49077</c:v>
                </c:pt>
              </c:numCache>
            </c:numRef>
          </c:val>
          <c:extLst>
            <c:ext xmlns:c16="http://schemas.microsoft.com/office/drawing/2014/chart" uri="{C3380CC4-5D6E-409C-BE32-E72D297353CC}">
              <c16:uniqueId val="{00000000-5569-407A-8F3D-90C689406A6F}"/>
            </c:ext>
          </c:extLst>
        </c:ser>
        <c:dLbls>
          <c:showLegendKey val="0"/>
          <c:showVal val="0"/>
          <c:showCatName val="0"/>
          <c:showSerName val="0"/>
          <c:showPercent val="0"/>
          <c:showBubbleSize val="0"/>
        </c:dLbls>
        <c:gapWidth val="219"/>
        <c:overlap val="-27"/>
        <c:axId val="454762920"/>
        <c:axId val="454766200"/>
      </c:barChart>
      <c:catAx>
        <c:axId val="454762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66200"/>
        <c:crosses val="autoZero"/>
        <c:auto val="1"/>
        <c:lblAlgn val="ctr"/>
        <c:lblOffset val="100"/>
        <c:noMultiLvlLbl val="0"/>
      </c:catAx>
      <c:valAx>
        <c:axId val="454766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76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E40B4-F259-4725-9980-51AE450B8707}"/>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3DDC94CC-F9C7-48E5-8E86-B6F9B5CF7ED6}"/>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4021994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00C20-8D57-4CEC-8C24-9E4458A98F9A}"/>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77D9DDFF-0949-4775-9AB1-F7F152ACB0AD}"/>
              </a:ext>
            </a:extLst>
          </p:cNvPr>
          <p:cNvGraphicFramePr>
            <a:graphicFrameLocks noGrp="1"/>
          </p:cNvGraphicFramePr>
          <p:nvPr>
            <p:ph type="tbl" sz="quarter" idx="13"/>
            <p:extLst>
              <p:ext uri="{D42A27DB-BD31-4B8C-83A1-F6EECF244321}">
                <p14:modId xmlns:p14="http://schemas.microsoft.com/office/powerpoint/2010/main" val="2108692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62556416"/>
                    </a:ext>
                  </a:extLst>
                </a:gridCol>
                <a:gridCol w="740664">
                  <a:extLst>
                    <a:ext uri="{9D8B030D-6E8A-4147-A177-3AD203B41FA5}">
                      <a16:colId xmlns:a16="http://schemas.microsoft.com/office/drawing/2014/main" val="3605143731"/>
                    </a:ext>
                  </a:extLst>
                </a:gridCol>
                <a:gridCol w="740664">
                  <a:extLst>
                    <a:ext uri="{9D8B030D-6E8A-4147-A177-3AD203B41FA5}">
                      <a16:colId xmlns:a16="http://schemas.microsoft.com/office/drawing/2014/main" val="4229017525"/>
                    </a:ext>
                  </a:extLst>
                </a:gridCol>
                <a:gridCol w="740664">
                  <a:extLst>
                    <a:ext uri="{9D8B030D-6E8A-4147-A177-3AD203B41FA5}">
                      <a16:colId xmlns:a16="http://schemas.microsoft.com/office/drawing/2014/main" val="2107280925"/>
                    </a:ext>
                  </a:extLst>
                </a:gridCol>
                <a:gridCol w="740664">
                  <a:extLst>
                    <a:ext uri="{9D8B030D-6E8A-4147-A177-3AD203B41FA5}">
                      <a16:colId xmlns:a16="http://schemas.microsoft.com/office/drawing/2014/main" val="3320072354"/>
                    </a:ext>
                  </a:extLst>
                </a:gridCol>
                <a:gridCol w="740664">
                  <a:extLst>
                    <a:ext uri="{9D8B030D-6E8A-4147-A177-3AD203B41FA5}">
                      <a16:colId xmlns:a16="http://schemas.microsoft.com/office/drawing/2014/main" val="2522628474"/>
                    </a:ext>
                  </a:extLst>
                </a:gridCol>
                <a:gridCol w="740664">
                  <a:extLst>
                    <a:ext uri="{9D8B030D-6E8A-4147-A177-3AD203B41FA5}">
                      <a16:colId xmlns:a16="http://schemas.microsoft.com/office/drawing/2014/main" val="2622772204"/>
                    </a:ext>
                  </a:extLst>
                </a:gridCol>
                <a:gridCol w="740664">
                  <a:extLst>
                    <a:ext uri="{9D8B030D-6E8A-4147-A177-3AD203B41FA5}">
                      <a16:colId xmlns:a16="http://schemas.microsoft.com/office/drawing/2014/main" val="2003930397"/>
                    </a:ext>
                  </a:extLst>
                </a:gridCol>
                <a:gridCol w="740664">
                  <a:extLst>
                    <a:ext uri="{9D8B030D-6E8A-4147-A177-3AD203B41FA5}">
                      <a16:colId xmlns:a16="http://schemas.microsoft.com/office/drawing/2014/main" val="742337166"/>
                    </a:ext>
                  </a:extLst>
                </a:gridCol>
                <a:gridCol w="740664">
                  <a:extLst>
                    <a:ext uri="{9D8B030D-6E8A-4147-A177-3AD203B41FA5}">
                      <a16:colId xmlns:a16="http://schemas.microsoft.com/office/drawing/2014/main" val="51592360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86584876"/>
                  </a:ext>
                </a:extLst>
              </a:tr>
              <a:tr h="370840">
                <a:tc>
                  <a:txBody>
                    <a:bodyPr/>
                    <a:lstStyle/>
                    <a:p>
                      <a:r>
                        <a:rPr lang="en-US" sz="1000"/>
                        <a:t>Buttercup Malaysia</a:t>
                      </a:r>
                    </a:p>
                  </a:txBody>
                  <a:tcPr/>
                </a:tc>
                <a:tc>
                  <a:txBody>
                    <a:bodyPr/>
                    <a:lstStyle/>
                    <a:p>
                      <a:r>
                        <a:rPr lang="en-US" sz="1000"/>
                        <a:t>167558</a:t>
                      </a:r>
                    </a:p>
                  </a:txBody>
                  <a:tcPr/>
                </a:tc>
                <a:tc>
                  <a:txBody>
                    <a:bodyPr/>
                    <a:lstStyle/>
                    <a:p>
                      <a:r>
                        <a:rPr lang="en-US" sz="1000"/>
                        <a:t>1976</a:t>
                      </a:r>
                    </a:p>
                  </a:txBody>
                  <a:tcPr/>
                </a:tc>
                <a:tc>
                  <a:txBody>
                    <a:bodyPr/>
                    <a:lstStyle/>
                    <a:p>
                      <a:r>
                        <a:rPr lang="en-US" sz="1000"/>
                        <a:t>23</a:t>
                      </a:r>
                    </a:p>
                  </a:txBody>
                  <a:tcPr/>
                </a:tc>
                <a:tc>
                  <a:txBody>
                    <a:bodyPr/>
                    <a:lstStyle/>
                    <a:p>
                      <a:r>
                        <a:rPr lang="en-US" sz="1000"/>
                        <a:t>3627</a:t>
                      </a:r>
                    </a:p>
                  </a:txBody>
                  <a:tcPr/>
                </a:tc>
                <a:tc>
                  <a:txBody>
                    <a:bodyPr/>
                    <a:lstStyle/>
                    <a:p>
                      <a:r>
                        <a:rPr lang="en-US" sz="1000"/>
                        <a:t>71</a:t>
                      </a:r>
                    </a:p>
                  </a:txBody>
                  <a:tcPr/>
                </a:tc>
                <a:tc>
                  <a:txBody>
                    <a:bodyPr/>
                    <a:lstStyle/>
                    <a:p>
                      <a:r>
                        <a:rPr lang="en-US" sz="1000"/>
                        <a:t>318</a:t>
                      </a:r>
                    </a:p>
                  </a:txBody>
                  <a:tcPr/>
                </a:tc>
                <a:tc>
                  <a:txBody>
                    <a:bodyPr/>
                    <a:lstStyle/>
                    <a:p>
                      <a:r>
                        <a:rPr lang="en-US" sz="1000"/>
                        <a:t>0</a:t>
                      </a:r>
                    </a:p>
                  </a:txBody>
                  <a:tcPr/>
                </a:tc>
                <a:tc>
                  <a:txBody>
                    <a:bodyPr/>
                    <a:lstStyle/>
                    <a:p>
                      <a:r>
                        <a:rPr lang="en-US" sz="1000"/>
                        <a:t>0.1048 %</a:t>
                      </a:r>
                    </a:p>
                  </a:txBody>
                  <a:tcPr/>
                </a:tc>
                <a:tc>
                  <a:txBody>
                    <a:bodyPr/>
                    <a:lstStyle/>
                    <a:p>
                      <a:r>
                        <a:rPr lang="en-US" sz="1000"/>
                        <a:t>0.0 %</a:t>
                      </a:r>
                    </a:p>
                  </a:txBody>
                  <a:tcPr/>
                </a:tc>
                <a:extLst>
                  <a:ext uri="{0D108BD9-81ED-4DB2-BD59-A6C34878D82A}">
                    <a16:rowId xmlns:a16="http://schemas.microsoft.com/office/drawing/2014/main" val="48071254"/>
                  </a:ext>
                </a:extLst>
              </a:tr>
            </a:tbl>
          </a:graphicData>
        </a:graphic>
      </p:graphicFrame>
      <p:sp>
        <p:nvSpPr>
          <p:cNvPr id="4" name="Text Placeholder 3">
            <a:extLst>
              <a:ext uri="{FF2B5EF4-FFF2-40B4-BE49-F238E27FC236}">
                <a16:creationId xmlns:a16="http://schemas.microsoft.com/office/drawing/2014/main" id="{8190BDD7-2FF4-4076-A268-768BE8341A2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6132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8D255-6977-4DAC-BBAB-58D59B890FD7}"/>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19A2150D-A068-4BC1-8EEF-3C816AFEE397}"/>
              </a:ext>
            </a:extLst>
          </p:cNvPr>
          <p:cNvGraphicFramePr>
            <a:graphicFrameLocks noGrp="1"/>
          </p:cNvGraphicFramePr>
          <p:nvPr>
            <p:ph type="chart" sz="quarter" idx="13"/>
            <p:extLst>
              <p:ext uri="{D42A27DB-BD31-4B8C-83A1-F6EECF244321}">
                <p14:modId xmlns:p14="http://schemas.microsoft.com/office/powerpoint/2010/main" val="1609335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229E04-036A-4C8A-BA24-BE135BED1B1F}"/>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74D85DB3-4B97-4C76-B630-216BFD126C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0411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38760-4739-45AC-9420-3B77502B7E9B}"/>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4C8EEF79-6F83-45F1-8758-628C9BA69BA6}"/>
              </a:ext>
            </a:extLst>
          </p:cNvPr>
          <p:cNvGraphicFramePr>
            <a:graphicFrameLocks noGrp="1"/>
          </p:cNvGraphicFramePr>
          <p:nvPr>
            <p:ph type="chart" sz="quarter" idx="13"/>
            <p:extLst>
              <p:ext uri="{D42A27DB-BD31-4B8C-83A1-F6EECF244321}">
                <p14:modId xmlns:p14="http://schemas.microsoft.com/office/powerpoint/2010/main" val="34858215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6143DC-8963-4F14-BAEC-CE5442FE3BC7}"/>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EAA5C152-51B3-4BD8-BC5B-05427F07EA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0327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56A38-B56B-4182-A5D7-79ED23A52C43}"/>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D956D505-0EFE-4B0D-A15D-7221194A8391}"/>
              </a:ext>
            </a:extLst>
          </p:cNvPr>
          <p:cNvGraphicFramePr>
            <a:graphicFrameLocks noGrp="1"/>
          </p:cNvGraphicFramePr>
          <p:nvPr>
            <p:ph type="chart" sz="quarter" idx="13"/>
            <p:extLst>
              <p:ext uri="{D42A27DB-BD31-4B8C-83A1-F6EECF244321}">
                <p14:modId xmlns:p14="http://schemas.microsoft.com/office/powerpoint/2010/main" val="4253216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82C91D-9631-42ED-ADAD-099AA15E96C9}"/>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EBD609EC-C388-4B03-A76A-697D79F288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9297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6FF91-81D1-40B9-A8AB-7DCC54F8B1F2}"/>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2C34882E-36FF-443F-8674-67204804569F}"/>
              </a:ext>
            </a:extLst>
          </p:cNvPr>
          <p:cNvGraphicFramePr>
            <a:graphicFrameLocks noGrp="1"/>
          </p:cNvGraphicFramePr>
          <p:nvPr>
            <p:ph type="chart" sz="quarter" idx="13"/>
            <p:extLst>
              <p:ext uri="{D42A27DB-BD31-4B8C-83A1-F6EECF244321}">
                <p14:modId xmlns:p14="http://schemas.microsoft.com/office/powerpoint/2010/main" val="2973685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020448-BD22-4273-BFD4-BDFCD1098CF0}"/>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F7089840-91AF-44FA-8DF2-D3D1F08D78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6431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7A6B8-9057-4652-93D1-ABF7CD6FA861}"/>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27BB3647-941A-40E0-857C-B0D1E2547287}"/>
              </a:ext>
            </a:extLst>
          </p:cNvPr>
          <p:cNvGraphicFramePr>
            <a:graphicFrameLocks noGrp="1"/>
          </p:cNvGraphicFramePr>
          <p:nvPr>
            <p:ph type="chart" sz="quarter" idx="13"/>
            <p:extLst>
              <p:ext uri="{D42A27DB-BD31-4B8C-83A1-F6EECF244321}">
                <p14:modId xmlns:p14="http://schemas.microsoft.com/office/powerpoint/2010/main" val="4290405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93BEF5-0163-4B12-9F79-63A95B7A07D5}"/>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B8463782-7CD5-412F-B4ED-EBECCDB1FC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7016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7CDCB-05E6-4983-BF2D-6AAE3C020F4E}"/>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9A8949E1-EF9D-492E-BCE2-0B75189AAFE2}"/>
              </a:ext>
            </a:extLst>
          </p:cNvPr>
          <p:cNvGraphicFramePr>
            <a:graphicFrameLocks noGrp="1"/>
          </p:cNvGraphicFramePr>
          <p:nvPr>
            <p:ph type="tbl" sz="quarter" idx="13"/>
            <p:extLst>
              <p:ext uri="{D42A27DB-BD31-4B8C-83A1-F6EECF244321}">
                <p14:modId xmlns:p14="http://schemas.microsoft.com/office/powerpoint/2010/main" val="57402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84732814"/>
                    </a:ext>
                  </a:extLst>
                </a:gridCol>
                <a:gridCol w="905256">
                  <a:extLst>
                    <a:ext uri="{9D8B030D-6E8A-4147-A177-3AD203B41FA5}">
                      <a16:colId xmlns:a16="http://schemas.microsoft.com/office/drawing/2014/main" val="3370676860"/>
                    </a:ext>
                  </a:extLst>
                </a:gridCol>
                <a:gridCol w="905256">
                  <a:extLst>
                    <a:ext uri="{9D8B030D-6E8A-4147-A177-3AD203B41FA5}">
                      <a16:colId xmlns:a16="http://schemas.microsoft.com/office/drawing/2014/main" val="159539350"/>
                    </a:ext>
                  </a:extLst>
                </a:gridCol>
                <a:gridCol w="905256">
                  <a:extLst>
                    <a:ext uri="{9D8B030D-6E8A-4147-A177-3AD203B41FA5}">
                      <a16:colId xmlns:a16="http://schemas.microsoft.com/office/drawing/2014/main" val="544602791"/>
                    </a:ext>
                  </a:extLst>
                </a:gridCol>
                <a:gridCol w="905256">
                  <a:extLst>
                    <a:ext uri="{9D8B030D-6E8A-4147-A177-3AD203B41FA5}">
                      <a16:colId xmlns:a16="http://schemas.microsoft.com/office/drawing/2014/main" val="2956483325"/>
                    </a:ext>
                  </a:extLst>
                </a:gridCol>
                <a:gridCol w="905256">
                  <a:extLst>
                    <a:ext uri="{9D8B030D-6E8A-4147-A177-3AD203B41FA5}">
                      <a16:colId xmlns:a16="http://schemas.microsoft.com/office/drawing/2014/main" val="512624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8684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- 2020-06-06 11:54:45</a:t>
                      </a:r>
                      <a:r>
                        <a:rPr kumimoji="0" lang="en-US" sz="1000" b="0" i="0" u="none" strike="noStrike" kern="1200" cap="none" spc="0" normalizeH="0" baseline="0" noProof="0">
                          <a:ln>
                            <a:noFill/>
                          </a:ln>
                          <a:solidFill>
                            <a:prstClr val="black"/>
                          </a:solidFill>
                          <a:effectLst/>
                          <a:uLnTx/>
                          <a:uFillTx/>
                          <a:latin typeface="+mn-lt"/>
                          <a:ea typeface="+mn-ea"/>
                          <a:cs typeface="+mn-cs"/>
                        </a:rPr>
                        <a:t>
 Cuba buat jagung Buttercup ini bersama telur hancur untuk sarapan pagi anda. Tentu beri kelainan yang menyelerakan.​
​#ResipiButtercup​
​Jagung Buttercup​
​Bahan-bahan:​
1 sudu besar Buttercup​
3/4 cawan susu​
450g jagung sejuk beku​
Garam dan lada secukup rasa
Arahan:​
1. Panaskan kuali dan masukkan Buttercup serta susu.​
2. Masukkan jagung dan gaul sehingga hampir mendidih.​
3. Kecilkan api dan biar jagung sebati.​
4. Taburkan garam dan lada secukup rasa.​
Sumber:https://www.knowyourproduce.com/buttered-corn/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79071827"/>
                  </a:ext>
                </a:extLst>
              </a:tr>
            </a:tbl>
          </a:graphicData>
        </a:graphic>
      </p:graphicFrame>
      <p:sp>
        <p:nvSpPr>
          <p:cNvPr id="4" name="Text Placeholder 3">
            <a:extLst>
              <a:ext uri="{FF2B5EF4-FFF2-40B4-BE49-F238E27FC236}">
                <a16:creationId xmlns:a16="http://schemas.microsoft.com/office/drawing/2014/main" id="{A526BC3D-4BDF-4E58-AF13-4458FDBE3F1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1844572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C4DF6-2B6B-494D-B8B1-C1B15F5E22A1}"/>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5D7E189E-2940-492E-93B5-DAF4723DBDC9}"/>
              </a:ext>
            </a:extLst>
          </p:cNvPr>
          <p:cNvGraphicFramePr>
            <a:graphicFrameLocks noGrp="1"/>
          </p:cNvGraphicFramePr>
          <p:nvPr>
            <p:ph type="tbl" sz="quarter" idx="13"/>
            <p:extLst>
              <p:ext uri="{D42A27DB-BD31-4B8C-83A1-F6EECF244321}">
                <p14:modId xmlns:p14="http://schemas.microsoft.com/office/powerpoint/2010/main" val="3188664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97683285"/>
                    </a:ext>
                  </a:extLst>
                </a:gridCol>
                <a:gridCol w="905256">
                  <a:extLst>
                    <a:ext uri="{9D8B030D-6E8A-4147-A177-3AD203B41FA5}">
                      <a16:colId xmlns:a16="http://schemas.microsoft.com/office/drawing/2014/main" val="1979052837"/>
                    </a:ext>
                  </a:extLst>
                </a:gridCol>
                <a:gridCol w="905256">
                  <a:extLst>
                    <a:ext uri="{9D8B030D-6E8A-4147-A177-3AD203B41FA5}">
                      <a16:colId xmlns:a16="http://schemas.microsoft.com/office/drawing/2014/main" val="526857181"/>
                    </a:ext>
                  </a:extLst>
                </a:gridCol>
                <a:gridCol w="905256">
                  <a:extLst>
                    <a:ext uri="{9D8B030D-6E8A-4147-A177-3AD203B41FA5}">
                      <a16:colId xmlns:a16="http://schemas.microsoft.com/office/drawing/2014/main" val="3633194433"/>
                    </a:ext>
                  </a:extLst>
                </a:gridCol>
                <a:gridCol w="905256">
                  <a:extLst>
                    <a:ext uri="{9D8B030D-6E8A-4147-A177-3AD203B41FA5}">
                      <a16:colId xmlns:a16="http://schemas.microsoft.com/office/drawing/2014/main" val="2927271617"/>
                    </a:ext>
                  </a:extLst>
                </a:gridCol>
                <a:gridCol w="905256">
                  <a:extLst>
                    <a:ext uri="{9D8B030D-6E8A-4147-A177-3AD203B41FA5}">
                      <a16:colId xmlns:a16="http://schemas.microsoft.com/office/drawing/2014/main" val="2633307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9450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- 2020-06-12 13:49:41</a:t>
                      </a:r>
                      <a:r>
                        <a:rPr kumimoji="0" lang="en-US" sz="1000" b="0" i="0" u="none" strike="noStrike" kern="1200" cap="none" spc="0" normalizeH="0" baseline="0" noProof="0">
                          <a:ln>
                            <a:noFill/>
                          </a:ln>
                          <a:solidFill>
                            <a:prstClr val="black"/>
                          </a:solidFill>
                          <a:effectLst/>
                          <a:uLnTx/>
                          <a:uFillTx/>
                          <a:latin typeface="+mn-lt"/>
                          <a:ea typeface="+mn-ea"/>
                          <a:cs typeface="+mn-cs"/>
                        </a:rPr>
                        <a:t>
 𝐏𝐀𝐍𝐆𝐆𝐈𝐋𝐀𝐍 𝐓𝐄𝐑𝐀𝐊𝐇𝐈𝐑 untuk anda menyertai peraduan Sempurnanya Raya Buttercup! 
Jangan terlepas peluang untuk memenangi hadiah menarik. Jom sertai sekarang!
Maklumat Lanjut: http://buttercup.com.my/aeon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7986216"/>
                  </a:ext>
                </a:extLst>
              </a:tr>
            </a:tbl>
          </a:graphicData>
        </a:graphic>
      </p:graphicFrame>
      <p:sp>
        <p:nvSpPr>
          <p:cNvPr id="4" name="Text Placeholder 3">
            <a:extLst>
              <a:ext uri="{FF2B5EF4-FFF2-40B4-BE49-F238E27FC236}">
                <a16:creationId xmlns:a16="http://schemas.microsoft.com/office/drawing/2014/main" id="{E79657C9-973E-409F-BC23-F8319D76E46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724020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35FA8-B181-497C-B503-4BC05C9134C9}"/>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39373100-AEC7-4C24-83A6-92AAC9DB04AD}"/>
              </a:ext>
            </a:extLst>
          </p:cNvPr>
          <p:cNvGraphicFramePr>
            <a:graphicFrameLocks noGrp="1"/>
          </p:cNvGraphicFramePr>
          <p:nvPr>
            <p:ph type="tbl" sz="quarter" idx="13"/>
            <p:extLst>
              <p:ext uri="{D42A27DB-BD31-4B8C-83A1-F6EECF244321}">
                <p14:modId xmlns:p14="http://schemas.microsoft.com/office/powerpoint/2010/main" val="1421429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36432842"/>
                    </a:ext>
                  </a:extLst>
                </a:gridCol>
                <a:gridCol w="905256">
                  <a:extLst>
                    <a:ext uri="{9D8B030D-6E8A-4147-A177-3AD203B41FA5}">
                      <a16:colId xmlns:a16="http://schemas.microsoft.com/office/drawing/2014/main" val="3200282230"/>
                    </a:ext>
                  </a:extLst>
                </a:gridCol>
                <a:gridCol w="905256">
                  <a:extLst>
                    <a:ext uri="{9D8B030D-6E8A-4147-A177-3AD203B41FA5}">
                      <a16:colId xmlns:a16="http://schemas.microsoft.com/office/drawing/2014/main" val="3211352001"/>
                    </a:ext>
                  </a:extLst>
                </a:gridCol>
                <a:gridCol w="905256">
                  <a:extLst>
                    <a:ext uri="{9D8B030D-6E8A-4147-A177-3AD203B41FA5}">
                      <a16:colId xmlns:a16="http://schemas.microsoft.com/office/drawing/2014/main" val="1116488051"/>
                    </a:ext>
                  </a:extLst>
                </a:gridCol>
                <a:gridCol w="905256">
                  <a:extLst>
                    <a:ext uri="{9D8B030D-6E8A-4147-A177-3AD203B41FA5}">
                      <a16:colId xmlns:a16="http://schemas.microsoft.com/office/drawing/2014/main" val="3963467397"/>
                    </a:ext>
                  </a:extLst>
                </a:gridCol>
                <a:gridCol w="905256">
                  <a:extLst>
                    <a:ext uri="{9D8B030D-6E8A-4147-A177-3AD203B41FA5}">
                      <a16:colId xmlns:a16="http://schemas.microsoft.com/office/drawing/2014/main" val="2843186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6081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- 2020-06-10 10:17:16</a:t>
                      </a:r>
                      <a:r>
                        <a:rPr kumimoji="0" lang="en-US" sz="1000" b="0" i="0" u="none" strike="noStrike" kern="1200" cap="none" spc="0" normalizeH="0" baseline="0" noProof="0">
                          <a:ln>
                            <a:noFill/>
                          </a:ln>
                          <a:solidFill>
                            <a:prstClr val="black"/>
                          </a:solidFill>
                          <a:effectLst/>
                          <a:uLnTx/>
                          <a:uFillTx/>
                          <a:latin typeface="+mn-lt"/>
                          <a:ea typeface="+mn-ea"/>
                          <a:cs typeface="+mn-cs"/>
                        </a:rPr>
                        <a:t>
 Lobak merah mengandungi khasiatnya yang tersendiri. Cuba resipi lobak merah bersalut gula ini yang pasti memikat hati.​
#ResipiButtercup ​
Lobak Merah Bersalut Gula​
​Bahan-bahan:​
1 ½ sudu besar Buttercup​
450g lobak merah kecil (baby carrot)​
½ cawan air​
1 ½ sudu besar gula merah​
Garam dan lada secukup rasa​
Arahan:​
1. Didihkan Buttercup, lobak, air, dan gula merah dengan api besar.​
2. Kecilkan api selama 6 minit.​
3. Besarkan semula api sehingga air kering dan lobak lembut selama 5-6 minit.​
4. Tutup api dan perasakan dengan garam dan lada.​
​Sumber: https://lilluna.com/brown-sugar-glazed-carrots/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4127734"/>
                  </a:ext>
                </a:extLst>
              </a:tr>
            </a:tbl>
          </a:graphicData>
        </a:graphic>
      </p:graphicFrame>
      <p:sp>
        <p:nvSpPr>
          <p:cNvPr id="4" name="Text Placeholder 3">
            <a:extLst>
              <a:ext uri="{FF2B5EF4-FFF2-40B4-BE49-F238E27FC236}">
                <a16:creationId xmlns:a16="http://schemas.microsoft.com/office/drawing/2014/main" id="{1FA62FC6-CE55-47D5-BB99-C8F65E86C10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394682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55463-3605-4981-954A-980E7CFDA9E2}"/>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60BDE255-E192-47AA-8577-E47310CFE866}"/>
              </a:ext>
            </a:extLst>
          </p:cNvPr>
          <p:cNvGraphicFramePr>
            <a:graphicFrameLocks noGrp="1"/>
          </p:cNvGraphicFramePr>
          <p:nvPr>
            <p:ph type="tbl" sz="quarter" idx="13"/>
            <p:extLst>
              <p:ext uri="{D42A27DB-BD31-4B8C-83A1-F6EECF244321}">
                <p14:modId xmlns:p14="http://schemas.microsoft.com/office/powerpoint/2010/main" val="4144129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59003257"/>
                    </a:ext>
                  </a:extLst>
                </a:gridCol>
                <a:gridCol w="905256">
                  <a:extLst>
                    <a:ext uri="{9D8B030D-6E8A-4147-A177-3AD203B41FA5}">
                      <a16:colId xmlns:a16="http://schemas.microsoft.com/office/drawing/2014/main" val="850881358"/>
                    </a:ext>
                  </a:extLst>
                </a:gridCol>
                <a:gridCol w="905256">
                  <a:extLst>
                    <a:ext uri="{9D8B030D-6E8A-4147-A177-3AD203B41FA5}">
                      <a16:colId xmlns:a16="http://schemas.microsoft.com/office/drawing/2014/main" val="1483033386"/>
                    </a:ext>
                  </a:extLst>
                </a:gridCol>
                <a:gridCol w="905256">
                  <a:extLst>
                    <a:ext uri="{9D8B030D-6E8A-4147-A177-3AD203B41FA5}">
                      <a16:colId xmlns:a16="http://schemas.microsoft.com/office/drawing/2014/main" val="3484979442"/>
                    </a:ext>
                  </a:extLst>
                </a:gridCol>
                <a:gridCol w="905256">
                  <a:extLst>
                    <a:ext uri="{9D8B030D-6E8A-4147-A177-3AD203B41FA5}">
                      <a16:colId xmlns:a16="http://schemas.microsoft.com/office/drawing/2014/main" val="2514946047"/>
                    </a:ext>
                  </a:extLst>
                </a:gridCol>
                <a:gridCol w="905256">
                  <a:extLst>
                    <a:ext uri="{9D8B030D-6E8A-4147-A177-3AD203B41FA5}">
                      <a16:colId xmlns:a16="http://schemas.microsoft.com/office/drawing/2014/main" val="465813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7681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- 2020-06-16 10:01:33</a:t>
                      </a:r>
                      <a:r>
                        <a:rPr kumimoji="0" lang="en-US" sz="1000" b="0" i="0" u="none" strike="noStrike" kern="1200" cap="none" spc="0" normalizeH="0" baseline="0" noProof="0">
                          <a:ln>
                            <a:noFill/>
                          </a:ln>
                          <a:solidFill>
                            <a:prstClr val="black"/>
                          </a:solidFill>
                          <a:effectLst/>
                          <a:uLnTx/>
                          <a:uFillTx/>
                          <a:latin typeface="+mn-lt"/>
                          <a:ea typeface="+mn-ea"/>
                          <a:cs typeface="+mn-cs"/>
                        </a:rPr>
                        <a:t>
 Kalau anda suka makan zucchini, anda wajib cuba resipi ini!​
#ResipiButtercup​
Zucchini Keju Bakar​
Bahan-bahan: ​
2 sudu besar Buttercup​
4 biji zucchini​
½ cawan keju parmesan sagat​
½ sudu kecil thyme kering​
½ sudu kecil oregano kering​
½ sudu kecil basil kering
¼ sudu kecil serbuk bawang putih​
Garam kosher dan lada secukup rasa​
2 sudu besar daun parsley
Arahan:​​
1. Panaskan ketuhar ke 176°C. Griskan dulang pembakar dengan semburan dan letakkan kertas minyak. Ketepikan.​
2. Campurkan keju parmesan, thyme, oregano, basil, serbuk bawang putih, garam, dan lada hitam di dalam mangkuk.​
3. Susunkan zucchini di atas dulang. Salutkan dengan Buttercup cair dan campuran keju parmesan. ​
4. Bakar selama 15 minit. Kemudian salai selama 2-3 minit.​
5. Taburkan parsley dan hidang.​
​Sumber: https://damndelicious.net/2014/06/21/baked-parmesan-zucchini/?m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9761163"/>
                  </a:ext>
                </a:extLst>
              </a:tr>
            </a:tbl>
          </a:graphicData>
        </a:graphic>
      </p:graphicFrame>
      <p:sp>
        <p:nvSpPr>
          <p:cNvPr id="4" name="Text Placeholder 3">
            <a:extLst>
              <a:ext uri="{FF2B5EF4-FFF2-40B4-BE49-F238E27FC236}">
                <a16:creationId xmlns:a16="http://schemas.microsoft.com/office/drawing/2014/main" id="{49025721-B9C3-4DCB-9879-DE99129B2FF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472785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FEA98-B2FE-4E8D-A1E4-A4130D325BC7}"/>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EC94DC74-C4AA-40BA-BDC5-F2A892A06C13}"/>
              </a:ext>
            </a:extLst>
          </p:cNvPr>
          <p:cNvGraphicFramePr>
            <a:graphicFrameLocks noGrp="1"/>
          </p:cNvGraphicFramePr>
          <p:nvPr>
            <p:ph type="tbl" sz="quarter" idx="13"/>
            <p:extLst>
              <p:ext uri="{D42A27DB-BD31-4B8C-83A1-F6EECF244321}">
                <p14:modId xmlns:p14="http://schemas.microsoft.com/office/powerpoint/2010/main" val="2825584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3094562"/>
                    </a:ext>
                  </a:extLst>
                </a:gridCol>
                <a:gridCol w="905256">
                  <a:extLst>
                    <a:ext uri="{9D8B030D-6E8A-4147-A177-3AD203B41FA5}">
                      <a16:colId xmlns:a16="http://schemas.microsoft.com/office/drawing/2014/main" val="2238804727"/>
                    </a:ext>
                  </a:extLst>
                </a:gridCol>
                <a:gridCol w="905256">
                  <a:extLst>
                    <a:ext uri="{9D8B030D-6E8A-4147-A177-3AD203B41FA5}">
                      <a16:colId xmlns:a16="http://schemas.microsoft.com/office/drawing/2014/main" val="2304109616"/>
                    </a:ext>
                  </a:extLst>
                </a:gridCol>
                <a:gridCol w="905256">
                  <a:extLst>
                    <a:ext uri="{9D8B030D-6E8A-4147-A177-3AD203B41FA5}">
                      <a16:colId xmlns:a16="http://schemas.microsoft.com/office/drawing/2014/main" val="3799530570"/>
                    </a:ext>
                  </a:extLst>
                </a:gridCol>
                <a:gridCol w="905256">
                  <a:extLst>
                    <a:ext uri="{9D8B030D-6E8A-4147-A177-3AD203B41FA5}">
                      <a16:colId xmlns:a16="http://schemas.microsoft.com/office/drawing/2014/main" val="1722167856"/>
                    </a:ext>
                  </a:extLst>
                </a:gridCol>
                <a:gridCol w="905256">
                  <a:extLst>
                    <a:ext uri="{9D8B030D-6E8A-4147-A177-3AD203B41FA5}">
                      <a16:colId xmlns:a16="http://schemas.microsoft.com/office/drawing/2014/main" val="1497762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7864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- 2020-06-02 10:12:43</a:t>
                      </a:r>
                      <a:r>
                        <a:rPr kumimoji="0" lang="en-US" sz="1000" b="0" i="0" u="none" strike="noStrike" kern="1200" cap="none" spc="0" normalizeH="0" baseline="0" noProof="0">
                          <a:ln>
                            <a:noFill/>
                          </a:ln>
                          <a:solidFill>
                            <a:prstClr val="black"/>
                          </a:solidFill>
                          <a:effectLst/>
                          <a:uLnTx/>
                          <a:uFillTx/>
                          <a:latin typeface="+mn-lt"/>
                          <a:ea typeface="+mn-ea"/>
                          <a:cs typeface="+mn-cs"/>
                        </a:rPr>
                        <a:t>
 Tema resipi Buttercup kali ini adalah hidangan sampingan yang menyelerakan. Pastikan anda cuba resipinya dan nikmati bersama keluarga atau rakan-rakan!​
#ResipiButtercup​
Kentang Buttercup​
Bahan-bahan:​
4 sudu besar Buttercup​
900g kentang dipotong besar​
Secukup air untuk merebus kentang​
1 sudu besar minyak zaitun​
1 sudu kecil garam
Secukup garam dan serbuk lada hitam sebagai perasa​
​Arahan:​
1. Masukkan kentang dan air di dalam periuk. Tambahkan minyak zaitun dan garam dan rebus kentang sehingga empuk selama 15 minit.​
2. Buang air dari periuk dan masukkan Buttercup, garam, dan serbuk lada hitam.​
3. Gaul sebati dan sajikan panas-panas.​
Sumber: https://addapinch.com/buttered-potatoes-recipe/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6315572"/>
                  </a:ext>
                </a:extLst>
              </a:tr>
            </a:tbl>
          </a:graphicData>
        </a:graphic>
      </p:graphicFrame>
      <p:sp>
        <p:nvSpPr>
          <p:cNvPr id="4" name="Text Placeholder 3">
            <a:extLst>
              <a:ext uri="{FF2B5EF4-FFF2-40B4-BE49-F238E27FC236}">
                <a16:creationId xmlns:a16="http://schemas.microsoft.com/office/drawing/2014/main" id="{681ADFBF-1E53-4997-91EB-B79512F3333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49946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CB615-6B1E-4A4F-9CA0-52691B327ADF}"/>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0CDD226A-D3DC-4E10-A045-A7AD24315B6A}"/>
              </a:ext>
            </a:extLst>
          </p:cNvPr>
          <p:cNvGraphicFramePr>
            <a:graphicFrameLocks noGrp="1"/>
          </p:cNvGraphicFramePr>
          <p:nvPr>
            <p:ph type="chart" sz="quarter" idx="13"/>
            <p:extLst>
              <p:ext uri="{D42A27DB-BD31-4B8C-83A1-F6EECF244321}">
                <p14:modId xmlns:p14="http://schemas.microsoft.com/office/powerpoint/2010/main" val="3342518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C2C4BF-B3B6-43C7-B570-FAEA0E77127A}"/>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D74E1D28-401E-48E4-B436-82BAC7D640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4848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3A6B7-B40E-402B-B0B3-66EBEE8AC41B}"/>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76DFBB2D-5B02-451E-897C-5FC8AD0F9175}"/>
              </a:ext>
            </a:extLst>
          </p:cNvPr>
          <p:cNvGraphicFramePr>
            <a:graphicFrameLocks noGrp="1"/>
          </p:cNvGraphicFramePr>
          <p:nvPr>
            <p:ph type="chart" sz="quarter" idx="13"/>
            <p:extLst>
              <p:ext uri="{D42A27DB-BD31-4B8C-83A1-F6EECF244321}">
                <p14:modId xmlns:p14="http://schemas.microsoft.com/office/powerpoint/2010/main" val="388029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59B287-13B4-4E36-8B71-8D3C80E66CF3}"/>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ED599140-B8B3-4C76-97B6-203E2F1106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6137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D45EE-DAED-43BB-8BD7-5B78C1379AC7}"/>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A9A12F5A-836C-4680-B51F-3D87AEA2A470}"/>
              </a:ext>
            </a:extLst>
          </p:cNvPr>
          <p:cNvGraphicFramePr>
            <a:graphicFrameLocks noGrp="1"/>
          </p:cNvGraphicFramePr>
          <p:nvPr>
            <p:ph type="chart" sz="quarter" idx="13"/>
            <p:extLst>
              <p:ext uri="{D42A27DB-BD31-4B8C-83A1-F6EECF244321}">
                <p14:modId xmlns:p14="http://schemas.microsoft.com/office/powerpoint/2010/main" val="4242945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DB5C66-407D-406B-9989-E9AB2E5BAE98}"/>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A5EFCFAD-D12C-4DA5-96C1-3878C5894D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7997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0E649-DE4D-4795-A045-6AEAE6773E21}"/>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76440F76-02FE-4E20-AC7D-72C1F84E5E1E}"/>
              </a:ext>
            </a:extLst>
          </p:cNvPr>
          <p:cNvGraphicFramePr>
            <a:graphicFrameLocks noGrp="1"/>
          </p:cNvGraphicFramePr>
          <p:nvPr>
            <p:ph type="chart" sz="quarter" idx="13"/>
            <p:extLst>
              <p:ext uri="{D42A27DB-BD31-4B8C-83A1-F6EECF244321}">
                <p14:modId xmlns:p14="http://schemas.microsoft.com/office/powerpoint/2010/main" val="3291621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7E6ED6-A9B4-43D7-9AAE-7BB7EA2F2732}"/>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7F9B00EA-39B1-4D7F-A20E-137FF46B7B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97316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25F9E-A966-42C0-AAFB-FC2EED07297D}"/>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2A5C7918-A65F-4254-B3F1-2DD7E7E8D6D7}"/>
              </a:ext>
            </a:extLst>
          </p:cNvPr>
          <p:cNvGraphicFramePr>
            <a:graphicFrameLocks noGrp="1"/>
          </p:cNvGraphicFramePr>
          <p:nvPr>
            <p:ph type="tbl" sz="quarter" idx="13"/>
            <p:extLst>
              <p:ext uri="{D42A27DB-BD31-4B8C-83A1-F6EECF244321}">
                <p14:modId xmlns:p14="http://schemas.microsoft.com/office/powerpoint/2010/main" val="1697668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86134337"/>
                    </a:ext>
                  </a:extLst>
                </a:gridCol>
                <a:gridCol w="1645920">
                  <a:extLst>
                    <a:ext uri="{9D8B030D-6E8A-4147-A177-3AD203B41FA5}">
                      <a16:colId xmlns:a16="http://schemas.microsoft.com/office/drawing/2014/main" val="2315518776"/>
                    </a:ext>
                  </a:extLst>
                </a:gridCol>
                <a:gridCol w="1645920">
                  <a:extLst>
                    <a:ext uri="{9D8B030D-6E8A-4147-A177-3AD203B41FA5}">
                      <a16:colId xmlns:a16="http://schemas.microsoft.com/office/drawing/2014/main" val="1497822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26514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extLst>
                  <a:ext uri="{0D108BD9-81ED-4DB2-BD59-A6C34878D82A}">
                    <a16:rowId xmlns:a16="http://schemas.microsoft.com/office/drawing/2014/main" val="687137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extLst>
                  <a:ext uri="{0D108BD9-81ED-4DB2-BD59-A6C34878D82A}">
                    <a16:rowId xmlns:a16="http://schemas.microsoft.com/office/drawing/2014/main" val="969719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168377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397922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971389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1881663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724267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83171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177731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4229085769"/>
                  </a:ext>
                </a:extLst>
              </a:tr>
            </a:tbl>
          </a:graphicData>
        </a:graphic>
      </p:graphicFrame>
      <p:sp>
        <p:nvSpPr>
          <p:cNvPr id="4" name="Text Placeholder 3">
            <a:extLst>
              <a:ext uri="{FF2B5EF4-FFF2-40B4-BE49-F238E27FC236}">
                <a16:creationId xmlns:a16="http://schemas.microsoft.com/office/drawing/2014/main" id="{1EB2A67F-46E1-45B6-8882-14D5A448F97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5602531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A422C-FB89-4FDE-BE4F-C39148C48920}"/>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C2768EF7-7A57-4508-91CD-D3DDE92E2F98}"/>
              </a:ext>
            </a:extLst>
          </p:cNvPr>
          <p:cNvGraphicFramePr>
            <a:graphicFrameLocks noGrp="1"/>
          </p:cNvGraphicFramePr>
          <p:nvPr>
            <p:ph type="tbl" sz="quarter" idx="13"/>
            <p:extLst>
              <p:ext uri="{D42A27DB-BD31-4B8C-83A1-F6EECF244321}">
                <p14:modId xmlns:p14="http://schemas.microsoft.com/office/powerpoint/2010/main" val="260470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23059343"/>
                    </a:ext>
                  </a:extLst>
                </a:gridCol>
                <a:gridCol w="1645920">
                  <a:extLst>
                    <a:ext uri="{9D8B030D-6E8A-4147-A177-3AD203B41FA5}">
                      <a16:colId xmlns:a16="http://schemas.microsoft.com/office/drawing/2014/main" val="3962095186"/>
                    </a:ext>
                  </a:extLst>
                </a:gridCol>
                <a:gridCol w="1645920">
                  <a:extLst>
                    <a:ext uri="{9D8B030D-6E8A-4147-A177-3AD203B41FA5}">
                      <a16:colId xmlns:a16="http://schemas.microsoft.com/office/drawing/2014/main" val="1533080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86390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950291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24793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4289773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495844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2207585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802067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41679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393343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646096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976959679"/>
                  </a:ext>
                </a:extLst>
              </a:tr>
            </a:tbl>
          </a:graphicData>
        </a:graphic>
      </p:graphicFrame>
      <p:sp>
        <p:nvSpPr>
          <p:cNvPr id="4" name="Text Placeholder 3">
            <a:extLst>
              <a:ext uri="{FF2B5EF4-FFF2-40B4-BE49-F238E27FC236}">
                <a16:creationId xmlns:a16="http://schemas.microsoft.com/office/drawing/2014/main" id="{7E85A924-D823-461E-B26A-0695D6C15A4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329142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0A506-EE33-44CC-A75B-5156D1E14400}"/>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0B8F2786-8543-4AF7-BDDA-A2ED557FE674}"/>
              </a:ext>
            </a:extLst>
          </p:cNvPr>
          <p:cNvGraphicFramePr>
            <a:graphicFrameLocks noGrp="1"/>
          </p:cNvGraphicFramePr>
          <p:nvPr>
            <p:ph type="tbl" sz="quarter" idx="13"/>
            <p:extLst>
              <p:ext uri="{D42A27DB-BD31-4B8C-83A1-F6EECF244321}">
                <p14:modId xmlns:p14="http://schemas.microsoft.com/office/powerpoint/2010/main" val="2240144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4180309"/>
                    </a:ext>
                  </a:extLst>
                </a:gridCol>
                <a:gridCol w="1645920">
                  <a:extLst>
                    <a:ext uri="{9D8B030D-6E8A-4147-A177-3AD203B41FA5}">
                      <a16:colId xmlns:a16="http://schemas.microsoft.com/office/drawing/2014/main" val="215149482"/>
                    </a:ext>
                  </a:extLst>
                </a:gridCol>
                <a:gridCol w="1645920">
                  <a:extLst>
                    <a:ext uri="{9D8B030D-6E8A-4147-A177-3AD203B41FA5}">
                      <a16:colId xmlns:a16="http://schemas.microsoft.com/office/drawing/2014/main" val="751240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442040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518537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10584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94746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754330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131860463"/>
                  </a:ext>
                </a:extLst>
              </a:tr>
            </a:tbl>
          </a:graphicData>
        </a:graphic>
      </p:graphicFrame>
      <p:sp>
        <p:nvSpPr>
          <p:cNvPr id="4" name="Text Placeholder 3">
            <a:extLst>
              <a:ext uri="{FF2B5EF4-FFF2-40B4-BE49-F238E27FC236}">
                <a16:creationId xmlns:a16="http://schemas.microsoft.com/office/drawing/2014/main" id="{E595447E-E308-4B85-BF9C-47F9A545598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14426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F5461-971A-4E21-9EE7-CFD1B1CA4C98}"/>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474C6DC0-92D7-428F-B0A2-7AFDA9C022DA}"/>
              </a:ext>
            </a:extLst>
          </p:cNvPr>
          <p:cNvGraphicFramePr>
            <a:graphicFrameLocks noGrp="1"/>
          </p:cNvGraphicFramePr>
          <p:nvPr>
            <p:ph type="chart" sz="quarter" idx="13"/>
            <p:extLst>
              <p:ext uri="{D42A27DB-BD31-4B8C-83A1-F6EECF244321}">
                <p14:modId xmlns:p14="http://schemas.microsoft.com/office/powerpoint/2010/main" val="1677126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4CE206-F0D9-4ED2-A408-A790A782E53E}"/>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D11FDFD6-E3EA-4FDB-A2CA-A31CCC190B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3702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36741-1A32-4316-A21A-6259722DE1A5}"/>
              </a:ext>
            </a:extLst>
          </p:cNvPr>
          <p:cNvSpPr>
            <a:spLocks noGrp="1"/>
          </p:cNvSpPr>
          <p:nvPr>
            <p:ph type="title"/>
          </p:nvPr>
        </p:nvSpPr>
        <p:spPr/>
        <p:txBody>
          <a:bodyPr/>
          <a:lstStyle/>
          <a:p>
            <a:r>
              <a:rPr lang="en-US"/>
              <a:t>Facebook Own Posts Table | Buttercup Malaysia - 1 of 21</a:t>
            </a:r>
          </a:p>
        </p:txBody>
      </p:sp>
      <p:graphicFrame>
        <p:nvGraphicFramePr>
          <p:cNvPr id="5" name="Table Placeholder 4">
            <a:extLst>
              <a:ext uri="{FF2B5EF4-FFF2-40B4-BE49-F238E27FC236}">
                <a16:creationId xmlns:a16="http://schemas.microsoft.com/office/drawing/2014/main" id="{CAF50298-1C59-4525-B753-0DCDDF375BA7}"/>
              </a:ext>
            </a:extLst>
          </p:cNvPr>
          <p:cNvGraphicFramePr>
            <a:graphicFrameLocks noGrp="1"/>
          </p:cNvGraphicFramePr>
          <p:nvPr>
            <p:ph type="tbl" sz="quarter" idx="13"/>
            <p:extLst>
              <p:ext uri="{D42A27DB-BD31-4B8C-83A1-F6EECF244321}">
                <p14:modId xmlns:p14="http://schemas.microsoft.com/office/powerpoint/2010/main" val="2734420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08525776"/>
                    </a:ext>
                  </a:extLst>
                </a:gridCol>
                <a:gridCol w="740664">
                  <a:extLst>
                    <a:ext uri="{9D8B030D-6E8A-4147-A177-3AD203B41FA5}">
                      <a16:colId xmlns:a16="http://schemas.microsoft.com/office/drawing/2014/main" val="4029884357"/>
                    </a:ext>
                  </a:extLst>
                </a:gridCol>
                <a:gridCol w="740664">
                  <a:extLst>
                    <a:ext uri="{9D8B030D-6E8A-4147-A177-3AD203B41FA5}">
                      <a16:colId xmlns:a16="http://schemas.microsoft.com/office/drawing/2014/main" val="1790661322"/>
                    </a:ext>
                  </a:extLst>
                </a:gridCol>
                <a:gridCol w="740664">
                  <a:extLst>
                    <a:ext uri="{9D8B030D-6E8A-4147-A177-3AD203B41FA5}">
                      <a16:colId xmlns:a16="http://schemas.microsoft.com/office/drawing/2014/main" val="903559620"/>
                    </a:ext>
                  </a:extLst>
                </a:gridCol>
                <a:gridCol w="740664">
                  <a:extLst>
                    <a:ext uri="{9D8B030D-6E8A-4147-A177-3AD203B41FA5}">
                      <a16:colId xmlns:a16="http://schemas.microsoft.com/office/drawing/2014/main" val="643758759"/>
                    </a:ext>
                  </a:extLst>
                </a:gridCol>
                <a:gridCol w="740664">
                  <a:extLst>
                    <a:ext uri="{9D8B030D-6E8A-4147-A177-3AD203B41FA5}">
                      <a16:colId xmlns:a16="http://schemas.microsoft.com/office/drawing/2014/main" val="3806702996"/>
                    </a:ext>
                  </a:extLst>
                </a:gridCol>
                <a:gridCol w="740664">
                  <a:extLst>
                    <a:ext uri="{9D8B030D-6E8A-4147-A177-3AD203B41FA5}">
                      <a16:colId xmlns:a16="http://schemas.microsoft.com/office/drawing/2014/main" val="3384806360"/>
                    </a:ext>
                  </a:extLst>
                </a:gridCol>
                <a:gridCol w="740664">
                  <a:extLst>
                    <a:ext uri="{9D8B030D-6E8A-4147-A177-3AD203B41FA5}">
                      <a16:colId xmlns:a16="http://schemas.microsoft.com/office/drawing/2014/main" val="4163038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84243"/>
                  </a:ext>
                </a:extLst>
              </a:tr>
            </a:tbl>
          </a:graphicData>
        </a:graphic>
      </p:graphicFrame>
      <p:sp>
        <p:nvSpPr>
          <p:cNvPr id="4" name="Text Placeholder 3">
            <a:extLst>
              <a:ext uri="{FF2B5EF4-FFF2-40B4-BE49-F238E27FC236}">
                <a16:creationId xmlns:a16="http://schemas.microsoft.com/office/drawing/2014/main" id="{EAB5EE6D-45B8-41A3-9C90-44018B845A3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110737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8A39C-EC7A-408B-947B-2A52C4386548}"/>
              </a:ext>
            </a:extLst>
          </p:cNvPr>
          <p:cNvSpPr>
            <a:spLocks noGrp="1"/>
          </p:cNvSpPr>
          <p:nvPr>
            <p:ph type="title"/>
          </p:nvPr>
        </p:nvSpPr>
        <p:spPr/>
        <p:txBody>
          <a:bodyPr/>
          <a:lstStyle/>
          <a:p>
            <a:r>
              <a:rPr lang="en-US"/>
              <a:t>Facebook Own Posts Table | Buttercup Malaysia - 2 of 21</a:t>
            </a:r>
          </a:p>
        </p:txBody>
      </p:sp>
      <p:graphicFrame>
        <p:nvGraphicFramePr>
          <p:cNvPr id="5" name="Table Placeholder 4">
            <a:extLst>
              <a:ext uri="{FF2B5EF4-FFF2-40B4-BE49-F238E27FC236}">
                <a16:creationId xmlns:a16="http://schemas.microsoft.com/office/drawing/2014/main" id="{F23C481B-5D11-4940-A7AF-249635C032BB}"/>
              </a:ext>
            </a:extLst>
          </p:cNvPr>
          <p:cNvGraphicFramePr>
            <a:graphicFrameLocks noGrp="1"/>
          </p:cNvGraphicFramePr>
          <p:nvPr>
            <p:ph type="tbl" sz="quarter" idx="13"/>
            <p:extLst>
              <p:ext uri="{D42A27DB-BD31-4B8C-83A1-F6EECF244321}">
                <p14:modId xmlns:p14="http://schemas.microsoft.com/office/powerpoint/2010/main" val="2508020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87930416"/>
                    </a:ext>
                  </a:extLst>
                </a:gridCol>
                <a:gridCol w="740664">
                  <a:extLst>
                    <a:ext uri="{9D8B030D-6E8A-4147-A177-3AD203B41FA5}">
                      <a16:colId xmlns:a16="http://schemas.microsoft.com/office/drawing/2014/main" val="2544871365"/>
                    </a:ext>
                  </a:extLst>
                </a:gridCol>
                <a:gridCol w="740664">
                  <a:extLst>
                    <a:ext uri="{9D8B030D-6E8A-4147-A177-3AD203B41FA5}">
                      <a16:colId xmlns:a16="http://schemas.microsoft.com/office/drawing/2014/main" val="3815881665"/>
                    </a:ext>
                  </a:extLst>
                </a:gridCol>
                <a:gridCol w="740664">
                  <a:extLst>
                    <a:ext uri="{9D8B030D-6E8A-4147-A177-3AD203B41FA5}">
                      <a16:colId xmlns:a16="http://schemas.microsoft.com/office/drawing/2014/main" val="1498092934"/>
                    </a:ext>
                  </a:extLst>
                </a:gridCol>
                <a:gridCol w="740664">
                  <a:extLst>
                    <a:ext uri="{9D8B030D-6E8A-4147-A177-3AD203B41FA5}">
                      <a16:colId xmlns:a16="http://schemas.microsoft.com/office/drawing/2014/main" val="803967816"/>
                    </a:ext>
                  </a:extLst>
                </a:gridCol>
                <a:gridCol w="740664">
                  <a:extLst>
                    <a:ext uri="{9D8B030D-6E8A-4147-A177-3AD203B41FA5}">
                      <a16:colId xmlns:a16="http://schemas.microsoft.com/office/drawing/2014/main" val="3176019284"/>
                    </a:ext>
                  </a:extLst>
                </a:gridCol>
                <a:gridCol w="740664">
                  <a:extLst>
                    <a:ext uri="{9D8B030D-6E8A-4147-A177-3AD203B41FA5}">
                      <a16:colId xmlns:a16="http://schemas.microsoft.com/office/drawing/2014/main" val="2588157598"/>
                    </a:ext>
                  </a:extLst>
                </a:gridCol>
                <a:gridCol w="740664">
                  <a:extLst>
                    <a:ext uri="{9D8B030D-6E8A-4147-A177-3AD203B41FA5}">
                      <a16:colId xmlns:a16="http://schemas.microsoft.com/office/drawing/2014/main" val="4042535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4373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- 2020-06-30 10:13:30</a:t>
                      </a:r>
                      <a:r>
                        <a:rPr kumimoji="0" lang="en-US" sz="1000" b="0" i="0" u="none" strike="noStrike" kern="1200" cap="none" spc="0" normalizeH="0" baseline="0" noProof="0">
                          <a:ln>
                            <a:noFill/>
                          </a:ln>
                          <a:solidFill>
                            <a:prstClr val="black"/>
                          </a:solidFill>
                          <a:effectLst/>
                          <a:uLnTx/>
                          <a:uFillTx/>
                          <a:latin typeface="+mn-lt"/>
                          <a:ea typeface="+mn-ea"/>
                          <a:cs typeface="+mn-cs"/>
                        </a:rPr>
                        <a:t>
 Jom cuba memasak ayam cara Vietnam!​
#ResipiButtercup​
Ayam Vietnam​
Bahan-bahan:​
80g Buttercup​
1.2kg ayam ​
120ml sos ikan Vietnam​
1/2 cawan jus limau nipis​
1 sudu besar cuka beras​
3 ½ sudu kecil gula kasar​
1 ¼ cawan tepung serba guna​
4 sudu kecil kanji jagung​
5g serbuk penaik​
4 ulas bawang putih​
4 biji cili padi​
2 batang serai​
3 helai daun bawang​
Minyak untuk menggoreng​
Arahan:​
1. Campurkan sos ikan bersama jus limau nipis, cuka beras, dan gula. Tuang ke atas ayam dan sebatikan. Tutup dan perap ayam di dalam peti sejuk selama 3 hingga 4 jam. ​
2. Campurkan tepung, kanji jagung, dan serbuk penaik. ​
3. Sediakan sayuran. Hiris nipis bawang putih. Potong cili kemudian buangkan bijinya dan potong kecil. Tumbuk batang serai dan potong halus. Potong daun bawang. ​
4. Panaskan minyak. Tuangkan campuran tepung ke dalam salutan ayam. Goreng ayam sehingga masak. Keringkan ayam dengan tisu dapur. ​
5. Buang minyak menggoreng tanpa membasuh kuali. Masukkan bawang putih kemudia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1947340"/>
                  </a:ext>
                </a:extLst>
              </a:tr>
            </a:tbl>
          </a:graphicData>
        </a:graphic>
      </p:graphicFrame>
      <p:sp>
        <p:nvSpPr>
          <p:cNvPr id="4" name="Text Placeholder 3">
            <a:extLst>
              <a:ext uri="{FF2B5EF4-FFF2-40B4-BE49-F238E27FC236}">
                <a16:creationId xmlns:a16="http://schemas.microsoft.com/office/drawing/2014/main" id="{A58C5B62-BDDE-43D7-8DD7-EEFC0640A6F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115409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9C6CD-5227-4354-9BC1-1E5C34227BE3}"/>
              </a:ext>
            </a:extLst>
          </p:cNvPr>
          <p:cNvSpPr>
            <a:spLocks noGrp="1"/>
          </p:cNvSpPr>
          <p:nvPr>
            <p:ph type="title"/>
          </p:nvPr>
        </p:nvSpPr>
        <p:spPr/>
        <p:txBody>
          <a:bodyPr/>
          <a:lstStyle/>
          <a:p>
            <a:r>
              <a:rPr lang="en-US"/>
              <a:t>Facebook Own Posts Table | Buttercup Malaysia - 3 of 21</a:t>
            </a:r>
          </a:p>
        </p:txBody>
      </p:sp>
      <p:graphicFrame>
        <p:nvGraphicFramePr>
          <p:cNvPr id="5" name="Table Placeholder 4">
            <a:extLst>
              <a:ext uri="{FF2B5EF4-FFF2-40B4-BE49-F238E27FC236}">
                <a16:creationId xmlns:a16="http://schemas.microsoft.com/office/drawing/2014/main" id="{1922A687-2BB6-4DBD-A455-66EF9180A39C}"/>
              </a:ext>
            </a:extLst>
          </p:cNvPr>
          <p:cNvGraphicFramePr>
            <a:graphicFrameLocks noGrp="1"/>
          </p:cNvGraphicFramePr>
          <p:nvPr>
            <p:ph type="tbl" sz="quarter" idx="13"/>
            <p:extLst>
              <p:ext uri="{D42A27DB-BD31-4B8C-83A1-F6EECF244321}">
                <p14:modId xmlns:p14="http://schemas.microsoft.com/office/powerpoint/2010/main" val="525188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05515789"/>
                    </a:ext>
                  </a:extLst>
                </a:gridCol>
                <a:gridCol w="740664">
                  <a:extLst>
                    <a:ext uri="{9D8B030D-6E8A-4147-A177-3AD203B41FA5}">
                      <a16:colId xmlns:a16="http://schemas.microsoft.com/office/drawing/2014/main" val="1682642442"/>
                    </a:ext>
                  </a:extLst>
                </a:gridCol>
                <a:gridCol w="740664">
                  <a:extLst>
                    <a:ext uri="{9D8B030D-6E8A-4147-A177-3AD203B41FA5}">
                      <a16:colId xmlns:a16="http://schemas.microsoft.com/office/drawing/2014/main" val="17438582"/>
                    </a:ext>
                  </a:extLst>
                </a:gridCol>
                <a:gridCol w="740664">
                  <a:extLst>
                    <a:ext uri="{9D8B030D-6E8A-4147-A177-3AD203B41FA5}">
                      <a16:colId xmlns:a16="http://schemas.microsoft.com/office/drawing/2014/main" val="3275728571"/>
                    </a:ext>
                  </a:extLst>
                </a:gridCol>
                <a:gridCol w="740664">
                  <a:extLst>
                    <a:ext uri="{9D8B030D-6E8A-4147-A177-3AD203B41FA5}">
                      <a16:colId xmlns:a16="http://schemas.microsoft.com/office/drawing/2014/main" val="3114869049"/>
                    </a:ext>
                  </a:extLst>
                </a:gridCol>
                <a:gridCol w="740664">
                  <a:extLst>
                    <a:ext uri="{9D8B030D-6E8A-4147-A177-3AD203B41FA5}">
                      <a16:colId xmlns:a16="http://schemas.microsoft.com/office/drawing/2014/main" val="186210298"/>
                    </a:ext>
                  </a:extLst>
                </a:gridCol>
                <a:gridCol w="740664">
                  <a:extLst>
                    <a:ext uri="{9D8B030D-6E8A-4147-A177-3AD203B41FA5}">
                      <a16:colId xmlns:a16="http://schemas.microsoft.com/office/drawing/2014/main" val="1221628310"/>
                    </a:ext>
                  </a:extLst>
                </a:gridCol>
                <a:gridCol w="740664">
                  <a:extLst>
                    <a:ext uri="{9D8B030D-6E8A-4147-A177-3AD203B41FA5}">
                      <a16:colId xmlns:a16="http://schemas.microsoft.com/office/drawing/2014/main" val="3368480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9527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- 2020-06-28 12:11:54</a:t>
                      </a:r>
                      <a:r>
                        <a:rPr kumimoji="0" lang="en-US" sz="1000" b="0" i="0" u="none" strike="noStrike" kern="1200" cap="none" spc="0" normalizeH="0" baseline="0" noProof="0">
                          <a:ln>
                            <a:noFill/>
                          </a:ln>
                          <a:solidFill>
                            <a:prstClr val="black"/>
                          </a:solidFill>
                          <a:effectLst/>
                          <a:uLnTx/>
                          <a:uFillTx/>
                          <a:latin typeface="+mn-lt"/>
                          <a:ea typeface="+mn-ea"/>
                          <a:cs typeface="+mn-cs"/>
                        </a:rPr>
                        <a:t>
 Ada yang gemarkan daun bawang kucai di sini? Rupa-rupanya, ada cara istimewa untuk memasak daun bawang kucai!​
#ResipiButtercup​
Daun Bawang Kucai Buttercup ​
Bahan-bahan:​
50g Buttercup​
1.8kg daun bawang kucai​
Perasa secukupnya (garam dan lada atau bahan perasa lain)​
Daun thyme
Arahan:​​
1. Potong daun bawang kucai dari atas ke bawah dan cuci dengan air. Potong nipis dan simpan di dalam peti sejuk sehari sebelum memasak. ​
2. Panaskan Buttercup, masukkan daun bawang kucai dan perasa, dan masak selama 15 minit sehingga lembut.​
3. Taburkan daun thyme dan siap.​
​Sumber: https://www.bbcgoodfood.com/recipes/buttered-leeks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1719717"/>
                  </a:ext>
                </a:extLst>
              </a:tr>
            </a:tbl>
          </a:graphicData>
        </a:graphic>
      </p:graphicFrame>
      <p:sp>
        <p:nvSpPr>
          <p:cNvPr id="4" name="Text Placeholder 3">
            <a:extLst>
              <a:ext uri="{FF2B5EF4-FFF2-40B4-BE49-F238E27FC236}">
                <a16:creationId xmlns:a16="http://schemas.microsoft.com/office/drawing/2014/main" id="{299C08D9-4F79-4204-9A5D-6EE8AB9DF39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561787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891A9-298C-4282-8212-8A939FCB52F4}"/>
              </a:ext>
            </a:extLst>
          </p:cNvPr>
          <p:cNvSpPr>
            <a:spLocks noGrp="1"/>
          </p:cNvSpPr>
          <p:nvPr>
            <p:ph type="title"/>
          </p:nvPr>
        </p:nvSpPr>
        <p:spPr/>
        <p:txBody>
          <a:bodyPr/>
          <a:lstStyle/>
          <a:p>
            <a:r>
              <a:rPr lang="en-US"/>
              <a:t>Facebook Own Posts Table | Buttercup Malaysia - 4 of 21</a:t>
            </a:r>
          </a:p>
        </p:txBody>
      </p:sp>
      <p:graphicFrame>
        <p:nvGraphicFramePr>
          <p:cNvPr id="5" name="Table Placeholder 4">
            <a:extLst>
              <a:ext uri="{FF2B5EF4-FFF2-40B4-BE49-F238E27FC236}">
                <a16:creationId xmlns:a16="http://schemas.microsoft.com/office/drawing/2014/main" id="{4ED7C670-E04E-47EF-9A53-AB96DDE1264D}"/>
              </a:ext>
            </a:extLst>
          </p:cNvPr>
          <p:cNvGraphicFramePr>
            <a:graphicFrameLocks noGrp="1"/>
          </p:cNvGraphicFramePr>
          <p:nvPr>
            <p:ph type="tbl" sz="quarter" idx="13"/>
            <p:extLst>
              <p:ext uri="{D42A27DB-BD31-4B8C-83A1-F6EECF244321}">
                <p14:modId xmlns:p14="http://schemas.microsoft.com/office/powerpoint/2010/main" val="3095204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08219935"/>
                    </a:ext>
                  </a:extLst>
                </a:gridCol>
                <a:gridCol w="740664">
                  <a:extLst>
                    <a:ext uri="{9D8B030D-6E8A-4147-A177-3AD203B41FA5}">
                      <a16:colId xmlns:a16="http://schemas.microsoft.com/office/drawing/2014/main" val="1849579598"/>
                    </a:ext>
                  </a:extLst>
                </a:gridCol>
                <a:gridCol w="740664">
                  <a:extLst>
                    <a:ext uri="{9D8B030D-6E8A-4147-A177-3AD203B41FA5}">
                      <a16:colId xmlns:a16="http://schemas.microsoft.com/office/drawing/2014/main" val="3457960220"/>
                    </a:ext>
                  </a:extLst>
                </a:gridCol>
                <a:gridCol w="740664">
                  <a:extLst>
                    <a:ext uri="{9D8B030D-6E8A-4147-A177-3AD203B41FA5}">
                      <a16:colId xmlns:a16="http://schemas.microsoft.com/office/drawing/2014/main" val="1491668365"/>
                    </a:ext>
                  </a:extLst>
                </a:gridCol>
                <a:gridCol w="740664">
                  <a:extLst>
                    <a:ext uri="{9D8B030D-6E8A-4147-A177-3AD203B41FA5}">
                      <a16:colId xmlns:a16="http://schemas.microsoft.com/office/drawing/2014/main" val="882712886"/>
                    </a:ext>
                  </a:extLst>
                </a:gridCol>
                <a:gridCol w="740664">
                  <a:extLst>
                    <a:ext uri="{9D8B030D-6E8A-4147-A177-3AD203B41FA5}">
                      <a16:colId xmlns:a16="http://schemas.microsoft.com/office/drawing/2014/main" val="2028105695"/>
                    </a:ext>
                  </a:extLst>
                </a:gridCol>
                <a:gridCol w="740664">
                  <a:extLst>
                    <a:ext uri="{9D8B030D-6E8A-4147-A177-3AD203B41FA5}">
                      <a16:colId xmlns:a16="http://schemas.microsoft.com/office/drawing/2014/main" val="4064217638"/>
                    </a:ext>
                  </a:extLst>
                </a:gridCol>
                <a:gridCol w="740664">
                  <a:extLst>
                    <a:ext uri="{9D8B030D-6E8A-4147-A177-3AD203B41FA5}">
                      <a16:colId xmlns:a16="http://schemas.microsoft.com/office/drawing/2014/main" val="2735787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6797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- 2020-06-26 10:10:36</a:t>
                      </a:r>
                      <a:r>
                        <a:rPr kumimoji="0" lang="en-US" sz="1000" b="0" i="0" u="none" strike="noStrike" kern="1200" cap="none" spc="0" normalizeH="0" baseline="0" noProof="0">
                          <a:ln>
                            <a:noFill/>
                          </a:ln>
                          <a:solidFill>
                            <a:prstClr val="black"/>
                          </a:solidFill>
                          <a:effectLst/>
                          <a:uLnTx/>
                          <a:uFillTx/>
                          <a:latin typeface="+mn-lt"/>
                          <a:ea typeface="+mn-ea"/>
                          <a:cs typeface="+mn-cs"/>
                        </a:rPr>
                        <a:t>
 Sayur kubis anda akan bertambah sedap apabila dimasak dengan Buttercup!​
#ResipiButtercup​
Kubis Masak Kicap Buttercup​
Bahan-bahan:​
3 sudu besar Buttercup​
340g kubis​
1 sudu besar kicap​
3 sudu besar air​
1 sudu besar bijan
Arahan:​
1. Cairkan 2 sudu besar Buttercup di dalam kuali. ​
2. Masukkan kubis dan masak selama 3 minit. ​
3. Masukkan kicap dan air dan masak lagi 3 minit sehingga kubis lembut. ​
4. Masukkan baki 1 sudu besar Buttercup.​
5. Hidang di dalam pinggan bersama taburan bijan.​
Sumber: https://www.foodandwine.com/recipes/soy-sauce-butter-cabbage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0184901"/>
                  </a:ext>
                </a:extLst>
              </a:tr>
            </a:tbl>
          </a:graphicData>
        </a:graphic>
      </p:graphicFrame>
      <p:sp>
        <p:nvSpPr>
          <p:cNvPr id="4" name="Text Placeholder 3">
            <a:extLst>
              <a:ext uri="{FF2B5EF4-FFF2-40B4-BE49-F238E27FC236}">
                <a16:creationId xmlns:a16="http://schemas.microsoft.com/office/drawing/2014/main" id="{60278FC8-7393-47CD-A6E6-36D9ADE2DC6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5474234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DDFEF-692C-407C-8D77-73BACD82D2D1}"/>
              </a:ext>
            </a:extLst>
          </p:cNvPr>
          <p:cNvSpPr>
            <a:spLocks noGrp="1"/>
          </p:cNvSpPr>
          <p:nvPr>
            <p:ph type="title"/>
          </p:nvPr>
        </p:nvSpPr>
        <p:spPr/>
        <p:txBody>
          <a:bodyPr/>
          <a:lstStyle/>
          <a:p>
            <a:r>
              <a:rPr lang="en-US"/>
              <a:t>Facebook Own Posts Table | Buttercup Malaysia - 5 of 21</a:t>
            </a:r>
          </a:p>
        </p:txBody>
      </p:sp>
      <p:graphicFrame>
        <p:nvGraphicFramePr>
          <p:cNvPr id="5" name="Table Placeholder 4">
            <a:extLst>
              <a:ext uri="{FF2B5EF4-FFF2-40B4-BE49-F238E27FC236}">
                <a16:creationId xmlns:a16="http://schemas.microsoft.com/office/drawing/2014/main" id="{4BAB21CB-1E37-477D-8C56-012ADD054E4A}"/>
              </a:ext>
            </a:extLst>
          </p:cNvPr>
          <p:cNvGraphicFramePr>
            <a:graphicFrameLocks noGrp="1"/>
          </p:cNvGraphicFramePr>
          <p:nvPr>
            <p:ph type="tbl" sz="quarter" idx="13"/>
            <p:extLst>
              <p:ext uri="{D42A27DB-BD31-4B8C-83A1-F6EECF244321}">
                <p14:modId xmlns:p14="http://schemas.microsoft.com/office/powerpoint/2010/main" val="357900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48561069"/>
                    </a:ext>
                  </a:extLst>
                </a:gridCol>
                <a:gridCol w="740664">
                  <a:extLst>
                    <a:ext uri="{9D8B030D-6E8A-4147-A177-3AD203B41FA5}">
                      <a16:colId xmlns:a16="http://schemas.microsoft.com/office/drawing/2014/main" val="1888378472"/>
                    </a:ext>
                  </a:extLst>
                </a:gridCol>
                <a:gridCol w="740664">
                  <a:extLst>
                    <a:ext uri="{9D8B030D-6E8A-4147-A177-3AD203B41FA5}">
                      <a16:colId xmlns:a16="http://schemas.microsoft.com/office/drawing/2014/main" val="3468539996"/>
                    </a:ext>
                  </a:extLst>
                </a:gridCol>
                <a:gridCol w="740664">
                  <a:extLst>
                    <a:ext uri="{9D8B030D-6E8A-4147-A177-3AD203B41FA5}">
                      <a16:colId xmlns:a16="http://schemas.microsoft.com/office/drawing/2014/main" val="1217207663"/>
                    </a:ext>
                  </a:extLst>
                </a:gridCol>
                <a:gridCol w="740664">
                  <a:extLst>
                    <a:ext uri="{9D8B030D-6E8A-4147-A177-3AD203B41FA5}">
                      <a16:colId xmlns:a16="http://schemas.microsoft.com/office/drawing/2014/main" val="1952478499"/>
                    </a:ext>
                  </a:extLst>
                </a:gridCol>
                <a:gridCol w="740664">
                  <a:extLst>
                    <a:ext uri="{9D8B030D-6E8A-4147-A177-3AD203B41FA5}">
                      <a16:colId xmlns:a16="http://schemas.microsoft.com/office/drawing/2014/main" val="4041212394"/>
                    </a:ext>
                  </a:extLst>
                </a:gridCol>
                <a:gridCol w="740664">
                  <a:extLst>
                    <a:ext uri="{9D8B030D-6E8A-4147-A177-3AD203B41FA5}">
                      <a16:colId xmlns:a16="http://schemas.microsoft.com/office/drawing/2014/main" val="3299923766"/>
                    </a:ext>
                  </a:extLst>
                </a:gridCol>
                <a:gridCol w="740664">
                  <a:extLst>
                    <a:ext uri="{9D8B030D-6E8A-4147-A177-3AD203B41FA5}">
                      <a16:colId xmlns:a16="http://schemas.microsoft.com/office/drawing/2014/main" val="1877486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9203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- 2020-06-24 10:09:20</a:t>
                      </a:r>
                      <a:r>
                        <a:rPr kumimoji="0" lang="en-US" sz="1000" b="0" i="0" u="none" strike="noStrike" kern="1200" cap="none" spc="0" normalizeH="0" baseline="0" noProof="0">
                          <a:ln>
                            <a:noFill/>
                          </a:ln>
                          <a:solidFill>
                            <a:prstClr val="black"/>
                          </a:solidFill>
                          <a:effectLst/>
                          <a:uLnTx/>
                          <a:uFillTx/>
                          <a:latin typeface="+mn-lt"/>
                          <a:ea typeface="+mn-ea"/>
                          <a:cs typeface="+mn-cs"/>
                        </a:rPr>
                        <a:t>
 Senang sahaja hendak buat ayam madu Buttercup yang manis berlemak ini!​
#ResipiButtercup​
Ayam Madu Buttercup​
Bahan-bahan:​
3 sudu besar Buttercup​
1 sudu kecil minyak zaitun​
453g ayam tanpa tulang ​
Secukup rasa garam dan lada ​
2 ½ sudu besar madu​
1 ulas bawang putih, cincang​
1 ½ sudu besar cuka epal
Arahan:​
1. Panaskan minyak bersama 1 sudu besar Buttercup di dalam kuali. ​
2. Masukkan ayam dan taburkan garam serta lada. Masak sehingga ayam berwarna putih.​
3. Masukkan semua bahan lain dan biarkan mendidih. Gaul ayam agar sebati dengan salutan. ​
4. Hidang bersama kentang putar.​
Sumber: https://realhousemoms.com/honey-butter-chicken/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6798555"/>
                  </a:ext>
                </a:extLst>
              </a:tr>
            </a:tbl>
          </a:graphicData>
        </a:graphic>
      </p:graphicFrame>
      <p:sp>
        <p:nvSpPr>
          <p:cNvPr id="4" name="Text Placeholder 3">
            <a:extLst>
              <a:ext uri="{FF2B5EF4-FFF2-40B4-BE49-F238E27FC236}">
                <a16:creationId xmlns:a16="http://schemas.microsoft.com/office/drawing/2014/main" id="{43AF263F-E66A-4182-B3F8-318FA81CB81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874317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8043B-C720-4636-B06F-A7D3258F51FB}"/>
              </a:ext>
            </a:extLst>
          </p:cNvPr>
          <p:cNvSpPr>
            <a:spLocks noGrp="1"/>
          </p:cNvSpPr>
          <p:nvPr>
            <p:ph type="title"/>
          </p:nvPr>
        </p:nvSpPr>
        <p:spPr/>
        <p:txBody>
          <a:bodyPr/>
          <a:lstStyle/>
          <a:p>
            <a:r>
              <a:rPr lang="en-US"/>
              <a:t>Facebook Own Posts Table | Buttercup Malaysia - 6 of 21</a:t>
            </a:r>
          </a:p>
        </p:txBody>
      </p:sp>
      <p:graphicFrame>
        <p:nvGraphicFramePr>
          <p:cNvPr id="5" name="Table Placeholder 4">
            <a:extLst>
              <a:ext uri="{FF2B5EF4-FFF2-40B4-BE49-F238E27FC236}">
                <a16:creationId xmlns:a16="http://schemas.microsoft.com/office/drawing/2014/main" id="{E2D2D6E3-7DFA-449A-9EF1-A4A467BCF15F}"/>
              </a:ext>
            </a:extLst>
          </p:cNvPr>
          <p:cNvGraphicFramePr>
            <a:graphicFrameLocks noGrp="1"/>
          </p:cNvGraphicFramePr>
          <p:nvPr>
            <p:ph type="tbl" sz="quarter" idx="13"/>
            <p:extLst>
              <p:ext uri="{D42A27DB-BD31-4B8C-83A1-F6EECF244321}">
                <p14:modId xmlns:p14="http://schemas.microsoft.com/office/powerpoint/2010/main" val="2226256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92495470"/>
                    </a:ext>
                  </a:extLst>
                </a:gridCol>
                <a:gridCol w="740664">
                  <a:extLst>
                    <a:ext uri="{9D8B030D-6E8A-4147-A177-3AD203B41FA5}">
                      <a16:colId xmlns:a16="http://schemas.microsoft.com/office/drawing/2014/main" val="911362036"/>
                    </a:ext>
                  </a:extLst>
                </a:gridCol>
                <a:gridCol w="740664">
                  <a:extLst>
                    <a:ext uri="{9D8B030D-6E8A-4147-A177-3AD203B41FA5}">
                      <a16:colId xmlns:a16="http://schemas.microsoft.com/office/drawing/2014/main" val="2187755173"/>
                    </a:ext>
                  </a:extLst>
                </a:gridCol>
                <a:gridCol w="740664">
                  <a:extLst>
                    <a:ext uri="{9D8B030D-6E8A-4147-A177-3AD203B41FA5}">
                      <a16:colId xmlns:a16="http://schemas.microsoft.com/office/drawing/2014/main" val="3820342976"/>
                    </a:ext>
                  </a:extLst>
                </a:gridCol>
                <a:gridCol w="740664">
                  <a:extLst>
                    <a:ext uri="{9D8B030D-6E8A-4147-A177-3AD203B41FA5}">
                      <a16:colId xmlns:a16="http://schemas.microsoft.com/office/drawing/2014/main" val="1306206757"/>
                    </a:ext>
                  </a:extLst>
                </a:gridCol>
                <a:gridCol w="740664">
                  <a:extLst>
                    <a:ext uri="{9D8B030D-6E8A-4147-A177-3AD203B41FA5}">
                      <a16:colId xmlns:a16="http://schemas.microsoft.com/office/drawing/2014/main" val="724530127"/>
                    </a:ext>
                  </a:extLst>
                </a:gridCol>
                <a:gridCol w="740664">
                  <a:extLst>
                    <a:ext uri="{9D8B030D-6E8A-4147-A177-3AD203B41FA5}">
                      <a16:colId xmlns:a16="http://schemas.microsoft.com/office/drawing/2014/main" val="2686112724"/>
                    </a:ext>
                  </a:extLst>
                </a:gridCol>
                <a:gridCol w="740664">
                  <a:extLst>
                    <a:ext uri="{9D8B030D-6E8A-4147-A177-3AD203B41FA5}">
                      <a16:colId xmlns:a16="http://schemas.microsoft.com/office/drawing/2014/main" val="2743191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8508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- 2020-06-22 14:29:02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573643"/>
                  </a:ext>
                </a:extLst>
              </a:tr>
            </a:tbl>
          </a:graphicData>
        </a:graphic>
      </p:graphicFrame>
      <p:sp>
        <p:nvSpPr>
          <p:cNvPr id="4" name="Text Placeholder 3">
            <a:extLst>
              <a:ext uri="{FF2B5EF4-FFF2-40B4-BE49-F238E27FC236}">
                <a16:creationId xmlns:a16="http://schemas.microsoft.com/office/drawing/2014/main" id="{83A29F02-8902-456A-9176-0AE93FD2EE8E}"/>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469378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A809A-DB70-4F51-BBCF-08BBA7E71841}"/>
              </a:ext>
            </a:extLst>
          </p:cNvPr>
          <p:cNvSpPr>
            <a:spLocks noGrp="1"/>
          </p:cNvSpPr>
          <p:nvPr>
            <p:ph type="title"/>
          </p:nvPr>
        </p:nvSpPr>
        <p:spPr/>
        <p:txBody>
          <a:bodyPr/>
          <a:lstStyle/>
          <a:p>
            <a:r>
              <a:rPr lang="en-US"/>
              <a:t>Facebook Own Posts Table | Buttercup Malaysia - 7 of 21</a:t>
            </a:r>
          </a:p>
        </p:txBody>
      </p:sp>
      <p:graphicFrame>
        <p:nvGraphicFramePr>
          <p:cNvPr id="5" name="Table Placeholder 4">
            <a:extLst>
              <a:ext uri="{FF2B5EF4-FFF2-40B4-BE49-F238E27FC236}">
                <a16:creationId xmlns:a16="http://schemas.microsoft.com/office/drawing/2014/main" id="{002F5169-9581-4D46-8F8D-552D8B2E42F9}"/>
              </a:ext>
            </a:extLst>
          </p:cNvPr>
          <p:cNvGraphicFramePr>
            <a:graphicFrameLocks noGrp="1"/>
          </p:cNvGraphicFramePr>
          <p:nvPr>
            <p:ph type="tbl" sz="quarter" idx="13"/>
            <p:extLst>
              <p:ext uri="{D42A27DB-BD31-4B8C-83A1-F6EECF244321}">
                <p14:modId xmlns:p14="http://schemas.microsoft.com/office/powerpoint/2010/main" val="491223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42427335"/>
                    </a:ext>
                  </a:extLst>
                </a:gridCol>
                <a:gridCol w="740664">
                  <a:extLst>
                    <a:ext uri="{9D8B030D-6E8A-4147-A177-3AD203B41FA5}">
                      <a16:colId xmlns:a16="http://schemas.microsoft.com/office/drawing/2014/main" val="3348315424"/>
                    </a:ext>
                  </a:extLst>
                </a:gridCol>
                <a:gridCol w="740664">
                  <a:extLst>
                    <a:ext uri="{9D8B030D-6E8A-4147-A177-3AD203B41FA5}">
                      <a16:colId xmlns:a16="http://schemas.microsoft.com/office/drawing/2014/main" val="1899226396"/>
                    </a:ext>
                  </a:extLst>
                </a:gridCol>
                <a:gridCol w="740664">
                  <a:extLst>
                    <a:ext uri="{9D8B030D-6E8A-4147-A177-3AD203B41FA5}">
                      <a16:colId xmlns:a16="http://schemas.microsoft.com/office/drawing/2014/main" val="279569330"/>
                    </a:ext>
                  </a:extLst>
                </a:gridCol>
                <a:gridCol w="740664">
                  <a:extLst>
                    <a:ext uri="{9D8B030D-6E8A-4147-A177-3AD203B41FA5}">
                      <a16:colId xmlns:a16="http://schemas.microsoft.com/office/drawing/2014/main" val="771881876"/>
                    </a:ext>
                  </a:extLst>
                </a:gridCol>
                <a:gridCol w="740664">
                  <a:extLst>
                    <a:ext uri="{9D8B030D-6E8A-4147-A177-3AD203B41FA5}">
                      <a16:colId xmlns:a16="http://schemas.microsoft.com/office/drawing/2014/main" val="1255777396"/>
                    </a:ext>
                  </a:extLst>
                </a:gridCol>
                <a:gridCol w="740664">
                  <a:extLst>
                    <a:ext uri="{9D8B030D-6E8A-4147-A177-3AD203B41FA5}">
                      <a16:colId xmlns:a16="http://schemas.microsoft.com/office/drawing/2014/main" val="1914058774"/>
                    </a:ext>
                  </a:extLst>
                </a:gridCol>
                <a:gridCol w="740664">
                  <a:extLst>
                    <a:ext uri="{9D8B030D-6E8A-4147-A177-3AD203B41FA5}">
                      <a16:colId xmlns:a16="http://schemas.microsoft.com/office/drawing/2014/main" val="3711689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0491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- 2020-06-22 10:07:54</a:t>
                      </a:r>
                      <a:r>
                        <a:rPr kumimoji="0" lang="en-US" sz="1000" b="0" i="0" u="none" strike="noStrike" kern="1200" cap="none" spc="0" normalizeH="0" baseline="0" noProof="0">
                          <a:ln>
                            <a:noFill/>
                          </a:ln>
                          <a:solidFill>
                            <a:prstClr val="black"/>
                          </a:solidFill>
                          <a:effectLst/>
                          <a:uLnTx/>
                          <a:uFillTx/>
                          <a:latin typeface="+mn-lt"/>
                          <a:ea typeface="+mn-ea"/>
                          <a:cs typeface="+mn-cs"/>
                        </a:rPr>
                        <a:t>
 Untuk pelbagaikan hidangan sayuran anda, cuba resipi parsnip bakar ini. ​
#ResipiButtercup​
Parsnip Bakar​
Bahan-bahan:​
2 sudu besar Buttercup​
907g parsnip dipotong halus​
4 sudu kecil minyak zaitun​
1 sudu kecil garam kosher​
15-20 daun sage​
Arahan:​
1. Panaskan ketuhar ke 190°C. ​
2. Gaulkan parsnip, minyak, zaitun dan garam di dalam dulang pembakar.​
3. Bakar parsnip selama 20 minit. Tuangkan ke dalam pinggan setelah masak.​
4. Masak Buttercup bersama daun sage selama 3 minit. ​
5. Tuangkan ke atas parsnip di dalam pinggan dan hidang. ​
Sumber: https://tarateaspoon.com/roast-parsnips-with-sage-butter/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35209118"/>
                  </a:ext>
                </a:extLst>
              </a:tr>
            </a:tbl>
          </a:graphicData>
        </a:graphic>
      </p:graphicFrame>
      <p:sp>
        <p:nvSpPr>
          <p:cNvPr id="4" name="Text Placeholder 3">
            <a:extLst>
              <a:ext uri="{FF2B5EF4-FFF2-40B4-BE49-F238E27FC236}">
                <a16:creationId xmlns:a16="http://schemas.microsoft.com/office/drawing/2014/main" id="{CB07E5FE-D006-4D66-B35B-176E6E8914C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5052226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ED3CE-628D-4DB2-A038-DAC80CD8AF7E}"/>
              </a:ext>
            </a:extLst>
          </p:cNvPr>
          <p:cNvSpPr>
            <a:spLocks noGrp="1"/>
          </p:cNvSpPr>
          <p:nvPr>
            <p:ph type="title"/>
          </p:nvPr>
        </p:nvSpPr>
        <p:spPr/>
        <p:txBody>
          <a:bodyPr/>
          <a:lstStyle/>
          <a:p>
            <a:r>
              <a:rPr lang="en-US"/>
              <a:t>Facebook Own Posts Table | Buttercup Malaysia - 8 of 21</a:t>
            </a:r>
          </a:p>
        </p:txBody>
      </p:sp>
      <p:graphicFrame>
        <p:nvGraphicFramePr>
          <p:cNvPr id="5" name="Table Placeholder 4">
            <a:extLst>
              <a:ext uri="{FF2B5EF4-FFF2-40B4-BE49-F238E27FC236}">
                <a16:creationId xmlns:a16="http://schemas.microsoft.com/office/drawing/2014/main" id="{9AA6066A-AEB1-496D-9010-E3E4E1DA385C}"/>
              </a:ext>
            </a:extLst>
          </p:cNvPr>
          <p:cNvGraphicFramePr>
            <a:graphicFrameLocks noGrp="1"/>
          </p:cNvGraphicFramePr>
          <p:nvPr>
            <p:ph type="tbl" sz="quarter" idx="13"/>
            <p:extLst>
              <p:ext uri="{D42A27DB-BD31-4B8C-83A1-F6EECF244321}">
                <p14:modId xmlns:p14="http://schemas.microsoft.com/office/powerpoint/2010/main" val="4257704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93839431"/>
                    </a:ext>
                  </a:extLst>
                </a:gridCol>
                <a:gridCol w="740664">
                  <a:extLst>
                    <a:ext uri="{9D8B030D-6E8A-4147-A177-3AD203B41FA5}">
                      <a16:colId xmlns:a16="http://schemas.microsoft.com/office/drawing/2014/main" val="4107342234"/>
                    </a:ext>
                  </a:extLst>
                </a:gridCol>
                <a:gridCol w="740664">
                  <a:extLst>
                    <a:ext uri="{9D8B030D-6E8A-4147-A177-3AD203B41FA5}">
                      <a16:colId xmlns:a16="http://schemas.microsoft.com/office/drawing/2014/main" val="3056855106"/>
                    </a:ext>
                  </a:extLst>
                </a:gridCol>
                <a:gridCol w="740664">
                  <a:extLst>
                    <a:ext uri="{9D8B030D-6E8A-4147-A177-3AD203B41FA5}">
                      <a16:colId xmlns:a16="http://schemas.microsoft.com/office/drawing/2014/main" val="3657783489"/>
                    </a:ext>
                  </a:extLst>
                </a:gridCol>
                <a:gridCol w="740664">
                  <a:extLst>
                    <a:ext uri="{9D8B030D-6E8A-4147-A177-3AD203B41FA5}">
                      <a16:colId xmlns:a16="http://schemas.microsoft.com/office/drawing/2014/main" val="3548426837"/>
                    </a:ext>
                  </a:extLst>
                </a:gridCol>
                <a:gridCol w="740664">
                  <a:extLst>
                    <a:ext uri="{9D8B030D-6E8A-4147-A177-3AD203B41FA5}">
                      <a16:colId xmlns:a16="http://schemas.microsoft.com/office/drawing/2014/main" val="2904750691"/>
                    </a:ext>
                  </a:extLst>
                </a:gridCol>
                <a:gridCol w="740664">
                  <a:extLst>
                    <a:ext uri="{9D8B030D-6E8A-4147-A177-3AD203B41FA5}">
                      <a16:colId xmlns:a16="http://schemas.microsoft.com/office/drawing/2014/main" val="3909317052"/>
                    </a:ext>
                  </a:extLst>
                </a:gridCol>
                <a:gridCol w="740664">
                  <a:extLst>
                    <a:ext uri="{9D8B030D-6E8A-4147-A177-3AD203B41FA5}">
                      <a16:colId xmlns:a16="http://schemas.microsoft.com/office/drawing/2014/main" val="1482485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5814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- 2020-06-20 12:06:18</a:t>
                      </a:r>
                      <a:r>
                        <a:rPr kumimoji="0" lang="en-US" sz="1000" b="0" i="0" u="none" strike="noStrike" kern="1200" cap="none" spc="0" normalizeH="0" baseline="0" noProof="0">
                          <a:ln>
                            <a:noFill/>
                          </a:ln>
                          <a:solidFill>
                            <a:prstClr val="black"/>
                          </a:solidFill>
                          <a:effectLst/>
                          <a:uLnTx/>
                          <a:uFillTx/>
                          <a:latin typeface="+mn-lt"/>
                          <a:ea typeface="+mn-ea"/>
                          <a:cs typeface="+mn-cs"/>
                        </a:rPr>
                        <a:t>
 Siapa yang tidak suka makan kepak ayam? Ini resipi kepak ayam cajun Buttercup yang anda mesti cuba!​
#ResipiButtercup​
Kepak Ayam Cajun Buttercup​
Bahan-bahan: ​
½ cawan Buttercup, suhu bilik​
24 ketul kepak ayam​
¼ sudu kecil thyme kering​
¼ sudu kecil bawang besar kering​
¼ sudu kecil bawang putih kering ​
¼  sudu kejil biji celery ​
¼  sudu kecil lada cayenne​
¼ sudu kecil garam​
¼  sudu kecil lada hitam​
¼ sudu kecil paprika​
2 sudu besar parsley​
Minyak masak untuk menggoreng​
Arahan:​
1. Panaskan ketuhar ke 176°C. Letakkan kertas parchment di dalam dulang pembakar dan ketepikan.​
2. Tumbuk bersama di dalam lesung thyme, bawang besar, bawang putih, biji celery, dan garam. ​
3. Masukkan lada cayenne, lada hitam, dan paprika dan tumbuk sehingga sebati.​
4. Tambahkan bahan-bahan perasa ke dalam Buttercup dan gaul sebati. Ketepikan​
5. Panaskan minyak dan goreng kepak ayam.​
6. Celupkan kepak ayam di dalam campuran perasa Buttercup.​
7. Susunkan kepak ayam di atas dulang pembakar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5169010"/>
                  </a:ext>
                </a:extLst>
              </a:tr>
            </a:tbl>
          </a:graphicData>
        </a:graphic>
      </p:graphicFrame>
      <p:sp>
        <p:nvSpPr>
          <p:cNvPr id="4" name="Text Placeholder 3">
            <a:extLst>
              <a:ext uri="{FF2B5EF4-FFF2-40B4-BE49-F238E27FC236}">
                <a16:creationId xmlns:a16="http://schemas.microsoft.com/office/drawing/2014/main" id="{98BC09E2-5D96-4AB4-9C6A-1684064DE7C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0933440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C0887-F69C-4AE4-A66E-220E77377CFB}"/>
              </a:ext>
            </a:extLst>
          </p:cNvPr>
          <p:cNvSpPr>
            <a:spLocks noGrp="1"/>
          </p:cNvSpPr>
          <p:nvPr>
            <p:ph type="title"/>
          </p:nvPr>
        </p:nvSpPr>
        <p:spPr/>
        <p:txBody>
          <a:bodyPr/>
          <a:lstStyle/>
          <a:p>
            <a:r>
              <a:rPr lang="en-US"/>
              <a:t>Facebook Own Posts Table | Buttercup Malaysia - 9 of 21</a:t>
            </a:r>
          </a:p>
        </p:txBody>
      </p:sp>
      <p:graphicFrame>
        <p:nvGraphicFramePr>
          <p:cNvPr id="5" name="Table Placeholder 4">
            <a:extLst>
              <a:ext uri="{FF2B5EF4-FFF2-40B4-BE49-F238E27FC236}">
                <a16:creationId xmlns:a16="http://schemas.microsoft.com/office/drawing/2014/main" id="{CB0041EF-9589-481B-A130-085D1A6776B9}"/>
              </a:ext>
            </a:extLst>
          </p:cNvPr>
          <p:cNvGraphicFramePr>
            <a:graphicFrameLocks noGrp="1"/>
          </p:cNvGraphicFramePr>
          <p:nvPr>
            <p:ph type="tbl" sz="quarter" idx="13"/>
            <p:extLst>
              <p:ext uri="{D42A27DB-BD31-4B8C-83A1-F6EECF244321}">
                <p14:modId xmlns:p14="http://schemas.microsoft.com/office/powerpoint/2010/main" val="2709896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11451236"/>
                    </a:ext>
                  </a:extLst>
                </a:gridCol>
                <a:gridCol w="740664">
                  <a:extLst>
                    <a:ext uri="{9D8B030D-6E8A-4147-A177-3AD203B41FA5}">
                      <a16:colId xmlns:a16="http://schemas.microsoft.com/office/drawing/2014/main" val="145514866"/>
                    </a:ext>
                  </a:extLst>
                </a:gridCol>
                <a:gridCol w="740664">
                  <a:extLst>
                    <a:ext uri="{9D8B030D-6E8A-4147-A177-3AD203B41FA5}">
                      <a16:colId xmlns:a16="http://schemas.microsoft.com/office/drawing/2014/main" val="3070352048"/>
                    </a:ext>
                  </a:extLst>
                </a:gridCol>
                <a:gridCol w="740664">
                  <a:extLst>
                    <a:ext uri="{9D8B030D-6E8A-4147-A177-3AD203B41FA5}">
                      <a16:colId xmlns:a16="http://schemas.microsoft.com/office/drawing/2014/main" val="2461919345"/>
                    </a:ext>
                  </a:extLst>
                </a:gridCol>
                <a:gridCol w="740664">
                  <a:extLst>
                    <a:ext uri="{9D8B030D-6E8A-4147-A177-3AD203B41FA5}">
                      <a16:colId xmlns:a16="http://schemas.microsoft.com/office/drawing/2014/main" val="3337658590"/>
                    </a:ext>
                  </a:extLst>
                </a:gridCol>
                <a:gridCol w="740664">
                  <a:extLst>
                    <a:ext uri="{9D8B030D-6E8A-4147-A177-3AD203B41FA5}">
                      <a16:colId xmlns:a16="http://schemas.microsoft.com/office/drawing/2014/main" val="3912968588"/>
                    </a:ext>
                  </a:extLst>
                </a:gridCol>
                <a:gridCol w="740664">
                  <a:extLst>
                    <a:ext uri="{9D8B030D-6E8A-4147-A177-3AD203B41FA5}">
                      <a16:colId xmlns:a16="http://schemas.microsoft.com/office/drawing/2014/main" val="326949311"/>
                    </a:ext>
                  </a:extLst>
                </a:gridCol>
                <a:gridCol w="740664">
                  <a:extLst>
                    <a:ext uri="{9D8B030D-6E8A-4147-A177-3AD203B41FA5}">
                      <a16:colId xmlns:a16="http://schemas.microsoft.com/office/drawing/2014/main" val="2186465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73294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- 2020-06-18 10:04:09</a:t>
                      </a:r>
                      <a:r>
                        <a:rPr kumimoji="0" lang="en-US" sz="1000" b="0" i="0" u="none" strike="noStrike" kern="1200" cap="none" spc="0" normalizeH="0" baseline="0" noProof="0">
                          <a:ln>
                            <a:noFill/>
                          </a:ln>
                          <a:solidFill>
                            <a:prstClr val="black"/>
                          </a:solidFill>
                          <a:effectLst/>
                          <a:uLnTx/>
                          <a:uFillTx/>
                          <a:latin typeface="+mn-lt"/>
                          <a:ea typeface="+mn-ea"/>
                          <a:cs typeface="+mn-cs"/>
                        </a:rPr>
                        <a:t>
 Sedap juga labu miso Buttercup ini. Anda bolehlah cuba membuatnya di rumah.​
#ResipiButtercup​
Labu Miso Buttercup​
Bahan-bahan:​
3 sudu besar Buttercup​
1 biji kecil labu manis​
3 sudu besar pes miso​
1 cawan air​
1 sudu kecil gula​
1 sudu besar bijan bakar
Arahan:​
1. Dadukan labu kepada kiub 1 inci dan masukkan ke dalam mangkuk.​
2. Cairkan Buttercup di dalam kuali. Masukkan pes miso, air, dan gula dan sebatikan. ​
3. Tuangkan campuran miso ke atas labu dan gaul sebati.​
4. Panaskan kuali tahan lekat dan masukkan sebahagian labu. Masak selama 5 minit di kedua-dua bahagian. Ulang sehingga semua labu habis. ​
5. Taburkan bijan bakar dan hidang segera.​
​Sumber:https://www.rotinrice.com/pan-fried-miso-butter-pumpkin/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0959145"/>
                  </a:ext>
                </a:extLst>
              </a:tr>
            </a:tbl>
          </a:graphicData>
        </a:graphic>
      </p:graphicFrame>
      <p:sp>
        <p:nvSpPr>
          <p:cNvPr id="4" name="Text Placeholder 3">
            <a:extLst>
              <a:ext uri="{FF2B5EF4-FFF2-40B4-BE49-F238E27FC236}">
                <a16:creationId xmlns:a16="http://schemas.microsoft.com/office/drawing/2014/main" id="{C87C782A-245D-45A4-92F8-FCC4A81968D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415404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A135C-5DD7-4B22-8D0F-B9B025B30B63}"/>
              </a:ext>
            </a:extLst>
          </p:cNvPr>
          <p:cNvSpPr>
            <a:spLocks noGrp="1"/>
          </p:cNvSpPr>
          <p:nvPr>
            <p:ph type="title"/>
          </p:nvPr>
        </p:nvSpPr>
        <p:spPr/>
        <p:txBody>
          <a:bodyPr/>
          <a:lstStyle/>
          <a:p>
            <a:r>
              <a:rPr lang="en-US"/>
              <a:t>Facebook Own Posts Table | Buttercup Malaysia - 10 of 21</a:t>
            </a:r>
          </a:p>
        </p:txBody>
      </p:sp>
      <p:graphicFrame>
        <p:nvGraphicFramePr>
          <p:cNvPr id="5" name="Table Placeholder 4">
            <a:extLst>
              <a:ext uri="{FF2B5EF4-FFF2-40B4-BE49-F238E27FC236}">
                <a16:creationId xmlns:a16="http://schemas.microsoft.com/office/drawing/2014/main" id="{204400DB-0428-465E-9371-C297C2821590}"/>
              </a:ext>
            </a:extLst>
          </p:cNvPr>
          <p:cNvGraphicFramePr>
            <a:graphicFrameLocks noGrp="1"/>
          </p:cNvGraphicFramePr>
          <p:nvPr>
            <p:ph type="tbl" sz="quarter" idx="13"/>
            <p:extLst>
              <p:ext uri="{D42A27DB-BD31-4B8C-83A1-F6EECF244321}">
                <p14:modId xmlns:p14="http://schemas.microsoft.com/office/powerpoint/2010/main" val="2403526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32398888"/>
                    </a:ext>
                  </a:extLst>
                </a:gridCol>
                <a:gridCol w="740664">
                  <a:extLst>
                    <a:ext uri="{9D8B030D-6E8A-4147-A177-3AD203B41FA5}">
                      <a16:colId xmlns:a16="http://schemas.microsoft.com/office/drawing/2014/main" val="1085525103"/>
                    </a:ext>
                  </a:extLst>
                </a:gridCol>
                <a:gridCol w="740664">
                  <a:extLst>
                    <a:ext uri="{9D8B030D-6E8A-4147-A177-3AD203B41FA5}">
                      <a16:colId xmlns:a16="http://schemas.microsoft.com/office/drawing/2014/main" val="2732942024"/>
                    </a:ext>
                  </a:extLst>
                </a:gridCol>
                <a:gridCol w="740664">
                  <a:extLst>
                    <a:ext uri="{9D8B030D-6E8A-4147-A177-3AD203B41FA5}">
                      <a16:colId xmlns:a16="http://schemas.microsoft.com/office/drawing/2014/main" val="2976498562"/>
                    </a:ext>
                  </a:extLst>
                </a:gridCol>
                <a:gridCol w="740664">
                  <a:extLst>
                    <a:ext uri="{9D8B030D-6E8A-4147-A177-3AD203B41FA5}">
                      <a16:colId xmlns:a16="http://schemas.microsoft.com/office/drawing/2014/main" val="3107627813"/>
                    </a:ext>
                  </a:extLst>
                </a:gridCol>
                <a:gridCol w="740664">
                  <a:extLst>
                    <a:ext uri="{9D8B030D-6E8A-4147-A177-3AD203B41FA5}">
                      <a16:colId xmlns:a16="http://schemas.microsoft.com/office/drawing/2014/main" val="2919424132"/>
                    </a:ext>
                  </a:extLst>
                </a:gridCol>
                <a:gridCol w="740664">
                  <a:extLst>
                    <a:ext uri="{9D8B030D-6E8A-4147-A177-3AD203B41FA5}">
                      <a16:colId xmlns:a16="http://schemas.microsoft.com/office/drawing/2014/main" val="2127744655"/>
                    </a:ext>
                  </a:extLst>
                </a:gridCol>
                <a:gridCol w="740664">
                  <a:extLst>
                    <a:ext uri="{9D8B030D-6E8A-4147-A177-3AD203B41FA5}">
                      <a16:colId xmlns:a16="http://schemas.microsoft.com/office/drawing/2014/main" val="3973160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694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- 2020-06-16 10:01:33</a:t>
                      </a:r>
                      <a:r>
                        <a:rPr kumimoji="0" lang="en-US" sz="1000" b="0" i="0" u="none" strike="noStrike" kern="1200" cap="none" spc="0" normalizeH="0" baseline="0" noProof="0">
                          <a:ln>
                            <a:noFill/>
                          </a:ln>
                          <a:solidFill>
                            <a:prstClr val="black"/>
                          </a:solidFill>
                          <a:effectLst/>
                          <a:uLnTx/>
                          <a:uFillTx/>
                          <a:latin typeface="+mn-lt"/>
                          <a:ea typeface="+mn-ea"/>
                          <a:cs typeface="+mn-cs"/>
                        </a:rPr>
                        <a:t>
 Kalau anda suka makan zucchini, anda wajib cuba resipi ini!​
#ResipiButtercup​
Zucchini Keju Bakar​
Bahan-bahan: ​
2 sudu besar Buttercup​
4 biji zucchini​
½ cawan keju parmesan sagat​
½ sudu kecil thyme kering​
½ sudu kecil oregano kering​
½ sudu kecil basil kering
¼ sudu kecil serbuk bawang putih​
Garam kosher dan lada secukup rasa​
2 sudu besar daun parsley
Arahan:​​
1. Panaskan ketuhar ke 176°C. Griskan dulang pembakar dengan semburan dan letakkan kertas minyak. Ketepikan.​
2. Campurkan keju parmesan, thyme, oregano, basil, serbuk bawang putih, garam, dan lada hitam di dalam mangkuk.​
3. Susunkan zucchini di atas dulang. Salutkan dengan Buttercup cair dan campuran keju parmesan. ​
4. Bakar selama 15 minit. Kemudian salai selama 2-3 minit.​
5. Taburkan parsley dan hidang.​
​Sumber: https://damndelicious.net/2014/06/21/baked-parmesan-zucchini/?m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2876325"/>
                  </a:ext>
                </a:extLst>
              </a:tr>
            </a:tbl>
          </a:graphicData>
        </a:graphic>
      </p:graphicFrame>
      <p:sp>
        <p:nvSpPr>
          <p:cNvPr id="4" name="Text Placeholder 3">
            <a:extLst>
              <a:ext uri="{FF2B5EF4-FFF2-40B4-BE49-F238E27FC236}">
                <a16:creationId xmlns:a16="http://schemas.microsoft.com/office/drawing/2014/main" id="{ECE71421-34B4-4938-8926-FD7CA40BD3C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1259760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79F0E-AEEE-433A-93AC-0BA588739AFA}"/>
              </a:ext>
            </a:extLst>
          </p:cNvPr>
          <p:cNvSpPr>
            <a:spLocks noGrp="1"/>
          </p:cNvSpPr>
          <p:nvPr>
            <p:ph type="title"/>
          </p:nvPr>
        </p:nvSpPr>
        <p:spPr/>
        <p:txBody>
          <a:bodyPr/>
          <a:lstStyle/>
          <a:p>
            <a:r>
              <a:rPr lang="en-US"/>
              <a:t>Facebook Own Posts Table | Buttercup Malaysia - 11 of 21</a:t>
            </a:r>
          </a:p>
        </p:txBody>
      </p:sp>
      <p:graphicFrame>
        <p:nvGraphicFramePr>
          <p:cNvPr id="5" name="Table Placeholder 4">
            <a:extLst>
              <a:ext uri="{FF2B5EF4-FFF2-40B4-BE49-F238E27FC236}">
                <a16:creationId xmlns:a16="http://schemas.microsoft.com/office/drawing/2014/main" id="{33335A84-2C0F-433C-964F-079E59D6BBDF}"/>
              </a:ext>
            </a:extLst>
          </p:cNvPr>
          <p:cNvGraphicFramePr>
            <a:graphicFrameLocks noGrp="1"/>
          </p:cNvGraphicFramePr>
          <p:nvPr>
            <p:ph type="tbl" sz="quarter" idx="13"/>
            <p:extLst>
              <p:ext uri="{D42A27DB-BD31-4B8C-83A1-F6EECF244321}">
                <p14:modId xmlns:p14="http://schemas.microsoft.com/office/powerpoint/2010/main" val="2592579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69583025"/>
                    </a:ext>
                  </a:extLst>
                </a:gridCol>
                <a:gridCol w="740664">
                  <a:extLst>
                    <a:ext uri="{9D8B030D-6E8A-4147-A177-3AD203B41FA5}">
                      <a16:colId xmlns:a16="http://schemas.microsoft.com/office/drawing/2014/main" val="865515687"/>
                    </a:ext>
                  </a:extLst>
                </a:gridCol>
                <a:gridCol w="740664">
                  <a:extLst>
                    <a:ext uri="{9D8B030D-6E8A-4147-A177-3AD203B41FA5}">
                      <a16:colId xmlns:a16="http://schemas.microsoft.com/office/drawing/2014/main" val="3189876863"/>
                    </a:ext>
                  </a:extLst>
                </a:gridCol>
                <a:gridCol w="740664">
                  <a:extLst>
                    <a:ext uri="{9D8B030D-6E8A-4147-A177-3AD203B41FA5}">
                      <a16:colId xmlns:a16="http://schemas.microsoft.com/office/drawing/2014/main" val="1079317228"/>
                    </a:ext>
                  </a:extLst>
                </a:gridCol>
                <a:gridCol w="740664">
                  <a:extLst>
                    <a:ext uri="{9D8B030D-6E8A-4147-A177-3AD203B41FA5}">
                      <a16:colId xmlns:a16="http://schemas.microsoft.com/office/drawing/2014/main" val="1021330138"/>
                    </a:ext>
                  </a:extLst>
                </a:gridCol>
                <a:gridCol w="740664">
                  <a:extLst>
                    <a:ext uri="{9D8B030D-6E8A-4147-A177-3AD203B41FA5}">
                      <a16:colId xmlns:a16="http://schemas.microsoft.com/office/drawing/2014/main" val="2310259795"/>
                    </a:ext>
                  </a:extLst>
                </a:gridCol>
                <a:gridCol w="740664">
                  <a:extLst>
                    <a:ext uri="{9D8B030D-6E8A-4147-A177-3AD203B41FA5}">
                      <a16:colId xmlns:a16="http://schemas.microsoft.com/office/drawing/2014/main" val="4097558630"/>
                    </a:ext>
                  </a:extLst>
                </a:gridCol>
                <a:gridCol w="740664">
                  <a:extLst>
                    <a:ext uri="{9D8B030D-6E8A-4147-A177-3AD203B41FA5}">
                      <a16:colId xmlns:a16="http://schemas.microsoft.com/office/drawing/2014/main" val="4031589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4433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- 2020-06-14 12:00:02</a:t>
                      </a:r>
                      <a:r>
                        <a:rPr kumimoji="0" lang="en-US" sz="1000" b="0" i="0" u="none" strike="noStrike" kern="1200" cap="none" spc="0" normalizeH="0" baseline="0" noProof="0">
                          <a:ln>
                            <a:noFill/>
                          </a:ln>
                          <a:solidFill>
                            <a:prstClr val="black"/>
                          </a:solidFill>
                          <a:effectLst/>
                          <a:uLnTx/>
                          <a:uFillTx/>
                          <a:latin typeface="+mn-lt"/>
                          <a:ea typeface="+mn-ea"/>
                          <a:cs typeface="+mn-cs"/>
                        </a:rPr>
                        <a:t>
 Teka-teki: Makanan apa yang asalnya jauh dari negeri Perak? Komen di bawah. Kalau betul, Admin kasi like satu kali!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0658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- 2020-06-12 13:49:41</a:t>
                      </a:r>
                      <a:r>
                        <a:rPr kumimoji="0" lang="en-US" sz="1000" b="0" i="0" u="none" strike="noStrike" kern="1200" cap="none" spc="0" normalizeH="0" baseline="0" noProof="0">
                          <a:ln>
                            <a:noFill/>
                          </a:ln>
                          <a:solidFill>
                            <a:prstClr val="black"/>
                          </a:solidFill>
                          <a:effectLst/>
                          <a:uLnTx/>
                          <a:uFillTx/>
                          <a:latin typeface="+mn-lt"/>
                          <a:ea typeface="+mn-ea"/>
                          <a:cs typeface="+mn-cs"/>
                        </a:rPr>
                        <a:t>
 𝐏𝐀𝐍𝐆𝐆𝐈𝐋𝐀𝐍 𝐓𝐄𝐑𝐀𝐊𝐇𝐈𝐑 untuk anda menyertai peraduan Sempurnanya Raya Buttercup! 
Jangan terlepas peluang untuk memenangi hadiah menarik. Jom sertai sekarang!
Maklumat Lanjut: http://buttercup.com.my/aeon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7469338"/>
                  </a:ext>
                </a:extLst>
              </a:tr>
            </a:tbl>
          </a:graphicData>
        </a:graphic>
      </p:graphicFrame>
      <p:sp>
        <p:nvSpPr>
          <p:cNvPr id="4" name="Text Placeholder 3">
            <a:extLst>
              <a:ext uri="{FF2B5EF4-FFF2-40B4-BE49-F238E27FC236}">
                <a16:creationId xmlns:a16="http://schemas.microsoft.com/office/drawing/2014/main" id="{9BE01AFC-BB42-4AE5-98CC-A4514508683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1246190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56573-D2D6-469B-A44D-5CA66E18767F}"/>
              </a:ext>
            </a:extLst>
          </p:cNvPr>
          <p:cNvSpPr>
            <a:spLocks noGrp="1"/>
          </p:cNvSpPr>
          <p:nvPr>
            <p:ph type="title"/>
          </p:nvPr>
        </p:nvSpPr>
        <p:spPr/>
        <p:txBody>
          <a:bodyPr/>
          <a:lstStyle/>
          <a:p>
            <a:r>
              <a:rPr lang="en-US"/>
              <a:t>Facebook Own Posts Table | Buttercup Malaysia - 12 of 21</a:t>
            </a:r>
          </a:p>
        </p:txBody>
      </p:sp>
      <p:graphicFrame>
        <p:nvGraphicFramePr>
          <p:cNvPr id="5" name="Table Placeholder 4">
            <a:extLst>
              <a:ext uri="{FF2B5EF4-FFF2-40B4-BE49-F238E27FC236}">
                <a16:creationId xmlns:a16="http://schemas.microsoft.com/office/drawing/2014/main" id="{C9A8DE0D-BD95-405D-ABA6-43B931B839CE}"/>
              </a:ext>
            </a:extLst>
          </p:cNvPr>
          <p:cNvGraphicFramePr>
            <a:graphicFrameLocks noGrp="1"/>
          </p:cNvGraphicFramePr>
          <p:nvPr>
            <p:ph type="tbl" sz="quarter" idx="13"/>
            <p:extLst>
              <p:ext uri="{D42A27DB-BD31-4B8C-83A1-F6EECF244321}">
                <p14:modId xmlns:p14="http://schemas.microsoft.com/office/powerpoint/2010/main" val="668556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23505173"/>
                    </a:ext>
                  </a:extLst>
                </a:gridCol>
                <a:gridCol w="740664">
                  <a:extLst>
                    <a:ext uri="{9D8B030D-6E8A-4147-A177-3AD203B41FA5}">
                      <a16:colId xmlns:a16="http://schemas.microsoft.com/office/drawing/2014/main" val="2158237401"/>
                    </a:ext>
                  </a:extLst>
                </a:gridCol>
                <a:gridCol w="740664">
                  <a:extLst>
                    <a:ext uri="{9D8B030D-6E8A-4147-A177-3AD203B41FA5}">
                      <a16:colId xmlns:a16="http://schemas.microsoft.com/office/drawing/2014/main" val="3307385783"/>
                    </a:ext>
                  </a:extLst>
                </a:gridCol>
                <a:gridCol w="740664">
                  <a:extLst>
                    <a:ext uri="{9D8B030D-6E8A-4147-A177-3AD203B41FA5}">
                      <a16:colId xmlns:a16="http://schemas.microsoft.com/office/drawing/2014/main" val="1762010211"/>
                    </a:ext>
                  </a:extLst>
                </a:gridCol>
                <a:gridCol w="740664">
                  <a:extLst>
                    <a:ext uri="{9D8B030D-6E8A-4147-A177-3AD203B41FA5}">
                      <a16:colId xmlns:a16="http://schemas.microsoft.com/office/drawing/2014/main" val="1392445407"/>
                    </a:ext>
                  </a:extLst>
                </a:gridCol>
                <a:gridCol w="740664">
                  <a:extLst>
                    <a:ext uri="{9D8B030D-6E8A-4147-A177-3AD203B41FA5}">
                      <a16:colId xmlns:a16="http://schemas.microsoft.com/office/drawing/2014/main" val="3110925011"/>
                    </a:ext>
                  </a:extLst>
                </a:gridCol>
                <a:gridCol w="740664">
                  <a:extLst>
                    <a:ext uri="{9D8B030D-6E8A-4147-A177-3AD203B41FA5}">
                      <a16:colId xmlns:a16="http://schemas.microsoft.com/office/drawing/2014/main" val="4144029212"/>
                    </a:ext>
                  </a:extLst>
                </a:gridCol>
                <a:gridCol w="740664">
                  <a:extLst>
                    <a:ext uri="{9D8B030D-6E8A-4147-A177-3AD203B41FA5}">
                      <a16:colId xmlns:a16="http://schemas.microsoft.com/office/drawing/2014/main" val="3867085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9496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- 2020-06-12 10:29:13</a:t>
                      </a:r>
                      <a:r>
                        <a:rPr kumimoji="0" lang="en-US" sz="1000" b="0" i="0" u="none" strike="noStrike" kern="1200" cap="none" spc="0" normalizeH="0" baseline="0" noProof="0">
                          <a:ln>
                            <a:noFill/>
                          </a:ln>
                          <a:solidFill>
                            <a:prstClr val="black"/>
                          </a:solidFill>
                          <a:effectLst/>
                          <a:uLnTx/>
                          <a:uFillTx/>
                          <a:latin typeface="+mn-lt"/>
                          <a:ea typeface="+mn-ea"/>
                          <a:cs typeface="+mn-cs"/>
                        </a:rPr>
                        <a:t>
 Cuba resipi kiub roti miso yang lain daripada lain ini. Beritahu admin di ruangan komen, anda suka ataupun tidak?​
#ResipiButtercup​
Kiub Roti Miso​
Bahan-bahan:​
½ cawan Buttercup​
1 sudu besar Buttercup​
450g roti kering​
1 buku roti perancis​
1 biji bawang kuning ​
1 biji bawang besar ​
Garam secukup rasa
2 cawan stok ayam atau stok sayur​
2 biji telur​
4 sudu besar pes miso​
Arahan:​
1. Potong roti yang telah dikeringkan menjadi kiub bersaiz 1 inci dan tuang ke dalam mangkuk.​
2. Cairkan ½ cawan Buttercup, tuangkan ke atas roti, dan gaulkan.​
3. Panaskan 1 sudu besar Buttercup dan masak bawang bersama sedikit garam. ​
4. Setelah bawang masak, masukkan ke dalam mangkuk roti dan kacau. ​
5. Masukkan sebahagian stok ayam atau sayur ke dalam kuali. Kemudian, tuangkan stok ke dalam mangkuk roti dan biarkan menyejuk.​
6. Pukul telur, pes miso dan baki stok. ​
7. Tuangkan ke atas roti, gaul dan masukkan ke dalam dulang pembakar yang telah digris.​
8. Bakar roti dengan suhu 190°C sehin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3625137"/>
                  </a:ext>
                </a:extLst>
              </a:tr>
            </a:tbl>
          </a:graphicData>
        </a:graphic>
      </p:graphicFrame>
      <p:sp>
        <p:nvSpPr>
          <p:cNvPr id="4" name="Text Placeholder 3">
            <a:extLst>
              <a:ext uri="{FF2B5EF4-FFF2-40B4-BE49-F238E27FC236}">
                <a16:creationId xmlns:a16="http://schemas.microsoft.com/office/drawing/2014/main" id="{0ECDFC9C-AAB5-48FF-942D-FA1B29359EBB}"/>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6893483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C4937-4068-4D30-87BC-59FA3196E771}"/>
              </a:ext>
            </a:extLst>
          </p:cNvPr>
          <p:cNvSpPr>
            <a:spLocks noGrp="1"/>
          </p:cNvSpPr>
          <p:nvPr>
            <p:ph type="title"/>
          </p:nvPr>
        </p:nvSpPr>
        <p:spPr/>
        <p:txBody>
          <a:bodyPr/>
          <a:lstStyle/>
          <a:p>
            <a:r>
              <a:rPr lang="en-US"/>
              <a:t>Facebook Own Posts Table | Buttercup Malaysia - 13 of 21</a:t>
            </a:r>
          </a:p>
        </p:txBody>
      </p:sp>
      <p:graphicFrame>
        <p:nvGraphicFramePr>
          <p:cNvPr id="5" name="Table Placeholder 4">
            <a:extLst>
              <a:ext uri="{FF2B5EF4-FFF2-40B4-BE49-F238E27FC236}">
                <a16:creationId xmlns:a16="http://schemas.microsoft.com/office/drawing/2014/main" id="{8C453722-B7AE-44AB-AD56-A7C726CDDC7D}"/>
              </a:ext>
            </a:extLst>
          </p:cNvPr>
          <p:cNvGraphicFramePr>
            <a:graphicFrameLocks noGrp="1"/>
          </p:cNvGraphicFramePr>
          <p:nvPr>
            <p:ph type="tbl" sz="quarter" idx="13"/>
            <p:extLst>
              <p:ext uri="{D42A27DB-BD31-4B8C-83A1-F6EECF244321}">
                <p14:modId xmlns:p14="http://schemas.microsoft.com/office/powerpoint/2010/main" val="1523772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86120830"/>
                    </a:ext>
                  </a:extLst>
                </a:gridCol>
                <a:gridCol w="740664">
                  <a:extLst>
                    <a:ext uri="{9D8B030D-6E8A-4147-A177-3AD203B41FA5}">
                      <a16:colId xmlns:a16="http://schemas.microsoft.com/office/drawing/2014/main" val="1191711759"/>
                    </a:ext>
                  </a:extLst>
                </a:gridCol>
                <a:gridCol w="740664">
                  <a:extLst>
                    <a:ext uri="{9D8B030D-6E8A-4147-A177-3AD203B41FA5}">
                      <a16:colId xmlns:a16="http://schemas.microsoft.com/office/drawing/2014/main" val="1607120612"/>
                    </a:ext>
                  </a:extLst>
                </a:gridCol>
                <a:gridCol w="740664">
                  <a:extLst>
                    <a:ext uri="{9D8B030D-6E8A-4147-A177-3AD203B41FA5}">
                      <a16:colId xmlns:a16="http://schemas.microsoft.com/office/drawing/2014/main" val="3672203544"/>
                    </a:ext>
                  </a:extLst>
                </a:gridCol>
                <a:gridCol w="740664">
                  <a:extLst>
                    <a:ext uri="{9D8B030D-6E8A-4147-A177-3AD203B41FA5}">
                      <a16:colId xmlns:a16="http://schemas.microsoft.com/office/drawing/2014/main" val="3284815709"/>
                    </a:ext>
                  </a:extLst>
                </a:gridCol>
                <a:gridCol w="740664">
                  <a:extLst>
                    <a:ext uri="{9D8B030D-6E8A-4147-A177-3AD203B41FA5}">
                      <a16:colId xmlns:a16="http://schemas.microsoft.com/office/drawing/2014/main" val="2589938293"/>
                    </a:ext>
                  </a:extLst>
                </a:gridCol>
                <a:gridCol w="740664">
                  <a:extLst>
                    <a:ext uri="{9D8B030D-6E8A-4147-A177-3AD203B41FA5}">
                      <a16:colId xmlns:a16="http://schemas.microsoft.com/office/drawing/2014/main" val="1488818648"/>
                    </a:ext>
                  </a:extLst>
                </a:gridCol>
                <a:gridCol w="740664">
                  <a:extLst>
                    <a:ext uri="{9D8B030D-6E8A-4147-A177-3AD203B41FA5}">
                      <a16:colId xmlns:a16="http://schemas.microsoft.com/office/drawing/2014/main" val="1308798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03933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- 2020-06-10 10:17:16</a:t>
                      </a:r>
                      <a:r>
                        <a:rPr kumimoji="0" lang="en-US" sz="1000" b="0" i="0" u="none" strike="noStrike" kern="1200" cap="none" spc="0" normalizeH="0" baseline="0" noProof="0">
                          <a:ln>
                            <a:noFill/>
                          </a:ln>
                          <a:solidFill>
                            <a:prstClr val="black"/>
                          </a:solidFill>
                          <a:effectLst/>
                          <a:uLnTx/>
                          <a:uFillTx/>
                          <a:latin typeface="+mn-lt"/>
                          <a:ea typeface="+mn-ea"/>
                          <a:cs typeface="+mn-cs"/>
                        </a:rPr>
                        <a:t>
 Lobak merah mengandungi khasiatnya yang tersendiri. Cuba resipi lobak merah bersalut gula ini yang pasti memikat hati.​
#ResipiButtercup ​
Lobak Merah Bersalut Gula​
​Bahan-bahan:​
1 ½ sudu besar Buttercup​
450g lobak merah kecil (baby carrot)​
½ cawan air​
1 ½ sudu besar gula merah​
Garam dan lada secukup rasa​
Arahan:​
1. Didihkan Buttercup, lobak, air, dan gula merah dengan api besar.​
2. Kecilkan api selama 6 minit.​
3. Besarkan semula api sehingga air kering dan lobak lembut selama 5-6 minit.​
4. Tutup api dan perasakan dengan garam dan lada.​
​Sumber: https://lilluna.com/brown-sugar-glazed-carrots/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6215123"/>
                  </a:ext>
                </a:extLst>
              </a:tr>
            </a:tbl>
          </a:graphicData>
        </a:graphic>
      </p:graphicFrame>
      <p:sp>
        <p:nvSpPr>
          <p:cNvPr id="4" name="Text Placeholder 3">
            <a:extLst>
              <a:ext uri="{FF2B5EF4-FFF2-40B4-BE49-F238E27FC236}">
                <a16:creationId xmlns:a16="http://schemas.microsoft.com/office/drawing/2014/main" id="{35139903-355F-43C6-B410-F8D1958F43BC}"/>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060029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73249-2BAB-492E-A916-AA63B67388E7}"/>
              </a:ext>
            </a:extLst>
          </p:cNvPr>
          <p:cNvSpPr>
            <a:spLocks noGrp="1"/>
          </p:cNvSpPr>
          <p:nvPr>
            <p:ph type="title"/>
          </p:nvPr>
        </p:nvSpPr>
        <p:spPr/>
        <p:txBody>
          <a:bodyPr/>
          <a:lstStyle/>
          <a:p>
            <a:r>
              <a:rPr lang="en-US"/>
              <a:t>Facebook Own Posts Table | Buttercup Malaysia - 14 of 21</a:t>
            </a:r>
          </a:p>
        </p:txBody>
      </p:sp>
      <p:graphicFrame>
        <p:nvGraphicFramePr>
          <p:cNvPr id="5" name="Table Placeholder 4">
            <a:extLst>
              <a:ext uri="{FF2B5EF4-FFF2-40B4-BE49-F238E27FC236}">
                <a16:creationId xmlns:a16="http://schemas.microsoft.com/office/drawing/2014/main" id="{5A147FE8-236B-40FC-96DF-F5E91BF18E42}"/>
              </a:ext>
            </a:extLst>
          </p:cNvPr>
          <p:cNvGraphicFramePr>
            <a:graphicFrameLocks noGrp="1"/>
          </p:cNvGraphicFramePr>
          <p:nvPr>
            <p:ph type="tbl" sz="quarter" idx="13"/>
            <p:extLst>
              <p:ext uri="{D42A27DB-BD31-4B8C-83A1-F6EECF244321}">
                <p14:modId xmlns:p14="http://schemas.microsoft.com/office/powerpoint/2010/main" val="525808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75701065"/>
                    </a:ext>
                  </a:extLst>
                </a:gridCol>
                <a:gridCol w="740664">
                  <a:extLst>
                    <a:ext uri="{9D8B030D-6E8A-4147-A177-3AD203B41FA5}">
                      <a16:colId xmlns:a16="http://schemas.microsoft.com/office/drawing/2014/main" val="1461069850"/>
                    </a:ext>
                  </a:extLst>
                </a:gridCol>
                <a:gridCol w="740664">
                  <a:extLst>
                    <a:ext uri="{9D8B030D-6E8A-4147-A177-3AD203B41FA5}">
                      <a16:colId xmlns:a16="http://schemas.microsoft.com/office/drawing/2014/main" val="2774654481"/>
                    </a:ext>
                  </a:extLst>
                </a:gridCol>
                <a:gridCol w="740664">
                  <a:extLst>
                    <a:ext uri="{9D8B030D-6E8A-4147-A177-3AD203B41FA5}">
                      <a16:colId xmlns:a16="http://schemas.microsoft.com/office/drawing/2014/main" val="3511024775"/>
                    </a:ext>
                  </a:extLst>
                </a:gridCol>
                <a:gridCol w="740664">
                  <a:extLst>
                    <a:ext uri="{9D8B030D-6E8A-4147-A177-3AD203B41FA5}">
                      <a16:colId xmlns:a16="http://schemas.microsoft.com/office/drawing/2014/main" val="3458818889"/>
                    </a:ext>
                  </a:extLst>
                </a:gridCol>
                <a:gridCol w="740664">
                  <a:extLst>
                    <a:ext uri="{9D8B030D-6E8A-4147-A177-3AD203B41FA5}">
                      <a16:colId xmlns:a16="http://schemas.microsoft.com/office/drawing/2014/main" val="3874004064"/>
                    </a:ext>
                  </a:extLst>
                </a:gridCol>
                <a:gridCol w="740664">
                  <a:extLst>
                    <a:ext uri="{9D8B030D-6E8A-4147-A177-3AD203B41FA5}">
                      <a16:colId xmlns:a16="http://schemas.microsoft.com/office/drawing/2014/main" val="2662607300"/>
                    </a:ext>
                  </a:extLst>
                </a:gridCol>
                <a:gridCol w="740664">
                  <a:extLst>
                    <a:ext uri="{9D8B030D-6E8A-4147-A177-3AD203B41FA5}">
                      <a16:colId xmlns:a16="http://schemas.microsoft.com/office/drawing/2014/main" val="3801966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8517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- 2020-06-08 11:50:26</a:t>
                      </a:r>
                      <a:r>
                        <a:rPr kumimoji="0" lang="en-US" sz="1000" b="0" i="0" u="none" strike="noStrike" kern="1200" cap="none" spc="0" normalizeH="0" baseline="0" noProof="0">
                          <a:ln>
                            <a:noFill/>
                          </a:ln>
                          <a:solidFill>
                            <a:prstClr val="black"/>
                          </a:solidFill>
                          <a:effectLst/>
                          <a:uLnTx/>
                          <a:uFillTx/>
                          <a:latin typeface="+mn-lt"/>
                          <a:ea typeface="+mn-ea"/>
                          <a:cs typeface="+mn-cs"/>
                        </a:rPr>
                        <a:t>
 Jangan lepaskan peluang untuk meraih hadiah hebat dalam Peraduan Sempurnanya Raya Buttercup! Tunggu apa lagi? hantar penyertaan anda sekarang juga! 
Langkah Penyertaan:</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1. Beli minimum RM20.00 produk dalam satu resit dari mana-mana pasaraya GIANT seluruh Semenanjung Malaysia.
2. Jawab soalan “Apakah jenama produk yang perlu anda beli untuk menyertai peraduan ini?”
3. WhatsApp resit pembelian dan penyertaan anda kepada +6019-8190203. Penyertaan secara format “Nama&lt;jarak&gt;NO. MyKAD&lt;jarak&gt;Jawapan”
Maklumat Lanjut: http://buttercup.com.my/giant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5431787"/>
                  </a:ext>
                </a:extLst>
              </a:tr>
            </a:tbl>
          </a:graphicData>
        </a:graphic>
      </p:graphicFrame>
      <p:sp>
        <p:nvSpPr>
          <p:cNvPr id="4" name="Text Placeholder 3">
            <a:extLst>
              <a:ext uri="{FF2B5EF4-FFF2-40B4-BE49-F238E27FC236}">
                <a16:creationId xmlns:a16="http://schemas.microsoft.com/office/drawing/2014/main" id="{C3899D8F-0C88-430B-B77C-16806C06E2D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5008285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57F00-5B25-477E-BB26-01B0D002497D}"/>
              </a:ext>
            </a:extLst>
          </p:cNvPr>
          <p:cNvSpPr>
            <a:spLocks noGrp="1"/>
          </p:cNvSpPr>
          <p:nvPr>
            <p:ph type="title"/>
          </p:nvPr>
        </p:nvSpPr>
        <p:spPr/>
        <p:txBody>
          <a:bodyPr/>
          <a:lstStyle/>
          <a:p>
            <a:r>
              <a:rPr lang="en-US"/>
              <a:t>Facebook Own Posts Table | Buttercup Malaysia - 15 of 21</a:t>
            </a:r>
          </a:p>
        </p:txBody>
      </p:sp>
      <p:graphicFrame>
        <p:nvGraphicFramePr>
          <p:cNvPr id="5" name="Table Placeholder 4">
            <a:extLst>
              <a:ext uri="{FF2B5EF4-FFF2-40B4-BE49-F238E27FC236}">
                <a16:creationId xmlns:a16="http://schemas.microsoft.com/office/drawing/2014/main" id="{3C614481-444C-4D46-B290-F563A87501F9}"/>
              </a:ext>
            </a:extLst>
          </p:cNvPr>
          <p:cNvGraphicFramePr>
            <a:graphicFrameLocks noGrp="1"/>
          </p:cNvGraphicFramePr>
          <p:nvPr>
            <p:ph type="tbl" sz="quarter" idx="13"/>
            <p:extLst>
              <p:ext uri="{D42A27DB-BD31-4B8C-83A1-F6EECF244321}">
                <p14:modId xmlns:p14="http://schemas.microsoft.com/office/powerpoint/2010/main" val="2251309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55203215"/>
                    </a:ext>
                  </a:extLst>
                </a:gridCol>
                <a:gridCol w="740664">
                  <a:extLst>
                    <a:ext uri="{9D8B030D-6E8A-4147-A177-3AD203B41FA5}">
                      <a16:colId xmlns:a16="http://schemas.microsoft.com/office/drawing/2014/main" val="2294318424"/>
                    </a:ext>
                  </a:extLst>
                </a:gridCol>
                <a:gridCol w="740664">
                  <a:extLst>
                    <a:ext uri="{9D8B030D-6E8A-4147-A177-3AD203B41FA5}">
                      <a16:colId xmlns:a16="http://schemas.microsoft.com/office/drawing/2014/main" val="827397848"/>
                    </a:ext>
                  </a:extLst>
                </a:gridCol>
                <a:gridCol w="740664">
                  <a:extLst>
                    <a:ext uri="{9D8B030D-6E8A-4147-A177-3AD203B41FA5}">
                      <a16:colId xmlns:a16="http://schemas.microsoft.com/office/drawing/2014/main" val="4139019808"/>
                    </a:ext>
                  </a:extLst>
                </a:gridCol>
                <a:gridCol w="740664">
                  <a:extLst>
                    <a:ext uri="{9D8B030D-6E8A-4147-A177-3AD203B41FA5}">
                      <a16:colId xmlns:a16="http://schemas.microsoft.com/office/drawing/2014/main" val="971807852"/>
                    </a:ext>
                  </a:extLst>
                </a:gridCol>
                <a:gridCol w="740664">
                  <a:extLst>
                    <a:ext uri="{9D8B030D-6E8A-4147-A177-3AD203B41FA5}">
                      <a16:colId xmlns:a16="http://schemas.microsoft.com/office/drawing/2014/main" val="2178959216"/>
                    </a:ext>
                  </a:extLst>
                </a:gridCol>
                <a:gridCol w="740664">
                  <a:extLst>
                    <a:ext uri="{9D8B030D-6E8A-4147-A177-3AD203B41FA5}">
                      <a16:colId xmlns:a16="http://schemas.microsoft.com/office/drawing/2014/main" val="3812294700"/>
                    </a:ext>
                  </a:extLst>
                </a:gridCol>
                <a:gridCol w="740664">
                  <a:extLst>
                    <a:ext uri="{9D8B030D-6E8A-4147-A177-3AD203B41FA5}">
                      <a16:colId xmlns:a16="http://schemas.microsoft.com/office/drawing/2014/main" val="616732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6929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- 2020-06-08 10:15:49</a:t>
                      </a:r>
                      <a:r>
                        <a:rPr kumimoji="0" lang="en-US" sz="1000" b="0" i="0" u="none" strike="noStrike" kern="1200" cap="none" spc="0" normalizeH="0" baseline="0" noProof="0">
                          <a:ln>
                            <a:noFill/>
                          </a:ln>
                          <a:solidFill>
                            <a:prstClr val="black"/>
                          </a:solidFill>
                          <a:effectLst/>
                          <a:uLnTx/>
                          <a:uFillTx/>
                          <a:latin typeface="+mn-lt"/>
                          <a:ea typeface="+mn-ea"/>
                          <a:cs typeface="+mn-cs"/>
                        </a:rPr>
                        <a:t>
 Peribahasa 'rezeki harimau' bermaksud makanan yang banyak dan pelbagai jenis.​
Dengan Buttercup, macam-macam hidangan boleh dimasak seperti rezeki harimau!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5081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- 2020-06-07 20:43:58</a:t>
                      </a:r>
                      <a:r>
                        <a:rPr kumimoji="0" lang="en-US" sz="1000" b="0" i="0" u="none" strike="noStrike" kern="1200" cap="none" spc="0" normalizeH="0" baseline="0" noProof="0">
                          <a:ln>
                            <a:noFill/>
                          </a:ln>
                          <a:solidFill>
                            <a:prstClr val="black"/>
                          </a:solidFill>
                          <a:effectLst/>
                          <a:uLnTx/>
                          <a:uFillTx/>
                          <a:latin typeface="+mn-lt"/>
                          <a:ea typeface="+mn-ea"/>
                          <a:cs typeface="+mn-cs"/>
                        </a:rPr>
                        <a:t>
 Dapatkan idea masakan daripada Resipi Ayam Masala ini untuk seisi keluarga anda. Mudah dan Sedap! 
PERHANTIAN Peraduan Sempurnanya Raya sehingga 15 Jun 2020 sahaja! Kunjungi pasaraya terpilih berdekatan anda dan beli Buttercup untuk sertai peraduan ini.
Untuk maklumat tentang peraduan: http://buttercup.com.my/
#ButtercupMalaysia #SempurnanyaRayaButtercup #ResipiButtercup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675127"/>
                  </a:ext>
                </a:extLst>
              </a:tr>
            </a:tbl>
          </a:graphicData>
        </a:graphic>
      </p:graphicFrame>
      <p:sp>
        <p:nvSpPr>
          <p:cNvPr id="4" name="Text Placeholder 3">
            <a:extLst>
              <a:ext uri="{FF2B5EF4-FFF2-40B4-BE49-F238E27FC236}">
                <a16:creationId xmlns:a16="http://schemas.microsoft.com/office/drawing/2014/main" id="{088E12FD-E879-41DA-B3AD-9170DA5D142A}"/>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6080463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1C00A-91BB-45D8-8248-8A62C7FA39C0}"/>
              </a:ext>
            </a:extLst>
          </p:cNvPr>
          <p:cNvSpPr>
            <a:spLocks noGrp="1"/>
          </p:cNvSpPr>
          <p:nvPr>
            <p:ph type="title"/>
          </p:nvPr>
        </p:nvSpPr>
        <p:spPr/>
        <p:txBody>
          <a:bodyPr/>
          <a:lstStyle/>
          <a:p>
            <a:r>
              <a:rPr lang="en-US"/>
              <a:t>Facebook Own Posts Table | Buttercup Malaysia - 16 of 21</a:t>
            </a:r>
          </a:p>
        </p:txBody>
      </p:sp>
      <p:graphicFrame>
        <p:nvGraphicFramePr>
          <p:cNvPr id="5" name="Table Placeholder 4">
            <a:extLst>
              <a:ext uri="{FF2B5EF4-FFF2-40B4-BE49-F238E27FC236}">
                <a16:creationId xmlns:a16="http://schemas.microsoft.com/office/drawing/2014/main" id="{8AF19F9F-2B93-4FA8-9495-3648993EFC49}"/>
              </a:ext>
            </a:extLst>
          </p:cNvPr>
          <p:cNvGraphicFramePr>
            <a:graphicFrameLocks noGrp="1"/>
          </p:cNvGraphicFramePr>
          <p:nvPr>
            <p:ph type="tbl" sz="quarter" idx="13"/>
            <p:extLst>
              <p:ext uri="{D42A27DB-BD31-4B8C-83A1-F6EECF244321}">
                <p14:modId xmlns:p14="http://schemas.microsoft.com/office/powerpoint/2010/main" val="217341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87938868"/>
                    </a:ext>
                  </a:extLst>
                </a:gridCol>
                <a:gridCol w="740664">
                  <a:extLst>
                    <a:ext uri="{9D8B030D-6E8A-4147-A177-3AD203B41FA5}">
                      <a16:colId xmlns:a16="http://schemas.microsoft.com/office/drawing/2014/main" val="2617066299"/>
                    </a:ext>
                  </a:extLst>
                </a:gridCol>
                <a:gridCol w="740664">
                  <a:extLst>
                    <a:ext uri="{9D8B030D-6E8A-4147-A177-3AD203B41FA5}">
                      <a16:colId xmlns:a16="http://schemas.microsoft.com/office/drawing/2014/main" val="1023004154"/>
                    </a:ext>
                  </a:extLst>
                </a:gridCol>
                <a:gridCol w="740664">
                  <a:extLst>
                    <a:ext uri="{9D8B030D-6E8A-4147-A177-3AD203B41FA5}">
                      <a16:colId xmlns:a16="http://schemas.microsoft.com/office/drawing/2014/main" val="4288420479"/>
                    </a:ext>
                  </a:extLst>
                </a:gridCol>
                <a:gridCol w="740664">
                  <a:extLst>
                    <a:ext uri="{9D8B030D-6E8A-4147-A177-3AD203B41FA5}">
                      <a16:colId xmlns:a16="http://schemas.microsoft.com/office/drawing/2014/main" val="3907434659"/>
                    </a:ext>
                  </a:extLst>
                </a:gridCol>
                <a:gridCol w="740664">
                  <a:extLst>
                    <a:ext uri="{9D8B030D-6E8A-4147-A177-3AD203B41FA5}">
                      <a16:colId xmlns:a16="http://schemas.microsoft.com/office/drawing/2014/main" val="2202100261"/>
                    </a:ext>
                  </a:extLst>
                </a:gridCol>
                <a:gridCol w="740664">
                  <a:extLst>
                    <a:ext uri="{9D8B030D-6E8A-4147-A177-3AD203B41FA5}">
                      <a16:colId xmlns:a16="http://schemas.microsoft.com/office/drawing/2014/main" val="4062966171"/>
                    </a:ext>
                  </a:extLst>
                </a:gridCol>
                <a:gridCol w="740664">
                  <a:extLst>
                    <a:ext uri="{9D8B030D-6E8A-4147-A177-3AD203B41FA5}">
                      <a16:colId xmlns:a16="http://schemas.microsoft.com/office/drawing/2014/main" val="4081338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802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- 2020-06-07 11:44:10</a:t>
                      </a:r>
                      <a:r>
                        <a:rPr kumimoji="0" lang="en-US" sz="1000" b="0" i="0" u="none" strike="noStrike" kern="1200" cap="none" spc="0" normalizeH="0" baseline="0" noProof="0">
                          <a:ln>
                            <a:noFill/>
                          </a:ln>
                          <a:solidFill>
                            <a:prstClr val="black"/>
                          </a:solidFill>
                          <a:effectLst/>
                          <a:uLnTx/>
                          <a:uFillTx/>
                          <a:latin typeface="+mn-lt"/>
                          <a:ea typeface="+mn-ea"/>
                          <a:cs typeface="+mn-cs"/>
                        </a:rPr>
                        <a:t>
 Semoga Resipi Kek Cawan Pandan bersama Krim Gula Melaka memberikan inspirasi kepada anda semua untuk memasak menggunakan bahan dan teknik yang mudah. 
Jangan lupa sertai Peraduan Sempurnanya Raya untuk menang hadiah eksklusif! Jom ayuh ke pasaraya yang terpilih!
Untuk maklumat tentang peraduan: http://buttercup.com.my/
#ButtercupMalaysia #SempurnanyaRayaButtercup #ResipiButtercup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08738427"/>
                  </a:ext>
                </a:extLst>
              </a:tr>
            </a:tbl>
          </a:graphicData>
        </a:graphic>
      </p:graphicFrame>
      <p:sp>
        <p:nvSpPr>
          <p:cNvPr id="4" name="Text Placeholder 3">
            <a:extLst>
              <a:ext uri="{FF2B5EF4-FFF2-40B4-BE49-F238E27FC236}">
                <a16:creationId xmlns:a16="http://schemas.microsoft.com/office/drawing/2014/main" id="{208B2EAB-ED01-4DB8-99DD-884118889B1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1933109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F1D43-4B5F-47C9-9C00-DDD2D2A0FFB1}"/>
              </a:ext>
            </a:extLst>
          </p:cNvPr>
          <p:cNvSpPr>
            <a:spLocks noGrp="1"/>
          </p:cNvSpPr>
          <p:nvPr>
            <p:ph type="title"/>
          </p:nvPr>
        </p:nvSpPr>
        <p:spPr/>
        <p:txBody>
          <a:bodyPr/>
          <a:lstStyle/>
          <a:p>
            <a:r>
              <a:rPr lang="en-US"/>
              <a:t>Facebook Own Posts Table | Buttercup Malaysia - 17 of 21</a:t>
            </a:r>
          </a:p>
        </p:txBody>
      </p:sp>
      <p:graphicFrame>
        <p:nvGraphicFramePr>
          <p:cNvPr id="5" name="Table Placeholder 4">
            <a:extLst>
              <a:ext uri="{FF2B5EF4-FFF2-40B4-BE49-F238E27FC236}">
                <a16:creationId xmlns:a16="http://schemas.microsoft.com/office/drawing/2014/main" id="{06E5C205-A20A-4E24-88C7-8F3B9ED7C3D3}"/>
              </a:ext>
            </a:extLst>
          </p:cNvPr>
          <p:cNvGraphicFramePr>
            <a:graphicFrameLocks noGrp="1"/>
          </p:cNvGraphicFramePr>
          <p:nvPr>
            <p:ph type="tbl" sz="quarter" idx="13"/>
            <p:extLst>
              <p:ext uri="{D42A27DB-BD31-4B8C-83A1-F6EECF244321}">
                <p14:modId xmlns:p14="http://schemas.microsoft.com/office/powerpoint/2010/main" val="3661975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281641"/>
                    </a:ext>
                  </a:extLst>
                </a:gridCol>
                <a:gridCol w="740664">
                  <a:extLst>
                    <a:ext uri="{9D8B030D-6E8A-4147-A177-3AD203B41FA5}">
                      <a16:colId xmlns:a16="http://schemas.microsoft.com/office/drawing/2014/main" val="1979952391"/>
                    </a:ext>
                  </a:extLst>
                </a:gridCol>
                <a:gridCol w="740664">
                  <a:extLst>
                    <a:ext uri="{9D8B030D-6E8A-4147-A177-3AD203B41FA5}">
                      <a16:colId xmlns:a16="http://schemas.microsoft.com/office/drawing/2014/main" val="37993073"/>
                    </a:ext>
                  </a:extLst>
                </a:gridCol>
                <a:gridCol w="740664">
                  <a:extLst>
                    <a:ext uri="{9D8B030D-6E8A-4147-A177-3AD203B41FA5}">
                      <a16:colId xmlns:a16="http://schemas.microsoft.com/office/drawing/2014/main" val="560649837"/>
                    </a:ext>
                  </a:extLst>
                </a:gridCol>
                <a:gridCol w="740664">
                  <a:extLst>
                    <a:ext uri="{9D8B030D-6E8A-4147-A177-3AD203B41FA5}">
                      <a16:colId xmlns:a16="http://schemas.microsoft.com/office/drawing/2014/main" val="3847346628"/>
                    </a:ext>
                  </a:extLst>
                </a:gridCol>
                <a:gridCol w="740664">
                  <a:extLst>
                    <a:ext uri="{9D8B030D-6E8A-4147-A177-3AD203B41FA5}">
                      <a16:colId xmlns:a16="http://schemas.microsoft.com/office/drawing/2014/main" val="1487804892"/>
                    </a:ext>
                  </a:extLst>
                </a:gridCol>
                <a:gridCol w="740664">
                  <a:extLst>
                    <a:ext uri="{9D8B030D-6E8A-4147-A177-3AD203B41FA5}">
                      <a16:colId xmlns:a16="http://schemas.microsoft.com/office/drawing/2014/main" val="3780250963"/>
                    </a:ext>
                  </a:extLst>
                </a:gridCol>
                <a:gridCol w="740664">
                  <a:extLst>
                    <a:ext uri="{9D8B030D-6E8A-4147-A177-3AD203B41FA5}">
                      <a16:colId xmlns:a16="http://schemas.microsoft.com/office/drawing/2014/main" val="59327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5204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- 2020-06-06 21:22:31</a:t>
                      </a:r>
                      <a:r>
                        <a:rPr kumimoji="0" lang="en-US" sz="1000" b="0" i="0" u="none" strike="noStrike" kern="1200" cap="none" spc="0" normalizeH="0" baseline="0" noProof="0">
                          <a:ln>
                            <a:noFill/>
                          </a:ln>
                          <a:solidFill>
                            <a:prstClr val="black"/>
                          </a:solidFill>
                          <a:effectLst/>
                          <a:uLnTx/>
                          <a:uFillTx/>
                          <a:latin typeface="+mn-lt"/>
                          <a:ea typeface="+mn-ea"/>
                          <a:cs typeface="+mn-cs"/>
                        </a:rPr>
                        <a:t>
 Berbaloi sangat cuba Resipi Biskut Mawar Ros ini yang pasti memang sedap dan sangat sesuai dihidangkan! 
Adakah anda sudah menyertai peraduan Sempurnanya Raya Buttercup? Tunggu apa lagi? Jom cuba sekarang! Mana tahu, mungkin anda yang akan memenangi Hadiah Utama!
Untuk maklumat tentang peraduan: http://buttercup.com.my/
#ButtercupMalaysia #SempurnanyaRayaButtercup #ResipiButtercup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3778219"/>
                  </a:ext>
                </a:extLst>
              </a:tr>
            </a:tbl>
          </a:graphicData>
        </a:graphic>
      </p:graphicFrame>
      <p:sp>
        <p:nvSpPr>
          <p:cNvPr id="4" name="Text Placeholder 3">
            <a:extLst>
              <a:ext uri="{FF2B5EF4-FFF2-40B4-BE49-F238E27FC236}">
                <a16:creationId xmlns:a16="http://schemas.microsoft.com/office/drawing/2014/main" id="{CA5BF83A-7732-4307-A44F-8618C463946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7530901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02DDB-392D-4644-B9D4-31BF4646DF8A}"/>
              </a:ext>
            </a:extLst>
          </p:cNvPr>
          <p:cNvSpPr>
            <a:spLocks noGrp="1"/>
          </p:cNvSpPr>
          <p:nvPr>
            <p:ph type="title"/>
          </p:nvPr>
        </p:nvSpPr>
        <p:spPr/>
        <p:txBody>
          <a:bodyPr/>
          <a:lstStyle/>
          <a:p>
            <a:r>
              <a:rPr lang="en-US"/>
              <a:t>Facebook Own Posts Table | Buttercup Malaysia - 18 of 21</a:t>
            </a:r>
          </a:p>
        </p:txBody>
      </p:sp>
      <p:graphicFrame>
        <p:nvGraphicFramePr>
          <p:cNvPr id="5" name="Table Placeholder 4">
            <a:extLst>
              <a:ext uri="{FF2B5EF4-FFF2-40B4-BE49-F238E27FC236}">
                <a16:creationId xmlns:a16="http://schemas.microsoft.com/office/drawing/2014/main" id="{339E3C86-CD8A-46E8-A387-EC12987A50F4}"/>
              </a:ext>
            </a:extLst>
          </p:cNvPr>
          <p:cNvGraphicFramePr>
            <a:graphicFrameLocks noGrp="1"/>
          </p:cNvGraphicFramePr>
          <p:nvPr>
            <p:ph type="tbl" sz="quarter" idx="13"/>
            <p:extLst>
              <p:ext uri="{D42A27DB-BD31-4B8C-83A1-F6EECF244321}">
                <p14:modId xmlns:p14="http://schemas.microsoft.com/office/powerpoint/2010/main" val="3905175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7233506"/>
                    </a:ext>
                  </a:extLst>
                </a:gridCol>
                <a:gridCol w="740664">
                  <a:extLst>
                    <a:ext uri="{9D8B030D-6E8A-4147-A177-3AD203B41FA5}">
                      <a16:colId xmlns:a16="http://schemas.microsoft.com/office/drawing/2014/main" val="529217861"/>
                    </a:ext>
                  </a:extLst>
                </a:gridCol>
                <a:gridCol w="740664">
                  <a:extLst>
                    <a:ext uri="{9D8B030D-6E8A-4147-A177-3AD203B41FA5}">
                      <a16:colId xmlns:a16="http://schemas.microsoft.com/office/drawing/2014/main" val="1605792321"/>
                    </a:ext>
                  </a:extLst>
                </a:gridCol>
                <a:gridCol w="740664">
                  <a:extLst>
                    <a:ext uri="{9D8B030D-6E8A-4147-A177-3AD203B41FA5}">
                      <a16:colId xmlns:a16="http://schemas.microsoft.com/office/drawing/2014/main" val="3969499392"/>
                    </a:ext>
                  </a:extLst>
                </a:gridCol>
                <a:gridCol w="740664">
                  <a:extLst>
                    <a:ext uri="{9D8B030D-6E8A-4147-A177-3AD203B41FA5}">
                      <a16:colId xmlns:a16="http://schemas.microsoft.com/office/drawing/2014/main" val="92189569"/>
                    </a:ext>
                  </a:extLst>
                </a:gridCol>
                <a:gridCol w="740664">
                  <a:extLst>
                    <a:ext uri="{9D8B030D-6E8A-4147-A177-3AD203B41FA5}">
                      <a16:colId xmlns:a16="http://schemas.microsoft.com/office/drawing/2014/main" val="664805008"/>
                    </a:ext>
                  </a:extLst>
                </a:gridCol>
                <a:gridCol w="740664">
                  <a:extLst>
                    <a:ext uri="{9D8B030D-6E8A-4147-A177-3AD203B41FA5}">
                      <a16:colId xmlns:a16="http://schemas.microsoft.com/office/drawing/2014/main" val="889380051"/>
                    </a:ext>
                  </a:extLst>
                </a:gridCol>
                <a:gridCol w="740664">
                  <a:extLst>
                    <a:ext uri="{9D8B030D-6E8A-4147-A177-3AD203B41FA5}">
                      <a16:colId xmlns:a16="http://schemas.microsoft.com/office/drawing/2014/main" val="735843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1066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- 2020-06-06 11:54:45</a:t>
                      </a:r>
                      <a:r>
                        <a:rPr kumimoji="0" lang="en-US" sz="1000" b="0" i="0" u="none" strike="noStrike" kern="1200" cap="none" spc="0" normalizeH="0" baseline="0" noProof="0">
                          <a:ln>
                            <a:noFill/>
                          </a:ln>
                          <a:solidFill>
                            <a:prstClr val="black"/>
                          </a:solidFill>
                          <a:effectLst/>
                          <a:uLnTx/>
                          <a:uFillTx/>
                          <a:latin typeface="+mn-lt"/>
                          <a:ea typeface="+mn-ea"/>
                          <a:cs typeface="+mn-cs"/>
                        </a:rPr>
                        <a:t>
 Cuba buat jagung Buttercup ini bersama telur hancur untuk sarapan pagi anda. Tentu beri kelainan yang menyelerakan.​
​#ResipiButtercup​
​Jagung Buttercup​
​Bahan-bahan:​
1 sudu besar Buttercup​
3/4 cawan susu​
450g jagung sejuk beku​
Garam dan lada secukup rasa
Arahan:​
1. Panaskan kuali dan masukkan Buttercup serta susu.​
2. Masukkan jagung dan gaul sehingga hampir mendidih.​
3. Kecilkan api dan biar jagung sebati.​
4. Taburkan garam dan lada secukup rasa.​
Sumber:https://www.knowyourproduce.com/buttered-corn/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5469980"/>
                  </a:ext>
                </a:extLst>
              </a:tr>
            </a:tbl>
          </a:graphicData>
        </a:graphic>
      </p:graphicFrame>
      <p:sp>
        <p:nvSpPr>
          <p:cNvPr id="4" name="Text Placeholder 3">
            <a:extLst>
              <a:ext uri="{FF2B5EF4-FFF2-40B4-BE49-F238E27FC236}">
                <a16:creationId xmlns:a16="http://schemas.microsoft.com/office/drawing/2014/main" id="{C6342358-2904-4656-8086-D6A0F68BC74D}"/>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7889281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81C33-A774-47FC-AAA3-2229F963F66B}"/>
              </a:ext>
            </a:extLst>
          </p:cNvPr>
          <p:cNvSpPr>
            <a:spLocks noGrp="1"/>
          </p:cNvSpPr>
          <p:nvPr>
            <p:ph type="title"/>
          </p:nvPr>
        </p:nvSpPr>
        <p:spPr/>
        <p:txBody>
          <a:bodyPr/>
          <a:lstStyle/>
          <a:p>
            <a:r>
              <a:rPr lang="en-US"/>
              <a:t>Facebook Own Posts Table | Buttercup Malaysia - 19 of 21</a:t>
            </a:r>
          </a:p>
        </p:txBody>
      </p:sp>
      <p:graphicFrame>
        <p:nvGraphicFramePr>
          <p:cNvPr id="5" name="Table Placeholder 4">
            <a:extLst>
              <a:ext uri="{FF2B5EF4-FFF2-40B4-BE49-F238E27FC236}">
                <a16:creationId xmlns:a16="http://schemas.microsoft.com/office/drawing/2014/main" id="{59311129-5011-4669-9CF3-EB3421E64EB9}"/>
              </a:ext>
            </a:extLst>
          </p:cNvPr>
          <p:cNvGraphicFramePr>
            <a:graphicFrameLocks noGrp="1"/>
          </p:cNvGraphicFramePr>
          <p:nvPr>
            <p:ph type="tbl" sz="quarter" idx="13"/>
            <p:extLst>
              <p:ext uri="{D42A27DB-BD31-4B8C-83A1-F6EECF244321}">
                <p14:modId xmlns:p14="http://schemas.microsoft.com/office/powerpoint/2010/main" val="2966196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749763755"/>
                    </a:ext>
                  </a:extLst>
                </a:gridCol>
                <a:gridCol w="740664">
                  <a:extLst>
                    <a:ext uri="{9D8B030D-6E8A-4147-A177-3AD203B41FA5}">
                      <a16:colId xmlns:a16="http://schemas.microsoft.com/office/drawing/2014/main" val="4081458042"/>
                    </a:ext>
                  </a:extLst>
                </a:gridCol>
                <a:gridCol w="740664">
                  <a:extLst>
                    <a:ext uri="{9D8B030D-6E8A-4147-A177-3AD203B41FA5}">
                      <a16:colId xmlns:a16="http://schemas.microsoft.com/office/drawing/2014/main" val="611870358"/>
                    </a:ext>
                  </a:extLst>
                </a:gridCol>
                <a:gridCol w="740664">
                  <a:extLst>
                    <a:ext uri="{9D8B030D-6E8A-4147-A177-3AD203B41FA5}">
                      <a16:colId xmlns:a16="http://schemas.microsoft.com/office/drawing/2014/main" val="1978969194"/>
                    </a:ext>
                  </a:extLst>
                </a:gridCol>
                <a:gridCol w="740664">
                  <a:extLst>
                    <a:ext uri="{9D8B030D-6E8A-4147-A177-3AD203B41FA5}">
                      <a16:colId xmlns:a16="http://schemas.microsoft.com/office/drawing/2014/main" val="2576118913"/>
                    </a:ext>
                  </a:extLst>
                </a:gridCol>
                <a:gridCol w="740664">
                  <a:extLst>
                    <a:ext uri="{9D8B030D-6E8A-4147-A177-3AD203B41FA5}">
                      <a16:colId xmlns:a16="http://schemas.microsoft.com/office/drawing/2014/main" val="4139513502"/>
                    </a:ext>
                  </a:extLst>
                </a:gridCol>
                <a:gridCol w="740664">
                  <a:extLst>
                    <a:ext uri="{9D8B030D-6E8A-4147-A177-3AD203B41FA5}">
                      <a16:colId xmlns:a16="http://schemas.microsoft.com/office/drawing/2014/main" val="3541284132"/>
                    </a:ext>
                  </a:extLst>
                </a:gridCol>
                <a:gridCol w="740664">
                  <a:extLst>
                    <a:ext uri="{9D8B030D-6E8A-4147-A177-3AD203B41FA5}">
                      <a16:colId xmlns:a16="http://schemas.microsoft.com/office/drawing/2014/main" val="1695947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02738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- 2020-06-05 20:43:09</a:t>
                      </a:r>
                      <a:r>
                        <a:rPr kumimoji="0" lang="en-US" sz="1000" b="0" i="0" u="none" strike="noStrike" kern="1200" cap="none" spc="0" normalizeH="0" baseline="0" noProof="0">
                          <a:ln>
                            <a:noFill/>
                          </a:ln>
                          <a:solidFill>
                            <a:prstClr val="black"/>
                          </a:solidFill>
                          <a:effectLst/>
                          <a:uLnTx/>
                          <a:uFillTx/>
                          <a:latin typeface="+mn-lt"/>
                          <a:ea typeface="+mn-ea"/>
                          <a:cs typeface="+mn-cs"/>
                        </a:rPr>
                        <a:t>
 Ingin memasak sambil menang hadiah? Inilah peluangnya! Jom beli Buttercup dari pasaraya yang terpilih, cuba Resipi Kek Kukus Pelangi ini dan rebutlah peluang menang hadiah!
Untuk maklumat tentang peraduan: http://buttercup.com.my/
#ButtercupMalaysia #SempurnanyaRayaButtercup #ResipiButtercup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2141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- 2020-06-05 20:11:06</a:t>
                      </a:r>
                      <a:r>
                        <a:rPr kumimoji="0" lang="en-US" sz="1000" b="0" i="0" u="none" strike="noStrike" kern="1200" cap="none" spc="0" normalizeH="0" baseline="0" noProof="0">
                          <a:ln>
                            <a:noFill/>
                          </a:ln>
                          <a:solidFill>
                            <a:prstClr val="black"/>
                          </a:solidFill>
                          <a:effectLst/>
                          <a:uLnTx/>
                          <a:uFillTx/>
                          <a:latin typeface="+mn-lt"/>
                          <a:ea typeface="+mn-ea"/>
                          <a:cs typeface="+mn-cs"/>
                        </a:rPr>
                        <a:t>
 Peraduan Sempurnanya Raya Buttercup akan tamat tak lama lagi! Kunjungi pasaraya MYDIN yang terdekat akan dan membeli Buttercup untuk menyertai peraduan.
Maklumat Lanjut: http://buttercup.com.my/mydin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*Tertakluk Terma &amp; Syarat</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#SempurnanyaRayaButtercup #ButtercupMalaysia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8535532"/>
                  </a:ext>
                </a:extLst>
              </a:tr>
            </a:tbl>
          </a:graphicData>
        </a:graphic>
      </p:graphicFrame>
      <p:sp>
        <p:nvSpPr>
          <p:cNvPr id="4" name="Text Placeholder 3">
            <a:extLst>
              <a:ext uri="{FF2B5EF4-FFF2-40B4-BE49-F238E27FC236}">
                <a16:creationId xmlns:a16="http://schemas.microsoft.com/office/drawing/2014/main" id="{A3051472-A1B4-46EB-93A9-5F226B39380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5441942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DCB17-C65B-4510-A45A-A54E56C71836}"/>
              </a:ext>
            </a:extLst>
          </p:cNvPr>
          <p:cNvSpPr>
            <a:spLocks noGrp="1"/>
          </p:cNvSpPr>
          <p:nvPr>
            <p:ph type="title"/>
          </p:nvPr>
        </p:nvSpPr>
        <p:spPr/>
        <p:txBody>
          <a:bodyPr/>
          <a:lstStyle/>
          <a:p>
            <a:r>
              <a:rPr lang="en-US"/>
              <a:t>Facebook Own Posts Table | Buttercup Malaysia - 20 of 21</a:t>
            </a:r>
          </a:p>
        </p:txBody>
      </p:sp>
      <p:graphicFrame>
        <p:nvGraphicFramePr>
          <p:cNvPr id="5" name="Table Placeholder 4">
            <a:extLst>
              <a:ext uri="{FF2B5EF4-FFF2-40B4-BE49-F238E27FC236}">
                <a16:creationId xmlns:a16="http://schemas.microsoft.com/office/drawing/2014/main" id="{33263FB1-0DC8-4BFE-9019-1B174E68A186}"/>
              </a:ext>
            </a:extLst>
          </p:cNvPr>
          <p:cNvGraphicFramePr>
            <a:graphicFrameLocks noGrp="1"/>
          </p:cNvGraphicFramePr>
          <p:nvPr>
            <p:ph type="tbl" sz="quarter" idx="13"/>
            <p:extLst>
              <p:ext uri="{D42A27DB-BD31-4B8C-83A1-F6EECF244321}">
                <p14:modId xmlns:p14="http://schemas.microsoft.com/office/powerpoint/2010/main" val="2107611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98770884"/>
                    </a:ext>
                  </a:extLst>
                </a:gridCol>
                <a:gridCol w="740664">
                  <a:extLst>
                    <a:ext uri="{9D8B030D-6E8A-4147-A177-3AD203B41FA5}">
                      <a16:colId xmlns:a16="http://schemas.microsoft.com/office/drawing/2014/main" val="424718484"/>
                    </a:ext>
                  </a:extLst>
                </a:gridCol>
                <a:gridCol w="740664">
                  <a:extLst>
                    <a:ext uri="{9D8B030D-6E8A-4147-A177-3AD203B41FA5}">
                      <a16:colId xmlns:a16="http://schemas.microsoft.com/office/drawing/2014/main" val="4123024237"/>
                    </a:ext>
                  </a:extLst>
                </a:gridCol>
                <a:gridCol w="740664">
                  <a:extLst>
                    <a:ext uri="{9D8B030D-6E8A-4147-A177-3AD203B41FA5}">
                      <a16:colId xmlns:a16="http://schemas.microsoft.com/office/drawing/2014/main" val="1311716156"/>
                    </a:ext>
                  </a:extLst>
                </a:gridCol>
                <a:gridCol w="740664">
                  <a:extLst>
                    <a:ext uri="{9D8B030D-6E8A-4147-A177-3AD203B41FA5}">
                      <a16:colId xmlns:a16="http://schemas.microsoft.com/office/drawing/2014/main" val="2804294992"/>
                    </a:ext>
                  </a:extLst>
                </a:gridCol>
                <a:gridCol w="740664">
                  <a:extLst>
                    <a:ext uri="{9D8B030D-6E8A-4147-A177-3AD203B41FA5}">
                      <a16:colId xmlns:a16="http://schemas.microsoft.com/office/drawing/2014/main" val="3347997392"/>
                    </a:ext>
                  </a:extLst>
                </a:gridCol>
                <a:gridCol w="740664">
                  <a:extLst>
                    <a:ext uri="{9D8B030D-6E8A-4147-A177-3AD203B41FA5}">
                      <a16:colId xmlns:a16="http://schemas.microsoft.com/office/drawing/2014/main" val="228944646"/>
                    </a:ext>
                  </a:extLst>
                </a:gridCol>
                <a:gridCol w="740664">
                  <a:extLst>
                    <a:ext uri="{9D8B030D-6E8A-4147-A177-3AD203B41FA5}">
                      <a16:colId xmlns:a16="http://schemas.microsoft.com/office/drawing/2014/main" val="2142215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7818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- 2020-06-04 10:22:58</a:t>
                      </a:r>
                      <a:r>
                        <a:rPr kumimoji="0" lang="en-US" sz="1000" b="0" i="0" u="none" strike="noStrike" kern="1200" cap="none" spc="0" normalizeH="0" baseline="0" noProof="0">
                          <a:ln>
                            <a:noFill/>
                          </a:ln>
                          <a:solidFill>
                            <a:prstClr val="black"/>
                          </a:solidFill>
                          <a:effectLst/>
                          <a:uLnTx/>
                          <a:uFillTx/>
                          <a:latin typeface="+mn-lt"/>
                          <a:ea typeface="+mn-ea"/>
                          <a:cs typeface="+mn-cs"/>
                        </a:rPr>
                        <a:t>
 Sedap juga kalau makan cendawan dengan nasi putih kan? Hendak memasaknya pun cukup senang.​
​#ResipiButtercup​
​Cendawan Buttercup​
​Bahan-bahan:​
3 sudu besar Buttercup​
450g cendawan putih​
2 sudu kecil bawang putih​
1/4 sudu kecil garam​
1/4 sudu kecil lada hitam​
2 sudu kecil herba basah atau 1 sudu kecil herba kering ​
Arahan:​
1. Cairkan Buttercup di dalam kuali dan masukkan bawang putih.​
2. Masukkan cendawan dan masak sehingga lembut selama 10-12 minit​
3. Masukkan garam, lada hitam, taburkan herba dan hidang.​
Sumber:https://www.lecremedelacrumb.com/15-minute-garlic-butter-mushrooms/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9015362"/>
                  </a:ext>
                </a:extLst>
              </a:tr>
            </a:tbl>
          </a:graphicData>
        </a:graphic>
      </p:graphicFrame>
      <p:sp>
        <p:nvSpPr>
          <p:cNvPr id="4" name="Text Placeholder 3">
            <a:extLst>
              <a:ext uri="{FF2B5EF4-FFF2-40B4-BE49-F238E27FC236}">
                <a16:creationId xmlns:a16="http://schemas.microsoft.com/office/drawing/2014/main" id="{889F698F-0D05-4587-9DEB-1A9B1B4FBA0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9491838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B4137-7FEF-49A8-87EF-709700C76CA6}"/>
              </a:ext>
            </a:extLst>
          </p:cNvPr>
          <p:cNvSpPr>
            <a:spLocks noGrp="1"/>
          </p:cNvSpPr>
          <p:nvPr>
            <p:ph type="title"/>
          </p:nvPr>
        </p:nvSpPr>
        <p:spPr/>
        <p:txBody>
          <a:bodyPr/>
          <a:lstStyle/>
          <a:p>
            <a:r>
              <a:rPr lang="en-US"/>
              <a:t>Facebook Own Posts Table | Buttercup Malaysia - 21 of 21</a:t>
            </a:r>
          </a:p>
        </p:txBody>
      </p:sp>
      <p:graphicFrame>
        <p:nvGraphicFramePr>
          <p:cNvPr id="5" name="Table Placeholder 4">
            <a:extLst>
              <a:ext uri="{FF2B5EF4-FFF2-40B4-BE49-F238E27FC236}">
                <a16:creationId xmlns:a16="http://schemas.microsoft.com/office/drawing/2014/main" id="{CD08A36A-52C3-4DFA-BD6E-010E0F7CF9BC}"/>
              </a:ext>
            </a:extLst>
          </p:cNvPr>
          <p:cNvGraphicFramePr>
            <a:graphicFrameLocks noGrp="1"/>
          </p:cNvGraphicFramePr>
          <p:nvPr>
            <p:ph type="tbl" sz="quarter" idx="13"/>
            <p:extLst>
              <p:ext uri="{D42A27DB-BD31-4B8C-83A1-F6EECF244321}">
                <p14:modId xmlns:p14="http://schemas.microsoft.com/office/powerpoint/2010/main" val="1127865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31207700"/>
                    </a:ext>
                  </a:extLst>
                </a:gridCol>
                <a:gridCol w="740664">
                  <a:extLst>
                    <a:ext uri="{9D8B030D-6E8A-4147-A177-3AD203B41FA5}">
                      <a16:colId xmlns:a16="http://schemas.microsoft.com/office/drawing/2014/main" val="2894065663"/>
                    </a:ext>
                  </a:extLst>
                </a:gridCol>
                <a:gridCol w="740664">
                  <a:extLst>
                    <a:ext uri="{9D8B030D-6E8A-4147-A177-3AD203B41FA5}">
                      <a16:colId xmlns:a16="http://schemas.microsoft.com/office/drawing/2014/main" val="3864128860"/>
                    </a:ext>
                  </a:extLst>
                </a:gridCol>
                <a:gridCol w="740664">
                  <a:extLst>
                    <a:ext uri="{9D8B030D-6E8A-4147-A177-3AD203B41FA5}">
                      <a16:colId xmlns:a16="http://schemas.microsoft.com/office/drawing/2014/main" val="1904991074"/>
                    </a:ext>
                  </a:extLst>
                </a:gridCol>
                <a:gridCol w="740664">
                  <a:extLst>
                    <a:ext uri="{9D8B030D-6E8A-4147-A177-3AD203B41FA5}">
                      <a16:colId xmlns:a16="http://schemas.microsoft.com/office/drawing/2014/main" val="566824654"/>
                    </a:ext>
                  </a:extLst>
                </a:gridCol>
                <a:gridCol w="740664">
                  <a:extLst>
                    <a:ext uri="{9D8B030D-6E8A-4147-A177-3AD203B41FA5}">
                      <a16:colId xmlns:a16="http://schemas.microsoft.com/office/drawing/2014/main" val="3446746102"/>
                    </a:ext>
                  </a:extLst>
                </a:gridCol>
                <a:gridCol w="740664">
                  <a:extLst>
                    <a:ext uri="{9D8B030D-6E8A-4147-A177-3AD203B41FA5}">
                      <a16:colId xmlns:a16="http://schemas.microsoft.com/office/drawing/2014/main" val="1684611089"/>
                    </a:ext>
                  </a:extLst>
                </a:gridCol>
                <a:gridCol w="740664">
                  <a:extLst>
                    <a:ext uri="{9D8B030D-6E8A-4147-A177-3AD203B41FA5}">
                      <a16:colId xmlns:a16="http://schemas.microsoft.com/office/drawing/2014/main" val="1725164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2948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- 2020-06-02 10:12:43</a:t>
                      </a:r>
                      <a:r>
                        <a:rPr kumimoji="0" lang="en-US" sz="1000" b="0" i="0" u="none" strike="noStrike" kern="1200" cap="none" spc="0" normalizeH="0" baseline="0" noProof="0">
                          <a:ln>
                            <a:noFill/>
                          </a:ln>
                          <a:solidFill>
                            <a:prstClr val="black"/>
                          </a:solidFill>
                          <a:effectLst/>
                          <a:uLnTx/>
                          <a:uFillTx/>
                          <a:latin typeface="+mn-lt"/>
                          <a:ea typeface="+mn-ea"/>
                          <a:cs typeface="+mn-cs"/>
                        </a:rPr>
                        <a:t>
 Tema resipi Buttercup kali ini adalah hidangan sampingan yang menyelerakan. Pastikan anda cuba resipinya dan nikmati bersama keluarga atau rakan-rakan!​
#ResipiButtercup​
Kentang Buttercup​
Bahan-bahan:​
4 sudu besar Buttercup​
900g kentang dipotong besar​
Secukup air untuk merebus kentang​
1 sudu besar minyak zaitun​
1 sudu kecil garam
Secukup garam dan serbuk lada hitam sebagai perasa​
​Arahan:​
1. Masukkan kentang dan air di dalam periuk. Tambahkan minyak zaitun dan garam dan rebus kentang sehingga empuk selama 15 minit.​
2. Buang air dari periuk dan masukkan Buttercup, garam, dan serbuk lada hitam.​
3. Gaul sebati dan sajikan panas-panas.​
Sumber: https://addapinch.com/buttered-potatoes-recipe/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8714488"/>
                  </a:ext>
                </a:extLst>
              </a:tr>
            </a:tbl>
          </a:graphicData>
        </a:graphic>
      </p:graphicFrame>
      <p:sp>
        <p:nvSpPr>
          <p:cNvPr id="4" name="Text Placeholder 3">
            <a:extLst>
              <a:ext uri="{FF2B5EF4-FFF2-40B4-BE49-F238E27FC236}">
                <a16:creationId xmlns:a16="http://schemas.microsoft.com/office/drawing/2014/main" id="{3314D37F-6386-4A0D-B240-5612A163CEEF}"/>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2157252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A7710-B808-4E0A-9DA8-52B748167FAB}"/>
              </a:ext>
            </a:extLst>
          </p:cNvPr>
          <p:cNvSpPr>
            <a:spLocks noGrp="1"/>
          </p:cNvSpPr>
          <p:nvPr>
            <p:ph type="title"/>
          </p:nvPr>
        </p:nvSpPr>
        <p:spPr/>
        <p:txBody>
          <a:bodyPr/>
          <a:lstStyle/>
          <a:p>
            <a:r>
              <a:rPr lang="en-US"/>
              <a:t>Facebook Custom Reach (Collumn Chart) | Buttercup Malaysia</a:t>
            </a:r>
          </a:p>
        </p:txBody>
      </p:sp>
      <p:graphicFrame>
        <p:nvGraphicFramePr>
          <p:cNvPr id="6" name="Chart Placeholder 5">
            <a:extLst>
              <a:ext uri="{FF2B5EF4-FFF2-40B4-BE49-F238E27FC236}">
                <a16:creationId xmlns:a16="http://schemas.microsoft.com/office/drawing/2014/main" id="{23766D9F-AC3E-4F3F-B7F8-1AC4D0BB14FB}"/>
              </a:ext>
            </a:extLst>
          </p:cNvPr>
          <p:cNvGraphicFramePr>
            <a:graphicFrameLocks noGrp="1"/>
          </p:cNvGraphicFramePr>
          <p:nvPr>
            <p:ph type="chart" sz="quarter" idx="13"/>
            <p:extLst>
              <p:ext uri="{D42A27DB-BD31-4B8C-83A1-F6EECF244321}">
                <p14:modId xmlns:p14="http://schemas.microsoft.com/office/powerpoint/2010/main" val="2448847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E14152-F0E3-44AE-A02A-F30AF58CF213}"/>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4098C487-B73F-458A-954E-DAB6643F64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21278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10B0C-7CC2-44A2-9578-6C53660EA17D}"/>
              </a:ext>
            </a:extLst>
          </p:cNvPr>
          <p:cNvSpPr>
            <a:spLocks noGrp="1"/>
          </p:cNvSpPr>
          <p:nvPr>
            <p:ph type="title"/>
          </p:nvPr>
        </p:nvSpPr>
        <p:spPr/>
        <p:txBody>
          <a:bodyPr/>
          <a:lstStyle/>
          <a:p>
            <a:r>
              <a:rPr lang="en-US"/>
              <a:t>Facebook Total Engagements | Buttercup Malaysia</a:t>
            </a:r>
          </a:p>
        </p:txBody>
      </p:sp>
      <p:graphicFrame>
        <p:nvGraphicFramePr>
          <p:cNvPr id="6" name="Chart Placeholder 5">
            <a:extLst>
              <a:ext uri="{FF2B5EF4-FFF2-40B4-BE49-F238E27FC236}">
                <a16:creationId xmlns:a16="http://schemas.microsoft.com/office/drawing/2014/main" id="{9A8D620B-5583-451A-BDC6-DE0378399B11}"/>
              </a:ext>
            </a:extLst>
          </p:cNvPr>
          <p:cNvGraphicFramePr>
            <a:graphicFrameLocks noGrp="1"/>
          </p:cNvGraphicFramePr>
          <p:nvPr>
            <p:ph type="chart" sz="quarter" idx="13"/>
            <p:extLst>
              <p:ext uri="{D42A27DB-BD31-4B8C-83A1-F6EECF244321}">
                <p14:modId xmlns:p14="http://schemas.microsoft.com/office/powerpoint/2010/main" val="2353370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9B0B2C-F2F0-4DE3-AC68-511CF3ACF582}"/>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358BC175-F837-4759-BFCA-F76BECE95B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50941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1380</Words>
  <Application>Microsoft Office PowerPoint</Application>
  <PresentationFormat>On-screen Show (4:3)</PresentationFormat>
  <Paragraphs>614</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21</vt:lpstr>
      <vt:lpstr>Facebook Own Posts Table | Buttercup Malaysia - 2 of 21</vt:lpstr>
      <vt:lpstr>Facebook Own Posts Table | Buttercup Malaysia - 3 of 21</vt:lpstr>
      <vt:lpstr>Facebook Own Posts Table | Buttercup Malaysia - 4 of 21</vt:lpstr>
      <vt:lpstr>Facebook Own Posts Table | Buttercup Malaysia - 5 of 21</vt:lpstr>
      <vt:lpstr>Facebook Own Posts Table | Buttercup Malaysia - 6 of 21</vt:lpstr>
      <vt:lpstr>Facebook Own Posts Table | Buttercup Malaysia - 7 of 21</vt:lpstr>
      <vt:lpstr>Facebook Own Posts Table | Buttercup Malaysia - 8 of 21</vt:lpstr>
      <vt:lpstr>Facebook Own Posts Table | Buttercup Malaysia - 9 of 21</vt:lpstr>
      <vt:lpstr>Facebook Own Posts Table | Buttercup Malaysia - 10 of 21</vt:lpstr>
      <vt:lpstr>Facebook Own Posts Table | Buttercup Malaysia - 11 of 21</vt:lpstr>
      <vt:lpstr>Facebook Own Posts Table | Buttercup Malaysia - 12 of 21</vt:lpstr>
      <vt:lpstr>Facebook Own Posts Table | Buttercup Malaysia - 13 of 21</vt:lpstr>
      <vt:lpstr>Facebook Own Posts Table | Buttercup Malaysia - 14 of 21</vt:lpstr>
      <vt:lpstr>Facebook Own Posts Table | Buttercup Malaysia - 15 of 21</vt:lpstr>
      <vt:lpstr>Facebook Own Posts Table | Buttercup Malaysia - 16 of 21</vt:lpstr>
      <vt:lpstr>Facebook Own Posts Table | Buttercup Malaysia - 17 of 21</vt:lpstr>
      <vt:lpstr>Facebook Own Posts Table | Buttercup Malaysia - 18 of 21</vt:lpstr>
      <vt:lpstr>Facebook Own Posts Table | Buttercup Malaysia - 19 of 21</vt:lpstr>
      <vt:lpstr>Facebook Own Posts Table | Buttercup Malaysia - 20 of 21</vt:lpstr>
      <vt:lpstr>Facebook Own Posts Table | Buttercup Malaysia - 21 of 21</vt:lpstr>
      <vt:lpstr>Facebook Custom Reach (Collumn Chart) | Buttercup Malaysia</vt:lpstr>
      <vt:lpstr>Facebook Total Engagements | Buttercup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2020-07-21T04:23:50Z</dcterms:created>
  <dcterms:modified xsi:type="dcterms:W3CDTF">2020-07-21T04:24:44Z</dcterms:modified>
</cp:coreProperties>
</file>