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6977</c:v>
                </c:pt>
                <c:pt idx="1">
                  <c:v>7459</c:v>
                </c:pt>
                <c:pt idx="2">
                  <c:v>6325</c:v>
                </c:pt>
                <c:pt idx="3">
                  <c:v>4674</c:v>
                </c:pt>
                <c:pt idx="4">
                  <c:v>5183</c:v>
                </c:pt>
                <c:pt idx="5">
                  <c:v>6468</c:v>
                </c:pt>
                <c:pt idx="6">
                  <c:v>5151</c:v>
                </c:pt>
                <c:pt idx="7">
                  <c:v>3873</c:v>
                </c:pt>
                <c:pt idx="8">
                  <c:v>1677</c:v>
                </c:pt>
                <c:pt idx="9">
                  <c:v>5710</c:v>
                </c:pt>
                <c:pt idx="10">
                  <c:v>4032</c:v>
                </c:pt>
                <c:pt idx="11">
                  <c:v>4291</c:v>
                </c:pt>
                <c:pt idx="12">
                  <c:v>6879</c:v>
                </c:pt>
                <c:pt idx="13">
                  <c:v>7477</c:v>
                </c:pt>
                <c:pt idx="14">
                  <c:v>3126</c:v>
                </c:pt>
                <c:pt idx="15">
                  <c:v>4150</c:v>
                </c:pt>
                <c:pt idx="16">
                  <c:v>3122</c:v>
                </c:pt>
                <c:pt idx="17">
                  <c:v>4340</c:v>
                </c:pt>
                <c:pt idx="18">
                  <c:v>3532</c:v>
                </c:pt>
                <c:pt idx="19">
                  <c:v>3072</c:v>
                </c:pt>
                <c:pt idx="20">
                  <c:v>2566</c:v>
                </c:pt>
                <c:pt idx="21">
                  <c:v>4806</c:v>
                </c:pt>
                <c:pt idx="22">
                  <c:v>3314</c:v>
                </c:pt>
                <c:pt idx="23">
                  <c:v>3001</c:v>
                </c:pt>
                <c:pt idx="24">
                  <c:v>2066</c:v>
                </c:pt>
                <c:pt idx="25">
                  <c:v>3444</c:v>
                </c:pt>
                <c:pt idx="26">
                  <c:v>4105</c:v>
                </c:pt>
                <c:pt idx="27">
                  <c:v>4569</c:v>
                </c:pt>
                <c:pt idx="28">
                  <c:v>4053</c:v>
                </c:pt>
                <c:pt idx="29">
                  <c:v>12967</c:v>
                </c:pt>
              </c:numCache>
            </c:numRef>
          </c:val>
          <c:smooth val="0"/>
          <c:extLst>
            <c:ext xmlns:c16="http://schemas.microsoft.com/office/drawing/2014/chart" uri="{C3380CC4-5D6E-409C-BE32-E72D297353CC}">
              <c16:uniqueId val="{00000000-C987-4AF9-8E08-2C9FB00CED94}"/>
            </c:ext>
          </c:extLst>
        </c:ser>
        <c:dLbls>
          <c:showLegendKey val="0"/>
          <c:showVal val="0"/>
          <c:showCatName val="0"/>
          <c:showSerName val="0"/>
          <c:showPercent val="0"/>
          <c:showBubbleSize val="0"/>
        </c:dLbls>
        <c:smooth val="0"/>
        <c:axId val="305207856"/>
        <c:axId val="305208512"/>
      </c:lineChart>
      <c:dateAx>
        <c:axId val="30520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08512"/>
        <c:crosses val="autoZero"/>
        <c:auto val="1"/>
        <c:lblOffset val="100"/>
        <c:baseTimeUnit val="days"/>
      </c:dateAx>
      <c:valAx>
        <c:axId val="30520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0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258</c:v>
                </c:pt>
                <c:pt idx="1">
                  <c:v>254</c:v>
                </c:pt>
                <c:pt idx="2">
                  <c:v>245</c:v>
                </c:pt>
                <c:pt idx="3">
                  <c:v>154</c:v>
                </c:pt>
                <c:pt idx="4">
                  <c:v>134</c:v>
                </c:pt>
                <c:pt idx="5">
                  <c:v>203</c:v>
                </c:pt>
                <c:pt idx="6">
                  <c:v>146</c:v>
                </c:pt>
                <c:pt idx="7">
                  <c:v>125</c:v>
                </c:pt>
                <c:pt idx="8">
                  <c:v>59</c:v>
                </c:pt>
                <c:pt idx="9">
                  <c:v>113</c:v>
                </c:pt>
                <c:pt idx="10">
                  <c:v>95</c:v>
                </c:pt>
                <c:pt idx="11">
                  <c:v>186</c:v>
                </c:pt>
                <c:pt idx="12">
                  <c:v>662</c:v>
                </c:pt>
                <c:pt idx="13">
                  <c:v>343</c:v>
                </c:pt>
                <c:pt idx="14">
                  <c:v>73</c:v>
                </c:pt>
                <c:pt idx="15">
                  <c:v>131</c:v>
                </c:pt>
                <c:pt idx="16">
                  <c:v>107</c:v>
                </c:pt>
                <c:pt idx="17">
                  <c:v>140</c:v>
                </c:pt>
                <c:pt idx="18">
                  <c:v>88</c:v>
                </c:pt>
                <c:pt idx="19">
                  <c:v>71</c:v>
                </c:pt>
                <c:pt idx="20">
                  <c:v>59</c:v>
                </c:pt>
                <c:pt idx="21">
                  <c:v>114</c:v>
                </c:pt>
                <c:pt idx="22">
                  <c:v>94</c:v>
                </c:pt>
                <c:pt idx="23">
                  <c:v>83</c:v>
                </c:pt>
                <c:pt idx="24">
                  <c:v>63</c:v>
                </c:pt>
                <c:pt idx="25">
                  <c:v>98</c:v>
                </c:pt>
                <c:pt idx="26">
                  <c:v>151</c:v>
                </c:pt>
                <c:pt idx="27">
                  <c:v>220</c:v>
                </c:pt>
                <c:pt idx="28">
                  <c:v>194</c:v>
                </c:pt>
                <c:pt idx="29">
                  <c:v>571</c:v>
                </c:pt>
              </c:numCache>
            </c:numRef>
          </c:val>
          <c:smooth val="0"/>
          <c:extLst>
            <c:ext xmlns:c16="http://schemas.microsoft.com/office/drawing/2014/chart" uri="{C3380CC4-5D6E-409C-BE32-E72D297353CC}">
              <c16:uniqueId val="{00000000-719C-40D5-854F-8BE6190DE346}"/>
            </c:ext>
          </c:extLst>
        </c:ser>
        <c:dLbls>
          <c:showLegendKey val="0"/>
          <c:showVal val="0"/>
          <c:showCatName val="0"/>
          <c:showSerName val="0"/>
          <c:showPercent val="0"/>
          <c:showBubbleSize val="0"/>
        </c:dLbls>
        <c:smooth val="0"/>
        <c:axId val="307042336"/>
        <c:axId val="307046600"/>
      </c:lineChart>
      <c:dateAx>
        <c:axId val="30704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6600"/>
        <c:crosses val="autoZero"/>
        <c:auto val="1"/>
        <c:lblOffset val="100"/>
        <c:baseTimeUnit val="days"/>
      </c:dateAx>
      <c:valAx>
        <c:axId val="30704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0</c:v>
                </c:pt>
                <c:pt idx="1">
                  <c:v>121</c:v>
                </c:pt>
                <c:pt idx="2">
                  <c:v>0</c:v>
                </c:pt>
                <c:pt idx="3">
                  <c:v>70</c:v>
                </c:pt>
                <c:pt idx="4">
                  <c:v>53</c:v>
                </c:pt>
                <c:pt idx="5">
                  <c:v>60</c:v>
                </c:pt>
                <c:pt idx="6">
                  <c:v>0</c:v>
                </c:pt>
                <c:pt idx="7">
                  <c:v>63</c:v>
                </c:pt>
                <c:pt idx="8">
                  <c:v>0</c:v>
                </c:pt>
                <c:pt idx="9">
                  <c:v>49</c:v>
                </c:pt>
                <c:pt idx="10">
                  <c:v>0</c:v>
                </c:pt>
                <c:pt idx="11">
                  <c:v>43</c:v>
                </c:pt>
                <c:pt idx="12">
                  <c:v>0</c:v>
                </c:pt>
                <c:pt idx="13">
                  <c:v>70</c:v>
                </c:pt>
                <c:pt idx="14">
                  <c:v>0</c:v>
                </c:pt>
                <c:pt idx="15">
                  <c:v>55</c:v>
                </c:pt>
                <c:pt idx="16">
                  <c:v>0</c:v>
                </c:pt>
                <c:pt idx="17">
                  <c:v>58</c:v>
                </c:pt>
                <c:pt idx="18">
                  <c:v>0</c:v>
                </c:pt>
                <c:pt idx="19">
                  <c:v>51</c:v>
                </c:pt>
                <c:pt idx="20">
                  <c:v>0</c:v>
                </c:pt>
                <c:pt idx="21">
                  <c:v>135</c:v>
                </c:pt>
                <c:pt idx="22">
                  <c:v>0</c:v>
                </c:pt>
                <c:pt idx="23">
                  <c:v>119</c:v>
                </c:pt>
                <c:pt idx="24">
                  <c:v>0</c:v>
                </c:pt>
                <c:pt idx="25">
                  <c:v>110</c:v>
                </c:pt>
                <c:pt idx="26">
                  <c:v>0</c:v>
                </c:pt>
                <c:pt idx="27">
                  <c:v>78</c:v>
                </c:pt>
                <c:pt idx="28">
                  <c:v>67</c:v>
                </c:pt>
                <c:pt idx="29">
                  <c:v>0</c:v>
                </c:pt>
              </c:numCache>
            </c:numRef>
          </c:val>
          <c:smooth val="0"/>
          <c:extLst>
            <c:ext xmlns:c16="http://schemas.microsoft.com/office/drawing/2014/chart" uri="{C3380CC4-5D6E-409C-BE32-E72D297353CC}">
              <c16:uniqueId val="{00000000-6C3C-40DA-95E8-EF33C1C9F15E}"/>
            </c:ext>
          </c:extLst>
        </c:ser>
        <c:dLbls>
          <c:showLegendKey val="0"/>
          <c:showVal val="0"/>
          <c:showCatName val="0"/>
          <c:showSerName val="0"/>
          <c:showPercent val="0"/>
          <c:showBubbleSize val="0"/>
        </c:dLbls>
        <c:smooth val="0"/>
        <c:axId val="305206872"/>
        <c:axId val="305206216"/>
      </c:lineChart>
      <c:dateAx>
        <c:axId val="30520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06216"/>
        <c:crosses val="autoZero"/>
        <c:auto val="1"/>
        <c:lblOffset val="100"/>
        <c:baseTimeUnit val="days"/>
      </c:dateAx>
      <c:valAx>
        <c:axId val="30520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0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1235</c:v>
                </c:pt>
              </c:numCache>
            </c:numRef>
          </c:val>
          <c:extLst>
            <c:ext xmlns:c16="http://schemas.microsoft.com/office/drawing/2014/chart" uri="{C3380CC4-5D6E-409C-BE32-E72D297353CC}">
              <c16:uniqueId val="{00000000-1B2D-4187-B69D-CF9F3B987CA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33</c:v>
                </c:pt>
              </c:numCache>
            </c:numRef>
          </c:val>
          <c:extLst>
            <c:ext xmlns:c16="http://schemas.microsoft.com/office/drawing/2014/chart" uri="{C3380CC4-5D6E-409C-BE32-E72D297353CC}">
              <c16:uniqueId val="{00000001-1B2D-4187-B69D-CF9F3B987CA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1B2D-4187-B69D-CF9F3B987CA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c:v>
                </c:pt>
              </c:numCache>
            </c:numRef>
          </c:val>
          <c:extLst>
            <c:ext xmlns:c16="http://schemas.microsoft.com/office/drawing/2014/chart" uri="{C3380CC4-5D6E-409C-BE32-E72D297353CC}">
              <c16:uniqueId val="{00000003-1B2D-4187-B69D-CF9F3B987CA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B2D-4187-B69D-CF9F3B987CA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B2D-4187-B69D-CF9F3B987CA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43</c:v>
                </c:pt>
              </c:numCache>
            </c:numRef>
          </c:val>
          <c:extLst>
            <c:ext xmlns:c16="http://schemas.microsoft.com/office/drawing/2014/chart" uri="{C3380CC4-5D6E-409C-BE32-E72D297353CC}">
              <c16:uniqueId val="{00000006-1B2D-4187-B69D-CF9F3B987CA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127</c:v>
                </c:pt>
              </c:numCache>
            </c:numRef>
          </c:val>
          <c:extLst>
            <c:ext xmlns:c16="http://schemas.microsoft.com/office/drawing/2014/chart" uri="{C3380CC4-5D6E-409C-BE32-E72D297353CC}">
              <c16:uniqueId val="{00000007-1B2D-4187-B69D-CF9F3B987CA2}"/>
            </c:ext>
          </c:extLst>
        </c:ser>
        <c:dLbls>
          <c:showLegendKey val="0"/>
          <c:showVal val="0"/>
          <c:showCatName val="0"/>
          <c:showSerName val="0"/>
          <c:showPercent val="0"/>
          <c:showBubbleSize val="0"/>
        </c:dLbls>
        <c:gapWidth val="150"/>
        <c:overlap val="100"/>
        <c:axId val="303171152"/>
        <c:axId val="303170168"/>
      </c:barChart>
      <c:catAx>
        <c:axId val="30317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0168"/>
        <c:crosses val="autoZero"/>
        <c:auto val="1"/>
        <c:lblAlgn val="ctr"/>
        <c:lblOffset val="100"/>
        <c:noMultiLvlLbl val="0"/>
      </c:catAx>
      <c:valAx>
        <c:axId val="303170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7.67518267832457E-2</c:v>
                </c:pt>
                <c:pt idx="1">
                  <c:v>0.11265911416722001</c:v>
                </c:pt>
                <c:pt idx="2">
                  <c:v>8.3484443167740896E-2</c:v>
                </c:pt>
                <c:pt idx="3">
                  <c:v>6.8223846029551699E-2</c:v>
                </c:pt>
                <c:pt idx="4">
                  <c:v>6.7924618634685199E-2</c:v>
                </c:pt>
                <c:pt idx="5">
                  <c:v>5.3860931075961897E-2</c:v>
                </c:pt>
                <c:pt idx="6">
                  <c:v>7.22634158602488E-2</c:v>
                </c:pt>
              </c:numCache>
            </c:numRef>
          </c:val>
          <c:extLst>
            <c:ext xmlns:c16="http://schemas.microsoft.com/office/drawing/2014/chart" uri="{C3380CC4-5D6E-409C-BE32-E72D297353CC}">
              <c16:uniqueId val="{00000000-A634-4AA0-AD69-4F40C294DE7F}"/>
            </c:ext>
          </c:extLst>
        </c:ser>
        <c:dLbls>
          <c:showLegendKey val="0"/>
          <c:showVal val="0"/>
          <c:showCatName val="0"/>
          <c:showSerName val="0"/>
          <c:showPercent val="0"/>
          <c:showBubbleSize val="0"/>
        </c:dLbls>
        <c:gapWidth val="219"/>
        <c:overlap val="-27"/>
        <c:axId val="303172792"/>
        <c:axId val="303176072"/>
      </c:barChart>
      <c:catAx>
        <c:axId val="30317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6072"/>
        <c:crosses val="autoZero"/>
        <c:auto val="1"/>
        <c:lblAlgn val="ctr"/>
        <c:lblOffset val="100"/>
        <c:noMultiLvlLbl val="0"/>
      </c:catAx>
      <c:valAx>
        <c:axId val="30317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6662</c:v>
                </c:pt>
                <c:pt idx="2">
                  <c:v>4352</c:v>
                </c:pt>
                <c:pt idx="3">
                  <c:v>2536</c:v>
                </c:pt>
                <c:pt idx="4">
                  <c:v>1357</c:v>
                </c:pt>
                <c:pt idx="5">
                  <c:v>997</c:v>
                </c:pt>
                <c:pt idx="6">
                  <c:v>739</c:v>
                </c:pt>
              </c:numCache>
            </c:numRef>
          </c:val>
          <c:extLst>
            <c:ext xmlns:c16="http://schemas.microsoft.com/office/drawing/2014/chart" uri="{C3380CC4-5D6E-409C-BE32-E72D297353CC}">
              <c16:uniqueId val="{00000000-5D74-488E-9825-005D22F68CA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200</c:v>
                </c:pt>
                <c:pt idx="1">
                  <c:v>11502</c:v>
                </c:pt>
                <c:pt idx="2">
                  <c:v>22334</c:v>
                </c:pt>
                <c:pt idx="3">
                  <c:v>29590</c:v>
                </c:pt>
                <c:pt idx="4">
                  <c:v>16567</c:v>
                </c:pt>
                <c:pt idx="5">
                  <c:v>10376</c:v>
                </c:pt>
                <c:pt idx="6">
                  <c:v>3746</c:v>
                </c:pt>
              </c:numCache>
            </c:numRef>
          </c:val>
          <c:extLst>
            <c:ext xmlns:c16="http://schemas.microsoft.com/office/drawing/2014/chart" uri="{C3380CC4-5D6E-409C-BE32-E72D297353CC}">
              <c16:uniqueId val="{00000001-5D74-488E-9825-005D22F68CAA}"/>
            </c:ext>
          </c:extLst>
        </c:ser>
        <c:dLbls>
          <c:showLegendKey val="0"/>
          <c:showVal val="0"/>
          <c:showCatName val="0"/>
          <c:showSerName val="0"/>
          <c:showPercent val="0"/>
          <c:showBubbleSize val="0"/>
        </c:dLbls>
        <c:gapWidth val="219"/>
        <c:overlap val="-27"/>
        <c:axId val="314059624"/>
        <c:axId val="314059952"/>
      </c:barChart>
      <c:catAx>
        <c:axId val="31405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59952"/>
        <c:crosses val="autoZero"/>
        <c:auto val="1"/>
        <c:lblAlgn val="ctr"/>
        <c:lblOffset val="100"/>
        <c:noMultiLvlLbl val="0"/>
      </c:catAx>
      <c:valAx>
        <c:axId val="31405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5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0</c:v>
                </c:pt>
                <c:pt idx="1">
                  <c:v>0.164967412175136</c:v>
                </c:pt>
                <c:pt idx="2">
                  <c:v>0</c:v>
                </c:pt>
                <c:pt idx="3">
                  <c:v>7.0260142682135901E-2</c:v>
                </c:pt>
                <c:pt idx="4">
                  <c:v>5.8539572751179797E-2</c:v>
                </c:pt>
                <c:pt idx="5">
                  <c:v>5.9425731341670902E-2</c:v>
                </c:pt>
                <c:pt idx="6">
                  <c:v>0</c:v>
                </c:pt>
                <c:pt idx="7">
                  <c:v>5.93861630240154E-2</c:v>
                </c:pt>
                <c:pt idx="8">
                  <c:v>0</c:v>
                </c:pt>
                <c:pt idx="9">
                  <c:v>4.9460431654676298E-2</c:v>
                </c:pt>
                <c:pt idx="10">
                  <c:v>0</c:v>
                </c:pt>
                <c:pt idx="11">
                  <c:v>4.1341997177959298E-2</c:v>
                </c:pt>
                <c:pt idx="12">
                  <c:v>0</c:v>
                </c:pt>
                <c:pt idx="13">
                  <c:v>6.6458907738870407E-2</c:v>
                </c:pt>
                <c:pt idx="14">
                  <c:v>0</c:v>
                </c:pt>
                <c:pt idx="15">
                  <c:v>6.1022120518688001E-2</c:v>
                </c:pt>
                <c:pt idx="16">
                  <c:v>0</c:v>
                </c:pt>
                <c:pt idx="17">
                  <c:v>6.63623564017254E-2</c:v>
                </c:pt>
                <c:pt idx="18">
                  <c:v>0</c:v>
                </c:pt>
                <c:pt idx="19">
                  <c:v>4.83949024036135E-2</c:v>
                </c:pt>
                <c:pt idx="20">
                  <c:v>0</c:v>
                </c:pt>
                <c:pt idx="21">
                  <c:v>0.123612715986349</c:v>
                </c:pt>
                <c:pt idx="22">
                  <c:v>0</c:v>
                </c:pt>
                <c:pt idx="23">
                  <c:v>0.117281574258933</c:v>
                </c:pt>
                <c:pt idx="24">
                  <c:v>0</c:v>
                </c:pt>
                <c:pt idx="25">
                  <c:v>0.103795701426296</c:v>
                </c:pt>
                <c:pt idx="26">
                  <c:v>0</c:v>
                </c:pt>
                <c:pt idx="27">
                  <c:v>7.7807092071725606E-2</c:v>
                </c:pt>
                <c:pt idx="28">
                  <c:v>6.1689211540352798E-2</c:v>
                </c:pt>
                <c:pt idx="29">
                  <c:v>0</c:v>
                </c:pt>
              </c:numCache>
            </c:numRef>
          </c:val>
          <c:smooth val="0"/>
          <c:extLst>
            <c:ext xmlns:c16="http://schemas.microsoft.com/office/drawing/2014/chart" uri="{C3380CC4-5D6E-409C-BE32-E72D297353CC}">
              <c16:uniqueId val="{00000000-A740-42F7-A16C-6F63C1042435}"/>
            </c:ext>
          </c:extLst>
        </c:ser>
        <c:dLbls>
          <c:showLegendKey val="0"/>
          <c:showVal val="0"/>
          <c:showCatName val="0"/>
          <c:showSerName val="0"/>
          <c:showPercent val="0"/>
          <c:showBubbleSize val="0"/>
        </c:dLbls>
        <c:smooth val="0"/>
        <c:axId val="314063232"/>
        <c:axId val="314066184"/>
      </c:lineChart>
      <c:dateAx>
        <c:axId val="31406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66184"/>
        <c:crosses val="autoZero"/>
        <c:auto val="1"/>
        <c:lblOffset val="100"/>
        <c:baseTimeUnit val="days"/>
      </c:dateAx>
      <c:valAx>
        <c:axId val="31406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6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110898</c:v>
                </c:pt>
                <c:pt idx="1">
                  <c:v>110965</c:v>
                </c:pt>
                <c:pt idx="2">
                  <c:v>111003</c:v>
                </c:pt>
                <c:pt idx="3">
                  <c:v>111030</c:v>
                </c:pt>
                <c:pt idx="4">
                  <c:v>111043</c:v>
                </c:pt>
                <c:pt idx="5">
                  <c:v>111084</c:v>
                </c:pt>
                <c:pt idx="6">
                  <c:v>111118</c:v>
                </c:pt>
                <c:pt idx="7">
                  <c:v>111156</c:v>
                </c:pt>
                <c:pt idx="8">
                  <c:v>111189</c:v>
                </c:pt>
                <c:pt idx="9">
                  <c:v>111212</c:v>
                </c:pt>
                <c:pt idx="10">
                  <c:v>111248</c:v>
                </c:pt>
                <c:pt idx="11">
                  <c:v>111286</c:v>
                </c:pt>
                <c:pt idx="12">
                  <c:v>111328</c:v>
                </c:pt>
                <c:pt idx="13">
                  <c:v>111367</c:v>
                </c:pt>
                <c:pt idx="14">
                  <c:v>111416</c:v>
                </c:pt>
                <c:pt idx="15">
                  <c:v>111455</c:v>
                </c:pt>
                <c:pt idx="16">
                  <c:v>111492</c:v>
                </c:pt>
                <c:pt idx="17">
                  <c:v>111526</c:v>
                </c:pt>
                <c:pt idx="18">
                  <c:v>111567</c:v>
                </c:pt>
                <c:pt idx="19">
                  <c:v>111598</c:v>
                </c:pt>
                <c:pt idx="20">
                  <c:v>111624</c:v>
                </c:pt>
                <c:pt idx="21">
                  <c:v>111654</c:v>
                </c:pt>
                <c:pt idx="22">
                  <c:v>111679</c:v>
                </c:pt>
                <c:pt idx="23">
                  <c:v>111715</c:v>
                </c:pt>
                <c:pt idx="24">
                  <c:v>111747</c:v>
                </c:pt>
                <c:pt idx="25">
                  <c:v>111769</c:v>
                </c:pt>
                <c:pt idx="26">
                  <c:v>111797</c:v>
                </c:pt>
                <c:pt idx="27">
                  <c:v>111834</c:v>
                </c:pt>
                <c:pt idx="28">
                  <c:v>111869</c:v>
                </c:pt>
                <c:pt idx="29">
                  <c:v>111898</c:v>
                </c:pt>
              </c:numCache>
            </c:numRef>
          </c:val>
          <c:smooth val="0"/>
          <c:extLst>
            <c:ext xmlns:c16="http://schemas.microsoft.com/office/drawing/2014/chart" uri="{C3380CC4-5D6E-409C-BE32-E72D297353CC}">
              <c16:uniqueId val="{00000000-36CB-4104-9B4F-3E43F005B591}"/>
            </c:ext>
          </c:extLst>
        </c:ser>
        <c:dLbls>
          <c:showLegendKey val="0"/>
          <c:showVal val="0"/>
          <c:showCatName val="0"/>
          <c:showSerName val="0"/>
          <c:showPercent val="0"/>
          <c:showBubbleSize val="0"/>
        </c:dLbls>
        <c:smooth val="0"/>
        <c:axId val="317114168"/>
        <c:axId val="317112528"/>
      </c:lineChart>
      <c:dateAx>
        <c:axId val="31711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12528"/>
        <c:crosses val="autoZero"/>
        <c:auto val="1"/>
        <c:lblOffset val="100"/>
        <c:baseTimeUnit val="days"/>
      </c:dateAx>
      <c:valAx>
        <c:axId val="31711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1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98</c:v>
                </c:pt>
                <c:pt idx="1">
                  <c:v>115</c:v>
                </c:pt>
                <c:pt idx="2">
                  <c:v>106</c:v>
                </c:pt>
                <c:pt idx="3">
                  <c:v>87</c:v>
                </c:pt>
                <c:pt idx="4">
                  <c:v>101</c:v>
                </c:pt>
                <c:pt idx="5">
                  <c:v>108</c:v>
                </c:pt>
                <c:pt idx="6">
                  <c:v>90</c:v>
                </c:pt>
                <c:pt idx="7">
                  <c:v>54</c:v>
                </c:pt>
                <c:pt idx="8">
                  <c:v>53</c:v>
                </c:pt>
                <c:pt idx="9">
                  <c:v>86</c:v>
                </c:pt>
                <c:pt idx="10">
                  <c:v>104</c:v>
                </c:pt>
                <c:pt idx="11">
                  <c:v>84</c:v>
                </c:pt>
                <c:pt idx="12">
                  <c:v>92</c:v>
                </c:pt>
                <c:pt idx="13">
                  <c:v>129</c:v>
                </c:pt>
                <c:pt idx="14">
                  <c:v>80</c:v>
                </c:pt>
                <c:pt idx="15">
                  <c:v>75</c:v>
                </c:pt>
                <c:pt idx="16">
                  <c:v>81</c:v>
                </c:pt>
                <c:pt idx="17">
                  <c:v>74</c:v>
                </c:pt>
                <c:pt idx="18">
                  <c:v>52</c:v>
                </c:pt>
                <c:pt idx="19">
                  <c:v>45</c:v>
                </c:pt>
                <c:pt idx="20">
                  <c:v>56</c:v>
                </c:pt>
                <c:pt idx="21">
                  <c:v>58</c:v>
                </c:pt>
                <c:pt idx="22">
                  <c:v>56</c:v>
                </c:pt>
                <c:pt idx="23">
                  <c:v>50</c:v>
                </c:pt>
                <c:pt idx="24">
                  <c:v>52</c:v>
                </c:pt>
                <c:pt idx="25">
                  <c:v>65</c:v>
                </c:pt>
                <c:pt idx="26">
                  <c:v>88</c:v>
                </c:pt>
                <c:pt idx="27">
                  <c:v>47</c:v>
                </c:pt>
                <c:pt idx="28">
                  <c:v>40</c:v>
                </c:pt>
                <c:pt idx="29">
                  <c:v>125</c:v>
                </c:pt>
              </c:numCache>
            </c:numRef>
          </c:val>
          <c:smooth val="0"/>
          <c:extLst>
            <c:ext xmlns:c16="http://schemas.microsoft.com/office/drawing/2014/chart" uri="{C3380CC4-5D6E-409C-BE32-E72D297353CC}">
              <c16:uniqueId val="{00000000-C1F5-4042-A012-ED35096BA35F}"/>
            </c:ext>
          </c:extLst>
        </c:ser>
        <c:dLbls>
          <c:showLegendKey val="0"/>
          <c:showVal val="0"/>
          <c:showCatName val="0"/>
          <c:showSerName val="0"/>
          <c:showPercent val="0"/>
          <c:showBubbleSize val="0"/>
        </c:dLbls>
        <c:smooth val="0"/>
        <c:axId val="317118104"/>
        <c:axId val="317120400"/>
      </c:lineChart>
      <c:dateAx>
        <c:axId val="31711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20400"/>
        <c:crosses val="autoZero"/>
        <c:auto val="1"/>
        <c:lblOffset val="100"/>
        <c:baseTimeUnit val="days"/>
      </c:dateAx>
      <c:valAx>
        <c:axId val="31712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1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2020-06</c:v>
                </c:pt>
              </c:strCache>
            </c:strRef>
          </c:cat>
          <c:val>
            <c:numRef>
              <c:f>Sheet1!$B$2</c:f>
              <c:numCache>
                <c:formatCode>General</c:formatCode>
                <c:ptCount val="1"/>
                <c:pt idx="0">
                  <c:v>5330</c:v>
                </c:pt>
              </c:numCache>
            </c:numRef>
          </c:val>
          <c:extLst>
            <c:ext xmlns:c16="http://schemas.microsoft.com/office/drawing/2014/chart" uri="{C3380CC4-5D6E-409C-BE32-E72D297353CC}">
              <c16:uniqueId val="{00000000-E3DA-422F-9E46-38F24098E9AE}"/>
            </c:ext>
          </c:extLst>
        </c:ser>
        <c:dLbls>
          <c:showLegendKey val="0"/>
          <c:showVal val="0"/>
          <c:showCatName val="0"/>
          <c:showSerName val="0"/>
          <c:showPercent val="0"/>
          <c:showBubbleSize val="0"/>
        </c:dLbls>
        <c:gapWidth val="219"/>
        <c:overlap val="-27"/>
        <c:axId val="387196624"/>
        <c:axId val="387195312"/>
      </c:barChart>
      <c:catAx>
        <c:axId val="38719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5312"/>
        <c:crosses val="autoZero"/>
        <c:auto val="1"/>
        <c:lblAlgn val="ctr"/>
        <c:lblOffset val="100"/>
        <c:noMultiLvlLbl val="0"/>
      </c:catAx>
      <c:valAx>
        <c:axId val="38719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9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6977</c:v>
                </c:pt>
                <c:pt idx="1">
                  <c:v>7459</c:v>
                </c:pt>
                <c:pt idx="2">
                  <c:v>6325</c:v>
                </c:pt>
                <c:pt idx="3">
                  <c:v>4674</c:v>
                </c:pt>
                <c:pt idx="4">
                  <c:v>5183</c:v>
                </c:pt>
                <c:pt idx="5">
                  <c:v>6468</c:v>
                </c:pt>
                <c:pt idx="6">
                  <c:v>5151</c:v>
                </c:pt>
                <c:pt idx="7">
                  <c:v>3873</c:v>
                </c:pt>
                <c:pt idx="8">
                  <c:v>1677</c:v>
                </c:pt>
                <c:pt idx="9">
                  <c:v>5710</c:v>
                </c:pt>
                <c:pt idx="10">
                  <c:v>4032</c:v>
                </c:pt>
                <c:pt idx="11">
                  <c:v>4291</c:v>
                </c:pt>
                <c:pt idx="12">
                  <c:v>6879</c:v>
                </c:pt>
                <c:pt idx="13">
                  <c:v>7477</c:v>
                </c:pt>
                <c:pt idx="14">
                  <c:v>3126</c:v>
                </c:pt>
                <c:pt idx="15">
                  <c:v>4150</c:v>
                </c:pt>
                <c:pt idx="16">
                  <c:v>3122</c:v>
                </c:pt>
                <c:pt idx="17">
                  <c:v>4340</c:v>
                </c:pt>
                <c:pt idx="18">
                  <c:v>3532</c:v>
                </c:pt>
                <c:pt idx="19">
                  <c:v>3072</c:v>
                </c:pt>
                <c:pt idx="20">
                  <c:v>2566</c:v>
                </c:pt>
                <c:pt idx="21">
                  <c:v>4806</c:v>
                </c:pt>
                <c:pt idx="22">
                  <c:v>3314</c:v>
                </c:pt>
                <c:pt idx="23">
                  <c:v>3001</c:v>
                </c:pt>
                <c:pt idx="24">
                  <c:v>2066</c:v>
                </c:pt>
                <c:pt idx="25">
                  <c:v>3444</c:v>
                </c:pt>
                <c:pt idx="26">
                  <c:v>4105</c:v>
                </c:pt>
                <c:pt idx="27">
                  <c:v>4569</c:v>
                </c:pt>
                <c:pt idx="28">
                  <c:v>4053</c:v>
                </c:pt>
                <c:pt idx="29">
                  <c:v>12967</c:v>
                </c:pt>
              </c:numCache>
            </c:numRef>
          </c:val>
          <c:extLst>
            <c:ext xmlns:c16="http://schemas.microsoft.com/office/drawing/2014/chart" uri="{C3380CC4-5D6E-409C-BE32-E72D297353CC}">
              <c16:uniqueId val="{00000000-C83B-4FA1-A20C-9E2E936F81FF}"/>
            </c:ext>
          </c:extLst>
        </c:ser>
        <c:dLbls>
          <c:showLegendKey val="0"/>
          <c:showVal val="0"/>
          <c:showCatName val="0"/>
          <c:showSerName val="0"/>
          <c:showPercent val="0"/>
          <c:showBubbleSize val="0"/>
        </c:dLbls>
        <c:gapWidth val="219"/>
        <c:overlap val="-27"/>
        <c:axId val="431051472"/>
        <c:axId val="431049832"/>
      </c:barChart>
      <c:dateAx>
        <c:axId val="43105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49832"/>
        <c:crosses val="autoZero"/>
        <c:auto val="1"/>
        <c:lblOffset val="100"/>
        <c:baseTimeUnit val="days"/>
      </c:dateAx>
      <c:valAx>
        <c:axId val="43104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5330</c:v>
                </c:pt>
              </c:numCache>
            </c:numRef>
          </c:val>
          <c:extLst>
            <c:ext xmlns:c16="http://schemas.microsoft.com/office/drawing/2014/chart" uri="{C3380CC4-5D6E-409C-BE32-E72D297353CC}">
              <c16:uniqueId val="{00000000-E9E5-4FD8-9322-8D36A73F3382}"/>
            </c:ext>
          </c:extLst>
        </c:ser>
        <c:dLbls>
          <c:showLegendKey val="0"/>
          <c:showVal val="0"/>
          <c:showCatName val="0"/>
          <c:showSerName val="0"/>
          <c:showPercent val="0"/>
          <c:showBubbleSize val="0"/>
        </c:dLbls>
        <c:gapWidth val="219"/>
        <c:overlap val="-27"/>
        <c:axId val="431045896"/>
        <c:axId val="431050160"/>
      </c:barChart>
      <c:catAx>
        <c:axId val="43104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50160"/>
        <c:crosses val="autoZero"/>
        <c:auto val="1"/>
        <c:lblAlgn val="ctr"/>
        <c:lblOffset val="100"/>
        <c:noMultiLvlLbl val="0"/>
      </c:catAx>
      <c:valAx>
        <c:axId val="4310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4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2B156-D88A-42D4-BA23-D4ADB434E431}"/>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7D4B646-5B7F-4E82-861E-FB943C4230BF}"/>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136401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73CA-6842-46C0-8449-AC884DAA705D}"/>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93DC03CA-4717-4B33-A0B2-DD6471809C19}"/>
              </a:ext>
            </a:extLst>
          </p:cNvPr>
          <p:cNvGraphicFramePr>
            <a:graphicFrameLocks noGrp="1"/>
          </p:cNvGraphicFramePr>
          <p:nvPr>
            <p:ph type="tbl" sz="quarter" idx="13"/>
            <p:extLst>
              <p:ext uri="{D42A27DB-BD31-4B8C-83A1-F6EECF244321}">
                <p14:modId xmlns:p14="http://schemas.microsoft.com/office/powerpoint/2010/main" val="60405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72575799"/>
                    </a:ext>
                  </a:extLst>
                </a:gridCol>
                <a:gridCol w="740664">
                  <a:extLst>
                    <a:ext uri="{9D8B030D-6E8A-4147-A177-3AD203B41FA5}">
                      <a16:colId xmlns:a16="http://schemas.microsoft.com/office/drawing/2014/main" val="2983478713"/>
                    </a:ext>
                  </a:extLst>
                </a:gridCol>
                <a:gridCol w="740664">
                  <a:extLst>
                    <a:ext uri="{9D8B030D-6E8A-4147-A177-3AD203B41FA5}">
                      <a16:colId xmlns:a16="http://schemas.microsoft.com/office/drawing/2014/main" val="3063939176"/>
                    </a:ext>
                  </a:extLst>
                </a:gridCol>
                <a:gridCol w="740664">
                  <a:extLst>
                    <a:ext uri="{9D8B030D-6E8A-4147-A177-3AD203B41FA5}">
                      <a16:colId xmlns:a16="http://schemas.microsoft.com/office/drawing/2014/main" val="2868313152"/>
                    </a:ext>
                  </a:extLst>
                </a:gridCol>
                <a:gridCol w="740664">
                  <a:extLst>
                    <a:ext uri="{9D8B030D-6E8A-4147-A177-3AD203B41FA5}">
                      <a16:colId xmlns:a16="http://schemas.microsoft.com/office/drawing/2014/main" val="960475137"/>
                    </a:ext>
                  </a:extLst>
                </a:gridCol>
                <a:gridCol w="740664">
                  <a:extLst>
                    <a:ext uri="{9D8B030D-6E8A-4147-A177-3AD203B41FA5}">
                      <a16:colId xmlns:a16="http://schemas.microsoft.com/office/drawing/2014/main" val="681711207"/>
                    </a:ext>
                  </a:extLst>
                </a:gridCol>
                <a:gridCol w="740664">
                  <a:extLst>
                    <a:ext uri="{9D8B030D-6E8A-4147-A177-3AD203B41FA5}">
                      <a16:colId xmlns:a16="http://schemas.microsoft.com/office/drawing/2014/main" val="352226434"/>
                    </a:ext>
                  </a:extLst>
                </a:gridCol>
                <a:gridCol w="740664">
                  <a:extLst>
                    <a:ext uri="{9D8B030D-6E8A-4147-A177-3AD203B41FA5}">
                      <a16:colId xmlns:a16="http://schemas.microsoft.com/office/drawing/2014/main" val="2947066530"/>
                    </a:ext>
                  </a:extLst>
                </a:gridCol>
                <a:gridCol w="740664">
                  <a:extLst>
                    <a:ext uri="{9D8B030D-6E8A-4147-A177-3AD203B41FA5}">
                      <a16:colId xmlns:a16="http://schemas.microsoft.com/office/drawing/2014/main" val="3813633020"/>
                    </a:ext>
                  </a:extLst>
                </a:gridCol>
                <a:gridCol w="740664">
                  <a:extLst>
                    <a:ext uri="{9D8B030D-6E8A-4147-A177-3AD203B41FA5}">
                      <a16:colId xmlns:a16="http://schemas.microsoft.com/office/drawing/2014/main" val="4272339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91325664"/>
                  </a:ext>
                </a:extLst>
              </a:tr>
              <a:tr h="370840">
                <a:tc>
                  <a:txBody>
                    <a:bodyPr/>
                    <a:lstStyle/>
                    <a:p>
                      <a:r>
                        <a:rPr lang="en-US" sz="1000"/>
                        <a:t>SCS Dairy MY</a:t>
                      </a:r>
                    </a:p>
                  </a:txBody>
                  <a:tcPr/>
                </a:tc>
                <a:tc>
                  <a:txBody>
                    <a:bodyPr/>
                    <a:lstStyle/>
                    <a:p>
                      <a:r>
                        <a:rPr lang="en-US" sz="1000"/>
                        <a:t>111898</a:t>
                      </a:r>
                    </a:p>
                  </a:txBody>
                  <a:tcPr/>
                </a:tc>
                <a:tc>
                  <a:txBody>
                    <a:bodyPr/>
                    <a:lstStyle/>
                    <a:p>
                      <a:r>
                        <a:rPr lang="en-US" sz="1000"/>
                        <a:t>1071</a:t>
                      </a:r>
                    </a:p>
                  </a:txBody>
                  <a:tcPr/>
                </a:tc>
                <a:tc>
                  <a:txBody>
                    <a:bodyPr/>
                    <a:lstStyle/>
                    <a:p>
                      <a:r>
                        <a:rPr lang="en-US" sz="1000"/>
                        <a:t>17</a:t>
                      </a:r>
                    </a:p>
                  </a:txBody>
                  <a:tcPr/>
                </a:tc>
                <a:tc>
                  <a:txBody>
                    <a:bodyPr/>
                    <a:lstStyle/>
                    <a:p>
                      <a:r>
                        <a:rPr lang="en-US" sz="1000"/>
                        <a:t>1269</a:t>
                      </a:r>
                    </a:p>
                  </a:txBody>
                  <a:tcPr/>
                </a:tc>
                <a:tc>
                  <a:txBody>
                    <a:bodyPr/>
                    <a:lstStyle/>
                    <a:p>
                      <a:r>
                        <a:rPr lang="en-US" sz="1000"/>
                        <a:t>43</a:t>
                      </a:r>
                    </a:p>
                  </a:txBody>
                  <a:tcPr/>
                </a:tc>
                <a:tc>
                  <a:txBody>
                    <a:bodyPr/>
                    <a:lstStyle/>
                    <a:p>
                      <a:r>
                        <a:rPr lang="en-US" sz="1000"/>
                        <a:t>127</a:t>
                      </a:r>
                    </a:p>
                  </a:txBody>
                  <a:tcPr/>
                </a:tc>
                <a:tc>
                  <a:txBody>
                    <a:bodyPr/>
                    <a:lstStyle/>
                    <a:p>
                      <a:r>
                        <a:rPr lang="en-US" sz="1000"/>
                        <a:t>1</a:t>
                      </a:r>
                    </a:p>
                  </a:txBody>
                  <a:tcPr/>
                </a:tc>
                <a:tc>
                  <a:txBody>
                    <a:bodyPr/>
                    <a:lstStyle/>
                    <a:p>
                      <a:r>
                        <a:rPr lang="en-US" sz="1000"/>
                        <a:t>0.0760 %</a:t>
                      </a:r>
                    </a:p>
                  </a:txBody>
                  <a:tcPr/>
                </a:tc>
                <a:tc>
                  <a:txBody>
                    <a:bodyPr/>
                    <a:lstStyle/>
                    <a:p>
                      <a:r>
                        <a:rPr lang="en-US" sz="1000"/>
                        <a:t>0.0 %</a:t>
                      </a:r>
                    </a:p>
                  </a:txBody>
                  <a:tcPr/>
                </a:tc>
                <a:extLst>
                  <a:ext uri="{0D108BD9-81ED-4DB2-BD59-A6C34878D82A}">
                    <a16:rowId xmlns:a16="http://schemas.microsoft.com/office/drawing/2014/main" val="3083210751"/>
                  </a:ext>
                </a:extLst>
              </a:tr>
            </a:tbl>
          </a:graphicData>
        </a:graphic>
      </p:graphicFrame>
      <p:sp>
        <p:nvSpPr>
          <p:cNvPr id="4" name="Text Placeholder 3">
            <a:extLst>
              <a:ext uri="{FF2B5EF4-FFF2-40B4-BE49-F238E27FC236}">
                <a16:creationId xmlns:a16="http://schemas.microsoft.com/office/drawing/2014/main" id="{78451354-EFD5-44CF-A5FA-F98E82D9A2A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77397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A202-CE0E-4D76-834F-F00F2A758612}"/>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42C2DBD6-1C8F-4F68-B124-AF8E70D97286}"/>
              </a:ext>
            </a:extLst>
          </p:cNvPr>
          <p:cNvGraphicFramePr>
            <a:graphicFrameLocks noGrp="1"/>
          </p:cNvGraphicFramePr>
          <p:nvPr>
            <p:ph type="chart" sz="quarter" idx="13"/>
            <p:extLst>
              <p:ext uri="{D42A27DB-BD31-4B8C-83A1-F6EECF244321}">
                <p14:modId xmlns:p14="http://schemas.microsoft.com/office/powerpoint/2010/main" val="4255897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15606-E320-4979-B46A-63E26841FA0B}"/>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4DE27FC0-8BCD-4313-8A81-A60558214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314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950D2-56FF-4EC8-823A-FE53136E6E07}"/>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FE6785A1-F4FC-4622-A2C7-0D2A31DA9B0F}"/>
              </a:ext>
            </a:extLst>
          </p:cNvPr>
          <p:cNvGraphicFramePr>
            <a:graphicFrameLocks noGrp="1"/>
          </p:cNvGraphicFramePr>
          <p:nvPr>
            <p:ph type="chart" sz="quarter" idx="13"/>
            <p:extLst>
              <p:ext uri="{D42A27DB-BD31-4B8C-83A1-F6EECF244321}">
                <p14:modId xmlns:p14="http://schemas.microsoft.com/office/powerpoint/2010/main" val="2452592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0AD2C-FB55-47BA-9089-193CD2FA1F27}"/>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94D319F5-73A8-4576-9782-A1C9F0C47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515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EF4F2-A3A4-43CC-9540-DC0D8724EB1C}"/>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720F3D70-92B4-4484-8061-EC4475D84E7B}"/>
              </a:ext>
            </a:extLst>
          </p:cNvPr>
          <p:cNvGraphicFramePr>
            <a:graphicFrameLocks noGrp="1"/>
          </p:cNvGraphicFramePr>
          <p:nvPr>
            <p:ph type="chart" sz="quarter" idx="13"/>
            <p:extLst>
              <p:ext uri="{D42A27DB-BD31-4B8C-83A1-F6EECF244321}">
                <p14:modId xmlns:p14="http://schemas.microsoft.com/office/powerpoint/2010/main" val="3922549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3869F6-66E2-4B15-BB10-A77B642AC0ED}"/>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3BE348DA-356E-406A-8A91-6A32411B19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10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C2500-E353-4411-8DCB-71E6749F9863}"/>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A35B6A64-8D3C-4E46-90F3-4A75AE91916B}"/>
              </a:ext>
            </a:extLst>
          </p:cNvPr>
          <p:cNvGraphicFramePr>
            <a:graphicFrameLocks noGrp="1"/>
          </p:cNvGraphicFramePr>
          <p:nvPr>
            <p:ph type="chart" sz="quarter" idx="13"/>
            <p:extLst>
              <p:ext uri="{D42A27DB-BD31-4B8C-83A1-F6EECF244321}">
                <p14:modId xmlns:p14="http://schemas.microsoft.com/office/powerpoint/2010/main" val="3351216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457B5-88A1-4725-9251-D6D8A4EC3A5E}"/>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DA9EC97D-406B-4395-AAC3-94D877A33B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389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A5665-7FD9-45A2-9581-7CD1DCBE996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FB0256C9-6CBB-48E2-841E-126DDC3FF62A}"/>
              </a:ext>
            </a:extLst>
          </p:cNvPr>
          <p:cNvGraphicFramePr>
            <a:graphicFrameLocks noGrp="1"/>
          </p:cNvGraphicFramePr>
          <p:nvPr>
            <p:ph type="chart" sz="quarter" idx="13"/>
            <p:extLst>
              <p:ext uri="{D42A27DB-BD31-4B8C-83A1-F6EECF244321}">
                <p14:modId xmlns:p14="http://schemas.microsoft.com/office/powerpoint/2010/main" val="3459991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9378D7-ECBB-4369-80D0-6B766CE10DE5}"/>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2A2A2B81-1C27-4D88-941C-72F37D2A2C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623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C1CA-DF44-4253-AC3A-0E4B2F227448}"/>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B6F7CB70-CC03-4DC3-AA4F-03DFE2EEC0A2}"/>
              </a:ext>
            </a:extLst>
          </p:cNvPr>
          <p:cNvGraphicFramePr>
            <a:graphicFrameLocks noGrp="1"/>
          </p:cNvGraphicFramePr>
          <p:nvPr>
            <p:ph type="tbl" sz="quarter" idx="13"/>
            <p:extLst>
              <p:ext uri="{D42A27DB-BD31-4B8C-83A1-F6EECF244321}">
                <p14:modId xmlns:p14="http://schemas.microsoft.com/office/powerpoint/2010/main" val="126831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2509537"/>
                    </a:ext>
                  </a:extLst>
                </a:gridCol>
                <a:gridCol w="905256">
                  <a:extLst>
                    <a:ext uri="{9D8B030D-6E8A-4147-A177-3AD203B41FA5}">
                      <a16:colId xmlns:a16="http://schemas.microsoft.com/office/drawing/2014/main" val="3599925901"/>
                    </a:ext>
                  </a:extLst>
                </a:gridCol>
                <a:gridCol w="905256">
                  <a:extLst>
                    <a:ext uri="{9D8B030D-6E8A-4147-A177-3AD203B41FA5}">
                      <a16:colId xmlns:a16="http://schemas.microsoft.com/office/drawing/2014/main" val="1765881774"/>
                    </a:ext>
                  </a:extLst>
                </a:gridCol>
                <a:gridCol w="905256">
                  <a:extLst>
                    <a:ext uri="{9D8B030D-6E8A-4147-A177-3AD203B41FA5}">
                      <a16:colId xmlns:a16="http://schemas.microsoft.com/office/drawing/2014/main" val="1514003954"/>
                    </a:ext>
                  </a:extLst>
                </a:gridCol>
                <a:gridCol w="905256">
                  <a:extLst>
                    <a:ext uri="{9D8B030D-6E8A-4147-A177-3AD203B41FA5}">
                      <a16:colId xmlns:a16="http://schemas.microsoft.com/office/drawing/2014/main" val="1693738963"/>
                    </a:ext>
                  </a:extLst>
                </a:gridCol>
                <a:gridCol w="905256">
                  <a:extLst>
                    <a:ext uri="{9D8B030D-6E8A-4147-A177-3AD203B41FA5}">
                      <a16:colId xmlns:a16="http://schemas.microsoft.com/office/drawing/2014/main" val="1434735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8080652"/>
                  </a:ext>
                </a:extLst>
              </a:tr>
            </a:tbl>
          </a:graphicData>
        </a:graphic>
      </p:graphicFrame>
      <p:sp>
        <p:nvSpPr>
          <p:cNvPr id="4" name="Text Placeholder 3">
            <a:extLst>
              <a:ext uri="{FF2B5EF4-FFF2-40B4-BE49-F238E27FC236}">
                <a16:creationId xmlns:a16="http://schemas.microsoft.com/office/drawing/2014/main" id="{BA1AE163-FE2C-4A2E-865E-71B5ED6EC75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41069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6EDB-1FF2-47FE-9443-59A483042411}"/>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52D24822-8AF2-4632-AF00-5DE931CFA7FE}"/>
              </a:ext>
            </a:extLst>
          </p:cNvPr>
          <p:cNvGraphicFramePr>
            <a:graphicFrameLocks noGrp="1"/>
          </p:cNvGraphicFramePr>
          <p:nvPr>
            <p:ph type="tbl" sz="quarter" idx="13"/>
            <p:extLst>
              <p:ext uri="{D42A27DB-BD31-4B8C-83A1-F6EECF244321}">
                <p14:modId xmlns:p14="http://schemas.microsoft.com/office/powerpoint/2010/main" val="425897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4809903"/>
                    </a:ext>
                  </a:extLst>
                </a:gridCol>
                <a:gridCol w="905256">
                  <a:extLst>
                    <a:ext uri="{9D8B030D-6E8A-4147-A177-3AD203B41FA5}">
                      <a16:colId xmlns:a16="http://schemas.microsoft.com/office/drawing/2014/main" val="2604251730"/>
                    </a:ext>
                  </a:extLst>
                </a:gridCol>
                <a:gridCol w="905256">
                  <a:extLst>
                    <a:ext uri="{9D8B030D-6E8A-4147-A177-3AD203B41FA5}">
                      <a16:colId xmlns:a16="http://schemas.microsoft.com/office/drawing/2014/main" val="292546536"/>
                    </a:ext>
                  </a:extLst>
                </a:gridCol>
                <a:gridCol w="905256">
                  <a:extLst>
                    <a:ext uri="{9D8B030D-6E8A-4147-A177-3AD203B41FA5}">
                      <a16:colId xmlns:a16="http://schemas.microsoft.com/office/drawing/2014/main" val="1678140281"/>
                    </a:ext>
                  </a:extLst>
                </a:gridCol>
                <a:gridCol w="905256">
                  <a:extLst>
                    <a:ext uri="{9D8B030D-6E8A-4147-A177-3AD203B41FA5}">
                      <a16:colId xmlns:a16="http://schemas.microsoft.com/office/drawing/2014/main" val="2698201833"/>
                    </a:ext>
                  </a:extLst>
                </a:gridCol>
                <a:gridCol w="905256">
                  <a:extLst>
                    <a:ext uri="{9D8B030D-6E8A-4147-A177-3AD203B41FA5}">
                      <a16:colId xmlns:a16="http://schemas.microsoft.com/office/drawing/2014/main" val="335133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435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- 2020-06-02 12:55:06</a:t>
                      </a:r>
                      <a:r>
                        <a:rPr kumimoji="0" lang="en-US" sz="1000" b="0" i="0" u="none" strike="noStrike" kern="1200" cap="none" spc="0" normalizeH="0" baseline="0" noProof="0">
                          <a:ln>
                            <a:noFill/>
                          </a:ln>
                          <a:solidFill>
                            <a:prstClr val="black"/>
                          </a:solidFill>
                          <a:effectLst/>
                          <a:uLnTx/>
                          <a:uFillTx/>
                          <a:latin typeface="+mn-lt"/>
                          <a:ea typeface="+mn-ea"/>
                          <a:cs typeface="+mn-cs"/>
                        </a:rPr>
                        <a:t>
 Banana bread is something you can make almost anytime you want. Here is a very basic recipe that takes just ten minutes to put everything together and in no time you will be snacking on your very own delicious and healthy slice of warm, freshl baked banana bread.
Banana Bread
Ingredients:
55g SCS unsalted butter
3 ripe bananas, mashed
200g granulated sugar
1 egg
180g all-purpose flour
1 teaspoon baking soda
1 teaspoon salt
75g chopped nuts or chocolate chips (optional)
Instructions: 
1. Preheat oven to 165°C. Grease a 9x5-inch loaf pan.
2. Combine bananas, sugar, egg, and butter together in a bowl. Mix flour and baking soda together in a separate bowl; stir into banana mixture until batter is just mixed. Stir salt into batter. Pour batter into the prepared loaf pan.
3. Bake in the preheated oven until a toothpick inserted in the center of the bread comes out clean, about 1 hour.
Source: https://www.allrecipes.com/recipe/241707/joys-easy-banana-bread/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2052725"/>
                  </a:ext>
                </a:extLst>
              </a:tr>
            </a:tbl>
          </a:graphicData>
        </a:graphic>
      </p:graphicFrame>
      <p:sp>
        <p:nvSpPr>
          <p:cNvPr id="4" name="Text Placeholder 3">
            <a:extLst>
              <a:ext uri="{FF2B5EF4-FFF2-40B4-BE49-F238E27FC236}">
                <a16:creationId xmlns:a16="http://schemas.microsoft.com/office/drawing/2014/main" id="{B004C219-1172-4C18-98B1-7D7BDCC0E68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806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4CD5-3259-4C38-8CC8-F3967B2F2F5F}"/>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9767D49F-9851-4E8D-9017-6C8521407DC7}"/>
              </a:ext>
            </a:extLst>
          </p:cNvPr>
          <p:cNvGraphicFramePr>
            <a:graphicFrameLocks noGrp="1"/>
          </p:cNvGraphicFramePr>
          <p:nvPr>
            <p:ph type="tbl" sz="quarter" idx="13"/>
            <p:extLst>
              <p:ext uri="{D42A27DB-BD31-4B8C-83A1-F6EECF244321}">
                <p14:modId xmlns:p14="http://schemas.microsoft.com/office/powerpoint/2010/main" val="381014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6474376"/>
                    </a:ext>
                  </a:extLst>
                </a:gridCol>
                <a:gridCol w="905256">
                  <a:extLst>
                    <a:ext uri="{9D8B030D-6E8A-4147-A177-3AD203B41FA5}">
                      <a16:colId xmlns:a16="http://schemas.microsoft.com/office/drawing/2014/main" val="2337294020"/>
                    </a:ext>
                  </a:extLst>
                </a:gridCol>
                <a:gridCol w="905256">
                  <a:extLst>
                    <a:ext uri="{9D8B030D-6E8A-4147-A177-3AD203B41FA5}">
                      <a16:colId xmlns:a16="http://schemas.microsoft.com/office/drawing/2014/main" val="1546101408"/>
                    </a:ext>
                  </a:extLst>
                </a:gridCol>
                <a:gridCol w="905256">
                  <a:extLst>
                    <a:ext uri="{9D8B030D-6E8A-4147-A177-3AD203B41FA5}">
                      <a16:colId xmlns:a16="http://schemas.microsoft.com/office/drawing/2014/main" val="2624271161"/>
                    </a:ext>
                  </a:extLst>
                </a:gridCol>
                <a:gridCol w="905256">
                  <a:extLst>
                    <a:ext uri="{9D8B030D-6E8A-4147-A177-3AD203B41FA5}">
                      <a16:colId xmlns:a16="http://schemas.microsoft.com/office/drawing/2014/main" val="1790675626"/>
                    </a:ext>
                  </a:extLst>
                </a:gridCol>
                <a:gridCol w="905256">
                  <a:extLst>
                    <a:ext uri="{9D8B030D-6E8A-4147-A177-3AD203B41FA5}">
                      <a16:colId xmlns:a16="http://schemas.microsoft.com/office/drawing/2014/main" val="332603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675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- 2020-06-22 16:11:23</a:t>
                      </a:r>
                      <a:r>
                        <a:rPr kumimoji="0" lang="en-US" sz="1000" b="0" i="0" u="none" strike="noStrike" kern="1200" cap="none" spc="0" normalizeH="0" baseline="0" noProof="0">
                          <a:ln>
                            <a:noFill/>
                          </a:ln>
                          <a:solidFill>
                            <a:prstClr val="black"/>
                          </a:solidFill>
                          <a:effectLst/>
                          <a:uLnTx/>
                          <a:uFillTx/>
                          <a:latin typeface="+mn-lt"/>
                          <a:ea typeface="+mn-ea"/>
                          <a:cs typeface="+mn-cs"/>
                        </a:rPr>
                        <a:t>
 Turn up your taste buds with SCS Cream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803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- 2020-06-29 12:55:22</a:t>
                      </a:r>
                      <a:r>
                        <a:rPr kumimoji="0" lang="en-US" sz="1000" b="0" i="0" u="none" strike="noStrike" kern="1200" cap="none" spc="0" normalizeH="0" baseline="0" noProof="0">
                          <a:ln>
                            <a:noFill/>
                          </a:ln>
                          <a:solidFill>
                            <a:prstClr val="black"/>
                          </a:solidFill>
                          <a:effectLst/>
                          <a:uLnTx/>
                          <a:uFillTx/>
                          <a:latin typeface="+mn-lt"/>
                          <a:ea typeface="+mn-ea"/>
                          <a:cs typeface="+mn-cs"/>
                        </a:rPr>
                        <a:t>
 Bake a statement with SCS Sliced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0984563"/>
                  </a:ext>
                </a:extLst>
              </a:tr>
            </a:tbl>
          </a:graphicData>
        </a:graphic>
      </p:graphicFrame>
      <p:sp>
        <p:nvSpPr>
          <p:cNvPr id="4" name="Text Placeholder 3">
            <a:extLst>
              <a:ext uri="{FF2B5EF4-FFF2-40B4-BE49-F238E27FC236}">
                <a16:creationId xmlns:a16="http://schemas.microsoft.com/office/drawing/2014/main" id="{59C04F68-70B9-4CD2-A5A4-544833DC921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80214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58B6A-D7FB-422C-91D0-905E48992025}"/>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474C4B6C-9BB0-4907-B596-AA36E1DD7F0E}"/>
              </a:ext>
            </a:extLst>
          </p:cNvPr>
          <p:cNvGraphicFramePr>
            <a:graphicFrameLocks noGrp="1"/>
          </p:cNvGraphicFramePr>
          <p:nvPr>
            <p:ph type="tbl" sz="quarter" idx="13"/>
            <p:extLst>
              <p:ext uri="{D42A27DB-BD31-4B8C-83A1-F6EECF244321}">
                <p14:modId xmlns:p14="http://schemas.microsoft.com/office/powerpoint/2010/main" val="1374538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4235658"/>
                    </a:ext>
                  </a:extLst>
                </a:gridCol>
                <a:gridCol w="905256">
                  <a:extLst>
                    <a:ext uri="{9D8B030D-6E8A-4147-A177-3AD203B41FA5}">
                      <a16:colId xmlns:a16="http://schemas.microsoft.com/office/drawing/2014/main" val="3071949624"/>
                    </a:ext>
                  </a:extLst>
                </a:gridCol>
                <a:gridCol w="905256">
                  <a:extLst>
                    <a:ext uri="{9D8B030D-6E8A-4147-A177-3AD203B41FA5}">
                      <a16:colId xmlns:a16="http://schemas.microsoft.com/office/drawing/2014/main" val="1445184113"/>
                    </a:ext>
                  </a:extLst>
                </a:gridCol>
                <a:gridCol w="905256">
                  <a:extLst>
                    <a:ext uri="{9D8B030D-6E8A-4147-A177-3AD203B41FA5}">
                      <a16:colId xmlns:a16="http://schemas.microsoft.com/office/drawing/2014/main" val="1621617268"/>
                    </a:ext>
                  </a:extLst>
                </a:gridCol>
                <a:gridCol w="905256">
                  <a:extLst>
                    <a:ext uri="{9D8B030D-6E8A-4147-A177-3AD203B41FA5}">
                      <a16:colId xmlns:a16="http://schemas.microsoft.com/office/drawing/2014/main" val="2933211947"/>
                    </a:ext>
                  </a:extLst>
                </a:gridCol>
                <a:gridCol w="905256">
                  <a:extLst>
                    <a:ext uri="{9D8B030D-6E8A-4147-A177-3AD203B41FA5}">
                      <a16:colId xmlns:a16="http://schemas.microsoft.com/office/drawing/2014/main" val="318671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705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- 2020-06-24 14:32:18</a:t>
                      </a:r>
                      <a:r>
                        <a:rPr kumimoji="0" lang="en-US" sz="1000" b="0" i="0" u="none" strike="noStrike" kern="1200" cap="none" spc="0" normalizeH="0" baseline="0" noProof="0">
                          <a:ln>
                            <a:noFill/>
                          </a:ln>
                          <a:solidFill>
                            <a:prstClr val="black"/>
                          </a:solidFill>
                          <a:effectLst/>
                          <a:uLnTx/>
                          <a:uFillTx/>
                          <a:latin typeface="+mn-lt"/>
                          <a:ea typeface="+mn-ea"/>
                          <a:cs typeface="+mn-cs"/>
                        </a:rPr>
                        <a:t>
 Corn is rich in fiber and plant compounds and can be a part of your healthy diet. Crunchy and sweet cobs of fresh corn, seasoned with butter and herbs, make the perfect accompaniment for grilled meats.
Grilled Corn with Garlic-Cilantro Butter
Ingredients for garlic cilantro butter:
75g SCS butter, softened
2 tablespoons chopped fresh cilantro
½ teaspoon grated lime peel
¼ teaspoon garlic salt
¼ teaspoon ground cumin
¼ teaspoon black and red pepper blend or black pepper
Corn:
6 ears corn in husks
Instructions:
1. Place corn (in husks) in large container; cover with cold water. Let stand 2 hours.
2. In small bowl, mix Garlic-Cilantro Butter ingredients. Cover; refrigerate until serving.
3. Heat gas or charcoal grill. Place corn (in husks) on grill over medium heat. Cover grill; cook 20 to 30 minutes, turning occasionally, until corn is tender. Remove husks from corn. Serve corn with Garlic-Cilantro Butter.
Source: https://www.bettycrocker.com/recipes/grilled-corn-with-garlic-cilantr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7423283"/>
                  </a:ext>
                </a:extLst>
              </a:tr>
            </a:tbl>
          </a:graphicData>
        </a:graphic>
      </p:graphicFrame>
      <p:sp>
        <p:nvSpPr>
          <p:cNvPr id="4" name="Text Placeholder 3">
            <a:extLst>
              <a:ext uri="{FF2B5EF4-FFF2-40B4-BE49-F238E27FC236}">
                <a16:creationId xmlns:a16="http://schemas.microsoft.com/office/drawing/2014/main" id="{C9D5A46B-04AE-406A-AC1E-405E5257536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3592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4BD7-9AD4-4C74-B3A5-D3993333EAC5}"/>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73E353AE-0272-4F8F-9419-8A65232C7171}"/>
              </a:ext>
            </a:extLst>
          </p:cNvPr>
          <p:cNvGraphicFramePr>
            <a:graphicFrameLocks noGrp="1"/>
          </p:cNvGraphicFramePr>
          <p:nvPr>
            <p:ph type="tbl" sz="quarter" idx="13"/>
            <p:extLst>
              <p:ext uri="{D42A27DB-BD31-4B8C-83A1-F6EECF244321}">
                <p14:modId xmlns:p14="http://schemas.microsoft.com/office/powerpoint/2010/main" val="234487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2035987"/>
                    </a:ext>
                  </a:extLst>
                </a:gridCol>
                <a:gridCol w="905256">
                  <a:extLst>
                    <a:ext uri="{9D8B030D-6E8A-4147-A177-3AD203B41FA5}">
                      <a16:colId xmlns:a16="http://schemas.microsoft.com/office/drawing/2014/main" val="1856435624"/>
                    </a:ext>
                  </a:extLst>
                </a:gridCol>
                <a:gridCol w="905256">
                  <a:extLst>
                    <a:ext uri="{9D8B030D-6E8A-4147-A177-3AD203B41FA5}">
                      <a16:colId xmlns:a16="http://schemas.microsoft.com/office/drawing/2014/main" val="2455924143"/>
                    </a:ext>
                  </a:extLst>
                </a:gridCol>
                <a:gridCol w="905256">
                  <a:extLst>
                    <a:ext uri="{9D8B030D-6E8A-4147-A177-3AD203B41FA5}">
                      <a16:colId xmlns:a16="http://schemas.microsoft.com/office/drawing/2014/main" val="3558102772"/>
                    </a:ext>
                  </a:extLst>
                </a:gridCol>
                <a:gridCol w="905256">
                  <a:extLst>
                    <a:ext uri="{9D8B030D-6E8A-4147-A177-3AD203B41FA5}">
                      <a16:colId xmlns:a16="http://schemas.microsoft.com/office/drawing/2014/main" val="3729873175"/>
                    </a:ext>
                  </a:extLst>
                </a:gridCol>
                <a:gridCol w="905256">
                  <a:extLst>
                    <a:ext uri="{9D8B030D-6E8A-4147-A177-3AD203B41FA5}">
                      <a16:colId xmlns:a16="http://schemas.microsoft.com/office/drawing/2014/main" val="225466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33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- 2020-06-26 16:28:56</a:t>
                      </a:r>
                      <a:r>
                        <a:rPr kumimoji="0" lang="en-US" sz="1000" b="0" i="0" u="none" strike="noStrike" kern="1200" cap="none" spc="0" normalizeH="0" baseline="0" noProof="0">
                          <a:ln>
                            <a:noFill/>
                          </a:ln>
                          <a:solidFill>
                            <a:prstClr val="black"/>
                          </a:solidFill>
                          <a:effectLst/>
                          <a:uLnTx/>
                          <a:uFillTx/>
                          <a:latin typeface="+mn-lt"/>
                          <a:ea typeface="+mn-ea"/>
                          <a:cs typeface="+mn-cs"/>
                        </a:rPr>
                        <a:t>
 Healthy tomato soup with some melted butter will hit the spot!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3240762"/>
                  </a:ext>
                </a:extLst>
              </a:tr>
            </a:tbl>
          </a:graphicData>
        </a:graphic>
      </p:graphicFrame>
      <p:sp>
        <p:nvSpPr>
          <p:cNvPr id="4" name="Text Placeholder 3">
            <a:extLst>
              <a:ext uri="{FF2B5EF4-FFF2-40B4-BE49-F238E27FC236}">
                <a16:creationId xmlns:a16="http://schemas.microsoft.com/office/drawing/2014/main" id="{F2AAA635-A0A2-4C89-B0D4-CC7956955A7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4474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B265-F24D-46E1-9409-F76ED5DF586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8E1977ED-DA38-4056-AAEC-23A7B3795D7A}"/>
              </a:ext>
            </a:extLst>
          </p:cNvPr>
          <p:cNvGraphicFramePr>
            <a:graphicFrameLocks noGrp="1"/>
          </p:cNvGraphicFramePr>
          <p:nvPr>
            <p:ph type="chart" sz="quarter" idx="13"/>
            <p:extLst>
              <p:ext uri="{D42A27DB-BD31-4B8C-83A1-F6EECF244321}">
                <p14:modId xmlns:p14="http://schemas.microsoft.com/office/powerpoint/2010/main" val="4116997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77045-EA94-4949-AC96-815019D5C535}"/>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2FC55446-6FC6-47AA-85E4-4F6B652472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009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B250F-17DD-4453-B5DB-5AE68D946D38}"/>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65BDC530-540B-4CF6-9AA1-5D4964D897CC}"/>
              </a:ext>
            </a:extLst>
          </p:cNvPr>
          <p:cNvGraphicFramePr>
            <a:graphicFrameLocks noGrp="1"/>
          </p:cNvGraphicFramePr>
          <p:nvPr>
            <p:ph type="chart" sz="quarter" idx="13"/>
            <p:extLst>
              <p:ext uri="{D42A27DB-BD31-4B8C-83A1-F6EECF244321}">
                <p14:modId xmlns:p14="http://schemas.microsoft.com/office/powerpoint/2010/main" val="3778367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504791-7904-45ED-9571-8D1FBF17DD7B}"/>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0429F34B-410A-42CB-BA5A-955CBBDD37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938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5FBD-F506-45D0-87D5-9AD18B7F870E}"/>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93BDD4ED-0DDE-4C2F-ACE3-FA57BF740CCD}"/>
              </a:ext>
            </a:extLst>
          </p:cNvPr>
          <p:cNvGraphicFramePr>
            <a:graphicFrameLocks noGrp="1"/>
          </p:cNvGraphicFramePr>
          <p:nvPr>
            <p:ph type="chart" sz="quarter" idx="13"/>
            <p:extLst>
              <p:ext uri="{D42A27DB-BD31-4B8C-83A1-F6EECF244321}">
                <p14:modId xmlns:p14="http://schemas.microsoft.com/office/powerpoint/2010/main" val="329015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4AACE-0DED-48CD-8774-3BCCA421F399}"/>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A35A7E9E-C82E-4C56-A335-1AA2224F8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71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40F8D-9951-4ED0-A67D-4727E5013E75}"/>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91CA2FFB-53E4-4F5A-9945-9ED0593DF797}"/>
              </a:ext>
            </a:extLst>
          </p:cNvPr>
          <p:cNvGraphicFramePr>
            <a:graphicFrameLocks noGrp="1"/>
          </p:cNvGraphicFramePr>
          <p:nvPr>
            <p:ph type="chart" sz="quarter" idx="13"/>
            <p:extLst>
              <p:ext uri="{D42A27DB-BD31-4B8C-83A1-F6EECF244321}">
                <p14:modId xmlns:p14="http://schemas.microsoft.com/office/powerpoint/2010/main" val="1518277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A3D22-1912-4CBA-A9AB-BEA9772CF5A6}"/>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70C755A2-B223-4BE1-A5D8-5C391F4D3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035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400F-2921-453C-98E4-0374EE680084}"/>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74FA107-39A0-4A90-9448-F5D9F99CDA28}"/>
              </a:ext>
            </a:extLst>
          </p:cNvPr>
          <p:cNvGraphicFramePr>
            <a:graphicFrameLocks noGrp="1"/>
          </p:cNvGraphicFramePr>
          <p:nvPr>
            <p:ph type="tbl" sz="quarter" idx="13"/>
            <p:extLst>
              <p:ext uri="{D42A27DB-BD31-4B8C-83A1-F6EECF244321}">
                <p14:modId xmlns:p14="http://schemas.microsoft.com/office/powerpoint/2010/main" val="15308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89120176"/>
                    </a:ext>
                  </a:extLst>
                </a:gridCol>
                <a:gridCol w="1645920">
                  <a:extLst>
                    <a:ext uri="{9D8B030D-6E8A-4147-A177-3AD203B41FA5}">
                      <a16:colId xmlns:a16="http://schemas.microsoft.com/office/drawing/2014/main" val="3070604794"/>
                    </a:ext>
                  </a:extLst>
                </a:gridCol>
                <a:gridCol w="1645920">
                  <a:extLst>
                    <a:ext uri="{9D8B030D-6E8A-4147-A177-3AD203B41FA5}">
                      <a16:colId xmlns:a16="http://schemas.microsoft.com/office/drawing/2014/main" val="324827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9923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17.0 %</a:t>
                      </a:r>
                    </a:p>
                  </a:txBody>
                  <a:tcPr/>
                </a:tc>
                <a:extLst>
                  <a:ext uri="{0D108BD9-81ED-4DB2-BD59-A6C34878D82A}">
                    <a16:rowId xmlns:a16="http://schemas.microsoft.com/office/drawing/2014/main" val="141781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316620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52430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67787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23283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20368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94243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68178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46185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326256250"/>
                  </a:ext>
                </a:extLst>
              </a:tr>
            </a:tbl>
          </a:graphicData>
        </a:graphic>
      </p:graphicFrame>
      <p:sp>
        <p:nvSpPr>
          <p:cNvPr id="4" name="Text Placeholder 3">
            <a:extLst>
              <a:ext uri="{FF2B5EF4-FFF2-40B4-BE49-F238E27FC236}">
                <a16:creationId xmlns:a16="http://schemas.microsoft.com/office/drawing/2014/main" id="{A15DD22D-84D2-420C-B13B-4564D83E727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294846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26A60-FD8F-482E-9AA3-23D54035CD9B}"/>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8DCF1B6E-F9B5-4450-A494-785398242B65}"/>
              </a:ext>
            </a:extLst>
          </p:cNvPr>
          <p:cNvGraphicFramePr>
            <a:graphicFrameLocks noGrp="1"/>
          </p:cNvGraphicFramePr>
          <p:nvPr>
            <p:ph type="tbl" sz="quarter" idx="13"/>
            <p:extLst>
              <p:ext uri="{D42A27DB-BD31-4B8C-83A1-F6EECF244321}">
                <p14:modId xmlns:p14="http://schemas.microsoft.com/office/powerpoint/2010/main" val="176626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04506392"/>
                    </a:ext>
                  </a:extLst>
                </a:gridCol>
                <a:gridCol w="1645920">
                  <a:extLst>
                    <a:ext uri="{9D8B030D-6E8A-4147-A177-3AD203B41FA5}">
                      <a16:colId xmlns:a16="http://schemas.microsoft.com/office/drawing/2014/main" val="1361834879"/>
                    </a:ext>
                  </a:extLst>
                </a:gridCol>
                <a:gridCol w="1645920">
                  <a:extLst>
                    <a:ext uri="{9D8B030D-6E8A-4147-A177-3AD203B41FA5}">
                      <a16:colId xmlns:a16="http://schemas.microsoft.com/office/drawing/2014/main" val="1260110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3765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83110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55160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6904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96010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6878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9513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2043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6471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8719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77762873"/>
                  </a:ext>
                </a:extLst>
              </a:tr>
            </a:tbl>
          </a:graphicData>
        </a:graphic>
      </p:graphicFrame>
      <p:sp>
        <p:nvSpPr>
          <p:cNvPr id="4" name="Text Placeholder 3">
            <a:extLst>
              <a:ext uri="{FF2B5EF4-FFF2-40B4-BE49-F238E27FC236}">
                <a16:creationId xmlns:a16="http://schemas.microsoft.com/office/drawing/2014/main" id="{C07A663C-A7C6-44FE-AA6B-E7355D818E1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13856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0DF4-D0DC-4B03-B4A2-6E526553E586}"/>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EC219F5C-DC91-40BB-A802-B258170FEA82}"/>
              </a:ext>
            </a:extLst>
          </p:cNvPr>
          <p:cNvGraphicFramePr>
            <a:graphicFrameLocks noGrp="1"/>
          </p:cNvGraphicFramePr>
          <p:nvPr>
            <p:ph type="tbl" sz="quarter" idx="13"/>
            <p:extLst>
              <p:ext uri="{D42A27DB-BD31-4B8C-83A1-F6EECF244321}">
                <p14:modId xmlns:p14="http://schemas.microsoft.com/office/powerpoint/2010/main" val="3762321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8156662"/>
                    </a:ext>
                  </a:extLst>
                </a:gridCol>
                <a:gridCol w="1645920">
                  <a:extLst>
                    <a:ext uri="{9D8B030D-6E8A-4147-A177-3AD203B41FA5}">
                      <a16:colId xmlns:a16="http://schemas.microsoft.com/office/drawing/2014/main" val="2706175651"/>
                    </a:ext>
                  </a:extLst>
                </a:gridCol>
                <a:gridCol w="1645920">
                  <a:extLst>
                    <a:ext uri="{9D8B030D-6E8A-4147-A177-3AD203B41FA5}">
                      <a16:colId xmlns:a16="http://schemas.microsoft.com/office/drawing/2014/main" val="2173719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613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26263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3609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02619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637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5975929"/>
                  </a:ext>
                </a:extLst>
              </a:tr>
            </a:tbl>
          </a:graphicData>
        </a:graphic>
      </p:graphicFrame>
      <p:sp>
        <p:nvSpPr>
          <p:cNvPr id="4" name="Text Placeholder 3">
            <a:extLst>
              <a:ext uri="{FF2B5EF4-FFF2-40B4-BE49-F238E27FC236}">
                <a16:creationId xmlns:a16="http://schemas.microsoft.com/office/drawing/2014/main" id="{CA76FC16-5F63-4419-9CE9-1D423F67A58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00604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8F543-B484-48C5-A12E-A8C7C6270616}"/>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B7299497-F964-4449-9C2E-E33A5166C9BE}"/>
              </a:ext>
            </a:extLst>
          </p:cNvPr>
          <p:cNvGraphicFramePr>
            <a:graphicFrameLocks noGrp="1"/>
          </p:cNvGraphicFramePr>
          <p:nvPr>
            <p:ph type="chart" sz="quarter" idx="13"/>
            <p:extLst>
              <p:ext uri="{D42A27DB-BD31-4B8C-83A1-F6EECF244321}">
                <p14:modId xmlns:p14="http://schemas.microsoft.com/office/powerpoint/2010/main" val="4092921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EAF10-EAAA-4AAB-8294-F45C5632A403}"/>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3BC4384B-EDEC-4F39-BFB7-29A57C50F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218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5F2E-E67D-436B-96A0-EECBA1EFA4A7}"/>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AE81CAC8-96E9-4CC2-8772-376AFC72AAE0}"/>
              </a:ext>
            </a:extLst>
          </p:cNvPr>
          <p:cNvGraphicFramePr>
            <a:graphicFrameLocks noGrp="1"/>
          </p:cNvGraphicFramePr>
          <p:nvPr>
            <p:ph type="tbl" sz="quarter" idx="13"/>
            <p:extLst>
              <p:ext uri="{D42A27DB-BD31-4B8C-83A1-F6EECF244321}">
                <p14:modId xmlns:p14="http://schemas.microsoft.com/office/powerpoint/2010/main" val="2473264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4808237"/>
                    </a:ext>
                  </a:extLst>
                </a:gridCol>
                <a:gridCol w="740664">
                  <a:extLst>
                    <a:ext uri="{9D8B030D-6E8A-4147-A177-3AD203B41FA5}">
                      <a16:colId xmlns:a16="http://schemas.microsoft.com/office/drawing/2014/main" val="619052068"/>
                    </a:ext>
                  </a:extLst>
                </a:gridCol>
                <a:gridCol w="740664">
                  <a:extLst>
                    <a:ext uri="{9D8B030D-6E8A-4147-A177-3AD203B41FA5}">
                      <a16:colId xmlns:a16="http://schemas.microsoft.com/office/drawing/2014/main" val="2481639549"/>
                    </a:ext>
                  </a:extLst>
                </a:gridCol>
                <a:gridCol w="740664">
                  <a:extLst>
                    <a:ext uri="{9D8B030D-6E8A-4147-A177-3AD203B41FA5}">
                      <a16:colId xmlns:a16="http://schemas.microsoft.com/office/drawing/2014/main" val="2833870300"/>
                    </a:ext>
                  </a:extLst>
                </a:gridCol>
                <a:gridCol w="740664">
                  <a:extLst>
                    <a:ext uri="{9D8B030D-6E8A-4147-A177-3AD203B41FA5}">
                      <a16:colId xmlns:a16="http://schemas.microsoft.com/office/drawing/2014/main" val="4246305202"/>
                    </a:ext>
                  </a:extLst>
                </a:gridCol>
                <a:gridCol w="740664">
                  <a:extLst>
                    <a:ext uri="{9D8B030D-6E8A-4147-A177-3AD203B41FA5}">
                      <a16:colId xmlns:a16="http://schemas.microsoft.com/office/drawing/2014/main" val="3709744989"/>
                    </a:ext>
                  </a:extLst>
                </a:gridCol>
                <a:gridCol w="740664">
                  <a:extLst>
                    <a:ext uri="{9D8B030D-6E8A-4147-A177-3AD203B41FA5}">
                      <a16:colId xmlns:a16="http://schemas.microsoft.com/office/drawing/2014/main" val="200843441"/>
                    </a:ext>
                  </a:extLst>
                </a:gridCol>
                <a:gridCol w="740664">
                  <a:extLst>
                    <a:ext uri="{9D8B030D-6E8A-4147-A177-3AD203B41FA5}">
                      <a16:colId xmlns:a16="http://schemas.microsoft.com/office/drawing/2014/main" val="225449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562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- 2020-06-29 15:21:02</a:t>
                      </a:r>
                      <a:r>
                        <a:rPr kumimoji="0" lang="en-US" sz="1000" b="0" i="0" u="none" strike="noStrike" kern="1200" cap="none" spc="0" normalizeH="0" baseline="0" noProof="0">
                          <a:ln>
                            <a:noFill/>
                          </a:ln>
                          <a:solidFill>
                            <a:prstClr val="black"/>
                          </a:solidFill>
                          <a:effectLst/>
                          <a:uLnTx/>
                          <a:uFillTx/>
                          <a:latin typeface="+mn-lt"/>
                          <a:ea typeface="+mn-ea"/>
                          <a:cs typeface="+mn-cs"/>
                        </a:rPr>
                        <a:t>
 If you thought your pasta tasted good before, wait until you try this trick. Before dumping used pasta water, add a cup of it to your saucepan. Then, add the pasta directly into the skillet. The salty water will add more flavor to your dish. Reserved pasta water also contains starch that can be used to adjust the consistency of the sauce. Your taste buds will appreciate it and the texture will be spot on.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12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- 2020-06-29 12:55:22</a:t>
                      </a:r>
                      <a:r>
                        <a:rPr kumimoji="0" lang="en-US" sz="1000" b="0" i="0" u="none" strike="noStrike" kern="1200" cap="none" spc="0" normalizeH="0" baseline="0" noProof="0">
                          <a:ln>
                            <a:noFill/>
                          </a:ln>
                          <a:solidFill>
                            <a:prstClr val="black"/>
                          </a:solidFill>
                          <a:effectLst/>
                          <a:uLnTx/>
                          <a:uFillTx/>
                          <a:latin typeface="+mn-lt"/>
                          <a:ea typeface="+mn-ea"/>
                          <a:cs typeface="+mn-cs"/>
                        </a:rPr>
                        <a:t>
 Bake a statement with SCS Sliced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82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- 2020-06-28 10:15:36</a:t>
                      </a:r>
                      <a:r>
                        <a:rPr kumimoji="0" lang="en-US" sz="1000" b="0" i="0" u="none" strike="noStrike" kern="1200" cap="none" spc="0" normalizeH="0" baseline="0" noProof="0">
                          <a:ln>
                            <a:noFill/>
                          </a:ln>
                          <a:solidFill>
                            <a:prstClr val="black"/>
                          </a:solidFill>
                          <a:effectLst/>
                          <a:uLnTx/>
                          <a:uFillTx/>
                          <a:latin typeface="+mn-lt"/>
                          <a:ea typeface="+mn-ea"/>
                          <a:cs typeface="+mn-cs"/>
                        </a:rPr>
                        <a:t>
 Watch this space for something exciting and fun! Stay tuned for more details!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435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- 2020-06-26 16:28:56</a:t>
                      </a:r>
                      <a:r>
                        <a:rPr kumimoji="0" lang="en-US" sz="1000" b="0" i="0" u="none" strike="noStrike" kern="1200" cap="none" spc="0" normalizeH="0" baseline="0" noProof="0">
                          <a:ln>
                            <a:noFill/>
                          </a:ln>
                          <a:solidFill>
                            <a:prstClr val="black"/>
                          </a:solidFill>
                          <a:effectLst/>
                          <a:uLnTx/>
                          <a:uFillTx/>
                          <a:latin typeface="+mn-lt"/>
                          <a:ea typeface="+mn-ea"/>
                          <a:cs typeface="+mn-cs"/>
                        </a:rPr>
                        <a:t>
 Healthy tomato soup with some melted butter will hit the spot!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5367501"/>
                  </a:ext>
                </a:extLst>
              </a:tr>
            </a:tbl>
          </a:graphicData>
        </a:graphic>
      </p:graphicFrame>
      <p:sp>
        <p:nvSpPr>
          <p:cNvPr id="4" name="Text Placeholder 3">
            <a:extLst>
              <a:ext uri="{FF2B5EF4-FFF2-40B4-BE49-F238E27FC236}">
                <a16:creationId xmlns:a16="http://schemas.microsoft.com/office/drawing/2014/main" id="{022A7345-532F-45B3-BCA8-22B08BA7B4A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78002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4FF55-121E-4BEB-B917-DDE8AB847CA9}"/>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1832AD1B-32CC-45A3-9125-500B78E0929D}"/>
              </a:ext>
            </a:extLst>
          </p:cNvPr>
          <p:cNvGraphicFramePr>
            <a:graphicFrameLocks noGrp="1"/>
          </p:cNvGraphicFramePr>
          <p:nvPr>
            <p:ph type="tbl" sz="quarter" idx="13"/>
            <p:extLst>
              <p:ext uri="{D42A27DB-BD31-4B8C-83A1-F6EECF244321}">
                <p14:modId xmlns:p14="http://schemas.microsoft.com/office/powerpoint/2010/main" val="253556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49065556"/>
                    </a:ext>
                  </a:extLst>
                </a:gridCol>
                <a:gridCol w="740664">
                  <a:extLst>
                    <a:ext uri="{9D8B030D-6E8A-4147-A177-3AD203B41FA5}">
                      <a16:colId xmlns:a16="http://schemas.microsoft.com/office/drawing/2014/main" val="3310595106"/>
                    </a:ext>
                  </a:extLst>
                </a:gridCol>
                <a:gridCol w="740664">
                  <a:extLst>
                    <a:ext uri="{9D8B030D-6E8A-4147-A177-3AD203B41FA5}">
                      <a16:colId xmlns:a16="http://schemas.microsoft.com/office/drawing/2014/main" val="3789538208"/>
                    </a:ext>
                  </a:extLst>
                </a:gridCol>
                <a:gridCol w="740664">
                  <a:extLst>
                    <a:ext uri="{9D8B030D-6E8A-4147-A177-3AD203B41FA5}">
                      <a16:colId xmlns:a16="http://schemas.microsoft.com/office/drawing/2014/main" val="208838257"/>
                    </a:ext>
                  </a:extLst>
                </a:gridCol>
                <a:gridCol w="740664">
                  <a:extLst>
                    <a:ext uri="{9D8B030D-6E8A-4147-A177-3AD203B41FA5}">
                      <a16:colId xmlns:a16="http://schemas.microsoft.com/office/drawing/2014/main" val="2410522641"/>
                    </a:ext>
                  </a:extLst>
                </a:gridCol>
                <a:gridCol w="740664">
                  <a:extLst>
                    <a:ext uri="{9D8B030D-6E8A-4147-A177-3AD203B41FA5}">
                      <a16:colId xmlns:a16="http://schemas.microsoft.com/office/drawing/2014/main" val="3379683673"/>
                    </a:ext>
                  </a:extLst>
                </a:gridCol>
                <a:gridCol w="740664">
                  <a:extLst>
                    <a:ext uri="{9D8B030D-6E8A-4147-A177-3AD203B41FA5}">
                      <a16:colId xmlns:a16="http://schemas.microsoft.com/office/drawing/2014/main" val="4013241557"/>
                    </a:ext>
                  </a:extLst>
                </a:gridCol>
                <a:gridCol w="740664">
                  <a:extLst>
                    <a:ext uri="{9D8B030D-6E8A-4147-A177-3AD203B41FA5}">
                      <a16:colId xmlns:a16="http://schemas.microsoft.com/office/drawing/2014/main" val="3739592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273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- 2020-06-24 14:32:18</a:t>
                      </a:r>
                      <a:r>
                        <a:rPr kumimoji="0" lang="en-US" sz="1000" b="0" i="0" u="none" strike="noStrike" kern="1200" cap="none" spc="0" normalizeH="0" baseline="0" noProof="0">
                          <a:ln>
                            <a:noFill/>
                          </a:ln>
                          <a:solidFill>
                            <a:prstClr val="black"/>
                          </a:solidFill>
                          <a:effectLst/>
                          <a:uLnTx/>
                          <a:uFillTx/>
                          <a:latin typeface="+mn-lt"/>
                          <a:ea typeface="+mn-ea"/>
                          <a:cs typeface="+mn-cs"/>
                        </a:rPr>
                        <a:t>
 Corn is rich in fiber and plant compounds and can be a part of your healthy diet. Crunchy and sweet cobs of fresh corn, seasoned with butter and herbs, make the perfect accompaniment for grilled meats.
Grilled Corn with Garlic-Cilantro Butter
Ingredients for garlic cilantro butter:
75g SCS butter, softened
2 tablespoons chopped fresh cilantro
½ teaspoon grated lime peel
¼ teaspoon garlic salt
¼ teaspoon ground cumin
¼ teaspoon black and red pepper blend or black pepper
Corn:
6 ears corn in husks
Instructions:
1. Place corn (in husks) in large container; cover with cold water. Let stand 2 hours.
2. In small bowl, mix Garlic-Cilantro Butter ingredients. Cover; refrigerate until serving.
3. Heat gas or charcoal grill. Place corn (in husks) on grill over medium heat. Cover grill; cook 20 to 30 minutes, turning occasionally, until corn is tender. Remove husks from corn. Serve corn with Garlic-Cilantro Butter.
Source: https://www.bettycrocker.com/recipes/grilled-corn-with-garlic-cilantr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5528851"/>
                  </a:ext>
                </a:extLst>
              </a:tr>
            </a:tbl>
          </a:graphicData>
        </a:graphic>
      </p:graphicFrame>
      <p:sp>
        <p:nvSpPr>
          <p:cNvPr id="4" name="Text Placeholder 3">
            <a:extLst>
              <a:ext uri="{FF2B5EF4-FFF2-40B4-BE49-F238E27FC236}">
                <a16:creationId xmlns:a16="http://schemas.microsoft.com/office/drawing/2014/main" id="{5E09898D-FA86-4858-8B4D-548AA3F3ACE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83974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F7C1D-DED2-487D-B3D7-E7E556D53868}"/>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A8FF6D9F-B255-4157-9421-89E2539327F5}"/>
              </a:ext>
            </a:extLst>
          </p:cNvPr>
          <p:cNvGraphicFramePr>
            <a:graphicFrameLocks noGrp="1"/>
          </p:cNvGraphicFramePr>
          <p:nvPr>
            <p:ph type="tbl" sz="quarter" idx="13"/>
            <p:extLst>
              <p:ext uri="{D42A27DB-BD31-4B8C-83A1-F6EECF244321}">
                <p14:modId xmlns:p14="http://schemas.microsoft.com/office/powerpoint/2010/main" val="359930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51029055"/>
                    </a:ext>
                  </a:extLst>
                </a:gridCol>
                <a:gridCol w="740664">
                  <a:extLst>
                    <a:ext uri="{9D8B030D-6E8A-4147-A177-3AD203B41FA5}">
                      <a16:colId xmlns:a16="http://schemas.microsoft.com/office/drawing/2014/main" val="98932087"/>
                    </a:ext>
                  </a:extLst>
                </a:gridCol>
                <a:gridCol w="740664">
                  <a:extLst>
                    <a:ext uri="{9D8B030D-6E8A-4147-A177-3AD203B41FA5}">
                      <a16:colId xmlns:a16="http://schemas.microsoft.com/office/drawing/2014/main" val="488074301"/>
                    </a:ext>
                  </a:extLst>
                </a:gridCol>
                <a:gridCol w="740664">
                  <a:extLst>
                    <a:ext uri="{9D8B030D-6E8A-4147-A177-3AD203B41FA5}">
                      <a16:colId xmlns:a16="http://schemas.microsoft.com/office/drawing/2014/main" val="1078049598"/>
                    </a:ext>
                  </a:extLst>
                </a:gridCol>
                <a:gridCol w="740664">
                  <a:extLst>
                    <a:ext uri="{9D8B030D-6E8A-4147-A177-3AD203B41FA5}">
                      <a16:colId xmlns:a16="http://schemas.microsoft.com/office/drawing/2014/main" val="3508225292"/>
                    </a:ext>
                  </a:extLst>
                </a:gridCol>
                <a:gridCol w="740664">
                  <a:extLst>
                    <a:ext uri="{9D8B030D-6E8A-4147-A177-3AD203B41FA5}">
                      <a16:colId xmlns:a16="http://schemas.microsoft.com/office/drawing/2014/main" val="4094180052"/>
                    </a:ext>
                  </a:extLst>
                </a:gridCol>
                <a:gridCol w="740664">
                  <a:extLst>
                    <a:ext uri="{9D8B030D-6E8A-4147-A177-3AD203B41FA5}">
                      <a16:colId xmlns:a16="http://schemas.microsoft.com/office/drawing/2014/main" val="4212874136"/>
                    </a:ext>
                  </a:extLst>
                </a:gridCol>
                <a:gridCol w="740664">
                  <a:extLst>
                    <a:ext uri="{9D8B030D-6E8A-4147-A177-3AD203B41FA5}">
                      <a16:colId xmlns:a16="http://schemas.microsoft.com/office/drawing/2014/main" val="740667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77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- 2020-06-22 16:11:23</a:t>
                      </a:r>
                      <a:r>
                        <a:rPr kumimoji="0" lang="en-US" sz="1000" b="0" i="0" u="none" strike="noStrike" kern="1200" cap="none" spc="0" normalizeH="0" baseline="0" noProof="0">
                          <a:ln>
                            <a:noFill/>
                          </a:ln>
                          <a:solidFill>
                            <a:prstClr val="black"/>
                          </a:solidFill>
                          <a:effectLst/>
                          <a:uLnTx/>
                          <a:uFillTx/>
                          <a:latin typeface="+mn-lt"/>
                          <a:ea typeface="+mn-ea"/>
                          <a:cs typeface="+mn-cs"/>
                        </a:rPr>
                        <a:t>
 Turn up your taste buds with SCS Cream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687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- 2020-06-20 12:45:33</a:t>
                      </a:r>
                      <a:r>
                        <a:rPr kumimoji="0" lang="en-US" sz="1000" b="0" i="0" u="none" strike="noStrike" kern="1200" cap="none" spc="0" normalizeH="0" baseline="0" noProof="0">
                          <a:ln>
                            <a:noFill/>
                          </a:ln>
                          <a:solidFill>
                            <a:prstClr val="black"/>
                          </a:solidFill>
                          <a:effectLst/>
                          <a:uLnTx/>
                          <a:uFillTx/>
                          <a:latin typeface="+mn-lt"/>
                          <a:ea typeface="+mn-ea"/>
                          <a:cs typeface="+mn-cs"/>
                        </a:rPr>
                        <a:t>
 The trick to great eggs is to not overcook them! Whether you scramble, fry, or poach, always turn off the stove a few minutes before the eggs look done even when they seem a bit runny. The remainder of the heat will cook them to fluffy perfection.#SCStip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1715065"/>
                  </a:ext>
                </a:extLst>
              </a:tr>
            </a:tbl>
          </a:graphicData>
        </a:graphic>
      </p:graphicFrame>
      <p:sp>
        <p:nvSpPr>
          <p:cNvPr id="4" name="Text Placeholder 3">
            <a:extLst>
              <a:ext uri="{FF2B5EF4-FFF2-40B4-BE49-F238E27FC236}">
                <a16:creationId xmlns:a16="http://schemas.microsoft.com/office/drawing/2014/main" id="{FE7DBC71-0884-4AE4-8A7E-73E1DD7FB30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61616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9E1D-EA9D-454C-9743-388F9B568D60}"/>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2B4D94FE-B0F9-46C6-B2DA-C0684DE6199C}"/>
              </a:ext>
            </a:extLst>
          </p:cNvPr>
          <p:cNvGraphicFramePr>
            <a:graphicFrameLocks noGrp="1"/>
          </p:cNvGraphicFramePr>
          <p:nvPr>
            <p:ph type="tbl" sz="quarter" idx="13"/>
            <p:extLst>
              <p:ext uri="{D42A27DB-BD31-4B8C-83A1-F6EECF244321}">
                <p14:modId xmlns:p14="http://schemas.microsoft.com/office/powerpoint/2010/main" val="111744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42974809"/>
                    </a:ext>
                  </a:extLst>
                </a:gridCol>
                <a:gridCol w="740664">
                  <a:extLst>
                    <a:ext uri="{9D8B030D-6E8A-4147-A177-3AD203B41FA5}">
                      <a16:colId xmlns:a16="http://schemas.microsoft.com/office/drawing/2014/main" val="2082858095"/>
                    </a:ext>
                  </a:extLst>
                </a:gridCol>
                <a:gridCol w="740664">
                  <a:extLst>
                    <a:ext uri="{9D8B030D-6E8A-4147-A177-3AD203B41FA5}">
                      <a16:colId xmlns:a16="http://schemas.microsoft.com/office/drawing/2014/main" val="2919542880"/>
                    </a:ext>
                  </a:extLst>
                </a:gridCol>
                <a:gridCol w="740664">
                  <a:extLst>
                    <a:ext uri="{9D8B030D-6E8A-4147-A177-3AD203B41FA5}">
                      <a16:colId xmlns:a16="http://schemas.microsoft.com/office/drawing/2014/main" val="3425264520"/>
                    </a:ext>
                  </a:extLst>
                </a:gridCol>
                <a:gridCol w="740664">
                  <a:extLst>
                    <a:ext uri="{9D8B030D-6E8A-4147-A177-3AD203B41FA5}">
                      <a16:colId xmlns:a16="http://schemas.microsoft.com/office/drawing/2014/main" val="1460042756"/>
                    </a:ext>
                  </a:extLst>
                </a:gridCol>
                <a:gridCol w="740664">
                  <a:extLst>
                    <a:ext uri="{9D8B030D-6E8A-4147-A177-3AD203B41FA5}">
                      <a16:colId xmlns:a16="http://schemas.microsoft.com/office/drawing/2014/main" val="3739140594"/>
                    </a:ext>
                  </a:extLst>
                </a:gridCol>
                <a:gridCol w="740664">
                  <a:extLst>
                    <a:ext uri="{9D8B030D-6E8A-4147-A177-3AD203B41FA5}">
                      <a16:colId xmlns:a16="http://schemas.microsoft.com/office/drawing/2014/main" val="898667496"/>
                    </a:ext>
                  </a:extLst>
                </a:gridCol>
                <a:gridCol w="740664">
                  <a:extLst>
                    <a:ext uri="{9D8B030D-6E8A-4147-A177-3AD203B41FA5}">
                      <a16:colId xmlns:a16="http://schemas.microsoft.com/office/drawing/2014/main" val="875424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974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- 2020-06-18 14:17:06</a:t>
                      </a:r>
                      <a:r>
                        <a:rPr kumimoji="0" lang="en-US" sz="1000" b="0" i="0" u="none" strike="noStrike" kern="1200" cap="none" spc="0" normalizeH="0" baseline="0" noProof="0">
                          <a:ln>
                            <a:noFill/>
                          </a:ln>
                          <a:solidFill>
                            <a:prstClr val="black"/>
                          </a:solidFill>
                          <a:effectLst/>
                          <a:uLnTx/>
                          <a:uFillTx/>
                          <a:latin typeface="+mn-lt"/>
                          <a:ea typeface="+mn-ea"/>
                          <a:cs typeface="+mn-cs"/>
                        </a:rPr>
                        <a:t>
 A healthy diet requires a balanced intake of essential nutrients to give your body the energy it needs. Make this delicious ribeye steak for dinner or lunch and top up your protein!
Grilled Ribeye with Browned Garlic Butter
Ingredients:
6 tablespoons unsalted SCS butter, cubed
2 garlic cloves, minced
4 beef ribeye steaks (about 1 inch thick and 340g each)
1-1/2 teaspoons salt
1-1/2 teaspoons pepper
Instructions:
1. In a small heavy saucepan, melt butter with garlic over medium heat. Heat 4-6 minutes or until butter is golden brown, stirring constantly. Remove from heat.
2. Season steaks with salt and pepper. Grill, covered, over medium heat or broil 4 inches from heat 5-7 minutes on each side or until meat reaches desired doneness (for medium-rare, a thermometer should read 57°C; medium, 60°C; medium-well, 63°C).
3. Gently warm garlic butter over low heat. Serve with steaks.
Source: https://www.tasteofhome.com/recipes/grilled-ribeyes-with-browned-garlic-butter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3611138"/>
                  </a:ext>
                </a:extLst>
              </a:tr>
            </a:tbl>
          </a:graphicData>
        </a:graphic>
      </p:graphicFrame>
      <p:sp>
        <p:nvSpPr>
          <p:cNvPr id="4" name="Text Placeholder 3">
            <a:extLst>
              <a:ext uri="{FF2B5EF4-FFF2-40B4-BE49-F238E27FC236}">
                <a16:creationId xmlns:a16="http://schemas.microsoft.com/office/drawing/2014/main" id="{47BDD9A9-A954-4F23-AB3B-5FD07A4A8F2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87268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EBF99-4F20-4499-A171-721F6221E8C7}"/>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9B119A8F-5636-482C-AC31-D26845EBE1AF}"/>
              </a:ext>
            </a:extLst>
          </p:cNvPr>
          <p:cNvGraphicFramePr>
            <a:graphicFrameLocks noGrp="1"/>
          </p:cNvGraphicFramePr>
          <p:nvPr>
            <p:ph type="tbl" sz="quarter" idx="13"/>
            <p:extLst>
              <p:ext uri="{D42A27DB-BD31-4B8C-83A1-F6EECF244321}">
                <p14:modId xmlns:p14="http://schemas.microsoft.com/office/powerpoint/2010/main" val="2829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37015019"/>
                    </a:ext>
                  </a:extLst>
                </a:gridCol>
                <a:gridCol w="740664">
                  <a:extLst>
                    <a:ext uri="{9D8B030D-6E8A-4147-A177-3AD203B41FA5}">
                      <a16:colId xmlns:a16="http://schemas.microsoft.com/office/drawing/2014/main" val="2707476447"/>
                    </a:ext>
                  </a:extLst>
                </a:gridCol>
                <a:gridCol w="740664">
                  <a:extLst>
                    <a:ext uri="{9D8B030D-6E8A-4147-A177-3AD203B41FA5}">
                      <a16:colId xmlns:a16="http://schemas.microsoft.com/office/drawing/2014/main" val="1379524873"/>
                    </a:ext>
                  </a:extLst>
                </a:gridCol>
                <a:gridCol w="740664">
                  <a:extLst>
                    <a:ext uri="{9D8B030D-6E8A-4147-A177-3AD203B41FA5}">
                      <a16:colId xmlns:a16="http://schemas.microsoft.com/office/drawing/2014/main" val="2907238023"/>
                    </a:ext>
                  </a:extLst>
                </a:gridCol>
                <a:gridCol w="740664">
                  <a:extLst>
                    <a:ext uri="{9D8B030D-6E8A-4147-A177-3AD203B41FA5}">
                      <a16:colId xmlns:a16="http://schemas.microsoft.com/office/drawing/2014/main" val="1522348666"/>
                    </a:ext>
                  </a:extLst>
                </a:gridCol>
                <a:gridCol w="740664">
                  <a:extLst>
                    <a:ext uri="{9D8B030D-6E8A-4147-A177-3AD203B41FA5}">
                      <a16:colId xmlns:a16="http://schemas.microsoft.com/office/drawing/2014/main" val="448817859"/>
                    </a:ext>
                  </a:extLst>
                </a:gridCol>
                <a:gridCol w="740664">
                  <a:extLst>
                    <a:ext uri="{9D8B030D-6E8A-4147-A177-3AD203B41FA5}">
                      <a16:colId xmlns:a16="http://schemas.microsoft.com/office/drawing/2014/main" val="3773451665"/>
                    </a:ext>
                  </a:extLst>
                </a:gridCol>
                <a:gridCol w="740664">
                  <a:extLst>
                    <a:ext uri="{9D8B030D-6E8A-4147-A177-3AD203B41FA5}">
                      <a16:colId xmlns:a16="http://schemas.microsoft.com/office/drawing/2014/main" val="183607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12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- 2020-06-16 18:13:59</a:t>
                      </a:r>
                      <a:r>
                        <a:rPr kumimoji="0" lang="en-US" sz="1000" b="0" i="0" u="none" strike="noStrike" kern="1200" cap="none" spc="0" normalizeH="0" baseline="0" noProof="0">
                          <a:ln>
                            <a:noFill/>
                          </a:ln>
                          <a:solidFill>
                            <a:prstClr val="black"/>
                          </a:solidFill>
                          <a:effectLst/>
                          <a:uLnTx/>
                          <a:uFillTx/>
                          <a:latin typeface="+mn-lt"/>
                          <a:ea typeface="+mn-ea"/>
                          <a:cs typeface="+mn-cs"/>
                        </a:rPr>
                        <a:t>
 Delicious and creamy mushroom soup sounds perfect for dinner!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324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- 2020-06-14 15:24:56</a:t>
                      </a:r>
                      <a:r>
                        <a:rPr kumimoji="0" lang="en-US" sz="1000" b="0" i="0" u="none" strike="noStrike" kern="1200" cap="none" spc="0" normalizeH="0" baseline="0" noProof="0">
                          <a:ln>
                            <a:noFill/>
                          </a:ln>
                          <a:solidFill>
                            <a:prstClr val="black"/>
                          </a:solidFill>
                          <a:effectLst/>
                          <a:uLnTx/>
                          <a:uFillTx/>
                          <a:latin typeface="+mn-lt"/>
                          <a:ea typeface="+mn-ea"/>
                          <a:cs typeface="+mn-cs"/>
                        </a:rPr>
                        <a:t>
 All it takes is some butter to liven up that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258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- 2020-06-12 13:15:54</a:t>
                      </a:r>
                      <a:r>
                        <a:rPr kumimoji="0" lang="en-US" sz="1000" b="0" i="0" u="none" strike="noStrike" kern="1200" cap="none" spc="0" normalizeH="0" baseline="0" noProof="0">
                          <a:ln>
                            <a:noFill/>
                          </a:ln>
                          <a:solidFill>
                            <a:prstClr val="black"/>
                          </a:solidFill>
                          <a:effectLst/>
                          <a:uLnTx/>
                          <a:uFillTx/>
                          <a:latin typeface="+mn-lt"/>
                          <a:ea typeface="+mn-ea"/>
                          <a:cs typeface="+mn-cs"/>
                        </a:rPr>
                        <a:t>
 Even a well-done steak should never taste dry. To prevent a steak from losing its juicy interior, place it directly on top of aluminum foil after taking it off the stove or grill. Carefully wrap the steak in the foil and let it sit for approximately five minutes. This allows the juices to settle before you cut into the meat. The meat will continue to cook while it is in the foil so if you prefer medium steak, you should take it off when it’s medium rare.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7036756"/>
                  </a:ext>
                </a:extLst>
              </a:tr>
            </a:tbl>
          </a:graphicData>
        </a:graphic>
      </p:graphicFrame>
      <p:sp>
        <p:nvSpPr>
          <p:cNvPr id="4" name="Text Placeholder 3">
            <a:extLst>
              <a:ext uri="{FF2B5EF4-FFF2-40B4-BE49-F238E27FC236}">
                <a16:creationId xmlns:a16="http://schemas.microsoft.com/office/drawing/2014/main" id="{A85D3C8E-B3CA-48CA-AE9D-A88785DBBA4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76036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E6208-E775-444D-BCB4-3C284C640F77}"/>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AAFA0CD3-F710-4571-9AA3-C09F43DDD698}"/>
              </a:ext>
            </a:extLst>
          </p:cNvPr>
          <p:cNvGraphicFramePr>
            <a:graphicFrameLocks noGrp="1"/>
          </p:cNvGraphicFramePr>
          <p:nvPr>
            <p:ph type="tbl" sz="quarter" idx="13"/>
            <p:extLst>
              <p:ext uri="{D42A27DB-BD31-4B8C-83A1-F6EECF244321}">
                <p14:modId xmlns:p14="http://schemas.microsoft.com/office/powerpoint/2010/main" val="149234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39579815"/>
                    </a:ext>
                  </a:extLst>
                </a:gridCol>
                <a:gridCol w="740664">
                  <a:extLst>
                    <a:ext uri="{9D8B030D-6E8A-4147-A177-3AD203B41FA5}">
                      <a16:colId xmlns:a16="http://schemas.microsoft.com/office/drawing/2014/main" val="3379307405"/>
                    </a:ext>
                  </a:extLst>
                </a:gridCol>
                <a:gridCol w="740664">
                  <a:extLst>
                    <a:ext uri="{9D8B030D-6E8A-4147-A177-3AD203B41FA5}">
                      <a16:colId xmlns:a16="http://schemas.microsoft.com/office/drawing/2014/main" val="559709062"/>
                    </a:ext>
                  </a:extLst>
                </a:gridCol>
                <a:gridCol w="740664">
                  <a:extLst>
                    <a:ext uri="{9D8B030D-6E8A-4147-A177-3AD203B41FA5}">
                      <a16:colId xmlns:a16="http://schemas.microsoft.com/office/drawing/2014/main" val="2399969056"/>
                    </a:ext>
                  </a:extLst>
                </a:gridCol>
                <a:gridCol w="740664">
                  <a:extLst>
                    <a:ext uri="{9D8B030D-6E8A-4147-A177-3AD203B41FA5}">
                      <a16:colId xmlns:a16="http://schemas.microsoft.com/office/drawing/2014/main" val="3230509665"/>
                    </a:ext>
                  </a:extLst>
                </a:gridCol>
                <a:gridCol w="740664">
                  <a:extLst>
                    <a:ext uri="{9D8B030D-6E8A-4147-A177-3AD203B41FA5}">
                      <a16:colId xmlns:a16="http://schemas.microsoft.com/office/drawing/2014/main" val="3607232812"/>
                    </a:ext>
                  </a:extLst>
                </a:gridCol>
                <a:gridCol w="740664">
                  <a:extLst>
                    <a:ext uri="{9D8B030D-6E8A-4147-A177-3AD203B41FA5}">
                      <a16:colId xmlns:a16="http://schemas.microsoft.com/office/drawing/2014/main" val="4182766368"/>
                    </a:ext>
                  </a:extLst>
                </a:gridCol>
                <a:gridCol w="740664">
                  <a:extLst>
                    <a:ext uri="{9D8B030D-6E8A-4147-A177-3AD203B41FA5}">
                      <a16:colId xmlns:a16="http://schemas.microsoft.com/office/drawing/2014/main" val="857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086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- 2020-06-10 16:21:05</a:t>
                      </a:r>
                      <a:r>
                        <a:rPr kumimoji="0" lang="en-US" sz="1000" b="0" i="0" u="none" strike="noStrike" kern="1200" cap="none" spc="0" normalizeH="0" baseline="0" noProof="0">
                          <a:ln>
                            <a:noFill/>
                          </a:ln>
                          <a:solidFill>
                            <a:prstClr val="black"/>
                          </a:solidFill>
                          <a:effectLst/>
                          <a:uLnTx/>
                          <a:uFillTx/>
                          <a:latin typeface="+mn-lt"/>
                          <a:ea typeface="+mn-ea"/>
                          <a:cs typeface="+mn-cs"/>
                        </a:rPr>
                        <a:t>
 Try this healthy veggie recipe with chilli lime butter and enjoy!
Steamed Vegetables with Chilli-Lime Butter
Ingredients
2 tablespoons SCS butter
1 small clove garlic, finely chopped
1 teaspoon grated lime peel
1 teaspoon finely chopped serrano or jalapeño chilli
½ teaspoon salt
1 tablespoon fresh lime juice
237ml water
450g cut-up fresh vegetables, such as broccoli florets, cauliflower florets and/or sliced carrots
Instructions:
1. In 1-quart saucepan, melt butter over low heat. Add garlic; cook and stir about 20 seconds. Add lime peel, chilli, salt and lime juice; mix well. Set aside.
2. In 4-quart saucepan, place steamer basket. Add water; heat to boiling.
3. Add cut-up vegetables to basket; cover and cook 4 to 5 minutes or until crisp-tender.
4. To serve, place vegetables in serving bowl. Add butter mixture; toss gently to coat.
Source: https://www.bettycrocker.com/recipes/steamed-vegetables-with-chile-lime-butter/e85b7027-6e47-4207-ba1e-64fa8bc70482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9482484"/>
                  </a:ext>
                </a:extLst>
              </a:tr>
            </a:tbl>
          </a:graphicData>
        </a:graphic>
      </p:graphicFrame>
      <p:sp>
        <p:nvSpPr>
          <p:cNvPr id="4" name="Text Placeholder 3">
            <a:extLst>
              <a:ext uri="{FF2B5EF4-FFF2-40B4-BE49-F238E27FC236}">
                <a16:creationId xmlns:a16="http://schemas.microsoft.com/office/drawing/2014/main" id="{FAAB49CE-679B-4002-BADF-FAC90257CE4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79259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7E4A-5782-4056-8B24-5B276C5FE41D}"/>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4DF1FAA3-DBB2-4F1B-9211-E47E5D422A30}"/>
              </a:ext>
            </a:extLst>
          </p:cNvPr>
          <p:cNvGraphicFramePr>
            <a:graphicFrameLocks noGrp="1"/>
          </p:cNvGraphicFramePr>
          <p:nvPr>
            <p:ph type="tbl" sz="quarter" idx="13"/>
            <p:extLst>
              <p:ext uri="{D42A27DB-BD31-4B8C-83A1-F6EECF244321}">
                <p14:modId xmlns:p14="http://schemas.microsoft.com/office/powerpoint/2010/main" val="4135218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10916840"/>
                    </a:ext>
                  </a:extLst>
                </a:gridCol>
                <a:gridCol w="740664">
                  <a:extLst>
                    <a:ext uri="{9D8B030D-6E8A-4147-A177-3AD203B41FA5}">
                      <a16:colId xmlns:a16="http://schemas.microsoft.com/office/drawing/2014/main" val="1332958973"/>
                    </a:ext>
                  </a:extLst>
                </a:gridCol>
                <a:gridCol w="740664">
                  <a:extLst>
                    <a:ext uri="{9D8B030D-6E8A-4147-A177-3AD203B41FA5}">
                      <a16:colId xmlns:a16="http://schemas.microsoft.com/office/drawing/2014/main" val="1469620415"/>
                    </a:ext>
                  </a:extLst>
                </a:gridCol>
                <a:gridCol w="740664">
                  <a:extLst>
                    <a:ext uri="{9D8B030D-6E8A-4147-A177-3AD203B41FA5}">
                      <a16:colId xmlns:a16="http://schemas.microsoft.com/office/drawing/2014/main" val="3349237193"/>
                    </a:ext>
                  </a:extLst>
                </a:gridCol>
                <a:gridCol w="740664">
                  <a:extLst>
                    <a:ext uri="{9D8B030D-6E8A-4147-A177-3AD203B41FA5}">
                      <a16:colId xmlns:a16="http://schemas.microsoft.com/office/drawing/2014/main" val="3687720483"/>
                    </a:ext>
                  </a:extLst>
                </a:gridCol>
                <a:gridCol w="740664">
                  <a:extLst>
                    <a:ext uri="{9D8B030D-6E8A-4147-A177-3AD203B41FA5}">
                      <a16:colId xmlns:a16="http://schemas.microsoft.com/office/drawing/2014/main" val="1906152033"/>
                    </a:ext>
                  </a:extLst>
                </a:gridCol>
                <a:gridCol w="740664">
                  <a:extLst>
                    <a:ext uri="{9D8B030D-6E8A-4147-A177-3AD203B41FA5}">
                      <a16:colId xmlns:a16="http://schemas.microsoft.com/office/drawing/2014/main" val="2137688560"/>
                    </a:ext>
                  </a:extLst>
                </a:gridCol>
                <a:gridCol w="740664">
                  <a:extLst>
                    <a:ext uri="{9D8B030D-6E8A-4147-A177-3AD203B41FA5}">
                      <a16:colId xmlns:a16="http://schemas.microsoft.com/office/drawing/2014/main" val="833054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258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- 2020-06-08 14:04:09</a:t>
                      </a:r>
                      <a:r>
                        <a:rPr kumimoji="0" lang="en-US" sz="1000" b="0" i="0" u="none" strike="noStrike" kern="1200" cap="none" spc="0" normalizeH="0" baseline="0" noProof="0">
                          <a:ln>
                            <a:noFill/>
                          </a:ln>
                          <a:solidFill>
                            <a:prstClr val="black"/>
                          </a:solidFill>
                          <a:effectLst/>
                          <a:uLnTx/>
                          <a:uFillTx/>
                          <a:latin typeface="+mn-lt"/>
                          <a:ea typeface="+mn-ea"/>
                          <a:cs typeface="+mn-cs"/>
                        </a:rPr>
                        <a:t>
 Sponge cake and delicious cream cheese frosting topped with fresh strawberries!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8435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- 2020-06-06 17:22:41</a:t>
                      </a:r>
                      <a:r>
                        <a:rPr kumimoji="0" lang="en-US" sz="1000" b="0" i="0" u="none" strike="noStrike" kern="1200" cap="none" spc="0" normalizeH="0" baseline="0" noProof="0">
                          <a:ln>
                            <a:noFill/>
                          </a:ln>
                          <a:solidFill>
                            <a:prstClr val="black"/>
                          </a:solidFill>
                          <a:effectLst/>
                          <a:uLnTx/>
                          <a:uFillTx/>
                          <a:latin typeface="+mn-lt"/>
                          <a:ea typeface="+mn-ea"/>
                          <a:cs typeface="+mn-cs"/>
                        </a:rPr>
                        <a:t>
 Nothing like comfort food made with our pure creamery butter to lift up your mood.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428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- 2020-06-05 16:22:30</a:t>
                      </a:r>
                      <a:r>
                        <a:rPr kumimoji="0" lang="en-US" sz="1000" b="0" i="0" u="none" strike="noStrike" kern="1200" cap="none" spc="0" normalizeH="0" baseline="0" noProof="0">
                          <a:ln>
                            <a:noFill/>
                          </a:ln>
                          <a:solidFill>
                            <a:prstClr val="black"/>
                          </a:solidFill>
                          <a:effectLst/>
                          <a:uLnTx/>
                          <a:uFillTx/>
                          <a:latin typeface="+mn-lt"/>
                          <a:ea typeface="+mn-ea"/>
                          <a:cs typeface="+mn-cs"/>
                        </a:rPr>
                        <a:t>
 You might think you have enough room in your skillet for an extra piece of chicken, but if it’s questionable, don’t risk it. There’s a chance the heat won’t distribute properly to the rest of the food in the pan, thus affecting flavor. As a preventative measure, leave a few inches between each item to ensure they cook thoroughly.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03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- 2020-06-04 14:02:57</a:t>
                      </a:r>
                      <a:r>
                        <a:rPr kumimoji="0" lang="en-US" sz="1000" b="0" i="0" u="none" strike="noStrike" kern="1200" cap="none" spc="0" normalizeH="0" baseline="0" noProof="0">
                          <a:ln>
                            <a:noFill/>
                          </a:ln>
                          <a:solidFill>
                            <a:prstClr val="black"/>
                          </a:solidFill>
                          <a:effectLst/>
                          <a:uLnTx/>
                          <a:uFillTx/>
                          <a:latin typeface="+mn-lt"/>
                          <a:ea typeface="+mn-ea"/>
                          <a:cs typeface="+mn-cs"/>
                        </a:rPr>
                        <a:t>
 Today is International Cheese Day! This is the day to put your cheese cravings to rest! Enjoy a cheesecake or cheese burger or anything that you love made with cheese, especially SCS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439606"/>
                  </a:ext>
                </a:extLst>
              </a:tr>
            </a:tbl>
          </a:graphicData>
        </a:graphic>
      </p:graphicFrame>
      <p:sp>
        <p:nvSpPr>
          <p:cNvPr id="4" name="Text Placeholder 3">
            <a:extLst>
              <a:ext uri="{FF2B5EF4-FFF2-40B4-BE49-F238E27FC236}">
                <a16:creationId xmlns:a16="http://schemas.microsoft.com/office/drawing/2014/main" id="{17552B8F-238B-41FC-8B5D-EC19B1597C2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632534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3D28-4C0C-436F-83DD-C0AE3D7DE842}"/>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9495EF3D-685E-4F39-B6BE-22EA73BFC1B8}"/>
              </a:ext>
            </a:extLst>
          </p:cNvPr>
          <p:cNvGraphicFramePr>
            <a:graphicFrameLocks noGrp="1"/>
          </p:cNvGraphicFramePr>
          <p:nvPr>
            <p:ph type="tbl" sz="quarter" idx="13"/>
            <p:extLst>
              <p:ext uri="{D42A27DB-BD31-4B8C-83A1-F6EECF244321}">
                <p14:modId xmlns:p14="http://schemas.microsoft.com/office/powerpoint/2010/main" val="237659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22117718"/>
                    </a:ext>
                  </a:extLst>
                </a:gridCol>
                <a:gridCol w="740664">
                  <a:extLst>
                    <a:ext uri="{9D8B030D-6E8A-4147-A177-3AD203B41FA5}">
                      <a16:colId xmlns:a16="http://schemas.microsoft.com/office/drawing/2014/main" val="2189312647"/>
                    </a:ext>
                  </a:extLst>
                </a:gridCol>
                <a:gridCol w="740664">
                  <a:extLst>
                    <a:ext uri="{9D8B030D-6E8A-4147-A177-3AD203B41FA5}">
                      <a16:colId xmlns:a16="http://schemas.microsoft.com/office/drawing/2014/main" val="3706552337"/>
                    </a:ext>
                  </a:extLst>
                </a:gridCol>
                <a:gridCol w="740664">
                  <a:extLst>
                    <a:ext uri="{9D8B030D-6E8A-4147-A177-3AD203B41FA5}">
                      <a16:colId xmlns:a16="http://schemas.microsoft.com/office/drawing/2014/main" val="1773530628"/>
                    </a:ext>
                  </a:extLst>
                </a:gridCol>
                <a:gridCol w="740664">
                  <a:extLst>
                    <a:ext uri="{9D8B030D-6E8A-4147-A177-3AD203B41FA5}">
                      <a16:colId xmlns:a16="http://schemas.microsoft.com/office/drawing/2014/main" val="3384148408"/>
                    </a:ext>
                  </a:extLst>
                </a:gridCol>
                <a:gridCol w="740664">
                  <a:extLst>
                    <a:ext uri="{9D8B030D-6E8A-4147-A177-3AD203B41FA5}">
                      <a16:colId xmlns:a16="http://schemas.microsoft.com/office/drawing/2014/main" val="655019037"/>
                    </a:ext>
                  </a:extLst>
                </a:gridCol>
                <a:gridCol w="740664">
                  <a:extLst>
                    <a:ext uri="{9D8B030D-6E8A-4147-A177-3AD203B41FA5}">
                      <a16:colId xmlns:a16="http://schemas.microsoft.com/office/drawing/2014/main" val="4165879687"/>
                    </a:ext>
                  </a:extLst>
                </a:gridCol>
                <a:gridCol w="740664">
                  <a:extLst>
                    <a:ext uri="{9D8B030D-6E8A-4147-A177-3AD203B41FA5}">
                      <a16:colId xmlns:a16="http://schemas.microsoft.com/office/drawing/2014/main" val="169177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594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- 2020-06-02 12:55:06</a:t>
                      </a:r>
                      <a:r>
                        <a:rPr kumimoji="0" lang="en-US" sz="1000" b="0" i="0" u="none" strike="noStrike" kern="1200" cap="none" spc="0" normalizeH="0" baseline="0" noProof="0">
                          <a:ln>
                            <a:noFill/>
                          </a:ln>
                          <a:solidFill>
                            <a:prstClr val="black"/>
                          </a:solidFill>
                          <a:effectLst/>
                          <a:uLnTx/>
                          <a:uFillTx/>
                          <a:latin typeface="+mn-lt"/>
                          <a:ea typeface="+mn-ea"/>
                          <a:cs typeface="+mn-cs"/>
                        </a:rPr>
                        <a:t>
 Banana bread is something you can make almost anytime you want. Here is a very basic recipe that takes just ten minutes to put everything together and in no time you will be snacking on your very own delicious and healthy slice of warm, freshl baked banana bread.
Banana Bread
Ingredients:
55g SCS unsalted butter
3 ripe bananas, mashed
200g granulated sugar
1 egg
180g all-purpose flour
1 teaspoon baking soda
1 teaspoon salt
75g chopped nuts or chocolate chips (optional)
Instructions: 
1. Preheat oven to 165°C. Grease a 9x5-inch loaf pan.
2. Combine bananas, sugar, egg, and butter together in a bowl. Mix flour and baking soda together in a separate bowl; stir into banana mixture until batter is just mixed. Stir salt into batter. Pour batter into the prepared loaf pan.
3. Bake in the preheated oven until a toothpick inserted in the center of the bread comes out clean, about 1 hour.
Source: https://www.allrecipes.com/recipe/241707/joys-easy-banana-bread/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5747092"/>
                  </a:ext>
                </a:extLst>
              </a:tr>
            </a:tbl>
          </a:graphicData>
        </a:graphic>
      </p:graphicFrame>
      <p:sp>
        <p:nvSpPr>
          <p:cNvPr id="4" name="Text Placeholder 3">
            <a:extLst>
              <a:ext uri="{FF2B5EF4-FFF2-40B4-BE49-F238E27FC236}">
                <a16:creationId xmlns:a16="http://schemas.microsoft.com/office/drawing/2014/main" id="{433B31DC-1515-448D-A69E-2CB14CE0B78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97421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A3A83-B8F0-4A6A-8F5B-8A87820AB62A}"/>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C05A078A-90C6-4264-AA3E-B17A1E637C5D}"/>
              </a:ext>
            </a:extLst>
          </p:cNvPr>
          <p:cNvGraphicFramePr>
            <a:graphicFrameLocks noGrp="1"/>
          </p:cNvGraphicFramePr>
          <p:nvPr>
            <p:ph type="chart" sz="quarter" idx="13"/>
            <p:extLst>
              <p:ext uri="{D42A27DB-BD31-4B8C-83A1-F6EECF244321}">
                <p14:modId xmlns:p14="http://schemas.microsoft.com/office/powerpoint/2010/main" val="1825419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28AB6F-B9B0-406C-9694-EACDE8436DA9}"/>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4F73ED52-2F2D-4DAD-A117-405C89316D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575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30FF7-9AED-47F8-A189-EC5474A121DB}"/>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63CF7FB0-49C0-41EF-B49A-DE85BBC114B5}"/>
              </a:ext>
            </a:extLst>
          </p:cNvPr>
          <p:cNvGraphicFramePr>
            <a:graphicFrameLocks noGrp="1"/>
          </p:cNvGraphicFramePr>
          <p:nvPr>
            <p:ph type="chart" sz="quarter" idx="13"/>
            <p:extLst>
              <p:ext uri="{D42A27DB-BD31-4B8C-83A1-F6EECF244321}">
                <p14:modId xmlns:p14="http://schemas.microsoft.com/office/powerpoint/2010/main" val="1498667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A9D40E-ADC6-4AF1-9E97-838280520A29}"/>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84E8C88C-2DC6-43AF-8AC7-F8402A62C1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7313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1035</Words>
  <Application>Microsoft Office PowerPoint</Application>
  <PresentationFormat>On-screen Show (4:3)</PresentationFormat>
  <Paragraphs>436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2020-07-21T04:20:13Z</dcterms:created>
  <dcterms:modified xsi:type="dcterms:W3CDTF">2020-07-21T04:20:57Z</dcterms:modified>
</cp:coreProperties>
</file>