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7220</c:v>
                </c:pt>
                <c:pt idx="1">
                  <c:v>9121</c:v>
                </c:pt>
                <c:pt idx="2">
                  <c:v>6077</c:v>
                </c:pt>
                <c:pt idx="3">
                  <c:v>2441</c:v>
                </c:pt>
                <c:pt idx="4">
                  <c:v>171</c:v>
                </c:pt>
                <c:pt idx="5">
                  <c:v>77</c:v>
                </c:pt>
                <c:pt idx="6">
                  <c:v>301</c:v>
                </c:pt>
                <c:pt idx="7">
                  <c:v>375</c:v>
                </c:pt>
                <c:pt idx="8">
                  <c:v>270</c:v>
                </c:pt>
                <c:pt idx="9">
                  <c:v>356</c:v>
                </c:pt>
                <c:pt idx="10">
                  <c:v>323</c:v>
                </c:pt>
                <c:pt idx="11">
                  <c:v>553</c:v>
                </c:pt>
                <c:pt idx="12">
                  <c:v>136</c:v>
                </c:pt>
                <c:pt idx="13">
                  <c:v>224</c:v>
                </c:pt>
                <c:pt idx="14">
                  <c:v>216</c:v>
                </c:pt>
                <c:pt idx="15">
                  <c:v>151</c:v>
                </c:pt>
                <c:pt idx="16">
                  <c:v>319</c:v>
                </c:pt>
                <c:pt idx="17">
                  <c:v>308</c:v>
                </c:pt>
                <c:pt idx="18">
                  <c:v>244</c:v>
                </c:pt>
                <c:pt idx="19">
                  <c:v>280</c:v>
                </c:pt>
                <c:pt idx="20">
                  <c:v>407</c:v>
                </c:pt>
                <c:pt idx="21">
                  <c:v>403</c:v>
                </c:pt>
                <c:pt idx="22">
                  <c:v>247</c:v>
                </c:pt>
                <c:pt idx="23">
                  <c:v>144</c:v>
                </c:pt>
                <c:pt idx="24">
                  <c:v>316</c:v>
                </c:pt>
                <c:pt idx="25">
                  <c:v>531</c:v>
                </c:pt>
                <c:pt idx="26">
                  <c:v>264</c:v>
                </c:pt>
                <c:pt idx="27">
                  <c:v>267</c:v>
                </c:pt>
                <c:pt idx="28">
                  <c:v>116</c:v>
                </c:pt>
                <c:pt idx="29">
                  <c:v>65</c:v>
                </c:pt>
              </c:numCache>
            </c:numRef>
          </c:val>
          <c:smooth val="0"/>
          <c:extLst>
            <c:ext xmlns:c16="http://schemas.microsoft.com/office/drawing/2014/chart" uri="{C3380CC4-5D6E-409C-BE32-E72D297353CC}">
              <c16:uniqueId val="{00000000-FC02-4684-8EEF-8DB350D289C5}"/>
            </c:ext>
          </c:extLst>
        </c:ser>
        <c:dLbls>
          <c:showLegendKey val="0"/>
          <c:showVal val="0"/>
          <c:showCatName val="0"/>
          <c:showSerName val="0"/>
          <c:showPercent val="0"/>
          <c:showBubbleSize val="0"/>
        </c:dLbls>
        <c:smooth val="0"/>
        <c:axId val="306004080"/>
        <c:axId val="305999816"/>
      </c:lineChart>
      <c:dateAx>
        <c:axId val="30600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99816"/>
        <c:crosses val="autoZero"/>
        <c:auto val="1"/>
        <c:lblOffset val="100"/>
        <c:baseTimeUnit val="days"/>
      </c:dateAx>
      <c:valAx>
        <c:axId val="30599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0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205</c:v>
                </c:pt>
                <c:pt idx="1">
                  <c:v>251</c:v>
                </c:pt>
                <c:pt idx="2">
                  <c:v>167</c:v>
                </c:pt>
                <c:pt idx="3">
                  <c:v>60</c:v>
                </c:pt>
                <c:pt idx="4">
                  <c:v>36</c:v>
                </c:pt>
                <c:pt idx="5">
                  <c:v>16</c:v>
                </c:pt>
                <c:pt idx="6">
                  <c:v>21</c:v>
                </c:pt>
                <c:pt idx="7">
                  <c:v>23</c:v>
                </c:pt>
                <c:pt idx="8">
                  <c:v>19</c:v>
                </c:pt>
                <c:pt idx="9">
                  <c:v>23</c:v>
                </c:pt>
                <c:pt idx="10">
                  <c:v>29</c:v>
                </c:pt>
                <c:pt idx="11">
                  <c:v>27</c:v>
                </c:pt>
                <c:pt idx="12">
                  <c:v>17</c:v>
                </c:pt>
                <c:pt idx="13">
                  <c:v>14</c:v>
                </c:pt>
                <c:pt idx="14">
                  <c:v>13</c:v>
                </c:pt>
                <c:pt idx="15">
                  <c:v>16</c:v>
                </c:pt>
                <c:pt idx="16">
                  <c:v>18</c:v>
                </c:pt>
                <c:pt idx="17">
                  <c:v>16</c:v>
                </c:pt>
                <c:pt idx="18">
                  <c:v>31</c:v>
                </c:pt>
                <c:pt idx="19">
                  <c:v>16</c:v>
                </c:pt>
                <c:pt idx="20">
                  <c:v>19</c:v>
                </c:pt>
                <c:pt idx="21">
                  <c:v>33</c:v>
                </c:pt>
                <c:pt idx="22">
                  <c:v>21</c:v>
                </c:pt>
                <c:pt idx="23">
                  <c:v>18</c:v>
                </c:pt>
                <c:pt idx="24">
                  <c:v>25</c:v>
                </c:pt>
                <c:pt idx="25">
                  <c:v>29</c:v>
                </c:pt>
                <c:pt idx="26">
                  <c:v>17</c:v>
                </c:pt>
                <c:pt idx="27">
                  <c:v>20</c:v>
                </c:pt>
                <c:pt idx="28">
                  <c:v>8</c:v>
                </c:pt>
                <c:pt idx="29">
                  <c:v>5</c:v>
                </c:pt>
              </c:numCache>
            </c:numRef>
          </c:val>
          <c:smooth val="0"/>
          <c:extLst>
            <c:ext xmlns:c16="http://schemas.microsoft.com/office/drawing/2014/chart" uri="{C3380CC4-5D6E-409C-BE32-E72D297353CC}">
              <c16:uniqueId val="{00000000-4888-46CB-8FF2-A62A6B313676}"/>
            </c:ext>
          </c:extLst>
        </c:ser>
        <c:dLbls>
          <c:showLegendKey val="0"/>
          <c:showVal val="0"/>
          <c:showCatName val="0"/>
          <c:showSerName val="0"/>
          <c:showPercent val="0"/>
          <c:showBubbleSize val="0"/>
        </c:dLbls>
        <c:smooth val="0"/>
        <c:axId val="306002112"/>
        <c:axId val="258762072"/>
      </c:lineChart>
      <c:dateAx>
        <c:axId val="30600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62072"/>
        <c:crosses val="autoZero"/>
        <c:auto val="1"/>
        <c:lblOffset val="100"/>
        <c:baseTimeUnit val="days"/>
      </c:dateAx>
      <c:valAx>
        <c:axId val="25876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0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0</c:v>
                </c:pt>
                <c:pt idx="1">
                  <c:v>17</c:v>
                </c:pt>
                <c:pt idx="2">
                  <c:v>0</c:v>
                </c:pt>
                <c:pt idx="3">
                  <c:v>12</c:v>
                </c:pt>
                <c:pt idx="4">
                  <c:v>0</c:v>
                </c:pt>
                <c:pt idx="5">
                  <c:v>0</c:v>
                </c:pt>
                <c:pt idx="6">
                  <c:v>0</c:v>
                </c:pt>
                <c:pt idx="7">
                  <c:v>19</c:v>
                </c:pt>
                <c:pt idx="8">
                  <c:v>7</c:v>
                </c:pt>
                <c:pt idx="9">
                  <c:v>13</c:v>
                </c:pt>
                <c:pt idx="10">
                  <c:v>0</c:v>
                </c:pt>
                <c:pt idx="11">
                  <c:v>13</c:v>
                </c:pt>
                <c:pt idx="12">
                  <c:v>0</c:v>
                </c:pt>
                <c:pt idx="13">
                  <c:v>0</c:v>
                </c:pt>
                <c:pt idx="14">
                  <c:v>7</c:v>
                </c:pt>
                <c:pt idx="15">
                  <c:v>0</c:v>
                </c:pt>
                <c:pt idx="16">
                  <c:v>12</c:v>
                </c:pt>
                <c:pt idx="17">
                  <c:v>0</c:v>
                </c:pt>
                <c:pt idx="18">
                  <c:v>27</c:v>
                </c:pt>
                <c:pt idx="19">
                  <c:v>0</c:v>
                </c:pt>
                <c:pt idx="20">
                  <c:v>10</c:v>
                </c:pt>
                <c:pt idx="21">
                  <c:v>11</c:v>
                </c:pt>
                <c:pt idx="22">
                  <c:v>0</c:v>
                </c:pt>
                <c:pt idx="23">
                  <c:v>3</c:v>
                </c:pt>
                <c:pt idx="24">
                  <c:v>0</c:v>
                </c:pt>
                <c:pt idx="25">
                  <c:v>9</c:v>
                </c:pt>
                <c:pt idx="26">
                  <c:v>0</c:v>
                </c:pt>
                <c:pt idx="27">
                  <c:v>13</c:v>
                </c:pt>
                <c:pt idx="28">
                  <c:v>0</c:v>
                </c:pt>
                <c:pt idx="29">
                  <c:v>0</c:v>
                </c:pt>
              </c:numCache>
            </c:numRef>
          </c:val>
          <c:smooth val="0"/>
          <c:extLst>
            <c:ext xmlns:c16="http://schemas.microsoft.com/office/drawing/2014/chart" uri="{C3380CC4-5D6E-409C-BE32-E72D297353CC}">
              <c16:uniqueId val="{00000000-1A6B-4D00-AF3C-9312F3D09B6B}"/>
            </c:ext>
          </c:extLst>
        </c:ser>
        <c:dLbls>
          <c:showLegendKey val="0"/>
          <c:showVal val="0"/>
          <c:showCatName val="0"/>
          <c:showSerName val="0"/>
          <c:showPercent val="0"/>
          <c:showBubbleSize val="0"/>
        </c:dLbls>
        <c:smooth val="0"/>
        <c:axId val="309900752"/>
        <c:axId val="309896816"/>
      </c:lineChart>
      <c:dateAx>
        <c:axId val="30990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96816"/>
        <c:crosses val="autoZero"/>
        <c:auto val="1"/>
        <c:lblOffset val="100"/>
        <c:baseTimeUnit val="days"/>
      </c:dateAx>
      <c:valAx>
        <c:axId val="30989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232</c:v>
                </c:pt>
              </c:numCache>
            </c:numRef>
          </c:val>
          <c:extLst>
            <c:ext xmlns:c16="http://schemas.microsoft.com/office/drawing/2014/chart" uri="{C3380CC4-5D6E-409C-BE32-E72D297353CC}">
              <c16:uniqueId val="{00000000-06AD-4D90-A1AB-87B19254ECE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06AD-4D90-A1AB-87B19254ECE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0</c:v>
                </c:pt>
              </c:numCache>
            </c:numRef>
          </c:val>
          <c:extLst>
            <c:ext xmlns:c16="http://schemas.microsoft.com/office/drawing/2014/chart" uri="{C3380CC4-5D6E-409C-BE32-E72D297353CC}">
              <c16:uniqueId val="{00000002-06AD-4D90-A1AB-87B19254ECE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0</c:v>
                </c:pt>
              </c:numCache>
            </c:numRef>
          </c:val>
          <c:extLst>
            <c:ext xmlns:c16="http://schemas.microsoft.com/office/drawing/2014/chart" uri="{C3380CC4-5D6E-409C-BE32-E72D297353CC}">
              <c16:uniqueId val="{00000003-06AD-4D90-A1AB-87B19254ECE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06AD-4D90-A1AB-87B19254ECE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06AD-4D90-A1AB-87B19254ECE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12</c:v>
                </c:pt>
              </c:numCache>
            </c:numRef>
          </c:val>
          <c:extLst>
            <c:ext xmlns:c16="http://schemas.microsoft.com/office/drawing/2014/chart" uri="{C3380CC4-5D6E-409C-BE32-E72D297353CC}">
              <c16:uniqueId val="{00000006-06AD-4D90-A1AB-87B19254ECE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26</c:v>
                </c:pt>
              </c:numCache>
            </c:numRef>
          </c:val>
          <c:extLst>
            <c:ext xmlns:c16="http://schemas.microsoft.com/office/drawing/2014/chart" uri="{C3380CC4-5D6E-409C-BE32-E72D297353CC}">
              <c16:uniqueId val="{00000007-06AD-4D90-A1AB-87B19254ECE2}"/>
            </c:ext>
          </c:extLst>
        </c:ser>
        <c:dLbls>
          <c:showLegendKey val="0"/>
          <c:showVal val="0"/>
          <c:showCatName val="0"/>
          <c:showSerName val="0"/>
          <c:showPercent val="0"/>
          <c:showBubbleSize val="0"/>
        </c:dLbls>
        <c:gapWidth val="150"/>
        <c:overlap val="100"/>
        <c:axId val="309898456"/>
        <c:axId val="309464936"/>
      </c:barChart>
      <c:catAx>
        <c:axId val="30989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4936"/>
        <c:crosses val="autoZero"/>
        <c:auto val="1"/>
        <c:lblAlgn val="ctr"/>
        <c:lblOffset val="100"/>
        <c:noMultiLvlLbl val="0"/>
      </c:catAx>
      <c:valAx>
        <c:axId val="309464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9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1.1800702984734899E-2</c:v>
                </c:pt>
                <c:pt idx="1">
                  <c:v>1.0536341950656201E-2</c:v>
                </c:pt>
                <c:pt idx="2">
                  <c:v>9.2719809165774606E-3</c:v>
                </c:pt>
                <c:pt idx="3">
                  <c:v>1.34865176968399E-2</c:v>
                </c:pt>
                <c:pt idx="4">
                  <c:v>1.6155724324339499E-2</c:v>
                </c:pt>
                <c:pt idx="6">
                  <c:v>1.1800702984734899E-2</c:v>
                </c:pt>
              </c:numCache>
            </c:numRef>
          </c:val>
          <c:extLst>
            <c:ext xmlns:c16="http://schemas.microsoft.com/office/drawing/2014/chart" uri="{C3380CC4-5D6E-409C-BE32-E72D297353CC}">
              <c16:uniqueId val="{00000000-9670-4025-AAF0-D6487B9E8A57}"/>
            </c:ext>
          </c:extLst>
        </c:ser>
        <c:dLbls>
          <c:showLegendKey val="0"/>
          <c:showVal val="0"/>
          <c:showCatName val="0"/>
          <c:showSerName val="0"/>
          <c:showPercent val="0"/>
          <c:showBubbleSize val="0"/>
        </c:dLbls>
        <c:gapWidth val="219"/>
        <c:overlap val="-27"/>
        <c:axId val="304232120"/>
        <c:axId val="304232776"/>
      </c:barChart>
      <c:catAx>
        <c:axId val="30423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2776"/>
        <c:crosses val="autoZero"/>
        <c:auto val="1"/>
        <c:lblAlgn val="ctr"/>
        <c:lblOffset val="100"/>
        <c:noMultiLvlLbl val="0"/>
      </c:catAx>
      <c:valAx>
        <c:axId val="30423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9003</c:v>
                </c:pt>
                <c:pt idx="1">
                  <c:v>20478</c:v>
                </c:pt>
                <c:pt idx="2">
                  <c:v>7253</c:v>
                </c:pt>
                <c:pt idx="3">
                  <c:v>7745</c:v>
                </c:pt>
                <c:pt idx="4">
                  <c:v>3294</c:v>
                </c:pt>
                <c:pt idx="5">
                  <c:v>1396</c:v>
                </c:pt>
                <c:pt idx="6">
                  <c:v>139</c:v>
                </c:pt>
              </c:numCache>
            </c:numRef>
          </c:val>
          <c:extLst>
            <c:ext xmlns:c16="http://schemas.microsoft.com/office/drawing/2014/chart" uri="{C3380CC4-5D6E-409C-BE32-E72D297353CC}">
              <c16:uniqueId val="{00000000-DB33-4F6A-A8DF-178B8B2F0C9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17634</c:v>
                </c:pt>
                <c:pt idx="1">
                  <c:v>31979</c:v>
                </c:pt>
                <c:pt idx="2">
                  <c:v>5629</c:v>
                </c:pt>
                <c:pt idx="3">
                  <c:v>9043</c:v>
                </c:pt>
                <c:pt idx="4">
                  <c:v>3781</c:v>
                </c:pt>
                <c:pt idx="5">
                  <c:v>1066</c:v>
                </c:pt>
                <c:pt idx="6">
                  <c:v>148</c:v>
                </c:pt>
              </c:numCache>
            </c:numRef>
          </c:val>
          <c:extLst>
            <c:ext xmlns:c16="http://schemas.microsoft.com/office/drawing/2014/chart" uri="{C3380CC4-5D6E-409C-BE32-E72D297353CC}">
              <c16:uniqueId val="{00000001-DB33-4F6A-A8DF-178B8B2F0C91}"/>
            </c:ext>
          </c:extLst>
        </c:ser>
        <c:dLbls>
          <c:showLegendKey val="0"/>
          <c:showVal val="0"/>
          <c:showCatName val="0"/>
          <c:showSerName val="0"/>
          <c:showPercent val="0"/>
          <c:showBubbleSize val="0"/>
        </c:dLbls>
        <c:gapWidth val="219"/>
        <c:overlap val="-27"/>
        <c:axId val="315813784"/>
        <c:axId val="315814440"/>
      </c:barChart>
      <c:catAx>
        <c:axId val="31581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14440"/>
        <c:crosses val="autoZero"/>
        <c:auto val="1"/>
        <c:lblAlgn val="ctr"/>
        <c:lblOffset val="100"/>
        <c:noMultiLvlLbl val="0"/>
      </c:catAx>
      <c:valAx>
        <c:axId val="31581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1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0</c:v>
                </c:pt>
                <c:pt idx="1">
                  <c:v>1.43347415108818E-2</c:v>
                </c:pt>
                <c:pt idx="2">
                  <c:v>0</c:v>
                </c:pt>
                <c:pt idx="3">
                  <c:v>1.34742515474336E-2</c:v>
                </c:pt>
                <c:pt idx="4">
                  <c:v>0</c:v>
                </c:pt>
                <c:pt idx="5">
                  <c:v>0</c:v>
                </c:pt>
                <c:pt idx="6">
                  <c:v>0</c:v>
                </c:pt>
                <c:pt idx="7">
                  <c:v>1.68401199016537E-2</c:v>
                </c:pt>
                <c:pt idx="8">
                  <c:v>6.7363315622394901E-3</c:v>
                </c:pt>
                <c:pt idx="9">
                  <c:v>1.1789175852399501E-2</c:v>
                </c:pt>
                <c:pt idx="10">
                  <c:v>0</c:v>
                </c:pt>
                <c:pt idx="11">
                  <c:v>1.2630834392920001E-2</c:v>
                </c:pt>
                <c:pt idx="12">
                  <c:v>0</c:v>
                </c:pt>
                <c:pt idx="13">
                  <c:v>0</c:v>
                </c:pt>
                <c:pt idx="14">
                  <c:v>5.8944390178180496E-3</c:v>
                </c:pt>
                <c:pt idx="15">
                  <c:v>0</c:v>
                </c:pt>
                <c:pt idx="16">
                  <c:v>1.2631366208569099E-2</c:v>
                </c:pt>
                <c:pt idx="17">
                  <c:v>0</c:v>
                </c:pt>
                <c:pt idx="18">
                  <c:v>2.65267625560009E-2</c:v>
                </c:pt>
                <c:pt idx="19">
                  <c:v>0</c:v>
                </c:pt>
                <c:pt idx="20">
                  <c:v>1.01055184552031E-2</c:v>
                </c:pt>
                <c:pt idx="21">
                  <c:v>1.2211143299871999E-2</c:v>
                </c:pt>
                <c:pt idx="22">
                  <c:v>0</c:v>
                </c:pt>
                <c:pt idx="23">
                  <c:v>3.3687331036980298E-3</c:v>
                </c:pt>
                <c:pt idx="24">
                  <c:v>0</c:v>
                </c:pt>
                <c:pt idx="25">
                  <c:v>9.2640940558203801E-3</c:v>
                </c:pt>
                <c:pt idx="26">
                  <c:v>0</c:v>
                </c:pt>
                <c:pt idx="27">
                  <c:v>1.34754998568228E-2</c:v>
                </c:pt>
                <c:pt idx="28">
                  <c:v>0</c:v>
                </c:pt>
                <c:pt idx="29">
                  <c:v>0</c:v>
                </c:pt>
              </c:numCache>
            </c:numRef>
          </c:val>
          <c:smooth val="0"/>
          <c:extLst>
            <c:ext xmlns:c16="http://schemas.microsoft.com/office/drawing/2014/chart" uri="{C3380CC4-5D6E-409C-BE32-E72D297353CC}">
              <c16:uniqueId val="{00000000-F5FD-4CD3-B3FB-68D6ADC0F985}"/>
            </c:ext>
          </c:extLst>
        </c:ser>
        <c:dLbls>
          <c:showLegendKey val="0"/>
          <c:showVal val="0"/>
          <c:showCatName val="0"/>
          <c:showSerName val="0"/>
          <c:showPercent val="0"/>
          <c:showBubbleSize val="0"/>
        </c:dLbls>
        <c:smooth val="0"/>
        <c:axId val="315818048"/>
        <c:axId val="314045440"/>
      </c:lineChart>
      <c:dateAx>
        <c:axId val="31581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45440"/>
        <c:crosses val="autoZero"/>
        <c:auto val="1"/>
        <c:lblOffset val="100"/>
        <c:baseTimeUnit val="days"/>
      </c:dateAx>
      <c:valAx>
        <c:axId val="31404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1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118551</c:v>
                </c:pt>
                <c:pt idx="1">
                  <c:v>118636</c:v>
                </c:pt>
                <c:pt idx="2">
                  <c:v>118729</c:v>
                </c:pt>
                <c:pt idx="3">
                  <c:v>118761</c:v>
                </c:pt>
                <c:pt idx="4">
                  <c:v>118776</c:v>
                </c:pt>
                <c:pt idx="5">
                  <c:v>118772</c:v>
                </c:pt>
                <c:pt idx="6">
                  <c:v>118767</c:v>
                </c:pt>
                <c:pt idx="7">
                  <c:v>118761</c:v>
                </c:pt>
                <c:pt idx="8">
                  <c:v>118758</c:v>
                </c:pt>
                <c:pt idx="9">
                  <c:v>118749</c:v>
                </c:pt>
                <c:pt idx="10">
                  <c:v>118756</c:v>
                </c:pt>
                <c:pt idx="11">
                  <c:v>118758</c:v>
                </c:pt>
                <c:pt idx="12">
                  <c:v>118765</c:v>
                </c:pt>
                <c:pt idx="13">
                  <c:v>118759</c:v>
                </c:pt>
                <c:pt idx="14">
                  <c:v>118753</c:v>
                </c:pt>
                <c:pt idx="15">
                  <c:v>118751</c:v>
                </c:pt>
                <c:pt idx="16">
                  <c:v>118754</c:v>
                </c:pt>
                <c:pt idx="17">
                  <c:v>118755</c:v>
                </c:pt>
                <c:pt idx="18">
                  <c:v>118742</c:v>
                </c:pt>
                <c:pt idx="19">
                  <c:v>118747</c:v>
                </c:pt>
                <c:pt idx="20">
                  <c:v>118748</c:v>
                </c:pt>
                <c:pt idx="21">
                  <c:v>118741</c:v>
                </c:pt>
                <c:pt idx="22">
                  <c:v>118740</c:v>
                </c:pt>
                <c:pt idx="23">
                  <c:v>118739</c:v>
                </c:pt>
                <c:pt idx="24">
                  <c:v>118737</c:v>
                </c:pt>
                <c:pt idx="25">
                  <c:v>118740</c:v>
                </c:pt>
                <c:pt idx="26">
                  <c:v>118736</c:v>
                </c:pt>
                <c:pt idx="27">
                  <c:v>118733</c:v>
                </c:pt>
                <c:pt idx="28">
                  <c:v>118726</c:v>
                </c:pt>
                <c:pt idx="29">
                  <c:v>118723</c:v>
                </c:pt>
              </c:numCache>
            </c:numRef>
          </c:val>
          <c:smooth val="0"/>
          <c:extLst>
            <c:ext xmlns:c16="http://schemas.microsoft.com/office/drawing/2014/chart" uri="{C3380CC4-5D6E-409C-BE32-E72D297353CC}">
              <c16:uniqueId val="{00000000-3658-4A0C-96CD-F355117D121B}"/>
            </c:ext>
          </c:extLst>
        </c:ser>
        <c:dLbls>
          <c:showLegendKey val="0"/>
          <c:showVal val="0"/>
          <c:showCatName val="0"/>
          <c:showSerName val="0"/>
          <c:showPercent val="0"/>
          <c:showBubbleSize val="0"/>
        </c:dLbls>
        <c:smooth val="0"/>
        <c:axId val="314047736"/>
        <c:axId val="314044456"/>
      </c:lineChart>
      <c:dateAx>
        <c:axId val="31404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44456"/>
        <c:crosses val="autoZero"/>
        <c:auto val="1"/>
        <c:lblOffset val="100"/>
        <c:baseTimeUnit val="days"/>
      </c:dateAx>
      <c:valAx>
        <c:axId val="31404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4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187</c:v>
                </c:pt>
                <c:pt idx="1">
                  <c:v>222</c:v>
                </c:pt>
                <c:pt idx="2">
                  <c:v>170</c:v>
                </c:pt>
                <c:pt idx="3">
                  <c:v>66</c:v>
                </c:pt>
                <c:pt idx="4">
                  <c:v>66</c:v>
                </c:pt>
                <c:pt idx="5">
                  <c:v>24</c:v>
                </c:pt>
                <c:pt idx="6">
                  <c:v>27</c:v>
                </c:pt>
                <c:pt idx="7">
                  <c:v>28</c:v>
                </c:pt>
                <c:pt idx="8">
                  <c:v>31</c:v>
                </c:pt>
                <c:pt idx="9">
                  <c:v>55</c:v>
                </c:pt>
                <c:pt idx="10">
                  <c:v>50</c:v>
                </c:pt>
                <c:pt idx="11">
                  <c:v>25</c:v>
                </c:pt>
                <c:pt idx="12">
                  <c:v>19</c:v>
                </c:pt>
                <c:pt idx="13">
                  <c:v>29</c:v>
                </c:pt>
                <c:pt idx="14">
                  <c:v>24</c:v>
                </c:pt>
                <c:pt idx="15">
                  <c:v>23</c:v>
                </c:pt>
                <c:pt idx="16">
                  <c:v>14</c:v>
                </c:pt>
                <c:pt idx="17">
                  <c:v>20</c:v>
                </c:pt>
                <c:pt idx="18">
                  <c:v>56</c:v>
                </c:pt>
                <c:pt idx="19">
                  <c:v>31</c:v>
                </c:pt>
                <c:pt idx="20">
                  <c:v>21</c:v>
                </c:pt>
                <c:pt idx="21">
                  <c:v>27</c:v>
                </c:pt>
                <c:pt idx="22">
                  <c:v>35</c:v>
                </c:pt>
                <c:pt idx="23">
                  <c:v>30</c:v>
                </c:pt>
                <c:pt idx="24">
                  <c:v>33</c:v>
                </c:pt>
                <c:pt idx="25">
                  <c:v>46</c:v>
                </c:pt>
                <c:pt idx="26">
                  <c:v>13</c:v>
                </c:pt>
                <c:pt idx="27">
                  <c:v>42</c:v>
                </c:pt>
                <c:pt idx="28">
                  <c:v>30</c:v>
                </c:pt>
                <c:pt idx="29">
                  <c:v>50</c:v>
                </c:pt>
              </c:numCache>
            </c:numRef>
          </c:val>
          <c:smooth val="0"/>
          <c:extLst>
            <c:ext xmlns:c16="http://schemas.microsoft.com/office/drawing/2014/chart" uri="{C3380CC4-5D6E-409C-BE32-E72D297353CC}">
              <c16:uniqueId val="{00000000-351F-4ADE-9B81-1CE855BF586E}"/>
            </c:ext>
          </c:extLst>
        </c:ser>
        <c:dLbls>
          <c:showLegendKey val="0"/>
          <c:showVal val="0"/>
          <c:showCatName val="0"/>
          <c:showSerName val="0"/>
          <c:showPercent val="0"/>
          <c:showBubbleSize val="0"/>
        </c:dLbls>
        <c:smooth val="0"/>
        <c:axId val="317637400"/>
        <c:axId val="317644944"/>
      </c:lineChart>
      <c:dateAx>
        <c:axId val="31763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44944"/>
        <c:crosses val="autoZero"/>
        <c:auto val="1"/>
        <c:lblOffset val="100"/>
        <c:baseTimeUnit val="days"/>
      </c:dateAx>
      <c:valAx>
        <c:axId val="31764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3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2020-06</c:v>
                </c:pt>
              </c:strCache>
            </c:strRef>
          </c:cat>
          <c:val>
            <c:numRef>
              <c:f>Sheet1!$B$2</c:f>
              <c:numCache>
                <c:formatCode>General</c:formatCode>
                <c:ptCount val="1"/>
                <c:pt idx="0">
                  <c:v>888</c:v>
                </c:pt>
              </c:numCache>
            </c:numRef>
          </c:val>
          <c:extLst>
            <c:ext xmlns:c16="http://schemas.microsoft.com/office/drawing/2014/chart" uri="{C3380CC4-5D6E-409C-BE32-E72D297353CC}">
              <c16:uniqueId val="{00000000-95B4-4C4E-90D5-1344CBF29ACD}"/>
            </c:ext>
          </c:extLst>
        </c:ser>
        <c:dLbls>
          <c:showLegendKey val="0"/>
          <c:showVal val="0"/>
          <c:showCatName val="0"/>
          <c:showSerName val="0"/>
          <c:showPercent val="0"/>
          <c:showBubbleSize val="0"/>
        </c:dLbls>
        <c:gapWidth val="219"/>
        <c:overlap val="-27"/>
        <c:axId val="387687240"/>
        <c:axId val="387687896"/>
      </c:barChart>
      <c:catAx>
        <c:axId val="38768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87896"/>
        <c:crosses val="autoZero"/>
        <c:auto val="1"/>
        <c:lblAlgn val="ctr"/>
        <c:lblOffset val="100"/>
        <c:noMultiLvlLbl val="0"/>
      </c:catAx>
      <c:valAx>
        <c:axId val="38768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8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7220</c:v>
                </c:pt>
                <c:pt idx="1">
                  <c:v>9121</c:v>
                </c:pt>
                <c:pt idx="2">
                  <c:v>6077</c:v>
                </c:pt>
                <c:pt idx="3">
                  <c:v>2441</c:v>
                </c:pt>
                <c:pt idx="4">
                  <c:v>171</c:v>
                </c:pt>
                <c:pt idx="5">
                  <c:v>77</c:v>
                </c:pt>
                <c:pt idx="6">
                  <c:v>301</c:v>
                </c:pt>
                <c:pt idx="7">
                  <c:v>375</c:v>
                </c:pt>
                <c:pt idx="8">
                  <c:v>270</c:v>
                </c:pt>
                <c:pt idx="9">
                  <c:v>356</c:v>
                </c:pt>
                <c:pt idx="10">
                  <c:v>323</c:v>
                </c:pt>
                <c:pt idx="11">
                  <c:v>553</c:v>
                </c:pt>
                <c:pt idx="12">
                  <c:v>136</c:v>
                </c:pt>
                <c:pt idx="13">
                  <c:v>224</c:v>
                </c:pt>
                <c:pt idx="14">
                  <c:v>216</c:v>
                </c:pt>
                <c:pt idx="15">
                  <c:v>151</c:v>
                </c:pt>
                <c:pt idx="16">
                  <c:v>319</c:v>
                </c:pt>
                <c:pt idx="17">
                  <c:v>308</c:v>
                </c:pt>
                <c:pt idx="18">
                  <c:v>244</c:v>
                </c:pt>
                <c:pt idx="19">
                  <c:v>280</c:v>
                </c:pt>
                <c:pt idx="20">
                  <c:v>407</c:v>
                </c:pt>
                <c:pt idx="21">
                  <c:v>403</c:v>
                </c:pt>
                <c:pt idx="22">
                  <c:v>247</c:v>
                </c:pt>
                <c:pt idx="23">
                  <c:v>144</c:v>
                </c:pt>
                <c:pt idx="24">
                  <c:v>316</c:v>
                </c:pt>
                <c:pt idx="25">
                  <c:v>531</c:v>
                </c:pt>
                <c:pt idx="26">
                  <c:v>264</c:v>
                </c:pt>
                <c:pt idx="27">
                  <c:v>267</c:v>
                </c:pt>
                <c:pt idx="28">
                  <c:v>116</c:v>
                </c:pt>
                <c:pt idx="29">
                  <c:v>65</c:v>
                </c:pt>
              </c:numCache>
            </c:numRef>
          </c:val>
          <c:extLst>
            <c:ext xmlns:c16="http://schemas.microsoft.com/office/drawing/2014/chart" uri="{C3380CC4-5D6E-409C-BE32-E72D297353CC}">
              <c16:uniqueId val="{00000000-A66C-45C8-9E64-8BC59645E1E0}"/>
            </c:ext>
          </c:extLst>
        </c:ser>
        <c:dLbls>
          <c:showLegendKey val="0"/>
          <c:showVal val="0"/>
          <c:showCatName val="0"/>
          <c:showSerName val="0"/>
          <c:showPercent val="0"/>
          <c:showBubbleSize val="0"/>
        </c:dLbls>
        <c:gapWidth val="219"/>
        <c:overlap val="-27"/>
        <c:axId val="428556696"/>
        <c:axId val="428557680"/>
      </c:barChart>
      <c:dateAx>
        <c:axId val="42855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57680"/>
        <c:crosses val="autoZero"/>
        <c:auto val="1"/>
        <c:lblOffset val="100"/>
        <c:baseTimeUnit val="days"/>
      </c:dateAx>
      <c:valAx>
        <c:axId val="42855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5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888</c:v>
                </c:pt>
              </c:numCache>
            </c:numRef>
          </c:val>
          <c:extLst>
            <c:ext xmlns:c16="http://schemas.microsoft.com/office/drawing/2014/chart" uri="{C3380CC4-5D6E-409C-BE32-E72D297353CC}">
              <c16:uniqueId val="{00000000-DC06-4A02-91DD-D5A1F5C33268}"/>
            </c:ext>
          </c:extLst>
        </c:ser>
        <c:dLbls>
          <c:showLegendKey val="0"/>
          <c:showVal val="0"/>
          <c:showCatName val="0"/>
          <c:showSerName val="0"/>
          <c:showPercent val="0"/>
          <c:showBubbleSize val="0"/>
        </c:dLbls>
        <c:gapWidth val="219"/>
        <c:overlap val="-27"/>
        <c:axId val="428549808"/>
        <c:axId val="428550136"/>
      </c:barChart>
      <c:catAx>
        <c:axId val="42854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50136"/>
        <c:crosses val="autoZero"/>
        <c:auto val="1"/>
        <c:lblAlgn val="ctr"/>
        <c:lblOffset val="100"/>
        <c:noMultiLvlLbl val="0"/>
      </c:catAx>
      <c:valAx>
        <c:axId val="42855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4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6A49-394D-4C10-837D-09C31FB1307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946A2AF-F7DF-4E48-A731-16BB30CB1F7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55134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F65D-9602-44FB-AD4A-AB089BD13601}"/>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141FE4E9-4E19-49C6-B265-CD3D08F5D39B}"/>
              </a:ext>
            </a:extLst>
          </p:cNvPr>
          <p:cNvGraphicFramePr>
            <a:graphicFrameLocks noGrp="1"/>
          </p:cNvGraphicFramePr>
          <p:nvPr>
            <p:ph type="tbl" sz="quarter" idx="13"/>
            <p:extLst>
              <p:ext uri="{D42A27DB-BD31-4B8C-83A1-F6EECF244321}">
                <p14:modId xmlns:p14="http://schemas.microsoft.com/office/powerpoint/2010/main" val="134156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6513718"/>
                    </a:ext>
                  </a:extLst>
                </a:gridCol>
                <a:gridCol w="740664">
                  <a:extLst>
                    <a:ext uri="{9D8B030D-6E8A-4147-A177-3AD203B41FA5}">
                      <a16:colId xmlns:a16="http://schemas.microsoft.com/office/drawing/2014/main" val="342507347"/>
                    </a:ext>
                  </a:extLst>
                </a:gridCol>
                <a:gridCol w="740664">
                  <a:extLst>
                    <a:ext uri="{9D8B030D-6E8A-4147-A177-3AD203B41FA5}">
                      <a16:colId xmlns:a16="http://schemas.microsoft.com/office/drawing/2014/main" val="4256989667"/>
                    </a:ext>
                  </a:extLst>
                </a:gridCol>
                <a:gridCol w="740664">
                  <a:extLst>
                    <a:ext uri="{9D8B030D-6E8A-4147-A177-3AD203B41FA5}">
                      <a16:colId xmlns:a16="http://schemas.microsoft.com/office/drawing/2014/main" val="88475393"/>
                    </a:ext>
                  </a:extLst>
                </a:gridCol>
                <a:gridCol w="740664">
                  <a:extLst>
                    <a:ext uri="{9D8B030D-6E8A-4147-A177-3AD203B41FA5}">
                      <a16:colId xmlns:a16="http://schemas.microsoft.com/office/drawing/2014/main" val="2543066029"/>
                    </a:ext>
                  </a:extLst>
                </a:gridCol>
                <a:gridCol w="740664">
                  <a:extLst>
                    <a:ext uri="{9D8B030D-6E8A-4147-A177-3AD203B41FA5}">
                      <a16:colId xmlns:a16="http://schemas.microsoft.com/office/drawing/2014/main" val="1840052533"/>
                    </a:ext>
                  </a:extLst>
                </a:gridCol>
                <a:gridCol w="740664">
                  <a:extLst>
                    <a:ext uri="{9D8B030D-6E8A-4147-A177-3AD203B41FA5}">
                      <a16:colId xmlns:a16="http://schemas.microsoft.com/office/drawing/2014/main" val="2149712036"/>
                    </a:ext>
                  </a:extLst>
                </a:gridCol>
                <a:gridCol w="740664">
                  <a:extLst>
                    <a:ext uri="{9D8B030D-6E8A-4147-A177-3AD203B41FA5}">
                      <a16:colId xmlns:a16="http://schemas.microsoft.com/office/drawing/2014/main" val="2547976421"/>
                    </a:ext>
                  </a:extLst>
                </a:gridCol>
                <a:gridCol w="740664">
                  <a:extLst>
                    <a:ext uri="{9D8B030D-6E8A-4147-A177-3AD203B41FA5}">
                      <a16:colId xmlns:a16="http://schemas.microsoft.com/office/drawing/2014/main" val="1045184616"/>
                    </a:ext>
                  </a:extLst>
                </a:gridCol>
                <a:gridCol w="740664">
                  <a:extLst>
                    <a:ext uri="{9D8B030D-6E8A-4147-A177-3AD203B41FA5}">
                      <a16:colId xmlns:a16="http://schemas.microsoft.com/office/drawing/2014/main" val="28680866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24172101"/>
                  </a:ext>
                </a:extLst>
              </a:tr>
              <a:tr h="370840">
                <a:tc>
                  <a:txBody>
                    <a:bodyPr/>
                    <a:lstStyle/>
                    <a:p>
                      <a:r>
                        <a:rPr lang="en-US" sz="1000"/>
                        <a:t>Oxford Fajar</a:t>
                      </a:r>
                    </a:p>
                  </a:txBody>
                  <a:tcPr/>
                </a:tc>
                <a:tc>
                  <a:txBody>
                    <a:bodyPr/>
                    <a:lstStyle/>
                    <a:p>
                      <a:r>
                        <a:rPr lang="en-US" sz="1000"/>
                        <a:t>118723</a:t>
                      </a:r>
                    </a:p>
                  </a:txBody>
                  <a:tcPr/>
                </a:tc>
                <a:tc>
                  <a:txBody>
                    <a:bodyPr/>
                    <a:lstStyle/>
                    <a:p>
                      <a:r>
                        <a:rPr lang="en-US" sz="1000"/>
                        <a:t>245</a:t>
                      </a:r>
                    </a:p>
                  </a:txBody>
                  <a:tcPr/>
                </a:tc>
                <a:tc>
                  <a:txBody>
                    <a:bodyPr/>
                    <a:lstStyle/>
                    <a:p>
                      <a:r>
                        <a:rPr lang="en-US" sz="1000"/>
                        <a:t>18</a:t>
                      </a:r>
                    </a:p>
                  </a:txBody>
                  <a:tcPr/>
                </a:tc>
                <a:tc>
                  <a:txBody>
                    <a:bodyPr/>
                    <a:lstStyle/>
                    <a:p>
                      <a:r>
                        <a:rPr lang="en-US" sz="1000"/>
                        <a:t>235</a:t>
                      </a:r>
                    </a:p>
                  </a:txBody>
                  <a:tcPr/>
                </a:tc>
                <a:tc>
                  <a:txBody>
                    <a:bodyPr/>
                    <a:lstStyle/>
                    <a:p>
                      <a:r>
                        <a:rPr lang="en-US" sz="1000"/>
                        <a:t>12</a:t>
                      </a:r>
                    </a:p>
                  </a:txBody>
                  <a:tcPr/>
                </a:tc>
                <a:tc>
                  <a:txBody>
                    <a:bodyPr/>
                    <a:lstStyle/>
                    <a:p>
                      <a:r>
                        <a:rPr lang="en-US" sz="1000"/>
                        <a:t>26</a:t>
                      </a:r>
                    </a:p>
                  </a:txBody>
                  <a:tcPr/>
                </a:tc>
                <a:tc>
                  <a:txBody>
                    <a:bodyPr/>
                    <a:lstStyle/>
                    <a:p>
                      <a:r>
                        <a:rPr lang="en-US" sz="1000"/>
                        <a:t>1</a:t>
                      </a:r>
                    </a:p>
                  </a:txBody>
                  <a:tcPr/>
                </a:tc>
                <a:tc>
                  <a:txBody>
                    <a:bodyPr/>
                    <a:lstStyle/>
                    <a:p>
                      <a:r>
                        <a:rPr lang="en-US" sz="1000"/>
                        <a:t>0.0128 %</a:t>
                      </a:r>
                    </a:p>
                  </a:txBody>
                  <a:tcPr/>
                </a:tc>
                <a:tc>
                  <a:txBody>
                    <a:bodyPr/>
                    <a:lstStyle/>
                    <a:p>
                      <a:r>
                        <a:rPr lang="en-US" sz="1000"/>
                        <a:t>0.0 %</a:t>
                      </a:r>
                    </a:p>
                  </a:txBody>
                  <a:tcPr/>
                </a:tc>
                <a:extLst>
                  <a:ext uri="{0D108BD9-81ED-4DB2-BD59-A6C34878D82A}">
                    <a16:rowId xmlns:a16="http://schemas.microsoft.com/office/drawing/2014/main" val="3507553348"/>
                  </a:ext>
                </a:extLst>
              </a:tr>
            </a:tbl>
          </a:graphicData>
        </a:graphic>
      </p:graphicFrame>
      <p:sp>
        <p:nvSpPr>
          <p:cNvPr id="4" name="Text Placeholder 3">
            <a:extLst>
              <a:ext uri="{FF2B5EF4-FFF2-40B4-BE49-F238E27FC236}">
                <a16:creationId xmlns:a16="http://schemas.microsoft.com/office/drawing/2014/main" id="{0F3761B0-5FDF-4FBB-AA5A-40D34711590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46890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FCCC4-053C-4915-8FBD-17E649F89C00}"/>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C78C956-8F69-48FD-94B6-57AB906585A3}"/>
              </a:ext>
            </a:extLst>
          </p:cNvPr>
          <p:cNvGraphicFramePr>
            <a:graphicFrameLocks noGrp="1"/>
          </p:cNvGraphicFramePr>
          <p:nvPr>
            <p:ph type="chart" sz="quarter" idx="13"/>
            <p:extLst>
              <p:ext uri="{D42A27DB-BD31-4B8C-83A1-F6EECF244321}">
                <p14:modId xmlns:p14="http://schemas.microsoft.com/office/powerpoint/2010/main" val="2715544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77C0B-0102-4156-AEDA-B332278E865E}"/>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499A6244-48B6-4D80-B756-3ED2B3A41F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548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7B397-84F5-42F6-8747-41A9434B8F7A}"/>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AAA42F64-451D-4F32-B0D2-FBC5049D90E9}"/>
              </a:ext>
            </a:extLst>
          </p:cNvPr>
          <p:cNvGraphicFramePr>
            <a:graphicFrameLocks noGrp="1"/>
          </p:cNvGraphicFramePr>
          <p:nvPr>
            <p:ph type="chart" sz="quarter" idx="13"/>
            <p:extLst>
              <p:ext uri="{D42A27DB-BD31-4B8C-83A1-F6EECF244321}">
                <p14:modId xmlns:p14="http://schemas.microsoft.com/office/powerpoint/2010/main" val="347237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F837D-5DA1-4D0B-A7B5-24DBB005C36B}"/>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896BACBA-FB37-4A04-B300-7C766DDF3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280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BA12C-4849-4A76-871F-238F8FB14892}"/>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ED62B827-12D6-400F-A7C2-39FA3A149413}"/>
              </a:ext>
            </a:extLst>
          </p:cNvPr>
          <p:cNvGraphicFramePr>
            <a:graphicFrameLocks noGrp="1"/>
          </p:cNvGraphicFramePr>
          <p:nvPr>
            <p:ph type="chart" sz="quarter" idx="13"/>
            <p:extLst>
              <p:ext uri="{D42A27DB-BD31-4B8C-83A1-F6EECF244321}">
                <p14:modId xmlns:p14="http://schemas.microsoft.com/office/powerpoint/2010/main" val="1305163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AE884-9215-465C-BF59-FCD72933F89D}"/>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0A21DE6A-FD6E-498A-80D7-E8C6A9ACD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66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12B51-F924-4A46-A180-5573407AFA54}"/>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7AA118FE-A25E-4288-A911-EBD38A7EF37F}"/>
              </a:ext>
            </a:extLst>
          </p:cNvPr>
          <p:cNvGraphicFramePr>
            <a:graphicFrameLocks noGrp="1"/>
          </p:cNvGraphicFramePr>
          <p:nvPr>
            <p:ph type="chart" sz="quarter" idx="13"/>
            <p:extLst>
              <p:ext uri="{D42A27DB-BD31-4B8C-83A1-F6EECF244321}">
                <p14:modId xmlns:p14="http://schemas.microsoft.com/office/powerpoint/2010/main" val="1204142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B47BCE-D49B-4985-ABA6-A9D9846019A4}"/>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57AFBF34-164A-4D7D-ABB9-34C25C709F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067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17EA2-72A7-4FAE-BF99-3C153BDC1EDE}"/>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C62F1AC1-56BC-4B94-A945-DD98C752EABD}"/>
              </a:ext>
            </a:extLst>
          </p:cNvPr>
          <p:cNvGraphicFramePr>
            <a:graphicFrameLocks noGrp="1"/>
          </p:cNvGraphicFramePr>
          <p:nvPr>
            <p:ph type="chart" sz="quarter" idx="13"/>
            <p:extLst>
              <p:ext uri="{D42A27DB-BD31-4B8C-83A1-F6EECF244321}">
                <p14:modId xmlns:p14="http://schemas.microsoft.com/office/powerpoint/2010/main" val="85972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D95D4-D8D3-4D68-95EC-DDD23E8C1A8F}"/>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26C0EAED-0EA1-4BC4-BDC0-5BD6AE32B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312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94790-73E2-47BC-953F-9628CD2C8F05}"/>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81B46996-49AB-4962-A851-B3CBCCBCFC8F}"/>
              </a:ext>
            </a:extLst>
          </p:cNvPr>
          <p:cNvGraphicFramePr>
            <a:graphicFrameLocks noGrp="1"/>
          </p:cNvGraphicFramePr>
          <p:nvPr>
            <p:ph type="tbl" sz="quarter" idx="13"/>
            <p:extLst>
              <p:ext uri="{D42A27DB-BD31-4B8C-83A1-F6EECF244321}">
                <p14:modId xmlns:p14="http://schemas.microsoft.com/office/powerpoint/2010/main" val="288349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6391052"/>
                    </a:ext>
                  </a:extLst>
                </a:gridCol>
                <a:gridCol w="905256">
                  <a:extLst>
                    <a:ext uri="{9D8B030D-6E8A-4147-A177-3AD203B41FA5}">
                      <a16:colId xmlns:a16="http://schemas.microsoft.com/office/drawing/2014/main" val="3674270465"/>
                    </a:ext>
                  </a:extLst>
                </a:gridCol>
                <a:gridCol w="905256">
                  <a:extLst>
                    <a:ext uri="{9D8B030D-6E8A-4147-A177-3AD203B41FA5}">
                      <a16:colId xmlns:a16="http://schemas.microsoft.com/office/drawing/2014/main" val="480244199"/>
                    </a:ext>
                  </a:extLst>
                </a:gridCol>
                <a:gridCol w="905256">
                  <a:extLst>
                    <a:ext uri="{9D8B030D-6E8A-4147-A177-3AD203B41FA5}">
                      <a16:colId xmlns:a16="http://schemas.microsoft.com/office/drawing/2014/main" val="3823649356"/>
                    </a:ext>
                  </a:extLst>
                </a:gridCol>
                <a:gridCol w="905256">
                  <a:extLst>
                    <a:ext uri="{9D8B030D-6E8A-4147-A177-3AD203B41FA5}">
                      <a16:colId xmlns:a16="http://schemas.microsoft.com/office/drawing/2014/main" val="588430228"/>
                    </a:ext>
                  </a:extLst>
                </a:gridCol>
                <a:gridCol w="905256">
                  <a:extLst>
                    <a:ext uri="{9D8B030D-6E8A-4147-A177-3AD203B41FA5}">
                      <a16:colId xmlns:a16="http://schemas.microsoft.com/office/drawing/2014/main" val="1935100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721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- 2020-06-19 11:45:41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210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- 2020-06-08 12:19:36</a:t>
                      </a:r>
                      <a:r>
                        <a:rPr kumimoji="0" lang="en-US" sz="1000" b="0" i="0" u="none" strike="noStrike" kern="1200" cap="none" spc="0" normalizeH="0" baseline="0" noProof="0">
                          <a:ln>
                            <a:noFill/>
                          </a:ln>
                          <a:solidFill>
                            <a:prstClr val="black"/>
                          </a:solidFill>
                          <a:effectLst/>
                          <a:uLnTx/>
                          <a:uFillTx/>
                          <a:latin typeface="+mn-lt"/>
                          <a:ea typeface="+mn-ea"/>
                          <a:cs typeface="+mn-cs"/>
                        </a:rPr>
                        <a:t>
 The ongoing pandemic has affected us all globally. To overcome this challenge, we can assess how we can deal with this pandemic.
Head to  https://bit.ly/3cwizFX  to learn more about the terms isolation, quarantine, cordon sanitaire, shelter in place and physical distancing!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5334519"/>
                  </a:ext>
                </a:extLst>
              </a:tr>
            </a:tbl>
          </a:graphicData>
        </a:graphic>
      </p:graphicFrame>
      <p:sp>
        <p:nvSpPr>
          <p:cNvPr id="4" name="Text Placeholder 3">
            <a:extLst>
              <a:ext uri="{FF2B5EF4-FFF2-40B4-BE49-F238E27FC236}">
                <a16:creationId xmlns:a16="http://schemas.microsoft.com/office/drawing/2014/main" id="{61F9C3B0-5939-49BE-A646-8B2AAAFCC3B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33075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9FEF-96A1-4777-A608-95B1CF3AEFC5}"/>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DDAEB323-9102-4AFA-B608-2BA7F7F482C7}"/>
              </a:ext>
            </a:extLst>
          </p:cNvPr>
          <p:cNvGraphicFramePr>
            <a:graphicFrameLocks noGrp="1"/>
          </p:cNvGraphicFramePr>
          <p:nvPr>
            <p:ph type="tbl" sz="quarter" idx="13"/>
            <p:extLst>
              <p:ext uri="{D42A27DB-BD31-4B8C-83A1-F6EECF244321}">
                <p14:modId xmlns:p14="http://schemas.microsoft.com/office/powerpoint/2010/main" val="196893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779040"/>
                    </a:ext>
                  </a:extLst>
                </a:gridCol>
                <a:gridCol w="905256">
                  <a:extLst>
                    <a:ext uri="{9D8B030D-6E8A-4147-A177-3AD203B41FA5}">
                      <a16:colId xmlns:a16="http://schemas.microsoft.com/office/drawing/2014/main" val="1496661626"/>
                    </a:ext>
                  </a:extLst>
                </a:gridCol>
                <a:gridCol w="905256">
                  <a:extLst>
                    <a:ext uri="{9D8B030D-6E8A-4147-A177-3AD203B41FA5}">
                      <a16:colId xmlns:a16="http://schemas.microsoft.com/office/drawing/2014/main" val="941559009"/>
                    </a:ext>
                  </a:extLst>
                </a:gridCol>
                <a:gridCol w="905256">
                  <a:extLst>
                    <a:ext uri="{9D8B030D-6E8A-4147-A177-3AD203B41FA5}">
                      <a16:colId xmlns:a16="http://schemas.microsoft.com/office/drawing/2014/main" val="135429533"/>
                    </a:ext>
                  </a:extLst>
                </a:gridCol>
                <a:gridCol w="905256">
                  <a:extLst>
                    <a:ext uri="{9D8B030D-6E8A-4147-A177-3AD203B41FA5}">
                      <a16:colId xmlns:a16="http://schemas.microsoft.com/office/drawing/2014/main" val="788292943"/>
                    </a:ext>
                  </a:extLst>
                </a:gridCol>
                <a:gridCol w="905256">
                  <a:extLst>
                    <a:ext uri="{9D8B030D-6E8A-4147-A177-3AD203B41FA5}">
                      <a16:colId xmlns:a16="http://schemas.microsoft.com/office/drawing/2014/main" val="129548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158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- 2020-06-12 17:04:41</a:t>
                      </a:r>
                      <a:r>
                        <a:rPr kumimoji="0" lang="en-US" sz="1000" b="0" i="0" u="none" strike="noStrike" kern="1200" cap="none" spc="0" normalizeH="0" baseline="0" noProof="0">
                          <a:ln>
                            <a:noFill/>
                          </a:ln>
                          <a:solidFill>
                            <a:prstClr val="black"/>
                          </a:solidFill>
                          <a:effectLst/>
                          <a:uLnTx/>
                          <a:uFillTx/>
                          <a:latin typeface="+mn-lt"/>
                          <a:ea typeface="+mn-ea"/>
                          <a:cs typeface="+mn-cs"/>
                        </a:rPr>
                        <a:t>
 Our sixth webinar is happening next Saturday! Visit our website now to register before spots run out!
The ongoing refugee crisis and globalisation of migration has brought a major change in teaching English. This often leads to frequent dilemmas faced by teachers in choosing the right teaching pedagogy and methodology to ensure optimum engagement for English as an Additional Language (EAL) students. 
In this webinar, we will be focusing on the multi-layered pedagogy and methods used in Australian EAL settings.
This webinar is open to teachers, educators and student teachers! 
Webinar 6: Multi-layered engagement for EAL learners. The Australian experience.
Date: 20 June 2020, Saturday 
Time: 10.30 AM
For more details and to register, please visit: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6250690"/>
                  </a:ext>
                </a:extLst>
              </a:tr>
            </a:tbl>
          </a:graphicData>
        </a:graphic>
      </p:graphicFrame>
      <p:sp>
        <p:nvSpPr>
          <p:cNvPr id="4" name="Text Placeholder 3">
            <a:extLst>
              <a:ext uri="{FF2B5EF4-FFF2-40B4-BE49-F238E27FC236}">
                <a16:creationId xmlns:a16="http://schemas.microsoft.com/office/drawing/2014/main" id="{D8F40E49-08C4-4A7C-AC41-F1406433D0D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04802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A473B-1632-44C8-A0A7-BB7DD9C77624}"/>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BD8D86B1-6C65-45C1-B975-92DFF499B205}"/>
              </a:ext>
            </a:extLst>
          </p:cNvPr>
          <p:cNvGraphicFramePr>
            <a:graphicFrameLocks noGrp="1"/>
          </p:cNvGraphicFramePr>
          <p:nvPr>
            <p:ph type="tbl" sz="quarter" idx="13"/>
            <p:extLst>
              <p:ext uri="{D42A27DB-BD31-4B8C-83A1-F6EECF244321}">
                <p14:modId xmlns:p14="http://schemas.microsoft.com/office/powerpoint/2010/main" val="294477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427973"/>
                    </a:ext>
                  </a:extLst>
                </a:gridCol>
                <a:gridCol w="905256">
                  <a:extLst>
                    <a:ext uri="{9D8B030D-6E8A-4147-A177-3AD203B41FA5}">
                      <a16:colId xmlns:a16="http://schemas.microsoft.com/office/drawing/2014/main" val="1135230369"/>
                    </a:ext>
                  </a:extLst>
                </a:gridCol>
                <a:gridCol w="905256">
                  <a:extLst>
                    <a:ext uri="{9D8B030D-6E8A-4147-A177-3AD203B41FA5}">
                      <a16:colId xmlns:a16="http://schemas.microsoft.com/office/drawing/2014/main" val="964785266"/>
                    </a:ext>
                  </a:extLst>
                </a:gridCol>
                <a:gridCol w="905256">
                  <a:extLst>
                    <a:ext uri="{9D8B030D-6E8A-4147-A177-3AD203B41FA5}">
                      <a16:colId xmlns:a16="http://schemas.microsoft.com/office/drawing/2014/main" val="2166321410"/>
                    </a:ext>
                  </a:extLst>
                </a:gridCol>
                <a:gridCol w="905256">
                  <a:extLst>
                    <a:ext uri="{9D8B030D-6E8A-4147-A177-3AD203B41FA5}">
                      <a16:colId xmlns:a16="http://schemas.microsoft.com/office/drawing/2014/main" val="1701343582"/>
                    </a:ext>
                  </a:extLst>
                </a:gridCol>
                <a:gridCol w="905256">
                  <a:extLst>
                    <a:ext uri="{9D8B030D-6E8A-4147-A177-3AD203B41FA5}">
                      <a16:colId xmlns:a16="http://schemas.microsoft.com/office/drawing/2014/main" val="194485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953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- 2020-06-02 03:17:12</a:t>
                      </a:r>
                      <a:r>
                        <a:rPr kumimoji="0" lang="en-US" sz="1000" b="0" i="0" u="none" strike="noStrike" kern="1200" cap="none" spc="0" normalizeH="0" baseline="0" noProof="0">
                          <a:ln>
                            <a:noFill/>
                          </a:ln>
                          <a:solidFill>
                            <a:prstClr val="black"/>
                          </a:solidFill>
                          <a:effectLst/>
                          <a:uLnTx/>
                          <a:uFillTx/>
                          <a:latin typeface="+mn-lt"/>
                          <a:ea typeface="+mn-ea"/>
                          <a:cs typeface="+mn-cs"/>
                        </a:rPr>
                        <a:t>
 "Thank God It's Monday!" Mondays don't always have to be blue, it's how we perceive it. On this first day of the week, let's set new goals and start afresh!
Read up more about the day here: https://www.daysoftheyear.com/days/thank-god-its-monday-day/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479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- 2020-06-22 11:32:16</a:t>
                      </a:r>
                      <a:r>
                        <a:rPr kumimoji="0" lang="en-US" sz="1000" b="0" i="0" u="none" strike="noStrike" kern="1200" cap="none" spc="0" normalizeH="0" baseline="0" noProof="0">
                          <a:ln>
                            <a:noFill/>
                          </a:ln>
                          <a:solidFill>
                            <a:prstClr val="black"/>
                          </a:solidFill>
                          <a:effectLst/>
                          <a:uLnTx/>
                          <a:uFillTx/>
                          <a:latin typeface="+mn-lt"/>
                          <a:ea typeface="+mn-ea"/>
                          <a:cs typeface="+mn-cs"/>
                        </a:rPr>
                        <a:t>
 Get the Spot On series if you are seeking for useful and comprehensive guidelines to help you practise compositions, summaries and essays!
Get started today: http://bit.ly/3cO7Jff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9062718"/>
                  </a:ext>
                </a:extLst>
              </a:tr>
            </a:tbl>
          </a:graphicData>
        </a:graphic>
      </p:graphicFrame>
      <p:sp>
        <p:nvSpPr>
          <p:cNvPr id="4" name="Text Placeholder 3">
            <a:extLst>
              <a:ext uri="{FF2B5EF4-FFF2-40B4-BE49-F238E27FC236}">
                <a16:creationId xmlns:a16="http://schemas.microsoft.com/office/drawing/2014/main" id="{20513904-63CE-4AE7-BE31-DE78BE9FC4B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38466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F494-82F1-4F2C-8405-BECDE015CFFE}"/>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9F3D01B0-F9B6-407D-83A1-27712B833E9F}"/>
              </a:ext>
            </a:extLst>
          </p:cNvPr>
          <p:cNvGraphicFramePr>
            <a:graphicFrameLocks noGrp="1"/>
          </p:cNvGraphicFramePr>
          <p:nvPr>
            <p:ph type="chart" sz="quarter" idx="13"/>
            <p:extLst>
              <p:ext uri="{D42A27DB-BD31-4B8C-83A1-F6EECF244321}">
                <p14:modId xmlns:p14="http://schemas.microsoft.com/office/powerpoint/2010/main" val="24517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3FFFD4-B162-4F4A-AD5A-EA1A6EAF98CA}"/>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A6494BCB-D1E0-4749-9948-B35A525BB7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516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D1F6-2643-425E-ABD8-8DB4E6AB7089}"/>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5654A6CC-1E44-4F24-A124-D1B52D92D90E}"/>
              </a:ext>
            </a:extLst>
          </p:cNvPr>
          <p:cNvGraphicFramePr>
            <a:graphicFrameLocks noGrp="1"/>
          </p:cNvGraphicFramePr>
          <p:nvPr>
            <p:ph type="chart" sz="quarter" idx="13"/>
            <p:extLst>
              <p:ext uri="{D42A27DB-BD31-4B8C-83A1-F6EECF244321}">
                <p14:modId xmlns:p14="http://schemas.microsoft.com/office/powerpoint/2010/main" val="2331678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26430-89DD-4A13-94FC-0474275BDA01}"/>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1519B5FE-BD6C-49D5-AAB8-7F68F66EE3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818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3E278-C038-4AAC-B7CF-E99D07CEB9BA}"/>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EB1C2E7A-8E0B-4B8A-A350-F2545E2115F0}"/>
              </a:ext>
            </a:extLst>
          </p:cNvPr>
          <p:cNvGraphicFramePr>
            <a:graphicFrameLocks noGrp="1"/>
          </p:cNvGraphicFramePr>
          <p:nvPr>
            <p:ph type="chart" sz="quarter" idx="13"/>
            <p:extLst>
              <p:ext uri="{D42A27DB-BD31-4B8C-83A1-F6EECF244321}">
                <p14:modId xmlns:p14="http://schemas.microsoft.com/office/powerpoint/2010/main" val="8692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83033-C36A-4284-AA4A-AE603AFEF365}"/>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0CC63D49-29AA-46D7-9180-1C0D62E43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8548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8655-8100-4BDA-ABFF-42931384D252}"/>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C1250647-AFA5-4B74-8637-42C3CDA9A4A8}"/>
              </a:ext>
            </a:extLst>
          </p:cNvPr>
          <p:cNvGraphicFramePr>
            <a:graphicFrameLocks noGrp="1"/>
          </p:cNvGraphicFramePr>
          <p:nvPr>
            <p:ph type="chart" sz="quarter" idx="13"/>
            <p:extLst>
              <p:ext uri="{D42A27DB-BD31-4B8C-83A1-F6EECF244321}">
                <p14:modId xmlns:p14="http://schemas.microsoft.com/office/powerpoint/2010/main" val="4199743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C51EE-FC72-494E-9855-D8222B0645AB}"/>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E2177BCB-AD2F-4675-B984-795146984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604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7FAFD-3C5C-4C37-B14E-3D75288A3878}"/>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06B71FEC-BB58-4EC1-8D82-67C403F28483}"/>
              </a:ext>
            </a:extLst>
          </p:cNvPr>
          <p:cNvGraphicFramePr>
            <a:graphicFrameLocks noGrp="1"/>
          </p:cNvGraphicFramePr>
          <p:nvPr>
            <p:ph type="tbl" sz="quarter" idx="13"/>
            <p:extLst>
              <p:ext uri="{D42A27DB-BD31-4B8C-83A1-F6EECF244321}">
                <p14:modId xmlns:p14="http://schemas.microsoft.com/office/powerpoint/2010/main" val="280344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96410185"/>
                    </a:ext>
                  </a:extLst>
                </a:gridCol>
                <a:gridCol w="1645920">
                  <a:extLst>
                    <a:ext uri="{9D8B030D-6E8A-4147-A177-3AD203B41FA5}">
                      <a16:colId xmlns:a16="http://schemas.microsoft.com/office/drawing/2014/main" val="3376130345"/>
                    </a:ext>
                  </a:extLst>
                </a:gridCol>
                <a:gridCol w="1645920">
                  <a:extLst>
                    <a:ext uri="{9D8B030D-6E8A-4147-A177-3AD203B41FA5}">
                      <a16:colId xmlns:a16="http://schemas.microsoft.com/office/drawing/2014/main" val="394477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6638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362046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185023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74930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30372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41988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67639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71018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5356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1443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925806762"/>
                  </a:ext>
                </a:extLst>
              </a:tr>
            </a:tbl>
          </a:graphicData>
        </a:graphic>
      </p:graphicFrame>
      <p:sp>
        <p:nvSpPr>
          <p:cNvPr id="4" name="Text Placeholder 3">
            <a:extLst>
              <a:ext uri="{FF2B5EF4-FFF2-40B4-BE49-F238E27FC236}">
                <a16:creationId xmlns:a16="http://schemas.microsoft.com/office/drawing/2014/main" id="{B0CD2C9D-D3C0-4CD6-BE89-C9B3E898CF8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51283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9BDCD-00AD-40A9-8A01-53058D64BC7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1F5AA7B7-C0AD-4976-B472-E323654C1407}"/>
              </a:ext>
            </a:extLst>
          </p:cNvPr>
          <p:cNvGraphicFramePr>
            <a:graphicFrameLocks noGrp="1"/>
          </p:cNvGraphicFramePr>
          <p:nvPr>
            <p:ph type="tbl" sz="quarter" idx="13"/>
            <p:extLst>
              <p:ext uri="{D42A27DB-BD31-4B8C-83A1-F6EECF244321}">
                <p14:modId xmlns:p14="http://schemas.microsoft.com/office/powerpoint/2010/main" val="53757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90246236"/>
                    </a:ext>
                  </a:extLst>
                </a:gridCol>
                <a:gridCol w="1645920">
                  <a:extLst>
                    <a:ext uri="{9D8B030D-6E8A-4147-A177-3AD203B41FA5}">
                      <a16:colId xmlns:a16="http://schemas.microsoft.com/office/drawing/2014/main" val="2752269618"/>
                    </a:ext>
                  </a:extLst>
                </a:gridCol>
                <a:gridCol w="1645920">
                  <a:extLst>
                    <a:ext uri="{9D8B030D-6E8A-4147-A177-3AD203B41FA5}">
                      <a16:colId xmlns:a16="http://schemas.microsoft.com/office/drawing/2014/main" val="200618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8523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53230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98116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5231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51406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6078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84618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69851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6783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6985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4525319"/>
                  </a:ext>
                </a:extLst>
              </a:tr>
            </a:tbl>
          </a:graphicData>
        </a:graphic>
      </p:graphicFrame>
      <p:sp>
        <p:nvSpPr>
          <p:cNvPr id="4" name="Text Placeholder 3">
            <a:extLst>
              <a:ext uri="{FF2B5EF4-FFF2-40B4-BE49-F238E27FC236}">
                <a16:creationId xmlns:a16="http://schemas.microsoft.com/office/drawing/2014/main" id="{6AC6DAA7-C02D-4983-8846-76C7E6928F1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81844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13B4B-5F36-45B6-8B11-CB82A7D99240}"/>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3D60914F-5F0F-4D31-9626-3715B070EB9F}"/>
              </a:ext>
            </a:extLst>
          </p:cNvPr>
          <p:cNvGraphicFramePr>
            <a:graphicFrameLocks noGrp="1"/>
          </p:cNvGraphicFramePr>
          <p:nvPr>
            <p:ph type="tbl" sz="quarter" idx="13"/>
            <p:extLst>
              <p:ext uri="{D42A27DB-BD31-4B8C-83A1-F6EECF244321}">
                <p14:modId xmlns:p14="http://schemas.microsoft.com/office/powerpoint/2010/main" val="124245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14577733"/>
                    </a:ext>
                  </a:extLst>
                </a:gridCol>
                <a:gridCol w="1645920">
                  <a:extLst>
                    <a:ext uri="{9D8B030D-6E8A-4147-A177-3AD203B41FA5}">
                      <a16:colId xmlns:a16="http://schemas.microsoft.com/office/drawing/2014/main" val="2935650629"/>
                    </a:ext>
                  </a:extLst>
                </a:gridCol>
                <a:gridCol w="1645920">
                  <a:extLst>
                    <a:ext uri="{9D8B030D-6E8A-4147-A177-3AD203B41FA5}">
                      <a16:colId xmlns:a16="http://schemas.microsoft.com/office/drawing/2014/main" val="210288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0875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85394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7333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1173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0142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89277427"/>
                  </a:ext>
                </a:extLst>
              </a:tr>
            </a:tbl>
          </a:graphicData>
        </a:graphic>
      </p:graphicFrame>
      <p:sp>
        <p:nvSpPr>
          <p:cNvPr id="4" name="Text Placeholder 3">
            <a:extLst>
              <a:ext uri="{FF2B5EF4-FFF2-40B4-BE49-F238E27FC236}">
                <a16:creationId xmlns:a16="http://schemas.microsoft.com/office/drawing/2014/main" id="{693C4117-B40E-4348-BC4F-8CE35A8768E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70264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4B37A-627F-4769-8404-0AE3A13A985F}"/>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FEFD2485-77C4-4C81-AD37-9031F298BE82}"/>
              </a:ext>
            </a:extLst>
          </p:cNvPr>
          <p:cNvGraphicFramePr>
            <a:graphicFrameLocks noGrp="1"/>
          </p:cNvGraphicFramePr>
          <p:nvPr>
            <p:ph type="chart" sz="quarter" idx="13"/>
            <p:extLst>
              <p:ext uri="{D42A27DB-BD31-4B8C-83A1-F6EECF244321}">
                <p14:modId xmlns:p14="http://schemas.microsoft.com/office/powerpoint/2010/main" val="2099165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FD523-EF3F-4D4F-AC29-A45878D660C4}"/>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4BA2EC32-F9F9-4C48-BF81-D6C0ECCD2E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087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14B0B-1785-44A0-88BA-59E94A3B983B}"/>
              </a:ext>
            </a:extLst>
          </p:cNvPr>
          <p:cNvSpPr>
            <a:spLocks noGrp="1"/>
          </p:cNvSpPr>
          <p:nvPr>
            <p:ph type="title"/>
          </p:nvPr>
        </p:nvSpPr>
        <p:spPr/>
        <p:txBody>
          <a:bodyPr/>
          <a:lstStyle/>
          <a:p>
            <a:r>
              <a:rPr lang="en-US"/>
              <a:t>Facebook Own Posts Table | Oxford Fajar - 1 of 11</a:t>
            </a:r>
          </a:p>
        </p:txBody>
      </p:sp>
      <p:graphicFrame>
        <p:nvGraphicFramePr>
          <p:cNvPr id="5" name="Table Placeholder 4">
            <a:extLst>
              <a:ext uri="{FF2B5EF4-FFF2-40B4-BE49-F238E27FC236}">
                <a16:creationId xmlns:a16="http://schemas.microsoft.com/office/drawing/2014/main" id="{15674582-2C7F-4C8A-A005-CEBEA0ABEE05}"/>
              </a:ext>
            </a:extLst>
          </p:cNvPr>
          <p:cNvGraphicFramePr>
            <a:graphicFrameLocks noGrp="1"/>
          </p:cNvGraphicFramePr>
          <p:nvPr>
            <p:ph type="tbl" sz="quarter" idx="13"/>
            <p:extLst>
              <p:ext uri="{D42A27DB-BD31-4B8C-83A1-F6EECF244321}">
                <p14:modId xmlns:p14="http://schemas.microsoft.com/office/powerpoint/2010/main" val="3917618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93108620"/>
                    </a:ext>
                  </a:extLst>
                </a:gridCol>
                <a:gridCol w="740664">
                  <a:extLst>
                    <a:ext uri="{9D8B030D-6E8A-4147-A177-3AD203B41FA5}">
                      <a16:colId xmlns:a16="http://schemas.microsoft.com/office/drawing/2014/main" val="1489735494"/>
                    </a:ext>
                  </a:extLst>
                </a:gridCol>
                <a:gridCol w="740664">
                  <a:extLst>
                    <a:ext uri="{9D8B030D-6E8A-4147-A177-3AD203B41FA5}">
                      <a16:colId xmlns:a16="http://schemas.microsoft.com/office/drawing/2014/main" val="2638552498"/>
                    </a:ext>
                  </a:extLst>
                </a:gridCol>
                <a:gridCol w="740664">
                  <a:extLst>
                    <a:ext uri="{9D8B030D-6E8A-4147-A177-3AD203B41FA5}">
                      <a16:colId xmlns:a16="http://schemas.microsoft.com/office/drawing/2014/main" val="4250928929"/>
                    </a:ext>
                  </a:extLst>
                </a:gridCol>
                <a:gridCol w="740664">
                  <a:extLst>
                    <a:ext uri="{9D8B030D-6E8A-4147-A177-3AD203B41FA5}">
                      <a16:colId xmlns:a16="http://schemas.microsoft.com/office/drawing/2014/main" val="203398673"/>
                    </a:ext>
                  </a:extLst>
                </a:gridCol>
                <a:gridCol w="740664">
                  <a:extLst>
                    <a:ext uri="{9D8B030D-6E8A-4147-A177-3AD203B41FA5}">
                      <a16:colId xmlns:a16="http://schemas.microsoft.com/office/drawing/2014/main" val="1078949623"/>
                    </a:ext>
                  </a:extLst>
                </a:gridCol>
                <a:gridCol w="740664">
                  <a:extLst>
                    <a:ext uri="{9D8B030D-6E8A-4147-A177-3AD203B41FA5}">
                      <a16:colId xmlns:a16="http://schemas.microsoft.com/office/drawing/2014/main" val="1334197430"/>
                    </a:ext>
                  </a:extLst>
                </a:gridCol>
                <a:gridCol w="740664">
                  <a:extLst>
                    <a:ext uri="{9D8B030D-6E8A-4147-A177-3AD203B41FA5}">
                      <a16:colId xmlns:a16="http://schemas.microsoft.com/office/drawing/2014/main" val="15231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960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- 2020-06-28 13:18:58</a:t>
                      </a:r>
                      <a:r>
                        <a:rPr kumimoji="0" lang="en-US" sz="1000" b="0" i="0" u="none" strike="noStrike" kern="1200" cap="none" spc="0" normalizeH="0" baseline="0" noProof="0">
                          <a:ln>
                            <a:noFill/>
                          </a:ln>
                          <a:solidFill>
                            <a:prstClr val="black"/>
                          </a:solidFill>
                          <a:effectLst/>
                          <a:uLnTx/>
                          <a:uFillTx/>
                          <a:latin typeface="+mn-lt"/>
                          <a:ea typeface="+mn-ea"/>
                          <a:cs typeface="+mn-cs"/>
                        </a:rPr>
                        <a:t>
 Looking for a two-way English and Bahasa Malaysia dictionary? This enhanced edition is made for you as it now comes with 8 coloured pages and more than 500 new words!
Log onto https://bit.ly/2Tk7L6D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791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- 2020-06-26 14:43:40</a:t>
                      </a:r>
                      <a:r>
                        <a:rPr kumimoji="0" lang="en-US" sz="1000" b="0" i="0" u="none" strike="noStrike" kern="1200" cap="none" spc="0" normalizeH="0" baseline="0" noProof="0">
                          <a:ln>
                            <a:noFill/>
                          </a:ln>
                          <a:solidFill>
                            <a:prstClr val="black"/>
                          </a:solidFill>
                          <a:effectLst/>
                          <a:uLnTx/>
                          <a:uFillTx/>
                          <a:latin typeface="+mn-lt"/>
                          <a:ea typeface="+mn-ea"/>
                          <a:cs typeface="+mn-cs"/>
                        </a:rPr>
                        <a:t>
 Whizz your way through secondary school with the Whizz Thru series! The compact and concise revision book is written based on the latest SPM syllabus.
Click here to check out more from the series: http://bit.ly/3aO8tPQ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767709"/>
                  </a:ext>
                </a:extLst>
              </a:tr>
            </a:tbl>
          </a:graphicData>
        </a:graphic>
      </p:graphicFrame>
      <p:sp>
        <p:nvSpPr>
          <p:cNvPr id="4" name="Text Placeholder 3">
            <a:extLst>
              <a:ext uri="{FF2B5EF4-FFF2-40B4-BE49-F238E27FC236}">
                <a16:creationId xmlns:a16="http://schemas.microsoft.com/office/drawing/2014/main" id="{42563EC4-6B23-4957-A923-68BEA27EB57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41002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123EF-0C60-44A2-9AA5-5FDE023CF4C1}"/>
              </a:ext>
            </a:extLst>
          </p:cNvPr>
          <p:cNvSpPr>
            <a:spLocks noGrp="1"/>
          </p:cNvSpPr>
          <p:nvPr>
            <p:ph type="title"/>
          </p:nvPr>
        </p:nvSpPr>
        <p:spPr/>
        <p:txBody>
          <a:bodyPr/>
          <a:lstStyle/>
          <a:p>
            <a:r>
              <a:rPr lang="en-US"/>
              <a:t>Facebook Own Posts Table | Oxford Fajar - 2 of 11</a:t>
            </a:r>
          </a:p>
        </p:txBody>
      </p:sp>
      <p:graphicFrame>
        <p:nvGraphicFramePr>
          <p:cNvPr id="5" name="Table Placeholder 4">
            <a:extLst>
              <a:ext uri="{FF2B5EF4-FFF2-40B4-BE49-F238E27FC236}">
                <a16:creationId xmlns:a16="http://schemas.microsoft.com/office/drawing/2014/main" id="{501B9160-13CD-4FA0-B51B-C0B77DEFD514}"/>
              </a:ext>
            </a:extLst>
          </p:cNvPr>
          <p:cNvGraphicFramePr>
            <a:graphicFrameLocks noGrp="1"/>
          </p:cNvGraphicFramePr>
          <p:nvPr>
            <p:ph type="tbl" sz="quarter" idx="13"/>
            <p:extLst>
              <p:ext uri="{D42A27DB-BD31-4B8C-83A1-F6EECF244321}">
                <p14:modId xmlns:p14="http://schemas.microsoft.com/office/powerpoint/2010/main" val="295590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91143684"/>
                    </a:ext>
                  </a:extLst>
                </a:gridCol>
                <a:gridCol w="740664">
                  <a:extLst>
                    <a:ext uri="{9D8B030D-6E8A-4147-A177-3AD203B41FA5}">
                      <a16:colId xmlns:a16="http://schemas.microsoft.com/office/drawing/2014/main" val="840677037"/>
                    </a:ext>
                  </a:extLst>
                </a:gridCol>
                <a:gridCol w="740664">
                  <a:extLst>
                    <a:ext uri="{9D8B030D-6E8A-4147-A177-3AD203B41FA5}">
                      <a16:colId xmlns:a16="http://schemas.microsoft.com/office/drawing/2014/main" val="4056296709"/>
                    </a:ext>
                  </a:extLst>
                </a:gridCol>
                <a:gridCol w="740664">
                  <a:extLst>
                    <a:ext uri="{9D8B030D-6E8A-4147-A177-3AD203B41FA5}">
                      <a16:colId xmlns:a16="http://schemas.microsoft.com/office/drawing/2014/main" val="4136779214"/>
                    </a:ext>
                  </a:extLst>
                </a:gridCol>
                <a:gridCol w="740664">
                  <a:extLst>
                    <a:ext uri="{9D8B030D-6E8A-4147-A177-3AD203B41FA5}">
                      <a16:colId xmlns:a16="http://schemas.microsoft.com/office/drawing/2014/main" val="664316513"/>
                    </a:ext>
                  </a:extLst>
                </a:gridCol>
                <a:gridCol w="740664">
                  <a:extLst>
                    <a:ext uri="{9D8B030D-6E8A-4147-A177-3AD203B41FA5}">
                      <a16:colId xmlns:a16="http://schemas.microsoft.com/office/drawing/2014/main" val="1748736766"/>
                    </a:ext>
                  </a:extLst>
                </a:gridCol>
                <a:gridCol w="740664">
                  <a:extLst>
                    <a:ext uri="{9D8B030D-6E8A-4147-A177-3AD203B41FA5}">
                      <a16:colId xmlns:a16="http://schemas.microsoft.com/office/drawing/2014/main" val="3393006369"/>
                    </a:ext>
                  </a:extLst>
                </a:gridCol>
                <a:gridCol w="740664">
                  <a:extLst>
                    <a:ext uri="{9D8B030D-6E8A-4147-A177-3AD203B41FA5}">
                      <a16:colId xmlns:a16="http://schemas.microsoft.com/office/drawing/2014/main" val="3828169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598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- 2020-06-26 11:16:52</a:t>
                      </a:r>
                      <a:r>
                        <a:rPr kumimoji="0" lang="en-US" sz="1000" b="0" i="0" u="none" strike="noStrike" kern="1200" cap="none" spc="0" normalizeH="0" baseline="0" noProof="0">
                          <a:ln>
                            <a:noFill/>
                          </a:ln>
                          <a:solidFill>
                            <a:prstClr val="black"/>
                          </a:solidFill>
                          <a:effectLst/>
                          <a:uLnTx/>
                          <a:uFillTx/>
                          <a:latin typeface="+mn-lt"/>
                          <a:ea typeface="+mn-ea"/>
                          <a:cs typeface="+mn-cs"/>
                        </a:rPr>
                        <a:t>
 Everyone deserves a break to come back as a better person.
Refrain from over-exerting your brain especially when you revise at home. Take a break for 5-10 minutes in between to help lower your stress level by either meditating or laughing at funny online videos!
Source: 
http://bit.ly/2W3Svg4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198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- 2020-06-24 13:13:01</a:t>
                      </a:r>
                      <a:r>
                        <a:rPr kumimoji="0" lang="en-US" sz="1000" b="0" i="0" u="none" strike="noStrike" kern="1200" cap="none" spc="0" normalizeH="0" baseline="0" noProof="0">
                          <a:ln>
                            <a:noFill/>
                          </a:ln>
                          <a:solidFill>
                            <a:prstClr val="black"/>
                          </a:solidFill>
                          <a:effectLst/>
                          <a:uLnTx/>
                          <a:uFillTx/>
                          <a:latin typeface="+mn-lt"/>
                          <a:ea typeface="+mn-ea"/>
                          <a:cs typeface="+mn-cs"/>
                        </a:rPr>
                        <a:t>
 A tricky but also not so tricky question! Do you know the answer? Comment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9542754"/>
                  </a:ext>
                </a:extLst>
              </a:tr>
            </a:tbl>
          </a:graphicData>
        </a:graphic>
      </p:graphicFrame>
      <p:sp>
        <p:nvSpPr>
          <p:cNvPr id="4" name="Text Placeholder 3">
            <a:extLst>
              <a:ext uri="{FF2B5EF4-FFF2-40B4-BE49-F238E27FC236}">
                <a16:creationId xmlns:a16="http://schemas.microsoft.com/office/drawing/2014/main" id="{E95E24A4-1CBF-4D26-A12E-D66D3973A73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45140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135B5-7DF6-4DAB-84DA-0B3301684A51}"/>
              </a:ext>
            </a:extLst>
          </p:cNvPr>
          <p:cNvSpPr>
            <a:spLocks noGrp="1"/>
          </p:cNvSpPr>
          <p:nvPr>
            <p:ph type="title"/>
          </p:nvPr>
        </p:nvSpPr>
        <p:spPr/>
        <p:txBody>
          <a:bodyPr/>
          <a:lstStyle/>
          <a:p>
            <a:r>
              <a:rPr lang="en-US"/>
              <a:t>Facebook Own Posts Table | Oxford Fajar - 3 of 11</a:t>
            </a:r>
          </a:p>
        </p:txBody>
      </p:sp>
      <p:graphicFrame>
        <p:nvGraphicFramePr>
          <p:cNvPr id="5" name="Table Placeholder 4">
            <a:extLst>
              <a:ext uri="{FF2B5EF4-FFF2-40B4-BE49-F238E27FC236}">
                <a16:creationId xmlns:a16="http://schemas.microsoft.com/office/drawing/2014/main" id="{F46EEF77-86F4-43DC-81C2-1207BC52DC74}"/>
              </a:ext>
            </a:extLst>
          </p:cNvPr>
          <p:cNvGraphicFramePr>
            <a:graphicFrameLocks noGrp="1"/>
          </p:cNvGraphicFramePr>
          <p:nvPr>
            <p:ph type="tbl" sz="quarter" idx="13"/>
            <p:extLst>
              <p:ext uri="{D42A27DB-BD31-4B8C-83A1-F6EECF244321}">
                <p14:modId xmlns:p14="http://schemas.microsoft.com/office/powerpoint/2010/main" val="3006710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99835541"/>
                    </a:ext>
                  </a:extLst>
                </a:gridCol>
                <a:gridCol w="740664">
                  <a:extLst>
                    <a:ext uri="{9D8B030D-6E8A-4147-A177-3AD203B41FA5}">
                      <a16:colId xmlns:a16="http://schemas.microsoft.com/office/drawing/2014/main" val="2499319054"/>
                    </a:ext>
                  </a:extLst>
                </a:gridCol>
                <a:gridCol w="740664">
                  <a:extLst>
                    <a:ext uri="{9D8B030D-6E8A-4147-A177-3AD203B41FA5}">
                      <a16:colId xmlns:a16="http://schemas.microsoft.com/office/drawing/2014/main" val="3736075588"/>
                    </a:ext>
                  </a:extLst>
                </a:gridCol>
                <a:gridCol w="740664">
                  <a:extLst>
                    <a:ext uri="{9D8B030D-6E8A-4147-A177-3AD203B41FA5}">
                      <a16:colId xmlns:a16="http://schemas.microsoft.com/office/drawing/2014/main" val="217312231"/>
                    </a:ext>
                  </a:extLst>
                </a:gridCol>
                <a:gridCol w="740664">
                  <a:extLst>
                    <a:ext uri="{9D8B030D-6E8A-4147-A177-3AD203B41FA5}">
                      <a16:colId xmlns:a16="http://schemas.microsoft.com/office/drawing/2014/main" val="2266356338"/>
                    </a:ext>
                  </a:extLst>
                </a:gridCol>
                <a:gridCol w="740664">
                  <a:extLst>
                    <a:ext uri="{9D8B030D-6E8A-4147-A177-3AD203B41FA5}">
                      <a16:colId xmlns:a16="http://schemas.microsoft.com/office/drawing/2014/main" val="437105094"/>
                    </a:ext>
                  </a:extLst>
                </a:gridCol>
                <a:gridCol w="740664">
                  <a:extLst>
                    <a:ext uri="{9D8B030D-6E8A-4147-A177-3AD203B41FA5}">
                      <a16:colId xmlns:a16="http://schemas.microsoft.com/office/drawing/2014/main" val="4208379624"/>
                    </a:ext>
                  </a:extLst>
                </a:gridCol>
                <a:gridCol w="740664">
                  <a:extLst>
                    <a:ext uri="{9D8B030D-6E8A-4147-A177-3AD203B41FA5}">
                      <a16:colId xmlns:a16="http://schemas.microsoft.com/office/drawing/2014/main" val="1613154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54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- 2020-06-22 14:48:37</a:t>
                      </a:r>
                      <a:r>
                        <a:rPr kumimoji="0" lang="en-US" sz="1000" b="0" i="0" u="none" strike="noStrike" kern="1200" cap="none" spc="0" normalizeH="0" baseline="0" noProof="0">
                          <a:ln>
                            <a:noFill/>
                          </a:ln>
                          <a:solidFill>
                            <a:prstClr val="black"/>
                          </a:solidFill>
                          <a:effectLst/>
                          <a:uLnTx/>
                          <a:uFillTx/>
                          <a:latin typeface="+mn-lt"/>
                          <a:ea typeface="+mn-ea"/>
                          <a:cs typeface="+mn-cs"/>
                        </a:rPr>
                        <a:t>
 Registration is now open for our seventh webinar! Seats are running out fast, so click on the link below to register now!
Gain insights into assessing and supporting the needs of individual students. Participants in this webinar will be introduced to an online English proficiency platform, specializing in formative assessments tied to the CEFR. The Al-powered evaluation engine will enable teachers to conduct their own Speaking and Writing evaluations on a centralized platform.
Webinar 7: Assessing with confidence - Maximizing Student Learning Outcomes through Formative Assessments
Date: 26 June 2020, Friday
Time: 3:00 PM
For more details and to register, please visit: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6137028"/>
                  </a:ext>
                </a:extLst>
              </a:tr>
            </a:tbl>
          </a:graphicData>
        </a:graphic>
      </p:graphicFrame>
      <p:sp>
        <p:nvSpPr>
          <p:cNvPr id="4" name="Text Placeholder 3">
            <a:extLst>
              <a:ext uri="{FF2B5EF4-FFF2-40B4-BE49-F238E27FC236}">
                <a16:creationId xmlns:a16="http://schemas.microsoft.com/office/drawing/2014/main" id="{3C6FC9B4-A730-4579-A889-9118108AB3D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23050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4628-5C90-456C-A3C2-C22E1F787273}"/>
              </a:ext>
            </a:extLst>
          </p:cNvPr>
          <p:cNvSpPr>
            <a:spLocks noGrp="1"/>
          </p:cNvSpPr>
          <p:nvPr>
            <p:ph type="title"/>
          </p:nvPr>
        </p:nvSpPr>
        <p:spPr/>
        <p:txBody>
          <a:bodyPr/>
          <a:lstStyle/>
          <a:p>
            <a:r>
              <a:rPr lang="en-US"/>
              <a:t>Facebook Own Posts Table | Oxford Fajar - 4 of 11</a:t>
            </a:r>
          </a:p>
        </p:txBody>
      </p:sp>
      <p:graphicFrame>
        <p:nvGraphicFramePr>
          <p:cNvPr id="5" name="Table Placeholder 4">
            <a:extLst>
              <a:ext uri="{FF2B5EF4-FFF2-40B4-BE49-F238E27FC236}">
                <a16:creationId xmlns:a16="http://schemas.microsoft.com/office/drawing/2014/main" id="{C91F29C3-F42D-4918-997E-1A48D22C4B77}"/>
              </a:ext>
            </a:extLst>
          </p:cNvPr>
          <p:cNvGraphicFramePr>
            <a:graphicFrameLocks noGrp="1"/>
          </p:cNvGraphicFramePr>
          <p:nvPr>
            <p:ph type="tbl" sz="quarter" idx="13"/>
            <p:extLst>
              <p:ext uri="{D42A27DB-BD31-4B8C-83A1-F6EECF244321}">
                <p14:modId xmlns:p14="http://schemas.microsoft.com/office/powerpoint/2010/main" val="116752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39186948"/>
                    </a:ext>
                  </a:extLst>
                </a:gridCol>
                <a:gridCol w="740664">
                  <a:extLst>
                    <a:ext uri="{9D8B030D-6E8A-4147-A177-3AD203B41FA5}">
                      <a16:colId xmlns:a16="http://schemas.microsoft.com/office/drawing/2014/main" val="3364192472"/>
                    </a:ext>
                  </a:extLst>
                </a:gridCol>
                <a:gridCol w="740664">
                  <a:extLst>
                    <a:ext uri="{9D8B030D-6E8A-4147-A177-3AD203B41FA5}">
                      <a16:colId xmlns:a16="http://schemas.microsoft.com/office/drawing/2014/main" val="3698455326"/>
                    </a:ext>
                  </a:extLst>
                </a:gridCol>
                <a:gridCol w="740664">
                  <a:extLst>
                    <a:ext uri="{9D8B030D-6E8A-4147-A177-3AD203B41FA5}">
                      <a16:colId xmlns:a16="http://schemas.microsoft.com/office/drawing/2014/main" val="3428792071"/>
                    </a:ext>
                  </a:extLst>
                </a:gridCol>
                <a:gridCol w="740664">
                  <a:extLst>
                    <a:ext uri="{9D8B030D-6E8A-4147-A177-3AD203B41FA5}">
                      <a16:colId xmlns:a16="http://schemas.microsoft.com/office/drawing/2014/main" val="1689262296"/>
                    </a:ext>
                  </a:extLst>
                </a:gridCol>
                <a:gridCol w="740664">
                  <a:extLst>
                    <a:ext uri="{9D8B030D-6E8A-4147-A177-3AD203B41FA5}">
                      <a16:colId xmlns:a16="http://schemas.microsoft.com/office/drawing/2014/main" val="857911462"/>
                    </a:ext>
                  </a:extLst>
                </a:gridCol>
                <a:gridCol w="740664">
                  <a:extLst>
                    <a:ext uri="{9D8B030D-6E8A-4147-A177-3AD203B41FA5}">
                      <a16:colId xmlns:a16="http://schemas.microsoft.com/office/drawing/2014/main" val="3745904624"/>
                    </a:ext>
                  </a:extLst>
                </a:gridCol>
                <a:gridCol w="740664">
                  <a:extLst>
                    <a:ext uri="{9D8B030D-6E8A-4147-A177-3AD203B41FA5}">
                      <a16:colId xmlns:a16="http://schemas.microsoft.com/office/drawing/2014/main" val="4468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275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- 2020-06-22 11:32:16</a:t>
                      </a:r>
                      <a:r>
                        <a:rPr kumimoji="0" lang="en-US" sz="1000" b="0" i="0" u="none" strike="noStrike" kern="1200" cap="none" spc="0" normalizeH="0" baseline="0" noProof="0">
                          <a:ln>
                            <a:noFill/>
                          </a:ln>
                          <a:solidFill>
                            <a:prstClr val="black"/>
                          </a:solidFill>
                          <a:effectLst/>
                          <a:uLnTx/>
                          <a:uFillTx/>
                          <a:latin typeface="+mn-lt"/>
                          <a:ea typeface="+mn-ea"/>
                          <a:cs typeface="+mn-cs"/>
                        </a:rPr>
                        <a:t>
 Get the Spot On series if you are seeking for useful and comprehensive guidelines to help you practise compositions, summaries and essays!
Get started today: http://bit.ly/3cO7Jff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520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- 2020-06-21 14:09:08</a:t>
                      </a:r>
                      <a:r>
                        <a:rPr kumimoji="0" lang="en-US" sz="1000" b="0" i="0" u="none" strike="noStrike" kern="1200" cap="none" spc="0" normalizeH="0" baseline="0" noProof="0">
                          <a:ln>
                            <a:noFill/>
                          </a:ln>
                          <a:solidFill>
                            <a:prstClr val="black"/>
                          </a:solidFill>
                          <a:effectLst/>
                          <a:uLnTx/>
                          <a:uFillTx/>
                          <a:latin typeface="+mn-lt"/>
                          <a:ea typeface="+mn-ea"/>
                          <a:cs typeface="+mn-cs"/>
                        </a:rPr>
                        <a:t>
 We’ve all been going through tough times during the past few months and let’s remind ourselves that it is okay to feel insecure once in a while.
However, always remember that there will be a rainbow after the rain. Want to learn more about dedicating a day to optimism? Read up here:
https://bit.ly/2WtPmpB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6681487"/>
                  </a:ext>
                </a:extLst>
              </a:tr>
            </a:tbl>
          </a:graphicData>
        </a:graphic>
      </p:graphicFrame>
      <p:sp>
        <p:nvSpPr>
          <p:cNvPr id="4" name="Text Placeholder 3">
            <a:extLst>
              <a:ext uri="{FF2B5EF4-FFF2-40B4-BE49-F238E27FC236}">
                <a16:creationId xmlns:a16="http://schemas.microsoft.com/office/drawing/2014/main" id="{18EFB89F-71D2-4CC6-B2E6-66185BA4000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21613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5911-6CE4-4764-BBF3-1011CB8382A2}"/>
              </a:ext>
            </a:extLst>
          </p:cNvPr>
          <p:cNvSpPr>
            <a:spLocks noGrp="1"/>
          </p:cNvSpPr>
          <p:nvPr>
            <p:ph type="title"/>
          </p:nvPr>
        </p:nvSpPr>
        <p:spPr/>
        <p:txBody>
          <a:bodyPr/>
          <a:lstStyle/>
          <a:p>
            <a:r>
              <a:rPr lang="en-US"/>
              <a:t>Facebook Own Posts Table | Oxford Fajar - 5 of 11</a:t>
            </a:r>
          </a:p>
        </p:txBody>
      </p:sp>
      <p:graphicFrame>
        <p:nvGraphicFramePr>
          <p:cNvPr id="5" name="Table Placeholder 4">
            <a:extLst>
              <a:ext uri="{FF2B5EF4-FFF2-40B4-BE49-F238E27FC236}">
                <a16:creationId xmlns:a16="http://schemas.microsoft.com/office/drawing/2014/main" id="{B222A170-5D9D-4B8D-B201-4C7F6006AA43}"/>
              </a:ext>
            </a:extLst>
          </p:cNvPr>
          <p:cNvGraphicFramePr>
            <a:graphicFrameLocks noGrp="1"/>
          </p:cNvGraphicFramePr>
          <p:nvPr>
            <p:ph type="tbl" sz="quarter" idx="13"/>
            <p:extLst>
              <p:ext uri="{D42A27DB-BD31-4B8C-83A1-F6EECF244321}">
                <p14:modId xmlns:p14="http://schemas.microsoft.com/office/powerpoint/2010/main" val="635682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02337082"/>
                    </a:ext>
                  </a:extLst>
                </a:gridCol>
                <a:gridCol w="740664">
                  <a:extLst>
                    <a:ext uri="{9D8B030D-6E8A-4147-A177-3AD203B41FA5}">
                      <a16:colId xmlns:a16="http://schemas.microsoft.com/office/drawing/2014/main" val="964126736"/>
                    </a:ext>
                  </a:extLst>
                </a:gridCol>
                <a:gridCol w="740664">
                  <a:extLst>
                    <a:ext uri="{9D8B030D-6E8A-4147-A177-3AD203B41FA5}">
                      <a16:colId xmlns:a16="http://schemas.microsoft.com/office/drawing/2014/main" val="4216023561"/>
                    </a:ext>
                  </a:extLst>
                </a:gridCol>
                <a:gridCol w="740664">
                  <a:extLst>
                    <a:ext uri="{9D8B030D-6E8A-4147-A177-3AD203B41FA5}">
                      <a16:colId xmlns:a16="http://schemas.microsoft.com/office/drawing/2014/main" val="1649870293"/>
                    </a:ext>
                  </a:extLst>
                </a:gridCol>
                <a:gridCol w="740664">
                  <a:extLst>
                    <a:ext uri="{9D8B030D-6E8A-4147-A177-3AD203B41FA5}">
                      <a16:colId xmlns:a16="http://schemas.microsoft.com/office/drawing/2014/main" val="63338015"/>
                    </a:ext>
                  </a:extLst>
                </a:gridCol>
                <a:gridCol w="740664">
                  <a:extLst>
                    <a:ext uri="{9D8B030D-6E8A-4147-A177-3AD203B41FA5}">
                      <a16:colId xmlns:a16="http://schemas.microsoft.com/office/drawing/2014/main" val="97644836"/>
                    </a:ext>
                  </a:extLst>
                </a:gridCol>
                <a:gridCol w="740664">
                  <a:extLst>
                    <a:ext uri="{9D8B030D-6E8A-4147-A177-3AD203B41FA5}">
                      <a16:colId xmlns:a16="http://schemas.microsoft.com/office/drawing/2014/main" val="1856384746"/>
                    </a:ext>
                  </a:extLst>
                </a:gridCol>
                <a:gridCol w="740664">
                  <a:extLst>
                    <a:ext uri="{9D8B030D-6E8A-4147-A177-3AD203B41FA5}">
                      <a16:colId xmlns:a16="http://schemas.microsoft.com/office/drawing/2014/main" val="2825423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794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- 2020-06-19 12:32:58</a:t>
                      </a:r>
                      <a:r>
                        <a:rPr kumimoji="0" lang="en-US" sz="1000" b="0" i="0" u="none" strike="noStrike" kern="1200" cap="none" spc="0" normalizeH="0" baseline="0" noProof="0">
                          <a:ln>
                            <a:noFill/>
                          </a:ln>
                          <a:solidFill>
                            <a:prstClr val="black"/>
                          </a:solidFill>
                          <a:effectLst/>
                          <a:uLnTx/>
                          <a:uFillTx/>
                          <a:latin typeface="+mn-lt"/>
                          <a:ea typeface="+mn-ea"/>
                          <a:cs typeface="+mn-cs"/>
                        </a:rPr>
                        <a:t>
 Peribahasa ini sering digunakan dalam perbualan tentang penjimatan wang, kemajuan dan sebagainya. Dapatkah anda teka peribahasa ini?
Nyatakan jawapan anda di ruang komen!
-
This idiom is often used in conversations about money-saving, progresses and more. Any idea what it is?
Comment your answer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52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- 2020-06-19 11:45:41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455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- 2020-06-17 14:14:51</a:t>
                      </a:r>
                      <a:r>
                        <a:rPr kumimoji="0" lang="en-US" sz="1000" b="0" i="0" u="none" strike="noStrike" kern="1200" cap="none" spc="0" normalizeH="0" baseline="0" noProof="0">
                          <a:ln>
                            <a:noFill/>
                          </a:ln>
                          <a:solidFill>
                            <a:prstClr val="black"/>
                          </a:solidFill>
                          <a:effectLst/>
                          <a:uLnTx/>
                          <a:uFillTx/>
                          <a:latin typeface="+mn-lt"/>
                          <a:ea typeface="+mn-ea"/>
                          <a:cs typeface="+mn-cs"/>
                        </a:rPr>
                        <a:t>
 Get the ALL-NEW Ace Ahead MUET to help guide you in your English language proficiency! The comprehensive coursebook is written based on the latest MUET syllabus.
Click here: https://bit.ly/2WVgr47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9388646"/>
                  </a:ext>
                </a:extLst>
              </a:tr>
            </a:tbl>
          </a:graphicData>
        </a:graphic>
      </p:graphicFrame>
      <p:sp>
        <p:nvSpPr>
          <p:cNvPr id="4" name="Text Placeholder 3">
            <a:extLst>
              <a:ext uri="{FF2B5EF4-FFF2-40B4-BE49-F238E27FC236}">
                <a16:creationId xmlns:a16="http://schemas.microsoft.com/office/drawing/2014/main" id="{63B7A030-49BC-4D40-9B05-AD3B9384D69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46309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AF502-D229-4990-A9C2-D618ECFF1374}"/>
              </a:ext>
            </a:extLst>
          </p:cNvPr>
          <p:cNvSpPr>
            <a:spLocks noGrp="1"/>
          </p:cNvSpPr>
          <p:nvPr>
            <p:ph type="title"/>
          </p:nvPr>
        </p:nvSpPr>
        <p:spPr/>
        <p:txBody>
          <a:bodyPr/>
          <a:lstStyle/>
          <a:p>
            <a:r>
              <a:rPr lang="en-US"/>
              <a:t>Facebook Own Posts Table | Oxford Fajar - 6 of 11</a:t>
            </a:r>
          </a:p>
        </p:txBody>
      </p:sp>
      <p:graphicFrame>
        <p:nvGraphicFramePr>
          <p:cNvPr id="5" name="Table Placeholder 4">
            <a:extLst>
              <a:ext uri="{FF2B5EF4-FFF2-40B4-BE49-F238E27FC236}">
                <a16:creationId xmlns:a16="http://schemas.microsoft.com/office/drawing/2014/main" id="{6E377A0D-687B-4720-BE08-792022C9AC07}"/>
              </a:ext>
            </a:extLst>
          </p:cNvPr>
          <p:cNvGraphicFramePr>
            <a:graphicFrameLocks noGrp="1"/>
          </p:cNvGraphicFramePr>
          <p:nvPr>
            <p:ph type="tbl" sz="quarter" idx="13"/>
            <p:extLst>
              <p:ext uri="{D42A27DB-BD31-4B8C-83A1-F6EECF244321}">
                <p14:modId xmlns:p14="http://schemas.microsoft.com/office/powerpoint/2010/main" val="368786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52405980"/>
                    </a:ext>
                  </a:extLst>
                </a:gridCol>
                <a:gridCol w="740664">
                  <a:extLst>
                    <a:ext uri="{9D8B030D-6E8A-4147-A177-3AD203B41FA5}">
                      <a16:colId xmlns:a16="http://schemas.microsoft.com/office/drawing/2014/main" val="3104423751"/>
                    </a:ext>
                  </a:extLst>
                </a:gridCol>
                <a:gridCol w="740664">
                  <a:extLst>
                    <a:ext uri="{9D8B030D-6E8A-4147-A177-3AD203B41FA5}">
                      <a16:colId xmlns:a16="http://schemas.microsoft.com/office/drawing/2014/main" val="1115817707"/>
                    </a:ext>
                  </a:extLst>
                </a:gridCol>
                <a:gridCol w="740664">
                  <a:extLst>
                    <a:ext uri="{9D8B030D-6E8A-4147-A177-3AD203B41FA5}">
                      <a16:colId xmlns:a16="http://schemas.microsoft.com/office/drawing/2014/main" val="2198102502"/>
                    </a:ext>
                  </a:extLst>
                </a:gridCol>
                <a:gridCol w="740664">
                  <a:extLst>
                    <a:ext uri="{9D8B030D-6E8A-4147-A177-3AD203B41FA5}">
                      <a16:colId xmlns:a16="http://schemas.microsoft.com/office/drawing/2014/main" val="1974505819"/>
                    </a:ext>
                  </a:extLst>
                </a:gridCol>
                <a:gridCol w="740664">
                  <a:extLst>
                    <a:ext uri="{9D8B030D-6E8A-4147-A177-3AD203B41FA5}">
                      <a16:colId xmlns:a16="http://schemas.microsoft.com/office/drawing/2014/main" val="973973960"/>
                    </a:ext>
                  </a:extLst>
                </a:gridCol>
                <a:gridCol w="740664">
                  <a:extLst>
                    <a:ext uri="{9D8B030D-6E8A-4147-A177-3AD203B41FA5}">
                      <a16:colId xmlns:a16="http://schemas.microsoft.com/office/drawing/2014/main" val="3940393124"/>
                    </a:ext>
                  </a:extLst>
                </a:gridCol>
                <a:gridCol w="740664">
                  <a:extLst>
                    <a:ext uri="{9D8B030D-6E8A-4147-A177-3AD203B41FA5}">
                      <a16:colId xmlns:a16="http://schemas.microsoft.com/office/drawing/2014/main" val="156323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835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- 2020-06-15 12:50:32</a:t>
                      </a:r>
                      <a:r>
                        <a:rPr kumimoji="0" lang="en-US" sz="1000" b="0" i="0" u="none" strike="noStrike" kern="1200" cap="none" spc="0" normalizeH="0" baseline="0" noProof="0">
                          <a:ln>
                            <a:noFill/>
                          </a:ln>
                          <a:solidFill>
                            <a:prstClr val="black"/>
                          </a:solidFill>
                          <a:effectLst/>
                          <a:uLnTx/>
                          <a:uFillTx/>
                          <a:latin typeface="+mn-lt"/>
                          <a:ea typeface="+mn-ea"/>
                          <a:cs typeface="+mn-cs"/>
                        </a:rPr>
                        <a:t>
 Is your young child not taking learning from home well? Here’s how you can enhance the learning from home experience:
- Designate one or two areas for learning. Place a blackboard on the wall to give a real feel to your learning space. 
- Have your kids pack up their materials in a basket and make them put away their books once learning time is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686262"/>
                  </a:ext>
                </a:extLst>
              </a:tr>
            </a:tbl>
          </a:graphicData>
        </a:graphic>
      </p:graphicFrame>
      <p:sp>
        <p:nvSpPr>
          <p:cNvPr id="4" name="Text Placeholder 3">
            <a:extLst>
              <a:ext uri="{FF2B5EF4-FFF2-40B4-BE49-F238E27FC236}">
                <a16:creationId xmlns:a16="http://schemas.microsoft.com/office/drawing/2014/main" id="{C1228DBA-2558-4BB1-BE08-A6682ABE504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76896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54E2-E41E-42CA-8030-74DD33098F9D}"/>
              </a:ext>
            </a:extLst>
          </p:cNvPr>
          <p:cNvSpPr>
            <a:spLocks noGrp="1"/>
          </p:cNvSpPr>
          <p:nvPr>
            <p:ph type="title"/>
          </p:nvPr>
        </p:nvSpPr>
        <p:spPr/>
        <p:txBody>
          <a:bodyPr/>
          <a:lstStyle/>
          <a:p>
            <a:r>
              <a:rPr lang="en-US"/>
              <a:t>Facebook Own Posts Table | Oxford Fajar - 7 of 11</a:t>
            </a:r>
          </a:p>
        </p:txBody>
      </p:sp>
      <p:graphicFrame>
        <p:nvGraphicFramePr>
          <p:cNvPr id="5" name="Table Placeholder 4">
            <a:extLst>
              <a:ext uri="{FF2B5EF4-FFF2-40B4-BE49-F238E27FC236}">
                <a16:creationId xmlns:a16="http://schemas.microsoft.com/office/drawing/2014/main" id="{C9898480-F4FF-4E46-A15A-DBE94C9628AF}"/>
              </a:ext>
            </a:extLst>
          </p:cNvPr>
          <p:cNvGraphicFramePr>
            <a:graphicFrameLocks noGrp="1"/>
          </p:cNvGraphicFramePr>
          <p:nvPr>
            <p:ph type="tbl" sz="quarter" idx="13"/>
            <p:extLst>
              <p:ext uri="{D42A27DB-BD31-4B8C-83A1-F6EECF244321}">
                <p14:modId xmlns:p14="http://schemas.microsoft.com/office/powerpoint/2010/main" val="261518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42529690"/>
                    </a:ext>
                  </a:extLst>
                </a:gridCol>
                <a:gridCol w="740664">
                  <a:extLst>
                    <a:ext uri="{9D8B030D-6E8A-4147-A177-3AD203B41FA5}">
                      <a16:colId xmlns:a16="http://schemas.microsoft.com/office/drawing/2014/main" val="3834275491"/>
                    </a:ext>
                  </a:extLst>
                </a:gridCol>
                <a:gridCol w="740664">
                  <a:extLst>
                    <a:ext uri="{9D8B030D-6E8A-4147-A177-3AD203B41FA5}">
                      <a16:colId xmlns:a16="http://schemas.microsoft.com/office/drawing/2014/main" val="1472912817"/>
                    </a:ext>
                  </a:extLst>
                </a:gridCol>
                <a:gridCol w="740664">
                  <a:extLst>
                    <a:ext uri="{9D8B030D-6E8A-4147-A177-3AD203B41FA5}">
                      <a16:colId xmlns:a16="http://schemas.microsoft.com/office/drawing/2014/main" val="3906764799"/>
                    </a:ext>
                  </a:extLst>
                </a:gridCol>
                <a:gridCol w="740664">
                  <a:extLst>
                    <a:ext uri="{9D8B030D-6E8A-4147-A177-3AD203B41FA5}">
                      <a16:colId xmlns:a16="http://schemas.microsoft.com/office/drawing/2014/main" val="408096588"/>
                    </a:ext>
                  </a:extLst>
                </a:gridCol>
                <a:gridCol w="740664">
                  <a:extLst>
                    <a:ext uri="{9D8B030D-6E8A-4147-A177-3AD203B41FA5}">
                      <a16:colId xmlns:a16="http://schemas.microsoft.com/office/drawing/2014/main" val="1877255525"/>
                    </a:ext>
                  </a:extLst>
                </a:gridCol>
                <a:gridCol w="740664">
                  <a:extLst>
                    <a:ext uri="{9D8B030D-6E8A-4147-A177-3AD203B41FA5}">
                      <a16:colId xmlns:a16="http://schemas.microsoft.com/office/drawing/2014/main" val="242543534"/>
                    </a:ext>
                  </a:extLst>
                </a:gridCol>
                <a:gridCol w="740664">
                  <a:extLst>
                    <a:ext uri="{9D8B030D-6E8A-4147-A177-3AD203B41FA5}">
                      <a16:colId xmlns:a16="http://schemas.microsoft.com/office/drawing/2014/main" val="94230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60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- 2020-06-12 17:04:41</a:t>
                      </a:r>
                      <a:r>
                        <a:rPr kumimoji="0" lang="en-US" sz="1000" b="0" i="0" u="none" strike="noStrike" kern="1200" cap="none" spc="0" normalizeH="0" baseline="0" noProof="0">
                          <a:ln>
                            <a:noFill/>
                          </a:ln>
                          <a:solidFill>
                            <a:prstClr val="black"/>
                          </a:solidFill>
                          <a:effectLst/>
                          <a:uLnTx/>
                          <a:uFillTx/>
                          <a:latin typeface="+mn-lt"/>
                          <a:ea typeface="+mn-ea"/>
                          <a:cs typeface="+mn-cs"/>
                        </a:rPr>
                        <a:t>
 Our sixth webinar is happening next Saturday! Visit our website now to register before spots run out!
The ongoing refugee crisis and globalisation of migration has brought a major change in teaching English. This often leads to frequent dilemmas faced by teachers in choosing the right teaching pedagogy and methodology to ensure optimum engagement for English as an Additional Language (EAL) students. 
In this webinar, we will be focusing on the multi-layered pedagogy and methods used in Australian EAL settings.
This webinar is open to teachers, educators and student teachers! 
Webinar 6: Multi-layered engagement for EAL learners. The Australian experience.
Date: 20 June 2020, Saturday 
Time: 10.30 AM
For more details and to register, please visit: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9114487"/>
                  </a:ext>
                </a:extLst>
              </a:tr>
            </a:tbl>
          </a:graphicData>
        </a:graphic>
      </p:graphicFrame>
      <p:sp>
        <p:nvSpPr>
          <p:cNvPr id="4" name="Text Placeholder 3">
            <a:extLst>
              <a:ext uri="{FF2B5EF4-FFF2-40B4-BE49-F238E27FC236}">
                <a16:creationId xmlns:a16="http://schemas.microsoft.com/office/drawing/2014/main" id="{12BD7CC2-BA22-4FE0-BDB0-8C4D2EFF009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95323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F7527-ACF4-410A-8668-82730ABCAD95}"/>
              </a:ext>
            </a:extLst>
          </p:cNvPr>
          <p:cNvSpPr>
            <a:spLocks noGrp="1"/>
          </p:cNvSpPr>
          <p:nvPr>
            <p:ph type="title"/>
          </p:nvPr>
        </p:nvSpPr>
        <p:spPr/>
        <p:txBody>
          <a:bodyPr/>
          <a:lstStyle/>
          <a:p>
            <a:r>
              <a:rPr lang="en-US"/>
              <a:t>Facebook Own Posts Table | Oxford Fajar - 8 of 11</a:t>
            </a:r>
          </a:p>
        </p:txBody>
      </p:sp>
      <p:graphicFrame>
        <p:nvGraphicFramePr>
          <p:cNvPr id="5" name="Table Placeholder 4">
            <a:extLst>
              <a:ext uri="{FF2B5EF4-FFF2-40B4-BE49-F238E27FC236}">
                <a16:creationId xmlns:a16="http://schemas.microsoft.com/office/drawing/2014/main" id="{14B63AEF-4532-48FE-BC20-636A7B3EC000}"/>
              </a:ext>
            </a:extLst>
          </p:cNvPr>
          <p:cNvGraphicFramePr>
            <a:graphicFrameLocks noGrp="1"/>
          </p:cNvGraphicFramePr>
          <p:nvPr>
            <p:ph type="tbl" sz="quarter" idx="13"/>
            <p:extLst>
              <p:ext uri="{D42A27DB-BD31-4B8C-83A1-F6EECF244321}">
                <p14:modId xmlns:p14="http://schemas.microsoft.com/office/powerpoint/2010/main" val="28928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61691739"/>
                    </a:ext>
                  </a:extLst>
                </a:gridCol>
                <a:gridCol w="740664">
                  <a:extLst>
                    <a:ext uri="{9D8B030D-6E8A-4147-A177-3AD203B41FA5}">
                      <a16:colId xmlns:a16="http://schemas.microsoft.com/office/drawing/2014/main" val="2057074196"/>
                    </a:ext>
                  </a:extLst>
                </a:gridCol>
                <a:gridCol w="740664">
                  <a:extLst>
                    <a:ext uri="{9D8B030D-6E8A-4147-A177-3AD203B41FA5}">
                      <a16:colId xmlns:a16="http://schemas.microsoft.com/office/drawing/2014/main" val="567718490"/>
                    </a:ext>
                  </a:extLst>
                </a:gridCol>
                <a:gridCol w="740664">
                  <a:extLst>
                    <a:ext uri="{9D8B030D-6E8A-4147-A177-3AD203B41FA5}">
                      <a16:colId xmlns:a16="http://schemas.microsoft.com/office/drawing/2014/main" val="3673380399"/>
                    </a:ext>
                  </a:extLst>
                </a:gridCol>
                <a:gridCol w="740664">
                  <a:extLst>
                    <a:ext uri="{9D8B030D-6E8A-4147-A177-3AD203B41FA5}">
                      <a16:colId xmlns:a16="http://schemas.microsoft.com/office/drawing/2014/main" val="1427105953"/>
                    </a:ext>
                  </a:extLst>
                </a:gridCol>
                <a:gridCol w="740664">
                  <a:extLst>
                    <a:ext uri="{9D8B030D-6E8A-4147-A177-3AD203B41FA5}">
                      <a16:colId xmlns:a16="http://schemas.microsoft.com/office/drawing/2014/main" val="565604601"/>
                    </a:ext>
                  </a:extLst>
                </a:gridCol>
                <a:gridCol w="740664">
                  <a:extLst>
                    <a:ext uri="{9D8B030D-6E8A-4147-A177-3AD203B41FA5}">
                      <a16:colId xmlns:a16="http://schemas.microsoft.com/office/drawing/2014/main" val="2852628842"/>
                    </a:ext>
                  </a:extLst>
                </a:gridCol>
                <a:gridCol w="740664">
                  <a:extLst>
                    <a:ext uri="{9D8B030D-6E8A-4147-A177-3AD203B41FA5}">
                      <a16:colId xmlns:a16="http://schemas.microsoft.com/office/drawing/2014/main" val="412387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484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- 2020-06-12 11:02:47</a:t>
                      </a:r>
                      <a:r>
                        <a:rPr kumimoji="0" lang="en-US" sz="1000" b="0" i="0" u="none" strike="noStrike" kern="1200" cap="none" spc="0" normalizeH="0" baseline="0" noProof="0">
                          <a:ln>
                            <a:noFill/>
                          </a:ln>
                          <a:solidFill>
                            <a:prstClr val="black"/>
                          </a:solidFill>
                          <a:effectLst/>
                          <a:uLnTx/>
                          <a:uFillTx/>
                          <a:latin typeface="+mn-lt"/>
                          <a:ea typeface="+mn-ea"/>
                          <a:cs typeface="+mn-cs"/>
                        </a:rPr>
                        <a:t>
 Are you a fan of having your notes in the palm of your hand? Here’s the right mobile app for you!
Download the Memory Booster Plus app and you’ll have access to an exam prep platform designed for you to revise, retain and recall key concepts!
Find out more here: https://bit.ly/2LokgJX
P/s: This app is free for download till 15 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961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- 2020-06-10 12:35:22</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digital learning? We have a great news for you! Our digital resources are now available for FREE until 15 June 2020 for both Primary and Secondary students and teachers!
Hurry, head to https://www.oxfordfajar.com.my/highlights/supporting-learning-at-home/61 to access them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9412088"/>
                  </a:ext>
                </a:extLst>
              </a:tr>
            </a:tbl>
          </a:graphicData>
        </a:graphic>
      </p:graphicFrame>
      <p:sp>
        <p:nvSpPr>
          <p:cNvPr id="4" name="Text Placeholder 3">
            <a:extLst>
              <a:ext uri="{FF2B5EF4-FFF2-40B4-BE49-F238E27FC236}">
                <a16:creationId xmlns:a16="http://schemas.microsoft.com/office/drawing/2014/main" id="{0EE8AC0A-EA0E-4C47-8594-25C82D30BFC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60486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131E-C01F-4AF6-A3AD-E35669FA5357}"/>
              </a:ext>
            </a:extLst>
          </p:cNvPr>
          <p:cNvSpPr>
            <a:spLocks noGrp="1"/>
          </p:cNvSpPr>
          <p:nvPr>
            <p:ph type="title"/>
          </p:nvPr>
        </p:nvSpPr>
        <p:spPr/>
        <p:txBody>
          <a:bodyPr/>
          <a:lstStyle/>
          <a:p>
            <a:r>
              <a:rPr lang="en-US"/>
              <a:t>Facebook Own Posts Table | Oxford Fajar - 9 of 11</a:t>
            </a:r>
          </a:p>
        </p:txBody>
      </p:sp>
      <p:graphicFrame>
        <p:nvGraphicFramePr>
          <p:cNvPr id="5" name="Table Placeholder 4">
            <a:extLst>
              <a:ext uri="{FF2B5EF4-FFF2-40B4-BE49-F238E27FC236}">
                <a16:creationId xmlns:a16="http://schemas.microsoft.com/office/drawing/2014/main" id="{EC3C992A-E6CF-4EB7-A678-BA70B4DD1958}"/>
              </a:ext>
            </a:extLst>
          </p:cNvPr>
          <p:cNvGraphicFramePr>
            <a:graphicFrameLocks noGrp="1"/>
          </p:cNvGraphicFramePr>
          <p:nvPr>
            <p:ph type="tbl" sz="quarter" idx="13"/>
            <p:extLst>
              <p:ext uri="{D42A27DB-BD31-4B8C-83A1-F6EECF244321}">
                <p14:modId xmlns:p14="http://schemas.microsoft.com/office/powerpoint/2010/main" val="3485157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82620619"/>
                    </a:ext>
                  </a:extLst>
                </a:gridCol>
                <a:gridCol w="740664">
                  <a:extLst>
                    <a:ext uri="{9D8B030D-6E8A-4147-A177-3AD203B41FA5}">
                      <a16:colId xmlns:a16="http://schemas.microsoft.com/office/drawing/2014/main" val="625115496"/>
                    </a:ext>
                  </a:extLst>
                </a:gridCol>
                <a:gridCol w="740664">
                  <a:extLst>
                    <a:ext uri="{9D8B030D-6E8A-4147-A177-3AD203B41FA5}">
                      <a16:colId xmlns:a16="http://schemas.microsoft.com/office/drawing/2014/main" val="3264985730"/>
                    </a:ext>
                  </a:extLst>
                </a:gridCol>
                <a:gridCol w="740664">
                  <a:extLst>
                    <a:ext uri="{9D8B030D-6E8A-4147-A177-3AD203B41FA5}">
                      <a16:colId xmlns:a16="http://schemas.microsoft.com/office/drawing/2014/main" val="1452792586"/>
                    </a:ext>
                  </a:extLst>
                </a:gridCol>
                <a:gridCol w="740664">
                  <a:extLst>
                    <a:ext uri="{9D8B030D-6E8A-4147-A177-3AD203B41FA5}">
                      <a16:colId xmlns:a16="http://schemas.microsoft.com/office/drawing/2014/main" val="524486046"/>
                    </a:ext>
                  </a:extLst>
                </a:gridCol>
                <a:gridCol w="740664">
                  <a:extLst>
                    <a:ext uri="{9D8B030D-6E8A-4147-A177-3AD203B41FA5}">
                      <a16:colId xmlns:a16="http://schemas.microsoft.com/office/drawing/2014/main" val="3136265562"/>
                    </a:ext>
                  </a:extLst>
                </a:gridCol>
                <a:gridCol w="740664">
                  <a:extLst>
                    <a:ext uri="{9D8B030D-6E8A-4147-A177-3AD203B41FA5}">
                      <a16:colId xmlns:a16="http://schemas.microsoft.com/office/drawing/2014/main" val="1505076811"/>
                    </a:ext>
                  </a:extLst>
                </a:gridCol>
                <a:gridCol w="740664">
                  <a:extLst>
                    <a:ext uri="{9D8B030D-6E8A-4147-A177-3AD203B41FA5}">
                      <a16:colId xmlns:a16="http://schemas.microsoft.com/office/drawing/2014/main" val="266586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51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- 2020-06-09 10:50:41</a:t>
                      </a:r>
                      <a:r>
                        <a:rPr kumimoji="0" lang="en-US" sz="1000" b="0" i="0" u="none" strike="noStrike" kern="1200" cap="none" spc="0" normalizeH="0" baseline="0" noProof="0">
                          <a:ln>
                            <a:noFill/>
                          </a:ln>
                          <a:solidFill>
                            <a:prstClr val="black"/>
                          </a:solidFill>
                          <a:effectLst/>
                          <a:uLnTx/>
                          <a:uFillTx/>
                          <a:latin typeface="+mn-lt"/>
                          <a:ea typeface="+mn-ea"/>
                          <a:cs typeface="+mn-cs"/>
                        </a:rPr>
                        <a:t>
 If you missed our recent webinar on "Enhancing English Language Teacher Quality through Professional Development," we are sharing the video here for you.  
In this webinar, we discussed the importance of professional development for teachers and how essential it is for teachers to continuously develop their professional knowledge, competencies, and skill sets to deliver high-quality English language teaching to 21st century students.  
Follow us on Facebook for upcoming webinar updates!
Check out the past webinar recordings here: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3048134"/>
                  </a:ext>
                </a:extLst>
              </a:tr>
            </a:tbl>
          </a:graphicData>
        </a:graphic>
      </p:graphicFrame>
      <p:sp>
        <p:nvSpPr>
          <p:cNvPr id="4" name="Text Placeholder 3">
            <a:extLst>
              <a:ext uri="{FF2B5EF4-FFF2-40B4-BE49-F238E27FC236}">
                <a16:creationId xmlns:a16="http://schemas.microsoft.com/office/drawing/2014/main" id="{EAEBD694-50C1-4ACB-B5E6-014B62A0004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63322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8BBF-487C-4D38-AB41-258B67096371}"/>
              </a:ext>
            </a:extLst>
          </p:cNvPr>
          <p:cNvSpPr>
            <a:spLocks noGrp="1"/>
          </p:cNvSpPr>
          <p:nvPr>
            <p:ph type="title"/>
          </p:nvPr>
        </p:nvSpPr>
        <p:spPr/>
        <p:txBody>
          <a:bodyPr/>
          <a:lstStyle/>
          <a:p>
            <a:r>
              <a:rPr lang="en-US"/>
              <a:t>Facebook Own Posts Table | Oxford Fajar - 10 of 11</a:t>
            </a:r>
          </a:p>
        </p:txBody>
      </p:sp>
      <p:graphicFrame>
        <p:nvGraphicFramePr>
          <p:cNvPr id="5" name="Table Placeholder 4">
            <a:extLst>
              <a:ext uri="{FF2B5EF4-FFF2-40B4-BE49-F238E27FC236}">
                <a16:creationId xmlns:a16="http://schemas.microsoft.com/office/drawing/2014/main" id="{4B627776-1EAB-4C13-A504-4C7CA97F5EF6}"/>
              </a:ext>
            </a:extLst>
          </p:cNvPr>
          <p:cNvGraphicFramePr>
            <a:graphicFrameLocks noGrp="1"/>
          </p:cNvGraphicFramePr>
          <p:nvPr>
            <p:ph type="tbl" sz="quarter" idx="13"/>
            <p:extLst>
              <p:ext uri="{D42A27DB-BD31-4B8C-83A1-F6EECF244321}">
                <p14:modId xmlns:p14="http://schemas.microsoft.com/office/powerpoint/2010/main" val="347973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74819148"/>
                    </a:ext>
                  </a:extLst>
                </a:gridCol>
                <a:gridCol w="740664">
                  <a:extLst>
                    <a:ext uri="{9D8B030D-6E8A-4147-A177-3AD203B41FA5}">
                      <a16:colId xmlns:a16="http://schemas.microsoft.com/office/drawing/2014/main" val="3542382861"/>
                    </a:ext>
                  </a:extLst>
                </a:gridCol>
                <a:gridCol w="740664">
                  <a:extLst>
                    <a:ext uri="{9D8B030D-6E8A-4147-A177-3AD203B41FA5}">
                      <a16:colId xmlns:a16="http://schemas.microsoft.com/office/drawing/2014/main" val="1840921550"/>
                    </a:ext>
                  </a:extLst>
                </a:gridCol>
                <a:gridCol w="740664">
                  <a:extLst>
                    <a:ext uri="{9D8B030D-6E8A-4147-A177-3AD203B41FA5}">
                      <a16:colId xmlns:a16="http://schemas.microsoft.com/office/drawing/2014/main" val="1864823599"/>
                    </a:ext>
                  </a:extLst>
                </a:gridCol>
                <a:gridCol w="740664">
                  <a:extLst>
                    <a:ext uri="{9D8B030D-6E8A-4147-A177-3AD203B41FA5}">
                      <a16:colId xmlns:a16="http://schemas.microsoft.com/office/drawing/2014/main" val="1754306742"/>
                    </a:ext>
                  </a:extLst>
                </a:gridCol>
                <a:gridCol w="740664">
                  <a:extLst>
                    <a:ext uri="{9D8B030D-6E8A-4147-A177-3AD203B41FA5}">
                      <a16:colId xmlns:a16="http://schemas.microsoft.com/office/drawing/2014/main" val="632141252"/>
                    </a:ext>
                  </a:extLst>
                </a:gridCol>
                <a:gridCol w="740664">
                  <a:extLst>
                    <a:ext uri="{9D8B030D-6E8A-4147-A177-3AD203B41FA5}">
                      <a16:colId xmlns:a16="http://schemas.microsoft.com/office/drawing/2014/main" val="3997331585"/>
                    </a:ext>
                  </a:extLst>
                </a:gridCol>
                <a:gridCol w="740664">
                  <a:extLst>
                    <a:ext uri="{9D8B030D-6E8A-4147-A177-3AD203B41FA5}">
                      <a16:colId xmlns:a16="http://schemas.microsoft.com/office/drawing/2014/main" val="176015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32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- 2020-06-08 12:19:36</a:t>
                      </a:r>
                      <a:r>
                        <a:rPr kumimoji="0" lang="en-US" sz="1000" b="0" i="0" u="none" strike="noStrike" kern="1200" cap="none" spc="0" normalizeH="0" baseline="0" noProof="0">
                          <a:ln>
                            <a:noFill/>
                          </a:ln>
                          <a:solidFill>
                            <a:prstClr val="black"/>
                          </a:solidFill>
                          <a:effectLst/>
                          <a:uLnTx/>
                          <a:uFillTx/>
                          <a:latin typeface="+mn-lt"/>
                          <a:ea typeface="+mn-ea"/>
                          <a:cs typeface="+mn-cs"/>
                        </a:rPr>
                        <a:t>
 The ongoing pandemic has affected us all globally. To overcome this challenge, we can assess how we can deal with this pandemic.
Head to  https://bit.ly/3cwizFX  to learn more about the terms isolation, quarantine, cordon sanitaire, shelter in place and physical distancing!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304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- 2020-06-04 18:30:35</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remind everyone who has registered for our Webinar 4 for tomorrow Friday, June 5, our timing has been changed to 2:30 pm instead of 10:30 am. 
Webinar 4: Enhancing English Language Teacher Quality through Professional Development.
Date: 5 June 2020, Friday
Time: 2:30 PM
Looking forward to a fruitful 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0473644"/>
                  </a:ext>
                </a:extLst>
              </a:tr>
            </a:tbl>
          </a:graphicData>
        </a:graphic>
      </p:graphicFrame>
      <p:sp>
        <p:nvSpPr>
          <p:cNvPr id="4" name="Text Placeholder 3">
            <a:extLst>
              <a:ext uri="{FF2B5EF4-FFF2-40B4-BE49-F238E27FC236}">
                <a16:creationId xmlns:a16="http://schemas.microsoft.com/office/drawing/2014/main" id="{2EB1B2EA-CC9A-470E-8D76-F1781E008BE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18154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56A2-E425-4CF4-AB7E-31824866D059}"/>
              </a:ext>
            </a:extLst>
          </p:cNvPr>
          <p:cNvSpPr>
            <a:spLocks noGrp="1"/>
          </p:cNvSpPr>
          <p:nvPr>
            <p:ph type="title"/>
          </p:nvPr>
        </p:nvSpPr>
        <p:spPr/>
        <p:txBody>
          <a:bodyPr/>
          <a:lstStyle/>
          <a:p>
            <a:r>
              <a:rPr lang="en-US"/>
              <a:t>Facebook Own Posts Table | Oxford Fajar - 11 of 11</a:t>
            </a:r>
          </a:p>
        </p:txBody>
      </p:sp>
      <p:graphicFrame>
        <p:nvGraphicFramePr>
          <p:cNvPr id="5" name="Table Placeholder 4">
            <a:extLst>
              <a:ext uri="{FF2B5EF4-FFF2-40B4-BE49-F238E27FC236}">
                <a16:creationId xmlns:a16="http://schemas.microsoft.com/office/drawing/2014/main" id="{A6FD91F2-0A13-4728-8F10-6AD520DF11D1}"/>
              </a:ext>
            </a:extLst>
          </p:cNvPr>
          <p:cNvGraphicFramePr>
            <a:graphicFrameLocks noGrp="1"/>
          </p:cNvGraphicFramePr>
          <p:nvPr>
            <p:ph type="tbl" sz="quarter" idx="13"/>
            <p:extLst>
              <p:ext uri="{D42A27DB-BD31-4B8C-83A1-F6EECF244321}">
                <p14:modId xmlns:p14="http://schemas.microsoft.com/office/powerpoint/2010/main" val="276056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98175047"/>
                    </a:ext>
                  </a:extLst>
                </a:gridCol>
                <a:gridCol w="740664">
                  <a:extLst>
                    <a:ext uri="{9D8B030D-6E8A-4147-A177-3AD203B41FA5}">
                      <a16:colId xmlns:a16="http://schemas.microsoft.com/office/drawing/2014/main" val="1016819271"/>
                    </a:ext>
                  </a:extLst>
                </a:gridCol>
                <a:gridCol w="740664">
                  <a:extLst>
                    <a:ext uri="{9D8B030D-6E8A-4147-A177-3AD203B41FA5}">
                      <a16:colId xmlns:a16="http://schemas.microsoft.com/office/drawing/2014/main" val="2465296603"/>
                    </a:ext>
                  </a:extLst>
                </a:gridCol>
                <a:gridCol w="740664">
                  <a:extLst>
                    <a:ext uri="{9D8B030D-6E8A-4147-A177-3AD203B41FA5}">
                      <a16:colId xmlns:a16="http://schemas.microsoft.com/office/drawing/2014/main" val="3231003306"/>
                    </a:ext>
                  </a:extLst>
                </a:gridCol>
                <a:gridCol w="740664">
                  <a:extLst>
                    <a:ext uri="{9D8B030D-6E8A-4147-A177-3AD203B41FA5}">
                      <a16:colId xmlns:a16="http://schemas.microsoft.com/office/drawing/2014/main" val="2298456037"/>
                    </a:ext>
                  </a:extLst>
                </a:gridCol>
                <a:gridCol w="740664">
                  <a:extLst>
                    <a:ext uri="{9D8B030D-6E8A-4147-A177-3AD203B41FA5}">
                      <a16:colId xmlns:a16="http://schemas.microsoft.com/office/drawing/2014/main" val="118525071"/>
                    </a:ext>
                  </a:extLst>
                </a:gridCol>
                <a:gridCol w="740664">
                  <a:extLst>
                    <a:ext uri="{9D8B030D-6E8A-4147-A177-3AD203B41FA5}">
                      <a16:colId xmlns:a16="http://schemas.microsoft.com/office/drawing/2014/main" val="767400427"/>
                    </a:ext>
                  </a:extLst>
                </a:gridCol>
                <a:gridCol w="740664">
                  <a:extLst>
                    <a:ext uri="{9D8B030D-6E8A-4147-A177-3AD203B41FA5}">
                      <a16:colId xmlns:a16="http://schemas.microsoft.com/office/drawing/2014/main" val="174380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149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- 2020-06-02 03:17:12</a:t>
                      </a:r>
                      <a:r>
                        <a:rPr kumimoji="0" lang="en-US" sz="1000" b="0" i="0" u="none" strike="noStrike" kern="1200" cap="none" spc="0" normalizeH="0" baseline="0" noProof="0">
                          <a:ln>
                            <a:noFill/>
                          </a:ln>
                          <a:solidFill>
                            <a:prstClr val="black"/>
                          </a:solidFill>
                          <a:effectLst/>
                          <a:uLnTx/>
                          <a:uFillTx/>
                          <a:latin typeface="+mn-lt"/>
                          <a:ea typeface="+mn-ea"/>
                          <a:cs typeface="+mn-cs"/>
                        </a:rPr>
                        <a:t>
 "Thank God It's Monday!" Mondays don't always have to be blue, it's how we perceive it. On this first day of the week, let's set new goals and start afresh!
Read up more about the day here: https://www.daysoftheyear.com/days/thank-god-its-monday-day/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6291081"/>
                  </a:ext>
                </a:extLst>
              </a:tr>
            </a:tbl>
          </a:graphicData>
        </a:graphic>
      </p:graphicFrame>
      <p:sp>
        <p:nvSpPr>
          <p:cNvPr id="4" name="Text Placeholder 3">
            <a:extLst>
              <a:ext uri="{FF2B5EF4-FFF2-40B4-BE49-F238E27FC236}">
                <a16:creationId xmlns:a16="http://schemas.microsoft.com/office/drawing/2014/main" id="{4D874D86-3CB4-4EF2-8FC6-6AC6213EA2B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42118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5B0E-C60C-41FB-872A-EBF8E6113CB7}"/>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CFDDC29B-D9B1-42BA-B9AF-A1045005CAD3}"/>
              </a:ext>
            </a:extLst>
          </p:cNvPr>
          <p:cNvGraphicFramePr>
            <a:graphicFrameLocks noGrp="1"/>
          </p:cNvGraphicFramePr>
          <p:nvPr>
            <p:ph type="chart" sz="quarter" idx="13"/>
            <p:extLst>
              <p:ext uri="{D42A27DB-BD31-4B8C-83A1-F6EECF244321}">
                <p14:modId xmlns:p14="http://schemas.microsoft.com/office/powerpoint/2010/main" val="718698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2932E4-64CB-46F3-AD2E-D5E3DA8E21FE}"/>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AFCC9F9B-7E1A-418A-9BCF-D1368C346F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792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D2B4-49D5-4D4C-8841-F702B10F1A11}"/>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6E3C2561-5DF7-4B3C-A53E-C53D3BD67CFB}"/>
              </a:ext>
            </a:extLst>
          </p:cNvPr>
          <p:cNvGraphicFramePr>
            <a:graphicFrameLocks noGrp="1"/>
          </p:cNvGraphicFramePr>
          <p:nvPr>
            <p:ph type="chart" sz="quarter" idx="13"/>
            <p:extLst>
              <p:ext uri="{D42A27DB-BD31-4B8C-83A1-F6EECF244321}">
                <p14:modId xmlns:p14="http://schemas.microsoft.com/office/powerpoint/2010/main" val="329768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7F2E8-5146-4CEC-A887-A40D9F1949C5}"/>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509ADC04-E2D5-42FF-BDD9-BBA64A0EF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8768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1015</Words>
  <Application>Microsoft Office PowerPoint</Application>
  <PresentationFormat>On-screen Show (4:3)</PresentationFormat>
  <Paragraphs>458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Total Engagements over Time (monthly) | Oxford Fajar</vt:lpstr>
      <vt:lpstr>Facebook Own Posts Table | Oxford Fajar - 1 of 11</vt:lpstr>
      <vt:lpstr>Facebook Own Posts Table | Oxford Fajar - 2 of 11</vt:lpstr>
      <vt:lpstr>Facebook Own Posts Table | Oxford Fajar - 3 of 11</vt:lpstr>
      <vt:lpstr>Facebook Own Posts Table | Oxford Fajar - 4 of 11</vt:lpstr>
      <vt:lpstr>Facebook Own Posts Table | Oxford Fajar - 5 of 11</vt:lpstr>
      <vt:lpstr>Facebook Own Posts Table | Oxford Fajar - 6 of 11</vt:lpstr>
      <vt:lpstr>Facebook Own Posts Table | Oxford Fajar - 7 of 11</vt:lpstr>
      <vt:lpstr>Facebook Own Posts Table | Oxford Fajar - 8 of 11</vt:lpstr>
      <vt:lpstr>Facebook Own Posts Table | Oxford Fajar - 9 of 11</vt:lpstr>
      <vt:lpstr>Facebook Own Posts Table | Oxford Fajar - 10 of 11</vt:lpstr>
      <vt:lpstr>Facebook Own Posts Table | Oxford Fajar - 11 of 11</vt:lpstr>
      <vt:lpstr>Facebook Custom Reach (Collumn Chart) | Oxford Fajar</vt:lpstr>
      <vt:lpstr>Facebook Total Engagements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2020-07-21T04:17:19Z</dcterms:created>
  <dcterms:modified xsi:type="dcterms:W3CDTF">2020-07-21T04:18:01Z</dcterms:modified>
</cp:coreProperties>
</file>