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9F2C7-54C6-401F-A1D8-2A29764DFC5D}"/>
              </a:ext>
            </a:extLst>
          </p:cNvPr>
          <p:cNvSpPr>
            <a:spLocks noGrp="1"/>
          </p:cNvSpPr>
          <p:nvPr>
            <p:ph type="title"/>
          </p:nvPr>
        </p:nvSpPr>
        <p:spPr/>
        <p:txBody>
          <a:bodyPr/>
          <a:lstStyle/>
          <a:p>
            <a:r>
              <a:rPr lang="en-US"/>
              <a:t>Instagram Posts Table | sothysmalaysia - 1 of 7</a:t>
            </a:r>
          </a:p>
        </p:txBody>
      </p:sp>
      <p:graphicFrame>
        <p:nvGraphicFramePr>
          <p:cNvPr id="5" name="Table Placeholder 4">
            <a:extLst>
              <a:ext uri="{FF2B5EF4-FFF2-40B4-BE49-F238E27FC236}">
                <a16:creationId xmlns:a16="http://schemas.microsoft.com/office/drawing/2014/main" id="{28C8E6B1-86A9-4F66-AFF0-188E8AD1511E}"/>
              </a:ext>
            </a:extLst>
          </p:cNvPr>
          <p:cNvGraphicFramePr>
            <a:graphicFrameLocks noGrp="1"/>
          </p:cNvGraphicFramePr>
          <p:nvPr>
            <p:ph type="tbl" sz="quarter" idx="13"/>
            <p:extLst>
              <p:ext uri="{D42A27DB-BD31-4B8C-83A1-F6EECF244321}">
                <p14:modId xmlns:p14="http://schemas.microsoft.com/office/powerpoint/2010/main" val="809434316"/>
              </p:ext>
            </p:extLst>
          </p:nvPr>
        </p:nvGraphicFramePr>
        <p:xfrm>
          <a:off x="457200" y="1731963"/>
          <a:ext cx="8147304" cy="39624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0198667"/>
                    </a:ext>
                  </a:extLst>
                </a:gridCol>
                <a:gridCol w="1810512">
                  <a:extLst>
                    <a:ext uri="{9D8B030D-6E8A-4147-A177-3AD203B41FA5}">
                      <a16:colId xmlns:a16="http://schemas.microsoft.com/office/drawing/2014/main" val="2677200565"/>
                    </a:ext>
                  </a:extLst>
                </a:gridCol>
                <a:gridCol w="822960">
                  <a:extLst>
                    <a:ext uri="{9D8B030D-6E8A-4147-A177-3AD203B41FA5}">
                      <a16:colId xmlns:a16="http://schemas.microsoft.com/office/drawing/2014/main" val="963066205"/>
                    </a:ext>
                  </a:extLst>
                </a:gridCol>
                <a:gridCol w="822960">
                  <a:extLst>
                    <a:ext uri="{9D8B030D-6E8A-4147-A177-3AD203B41FA5}">
                      <a16:colId xmlns:a16="http://schemas.microsoft.com/office/drawing/2014/main" val="2419302096"/>
                    </a:ext>
                  </a:extLst>
                </a:gridCol>
                <a:gridCol w="822960">
                  <a:extLst>
                    <a:ext uri="{9D8B030D-6E8A-4147-A177-3AD203B41FA5}">
                      <a16:colId xmlns:a16="http://schemas.microsoft.com/office/drawing/2014/main" val="3008010384"/>
                    </a:ext>
                  </a:extLst>
                </a:gridCol>
                <a:gridCol w="822960">
                  <a:extLst>
                    <a:ext uri="{9D8B030D-6E8A-4147-A177-3AD203B41FA5}">
                      <a16:colId xmlns:a16="http://schemas.microsoft.com/office/drawing/2014/main" val="2157370164"/>
                    </a:ext>
                  </a:extLst>
                </a:gridCol>
                <a:gridCol w="822960">
                  <a:extLst>
                    <a:ext uri="{9D8B030D-6E8A-4147-A177-3AD203B41FA5}">
                      <a16:colId xmlns:a16="http://schemas.microsoft.com/office/drawing/2014/main" val="3863775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7910064"/>
                  </a:ext>
                </a:extLst>
              </a:tr>
            </a:tbl>
          </a:graphicData>
        </a:graphic>
      </p:graphicFrame>
      <p:sp>
        <p:nvSpPr>
          <p:cNvPr id="4" name="Text Placeholder 3">
            <a:extLst>
              <a:ext uri="{FF2B5EF4-FFF2-40B4-BE49-F238E27FC236}">
                <a16:creationId xmlns:a16="http://schemas.microsoft.com/office/drawing/2014/main" id="{EFFC95F8-5140-468F-BAA8-1042511B2F99}"/>
              </a:ext>
            </a:extLst>
          </p:cNvPr>
          <p:cNvSpPr>
            <a:spLocks noGrp="1"/>
          </p:cNvSpPr>
          <p:nvPr>
            <p:ph type="body" sz="quarter" idx="14"/>
          </p:nvPr>
        </p:nvSpPr>
        <p:spPr/>
        <p:txBody>
          <a:bodyPr/>
          <a:lstStyle/>
          <a:p>
            <a:r>
              <a:rPr lang="en-US"/>
              <a:t>06/01/2020 - 06/07/2020</a:t>
            </a:r>
          </a:p>
        </p:txBody>
      </p:sp>
    </p:spTree>
    <p:extLst>
      <p:ext uri="{BB962C8B-B14F-4D97-AF65-F5344CB8AC3E}">
        <p14:creationId xmlns:p14="http://schemas.microsoft.com/office/powerpoint/2010/main" val="2172065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63BF-4E9D-4FBD-886E-BE5DA01E3EB2}"/>
              </a:ext>
            </a:extLst>
          </p:cNvPr>
          <p:cNvSpPr>
            <a:spLocks noGrp="1"/>
          </p:cNvSpPr>
          <p:nvPr>
            <p:ph type="title"/>
          </p:nvPr>
        </p:nvSpPr>
        <p:spPr/>
        <p:txBody>
          <a:bodyPr/>
          <a:lstStyle/>
          <a:p>
            <a:r>
              <a:rPr lang="en-US"/>
              <a:t>Instagram Posts Table | sothysmalaysia - 2 of 7</a:t>
            </a:r>
          </a:p>
        </p:txBody>
      </p:sp>
      <p:graphicFrame>
        <p:nvGraphicFramePr>
          <p:cNvPr id="5" name="Table Placeholder 4">
            <a:extLst>
              <a:ext uri="{FF2B5EF4-FFF2-40B4-BE49-F238E27FC236}">
                <a16:creationId xmlns:a16="http://schemas.microsoft.com/office/drawing/2014/main" id="{12A71ECB-C75D-4357-AB56-444BC926047D}"/>
              </a:ext>
            </a:extLst>
          </p:cNvPr>
          <p:cNvGraphicFramePr>
            <a:graphicFrameLocks noGrp="1"/>
          </p:cNvGraphicFramePr>
          <p:nvPr>
            <p:ph type="tbl" sz="quarter" idx="13"/>
            <p:extLst>
              <p:ext uri="{D42A27DB-BD31-4B8C-83A1-F6EECF244321}">
                <p14:modId xmlns:p14="http://schemas.microsoft.com/office/powerpoint/2010/main" val="3485458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5400873"/>
                    </a:ext>
                  </a:extLst>
                </a:gridCol>
                <a:gridCol w="1810512">
                  <a:extLst>
                    <a:ext uri="{9D8B030D-6E8A-4147-A177-3AD203B41FA5}">
                      <a16:colId xmlns:a16="http://schemas.microsoft.com/office/drawing/2014/main" val="718700540"/>
                    </a:ext>
                  </a:extLst>
                </a:gridCol>
                <a:gridCol w="822960">
                  <a:extLst>
                    <a:ext uri="{9D8B030D-6E8A-4147-A177-3AD203B41FA5}">
                      <a16:colId xmlns:a16="http://schemas.microsoft.com/office/drawing/2014/main" val="1217565140"/>
                    </a:ext>
                  </a:extLst>
                </a:gridCol>
                <a:gridCol w="822960">
                  <a:extLst>
                    <a:ext uri="{9D8B030D-6E8A-4147-A177-3AD203B41FA5}">
                      <a16:colId xmlns:a16="http://schemas.microsoft.com/office/drawing/2014/main" val="3881901857"/>
                    </a:ext>
                  </a:extLst>
                </a:gridCol>
                <a:gridCol w="822960">
                  <a:extLst>
                    <a:ext uri="{9D8B030D-6E8A-4147-A177-3AD203B41FA5}">
                      <a16:colId xmlns:a16="http://schemas.microsoft.com/office/drawing/2014/main" val="2112703995"/>
                    </a:ext>
                  </a:extLst>
                </a:gridCol>
                <a:gridCol w="822960">
                  <a:extLst>
                    <a:ext uri="{9D8B030D-6E8A-4147-A177-3AD203B41FA5}">
                      <a16:colId xmlns:a16="http://schemas.microsoft.com/office/drawing/2014/main" val="1474046748"/>
                    </a:ext>
                  </a:extLst>
                </a:gridCol>
                <a:gridCol w="822960">
                  <a:extLst>
                    <a:ext uri="{9D8B030D-6E8A-4147-A177-3AD203B41FA5}">
                      <a16:colId xmlns:a16="http://schemas.microsoft.com/office/drawing/2014/main" val="4101037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80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- 2020-06-05 10:00:43</a:t>
                      </a:r>
                      <a:r>
                        <a:rPr kumimoji="0" lang="en-US" sz="1000" b="0" i="0" u="none" strike="noStrike" kern="1200" cap="none" spc="0" normalizeH="0" baseline="0" noProof="0">
                          <a:ln>
                            <a:noFill/>
                          </a:ln>
                          <a:solidFill>
                            <a:prstClr val="black"/>
                          </a:solidFill>
                          <a:effectLst/>
                          <a:uLnTx/>
                          <a:uFillTx/>
                          <a:latin typeface="+mn-lt"/>
                          <a:ea typeface="+mn-ea"/>
                          <a:cs typeface="+mn-cs"/>
                        </a:rPr>
                        <a:t>
 New at SOTHYS Malaysia, good news for those who suffer from oily skin and large pores. ⁠
⁠
This purifying and mattifying cream mask for combination to oily skin contains two types of clay and is effective and gentle on both impurities and areas prone to shine. ⁠
⁠
The RESULTS: ⁠
✅The skin is immediately more matte. ⁠
✅The appearance of imperfections, such as small spots, is improved. ⁠
✅The pores appear unclogged and tighter. ⁠
✅The complexion is once again pure, radiant, and fresh. ⁠
✅The skin’s comfort is regained. ⁠
⁠
Available at all SOTHYS salons and online. Shop them at https://bit.ly/purifyingtwo-claymask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https://www.instagram.com/p/CBCS43JHuJ9/media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1659601"/>
                  </a:ext>
                </a:extLst>
              </a:tr>
            </a:tbl>
          </a:graphicData>
        </a:graphic>
      </p:graphicFrame>
      <p:sp>
        <p:nvSpPr>
          <p:cNvPr id="4" name="Text Placeholder 3">
            <a:extLst>
              <a:ext uri="{FF2B5EF4-FFF2-40B4-BE49-F238E27FC236}">
                <a16:creationId xmlns:a16="http://schemas.microsoft.com/office/drawing/2014/main" id="{7385B6AD-BB59-459E-BF70-A316235411C6}"/>
              </a:ext>
            </a:extLst>
          </p:cNvPr>
          <p:cNvSpPr>
            <a:spLocks noGrp="1"/>
          </p:cNvSpPr>
          <p:nvPr>
            <p:ph type="body" sz="quarter" idx="14"/>
          </p:nvPr>
        </p:nvSpPr>
        <p:spPr/>
        <p:txBody>
          <a:bodyPr/>
          <a:lstStyle/>
          <a:p>
            <a:r>
              <a:rPr lang="en-US"/>
              <a:t>06/01/2020 - 06/07/2020</a:t>
            </a:r>
          </a:p>
        </p:txBody>
      </p:sp>
    </p:spTree>
    <p:extLst>
      <p:ext uri="{BB962C8B-B14F-4D97-AF65-F5344CB8AC3E}">
        <p14:creationId xmlns:p14="http://schemas.microsoft.com/office/powerpoint/2010/main" val="3865018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D3FF-AF5F-4FFF-BC6B-8E750577AA6F}"/>
              </a:ext>
            </a:extLst>
          </p:cNvPr>
          <p:cNvSpPr>
            <a:spLocks noGrp="1"/>
          </p:cNvSpPr>
          <p:nvPr>
            <p:ph type="title"/>
          </p:nvPr>
        </p:nvSpPr>
        <p:spPr/>
        <p:txBody>
          <a:bodyPr/>
          <a:lstStyle/>
          <a:p>
            <a:r>
              <a:rPr lang="en-US"/>
              <a:t>Instagram Posts Table | sothysmalaysia - 3 of 7</a:t>
            </a:r>
          </a:p>
        </p:txBody>
      </p:sp>
      <p:graphicFrame>
        <p:nvGraphicFramePr>
          <p:cNvPr id="5" name="Table Placeholder 4">
            <a:extLst>
              <a:ext uri="{FF2B5EF4-FFF2-40B4-BE49-F238E27FC236}">
                <a16:creationId xmlns:a16="http://schemas.microsoft.com/office/drawing/2014/main" id="{35A70121-F9F5-4D06-AD2A-1644AC80EF9E}"/>
              </a:ext>
            </a:extLst>
          </p:cNvPr>
          <p:cNvGraphicFramePr>
            <a:graphicFrameLocks noGrp="1"/>
          </p:cNvGraphicFramePr>
          <p:nvPr>
            <p:ph type="tbl" sz="quarter" idx="13"/>
            <p:extLst>
              <p:ext uri="{D42A27DB-BD31-4B8C-83A1-F6EECF244321}">
                <p14:modId xmlns:p14="http://schemas.microsoft.com/office/powerpoint/2010/main" val="4015043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29196603"/>
                    </a:ext>
                  </a:extLst>
                </a:gridCol>
                <a:gridCol w="1810512">
                  <a:extLst>
                    <a:ext uri="{9D8B030D-6E8A-4147-A177-3AD203B41FA5}">
                      <a16:colId xmlns:a16="http://schemas.microsoft.com/office/drawing/2014/main" val="104213089"/>
                    </a:ext>
                  </a:extLst>
                </a:gridCol>
                <a:gridCol w="822960">
                  <a:extLst>
                    <a:ext uri="{9D8B030D-6E8A-4147-A177-3AD203B41FA5}">
                      <a16:colId xmlns:a16="http://schemas.microsoft.com/office/drawing/2014/main" val="874666905"/>
                    </a:ext>
                  </a:extLst>
                </a:gridCol>
                <a:gridCol w="822960">
                  <a:extLst>
                    <a:ext uri="{9D8B030D-6E8A-4147-A177-3AD203B41FA5}">
                      <a16:colId xmlns:a16="http://schemas.microsoft.com/office/drawing/2014/main" val="651348250"/>
                    </a:ext>
                  </a:extLst>
                </a:gridCol>
                <a:gridCol w="822960">
                  <a:extLst>
                    <a:ext uri="{9D8B030D-6E8A-4147-A177-3AD203B41FA5}">
                      <a16:colId xmlns:a16="http://schemas.microsoft.com/office/drawing/2014/main" val="941139898"/>
                    </a:ext>
                  </a:extLst>
                </a:gridCol>
                <a:gridCol w="822960">
                  <a:extLst>
                    <a:ext uri="{9D8B030D-6E8A-4147-A177-3AD203B41FA5}">
                      <a16:colId xmlns:a16="http://schemas.microsoft.com/office/drawing/2014/main" val="2144906265"/>
                    </a:ext>
                  </a:extLst>
                </a:gridCol>
                <a:gridCol w="822960">
                  <a:extLst>
                    <a:ext uri="{9D8B030D-6E8A-4147-A177-3AD203B41FA5}">
                      <a16:colId xmlns:a16="http://schemas.microsoft.com/office/drawing/2014/main" val="101938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337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19:59:40</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https://www.instagram.com/p/CBAyqJWFcg9/media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7881231"/>
                  </a:ext>
                </a:extLst>
              </a:tr>
            </a:tbl>
          </a:graphicData>
        </a:graphic>
      </p:graphicFrame>
      <p:sp>
        <p:nvSpPr>
          <p:cNvPr id="4" name="Text Placeholder 3">
            <a:extLst>
              <a:ext uri="{FF2B5EF4-FFF2-40B4-BE49-F238E27FC236}">
                <a16:creationId xmlns:a16="http://schemas.microsoft.com/office/drawing/2014/main" id="{D2B0B391-E848-42D4-BC38-91D7E558AC7B}"/>
              </a:ext>
            </a:extLst>
          </p:cNvPr>
          <p:cNvSpPr>
            <a:spLocks noGrp="1"/>
          </p:cNvSpPr>
          <p:nvPr>
            <p:ph type="body" sz="quarter" idx="14"/>
          </p:nvPr>
        </p:nvSpPr>
        <p:spPr/>
        <p:txBody>
          <a:bodyPr/>
          <a:lstStyle/>
          <a:p>
            <a:r>
              <a:rPr lang="en-US"/>
              <a:t>06/01/2020 - 06/07/2020</a:t>
            </a:r>
          </a:p>
        </p:txBody>
      </p:sp>
    </p:spTree>
    <p:extLst>
      <p:ext uri="{BB962C8B-B14F-4D97-AF65-F5344CB8AC3E}">
        <p14:creationId xmlns:p14="http://schemas.microsoft.com/office/powerpoint/2010/main" val="2562816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FD69-2CC9-45C3-B6F2-4CAAA0D76532}"/>
              </a:ext>
            </a:extLst>
          </p:cNvPr>
          <p:cNvSpPr>
            <a:spLocks noGrp="1"/>
          </p:cNvSpPr>
          <p:nvPr>
            <p:ph type="title"/>
          </p:nvPr>
        </p:nvSpPr>
        <p:spPr/>
        <p:txBody>
          <a:bodyPr/>
          <a:lstStyle/>
          <a:p>
            <a:r>
              <a:rPr lang="en-US"/>
              <a:t>Instagram Posts Table | sothysmalaysia - 4 of 7</a:t>
            </a:r>
          </a:p>
        </p:txBody>
      </p:sp>
      <p:graphicFrame>
        <p:nvGraphicFramePr>
          <p:cNvPr id="5" name="Table Placeholder 4">
            <a:extLst>
              <a:ext uri="{FF2B5EF4-FFF2-40B4-BE49-F238E27FC236}">
                <a16:creationId xmlns:a16="http://schemas.microsoft.com/office/drawing/2014/main" id="{0D134DAD-732A-4A5F-86EE-0358EBF9E14E}"/>
              </a:ext>
            </a:extLst>
          </p:cNvPr>
          <p:cNvGraphicFramePr>
            <a:graphicFrameLocks noGrp="1"/>
          </p:cNvGraphicFramePr>
          <p:nvPr>
            <p:ph type="tbl" sz="quarter" idx="13"/>
            <p:extLst>
              <p:ext uri="{D42A27DB-BD31-4B8C-83A1-F6EECF244321}">
                <p14:modId xmlns:p14="http://schemas.microsoft.com/office/powerpoint/2010/main" val="1363656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7122468"/>
                    </a:ext>
                  </a:extLst>
                </a:gridCol>
                <a:gridCol w="1810512">
                  <a:extLst>
                    <a:ext uri="{9D8B030D-6E8A-4147-A177-3AD203B41FA5}">
                      <a16:colId xmlns:a16="http://schemas.microsoft.com/office/drawing/2014/main" val="824301268"/>
                    </a:ext>
                  </a:extLst>
                </a:gridCol>
                <a:gridCol w="822960">
                  <a:extLst>
                    <a:ext uri="{9D8B030D-6E8A-4147-A177-3AD203B41FA5}">
                      <a16:colId xmlns:a16="http://schemas.microsoft.com/office/drawing/2014/main" val="1028795811"/>
                    </a:ext>
                  </a:extLst>
                </a:gridCol>
                <a:gridCol w="822960">
                  <a:extLst>
                    <a:ext uri="{9D8B030D-6E8A-4147-A177-3AD203B41FA5}">
                      <a16:colId xmlns:a16="http://schemas.microsoft.com/office/drawing/2014/main" val="2155270761"/>
                    </a:ext>
                  </a:extLst>
                </a:gridCol>
                <a:gridCol w="822960">
                  <a:extLst>
                    <a:ext uri="{9D8B030D-6E8A-4147-A177-3AD203B41FA5}">
                      <a16:colId xmlns:a16="http://schemas.microsoft.com/office/drawing/2014/main" val="1902536742"/>
                    </a:ext>
                  </a:extLst>
                </a:gridCol>
                <a:gridCol w="822960">
                  <a:extLst>
                    <a:ext uri="{9D8B030D-6E8A-4147-A177-3AD203B41FA5}">
                      <a16:colId xmlns:a16="http://schemas.microsoft.com/office/drawing/2014/main" val="2857210051"/>
                    </a:ext>
                  </a:extLst>
                </a:gridCol>
                <a:gridCol w="822960">
                  <a:extLst>
                    <a:ext uri="{9D8B030D-6E8A-4147-A177-3AD203B41FA5}">
                      <a16:colId xmlns:a16="http://schemas.microsoft.com/office/drawing/2014/main" val="3341845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599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19:55:39</a:t>
                      </a:r>
                      <a:r>
                        <a:rPr kumimoji="0" lang="en-US" sz="1000" b="0" i="0" u="none" strike="noStrike" kern="1200" cap="none" spc="0" normalizeH="0" baseline="0" noProof="0">
                          <a:ln>
                            <a:noFill/>
                          </a:ln>
                          <a:solidFill>
                            <a:prstClr val="black"/>
                          </a:solidFill>
                          <a:effectLst/>
                          <a:uLnTx/>
                          <a:uFillTx/>
                          <a:latin typeface="+mn-lt"/>
                          <a:ea typeface="+mn-ea"/>
                          <a:cs typeface="+mn-cs"/>
                        </a:rPr>
                        <a:t>
 Do you want your skin to look purer and fresh once more? In this video, you’ll learn how to improve your skin imperfections and ensure your pores are unclogged and tighter. Follow the 5-steps Home Intensive Facial (as featured in this video).⁠
⁠
Here are the following steps so you can follow along while watching our video!⁠
STEP 1: CLEANSE &amp; DEEP CLEANSE⁠
STEP 2: EXFOLIATE ⁠
STEP 3: DEEP PORE CLEANSER WITH LEGENDARY PRODUCT, DESQUACREM ⁠
STEP 4: DOUBLE EFFECT MASK ⁠
STEP 5: AFTERCARE ⁠
⁠
Shop online at http://sothys.com.my/ or from your nearest SOTHYS outlet now!⁠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https://www.instagram.com/p/CBAyK59H8WJ/media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7288172"/>
                  </a:ext>
                </a:extLst>
              </a:tr>
            </a:tbl>
          </a:graphicData>
        </a:graphic>
      </p:graphicFrame>
      <p:sp>
        <p:nvSpPr>
          <p:cNvPr id="4" name="Text Placeholder 3">
            <a:extLst>
              <a:ext uri="{FF2B5EF4-FFF2-40B4-BE49-F238E27FC236}">
                <a16:creationId xmlns:a16="http://schemas.microsoft.com/office/drawing/2014/main" id="{71462D05-1430-4440-9E1A-2E40EEEE12F5}"/>
              </a:ext>
            </a:extLst>
          </p:cNvPr>
          <p:cNvSpPr>
            <a:spLocks noGrp="1"/>
          </p:cNvSpPr>
          <p:nvPr>
            <p:ph type="body" sz="quarter" idx="14"/>
          </p:nvPr>
        </p:nvSpPr>
        <p:spPr/>
        <p:txBody>
          <a:bodyPr/>
          <a:lstStyle/>
          <a:p>
            <a:r>
              <a:rPr lang="en-US"/>
              <a:t>06/01/2020 - 06/07/2020</a:t>
            </a:r>
          </a:p>
        </p:txBody>
      </p:sp>
    </p:spTree>
    <p:extLst>
      <p:ext uri="{BB962C8B-B14F-4D97-AF65-F5344CB8AC3E}">
        <p14:creationId xmlns:p14="http://schemas.microsoft.com/office/powerpoint/2010/main" val="4070490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16B13-6425-4DB3-A332-18D915875418}"/>
              </a:ext>
            </a:extLst>
          </p:cNvPr>
          <p:cNvSpPr>
            <a:spLocks noGrp="1"/>
          </p:cNvSpPr>
          <p:nvPr>
            <p:ph type="title"/>
          </p:nvPr>
        </p:nvSpPr>
        <p:spPr/>
        <p:txBody>
          <a:bodyPr/>
          <a:lstStyle/>
          <a:p>
            <a:r>
              <a:rPr lang="en-US"/>
              <a:t>Instagram Posts Table | sothysmalaysia - 5 of 7</a:t>
            </a:r>
          </a:p>
        </p:txBody>
      </p:sp>
      <p:graphicFrame>
        <p:nvGraphicFramePr>
          <p:cNvPr id="5" name="Table Placeholder 4">
            <a:extLst>
              <a:ext uri="{FF2B5EF4-FFF2-40B4-BE49-F238E27FC236}">
                <a16:creationId xmlns:a16="http://schemas.microsoft.com/office/drawing/2014/main" id="{DEAF4C6B-ECCB-4B5C-8390-68F05F70C721}"/>
              </a:ext>
            </a:extLst>
          </p:cNvPr>
          <p:cNvGraphicFramePr>
            <a:graphicFrameLocks noGrp="1"/>
          </p:cNvGraphicFramePr>
          <p:nvPr>
            <p:ph type="tbl" sz="quarter" idx="13"/>
            <p:extLst>
              <p:ext uri="{D42A27DB-BD31-4B8C-83A1-F6EECF244321}">
                <p14:modId xmlns:p14="http://schemas.microsoft.com/office/powerpoint/2010/main" val="1169460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1994332"/>
                    </a:ext>
                  </a:extLst>
                </a:gridCol>
                <a:gridCol w="1810512">
                  <a:extLst>
                    <a:ext uri="{9D8B030D-6E8A-4147-A177-3AD203B41FA5}">
                      <a16:colId xmlns:a16="http://schemas.microsoft.com/office/drawing/2014/main" val="1099689065"/>
                    </a:ext>
                  </a:extLst>
                </a:gridCol>
                <a:gridCol w="822960">
                  <a:extLst>
                    <a:ext uri="{9D8B030D-6E8A-4147-A177-3AD203B41FA5}">
                      <a16:colId xmlns:a16="http://schemas.microsoft.com/office/drawing/2014/main" val="2835716169"/>
                    </a:ext>
                  </a:extLst>
                </a:gridCol>
                <a:gridCol w="822960">
                  <a:extLst>
                    <a:ext uri="{9D8B030D-6E8A-4147-A177-3AD203B41FA5}">
                      <a16:colId xmlns:a16="http://schemas.microsoft.com/office/drawing/2014/main" val="3190368183"/>
                    </a:ext>
                  </a:extLst>
                </a:gridCol>
                <a:gridCol w="822960">
                  <a:extLst>
                    <a:ext uri="{9D8B030D-6E8A-4147-A177-3AD203B41FA5}">
                      <a16:colId xmlns:a16="http://schemas.microsoft.com/office/drawing/2014/main" val="592013154"/>
                    </a:ext>
                  </a:extLst>
                </a:gridCol>
                <a:gridCol w="822960">
                  <a:extLst>
                    <a:ext uri="{9D8B030D-6E8A-4147-A177-3AD203B41FA5}">
                      <a16:colId xmlns:a16="http://schemas.microsoft.com/office/drawing/2014/main" val="2505140320"/>
                    </a:ext>
                  </a:extLst>
                </a:gridCol>
                <a:gridCol w="822960">
                  <a:extLst>
                    <a:ext uri="{9D8B030D-6E8A-4147-A177-3AD203B41FA5}">
                      <a16:colId xmlns:a16="http://schemas.microsoft.com/office/drawing/2014/main" val="2512076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449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11:03:20</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any Sothys salons in Malaysia and online: https://bit.ly/sothysxveniceminbeautybox ⁠(Link in bio) ⁠
Only for new customers|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https://www.instagram.com/p/CA_1RULoE5s/media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233259"/>
                  </a:ext>
                </a:extLst>
              </a:tr>
            </a:tbl>
          </a:graphicData>
        </a:graphic>
      </p:graphicFrame>
      <p:sp>
        <p:nvSpPr>
          <p:cNvPr id="4" name="Text Placeholder 3">
            <a:extLst>
              <a:ext uri="{FF2B5EF4-FFF2-40B4-BE49-F238E27FC236}">
                <a16:creationId xmlns:a16="http://schemas.microsoft.com/office/drawing/2014/main" id="{A57CC44C-872A-467F-9AE0-49E3F52BA6F5}"/>
              </a:ext>
            </a:extLst>
          </p:cNvPr>
          <p:cNvSpPr>
            <a:spLocks noGrp="1"/>
          </p:cNvSpPr>
          <p:nvPr>
            <p:ph type="body" sz="quarter" idx="14"/>
          </p:nvPr>
        </p:nvSpPr>
        <p:spPr/>
        <p:txBody>
          <a:bodyPr/>
          <a:lstStyle/>
          <a:p>
            <a:r>
              <a:rPr lang="en-US"/>
              <a:t>06/01/2020 - 06/07/2020</a:t>
            </a:r>
          </a:p>
        </p:txBody>
      </p:sp>
    </p:spTree>
    <p:extLst>
      <p:ext uri="{BB962C8B-B14F-4D97-AF65-F5344CB8AC3E}">
        <p14:creationId xmlns:p14="http://schemas.microsoft.com/office/powerpoint/2010/main" val="1005411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C3CB6-33BF-49BD-8F31-DC2B8D885AB6}"/>
              </a:ext>
            </a:extLst>
          </p:cNvPr>
          <p:cNvSpPr>
            <a:spLocks noGrp="1"/>
          </p:cNvSpPr>
          <p:nvPr>
            <p:ph type="title"/>
          </p:nvPr>
        </p:nvSpPr>
        <p:spPr/>
        <p:txBody>
          <a:bodyPr/>
          <a:lstStyle/>
          <a:p>
            <a:r>
              <a:rPr lang="en-US"/>
              <a:t>Instagram Posts Table | sothysmalaysia - 6 of 7</a:t>
            </a:r>
          </a:p>
        </p:txBody>
      </p:sp>
      <p:graphicFrame>
        <p:nvGraphicFramePr>
          <p:cNvPr id="5" name="Table Placeholder 4">
            <a:extLst>
              <a:ext uri="{FF2B5EF4-FFF2-40B4-BE49-F238E27FC236}">
                <a16:creationId xmlns:a16="http://schemas.microsoft.com/office/drawing/2014/main" id="{09AF35F0-E8DB-46A7-9189-A43CB984DB5E}"/>
              </a:ext>
            </a:extLst>
          </p:cNvPr>
          <p:cNvGraphicFramePr>
            <a:graphicFrameLocks noGrp="1"/>
          </p:cNvGraphicFramePr>
          <p:nvPr>
            <p:ph type="tbl" sz="quarter" idx="13"/>
            <p:extLst>
              <p:ext uri="{D42A27DB-BD31-4B8C-83A1-F6EECF244321}">
                <p14:modId xmlns:p14="http://schemas.microsoft.com/office/powerpoint/2010/main" val="238662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03990612"/>
                    </a:ext>
                  </a:extLst>
                </a:gridCol>
                <a:gridCol w="1810512">
                  <a:extLst>
                    <a:ext uri="{9D8B030D-6E8A-4147-A177-3AD203B41FA5}">
                      <a16:colId xmlns:a16="http://schemas.microsoft.com/office/drawing/2014/main" val="2210518210"/>
                    </a:ext>
                  </a:extLst>
                </a:gridCol>
                <a:gridCol w="822960">
                  <a:extLst>
                    <a:ext uri="{9D8B030D-6E8A-4147-A177-3AD203B41FA5}">
                      <a16:colId xmlns:a16="http://schemas.microsoft.com/office/drawing/2014/main" val="2392488599"/>
                    </a:ext>
                  </a:extLst>
                </a:gridCol>
                <a:gridCol w="822960">
                  <a:extLst>
                    <a:ext uri="{9D8B030D-6E8A-4147-A177-3AD203B41FA5}">
                      <a16:colId xmlns:a16="http://schemas.microsoft.com/office/drawing/2014/main" val="4269594078"/>
                    </a:ext>
                  </a:extLst>
                </a:gridCol>
                <a:gridCol w="822960">
                  <a:extLst>
                    <a:ext uri="{9D8B030D-6E8A-4147-A177-3AD203B41FA5}">
                      <a16:colId xmlns:a16="http://schemas.microsoft.com/office/drawing/2014/main" val="967917238"/>
                    </a:ext>
                  </a:extLst>
                </a:gridCol>
                <a:gridCol w="822960">
                  <a:extLst>
                    <a:ext uri="{9D8B030D-6E8A-4147-A177-3AD203B41FA5}">
                      <a16:colId xmlns:a16="http://schemas.microsoft.com/office/drawing/2014/main" val="1624303339"/>
                    </a:ext>
                  </a:extLst>
                </a:gridCol>
                <a:gridCol w="822960">
                  <a:extLst>
                    <a:ext uri="{9D8B030D-6E8A-4147-A177-3AD203B41FA5}">
                      <a16:colId xmlns:a16="http://schemas.microsoft.com/office/drawing/2014/main" val="2619441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9594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- 2020-06-04 10:51:12</a:t>
                      </a:r>
                      <a:r>
                        <a:rPr kumimoji="0" lang="en-US" sz="1000" b="0" i="0" u="none" strike="noStrike" kern="1200" cap="none" spc="0" normalizeH="0" baseline="0" noProof="0">
                          <a:ln>
                            <a:noFill/>
                          </a:ln>
                          <a:solidFill>
                            <a:prstClr val="black"/>
                          </a:solidFill>
                          <a:effectLst/>
                          <a:uLnTx/>
                          <a:uFillTx/>
                          <a:latin typeface="+mn-lt"/>
                          <a:ea typeface="+mn-ea"/>
                          <a:cs typeface="+mn-cs"/>
                        </a:rPr>
                        <a:t>
 Get our exclusive, limited edition SOTHYS Beauty Box in collaboration with Venice Min at ONLY RM299 (originally worth RM1,020)! ⁠
⁠
Face life with confidence &amp; start your trial with SOTHYS Beauty Box. ⁠
⁠
Each SOTHYS Beauty Box contains: ⁠
✔️ 1 x Synergy Facial treatment ⁠
✔️ 1pc Travel Size Milk 40ml + 1pc Travel Size Lotion 40ml⁠
✔️ 2pcs RM100 discount treatment voucher⁠
✔️ 2pcs RM50 discount product voucher⁠
✔️ 2 x SKINSCOPE diagnosis.⁠
⁠
Available at Sothys Foubourg Outlets, select premium salon outlets and online: https://bit.ly/sothysxveniceminbeautybox ⁠
⁠
*While stocks last | T&amp;C apply⁠
⁠
#sothysmalaysia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https://www.instagram.com/p/CA_z4WhICJl/media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4025294"/>
                  </a:ext>
                </a:extLst>
              </a:tr>
            </a:tbl>
          </a:graphicData>
        </a:graphic>
      </p:graphicFrame>
      <p:sp>
        <p:nvSpPr>
          <p:cNvPr id="4" name="Text Placeholder 3">
            <a:extLst>
              <a:ext uri="{FF2B5EF4-FFF2-40B4-BE49-F238E27FC236}">
                <a16:creationId xmlns:a16="http://schemas.microsoft.com/office/drawing/2014/main" id="{5FDF0D47-F7C8-4DF5-92E5-D3EE2BF3F561}"/>
              </a:ext>
            </a:extLst>
          </p:cNvPr>
          <p:cNvSpPr>
            <a:spLocks noGrp="1"/>
          </p:cNvSpPr>
          <p:nvPr>
            <p:ph type="body" sz="quarter" idx="14"/>
          </p:nvPr>
        </p:nvSpPr>
        <p:spPr/>
        <p:txBody>
          <a:bodyPr/>
          <a:lstStyle/>
          <a:p>
            <a:r>
              <a:rPr lang="en-US"/>
              <a:t>06/01/2020 - 06/07/2020</a:t>
            </a:r>
          </a:p>
        </p:txBody>
      </p:sp>
    </p:spTree>
    <p:extLst>
      <p:ext uri="{BB962C8B-B14F-4D97-AF65-F5344CB8AC3E}">
        <p14:creationId xmlns:p14="http://schemas.microsoft.com/office/powerpoint/2010/main" val="460653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341BD-FA9A-40FD-B695-0F1C668C50D5}"/>
              </a:ext>
            </a:extLst>
          </p:cNvPr>
          <p:cNvSpPr>
            <a:spLocks noGrp="1"/>
          </p:cNvSpPr>
          <p:nvPr>
            <p:ph type="title"/>
          </p:nvPr>
        </p:nvSpPr>
        <p:spPr/>
        <p:txBody>
          <a:bodyPr/>
          <a:lstStyle/>
          <a:p>
            <a:r>
              <a:rPr lang="en-US"/>
              <a:t>Instagram Posts Table | sothysmalaysia - 7 of 7</a:t>
            </a:r>
          </a:p>
        </p:txBody>
      </p:sp>
      <p:graphicFrame>
        <p:nvGraphicFramePr>
          <p:cNvPr id="5" name="Table Placeholder 4">
            <a:extLst>
              <a:ext uri="{FF2B5EF4-FFF2-40B4-BE49-F238E27FC236}">
                <a16:creationId xmlns:a16="http://schemas.microsoft.com/office/drawing/2014/main" id="{23B076C4-B3E1-41F5-9D10-D48985480194}"/>
              </a:ext>
            </a:extLst>
          </p:cNvPr>
          <p:cNvGraphicFramePr>
            <a:graphicFrameLocks noGrp="1"/>
          </p:cNvGraphicFramePr>
          <p:nvPr>
            <p:ph type="tbl" sz="quarter" idx="13"/>
            <p:extLst>
              <p:ext uri="{D42A27DB-BD31-4B8C-83A1-F6EECF244321}">
                <p14:modId xmlns:p14="http://schemas.microsoft.com/office/powerpoint/2010/main" val="907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91665237"/>
                    </a:ext>
                  </a:extLst>
                </a:gridCol>
                <a:gridCol w="1810512">
                  <a:extLst>
                    <a:ext uri="{9D8B030D-6E8A-4147-A177-3AD203B41FA5}">
                      <a16:colId xmlns:a16="http://schemas.microsoft.com/office/drawing/2014/main" val="1757988081"/>
                    </a:ext>
                  </a:extLst>
                </a:gridCol>
                <a:gridCol w="822960">
                  <a:extLst>
                    <a:ext uri="{9D8B030D-6E8A-4147-A177-3AD203B41FA5}">
                      <a16:colId xmlns:a16="http://schemas.microsoft.com/office/drawing/2014/main" val="2314838929"/>
                    </a:ext>
                  </a:extLst>
                </a:gridCol>
                <a:gridCol w="822960">
                  <a:extLst>
                    <a:ext uri="{9D8B030D-6E8A-4147-A177-3AD203B41FA5}">
                      <a16:colId xmlns:a16="http://schemas.microsoft.com/office/drawing/2014/main" val="1433961224"/>
                    </a:ext>
                  </a:extLst>
                </a:gridCol>
                <a:gridCol w="822960">
                  <a:extLst>
                    <a:ext uri="{9D8B030D-6E8A-4147-A177-3AD203B41FA5}">
                      <a16:colId xmlns:a16="http://schemas.microsoft.com/office/drawing/2014/main" val="2073243218"/>
                    </a:ext>
                  </a:extLst>
                </a:gridCol>
                <a:gridCol w="822960">
                  <a:extLst>
                    <a:ext uri="{9D8B030D-6E8A-4147-A177-3AD203B41FA5}">
                      <a16:colId xmlns:a16="http://schemas.microsoft.com/office/drawing/2014/main" val="2126753321"/>
                    </a:ext>
                  </a:extLst>
                </a:gridCol>
                <a:gridCol w="822960">
                  <a:extLst>
                    <a:ext uri="{9D8B030D-6E8A-4147-A177-3AD203B41FA5}">
                      <a16:colId xmlns:a16="http://schemas.microsoft.com/office/drawing/2014/main" val="607198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883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- 2020-06-03 11:24:08</a:t>
                      </a:r>
                      <a:r>
                        <a:rPr kumimoji="0" lang="en-US" sz="1000" b="0" i="0" u="none" strike="noStrike" kern="1200" cap="none" spc="0" normalizeH="0" baseline="0" noProof="0">
                          <a:ln>
                            <a:noFill/>
                          </a:ln>
                          <a:solidFill>
                            <a:prstClr val="black"/>
                          </a:solidFill>
                          <a:effectLst/>
                          <a:uLnTx/>
                          <a:uFillTx/>
                          <a:latin typeface="+mn-lt"/>
                          <a:ea typeface="+mn-ea"/>
                          <a:cs typeface="+mn-cs"/>
                        </a:rPr>
                        <a:t>
 Your skin needs its hydrating juice every day. 🍹 ⁠
⁠
Our Hydra3HA Youth Coffret Set and Hydra3HA Comfort Youth Coffret Set will hydrate your skin that makes it feel moisturized &amp; supple as always. ⁠
⁠
Check it out at https://sothys.com.my/ now. ⁠
⁠
While stocks last | T&amp;C apply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https://www.instagram.com/p/CA9S4eyJRiB/media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14:11:11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1280654"/>
                  </a:ext>
                </a:extLst>
              </a:tr>
            </a:tbl>
          </a:graphicData>
        </a:graphic>
      </p:graphicFrame>
      <p:sp>
        <p:nvSpPr>
          <p:cNvPr id="4" name="Text Placeholder 3">
            <a:extLst>
              <a:ext uri="{FF2B5EF4-FFF2-40B4-BE49-F238E27FC236}">
                <a16:creationId xmlns:a16="http://schemas.microsoft.com/office/drawing/2014/main" id="{2A575DA9-D915-4DDA-8B16-D17D4BD0A6E1}"/>
              </a:ext>
            </a:extLst>
          </p:cNvPr>
          <p:cNvSpPr>
            <a:spLocks noGrp="1"/>
          </p:cNvSpPr>
          <p:nvPr>
            <p:ph type="body" sz="quarter" idx="14"/>
          </p:nvPr>
        </p:nvSpPr>
        <p:spPr/>
        <p:txBody>
          <a:bodyPr/>
          <a:lstStyle/>
          <a:p>
            <a:r>
              <a:rPr lang="en-US"/>
              <a:t>06/01/2020 - 06/07/2020</a:t>
            </a:r>
          </a:p>
        </p:txBody>
      </p:sp>
    </p:spTree>
    <p:extLst>
      <p:ext uri="{BB962C8B-B14F-4D97-AF65-F5344CB8AC3E}">
        <p14:creationId xmlns:p14="http://schemas.microsoft.com/office/powerpoint/2010/main" val="1719406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351</Words>
  <Application>Microsoft Office PowerPoint</Application>
  <PresentationFormat>On-screen Show (4:3)</PresentationFormat>
  <Paragraphs>105</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Posts Table | sothysmalaysia - 1 of 7</vt:lpstr>
      <vt:lpstr>Instagram Posts Table | sothysmalaysia - 2 of 7</vt:lpstr>
      <vt:lpstr>Instagram Posts Table | sothysmalaysia - 3 of 7</vt:lpstr>
      <vt:lpstr>Instagram Posts Table | sothysmalaysia - 4 of 7</vt:lpstr>
      <vt:lpstr>Instagram Posts Table | sothysmalaysia - 5 of 7</vt:lpstr>
      <vt:lpstr>Instagram Posts Table | sothysmalaysia - 6 of 7</vt:lpstr>
      <vt:lpstr>Instagram Posts Table | sothysmalaysia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sothysmalaysia - 1 of 7</dc:title>
  <dc:creator>Frederik Peiniger</dc:creator>
  <cp:lastModifiedBy>Frederik Peiniger</cp:lastModifiedBy>
  <cp:revision>1</cp:revision>
  <dcterms:created xsi:type="dcterms:W3CDTF">2020-07-10T08:17:32Z</dcterms:created>
  <dcterms:modified xsi:type="dcterms:W3CDTF">2020-07-10T08:18:02Z</dcterms:modified>
</cp:coreProperties>
</file>