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666DE-7C3C-4F0C-B994-959B5DDDCB70}"/>
              </a:ext>
            </a:extLst>
          </p:cNvPr>
          <p:cNvSpPr>
            <a:spLocks noGrp="1"/>
          </p:cNvSpPr>
          <p:nvPr>
            <p:ph type="title"/>
          </p:nvPr>
        </p:nvSpPr>
        <p:spPr/>
        <p:txBody>
          <a:bodyPr/>
          <a:lstStyle/>
          <a:p>
            <a:r>
              <a:rPr lang="en-US"/>
              <a:t>Instagram Posts Table | sothysmalaysia - 1 of 21</a:t>
            </a:r>
          </a:p>
        </p:txBody>
      </p:sp>
      <p:graphicFrame>
        <p:nvGraphicFramePr>
          <p:cNvPr id="5" name="Table Placeholder 4">
            <a:extLst>
              <a:ext uri="{FF2B5EF4-FFF2-40B4-BE49-F238E27FC236}">
                <a16:creationId xmlns:a16="http://schemas.microsoft.com/office/drawing/2014/main" id="{1496BE5E-4E3D-46FC-AB6B-FDEC6B7B9C23}"/>
              </a:ext>
            </a:extLst>
          </p:cNvPr>
          <p:cNvGraphicFramePr>
            <a:graphicFrameLocks noGrp="1"/>
          </p:cNvGraphicFramePr>
          <p:nvPr>
            <p:ph type="tbl" sz="quarter" idx="13"/>
            <p:extLst>
              <p:ext uri="{D42A27DB-BD31-4B8C-83A1-F6EECF244321}">
                <p14:modId xmlns:p14="http://schemas.microsoft.com/office/powerpoint/2010/main" val="1382797628"/>
              </p:ext>
            </p:extLst>
          </p:nvPr>
        </p:nvGraphicFramePr>
        <p:xfrm>
          <a:off x="457200" y="1731963"/>
          <a:ext cx="8147304" cy="432816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52995559"/>
                    </a:ext>
                  </a:extLst>
                </a:gridCol>
                <a:gridCol w="1810512">
                  <a:extLst>
                    <a:ext uri="{9D8B030D-6E8A-4147-A177-3AD203B41FA5}">
                      <a16:colId xmlns:a16="http://schemas.microsoft.com/office/drawing/2014/main" val="520915935"/>
                    </a:ext>
                  </a:extLst>
                </a:gridCol>
                <a:gridCol w="822960">
                  <a:extLst>
                    <a:ext uri="{9D8B030D-6E8A-4147-A177-3AD203B41FA5}">
                      <a16:colId xmlns:a16="http://schemas.microsoft.com/office/drawing/2014/main" val="978544559"/>
                    </a:ext>
                  </a:extLst>
                </a:gridCol>
                <a:gridCol w="822960">
                  <a:extLst>
                    <a:ext uri="{9D8B030D-6E8A-4147-A177-3AD203B41FA5}">
                      <a16:colId xmlns:a16="http://schemas.microsoft.com/office/drawing/2014/main" val="3568379349"/>
                    </a:ext>
                  </a:extLst>
                </a:gridCol>
                <a:gridCol w="822960">
                  <a:extLst>
                    <a:ext uri="{9D8B030D-6E8A-4147-A177-3AD203B41FA5}">
                      <a16:colId xmlns:a16="http://schemas.microsoft.com/office/drawing/2014/main" val="134594138"/>
                    </a:ext>
                  </a:extLst>
                </a:gridCol>
                <a:gridCol w="822960">
                  <a:extLst>
                    <a:ext uri="{9D8B030D-6E8A-4147-A177-3AD203B41FA5}">
                      <a16:colId xmlns:a16="http://schemas.microsoft.com/office/drawing/2014/main" val="2123057843"/>
                    </a:ext>
                  </a:extLst>
                </a:gridCol>
                <a:gridCol w="822960">
                  <a:extLst>
                    <a:ext uri="{9D8B030D-6E8A-4147-A177-3AD203B41FA5}">
                      <a16:colId xmlns:a16="http://schemas.microsoft.com/office/drawing/2014/main" val="2080232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428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15:06:19</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https://www.instagram.com/p/CBpdzA_HYhi/media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282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15:03:25</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https://www.instagram.com/p/CBpddQxHaVK/media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2227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- 2020-06-20 15:00:56</a:t>
                      </a:r>
                      <a:r>
                        <a:rPr kumimoji="0" lang="en-US" sz="1000" b="0" i="0" u="none" strike="noStrike" kern="1200" cap="none" spc="0" normalizeH="0" baseline="0" noProof="0">
                          <a:ln>
                            <a:noFill/>
                          </a:ln>
                          <a:solidFill>
                            <a:prstClr val="black"/>
                          </a:solidFill>
                          <a:effectLst/>
                          <a:uLnTx/>
                          <a:uFillTx/>
                          <a:latin typeface="+mn-lt"/>
                          <a:ea typeface="+mn-ea"/>
                          <a:cs typeface="+mn-cs"/>
                        </a:rPr>
                        <a:t>
 Dad, you're the coolest father I've ever known in my entire life. Thank you for being there with me every day with love and kindness. I'm truly grateful for you. Happy Father's Day!⁠
⁠
#sothysmalaysia #happyfathersday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https://www.instagram.com/p/CBpdK0MHtFj/media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6173456"/>
                  </a:ext>
                </a:extLst>
              </a:tr>
            </a:tbl>
          </a:graphicData>
        </a:graphic>
      </p:graphicFrame>
      <p:sp>
        <p:nvSpPr>
          <p:cNvPr id="4" name="Text Placeholder 3">
            <a:extLst>
              <a:ext uri="{FF2B5EF4-FFF2-40B4-BE49-F238E27FC236}">
                <a16:creationId xmlns:a16="http://schemas.microsoft.com/office/drawing/2014/main" id="{3704F0A9-6F04-4368-9AB6-ED7C22108C0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243062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AB5AB-E7AE-4705-B8A6-601C90DB5BEB}"/>
              </a:ext>
            </a:extLst>
          </p:cNvPr>
          <p:cNvSpPr>
            <a:spLocks noGrp="1"/>
          </p:cNvSpPr>
          <p:nvPr>
            <p:ph type="title"/>
          </p:nvPr>
        </p:nvSpPr>
        <p:spPr/>
        <p:txBody>
          <a:bodyPr/>
          <a:lstStyle/>
          <a:p>
            <a:r>
              <a:rPr lang="en-US"/>
              <a:t>Instagram Posts Table | sothysmalaysia - 2 of 21</a:t>
            </a:r>
          </a:p>
        </p:txBody>
      </p:sp>
      <p:graphicFrame>
        <p:nvGraphicFramePr>
          <p:cNvPr id="5" name="Table Placeholder 4">
            <a:extLst>
              <a:ext uri="{FF2B5EF4-FFF2-40B4-BE49-F238E27FC236}">
                <a16:creationId xmlns:a16="http://schemas.microsoft.com/office/drawing/2014/main" id="{EEB04671-E8D5-467A-AEB6-B8138989E598}"/>
              </a:ext>
            </a:extLst>
          </p:cNvPr>
          <p:cNvGraphicFramePr>
            <a:graphicFrameLocks noGrp="1"/>
          </p:cNvGraphicFramePr>
          <p:nvPr>
            <p:ph type="tbl" sz="quarter" idx="13"/>
            <p:extLst>
              <p:ext uri="{D42A27DB-BD31-4B8C-83A1-F6EECF244321}">
                <p14:modId xmlns:p14="http://schemas.microsoft.com/office/powerpoint/2010/main" val="1215235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46260583"/>
                    </a:ext>
                  </a:extLst>
                </a:gridCol>
                <a:gridCol w="1810512">
                  <a:extLst>
                    <a:ext uri="{9D8B030D-6E8A-4147-A177-3AD203B41FA5}">
                      <a16:colId xmlns:a16="http://schemas.microsoft.com/office/drawing/2014/main" val="3341394428"/>
                    </a:ext>
                  </a:extLst>
                </a:gridCol>
                <a:gridCol w="822960">
                  <a:extLst>
                    <a:ext uri="{9D8B030D-6E8A-4147-A177-3AD203B41FA5}">
                      <a16:colId xmlns:a16="http://schemas.microsoft.com/office/drawing/2014/main" val="3753496165"/>
                    </a:ext>
                  </a:extLst>
                </a:gridCol>
                <a:gridCol w="822960">
                  <a:extLst>
                    <a:ext uri="{9D8B030D-6E8A-4147-A177-3AD203B41FA5}">
                      <a16:colId xmlns:a16="http://schemas.microsoft.com/office/drawing/2014/main" val="2791650489"/>
                    </a:ext>
                  </a:extLst>
                </a:gridCol>
                <a:gridCol w="822960">
                  <a:extLst>
                    <a:ext uri="{9D8B030D-6E8A-4147-A177-3AD203B41FA5}">
                      <a16:colId xmlns:a16="http://schemas.microsoft.com/office/drawing/2014/main" val="3534264579"/>
                    </a:ext>
                  </a:extLst>
                </a:gridCol>
                <a:gridCol w="822960">
                  <a:extLst>
                    <a:ext uri="{9D8B030D-6E8A-4147-A177-3AD203B41FA5}">
                      <a16:colId xmlns:a16="http://schemas.microsoft.com/office/drawing/2014/main" val="3331695875"/>
                    </a:ext>
                  </a:extLst>
                </a:gridCol>
                <a:gridCol w="822960">
                  <a:extLst>
                    <a:ext uri="{9D8B030D-6E8A-4147-A177-3AD203B41FA5}">
                      <a16:colId xmlns:a16="http://schemas.microsoft.com/office/drawing/2014/main" val="1775680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5585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17:38:42</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https://www.instagram.com/p/CBc3STLpm_7/media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306608"/>
                  </a:ext>
                </a:extLst>
              </a:tr>
            </a:tbl>
          </a:graphicData>
        </a:graphic>
      </p:graphicFrame>
      <p:sp>
        <p:nvSpPr>
          <p:cNvPr id="4" name="Text Placeholder 3">
            <a:extLst>
              <a:ext uri="{FF2B5EF4-FFF2-40B4-BE49-F238E27FC236}">
                <a16:creationId xmlns:a16="http://schemas.microsoft.com/office/drawing/2014/main" id="{AFC1A366-C9B8-4C98-B8E0-E682A646E4C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112047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6F7B1-03EA-4ECE-9486-F4655240AFCE}"/>
              </a:ext>
            </a:extLst>
          </p:cNvPr>
          <p:cNvSpPr>
            <a:spLocks noGrp="1"/>
          </p:cNvSpPr>
          <p:nvPr>
            <p:ph type="title"/>
          </p:nvPr>
        </p:nvSpPr>
        <p:spPr/>
        <p:txBody>
          <a:bodyPr/>
          <a:lstStyle/>
          <a:p>
            <a:r>
              <a:rPr lang="en-US"/>
              <a:t>Instagram Posts Table | sothysmalaysia - 3 of 21</a:t>
            </a:r>
          </a:p>
        </p:txBody>
      </p:sp>
      <p:graphicFrame>
        <p:nvGraphicFramePr>
          <p:cNvPr id="5" name="Table Placeholder 4">
            <a:extLst>
              <a:ext uri="{FF2B5EF4-FFF2-40B4-BE49-F238E27FC236}">
                <a16:creationId xmlns:a16="http://schemas.microsoft.com/office/drawing/2014/main" id="{17FC9F69-C190-4403-AF8D-C19AC459AA8E}"/>
              </a:ext>
            </a:extLst>
          </p:cNvPr>
          <p:cNvGraphicFramePr>
            <a:graphicFrameLocks noGrp="1"/>
          </p:cNvGraphicFramePr>
          <p:nvPr>
            <p:ph type="tbl" sz="quarter" idx="13"/>
            <p:extLst>
              <p:ext uri="{D42A27DB-BD31-4B8C-83A1-F6EECF244321}">
                <p14:modId xmlns:p14="http://schemas.microsoft.com/office/powerpoint/2010/main" val="4236367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95681784"/>
                    </a:ext>
                  </a:extLst>
                </a:gridCol>
                <a:gridCol w="1810512">
                  <a:extLst>
                    <a:ext uri="{9D8B030D-6E8A-4147-A177-3AD203B41FA5}">
                      <a16:colId xmlns:a16="http://schemas.microsoft.com/office/drawing/2014/main" val="2428284193"/>
                    </a:ext>
                  </a:extLst>
                </a:gridCol>
                <a:gridCol w="822960">
                  <a:extLst>
                    <a:ext uri="{9D8B030D-6E8A-4147-A177-3AD203B41FA5}">
                      <a16:colId xmlns:a16="http://schemas.microsoft.com/office/drawing/2014/main" val="3554832342"/>
                    </a:ext>
                  </a:extLst>
                </a:gridCol>
                <a:gridCol w="822960">
                  <a:extLst>
                    <a:ext uri="{9D8B030D-6E8A-4147-A177-3AD203B41FA5}">
                      <a16:colId xmlns:a16="http://schemas.microsoft.com/office/drawing/2014/main" val="262467410"/>
                    </a:ext>
                  </a:extLst>
                </a:gridCol>
                <a:gridCol w="822960">
                  <a:extLst>
                    <a:ext uri="{9D8B030D-6E8A-4147-A177-3AD203B41FA5}">
                      <a16:colId xmlns:a16="http://schemas.microsoft.com/office/drawing/2014/main" val="3971313799"/>
                    </a:ext>
                  </a:extLst>
                </a:gridCol>
                <a:gridCol w="822960">
                  <a:extLst>
                    <a:ext uri="{9D8B030D-6E8A-4147-A177-3AD203B41FA5}">
                      <a16:colId xmlns:a16="http://schemas.microsoft.com/office/drawing/2014/main" val="710510576"/>
                    </a:ext>
                  </a:extLst>
                </a:gridCol>
                <a:gridCol w="822960">
                  <a:extLst>
                    <a:ext uri="{9D8B030D-6E8A-4147-A177-3AD203B41FA5}">
                      <a16:colId xmlns:a16="http://schemas.microsoft.com/office/drawing/2014/main" val="427986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48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17:37:09</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https://www.instagram.com/p/CBc3F4nAw1n/media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7675291"/>
                  </a:ext>
                </a:extLst>
              </a:tr>
            </a:tbl>
          </a:graphicData>
        </a:graphic>
      </p:graphicFrame>
      <p:sp>
        <p:nvSpPr>
          <p:cNvPr id="4" name="Text Placeholder 3">
            <a:extLst>
              <a:ext uri="{FF2B5EF4-FFF2-40B4-BE49-F238E27FC236}">
                <a16:creationId xmlns:a16="http://schemas.microsoft.com/office/drawing/2014/main" id="{2970343A-4478-40B7-875E-1F48BCB4E26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304324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519A6-F0C7-4776-88B0-37FA37015608}"/>
              </a:ext>
            </a:extLst>
          </p:cNvPr>
          <p:cNvSpPr>
            <a:spLocks noGrp="1"/>
          </p:cNvSpPr>
          <p:nvPr>
            <p:ph type="title"/>
          </p:nvPr>
        </p:nvSpPr>
        <p:spPr/>
        <p:txBody>
          <a:bodyPr/>
          <a:lstStyle/>
          <a:p>
            <a:r>
              <a:rPr lang="en-US"/>
              <a:t>Instagram Posts Table | sothysmalaysia - 4 of 21</a:t>
            </a:r>
          </a:p>
        </p:txBody>
      </p:sp>
      <p:graphicFrame>
        <p:nvGraphicFramePr>
          <p:cNvPr id="5" name="Table Placeholder 4">
            <a:extLst>
              <a:ext uri="{FF2B5EF4-FFF2-40B4-BE49-F238E27FC236}">
                <a16:creationId xmlns:a16="http://schemas.microsoft.com/office/drawing/2014/main" id="{F1104D63-38EE-44E1-965C-F0EADBF2906A}"/>
              </a:ext>
            </a:extLst>
          </p:cNvPr>
          <p:cNvGraphicFramePr>
            <a:graphicFrameLocks noGrp="1"/>
          </p:cNvGraphicFramePr>
          <p:nvPr>
            <p:ph type="tbl" sz="quarter" idx="13"/>
            <p:extLst>
              <p:ext uri="{D42A27DB-BD31-4B8C-83A1-F6EECF244321}">
                <p14:modId xmlns:p14="http://schemas.microsoft.com/office/powerpoint/2010/main" val="628088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87593069"/>
                    </a:ext>
                  </a:extLst>
                </a:gridCol>
                <a:gridCol w="1810512">
                  <a:extLst>
                    <a:ext uri="{9D8B030D-6E8A-4147-A177-3AD203B41FA5}">
                      <a16:colId xmlns:a16="http://schemas.microsoft.com/office/drawing/2014/main" val="2756299616"/>
                    </a:ext>
                  </a:extLst>
                </a:gridCol>
                <a:gridCol w="822960">
                  <a:extLst>
                    <a:ext uri="{9D8B030D-6E8A-4147-A177-3AD203B41FA5}">
                      <a16:colId xmlns:a16="http://schemas.microsoft.com/office/drawing/2014/main" val="3437897551"/>
                    </a:ext>
                  </a:extLst>
                </a:gridCol>
                <a:gridCol w="822960">
                  <a:extLst>
                    <a:ext uri="{9D8B030D-6E8A-4147-A177-3AD203B41FA5}">
                      <a16:colId xmlns:a16="http://schemas.microsoft.com/office/drawing/2014/main" val="2981461204"/>
                    </a:ext>
                  </a:extLst>
                </a:gridCol>
                <a:gridCol w="822960">
                  <a:extLst>
                    <a:ext uri="{9D8B030D-6E8A-4147-A177-3AD203B41FA5}">
                      <a16:colId xmlns:a16="http://schemas.microsoft.com/office/drawing/2014/main" val="325819146"/>
                    </a:ext>
                  </a:extLst>
                </a:gridCol>
                <a:gridCol w="822960">
                  <a:extLst>
                    <a:ext uri="{9D8B030D-6E8A-4147-A177-3AD203B41FA5}">
                      <a16:colId xmlns:a16="http://schemas.microsoft.com/office/drawing/2014/main" val="1567093196"/>
                    </a:ext>
                  </a:extLst>
                </a:gridCol>
                <a:gridCol w="822960">
                  <a:extLst>
                    <a:ext uri="{9D8B030D-6E8A-4147-A177-3AD203B41FA5}">
                      <a16:colId xmlns:a16="http://schemas.microsoft.com/office/drawing/2014/main" val="1420278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9405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- 2020-06-15 17:35:50</a:t>
                      </a:r>
                      <a:r>
                        <a:rPr kumimoji="0" lang="en-US" sz="1000" b="0" i="0" u="none" strike="noStrike" kern="1200" cap="none" spc="0" normalizeH="0" baseline="0" noProof="0">
                          <a:ln>
                            <a:noFill/>
                          </a:ln>
                          <a:solidFill>
                            <a:prstClr val="black"/>
                          </a:solidFill>
                          <a:effectLst/>
                          <a:uLnTx/>
                          <a:uFillTx/>
                          <a:latin typeface="+mn-lt"/>
                          <a:ea typeface="+mn-ea"/>
                          <a:cs typeface="+mn-cs"/>
                        </a:rPr>
                        <a:t>
 Get our Beauty Box in collaboration with venicemin at RM299, originally worth RM1,020! ⁠
Face life with confidence &amp; start your trial with SOTHYS Beauty Box. ⁠
⁠
Each Beauty Box contains: ⁠
✔️ 1 x Synergy Facial treatment ⁠
✔️ 1pc Travel Size Milk 40ml + 1pc Travel Size Lotion 40ml⁠
✔️ 2pcs RM100 off treatment voucher⁠
✔️ 2pcs RM50 off product voucher⁠
✔️ 2 times SKINSCOPE diagnosis.⁠
⁠
Click our Venice Min Beauty Box IGStories highlights in our profile above to purchase at your nearest SOTHYS outlet. Also available online at www.sothys.com.my ⁠
⁠
*While stocks lasts | T&amp;C apply⁠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https://www.instagram.com/p/CBc2YtFHos0/media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328270"/>
                  </a:ext>
                </a:extLst>
              </a:tr>
            </a:tbl>
          </a:graphicData>
        </a:graphic>
      </p:graphicFrame>
      <p:sp>
        <p:nvSpPr>
          <p:cNvPr id="4" name="Text Placeholder 3">
            <a:extLst>
              <a:ext uri="{FF2B5EF4-FFF2-40B4-BE49-F238E27FC236}">
                <a16:creationId xmlns:a16="http://schemas.microsoft.com/office/drawing/2014/main" id="{F4172226-D9D3-4B54-907D-4FED927EB7D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296613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70E69-534D-44B9-BEC8-20FCD40BC37F}"/>
              </a:ext>
            </a:extLst>
          </p:cNvPr>
          <p:cNvSpPr>
            <a:spLocks noGrp="1"/>
          </p:cNvSpPr>
          <p:nvPr>
            <p:ph type="title"/>
          </p:nvPr>
        </p:nvSpPr>
        <p:spPr/>
        <p:txBody>
          <a:bodyPr/>
          <a:lstStyle/>
          <a:p>
            <a:r>
              <a:rPr lang="en-US"/>
              <a:t>Instagram Posts Table | sothysmalaysia - 5 of 21</a:t>
            </a:r>
          </a:p>
        </p:txBody>
      </p:sp>
      <p:graphicFrame>
        <p:nvGraphicFramePr>
          <p:cNvPr id="5" name="Table Placeholder 4">
            <a:extLst>
              <a:ext uri="{FF2B5EF4-FFF2-40B4-BE49-F238E27FC236}">
                <a16:creationId xmlns:a16="http://schemas.microsoft.com/office/drawing/2014/main" id="{F7E26D9E-BAD7-4E3D-9F9A-221C7EFB7573}"/>
              </a:ext>
            </a:extLst>
          </p:cNvPr>
          <p:cNvGraphicFramePr>
            <a:graphicFrameLocks noGrp="1"/>
          </p:cNvGraphicFramePr>
          <p:nvPr>
            <p:ph type="tbl" sz="quarter" idx="13"/>
            <p:extLst>
              <p:ext uri="{D42A27DB-BD31-4B8C-83A1-F6EECF244321}">
                <p14:modId xmlns:p14="http://schemas.microsoft.com/office/powerpoint/2010/main" val="1525099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4106385"/>
                    </a:ext>
                  </a:extLst>
                </a:gridCol>
                <a:gridCol w="1810512">
                  <a:extLst>
                    <a:ext uri="{9D8B030D-6E8A-4147-A177-3AD203B41FA5}">
                      <a16:colId xmlns:a16="http://schemas.microsoft.com/office/drawing/2014/main" val="312290855"/>
                    </a:ext>
                  </a:extLst>
                </a:gridCol>
                <a:gridCol w="822960">
                  <a:extLst>
                    <a:ext uri="{9D8B030D-6E8A-4147-A177-3AD203B41FA5}">
                      <a16:colId xmlns:a16="http://schemas.microsoft.com/office/drawing/2014/main" val="811792922"/>
                    </a:ext>
                  </a:extLst>
                </a:gridCol>
                <a:gridCol w="822960">
                  <a:extLst>
                    <a:ext uri="{9D8B030D-6E8A-4147-A177-3AD203B41FA5}">
                      <a16:colId xmlns:a16="http://schemas.microsoft.com/office/drawing/2014/main" val="1512634879"/>
                    </a:ext>
                  </a:extLst>
                </a:gridCol>
                <a:gridCol w="822960">
                  <a:extLst>
                    <a:ext uri="{9D8B030D-6E8A-4147-A177-3AD203B41FA5}">
                      <a16:colId xmlns:a16="http://schemas.microsoft.com/office/drawing/2014/main" val="4137289543"/>
                    </a:ext>
                  </a:extLst>
                </a:gridCol>
                <a:gridCol w="822960">
                  <a:extLst>
                    <a:ext uri="{9D8B030D-6E8A-4147-A177-3AD203B41FA5}">
                      <a16:colId xmlns:a16="http://schemas.microsoft.com/office/drawing/2014/main" val="517984649"/>
                    </a:ext>
                  </a:extLst>
                </a:gridCol>
                <a:gridCol w="822960">
                  <a:extLst>
                    <a:ext uri="{9D8B030D-6E8A-4147-A177-3AD203B41FA5}">
                      <a16:colId xmlns:a16="http://schemas.microsoft.com/office/drawing/2014/main" val="2410613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7398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10:15:35</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Premium Salons, Foubourg Outlets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https://www.instagram.com/p/CBRxXnHo2e-/media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3825616"/>
                  </a:ext>
                </a:extLst>
              </a:tr>
            </a:tbl>
          </a:graphicData>
        </a:graphic>
      </p:graphicFrame>
      <p:sp>
        <p:nvSpPr>
          <p:cNvPr id="4" name="Text Placeholder 3">
            <a:extLst>
              <a:ext uri="{FF2B5EF4-FFF2-40B4-BE49-F238E27FC236}">
                <a16:creationId xmlns:a16="http://schemas.microsoft.com/office/drawing/2014/main" id="{E9C6B8F2-9B6B-45DD-B31D-76204E96305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58244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416F1-AF37-4C46-9B45-37FDD7FC3D43}"/>
              </a:ext>
            </a:extLst>
          </p:cNvPr>
          <p:cNvSpPr>
            <a:spLocks noGrp="1"/>
          </p:cNvSpPr>
          <p:nvPr>
            <p:ph type="title"/>
          </p:nvPr>
        </p:nvSpPr>
        <p:spPr/>
        <p:txBody>
          <a:bodyPr/>
          <a:lstStyle/>
          <a:p>
            <a:r>
              <a:rPr lang="en-US"/>
              <a:t>Instagram Posts Table | sothysmalaysia - 6 of 21</a:t>
            </a:r>
          </a:p>
        </p:txBody>
      </p:sp>
      <p:graphicFrame>
        <p:nvGraphicFramePr>
          <p:cNvPr id="5" name="Table Placeholder 4">
            <a:extLst>
              <a:ext uri="{FF2B5EF4-FFF2-40B4-BE49-F238E27FC236}">
                <a16:creationId xmlns:a16="http://schemas.microsoft.com/office/drawing/2014/main" id="{3F2EA0CE-434C-4C6F-BE56-05C3291B8000}"/>
              </a:ext>
            </a:extLst>
          </p:cNvPr>
          <p:cNvGraphicFramePr>
            <a:graphicFrameLocks noGrp="1"/>
          </p:cNvGraphicFramePr>
          <p:nvPr>
            <p:ph type="tbl" sz="quarter" idx="13"/>
            <p:extLst>
              <p:ext uri="{D42A27DB-BD31-4B8C-83A1-F6EECF244321}">
                <p14:modId xmlns:p14="http://schemas.microsoft.com/office/powerpoint/2010/main" val="195097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37339460"/>
                    </a:ext>
                  </a:extLst>
                </a:gridCol>
                <a:gridCol w="1810512">
                  <a:extLst>
                    <a:ext uri="{9D8B030D-6E8A-4147-A177-3AD203B41FA5}">
                      <a16:colId xmlns:a16="http://schemas.microsoft.com/office/drawing/2014/main" val="1832338560"/>
                    </a:ext>
                  </a:extLst>
                </a:gridCol>
                <a:gridCol w="822960">
                  <a:extLst>
                    <a:ext uri="{9D8B030D-6E8A-4147-A177-3AD203B41FA5}">
                      <a16:colId xmlns:a16="http://schemas.microsoft.com/office/drawing/2014/main" val="3642900023"/>
                    </a:ext>
                  </a:extLst>
                </a:gridCol>
                <a:gridCol w="822960">
                  <a:extLst>
                    <a:ext uri="{9D8B030D-6E8A-4147-A177-3AD203B41FA5}">
                      <a16:colId xmlns:a16="http://schemas.microsoft.com/office/drawing/2014/main" val="1290330905"/>
                    </a:ext>
                  </a:extLst>
                </a:gridCol>
                <a:gridCol w="822960">
                  <a:extLst>
                    <a:ext uri="{9D8B030D-6E8A-4147-A177-3AD203B41FA5}">
                      <a16:colId xmlns:a16="http://schemas.microsoft.com/office/drawing/2014/main" val="882888909"/>
                    </a:ext>
                  </a:extLst>
                </a:gridCol>
                <a:gridCol w="822960">
                  <a:extLst>
                    <a:ext uri="{9D8B030D-6E8A-4147-A177-3AD203B41FA5}">
                      <a16:colId xmlns:a16="http://schemas.microsoft.com/office/drawing/2014/main" val="3228533646"/>
                    </a:ext>
                  </a:extLst>
                </a:gridCol>
                <a:gridCol w="822960">
                  <a:extLst>
                    <a:ext uri="{9D8B030D-6E8A-4147-A177-3AD203B41FA5}">
                      <a16:colId xmlns:a16="http://schemas.microsoft.com/office/drawing/2014/main" val="3031548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813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10:10:19</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https://www.instagram.com/p/CBRwQ5FosUZ/media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5643917"/>
                  </a:ext>
                </a:extLst>
              </a:tr>
            </a:tbl>
          </a:graphicData>
        </a:graphic>
      </p:graphicFrame>
      <p:sp>
        <p:nvSpPr>
          <p:cNvPr id="4" name="Text Placeholder 3">
            <a:extLst>
              <a:ext uri="{FF2B5EF4-FFF2-40B4-BE49-F238E27FC236}">
                <a16:creationId xmlns:a16="http://schemas.microsoft.com/office/drawing/2014/main" id="{B6623A37-5809-429D-9026-53C7128B9D1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32903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7A3CD-9C16-4E31-8223-8987C5986758}"/>
              </a:ext>
            </a:extLst>
          </p:cNvPr>
          <p:cNvSpPr>
            <a:spLocks noGrp="1"/>
          </p:cNvSpPr>
          <p:nvPr>
            <p:ph type="title"/>
          </p:nvPr>
        </p:nvSpPr>
        <p:spPr/>
        <p:txBody>
          <a:bodyPr/>
          <a:lstStyle/>
          <a:p>
            <a:r>
              <a:rPr lang="en-US"/>
              <a:t>Instagram Posts Table | sothysmalaysia - 7 of 21</a:t>
            </a:r>
          </a:p>
        </p:txBody>
      </p:sp>
      <p:graphicFrame>
        <p:nvGraphicFramePr>
          <p:cNvPr id="5" name="Table Placeholder 4">
            <a:extLst>
              <a:ext uri="{FF2B5EF4-FFF2-40B4-BE49-F238E27FC236}">
                <a16:creationId xmlns:a16="http://schemas.microsoft.com/office/drawing/2014/main" id="{1796537E-544F-4890-9D4E-6CDFDEA3B68D}"/>
              </a:ext>
            </a:extLst>
          </p:cNvPr>
          <p:cNvGraphicFramePr>
            <a:graphicFrameLocks noGrp="1"/>
          </p:cNvGraphicFramePr>
          <p:nvPr>
            <p:ph type="tbl" sz="quarter" idx="13"/>
            <p:extLst>
              <p:ext uri="{D42A27DB-BD31-4B8C-83A1-F6EECF244321}">
                <p14:modId xmlns:p14="http://schemas.microsoft.com/office/powerpoint/2010/main" val="3467774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0201142"/>
                    </a:ext>
                  </a:extLst>
                </a:gridCol>
                <a:gridCol w="1810512">
                  <a:extLst>
                    <a:ext uri="{9D8B030D-6E8A-4147-A177-3AD203B41FA5}">
                      <a16:colId xmlns:a16="http://schemas.microsoft.com/office/drawing/2014/main" val="875140787"/>
                    </a:ext>
                  </a:extLst>
                </a:gridCol>
                <a:gridCol w="822960">
                  <a:extLst>
                    <a:ext uri="{9D8B030D-6E8A-4147-A177-3AD203B41FA5}">
                      <a16:colId xmlns:a16="http://schemas.microsoft.com/office/drawing/2014/main" val="2034297727"/>
                    </a:ext>
                  </a:extLst>
                </a:gridCol>
                <a:gridCol w="822960">
                  <a:extLst>
                    <a:ext uri="{9D8B030D-6E8A-4147-A177-3AD203B41FA5}">
                      <a16:colId xmlns:a16="http://schemas.microsoft.com/office/drawing/2014/main" val="927623690"/>
                    </a:ext>
                  </a:extLst>
                </a:gridCol>
                <a:gridCol w="822960">
                  <a:extLst>
                    <a:ext uri="{9D8B030D-6E8A-4147-A177-3AD203B41FA5}">
                      <a16:colId xmlns:a16="http://schemas.microsoft.com/office/drawing/2014/main" val="1948691072"/>
                    </a:ext>
                  </a:extLst>
                </a:gridCol>
                <a:gridCol w="822960">
                  <a:extLst>
                    <a:ext uri="{9D8B030D-6E8A-4147-A177-3AD203B41FA5}">
                      <a16:colId xmlns:a16="http://schemas.microsoft.com/office/drawing/2014/main" val="1540527246"/>
                    </a:ext>
                  </a:extLst>
                </a:gridCol>
                <a:gridCol w="822960">
                  <a:extLst>
                    <a:ext uri="{9D8B030D-6E8A-4147-A177-3AD203B41FA5}">
                      <a16:colId xmlns:a16="http://schemas.microsoft.com/office/drawing/2014/main" val="1567006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122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- 2020-06-11 10:00:58</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It’s 100% natural active ingredient. It combats both imperfections and areas prone to shine on your skin! ⁠
⁠
You can use it as: ⁠
1️⃣ Overall face mask⁠
2️⃣ T-zone Mask⁠
3️⃣ Overnight mask for small imperfections.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https://www.instagram.com/p/CBRvrRthizN/media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7086782"/>
                  </a:ext>
                </a:extLst>
              </a:tr>
            </a:tbl>
          </a:graphicData>
        </a:graphic>
      </p:graphicFrame>
      <p:sp>
        <p:nvSpPr>
          <p:cNvPr id="4" name="Text Placeholder 3">
            <a:extLst>
              <a:ext uri="{FF2B5EF4-FFF2-40B4-BE49-F238E27FC236}">
                <a16:creationId xmlns:a16="http://schemas.microsoft.com/office/drawing/2014/main" id="{545EFCA0-24B4-49C4-B39E-486A0949466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997037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99483-4024-4D4E-B1F7-6339043302F1}"/>
              </a:ext>
            </a:extLst>
          </p:cNvPr>
          <p:cNvSpPr>
            <a:spLocks noGrp="1"/>
          </p:cNvSpPr>
          <p:nvPr>
            <p:ph type="title"/>
          </p:nvPr>
        </p:nvSpPr>
        <p:spPr/>
        <p:txBody>
          <a:bodyPr/>
          <a:lstStyle/>
          <a:p>
            <a:r>
              <a:rPr lang="en-US"/>
              <a:t>Instagram Posts Table | sothysmalaysia - 8 of 21</a:t>
            </a:r>
          </a:p>
        </p:txBody>
      </p:sp>
      <p:graphicFrame>
        <p:nvGraphicFramePr>
          <p:cNvPr id="5" name="Table Placeholder 4">
            <a:extLst>
              <a:ext uri="{FF2B5EF4-FFF2-40B4-BE49-F238E27FC236}">
                <a16:creationId xmlns:a16="http://schemas.microsoft.com/office/drawing/2014/main" id="{7C919332-573A-49E5-8870-3B026DF1ACCE}"/>
              </a:ext>
            </a:extLst>
          </p:cNvPr>
          <p:cNvGraphicFramePr>
            <a:graphicFrameLocks noGrp="1"/>
          </p:cNvGraphicFramePr>
          <p:nvPr>
            <p:ph type="tbl" sz="quarter" idx="13"/>
            <p:extLst>
              <p:ext uri="{D42A27DB-BD31-4B8C-83A1-F6EECF244321}">
                <p14:modId xmlns:p14="http://schemas.microsoft.com/office/powerpoint/2010/main" val="298706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34219428"/>
                    </a:ext>
                  </a:extLst>
                </a:gridCol>
                <a:gridCol w="1810512">
                  <a:extLst>
                    <a:ext uri="{9D8B030D-6E8A-4147-A177-3AD203B41FA5}">
                      <a16:colId xmlns:a16="http://schemas.microsoft.com/office/drawing/2014/main" val="955528342"/>
                    </a:ext>
                  </a:extLst>
                </a:gridCol>
                <a:gridCol w="822960">
                  <a:extLst>
                    <a:ext uri="{9D8B030D-6E8A-4147-A177-3AD203B41FA5}">
                      <a16:colId xmlns:a16="http://schemas.microsoft.com/office/drawing/2014/main" val="568004012"/>
                    </a:ext>
                  </a:extLst>
                </a:gridCol>
                <a:gridCol w="822960">
                  <a:extLst>
                    <a:ext uri="{9D8B030D-6E8A-4147-A177-3AD203B41FA5}">
                      <a16:colId xmlns:a16="http://schemas.microsoft.com/office/drawing/2014/main" val="1665275262"/>
                    </a:ext>
                  </a:extLst>
                </a:gridCol>
                <a:gridCol w="822960">
                  <a:extLst>
                    <a:ext uri="{9D8B030D-6E8A-4147-A177-3AD203B41FA5}">
                      <a16:colId xmlns:a16="http://schemas.microsoft.com/office/drawing/2014/main" val="1593313563"/>
                    </a:ext>
                  </a:extLst>
                </a:gridCol>
                <a:gridCol w="822960">
                  <a:extLst>
                    <a:ext uri="{9D8B030D-6E8A-4147-A177-3AD203B41FA5}">
                      <a16:colId xmlns:a16="http://schemas.microsoft.com/office/drawing/2014/main" val="3166022657"/>
                    </a:ext>
                  </a:extLst>
                </a:gridCol>
                <a:gridCol w="822960">
                  <a:extLst>
                    <a:ext uri="{9D8B030D-6E8A-4147-A177-3AD203B41FA5}">
                      <a16:colId xmlns:a16="http://schemas.microsoft.com/office/drawing/2014/main" val="364865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921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- 2020-06-10 15:46:30</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https://www.instagram.com/p/CBPx41RH1Bg/media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07906231"/>
                  </a:ext>
                </a:extLst>
              </a:tr>
            </a:tbl>
          </a:graphicData>
        </a:graphic>
      </p:graphicFrame>
      <p:sp>
        <p:nvSpPr>
          <p:cNvPr id="4" name="Text Placeholder 3">
            <a:extLst>
              <a:ext uri="{FF2B5EF4-FFF2-40B4-BE49-F238E27FC236}">
                <a16:creationId xmlns:a16="http://schemas.microsoft.com/office/drawing/2014/main" id="{66000406-E7B2-4395-B53B-611150BBB4B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15183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78049-7C7E-4C22-B870-861C6CAC495E}"/>
              </a:ext>
            </a:extLst>
          </p:cNvPr>
          <p:cNvSpPr>
            <a:spLocks noGrp="1"/>
          </p:cNvSpPr>
          <p:nvPr>
            <p:ph type="title"/>
          </p:nvPr>
        </p:nvSpPr>
        <p:spPr/>
        <p:txBody>
          <a:bodyPr/>
          <a:lstStyle/>
          <a:p>
            <a:r>
              <a:rPr lang="en-US"/>
              <a:t>Instagram Posts Table | sothysmalaysia - 9 of 21</a:t>
            </a:r>
          </a:p>
        </p:txBody>
      </p:sp>
      <p:graphicFrame>
        <p:nvGraphicFramePr>
          <p:cNvPr id="5" name="Table Placeholder 4">
            <a:extLst>
              <a:ext uri="{FF2B5EF4-FFF2-40B4-BE49-F238E27FC236}">
                <a16:creationId xmlns:a16="http://schemas.microsoft.com/office/drawing/2014/main" id="{6280449C-BC47-4C6B-B02E-0E1B57B285C6}"/>
              </a:ext>
            </a:extLst>
          </p:cNvPr>
          <p:cNvGraphicFramePr>
            <a:graphicFrameLocks noGrp="1"/>
          </p:cNvGraphicFramePr>
          <p:nvPr>
            <p:ph type="tbl" sz="quarter" idx="13"/>
            <p:extLst>
              <p:ext uri="{D42A27DB-BD31-4B8C-83A1-F6EECF244321}">
                <p14:modId xmlns:p14="http://schemas.microsoft.com/office/powerpoint/2010/main" val="174810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468869"/>
                    </a:ext>
                  </a:extLst>
                </a:gridCol>
                <a:gridCol w="1810512">
                  <a:extLst>
                    <a:ext uri="{9D8B030D-6E8A-4147-A177-3AD203B41FA5}">
                      <a16:colId xmlns:a16="http://schemas.microsoft.com/office/drawing/2014/main" val="114169415"/>
                    </a:ext>
                  </a:extLst>
                </a:gridCol>
                <a:gridCol w="822960">
                  <a:extLst>
                    <a:ext uri="{9D8B030D-6E8A-4147-A177-3AD203B41FA5}">
                      <a16:colId xmlns:a16="http://schemas.microsoft.com/office/drawing/2014/main" val="2702918932"/>
                    </a:ext>
                  </a:extLst>
                </a:gridCol>
                <a:gridCol w="822960">
                  <a:extLst>
                    <a:ext uri="{9D8B030D-6E8A-4147-A177-3AD203B41FA5}">
                      <a16:colId xmlns:a16="http://schemas.microsoft.com/office/drawing/2014/main" val="2925152046"/>
                    </a:ext>
                  </a:extLst>
                </a:gridCol>
                <a:gridCol w="822960">
                  <a:extLst>
                    <a:ext uri="{9D8B030D-6E8A-4147-A177-3AD203B41FA5}">
                      <a16:colId xmlns:a16="http://schemas.microsoft.com/office/drawing/2014/main" val="747968898"/>
                    </a:ext>
                  </a:extLst>
                </a:gridCol>
                <a:gridCol w="822960">
                  <a:extLst>
                    <a:ext uri="{9D8B030D-6E8A-4147-A177-3AD203B41FA5}">
                      <a16:colId xmlns:a16="http://schemas.microsoft.com/office/drawing/2014/main" val="2847547145"/>
                    </a:ext>
                  </a:extLst>
                </a:gridCol>
                <a:gridCol w="822960">
                  <a:extLst>
                    <a:ext uri="{9D8B030D-6E8A-4147-A177-3AD203B41FA5}">
                      <a16:colId xmlns:a16="http://schemas.microsoft.com/office/drawing/2014/main" val="2346237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3756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- 2020-06-09 11:31:29</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https://www.instagram.com/p/CBMweC8IfNO/media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5078104"/>
                  </a:ext>
                </a:extLst>
              </a:tr>
            </a:tbl>
          </a:graphicData>
        </a:graphic>
      </p:graphicFrame>
      <p:sp>
        <p:nvSpPr>
          <p:cNvPr id="4" name="Text Placeholder 3">
            <a:extLst>
              <a:ext uri="{FF2B5EF4-FFF2-40B4-BE49-F238E27FC236}">
                <a16:creationId xmlns:a16="http://schemas.microsoft.com/office/drawing/2014/main" id="{9E9F2B53-D19C-47AD-83D4-D88648F3D01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27627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99867-D6FD-41C5-A001-895EF91CB97A}"/>
              </a:ext>
            </a:extLst>
          </p:cNvPr>
          <p:cNvSpPr>
            <a:spLocks noGrp="1"/>
          </p:cNvSpPr>
          <p:nvPr>
            <p:ph type="title"/>
          </p:nvPr>
        </p:nvSpPr>
        <p:spPr/>
        <p:txBody>
          <a:bodyPr/>
          <a:lstStyle/>
          <a:p>
            <a:r>
              <a:rPr lang="en-US"/>
              <a:t>Instagram Posts Table | sothysmalaysia - 10 of 21</a:t>
            </a:r>
          </a:p>
        </p:txBody>
      </p:sp>
      <p:graphicFrame>
        <p:nvGraphicFramePr>
          <p:cNvPr id="5" name="Table Placeholder 4">
            <a:extLst>
              <a:ext uri="{FF2B5EF4-FFF2-40B4-BE49-F238E27FC236}">
                <a16:creationId xmlns:a16="http://schemas.microsoft.com/office/drawing/2014/main" id="{C4A18CAC-5668-4F39-9664-80764DCE50B3}"/>
              </a:ext>
            </a:extLst>
          </p:cNvPr>
          <p:cNvGraphicFramePr>
            <a:graphicFrameLocks noGrp="1"/>
          </p:cNvGraphicFramePr>
          <p:nvPr>
            <p:ph type="tbl" sz="quarter" idx="13"/>
            <p:extLst>
              <p:ext uri="{D42A27DB-BD31-4B8C-83A1-F6EECF244321}">
                <p14:modId xmlns:p14="http://schemas.microsoft.com/office/powerpoint/2010/main" val="2250763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60653093"/>
                    </a:ext>
                  </a:extLst>
                </a:gridCol>
                <a:gridCol w="1810512">
                  <a:extLst>
                    <a:ext uri="{9D8B030D-6E8A-4147-A177-3AD203B41FA5}">
                      <a16:colId xmlns:a16="http://schemas.microsoft.com/office/drawing/2014/main" val="3466713363"/>
                    </a:ext>
                  </a:extLst>
                </a:gridCol>
                <a:gridCol w="822960">
                  <a:extLst>
                    <a:ext uri="{9D8B030D-6E8A-4147-A177-3AD203B41FA5}">
                      <a16:colId xmlns:a16="http://schemas.microsoft.com/office/drawing/2014/main" val="56435816"/>
                    </a:ext>
                  </a:extLst>
                </a:gridCol>
                <a:gridCol w="822960">
                  <a:extLst>
                    <a:ext uri="{9D8B030D-6E8A-4147-A177-3AD203B41FA5}">
                      <a16:colId xmlns:a16="http://schemas.microsoft.com/office/drawing/2014/main" val="2393219079"/>
                    </a:ext>
                  </a:extLst>
                </a:gridCol>
                <a:gridCol w="822960">
                  <a:extLst>
                    <a:ext uri="{9D8B030D-6E8A-4147-A177-3AD203B41FA5}">
                      <a16:colId xmlns:a16="http://schemas.microsoft.com/office/drawing/2014/main" val="3548861424"/>
                    </a:ext>
                  </a:extLst>
                </a:gridCol>
                <a:gridCol w="822960">
                  <a:extLst>
                    <a:ext uri="{9D8B030D-6E8A-4147-A177-3AD203B41FA5}">
                      <a16:colId xmlns:a16="http://schemas.microsoft.com/office/drawing/2014/main" val="3930654243"/>
                    </a:ext>
                  </a:extLst>
                </a:gridCol>
                <a:gridCol w="822960">
                  <a:extLst>
                    <a:ext uri="{9D8B030D-6E8A-4147-A177-3AD203B41FA5}">
                      <a16:colId xmlns:a16="http://schemas.microsoft.com/office/drawing/2014/main" val="1900973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935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- 2020-06-09 11:28:30</a:t>
                      </a:r>
                      <a:r>
                        <a:rPr kumimoji="0" lang="en-US" sz="1000" b="0" i="0" u="none" strike="noStrike" kern="1200" cap="none" spc="0" normalizeH="0" baseline="0" noProof="0">
                          <a:ln>
                            <a:noFill/>
                          </a:ln>
                          <a:solidFill>
                            <a:prstClr val="black"/>
                          </a:solidFill>
                          <a:effectLst/>
                          <a:uLnTx/>
                          <a:uFillTx/>
                          <a:latin typeface="+mn-lt"/>
                          <a:ea typeface="+mn-ea"/>
                          <a:cs typeface="+mn-cs"/>
                        </a:rPr>
                        <a:t>
 The Sothys Anniversary contest is here. Stand a chance to win exciting prizes from us. We have a total of 12 Top Spenders prizes to be won!⁠
⁠
1 JUNE - 31 DECEMBER 2020⁠
⁠
PRIZES:1st DRAW: SEPTEMBER 2020⁠
⁠
GRAND Prize: ONE year supply of SOTHYS PERFECT SHAPE MASK ( 8 boxes) worth RM3,600⁠
⁠
SECOND Prize: ONE year supply of SOTHYS Youth Cream ( 6 bottles) worth RM2400⁠
25pcs of ADVENT CALENDAR worth RM900 per each Advent Calendar⁠
25 pcs of Secrets De Sothys Coffret Set (EDP + Body Cream worth RM900each⁠
⁠
2nd DRAW: JANUARY 2021⁠
⁠
GRAND PRIZE: ONE year supply of SOTHYS YOUTH SERUMS worth RM3,012⁠
⁠
SECOND PRIZE: ONE Year supply of SOTHYS CLEANSER worth RM1,290⁠
30pcs of ADVENT CALENDAR worth RM900⁠
30pcs of SECRETS De SOTHYS Coffret Set ( EDP + BODY CREAM) worth RM900⁠
⁠
To participate, find out more from our website at: https://bit.ly/2YcWPcn ⁠
⁠
* Each Premium Salon &amp; FO salons will have 1 TOP SPENDER every month | T&amp;C apply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https://www.instagram.com/p/CBMwHuwIxNg/media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0092401"/>
                  </a:ext>
                </a:extLst>
              </a:tr>
            </a:tbl>
          </a:graphicData>
        </a:graphic>
      </p:graphicFrame>
      <p:sp>
        <p:nvSpPr>
          <p:cNvPr id="4" name="Text Placeholder 3">
            <a:extLst>
              <a:ext uri="{FF2B5EF4-FFF2-40B4-BE49-F238E27FC236}">
                <a16:creationId xmlns:a16="http://schemas.microsoft.com/office/drawing/2014/main" id="{9643A4CF-8546-4C1A-97FC-C9CFE2B229F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826779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79368-715B-49CF-AFC4-8F8BD948D9DA}"/>
              </a:ext>
            </a:extLst>
          </p:cNvPr>
          <p:cNvSpPr>
            <a:spLocks noGrp="1"/>
          </p:cNvSpPr>
          <p:nvPr>
            <p:ph type="title"/>
          </p:nvPr>
        </p:nvSpPr>
        <p:spPr/>
        <p:txBody>
          <a:bodyPr/>
          <a:lstStyle/>
          <a:p>
            <a:r>
              <a:rPr lang="en-US"/>
              <a:t>Instagram Posts Table | sothysmalaysia - 11 of 21</a:t>
            </a:r>
          </a:p>
        </p:txBody>
      </p:sp>
      <p:graphicFrame>
        <p:nvGraphicFramePr>
          <p:cNvPr id="5" name="Table Placeholder 4">
            <a:extLst>
              <a:ext uri="{FF2B5EF4-FFF2-40B4-BE49-F238E27FC236}">
                <a16:creationId xmlns:a16="http://schemas.microsoft.com/office/drawing/2014/main" id="{6C0A8D5D-1333-4507-AD61-56750DF9A5A6}"/>
              </a:ext>
            </a:extLst>
          </p:cNvPr>
          <p:cNvGraphicFramePr>
            <a:graphicFrameLocks noGrp="1"/>
          </p:cNvGraphicFramePr>
          <p:nvPr>
            <p:ph type="tbl" sz="quarter" idx="13"/>
            <p:extLst>
              <p:ext uri="{D42A27DB-BD31-4B8C-83A1-F6EECF244321}">
                <p14:modId xmlns:p14="http://schemas.microsoft.com/office/powerpoint/2010/main" val="2246188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35847443"/>
                    </a:ext>
                  </a:extLst>
                </a:gridCol>
                <a:gridCol w="1810512">
                  <a:extLst>
                    <a:ext uri="{9D8B030D-6E8A-4147-A177-3AD203B41FA5}">
                      <a16:colId xmlns:a16="http://schemas.microsoft.com/office/drawing/2014/main" val="1332884027"/>
                    </a:ext>
                  </a:extLst>
                </a:gridCol>
                <a:gridCol w="822960">
                  <a:extLst>
                    <a:ext uri="{9D8B030D-6E8A-4147-A177-3AD203B41FA5}">
                      <a16:colId xmlns:a16="http://schemas.microsoft.com/office/drawing/2014/main" val="3548560841"/>
                    </a:ext>
                  </a:extLst>
                </a:gridCol>
                <a:gridCol w="822960">
                  <a:extLst>
                    <a:ext uri="{9D8B030D-6E8A-4147-A177-3AD203B41FA5}">
                      <a16:colId xmlns:a16="http://schemas.microsoft.com/office/drawing/2014/main" val="3992717749"/>
                    </a:ext>
                  </a:extLst>
                </a:gridCol>
                <a:gridCol w="822960">
                  <a:extLst>
                    <a:ext uri="{9D8B030D-6E8A-4147-A177-3AD203B41FA5}">
                      <a16:colId xmlns:a16="http://schemas.microsoft.com/office/drawing/2014/main" val="1671887326"/>
                    </a:ext>
                  </a:extLst>
                </a:gridCol>
                <a:gridCol w="822960">
                  <a:extLst>
                    <a:ext uri="{9D8B030D-6E8A-4147-A177-3AD203B41FA5}">
                      <a16:colId xmlns:a16="http://schemas.microsoft.com/office/drawing/2014/main" val="3874651137"/>
                    </a:ext>
                  </a:extLst>
                </a:gridCol>
                <a:gridCol w="822960">
                  <a:extLst>
                    <a:ext uri="{9D8B030D-6E8A-4147-A177-3AD203B41FA5}">
                      <a16:colId xmlns:a16="http://schemas.microsoft.com/office/drawing/2014/main" val="3834632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028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16:33:53</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https://www.instagram.com/p/CBKuRvTnpcB/media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1714899"/>
                  </a:ext>
                </a:extLst>
              </a:tr>
            </a:tbl>
          </a:graphicData>
        </a:graphic>
      </p:graphicFrame>
      <p:sp>
        <p:nvSpPr>
          <p:cNvPr id="4" name="Text Placeholder 3">
            <a:extLst>
              <a:ext uri="{FF2B5EF4-FFF2-40B4-BE49-F238E27FC236}">
                <a16:creationId xmlns:a16="http://schemas.microsoft.com/office/drawing/2014/main" id="{E865E728-4574-4B12-BDFB-48467A80F52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633516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E8509-0CF3-48AE-B0DB-24AF6462AC6A}"/>
              </a:ext>
            </a:extLst>
          </p:cNvPr>
          <p:cNvSpPr>
            <a:spLocks noGrp="1"/>
          </p:cNvSpPr>
          <p:nvPr>
            <p:ph type="title"/>
          </p:nvPr>
        </p:nvSpPr>
        <p:spPr/>
        <p:txBody>
          <a:bodyPr/>
          <a:lstStyle/>
          <a:p>
            <a:r>
              <a:rPr lang="en-US"/>
              <a:t>Instagram Posts Table | sothysmalaysia - 12 of 21</a:t>
            </a:r>
          </a:p>
        </p:txBody>
      </p:sp>
      <p:graphicFrame>
        <p:nvGraphicFramePr>
          <p:cNvPr id="5" name="Table Placeholder 4">
            <a:extLst>
              <a:ext uri="{FF2B5EF4-FFF2-40B4-BE49-F238E27FC236}">
                <a16:creationId xmlns:a16="http://schemas.microsoft.com/office/drawing/2014/main" id="{106B7260-C600-4769-9B36-60440CC6347C}"/>
              </a:ext>
            </a:extLst>
          </p:cNvPr>
          <p:cNvGraphicFramePr>
            <a:graphicFrameLocks noGrp="1"/>
          </p:cNvGraphicFramePr>
          <p:nvPr>
            <p:ph type="tbl" sz="quarter" idx="13"/>
            <p:extLst>
              <p:ext uri="{D42A27DB-BD31-4B8C-83A1-F6EECF244321}">
                <p14:modId xmlns:p14="http://schemas.microsoft.com/office/powerpoint/2010/main" val="2270264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58624139"/>
                    </a:ext>
                  </a:extLst>
                </a:gridCol>
                <a:gridCol w="1810512">
                  <a:extLst>
                    <a:ext uri="{9D8B030D-6E8A-4147-A177-3AD203B41FA5}">
                      <a16:colId xmlns:a16="http://schemas.microsoft.com/office/drawing/2014/main" val="727707882"/>
                    </a:ext>
                  </a:extLst>
                </a:gridCol>
                <a:gridCol w="822960">
                  <a:extLst>
                    <a:ext uri="{9D8B030D-6E8A-4147-A177-3AD203B41FA5}">
                      <a16:colId xmlns:a16="http://schemas.microsoft.com/office/drawing/2014/main" val="566709599"/>
                    </a:ext>
                  </a:extLst>
                </a:gridCol>
                <a:gridCol w="822960">
                  <a:extLst>
                    <a:ext uri="{9D8B030D-6E8A-4147-A177-3AD203B41FA5}">
                      <a16:colId xmlns:a16="http://schemas.microsoft.com/office/drawing/2014/main" val="1387943646"/>
                    </a:ext>
                  </a:extLst>
                </a:gridCol>
                <a:gridCol w="822960">
                  <a:extLst>
                    <a:ext uri="{9D8B030D-6E8A-4147-A177-3AD203B41FA5}">
                      <a16:colId xmlns:a16="http://schemas.microsoft.com/office/drawing/2014/main" val="393584776"/>
                    </a:ext>
                  </a:extLst>
                </a:gridCol>
                <a:gridCol w="822960">
                  <a:extLst>
                    <a:ext uri="{9D8B030D-6E8A-4147-A177-3AD203B41FA5}">
                      <a16:colId xmlns:a16="http://schemas.microsoft.com/office/drawing/2014/main" val="609227595"/>
                    </a:ext>
                  </a:extLst>
                </a:gridCol>
                <a:gridCol w="822960">
                  <a:extLst>
                    <a:ext uri="{9D8B030D-6E8A-4147-A177-3AD203B41FA5}">
                      <a16:colId xmlns:a16="http://schemas.microsoft.com/office/drawing/2014/main" val="2225858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endParaRPr lang="en-US"/>
                    </a:p>
                  </a:txBody>
                  <a:tcPr/>
                </a:tc>
                <a:extLst>
                  <a:ext uri="{0D108BD9-81ED-4DB2-BD59-A6C34878D82A}">
                    <a16:rowId xmlns:a16="http://schemas.microsoft.com/office/drawing/2014/main" val="375948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16:31:29</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https://www.instagram.com/p/CBKuAOzHxOD/media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5227879"/>
                  </a:ext>
                </a:extLst>
              </a:tr>
            </a:tbl>
          </a:graphicData>
        </a:graphic>
      </p:graphicFrame>
      <p:sp>
        <p:nvSpPr>
          <p:cNvPr id="4" name="Text Placeholder 3">
            <a:extLst>
              <a:ext uri="{FF2B5EF4-FFF2-40B4-BE49-F238E27FC236}">
                <a16:creationId xmlns:a16="http://schemas.microsoft.com/office/drawing/2014/main" id="{4B43F29F-372A-445E-BF8F-D484F33355A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05642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4BA8F-0397-487F-8EBB-5C52DCF6D664}"/>
              </a:ext>
            </a:extLst>
          </p:cNvPr>
          <p:cNvSpPr>
            <a:spLocks noGrp="1"/>
          </p:cNvSpPr>
          <p:nvPr>
            <p:ph type="title"/>
          </p:nvPr>
        </p:nvSpPr>
        <p:spPr/>
        <p:txBody>
          <a:bodyPr/>
          <a:lstStyle/>
          <a:p>
            <a:r>
              <a:rPr lang="en-US"/>
              <a:t>Instagram Posts Table | sothysmalaysia - 13 of 21</a:t>
            </a:r>
          </a:p>
        </p:txBody>
      </p:sp>
      <p:graphicFrame>
        <p:nvGraphicFramePr>
          <p:cNvPr id="5" name="Table Placeholder 4">
            <a:extLst>
              <a:ext uri="{FF2B5EF4-FFF2-40B4-BE49-F238E27FC236}">
                <a16:creationId xmlns:a16="http://schemas.microsoft.com/office/drawing/2014/main" id="{DC638215-FDD6-47BB-96D2-83120A1B917D}"/>
              </a:ext>
            </a:extLst>
          </p:cNvPr>
          <p:cNvGraphicFramePr>
            <a:graphicFrameLocks noGrp="1"/>
          </p:cNvGraphicFramePr>
          <p:nvPr>
            <p:ph type="tbl" sz="quarter" idx="13"/>
            <p:extLst>
              <p:ext uri="{D42A27DB-BD31-4B8C-83A1-F6EECF244321}">
                <p14:modId xmlns:p14="http://schemas.microsoft.com/office/powerpoint/2010/main" val="2740071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90331753"/>
                    </a:ext>
                  </a:extLst>
                </a:gridCol>
                <a:gridCol w="1810512">
                  <a:extLst>
                    <a:ext uri="{9D8B030D-6E8A-4147-A177-3AD203B41FA5}">
                      <a16:colId xmlns:a16="http://schemas.microsoft.com/office/drawing/2014/main" val="19978633"/>
                    </a:ext>
                  </a:extLst>
                </a:gridCol>
                <a:gridCol w="822960">
                  <a:extLst>
                    <a:ext uri="{9D8B030D-6E8A-4147-A177-3AD203B41FA5}">
                      <a16:colId xmlns:a16="http://schemas.microsoft.com/office/drawing/2014/main" val="3049978592"/>
                    </a:ext>
                  </a:extLst>
                </a:gridCol>
                <a:gridCol w="822960">
                  <a:extLst>
                    <a:ext uri="{9D8B030D-6E8A-4147-A177-3AD203B41FA5}">
                      <a16:colId xmlns:a16="http://schemas.microsoft.com/office/drawing/2014/main" val="506069040"/>
                    </a:ext>
                  </a:extLst>
                </a:gridCol>
                <a:gridCol w="822960">
                  <a:extLst>
                    <a:ext uri="{9D8B030D-6E8A-4147-A177-3AD203B41FA5}">
                      <a16:colId xmlns:a16="http://schemas.microsoft.com/office/drawing/2014/main" val="2903555188"/>
                    </a:ext>
                  </a:extLst>
                </a:gridCol>
                <a:gridCol w="822960">
                  <a:extLst>
                    <a:ext uri="{9D8B030D-6E8A-4147-A177-3AD203B41FA5}">
                      <a16:colId xmlns:a16="http://schemas.microsoft.com/office/drawing/2014/main" val="4233718432"/>
                    </a:ext>
                  </a:extLst>
                </a:gridCol>
                <a:gridCol w="822960">
                  <a:extLst>
                    <a:ext uri="{9D8B030D-6E8A-4147-A177-3AD203B41FA5}">
                      <a16:colId xmlns:a16="http://schemas.microsoft.com/office/drawing/2014/main" val="2432020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856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16:28:49</a:t>
                      </a:r>
                      <a:r>
                        <a:rPr kumimoji="0" lang="en-US" sz="1000" b="0" i="0" u="none" strike="noStrike" kern="1200" cap="none" spc="0" normalizeH="0" baseline="0" noProof="0">
                          <a:ln>
                            <a:noFill/>
                          </a:ln>
                          <a:solidFill>
                            <a:prstClr val="black"/>
                          </a:solidFill>
                          <a:effectLst/>
                          <a:uLnTx/>
                          <a:uFillTx/>
                          <a:latin typeface="+mn-lt"/>
                          <a:ea typeface="+mn-ea"/>
                          <a:cs typeface="+mn-cs"/>
                        </a:rPr>
                        <a:t>
 We are resuming our facial treatment and retail business operation, 10 JUNE 2020.⁠
⁠
Thank you for your loyalty and continuous support! We have increased our safety and precautionary measures in compliance with the SOPs guidelines provided by the Government to ensure a safe and clean salon environment for everyone. We are committed to our policy to only serve customers who are free from COVID-19 symptoms.⁠
⁠
You may now schedule your appointment with preferred Date &amp; Time with your SOTHYS SALON or SOTHYS girl. We look forward to serving you again! ⁠
⁠
#sothysmalaysia #sothysmy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https://www.instagram.com/p/CBKts-RnFmK/media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1619216"/>
                  </a:ext>
                </a:extLst>
              </a:tr>
            </a:tbl>
          </a:graphicData>
        </a:graphic>
      </p:graphicFrame>
      <p:sp>
        <p:nvSpPr>
          <p:cNvPr id="4" name="Text Placeholder 3">
            <a:extLst>
              <a:ext uri="{FF2B5EF4-FFF2-40B4-BE49-F238E27FC236}">
                <a16:creationId xmlns:a16="http://schemas.microsoft.com/office/drawing/2014/main" id="{FA6EBA1C-1893-41A5-915A-83C6729E216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82783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9946A-5899-47A6-A9F8-26462BC9F51C}"/>
              </a:ext>
            </a:extLst>
          </p:cNvPr>
          <p:cNvSpPr>
            <a:spLocks noGrp="1"/>
          </p:cNvSpPr>
          <p:nvPr>
            <p:ph type="title"/>
          </p:nvPr>
        </p:nvSpPr>
        <p:spPr/>
        <p:txBody>
          <a:bodyPr/>
          <a:lstStyle/>
          <a:p>
            <a:r>
              <a:rPr lang="en-US"/>
              <a:t>Instagram Posts Table | sothysmalaysia - 14 of 21</a:t>
            </a:r>
          </a:p>
        </p:txBody>
      </p:sp>
      <p:graphicFrame>
        <p:nvGraphicFramePr>
          <p:cNvPr id="5" name="Table Placeholder 4">
            <a:extLst>
              <a:ext uri="{FF2B5EF4-FFF2-40B4-BE49-F238E27FC236}">
                <a16:creationId xmlns:a16="http://schemas.microsoft.com/office/drawing/2014/main" id="{1BE5F396-E1AD-4B1F-B976-E340F769E6C7}"/>
              </a:ext>
            </a:extLst>
          </p:cNvPr>
          <p:cNvGraphicFramePr>
            <a:graphicFrameLocks noGrp="1"/>
          </p:cNvGraphicFramePr>
          <p:nvPr>
            <p:ph type="tbl" sz="quarter" idx="13"/>
            <p:extLst>
              <p:ext uri="{D42A27DB-BD31-4B8C-83A1-F6EECF244321}">
                <p14:modId xmlns:p14="http://schemas.microsoft.com/office/powerpoint/2010/main" val="1741011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58994584"/>
                    </a:ext>
                  </a:extLst>
                </a:gridCol>
                <a:gridCol w="1810512">
                  <a:extLst>
                    <a:ext uri="{9D8B030D-6E8A-4147-A177-3AD203B41FA5}">
                      <a16:colId xmlns:a16="http://schemas.microsoft.com/office/drawing/2014/main" val="2328124817"/>
                    </a:ext>
                  </a:extLst>
                </a:gridCol>
                <a:gridCol w="822960">
                  <a:extLst>
                    <a:ext uri="{9D8B030D-6E8A-4147-A177-3AD203B41FA5}">
                      <a16:colId xmlns:a16="http://schemas.microsoft.com/office/drawing/2014/main" val="3575184754"/>
                    </a:ext>
                  </a:extLst>
                </a:gridCol>
                <a:gridCol w="822960">
                  <a:extLst>
                    <a:ext uri="{9D8B030D-6E8A-4147-A177-3AD203B41FA5}">
                      <a16:colId xmlns:a16="http://schemas.microsoft.com/office/drawing/2014/main" val="2550481162"/>
                    </a:ext>
                  </a:extLst>
                </a:gridCol>
                <a:gridCol w="822960">
                  <a:extLst>
                    <a:ext uri="{9D8B030D-6E8A-4147-A177-3AD203B41FA5}">
                      <a16:colId xmlns:a16="http://schemas.microsoft.com/office/drawing/2014/main" val="4294131247"/>
                    </a:ext>
                  </a:extLst>
                </a:gridCol>
                <a:gridCol w="822960">
                  <a:extLst>
                    <a:ext uri="{9D8B030D-6E8A-4147-A177-3AD203B41FA5}">
                      <a16:colId xmlns:a16="http://schemas.microsoft.com/office/drawing/2014/main" val="3646927446"/>
                    </a:ext>
                  </a:extLst>
                </a:gridCol>
                <a:gridCol w="822960">
                  <a:extLst>
                    <a:ext uri="{9D8B030D-6E8A-4147-A177-3AD203B41FA5}">
                      <a16:colId xmlns:a16="http://schemas.microsoft.com/office/drawing/2014/main" val="301861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7428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10:10:14</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
100% natural active ingredient, it combats both imperfections and areas prone to shine on your skin! ⁠
⁠
For our new Purifying mask, we selected 2 complementary types of clay (green and white)!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https://www.instagram.com/p/CBKB0rVox8k/media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3204650"/>
                  </a:ext>
                </a:extLst>
              </a:tr>
            </a:tbl>
          </a:graphicData>
        </a:graphic>
      </p:graphicFrame>
      <p:sp>
        <p:nvSpPr>
          <p:cNvPr id="4" name="Text Placeholder 3">
            <a:extLst>
              <a:ext uri="{FF2B5EF4-FFF2-40B4-BE49-F238E27FC236}">
                <a16:creationId xmlns:a16="http://schemas.microsoft.com/office/drawing/2014/main" id="{8B041018-319C-4B36-AA0B-6E2A6F68053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02352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439A2-95BD-4211-9452-67B5163F9011}"/>
              </a:ext>
            </a:extLst>
          </p:cNvPr>
          <p:cNvSpPr>
            <a:spLocks noGrp="1"/>
          </p:cNvSpPr>
          <p:nvPr>
            <p:ph type="title"/>
          </p:nvPr>
        </p:nvSpPr>
        <p:spPr/>
        <p:txBody>
          <a:bodyPr/>
          <a:lstStyle/>
          <a:p>
            <a:r>
              <a:rPr lang="en-US"/>
              <a:t>Instagram Posts Table | sothysmalaysia - 15 of 21</a:t>
            </a:r>
          </a:p>
        </p:txBody>
      </p:sp>
      <p:graphicFrame>
        <p:nvGraphicFramePr>
          <p:cNvPr id="5" name="Table Placeholder 4">
            <a:extLst>
              <a:ext uri="{FF2B5EF4-FFF2-40B4-BE49-F238E27FC236}">
                <a16:creationId xmlns:a16="http://schemas.microsoft.com/office/drawing/2014/main" id="{67F391BD-9372-4F80-B36C-0717CEEA0006}"/>
              </a:ext>
            </a:extLst>
          </p:cNvPr>
          <p:cNvGraphicFramePr>
            <a:graphicFrameLocks noGrp="1"/>
          </p:cNvGraphicFramePr>
          <p:nvPr>
            <p:ph type="tbl" sz="quarter" idx="13"/>
            <p:extLst>
              <p:ext uri="{D42A27DB-BD31-4B8C-83A1-F6EECF244321}">
                <p14:modId xmlns:p14="http://schemas.microsoft.com/office/powerpoint/2010/main" val="1639358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30798009"/>
                    </a:ext>
                  </a:extLst>
                </a:gridCol>
                <a:gridCol w="1810512">
                  <a:extLst>
                    <a:ext uri="{9D8B030D-6E8A-4147-A177-3AD203B41FA5}">
                      <a16:colId xmlns:a16="http://schemas.microsoft.com/office/drawing/2014/main" val="3213286020"/>
                    </a:ext>
                  </a:extLst>
                </a:gridCol>
                <a:gridCol w="822960">
                  <a:extLst>
                    <a:ext uri="{9D8B030D-6E8A-4147-A177-3AD203B41FA5}">
                      <a16:colId xmlns:a16="http://schemas.microsoft.com/office/drawing/2014/main" val="1846810045"/>
                    </a:ext>
                  </a:extLst>
                </a:gridCol>
                <a:gridCol w="822960">
                  <a:extLst>
                    <a:ext uri="{9D8B030D-6E8A-4147-A177-3AD203B41FA5}">
                      <a16:colId xmlns:a16="http://schemas.microsoft.com/office/drawing/2014/main" val="2636637254"/>
                    </a:ext>
                  </a:extLst>
                </a:gridCol>
                <a:gridCol w="822960">
                  <a:extLst>
                    <a:ext uri="{9D8B030D-6E8A-4147-A177-3AD203B41FA5}">
                      <a16:colId xmlns:a16="http://schemas.microsoft.com/office/drawing/2014/main" val="1731604372"/>
                    </a:ext>
                  </a:extLst>
                </a:gridCol>
                <a:gridCol w="822960">
                  <a:extLst>
                    <a:ext uri="{9D8B030D-6E8A-4147-A177-3AD203B41FA5}">
                      <a16:colId xmlns:a16="http://schemas.microsoft.com/office/drawing/2014/main" val="3976400245"/>
                    </a:ext>
                  </a:extLst>
                </a:gridCol>
                <a:gridCol w="822960">
                  <a:extLst>
                    <a:ext uri="{9D8B030D-6E8A-4147-A177-3AD203B41FA5}">
                      <a16:colId xmlns:a16="http://schemas.microsoft.com/office/drawing/2014/main" val="583857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888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- 2020-06-08 10:00:51</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superpowers of clay? ⁠
100% natural active ingredient, it combats both imperfections and areas prone to shine on your skin! ⁠
⁠
For our new Purifying mask, we selected 2 complementary types of clay (green and white)! ⁠
⁠
The results are awesome! ⁠
⁠
100%:- Your skin appears normal, as if it has been rebalanced*⁠
95%:- The pores are tighter*⁠
90%:- It’s soothed (fewer blemishes)*⁠
⁠
Available at all SOTHYS salons and online. Shop them at sothys.com.my ⁠
⁠
*Self-assessment by 21 people who applied two masks/week for two weeks ⁠
⁠
#sothys #ilovesothys #mask #facemask #purifyingmask #clay #greenclay #beautyroutine #beautyinstitute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https://www.instagram.com/p/CBKBRoCIOX3/media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2072123"/>
                  </a:ext>
                </a:extLst>
              </a:tr>
            </a:tbl>
          </a:graphicData>
        </a:graphic>
      </p:graphicFrame>
      <p:sp>
        <p:nvSpPr>
          <p:cNvPr id="4" name="Text Placeholder 3">
            <a:extLst>
              <a:ext uri="{FF2B5EF4-FFF2-40B4-BE49-F238E27FC236}">
                <a16:creationId xmlns:a16="http://schemas.microsoft.com/office/drawing/2014/main" id="{81C62441-488A-4ED3-BE16-8D81C32B7CB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014251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4E1EC-FBFD-4914-87CA-BF1724A6F113}"/>
              </a:ext>
            </a:extLst>
          </p:cNvPr>
          <p:cNvSpPr>
            <a:spLocks noGrp="1"/>
          </p:cNvSpPr>
          <p:nvPr>
            <p:ph type="title"/>
          </p:nvPr>
        </p:nvSpPr>
        <p:spPr/>
        <p:txBody>
          <a:bodyPr/>
          <a:lstStyle/>
          <a:p>
            <a:r>
              <a:rPr lang="en-US"/>
              <a:t>Instagram Posts Table | sothysmalaysia - 16 of 21</a:t>
            </a:r>
          </a:p>
        </p:txBody>
      </p:sp>
      <p:graphicFrame>
        <p:nvGraphicFramePr>
          <p:cNvPr id="5" name="Table Placeholder 4">
            <a:extLst>
              <a:ext uri="{FF2B5EF4-FFF2-40B4-BE49-F238E27FC236}">
                <a16:creationId xmlns:a16="http://schemas.microsoft.com/office/drawing/2014/main" id="{7CD73FB1-A8F7-405F-86C6-5C9B83351164}"/>
              </a:ext>
            </a:extLst>
          </p:cNvPr>
          <p:cNvGraphicFramePr>
            <a:graphicFrameLocks noGrp="1"/>
          </p:cNvGraphicFramePr>
          <p:nvPr>
            <p:ph type="tbl" sz="quarter" idx="13"/>
            <p:extLst>
              <p:ext uri="{D42A27DB-BD31-4B8C-83A1-F6EECF244321}">
                <p14:modId xmlns:p14="http://schemas.microsoft.com/office/powerpoint/2010/main" val="79381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95326113"/>
                    </a:ext>
                  </a:extLst>
                </a:gridCol>
                <a:gridCol w="1810512">
                  <a:extLst>
                    <a:ext uri="{9D8B030D-6E8A-4147-A177-3AD203B41FA5}">
                      <a16:colId xmlns:a16="http://schemas.microsoft.com/office/drawing/2014/main" val="3248570512"/>
                    </a:ext>
                  </a:extLst>
                </a:gridCol>
                <a:gridCol w="822960">
                  <a:extLst>
                    <a:ext uri="{9D8B030D-6E8A-4147-A177-3AD203B41FA5}">
                      <a16:colId xmlns:a16="http://schemas.microsoft.com/office/drawing/2014/main" val="1760721388"/>
                    </a:ext>
                  </a:extLst>
                </a:gridCol>
                <a:gridCol w="822960">
                  <a:extLst>
                    <a:ext uri="{9D8B030D-6E8A-4147-A177-3AD203B41FA5}">
                      <a16:colId xmlns:a16="http://schemas.microsoft.com/office/drawing/2014/main" val="894125837"/>
                    </a:ext>
                  </a:extLst>
                </a:gridCol>
                <a:gridCol w="822960">
                  <a:extLst>
                    <a:ext uri="{9D8B030D-6E8A-4147-A177-3AD203B41FA5}">
                      <a16:colId xmlns:a16="http://schemas.microsoft.com/office/drawing/2014/main" val="201211926"/>
                    </a:ext>
                  </a:extLst>
                </a:gridCol>
                <a:gridCol w="822960">
                  <a:extLst>
                    <a:ext uri="{9D8B030D-6E8A-4147-A177-3AD203B41FA5}">
                      <a16:colId xmlns:a16="http://schemas.microsoft.com/office/drawing/2014/main" val="2443437234"/>
                    </a:ext>
                  </a:extLst>
                </a:gridCol>
                <a:gridCol w="822960">
                  <a:extLst>
                    <a:ext uri="{9D8B030D-6E8A-4147-A177-3AD203B41FA5}">
                      <a16:colId xmlns:a16="http://schemas.microsoft.com/office/drawing/2014/main" val="20391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367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- 2020-06-05 10:00:43</a:t>
                      </a:r>
                      <a:r>
                        <a:rPr kumimoji="0" lang="en-US" sz="1000" b="0" i="0" u="none" strike="noStrike" kern="1200" cap="none" spc="0" normalizeH="0" baseline="0" noProof="0">
                          <a:ln>
                            <a:noFill/>
                          </a:ln>
                          <a:solidFill>
                            <a:prstClr val="black"/>
                          </a:solidFill>
                          <a:effectLst/>
                          <a:uLnTx/>
                          <a:uFillTx/>
                          <a:latin typeface="+mn-lt"/>
                          <a:ea typeface="+mn-ea"/>
                          <a:cs typeface="+mn-cs"/>
                        </a:rPr>
                        <a:t>
 New at SOTHYS Malaysia, good news for those who suffer from oily skin and large pores. ⁠
⁠
This purifying and mattifying cream mask for combination to oily skin contains two types of clay and is effective and gentle on both impurities and areas prone to shine. ⁠
⁠
The RESULTS: ⁠
✅The skin is immediately more matte. ⁠
✅The appearance of imperfections, such as small spots, is improved. ⁠
✅The pores appear unclogged and tighter. ⁠
✅The complexion is once again pure, radiant, and fresh. ⁠
✅The skin’s comfort is regained. ⁠
⁠
Available at all SOTHYS salons and online. Shop them at https://bit.ly/purifyingtwo-claymask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https://www.instagram.com/p/CBCS43JHuJ9/media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0623775"/>
                  </a:ext>
                </a:extLst>
              </a:tr>
            </a:tbl>
          </a:graphicData>
        </a:graphic>
      </p:graphicFrame>
      <p:sp>
        <p:nvSpPr>
          <p:cNvPr id="4" name="Text Placeholder 3">
            <a:extLst>
              <a:ext uri="{FF2B5EF4-FFF2-40B4-BE49-F238E27FC236}">
                <a16:creationId xmlns:a16="http://schemas.microsoft.com/office/drawing/2014/main" id="{45993795-DBB3-4FFD-B23D-61EE0332D2F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676760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6B1AE-9567-45DF-B8D1-4DF12682DC74}"/>
              </a:ext>
            </a:extLst>
          </p:cNvPr>
          <p:cNvSpPr>
            <a:spLocks noGrp="1"/>
          </p:cNvSpPr>
          <p:nvPr>
            <p:ph type="title"/>
          </p:nvPr>
        </p:nvSpPr>
        <p:spPr/>
        <p:txBody>
          <a:bodyPr/>
          <a:lstStyle/>
          <a:p>
            <a:r>
              <a:rPr lang="en-US"/>
              <a:t>Instagram Posts Table | sothysmalaysia - 17 of 21</a:t>
            </a:r>
          </a:p>
        </p:txBody>
      </p:sp>
      <p:graphicFrame>
        <p:nvGraphicFramePr>
          <p:cNvPr id="5" name="Table Placeholder 4">
            <a:extLst>
              <a:ext uri="{FF2B5EF4-FFF2-40B4-BE49-F238E27FC236}">
                <a16:creationId xmlns:a16="http://schemas.microsoft.com/office/drawing/2014/main" id="{06AA621F-D47E-47E3-BDB4-A0335608EE34}"/>
              </a:ext>
            </a:extLst>
          </p:cNvPr>
          <p:cNvGraphicFramePr>
            <a:graphicFrameLocks noGrp="1"/>
          </p:cNvGraphicFramePr>
          <p:nvPr>
            <p:ph type="tbl" sz="quarter" idx="13"/>
            <p:extLst>
              <p:ext uri="{D42A27DB-BD31-4B8C-83A1-F6EECF244321}">
                <p14:modId xmlns:p14="http://schemas.microsoft.com/office/powerpoint/2010/main" val="726370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9308307"/>
                    </a:ext>
                  </a:extLst>
                </a:gridCol>
                <a:gridCol w="1810512">
                  <a:extLst>
                    <a:ext uri="{9D8B030D-6E8A-4147-A177-3AD203B41FA5}">
                      <a16:colId xmlns:a16="http://schemas.microsoft.com/office/drawing/2014/main" val="1402544863"/>
                    </a:ext>
                  </a:extLst>
                </a:gridCol>
                <a:gridCol w="822960">
                  <a:extLst>
                    <a:ext uri="{9D8B030D-6E8A-4147-A177-3AD203B41FA5}">
                      <a16:colId xmlns:a16="http://schemas.microsoft.com/office/drawing/2014/main" val="3401921120"/>
                    </a:ext>
                  </a:extLst>
                </a:gridCol>
                <a:gridCol w="822960">
                  <a:extLst>
                    <a:ext uri="{9D8B030D-6E8A-4147-A177-3AD203B41FA5}">
                      <a16:colId xmlns:a16="http://schemas.microsoft.com/office/drawing/2014/main" val="1661789827"/>
                    </a:ext>
                  </a:extLst>
                </a:gridCol>
                <a:gridCol w="822960">
                  <a:extLst>
                    <a:ext uri="{9D8B030D-6E8A-4147-A177-3AD203B41FA5}">
                      <a16:colId xmlns:a16="http://schemas.microsoft.com/office/drawing/2014/main" val="3536558748"/>
                    </a:ext>
                  </a:extLst>
                </a:gridCol>
                <a:gridCol w="822960">
                  <a:extLst>
                    <a:ext uri="{9D8B030D-6E8A-4147-A177-3AD203B41FA5}">
                      <a16:colId xmlns:a16="http://schemas.microsoft.com/office/drawing/2014/main" val="558294612"/>
                    </a:ext>
                  </a:extLst>
                </a:gridCol>
                <a:gridCol w="822960">
                  <a:extLst>
                    <a:ext uri="{9D8B030D-6E8A-4147-A177-3AD203B41FA5}">
                      <a16:colId xmlns:a16="http://schemas.microsoft.com/office/drawing/2014/main" val="2545832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129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19:59:40</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purer and fresh once more? In this video, you’ll learn how to improve your skin imperfections and ensure your pores are unclogged and tighter. Follow the 5-steps Home Intensive Facial (as featured in this video).⁠
⁠
Here are the following steps so you can follow along while watching our video!⁠
STEP 1: CLEANSE &amp; DEEP CLEANSE⁠
STEP 2: EXFOLIATE ⁠
STEP 3: DEEP PORE CLEANSER WITH LEGENDARY PRODUCT, DESQUACREM ⁠
STEP 4: DOUBLE EFFECT MASK ⁠
STEP 5: AFTERCARE ⁠
⁠
Shop online at http://sothys.com.my/ or from your nearest SOTHYS outlet now!⁠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https://www.instagram.com/p/CBAyqJWFcg9/media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9456706"/>
                  </a:ext>
                </a:extLst>
              </a:tr>
            </a:tbl>
          </a:graphicData>
        </a:graphic>
      </p:graphicFrame>
      <p:sp>
        <p:nvSpPr>
          <p:cNvPr id="4" name="Text Placeholder 3">
            <a:extLst>
              <a:ext uri="{FF2B5EF4-FFF2-40B4-BE49-F238E27FC236}">
                <a16:creationId xmlns:a16="http://schemas.microsoft.com/office/drawing/2014/main" id="{A26E0504-D0E3-4D25-BE90-89B527054FA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54094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57766-74F1-42E4-A7A7-6D44AC53E731}"/>
              </a:ext>
            </a:extLst>
          </p:cNvPr>
          <p:cNvSpPr>
            <a:spLocks noGrp="1"/>
          </p:cNvSpPr>
          <p:nvPr>
            <p:ph type="title"/>
          </p:nvPr>
        </p:nvSpPr>
        <p:spPr/>
        <p:txBody>
          <a:bodyPr/>
          <a:lstStyle/>
          <a:p>
            <a:r>
              <a:rPr lang="en-US"/>
              <a:t>Instagram Posts Table | sothysmalaysia - 18 of 21</a:t>
            </a:r>
          </a:p>
        </p:txBody>
      </p:sp>
      <p:graphicFrame>
        <p:nvGraphicFramePr>
          <p:cNvPr id="5" name="Table Placeholder 4">
            <a:extLst>
              <a:ext uri="{FF2B5EF4-FFF2-40B4-BE49-F238E27FC236}">
                <a16:creationId xmlns:a16="http://schemas.microsoft.com/office/drawing/2014/main" id="{BAEF05D7-9088-4D69-A081-EFD52BD2572E}"/>
              </a:ext>
            </a:extLst>
          </p:cNvPr>
          <p:cNvGraphicFramePr>
            <a:graphicFrameLocks noGrp="1"/>
          </p:cNvGraphicFramePr>
          <p:nvPr>
            <p:ph type="tbl" sz="quarter" idx="13"/>
            <p:extLst>
              <p:ext uri="{D42A27DB-BD31-4B8C-83A1-F6EECF244321}">
                <p14:modId xmlns:p14="http://schemas.microsoft.com/office/powerpoint/2010/main" val="1996344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3972602"/>
                    </a:ext>
                  </a:extLst>
                </a:gridCol>
                <a:gridCol w="1810512">
                  <a:extLst>
                    <a:ext uri="{9D8B030D-6E8A-4147-A177-3AD203B41FA5}">
                      <a16:colId xmlns:a16="http://schemas.microsoft.com/office/drawing/2014/main" val="2411662660"/>
                    </a:ext>
                  </a:extLst>
                </a:gridCol>
                <a:gridCol w="822960">
                  <a:extLst>
                    <a:ext uri="{9D8B030D-6E8A-4147-A177-3AD203B41FA5}">
                      <a16:colId xmlns:a16="http://schemas.microsoft.com/office/drawing/2014/main" val="3553861408"/>
                    </a:ext>
                  </a:extLst>
                </a:gridCol>
                <a:gridCol w="822960">
                  <a:extLst>
                    <a:ext uri="{9D8B030D-6E8A-4147-A177-3AD203B41FA5}">
                      <a16:colId xmlns:a16="http://schemas.microsoft.com/office/drawing/2014/main" val="3818733949"/>
                    </a:ext>
                  </a:extLst>
                </a:gridCol>
                <a:gridCol w="822960">
                  <a:extLst>
                    <a:ext uri="{9D8B030D-6E8A-4147-A177-3AD203B41FA5}">
                      <a16:colId xmlns:a16="http://schemas.microsoft.com/office/drawing/2014/main" val="3418502572"/>
                    </a:ext>
                  </a:extLst>
                </a:gridCol>
                <a:gridCol w="822960">
                  <a:extLst>
                    <a:ext uri="{9D8B030D-6E8A-4147-A177-3AD203B41FA5}">
                      <a16:colId xmlns:a16="http://schemas.microsoft.com/office/drawing/2014/main" val="1798688962"/>
                    </a:ext>
                  </a:extLst>
                </a:gridCol>
                <a:gridCol w="822960">
                  <a:extLst>
                    <a:ext uri="{9D8B030D-6E8A-4147-A177-3AD203B41FA5}">
                      <a16:colId xmlns:a16="http://schemas.microsoft.com/office/drawing/2014/main" val="229799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7775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19:55:39</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purer and fresh once more? In this video, you’ll learn how to improve your skin imperfections and ensure your pores are unclogged and tighter. Follow the 5-steps Home Intensive Facial (as featured in this video).⁠
⁠
Here are the following steps so you can follow along while watching our video!⁠
STEP 1: CLEANSE &amp; DEEP CLEANSE⁠
STEP 2: EXFOLIATE ⁠
STEP 3: DEEP PORE CLEANSER WITH LEGENDARY PRODUCT, DESQUACREM ⁠
STEP 4: DOUBLE EFFECT MASK ⁠
STEP 5: AFTERCARE ⁠
⁠
Shop online at http://sothys.com.my/ or from your nearest SOTHYS outlet now!⁠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https://www.instagram.com/p/CBAyK59H8WJ/media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1144412"/>
                  </a:ext>
                </a:extLst>
              </a:tr>
            </a:tbl>
          </a:graphicData>
        </a:graphic>
      </p:graphicFrame>
      <p:sp>
        <p:nvSpPr>
          <p:cNvPr id="4" name="Text Placeholder 3">
            <a:extLst>
              <a:ext uri="{FF2B5EF4-FFF2-40B4-BE49-F238E27FC236}">
                <a16:creationId xmlns:a16="http://schemas.microsoft.com/office/drawing/2014/main" id="{E9DD19CC-0078-47F6-9A0F-EB7E72D87D0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42031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27182-D963-4FFD-8FBD-5286924A0CF8}"/>
              </a:ext>
            </a:extLst>
          </p:cNvPr>
          <p:cNvSpPr>
            <a:spLocks noGrp="1"/>
          </p:cNvSpPr>
          <p:nvPr>
            <p:ph type="title"/>
          </p:nvPr>
        </p:nvSpPr>
        <p:spPr/>
        <p:txBody>
          <a:bodyPr/>
          <a:lstStyle/>
          <a:p>
            <a:r>
              <a:rPr lang="en-US"/>
              <a:t>Instagram Posts Table | sothysmalaysia - 19 of 21</a:t>
            </a:r>
          </a:p>
        </p:txBody>
      </p:sp>
      <p:graphicFrame>
        <p:nvGraphicFramePr>
          <p:cNvPr id="5" name="Table Placeholder 4">
            <a:extLst>
              <a:ext uri="{FF2B5EF4-FFF2-40B4-BE49-F238E27FC236}">
                <a16:creationId xmlns:a16="http://schemas.microsoft.com/office/drawing/2014/main" id="{C5F2EC43-437D-4F6D-84CC-874ED5BDC050}"/>
              </a:ext>
            </a:extLst>
          </p:cNvPr>
          <p:cNvGraphicFramePr>
            <a:graphicFrameLocks noGrp="1"/>
          </p:cNvGraphicFramePr>
          <p:nvPr>
            <p:ph type="tbl" sz="quarter" idx="13"/>
            <p:extLst>
              <p:ext uri="{D42A27DB-BD31-4B8C-83A1-F6EECF244321}">
                <p14:modId xmlns:p14="http://schemas.microsoft.com/office/powerpoint/2010/main" val="4072192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51076785"/>
                    </a:ext>
                  </a:extLst>
                </a:gridCol>
                <a:gridCol w="1810512">
                  <a:extLst>
                    <a:ext uri="{9D8B030D-6E8A-4147-A177-3AD203B41FA5}">
                      <a16:colId xmlns:a16="http://schemas.microsoft.com/office/drawing/2014/main" val="1695723825"/>
                    </a:ext>
                  </a:extLst>
                </a:gridCol>
                <a:gridCol w="822960">
                  <a:extLst>
                    <a:ext uri="{9D8B030D-6E8A-4147-A177-3AD203B41FA5}">
                      <a16:colId xmlns:a16="http://schemas.microsoft.com/office/drawing/2014/main" val="3921286643"/>
                    </a:ext>
                  </a:extLst>
                </a:gridCol>
                <a:gridCol w="822960">
                  <a:extLst>
                    <a:ext uri="{9D8B030D-6E8A-4147-A177-3AD203B41FA5}">
                      <a16:colId xmlns:a16="http://schemas.microsoft.com/office/drawing/2014/main" val="4142990244"/>
                    </a:ext>
                  </a:extLst>
                </a:gridCol>
                <a:gridCol w="822960">
                  <a:extLst>
                    <a:ext uri="{9D8B030D-6E8A-4147-A177-3AD203B41FA5}">
                      <a16:colId xmlns:a16="http://schemas.microsoft.com/office/drawing/2014/main" val="2419799455"/>
                    </a:ext>
                  </a:extLst>
                </a:gridCol>
                <a:gridCol w="822960">
                  <a:extLst>
                    <a:ext uri="{9D8B030D-6E8A-4147-A177-3AD203B41FA5}">
                      <a16:colId xmlns:a16="http://schemas.microsoft.com/office/drawing/2014/main" val="650894000"/>
                    </a:ext>
                  </a:extLst>
                </a:gridCol>
                <a:gridCol w="822960">
                  <a:extLst>
                    <a:ext uri="{9D8B030D-6E8A-4147-A177-3AD203B41FA5}">
                      <a16:colId xmlns:a16="http://schemas.microsoft.com/office/drawing/2014/main" val="281249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644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11:03:20</a:t>
                      </a:r>
                      <a:r>
                        <a:rPr kumimoji="0" lang="en-US" sz="1000" b="0" i="0" u="none" strike="noStrike" kern="1200" cap="none" spc="0" normalizeH="0" baseline="0" noProof="0">
                          <a:ln>
                            <a:noFill/>
                          </a:ln>
                          <a:solidFill>
                            <a:prstClr val="black"/>
                          </a:solidFill>
                          <a:effectLst/>
                          <a:uLnTx/>
                          <a:uFillTx/>
                          <a:latin typeface="+mn-lt"/>
                          <a:ea typeface="+mn-ea"/>
                          <a:cs typeface="+mn-cs"/>
                        </a:rPr>
                        <a:t>
 Get our exclusive, limited edition SOTHYS Beauty Box in collaboration with Venice Min at ONLY RM299 (originally worth RM1,020)! ⁠
⁠
Face life with confidence &amp; start your trial with SOTHYS Beauty Box. ⁠
⁠
Each SOTHYS Beauty Box contains: ⁠
✔️ 1 x Synergy Facial treatment ⁠
✔️ 1pc Travel Size Milk 40ml + 1pc Travel Size Lotion 40ml⁠
✔️ 2pcs RM100 discount treatment voucher⁠
✔️ 2pcs RM50 discount product voucher⁠
✔️ 2 x SKINSCOPE diagnosis.⁠
⁠
Available at any Sothys salons in Malaysia and online: https://bit.ly/sothysxveniceminbeautybox ⁠(Link in bio) ⁠
Only for new customers| *While stocks last | T&amp;C apply⁠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https://www.instagram.com/p/CA_1RULoE5s/media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926020"/>
                  </a:ext>
                </a:extLst>
              </a:tr>
            </a:tbl>
          </a:graphicData>
        </a:graphic>
      </p:graphicFrame>
      <p:sp>
        <p:nvSpPr>
          <p:cNvPr id="4" name="Text Placeholder 3">
            <a:extLst>
              <a:ext uri="{FF2B5EF4-FFF2-40B4-BE49-F238E27FC236}">
                <a16:creationId xmlns:a16="http://schemas.microsoft.com/office/drawing/2014/main" id="{B5674E21-1D9B-466C-BCD1-48B01423F80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14238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21C9B-4645-478A-B433-6C3D04451718}"/>
              </a:ext>
            </a:extLst>
          </p:cNvPr>
          <p:cNvSpPr>
            <a:spLocks noGrp="1"/>
          </p:cNvSpPr>
          <p:nvPr>
            <p:ph type="title"/>
          </p:nvPr>
        </p:nvSpPr>
        <p:spPr/>
        <p:txBody>
          <a:bodyPr/>
          <a:lstStyle/>
          <a:p>
            <a:r>
              <a:rPr lang="en-US"/>
              <a:t>Instagram Posts Table | sothysmalaysia - 20 of 21</a:t>
            </a:r>
          </a:p>
        </p:txBody>
      </p:sp>
      <p:graphicFrame>
        <p:nvGraphicFramePr>
          <p:cNvPr id="5" name="Table Placeholder 4">
            <a:extLst>
              <a:ext uri="{FF2B5EF4-FFF2-40B4-BE49-F238E27FC236}">
                <a16:creationId xmlns:a16="http://schemas.microsoft.com/office/drawing/2014/main" id="{C37DDF70-B771-449F-BB96-2F3DBCBB354B}"/>
              </a:ext>
            </a:extLst>
          </p:cNvPr>
          <p:cNvGraphicFramePr>
            <a:graphicFrameLocks noGrp="1"/>
          </p:cNvGraphicFramePr>
          <p:nvPr>
            <p:ph type="tbl" sz="quarter" idx="13"/>
            <p:extLst>
              <p:ext uri="{D42A27DB-BD31-4B8C-83A1-F6EECF244321}">
                <p14:modId xmlns:p14="http://schemas.microsoft.com/office/powerpoint/2010/main" val="86757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16015006"/>
                    </a:ext>
                  </a:extLst>
                </a:gridCol>
                <a:gridCol w="1810512">
                  <a:extLst>
                    <a:ext uri="{9D8B030D-6E8A-4147-A177-3AD203B41FA5}">
                      <a16:colId xmlns:a16="http://schemas.microsoft.com/office/drawing/2014/main" val="2940975207"/>
                    </a:ext>
                  </a:extLst>
                </a:gridCol>
                <a:gridCol w="822960">
                  <a:extLst>
                    <a:ext uri="{9D8B030D-6E8A-4147-A177-3AD203B41FA5}">
                      <a16:colId xmlns:a16="http://schemas.microsoft.com/office/drawing/2014/main" val="2157581798"/>
                    </a:ext>
                  </a:extLst>
                </a:gridCol>
                <a:gridCol w="822960">
                  <a:extLst>
                    <a:ext uri="{9D8B030D-6E8A-4147-A177-3AD203B41FA5}">
                      <a16:colId xmlns:a16="http://schemas.microsoft.com/office/drawing/2014/main" val="937057321"/>
                    </a:ext>
                  </a:extLst>
                </a:gridCol>
                <a:gridCol w="822960">
                  <a:extLst>
                    <a:ext uri="{9D8B030D-6E8A-4147-A177-3AD203B41FA5}">
                      <a16:colId xmlns:a16="http://schemas.microsoft.com/office/drawing/2014/main" val="1969417988"/>
                    </a:ext>
                  </a:extLst>
                </a:gridCol>
                <a:gridCol w="822960">
                  <a:extLst>
                    <a:ext uri="{9D8B030D-6E8A-4147-A177-3AD203B41FA5}">
                      <a16:colId xmlns:a16="http://schemas.microsoft.com/office/drawing/2014/main" val="4036183070"/>
                    </a:ext>
                  </a:extLst>
                </a:gridCol>
                <a:gridCol w="822960">
                  <a:extLst>
                    <a:ext uri="{9D8B030D-6E8A-4147-A177-3AD203B41FA5}">
                      <a16:colId xmlns:a16="http://schemas.microsoft.com/office/drawing/2014/main" val="96615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616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10:51:12</a:t>
                      </a:r>
                      <a:r>
                        <a:rPr kumimoji="0" lang="en-US" sz="1000" b="0" i="0" u="none" strike="noStrike" kern="1200" cap="none" spc="0" normalizeH="0" baseline="0" noProof="0">
                          <a:ln>
                            <a:noFill/>
                          </a:ln>
                          <a:solidFill>
                            <a:prstClr val="black"/>
                          </a:solidFill>
                          <a:effectLst/>
                          <a:uLnTx/>
                          <a:uFillTx/>
                          <a:latin typeface="+mn-lt"/>
                          <a:ea typeface="+mn-ea"/>
                          <a:cs typeface="+mn-cs"/>
                        </a:rPr>
                        <a:t>
 Get our exclusive, limited edition SOTHYS Beauty Box in collaboration with Venice Min at ONLY RM299 (originally worth RM1,020)! ⁠
⁠
Face life with confidence &amp; start your trial with SOTHYS Beauty Box. ⁠
⁠
Each SOTHYS Beauty Box contains: ⁠
✔️ 1 x Synergy Facial treatment ⁠
✔️ 1pc Travel Size Milk 40ml + 1pc Travel Size Lotion 40ml⁠
✔️ 2pcs RM100 discount treatment voucher⁠
✔️ 2pcs RM50 discount product voucher⁠
✔️ 2 x SKINSCOPE diagnosis.⁠
⁠
Available at Sothys Foubourg Outlets, select premium salon outlets and online: https://bit.ly/sothysxveniceminbeautybox ⁠
⁠
*While stocks last | T&amp;C apply⁠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https://www.instagram.com/p/CA_z4WhICJl/media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0517663"/>
                  </a:ext>
                </a:extLst>
              </a:tr>
            </a:tbl>
          </a:graphicData>
        </a:graphic>
      </p:graphicFrame>
      <p:sp>
        <p:nvSpPr>
          <p:cNvPr id="4" name="Text Placeholder 3">
            <a:extLst>
              <a:ext uri="{FF2B5EF4-FFF2-40B4-BE49-F238E27FC236}">
                <a16:creationId xmlns:a16="http://schemas.microsoft.com/office/drawing/2014/main" id="{090F73B1-4F91-467C-B015-6A3DA0805B9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922609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77BC4-B3ED-4477-86D4-F554285C59D0}"/>
              </a:ext>
            </a:extLst>
          </p:cNvPr>
          <p:cNvSpPr>
            <a:spLocks noGrp="1"/>
          </p:cNvSpPr>
          <p:nvPr>
            <p:ph type="title"/>
          </p:nvPr>
        </p:nvSpPr>
        <p:spPr/>
        <p:txBody>
          <a:bodyPr/>
          <a:lstStyle/>
          <a:p>
            <a:r>
              <a:rPr lang="en-US"/>
              <a:t>Instagram Posts Table | sothysmalaysia - 21 of 21</a:t>
            </a:r>
          </a:p>
        </p:txBody>
      </p:sp>
      <p:graphicFrame>
        <p:nvGraphicFramePr>
          <p:cNvPr id="5" name="Table Placeholder 4">
            <a:extLst>
              <a:ext uri="{FF2B5EF4-FFF2-40B4-BE49-F238E27FC236}">
                <a16:creationId xmlns:a16="http://schemas.microsoft.com/office/drawing/2014/main" id="{6E82DD2B-812A-4F3A-A7E5-117FAFD060FE}"/>
              </a:ext>
            </a:extLst>
          </p:cNvPr>
          <p:cNvGraphicFramePr>
            <a:graphicFrameLocks noGrp="1"/>
          </p:cNvGraphicFramePr>
          <p:nvPr>
            <p:ph type="tbl" sz="quarter" idx="13"/>
            <p:extLst>
              <p:ext uri="{D42A27DB-BD31-4B8C-83A1-F6EECF244321}">
                <p14:modId xmlns:p14="http://schemas.microsoft.com/office/powerpoint/2010/main" val="1231386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32482421"/>
                    </a:ext>
                  </a:extLst>
                </a:gridCol>
                <a:gridCol w="1810512">
                  <a:extLst>
                    <a:ext uri="{9D8B030D-6E8A-4147-A177-3AD203B41FA5}">
                      <a16:colId xmlns:a16="http://schemas.microsoft.com/office/drawing/2014/main" val="2984948055"/>
                    </a:ext>
                  </a:extLst>
                </a:gridCol>
                <a:gridCol w="822960">
                  <a:extLst>
                    <a:ext uri="{9D8B030D-6E8A-4147-A177-3AD203B41FA5}">
                      <a16:colId xmlns:a16="http://schemas.microsoft.com/office/drawing/2014/main" val="1874551471"/>
                    </a:ext>
                  </a:extLst>
                </a:gridCol>
                <a:gridCol w="822960">
                  <a:extLst>
                    <a:ext uri="{9D8B030D-6E8A-4147-A177-3AD203B41FA5}">
                      <a16:colId xmlns:a16="http://schemas.microsoft.com/office/drawing/2014/main" val="2042918755"/>
                    </a:ext>
                  </a:extLst>
                </a:gridCol>
                <a:gridCol w="822960">
                  <a:extLst>
                    <a:ext uri="{9D8B030D-6E8A-4147-A177-3AD203B41FA5}">
                      <a16:colId xmlns:a16="http://schemas.microsoft.com/office/drawing/2014/main" val="3411196847"/>
                    </a:ext>
                  </a:extLst>
                </a:gridCol>
                <a:gridCol w="822960">
                  <a:extLst>
                    <a:ext uri="{9D8B030D-6E8A-4147-A177-3AD203B41FA5}">
                      <a16:colId xmlns:a16="http://schemas.microsoft.com/office/drawing/2014/main" val="2352949470"/>
                    </a:ext>
                  </a:extLst>
                </a:gridCol>
                <a:gridCol w="822960">
                  <a:extLst>
                    <a:ext uri="{9D8B030D-6E8A-4147-A177-3AD203B41FA5}">
                      <a16:colId xmlns:a16="http://schemas.microsoft.com/office/drawing/2014/main" val="3674855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158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- 2020-06-03 11:24:08</a:t>
                      </a:r>
                      <a:r>
                        <a:rPr kumimoji="0" lang="en-US" sz="1000" b="0" i="0" u="none" strike="noStrike" kern="1200" cap="none" spc="0" normalizeH="0" baseline="0" noProof="0">
                          <a:ln>
                            <a:noFill/>
                          </a:ln>
                          <a:solidFill>
                            <a:prstClr val="black"/>
                          </a:solidFill>
                          <a:effectLst/>
                          <a:uLnTx/>
                          <a:uFillTx/>
                          <a:latin typeface="+mn-lt"/>
                          <a:ea typeface="+mn-ea"/>
                          <a:cs typeface="+mn-cs"/>
                        </a:rPr>
                        <a:t>
 Your skin needs its hydrating juice every day. 🍹 ⁠
⁠
Our Hydra3HA Youth Coffret Set and Hydra3HA Comfort Youth Coffret Set will hydrate your skin that makes it feel moisturized &amp; supple as always. ⁠
⁠
Check it out at https://sothys.com.my/ now. ⁠
⁠
While stocks last | T&amp;C apply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https://www.instagram.com/p/CA9S4eyJRiB/media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20790503"/>
                  </a:ext>
                </a:extLst>
              </a:tr>
            </a:tbl>
          </a:graphicData>
        </a:graphic>
      </p:graphicFrame>
      <p:sp>
        <p:nvSpPr>
          <p:cNvPr id="4" name="Text Placeholder 3">
            <a:extLst>
              <a:ext uri="{FF2B5EF4-FFF2-40B4-BE49-F238E27FC236}">
                <a16:creationId xmlns:a16="http://schemas.microsoft.com/office/drawing/2014/main" id="{F624CA30-A2FA-4C5D-9526-84FD59DC947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8344254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1168</Words>
  <Application>Microsoft Office PowerPoint</Application>
  <PresentationFormat>On-screen Show (4:3)</PresentationFormat>
  <Paragraphs>349</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Instagram Posts Table | sothysmalaysia - 1 of 21</vt:lpstr>
      <vt:lpstr>Instagram Posts Table | sothysmalaysia - 2 of 21</vt:lpstr>
      <vt:lpstr>Instagram Posts Table | sothysmalaysia - 3 of 21</vt:lpstr>
      <vt:lpstr>Instagram Posts Table | sothysmalaysia - 4 of 21</vt:lpstr>
      <vt:lpstr>Instagram Posts Table | sothysmalaysia - 5 of 21</vt:lpstr>
      <vt:lpstr>Instagram Posts Table | sothysmalaysia - 6 of 21</vt:lpstr>
      <vt:lpstr>Instagram Posts Table | sothysmalaysia - 7 of 21</vt:lpstr>
      <vt:lpstr>Instagram Posts Table | sothysmalaysia - 8 of 21</vt:lpstr>
      <vt:lpstr>Instagram Posts Table | sothysmalaysia - 9 of 21</vt:lpstr>
      <vt:lpstr>Instagram Posts Table | sothysmalaysia - 10 of 21</vt:lpstr>
      <vt:lpstr>Instagram Posts Table | sothysmalaysia - 11 of 21</vt:lpstr>
      <vt:lpstr>Instagram Posts Table | sothysmalaysia - 12 of 21</vt:lpstr>
      <vt:lpstr>Instagram Posts Table | sothysmalaysia - 13 of 21</vt:lpstr>
      <vt:lpstr>Instagram Posts Table | sothysmalaysia - 14 of 21</vt:lpstr>
      <vt:lpstr>Instagram Posts Table | sothysmalaysia - 15 of 21</vt:lpstr>
      <vt:lpstr>Instagram Posts Table | sothysmalaysia - 16 of 21</vt:lpstr>
      <vt:lpstr>Instagram Posts Table | sothysmalaysia - 17 of 21</vt:lpstr>
      <vt:lpstr>Instagram Posts Table | sothysmalaysia - 18 of 21</vt:lpstr>
      <vt:lpstr>Instagram Posts Table | sothysmalaysia - 19 of 21</vt:lpstr>
      <vt:lpstr>Instagram Posts Table | sothysmalaysia - 20 of 21</vt:lpstr>
      <vt:lpstr>Instagram Posts Table | sothysmalaysia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sothysmalaysia - 1 of 21</dc:title>
  <dc:creator>Frederik Peiniger</dc:creator>
  <cp:lastModifiedBy>Frederik Peiniger</cp:lastModifiedBy>
  <cp:revision>1</cp:revision>
  <dcterms:created xsi:type="dcterms:W3CDTF">2020-07-10T08:13:32Z</dcterms:created>
  <dcterms:modified xsi:type="dcterms:W3CDTF">2020-07-10T08:17:03Z</dcterms:modified>
</cp:coreProperties>
</file>