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4"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0">
                  <c:v>317</c:v>
                </c:pt>
                <c:pt idx="1">
                  <c:v>362</c:v>
                </c:pt>
                <c:pt idx="2">
                  <c:v>253</c:v>
                </c:pt>
                <c:pt idx="3">
                  <c:v>362</c:v>
                </c:pt>
                <c:pt idx="4">
                  <c:v>2954</c:v>
                </c:pt>
                <c:pt idx="5">
                  <c:v>543</c:v>
                </c:pt>
                <c:pt idx="6">
                  <c:v>779</c:v>
                </c:pt>
                <c:pt idx="7">
                  <c:v>539</c:v>
                </c:pt>
                <c:pt idx="8">
                  <c:v>303</c:v>
                </c:pt>
                <c:pt idx="9">
                  <c:v>9493</c:v>
                </c:pt>
                <c:pt idx="10">
                  <c:v>29828</c:v>
                </c:pt>
                <c:pt idx="11">
                  <c:v>33521</c:v>
                </c:pt>
                <c:pt idx="12">
                  <c:v>23037</c:v>
                </c:pt>
                <c:pt idx="13">
                  <c:v>18739</c:v>
                </c:pt>
                <c:pt idx="14">
                  <c:v>9404</c:v>
                </c:pt>
                <c:pt idx="15">
                  <c:v>2155</c:v>
                </c:pt>
                <c:pt idx="16">
                  <c:v>389</c:v>
                </c:pt>
                <c:pt idx="17">
                  <c:v>513</c:v>
                </c:pt>
                <c:pt idx="18">
                  <c:v>687</c:v>
                </c:pt>
                <c:pt idx="19">
                  <c:v>672</c:v>
                </c:pt>
                <c:pt idx="20">
                  <c:v>17656</c:v>
                </c:pt>
                <c:pt idx="21">
                  <c:v>140174</c:v>
                </c:pt>
                <c:pt idx="22">
                  <c:v>178953</c:v>
                </c:pt>
                <c:pt idx="23">
                  <c:v>191566</c:v>
                </c:pt>
                <c:pt idx="24">
                  <c:v>172508</c:v>
                </c:pt>
                <c:pt idx="25">
                  <c:v>172442</c:v>
                </c:pt>
                <c:pt idx="26">
                  <c:v>154824</c:v>
                </c:pt>
                <c:pt idx="27">
                  <c:v>154491</c:v>
                </c:pt>
                <c:pt idx="28">
                  <c:v>143891</c:v>
                </c:pt>
                <c:pt idx="29">
                  <c:v>161072</c:v>
                </c:pt>
                <c:pt idx="30">
                  <c:v>76181</c:v>
                </c:pt>
              </c:numCache>
            </c:numRef>
          </c:val>
          <c:smooth val="0"/>
          <c:extLst>
            <c:ext xmlns:c16="http://schemas.microsoft.com/office/drawing/2014/chart" uri="{C3380CC4-5D6E-409C-BE32-E72D297353CC}">
              <c16:uniqueId val="{00000000-62F5-4635-87FD-DA9BFA017020}"/>
            </c:ext>
          </c:extLst>
        </c:ser>
        <c:dLbls>
          <c:showLegendKey val="0"/>
          <c:showVal val="0"/>
          <c:showCatName val="0"/>
          <c:showSerName val="0"/>
          <c:showPercent val="0"/>
          <c:showBubbleSize val="0"/>
        </c:dLbls>
        <c:smooth val="0"/>
        <c:axId val="308541856"/>
        <c:axId val="308539232"/>
      </c:lineChart>
      <c:dateAx>
        <c:axId val="308541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539232"/>
        <c:crosses val="autoZero"/>
        <c:auto val="1"/>
        <c:lblOffset val="100"/>
        <c:baseTimeUnit val="days"/>
      </c:dateAx>
      <c:valAx>
        <c:axId val="308539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54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0">
                  <c:v>11</c:v>
                </c:pt>
                <c:pt idx="1">
                  <c:v>10</c:v>
                </c:pt>
                <c:pt idx="2">
                  <c:v>6</c:v>
                </c:pt>
                <c:pt idx="3">
                  <c:v>11</c:v>
                </c:pt>
                <c:pt idx="4">
                  <c:v>21</c:v>
                </c:pt>
                <c:pt idx="5">
                  <c:v>25</c:v>
                </c:pt>
                <c:pt idx="6">
                  <c:v>37</c:v>
                </c:pt>
                <c:pt idx="7">
                  <c:v>24</c:v>
                </c:pt>
                <c:pt idx="8">
                  <c:v>13</c:v>
                </c:pt>
                <c:pt idx="9">
                  <c:v>141</c:v>
                </c:pt>
                <c:pt idx="10">
                  <c:v>424</c:v>
                </c:pt>
                <c:pt idx="11">
                  <c:v>444</c:v>
                </c:pt>
                <c:pt idx="12">
                  <c:v>396</c:v>
                </c:pt>
                <c:pt idx="13">
                  <c:v>374</c:v>
                </c:pt>
                <c:pt idx="14">
                  <c:v>269</c:v>
                </c:pt>
                <c:pt idx="15">
                  <c:v>146</c:v>
                </c:pt>
                <c:pt idx="16">
                  <c:v>23</c:v>
                </c:pt>
                <c:pt idx="17">
                  <c:v>27</c:v>
                </c:pt>
                <c:pt idx="18">
                  <c:v>67</c:v>
                </c:pt>
                <c:pt idx="19">
                  <c:v>87</c:v>
                </c:pt>
                <c:pt idx="20">
                  <c:v>380</c:v>
                </c:pt>
                <c:pt idx="21">
                  <c:v>1100</c:v>
                </c:pt>
                <c:pt idx="22">
                  <c:v>1339</c:v>
                </c:pt>
                <c:pt idx="23">
                  <c:v>1426</c:v>
                </c:pt>
                <c:pt idx="24">
                  <c:v>559</c:v>
                </c:pt>
                <c:pt idx="25">
                  <c:v>433</c:v>
                </c:pt>
                <c:pt idx="26">
                  <c:v>573</c:v>
                </c:pt>
                <c:pt idx="27">
                  <c:v>651</c:v>
                </c:pt>
                <c:pt idx="28">
                  <c:v>551</c:v>
                </c:pt>
                <c:pt idx="29">
                  <c:v>738</c:v>
                </c:pt>
                <c:pt idx="30">
                  <c:v>484</c:v>
                </c:pt>
              </c:numCache>
            </c:numRef>
          </c:val>
          <c:smooth val="0"/>
          <c:extLst>
            <c:ext xmlns:c16="http://schemas.microsoft.com/office/drawing/2014/chart" uri="{C3380CC4-5D6E-409C-BE32-E72D297353CC}">
              <c16:uniqueId val="{00000000-18B6-48F6-907D-6AF5D9AE1EE1}"/>
            </c:ext>
          </c:extLst>
        </c:ser>
        <c:dLbls>
          <c:showLegendKey val="0"/>
          <c:showVal val="0"/>
          <c:showCatName val="0"/>
          <c:showSerName val="0"/>
          <c:showPercent val="0"/>
          <c:showBubbleSize val="0"/>
        </c:dLbls>
        <c:smooth val="0"/>
        <c:axId val="306360320"/>
        <c:axId val="306363600"/>
      </c:lineChart>
      <c:dateAx>
        <c:axId val="306360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63600"/>
        <c:crosses val="autoZero"/>
        <c:auto val="1"/>
        <c:lblOffset val="100"/>
        <c:baseTimeUnit val="days"/>
      </c:dateAx>
      <c:valAx>
        <c:axId val="306363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60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0">
                  <c:v>0</c:v>
                </c:pt>
                <c:pt idx="1">
                  <c:v>0</c:v>
                </c:pt>
                <c:pt idx="2">
                  <c:v>2</c:v>
                </c:pt>
                <c:pt idx="3">
                  <c:v>6</c:v>
                </c:pt>
                <c:pt idx="4">
                  <c:v>8</c:v>
                </c:pt>
                <c:pt idx="5">
                  <c:v>450</c:v>
                </c:pt>
                <c:pt idx="6">
                  <c:v>210</c:v>
                </c:pt>
                <c:pt idx="7">
                  <c:v>439</c:v>
                </c:pt>
                <c:pt idx="8">
                  <c:v>464</c:v>
                </c:pt>
                <c:pt idx="9">
                  <c:v>0</c:v>
                </c:pt>
                <c:pt idx="10">
                  <c:v>18</c:v>
                </c:pt>
                <c:pt idx="11">
                  <c:v>0</c:v>
                </c:pt>
                <c:pt idx="12">
                  <c:v>0</c:v>
                </c:pt>
                <c:pt idx="13">
                  <c:v>0</c:v>
                </c:pt>
                <c:pt idx="14">
                  <c:v>1</c:v>
                </c:pt>
                <c:pt idx="15">
                  <c:v>16</c:v>
                </c:pt>
                <c:pt idx="16">
                  <c:v>351</c:v>
                </c:pt>
                <c:pt idx="17">
                  <c:v>401</c:v>
                </c:pt>
                <c:pt idx="18">
                  <c:v>226</c:v>
                </c:pt>
                <c:pt idx="19">
                  <c:v>293</c:v>
                </c:pt>
                <c:pt idx="20">
                  <c:v>371</c:v>
                </c:pt>
                <c:pt idx="21">
                  <c:v>16</c:v>
                </c:pt>
                <c:pt idx="22">
                  <c:v>485</c:v>
                </c:pt>
                <c:pt idx="23">
                  <c:v>533</c:v>
                </c:pt>
                <c:pt idx="24">
                  <c:v>13</c:v>
                </c:pt>
                <c:pt idx="25">
                  <c:v>0</c:v>
                </c:pt>
                <c:pt idx="26">
                  <c:v>415</c:v>
                </c:pt>
                <c:pt idx="27">
                  <c:v>306</c:v>
                </c:pt>
                <c:pt idx="28">
                  <c:v>16</c:v>
                </c:pt>
                <c:pt idx="29">
                  <c:v>340</c:v>
                </c:pt>
                <c:pt idx="30">
                  <c:v>322</c:v>
                </c:pt>
              </c:numCache>
            </c:numRef>
          </c:val>
          <c:smooth val="0"/>
          <c:extLst>
            <c:ext xmlns:c16="http://schemas.microsoft.com/office/drawing/2014/chart" uri="{C3380CC4-5D6E-409C-BE32-E72D297353CC}">
              <c16:uniqueId val="{00000000-8FBB-4A13-A232-434DECC74A27}"/>
            </c:ext>
          </c:extLst>
        </c:ser>
        <c:dLbls>
          <c:showLegendKey val="0"/>
          <c:showVal val="0"/>
          <c:showCatName val="0"/>
          <c:showSerName val="0"/>
          <c:showPercent val="0"/>
          <c:showBubbleSize val="0"/>
        </c:dLbls>
        <c:smooth val="0"/>
        <c:axId val="306361960"/>
        <c:axId val="306361304"/>
      </c:lineChart>
      <c:dateAx>
        <c:axId val="306361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61304"/>
        <c:crosses val="autoZero"/>
        <c:auto val="1"/>
        <c:lblOffset val="100"/>
        <c:baseTimeUnit val="days"/>
      </c:dateAx>
      <c:valAx>
        <c:axId val="306361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61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6368</c:v>
                </c:pt>
              </c:numCache>
            </c:numRef>
          </c:val>
          <c:extLst>
            <c:ext xmlns:c16="http://schemas.microsoft.com/office/drawing/2014/chart" uri="{C3380CC4-5D6E-409C-BE32-E72D297353CC}">
              <c16:uniqueId val="{00000000-0E3F-4BCF-A8A2-BC2127DBA52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84</c:v>
                </c:pt>
              </c:numCache>
            </c:numRef>
          </c:val>
          <c:extLst>
            <c:ext xmlns:c16="http://schemas.microsoft.com/office/drawing/2014/chart" uri="{C3380CC4-5D6E-409C-BE32-E72D297353CC}">
              <c16:uniqueId val="{00000001-0E3F-4BCF-A8A2-BC2127DBA52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14</c:v>
                </c:pt>
              </c:numCache>
            </c:numRef>
          </c:val>
          <c:extLst>
            <c:ext xmlns:c16="http://schemas.microsoft.com/office/drawing/2014/chart" uri="{C3380CC4-5D6E-409C-BE32-E72D297353CC}">
              <c16:uniqueId val="{00000002-0E3F-4BCF-A8A2-BC2127DBA52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6</c:v>
                </c:pt>
              </c:numCache>
            </c:numRef>
          </c:val>
          <c:extLst>
            <c:ext xmlns:c16="http://schemas.microsoft.com/office/drawing/2014/chart" uri="{C3380CC4-5D6E-409C-BE32-E72D297353CC}">
              <c16:uniqueId val="{00000003-0E3F-4BCF-A8A2-BC2127DBA52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1</c:v>
                </c:pt>
              </c:numCache>
            </c:numRef>
          </c:val>
          <c:extLst>
            <c:ext xmlns:c16="http://schemas.microsoft.com/office/drawing/2014/chart" uri="{C3380CC4-5D6E-409C-BE32-E72D297353CC}">
              <c16:uniqueId val="{00000004-0E3F-4BCF-A8A2-BC2127DBA52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0</c:v>
                </c:pt>
              </c:numCache>
            </c:numRef>
          </c:val>
          <c:extLst>
            <c:ext xmlns:c16="http://schemas.microsoft.com/office/drawing/2014/chart" uri="{C3380CC4-5D6E-409C-BE32-E72D297353CC}">
              <c16:uniqueId val="{00000005-0E3F-4BCF-A8A2-BC2127DBA52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63</c:v>
                </c:pt>
              </c:numCache>
            </c:numRef>
          </c:val>
          <c:extLst>
            <c:ext xmlns:c16="http://schemas.microsoft.com/office/drawing/2014/chart" uri="{C3380CC4-5D6E-409C-BE32-E72D297353CC}">
              <c16:uniqueId val="{00000006-0E3F-4BCF-A8A2-BC2127DBA52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56</c:v>
                </c:pt>
              </c:numCache>
            </c:numRef>
          </c:val>
          <c:extLst>
            <c:ext xmlns:c16="http://schemas.microsoft.com/office/drawing/2014/chart" uri="{C3380CC4-5D6E-409C-BE32-E72D297353CC}">
              <c16:uniqueId val="{00000007-0E3F-4BCF-A8A2-BC2127DBA52C}"/>
            </c:ext>
          </c:extLst>
        </c:ser>
        <c:dLbls>
          <c:showLegendKey val="0"/>
          <c:showVal val="0"/>
          <c:showCatName val="0"/>
          <c:showSerName val="0"/>
          <c:showPercent val="0"/>
          <c:showBubbleSize val="0"/>
        </c:dLbls>
        <c:gapWidth val="150"/>
        <c:overlap val="100"/>
        <c:axId val="309774176"/>
        <c:axId val="309776800"/>
      </c:barChart>
      <c:catAx>
        <c:axId val="309774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76800"/>
        <c:crosses val="autoZero"/>
        <c:auto val="1"/>
        <c:lblAlgn val="ctr"/>
        <c:lblOffset val="100"/>
        <c:noMultiLvlLbl val="0"/>
      </c:catAx>
      <c:valAx>
        <c:axId val="3097768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7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7.99586654356646E-2</c:v>
                </c:pt>
                <c:pt idx="1">
                  <c:v>0.133829122233422</c:v>
                </c:pt>
                <c:pt idx="2">
                  <c:v>0.32059697952753202</c:v>
                </c:pt>
                <c:pt idx="3">
                  <c:v>0.23377745402800201</c:v>
                </c:pt>
                <c:pt idx="4">
                  <c:v>8.4363168192713903E-2</c:v>
                </c:pt>
                <c:pt idx="5">
                  <c:v>0.27782248159849599</c:v>
                </c:pt>
                <c:pt idx="6">
                  <c:v>0.20633401377254099</c:v>
                </c:pt>
              </c:numCache>
            </c:numRef>
          </c:val>
          <c:extLst>
            <c:ext xmlns:c16="http://schemas.microsoft.com/office/drawing/2014/chart" uri="{C3380CC4-5D6E-409C-BE32-E72D297353CC}">
              <c16:uniqueId val="{00000000-B496-4EC0-A505-0D74BA3E34A1}"/>
            </c:ext>
          </c:extLst>
        </c:ser>
        <c:dLbls>
          <c:showLegendKey val="0"/>
          <c:showVal val="0"/>
          <c:showCatName val="0"/>
          <c:showSerName val="0"/>
          <c:showPercent val="0"/>
          <c:showBubbleSize val="0"/>
        </c:dLbls>
        <c:gapWidth val="219"/>
        <c:overlap val="-27"/>
        <c:axId val="310929560"/>
        <c:axId val="310927264"/>
      </c:barChart>
      <c:catAx>
        <c:axId val="310929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927264"/>
        <c:crosses val="autoZero"/>
        <c:auto val="1"/>
        <c:lblAlgn val="ctr"/>
        <c:lblOffset val="100"/>
        <c:noMultiLvlLbl val="0"/>
      </c:catAx>
      <c:valAx>
        <c:axId val="310927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929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9435</c:v>
                </c:pt>
                <c:pt idx="1">
                  <c:v>20056</c:v>
                </c:pt>
                <c:pt idx="2">
                  <c:v>7308</c:v>
                </c:pt>
                <c:pt idx="3">
                  <c:v>7639</c:v>
                </c:pt>
                <c:pt idx="4">
                  <c:v>3260</c:v>
                </c:pt>
                <c:pt idx="5">
                  <c:v>1381</c:v>
                </c:pt>
                <c:pt idx="6">
                  <c:v>132</c:v>
                </c:pt>
              </c:numCache>
            </c:numRef>
          </c:val>
          <c:extLst>
            <c:ext xmlns:c16="http://schemas.microsoft.com/office/drawing/2014/chart" uri="{C3380CC4-5D6E-409C-BE32-E72D297353CC}">
              <c16:uniqueId val="{00000000-168F-4978-88CF-CF23E4776206}"/>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18358</c:v>
                </c:pt>
                <c:pt idx="1">
                  <c:v>31269</c:v>
                </c:pt>
                <c:pt idx="2">
                  <c:v>5638</c:v>
                </c:pt>
                <c:pt idx="3">
                  <c:v>8935</c:v>
                </c:pt>
                <c:pt idx="4">
                  <c:v>3723</c:v>
                </c:pt>
                <c:pt idx="5">
                  <c:v>1049</c:v>
                </c:pt>
                <c:pt idx="6">
                  <c:v>144</c:v>
                </c:pt>
              </c:numCache>
            </c:numRef>
          </c:val>
          <c:extLst>
            <c:ext xmlns:c16="http://schemas.microsoft.com/office/drawing/2014/chart" uri="{C3380CC4-5D6E-409C-BE32-E72D297353CC}">
              <c16:uniqueId val="{00000001-168F-4978-88CF-CF23E4776206}"/>
            </c:ext>
          </c:extLst>
        </c:ser>
        <c:dLbls>
          <c:showLegendKey val="0"/>
          <c:showVal val="0"/>
          <c:showCatName val="0"/>
          <c:showSerName val="0"/>
          <c:showPercent val="0"/>
          <c:showBubbleSize val="0"/>
        </c:dLbls>
        <c:gapWidth val="219"/>
        <c:overlap val="-27"/>
        <c:axId val="316010208"/>
        <c:axId val="316013816"/>
      </c:barChart>
      <c:catAx>
        <c:axId val="316010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013816"/>
        <c:crosses val="autoZero"/>
        <c:auto val="1"/>
        <c:lblAlgn val="ctr"/>
        <c:lblOffset val="100"/>
        <c:noMultiLvlLbl val="0"/>
      </c:catAx>
      <c:valAx>
        <c:axId val="316013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010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0">
                  <c:v>0</c:v>
                </c:pt>
                <c:pt idx="1">
                  <c:v>0</c:v>
                </c:pt>
                <c:pt idx="2">
                  <c:v>2.55021804364273E-3</c:v>
                </c:pt>
                <c:pt idx="3">
                  <c:v>5.1007396072430501E-3</c:v>
                </c:pt>
                <c:pt idx="4">
                  <c:v>8.5016663266000107E-3</c:v>
                </c:pt>
                <c:pt idx="5">
                  <c:v>0.384298188187082</c:v>
                </c:pt>
                <c:pt idx="6">
                  <c:v>0.18025524823358399</c:v>
                </c:pt>
                <c:pt idx="7">
                  <c:v>0.37412420923746698</c:v>
                </c:pt>
                <c:pt idx="8">
                  <c:v>0.397088583915787</c:v>
                </c:pt>
                <c:pt idx="9">
                  <c:v>0</c:v>
                </c:pt>
                <c:pt idx="10">
                  <c:v>1.913314115156E-2</c:v>
                </c:pt>
                <c:pt idx="11">
                  <c:v>0</c:v>
                </c:pt>
                <c:pt idx="12">
                  <c:v>0</c:v>
                </c:pt>
                <c:pt idx="13">
                  <c:v>0</c:v>
                </c:pt>
                <c:pt idx="14">
                  <c:v>8.5047754314047301E-4</c:v>
                </c:pt>
                <c:pt idx="15">
                  <c:v>1.44592249855408E-2</c:v>
                </c:pt>
                <c:pt idx="16">
                  <c:v>0.29941393125388099</c:v>
                </c:pt>
                <c:pt idx="17">
                  <c:v>0.34366307408321101</c:v>
                </c:pt>
                <c:pt idx="18">
                  <c:v>0.197351072245804</c:v>
                </c:pt>
                <c:pt idx="19">
                  <c:v>0.27475098034211998</c:v>
                </c:pt>
                <c:pt idx="20">
                  <c:v>0.31642070344064999</c:v>
                </c:pt>
                <c:pt idx="21">
                  <c:v>1.6579095036473999E-2</c:v>
                </c:pt>
                <c:pt idx="22">
                  <c:v>0.41452537693777902</c:v>
                </c:pt>
                <c:pt idx="23">
                  <c:v>0.45486561945738602</c:v>
                </c:pt>
                <c:pt idx="24">
                  <c:v>1.44132534104301E-2</c:v>
                </c:pt>
                <c:pt idx="25">
                  <c:v>0</c:v>
                </c:pt>
                <c:pt idx="26">
                  <c:v>0.352130559176556</c:v>
                </c:pt>
                <c:pt idx="27">
                  <c:v>0.260517990966454</c:v>
                </c:pt>
                <c:pt idx="28">
                  <c:v>1.5214653401742899E-2</c:v>
                </c:pt>
                <c:pt idx="29">
                  <c:v>0.28722523527125898</c:v>
                </c:pt>
                <c:pt idx="30">
                  <c:v>0.27355161175934201</c:v>
                </c:pt>
              </c:numCache>
            </c:numRef>
          </c:val>
          <c:smooth val="0"/>
          <c:extLst>
            <c:ext xmlns:c16="http://schemas.microsoft.com/office/drawing/2014/chart" uri="{C3380CC4-5D6E-409C-BE32-E72D297353CC}">
              <c16:uniqueId val="{00000000-FFC8-42DF-935A-606E7CB9A171}"/>
            </c:ext>
          </c:extLst>
        </c:ser>
        <c:dLbls>
          <c:showLegendKey val="0"/>
          <c:showVal val="0"/>
          <c:showCatName val="0"/>
          <c:showSerName val="0"/>
          <c:showPercent val="0"/>
          <c:showBubbleSize val="0"/>
        </c:dLbls>
        <c:smooth val="0"/>
        <c:axId val="316015128"/>
        <c:axId val="316015456"/>
      </c:lineChart>
      <c:dateAx>
        <c:axId val="316015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015456"/>
        <c:crosses val="autoZero"/>
        <c:auto val="1"/>
        <c:lblOffset val="100"/>
        <c:baseTimeUnit val="days"/>
      </c:dateAx>
      <c:valAx>
        <c:axId val="316015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01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0">
                  <c:v>117645</c:v>
                </c:pt>
                <c:pt idx="1">
                  <c:v>117641</c:v>
                </c:pt>
                <c:pt idx="2">
                  <c:v>117633</c:v>
                </c:pt>
                <c:pt idx="3">
                  <c:v>117628</c:v>
                </c:pt>
                <c:pt idx="4">
                  <c:v>117621</c:v>
                </c:pt>
                <c:pt idx="5">
                  <c:v>117613</c:v>
                </c:pt>
                <c:pt idx="6">
                  <c:v>117609</c:v>
                </c:pt>
                <c:pt idx="7">
                  <c:v>117608</c:v>
                </c:pt>
                <c:pt idx="8">
                  <c:v>117604</c:v>
                </c:pt>
                <c:pt idx="9">
                  <c:v>117601</c:v>
                </c:pt>
                <c:pt idx="10">
                  <c:v>117593</c:v>
                </c:pt>
                <c:pt idx="11">
                  <c:v>117594</c:v>
                </c:pt>
                <c:pt idx="12">
                  <c:v>117588</c:v>
                </c:pt>
                <c:pt idx="13">
                  <c:v>117585</c:v>
                </c:pt>
                <c:pt idx="14">
                  <c:v>117578</c:v>
                </c:pt>
                <c:pt idx="15">
                  <c:v>117566</c:v>
                </c:pt>
                <c:pt idx="16">
                  <c:v>117561</c:v>
                </c:pt>
                <c:pt idx="17">
                  <c:v>117554</c:v>
                </c:pt>
                <c:pt idx="18">
                  <c:v>117560</c:v>
                </c:pt>
                <c:pt idx="19">
                  <c:v>117562</c:v>
                </c:pt>
                <c:pt idx="20">
                  <c:v>117568</c:v>
                </c:pt>
                <c:pt idx="21">
                  <c:v>117669</c:v>
                </c:pt>
                <c:pt idx="22">
                  <c:v>117781</c:v>
                </c:pt>
                <c:pt idx="23">
                  <c:v>117893</c:v>
                </c:pt>
                <c:pt idx="24">
                  <c:v>118001</c:v>
                </c:pt>
                <c:pt idx="25">
                  <c:v>118097</c:v>
                </c:pt>
                <c:pt idx="26">
                  <c:v>118180</c:v>
                </c:pt>
                <c:pt idx="27">
                  <c:v>118272</c:v>
                </c:pt>
                <c:pt idx="28">
                  <c:v>118343</c:v>
                </c:pt>
                <c:pt idx="29">
                  <c:v>118406</c:v>
                </c:pt>
                <c:pt idx="30">
                  <c:v>118478</c:v>
                </c:pt>
              </c:numCache>
            </c:numRef>
          </c:val>
          <c:smooth val="0"/>
          <c:extLst>
            <c:ext xmlns:c16="http://schemas.microsoft.com/office/drawing/2014/chart" uri="{C3380CC4-5D6E-409C-BE32-E72D297353CC}">
              <c16:uniqueId val="{00000000-A890-4B72-9BB5-9D9A54020829}"/>
            </c:ext>
          </c:extLst>
        </c:ser>
        <c:dLbls>
          <c:showLegendKey val="0"/>
          <c:showVal val="0"/>
          <c:showCatName val="0"/>
          <c:showSerName val="0"/>
          <c:showPercent val="0"/>
          <c:showBubbleSize val="0"/>
        </c:dLbls>
        <c:smooth val="0"/>
        <c:axId val="318601392"/>
        <c:axId val="318598440"/>
      </c:lineChart>
      <c:dateAx>
        <c:axId val="318601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98440"/>
        <c:crosses val="autoZero"/>
        <c:auto val="1"/>
        <c:lblOffset val="100"/>
        <c:baseTimeUnit val="days"/>
      </c:dateAx>
      <c:valAx>
        <c:axId val="318598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601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0">
                  <c:v>27</c:v>
                </c:pt>
                <c:pt idx="1">
                  <c:v>22</c:v>
                </c:pt>
                <c:pt idx="2">
                  <c:v>24</c:v>
                </c:pt>
                <c:pt idx="3">
                  <c:v>41</c:v>
                </c:pt>
                <c:pt idx="4">
                  <c:v>18</c:v>
                </c:pt>
                <c:pt idx="5">
                  <c:v>27</c:v>
                </c:pt>
                <c:pt idx="6">
                  <c:v>38</c:v>
                </c:pt>
                <c:pt idx="7">
                  <c:v>20</c:v>
                </c:pt>
                <c:pt idx="8">
                  <c:v>9</c:v>
                </c:pt>
                <c:pt idx="9">
                  <c:v>25</c:v>
                </c:pt>
                <c:pt idx="10">
                  <c:v>40</c:v>
                </c:pt>
                <c:pt idx="11">
                  <c:v>35</c:v>
                </c:pt>
                <c:pt idx="12">
                  <c:v>23</c:v>
                </c:pt>
                <c:pt idx="13">
                  <c:v>51</c:v>
                </c:pt>
                <c:pt idx="14">
                  <c:v>35</c:v>
                </c:pt>
                <c:pt idx="15">
                  <c:v>23</c:v>
                </c:pt>
                <c:pt idx="16">
                  <c:v>21</c:v>
                </c:pt>
                <c:pt idx="17">
                  <c:v>29</c:v>
                </c:pt>
                <c:pt idx="18">
                  <c:v>94</c:v>
                </c:pt>
                <c:pt idx="19">
                  <c:v>69</c:v>
                </c:pt>
                <c:pt idx="20">
                  <c:v>78</c:v>
                </c:pt>
                <c:pt idx="21">
                  <c:v>160</c:v>
                </c:pt>
                <c:pt idx="22">
                  <c:v>165</c:v>
                </c:pt>
                <c:pt idx="23">
                  <c:v>262</c:v>
                </c:pt>
                <c:pt idx="24">
                  <c:v>190</c:v>
                </c:pt>
                <c:pt idx="25">
                  <c:v>175</c:v>
                </c:pt>
                <c:pt idx="26">
                  <c:v>181</c:v>
                </c:pt>
                <c:pt idx="27">
                  <c:v>211</c:v>
                </c:pt>
                <c:pt idx="28">
                  <c:v>225</c:v>
                </c:pt>
                <c:pt idx="29">
                  <c:v>205</c:v>
                </c:pt>
                <c:pt idx="30">
                  <c:v>184</c:v>
                </c:pt>
              </c:numCache>
            </c:numRef>
          </c:val>
          <c:smooth val="0"/>
          <c:extLst>
            <c:ext xmlns:c16="http://schemas.microsoft.com/office/drawing/2014/chart" uri="{C3380CC4-5D6E-409C-BE32-E72D297353CC}">
              <c16:uniqueId val="{00000000-156F-4026-98D9-42697C4C42A1}"/>
            </c:ext>
          </c:extLst>
        </c:ser>
        <c:dLbls>
          <c:showLegendKey val="0"/>
          <c:showVal val="0"/>
          <c:showCatName val="0"/>
          <c:showSerName val="0"/>
          <c:showPercent val="0"/>
          <c:showBubbleSize val="0"/>
        </c:dLbls>
        <c:smooth val="0"/>
        <c:axId val="318590568"/>
        <c:axId val="318589256"/>
      </c:lineChart>
      <c:dateAx>
        <c:axId val="318590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89256"/>
        <c:crosses val="autoZero"/>
        <c:auto val="1"/>
        <c:lblOffset val="100"/>
        <c:baseTimeUnit val="days"/>
      </c:dateAx>
      <c:valAx>
        <c:axId val="318589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90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c:f>
              <c:strCache>
                <c:ptCount val="1"/>
                <c:pt idx="0">
                  <c:v>2020-05</c:v>
                </c:pt>
              </c:strCache>
            </c:strRef>
          </c:cat>
          <c:val>
            <c:numRef>
              <c:f>Sheet1!$B$2</c:f>
              <c:numCache>
                <c:formatCode>General</c:formatCode>
                <c:ptCount val="1"/>
                <c:pt idx="0">
                  <c:v>10963</c:v>
                </c:pt>
              </c:numCache>
            </c:numRef>
          </c:val>
          <c:extLst>
            <c:ext xmlns:c16="http://schemas.microsoft.com/office/drawing/2014/chart" uri="{C3380CC4-5D6E-409C-BE32-E72D297353CC}">
              <c16:uniqueId val="{00000000-B3F0-4BC2-A47B-300A8DAAF572}"/>
            </c:ext>
          </c:extLst>
        </c:ser>
        <c:dLbls>
          <c:showLegendKey val="0"/>
          <c:showVal val="0"/>
          <c:showCatName val="0"/>
          <c:showSerName val="0"/>
          <c:showPercent val="0"/>
          <c:showBubbleSize val="0"/>
        </c:dLbls>
        <c:gapWidth val="219"/>
        <c:overlap val="-27"/>
        <c:axId val="381703704"/>
        <c:axId val="381709608"/>
      </c:barChart>
      <c:catAx>
        <c:axId val="381703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709608"/>
        <c:crosses val="autoZero"/>
        <c:auto val="1"/>
        <c:lblAlgn val="ctr"/>
        <c:lblOffset val="100"/>
        <c:noMultiLvlLbl val="0"/>
      </c:catAx>
      <c:valAx>
        <c:axId val="381709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703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0">
                  <c:v>317</c:v>
                </c:pt>
                <c:pt idx="1">
                  <c:v>362</c:v>
                </c:pt>
                <c:pt idx="2">
                  <c:v>253</c:v>
                </c:pt>
                <c:pt idx="3">
                  <c:v>362</c:v>
                </c:pt>
                <c:pt idx="4">
                  <c:v>2954</c:v>
                </c:pt>
                <c:pt idx="5">
                  <c:v>543</c:v>
                </c:pt>
                <c:pt idx="6">
                  <c:v>779</c:v>
                </c:pt>
                <c:pt idx="7">
                  <c:v>539</c:v>
                </c:pt>
                <c:pt idx="8">
                  <c:v>303</c:v>
                </c:pt>
                <c:pt idx="9">
                  <c:v>9493</c:v>
                </c:pt>
                <c:pt idx="10">
                  <c:v>29828</c:v>
                </c:pt>
                <c:pt idx="11">
                  <c:v>33521</c:v>
                </c:pt>
                <c:pt idx="12">
                  <c:v>23037</c:v>
                </c:pt>
                <c:pt idx="13">
                  <c:v>18739</c:v>
                </c:pt>
                <c:pt idx="14">
                  <c:v>9404</c:v>
                </c:pt>
                <c:pt idx="15">
                  <c:v>2155</c:v>
                </c:pt>
                <c:pt idx="16">
                  <c:v>389</c:v>
                </c:pt>
                <c:pt idx="17">
                  <c:v>513</c:v>
                </c:pt>
                <c:pt idx="18">
                  <c:v>687</c:v>
                </c:pt>
                <c:pt idx="19">
                  <c:v>672</c:v>
                </c:pt>
                <c:pt idx="20">
                  <c:v>17656</c:v>
                </c:pt>
                <c:pt idx="21">
                  <c:v>140174</c:v>
                </c:pt>
                <c:pt idx="22">
                  <c:v>178953</c:v>
                </c:pt>
                <c:pt idx="23">
                  <c:v>191566</c:v>
                </c:pt>
                <c:pt idx="24">
                  <c:v>172508</c:v>
                </c:pt>
                <c:pt idx="25">
                  <c:v>172442</c:v>
                </c:pt>
                <c:pt idx="26">
                  <c:v>154824</c:v>
                </c:pt>
                <c:pt idx="27">
                  <c:v>154491</c:v>
                </c:pt>
                <c:pt idx="28">
                  <c:v>143891</c:v>
                </c:pt>
                <c:pt idx="29">
                  <c:v>161072</c:v>
                </c:pt>
                <c:pt idx="30">
                  <c:v>76181</c:v>
                </c:pt>
              </c:numCache>
            </c:numRef>
          </c:val>
          <c:extLst>
            <c:ext xmlns:c16="http://schemas.microsoft.com/office/drawing/2014/chart" uri="{C3380CC4-5D6E-409C-BE32-E72D297353CC}">
              <c16:uniqueId val="{00000000-9284-4F83-A2C9-8A3940B8F840}"/>
            </c:ext>
          </c:extLst>
        </c:ser>
        <c:dLbls>
          <c:showLegendKey val="0"/>
          <c:showVal val="0"/>
          <c:showCatName val="0"/>
          <c:showSerName val="0"/>
          <c:showPercent val="0"/>
          <c:showBubbleSize val="0"/>
        </c:dLbls>
        <c:gapWidth val="219"/>
        <c:overlap val="-27"/>
        <c:axId val="447449472"/>
        <c:axId val="447448816"/>
      </c:barChart>
      <c:dateAx>
        <c:axId val="447449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448816"/>
        <c:crosses val="autoZero"/>
        <c:auto val="1"/>
        <c:lblOffset val="100"/>
        <c:baseTimeUnit val="days"/>
      </c:dateAx>
      <c:valAx>
        <c:axId val="447448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44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10963</c:v>
                </c:pt>
              </c:numCache>
            </c:numRef>
          </c:val>
          <c:extLst>
            <c:ext xmlns:c16="http://schemas.microsoft.com/office/drawing/2014/chart" uri="{C3380CC4-5D6E-409C-BE32-E72D297353CC}">
              <c16:uniqueId val="{00000000-BB9E-47DA-B3A8-65D709B9C8BA}"/>
            </c:ext>
          </c:extLst>
        </c:ser>
        <c:dLbls>
          <c:showLegendKey val="0"/>
          <c:showVal val="0"/>
          <c:showCatName val="0"/>
          <c:showSerName val="0"/>
          <c:showPercent val="0"/>
          <c:showBubbleSize val="0"/>
        </c:dLbls>
        <c:gapWidth val="219"/>
        <c:overlap val="-27"/>
        <c:axId val="447453736"/>
        <c:axId val="447455048"/>
      </c:barChart>
      <c:catAx>
        <c:axId val="447453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455048"/>
        <c:crosses val="autoZero"/>
        <c:auto val="1"/>
        <c:lblAlgn val="ctr"/>
        <c:lblOffset val="100"/>
        <c:noMultiLvlLbl val="0"/>
      </c:catAx>
      <c:valAx>
        <c:axId val="447455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453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92411-7FC2-4160-ADE1-4FEA7CC0F87C}"/>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0B898A12-C437-4635-9AB1-3C0DABD04F02}"/>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964176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516E6-5C95-4C17-A40E-D803F7298B6E}"/>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893BEF7C-F5B9-42ED-BCF1-4F18765ADD83}"/>
              </a:ext>
            </a:extLst>
          </p:cNvPr>
          <p:cNvGraphicFramePr>
            <a:graphicFrameLocks noGrp="1"/>
          </p:cNvGraphicFramePr>
          <p:nvPr>
            <p:ph type="tbl" sz="quarter" idx="13"/>
            <p:extLst>
              <p:ext uri="{D42A27DB-BD31-4B8C-83A1-F6EECF244321}">
                <p14:modId xmlns:p14="http://schemas.microsoft.com/office/powerpoint/2010/main" val="1869367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03669196"/>
                    </a:ext>
                  </a:extLst>
                </a:gridCol>
                <a:gridCol w="740664">
                  <a:extLst>
                    <a:ext uri="{9D8B030D-6E8A-4147-A177-3AD203B41FA5}">
                      <a16:colId xmlns:a16="http://schemas.microsoft.com/office/drawing/2014/main" val="504385049"/>
                    </a:ext>
                  </a:extLst>
                </a:gridCol>
                <a:gridCol w="740664">
                  <a:extLst>
                    <a:ext uri="{9D8B030D-6E8A-4147-A177-3AD203B41FA5}">
                      <a16:colId xmlns:a16="http://schemas.microsoft.com/office/drawing/2014/main" val="519862004"/>
                    </a:ext>
                  </a:extLst>
                </a:gridCol>
                <a:gridCol w="740664">
                  <a:extLst>
                    <a:ext uri="{9D8B030D-6E8A-4147-A177-3AD203B41FA5}">
                      <a16:colId xmlns:a16="http://schemas.microsoft.com/office/drawing/2014/main" val="367818993"/>
                    </a:ext>
                  </a:extLst>
                </a:gridCol>
                <a:gridCol w="740664">
                  <a:extLst>
                    <a:ext uri="{9D8B030D-6E8A-4147-A177-3AD203B41FA5}">
                      <a16:colId xmlns:a16="http://schemas.microsoft.com/office/drawing/2014/main" val="3320364131"/>
                    </a:ext>
                  </a:extLst>
                </a:gridCol>
                <a:gridCol w="740664">
                  <a:extLst>
                    <a:ext uri="{9D8B030D-6E8A-4147-A177-3AD203B41FA5}">
                      <a16:colId xmlns:a16="http://schemas.microsoft.com/office/drawing/2014/main" val="3264990637"/>
                    </a:ext>
                  </a:extLst>
                </a:gridCol>
                <a:gridCol w="740664">
                  <a:extLst>
                    <a:ext uri="{9D8B030D-6E8A-4147-A177-3AD203B41FA5}">
                      <a16:colId xmlns:a16="http://schemas.microsoft.com/office/drawing/2014/main" val="3912539023"/>
                    </a:ext>
                  </a:extLst>
                </a:gridCol>
                <a:gridCol w="740664">
                  <a:extLst>
                    <a:ext uri="{9D8B030D-6E8A-4147-A177-3AD203B41FA5}">
                      <a16:colId xmlns:a16="http://schemas.microsoft.com/office/drawing/2014/main" val="1017130248"/>
                    </a:ext>
                  </a:extLst>
                </a:gridCol>
                <a:gridCol w="740664">
                  <a:extLst>
                    <a:ext uri="{9D8B030D-6E8A-4147-A177-3AD203B41FA5}">
                      <a16:colId xmlns:a16="http://schemas.microsoft.com/office/drawing/2014/main" val="2517181135"/>
                    </a:ext>
                  </a:extLst>
                </a:gridCol>
                <a:gridCol w="740664">
                  <a:extLst>
                    <a:ext uri="{9D8B030D-6E8A-4147-A177-3AD203B41FA5}">
                      <a16:colId xmlns:a16="http://schemas.microsoft.com/office/drawing/2014/main" val="374653983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88948016"/>
                  </a:ext>
                </a:extLst>
              </a:tr>
              <a:tr h="370840">
                <a:tc>
                  <a:txBody>
                    <a:bodyPr/>
                    <a:lstStyle/>
                    <a:p>
                      <a:r>
                        <a:rPr lang="en-US" sz="1000"/>
                        <a:t>Oxford Fajar</a:t>
                      </a:r>
                    </a:p>
                  </a:txBody>
                  <a:tcPr/>
                </a:tc>
                <a:tc>
                  <a:txBody>
                    <a:bodyPr/>
                    <a:lstStyle/>
                    <a:p>
                      <a:r>
                        <a:rPr lang="en-US" sz="1000"/>
                        <a:t>118478</a:t>
                      </a:r>
                    </a:p>
                  </a:txBody>
                  <a:tcPr/>
                </a:tc>
                <a:tc>
                  <a:txBody>
                    <a:bodyPr/>
                    <a:lstStyle/>
                    <a:p>
                      <a:r>
                        <a:rPr lang="en-US" sz="1000"/>
                        <a:t>825</a:t>
                      </a:r>
                    </a:p>
                  </a:txBody>
                  <a:tcPr/>
                </a:tc>
                <a:tc>
                  <a:txBody>
                    <a:bodyPr/>
                    <a:lstStyle/>
                    <a:p>
                      <a:r>
                        <a:rPr lang="en-US" sz="1000"/>
                        <a:t>30</a:t>
                      </a:r>
                    </a:p>
                  </a:txBody>
                  <a:tcPr/>
                </a:tc>
                <a:tc>
                  <a:txBody>
                    <a:bodyPr/>
                    <a:lstStyle/>
                    <a:p>
                      <a:r>
                        <a:rPr lang="en-US" sz="1000"/>
                        <a:t>6473</a:t>
                      </a:r>
                    </a:p>
                  </a:txBody>
                  <a:tcPr/>
                </a:tc>
                <a:tc>
                  <a:txBody>
                    <a:bodyPr/>
                    <a:lstStyle/>
                    <a:p>
                      <a:r>
                        <a:rPr lang="en-US" sz="1000"/>
                        <a:t>63</a:t>
                      </a:r>
                    </a:p>
                  </a:txBody>
                  <a:tcPr/>
                </a:tc>
                <a:tc>
                  <a:txBody>
                    <a:bodyPr/>
                    <a:lstStyle/>
                    <a:p>
                      <a:r>
                        <a:rPr lang="en-US" sz="1000"/>
                        <a:t>56</a:t>
                      </a:r>
                    </a:p>
                  </a:txBody>
                  <a:tcPr/>
                </a:tc>
                <a:tc>
                  <a:txBody>
                    <a:bodyPr/>
                    <a:lstStyle/>
                    <a:p>
                      <a:r>
                        <a:rPr lang="en-US" sz="1000"/>
                        <a:t>0</a:t>
                      </a:r>
                    </a:p>
                  </a:txBody>
                  <a:tcPr/>
                </a:tc>
                <a:tc>
                  <a:txBody>
                    <a:bodyPr/>
                    <a:lstStyle/>
                    <a:p>
                      <a:r>
                        <a:rPr lang="en-US" sz="1000"/>
                        <a:t>0.1861 %</a:t>
                      </a:r>
                    </a:p>
                  </a:txBody>
                  <a:tcPr/>
                </a:tc>
                <a:tc>
                  <a:txBody>
                    <a:bodyPr/>
                    <a:lstStyle/>
                    <a:p>
                      <a:r>
                        <a:rPr lang="en-US" sz="1000"/>
                        <a:t>0.0 %</a:t>
                      </a:r>
                    </a:p>
                  </a:txBody>
                  <a:tcPr/>
                </a:tc>
                <a:extLst>
                  <a:ext uri="{0D108BD9-81ED-4DB2-BD59-A6C34878D82A}">
                    <a16:rowId xmlns:a16="http://schemas.microsoft.com/office/drawing/2014/main" val="1498691303"/>
                  </a:ext>
                </a:extLst>
              </a:tr>
            </a:tbl>
          </a:graphicData>
        </a:graphic>
      </p:graphicFrame>
      <p:sp>
        <p:nvSpPr>
          <p:cNvPr id="4" name="Text Placeholder 3">
            <a:extLst>
              <a:ext uri="{FF2B5EF4-FFF2-40B4-BE49-F238E27FC236}">
                <a16:creationId xmlns:a16="http://schemas.microsoft.com/office/drawing/2014/main" id="{5342A1A4-49ED-4153-967A-9EFF01D9505C}"/>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332307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EEFEF-3121-4540-9C06-53006EDD87D9}"/>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9750B793-24F8-4AA8-AE9B-BBB121F68B01}"/>
              </a:ext>
            </a:extLst>
          </p:cNvPr>
          <p:cNvGraphicFramePr>
            <a:graphicFrameLocks noGrp="1"/>
          </p:cNvGraphicFramePr>
          <p:nvPr>
            <p:ph type="chart" sz="quarter" idx="13"/>
            <p:extLst>
              <p:ext uri="{D42A27DB-BD31-4B8C-83A1-F6EECF244321}">
                <p14:modId xmlns:p14="http://schemas.microsoft.com/office/powerpoint/2010/main" val="36607330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DC84CC-3368-4D8A-BB87-615320B53440}"/>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3B0C4CE8-377B-4C73-AC8A-D2D532A8C2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4639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82ED4-6AE9-4F67-8D3E-330031AA04EA}"/>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D6D897F6-61AF-4A2C-95C9-1C3AFD9E1236}"/>
              </a:ext>
            </a:extLst>
          </p:cNvPr>
          <p:cNvGraphicFramePr>
            <a:graphicFrameLocks noGrp="1"/>
          </p:cNvGraphicFramePr>
          <p:nvPr>
            <p:ph type="chart" sz="quarter" idx="13"/>
            <p:extLst>
              <p:ext uri="{D42A27DB-BD31-4B8C-83A1-F6EECF244321}">
                <p14:modId xmlns:p14="http://schemas.microsoft.com/office/powerpoint/2010/main" val="299138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6DBC18-9077-40F6-8234-BED29AB97E22}"/>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C1ACAED9-1E23-4CF4-86B2-930B973C14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404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A8760-3EEE-4350-B740-0F153E6AEBCC}"/>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A87F9DFA-4449-4761-8F73-6F215A1D56D5}"/>
              </a:ext>
            </a:extLst>
          </p:cNvPr>
          <p:cNvGraphicFramePr>
            <a:graphicFrameLocks noGrp="1"/>
          </p:cNvGraphicFramePr>
          <p:nvPr>
            <p:ph type="chart" sz="quarter" idx="13"/>
            <p:extLst>
              <p:ext uri="{D42A27DB-BD31-4B8C-83A1-F6EECF244321}">
                <p14:modId xmlns:p14="http://schemas.microsoft.com/office/powerpoint/2010/main" val="1056745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26ABCA-C014-46A2-A17E-41E274A8E56F}"/>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30E2D4D6-46A7-48BD-9490-1D65DD6B36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8757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65725-CA49-40BB-8885-8FE7E0AEECAC}"/>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AECC63E4-F5E3-45FE-BD43-3A7F6F09CA97}"/>
              </a:ext>
            </a:extLst>
          </p:cNvPr>
          <p:cNvGraphicFramePr>
            <a:graphicFrameLocks noGrp="1"/>
          </p:cNvGraphicFramePr>
          <p:nvPr>
            <p:ph type="chart" sz="quarter" idx="13"/>
            <p:extLst>
              <p:ext uri="{D42A27DB-BD31-4B8C-83A1-F6EECF244321}">
                <p14:modId xmlns:p14="http://schemas.microsoft.com/office/powerpoint/2010/main" val="3545379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276C2E-CA70-42F9-B42C-B7C688C4AAAA}"/>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C1054A6E-09B2-4B73-A1B6-5F4127B733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3054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79DE7-48E4-4D97-965C-5FA68F1A8AA5}"/>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E4E7C0F5-1C86-401F-9A82-8DE25681C9CE}"/>
              </a:ext>
            </a:extLst>
          </p:cNvPr>
          <p:cNvGraphicFramePr>
            <a:graphicFrameLocks noGrp="1"/>
          </p:cNvGraphicFramePr>
          <p:nvPr>
            <p:ph type="chart" sz="quarter" idx="13"/>
            <p:extLst>
              <p:ext uri="{D42A27DB-BD31-4B8C-83A1-F6EECF244321}">
                <p14:modId xmlns:p14="http://schemas.microsoft.com/office/powerpoint/2010/main" val="2990635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DCB1D0-2A30-4C45-9233-8FF104FF123E}"/>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2D0B05B2-1DCE-4495-BE00-030647853A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8865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0C82-FA53-4C54-8047-73C9AF59CC40}"/>
              </a:ext>
            </a:extLst>
          </p:cNvPr>
          <p:cNvSpPr>
            <a:spLocks noGrp="1"/>
          </p:cNvSpPr>
          <p:nvPr>
            <p:ph type="title"/>
          </p:nvPr>
        </p:nvSpPr>
        <p:spPr/>
        <p:txBody>
          <a:bodyPr/>
          <a:lstStyle/>
          <a:p>
            <a:r>
              <a:rPr lang="en-US"/>
              <a:t>Facebook (FB) Custom Own Posts Table (new) | Oxford Fajar - 1 of 2</a:t>
            </a:r>
          </a:p>
        </p:txBody>
      </p:sp>
      <p:graphicFrame>
        <p:nvGraphicFramePr>
          <p:cNvPr id="5" name="Table Placeholder 4">
            <a:extLst>
              <a:ext uri="{FF2B5EF4-FFF2-40B4-BE49-F238E27FC236}">
                <a16:creationId xmlns:a16="http://schemas.microsoft.com/office/drawing/2014/main" id="{92EC2521-C7ED-4649-8D44-5D5B9DD879C7}"/>
              </a:ext>
            </a:extLst>
          </p:cNvPr>
          <p:cNvGraphicFramePr>
            <a:graphicFrameLocks noGrp="1"/>
          </p:cNvGraphicFramePr>
          <p:nvPr>
            <p:ph type="tbl" sz="quarter" idx="13"/>
            <p:extLst>
              <p:ext uri="{D42A27DB-BD31-4B8C-83A1-F6EECF244321}">
                <p14:modId xmlns:p14="http://schemas.microsoft.com/office/powerpoint/2010/main" val="2501322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8569389"/>
                    </a:ext>
                  </a:extLst>
                </a:gridCol>
                <a:gridCol w="905256">
                  <a:extLst>
                    <a:ext uri="{9D8B030D-6E8A-4147-A177-3AD203B41FA5}">
                      <a16:colId xmlns:a16="http://schemas.microsoft.com/office/drawing/2014/main" val="1261107896"/>
                    </a:ext>
                  </a:extLst>
                </a:gridCol>
                <a:gridCol w="905256">
                  <a:extLst>
                    <a:ext uri="{9D8B030D-6E8A-4147-A177-3AD203B41FA5}">
                      <a16:colId xmlns:a16="http://schemas.microsoft.com/office/drawing/2014/main" val="1505170126"/>
                    </a:ext>
                  </a:extLst>
                </a:gridCol>
                <a:gridCol w="905256">
                  <a:extLst>
                    <a:ext uri="{9D8B030D-6E8A-4147-A177-3AD203B41FA5}">
                      <a16:colId xmlns:a16="http://schemas.microsoft.com/office/drawing/2014/main" val="2203895850"/>
                    </a:ext>
                  </a:extLst>
                </a:gridCol>
                <a:gridCol w="905256">
                  <a:extLst>
                    <a:ext uri="{9D8B030D-6E8A-4147-A177-3AD203B41FA5}">
                      <a16:colId xmlns:a16="http://schemas.microsoft.com/office/drawing/2014/main" val="3407584489"/>
                    </a:ext>
                  </a:extLst>
                </a:gridCol>
                <a:gridCol w="905256">
                  <a:extLst>
                    <a:ext uri="{9D8B030D-6E8A-4147-A177-3AD203B41FA5}">
                      <a16:colId xmlns:a16="http://schemas.microsoft.com/office/drawing/2014/main" val="460342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7967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- 2020-05-24 07:30:49</a:t>
                      </a:r>
                      <a:r>
                        <a:rPr kumimoji="0" lang="en-US" sz="1000" b="0" i="0" u="none" strike="noStrike" kern="1200" cap="none" spc="0" normalizeH="0" baseline="0" noProof="0">
                          <a:ln>
                            <a:noFill/>
                          </a:ln>
                          <a:solidFill>
                            <a:prstClr val="black"/>
                          </a:solidFill>
                          <a:effectLst/>
                          <a:uLnTx/>
                          <a:uFillTx/>
                          <a:latin typeface="+mn-lt"/>
                          <a:ea typeface="+mn-ea"/>
                          <a:cs typeface="+mn-cs"/>
                        </a:rPr>
                        <a:t>
 May this festive season bring happiness, good health and peace to you and your loved ones.
Selamat Hari Raya Aidilfitri. Maaf Zahir &amp; Batin.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6122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- 2020-05-23 12:52:17</a:t>
                      </a:r>
                      <a:r>
                        <a:rPr kumimoji="0" lang="en-US" sz="1000" b="0" i="0" u="none" strike="noStrike" kern="1200" cap="none" spc="0" normalizeH="0" baseline="0" noProof="0">
                          <a:ln>
                            <a:noFill/>
                          </a:ln>
                          <a:solidFill>
                            <a:prstClr val="black"/>
                          </a:solidFill>
                          <a:effectLst/>
                          <a:uLnTx/>
                          <a:uFillTx/>
                          <a:latin typeface="+mn-lt"/>
                          <a:ea typeface="+mn-ea"/>
                          <a:cs typeface="+mn-cs"/>
                        </a:rPr>
                        <a:t>
 Parents, here’s how you can keep your child focused on home learning.
It is good to set a time for learning every day but you can also be a bit flexible with the timings. Aim for two to four hours of learning with breaks in between to maintain your child’s interest and attention.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72378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- 2020-05-09 11:45:17</a:t>
                      </a:r>
                      <a:r>
                        <a:rPr kumimoji="0" lang="en-US" sz="1000" b="0" i="0" u="none" strike="noStrike" kern="1200" cap="none" spc="0" normalizeH="0" baseline="0" noProof="0">
                          <a:ln>
                            <a:noFill/>
                          </a:ln>
                          <a:solidFill>
                            <a:prstClr val="black"/>
                          </a:solidFill>
                          <a:effectLst/>
                          <a:uLnTx/>
                          <a:uFillTx/>
                          <a:latin typeface="+mn-lt"/>
                          <a:ea typeface="+mn-ea"/>
                          <a:cs typeface="+mn-cs"/>
                        </a:rPr>
                        <a:t>
 Do you always pick different flavours of chips, or do you settle with just one flavour? If you prefer a variety at any time, chances are you're a morning person.
A morning person has a higher natural level of physiological arousal or internal stimulation.
Click here: http://bit.ly/39Jo7M3 to find out how physiological stimulation level affects your interest in variety.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74816601"/>
                  </a:ext>
                </a:extLst>
              </a:tr>
            </a:tbl>
          </a:graphicData>
        </a:graphic>
      </p:graphicFrame>
      <p:sp>
        <p:nvSpPr>
          <p:cNvPr id="4" name="Text Placeholder 3">
            <a:extLst>
              <a:ext uri="{FF2B5EF4-FFF2-40B4-BE49-F238E27FC236}">
                <a16:creationId xmlns:a16="http://schemas.microsoft.com/office/drawing/2014/main" id="{EC360A4A-A4DA-48E2-A5BA-5CFC25D686B9}"/>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474987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8BC28-87B4-40F3-B8AA-2603A7F2B48E}"/>
              </a:ext>
            </a:extLst>
          </p:cNvPr>
          <p:cNvSpPr>
            <a:spLocks noGrp="1"/>
          </p:cNvSpPr>
          <p:nvPr>
            <p:ph type="title"/>
          </p:nvPr>
        </p:nvSpPr>
        <p:spPr/>
        <p:txBody>
          <a:bodyPr/>
          <a:lstStyle/>
          <a:p>
            <a:r>
              <a:rPr lang="en-US"/>
              <a:t>Facebook (FB) Custom Own Posts Table (new) | Oxford Fajar - 2 of 2</a:t>
            </a:r>
          </a:p>
        </p:txBody>
      </p:sp>
      <p:graphicFrame>
        <p:nvGraphicFramePr>
          <p:cNvPr id="5" name="Table Placeholder 4">
            <a:extLst>
              <a:ext uri="{FF2B5EF4-FFF2-40B4-BE49-F238E27FC236}">
                <a16:creationId xmlns:a16="http://schemas.microsoft.com/office/drawing/2014/main" id="{63F4ECF0-7363-4583-909A-8F20150C33C9}"/>
              </a:ext>
            </a:extLst>
          </p:cNvPr>
          <p:cNvGraphicFramePr>
            <a:graphicFrameLocks noGrp="1"/>
          </p:cNvGraphicFramePr>
          <p:nvPr>
            <p:ph type="tbl" sz="quarter" idx="13"/>
            <p:extLst>
              <p:ext uri="{D42A27DB-BD31-4B8C-83A1-F6EECF244321}">
                <p14:modId xmlns:p14="http://schemas.microsoft.com/office/powerpoint/2010/main" val="2894468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11589341"/>
                    </a:ext>
                  </a:extLst>
                </a:gridCol>
                <a:gridCol w="905256">
                  <a:extLst>
                    <a:ext uri="{9D8B030D-6E8A-4147-A177-3AD203B41FA5}">
                      <a16:colId xmlns:a16="http://schemas.microsoft.com/office/drawing/2014/main" val="156843843"/>
                    </a:ext>
                  </a:extLst>
                </a:gridCol>
                <a:gridCol w="905256">
                  <a:extLst>
                    <a:ext uri="{9D8B030D-6E8A-4147-A177-3AD203B41FA5}">
                      <a16:colId xmlns:a16="http://schemas.microsoft.com/office/drawing/2014/main" val="2894351394"/>
                    </a:ext>
                  </a:extLst>
                </a:gridCol>
                <a:gridCol w="905256">
                  <a:extLst>
                    <a:ext uri="{9D8B030D-6E8A-4147-A177-3AD203B41FA5}">
                      <a16:colId xmlns:a16="http://schemas.microsoft.com/office/drawing/2014/main" val="4261226564"/>
                    </a:ext>
                  </a:extLst>
                </a:gridCol>
                <a:gridCol w="905256">
                  <a:extLst>
                    <a:ext uri="{9D8B030D-6E8A-4147-A177-3AD203B41FA5}">
                      <a16:colId xmlns:a16="http://schemas.microsoft.com/office/drawing/2014/main" val="3578542115"/>
                    </a:ext>
                  </a:extLst>
                </a:gridCol>
                <a:gridCol w="905256">
                  <a:extLst>
                    <a:ext uri="{9D8B030D-6E8A-4147-A177-3AD203B41FA5}">
                      <a16:colId xmlns:a16="http://schemas.microsoft.com/office/drawing/2014/main" val="448908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7124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- 2020-05-06 16:49:39</a:t>
                      </a:r>
                      <a:r>
                        <a:rPr kumimoji="0" lang="en-US" sz="1000" b="0" i="0" u="none" strike="noStrike" kern="1200" cap="none" spc="0" normalizeH="0" baseline="0" noProof="0">
                          <a:ln>
                            <a:noFill/>
                          </a:ln>
                          <a:solidFill>
                            <a:prstClr val="black"/>
                          </a:solidFill>
                          <a:effectLst/>
                          <a:uLnTx/>
                          <a:uFillTx/>
                          <a:latin typeface="+mn-lt"/>
                          <a:ea typeface="+mn-ea"/>
                          <a:cs typeface="+mn-cs"/>
                        </a:rPr>
                        <a:t>
 Let’s aim to prioritise and focus on achieving our goals!
We understand that studying at home can be tough with distractions all around. Set aside an area and make sure it’s organised and decluttered to ensure it’s a suitable study space.
Follow these tips: https://bit.ly/2XUGtqd to study at home productively.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19907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- 2020-05-19 11:22:12</a:t>
                      </a:r>
                      <a:r>
                        <a:rPr kumimoji="0" lang="en-US" sz="1000" b="0" i="0" u="none" strike="noStrike" kern="1200" cap="none" spc="0" normalizeH="0" baseline="0" noProof="0">
                          <a:ln>
                            <a:noFill/>
                          </a:ln>
                          <a:solidFill>
                            <a:prstClr val="black"/>
                          </a:solidFill>
                          <a:effectLst/>
                          <a:uLnTx/>
                          <a:uFillTx/>
                          <a:latin typeface="+mn-lt"/>
                          <a:ea typeface="+mn-ea"/>
                          <a:cs typeface="+mn-cs"/>
                        </a:rPr>
                        <a:t>
 Convenient quick revision notes ☑️
Examination model papers ☑️
Numerous worked examples ☑️
Everything you need for a proper revision is found in Oxford Fajar’s Matriculation series.
Here’s to learning and giving it your best shot!
Get started today: https://bit.ly/3b7t5CQ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56704881"/>
                  </a:ext>
                </a:extLst>
              </a:tr>
            </a:tbl>
          </a:graphicData>
        </a:graphic>
      </p:graphicFrame>
      <p:sp>
        <p:nvSpPr>
          <p:cNvPr id="4" name="Text Placeholder 3">
            <a:extLst>
              <a:ext uri="{FF2B5EF4-FFF2-40B4-BE49-F238E27FC236}">
                <a16:creationId xmlns:a16="http://schemas.microsoft.com/office/drawing/2014/main" id="{8715DDBF-4990-4E15-A786-A15D51E99E4F}"/>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548642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F3425-3DC8-45F6-9A94-C59405443A8D}"/>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0509FD0F-FE36-4A12-900C-013E01F71C55}"/>
              </a:ext>
            </a:extLst>
          </p:cNvPr>
          <p:cNvGraphicFramePr>
            <a:graphicFrameLocks noGrp="1"/>
          </p:cNvGraphicFramePr>
          <p:nvPr>
            <p:ph type="chart" sz="quarter" idx="13"/>
            <p:extLst>
              <p:ext uri="{D42A27DB-BD31-4B8C-83A1-F6EECF244321}">
                <p14:modId xmlns:p14="http://schemas.microsoft.com/office/powerpoint/2010/main" val="37476808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E1933D-118C-4F93-8355-ECA0E08AE7CF}"/>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7468EF13-0683-46AD-961D-478E90863D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1870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0B3B8-65D0-4708-875C-8E16E7FB5128}"/>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831A67C5-0440-4238-91D7-CA2C4EBF4A76}"/>
              </a:ext>
            </a:extLst>
          </p:cNvPr>
          <p:cNvGraphicFramePr>
            <a:graphicFrameLocks noGrp="1"/>
          </p:cNvGraphicFramePr>
          <p:nvPr>
            <p:ph type="chart" sz="quarter" idx="13"/>
            <p:extLst>
              <p:ext uri="{D42A27DB-BD31-4B8C-83A1-F6EECF244321}">
                <p14:modId xmlns:p14="http://schemas.microsoft.com/office/powerpoint/2010/main" val="27452319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D9DBAE-72F2-4C66-A402-31F451DDE2F4}"/>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96C6A2F8-3A8E-4D0E-826B-FED711FC6E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2965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70738-2481-4AC1-AC91-5C7D598C9BE6}"/>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FE5C7491-4BC9-43B6-9A44-5D00E01FBF49}"/>
              </a:ext>
            </a:extLst>
          </p:cNvPr>
          <p:cNvGraphicFramePr>
            <a:graphicFrameLocks noGrp="1"/>
          </p:cNvGraphicFramePr>
          <p:nvPr>
            <p:ph type="chart" sz="quarter" idx="13"/>
            <p:extLst>
              <p:ext uri="{D42A27DB-BD31-4B8C-83A1-F6EECF244321}">
                <p14:modId xmlns:p14="http://schemas.microsoft.com/office/powerpoint/2010/main" val="2707207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E6BDEB-2BA6-4E26-B777-2C6B5A9F70B8}"/>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EE05F117-C7D6-49E8-818F-2819E9FC8F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0540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9C158-A2F8-4163-9E9E-A5F2A045585B}"/>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76B370F5-A6A2-4ECE-B117-EE6C013FD38E}"/>
              </a:ext>
            </a:extLst>
          </p:cNvPr>
          <p:cNvGraphicFramePr>
            <a:graphicFrameLocks noGrp="1"/>
          </p:cNvGraphicFramePr>
          <p:nvPr>
            <p:ph type="chart" sz="quarter" idx="13"/>
            <p:extLst>
              <p:ext uri="{D42A27DB-BD31-4B8C-83A1-F6EECF244321}">
                <p14:modId xmlns:p14="http://schemas.microsoft.com/office/powerpoint/2010/main" val="26259590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F3AB3E-C79B-4252-8CE1-C145C61F1E5C}"/>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EA055B5E-21D1-4691-95FD-67AFAB7F0C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82763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BB831-6667-4331-8620-1393171885DA}"/>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635100B6-15D7-4FFE-B7B0-E33DD57820D9}"/>
              </a:ext>
            </a:extLst>
          </p:cNvPr>
          <p:cNvGraphicFramePr>
            <a:graphicFrameLocks noGrp="1"/>
          </p:cNvGraphicFramePr>
          <p:nvPr>
            <p:ph type="tbl" sz="quarter" idx="13"/>
            <p:extLst>
              <p:ext uri="{D42A27DB-BD31-4B8C-83A1-F6EECF244321}">
                <p14:modId xmlns:p14="http://schemas.microsoft.com/office/powerpoint/2010/main" val="2180417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42691762"/>
                    </a:ext>
                  </a:extLst>
                </a:gridCol>
                <a:gridCol w="1645920">
                  <a:extLst>
                    <a:ext uri="{9D8B030D-6E8A-4147-A177-3AD203B41FA5}">
                      <a16:colId xmlns:a16="http://schemas.microsoft.com/office/drawing/2014/main" val="3793162288"/>
                    </a:ext>
                  </a:extLst>
                </a:gridCol>
                <a:gridCol w="1645920">
                  <a:extLst>
                    <a:ext uri="{9D8B030D-6E8A-4147-A177-3AD203B41FA5}">
                      <a16:colId xmlns:a16="http://schemas.microsoft.com/office/drawing/2014/main" val="873751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589728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extLst>
                  <a:ext uri="{0D108BD9-81ED-4DB2-BD59-A6C34878D82A}">
                    <a16:rowId xmlns:a16="http://schemas.microsoft.com/office/drawing/2014/main" val="4169069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5.7 %</a:t>
                      </a:r>
                    </a:p>
                  </a:txBody>
                  <a:tcPr/>
                </a:tc>
                <a:extLst>
                  <a:ext uri="{0D108BD9-81ED-4DB2-BD59-A6C34878D82A}">
                    <a16:rowId xmlns:a16="http://schemas.microsoft.com/office/drawing/2014/main" val="372962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253778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3195245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1247302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242185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1171204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470333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2350076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2645071092"/>
                  </a:ext>
                </a:extLst>
              </a:tr>
            </a:tbl>
          </a:graphicData>
        </a:graphic>
      </p:graphicFrame>
      <p:sp>
        <p:nvSpPr>
          <p:cNvPr id="4" name="Text Placeholder 3">
            <a:extLst>
              <a:ext uri="{FF2B5EF4-FFF2-40B4-BE49-F238E27FC236}">
                <a16:creationId xmlns:a16="http://schemas.microsoft.com/office/drawing/2014/main" id="{3ECDF411-3BB8-4511-B552-87DA7D1DE10E}"/>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877050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54897-32E7-469B-AF7A-10BF7DCE6DC9}"/>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DF42A9BC-C645-4C1E-B0FD-A871294D99D5}"/>
              </a:ext>
            </a:extLst>
          </p:cNvPr>
          <p:cNvGraphicFramePr>
            <a:graphicFrameLocks noGrp="1"/>
          </p:cNvGraphicFramePr>
          <p:nvPr>
            <p:ph type="tbl" sz="quarter" idx="13"/>
            <p:extLst>
              <p:ext uri="{D42A27DB-BD31-4B8C-83A1-F6EECF244321}">
                <p14:modId xmlns:p14="http://schemas.microsoft.com/office/powerpoint/2010/main" val="2006677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28613482"/>
                    </a:ext>
                  </a:extLst>
                </a:gridCol>
                <a:gridCol w="1645920">
                  <a:extLst>
                    <a:ext uri="{9D8B030D-6E8A-4147-A177-3AD203B41FA5}">
                      <a16:colId xmlns:a16="http://schemas.microsoft.com/office/drawing/2014/main" val="4075314425"/>
                    </a:ext>
                  </a:extLst>
                </a:gridCol>
                <a:gridCol w="1645920">
                  <a:extLst>
                    <a:ext uri="{9D8B030D-6E8A-4147-A177-3AD203B41FA5}">
                      <a16:colId xmlns:a16="http://schemas.microsoft.com/office/drawing/2014/main" val="2078723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858521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0437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392256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839169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651838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510066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921319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830612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710651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691207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05991656"/>
                  </a:ext>
                </a:extLst>
              </a:tr>
            </a:tbl>
          </a:graphicData>
        </a:graphic>
      </p:graphicFrame>
      <p:sp>
        <p:nvSpPr>
          <p:cNvPr id="4" name="Text Placeholder 3">
            <a:extLst>
              <a:ext uri="{FF2B5EF4-FFF2-40B4-BE49-F238E27FC236}">
                <a16:creationId xmlns:a16="http://schemas.microsoft.com/office/drawing/2014/main" id="{6D0CC1A1-667C-458E-90EF-F35D6CA1114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764396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F525B-E821-41A3-A7B5-3E7659B7B7E4}"/>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663CFD64-A960-4F27-ADC9-B931D5433B79}"/>
              </a:ext>
            </a:extLst>
          </p:cNvPr>
          <p:cNvGraphicFramePr>
            <a:graphicFrameLocks noGrp="1"/>
          </p:cNvGraphicFramePr>
          <p:nvPr>
            <p:ph type="tbl" sz="quarter" idx="13"/>
            <p:extLst>
              <p:ext uri="{D42A27DB-BD31-4B8C-83A1-F6EECF244321}">
                <p14:modId xmlns:p14="http://schemas.microsoft.com/office/powerpoint/2010/main" val="2921590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69318104"/>
                    </a:ext>
                  </a:extLst>
                </a:gridCol>
                <a:gridCol w="1645920">
                  <a:extLst>
                    <a:ext uri="{9D8B030D-6E8A-4147-A177-3AD203B41FA5}">
                      <a16:colId xmlns:a16="http://schemas.microsoft.com/office/drawing/2014/main" val="2984482585"/>
                    </a:ext>
                  </a:extLst>
                </a:gridCol>
                <a:gridCol w="1645920">
                  <a:extLst>
                    <a:ext uri="{9D8B030D-6E8A-4147-A177-3AD203B41FA5}">
                      <a16:colId xmlns:a16="http://schemas.microsoft.com/office/drawing/2014/main" val="747859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224766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213530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744394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873948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278531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642172412"/>
                  </a:ext>
                </a:extLst>
              </a:tr>
            </a:tbl>
          </a:graphicData>
        </a:graphic>
      </p:graphicFrame>
      <p:sp>
        <p:nvSpPr>
          <p:cNvPr id="4" name="Text Placeholder 3">
            <a:extLst>
              <a:ext uri="{FF2B5EF4-FFF2-40B4-BE49-F238E27FC236}">
                <a16:creationId xmlns:a16="http://schemas.microsoft.com/office/drawing/2014/main" id="{824101E6-5159-4CC6-B468-8C44344B77B1}"/>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8947016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48E39-9994-41B7-96A9-BAE533AE2C13}"/>
              </a:ext>
            </a:extLst>
          </p:cNvPr>
          <p:cNvSpPr>
            <a:spLocks noGrp="1"/>
          </p:cNvSpPr>
          <p:nvPr>
            <p:ph type="title"/>
          </p:nvPr>
        </p:nvSpPr>
        <p:spPr/>
        <p:txBody>
          <a:bodyPr/>
          <a:lstStyle/>
          <a:p>
            <a:r>
              <a:rPr lang="en-US"/>
              <a:t>Facebook Total Engagements over Time (monthly) | Oxford Fajar</a:t>
            </a:r>
          </a:p>
        </p:txBody>
      </p:sp>
      <p:graphicFrame>
        <p:nvGraphicFramePr>
          <p:cNvPr id="6" name="Chart Placeholder 5">
            <a:extLst>
              <a:ext uri="{FF2B5EF4-FFF2-40B4-BE49-F238E27FC236}">
                <a16:creationId xmlns:a16="http://schemas.microsoft.com/office/drawing/2014/main" id="{5E06CAD2-E867-4FA2-8F41-AB531C91C99E}"/>
              </a:ext>
            </a:extLst>
          </p:cNvPr>
          <p:cNvGraphicFramePr>
            <a:graphicFrameLocks noGrp="1"/>
          </p:cNvGraphicFramePr>
          <p:nvPr>
            <p:ph type="chart" sz="quarter" idx="13"/>
            <p:extLst>
              <p:ext uri="{D42A27DB-BD31-4B8C-83A1-F6EECF244321}">
                <p14:modId xmlns:p14="http://schemas.microsoft.com/office/powerpoint/2010/main" val="36284518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EC3B79-5A45-4FAD-92C5-7307E7FA7EB8}"/>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BB1F4593-F28D-4BB3-BAF6-1E693AB13B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5203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0DBE6-8109-4FA9-8D1B-82FC14B446EA}"/>
              </a:ext>
            </a:extLst>
          </p:cNvPr>
          <p:cNvSpPr>
            <a:spLocks noGrp="1"/>
          </p:cNvSpPr>
          <p:nvPr>
            <p:ph type="title"/>
          </p:nvPr>
        </p:nvSpPr>
        <p:spPr/>
        <p:txBody>
          <a:bodyPr/>
          <a:lstStyle/>
          <a:p>
            <a:r>
              <a:rPr lang="en-US"/>
              <a:t>Facebook Own Posts Table | Oxford Fajar - 1 of 13</a:t>
            </a:r>
          </a:p>
        </p:txBody>
      </p:sp>
      <p:graphicFrame>
        <p:nvGraphicFramePr>
          <p:cNvPr id="5" name="Table Placeholder 4">
            <a:extLst>
              <a:ext uri="{FF2B5EF4-FFF2-40B4-BE49-F238E27FC236}">
                <a16:creationId xmlns:a16="http://schemas.microsoft.com/office/drawing/2014/main" id="{47F7AA83-0912-4535-B653-78CA9196C43A}"/>
              </a:ext>
            </a:extLst>
          </p:cNvPr>
          <p:cNvGraphicFramePr>
            <a:graphicFrameLocks noGrp="1"/>
          </p:cNvGraphicFramePr>
          <p:nvPr>
            <p:ph type="tbl" sz="quarter" idx="13"/>
            <p:extLst>
              <p:ext uri="{D42A27DB-BD31-4B8C-83A1-F6EECF244321}">
                <p14:modId xmlns:p14="http://schemas.microsoft.com/office/powerpoint/2010/main" val="3251641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535831091"/>
                    </a:ext>
                  </a:extLst>
                </a:gridCol>
                <a:gridCol w="740664">
                  <a:extLst>
                    <a:ext uri="{9D8B030D-6E8A-4147-A177-3AD203B41FA5}">
                      <a16:colId xmlns:a16="http://schemas.microsoft.com/office/drawing/2014/main" val="3582760973"/>
                    </a:ext>
                  </a:extLst>
                </a:gridCol>
                <a:gridCol w="740664">
                  <a:extLst>
                    <a:ext uri="{9D8B030D-6E8A-4147-A177-3AD203B41FA5}">
                      <a16:colId xmlns:a16="http://schemas.microsoft.com/office/drawing/2014/main" val="2673287236"/>
                    </a:ext>
                  </a:extLst>
                </a:gridCol>
                <a:gridCol w="740664">
                  <a:extLst>
                    <a:ext uri="{9D8B030D-6E8A-4147-A177-3AD203B41FA5}">
                      <a16:colId xmlns:a16="http://schemas.microsoft.com/office/drawing/2014/main" val="2211633432"/>
                    </a:ext>
                  </a:extLst>
                </a:gridCol>
                <a:gridCol w="740664">
                  <a:extLst>
                    <a:ext uri="{9D8B030D-6E8A-4147-A177-3AD203B41FA5}">
                      <a16:colId xmlns:a16="http://schemas.microsoft.com/office/drawing/2014/main" val="532467678"/>
                    </a:ext>
                  </a:extLst>
                </a:gridCol>
                <a:gridCol w="740664">
                  <a:extLst>
                    <a:ext uri="{9D8B030D-6E8A-4147-A177-3AD203B41FA5}">
                      <a16:colId xmlns:a16="http://schemas.microsoft.com/office/drawing/2014/main" val="2690877311"/>
                    </a:ext>
                  </a:extLst>
                </a:gridCol>
                <a:gridCol w="740664">
                  <a:extLst>
                    <a:ext uri="{9D8B030D-6E8A-4147-A177-3AD203B41FA5}">
                      <a16:colId xmlns:a16="http://schemas.microsoft.com/office/drawing/2014/main" val="180516371"/>
                    </a:ext>
                  </a:extLst>
                </a:gridCol>
                <a:gridCol w="740664">
                  <a:extLst>
                    <a:ext uri="{9D8B030D-6E8A-4147-A177-3AD203B41FA5}">
                      <a16:colId xmlns:a16="http://schemas.microsoft.com/office/drawing/2014/main" val="435895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8697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- 2020-05-31 13:14:32</a:t>
                      </a:r>
                      <a:r>
                        <a:rPr kumimoji="0" lang="en-US" sz="1000" b="0" i="0" u="none" strike="noStrike" kern="1200" cap="none" spc="0" normalizeH="0" baseline="0" noProof="0">
                          <a:ln>
                            <a:noFill/>
                          </a:ln>
                          <a:solidFill>
                            <a:prstClr val="black"/>
                          </a:solidFill>
                          <a:effectLst/>
                          <a:uLnTx/>
                          <a:uFillTx/>
                          <a:latin typeface="+mn-lt"/>
                          <a:ea typeface="+mn-ea"/>
                          <a:cs typeface="+mn-cs"/>
                        </a:rPr>
                        <a:t>
 When it comes to money, saving is just as important as spending.
Understand the importance of money and develop a good saving habit through Monopoly game or start with a saving jar.
Gain more knowledge on the benefits of saving: http://bit.ly/2W14laL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45631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- 2020-05-30 13:21:33</a:t>
                      </a:r>
                      <a:r>
                        <a:rPr kumimoji="0" lang="en-US" sz="1000" b="0" i="0" u="none" strike="noStrike" kern="1200" cap="none" spc="0" normalizeH="0" baseline="0" noProof="0">
                          <a:ln>
                            <a:noFill/>
                          </a:ln>
                          <a:solidFill>
                            <a:prstClr val="black"/>
                          </a:solidFill>
                          <a:effectLst/>
                          <a:uLnTx/>
                          <a:uFillTx/>
                          <a:latin typeface="+mn-lt"/>
                          <a:ea typeface="+mn-ea"/>
                          <a:cs typeface="+mn-cs"/>
                        </a:rPr>
                        <a:t>
 School holidays = no more studying, even at home! Take time off your studies and start counting your blessings and the things you are thankful for. 
Start by writing simple ‘thank you’ notes to people you feel grateful for: friends, family members and even your teachers!
For more ways to be productive this holiday season, log onto: http://bit.ly/38HW5PQ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62279160"/>
                  </a:ext>
                </a:extLst>
              </a:tr>
            </a:tbl>
          </a:graphicData>
        </a:graphic>
      </p:graphicFrame>
      <p:sp>
        <p:nvSpPr>
          <p:cNvPr id="4" name="Text Placeholder 3">
            <a:extLst>
              <a:ext uri="{FF2B5EF4-FFF2-40B4-BE49-F238E27FC236}">
                <a16:creationId xmlns:a16="http://schemas.microsoft.com/office/drawing/2014/main" id="{D0CF6E28-5802-4F53-AD57-002806CBF9A2}"/>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4353994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B3342-857B-48C1-BC0B-8ECA999EC76B}"/>
              </a:ext>
            </a:extLst>
          </p:cNvPr>
          <p:cNvSpPr>
            <a:spLocks noGrp="1"/>
          </p:cNvSpPr>
          <p:nvPr>
            <p:ph type="title"/>
          </p:nvPr>
        </p:nvSpPr>
        <p:spPr/>
        <p:txBody>
          <a:bodyPr/>
          <a:lstStyle/>
          <a:p>
            <a:r>
              <a:rPr lang="en-US"/>
              <a:t>Facebook Own Posts Table | Oxford Fajar - 2 of 13</a:t>
            </a:r>
          </a:p>
        </p:txBody>
      </p:sp>
      <p:graphicFrame>
        <p:nvGraphicFramePr>
          <p:cNvPr id="5" name="Table Placeholder 4">
            <a:extLst>
              <a:ext uri="{FF2B5EF4-FFF2-40B4-BE49-F238E27FC236}">
                <a16:creationId xmlns:a16="http://schemas.microsoft.com/office/drawing/2014/main" id="{F7F1D550-A0BE-4FA7-877C-4215C3ED101D}"/>
              </a:ext>
            </a:extLst>
          </p:cNvPr>
          <p:cNvGraphicFramePr>
            <a:graphicFrameLocks noGrp="1"/>
          </p:cNvGraphicFramePr>
          <p:nvPr>
            <p:ph type="tbl" sz="quarter" idx="13"/>
            <p:extLst>
              <p:ext uri="{D42A27DB-BD31-4B8C-83A1-F6EECF244321}">
                <p14:modId xmlns:p14="http://schemas.microsoft.com/office/powerpoint/2010/main" val="2401781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10977912"/>
                    </a:ext>
                  </a:extLst>
                </a:gridCol>
                <a:gridCol w="740664">
                  <a:extLst>
                    <a:ext uri="{9D8B030D-6E8A-4147-A177-3AD203B41FA5}">
                      <a16:colId xmlns:a16="http://schemas.microsoft.com/office/drawing/2014/main" val="1878130495"/>
                    </a:ext>
                  </a:extLst>
                </a:gridCol>
                <a:gridCol w="740664">
                  <a:extLst>
                    <a:ext uri="{9D8B030D-6E8A-4147-A177-3AD203B41FA5}">
                      <a16:colId xmlns:a16="http://schemas.microsoft.com/office/drawing/2014/main" val="734290753"/>
                    </a:ext>
                  </a:extLst>
                </a:gridCol>
                <a:gridCol w="740664">
                  <a:extLst>
                    <a:ext uri="{9D8B030D-6E8A-4147-A177-3AD203B41FA5}">
                      <a16:colId xmlns:a16="http://schemas.microsoft.com/office/drawing/2014/main" val="3329382577"/>
                    </a:ext>
                  </a:extLst>
                </a:gridCol>
                <a:gridCol w="740664">
                  <a:extLst>
                    <a:ext uri="{9D8B030D-6E8A-4147-A177-3AD203B41FA5}">
                      <a16:colId xmlns:a16="http://schemas.microsoft.com/office/drawing/2014/main" val="3963829925"/>
                    </a:ext>
                  </a:extLst>
                </a:gridCol>
                <a:gridCol w="740664">
                  <a:extLst>
                    <a:ext uri="{9D8B030D-6E8A-4147-A177-3AD203B41FA5}">
                      <a16:colId xmlns:a16="http://schemas.microsoft.com/office/drawing/2014/main" val="2520511415"/>
                    </a:ext>
                  </a:extLst>
                </a:gridCol>
                <a:gridCol w="740664">
                  <a:extLst>
                    <a:ext uri="{9D8B030D-6E8A-4147-A177-3AD203B41FA5}">
                      <a16:colId xmlns:a16="http://schemas.microsoft.com/office/drawing/2014/main" val="2917203496"/>
                    </a:ext>
                  </a:extLst>
                </a:gridCol>
                <a:gridCol w="740664">
                  <a:extLst>
                    <a:ext uri="{9D8B030D-6E8A-4147-A177-3AD203B41FA5}">
                      <a16:colId xmlns:a16="http://schemas.microsoft.com/office/drawing/2014/main" val="2109465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12985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- 2020-05-29 11:00:36</a:t>
                      </a:r>
                      <a:r>
                        <a:rPr kumimoji="0" lang="en-US" sz="1000" b="0" i="0" u="none" strike="noStrike" kern="1200" cap="none" spc="0" normalizeH="0" baseline="0" noProof="0">
                          <a:ln>
                            <a:noFill/>
                          </a:ln>
                          <a:solidFill>
                            <a:prstClr val="black"/>
                          </a:solidFill>
                          <a:effectLst/>
                          <a:uLnTx/>
                          <a:uFillTx/>
                          <a:latin typeface="+mn-lt"/>
                          <a:ea typeface="+mn-ea"/>
                          <a:cs typeface="+mn-cs"/>
                        </a:rPr>
                        <a:t>
 Mark the date and save a spot for yourself in our fourth webinar this coming Friday!
In this webinar, our topic of discussion will be the importance of professional development for teachers. It is essential for teachers to continuously develop their professional knowledge, competencies, and skill sets to deliver high-quality English language teaching to 21st century students.
This webinar is open to teachers, educators and student teachers!
Webinar 4: Enhancing English Language Teacher Quality through Professional Development.
Date: 5 June 2020, Friday
Time: 10.30 AM
For more details and to register, please visit: https://www.oxfordfajar.com.my/english-language-teaching/webinarseries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9450048"/>
                  </a:ext>
                </a:extLst>
              </a:tr>
            </a:tbl>
          </a:graphicData>
        </a:graphic>
      </p:graphicFrame>
      <p:sp>
        <p:nvSpPr>
          <p:cNvPr id="4" name="Text Placeholder 3">
            <a:extLst>
              <a:ext uri="{FF2B5EF4-FFF2-40B4-BE49-F238E27FC236}">
                <a16:creationId xmlns:a16="http://schemas.microsoft.com/office/drawing/2014/main" id="{9F0B2C89-3BFB-4907-B59E-A19A92130099}"/>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2304720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C45E0-23B2-49A6-AC60-AE7150636046}"/>
              </a:ext>
            </a:extLst>
          </p:cNvPr>
          <p:cNvSpPr>
            <a:spLocks noGrp="1"/>
          </p:cNvSpPr>
          <p:nvPr>
            <p:ph type="title"/>
          </p:nvPr>
        </p:nvSpPr>
        <p:spPr/>
        <p:txBody>
          <a:bodyPr/>
          <a:lstStyle/>
          <a:p>
            <a:r>
              <a:rPr lang="en-US"/>
              <a:t>Facebook Own Posts Table | Oxford Fajar - 3 of 13</a:t>
            </a:r>
          </a:p>
        </p:txBody>
      </p:sp>
      <p:graphicFrame>
        <p:nvGraphicFramePr>
          <p:cNvPr id="5" name="Table Placeholder 4">
            <a:extLst>
              <a:ext uri="{FF2B5EF4-FFF2-40B4-BE49-F238E27FC236}">
                <a16:creationId xmlns:a16="http://schemas.microsoft.com/office/drawing/2014/main" id="{447FA028-A609-4FA4-9217-A15CA0989F2F}"/>
              </a:ext>
            </a:extLst>
          </p:cNvPr>
          <p:cNvGraphicFramePr>
            <a:graphicFrameLocks noGrp="1"/>
          </p:cNvGraphicFramePr>
          <p:nvPr>
            <p:ph type="tbl" sz="quarter" idx="13"/>
            <p:extLst>
              <p:ext uri="{D42A27DB-BD31-4B8C-83A1-F6EECF244321}">
                <p14:modId xmlns:p14="http://schemas.microsoft.com/office/powerpoint/2010/main" val="178217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27192305"/>
                    </a:ext>
                  </a:extLst>
                </a:gridCol>
                <a:gridCol w="740664">
                  <a:extLst>
                    <a:ext uri="{9D8B030D-6E8A-4147-A177-3AD203B41FA5}">
                      <a16:colId xmlns:a16="http://schemas.microsoft.com/office/drawing/2014/main" val="2602581412"/>
                    </a:ext>
                  </a:extLst>
                </a:gridCol>
                <a:gridCol w="740664">
                  <a:extLst>
                    <a:ext uri="{9D8B030D-6E8A-4147-A177-3AD203B41FA5}">
                      <a16:colId xmlns:a16="http://schemas.microsoft.com/office/drawing/2014/main" val="2494077201"/>
                    </a:ext>
                  </a:extLst>
                </a:gridCol>
                <a:gridCol w="740664">
                  <a:extLst>
                    <a:ext uri="{9D8B030D-6E8A-4147-A177-3AD203B41FA5}">
                      <a16:colId xmlns:a16="http://schemas.microsoft.com/office/drawing/2014/main" val="3248691492"/>
                    </a:ext>
                  </a:extLst>
                </a:gridCol>
                <a:gridCol w="740664">
                  <a:extLst>
                    <a:ext uri="{9D8B030D-6E8A-4147-A177-3AD203B41FA5}">
                      <a16:colId xmlns:a16="http://schemas.microsoft.com/office/drawing/2014/main" val="3799779134"/>
                    </a:ext>
                  </a:extLst>
                </a:gridCol>
                <a:gridCol w="740664">
                  <a:extLst>
                    <a:ext uri="{9D8B030D-6E8A-4147-A177-3AD203B41FA5}">
                      <a16:colId xmlns:a16="http://schemas.microsoft.com/office/drawing/2014/main" val="4241757358"/>
                    </a:ext>
                  </a:extLst>
                </a:gridCol>
                <a:gridCol w="740664">
                  <a:extLst>
                    <a:ext uri="{9D8B030D-6E8A-4147-A177-3AD203B41FA5}">
                      <a16:colId xmlns:a16="http://schemas.microsoft.com/office/drawing/2014/main" val="3447293479"/>
                    </a:ext>
                  </a:extLst>
                </a:gridCol>
                <a:gridCol w="740664">
                  <a:extLst>
                    <a:ext uri="{9D8B030D-6E8A-4147-A177-3AD203B41FA5}">
                      <a16:colId xmlns:a16="http://schemas.microsoft.com/office/drawing/2014/main" val="1153330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45022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- 2020-05-28 11:58:39</a:t>
                      </a:r>
                      <a:r>
                        <a:rPr kumimoji="0" lang="en-US" sz="1000" b="0" i="0" u="none" strike="noStrike" kern="1200" cap="none" spc="0" normalizeH="0" baseline="0" noProof="0">
                          <a:ln>
                            <a:noFill/>
                          </a:ln>
                          <a:solidFill>
                            <a:prstClr val="black"/>
                          </a:solidFill>
                          <a:effectLst/>
                          <a:uLnTx/>
                          <a:uFillTx/>
                          <a:latin typeface="+mn-lt"/>
                          <a:ea typeface="+mn-ea"/>
                          <a:cs typeface="+mn-cs"/>
                        </a:rPr>
                        <a:t>
 "Everybody Worries" and it is okay to worry about the coronavirus! Things are ever-changing in the world we live in now, and it is as important to get the little ones to open up and share their feelings too.
In this book by Jon Burgerman, he paints a bright and colourful picture that offers your child comfort and reassures them that this tough time will pass and things will get better for all of us. Read this wonderful book with your kids here:
https://bit.ly/2AlU2W1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18037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- 2020-05-27 12:05:38</a:t>
                      </a:r>
                      <a:r>
                        <a:rPr kumimoji="0" lang="en-US" sz="1000" b="0" i="0" u="none" strike="noStrike" kern="1200" cap="none" spc="0" normalizeH="0" baseline="0" noProof="0">
                          <a:ln>
                            <a:noFill/>
                          </a:ln>
                          <a:solidFill>
                            <a:prstClr val="black"/>
                          </a:solidFill>
                          <a:effectLst/>
                          <a:uLnTx/>
                          <a:uFillTx/>
                          <a:latin typeface="+mn-lt"/>
                          <a:ea typeface="+mn-ea"/>
                          <a:cs typeface="+mn-cs"/>
                        </a:rPr>
                        <a:t>
 Boost your vocabulary and increase your knowledge by learning the various and proper ways of using 'Kata Ganda' with the Kamus Kata Ganda today.
Log onto https://bit.ly/3aTQK9S for more details.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41735849"/>
                  </a:ext>
                </a:extLst>
              </a:tr>
            </a:tbl>
          </a:graphicData>
        </a:graphic>
      </p:graphicFrame>
      <p:sp>
        <p:nvSpPr>
          <p:cNvPr id="4" name="Text Placeholder 3">
            <a:extLst>
              <a:ext uri="{FF2B5EF4-FFF2-40B4-BE49-F238E27FC236}">
                <a16:creationId xmlns:a16="http://schemas.microsoft.com/office/drawing/2014/main" id="{68478192-E846-4584-9DFC-16A797231CDE}"/>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146287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BDA40-7FD1-4BF4-89AF-0E6740842627}"/>
              </a:ext>
            </a:extLst>
          </p:cNvPr>
          <p:cNvSpPr>
            <a:spLocks noGrp="1"/>
          </p:cNvSpPr>
          <p:nvPr>
            <p:ph type="title"/>
          </p:nvPr>
        </p:nvSpPr>
        <p:spPr/>
        <p:txBody>
          <a:bodyPr/>
          <a:lstStyle/>
          <a:p>
            <a:r>
              <a:rPr lang="en-US"/>
              <a:t>Facebook Own Posts Table | Oxford Fajar - 4 of 13</a:t>
            </a:r>
          </a:p>
        </p:txBody>
      </p:sp>
      <p:graphicFrame>
        <p:nvGraphicFramePr>
          <p:cNvPr id="5" name="Table Placeholder 4">
            <a:extLst>
              <a:ext uri="{FF2B5EF4-FFF2-40B4-BE49-F238E27FC236}">
                <a16:creationId xmlns:a16="http://schemas.microsoft.com/office/drawing/2014/main" id="{028EDCA2-2054-4144-ADA0-0E7C69F4C862}"/>
              </a:ext>
            </a:extLst>
          </p:cNvPr>
          <p:cNvGraphicFramePr>
            <a:graphicFrameLocks noGrp="1"/>
          </p:cNvGraphicFramePr>
          <p:nvPr>
            <p:ph type="tbl" sz="quarter" idx="13"/>
            <p:extLst>
              <p:ext uri="{D42A27DB-BD31-4B8C-83A1-F6EECF244321}">
                <p14:modId xmlns:p14="http://schemas.microsoft.com/office/powerpoint/2010/main" val="3204520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38031657"/>
                    </a:ext>
                  </a:extLst>
                </a:gridCol>
                <a:gridCol w="740664">
                  <a:extLst>
                    <a:ext uri="{9D8B030D-6E8A-4147-A177-3AD203B41FA5}">
                      <a16:colId xmlns:a16="http://schemas.microsoft.com/office/drawing/2014/main" val="1013648771"/>
                    </a:ext>
                  </a:extLst>
                </a:gridCol>
                <a:gridCol w="740664">
                  <a:extLst>
                    <a:ext uri="{9D8B030D-6E8A-4147-A177-3AD203B41FA5}">
                      <a16:colId xmlns:a16="http://schemas.microsoft.com/office/drawing/2014/main" val="985160201"/>
                    </a:ext>
                  </a:extLst>
                </a:gridCol>
                <a:gridCol w="740664">
                  <a:extLst>
                    <a:ext uri="{9D8B030D-6E8A-4147-A177-3AD203B41FA5}">
                      <a16:colId xmlns:a16="http://schemas.microsoft.com/office/drawing/2014/main" val="4090711663"/>
                    </a:ext>
                  </a:extLst>
                </a:gridCol>
                <a:gridCol w="740664">
                  <a:extLst>
                    <a:ext uri="{9D8B030D-6E8A-4147-A177-3AD203B41FA5}">
                      <a16:colId xmlns:a16="http://schemas.microsoft.com/office/drawing/2014/main" val="2851506210"/>
                    </a:ext>
                  </a:extLst>
                </a:gridCol>
                <a:gridCol w="740664">
                  <a:extLst>
                    <a:ext uri="{9D8B030D-6E8A-4147-A177-3AD203B41FA5}">
                      <a16:colId xmlns:a16="http://schemas.microsoft.com/office/drawing/2014/main" val="900737471"/>
                    </a:ext>
                  </a:extLst>
                </a:gridCol>
                <a:gridCol w="740664">
                  <a:extLst>
                    <a:ext uri="{9D8B030D-6E8A-4147-A177-3AD203B41FA5}">
                      <a16:colId xmlns:a16="http://schemas.microsoft.com/office/drawing/2014/main" val="2153157138"/>
                    </a:ext>
                  </a:extLst>
                </a:gridCol>
                <a:gridCol w="740664">
                  <a:extLst>
                    <a:ext uri="{9D8B030D-6E8A-4147-A177-3AD203B41FA5}">
                      <a16:colId xmlns:a16="http://schemas.microsoft.com/office/drawing/2014/main" val="3699236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17389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- 2020-05-25 14:12:00</a:t>
                      </a:r>
                      <a:r>
                        <a:rPr kumimoji="0" lang="en-US" sz="1000" b="0" i="0" u="none" strike="noStrike" kern="1200" cap="none" spc="0" normalizeH="0" baseline="0" noProof="0">
                          <a:ln>
                            <a:noFill/>
                          </a:ln>
                          <a:solidFill>
                            <a:prstClr val="black"/>
                          </a:solidFill>
                          <a:effectLst/>
                          <a:uLnTx/>
                          <a:uFillTx/>
                          <a:latin typeface="+mn-lt"/>
                          <a:ea typeface="+mn-ea"/>
                          <a:cs typeface="+mn-cs"/>
                        </a:rPr>
                        <a:t>
 Don't forget to land your hands on the STPM Fully worked solution as it is free until 15th June! Monitor your own performance with the STPM model papers to gauge the level you are at!
Find out more: https://bit.ly/3e6eTfx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6545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- 2020-05-24 07:30:49</a:t>
                      </a:r>
                      <a:r>
                        <a:rPr kumimoji="0" lang="en-US" sz="1000" b="0" i="0" u="none" strike="noStrike" kern="1200" cap="none" spc="0" normalizeH="0" baseline="0" noProof="0">
                          <a:ln>
                            <a:noFill/>
                          </a:ln>
                          <a:solidFill>
                            <a:prstClr val="black"/>
                          </a:solidFill>
                          <a:effectLst/>
                          <a:uLnTx/>
                          <a:uFillTx/>
                          <a:latin typeface="+mn-lt"/>
                          <a:ea typeface="+mn-ea"/>
                          <a:cs typeface="+mn-cs"/>
                        </a:rPr>
                        <a:t>
 May this festive season bring happiness, good health and peace to you and your loved ones.
Selamat Hari Raya Aidilfitri. Maaf Zahir &amp; Batin.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92693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- 2020-05-23 12:52:17</a:t>
                      </a:r>
                      <a:r>
                        <a:rPr kumimoji="0" lang="en-US" sz="1000" b="0" i="0" u="none" strike="noStrike" kern="1200" cap="none" spc="0" normalizeH="0" baseline="0" noProof="0">
                          <a:ln>
                            <a:noFill/>
                          </a:ln>
                          <a:solidFill>
                            <a:prstClr val="black"/>
                          </a:solidFill>
                          <a:effectLst/>
                          <a:uLnTx/>
                          <a:uFillTx/>
                          <a:latin typeface="+mn-lt"/>
                          <a:ea typeface="+mn-ea"/>
                          <a:cs typeface="+mn-cs"/>
                        </a:rPr>
                        <a:t>
 Parents, here’s how you can keep your child focused on home learning.
It is good to set a time for learning every day but you can also be a bit flexible with the timings. Aim for two to four hours of learning with breaks in between to maintain your child’s interest and attention.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87541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- 2020-05-22 16:48:50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530286"/>
                  </a:ext>
                </a:extLst>
              </a:tr>
            </a:tbl>
          </a:graphicData>
        </a:graphic>
      </p:graphicFrame>
      <p:sp>
        <p:nvSpPr>
          <p:cNvPr id="4" name="Text Placeholder 3">
            <a:extLst>
              <a:ext uri="{FF2B5EF4-FFF2-40B4-BE49-F238E27FC236}">
                <a16:creationId xmlns:a16="http://schemas.microsoft.com/office/drawing/2014/main" id="{1D4EA3A3-45AF-4202-82BA-A05EA194BE7F}"/>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3363872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B609D-23EF-436A-A6E0-949CF8CBCFB0}"/>
              </a:ext>
            </a:extLst>
          </p:cNvPr>
          <p:cNvSpPr>
            <a:spLocks noGrp="1"/>
          </p:cNvSpPr>
          <p:nvPr>
            <p:ph type="title"/>
          </p:nvPr>
        </p:nvSpPr>
        <p:spPr/>
        <p:txBody>
          <a:bodyPr/>
          <a:lstStyle/>
          <a:p>
            <a:r>
              <a:rPr lang="en-US"/>
              <a:t>Facebook Own Posts Table | Oxford Fajar - 5 of 13</a:t>
            </a:r>
          </a:p>
        </p:txBody>
      </p:sp>
      <p:graphicFrame>
        <p:nvGraphicFramePr>
          <p:cNvPr id="5" name="Table Placeholder 4">
            <a:extLst>
              <a:ext uri="{FF2B5EF4-FFF2-40B4-BE49-F238E27FC236}">
                <a16:creationId xmlns:a16="http://schemas.microsoft.com/office/drawing/2014/main" id="{E517F6B5-B385-4831-BF13-C83355BDE148}"/>
              </a:ext>
            </a:extLst>
          </p:cNvPr>
          <p:cNvGraphicFramePr>
            <a:graphicFrameLocks noGrp="1"/>
          </p:cNvGraphicFramePr>
          <p:nvPr>
            <p:ph type="tbl" sz="quarter" idx="13"/>
            <p:extLst>
              <p:ext uri="{D42A27DB-BD31-4B8C-83A1-F6EECF244321}">
                <p14:modId xmlns:p14="http://schemas.microsoft.com/office/powerpoint/2010/main" val="743298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49120151"/>
                    </a:ext>
                  </a:extLst>
                </a:gridCol>
                <a:gridCol w="740664">
                  <a:extLst>
                    <a:ext uri="{9D8B030D-6E8A-4147-A177-3AD203B41FA5}">
                      <a16:colId xmlns:a16="http://schemas.microsoft.com/office/drawing/2014/main" val="3990113500"/>
                    </a:ext>
                  </a:extLst>
                </a:gridCol>
                <a:gridCol w="740664">
                  <a:extLst>
                    <a:ext uri="{9D8B030D-6E8A-4147-A177-3AD203B41FA5}">
                      <a16:colId xmlns:a16="http://schemas.microsoft.com/office/drawing/2014/main" val="1336042103"/>
                    </a:ext>
                  </a:extLst>
                </a:gridCol>
                <a:gridCol w="740664">
                  <a:extLst>
                    <a:ext uri="{9D8B030D-6E8A-4147-A177-3AD203B41FA5}">
                      <a16:colId xmlns:a16="http://schemas.microsoft.com/office/drawing/2014/main" val="755037411"/>
                    </a:ext>
                  </a:extLst>
                </a:gridCol>
                <a:gridCol w="740664">
                  <a:extLst>
                    <a:ext uri="{9D8B030D-6E8A-4147-A177-3AD203B41FA5}">
                      <a16:colId xmlns:a16="http://schemas.microsoft.com/office/drawing/2014/main" val="3853365816"/>
                    </a:ext>
                  </a:extLst>
                </a:gridCol>
                <a:gridCol w="740664">
                  <a:extLst>
                    <a:ext uri="{9D8B030D-6E8A-4147-A177-3AD203B41FA5}">
                      <a16:colId xmlns:a16="http://schemas.microsoft.com/office/drawing/2014/main" val="3000309197"/>
                    </a:ext>
                  </a:extLst>
                </a:gridCol>
                <a:gridCol w="740664">
                  <a:extLst>
                    <a:ext uri="{9D8B030D-6E8A-4147-A177-3AD203B41FA5}">
                      <a16:colId xmlns:a16="http://schemas.microsoft.com/office/drawing/2014/main" val="2727433577"/>
                    </a:ext>
                  </a:extLst>
                </a:gridCol>
                <a:gridCol w="740664">
                  <a:extLst>
                    <a:ext uri="{9D8B030D-6E8A-4147-A177-3AD203B41FA5}">
                      <a16:colId xmlns:a16="http://schemas.microsoft.com/office/drawing/2014/main" val="4155120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43225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- 2020-05-22 01:20:32</a:t>
                      </a:r>
                      <a:r>
                        <a:rPr kumimoji="0" lang="en-US" sz="1000" b="0" i="0" u="none" strike="noStrike" kern="1200" cap="none" spc="0" normalizeH="0" baseline="0" noProof="0">
                          <a:ln>
                            <a:noFill/>
                          </a:ln>
                          <a:solidFill>
                            <a:prstClr val="black"/>
                          </a:solidFill>
                          <a:effectLst/>
                          <a:uLnTx/>
                          <a:uFillTx/>
                          <a:latin typeface="+mn-lt"/>
                          <a:ea typeface="+mn-ea"/>
                          <a:cs typeface="+mn-cs"/>
                        </a:rPr>
                        <a:t>
 If you missed our latest webinar on “Teacher Well Being – Does it Matter?”, don’t worry! We are sharing the recording with you.
In this webinar, the discussion focused on how the COVID-19 pandemic is not only having a profound effect on our education system but also our educators.
We discussed the challenges, strategies as well as the tools needed to support the mental and emotional well-being of teachers. 
Follow us on Facebook for upcoming webinar updates!
Check out our past webinar recordings here:
https://www.oxfordfajar.com.my/english-language-teaching/webinarseries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0454515"/>
                  </a:ext>
                </a:extLst>
              </a:tr>
            </a:tbl>
          </a:graphicData>
        </a:graphic>
      </p:graphicFrame>
      <p:sp>
        <p:nvSpPr>
          <p:cNvPr id="4" name="Text Placeholder 3">
            <a:extLst>
              <a:ext uri="{FF2B5EF4-FFF2-40B4-BE49-F238E27FC236}">
                <a16:creationId xmlns:a16="http://schemas.microsoft.com/office/drawing/2014/main" id="{6849A026-BE18-4EF1-AA7C-103792B5C160}"/>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7193363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42407-F31D-43A4-B687-B128C62ADF38}"/>
              </a:ext>
            </a:extLst>
          </p:cNvPr>
          <p:cNvSpPr>
            <a:spLocks noGrp="1"/>
          </p:cNvSpPr>
          <p:nvPr>
            <p:ph type="title"/>
          </p:nvPr>
        </p:nvSpPr>
        <p:spPr/>
        <p:txBody>
          <a:bodyPr/>
          <a:lstStyle/>
          <a:p>
            <a:r>
              <a:rPr lang="en-US"/>
              <a:t>Facebook Own Posts Table | Oxford Fajar - 6 of 13</a:t>
            </a:r>
          </a:p>
        </p:txBody>
      </p:sp>
      <p:graphicFrame>
        <p:nvGraphicFramePr>
          <p:cNvPr id="5" name="Table Placeholder 4">
            <a:extLst>
              <a:ext uri="{FF2B5EF4-FFF2-40B4-BE49-F238E27FC236}">
                <a16:creationId xmlns:a16="http://schemas.microsoft.com/office/drawing/2014/main" id="{E8561BF6-9CDF-487B-9A33-6BDFAA0B3B6E}"/>
              </a:ext>
            </a:extLst>
          </p:cNvPr>
          <p:cNvGraphicFramePr>
            <a:graphicFrameLocks noGrp="1"/>
          </p:cNvGraphicFramePr>
          <p:nvPr>
            <p:ph type="tbl" sz="quarter" idx="13"/>
            <p:extLst>
              <p:ext uri="{D42A27DB-BD31-4B8C-83A1-F6EECF244321}">
                <p14:modId xmlns:p14="http://schemas.microsoft.com/office/powerpoint/2010/main" val="3868576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96053544"/>
                    </a:ext>
                  </a:extLst>
                </a:gridCol>
                <a:gridCol w="740664">
                  <a:extLst>
                    <a:ext uri="{9D8B030D-6E8A-4147-A177-3AD203B41FA5}">
                      <a16:colId xmlns:a16="http://schemas.microsoft.com/office/drawing/2014/main" val="2361595864"/>
                    </a:ext>
                  </a:extLst>
                </a:gridCol>
                <a:gridCol w="740664">
                  <a:extLst>
                    <a:ext uri="{9D8B030D-6E8A-4147-A177-3AD203B41FA5}">
                      <a16:colId xmlns:a16="http://schemas.microsoft.com/office/drawing/2014/main" val="1242017810"/>
                    </a:ext>
                  </a:extLst>
                </a:gridCol>
                <a:gridCol w="740664">
                  <a:extLst>
                    <a:ext uri="{9D8B030D-6E8A-4147-A177-3AD203B41FA5}">
                      <a16:colId xmlns:a16="http://schemas.microsoft.com/office/drawing/2014/main" val="921954554"/>
                    </a:ext>
                  </a:extLst>
                </a:gridCol>
                <a:gridCol w="740664">
                  <a:extLst>
                    <a:ext uri="{9D8B030D-6E8A-4147-A177-3AD203B41FA5}">
                      <a16:colId xmlns:a16="http://schemas.microsoft.com/office/drawing/2014/main" val="2186238626"/>
                    </a:ext>
                  </a:extLst>
                </a:gridCol>
                <a:gridCol w="740664">
                  <a:extLst>
                    <a:ext uri="{9D8B030D-6E8A-4147-A177-3AD203B41FA5}">
                      <a16:colId xmlns:a16="http://schemas.microsoft.com/office/drawing/2014/main" val="1828317017"/>
                    </a:ext>
                  </a:extLst>
                </a:gridCol>
                <a:gridCol w="740664">
                  <a:extLst>
                    <a:ext uri="{9D8B030D-6E8A-4147-A177-3AD203B41FA5}">
                      <a16:colId xmlns:a16="http://schemas.microsoft.com/office/drawing/2014/main" val="3135486171"/>
                    </a:ext>
                  </a:extLst>
                </a:gridCol>
                <a:gridCol w="740664">
                  <a:extLst>
                    <a:ext uri="{9D8B030D-6E8A-4147-A177-3AD203B41FA5}">
                      <a16:colId xmlns:a16="http://schemas.microsoft.com/office/drawing/2014/main" val="1577433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87622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- 2020-05-21 11:08:59</a:t>
                      </a:r>
                      <a:r>
                        <a:rPr kumimoji="0" lang="en-US" sz="1000" b="0" i="0" u="none" strike="noStrike" kern="1200" cap="none" spc="0" normalizeH="0" baseline="0" noProof="0">
                          <a:ln>
                            <a:noFill/>
                          </a:ln>
                          <a:solidFill>
                            <a:prstClr val="black"/>
                          </a:solidFill>
                          <a:effectLst/>
                          <a:uLnTx/>
                          <a:uFillTx/>
                          <a:latin typeface="+mn-lt"/>
                          <a:ea typeface="+mn-ea"/>
                          <a:cs typeface="+mn-cs"/>
                        </a:rPr>
                        <a:t>
 Did you know it’s Notebook Day today?
Notebooks are absolutely useful to take notes and even better, it helps a person organise information.
There is no right or wrong way of taking notes. So just remember, a little goes a long way! Start taking notes today!
Learn more about Notebook Day here: https://bit.ly/3e9cXD5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91040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- 2020-05-20 18:38:58</a:t>
                      </a:r>
                      <a:r>
                        <a:rPr kumimoji="0" lang="en-US" sz="1000" b="0" i="0" u="none" strike="noStrike" kern="1200" cap="none" spc="0" normalizeH="0" baseline="0" noProof="0">
                          <a:ln>
                            <a:noFill/>
                          </a:ln>
                          <a:solidFill>
                            <a:prstClr val="black"/>
                          </a:solidFill>
                          <a:effectLst/>
                          <a:uLnTx/>
                          <a:uFillTx/>
                          <a:latin typeface="+mn-lt"/>
                          <a:ea typeface="+mn-ea"/>
                          <a:cs typeface="+mn-cs"/>
                        </a:rPr>
                        <a:t>
 Are you able to get the biggest number faster than your friends? 
Share with us your answer in the comment section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4856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- 2020-05-20 13:03:33</a:t>
                      </a:r>
                      <a:r>
                        <a:rPr kumimoji="0" lang="en-US" sz="1000" b="0" i="0" u="none" strike="noStrike" kern="1200" cap="none" spc="0" normalizeH="0" baseline="0" noProof="0">
                          <a:ln>
                            <a:noFill/>
                          </a:ln>
                          <a:solidFill>
                            <a:prstClr val="black"/>
                          </a:solidFill>
                          <a:effectLst/>
                          <a:uLnTx/>
                          <a:uFillTx/>
                          <a:latin typeface="+mn-lt"/>
                          <a:ea typeface="+mn-ea"/>
                          <a:cs typeface="+mn-cs"/>
                        </a:rPr>
                        <a:t>
 Take a guess and let us know your answer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1662459"/>
                  </a:ext>
                </a:extLst>
              </a:tr>
            </a:tbl>
          </a:graphicData>
        </a:graphic>
      </p:graphicFrame>
      <p:sp>
        <p:nvSpPr>
          <p:cNvPr id="4" name="Text Placeholder 3">
            <a:extLst>
              <a:ext uri="{FF2B5EF4-FFF2-40B4-BE49-F238E27FC236}">
                <a16:creationId xmlns:a16="http://schemas.microsoft.com/office/drawing/2014/main" id="{0963EA64-2AFB-4E9D-A19C-89C973DC559F}"/>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2620944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1DCC8-0560-4D9C-B176-E095B9057A07}"/>
              </a:ext>
            </a:extLst>
          </p:cNvPr>
          <p:cNvSpPr>
            <a:spLocks noGrp="1"/>
          </p:cNvSpPr>
          <p:nvPr>
            <p:ph type="title"/>
          </p:nvPr>
        </p:nvSpPr>
        <p:spPr/>
        <p:txBody>
          <a:bodyPr/>
          <a:lstStyle/>
          <a:p>
            <a:r>
              <a:rPr lang="en-US"/>
              <a:t>Facebook Own Posts Table | Oxford Fajar - 7 of 13</a:t>
            </a:r>
          </a:p>
        </p:txBody>
      </p:sp>
      <p:graphicFrame>
        <p:nvGraphicFramePr>
          <p:cNvPr id="5" name="Table Placeholder 4">
            <a:extLst>
              <a:ext uri="{FF2B5EF4-FFF2-40B4-BE49-F238E27FC236}">
                <a16:creationId xmlns:a16="http://schemas.microsoft.com/office/drawing/2014/main" id="{F104A828-2A94-42E8-95F9-656598066F99}"/>
              </a:ext>
            </a:extLst>
          </p:cNvPr>
          <p:cNvGraphicFramePr>
            <a:graphicFrameLocks noGrp="1"/>
          </p:cNvGraphicFramePr>
          <p:nvPr>
            <p:ph type="tbl" sz="quarter" idx="13"/>
            <p:extLst>
              <p:ext uri="{D42A27DB-BD31-4B8C-83A1-F6EECF244321}">
                <p14:modId xmlns:p14="http://schemas.microsoft.com/office/powerpoint/2010/main" val="2547581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289578982"/>
                    </a:ext>
                  </a:extLst>
                </a:gridCol>
                <a:gridCol w="740664">
                  <a:extLst>
                    <a:ext uri="{9D8B030D-6E8A-4147-A177-3AD203B41FA5}">
                      <a16:colId xmlns:a16="http://schemas.microsoft.com/office/drawing/2014/main" val="3655454174"/>
                    </a:ext>
                  </a:extLst>
                </a:gridCol>
                <a:gridCol w="740664">
                  <a:extLst>
                    <a:ext uri="{9D8B030D-6E8A-4147-A177-3AD203B41FA5}">
                      <a16:colId xmlns:a16="http://schemas.microsoft.com/office/drawing/2014/main" val="553882487"/>
                    </a:ext>
                  </a:extLst>
                </a:gridCol>
                <a:gridCol w="740664">
                  <a:extLst>
                    <a:ext uri="{9D8B030D-6E8A-4147-A177-3AD203B41FA5}">
                      <a16:colId xmlns:a16="http://schemas.microsoft.com/office/drawing/2014/main" val="604689682"/>
                    </a:ext>
                  </a:extLst>
                </a:gridCol>
                <a:gridCol w="740664">
                  <a:extLst>
                    <a:ext uri="{9D8B030D-6E8A-4147-A177-3AD203B41FA5}">
                      <a16:colId xmlns:a16="http://schemas.microsoft.com/office/drawing/2014/main" val="768725903"/>
                    </a:ext>
                  </a:extLst>
                </a:gridCol>
                <a:gridCol w="740664">
                  <a:extLst>
                    <a:ext uri="{9D8B030D-6E8A-4147-A177-3AD203B41FA5}">
                      <a16:colId xmlns:a16="http://schemas.microsoft.com/office/drawing/2014/main" val="2405330410"/>
                    </a:ext>
                  </a:extLst>
                </a:gridCol>
                <a:gridCol w="740664">
                  <a:extLst>
                    <a:ext uri="{9D8B030D-6E8A-4147-A177-3AD203B41FA5}">
                      <a16:colId xmlns:a16="http://schemas.microsoft.com/office/drawing/2014/main" val="1556640305"/>
                    </a:ext>
                  </a:extLst>
                </a:gridCol>
                <a:gridCol w="740664">
                  <a:extLst>
                    <a:ext uri="{9D8B030D-6E8A-4147-A177-3AD203B41FA5}">
                      <a16:colId xmlns:a16="http://schemas.microsoft.com/office/drawing/2014/main" val="75211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72147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- 2020-05-19 11:22:12</a:t>
                      </a:r>
                      <a:r>
                        <a:rPr kumimoji="0" lang="en-US" sz="1000" b="0" i="0" u="none" strike="noStrike" kern="1200" cap="none" spc="0" normalizeH="0" baseline="0" noProof="0">
                          <a:ln>
                            <a:noFill/>
                          </a:ln>
                          <a:solidFill>
                            <a:prstClr val="black"/>
                          </a:solidFill>
                          <a:effectLst/>
                          <a:uLnTx/>
                          <a:uFillTx/>
                          <a:latin typeface="+mn-lt"/>
                          <a:ea typeface="+mn-ea"/>
                          <a:cs typeface="+mn-cs"/>
                        </a:rPr>
                        <a:t>
 Convenient quick revision notes ☑️
Examination model papers ☑️
Numerous worked examples ☑️
Everything you need for a proper revision is found in Oxford Fajar’s Matriculation series.
Here’s to learning and giving it your best shot!
Get started today: https://bit.ly/3b7t5CQ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70343116"/>
                  </a:ext>
                </a:extLst>
              </a:tr>
            </a:tbl>
          </a:graphicData>
        </a:graphic>
      </p:graphicFrame>
      <p:sp>
        <p:nvSpPr>
          <p:cNvPr id="4" name="Text Placeholder 3">
            <a:extLst>
              <a:ext uri="{FF2B5EF4-FFF2-40B4-BE49-F238E27FC236}">
                <a16:creationId xmlns:a16="http://schemas.microsoft.com/office/drawing/2014/main" id="{92F816A4-52EC-4417-8196-685276B71B2C}"/>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2407394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7AB4B-AE7E-4D32-86C6-41D8A40EA82F}"/>
              </a:ext>
            </a:extLst>
          </p:cNvPr>
          <p:cNvSpPr>
            <a:spLocks noGrp="1"/>
          </p:cNvSpPr>
          <p:nvPr>
            <p:ph type="title"/>
          </p:nvPr>
        </p:nvSpPr>
        <p:spPr/>
        <p:txBody>
          <a:bodyPr/>
          <a:lstStyle/>
          <a:p>
            <a:r>
              <a:rPr lang="en-US"/>
              <a:t>Facebook Own Posts Table | Oxford Fajar - 8 of 13</a:t>
            </a:r>
          </a:p>
        </p:txBody>
      </p:sp>
      <p:graphicFrame>
        <p:nvGraphicFramePr>
          <p:cNvPr id="5" name="Table Placeholder 4">
            <a:extLst>
              <a:ext uri="{FF2B5EF4-FFF2-40B4-BE49-F238E27FC236}">
                <a16:creationId xmlns:a16="http://schemas.microsoft.com/office/drawing/2014/main" id="{14F865C3-3E90-4EE0-9B5C-A6B95FDEC89E}"/>
              </a:ext>
            </a:extLst>
          </p:cNvPr>
          <p:cNvGraphicFramePr>
            <a:graphicFrameLocks noGrp="1"/>
          </p:cNvGraphicFramePr>
          <p:nvPr>
            <p:ph type="tbl" sz="quarter" idx="13"/>
            <p:extLst>
              <p:ext uri="{D42A27DB-BD31-4B8C-83A1-F6EECF244321}">
                <p14:modId xmlns:p14="http://schemas.microsoft.com/office/powerpoint/2010/main" val="3139350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999562579"/>
                    </a:ext>
                  </a:extLst>
                </a:gridCol>
                <a:gridCol w="740664">
                  <a:extLst>
                    <a:ext uri="{9D8B030D-6E8A-4147-A177-3AD203B41FA5}">
                      <a16:colId xmlns:a16="http://schemas.microsoft.com/office/drawing/2014/main" val="1919991568"/>
                    </a:ext>
                  </a:extLst>
                </a:gridCol>
                <a:gridCol w="740664">
                  <a:extLst>
                    <a:ext uri="{9D8B030D-6E8A-4147-A177-3AD203B41FA5}">
                      <a16:colId xmlns:a16="http://schemas.microsoft.com/office/drawing/2014/main" val="309323795"/>
                    </a:ext>
                  </a:extLst>
                </a:gridCol>
                <a:gridCol w="740664">
                  <a:extLst>
                    <a:ext uri="{9D8B030D-6E8A-4147-A177-3AD203B41FA5}">
                      <a16:colId xmlns:a16="http://schemas.microsoft.com/office/drawing/2014/main" val="1873426509"/>
                    </a:ext>
                  </a:extLst>
                </a:gridCol>
                <a:gridCol w="740664">
                  <a:extLst>
                    <a:ext uri="{9D8B030D-6E8A-4147-A177-3AD203B41FA5}">
                      <a16:colId xmlns:a16="http://schemas.microsoft.com/office/drawing/2014/main" val="3192206518"/>
                    </a:ext>
                  </a:extLst>
                </a:gridCol>
                <a:gridCol w="740664">
                  <a:extLst>
                    <a:ext uri="{9D8B030D-6E8A-4147-A177-3AD203B41FA5}">
                      <a16:colId xmlns:a16="http://schemas.microsoft.com/office/drawing/2014/main" val="4274359358"/>
                    </a:ext>
                  </a:extLst>
                </a:gridCol>
                <a:gridCol w="740664">
                  <a:extLst>
                    <a:ext uri="{9D8B030D-6E8A-4147-A177-3AD203B41FA5}">
                      <a16:colId xmlns:a16="http://schemas.microsoft.com/office/drawing/2014/main" val="4156884764"/>
                    </a:ext>
                  </a:extLst>
                </a:gridCol>
                <a:gridCol w="740664">
                  <a:extLst>
                    <a:ext uri="{9D8B030D-6E8A-4147-A177-3AD203B41FA5}">
                      <a16:colId xmlns:a16="http://schemas.microsoft.com/office/drawing/2014/main" val="1481874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97883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- 2020-05-19 01:49:37</a:t>
                      </a:r>
                      <a:r>
                        <a:rPr kumimoji="0" lang="en-US" sz="1000" b="0" i="0" u="none" strike="noStrike" kern="1200" cap="none" spc="0" normalizeH="0" baseline="0" noProof="0">
                          <a:ln>
                            <a:noFill/>
                          </a:ln>
                          <a:solidFill>
                            <a:prstClr val="black"/>
                          </a:solidFill>
                          <a:effectLst/>
                          <a:uLnTx/>
                          <a:uFillTx/>
                          <a:latin typeface="+mn-lt"/>
                          <a:ea typeface="+mn-ea"/>
                          <a:cs typeface="+mn-cs"/>
                        </a:rPr>
                        <a:t>
 Did you miss our recent webinar on Holistic textual engagement and digital reinvention? We are sharing the video for everyone who missed it! 
In this webinar, we discussed how educators innovate literary classroom methods due to the COVID-19 pandemic in terms of holistic textual engagement and digital reinventions. 
Follow us on Facebook for upcoming webinar updates!
For past recordings do check them out here: https://www.oxfordfajar.com.my/english-language-teaching/webinarseries.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49457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- 2020-05-18 14:02:44</a:t>
                      </a:r>
                      <a:r>
                        <a:rPr kumimoji="0" lang="en-US" sz="1000" b="0" i="0" u="none" strike="noStrike" kern="1200" cap="none" spc="0" normalizeH="0" baseline="0" noProof="0">
                          <a:ln>
                            <a:noFill/>
                          </a:ln>
                          <a:solidFill>
                            <a:prstClr val="black"/>
                          </a:solidFill>
                          <a:effectLst/>
                          <a:uLnTx/>
                          <a:uFillTx/>
                          <a:latin typeface="+mn-lt"/>
                          <a:ea typeface="+mn-ea"/>
                          <a:cs typeface="+mn-cs"/>
                        </a:rPr>
                        <a:t>
 Different people value different things. Tell us, what is the one thing you think that’s most sought after?
Source: Oxford English-English-Malay Dictionary, pg 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96787260"/>
                  </a:ext>
                </a:extLst>
              </a:tr>
            </a:tbl>
          </a:graphicData>
        </a:graphic>
      </p:graphicFrame>
      <p:sp>
        <p:nvSpPr>
          <p:cNvPr id="4" name="Text Placeholder 3">
            <a:extLst>
              <a:ext uri="{FF2B5EF4-FFF2-40B4-BE49-F238E27FC236}">
                <a16:creationId xmlns:a16="http://schemas.microsoft.com/office/drawing/2014/main" id="{B9F4F07F-DAF0-4D24-9911-F74D6D9E9B29}"/>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597159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3BF88-968C-4FA2-9968-208C81531E5B}"/>
              </a:ext>
            </a:extLst>
          </p:cNvPr>
          <p:cNvSpPr>
            <a:spLocks noGrp="1"/>
          </p:cNvSpPr>
          <p:nvPr>
            <p:ph type="title"/>
          </p:nvPr>
        </p:nvSpPr>
        <p:spPr/>
        <p:txBody>
          <a:bodyPr/>
          <a:lstStyle/>
          <a:p>
            <a:r>
              <a:rPr lang="en-US"/>
              <a:t>Facebook Own Posts Table | Oxford Fajar - 9 of 13</a:t>
            </a:r>
          </a:p>
        </p:txBody>
      </p:sp>
      <p:graphicFrame>
        <p:nvGraphicFramePr>
          <p:cNvPr id="5" name="Table Placeholder 4">
            <a:extLst>
              <a:ext uri="{FF2B5EF4-FFF2-40B4-BE49-F238E27FC236}">
                <a16:creationId xmlns:a16="http://schemas.microsoft.com/office/drawing/2014/main" id="{A371DDAA-820C-43EA-8160-BC7CADD2B391}"/>
              </a:ext>
            </a:extLst>
          </p:cNvPr>
          <p:cNvGraphicFramePr>
            <a:graphicFrameLocks noGrp="1"/>
          </p:cNvGraphicFramePr>
          <p:nvPr>
            <p:ph type="tbl" sz="quarter" idx="13"/>
            <p:extLst>
              <p:ext uri="{D42A27DB-BD31-4B8C-83A1-F6EECF244321}">
                <p14:modId xmlns:p14="http://schemas.microsoft.com/office/powerpoint/2010/main" val="4001094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43888680"/>
                    </a:ext>
                  </a:extLst>
                </a:gridCol>
                <a:gridCol w="740664">
                  <a:extLst>
                    <a:ext uri="{9D8B030D-6E8A-4147-A177-3AD203B41FA5}">
                      <a16:colId xmlns:a16="http://schemas.microsoft.com/office/drawing/2014/main" val="3433466861"/>
                    </a:ext>
                  </a:extLst>
                </a:gridCol>
                <a:gridCol w="740664">
                  <a:extLst>
                    <a:ext uri="{9D8B030D-6E8A-4147-A177-3AD203B41FA5}">
                      <a16:colId xmlns:a16="http://schemas.microsoft.com/office/drawing/2014/main" val="2656220594"/>
                    </a:ext>
                  </a:extLst>
                </a:gridCol>
                <a:gridCol w="740664">
                  <a:extLst>
                    <a:ext uri="{9D8B030D-6E8A-4147-A177-3AD203B41FA5}">
                      <a16:colId xmlns:a16="http://schemas.microsoft.com/office/drawing/2014/main" val="4115952690"/>
                    </a:ext>
                  </a:extLst>
                </a:gridCol>
                <a:gridCol w="740664">
                  <a:extLst>
                    <a:ext uri="{9D8B030D-6E8A-4147-A177-3AD203B41FA5}">
                      <a16:colId xmlns:a16="http://schemas.microsoft.com/office/drawing/2014/main" val="1741191270"/>
                    </a:ext>
                  </a:extLst>
                </a:gridCol>
                <a:gridCol w="740664">
                  <a:extLst>
                    <a:ext uri="{9D8B030D-6E8A-4147-A177-3AD203B41FA5}">
                      <a16:colId xmlns:a16="http://schemas.microsoft.com/office/drawing/2014/main" val="2508642744"/>
                    </a:ext>
                  </a:extLst>
                </a:gridCol>
                <a:gridCol w="740664">
                  <a:extLst>
                    <a:ext uri="{9D8B030D-6E8A-4147-A177-3AD203B41FA5}">
                      <a16:colId xmlns:a16="http://schemas.microsoft.com/office/drawing/2014/main" val="1020912691"/>
                    </a:ext>
                  </a:extLst>
                </a:gridCol>
                <a:gridCol w="740664">
                  <a:extLst>
                    <a:ext uri="{9D8B030D-6E8A-4147-A177-3AD203B41FA5}">
                      <a16:colId xmlns:a16="http://schemas.microsoft.com/office/drawing/2014/main" val="2583431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32185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- 2020-05-17 12:58:22</a:t>
                      </a:r>
                      <a:r>
                        <a:rPr kumimoji="0" lang="en-US" sz="1000" b="0" i="0" u="none" strike="noStrike" kern="1200" cap="none" spc="0" normalizeH="0" baseline="0" noProof="0">
                          <a:ln>
                            <a:noFill/>
                          </a:ln>
                          <a:solidFill>
                            <a:prstClr val="black"/>
                          </a:solidFill>
                          <a:effectLst/>
                          <a:uLnTx/>
                          <a:uFillTx/>
                          <a:latin typeface="+mn-lt"/>
                          <a:ea typeface="+mn-ea"/>
                          <a:cs typeface="+mn-cs"/>
                        </a:rPr>
                        <a:t>
 It’s a great feeling knowing you have support. Just like the Ace Ahead series for STPM comes with additional resources on the Companion Website. 
If you already have a book, don't forget to click here https://cw.oxfordfajar.com.my/index.asp to enhance your learning experience with supplementary resources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3478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- 2020-05-16 09:52:38</a:t>
                      </a:r>
                      <a:r>
                        <a:rPr kumimoji="0" lang="en-US" sz="1000" b="0" i="0" u="none" strike="noStrike" kern="1200" cap="none" spc="0" normalizeH="0" baseline="0" noProof="0">
                          <a:ln>
                            <a:noFill/>
                          </a:ln>
                          <a:solidFill>
                            <a:prstClr val="black"/>
                          </a:solidFill>
                          <a:effectLst/>
                          <a:uLnTx/>
                          <a:uFillTx/>
                          <a:latin typeface="+mn-lt"/>
                          <a:ea typeface="+mn-ea"/>
                          <a:cs typeface="+mn-cs"/>
                        </a:rPr>
                        <a:t>
 Happy Teacher's Day to all the amazing teachers out there! Thank you for your sacrifices, kindness and compassion. Students, send your teachers a message or write them a note to make their day extra special!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59352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- 2020-05-15 14:25:42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48419292"/>
                  </a:ext>
                </a:extLst>
              </a:tr>
            </a:tbl>
          </a:graphicData>
        </a:graphic>
      </p:graphicFrame>
      <p:sp>
        <p:nvSpPr>
          <p:cNvPr id="4" name="Text Placeholder 3">
            <a:extLst>
              <a:ext uri="{FF2B5EF4-FFF2-40B4-BE49-F238E27FC236}">
                <a16:creationId xmlns:a16="http://schemas.microsoft.com/office/drawing/2014/main" id="{D41D9B0A-864F-4E80-B4B2-BD9D41AB603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9646688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7F56C-CCA5-4CC2-A1A3-EE990A5C86D9}"/>
              </a:ext>
            </a:extLst>
          </p:cNvPr>
          <p:cNvSpPr>
            <a:spLocks noGrp="1"/>
          </p:cNvSpPr>
          <p:nvPr>
            <p:ph type="title"/>
          </p:nvPr>
        </p:nvSpPr>
        <p:spPr/>
        <p:txBody>
          <a:bodyPr/>
          <a:lstStyle/>
          <a:p>
            <a:r>
              <a:rPr lang="en-US"/>
              <a:t>Facebook Own Posts Table | Oxford Fajar - 10 of 13</a:t>
            </a:r>
          </a:p>
        </p:txBody>
      </p:sp>
      <p:graphicFrame>
        <p:nvGraphicFramePr>
          <p:cNvPr id="5" name="Table Placeholder 4">
            <a:extLst>
              <a:ext uri="{FF2B5EF4-FFF2-40B4-BE49-F238E27FC236}">
                <a16:creationId xmlns:a16="http://schemas.microsoft.com/office/drawing/2014/main" id="{0651F96B-2D37-4BB8-9197-B34F5CB79CF8}"/>
              </a:ext>
            </a:extLst>
          </p:cNvPr>
          <p:cNvGraphicFramePr>
            <a:graphicFrameLocks noGrp="1"/>
          </p:cNvGraphicFramePr>
          <p:nvPr>
            <p:ph type="tbl" sz="quarter" idx="13"/>
            <p:extLst>
              <p:ext uri="{D42A27DB-BD31-4B8C-83A1-F6EECF244321}">
                <p14:modId xmlns:p14="http://schemas.microsoft.com/office/powerpoint/2010/main" val="391504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22505485"/>
                    </a:ext>
                  </a:extLst>
                </a:gridCol>
                <a:gridCol w="740664">
                  <a:extLst>
                    <a:ext uri="{9D8B030D-6E8A-4147-A177-3AD203B41FA5}">
                      <a16:colId xmlns:a16="http://schemas.microsoft.com/office/drawing/2014/main" val="1369264458"/>
                    </a:ext>
                  </a:extLst>
                </a:gridCol>
                <a:gridCol w="740664">
                  <a:extLst>
                    <a:ext uri="{9D8B030D-6E8A-4147-A177-3AD203B41FA5}">
                      <a16:colId xmlns:a16="http://schemas.microsoft.com/office/drawing/2014/main" val="1857539386"/>
                    </a:ext>
                  </a:extLst>
                </a:gridCol>
                <a:gridCol w="740664">
                  <a:extLst>
                    <a:ext uri="{9D8B030D-6E8A-4147-A177-3AD203B41FA5}">
                      <a16:colId xmlns:a16="http://schemas.microsoft.com/office/drawing/2014/main" val="147399107"/>
                    </a:ext>
                  </a:extLst>
                </a:gridCol>
                <a:gridCol w="740664">
                  <a:extLst>
                    <a:ext uri="{9D8B030D-6E8A-4147-A177-3AD203B41FA5}">
                      <a16:colId xmlns:a16="http://schemas.microsoft.com/office/drawing/2014/main" val="2031860269"/>
                    </a:ext>
                  </a:extLst>
                </a:gridCol>
                <a:gridCol w="740664">
                  <a:extLst>
                    <a:ext uri="{9D8B030D-6E8A-4147-A177-3AD203B41FA5}">
                      <a16:colId xmlns:a16="http://schemas.microsoft.com/office/drawing/2014/main" val="3969743803"/>
                    </a:ext>
                  </a:extLst>
                </a:gridCol>
                <a:gridCol w="740664">
                  <a:extLst>
                    <a:ext uri="{9D8B030D-6E8A-4147-A177-3AD203B41FA5}">
                      <a16:colId xmlns:a16="http://schemas.microsoft.com/office/drawing/2014/main" val="1072216891"/>
                    </a:ext>
                  </a:extLst>
                </a:gridCol>
                <a:gridCol w="740664">
                  <a:extLst>
                    <a:ext uri="{9D8B030D-6E8A-4147-A177-3AD203B41FA5}">
                      <a16:colId xmlns:a16="http://schemas.microsoft.com/office/drawing/2014/main" val="1745734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2648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- 2020-05-11 10:18:25</a:t>
                      </a:r>
                      <a:r>
                        <a:rPr kumimoji="0" lang="en-US" sz="1000" b="0" i="0" u="none" strike="noStrike" kern="1200" cap="none" spc="0" normalizeH="0" baseline="0" noProof="0">
                          <a:ln>
                            <a:noFill/>
                          </a:ln>
                          <a:solidFill>
                            <a:prstClr val="black"/>
                          </a:solidFill>
                          <a:effectLst/>
                          <a:uLnTx/>
                          <a:uFillTx/>
                          <a:latin typeface="+mn-lt"/>
                          <a:ea typeface="+mn-ea"/>
                          <a:cs typeface="+mn-cs"/>
                        </a:rPr>
                        <a:t>
 Secure your spot in our second webinar this Friday!
In this webinar, we’ll be discussing how educators innovate literary classroom methods due to the COVID-19 pandemic in terms of holistic textual engagement and digital reinventions.
This webinar is open to teachers, educators and 𝒔𝒕𝒖𝒅𝒆𝒏𝒕 𝒕𝒆𝒂𝒄𝒉𝒆𝒓𝒔!
Webinar 2: Holistic textual engagement and digital reinvention - The changing literary classroom
Date: 15 May 2020, Friday
Time: 10.30AM
For more details and to register, please visit: https://www.oxfordfajar.com.my/english-language-teaching/webinarseries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6990596"/>
                  </a:ext>
                </a:extLst>
              </a:tr>
            </a:tbl>
          </a:graphicData>
        </a:graphic>
      </p:graphicFrame>
      <p:sp>
        <p:nvSpPr>
          <p:cNvPr id="4" name="Text Placeholder 3">
            <a:extLst>
              <a:ext uri="{FF2B5EF4-FFF2-40B4-BE49-F238E27FC236}">
                <a16:creationId xmlns:a16="http://schemas.microsoft.com/office/drawing/2014/main" id="{1DA4EB69-2FAB-4AA4-A9F6-3525E6CA0CAC}"/>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6478971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DE7EA-E7CE-45D3-93AF-5783BDB5CAB8}"/>
              </a:ext>
            </a:extLst>
          </p:cNvPr>
          <p:cNvSpPr>
            <a:spLocks noGrp="1"/>
          </p:cNvSpPr>
          <p:nvPr>
            <p:ph type="title"/>
          </p:nvPr>
        </p:nvSpPr>
        <p:spPr/>
        <p:txBody>
          <a:bodyPr/>
          <a:lstStyle/>
          <a:p>
            <a:r>
              <a:rPr lang="en-US"/>
              <a:t>Facebook Own Posts Table | Oxford Fajar - 11 of 13</a:t>
            </a:r>
          </a:p>
        </p:txBody>
      </p:sp>
      <p:graphicFrame>
        <p:nvGraphicFramePr>
          <p:cNvPr id="5" name="Table Placeholder 4">
            <a:extLst>
              <a:ext uri="{FF2B5EF4-FFF2-40B4-BE49-F238E27FC236}">
                <a16:creationId xmlns:a16="http://schemas.microsoft.com/office/drawing/2014/main" id="{5C7FDA82-F165-4207-9109-007CA99AA641}"/>
              </a:ext>
            </a:extLst>
          </p:cNvPr>
          <p:cNvGraphicFramePr>
            <a:graphicFrameLocks noGrp="1"/>
          </p:cNvGraphicFramePr>
          <p:nvPr>
            <p:ph type="tbl" sz="quarter" idx="13"/>
            <p:extLst>
              <p:ext uri="{D42A27DB-BD31-4B8C-83A1-F6EECF244321}">
                <p14:modId xmlns:p14="http://schemas.microsoft.com/office/powerpoint/2010/main" val="3323604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904416596"/>
                    </a:ext>
                  </a:extLst>
                </a:gridCol>
                <a:gridCol w="740664">
                  <a:extLst>
                    <a:ext uri="{9D8B030D-6E8A-4147-A177-3AD203B41FA5}">
                      <a16:colId xmlns:a16="http://schemas.microsoft.com/office/drawing/2014/main" val="3703736022"/>
                    </a:ext>
                  </a:extLst>
                </a:gridCol>
                <a:gridCol w="740664">
                  <a:extLst>
                    <a:ext uri="{9D8B030D-6E8A-4147-A177-3AD203B41FA5}">
                      <a16:colId xmlns:a16="http://schemas.microsoft.com/office/drawing/2014/main" val="636648232"/>
                    </a:ext>
                  </a:extLst>
                </a:gridCol>
                <a:gridCol w="740664">
                  <a:extLst>
                    <a:ext uri="{9D8B030D-6E8A-4147-A177-3AD203B41FA5}">
                      <a16:colId xmlns:a16="http://schemas.microsoft.com/office/drawing/2014/main" val="3647633063"/>
                    </a:ext>
                  </a:extLst>
                </a:gridCol>
                <a:gridCol w="740664">
                  <a:extLst>
                    <a:ext uri="{9D8B030D-6E8A-4147-A177-3AD203B41FA5}">
                      <a16:colId xmlns:a16="http://schemas.microsoft.com/office/drawing/2014/main" val="2069856154"/>
                    </a:ext>
                  </a:extLst>
                </a:gridCol>
                <a:gridCol w="740664">
                  <a:extLst>
                    <a:ext uri="{9D8B030D-6E8A-4147-A177-3AD203B41FA5}">
                      <a16:colId xmlns:a16="http://schemas.microsoft.com/office/drawing/2014/main" val="2644382873"/>
                    </a:ext>
                  </a:extLst>
                </a:gridCol>
                <a:gridCol w="740664">
                  <a:extLst>
                    <a:ext uri="{9D8B030D-6E8A-4147-A177-3AD203B41FA5}">
                      <a16:colId xmlns:a16="http://schemas.microsoft.com/office/drawing/2014/main" val="2875078296"/>
                    </a:ext>
                  </a:extLst>
                </a:gridCol>
                <a:gridCol w="740664">
                  <a:extLst>
                    <a:ext uri="{9D8B030D-6E8A-4147-A177-3AD203B41FA5}">
                      <a16:colId xmlns:a16="http://schemas.microsoft.com/office/drawing/2014/main" val="3515774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17440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- 2020-05-11 00:26:50</a:t>
                      </a:r>
                      <a:r>
                        <a:rPr kumimoji="0" lang="en-US" sz="1000" b="0" i="0" u="none" strike="noStrike" kern="1200" cap="none" spc="0" normalizeH="0" baseline="0" noProof="0">
                          <a:ln>
                            <a:noFill/>
                          </a:ln>
                          <a:solidFill>
                            <a:prstClr val="black"/>
                          </a:solidFill>
                          <a:effectLst/>
                          <a:uLnTx/>
                          <a:uFillTx/>
                          <a:latin typeface="+mn-lt"/>
                          <a:ea typeface="+mn-ea"/>
                          <a:cs typeface="+mn-cs"/>
                        </a:rPr>
                        <a:t>
 Were you unable to register for our recent webinar on Assessing English Language Learners? We are sharing the video for everyone who missed it!
In this webinar, we narrowed our focus to assessing English language proficiency as envisioned in the KSSR and KSSM post-COVID-19. How will future assessments take place now that the Ministry of Education announced the cancellation of the UPSR and PT3 examinations for 2020?
We will be hosting a series of webinars related to current education topics, register here: https://www.oxfordfajar.com.my/english-language-teaching/webinarseries. Our next webinar is on 15 May, 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30458764"/>
                  </a:ext>
                </a:extLst>
              </a:tr>
            </a:tbl>
          </a:graphicData>
        </a:graphic>
      </p:graphicFrame>
      <p:sp>
        <p:nvSpPr>
          <p:cNvPr id="4" name="Text Placeholder 3">
            <a:extLst>
              <a:ext uri="{FF2B5EF4-FFF2-40B4-BE49-F238E27FC236}">
                <a16:creationId xmlns:a16="http://schemas.microsoft.com/office/drawing/2014/main" id="{2C2DD245-0224-4244-A719-6B2928E09BC9}"/>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177326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7D9E2-08C3-4A4A-9F22-2BF2867EEFF3}"/>
              </a:ext>
            </a:extLst>
          </p:cNvPr>
          <p:cNvSpPr>
            <a:spLocks noGrp="1"/>
          </p:cNvSpPr>
          <p:nvPr>
            <p:ph type="title"/>
          </p:nvPr>
        </p:nvSpPr>
        <p:spPr/>
        <p:txBody>
          <a:bodyPr/>
          <a:lstStyle/>
          <a:p>
            <a:r>
              <a:rPr lang="en-US"/>
              <a:t>Facebook Own Posts Table | Oxford Fajar - 12 of 13</a:t>
            </a:r>
          </a:p>
        </p:txBody>
      </p:sp>
      <p:graphicFrame>
        <p:nvGraphicFramePr>
          <p:cNvPr id="5" name="Table Placeholder 4">
            <a:extLst>
              <a:ext uri="{FF2B5EF4-FFF2-40B4-BE49-F238E27FC236}">
                <a16:creationId xmlns:a16="http://schemas.microsoft.com/office/drawing/2014/main" id="{5FD815BB-6273-42BB-A9E2-4B3947FFEB28}"/>
              </a:ext>
            </a:extLst>
          </p:cNvPr>
          <p:cNvGraphicFramePr>
            <a:graphicFrameLocks noGrp="1"/>
          </p:cNvGraphicFramePr>
          <p:nvPr>
            <p:ph type="tbl" sz="quarter" idx="13"/>
            <p:extLst>
              <p:ext uri="{D42A27DB-BD31-4B8C-83A1-F6EECF244321}">
                <p14:modId xmlns:p14="http://schemas.microsoft.com/office/powerpoint/2010/main" val="2952366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95226895"/>
                    </a:ext>
                  </a:extLst>
                </a:gridCol>
                <a:gridCol w="740664">
                  <a:extLst>
                    <a:ext uri="{9D8B030D-6E8A-4147-A177-3AD203B41FA5}">
                      <a16:colId xmlns:a16="http://schemas.microsoft.com/office/drawing/2014/main" val="3006797718"/>
                    </a:ext>
                  </a:extLst>
                </a:gridCol>
                <a:gridCol w="740664">
                  <a:extLst>
                    <a:ext uri="{9D8B030D-6E8A-4147-A177-3AD203B41FA5}">
                      <a16:colId xmlns:a16="http://schemas.microsoft.com/office/drawing/2014/main" val="3509159657"/>
                    </a:ext>
                  </a:extLst>
                </a:gridCol>
                <a:gridCol w="740664">
                  <a:extLst>
                    <a:ext uri="{9D8B030D-6E8A-4147-A177-3AD203B41FA5}">
                      <a16:colId xmlns:a16="http://schemas.microsoft.com/office/drawing/2014/main" val="2670031005"/>
                    </a:ext>
                  </a:extLst>
                </a:gridCol>
                <a:gridCol w="740664">
                  <a:extLst>
                    <a:ext uri="{9D8B030D-6E8A-4147-A177-3AD203B41FA5}">
                      <a16:colId xmlns:a16="http://schemas.microsoft.com/office/drawing/2014/main" val="555863967"/>
                    </a:ext>
                  </a:extLst>
                </a:gridCol>
                <a:gridCol w="740664">
                  <a:extLst>
                    <a:ext uri="{9D8B030D-6E8A-4147-A177-3AD203B41FA5}">
                      <a16:colId xmlns:a16="http://schemas.microsoft.com/office/drawing/2014/main" val="3641312469"/>
                    </a:ext>
                  </a:extLst>
                </a:gridCol>
                <a:gridCol w="740664">
                  <a:extLst>
                    <a:ext uri="{9D8B030D-6E8A-4147-A177-3AD203B41FA5}">
                      <a16:colId xmlns:a16="http://schemas.microsoft.com/office/drawing/2014/main" val="3481802239"/>
                    </a:ext>
                  </a:extLst>
                </a:gridCol>
                <a:gridCol w="740664">
                  <a:extLst>
                    <a:ext uri="{9D8B030D-6E8A-4147-A177-3AD203B41FA5}">
                      <a16:colId xmlns:a16="http://schemas.microsoft.com/office/drawing/2014/main" val="3346229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7458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- 2020-05-09 11:45:17</a:t>
                      </a:r>
                      <a:r>
                        <a:rPr kumimoji="0" lang="en-US" sz="1000" b="0" i="0" u="none" strike="noStrike" kern="1200" cap="none" spc="0" normalizeH="0" baseline="0" noProof="0">
                          <a:ln>
                            <a:noFill/>
                          </a:ln>
                          <a:solidFill>
                            <a:prstClr val="black"/>
                          </a:solidFill>
                          <a:effectLst/>
                          <a:uLnTx/>
                          <a:uFillTx/>
                          <a:latin typeface="+mn-lt"/>
                          <a:ea typeface="+mn-ea"/>
                          <a:cs typeface="+mn-cs"/>
                        </a:rPr>
                        <a:t>
 Do you always pick different flavours of chips, or do you settle with just one flavour? If you prefer a variety at any time, chances are you're a morning person.
A morning person has a higher natural level of physiological arousal or internal stimulation.
Click here: http://bit.ly/39Jo7M3 to find out how physiological stimulation level affects your interest in variety.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93961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- 2020-05-08 14:17:20</a:t>
                      </a:r>
                      <a:r>
                        <a:rPr kumimoji="0" lang="en-US" sz="1000" b="0" i="0" u="none" strike="noStrike" kern="1200" cap="none" spc="0" normalizeH="0" baseline="0" noProof="0">
                          <a:ln>
                            <a:noFill/>
                          </a:ln>
                          <a:solidFill>
                            <a:prstClr val="black"/>
                          </a:solidFill>
                          <a:effectLst/>
                          <a:uLnTx/>
                          <a:uFillTx/>
                          <a:latin typeface="+mn-lt"/>
                          <a:ea typeface="+mn-ea"/>
                          <a:cs typeface="+mn-cs"/>
                        </a:rPr>
                        <a:t>
 Plastics can be put to good use when recycled with wood fibres and processed into plastic lumbers.
These lumbers are weatherproof which can be used for making furniture and fencing.
Source:
Success Science SPM, pg 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9658857"/>
                  </a:ext>
                </a:extLst>
              </a:tr>
            </a:tbl>
          </a:graphicData>
        </a:graphic>
      </p:graphicFrame>
      <p:sp>
        <p:nvSpPr>
          <p:cNvPr id="4" name="Text Placeholder 3">
            <a:extLst>
              <a:ext uri="{FF2B5EF4-FFF2-40B4-BE49-F238E27FC236}">
                <a16:creationId xmlns:a16="http://schemas.microsoft.com/office/drawing/2014/main" id="{8CB3B329-BC01-4201-A0D9-F1054C028705}"/>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5731548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EEBE7-1BA5-4A09-9838-AC7D1B67EC77}"/>
              </a:ext>
            </a:extLst>
          </p:cNvPr>
          <p:cNvSpPr>
            <a:spLocks noGrp="1"/>
          </p:cNvSpPr>
          <p:nvPr>
            <p:ph type="title"/>
          </p:nvPr>
        </p:nvSpPr>
        <p:spPr/>
        <p:txBody>
          <a:bodyPr/>
          <a:lstStyle/>
          <a:p>
            <a:r>
              <a:rPr lang="en-US"/>
              <a:t>Facebook Own Posts Table | Oxford Fajar - 13 of 13</a:t>
            </a:r>
          </a:p>
        </p:txBody>
      </p:sp>
      <p:graphicFrame>
        <p:nvGraphicFramePr>
          <p:cNvPr id="5" name="Table Placeholder 4">
            <a:extLst>
              <a:ext uri="{FF2B5EF4-FFF2-40B4-BE49-F238E27FC236}">
                <a16:creationId xmlns:a16="http://schemas.microsoft.com/office/drawing/2014/main" id="{A9C96ED3-24D7-4B52-92F1-748D966C689A}"/>
              </a:ext>
            </a:extLst>
          </p:cNvPr>
          <p:cNvGraphicFramePr>
            <a:graphicFrameLocks noGrp="1"/>
          </p:cNvGraphicFramePr>
          <p:nvPr>
            <p:ph type="tbl" sz="quarter" idx="13"/>
            <p:extLst>
              <p:ext uri="{D42A27DB-BD31-4B8C-83A1-F6EECF244321}">
                <p14:modId xmlns:p14="http://schemas.microsoft.com/office/powerpoint/2010/main" val="1567769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8837594"/>
                    </a:ext>
                  </a:extLst>
                </a:gridCol>
                <a:gridCol w="740664">
                  <a:extLst>
                    <a:ext uri="{9D8B030D-6E8A-4147-A177-3AD203B41FA5}">
                      <a16:colId xmlns:a16="http://schemas.microsoft.com/office/drawing/2014/main" val="2759260997"/>
                    </a:ext>
                  </a:extLst>
                </a:gridCol>
                <a:gridCol w="740664">
                  <a:extLst>
                    <a:ext uri="{9D8B030D-6E8A-4147-A177-3AD203B41FA5}">
                      <a16:colId xmlns:a16="http://schemas.microsoft.com/office/drawing/2014/main" val="3840369776"/>
                    </a:ext>
                  </a:extLst>
                </a:gridCol>
                <a:gridCol w="740664">
                  <a:extLst>
                    <a:ext uri="{9D8B030D-6E8A-4147-A177-3AD203B41FA5}">
                      <a16:colId xmlns:a16="http://schemas.microsoft.com/office/drawing/2014/main" val="4026128147"/>
                    </a:ext>
                  </a:extLst>
                </a:gridCol>
                <a:gridCol w="740664">
                  <a:extLst>
                    <a:ext uri="{9D8B030D-6E8A-4147-A177-3AD203B41FA5}">
                      <a16:colId xmlns:a16="http://schemas.microsoft.com/office/drawing/2014/main" val="966423968"/>
                    </a:ext>
                  </a:extLst>
                </a:gridCol>
                <a:gridCol w="740664">
                  <a:extLst>
                    <a:ext uri="{9D8B030D-6E8A-4147-A177-3AD203B41FA5}">
                      <a16:colId xmlns:a16="http://schemas.microsoft.com/office/drawing/2014/main" val="1570088703"/>
                    </a:ext>
                  </a:extLst>
                </a:gridCol>
                <a:gridCol w="740664">
                  <a:extLst>
                    <a:ext uri="{9D8B030D-6E8A-4147-A177-3AD203B41FA5}">
                      <a16:colId xmlns:a16="http://schemas.microsoft.com/office/drawing/2014/main" val="278744563"/>
                    </a:ext>
                  </a:extLst>
                </a:gridCol>
                <a:gridCol w="740664">
                  <a:extLst>
                    <a:ext uri="{9D8B030D-6E8A-4147-A177-3AD203B41FA5}">
                      <a16:colId xmlns:a16="http://schemas.microsoft.com/office/drawing/2014/main" val="381866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8825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- 2020-05-07 12:10:28</a:t>
                      </a:r>
                      <a:r>
                        <a:rPr kumimoji="0" lang="en-US" sz="1000" b="0" i="0" u="none" strike="noStrike" kern="1200" cap="none" spc="0" normalizeH="0" baseline="0" noProof="0">
                          <a:ln>
                            <a:noFill/>
                          </a:ln>
                          <a:solidFill>
                            <a:prstClr val="black"/>
                          </a:solidFill>
                          <a:effectLst/>
                          <a:uLnTx/>
                          <a:uFillTx/>
                          <a:latin typeface="+mn-lt"/>
                          <a:ea typeface="+mn-ea"/>
                          <a:cs typeface="+mn-cs"/>
                        </a:rPr>
                        <a:t>
 Let’s ace the hard times together and stay on our toes! We know how important it is to revise with comprehensive books like the Ace Analysis series.
The series provides exam-oriented questions based on Integrated Curriculum for Secondary Schools Mathematics Forms 4 and 5.
Find out more here: https://bit.ly/34lhrBQ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061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- 2020-05-07 07:12:05</a:t>
                      </a:r>
                      <a:r>
                        <a:rPr kumimoji="0" lang="en-US" sz="1000" b="0" i="0" u="none" strike="noStrike" kern="1200" cap="none" spc="0" normalizeH="0" baseline="0" noProof="0">
                          <a:ln>
                            <a:noFill/>
                          </a:ln>
                          <a:solidFill>
                            <a:prstClr val="black"/>
                          </a:solidFill>
                          <a:effectLst/>
                          <a:uLnTx/>
                          <a:uFillTx/>
                          <a:latin typeface="+mn-lt"/>
                          <a:ea typeface="+mn-ea"/>
                          <a:cs typeface="+mn-cs"/>
                        </a:rPr>
                        <a:t>
 Tim Allman has ideas to make storytelling more fun! Join him for a quickfire creative challenge!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1015794"/>
                  </a:ext>
                </a:extLst>
              </a:tr>
            </a:tbl>
          </a:graphicData>
        </a:graphic>
      </p:graphicFrame>
      <p:sp>
        <p:nvSpPr>
          <p:cNvPr id="4" name="Text Placeholder 3">
            <a:extLst>
              <a:ext uri="{FF2B5EF4-FFF2-40B4-BE49-F238E27FC236}">
                <a16:creationId xmlns:a16="http://schemas.microsoft.com/office/drawing/2014/main" id="{59CA23C4-421F-4549-B259-86FB4E8CC8CB}"/>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4291875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A2C8D-B259-4142-888C-7665DF8DD5FA}"/>
              </a:ext>
            </a:extLst>
          </p:cNvPr>
          <p:cNvSpPr>
            <a:spLocks noGrp="1"/>
          </p:cNvSpPr>
          <p:nvPr>
            <p:ph type="title"/>
          </p:nvPr>
        </p:nvSpPr>
        <p:spPr/>
        <p:txBody>
          <a:bodyPr/>
          <a:lstStyle/>
          <a:p>
            <a:r>
              <a:rPr lang="en-US"/>
              <a:t>Facebook Custom Reach (Collumn Chart) | Oxford Fajar</a:t>
            </a:r>
          </a:p>
        </p:txBody>
      </p:sp>
      <p:graphicFrame>
        <p:nvGraphicFramePr>
          <p:cNvPr id="6" name="Chart Placeholder 5">
            <a:extLst>
              <a:ext uri="{FF2B5EF4-FFF2-40B4-BE49-F238E27FC236}">
                <a16:creationId xmlns:a16="http://schemas.microsoft.com/office/drawing/2014/main" id="{69760974-66A0-465E-BC65-D17C6FD9CF3A}"/>
              </a:ext>
            </a:extLst>
          </p:cNvPr>
          <p:cNvGraphicFramePr>
            <a:graphicFrameLocks noGrp="1"/>
          </p:cNvGraphicFramePr>
          <p:nvPr>
            <p:ph type="chart" sz="quarter" idx="13"/>
            <p:extLst>
              <p:ext uri="{D42A27DB-BD31-4B8C-83A1-F6EECF244321}">
                <p14:modId xmlns:p14="http://schemas.microsoft.com/office/powerpoint/2010/main" val="23810479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F2D688-0EBF-4517-9203-CD360509ABE9}"/>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BC861AA1-0E06-4273-964D-93CAF1FADD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41950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A2B18-CB65-45E6-A317-D597440CAF94}"/>
              </a:ext>
            </a:extLst>
          </p:cNvPr>
          <p:cNvSpPr>
            <a:spLocks noGrp="1"/>
          </p:cNvSpPr>
          <p:nvPr>
            <p:ph type="title"/>
          </p:nvPr>
        </p:nvSpPr>
        <p:spPr/>
        <p:txBody>
          <a:bodyPr/>
          <a:lstStyle/>
          <a:p>
            <a:r>
              <a:rPr lang="en-US"/>
              <a:t>Facebook Total Engagements | Oxford Fajar</a:t>
            </a:r>
          </a:p>
        </p:txBody>
      </p:sp>
      <p:graphicFrame>
        <p:nvGraphicFramePr>
          <p:cNvPr id="6" name="Chart Placeholder 5">
            <a:extLst>
              <a:ext uri="{FF2B5EF4-FFF2-40B4-BE49-F238E27FC236}">
                <a16:creationId xmlns:a16="http://schemas.microsoft.com/office/drawing/2014/main" id="{2C99D40A-99AF-479D-9A2F-A8F67D136643}"/>
              </a:ext>
            </a:extLst>
          </p:cNvPr>
          <p:cNvGraphicFramePr>
            <a:graphicFrameLocks noGrp="1"/>
          </p:cNvGraphicFramePr>
          <p:nvPr>
            <p:ph type="chart" sz="quarter" idx="13"/>
            <p:extLst>
              <p:ext uri="{D42A27DB-BD31-4B8C-83A1-F6EECF244321}">
                <p14:modId xmlns:p14="http://schemas.microsoft.com/office/powerpoint/2010/main" val="19065884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3C53C8-A7D1-4C41-9C42-10271C01467B}"/>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1FFE3AFD-D3A6-47F6-85FC-DCD35F415E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38330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1134</Words>
  <Application>Microsoft Office PowerPoint</Application>
  <PresentationFormat>On-screen Show (4:3)</PresentationFormat>
  <Paragraphs>526</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Facebook (FB) Custom Own Posts Table (new) | Oxford Fajar - 1 of 2</vt:lpstr>
      <vt:lpstr>Facebook (FB) Custom Own Posts Table (new) | Oxford Fajar - 2 of 2</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Total Engagements over Time (monthly) | Oxford Fajar</vt:lpstr>
      <vt:lpstr>Facebook Own Posts Table | Oxford Fajar - 1 of 13</vt:lpstr>
      <vt:lpstr>Facebook Own Posts Table | Oxford Fajar - 2 of 13</vt:lpstr>
      <vt:lpstr>Facebook Own Posts Table | Oxford Fajar - 3 of 13</vt:lpstr>
      <vt:lpstr>Facebook Own Posts Table | Oxford Fajar - 4 of 13</vt:lpstr>
      <vt:lpstr>Facebook Own Posts Table | Oxford Fajar - 5 of 13</vt:lpstr>
      <vt:lpstr>Facebook Own Posts Table | Oxford Fajar - 6 of 13</vt:lpstr>
      <vt:lpstr>Facebook Own Posts Table | Oxford Fajar - 7 of 13</vt:lpstr>
      <vt:lpstr>Facebook Own Posts Table | Oxford Fajar - 8 of 13</vt:lpstr>
      <vt:lpstr>Facebook Own Posts Table | Oxford Fajar - 9 of 13</vt:lpstr>
      <vt:lpstr>Facebook Own Posts Table | Oxford Fajar - 10 of 13</vt:lpstr>
      <vt:lpstr>Facebook Own Posts Table | Oxford Fajar - 11 of 13</vt:lpstr>
      <vt:lpstr>Facebook Own Posts Table | Oxford Fajar - 12 of 13</vt:lpstr>
      <vt:lpstr>Facebook Own Posts Table | Oxford Fajar - 13 of 13</vt:lpstr>
      <vt:lpstr>Facebook Custom Reach (Collumn Chart) | Oxford Fajar</vt:lpstr>
      <vt:lpstr>Facebook Total Engagements | Oxford Fajar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2020-06-18T10:20:36Z</dcterms:created>
  <dcterms:modified xsi:type="dcterms:W3CDTF">2020-06-18T10:21:26Z</dcterms:modified>
</cp:coreProperties>
</file>