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sothysmalaysia</c:v>
                </c:pt>
              </c:strCache>
            </c:strRef>
          </c:tx>
          <c:spPr>
            <a:ln w="28575" cap="rnd">
              <a:solidFill>
                <a:schemeClr val="accent1"/>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Sheet1!$B$2:$B$32</c:f>
              <c:numCache>
                <c:formatCode>General</c:formatCode>
                <c:ptCount val="31"/>
                <c:pt idx="0">
                  <c:v>8717</c:v>
                </c:pt>
                <c:pt idx="1">
                  <c:v>8718</c:v>
                </c:pt>
                <c:pt idx="2">
                  <c:v>8713</c:v>
                </c:pt>
                <c:pt idx="3">
                  <c:v>8712</c:v>
                </c:pt>
                <c:pt idx="4">
                  <c:v>8707</c:v>
                </c:pt>
                <c:pt idx="5">
                  <c:v>8708</c:v>
                </c:pt>
                <c:pt idx="6">
                  <c:v>8704</c:v>
                </c:pt>
                <c:pt idx="7">
                  <c:v>8698</c:v>
                </c:pt>
                <c:pt idx="8">
                  <c:v>8703</c:v>
                </c:pt>
                <c:pt idx="9">
                  <c:v>8702</c:v>
                </c:pt>
                <c:pt idx="10">
                  <c:v>8703</c:v>
                </c:pt>
                <c:pt idx="11">
                  <c:v>8702</c:v>
                </c:pt>
                <c:pt idx="12">
                  <c:v>8700</c:v>
                </c:pt>
                <c:pt idx="13">
                  <c:v>8701</c:v>
                </c:pt>
                <c:pt idx="14">
                  <c:v>8704</c:v>
                </c:pt>
                <c:pt idx="15">
                  <c:v>8708</c:v>
                </c:pt>
                <c:pt idx="16">
                  <c:v>8711</c:v>
                </c:pt>
                <c:pt idx="17">
                  <c:v>8714</c:v>
                </c:pt>
                <c:pt idx="18">
                  <c:v>8708</c:v>
                </c:pt>
                <c:pt idx="19">
                  <c:v>8702</c:v>
                </c:pt>
                <c:pt idx="20">
                  <c:v>8698</c:v>
                </c:pt>
                <c:pt idx="21">
                  <c:v>8701</c:v>
                </c:pt>
                <c:pt idx="22">
                  <c:v>8706</c:v>
                </c:pt>
                <c:pt idx="23">
                  <c:v>8710</c:v>
                </c:pt>
                <c:pt idx="24">
                  <c:v>8710</c:v>
                </c:pt>
                <c:pt idx="25">
                  <c:v>8715</c:v>
                </c:pt>
                <c:pt idx="26">
                  <c:v>8722</c:v>
                </c:pt>
                <c:pt idx="27">
                  <c:v>8716</c:v>
                </c:pt>
                <c:pt idx="28">
                  <c:v>8716</c:v>
                </c:pt>
                <c:pt idx="29">
                  <c:v>8718</c:v>
                </c:pt>
                <c:pt idx="30">
                  <c:v>8721</c:v>
                </c:pt>
              </c:numCache>
            </c:numRef>
          </c:val>
          <c:smooth val="0"/>
          <c:extLst>
            <c:ext xmlns:c16="http://schemas.microsoft.com/office/drawing/2014/chart" uri="{C3380CC4-5D6E-409C-BE32-E72D297353CC}">
              <c16:uniqueId val="{00000000-E560-4BC5-89AD-A8AF599490E2}"/>
            </c:ext>
          </c:extLst>
        </c:ser>
        <c:dLbls>
          <c:showLegendKey val="0"/>
          <c:showVal val="0"/>
          <c:showCatName val="0"/>
          <c:showSerName val="0"/>
          <c:showPercent val="0"/>
          <c:showBubbleSize val="0"/>
        </c:dLbls>
        <c:smooth val="0"/>
        <c:axId val="257205680"/>
        <c:axId val="257201416"/>
      </c:lineChart>
      <c:dateAx>
        <c:axId val="257205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201416"/>
        <c:crosses val="autoZero"/>
        <c:auto val="1"/>
        <c:lblOffset val="100"/>
        <c:baseTimeUnit val="days"/>
      </c:dateAx>
      <c:valAx>
        <c:axId val="257201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205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sothysmalaysia</c:v>
                </c:pt>
              </c:strCache>
            </c:strRef>
          </c:tx>
          <c:spPr>
            <a:ln w="28575" cap="rnd">
              <a:solidFill>
                <a:schemeClr val="accent1"/>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Sheet1!$B$2:$B$32</c:f>
              <c:numCache>
                <c:formatCode>General</c:formatCode>
                <c:ptCount val="31"/>
                <c:pt idx="0">
                  <c:v>-3.4403669724770602E-2</c:v>
                </c:pt>
                <c:pt idx="1">
                  <c:v>1.14718366410462E-2</c:v>
                </c:pt>
                <c:pt idx="2">
                  <c:v>-5.7352603808212901E-2</c:v>
                </c:pt>
                <c:pt idx="3">
                  <c:v>-1.1477103179157601E-2</c:v>
                </c:pt>
                <c:pt idx="4">
                  <c:v>-5.73921028466483E-2</c:v>
                </c:pt>
                <c:pt idx="5">
                  <c:v>1.14850120592627E-2</c:v>
                </c:pt>
                <c:pt idx="6">
                  <c:v>-4.59347726228755E-2</c:v>
                </c:pt>
                <c:pt idx="7">
                  <c:v>-6.8933823529411797E-2</c:v>
                </c:pt>
                <c:pt idx="8">
                  <c:v>5.7484479190618498E-2</c:v>
                </c:pt>
                <c:pt idx="9">
                  <c:v>-1.14902907043548E-2</c:v>
                </c:pt>
                <c:pt idx="10">
                  <c:v>1.14916111238796E-2</c:v>
                </c:pt>
                <c:pt idx="11">
                  <c:v>-1.14902907043548E-2</c:v>
                </c:pt>
                <c:pt idx="12">
                  <c:v>-2.2983222247759099E-2</c:v>
                </c:pt>
                <c:pt idx="13">
                  <c:v>1.1494252873563199E-2</c:v>
                </c:pt>
                <c:pt idx="14">
                  <c:v>3.4478795540742402E-2</c:v>
                </c:pt>
                <c:pt idx="15">
                  <c:v>4.5955882352941201E-2</c:v>
                </c:pt>
                <c:pt idx="16">
                  <c:v>3.4451079467156601E-2</c:v>
                </c:pt>
                <c:pt idx="17">
                  <c:v>3.4439214785902901E-2</c:v>
                </c:pt>
                <c:pt idx="18">
                  <c:v>-6.8854716548083506E-2</c:v>
                </c:pt>
                <c:pt idx="19">
                  <c:v>-6.8902158934313298E-2</c:v>
                </c:pt>
                <c:pt idx="20">
                  <c:v>-4.5966444495518302E-2</c:v>
                </c:pt>
                <c:pt idx="21">
                  <c:v>3.44906875143711E-2</c:v>
                </c:pt>
                <c:pt idx="22">
                  <c:v>5.7464659234570697E-2</c:v>
                </c:pt>
                <c:pt idx="23">
                  <c:v>4.5945325063174801E-2</c:v>
                </c:pt>
                <c:pt idx="24">
                  <c:v>0</c:v>
                </c:pt>
                <c:pt idx="25">
                  <c:v>5.7405281285878303E-2</c:v>
                </c:pt>
                <c:pt idx="26">
                  <c:v>8.0321285140562207E-2</c:v>
                </c:pt>
                <c:pt idx="27">
                  <c:v>-6.8791561568447596E-2</c:v>
                </c:pt>
                <c:pt idx="28">
                  <c:v>0</c:v>
                </c:pt>
                <c:pt idx="29">
                  <c:v>2.29463056447912E-2</c:v>
                </c:pt>
                <c:pt idx="30">
                  <c:v>3.4411562284927699E-2</c:v>
                </c:pt>
              </c:numCache>
            </c:numRef>
          </c:val>
          <c:smooth val="0"/>
          <c:extLst>
            <c:ext xmlns:c16="http://schemas.microsoft.com/office/drawing/2014/chart" uri="{C3380CC4-5D6E-409C-BE32-E72D297353CC}">
              <c16:uniqueId val="{00000000-AF80-49D4-ADA8-A10383424F3C}"/>
            </c:ext>
          </c:extLst>
        </c:ser>
        <c:dLbls>
          <c:showLegendKey val="0"/>
          <c:showVal val="0"/>
          <c:showCatName val="0"/>
          <c:showSerName val="0"/>
          <c:showPercent val="0"/>
          <c:showBubbleSize val="0"/>
        </c:dLbls>
        <c:smooth val="0"/>
        <c:axId val="257201088"/>
        <c:axId val="257202728"/>
      </c:lineChart>
      <c:dateAx>
        <c:axId val="257201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202728"/>
        <c:crosses val="autoZero"/>
        <c:auto val="1"/>
        <c:lblOffset val="100"/>
        <c:baseTimeUnit val="days"/>
      </c:dateAx>
      <c:valAx>
        <c:axId val="257202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201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sothysmalaysia</c:v>
                </c:pt>
              </c:strCache>
            </c:strRef>
          </c:tx>
          <c:spPr>
            <a:ln w="28575" cap="rnd">
              <a:solidFill>
                <a:schemeClr val="accent1"/>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Sheet1!$B$2:$B$32</c:f>
              <c:numCache>
                <c:formatCode>General</c:formatCode>
                <c:ptCount val="31"/>
                <c:pt idx="0">
                  <c:v>0.45879999999999999</c:v>
                </c:pt>
                <c:pt idx="1">
                  <c:v>0</c:v>
                </c:pt>
                <c:pt idx="2">
                  <c:v>0.1721</c:v>
                </c:pt>
                <c:pt idx="3">
                  <c:v>0.16070000000000001</c:v>
                </c:pt>
                <c:pt idx="4">
                  <c:v>0.25259999999999999</c:v>
                </c:pt>
                <c:pt idx="5">
                  <c:v>0</c:v>
                </c:pt>
                <c:pt idx="6">
                  <c:v>0.1321</c:v>
                </c:pt>
                <c:pt idx="7">
                  <c:v>0.1241</c:v>
                </c:pt>
                <c:pt idx="8">
                  <c:v>0</c:v>
                </c:pt>
                <c:pt idx="9">
                  <c:v>0.19919999999999999</c:v>
                </c:pt>
                <c:pt idx="10">
                  <c:v>0.1341</c:v>
                </c:pt>
                <c:pt idx="11">
                  <c:v>0.32179999999999997</c:v>
                </c:pt>
                <c:pt idx="12">
                  <c:v>0.18390000000000001</c:v>
                </c:pt>
                <c:pt idx="13">
                  <c:v>0.14940000000000001</c:v>
                </c:pt>
                <c:pt idx="14">
                  <c:v>0</c:v>
                </c:pt>
                <c:pt idx="15">
                  <c:v>0</c:v>
                </c:pt>
                <c:pt idx="16">
                  <c:v>0</c:v>
                </c:pt>
                <c:pt idx="17">
                  <c:v>0</c:v>
                </c:pt>
                <c:pt idx="18">
                  <c:v>0.35010000000000002</c:v>
                </c:pt>
                <c:pt idx="19">
                  <c:v>0</c:v>
                </c:pt>
                <c:pt idx="20">
                  <c:v>0</c:v>
                </c:pt>
                <c:pt idx="21">
                  <c:v>0.13789999999999999</c:v>
                </c:pt>
                <c:pt idx="22">
                  <c:v>0</c:v>
                </c:pt>
                <c:pt idx="23">
                  <c:v>0.1072</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F9CE-465D-B504-27134378594C}"/>
            </c:ext>
          </c:extLst>
        </c:ser>
        <c:dLbls>
          <c:showLegendKey val="0"/>
          <c:showVal val="0"/>
          <c:showCatName val="0"/>
          <c:showSerName val="0"/>
          <c:showPercent val="0"/>
          <c:showBubbleSize val="0"/>
        </c:dLbls>
        <c:smooth val="0"/>
        <c:axId val="396231888"/>
        <c:axId val="396241400"/>
      </c:lineChart>
      <c:dateAx>
        <c:axId val="396231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241400"/>
        <c:crosses val="autoZero"/>
        <c:auto val="1"/>
        <c:lblOffset val="100"/>
        <c:baseTimeUnit val="days"/>
      </c:dateAx>
      <c:valAx>
        <c:axId val="396241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231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sothysmalaysia</c:v>
                </c:pt>
              </c:strCache>
            </c:strRef>
          </c:tx>
          <c:spPr>
            <a:ln w="28575" cap="rnd">
              <a:solidFill>
                <a:schemeClr val="accent1"/>
              </a:solidFill>
              <a:round/>
            </a:ln>
            <a:effectLst/>
          </c:spPr>
          <c:marker>
            <c:symbol val="none"/>
          </c:marker>
          <c:cat>
            <c:numRef>
              <c:f>Sheet1!$A$2:$A$32</c:f>
              <c:numCache>
                <c:formatCode>m/d/yyyy</c:formatCode>
                <c:ptCount val="31"/>
                <c:pt idx="0">
                  <c:v>43952</c:v>
                </c:pt>
                <c:pt idx="1">
                  <c:v>43953</c:v>
                </c:pt>
                <c:pt idx="2">
                  <c:v>43954</c:v>
                </c:pt>
                <c:pt idx="3">
                  <c:v>43955</c:v>
                </c:pt>
                <c:pt idx="4">
                  <c:v>43956</c:v>
                </c:pt>
                <c:pt idx="5">
                  <c:v>43957</c:v>
                </c:pt>
                <c:pt idx="6">
                  <c:v>43958</c:v>
                </c:pt>
                <c:pt idx="7">
                  <c:v>43959</c:v>
                </c:pt>
                <c:pt idx="8">
                  <c:v>43960</c:v>
                </c:pt>
                <c:pt idx="9">
                  <c:v>43961</c:v>
                </c:pt>
                <c:pt idx="10">
                  <c:v>43962</c:v>
                </c:pt>
                <c:pt idx="11">
                  <c:v>43963</c:v>
                </c:pt>
                <c:pt idx="12">
                  <c:v>43964</c:v>
                </c:pt>
                <c:pt idx="13">
                  <c:v>43965</c:v>
                </c:pt>
                <c:pt idx="14">
                  <c:v>43966</c:v>
                </c:pt>
                <c:pt idx="15">
                  <c:v>43967</c:v>
                </c:pt>
                <c:pt idx="16">
                  <c:v>43968</c:v>
                </c:pt>
                <c:pt idx="17">
                  <c:v>43969</c:v>
                </c:pt>
                <c:pt idx="18">
                  <c:v>43970</c:v>
                </c:pt>
                <c:pt idx="19">
                  <c:v>43971</c:v>
                </c:pt>
                <c:pt idx="20">
                  <c:v>43972</c:v>
                </c:pt>
                <c:pt idx="21">
                  <c:v>43973</c:v>
                </c:pt>
                <c:pt idx="22">
                  <c:v>43974</c:v>
                </c:pt>
                <c:pt idx="23">
                  <c:v>43975</c:v>
                </c:pt>
                <c:pt idx="24">
                  <c:v>43976</c:v>
                </c:pt>
                <c:pt idx="25">
                  <c:v>43977</c:v>
                </c:pt>
                <c:pt idx="26">
                  <c:v>43978</c:v>
                </c:pt>
                <c:pt idx="27">
                  <c:v>43979</c:v>
                </c:pt>
                <c:pt idx="28">
                  <c:v>43980</c:v>
                </c:pt>
                <c:pt idx="29">
                  <c:v>43981</c:v>
                </c:pt>
                <c:pt idx="30">
                  <c:v>43982</c:v>
                </c:pt>
              </c:numCache>
            </c:numRef>
          </c:cat>
          <c:val>
            <c:numRef>
              <c:f>Sheet1!$B$2:$B$32</c:f>
              <c:numCache>
                <c:formatCode>General</c:formatCode>
                <c:ptCount val="31"/>
                <c:pt idx="0">
                  <c:v>40</c:v>
                </c:pt>
                <c:pt idx="1">
                  <c:v>0</c:v>
                </c:pt>
                <c:pt idx="2">
                  <c:v>15</c:v>
                </c:pt>
                <c:pt idx="3">
                  <c:v>14</c:v>
                </c:pt>
                <c:pt idx="4">
                  <c:v>22</c:v>
                </c:pt>
                <c:pt idx="5">
                  <c:v>0</c:v>
                </c:pt>
                <c:pt idx="6">
                  <c:v>11</c:v>
                </c:pt>
                <c:pt idx="7">
                  <c:v>10</c:v>
                </c:pt>
                <c:pt idx="8">
                  <c:v>0</c:v>
                </c:pt>
                <c:pt idx="9">
                  <c:v>17</c:v>
                </c:pt>
                <c:pt idx="10">
                  <c:v>11</c:v>
                </c:pt>
                <c:pt idx="11">
                  <c:v>28</c:v>
                </c:pt>
                <c:pt idx="12">
                  <c:v>16</c:v>
                </c:pt>
                <c:pt idx="13">
                  <c:v>13</c:v>
                </c:pt>
                <c:pt idx="14">
                  <c:v>0</c:v>
                </c:pt>
                <c:pt idx="15">
                  <c:v>0</c:v>
                </c:pt>
                <c:pt idx="16">
                  <c:v>0</c:v>
                </c:pt>
                <c:pt idx="17">
                  <c:v>0</c:v>
                </c:pt>
                <c:pt idx="18">
                  <c:v>30</c:v>
                </c:pt>
                <c:pt idx="19">
                  <c:v>0</c:v>
                </c:pt>
                <c:pt idx="20">
                  <c:v>0</c:v>
                </c:pt>
                <c:pt idx="21">
                  <c:v>12</c:v>
                </c:pt>
                <c:pt idx="22">
                  <c:v>0</c:v>
                </c:pt>
                <c:pt idx="23">
                  <c:v>9</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EC38-41D5-89A5-CDCC98A79997}"/>
            </c:ext>
          </c:extLst>
        </c:ser>
        <c:dLbls>
          <c:showLegendKey val="0"/>
          <c:showVal val="0"/>
          <c:showCatName val="0"/>
          <c:showSerName val="0"/>
          <c:showPercent val="0"/>
          <c:showBubbleSize val="0"/>
        </c:dLbls>
        <c:smooth val="0"/>
        <c:axId val="381719920"/>
        <c:axId val="381718280"/>
      </c:lineChart>
      <c:dateAx>
        <c:axId val="381719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718280"/>
        <c:crosses val="autoZero"/>
        <c:auto val="1"/>
        <c:lblOffset val="100"/>
        <c:baseTimeUnit val="days"/>
      </c:dateAx>
      <c:valAx>
        <c:axId val="381718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719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547A5-318F-444B-AD31-83A74BCBDDF5}"/>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79B4A3B5-AA50-4A1F-B23F-0F68ABFBC1DB}"/>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20857834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AEAC1-F7DA-45EE-8BE3-E2AFF76A63AE}"/>
              </a:ext>
            </a:extLst>
          </p:cNvPr>
          <p:cNvSpPr>
            <a:spLocks noGrp="1"/>
          </p:cNvSpPr>
          <p:nvPr>
            <p:ph type="title"/>
          </p:nvPr>
        </p:nvSpPr>
        <p:spPr/>
        <p:txBody>
          <a:bodyPr/>
          <a:lstStyle/>
          <a:p>
            <a:r>
              <a:rPr lang="en-US"/>
              <a:t>Instagram Key Metrics Table | sothysmalaysia</a:t>
            </a:r>
          </a:p>
        </p:txBody>
      </p:sp>
      <p:graphicFrame>
        <p:nvGraphicFramePr>
          <p:cNvPr id="5" name="Table Placeholder 4">
            <a:extLst>
              <a:ext uri="{FF2B5EF4-FFF2-40B4-BE49-F238E27FC236}">
                <a16:creationId xmlns:a16="http://schemas.microsoft.com/office/drawing/2014/main" id="{28D12F86-9693-4BFA-A3F9-4D48C29A61C5}"/>
              </a:ext>
            </a:extLst>
          </p:cNvPr>
          <p:cNvGraphicFramePr>
            <a:graphicFrameLocks noGrp="1"/>
          </p:cNvGraphicFramePr>
          <p:nvPr>
            <p:ph type="tbl" sz="quarter" idx="13"/>
            <p:extLst>
              <p:ext uri="{D42A27DB-BD31-4B8C-83A1-F6EECF244321}">
                <p14:modId xmlns:p14="http://schemas.microsoft.com/office/powerpoint/2010/main" val="792411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4674742"/>
                    </a:ext>
                  </a:extLst>
                </a:gridCol>
                <a:gridCol w="658368">
                  <a:extLst>
                    <a:ext uri="{9D8B030D-6E8A-4147-A177-3AD203B41FA5}">
                      <a16:colId xmlns:a16="http://schemas.microsoft.com/office/drawing/2014/main" val="2845332295"/>
                    </a:ext>
                  </a:extLst>
                </a:gridCol>
                <a:gridCol w="658368">
                  <a:extLst>
                    <a:ext uri="{9D8B030D-6E8A-4147-A177-3AD203B41FA5}">
                      <a16:colId xmlns:a16="http://schemas.microsoft.com/office/drawing/2014/main" val="1353906554"/>
                    </a:ext>
                  </a:extLst>
                </a:gridCol>
                <a:gridCol w="658368">
                  <a:extLst>
                    <a:ext uri="{9D8B030D-6E8A-4147-A177-3AD203B41FA5}">
                      <a16:colId xmlns:a16="http://schemas.microsoft.com/office/drawing/2014/main" val="44657376"/>
                    </a:ext>
                  </a:extLst>
                </a:gridCol>
                <a:gridCol w="658368">
                  <a:extLst>
                    <a:ext uri="{9D8B030D-6E8A-4147-A177-3AD203B41FA5}">
                      <a16:colId xmlns:a16="http://schemas.microsoft.com/office/drawing/2014/main" val="4079175658"/>
                    </a:ext>
                  </a:extLst>
                </a:gridCol>
                <a:gridCol w="658368">
                  <a:extLst>
                    <a:ext uri="{9D8B030D-6E8A-4147-A177-3AD203B41FA5}">
                      <a16:colId xmlns:a16="http://schemas.microsoft.com/office/drawing/2014/main" val="1794888708"/>
                    </a:ext>
                  </a:extLst>
                </a:gridCol>
                <a:gridCol w="658368">
                  <a:extLst>
                    <a:ext uri="{9D8B030D-6E8A-4147-A177-3AD203B41FA5}">
                      <a16:colId xmlns:a16="http://schemas.microsoft.com/office/drawing/2014/main" val="454466047"/>
                    </a:ext>
                  </a:extLst>
                </a:gridCol>
                <a:gridCol w="658368">
                  <a:extLst>
                    <a:ext uri="{9D8B030D-6E8A-4147-A177-3AD203B41FA5}">
                      <a16:colId xmlns:a16="http://schemas.microsoft.com/office/drawing/2014/main" val="1862008798"/>
                    </a:ext>
                  </a:extLst>
                </a:gridCol>
                <a:gridCol w="658368">
                  <a:extLst>
                    <a:ext uri="{9D8B030D-6E8A-4147-A177-3AD203B41FA5}">
                      <a16:colId xmlns:a16="http://schemas.microsoft.com/office/drawing/2014/main" val="3006168481"/>
                    </a:ext>
                  </a:extLst>
                </a:gridCol>
                <a:gridCol w="658368">
                  <a:extLst>
                    <a:ext uri="{9D8B030D-6E8A-4147-A177-3AD203B41FA5}">
                      <a16:colId xmlns:a16="http://schemas.microsoft.com/office/drawing/2014/main" val="44271129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020468827"/>
                  </a:ext>
                </a:extLst>
              </a:tr>
              <a:tr h="370840">
                <a:tc>
                  <a:txBody>
                    <a:bodyPr/>
                    <a:lstStyle/>
                    <a:p>
                      <a:r>
                        <a:rPr lang="en-US" sz="1000"/>
                        <a:t>sothysmalaysia</a:t>
                      </a:r>
                    </a:p>
                  </a:txBody>
                  <a:tcPr/>
                </a:tc>
                <a:tc>
                  <a:txBody>
                    <a:bodyPr/>
                    <a:lstStyle/>
                    <a:p>
                      <a:r>
                        <a:rPr lang="en-US" sz="1000"/>
                        <a:t>8721</a:t>
                      </a:r>
                    </a:p>
                  </a:txBody>
                  <a:tcPr/>
                </a:tc>
                <a:tc>
                  <a:txBody>
                    <a:bodyPr/>
                    <a:lstStyle/>
                    <a:p>
                      <a:r>
                        <a:rPr lang="en-US" sz="1000"/>
                        <a:t>1</a:t>
                      </a:r>
                    </a:p>
                  </a:txBody>
                  <a:tcPr/>
                </a:tc>
                <a:tc>
                  <a:txBody>
                    <a:bodyPr/>
                    <a:lstStyle/>
                    <a:p>
                      <a:r>
                        <a:rPr lang="en-US" sz="1000"/>
                        <a:t>27</a:t>
                      </a:r>
                    </a:p>
                  </a:txBody>
                  <a:tcPr/>
                </a:tc>
                <a:tc>
                  <a:txBody>
                    <a:bodyPr/>
                    <a:lstStyle/>
                    <a:p>
                      <a:r>
                        <a:rPr lang="en-US" sz="1000"/>
                        <a:t>2</a:t>
                      </a:r>
                    </a:p>
                  </a:txBody>
                  <a:tcPr/>
                </a:tc>
                <a:tc>
                  <a:txBody>
                    <a:bodyPr/>
                    <a:lstStyle/>
                    <a:p>
                      <a:r>
                        <a:rPr lang="en-US" sz="1000"/>
                        <a:t>4</a:t>
                      </a:r>
                    </a:p>
                  </a:txBody>
                  <a:tcPr/>
                </a:tc>
                <a:tc>
                  <a:txBody>
                    <a:bodyPr/>
                    <a:lstStyle/>
                    <a:p>
                      <a:r>
                        <a:rPr lang="en-US" sz="1000"/>
                        <a:t>33</a:t>
                      </a:r>
                    </a:p>
                  </a:txBody>
                  <a:tcPr/>
                </a:tc>
                <a:tc>
                  <a:txBody>
                    <a:bodyPr/>
                    <a:lstStyle/>
                    <a:p>
                      <a:r>
                        <a:rPr lang="en-US" sz="1000"/>
                        <a:t>479</a:t>
                      </a:r>
                    </a:p>
                  </a:txBody>
                  <a:tcPr/>
                </a:tc>
                <a:tc>
                  <a:txBody>
                    <a:bodyPr/>
                    <a:lstStyle/>
                    <a:p>
                      <a:r>
                        <a:rPr lang="en-US" sz="1000"/>
                        <a:t>31</a:t>
                      </a:r>
                    </a:p>
                  </a:txBody>
                  <a:tcPr/>
                </a:tc>
                <a:tc>
                  <a:txBody>
                    <a:bodyPr/>
                    <a:lstStyle/>
                    <a:p>
                      <a:r>
                        <a:rPr lang="en-US" sz="1000"/>
                        <a:t>0.1772 %</a:t>
                      </a:r>
                    </a:p>
                  </a:txBody>
                  <a:tcPr/>
                </a:tc>
                <a:extLst>
                  <a:ext uri="{0D108BD9-81ED-4DB2-BD59-A6C34878D82A}">
                    <a16:rowId xmlns:a16="http://schemas.microsoft.com/office/drawing/2014/main" val="826018150"/>
                  </a:ext>
                </a:extLst>
              </a:tr>
            </a:tbl>
          </a:graphicData>
        </a:graphic>
      </p:graphicFrame>
      <p:sp>
        <p:nvSpPr>
          <p:cNvPr id="4" name="Text Placeholder 3">
            <a:extLst>
              <a:ext uri="{FF2B5EF4-FFF2-40B4-BE49-F238E27FC236}">
                <a16:creationId xmlns:a16="http://schemas.microsoft.com/office/drawing/2014/main" id="{3486105D-58CA-4532-AD87-A8A3C6EE34DF}"/>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522215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2B329-37DA-4038-94EA-475ACB4C5802}"/>
              </a:ext>
            </a:extLst>
          </p:cNvPr>
          <p:cNvSpPr>
            <a:spLocks noGrp="1"/>
          </p:cNvSpPr>
          <p:nvPr>
            <p:ph type="title"/>
          </p:nvPr>
        </p:nvSpPr>
        <p:spPr/>
        <p:txBody>
          <a:bodyPr/>
          <a:lstStyle/>
          <a:p>
            <a:r>
              <a:rPr lang="en-US"/>
              <a:t>Instagram Followers Total | sothysmalaysia</a:t>
            </a:r>
          </a:p>
        </p:txBody>
      </p:sp>
      <p:graphicFrame>
        <p:nvGraphicFramePr>
          <p:cNvPr id="6" name="Chart Placeholder 5">
            <a:extLst>
              <a:ext uri="{FF2B5EF4-FFF2-40B4-BE49-F238E27FC236}">
                <a16:creationId xmlns:a16="http://schemas.microsoft.com/office/drawing/2014/main" id="{7FCB7FAB-0652-4165-A456-E992F8DAB792}"/>
              </a:ext>
            </a:extLst>
          </p:cNvPr>
          <p:cNvGraphicFramePr>
            <a:graphicFrameLocks noGrp="1"/>
          </p:cNvGraphicFramePr>
          <p:nvPr>
            <p:ph type="chart" sz="quarter" idx="13"/>
            <p:extLst>
              <p:ext uri="{D42A27DB-BD31-4B8C-83A1-F6EECF244321}">
                <p14:modId xmlns:p14="http://schemas.microsoft.com/office/powerpoint/2010/main" val="839319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953619-189E-4510-BFC7-1D60F229B9C2}"/>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FC195350-EF9D-48F9-8952-852F556EA6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8866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69D76-BF6C-4652-A09C-3E56399DBB93}"/>
              </a:ext>
            </a:extLst>
          </p:cNvPr>
          <p:cNvSpPr>
            <a:spLocks noGrp="1"/>
          </p:cNvSpPr>
          <p:nvPr>
            <p:ph type="title"/>
          </p:nvPr>
        </p:nvSpPr>
        <p:spPr/>
        <p:txBody>
          <a:bodyPr/>
          <a:lstStyle/>
          <a:p>
            <a:r>
              <a:rPr lang="en-US"/>
              <a:t>Instagram Followers Change Rate | sothysmalaysia</a:t>
            </a:r>
          </a:p>
        </p:txBody>
      </p:sp>
      <p:graphicFrame>
        <p:nvGraphicFramePr>
          <p:cNvPr id="6" name="Chart Placeholder 5">
            <a:extLst>
              <a:ext uri="{FF2B5EF4-FFF2-40B4-BE49-F238E27FC236}">
                <a16:creationId xmlns:a16="http://schemas.microsoft.com/office/drawing/2014/main" id="{128B5AB0-8A98-4E0F-9DE0-075829786329}"/>
              </a:ext>
            </a:extLst>
          </p:cNvPr>
          <p:cNvGraphicFramePr>
            <a:graphicFrameLocks noGrp="1"/>
          </p:cNvGraphicFramePr>
          <p:nvPr>
            <p:ph type="chart" sz="quarter" idx="13"/>
            <p:extLst>
              <p:ext uri="{D42A27DB-BD31-4B8C-83A1-F6EECF244321}">
                <p14:modId xmlns:p14="http://schemas.microsoft.com/office/powerpoint/2010/main" val="24724724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E96456-5330-46E0-86C6-12E511886D76}"/>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0A54CE1F-E810-4D91-8484-79B74F6366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63341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CA6BA-5DF7-4BAF-987B-49BA51CA86DD}"/>
              </a:ext>
            </a:extLst>
          </p:cNvPr>
          <p:cNvSpPr>
            <a:spLocks noGrp="1"/>
          </p:cNvSpPr>
          <p:nvPr>
            <p:ph type="title"/>
          </p:nvPr>
        </p:nvSpPr>
        <p:spPr/>
        <p:txBody>
          <a:bodyPr/>
          <a:lstStyle/>
          <a:p>
            <a:r>
              <a:rPr lang="en-US"/>
              <a:t>Instagram Posts Table | sothysmalaysia - 1 of 17</a:t>
            </a:r>
          </a:p>
        </p:txBody>
      </p:sp>
      <p:graphicFrame>
        <p:nvGraphicFramePr>
          <p:cNvPr id="5" name="Table Placeholder 4">
            <a:extLst>
              <a:ext uri="{FF2B5EF4-FFF2-40B4-BE49-F238E27FC236}">
                <a16:creationId xmlns:a16="http://schemas.microsoft.com/office/drawing/2014/main" id="{4A9B4822-02EC-4083-821D-C0CF1A25C18C}"/>
              </a:ext>
            </a:extLst>
          </p:cNvPr>
          <p:cNvGraphicFramePr>
            <a:graphicFrameLocks noGrp="1"/>
          </p:cNvGraphicFramePr>
          <p:nvPr>
            <p:ph type="tbl" sz="quarter" idx="13"/>
            <p:extLst>
              <p:ext uri="{D42A27DB-BD31-4B8C-83A1-F6EECF244321}">
                <p14:modId xmlns:p14="http://schemas.microsoft.com/office/powerpoint/2010/main" val="4042272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91705038"/>
                    </a:ext>
                  </a:extLst>
                </a:gridCol>
                <a:gridCol w="1810512">
                  <a:extLst>
                    <a:ext uri="{9D8B030D-6E8A-4147-A177-3AD203B41FA5}">
                      <a16:colId xmlns:a16="http://schemas.microsoft.com/office/drawing/2014/main" val="2040664064"/>
                    </a:ext>
                  </a:extLst>
                </a:gridCol>
                <a:gridCol w="822960">
                  <a:extLst>
                    <a:ext uri="{9D8B030D-6E8A-4147-A177-3AD203B41FA5}">
                      <a16:colId xmlns:a16="http://schemas.microsoft.com/office/drawing/2014/main" val="2966406975"/>
                    </a:ext>
                  </a:extLst>
                </a:gridCol>
                <a:gridCol w="822960">
                  <a:extLst>
                    <a:ext uri="{9D8B030D-6E8A-4147-A177-3AD203B41FA5}">
                      <a16:colId xmlns:a16="http://schemas.microsoft.com/office/drawing/2014/main" val="2813056496"/>
                    </a:ext>
                  </a:extLst>
                </a:gridCol>
                <a:gridCol w="822960">
                  <a:extLst>
                    <a:ext uri="{9D8B030D-6E8A-4147-A177-3AD203B41FA5}">
                      <a16:colId xmlns:a16="http://schemas.microsoft.com/office/drawing/2014/main" val="3028831775"/>
                    </a:ext>
                  </a:extLst>
                </a:gridCol>
                <a:gridCol w="822960">
                  <a:extLst>
                    <a:ext uri="{9D8B030D-6E8A-4147-A177-3AD203B41FA5}">
                      <a16:colId xmlns:a16="http://schemas.microsoft.com/office/drawing/2014/main" val="1855474321"/>
                    </a:ext>
                  </a:extLst>
                </a:gridCol>
                <a:gridCol w="822960">
                  <a:extLst>
                    <a:ext uri="{9D8B030D-6E8A-4147-A177-3AD203B41FA5}">
                      <a16:colId xmlns:a16="http://schemas.microsoft.com/office/drawing/2014/main" val="3270442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2280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- 2020-05-24 10:10:15</a:t>
                      </a:r>
                      <a:r>
                        <a:rPr kumimoji="0" lang="en-US" sz="1000" b="0" i="0" u="none" strike="noStrike" kern="1200" cap="none" spc="0" normalizeH="0" baseline="0" noProof="0">
                          <a:ln>
                            <a:noFill/>
                          </a:ln>
                          <a:solidFill>
                            <a:prstClr val="black"/>
                          </a:solidFill>
                          <a:effectLst/>
                          <a:uLnTx/>
                          <a:uFillTx/>
                          <a:latin typeface="+mn-lt"/>
                          <a:ea typeface="+mn-ea"/>
                          <a:cs typeface="+mn-cs"/>
                        </a:rPr>
                        <a:t>
 SOTHYS Malaysia ingin mengucapkan Selamat Hari Raya Aidilfitri kepada semua yang menyambut dengan orang tersayang! ⁠
⁠
SOTHYS Malaysia would like to wish Selamat Hari Raya Aidilfitri to everyone who celebrates this festive moment with your loved ones!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https://www.instagram.com/p/CAjac-tJPhk/media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20:12:25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61780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- 2020-05-24 10:05:18</a:t>
                      </a:r>
                      <a:r>
                        <a:rPr kumimoji="0" lang="en-US" sz="1000" b="0" i="0" u="none" strike="noStrike" kern="1200" cap="none" spc="0" normalizeH="0" baseline="0" noProof="0">
                          <a:ln>
                            <a:noFill/>
                          </a:ln>
                          <a:solidFill>
                            <a:prstClr val="black"/>
                          </a:solidFill>
                          <a:effectLst/>
                          <a:uLnTx/>
                          <a:uFillTx/>
                          <a:latin typeface="+mn-lt"/>
                          <a:ea typeface="+mn-ea"/>
                          <a:cs typeface="+mn-cs"/>
                        </a:rPr>
                        <a:t>
 SOTHYS Malaysia ingin mengucapkan Selamat Hari Raya Aidilfitri kepada semua yang menyambut dengan orang tersayang! ⁠
⁠
SOTHYS Malaysia would like to wish Selamat Hari Raya Aidilfitri to everyone who celebrates this festive moment with your loved ones!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https://www.instagram.com/p/CAjZ5S5nKt4/media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20:12:25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97366106"/>
                  </a:ext>
                </a:extLst>
              </a:tr>
            </a:tbl>
          </a:graphicData>
        </a:graphic>
      </p:graphicFrame>
      <p:sp>
        <p:nvSpPr>
          <p:cNvPr id="4" name="Text Placeholder 3">
            <a:extLst>
              <a:ext uri="{FF2B5EF4-FFF2-40B4-BE49-F238E27FC236}">
                <a16:creationId xmlns:a16="http://schemas.microsoft.com/office/drawing/2014/main" id="{58C94818-2437-4B01-95E3-547A3AA08FE0}"/>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090559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29321-FAFD-4C0B-9C4E-08DAB2AE820C}"/>
              </a:ext>
            </a:extLst>
          </p:cNvPr>
          <p:cNvSpPr>
            <a:spLocks noGrp="1"/>
          </p:cNvSpPr>
          <p:nvPr>
            <p:ph type="title"/>
          </p:nvPr>
        </p:nvSpPr>
        <p:spPr/>
        <p:txBody>
          <a:bodyPr/>
          <a:lstStyle/>
          <a:p>
            <a:r>
              <a:rPr lang="en-US"/>
              <a:t>Instagram Posts Table | sothysmalaysia - 2 of 17</a:t>
            </a:r>
          </a:p>
        </p:txBody>
      </p:sp>
      <p:graphicFrame>
        <p:nvGraphicFramePr>
          <p:cNvPr id="5" name="Table Placeholder 4">
            <a:extLst>
              <a:ext uri="{FF2B5EF4-FFF2-40B4-BE49-F238E27FC236}">
                <a16:creationId xmlns:a16="http://schemas.microsoft.com/office/drawing/2014/main" id="{10DD3CFF-8BE5-4AD4-8041-09E8E697348E}"/>
              </a:ext>
            </a:extLst>
          </p:cNvPr>
          <p:cNvGraphicFramePr>
            <a:graphicFrameLocks noGrp="1"/>
          </p:cNvGraphicFramePr>
          <p:nvPr>
            <p:ph type="tbl" sz="quarter" idx="13"/>
            <p:extLst>
              <p:ext uri="{D42A27DB-BD31-4B8C-83A1-F6EECF244321}">
                <p14:modId xmlns:p14="http://schemas.microsoft.com/office/powerpoint/2010/main" val="1265096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76907007"/>
                    </a:ext>
                  </a:extLst>
                </a:gridCol>
                <a:gridCol w="1810512">
                  <a:extLst>
                    <a:ext uri="{9D8B030D-6E8A-4147-A177-3AD203B41FA5}">
                      <a16:colId xmlns:a16="http://schemas.microsoft.com/office/drawing/2014/main" val="754979916"/>
                    </a:ext>
                  </a:extLst>
                </a:gridCol>
                <a:gridCol w="822960">
                  <a:extLst>
                    <a:ext uri="{9D8B030D-6E8A-4147-A177-3AD203B41FA5}">
                      <a16:colId xmlns:a16="http://schemas.microsoft.com/office/drawing/2014/main" val="1819867772"/>
                    </a:ext>
                  </a:extLst>
                </a:gridCol>
                <a:gridCol w="822960">
                  <a:extLst>
                    <a:ext uri="{9D8B030D-6E8A-4147-A177-3AD203B41FA5}">
                      <a16:colId xmlns:a16="http://schemas.microsoft.com/office/drawing/2014/main" val="3014902084"/>
                    </a:ext>
                  </a:extLst>
                </a:gridCol>
                <a:gridCol w="822960">
                  <a:extLst>
                    <a:ext uri="{9D8B030D-6E8A-4147-A177-3AD203B41FA5}">
                      <a16:colId xmlns:a16="http://schemas.microsoft.com/office/drawing/2014/main" val="3804769701"/>
                    </a:ext>
                  </a:extLst>
                </a:gridCol>
                <a:gridCol w="822960">
                  <a:extLst>
                    <a:ext uri="{9D8B030D-6E8A-4147-A177-3AD203B41FA5}">
                      <a16:colId xmlns:a16="http://schemas.microsoft.com/office/drawing/2014/main" val="1615282433"/>
                    </a:ext>
                  </a:extLst>
                </a:gridCol>
                <a:gridCol w="822960">
                  <a:extLst>
                    <a:ext uri="{9D8B030D-6E8A-4147-A177-3AD203B41FA5}">
                      <a16:colId xmlns:a16="http://schemas.microsoft.com/office/drawing/2014/main" val="3692761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3697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- 2020-05-24 10:01:17</a:t>
                      </a:r>
                      <a:r>
                        <a:rPr kumimoji="0" lang="en-US" sz="1000" b="0" i="0" u="none" strike="noStrike" kern="1200" cap="none" spc="0" normalizeH="0" baseline="0" noProof="0">
                          <a:ln>
                            <a:noFill/>
                          </a:ln>
                          <a:solidFill>
                            <a:prstClr val="black"/>
                          </a:solidFill>
                          <a:effectLst/>
                          <a:uLnTx/>
                          <a:uFillTx/>
                          <a:latin typeface="+mn-lt"/>
                          <a:ea typeface="+mn-ea"/>
                          <a:cs typeface="+mn-cs"/>
                        </a:rPr>
                        <a:t>
 SOTHYS Malaysia ingin mengucapkan Selamat Hari Raya Aidilfitri kepada semua yang menyambut dengan orang tersayang! ⁠
⁠
SOTHYS Malaysia would like to wish Selamat Hari Raya Aidilfitri to everyone who celebrates this festive moment with your loved ones!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https://www.instagram.com/p/CAjZYtZg6-E/media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20:12:25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55639677"/>
                  </a:ext>
                </a:extLst>
              </a:tr>
            </a:tbl>
          </a:graphicData>
        </a:graphic>
      </p:graphicFrame>
      <p:sp>
        <p:nvSpPr>
          <p:cNvPr id="4" name="Text Placeholder 3">
            <a:extLst>
              <a:ext uri="{FF2B5EF4-FFF2-40B4-BE49-F238E27FC236}">
                <a16:creationId xmlns:a16="http://schemas.microsoft.com/office/drawing/2014/main" id="{127C0B63-E4A9-4AC9-9A5F-1B5ADF2AAF18}"/>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005037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5A45E-AF25-4CB3-9DD7-A58CFCB60E50}"/>
              </a:ext>
            </a:extLst>
          </p:cNvPr>
          <p:cNvSpPr>
            <a:spLocks noGrp="1"/>
          </p:cNvSpPr>
          <p:nvPr>
            <p:ph type="title"/>
          </p:nvPr>
        </p:nvSpPr>
        <p:spPr/>
        <p:txBody>
          <a:bodyPr/>
          <a:lstStyle/>
          <a:p>
            <a:r>
              <a:rPr lang="en-US"/>
              <a:t>Instagram Posts Table | sothysmalaysia - 3 of 17</a:t>
            </a:r>
          </a:p>
        </p:txBody>
      </p:sp>
      <p:graphicFrame>
        <p:nvGraphicFramePr>
          <p:cNvPr id="5" name="Table Placeholder 4">
            <a:extLst>
              <a:ext uri="{FF2B5EF4-FFF2-40B4-BE49-F238E27FC236}">
                <a16:creationId xmlns:a16="http://schemas.microsoft.com/office/drawing/2014/main" id="{B12CEC4A-E9C9-4E4A-98DC-86DB7AA2074F}"/>
              </a:ext>
            </a:extLst>
          </p:cNvPr>
          <p:cNvGraphicFramePr>
            <a:graphicFrameLocks noGrp="1"/>
          </p:cNvGraphicFramePr>
          <p:nvPr>
            <p:ph type="tbl" sz="quarter" idx="13"/>
            <p:extLst>
              <p:ext uri="{D42A27DB-BD31-4B8C-83A1-F6EECF244321}">
                <p14:modId xmlns:p14="http://schemas.microsoft.com/office/powerpoint/2010/main" val="1318384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2399011"/>
                    </a:ext>
                  </a:extLst>
                </a:gridCol>
                <a:gridCol w="1810512">
                  <a:extLst>
                    <a:ext uri="{9D8B030D-6E8A-4147-A177-3AD203B41FA5}">
                      <a16:colId xmlns:a16="http://schemas.microsoft.com/office/drawing/2014/main" val="2797585661"/>
                    </a:ext>
                  </a:extLst>
                </a:gridCol>
                <a:gridCol w="822960">
                  <a:extLst>
                    <a:ext uri="{9D8B030D-6E8A-4147-A177-3AD203B41FA5}">
                      <a16:colId xmlns:a16="http://schemas.microsoft.com/office/drawing/2014/main" val="2325846896"/>
                    </a:ext>
                  </a:extLst>
                </a:gridCol>
                <a:gridCol w="822960">
                  <a:extLst>
                    <a:ext uri="{9D8B030D-6E8A-4147-A177-3AD203B41FA5}">
                      <a16:colId xmlns:a16="http://schemas.microsoft.com/office/drawing/2014/main" val="3916762166"/>
                    </a:ext>
                  </a:extLst>
                </a:gridCol>
                <a:gridCol w="822960">
                  <a:extLst>
                    <a:ext uri="{9D8B030D-6E8A-4147-A177-3AD203B41FA5}">
                      <a16:colId xmlns:a16="http://schemas.microsoft.com/office/drawing/2014/main" val="3349345892"/>
                    </a:ext>
                  </a:extLst>
                </a:gridCol>
                <a:gridCol w="822960">
                  <a:extLst>
                    <a:ext uri="{9D8B030D-6E8A-4147-A177-3AD203B41FA5}">
                      <a16:colId xmlns:a16="http://schemas.microsoft.com/office/drawing/2014/main" val="3921856557"/>
                    </a:ext>
                  </a:extLst>
                </a:gridCol>
                <a:gridCol w="822960">
                  <a:extLst>
                    <a:ext uri="{9D8B030D-6E8A-4147-A177-3AD203B41FA5}">
                      <a16:colId xmlns:a16="http://schemas.microsoft.com/office/drawing/2014/main" val="2797243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65716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- 2020-05-22 10:16:17</a:t>
                      </a:r>
                      <a:r>
                        <a:rPr kumimoji="0" lang="en-US" sz="1000" b="0" i="0" u="none" strike="noStrike" kern="1200" cap="none" spc="0" normalizeH="0" baseline="0" noProof="0">
                          <a:ln>
                            <a:noFill/>
                          </a:ln>
                          <a:solidFill>
                            <a:prstClr val="black"/>
                          </a:solidFill>
                          <a:effectLst/>
                          <a:uLnTx/>
                          <a:uFillTx/>
                          <a:latin typeface="+mn-lt"/>
                          <a:ea typeface="+mn-ea"/>
                          <a:cs typeface="+mn-cs"/>
                        </a:rPr>
                        <a:t>
 Do you want your skin to look more radiant and energized? In this video, you’ll learn how to boost your skin resistance to the harmful environment around you by using our 360° detoxifying actions against pollution. There’ll be 2 parts in this video: (1) 7-steps Home Intensive Facial (as featured in this video) &amp; (2) 5-steps Homecare Facial.
Here are the following steps so you can follow along while watching our video!
STEP 1: CLEANSE
STEP 2: SERUM 
STEP 3: MASSAGE with moisturizer 
STEP 4: ESSENCE -MORNING REGIME ☀️- STEP 5: Apply SUNCARE 
STEP 6: CORRECTOR 
STEP 7: AMPOULES + FOUNDATION 
That’s not all. Are you ready for more intensive results? Try out our Homecare tips!
Homecare Facial in 5-Steps
STEP 1: Cleanse (Wipe with lotion &amp; eye care) 
STEP 2: Skin treatment with SERUMS
STEP 3: MASSAGE with moisturizer 
STEP 4: ESSENCE 
STEP 5: Apply SUNCARE 
Shop online at http://sothys.com.my/ or from your nearest SOTHYS outlet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https://www.instagram.com/p/CAeRk_uJa7X/media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20:12:25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49722253"/>
                  </a:ext>
                </a:extLst>
              </a:tr>
            </a:tbl>
          </a:graphicData>
        </a:graphic>
      </p:graphicFrame>
      <p:sp>
        <p:nvSpPr>
          <p:cNvPr id="4" name="Text Placeholder 3">
            <a:extLst>
              <a:ext uri="{FF2B5EF4-FFF2-40B4-BE49-F238E27FC236}">
                <a16:creationId xmlns:a16="http://schemas.microsoft.com/office/drawing/2014/main" id="{A1B641B2-3344-45E1-B714-64002E3E248D}"/>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461692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00140-AA8C-4955-8648-5EF18E9BF29B}"/>
              </a:ext>
            </a:extLst>
          </p:cNvPr>
          <p:cNvSpPr>
            <a:spLocks noGrp="1"/>
          </p:cNvSpPr>
          <p:nvPr>
            <p:ph type="title"/>
          </p:nvPr>
        </p:nvSpPr>
        <p:spPr/>
        <p:txBody>
          <a:bodyPr/>
          <a:lstStyle/>
          <a:p>
            <a:r>
              <a:rPr lang="en-US"/>
              <a:t>Instagram Posts Table | sothysmalaysia - 4 of 17</a:t>
            </a:r>
          </a:p>
        </p:txBody>
      </p:sp>
      <p:graphicFrame>
        <p:nvGraphicFramePr>
          <p:cNvPr id="5" name="Table Placeholder 4">
            <a:extLst>
              <a:ext uri="{FF2B5EF4-FFF2-40B4-BE49-F238E27FC236}">
                <a16:creationId xmlns:a16="http://schemas.microsoft.com/office/drawing/2014/main" id="{1FD5E5D1-F66A-41DD-9231-D70261C80884}"/>
              </a:ext>
            </a:extLst>
          </p:cNvPr>
          <p:cNvGraphicFramePr>
            <a:graphicFrameLocks noGrp="1"/>
          </p:cNvGraphicFramePr>
          <p:nvPr>
            <p:ph type="tbl" sz="quarter" idx="13"/>
            <p:extLst>
              <p:ext uri="{D42A27DB-BD31-4B8C-83A1-F6EECF244321}">
                <p14:modId xmlns:p14="http://schemas.microsoft.com/office/powerpoint/2010/main" val="3817090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67767801"/>
                    </a:ext>
                  </a:extLst>
                </a:gridCol>
                <a:gridCol w="1810512">
                  <a:extLst>
                    <a:ext uri="{9D8B030D-6E8A-4147-A177-3AD203B41FA5}">
                      <a16:colId xmlns:a16="http://schemas.microsoft.com/office/drawing/2014/main" val="2121332369"/>
                    </a:ext>
                  </a:extLst>
                </a:gridCol>
                <a:gridCol w="822960">
                  <a:extLst>
                    <a:ext uri="{9D8B030D-6E8A-4147-A177-3AD203B41FA5}">
                      <a16:colId xmlns:a16="http://schemas.microsoft.com/office/drawing/2014/main" val="1282479023"/>
                    </a:ext>
                  </a:extLst>
                </a:gridCol>
                <a:gridCol w="822960">
                  <a:extLst>
                    <a:ext uri="{9D8B030D-6E8A-4147-A177-3AD203B41FA5}">
                      <a16:colId xmlns:a16="http://schemas.microsoft.com/office/drawing/2014/main" val="1505821790"/>
                    </a:ext>
                  </a:extLst>
                </a:gridCol>
                <a:gridCol w="822960">
                  <a:extLst>
                    <a:ext uri="{9D8B030D-6E8A-4147-A177-3AD203B41FA5}">
                      <a16:colId xmlns:a16="http://schemas.microsoft.com/office/drawing/2014/main" val="751910457"/>
                    </a:ext>
                  </a:extLst>
                </a:gridCol>
                <a:gridCol w="822960">
                  <a:extLst>
                    <a:ext uri="{9D8B030D-6E8A-4147-A177-3AD203B41FA5}">
                      <a16:colId xmlns:a16="http://schemas.microsoft.com/office/drawing/2014/main" val="3352388845"/>
                    </a:ext>
                  </a:extLst>
                </a:gridCol>
                <a:gridCol w="822960">
                  <a:extLst>
                    <a:ext uri="{9D8B030D-6E8A-4147-A177-3AD203B41FA5}">
                      <a16:colId xmlns:a16="http://schemas.microsoft.com/office/drawing/2014/main" val="2781648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41113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- 2020-05-22 10:12:35</a:t>
                      </a:r>
                      <a:r>
                        <a:rPr kumimoji="0" lang="en-US" sz="1000" b="0" i="0" u="none" strike="noStrike" kern="1200" cap="none" spc="0" normalizeH="0" baseline="0" noProof="0">
                          <a:ln>
                            <a:noFill/>
                          </a:ln>
                          <a:solidFill>
                            <a:prstClr val="black"/>
                          </a:solidFill>
                          <a:effectLst/>
                          <a:uLnTx/>
                          <a:uFillTx/>
                          <a:latin typeface="+mn-lt"/>
                          <a:ea typeface="+mn-ea"/>
                          <a:cs typeface="+mn-cs"/>
                        </a:rPr>
                        <a:t>
 Do you want your skin to look more radiant and energized? In this video, you’ll learn how to boost your skin resistance to the harmful environment around you by using our 360° detoxifying actions against pollution. There’ll be 2 parts in this video: (1) 7-steps Home Intensive Facial (as featured in this video) &amp; (2) 5-steps Homecare Facial.
Here are the following steps so you can follow along while watching our video!
STEP 1: CLEANSE
STEP 2: SERUM 
STEP 3: MASSAGE with moisturizer 
STEP 4: ESSENCE -MORNING REGIME ☀️- STEP 5: Apply SUNCARE 
STEP 6: CORRECTOR 
STEP 7: AMPOULES + FOUNDATION 
That’s not all. Are you ready for more intensive results? Try out our Homecare tips!
Homecare Facial in 5-Steps
STEP 1: Cleanse (Wipe with lotion &amp; eye care) 
STEP 2: Skin treatment with SERUMS
STEP 3: MASSAGE with moisturizer 
STEP 4: ESSENCE 
STEP 5: Apply SUNCARE 
Shop online at http://sothys.com.my/ or from your nearest SOTHYS outlet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https://www.instagram.com/p/CAeRJ5RJVz6/media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20:12:25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3548166"/>
                  </a:ext>
                </a:extLst>
              </a:tr>
            </a:tbl>
          </a:graphicData>
        </a:graphic>
      </p:graphicFrame>
      <p:sp>
        <p:nvSpPr>
          <p:cNvPr id="4" name="Text Placeholder 3">
            <a:extLst>
              <a:ext uri="{FF2B5EF4-FFF2-40B4-BE49-F238E27FC236}">
                <a16:creationId xmlns:a16="http://schemas.microsoft.com/office/drawing/2014/main" id="{03039D80-72C5-4D88-AD83-0E08FED92370}"/>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0625860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2F400-814A-4331-B82B-3F3C646B14B0}"/>
              </a:ext>
            </a:extLst>
          </p:cNvPr>
          <p:cNvSpPr>
            <a:spLocks noGrp="1"/>
          </p:cNvSpPr>
          <p:nvPr>
            <p:ph type="title"/>
          </p:nvPr>
        </p:nvSpPr>
        <p:spPr/>
        <p:txBody>
          <a:bodyPr/>
          <a:lstStyle/>
          <a:p>
            <a:r>
              <a:rPr lang="en-US"/>
              <a:t>Instagram Posts Table | sothysmalaysia - 5 of 17</a:t>
            </a:r>
          </a:p>
        </p:txBody>
      </p:sp>
      <p:graphicFrame>
        <p:nvGraphicFramePr>
          <p:cNvPr id="5" name="Table Placeholder 4">
            <a:extLst>
              <a:ext uri="{FF2B5EF4-FFF2-40B4-BE49-F238E27FC236}">
                <a16:creationId xmlns:a16="http://schemas.microsoft.com/office/drawing/2014/main" id="{2E12C143-F182-46AB-A80B-21B7C70CDF03}"/>
              </a:ext>
            </a:extLst>
          </p:cNvPr>
          <p:cNvGraphicFramePr>
            <a:graphicFrameLocks noGrp="1"/>
          </p:cNvGraphicFramePr>
          <p:nvPr>
            <p:ph type="tbl" sz="quarter" idx="13"/>
            <p:extLst>
              <p:ext uri="{D42A27DB-BD31-4B8C-83A1-F6EECF244321}">
                <p14:modId xmlns:p14="http://schemas.microsoft.com/office/powerpoint/2010/main" val="116035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27840143"/>
                    </a:ext>
                  </a:extLst>
                </a:gridCol>
                <a:gridCol w="1810512">
                  <a:extLst>
                    <a:ext uri="{9D8B030D-6E8A-4147-A177-3AD203B41FA5}">
                      <a16:colId xmlns:a16="http://schemas.microsoft.com/office/drawing/2014/main" val="3213010553"/>
                    </a:ext>
                  </a:extLst>
                </a:gridCol>
                <a:gridCol w="822960">
                  <a:extLst>
                    <a:ext uri="{9D8B030D-6E8A-4147-A177-3AD203B41FA5}">
                      <a16:colId xmlns:a16="http://schemas.microsoft.com/office/drawing/2014/main" val="881192572"/>
                    </a:ext>
                  </a:extLst>
                </a:gridCol>
                <a:gridCol w="822960">
                  <a:extLst>
                    <a:ext uri="{9D8B030D-6E8A-4147-A177-3AD203B41FA5}">
                      <a16:colId xmlns:a16="http://schemas.microsoft.com/office/drawing/2014/main" val="246001267"/>
                    </a:ext>
                  </a:extLst>
                </a:gridCol>
                <a:gridCol w="822960">
                  <a:extLst>
                    <a:ext uri="{9D8B030D-6E8A-4147-A177-3AD203B41FA5}">
                      <a16:colId xmlns:a16="http://schemas.microsoft.com/office/drawing/2014/main" val="174673693"/>
                    </a:ext>
                  </a:extLst>
                </a:gridCol>
                <a:gridCol w="822960">
                  <a:extLst>
                    <a:ext uri="{9D8B030D-6E8A-4147-A177-3AD203B41FA5}">
                      <a16:colId xmlns:a16="http://schemas.microsoft.com/office/drawing/2014/main" val="854999577"/>
                    </a:ext>
                  </a:extLst>
                </a:gridCol>
                <a:gridCol w="822960">
                  <a:extLst>
                    <a:ext uri="{9D8B030D-6E8A-4147-A177-3AD203B41FA5}">
                      <a16:colId xmlns:a16="http://schemas.microsoft.com/office/drawing/2014/main" val="588915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1391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- 2020-05-19 10:05:14</a:t>
                      </a:r>
                      <a:r>
                        <a:rPr kumimoji="0" lang="en-US" sz="1000" b="0" i="0" u="none" strike="noStrike" kern="1200" cap="none" spc="0" normalizeH="0" baseline="0" noProof="0">
                          <a:ln>
                            <a:noFill/>
                          </a:ln>
                          <a:solidFill>
                            <a:prstClr val="black"/>
                          </a:solidFill>
                          <a:effectLst/>
                          <a:uLnTx/>
                          <a:uFillTx/>
                          <a:latin typeface="+mn-lt"/>
                          <a:ea typeface="+mn-ea"/>
                          <a:cs typeface="+mn-cs"/>
                        </a:rPr>
                        <a:t>
 Good skincare starts with cleansing. Our Morning Cleanser helps to gently remove the impurities produced every day by the skin. ⁠
⁠
Contains Chamomile extract to soothe and Sweet almond oil extract to soften the skin. ⁠
⁠
Apply in the morning to damp skin. Emulsify with water then rinse thoroughly. Can also be used in the evening.⁠
⁠
Find out more from sothys.com.my⁠
⁠
#sothysmalaysia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https://www.instagram.com/p/CAWh6DGg8yC/media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20:12:25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61135215"/>
                  </a:ext>
                </a:extLst>
              </a:tr>
            </a:tbl>
          </a:graphicData>
        </a:graphic>
      </p:graphicFrame>
      <p:sp>
        <p:nvSpPr>
          <p:cNvPr id="4" name="Text Placeholder 3">
            <a:extLst>
              <a:ext uri="{FF2B5EF4-FFF2-40B4-BE49-F238E27FC236}">
                <a16:creationId xmlns:a16="http://schemas.microsoft.com/office/drawing/2014/main" id="{4AC17409-C1C8-4C2B-B9A6-4065A3150251}"/>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8048417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6C404-6FA9-4790-8E60-1F59EE8F8FEF}"/>
              </a:ext>
            </a:extLst>
          </p:cNvPr>
          <p:cNvSpPr>
            <a:spLocks noGrp="1"/>
          </p:cNvSpPr>
          <p:nvPr>
            <p:ph type="title"/>
          </p:nvPr>
        </p:nvSpPr>
        <p:spPr/>
        <p:txBody>
          <a:bodyPr/>
          <a:lstStyle/>
          <a:p>
            <a:r>
              <a:rPr lang="en-US"/>
              <a:t>Instagram Posts Table | sothysmalaysia - 6 of 17</a:t>
            </a:r>
          </a:p>
        </p:txBody>
      </p:sp>
      <p:graphicFrame>
        <p:nvGraphicFramePr>
          <p:cNvPr id="5" name="Table Placeholder 4">
            <a:extLst>
              <a:ext uri="{FF2B5EF4-FFF2-40B4-BE49-F238E27FC236}">
                <a16:creationId xmlns:a16="http://schemas.microsoft.com/office/drawing/2014/main" id="{4703DF7C-C686-4A87-9485-86A48CB172A3}"/>
              </a:ext>
            </a:extLst>
          </p:cNvPr>
          <p:cNvGraphicFramePr>
            <a:graphicFrameLocks noGrp="1"/>
          </p:cNvGraphicFramePr>
          <p:nvPr>
            <p:ph type="tbl" sz="quarter" idx="13"/>
            <p:extLst>
              <p:ext uri="{D42A27DB-BD31-4B8C-83A1-F6EECF244321}">
                <p14:modId xmlns:p14="http://schemas.microsoft.com/office/powerpoint/2010/main" val="3824577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41315204"/>
                    </a:ext>
                  </a:extLst>
                </a:gridCol>
                <a:gridCol w="1810512">
                  <a:extLst>
                    <a:ext uri="{9D8B030D-6E8A-4147-A177-3AD203B41FA5}">
                      <a16:colId xmlns:a16="http://schemas.microsoft.com/office/drawing/2014/main" val="2374903676"/>
                    </a:ext>
                  </a:extLst>
                </a:gridCol>
                <a:gridCol w="822960">
                  <a:extLst>
                    <a:ext uri="{9D8B030D-6E8A-4147-A177-3AD203B41FA5}">
                      <a16:colId xmlns:a16="http://schemas.microsoft.com/office/drawing/2014/main" val="3000092448"/>
                    </a:ext>
                  </a:extLst>
                </a:gridCol>
                <a:gridCol w="822960">
                  <a:extLst>
                    <a:ext uri="{9D8B030D-6E8A-4147-A177-3AD203B41FA5}">
                      <a16:colId xmlns:a16="http://schemas.microsoft.com/office/drawing/2014/main" val="1726526978"/>
                    </a:ext>
                  </a:extLst>
                </a:gridCol>
                <a:gridCol w="822960">
                  <a:extLst>
                    <a:ext uri="{9D8B030D-6E8A-4147-A177-3AD203B41FA5}">
                      <a16:colId xmlns:a16="http://schemas.microsoft.com/office/drawing/2014/main" val="1112316410"/>
                    </a:ext>
                  </a:extLst>
                </a:gridCol>
                <a:gridCol w="822960">
                  <a:extLst>
                    <a:ext uri="{9D8B030D-6E8A-4147-A177-3AD203B41FA5}">
                      <a16:colId xmlns:a16="http://schemas.microsoft.com/office/drawing/2014/main" val="3958715017"/>
                    </a:ext>
                  </a:extLst>
                </a:gridCol>
                <a:gridCol w="822960">
                  <a:extLst>
                    <a:ext uri="{9D8B030D-6E8A-4147-A177-3AD203B41FA5}">
                      <a16:colId xmlns:a16="http://schemas.microsoft.com/office/drawing/2014/main" val="1984776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055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- 2020-05-19 10:00:36</a:t>
                      </a:r>
                      <a:r>
                        <a:rPr kumimoji="0" lang="en-US" sz="1000" b="0" i="0" u="none" strike="noStrike" kern="1200" cap="none" spc="0" normalizeH="0" baseline="0" noProof="0">
                          <a:ln>
                            <a:noFill/>
                          </a:ln>
                          <a:solidFill>
                            <a:prstClr val="black"/>
                          </a:solidFill>
                          <a:effectLst/>
                          <a:uLnTx/>
                          <a:uFillTx/>
                          <a:latin typeface="+mn-lt"/>
                          <a:ea typeface="+mn-ea"/>
                          <a:cs typeface="+mn-cs"/>
                        </a:rPr>
                        <a:t>
 Good skincare starts with cleansing. Our Morning Cleanser helps to gently remove the impurities produced every day by the skin. ⁠
⁠
Contains Chamomile extract to soothe and Sweet almond oil extract to soften the skin. ⁠
⁠
Apply in the morning to damp skin. Emulsify with water then rinse thoroughly. Can also be used in the evening.⁠
⁠
Find out more from sothys.com.my⁠
⁠
#sothysmalaysia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https://www.instagram.com/p/CAWhXhLAvqP/media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20:12:25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40496538"/>
                  </a:ext>
                </a:extLst>
              </a:tr>
            </a:tbl>
          </a:graphicData>
        </a:graphic>
      </p:graphicFrame>
      <p:sp>
        <p:nvSpPr>
          <p:cNvPr id="4" name="Text Placeholder 3">
            <a:extLst>
              <a:ext uri="{FF2B5EF4-FFF2-40B4-BE49-F238E27FC236}">
                <a16:creationId xmlns:a16="http://schemas.microsoft.com/office/drawing/2014/main" id="{7CEB3A94-B865-4FA0-92A2-65FA8232510F}"/>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485420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DA66A-7BEE-4033-86F6-F46512FE0CDB}"/>
              </a:ext>
            </a:extLst>
          </p:cNvPr>
          <p:cNvSpPr>
            <a:spLocks noGrp="1"/>
          </p:cNvSpPr>
          <p:nvPr>
            <p:ph type="title"/>
          </p:nvPr>
        </p:nvSpPr>
        <p:spPr/>
        <p:txBody>
          <a:bodyPr/>
          <a:lstStyle/>
          <a:p>
            <a:r>
              <a:rPr lang="en-US"/>
              <a:t>Instagram Posts Table | sothysmalaysia - 7 of 17</a:t>
            </a:r>
          </a:p>
        </p:txBody>
      </p:sp>
      <p:graphicFrame>
        <p:nvGraphicFramePr>
          <p:cNvPr id="5" name="Table Placeholder 4">
            <a:extLst>
              <a:ext uri="{FF2B5EF4-FFF2-40B4-BE49-F238E27FC236}">
                <a16:creationId xmlns:a16="http://schemas.microsoft.com/office/drawing/2014/main" id="{F8F55017-5464-46E4-925F-8934FE0BBD87}"/>
              </a:ext>
            </a:extLst>
          </p:cNvPr>
          <p:cNvGraphicFramePr>
            <a:graphicFrameLocks noGrp="1"/>
          </p:cNvGraphicFramePr>
          <p:nvPr>
            <p:ph type="tbl" sz="quarter" idx="13"/>
            <p:extLst>
              <p:ext uri="{D42A27DB-BD31-4B8C-83A1-F6EECF244321}">
                <p14:modId xmlns:p14="http://schemas.microsoft.com/office/powerpoint/2010/main" val="3342660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88789068"/>
                    </a:ext>
                  </a:extLst>
                </a:gridCol>
                <a:gridCol w="1810512">
                  <a:extLst>
                    <a:ext uri="{9D8B030D-6E8A-4147-A177-3AD203B41FA5}">
                      <a16:colId xmlns:a16="http://schemas.microsoft.com/office/drawing/2014/main" val="2014883968"/>
                    </a:ext>
                  </a:extLst>
                </a:gridCol>
                <a:gridCol w="822960">
                  <a:extLst>
                    <a:ext uri="{9D8B030D-6E8A-4147-A177-3AD203B41FA5}">
                      <a16:colId xmlns:a16="http://schemas.microsoft.com/office/drawing/2014/main" val="4098907550"/>
                    </a:ext>
                  </a:extLst>
                </a:gridCol>
                <a:gridCol w="822960">
                  <a:extLst>
                    <a:ext uri="{9D8B030D-6E8A-4147-A177-3AD203B41FA5}">
                      <a16:colId xmlns:a16="http://schemas.microsoft.com/office/drawing/2014/main" val="2680813258"/>
                    </a:ext>
                  </a:extLst>
                </a:gridCol>
                <a:gridCol w="822960">
                  <a:extLst>
                    <a:ext uri="{9D8B030D-6E8A-4147-A177-3AD203B41FA5}">
                      <a16:colId xmlns:a16="http://schemas.microsoft.com/office/drawing/2014/main" val="2115135797"/>
                    </a:ext>
                  </a:extLst>
                </a:gridCol>
                <a:gridCol w="822960">
                  <a:extLst>
                    <a:ext uri="{9D8B030D-6E8A-4147-A177-3AD203B41FA5}">
                      <a16:colId xmlns:a16="http://schemas.microsoft.com/office/drawing/2014/main" val="68449833"/>
                    </a:ext>
                  </a:extLst>
                </a:gridCol>
                <a:gridCol w="822960">
                  <a:extLst>
                    <a:ext uri="{9D8B030D-6E8A-4147-A177-3AD203B41FA5}">
                      <a16:colId xmlns:a16="http://schemas.microsoft.com/office/drawing/2014/main" val="830824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33664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- 2020-05-14 12:05:27</a:t>
                      </a:r>
                      <a:r>
                        <a:rPr kumimoji="0" lang="en-US" sz="1000" b="0" i="0" u="none" strike="noStrike" kern="1200" cap="none" spc="0" normalizeH="0" baseline="0" noProof="0">
                          <a:ln>
                            <a:noFill/>
                          </a:ln>
                          <a:solidFill>
                            <a:prstClr val="black"/>
                          </a:solidFill>
                          <a:effectLst/>
                          <a:uLnTx/>
                          <a:uFillTx/>
                          <a:latin typeface="+mn-lt"/>
                          <a:ea typeface="+mn-ea"/>
                          <a:cs typeface="+mn-cs"/>
                        </a:rPr>
                        <a:t>
 Raya is coming soon and we want you to treat your skin right for Raya and forever! ⁠
⁠
Complement your Raya outfit with our Secrets® De Sothys La Creme Coffret Set or the Anti-Wrinkle Coffret Set that’ll set to WOW your loved ones. ⁠
⁠
Visit our website now to learn more: https://sothys.com.my/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https://www.instagram.com/p/CAJ3sXtjJ1c/media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20:12:25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09902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- 2020-05-14 12:02:31</a:t>
                      </a:r>
                      <a:r>
                        <a:rPr kumimoji="0" lang="en-US" sz="1000" b="0" i="0" u="none" strike="noStrike" kern="1200" cap="none" spc="0" normalizeH="0" baseline="0" noProof="0">
                          <a:ln>
                            <a:noFill/>
                          </a:ln>
                          <a:solidFill>
                            <a:prstClr val="black"/>
                          </a:solidFill>
                          <a:effectLst/>
                          <a:uLnTx/>
                          <a:uFillTx/>
                          <a:latin typeface="+mn-lt"/>
                          <a:ea typeface="+mn-ea"/>
                          <a:cs typeface="+mn-cs"/>
                        </a:rPr>
                        <a:t>
 Raya is coming soon and we want you to treat your skin right for Raya and forever! ⁠
⁠
Complement your Raya outfit with our Secrets® De Sothys La Creme Coffret Set or the Anti-Wrinkle Coffret Set that’ll set to WOW your loved ones. ⁠
⁠
Visit our website now to learn more: https://sothys.com.my/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https://www.instagram.com/p/CAJ20gTq2kA/media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20:12:25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67819099"/>
                  </a:ext>
                </a:extLst>
              </a:tr>
            </a:tbl>
          </a:graphicData>
        </a:graphic>
      </p:graphicFrame>
      <p:sp>
        <p:nvSpPr>
          <p:cNvPr id="4" name="Text Placeholder 3">
            <a:extLst>
              <a:ext uri="{FF2B5EF4-FFF2-40B4-BE49-F238E27FC236}">
                <a16:creationId xmlns:a16="http://schemas.microsoft.com/office/drawing/2014/main" id="{E002BD72-C38A-42A5-8B41-7B3DFE728095}"/>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4116998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666EB-8D14-4E75-B058-2E89E0FC8F46}"/>
              </a:ext>
            </a:extLst>
          </p:cNvPr>
          <p:cNvSpPr>
            <a:spLocks noGrp="1"/>
          </p:cNvSpPr>
          <p:nvPr>
            <p:ph type="title"/>
          </p:nvPr>
        </p:nvSpPr>
        <p:spPr/>
        <p:txBody>
          <a:bodyPr/>
          <a:lstStyle/>
          <a:p>
            <a:r>
              <a:rPr lang="en-US"/>
              <a:t>Instagram Posts Table | sothysmalaysia - 8 of 17</a:t>
            </a:r>
          </a:p>
        </p:txBody>
      </p:sp>
      <p:graphicFrame>
        <p:nvGraphicFramePr>
          <p:cNvPr id="5" name="Table Placeholder 4">
            <a:extLst>
              <a:ext uri="{FF2B5EF4-FFF2-40B4-BE49-F238E27FC236}">
                <a16:creationId xmlns:a16="http://schemas.microsoft.com/office/drawing/2014/main" id="{6F90D33F-55C2-48F7-8362-875871E67ECC}"/>
              </a:ext>
            </a:extLst>
          </p:cNvPr>
          <p:cNvGraphicFramePr>
            <a:graphicFrameLocks noGrp="1"/>
          </p:cNvGraphicFramePr>
          <p:nvPr>
            <p:ph type="tbl" sz="quarter" idx="13"/>
            <p:extLst>
              <p:ext uri="{D42A27DB-BD31-4B8C-83A1-F6EECF244321}">
                <p14:modId xmlns:p14="http://schemas.microsoft.com/office/powerpoint/2010/main" val="3692913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18250301"/>
                    </a:ext>
                  </a:extLst>
                </a:gridCol>
                <a:gridCol w="1810512">
                  <a:extLst>
                    <a:ext uri="{9D8B030D-6E8A-4147-A177-3AD203B41FA5}">
                      <a16:colId xmlns:a16="http://schemas.microsoft.com/office/drawing/2014/main" val="1598187378"/>
                    </a:ext>
                  </a:extLst>
                </a:gridCol>
                <a:gridCol w="822960">
                  <a:extLst>
                    <a:ext uri="{9D8B030D-6E8A-4147-A177-3AD203B41FA5}">
                      <a16:colId xmlns:a16="http://schemas.microsoft.com/office/drawing/2014/main" val="2737832487"/>
                    </a:ext>
                  </a:extLst>
                </a:gridCol>
                <a:gridCol w="822960">
                  <a:extLst>
                    <a:ext uri="{9D8B030D-6E8A-4147-A177-3AD203B41FA5}">
                      <a16:colId xmlns:a16="http://schemas.microsoft.com/office/drawing/2014/main" val="4291672629"/>
                    </a:ext>
                  </a:extLst>
                </a:gridCol>
                <a:gridCol w="822960">
                  <a:extLst>
                    <a:ext uri="{9D8B030D-6E8A-4147-A177-3AD203B41FA5}">
                      <a16:colId xmlns:a16="http://schemas.microsoft.com/office/drawing/2014/main" val="351773455"/>
                    </a:ext>
                  </a:extLst>
                </a:gridCol>
                <a:gridCol w="822960">
                  <a:extLst>
                    <a:ext uri="{9D8B030D-6E8A-4147-A177-3AD203B41FA5}">
                      <a16:colId xmlns:a16="http://schemas.microsoft.com/office/drawing/2014/main" val="1779355959"/>
                    </a:ext>
                  </a:extLst>
                </a:gridCol>
                <a:gridCol w="822960">
                  <a:extLst>
                    <a:ext uri="{9D8B030D-6E8A-4147-A177-3AD203B41FA5}">
                      <a16:colId xmlns:a16="http://schemas.microsoft.com/office/drawing/2014/main" val="590116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99535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- 2020-05-14 11:56:37</a:t>
                      </a:r>
                      <a:r>
                        <a:rPr kumimoji="0" lang="en-US" sz="1000" b="0" i="0" u="none" strike="noStrike" kern="1200" cap="none" spc="0" normalizeH="0" baseline="0" noProof="0">
                          <a:ln>
                            <a:noFill/>
                          </a:ln>
                          <a:solidFill>
                            <a:prstClr val="black"/>
                          </a:solidFill>
                          <a:effectLst/>
                          <a:uLnTx/>
                          <a:uFillTx/>
                          <a:latin typeface="+mn-lt"/>
                          <a:ea typeface="+mn-ea"/>
                          <a:cs typeface="+mn-cs"/>
                        </a:rPr>
                        <a:t>
 Raya is coming soon and we want you to treat your skin right for Raya and forever! ⁠
⁠
Complement your Raya outfit with our Secrets® De Sothys La Creme Coffret Set or the Anti-Wrinkle Coffret Set that’ll set to WOW your loved ones. ⁠
⁠
Visit our website now to learn more: https://sothys.com.my/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https://www.instagram.com/p/CAJ2rm6ogUH/media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20:12:25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27761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- 2020-05-13 10:03:15</a:t>
                      </a:r>
                      <a:r>
                        <a:rPr kumimoji="0" lang="en-US" sz="1000" b="0" i="0" u="none" strike="noStrike" kern="1200" cap="none" spc="0" normalizeH="0" baseline="0" noProof="0">
                          <a:ln>
                            <a:noFill/>
                          </a:ln>
                          <a:solidFill>
                            <a:prstClr val="black"/>
                          </a:solidFill>
                          <a:effectLst/>
                          <a:uLnTx/>
                          <a:uFillTx/>
                          <a:latin typeface="+mn-lt"/>
                          <a:ea typeface="+mn-ea"/>
                          <a:cs typeface="+mn-cs"/>
                        </a:rPr>
                        <a:t>
 Sothys Desquacream is enough to overcome the fatigue of daily life and revitalize your skin.⁠
⁠
Visit www.sothys.com.my to find out more⁠
⁠
#sothysmalaysia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https://www.instagram.com/p/CAHE6hmI8DQ/media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20:12:25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45255224"/>
                  </a:ext>
                </a:extLst>
              </a:tr>
            </a:tbl>
          </a:graphicData>
        </a:graphic>
      </p:graphicFrame>
      <p:sp>
        <p:nvSpPr>
          <p:cNvPr id="4" name="Text Placeholder 3">
            <a:extLst>
              <a:ext uri="{FF2B5EF4-FFF2-40B4-BE49-F238E27FC236}">
                <a16:creationId xmlns:a16="http://schemas.microsoft.com/office/drawing/2014/main" id="{E4B82224-47F9-4D92-AB59-320413D20D48}"/>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8889711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CEA61-6B57-417E-99CA-7A13FBE02A56}"/>
              </a:ext>
            </a:extLst>
          </p:cNvPr>
          <p:cNvSpPr>
            <a:spLocks noGrp="1"/>
          </p:cNvSpPr>
          <p:nvPr>
            <p:ph type="title"/>
          </p:nvPr>
        </p:nvSpPr>
        <p:spPr/>
        <p:txBody>
          <a:bodyPr/>
          <a:lstStyle/>
          <a:p>
            <a:r>
              <a:rPr lang="en-US"/>
              <a:t>Instagram Posts Table | sothysmalaysia - 9 of 17</a:t>
            </a:r>
          </a:p>
        </p:txBody>
      </p:sp>
      <p:graphicFrame>
        <p:nvGraphicFramePr>
          <p:cNvPr id="5" name="Table Placeholder 4">
            <a:extLst>
              <a:ext uri="{FF2B5EF4-FFF2-40B4-BE49-F238E27FC236}">
                <a16:creationId xmlns:a16="http://schemas.microsoft.com/office/drawing/2014/main" id="{41D524B4-58DF-4C7C-BE63-670258B5FA1E}"/>
              </a:ext>
            </a:extLst>
          </p:cNvPr>
          <p:cNvGraphicFramePr>
            <a:graphicFrameLocks noGrp="1"/>
          </p:cNvGraphicFramePr>
          <p:nvPr>
            <p:ph type="tbl" sz="quarter" idx="13"/>
            <p:extLst>
              <p:ext uri="{D42A27DB-BD31-4B8C-83A1-F6EECF244321}">
                <p14:modId xmlns:p14="http://schemas.microsoft.com/office/powerpoint/2010/main" val="3987194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06288237"/>
                    </a:ext>
                  </a:extLst>
                </a:gridCol>
                <a:gridCol w="1810512">
                  <a:extLst>
                    <a:ext uri="{9D8B030D-6E8A-4147-A177-3AD203B41FA5}">
                      <a16:colId xmlns:a16="http://schemas.microsoft.com/office/drawing/2014/main" val="2433430042"/>
                    </a:ext>
                  </a:extLst>
                </a:gridCol>
                <a:gridCol w="822960">
                  <a:extLst>
                    <a:ext uri="{9D8B030D-6E8A-4147-A177-3AD203B41FA5}">
                      <a16:colId xmlns:a16="http://schemas.microsoft.com/office/drawing/2014/main" val="2304465684"/>
                    </a:ext>
                  </a:extLst>
                </a:gridCol>
                <a:gridCol w="822960">
                  <a:extLst>
                    <a:ext uri="{9D8B030D-6E8A-4147-A177-3AD203B41FA5}">
                      <a16:colId xmlns:a16="http://schemas.microsoft.com/office/drawing/2014/main" val="1753018666"/>
                    </a:ext>
                  </a:extLst>
                </a:gridCol>
                <a:gridCol w="822960">
                  <a:extLst>
                    <a:ext uri="{9D8B030D-6E8A-4147-A177-3AD203B41FA5}">
                      <a16:colId xmlns:a16="http://schemas.microsoft.com/office/drawing/2014/main" val="1008841801"/>
                    </a:ext>
                  </a:extLst>
                </a:gridCol>
                <a:gridCol w="822960">
                  <a:extLst>
                    <a:ext uri="{9D8B030D-6E8A-4147-A177-3AD203B41FA5}">
                      <a16:colId xmlns:a16="http://schemas.microsoft.com/office/drawing/2014/main" val="3886051288"/>
                    </a:ext>
                  </a:extLst>
                </a:gridCol>
                <a:gridCol w="822960">
                  <a:extLst>
                    <a:ext uri="{9D8B030D-6E8A-4147-A177-3AD203B41FA5}">
                      <a16:colId xmlns:a16="http://schemas.microsoft.com/office/drawing/2014/main" val="3040018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0500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- 2020-05-13 10:00:30</a:t>
                      </a:r>
                      <a:r>
                        <a:rPr kumimoji="0" lang="en-US" sz="1000" b="0" i="0" u="none" strike="noStrike" kern="1200" cap="none" spc="0" normalizeH="0" baseline="0" noProof="0">
                          <a:ln>
                            <a:noFill/>
                          </a:ln>
                          <a:solidFill>
                            <a:prstClr val="black"/>
                          </a:solidFill>
                          <a:effectLst/>
                          <a:uLnTx/>
                          <a:uFillTx/>
                          <a:latin typeface="+mn-lt"/>
                          <a:ea typeface="+mn-ea"/>
                          <a:cs typeface="+mn-cs"/>
                        </a:rPr>
                        <a:t>
 Sothys Desquacream is enough to overcome the fatigue of daily life and revitalize your skin.⁠
⁠
Visit www.sothys.com.my to find out more⁠
⁠
#sothysmalaysia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https://www.instagram.com/p/CAHEl2JlMvw/media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20:12:25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49168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- 2020-05-12 10:00:35</a:t>
                      </a:r>
                      <a:r>
                        <a:rPr kumimoji="0" lang="en-US" sz="1000" b="0" i="0" u="none" strike="noStrike" kern="1200" cap="none" spc="0" normalizeH="0" baseline="0" noProof="0">
                          <a:ln>
                            <a:noFill/>
                          </a:ln>
                          <a:solidFill>
                            <a:prstClr val="black"/>
                          </a:solidFill>
                          <a:effectLst/>
                          <a:uLnTx/>
                          <a:uFillTx/>
                          <a:latin typeface="+mn-lt"/>
                          <a:ea typeface="+mn-ea"/>
                          <a:cs typeface="+mn-cs"/>
                        </a:rPr>
                        <a:t>
 Sothys homecare selections, every product is formulated for a specific purpose and skin type. Accurate advice from your Sothys Professional will ensure you have an effective daily routine. 📷euniceeunny ⁠
⁠
Visit www.sothys.com.my⁠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https://www.instagram.com/p/CAEfzQhgvGt/media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20:12:25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91144943"/>
                  </a:ext>
                </a:extLst>
              </a:tr>
            </a:tbl>
          </a:graphicData>
        </a:graphic>
      </p:graphicFrame>
      <p:sp>
        <p:nvSpPr>
          <p:cNvPr id="4" name="Text Placeholder 3">
            <a:extLst>
              <a:ext uri="{FF2B5EF4-FFF2-40B4-BE49-F238E27FC236}">
                <a16:creationId xmlns:a16="http://schemas.microsoft.com/office/drawing/2014/main" id="{FAAADDA9-57E6-4487-988D-8B49E9044E01}"/>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481272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F6D3D-D5C2-4290-AE6B-9C68A16F72FB}"/>
              </a:ext>
            </a:extLst>
          </p:cNvPr>
          <p:cNvSpPr>
            <a:spLocks noGrp="1"/>
          </p:cNvSpPr>
          <p:nvPr>
            <p:ph type="title"/>
          </p:nvPr>
        </p:nvSpPr>
        <p:spPr/>
        <p:txBody>
          <a:bodyPr/>
          <a:lstStyle/>
          <a:p>
            <a:r>
              <a:rPr lang="en-US"/>
              <a:t>Instagram Posts Table | sothysmalaysia - 10 of 17</a:t>
            </a:r>
          </a:p>
        </p:txBody>
      </p:sp>
      <p:graphicFrame>
        <p:nvGraphicFramePr>
          <p:cNvPr id="5" name="Table Placeholder 4">
            <a:extLst>
              <a:ext uri="{FF2B5EF4-FFF2-40B4-BE49-F238E27FC236}">
                <a16:creationId xmlns:a16="http://schemas.microsoft.com/office/drawing/2014/main" id="{79A8450F-8A4B-4D1E-8912-DBCD57F3E34D}"/>
              </a:ext>
            </a:extLst>
          </p:cNvPr>
          <p:cNvGraphicFramePr>
            <a:graphicFrameLocks noGrp="1"/>
          </p:cNvGraphicFramePr>
          <p:nvPr>
            <p:ph type="tbl" sz="quarter" idx="13"/>
            <p:extLst>
              <p:ext uri="{D42A27DB-BD31-4B8C-83A1-F6EECF244321}">
                <p14:modId xmlns:p14="http://schemas.microsoft.com/office/powerpoint/2010/main" val="2548060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11022788"/>
                    </a:ext>
                  </a:extLst>
                </a:gridCol>
                <a:gridCol w="1810512">
                  <a:extLst>
                    <a:ext uri="{9D8B030D-6E8A-4147-A177-3AD203B41FA5}">
                      <a16:colId xmlns:a16="http://schemas.microsoft.com/office/drawing/2014/main" val="2238954821"/>
                    </a:ext>
                  </a:extLst>
                </a:gridCol>
                <a:gridCol w="822960">
                  <a:extLst>
                    <a:ext uri="{9D8B030D-6E8A-4147-A177-3AD203B41FA5}">
                      <a16:colId xmlns:a16="http://schemas.microsoft.com/office/drawing/2014/main" val="3138611653"/>
                    </a:ext>
                  </a:extLst>
                </a:gridCol>
                <a:gridCol w="822960">
                  <a:extLst>
                    <a:ext uri="{9D8B030D-6E8A-4147-A177-3AD203B41FA5}">
                      <a16:colId xmlns:a16="http://schemas.microsoft.com/office/drawing/2014/main" val="1921133034"/>
                    </a:ext>
                  </a:extLst>
                </a:gridCol>
                <a:gridCol w="822960">
                  <a:extLst>
                    <a:ext uri="{9D8B030D-6E8A-4147-A177-3AD203B41FA5}">
                      <a16:colId xmlns:a16="http://schemas.microsoft.com/office/drawing/2014/main" val="2887857944"/>
                    </a:ext>
                  </a:extLst>
                </a:gridCol>
                <a:gridCol w="822960">
                  <a:extLst>
                    <a:ext uri="{9D8B030D-6E8A-4147-A177-3AD203B41FA5}">
                      <a16:colId xmlns:a16="http://schemas.microsoft.com/office/drawing/2014/main" val="3405791332"/>
                    </a:ext>
                  </a:extLst>
                </a:gridCol>
                <a:gridCol w="822960">
                  <a:extLst>
                    <a:ext uri="{9D8B030D-6E8A-4147-A177-3AD203B41FA5}">
                      <a16:colId xmlns:a16="http://schemas.microsoft.com/office/drawing/2014/main" val="2583912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1418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- 2020-05-11 15:10:44</a:t>
                      </a:r>
                      <a:r>
                        <a:rPr kumimoji="0" lang="en-US" sz="1000" b="0" i="0" u="none" strike="noStrike" kern="1200" cap="none" spc="0" normalizeH="0" baseline="0" noProof="0">
                          <a:ln>
                            <a:noFill/>
                          </a:ln>
                          <a:solidFill>
                            <a:prstClr val="black"/>
                          </a:solidFill>
                          <a:effectLst/>
                          <a:uLnTx/>
                          <a:uFillTx/>
                          <a:latin typeface="+mn-lt"/>
                          <a:ea typeface="+mn-ea"/>
                          <a:cs typeface="+mn-cs"/>
                        </a:rPr>
                        <a:t>
 SOTHYS Malaysia ingin mengucapkan Salam Ramadhan kepada semua yang menyambut dengan orang tersayang!⁠ ⁠
SOTHYS Malaysia would like to wish Salam Ramadhan to everyone who celebrates this festive moment with your loved 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https://www.instagram.com/p/CACefedAbeZ/media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20:12:25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95520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- 2020-05-11 15:09:07</a:t>
                      </a:r>
                      <a:r>
                        <a:rPr kumimoji="0" lang="en-US" sz="1000" b="0" i="0" u="none" strike="noStrike" kern="1200" cap="none" spc="0" normalizeH="0" baseline="0" noProof="0">
                          <a:ln>
                            <a:noFill/>
                          </a:ln>
                          <a:solidFill>
                            <a:prstClr val="black"/>
                          </a:solidFill>
                          <a:effectLst/>
                          <a:uLnTx/>
                          <a:uFillTx/>
                          <a:latin typeface="+mn-lt"/>
                          <a:ea typeface="+mn-ea"/>
                          <a:cs typeface="+mn-cs"/>
                        </a:rPr>
                        <a:t>
 SOTHYS Malaysia ingin mengucapkan Salam Ramadhan kepada semua yang menyambut bersama dengan tersayang!⁠ ⁠
SOTHYS Malaysia would like to wish Salam Ramadhan to everyone who celebrates this festive moment with your loved ones!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https://www.instagram.com/p/CACdxI4Hh0p/media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20:12:25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40250461"/>
                  </a:ext>
                </a:extLst>
              </a:tr>
            </a:tbl>
          </a:graphicData>
        </a:graphic>
      </p:graphicFrame>
      <p:sp>
        <p:nvSpPr>
          <p:cNvPr id="4" name="Text Placeholder 3">
            <a:extLst>
              <a:ext uri="{FF2B5EF4-FFF2-40B4-BE49-F238E27FC236}">
                <a16:creationId xmlns:a16="http://schemas.microsoft.com/office/drawing/2014/main" id="{B09F999A-5749-4E6A-B0AF-27AF0C025D7D}"/>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0610348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80C0B-61AA-4CF7-92EA-18A03CDD8BDD}"/>
              </a:ext>
            </a:extLst>
          </p:cNvPr>
          <p:cNvSpPr>
            <a:spLocks noGrp="1"/>
          </p:cNvSpPr>
          <p:nvPr>
            <p:ph type="title"/>
          </p:nvPr>
        </p:nvSpPr>
        <p:spPr/>
        <p:txBody>
          <a:bodyPr/>
          <a:lstStyle/>
          <a:p>
            <a:r>
              <a:rPr lang="en-US"/>
              <a:t>Instagram Posts Table | sothysmalaysia - 11 of 17</a:t>
            </a:r>
          </a:p>
        </p:txBody>
      </p:sp>
      <p:graphicFrame>
        <p:nvGraphicFramePr>
          <p:cNvPr id="5" name="Table Placeholder 4">
            <a:extLst>
              <a:ext uri="{FF2B5EF4-FFF2-40B4-BE49-F238E27FC236}">
                <a16:creationId xmlns:a16="http://schemas.microsoft.com/office/drawing/2014/main" id="{6D5A77B2-8FDF-4F5B-A678-1026057610E4}"/>
              </a:ext>
            </a:extLst>
          </p:cNvPr>
          <p:cNvGraphicFramePr>
            <a:graphicFrameLocks noGrp="1"/>
          </p:cNvGraphicFramePr>
          <p:nvPr>
            <p:ph type="tbl" sz="quarter" idx="13"/>
            <p:extLst>
              <p:ext uri="{D42A27DB-BD31-4B8C-83A1-F6EECF244321}">
                <p14:modId xmlns:p14="http://schemas.microsoft.com/office/powerpoint/2010/main" val="2835432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52205116"/>
                    </a:ext>
                  </a:extLst>
                </a:gridCol>
                <a:gridCol w="1810512">
                  <a:extLst>
                    <a:ext uri="{9D8B030D-6E8A-4147-A177-3AD203B41FA5}">
                      <a16:colId xmlns:a16="http://schemas.microsoft.com/office/drawing/2014/main" val="3656826092"/>
                    </a:ext>
                  </a:extLst>
                </a:gridCol>
                <a:gridCol w="822960">
                  <a:extLst>
                    <a:ext uri="{9D8B030D-6E8A-4147-A177-3AD203B41FA5}">
                      <a16:colId xmlns:a16="http://schemas.microsoft.com/office/drawing/2014/main" val="4053817061"/>
                    </a:ext>
                  </a:extLst>
                </a:gridCol>
                <a:gridCol w="822960">
                  <a:extLst>
                    <a:ext uri="{9D8B030D-6E8A-4147-A177-3AD203B41FA5}">
                      <a16:colId xmlns:a16="http://schemas.microsoft.com/office/drawing/2014/main" val="288116135"/>
                    </a:ext>
                  </a:extLst>
                </a:gridCol>
                <a:gridCol w="822960">
                  <a:extLst>
                    <a:ext uri="{9D8B030D-6E8A-4147-A177-3AD203B41FA5}">
                      <a16:colId xmlns:a16="http://schemas.microsoft.com/office/drawing/2014/main" val="3417845933"/>
                    </a:ext>
                  </a:extLst>
                </a:gridCol>
                <a:gridCol w="822960">
                  <a:extLst>
                    <a:ext uri="{9D8B030D-6E8A-4147-A177-3AD203B41FA5}">
                      <a16:colId xmlns:a16="http://schemas.microsoft.com/office/drawing/2014/main" val="363384370"/>
                    </a:ext>
                  </a:extLst>
                </a:gridCol>
                <a:gridCol w="822960">
                  <a:extLst>
                    <a:ext uri="{9D8B030D-6E8A-4147-A177-3AD203B41FA5}">
                      <a16:colId xmlns:a16="http://schemas.microsoft.com/office/drawing/2014/main" val="3616489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2177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- 2020-05-11 15:02:47</a:t>
                      </a:r>
                      <a:r>
                        <a:rPr kumimoji="0" lang="en-US" sz="1000" b="0" i="0" u="none" strike="noStrike" kern="1200" cap="none" spc="0" normalizeH="0" baseline="0" noProof="0">
                          <a:ln>
                            <a:noFill/>
                          </a:ln>
                          <a:solidFill>
                            <a:prstClr val="black"/>
                          </a:solidFill>
                          <a:effectLst/>
                          <a:uLnTx/>
                          <a:uFillTx/>
                          <a:latin typeface="+mn-lt"/>
                          <a:ea typeface="+mn-ea"/>
                          <a:cs typeface="+mn-cs"/>
                        </a:rPr>
                        <a:t>
 SOTHYS Malaysia ingin mengucapkan Salam Ramadhan kepada semua yang menyambut dengan orang tersayang!⁠ ⁠
SOTHYS Malaysia would like to wish Salam Ramadhan to everyone who celebrates this festive moment with your loved ones!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https://www.instagram.com/p/CACdmuOgoUr/media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20:12:25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7605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- 2020-05-10 10:24:05</a:t>
                      </a:r>
                      <a:r>
                        <a:rPr kumimoji="0" lang="en-US" sz="1000" b="0" i="0" u="none" strike="noStrike" kern="1200" cap="none" spc="0" normalizeH="0" baseline="0" noProof="0">
                          <a:ln>
                            <a:noFill/>
                          </a:ln>
                          <a:solidFill>
                            <a:prstClr val="black"/>
                          </a:solidFill>
                          <a:effectLst/>
                          <a:uLnTx/>
                          <a:uFillTx/>
                          <a:latin typeface="+mn-lt"/>
                          <a:ea typeface="+mn-ea"/>
                          <a:cs typeface="+mn-cs"/>
                        </a:rPr>
                        <a:t>
 Happy Mother's Day from all of us at SOTHYS Malaysia! 
#sothysmalaysia #mothersday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https://www.instagram.com/p/B__Y7mCpvf8/media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20:12:25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81811968"/>
                  </a:ext>
                </a:extLst>
              </a:tr>
            </a:tbl>
          </a:graphicData>
        </a:graphic>
      </p:graphicFrame>
      <p:sp>
        <p:nvSpPr>
          <p:cNvPr id="4" name="Text Placeholder 3">
            <a:extLst>
              <a:ext uri="{FF2B5EF4-FFF2-40B4-BE49-F238E27FC236}">
                <a16:creationId xmlns:a16="http://schemas.microsoft.com/office/drawing/2014/main" id="{B178AEF8-29C1-49EC-8BE2-7AFEE693FCCE}"/>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0746882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0633B-F63A-4AF8-A9AA-7DAAD68FA3A8}"/>
              </a:ext>
            </a:extLst>
          </p:cNvPr>
          <p:cNvSpPr>
            <a:spLocks noGrp="1"/>
          </p:cNvSpPr>
          <p:nvPr>
            <p:ph type="title"/>
          </p:nvPr>
        </p:nvSpPr>
        <p:spPr/>
        <p:txBody>
          <a:bodyPr/>
          <a:lstStyle/>
          <a:p>
            <a:r>
              <a:rPr lang="en-US"/>
              <a:t>Instagram Posts Table | sothysmalaysia - 12 of 17</a:t>
            </a:r>
          </a:p>
        </p:txBody>
      </p:sp>
      <p:graphicFrame>
        <p:nvGraphicFramePr>
          <p:cNvPr id="5" name="Table Placeholder 4">
            <a:extLst>
              <a:ext uri="{FF2B5EF4-FFF2-40B4-BE49-F238E27FC236}">
                <a16:creationId xmlns:a16="http://schemas.microsoft.com/office/drawing/2014/main" id="{3B62A3F7-D96C-4F9D-894D-F58DFF5EC2F8}"/>
              </a:ext>
            </a:extLst>
          </p:cNvPr>
          <p:cNvGraphicFramePr>
            <a:graphicFrameLocks noGrp="1"/>
          </p:cNvGraphicFramePr>
          <p:nvPr>
            <p:ph type="tbl" sz="quarter" idx="13"/>
            <p:extLst>
              <p:ext uri="{D42A27DB-BD31-4B8C-83A1-F6EECF244321}">
                <p14:modId xmlns:p14="http://schemas.microsoft.com/office/powerpoint/2010/main" val="1077014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17046419"/>
                    </a:ext>
                  </a:extLst>
                </a:gridCol>
                <a:gridCol w="1810512">
                  <a:extLst>
                    <a:ext uri="{9D8B030D-6E8A-4147-A177-3AD203B41FA5}">
                      <a16:colId xmlns:a16="http://schemas.microsoft.com/office/drawing/2014/main" val="584471010"/>
                    </a:ext>
                  </a:extLst>
                </a:gridCol>
                <a:gridCol w="822960">
                  <a:extLst>
                    <a:ext uri="{9D8B030D-6E8A-4147-A177-3AD203B41FA5}">
                      <a16:colId xmlns:a16="http://schemas.microsoft.com/office/drawing/2014/main" val="2739351054"/>
                    </a:ext>
                  </a:extLst>
                </a:gridCol>
                <a:gridCol w="822960">
                  <a:extLst>
                    <a:ext uri="{9D8B030D-6E8A-4147-A177-3AD203B41FA5}">
                      <a16:colId xmlns:a16="http://schemas.microsoft.com/office/drawing/2014/main" val="3393321006"/>
                    </a:ext>
                  </a:extLst>
                </a:gridCol>
                <a:gridCol w="822960">
                  <a:extLst>
                    <a:ext uri="{9D8B030D-6E8A-4147-A177-3AD203B41FA5}">
                      <a16:colId xmlns:a16="http://schemas.microsoft.com/office/drawing/2014/main" val="89994254"/>
                    </a:ext>
                  </a:extLst>
                </a:gridCol>
                <a:gridCol w="822960">
                  <a:extLst>
                    <a:ext uri="{9D8B030D-6E8A-4147-A177-3AD203B41FA5}">
                      <a16:colId xmlns:a16="http://schemas.microsoft.com/office/drawing/2014/main" val="3742467388"/>
                    </a:ext>
                  </a:extLst>
                </a:gridCol>
                <a:gridCol w="822960">
                  <a:extLst>
                    <a:ext uri="{9D8B030D-6E8A-4147-A177-3AD203B41FA5}">
                      <a16:colId xmlns:a16="http://schemas.microsoft.com/office/drawing/2014/main" val="4189602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779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- 2020-05-10 10:23:02</a:t>
                      </a:r>
                      <a:r>
                        <a:rPr kumimoji="0" lang="en-US" sz="1000" b="0" i="0" u="none" strike="noStrike" kern="1200" cap="none" spc="0" normalizeH="0" baseline="0" noProof="0">
                          <a:ln>
                            <a:noFill/>
                          </a:ln>
                          <a:solidFill>
                            <a:prstClr val="black"/>
                          </a:solidFill>
                          <a:effectLst/>
                          <a:uLnTx/>
                          <a:uFillTx/>
                          <a:latin typeface="+mn-lt"/>
                          <a:ea typeface="+mn-ea"/>
                          <a:cs typeface="+mn-cs"/>
                        </a:rPr>
                        <a:t>
 Mom. A powerful word that invokes a sense of comfort in our lives. To each one of us, our Mom is the most beautiful and strongest person in the world like no others. After all, our Moms deserve a very special day today. At SOTHYS Malaysia, we would like to wish Happy Mother’s Day to all Moms out there who face life with confidence. 
#sothysmalaysia #mothersday #facelifewithconfidence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https://www.instagram.com/p/B__Yz50pErE/media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20:12:25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95473969"/>
                  </a:ext>
                </a:extLst>
              </a:tr>
            </a:tbl>
          </a:graphicData>
        </a:graphic>
      </p:graphicFrame>
      <p:sp>
        <p:nvSpPr>
          <p:cNvPr id="4" name="Text Placeholder 3">
            <a:extLst>
              <a:ext uri="{FF2B5EF4-FFF2-40B4-BE49-F238E27FC236}">
                <a16:creationId xmlns:a16="http://schemas.microsoft.com/office/drawing/2014/main" id="{BF490640-6678-4859-A039-076096CEF7A0}"/>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5434288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C4F0E-B14D-4C59-90D8-DB14372E953D}"/>
              </a:ext>
            </a:extLst>
          </p:cNvPr>
          <p:cNvSpPr>
            <a:spLocks noGrp="1"/>
          </p:cNvSpPr>
          <p:nvPr>
            <p:ph type="title"/>
          </p:nvPr>
        </p:nvSpPr>
        <p:spPr/>
        <p:txBody>
          <a:bodyPr/>
          <a:lstStyle/>
          <a:p>
            <a:r>
              <a:rPr lang="en-US"/>
              <a:t>Instagram Posts Table | sothysmalaysia - 13 of 17</a:t>
            </a:r>
          </a:p>
        </p:txBody>
      </p:sp>
      <p:graphicFrame>
        <p:nvGraphicFramePr>
          <p:cNvPr id="5" name="Table Placeholder 4">
            <a:extLst>
              <a:ext uri="{FF2B5EF4-FFF2-40B4-BE49-F238E27FC236}">
                <a16:creationId xmlns:a16="http://schemas.microsoft.com/office/drawing/2014/main" id="{8FDD104C-5DED-4654-9463-A88112207F2F}"/>
              </a:ext>
            </a:extLst>
          </p:cNvPr>
          <p:cNvGraphicFramePr>
            <a:graphicFrameLocks noGrp="1"/>
          </p:cNvGraphicFramePr>
          <p:nvPr>
            <p:ph type="tbl" sz="quarter" idx="13"/>
            <p:extLst>
              <p:ext uri="{D42A27DB-BD31-4B8C-83A1-F6EECF244321}">
                <p14:modId xmlns:p14="http://schemas.microsoft.com/office/powerpoint/2010/main" val="1765804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99174314"/>
                    </a:ext>
                  </a:extLst>
                </a:gridCol>
                <a:gridCol w="1810512">
                  <a:extLst>
                    <a:ext uri="{9D8B030D-6E8A-4147-A177-3AD203B41FA5}">
                      <a16:colId xmlns:a16="http://schemas.microsoft.com/office/drawing/2014/main" val="1982226865"/>
                    </a:ext>
                  </a:extLst>
                </a:gridCol>
                <a:gridCol w="822960">
                  <a:extLst>
                    <a:ext uri="{9D8B030D-6E8A-4147-A177-3AD203B41FA5}">
                      <a16:colId xmlns:a16="http://schemas.microsoft.com/office/drawing/2014/main" val="732568233"/>
                    </a:ext>
                  </a:extLst>
                </a:gridCol>
                <a:gridCol w="822960">
                  <a:extLst>
                    <a:ext uri="{9D8B030D-6E8A-4147-A177-3AD203B41FA5}">
                      <a16:colId xmlns:a16="http://schemas.microsoft.com/office/drawing/2014/main" val="44508052"/>
                    </a:ext>
                  </a:extLst>
                </a:gridCol>
                <a:gridCol w="822960">
                  <a:extLst>
                    <a:ext uri="{9D8B030D-6E8A-4147-A177-3AD203B41FA5}">
                      <a16:colId xmlns:a16="http://schemas.microsoft.com/office/drawing/2014/main" val="3844694327"/>
                    </a:ext>
                  </a:extLst>
                </a:gridCol>
                <a:gridCol w="822960">
                  <a:extLst>
                    <a:ext uri="{9D8B030D-6E8A-4147-A177-3AD203B41FA5}">
                      <a16:colId xmlns:a16="http://schemas.microsoft.com/office/drawing/2014/main" val="936096121"/>
                    </a:ext>
                  </a:extLst>
                </a:gridCol>
                <a:gridCol w="822960">
                  <a:extLst>
                    <a:ext uri="{9D8B030D-6E8A-4147-A177-3AD203B41FA5}">
                      <a16:colId xmlns:a16="http://schemas.microsoft.com/office/drawing/2014/main" val="4221558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5392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- 2020-05-10 10:22:48</a:t>
                      </a:r>
                      <a:r>
                        <a:rPr kumimoji="0" lang="en-US" sz="1000" b="0" i="0" u="none" strike="noStrike" kern="1200" cap="none" spc="0" normalizeH="0" baseline="0" noProof="0">
                          <a:ln>
                            <a:noFill/>
                          </a:ln>
                          <a:solidFill>
                            <a:prstClr val="black"/>
                          </a:solidFill>
                          <a:effectLst/>
                          <a:uLnTx/>
                          <a:uFillTx/>
                          <a:latin typeface="+mn-lt"/>
                          <a:ea typeface="+mn-ea"/>
                          <a:cs typeface="+mn-cs"/>
                        </a:rPr>
                        <a:t>
 Mom. A powerful word that invokes a sense of comfort in our lives. To each one of us, our Mom is the most beautiful and strongest person in the world like no others. After all, our Moms deserve a very special day today. At SOTHYS Malaysia, we would like to wish Happy Mother’s Day to all Moms out there who face life with confidence. 
#sothysmalaysia #mothersday #facelifewithconfidence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https://www.instagram.com/p/B__YxDVpZyU/media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20:12:25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07578720"/>
                  </a:ext>
                </a:extLst>
              </a:tr>
            </a:tbl>
          </a:graphicData>
        </a:graphic>
      </p:graphicFrame>
      <p:sp>
        <p:nvSpPr>
          <p:cNvPr id="4" name="Text Placeholder 3">
            <a:extLst>
              <a:ext uri="{FF2B5EF4-FFF2-40B4-BE49-F238E27FC236}">
                <a16:creationId xmlns:a16="http://schemas.microsoft.com/office/drawing/2014/main" id="{62EE9510-88C7-4BF8-A790-2C764DEDEE8E}"/>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623077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DC554-BE86-4FE8-BF40-0D3827DDFAAC}"/>
              </a:ext>
            </a:extLst>
          </p:cNvPr>
          <p:cNvSpPr>
            <a:spLocks noGrp="1"/>
          </p:cNvSpPr>
          <p:nvPr>
            <p:ph type="title"/>
          </p:nvPr>
        </p:nvSpPr>
        <p:spPr/>
        <p:txBody>
          <a:bodyPr/>
          <a:lstStyle/>
          <a:p>
            <a:r>
              <a:rPr lang="en-US"/>
              <a:t>Instagram Posts Table | sothysmalaysia - 14 of 17</a:t>
            </a:r>
          </a:p>
        </p:txBody>
      </p:sp>
      <p:graphicFrame>
        <p:nvGraphicFramePr>
          <p:cNvPr id="5" name="Table Placeholder 4">
            <a:extLst>
              <a:ext uri="{FF2B5EF4-FFF2-40B4-BE49-F238E27FC236}">
                <a16:creationId xmlns:a16="http://schemas.microsoft.com/office/drawing/2014/main" id="{828194A0-0CC3-43AB-B534-1E8078B13D0A}"/>
              </a:ext>
            </a:extLst>
          </p:cNvPr>
          <p:cNvGraphicFramePr>
            <a:graphicFrameLocks noGrp="1"/>
          </p:cNvGraphicFramePr>
          <p:nvPr>
            <p:ph type="tbl" sz="quarter" idx="13"/>
            <p:extLst>
              <p:ext uri="{D42A27DB-BD31-4B8C-83A1-F6EECF244321}">
                <p14:modId xmlns:p14="http://schemas.microsoft.com/office/powerpoint/2010/main" val="491196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65608071"/>
                    </a:ext>
                  </a:extLst>
                </a:gridCol>
                <a:gridCol w="1810512">
                  <a:extLst>
                    <a:ext uri="{9D8B030D-6E8A-4147-A177-3AD203B41FA5}">
                      <a16:colId xmlns:a16="http://schemas.microsoft.com/office/drawing/2014/main" val="2441116879"/>
                    </a:ext>
                  </a:extLst>
                </a:gridCol>
                <a:gridCol w="822960">
                  <a:extLst>
                    <a:ext uri="{9D8B030D-6E8A-4147-A177-3AD203B41FA5}">
                      <a16:colId xmlns:a16="http://schemas.microsoft.com/office/drawing/2014/main" val="2849191568"/>
                    </a:ext>
                  </a:extLst>
                </a:gridCol>
                <a:gridCol w="822960">
                  <a:extLst>
                    <a:ext uri="{9D8B030D-6E8A-4147-A177-3AD203B41FA5}">
                      <a16:colId xmlns:a16="http://schemas.microsoft.com/office/drawing/2014/main" val="3069276020"/>
                    </a:ext>
                  </a:extLst>
                </a:gridCol>
                <a:gridCol w="822960">
                  <a:extLst>
                    <a:ext uri="{9D8B030D-6E8A-4147-A177-3AD203B41FA5}">
                      <a16:colId xmlns:a16="http://schemas.microsoft.com/office/drawing/2014/main" val="2230893717"/>
                    </a:ext>
                  </a:extLst>
                </a:gridCol>
                <a:gridCol w="822960">
                  <a:extLst>
                    <a:ext uri="{9D8B030D-6E8A-4147-A177-3AD203B41FA5}">
                      <a16:colId xmlns:a16="http://schemas.microsoft.com/office/drawing/2014/main" val="3508495196"/>
                    </a:ext>
                  </a:extLst>
                </a:gridCol>
                <a:gridCol w="822960">
                  <a:extLst>
                    <a:ext uri="{9D8B030D-6E8A-4147-A177-3AD203B41FA5}">
                      <a16:colId xmlns:a16="http://schemas.microsoft.com/office/drawing/2014/main" val="4099222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8235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- 2020-05-08 22:13:55</a:t>
                      </a:r>
                      <a:r>
                        <a:rPr kumimoji="0" lang="en-US" sz="1000" b="0" i="0" u="none" strike="noStrike" kern="1200" cap="none" spc="0" normalizeH="0" baseline="0" noProof="0">
                          <a:ln>
                            <a:noFill/>
                          </a:ln>
                          <a:solidFill>
                            <a:prstClr val="black"/>
                          </a:solidFill>
                          <a:effectLst/>
                          <a:uLnTx/>
                          <a:uFillTx/>
                          <a:latin typeface="+mn-lt"/>
                          <a:ea typeface="+mn-ea"/>
                          <a:cs typeface="+mn-cs"/>
                        </a:rPr>
                        <a:t>
 Do you want to make your skin go ‘BOING BOING’? Go to sothysmalaysia igtv and you’ll learn how to self hydrate your skin at home: (1) 7-steps Home Intensive Facial (as featured in this video) &amp; (2) 5-steps Home Essential Facial. ⁠
⁠
Here are the following steps so you can follow along while watching our video! ⁠
⁠
Home INTENSIVE Facial in 7-Steps (Featured in video)⁠
STEP 1: CLEANSE⁠
STEP 2: EXFOLIATE ⁠
STEP 3: Deeply cleanse your PORES⁠
STEP 4: FACE TREATMENT with double serums⁠
STEP 5: MASSAGE your face using Face Cream⁠
STEP 6: Apply MASK⁠
⁠
That’s not all. Are you ready for more intensive results? Try out our Homecare tips! ⁠
STEP 7: EYE CARE, FACE SERUMS, FACE CREAM, SPF50⁠
⁠
Home ESSENTIAL Facial in 5-Steps ⁠
STEP 1: CLEANSE⁠
STEP 2: FACE TREATMENT with serum⁠
STEP 3: MASSAGE with face cream⁠
STEP 4: MASK⁠
STEP 5: Follow the usual HOMECARE regime⁠
⁠
#sothysmalaysia #facelifewithconfidence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https://www.instagram.com/p/B_7ggh2HcQd/media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20:12:25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92362531"/>
                  </a:ext>
                </a:extLst>
              </a:tr>
            </a:tbl>
          </a:graphicData>
        </a:graphic>
      </p:graphicFrame>
      <p:sp>
        <p:nvSpPr>
          <p:cNvPr id="4" name="Text Placeholder 3">
            <a:extLst>
              <a:ext uri="{FF2B5EF4-FFF2-40B4-BE49-F238E27FC236}">
                <a16:creationId xmlns:a16="http://schemas.microsoft.com/office/drawing/2014/main" id="{3C9FE017-E409-4986-AA03-F3626DFBD6D9}"/>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4993458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05B32-C50D-4327-AA1F-019D209A6705}"/>
              </a:ext>
            </a:extLst>
          </p:cNvPr>
          <p:cNvSpPr>
            <a:spLocks noGrp="1"/>
          </p:cNvSpPr>
          <p:nvPr>
            <p:ph type="title"/>
          </p:nvPr>
        </p:nvSpPr>
        <p:spPr/>
        <p:txBody>
          <a:bodyPr/>
          <a:lstStyle/>
          <a:p>
            <a:r>
              <a:rPr lang="en-US"/>
              <a:t>Instagram Posts Table | sothysmalaysia - 15 of 17</a:t>
            </a:r>
          </a:p>
        </p:txBody>
      </p:sp>
      <p:graphicFrame>
        <p:nvGraphicFramePr>
          <p:cNvPr id="5" name="Table Placeholder 4">
            <a:extLst>
              <a:ext uri="{FF2B5EF4-FFF2-40B4-BE49-F238E27FC236}">
                <a16:creationId xmlns:a16="http://schemas.microsoft.com/office/drawing/2014/main" id="{CE27B4C8-DE92-4947-AFB8-78125EB74863}"/>
              </a:ext>
            </a:extLst>
          </p:cNvPr>
          <p:cNvGraphicFramePr>
            <a:graphicFrameLocks noGrp="1"/>
          </p:cNvGraphicFramePr>
          <p:nvPr>
            <p:ph type="tbl" sz="quarter" idx="13"/>
            <p:extLst>
              <p:ext uri="{D42A27DB-BD31-4B8C-83A1-F6EECF244321}">
                <p14:modId xmlns:p14="http://schemas.microsoft.com/office/powerpoint/2010/main" val="2750101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4807160"/>
                    </a:ext>
                  </a:extLst>
                </a:gridCol>
                <a:gridCol w="1810512">
                  <a:extLst>
                    <a:ext uri="{9D8B030D-6E8A-4147-A177-3AD203B41FA5}">
                      <a16:colId xmlns:a16="http://schemas.microsoft.com/office/drawing/2014/main" val="3045329662"/>
                    </a:ext>
                  </a:extLst>
                </a:gridCol>
                <a:gridCol w="822960">
                  <a:extLst>
                    <a:ext uri="{9D8B030D-6E8A-4147-A177-3AD203B41FA5}">
                      <a16:colId xmlns:a16="http://schemas.microsoft.com/office/drawing/2014/main" val="3711636349"/>
                    </a:ext>
                  </a:extLst>
                </a:gridCol>
                <a:gridCol w="822960">
                  <a:extLst>
                    <a:ext uri="{9D8B030D-6E8A-4147-A177-3AD203B41FA5}">
                      <a16:colId xmlns:a16="http://schemas.microsoft.com/office/drawing/2014/main" val="1665354370"/>
                    </a:ext>
                  </a:extLst>
                </a:gridCol>
                <a:gridCol w="822960">
                  <a:extLst>
                    <a:ext uri="{9D8B030D-6E8A-4147-A177-3AD203B41FA5}">
                      <a16:colId xmlns:a16="http://schemas.microsoft.com/office/drawing/2014/main" val="1483713710"/>
                    </a:ext>
                  </a:extLst>
                </a:gridCol>
                <a:gridCol w="822960">
                  <a:extLst>
                    <a:ext uri="{9D8B030D-6E8A-4147-A177-3AD203B41FA5}">
                      <a16:colId xmlns:a16="http://schemas.microsoft.com/office/drawing/2014/main" val="1508494675"/>
                    </a:ext>
                  </a:extLst>
                </a:gridCol>
                <a:gridCol w="822960">
                  <a:extLst>
                    <a:ext uri="{9D8B030D-6E8A-4147-A177-3AD203B41FA5}">
                      <a16:colId xmlns:a16="http://schemas.microsoft.com/office/drawing/2014/main" val="1338461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7489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- 2020-05-08 22:08:37</a:t>
                      </a:r>
                      <a:r>
                        <a:rPr kumimoji="0" lang="en-US" sz="1000" b="0" i="0" u="none" strike="noStrike" kern="1200" cap="none" spc="0" normalizeH="0" baseline="0" noProof="0">
                          <a:ln>
                            <a:noFill/>
                          </a:ln>
                          <a:solidFill>
                            <a:prstClr val="black"/>
                          </a:solidFill>
                          <a:effectLst/>
                          <a:uLnTx/>
                          <a:uFillTx/>
                          <a:latin typeface="+mn-lt"/>
                          <a:ea typeface="+mn-ea"/>
                          <a:cs typeface="+mn-cs"/>
                        </a:rPr>
                        <a:t>
 Do you want to make your skin go ‘BOING BOING’? Go to sothysmalaysia igtv and you’ll learn how to self hydrate your skin at home: (1) 7-steps Home Intensive Facial (as featured in this video) &amp; (2) 5-steps Home Essential Facial. ⁠
⁠
Here are the following steps so you can follow along while watching our video! ⁠
⁠
Home INTENSIVE Facial in 7-Steps (Featured in video)⁠
STEP 1: CLEANSE⁠
STEP 2: EXFOLIATE ⁠
STEP 3: Deeply cleanse your PORES⁠
STEP 4: FACE TREATMENT with double serums⁠
STEP 5: MASSAGE your face using Face Cream⁠
STEP 6: Apply MASK⁠
⁠
That’s not all. Are you ready for more intensive results? Try out our Homecare tips! ⁠
STEP 7: EYE CARE, FACE SERUMS, FACE CREAM, SPF50⁠
⁠
Home ESSENTIAL Facial in 5-Steps ⁠
STEP 1: CLEANSE⁠
STEP 2: FACE TREATMENT with serum⁠
STEP 3: MASSAGE with face cream⁠
STEP 4: MASK⁠
STEP 5: Follow the usual HOMECARE regime⁠
⁠
#sothysmalaysia #facelifewithconfidence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https://www.instagram.com/p/B_7f8xwgDai/media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20:12:25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97349190"/>
                  </a:ext>
                </a:extLst>
              </a:tr>
            </a:tbl>
          </a:graphicData>
        </a:graphic>
      </p:graphicFrame>
      <p:sp>
        <p:nvSpPr>
          <p:cNvPr id="4" name="Text Placeholder 3">
            <a:extLst>
              <a:ext uri="{FF2B5EF4-FFF2-40B4-BE49-F238E27FC236}">
                <a16:creationId xmlns:a16="http://schemas.microsoft.com/office/drawing/2014/main" id="{794EE106-0FA9-4734-BD2B-910A857DA910}"/>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3742871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8B954-3CF9-42AC-A191-A92899D9D732}"/>
              </a:ext>
            </a:extLst>
          </p:cNvPr>
          <p:cNvSpPr>
            <a:spLocks noGrp="1"/>
          </p:cNvSpPr>
          <p:nvPr>
            <p:ph type="title"/>
          </p:nvPr>
        </p:nvSpPr>
        <p:spPr/>
        <p:txBody>
          <a:bodyPr/>
          <a:lstStyle/>
          <a:p>
            <a:r>
              <a:rPr lang="en-US"/>
              <a:t>Instagram Posts Table | sothysmalaysia - 16 of 17</a:t>
            </a:r>
          </a:p>
        </p:txBody>
      </p:sp>
      <p:graphicFrame>
        <p:nvGraphicFramePr>
          <p:cNvPr id="5" name="Table Placeholder 4">
            <a:extLst>
              <a:ext uri="{FF2B5EF4-FFF2-40B4-BE49-F238E27FC236}">
                <a16:creationId xmlns:a16="http://schemas.microsoft.com/office/drawing/2014/main" id="{FA3C5A38-169D-46ED-80A2-76E85B03B99D}"/>
              </a:ext>
            </a:extLst>
          </p:cNvPr>
          <p:cNvGraphicFramePr>
            <a:graphicFrameLocks noGrp="1"/>
          </p:cNvGraphicFramePr>
          <p:nvPr>
            <p:ph type="tbl" sz="quarter" idx="13"/>
            <p:extLst>
              <p:ext uri="{D42A27DB-BD31-4B8C-83A1-F6EECF244321}">
                <p14:modId xmlns:p14="http://schemas.microsoft.com/office/powerpoint/2010/main" val="521242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35521325"/>
                    </a:ext>
                  </a:extLst>
                </a:gridCol>
                <a:gridCol w="1810512">
                  <a:extLst>
                    <a:ext uri="{9D8B030D-6E8A-4147-A177-3AD203B41FA5}">
                      <a16:colId xmlns:a16="http://schemas.microsoft.com/office/drawing/2014/main" val="544263903"/>
                    </a:ext>
                  </a:extLst>
                </a:gridCol>
                <a:gridCol w="822960">
                  <a:extLst>
                    <a:ext uri="{9D8B030D-6E8A-4147-A177-3AD203B41FA5}">
                      <a16:colId xmlns:a16="http://schemas.microsoft.com/office/drawing/2014/main" val="3024242067"/>
                    </a:ext>
                  </a:extLst>
                </a:gridCol>
                <a:gridCol w="822960">
                  <a:extLst>
                    <a:ext uri="{9D8B030D-6E8A-4147-A177-3AD203B41FA5}">
                      <a16:colId xmlns:a16="http://schemas.microsoft.com/office/drawing/2014/main" val="1424781863"/>
                    </a:ext>
                  </a:extLst>
                </a:gridCol>
                <a:gridCol w="822960">
                  <a:extLst>
                    <a:ext uri="{9D8B030D-6E8A-4147-A177-3AD203B41FA5}">
                      <a16:colId xmlns:a16="http://schemas.microsoft.com/office/drawing/2014/main" val="2021146158"/>
                    </a:ext>
                  </a:extLst>
                </a:gridCol>
                <a:gridCol w="822960">
                  <a:extLst>
                    <a:ext uri="{9D8B030D-6E8A-4147-A177-3AD203B41FA5}">
                      <a16:colId xmlns:a16="http://schemas.microsoft.com/office/drawing/2014/main" val="2784525909"/>
                    </a:ext>
                  </a:extLst>
                </a:gridCol>
                <a:gridCol w="822960">
                  <a:extLst>
                    <a:ext uri="{9D8B030D-6E8A-4147-A177-3AD203B41FA5}">
                      <a16:colId xmlns:a16="http://schemas.microsoft.com/office/drawing/2014/main" val="1627209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30940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- 2020-05-08 11:50:33</a:t>
                      </a:r>
                      <a:r>
                        <a:rPr kumimoji="0" lang="en-US" sz="1000" b="0" i="0" u="none" strike="noStrike" kern="1200" cap="none" spc="0" normalizeH="0" baseline="0" noProof="0">
                          <a:ln>
                            <a:noFill/>
                          </a:ln>
                          <a:solidFill>
                            <a:prstClr val="black"/>
                          </a:solidFill>
                          <a:effectLst/>
                          <a:uLnTx/>
                          <a:uFillTx/>
                          <a:latin typeface="+mn-lt"/>
                          <a:ea typeface="+mn-ea"/>
                          <a:cs typeface="+mn-cs"/>
                        </a:rPr>
                        <a:t>
 Sothys Desquacream is enough to overcome the fatigue of daily life and revitalize your skin. ⁠
⁠
Visit www.sothys.com.my to find out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https://www.instagram.com/p/B_6ZLERIm8Y/media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05/08/2020 20:09:18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4067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- 2020-05-08 11:48:37</a:t>
                      </a:r>
                      <a:r>
                        <a:rPr kumimoji="0" lang="en-US" sz="1000" b="0" i="0" u="none" strike="noStrike" kern="1200" cap="none" spc="0" normalizeH="0" baseline="0" noProof="0">
                          <a:ln>
                            <a:noFill/>
                          </a:ln>
                          <a:solidFill>
                            <a:prstClr val="black"/>
                          </a:solidFill>
                          <a:effectLst/>
                          <a:uLnTx/>
                          <a:uFillTx/>
                          <a:latin typeface="+mn-lt"/>
                          <a:ea typeface="+mn-ea"/>
                          <a:cs typeface="+mn-cs"/>
                        </a:rPr>
                        <a:t>
 Sothys Desquacream is enough to overcome the fatigue of daily life and revitalize your skin. ⁠
⁠
Visit www.sothys.com.my to find out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https://www.instagram.com/p/B_6Y_aiAQ6D/media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05/08/2020 20:09:18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51351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- 2020-05-08 11:47:55</a:t>
                      </a:r>
                      <a:r>
                        <a:rPr kumimoji="0" lang="en-US" sz="1000" b="0" i="0" u="none" strike="noStrike" kern="1200" cap="none" spc="0" normalizeH="0" baseline="0" noProof="0">
                          <a:ln>
                            <a:noFill/>
                          </a:ln>
                          <a:solidFill>
                            <a:prstClr val="black"/>
                          </a:solidFill>
                          <a:effectLst/>
                          <a:uLnTx/>
                          <a:uFillTx/>
                          <a:latin typeface="+mn-lt"/>
                          <a:ea typeface="+mn-ea"/>
                          <a:cs typeface="+mn-cs"/>
                        </a:rPr>
                        <a:t>
 Sothys Desquacream is enough to overcome the fatigue of daily life and revitalize your skin. ⁠
⁠
Visit www.sothys.com.my to find out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https://www.instagram.com/p/B_6Y4ifIaB4/media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05/08/2020 20:09:18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91246291"/>
                  </a:ext>
                </a:extLst>
              </a:tr>
            </a:tbl>
          </a:graphicData>
        </a:graphic>
      </p:graphicFrame>
      <p:sp>
        <p:nvSpPr>
          <p:cNvPr id="4" name="Text Placeholder 3">
            <a:extLst>
              <a:ext uri="{FF2B5EF4-FFF2-40B4-BE49-F238E27FC236}">
                <a16:creationId xmlns:a16="http://schemas.microsoft.com/office/drawing/2014/main" id="{114DFDA9-2594-468C-92D5-90DBBCE677D3}"/>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40528707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AF65F-727E-4413-850B-FB9F197D0810}"/>
              </a:ext>
            </a:extLst>
          </p:cNvPr>
          <p:cNvSpPr>
            <a:spLocks noGrp="1"/>
          </p:cNvSpPr>
          <p:nvPr>
            <p:ph type="title"/>
          </p:nvPr>
        </p:nvSpPr>
        <p:spPr/>
        <p:txBody>
          <a:bodyPr/>
          <a:lstStyle/>
          <a:p>
            <a:r>
              <a:rPr lang="en-US"/>
              <a:t>Instagram Posts Table | sothysmalaysia - 17 of 17</a:t>
            </a:r>
          </a:p>
        </p:txBody>
      </p:sp>
      <p:graphicFrame>
        <p:nvGraphicFramePr>
          <p:cNvPr id="5" name="Table Placeholder 4">
            <a:extLst>
              <a:ext uri="{FF2B5EF4-FFF2-40B4-BE49-F238E27FC236}">
                <a16:creationId xmlns:a16="http://schemas.microsoft.com/office/drawing/2014/main" id="{E0C7E6CC-1E0A-417B-9236-20560741B882}"/>
              </a:ext>
            </a:extLst>
          </p:cNvPr>
          <p:cNvGraphicFramePr>
            <a:graphicFrameLocks noGrp="1"/>
          </p:cNvGraphicFramePr>
          <p:nvPr>
            <p:ph type="tbl" sz="quarter" idx="13"/>
            <p:extLst>
              <p:ext uri="{D42A27DB-BD31-4B8C-83A1-F6EECF244321}">
                <p14:modId xmlns:p14="http://schemas.microsoft.com/office/powerpoint/2010/main" val="3997981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47744254"/>
                    </a:ext>
                  </a:extLst>
                </a:gridCol>
                <a:gridCol w="1810512">
                  <a:extLst>
                    <a:ext uri="{9D8B030D-6E8A-4147-A177-3AD203B41FA5}">
                      <a16:colId xmlns:a16="http://schemas.microsoft.com/office/drawing/2014/main" val="2566062703"/>
                    </a:ext>
                  </a:extLst>
                </a:gridCol>
                <a:gridCol w="822960">
                  <a:extLst>
                    <a:ext uri="{9D8B030D-6E8A-4147-A177-3AD203B41FA5}">
                      <a16:colId xmlns:a16="http://schemas.microsoft.com/office/drawing/2014/main" val="360129574"/>
                    </a:ext>
                  </a:extLst>
                </a:gridCol>
                <a:gridCol w="822960">
                  <a:extLst>
                    <a:ext uri="{9D8B030D-6E8A-4147-A177-3AD203B41FA5}">
                      <a16:colId xmlns:a16="http://schemas.microsoft.com/office/drawing/2014/main" val="4094771151"/>
                    </a:ext>
                  </a:extLst>
                </a:gridCol>
                <a:gridCol w="822960">
                  <a:extLst>
                    <a:ext uri="{9D8B030D-6E8A-4147-A177-3AD203B41FA5}">
                      <a16:colId xmlns:a16="http://schemas.microsoft.com/office/drawing/2014/main" val="4051174902"/>
                    </a:ext>
                  </a:extLst>
                </a:gridCol>
                <a:gridCol w="822960">
                  <a:extLst>
                    <a:ext uri="{9D8B030D-6E8A-4147-A177-3AD203B41FA5}">
                      <a16:colId xmlns:a16="http://schemas.microsoft.com/office/drawing/2014/main" val="1399991558"/>
                    </a:ext>
                  </a:extLst>
                </a:gridCol>
                <a:gridCol w="822960">
                  <a:extLst>
                    <a:ext uri="{9D8B030D-6E8A-4147-A177-3AD203B41FA5}">
                      <a16:colId xmlns:a16="http://schemas.microsoft.com/office/drawing/2014/main" val="1997720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7449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- 2020-05-07 10:02:27</a:t>
                      </a:r>
                      <a:r>
                        <a:rPr kumimoji="0" lang="en-US" sz="1000" b="0" i="0" u="none" strike="noStrike" kern="1200" cap="none" spc="0" normalizeH="0" baseline="0" noProof="0">
                          <a:ln>
                            <a:noFill/>
                          </a:ln>
                          <a:solidFill>
                            <a:prstClr val="black"/>
                          </a:solidFill>
                          <a:effectLst/>
                          <a:uLnTx/>
                          <a:uFillTx/>
                          <a:latin typeface="+mn-lt"/>
                          <a:ea typeface="+mn-ea"/>
                          <a:cs typeface="+mn-cs"/>
                        </a:rPr>
                        <a:t>
 Raved by various skincare experts in Canada, the Pro-Youth Body Serum won the 2019 Beaute Clin d’oeil award in the Body Care category. ⁠
⁠
How to use this award-winning serum? Easy. Just apply the serum on your body daily and in 28 days time, your skin will look much smoother, firmer and visibly redensified. ⁠
⁠
Complement the serum with the amazing Silhouette Exfoliant body scrub that will give an invigorating boost to visibly smooth the skin, making your body into a more toned figure. ⁠
⁠
#sothysmalaysia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https://www.instagram.com/p/B_3oCxbIohp/media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20:12:25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95462949"/>
                  </a:ext>
                </a:extLst>
              </a:tr>
            </a:tbl>
          </a:graphicData>
        </a:graphic>
      </p:graphicFrame>
      <p:sp>
        <p:nvSpPr>
          <p:cNvPr id="4" name="Text Placeholder 3">
            <a:extLst>
              <a:ext uri="{FF2B5EF4-FFF2-40B4-BE49-F238E27FC236}">
                <a16:creationId xmlns:a16="http://schemas.microsoft.com/office/drawing/2014/main" id="{173E1217-9345-42F9-8D8E-8D8EE3FFEE44}"/>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0418885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309A8-2349-4CA0-8D6B-FB03456F69FF}"/>
              </a:ext>
            </a:extLst>
          </p:cNvPr>
          <p:cNvSpPr>
            <a:spLocks noGrp="1"/>
          </p:cNvSpPr>
          <p:nvPr>
            <p:ph type="title"/>
          </p:nvPr>
        </p:nvSpPr>
        <p:spPr/>
        <p:txBody>
          <a:bodyPr/>
          <a:lstStyle/>
          <a:p>
            <a:r>
              <a:rPr lang="en-US"/>
              <a:t>Instagram Interaction Rate | sothysmalaysia</a:t>
            </a:r>
          </a:p>
        </p:txBody>
      </p:sp>
      <p:graphicFrame>
        <p:nvGraphicFramePr>
          <p:cNvPr id="6" name="Chart Placeholder 5">
            <a:extLst>
              <a:ext uri="{FF2B5EF4-FFF2-40B4-BE49-F238E27FC236}">
                <a16:creationId xmlns:a16="http://schemas.microsoft.com/office/drawing/2014/main" id="{BF0D7E28-B3E3-4669-9DCE-E66127DDBC91}"/>
              </a:ext>
            </a:extLst>
          </p:cNvPr>
          <p:cNvGraphicFramePr>
            <a:graphicFrameLocks noGrp="1"/>
          </p:cNvGraphicFramePr>
          <p:nvPr>
            <p:ph type="chart" sz="quarter" idx="13"/>
            <p:extLst>
              <p:ext uri="{D42A27DB-BD31-4B8C-83A1-F6EECF244321}">
                <p14:modId xmlns:p14="http://schemas.microsoft.com/office/powerpoint/2010/main" val="24531551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58F6A0-7723-4898-8DD2-F5E63C4C2A3F}"/>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92F6422E-4697-4DB5-ABE9-E94E2E9C2E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59033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61C4B-349A-4627-ADA3-65F2D84FC85D}"/>
              </a:ext>
            </a:extLst>
          </p:cNvPr>
          <p:cNvSpPr>
            <a:spLocks noGrp="1"/>
          </p:cNvSpPr>
          <p:nvPr>
            <p:ph type="title"/>
          </p:nvPr>
        </p:nvSpPr>
        <p:spPr/>
        <p:txBody>
          <a:bodyPr/>
          <a:lstStyle/>
          <a:p>
            <a:r>
              <a:rPr lang="en-US"/>
              <a:t>Instagram Average Interactions Per Post | sothysmalaysia</a:t>
            </a:r>
          </a:p>
        </p:txBody>
      </p:sp>
      <p:graphicFrame>
        <p:nvGraphicFramePr>
          <p:cNvPr id="6" name="Chart Placeholder 5">
            <a:extLst>
              <a:ext uri="{FF2B5EF4-FFF2-40B4-BE49-F238E27FC236}">
                <a16:creationId xmlns:a16="http://schemas.microsoft.com/office/drawing/2014/main" id="{0D6A4224-035A-4F4E-B777-9AFF0A4C0899}"/>
              </a:ext>
            </a:extLst>
          </p:cNvPr>
          <p:cNvGraphicFramePr>
            <a:graphicFrameLocks noGrp="1"/>
          </p:cNvGraphicFramePr>
          <p:nvPr>
            <p:ph type="chart" sz="quarter" idx="13"/>
            <p:extLst>
              <p:ext uri="{D42A27DB-BD31-4B8C-83A1-F6EECF244321}">
                <p14:modId xmlns:p14="http://schemas.microsoft.com/office/powerpoint/2010/main" val="1971423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0EC599-B5E5-4E55-9107-FC48B0657A5D}"/>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F08C168C-8D15-4E6F-AF0D-DBAEC5C4A4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83843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1195</Words>
  <Application>Microsoft Office PowerPoint</Application>
  <PresentationFormat>On-screen Show (4:3)</PresentationFormat>
  <Paragraphs>363</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quintly_template</vt:lpstr>
      <vt:lpstr>Overview</vt:lpstr>
      <vt:lpstr>Instagram Key Metrics Table | sothysmalaysia</vt:lpstr>
      <vt:lpstr>Instagram Followers Total | sothysmalaysia</vt:lpstr>
      <vt:lpstr>Instagram Followers Change Rate | sothysmalaysia</vt:lpstr>
      <vt:lpstr>Instagram Posts Table | sothysmalaysia - 1 of 17</vt:lpstr>
      <vt:lpstr>Instagram Posts Table | sothysmalaysia - 2 of 17</vt:lpstr>
      <vt:lpstr>Instagram Posts Table | sothysmalaysia - 3 of 17</vt:lpstr>
      <vt:lpstr>Instagram Posts Table | sothysmalaysia - 4 of 17</vt:lpstr>
      <vt:lpstr>Instagram Posts Table | sothysmalaysia - 5 of 17</vt:lpstr>
      <vt:lpstr>Instagram Posts Table | sothysmalaysia - 6 of 17</vt:lpstr>
      <vt:lpstr>Instagram Posts Table | sothysmalaysia - 7 of 17</vt:lpstr>
      <vt:lpstr>Instagram Posts Table | sothysmalaysia - 8 of 17</vt:lpstr>
      <vt:lpstr>Instagram Posts Table | sothysmalaysia - 9 of 17</vt:lpstr>
      <vt:lpstr>Instagram Posts Table | sothysmalaysia - 10 of 17</vt:lpstr>
      <vt:lpstr>Instagram Posts Table | sothysmalaysia - 11 of 17</vt:lpstr>
      <vt:lpstr>Instagram Posts Table | sothysmalaysia - 12 of 17</vt:lpstr>
      <vt:lpstr>Instagram Posts Table | sothysmalaysia - 13 of 17</vt:lpstr>
      <vt:lpstr>Instagram Posts Table | sothysmalaysia - 14 of 17</vt:lpstr>
      <vt:lpstr>Instagram Posts Table | sothysmalaysia - 15 of 17</vt:lpstr>
      <vt:lpstr>Instagram Posts Table | sothysmalaysia - 16 of 17</vt:lpstr>
      <vt:lpstr>Instagram Posts Table | sothysmalaysia - 17 of 17</vt:lpstr>
      <vt:lpstr>Instagram Interaction Rate | sothysmalaysia</vt:lpstr>
      <vt:lpstr>Instagram Average Interactions Per Post | sothysmalaysia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Frederik Peiniger</dc:creator>
  <cp:lastModifiedBy>Frederik Peiniger</cp:lastModifiedBy>
  <cp:revision>1</cp:revision>
  <dcterms:created xsi:type="dcterms:W3CDTF">2020-06-11T15:55:11Z</dcterms:created>
  <dcterms:modified xsi:type="dcterms:W3CDTF">2020-06-11T15:55:42Z</dcterms:modified>
</cp:coreProperties>
</file>