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5" r:id="rId9"/>
    <p:sldId id="266" r:id="rId10"/>
    <p:sldId id="267" r:id="rId11"/>
    <p:sldId id="268" r:id="rId12"/>
    <p:sldId id="269"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 Change</c:v>
                </c:pt>
              </c:strCache>
            </c:strRef>
          </c:tx>
          <c:spPr>
            <a:solidFill>
              <a:schemeClr val="accent1"/>
            </a:solidFill>
            <a:ln>
              <a:noFill/>
            </a:ln>
            <a:effectLst/>
          </c:spPr>
          <c:invertIfNegative val="0"/>
          <c:cat>
            <c:strRef>
              <c:f>Sheet1!$A$2:$A$10</c:f>
              <c:strCache>
                <c:ptCount val="9"/>
                <c:pt idx="0">
                  <c:v>Your Page</c:v>
                </c:pt>
                <c:pt idx="1">
                  <c:v>Restored Likes from Reactivated Accounts</c:v>
                </c:pt>
                <c:pt idx="2">
                  <c:v>Search</c:v>
                </c:pt>
                <c:pt idx="3">
                  <c:v>News Feed</c:v>
                </c:pt>
                <c:pt idx="4">
                  <c:v>Other</c:v>
                </c:pt>
                <c:pt idx="5">
                  <c:v>Page Suggestions</c:v>
                </c:pt>
                <c:pt idx="6">
                  <c:v>Suspicious Account Removals</c:v>
                </c:pt>
                <c:pt idx="7">
                  <c:v>Deactivated or Memorialized Account Removals</c:v>
                </c:pt>
                <c:pt idx="8">
                  <c:v>Unlikes from Page, Posts, or News Feed</c:v>
                </c:pt>
              </c:strCache>
            </c:strRef>
          </c:cat>
          <c:val>
            <c:numRef>
              <c:f>Sheet1!$B$2:$B$10</c:f>
              <c:numCache>
                <c:formatCode>General</c:formatCode>
                <c:ptCount val="9"/>
                <c:pt idx="0">
                  <c:v>89</c:v>
                </c:pt>
                <c:pt idx="1">
                  <c:v>15</c:v>
                </c:pt>
                <c:pt idx="2">
                  <c:v>8</c:v>
                </c:pt>
                <c:pt idx="3">
                  <c:v>4</c:v>
                </c:pt>
                <c:pt idx="4">
                  <c:v>2</c:v>
                </c:pt>
                <c:pt idx="5">
                  <c:v>2</c:v>
                </c:pt>
                <c:pt idx="6">
                  <c:v>-7</c:v>
                </c:pt>
                <c:pt idx="7">
                  <c:v>-18</c:v>
                </c:pt>
                <c:pt idx="8">
                  <c:v>-18</c:v>
                </c:pt>
              </c:numCache>
            </c:numRef>
          </c:val>
          <c:extLst>
            <c:ext xmlns:c16="http://schemas.microsoft.com/office/drawing/2014/chart" uri="{C3380CC4-5D6E-409C-BE32-E72D297353CC}">
              <c16:uniqueId val="{00000000-FFCA-4572-B803-D5F801DEFABE}"/>
            </c:ext>
          </c:extLst>
        </c:ser>
        <c:dLbls>
          <c:showLegendKey val="0"/>
          <c:showVal val="0"/>
          <c:showCatName val="0"/>
          <c:showSerName val="0"/>
          <c:showPercent val="0"/>
          <c:showBubbleSize val="0"/>
        </c:dLbls>
        <c:gapWidth val="219"/>
        <c:overlap val="-27"/>
        <c:axId val="313318768"/>
        <c:axId val="313313520"/>
      </c:barChart>
      <c:catAx>
        <c:axId val="313318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313520"/>
        <c:crosses val="autoZero"/>
        <c:auto val="1"/>
        <c:lblAlgn val="ctr"/>
        <c:lblOffset val="100"/>
        <c:noMultiLvlLbl val="0"/>
      </c:catAx>
      <c:valAx>
        <c:axId val="313313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318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 Malaysia</c:v>
                </c:pt>
              </c:strCache>
            </c:strRef>
          </c:tx>
          <c:spPr>
            <a:ln w="28575" cap="rnd">
              <a:solidFill>
                <a:schemeClr val="accent1"/>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Sheet1!$B$2:$B$32</c:f>
              <c:numCache>
                <c:formatCode>General</c:formatCode>
                <c:ptCount val="31"/>
                <c:pt idx="0">
                  <c:v>7.3389109056216095E-2</c:v>
                </c:pt>
                <c:pt idx="1">
                  <c:v>0</c:v>
                </c:pt>
                <c:pt idx="2">
                  <c:v>0.10272590527203999</c:v>
                </c:pt>
                <c:pt idx="3">
                  <c:v>5.68577821796706E-2</c:v>
                </c:pt>
                <c:pt idx="4">
                  <c:v>1.46724378255447E-2</c:v>
                </c:pt>
                <c:pt idx="5">
                  <c:v>5.13535323894065E-2</c:v>
                </c:pt>
                <c:pt idx="6">
                  <c:v>4.7685422933020298E-2</c:v>
                </c:pt>
                <c:pt idx="7">
                  <c:v>0.359487913135982</c:v>
                </c:pt>
                <c:pt idx="8">
                  <c:v>0</c:v>
                </c:pt>
                <c:pt idx="9">
                  <c:v>3.4841927675493302E-2</c:v>
                </c:pt>
                <c:pt idx="10">
                  <c:v>1.83318056828598E-2</c:v>
                </c:pt>
                <c:pt idx="11">
                  <c:v>0.64149560117302096</c:v>
                </c:pt>
                <c:pt idx="12">
                  <c:v>0</c:v>
                </c:pt>
                <c:pt idx="13">
                  <c:v>0</c:v>
                </c:pt>
                <c:pt idx="14">
                  <c:v>0.37381807520340099</c:v>
                </c:pt>
                <c:pt idx="15">
                  <c:v>0</c:v>
                </c:pt>
                <c:pt idx="16">
                  <c:v>0</c:v>
                </c:pt>
                <c:pt idx="17">
                  <c:v>0</c:v>
                </c:pt>
                <c:pt idx="18">
                  <c:v>6.5946143982414399E-2</c:v>
                </c:pt>
                <c:pt idx="19">
                  <c:v>0</c:v>
                </c:pt>
                <c:pt idx="20">
                  <c:v>0</c:v>
                </c:pt>
                <c:pt idx="21">
                  <c:v>8.4267604601743998E-2</c:v>
                </c:pt>
                <c:pt idx="22">
                  <c:v>0</c:v>
                </c:pt>
                <c:pt idx="23">
                  <c:v>1.0733780268894</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A667-4F46-B3F5-8EEE6DD62FBC}"/>
            </c:ext>
          </c:extLst>
        </c:ser>
        <c:dLbls>
          <c:showLegendKey val="0"/>
          <c:showVal val="0"/>
          <c:showCatName val="0"/>
          <c:showSerName val="0"/>
          <c:showPercent val="0"/>
          <c:showBubbleSize val="0"/>
        </c:dLbls>
        <c:smooth val="0"/>
        <c:axId val="313321064"/>
        <c:axId val="313319096"/>
      </c:lineChart>
      <c:dateAx>
        <c:axId val="313321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319096"/>
        <c:crosses val="autoZero"/>
        <c:auto val="1"/>
        <c:lblOffset val="100"/>
        <c:baseTimeUnit val="days"/>
      </c:dateAx>
      <c:valAx>
        <c:axId val="313319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321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6</c:v>
                </c:pt>
                <c:pt idx="1">
                  <c:v>390</c:v>
                </c:pt>
                <c:pt idx="2">
                  <c:v>1400</c:v>
                </c:pt>
                <c:pt idx="3">
                  <c:v>1048</c:v>
                </c:pt>
                <c:pt idx="4">
                  <c:v>310</c:v>
                </c:pt>
                <c:pt idx="5">
                  <c:v>107</c:v>
                </c:pt>
                <c:pt idx="6">
                  <c:v>51</c:v>
                </c:pt>
              </c:numCache>
            </c:numRef>
          </c:val>
          <c:extLst>
            <c:ext xmlns:c16="http://schemas.microsoft.com/office/drawing/2014/chart" uri="{C3380CC4-5D6E-409C-BE32-E72D297353CC}">
              <c16:uniqueId val="{00000000-67CF-4742-99C0-95839EB36FB6}"/>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29</c:v>
                </c:pt>
                <c:pt idx="1">
                  <c:v>1523</c:v>
                </c:pt>
                <c:pt idx="2">
                  <c:v>9942</c:v>
                </c:pt>
                <c:pt idx="3">
                  <c:v>9013</c:v>
                </c:pt>
                <c:pt idx="4">
                  <c:v>2426</c:v>
                </c:pt>
                <c:pt idx="5">
                  <c:v>663</c:v>
                </c:pt>
                <c:pt idx="6">
                  <c:v>230</c:v>
                </c:pt>
              </c:numCache>
            </c:numRef>
          </c:val>
          <c:extLst>
            <c:ext xmlns:c16="http://schemas.microsoft.com/office/drawing/2014/chart" uri="{C3380CC4-5D6E-409C-BE32-E72D297353CC}">
              <c16:uniqueId val="{00000001-67CF-4742-99C0-95839EB36FB6}"/>
            </c:ext>
          </c:extLst>
        </c:ser>
        <c:dLbls>
          <c:showLegendKey val="0"/>
          <c:showVal val="0"/>
          <c:showCatName val="0"/>
          <c:showSerName val="0"/>
          <c:showPercent val="0"/>
          <c:showBubbleSize val="0"/>
        </c:dLbls>
        <c:gapWidth val="219"/>
        <c:overlap val="-27"/>
        <c:axId val="381054184"/>
        <c:axId val="381059104"/>
      </c:barChart>
      <c:catAx>
        <c:axId val="38105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059104"/>
        <c:crosses val="autoZero"/>
        <c:auto val="1"/>
        <c:lblAlgn val="ctr"/>
        <c:lblOffset val="100"/>
        <c:noMultiLvlLbl val="0"/>
      </c:catAx>
      <c:valAx>
        <c:axId val="381059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05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 Malaysia Organic Reach</c:v>
                </c:pt>
              </c:strCache>
            </c:strRef>
          </c:tx>
          <c:spPr>
            <a:ln w="28575" cap="rnd">
              <a:solidFill>
                <a:schemeClr val="accent1"/>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Sheet1!$B$2:$B$32</c:f>
              <c:numCache>
                <c:formatCode>General</c:formatCode>
                <c:ptCount val="31"/>
                <c:pt idx="12">
                  <c:v>599</c:v>
                </c:pt>
                <c:pt idx="13">
                  <c:v>344</c:v>
                </c:pt>
                <c:pt idx="14">
                  <c:v>2577</c:v>
                </c:pt>
                <c:pt idx="15">
                  <c:v>1193</c:v>
                </c:pt>
                <c:pt idx="16">
                  <c:v>507</c:v>
                </c:pt>
                <c:pt idx="17">
                  <c:v>1166</c:v>
                </c:pt>
                <c:pt idx="18">
                  <c:v>879</c:v>
                </c:pt>
                <c:pt idx="19">
                  <c:v>638</c:v>
                </c:pt>
                <c:pt idx="20">
                  <c:v>1185</c:v>
                </c:pt>
                <c:pt idx="21">
                  <c:v>1138</c:v>
                </c:pt>
                <c:pt idx="22">
                  <c:v>1193</c:v>
                </c:pt>
                <c:pt idx="23">
                  <c:v>857</c:v>
                </c:pt>
                <c:pt idx="24">
                  <c:v>389</c:v>
                </c:pt>
                <c:pt idx="25">
                  <c:v>390</c:v>
                </c:pt>
                <c:pt idx="26">
                  <c:v>338</c:v>
                </c:pt>
                <c:pt idx="27">
                  <c:v>215</c:v>
                </c:pt>
                <c:pt idx="28">
                  <c:v>167</c:v>
                </c:pt>
                <c:pt idx="29">
                  <c:v>201</c:v>
                </c:pt>
                <c:pt idx="30">
                  <c:v>232</c:v>
                </c:pt>
              </c:numCache>
            </c:numRef>
          </c:val>
          <c:smooth val="0"/>
          <c:extLst>
            <c:ext xmlns:c16="http://schemas.microsoft.com/office/drawing/2014/chart" uri="{C3380CC4-5D6E-409C-BE32-E72D297353CC}">
              <c16:uniqueId val="{00000000-7C59-4AFA-95F2-2C91BCC5EFD4}"/>
            </c:ext>
          </c:extLst>
        </c:ser>
        <c:ser>
          <c:idx val="1"/>
          <c:order val="1"/>
          <c:tx>
            <c:strRef>
              <c:f>Sheet1!$C$1</c:f>
              <c:strCache>
                <c:ptCount val="1"/>
                <c:pt idx="0">
                  <c:v>Sothys Malaysia Paid Reach</c:v>
                </c:pt>
              </c:strCache>
            </c:strRef>
          </c:tx>
          <c:spPr>
            <a:ln w="28575" cap="rnd">
              <a:solidFill>
                <a:schemeClr val="accent2"/>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Sheet1!$C$2:$C$32</c:f>
              <c:numCache>
                <c:formatCode>General</c:formatCode>
                <c:ptCount val="31"/>
                <c:pt idx="12">
                  <c:v>26666</c:v>
                </c:pt>
                <c:pt idx="13">
                  <c:v>47176</c:v>
                </c:pt>
                <c:pt idx="14">
                  <c:v>31266</c:v>
                </c:pt>
                <c:pt idx="15">
                  <c:v>16563</c:v>
                </c:pt>
                <c:pt idx="16">
                  <c:v>20453</c:v>
                </c:pt>
                <c:pt idx="17">
                  <c:v>18444</c:v>
                </c:pt>
                <c:pt idx="18">
                  <c:v>20848</c:v>
                </c:pt>
                <c:pt idx="19">
                  <c:v>21562</c:v>
                </c:pt>
                <c:pt idx="20">
                  <c:v>20299</c:v>
                </c:pt>
                <c:pt idx="21">
                  <c:v>16870</c:v>
                </c:pt>
                <c:pt idx="22">
                  <c:v>20101</c:v>
                </c:pt>
                <c:pt idx="23">
                  <c:v>29569</c:v>
                </c:pt>
                <c:pt idx="24">
                  <c:v>31481</c:v>
                </c:pt>
                <c:pt idx="25">
                  <c:v>22972</c:v>
                </c:pt>
                <c:pt idx="26">
                  <c:v>22813</c:v>
                </c:pt>
                <c:pt idx="27">
                  <c:v>26095</c:v>
                </c:pt>
                <c:pt idx="28">
                  <c:v>27010</c:v>
                </c:pt>
                <c:pt idx="29">
                  <c:v>27416</c:v>
                </c:pt>
                <c:pt idx="30">
                  <c:v>27610</c:v>
                </c:pt>
              </c:numCache>
            </c:numRef>
          </c:val>
          <c:smooth val="0"/>
          <c:extLst>
            <c:ext xmlns:c16="http://schemas.microsoft.com/office/drawing/2014/chart" uri="{C3380CC4-5D6E-409C-BE32-E72D297353CC}">
              <c16:uniqueId val="{00000001-7C59-4AFA-95F2-2C91BCC5EFD4}"/>
            </c:ext>
          </c:extLst>
        </c:ser>
        <c:ser>
          <c:idx val="2"/>
          <c:order val="2"/>
          <c:tx>
            <c:strRef>
              <c:f>Sheet1!$D$1</c:f>
              <c:strCache>
                <c:ptCount val="1"/>
                <c:pt idx="0">
                  <c:v>Sothys Malaysia Viral Reach</c:v>
                </c:pt>
              </c:strCache>
            </c:strRef>
          </c:tx>
          <c:spPr>
            <a:ln w="28575" cap="rnd">
              <a:solidFill>
                <a:schemeClr val="accent3"/>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Sheet1!$D$2:$D$32</c:f>
              <c:numCache>
                <c:formatCode>General</c:formatCode>
                <c:ptCount val="31"/>
                <c:pt idx="12">
                  <c:v>385</c:v>
                </c:pt>
                <c:pt idx="13">
                  <c:v>133</c:v>
                </c:pt>
                <c:pt idx="14">
                  <c:v>1124</c:v>
                </c:pt>
                <c:pt idx="15">
                  <c:v>921</c:v>
                </c:pt>
                <c:pt idx="16">
                  <c:v>321</c:v>
                </c:pt>
                <c:pt idx="17">
                  <c:v>446</c:v>
                </c:pt>
                <c:pt idx="18">
                  <c:v>406</c:v>
                </c:pt>
                <c:pt idx="19">
                  <c:v>369</c:v>
                </c:pt>
                <c:pt idx="20">
                  <c:v>372</c:v>
                </c:pt>
                <c:pt idx="21">
                  <c:v>734</c:v>
                </c:pt>
                <c:pt idx="22">
                  <c:v>396</c:v>
                </c:pt>
                <c:pt idx="23">
                  <c:v>239</c:v>
                </c:pt>
                <c:pt idx="24">
                  <c:v>186</c:v>
                </c:pt>
                <c:pt idx="25">
                  <c:v>188</c:v>
                </c:pt>
                <c:pt idx="26">
                  <c:v>194</c:v>
                </c:pt>
                <c:pt idx="27">
                  <c:v>138</c:v>
                </c:pt>
                <c:pt idx="28">
                  <c:v>101</c:v>
                </c:pt>
                <c:pt idx="29">
                  <c:v>145</c:v>
                </c:pt>
                <c:pt idx="30">
                  <c:v>187</c:v>
                </c:pt>
              </c:numCache>
            </c:numRef>
          </c:val>
          <c:smooth val="0"/>
          <c:extLst>
            <c:ext xmlns:c16="http://schemas.microsoft.com/office/drawing/2014/chart" uri="{C3380CC4-5D6E-409C-BE32-E72D297353CC}">
              <c16:uniqueId val="{00000002-7C59-4AFA-95F2-2C91BCC5EFD4}"/>
            </c:ext>
          </c:extLst>
        </c:ser>
        <c:dLbls>
          <c:showLegendKey val="0"/>
          <c:showVal val="0"/>
          <c:showCatName val="0"/>
          <c:showSerName val="0"/>
          <c:showPercent val="0"/>
          <c:showBubbleSize val="0"/>
        </c:dLbls>
        <c:smooth val="0"/>
        <c:axId val="399900416"/>
        <c:axId val="399901072"/>
      </c:lineChart>
      <c:dateAx>
        <c:axId val="399900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901072"/>
        <c:crosses val="autoZero"/>
        <c:auto val="1"/>
        <c:lblOffset val="100"/>
        <c:baseTimeUnit val="days"/>
      </c:dateAx>
      <c:valAx>
        <c:axId val="399901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900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Sothys Malaysia</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2.3842711466510499E-2</c:v>
                </c:pt>
                <c:pt idx="1">
                  <c:v>0.27408275668759402</c:v>
                </c:pt>
                <c:pt idx="2">
                  <c:v>0.15582251716234399</c:v>
                </c:pt>
              </c:numCache>
            </c:numRef>
          </c:val>
          <c:extLst>
            <c:ext xmlns:c16="http://schemas.microsoft.com/office/drawing/2014/chart" uri="{C3380CC4-5D6E-409C-BE32-E72D297353CC}">
              <c16:uniqueId val="{00000000-EFFC-46E0-A6A1-D067DEB5A5ED}"/>
            </c:ext>
          </c:extLst>
        </c:ser>
        <c:dLbls>
          <c:showLegendKey val="0"/>
          <c:showVal val="0"/>
          <c:showCatName val="0"/>
          <c:showSerName val="0"/>
          <c:showPercent val="0"/>
          <c:showBubbleSize val="0"/>
        </c:dLbls>
        <c:gapWidth val="219"/>
        <c:overlap val="-27"/>
        <c:axId val="399908288"/>
        <c:axId val="399911568"/>
      </c:barChart>
      <c:catAx>
        <c:axId val="399908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911568"/>
        <c:crosses val="autoZero"/>
        <c:auto val="1"/>
        <c:lblAlgn val="ctr"/>
        <c:lblOffset val="100"/>
        <c:noMultiLvlLbl val="0"/>
      </c:catAx>
      <c:valAx>
        <c:axId val="399911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908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E5C2B-B2E6-486F-94B1-F23472287B7F}"/>
              </a:ext>
            </a:extLst>
          </p:cNvPr>
          <p:cNvSpPr>
            <a:spLocks noGrp="1"/>
          </p:cNvSpPr>
          <p:nvPr>
            <p:ph type="ctrTitle"/>
          </p:nvPr>
        </p:nvSpPr>
        <p:spPr/>
        <p:txBody>
          <a:bodyPr/>
          <a:lstStyle/>
          <a:p>
            <a:r>
              <a:rPr lang="en-US"/>
              <a:t>SOTHYS REPORT</a:t>
            </a:r>
          </a:p>
        </p:txBody>
      </p:sp>
      <p:sp>
        <p:nvSpPr>
          <p:cNvPr id="3" name="Subtitle 2">
            <a:extLst>
              <a:ext uri="{FF2B5EF4-FFF2-40B4-BE49-F238E27FC236}">
                <a16:creationId xmlns:a16="http://schemas.microsoft.com/office/drawing/2014/main" id="{4E486409-290D-47B1-BCC4-79546C207069}"/>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072286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65611-DAF5-4652-969E-B53B08219AFF}"/>
              </a:ext>
            </a:extLst>
          </p:cNvPr>
          <p:cNvSpPr>
            <a:spLocks noGrp="1"/>
          </p:cNvSpPr>
          <p:nvPr>
            <p:ph type="title"/>
          </p:nvPr>
        </p:nvSpPr>
        <p:spPr/>
        <p:txBody>
          <a:bodyPr/>
          <a:lstStyle/>
          <a:p>
            <a:r>
              <a:rPr lang="en-US"/>
              <a:t>Facebook Key Metrics Table | Sothys Malaysia</a:t>
            </a:r>
          </a:p>
        </p:txBody>
      </p:sp>
      <p:graphicFrame>
        <p:nvGraphicFramePr>
          <p:cNvPr id="5" name="Table Placeholder 4">
            <a:extLst>
              <a:ext uri="{FF2B5EF4-FFF2-40B4-BE49-F238E27FC236}">
                <a16:creationId xmlns:a16="http://schemas.microsoft.com/office/drawing/2014/main" id="{CDD4CF0C-595F-4C3D-89AD-6DAA4C27AE0A}"/>
              </a:ext>
            </a:extLst>
          </p:cNvPr>
          <p:cNvGraphicFramePr>
            <a:graphicFrameLocks noGrp="1"/>
          </p:cNvGraphicFramePr>
          <p:nvPr>
            <p:ph type="tbl" sz="quarter" idx="13"/>
            <p:extLst>
              <p:ext uri="{D42A27DB-BD31-4B8C-83A1-F6EECF244321}">
                <p14:modId xmlns:p14="http://schemas.microsoft.com/office/powerpoint/2010/main" val="2970624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3327109387"/>
                    </a:ext>
                  </a:extLst>
                </a:gridCol>
                <a:gridCol w="493776">
                  <a:extLst>
                    <a:ext uri="{9D8B030D-6E8A-4147-A177-3AD203B41FA5}">
                      <a16:colId xmlns:a16="http://schemas.microsoft.com/office/drawing/2014/main" val="2043334222"/>
                    </a:ext>
                  </a:extLst>
                </a:gridCol>
                <a:gridCol w="246888">
                  <a:extLst>
                    <a:ext uri="{9D8B030D-6E8A-4147-A177-3AD203B41FA5}">
                      <a16:colId xmlns:a16="http://schemas.microsoft.com/office/drawing/2014/main" val="3224654001"/>
                    </a:ext>
                  </a:extLst>
                </a:gridCol>
                <a:gridCol w="246888">
                  <a:extLst>
                    <a:ext uri="{9D8B030D-6E8A-4147-A177-3AD203B41FA5}">
                      <a16:colId xmlns:a16="http://schemas.microsoft.com/office/drawing/2014/main" val="1188363571"/>
                    </a:ext>
                  </a:extLst>
                </a:gridCol>
                <a:gridCol w="246888">
                  <a:extLst>
                    <a:ext uri="{9D8B030D-6E8A-4147-A177-3AD203B41FA5}">
                      <a16:colId xmlns:a16="http://schemas.microsoft.com/office/drawing/2014/main" val="18340880"/>
                    </a:ext>
                  </a:extLst>
                </a:gridCol>
                <a:gridCol w="246888">
                  <a:extLst>
                    <a:ext uri="{9D8B030D-6E8A-4147-A177-3AD203B41FA5}">
                      <a16:colId xmlns:a16="http://schemas.microsoft.com/office/drawing/2014/main" val="3477124676"/>
                    </a:ext>
                  </a:extLst>
                </a:gridCol>
                <a:gridCol w="246888">
                  <a:extLst>
                    <a:ext uri="{9D8B030D-6E8A-4147-A177-3AD203B41FA5}">
                      <a16:colId xmlns:a16="http://schemas.microsoft.com/office/drawing/2014/main" val="1307877448"/>
                    </a:ext>
                  </a:extLst>
                </a:gridCol>
                <a:gridCol w="246888">
                  <a:extLst>
                    <a:ext uri="{9D8B030D-6E8A-4147-A177-3AD203B41FA5}">
                      <a16:colId xmlns:a16="http://schemas.microsoft.com/office/drawing/2014/main" val="1774758658"/>
                    </a:ext>
                  </a:extLst>
                </a:gridCol>
                <a:gridCol w="246888">
                  <a:extLst>
                    <a:ext uri="{9D8B030D-6E8A-4147-A177-3AD203B41FA5}">
                      <a16:colId xmlns:a16="http://schemas.microsoft.com/office/drawing/2014/main" val="3768292126"/>
                    </a:ext>
                  </a:extLst>
                </a:gridCol>
                <a:gridCol w="246888">
                  <a:extLst>
                    <a:ext uri="{9D8B030D-6E8A-4147-A177-3AD203B41FA5}">
                      <a16:colId xmlns:a16="http://schemas.microsoft.com/office/drawing/2014/main" val="253445234"/>
                    </a:ext>
                  </a:extLst>
                </a:gridCol>
                <a:gridCol w="246888">
                  <a:extLst>
                    <a:ext uri="{9D8B030D-6E8A-4147-A177-3AD203B41FA5}">
                      <a16:colId xmlns:a16="http://schemas.microsoft.com/office/drawing/2014/main" val="2967380851"/>
                    </a:ext>
                  </a:extLst>
                </a:gridCol>
                <a:gridCol w="246888">
                  <a:extLst>
                    <a:ext uri="{9D8B030D-6E8A-4147-A177-3AD203B41FA5}">
                      <a16:colId xmlns:a16="http://schemas.microsoft.com/office/drawing/2014/main" val="1745425143"/>
                    </a:ext>
                  </a:extLst>
                </a:gridCol>
                <a:gridCol w="246888">
                  <a:extLst>
                    <a:ext uri="{9D8B030D-6E8A-4147-A177-3AD203B41FA5}">
                      <a16:colId xmlns:a16="http://schemas.microsoft.com/office/drawing/2014/main" val="3749703313"/>
                    </a:ext>
                  </a:extLst>
                </a:gridCol>
                <a:gridCol w="246888">
                  <a:extLst>
                    <a:ext uri="{9D8B030D-6E8A-4147-A177-3AD203B41FA5}">
                      <a16:colId xmlns:a16="http://schemas.microsoft.com/office/drawing/2014/main" val="4278886738"/>
                    </a:ext>
                  </a:extLst>
                </a:gridCol>
                <a:gridCol w="246888">
                  <a:extLst>
                    <a:ext uri="{9D8B030D-6E8A-4147-A177-3AD203B41FA5}">
                      <a16:colId xmlns:a16="http://schemas.microsoft.com/office/drawing/2014/main" val="3092498347"/>
                    </a:ext>
                  </a:extLst>
                </a:gridCol>
                <a:gridCol w="246888">
                  <a:extLst>
                    <a:ext uri="{9D8B030D-6E8A-4147-A177-3AD203B41FA5}">
                      <a16:colId xmlns:a16="http://schemas.microsoft.com/office/drawing/2014/main" val="3810702301"/>
                    </a:ext>
                  </a:extLst>
                </a:gridCol>
                <a:gridCol w="246888">
                  <a:extLst>
                    <a:ext uri="{9D8B030D-6E8A-4147-A177-3AD203B41FA5}">
                      <a16:colId xmlns:a16="http://schemas.microsoft.com/office/drawing/2014/main" val="1964300373"/>
                    </a:ext>
                  </a:extLst>
                </a:gridCol>
                <a:gridCol w="246888">
                  <a:extLst>
                    <a:ext uri="{9D8B030D-6E8A-4147-A177-3AD203B41FA5}">
                      <a16:colId xmlns:a16="http://schemas.microsoft.com/office/drawing/2014/main" val="3085281301"/>
                    </a:ext>
                  </a:extLst>
                </a:gridCol>
                <a:gridCol w="246888">
                  <a:extLst>
                    <a:ext uri="{9D8B030D-6E8A-4147-A177-3AD203B41FA5}">
                      <a16:colId xmlns:a16="http://schemas.microsoft.com/office/drawing/2014/main" val="1473780051"/>
                    </a:ext>
                  </a:extLst>
                </a:gridCol>
                <a:gridCol w="246888">
                  <a:extLst>
                    <a:ext uri="{9D8B030D-6E8A-4147-A177-3AD203B41FA5}">
                      <a16:colId xmlns:a16="http://schemas.microsoft.com/office/drawing/2014/main" val="1000654401"/>
                    </a:ext>
                  </a:extLst>
                </a:gridCol>
                <a:gridCol w="246888">
                  <a:extLst>
                    <a:ext uri="{9D8B030D-6E8A-4147-A177-3AD203B41FA5}">
                      <a16:colId xmlns:a16="http://schemas.microsoft.com/office/drawing/2014/main" val="1887207483"/>
                    </a:ext>
                  </a:extLst>
                </a:gridCol>
                <a:gridCol w="246888">
                  <a:extLst>
                    <a:ext uri="{9D8B030D-6E8A-4147-A177-3AD203B41FA5}">
                      <a16:colId xmlns:a16="http://schemas.microsoft.com/office/drawing/2014/main" val="3288565957"/>
                    </a:ext>
                  </a:extLst>
                </a:gridCol>
                <a:gridCol w="246888">
                  <a:extLst>
                    <a:ext uri="{9D8B030D-6E8A-4147-A177-3AD203B41FA5}">
                      <a16:colId xmlns:a16="http://schemas.microsoft.com/office/drawing/2014/main" val="384828223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84023786"/>
                  </a:ext>
                </a:extLst>
              </a:tr>
              <a:tr h="370840">
                <a:tc>
                  <a:txBody>
                    <a:bodyPr/>
                    <a:lstStyle/>
                    <a:p>
                      <a:r>
                        <a:rPr lang="en-US" sz="1000"/>
                        <a:t>Sothys Malaysia</a:t>
                      </a:r>
                    </a:p>
                  </a:txBody>
                  <a:tcPr/>
                </a:tc>
                <a:tc>
                  <a:txBody>
                    <a:bodyPr/>
                    <a:lstStyle/>
                    <a:p>
                      <a:r>
                        <a:rPr lang="en-US" sz="1000"/>
                        <a:t>27320</a:t>
                      </a:r>
                    </a:p>
                  </a:txBody>
                  <a:tcPr/>
                </a:tc>
                <a:tc>
                  <a:txBody>
                    <a:bodyPr/>
                    <a:lstStyle/>
                    <a:p>
                      <a:r>
                        <a:rPr lang="en-US" sz="1000"/>
                        <a:t>67</a:t>
                      </a:r>
                    </a:p>
                  </a:txBody>
                  <a:tcPr/>
                </a:tc>
                <a:tc>
                  <a:txBody>
                    <a:bodyPr/>
                    <a:lstStyle/>
                    <a:p>
                      <a:r>
                        <a:rPr lang="en-US" sz="1000"/>
                        <a:t>17</a:t>
                      </a:r>
                    </a:p>
                  </a:txBody>
                  <a:tcPr/>
                </a:tc>
                <a:tc>
                  <a:txBody>
                    <a:bodyPr/>
                    <a:lstStyle/>
                    <a:p>
                      <a:r>
                        <a:rPr lang="en-US" sz="1000"/>
                        <a:t>2</a:t>
                      </a:r>
                    </a:p>
                  </a:txBody>
                  <a:tcPr/>
                </a:tc>
                <a:tc>
                  <a:txBody>
                    <a:bodyPr/>
                    <a:lstStyle/>
                    <a:p>
                      <a:r>
                        <a:rPr lang="en-US" sz="1000"/>
                        <a:t>9</a:t>
                      </a:r>
                    </a:p>
                  </a:txBody>
                  <a:tcPr/>
                </a:tc>
                <a:tc>
                  <a:txBody>
                    <a:bodyPr/>
                    <a:lstStyle/>
                    <a:p>
                      <a:r>
                        <a:rPr lang="en-US" sz="1000"/>
                        <a:t>0</a:t>
                      </a:r>
                    </a:p>
                  </a:txBody>
                  <a:tcPr/>
                </a:tc>
                <a:tc>
                  <a:txBody>
                    <a:bodyPr/>
                    <a:lstStyle/>
                    <a:p>
                      <a:r>
                        <a:rPr lang="en-US" sz="1000"/>
                        <a:t>6</a:t>
                      </a:r>
                    </a:p>
                  </a:txBody>
                  <a:tcPr/>
                </a:tc>
                <a:tc>
                  <a:txBody>
                    <a:bodyPr/>
                    <a:lstStyle/>
                    <a:p>
                      <a:r>
                        <a:rPr lang="en-US" sz="1000"/>
                        <a:t>783</a:t>
                      </a:r>
                    </a:p>
                  </a:txBody>
                  <a:tcPr/>
                </a:tc>
                <a:tc>
                  <a:txBody>
                    <a:bodyPr/>
                    <a:lstStyle/>
                    <a:p>
                      <a:r>
                        <a:rPr lang="en-US" sz="1000"/>
                        <a:t>1</a:t>
                      </a:r>
                    </a:p>
                  </a:txBody>
                  <a:tcPr/>
                </a:tc>
                <a:tc>
                  <a:txBody>
                    <a:bodyPr/>
                    <a:lstStyle/>
                    <a:p>
                      <a:r>
                        <a:rPr lang="en-US" sz="1000"/>
                        <a:t>755</a:t>
                      </a:r>
                    </a:p>
                  </a:txBody>
                  <a:tcPr/>
                </a:tc>
                <a:tc>
                  <a:txBody>
                    <a:bodyPr/>
                    <a:lstStyle/>
                    <a:p>
                      <a:r>
                        <a:rPr lang="en-US" sz="1000"/>
                        <a:t>25</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1</a:t>
                      </a:r>
                    </a:p>
                  </a:txBody>
                  <a:tcPr/>
                </a:tc>
                <a:tc>
                  <a:txBody>
                    <a:bodyPr/>
                    <a:lstStyle/>
                    <a:p>
                      <a:r>
                        <a:rPr lang="en-US" sz="1000"/>
                        <a:t>15</a:t>
                      </a:r>
                    </a:p>
                  </a:txBody>
                  <a:tcPr/>
                </a:tc>
                <a:tc>
                  <a:txBody>
                    <a:bodyPr/>
                    <a:lstStyle/>
                    <a:p>
                      <a:r>
                        <a:rPr lang="en-US" sz="1000"/>
                        <a:t>143</a:t>
                      </a:r>
                    </a:p>
                  </a:txBody>
                  <a:tcPr/>
                </a:tc>
                <a:tc>
                  <a:txBody>
                    <a:bodyPr/>
                    <a:lstStyle/>
                    <a:p>
                      <a:r>
                        <a:rPr lang="en-US" sz="1000"/>
                        <a:t>941</a:t>
                      </a:r>
                    </a:p>
                  </a:txBody>
                  <a:tcPr/>
                </a:tc>
                <a:tc>
                  <a:txBody>
                    <a:bodyPr/>
                    <a:lstStyle/>
                    <a:p>
                      <a:r>
                        <a:rPr lang="en-US" sz="1000"/>
                        <a:t>0</a:t>
                      </a:r>
                    </a:p>
                  </a:txBody>
                  <a:tcPr/>
                </a:tc>
                <a:tc>
                  <a:txBody>
                    <a:bodyPr/>
                    <a:lstStyle/>
                    <a:p>
                      <a:r>
                        <a:rPr lang="en-US" sz="1000"/>
                        <a:t>0</a:t>
                      </a:r>
                    </a:p>
                  </a:txBody>
                  <a:tcPr/>
                </a:tc>
                <a:tc>
                  <a:txBody>
                    <a:bodyPr/>
                    <a:lstStyle/>
                    <a:p>
                      <a:r>
                        <a:rPr lang="en-US" sz="1000"/>
                        <a:t>0.2029 %</a:t>
                      </a:r>
                    </a:p>
                  </a:txBody>
                  <a:tcPr/>
                </a:tc>
                <a:tc>
                  <a:txBody>
                    <a:bodyPr/>
                    <a:lstStyle/>
                    <a:p>
                      <a:r>
                        <a:rPr lang="en-US" sz="1000"/>
                        <a:t>0.0 %</a:t>
                      </a:r>
                    </a:p>
                  </a:txBody>
                  <a:tcPr/>
                </a:tc>
                <a:extLst>
                  <a:ext uri="{0D108BD9-81ED-4DB2-BD59-A6C34878D82A}">
                    <a16:rowId xmlns:a16="http://schemas.microsoft.com/office/drawing/2014/main" val="1135948656"/>
                  </a:ext>
                </a:extLst>
              </a:tr>
            </a:tbl>
          </a:graphicData>
        </a:graphic>
      </p:graphicFrame>
      <p:sp>
        <p:nvSpPr>
          <p:cNvPr id="4" name="Text Placeholder 3">
            <a:extLst>
              <a:ext uri="{FF2B5EF4-FFF2-40B4-BE49-F238E27FC236}">
                <a16:creationId xmlns:a16="http://schemas.microsoft.com/office/drawing/2014/main" id="{4AE98D07-6659-4F46-A8CA-F9BCEE4E39EE}"/>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10170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52C4A-75C1-42E4-ABBA-E0347113478D}"/>
              </a:ext>
            </a:extLst>
          </p:cNvPr>
          <p:cNvSpPr>
            <a:spLocks noGrp="1"/>
          </p:cNvSpPr>
          <p:nvPr>
            <p:ph type="title"/>
          </p:nvPr>
        </p:nvSpPr>
        <p:spPr/>
        <p:txBody>
          <a:bodyPr/>
          <a:lstStyle/>
          <a:p>
            <a:r>
              <a:rPr lang="en-US"/>
              <a:t>Facebook Fans Change by Like/Unlike Source | Sothys Malaysia</a:t>
            </a:r>
          </a:p>
        </p:txBody>
      </p:sp>
      <p:graphicFrame>
        <p:nvGraphicFramePr>
          <p:cNvPr id="6" name="Chart Placeholder 5">
            <a:extLst>
              <a:ext uri="{FF2B5EF4-FFF2-40B4-BE49-F238E27FC236}">
                <a16:creationId xmlns:a16="http://schemas.microsoft.com/office/drawing/2014/main" id="{A1EC35A5-F741-45FF-B66B-CF3D5458B8F9}"/>
              </a:ext>
            </a:extLst>
          </p:cNvPr>
          <p:cNvGraphicFramePr>
            <a:graphicFrameLocks noGrp="1"/>
          </p:cNvGraphicFramePr>
          <p:nvPr>
            <p:ph type="chart" sz="quarter" idx="13"/>
            <p:extLst>
              <p:ext uri="{D42A27DB-BD31-4B8C-83A1-F6EECF244321}">
                <p14:modId xmlns:p14="http://schemas.microsoft.com/office/powerpoint/2010/main" val="23438031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C2316C-9F40-4636-88D6-A07B47A2BB86}"/>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894A9C95-4E6D-43D1-8B45-A18760C4F1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281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E6033-CC0D-4A0C-AFA9-C4FE9F530D3C}"/>
              </a:ext>
            </a:extLst>
          </p:cNvPr>
          <p:cNvSpPr>
            <a:spLocks noGrp="1"/>
          </p:cNvSpPr>
          <p:nvPr>
            <p:ph type="title"/>
          </p:nvPr>
        </p:nvSpPr>
        <p:spPr/>
        <p:txBody>
          <a:bodyPr/>
          <a:lstStyle/>
          <a:p>
            <a:r>
              <a:rPr lang="en-US"/>
              <a:t>Facebook Interaction Rate | Sothys Malaysia</a:t>
            </a:r>
          </a:p>
        </p:txBody>
      </p:sp>
      <p:graphicFrame>
        <p:nvGraphicFramePr>
          <p:cNvPr id="6" name="Chart Placeholder 5">
            <a:extLst>
              <a:ext uri="{FF2B5EF4-FFF2-40B4-BE49-F238E27FC236}">
                <a16:creationId xmlns:a16="http://schemas.microsoft.com/office/drawing/2014/main" id="{A1C6D726-BDF3-4ED3-BEFA-67E03E29CD79}"/>
              </a:ext>
            </a:extLst>
          </p:cNvPr>
          <p:cNvGraphicFramePr>
            <a:graphicFrameLocks noGrp="1"/>
          </p:cNvGraphicFramePr>
          <p:nvPr>
            <p:ph type="chart" sz="quarter" idx="13"/>
            <p:extLst>
              <p:ext uri="{D42A27DB-BD31-4B8C-83A1-F6EECF244321}">
                <p14:modId xmlns:p14="http://schemas.microsoft.com/office/powerpoint/2010/main" val="15223222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FE6A31-0936-4014-8AC7-49F3D69AC456}"/>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EFB672F5-A00A-4FF2-9E8D-D27C8AFF88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2522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20BE9-A392-49D8-B282-72989570B5FB}"/>
              </a:ext>
            </a:extLst>
          </p:cNvPr>
          <p:cNvSpPr>
            <a:spLocks noGrp="1"/>
          </p:cNvSpPr>
          <p:nvPr>
            <p:ph type="title"/>
          </p:nvPr>
        </p:nvSpPr>
        <p:spPr/>
        <p:txBody>
          <a:bodyPr/>
          <a:lstStyle/>
          <a:p>
            <a:r>
              <a:rPr lang="en-US"/>
              <a:t>Facebook Fan Demographics Table | Sothys Malaysia - 1 of 2</a:t>
            </a:r>
          </a:p>
        </p:txBody>
      </p:sp>
      <p:graphicFrame>
        <p:nvGraphicFramePr>
          <p:cNvPr id="5" name="Table Placeholder 4">
            <a:extLst>
              <a:ext uri="{FF2B5EF4-FFF2-40B4-BE49-F238E27FC236}">
                <a16:creationId xmlns:a16="http://schemas.microsoft.com/office/drawing/2014/main" id="{471788CC-40C1-4653-BD6B-6CE6A38E5DD8}"/>
              </a:ext>
            </a:extLst>
          </p:cNvPr>
          <p:cNvGraphicFramePr>
            <a:graphicFrameLocks noGrp="1"/>
          </p:cNvGraphicFramePr>
          <p:nvPr>
            <p:ph type="tbl" sz="quarter" idx="13"/>
            <p:extLst>
              <p:ext uri="{D42A27DB-BD31-4B8C-83A1-F6EECF244321}">
                <p14:modId xmlns:p14="http://schemas.microsoft.com/office/powerpoint/2010/main" val="744289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34891880"/>
                    </a:ext>
                  </a:extLst>
                </a:gridCol>
                <a:gridCol w="2057400">
                  <a:extLst>
                    <a:ext uri="{9D8B030D-6E8A-4147-A177-3AD203B41FA5}">
                      <a16:colId xmlns:a16="http://schemas.microsoft.com/office/drawing/2014/main" val="3818688931"/>
                    </a:ext>
                  </a:extLst>
                </a:gridCol>
                <a:gridCol w="822960">
                  <a:extLst>
                    <a:ext uri="{9D8B030D-6E8A-4147-A177-3AD203B41FA5}">
                      <a16:colId xmlns:a16="http://schemas.microsoft.com/office/drawing/2014/main" val="1176342141"/>
                    </a:ext>
                  </a:extLst>
                </a:gridCol>
                <a:gridCol w="822960">
                  <a:extLst>
                    <a:ext uri="{9D8B030D-6E8A-4147-A177-3AD203B41FA5}">
                      <a16:colId xmlns:a16="http://schemas.microsoft.com/office/drawing/2014/main" val="4028137454"/>
                    </a:ext>
                  </a:extLst>
                </a:gridCol>
                <a:gridCol w="822960">
                  <a:extLst>
                    <a:ext uri="{9D8B030D-6E8A-4147-A177-3AD203B41FA5}">
                      <a16:colId xmlns:a16="http://schemas.microsoft.com/office/drawing/2014/main" val="4124782688"/>
                    </a:ext>
                  </a:extLst>
                </a:gridCol>
                <a:gridCol w="822960">
                  <a:extLst>
                    <a:ext uri="{9D8B030D-6E8A-4147-A177-3AD203B41FA5}">
                      <a16:colId xmlns:a16="http://schemas.microsoft.com/office/drawing/2014/main" val="3787315984"/>
                    </a:ext>
                  </a:extLst>
                </a:gridCol>
                <a:gridCol w="822960">
                  <a:extLst>
                    <a:ext uri="{9D8B030D-6E8A-4147-A177-3AD203B41FA5}">
                      <a16:colId xmlns:a16="http://schemas.microsoft.com/office/drawing/2014/main" val="2180344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Age Range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PTAT</a:t>
                      </a:r>
                    </a:p>
                  </a:txBody>
                  <a:tcPr/>
                </a:tc>
                <a:extLst>
                  <a:ext uri="{0D108BD9-81ED-4DB2-BD59-A6C34878D82A}">
                    <a16:rowId xmlns:a16="http://schemas.microsoft.com/office/drawing/2014/main" val="208940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0.10614934114202 %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53435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1.1346998535871 %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0729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0.021961932650073 %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20869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0.095168374816984 %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69955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0.33674963396779 %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024320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0.1610541727672 %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94590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0.0036603221083455 %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66273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0.18667642752562 %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71909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0.39165446559297 %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07965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3.8360175695461 %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337018000"/>
                  </a:ext>
                </a:extLst>
              </a:tr>
            </a:tbl>
          </a:graphicData>
        </a:graphic>
      </p:graphicFrame>
      <p:sp>
        <p:nvSpPr>
          <p:cNvPr id="4" name="Text Placeholder 3">
            <a:extLst>
              <a:ext uri="{FF2B5EF4-FFF2-40B4-BE49-F238E27FC236}">
                <a16:creationId xmlns:a16="http://schemas.microsoft.com/office/drawing/2014/main" id="{563A40E6-5DB3-40C9-89A6-FD812D6BE4E2}"/>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6238023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B6564-A37F-471D-AEB4-144D63E0E512}"/>
              </a:ext>
            </a:extLst>
          </p:cNvPr>
          <p:cNvSpPr>
            <a:spLocks noGrp="1"/>
          </p:cNvSpPr>
          <p:nvPr>
            <p:ph type="title"/>
          </p:nvPr>
        </p:nvSpPr>
        <p:spPr/>
        <p:txBody>
          <a:bodyPr/>
          <a:lstStyle/>
          <a:p>
            <a:r>
              <a:rPr lang="en-US"/>
              <a:t>Facebook Fan Demographics Table | Sothys Malaysia - 2 of 2</a:t>
            </a:r>
          </a:p>
        </p:txBody>
      </p:sp>
      <p:graphicFrame>
        <p:nvGraphicFramePr>
          <p:cNvPr id="5" name="Table Placeholder 4">
            <a:extLst>
              <a:ext uri="{FF2B5EF4-FFF2-40B4-BE49-F238E27FC236}">
                <a16:creationId xmlns:a16="http://schemas.microsoft.com/office/drawing/2014/main" id="{E2A2F41C-FD49-49CC-B1FD-A7A7EF367116}"/>
              </a:ext>
            </a:extLst>
          </p:cNvPr>
          <p:cNvGraphicFramePr>
            <a:graphicFrameLocks noGrp="1"/>
          </p:cNvGraphicFramePr>
          <p:nvPr>
            <p:ph type="tbl" sz="quarter" idx="13"/>
            <p:extLst>
              <p:ext uri="{D42A27DB-BD31-4B8C-83A1-F6EECF244321}">
                <p14:modId xmlns:p14="http://schemas.microsoft.com/office/powerpoint/2010/main" val="2788450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57819668"/>
                    </a:ext>
                  </a:extLst>
                </a:gridCol>
                <a:gridCol w="2057400">
                  <a:extLst>
                    <a:ext uri="{9D8B030D-6E8A-4147-A177-3AD203B41FA5}">
                      <a16:colId xmlns:a16="http://schemas.microsoft.com/office/drawing/2014/main" val="1024458545"/>
                    </a:ext>
                  </a:extLst>
                </a:gridCol>
                <a:gridCol w="822960">
                  <a:extLst>
                    <a:ext uri="{9D8B030D-6E8A-4147-A177-3AD203B41FA5}">
                      <a16:colId xmlns:a16="http://schemas.microsoft.com/office/drawing/2014/main" val="1462681994"/>
                    </a:ext>
                  </a:extLst>
                </a:gridCol>
                <a:gridCol w="822960">
                  <a:extLst>
                    <a:ext uri="{9D8B030D-6E8A-4147-A177-3AD203B41FA5}">
                      <a16:colId xmlns:a16="http://schemas.microsoft.com/office/drawing/2014/main" val="568315208"/>
                    </a:ext>
                  </a:extLst>
                </a:gridCol>
                <a:gridCol w="822960">
                  <a:extLst>
                    <a:ext uri="{9D8B030D-6E8A-4147-A177-3AD203B41FA5}">
                      <a16:colId xmlns:a16="http://schemas.microsoft.com/office/drawing/2014/main" val="1392061272"/>
                    </a:ext>
                  </a:extLst>
                </a:gridCol>
                <a:gridCol w="822960">
                  <a:extLst>
                    <a:ext uri="{9D8B030D-6E8A-4147-A177-3AD203B41FA5}">
                      <a16:colId xmlns:a16="http://schemas.microsoft.com/office/drawing/2014/main" val="1474010932"/>
                    </a:ext>
                  </a:extLst>
                </a:gridCol>
                <a:gridCol w="822960">
                  <a:extLst>
                    <a:ext uri="{9D8B030D-6E8A-4147-A177-3AD203B41FA5}">
                      <a16:colId xmlns:a16="http://schemas.microsoft.com/office/drawing/2014/main" val="3864342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Age Range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PTAT</a:t>
                      </a:r>
                    </a:p>
                  </a:txBody>
                  <a:tcPr/>
                </a:tc>
                <a:extLst>
                  <a:ext uri="{0D108BD9-81ED-4DB2-BD59-A6C34878D82A}">
                    <a16:rowId xmlns:a16="http://schemas.microsoft.com/office/drawing/2014/main" val="3181308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5.5746705710102 %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402835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5.1244509516837 %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097593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1.4275256222548 %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78611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0.021961932650073 %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11767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0.84187408491947 %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922281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2.4267935578331 %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1982320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8.8799414348463 %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extLst>
                  <a:ext uri="{0D108BD9-81ED-4DB2-BD59-A6C34878D82A}">
                    <a16:rowId xmlns:a16="http://schemas.microsoft.com/office/drawing/2014/main" val="1528586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32.990483162518 %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extLst>
                  <a:ext uri="{0D108BD9-81ED-4DB2-BD59-A6C34878D82A}">
                    <a16:rowId xmlns:a16="http://schemas.microsoft.com/office/drawing/2014/main" val="1833094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36.390922401171 %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3348942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0.010980966325037 %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84242341"/>
                  </a:ext>
                </a:extLst>
              </a:tr>
            </a:tbl>
          </a:graphicData>
        </a:graphic>
      </p:graphicFrame>
      <p:sp>
        <p:nvSpPr>
          <p:cNvPr id="4" name="Text Placeholder 3">
            <a:extLst>
              <a:ext uri="{FF2B5EF4-FFF2-40B4-BE49-F238E27FC236}">
                <a16:creationId xmlns:a16="http://schemas.microsoft.com/office/drawing/2014/main" id="{1A3E9AEC-A18D-466A-BF56-0C85F1635784}"/>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312176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81E52-EF2E-4D48-BAA3-ADABD4A94F8B}"/>
              </a:ext>
            </a:extLst>
          </p:cNvPr>
          <p:cNvSpPr>
            <a:spLocks noGrp="1"/>
          </p:cNvSpPr>
          <p:nvPr>
            <p:ph type="title"/>
          </p:nvPr>
        </p:nvSpPr>
        <p:spPr/>
        <p:txBody>
          <a:bodyPr/>
          <a:lstStyle/>
          <a:p>
            <a:r>
              <a:rPr lang="en-US"/>
              <a:t>Facebook Fan Demographics | Sothys Malaysia</a:t>
            </a:r>
          </a:p>
        </p:txBody>
      </p:sp>
      <p:graphicFrame>
        <p:nvGraphicFramePr>
          <p:cNvPr id="6" name="Chart Placeholder 5">
            <a:extLst>
              <a:ext uri="{FF2B5EF4-FFF2-40B4-BE49-F238E27FC236}">
                <a16:creationId xmlns:a16="http://schemas.microsoft.com/office/drawing/2014/main" id="{9340F04D-2ADB-4872-8CEE-02B3A1193737}"/>
              </a:ext>
            </a:extLst>
          </p:cNvPr>
          <p:cNvGraphicFramePr>
            <a:graphicFrameLocks noGrp="1"/>
          </p:cNvGraphicFramePr>
          <p:nvPr>
            <p:ph type="chart" sz="quarter" idx="13"/>
            <p:extLst>
              <p:ext uri="{D42A27DB-BD31-4B8C-83A1-F6EECF244321}">
                <p14:modId xmlns:p14="http://schemas.microsoft.com/office/powerpoint/2010/main" val="40313490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22573E-D485-48D6-AA6D-ECA7921DD7F1}"/>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715D582F-BF7D-4846-BF99-A486CA0021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3268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919F6-EC06-4DB2-9230-ADB193ED4B43}"/>
              </a:ext>
            </a:extLst>
          </p:cNvPr>
          <p:cNvSpPr>
            <a:spLocks noGrp="1"/>
          </p:cNvSpPr>
          <p:nvPr>
            <p:ph type="title"/>
          </p:nvPr>
        </p:nvSpPr>
        <p:spPr/>
        <p:txBody>
          <a:bodyPr/>
          <a:lstStyle/>
          <a:p>
            <a:r>
              <a:rPr lang="en-US"/>
              <a:t>Facebook Fans By City Table | Sothys Malaysia - 1 of 3</a:t>
            </a:r>
          </a:p>
        </p:txBody>
      </p:sp>
      <p:graphicFrame>
        <p:nvGraphicFramePr>
          <p:cNvPr id="5" name="Table Placeholder 4">
            <a:extLst>
              <a:ext uri="{FF2B5EF4-FFF2-40B4-BE49-F238E27FC236}">
                <a16:creationId xmlns:a16="http://schemas.microsoft.com/office/drawing/2014/main" id="{8005E882-2292-4562-9E30-D30FDA639CED}"/>
              </a:ext>
            </a:extLst>
          </p:cNvPr>
          <p:cNvGraphicFramePr>
            <a:graphicFrameLocks noGrp="1"/>
          </p:cNvGraphicFramePr>
          <p:nvPr>
            <p:ph type="tbl" sz="quarter" idx="13"/>
            <p:extLst>
              <p:ext uri="{D42A27DB-BD31-4B8C-83A1-F6EECF244321}">
                <p14:modId xmlns:p14="http://schemas.microsoft.com/office/powerpoint/2010/main" val="953567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52957411"/>
                    </a:ext>
                  </a:extLst>
                </a:gridCol>
                <a:gridCol w="1645920">
                  <a:extLst>
                    <a:ext uri="{9D8B030D-6E8A-4147-A177-3AD203B41FA5}">
                      <a16:colId xmlns:a16="http://schemas.microsoft.com/office/drawing/2014/main" val="2012070750"/>
                    </a:ext>
                  </a:extLst>
                </a:gridCol>
                <a:gridCol w="1645920">
                  <a:extLst>
                    <a:ext uri="{9D8B030D-6E8A-4147-A177-3AD203B41FA5}">
                      <a16:colId xmlns:a16="http://schemas.microsoft.com/office/drawing/2014/main" val="3657705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544612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31.5 %</a:t>
                      </a:r>
                    </a:p>
                  </a:txBody>
                  <a:tcPr/>
                </a:tc>
                <a:extLst>
                  <a:ext uri="{0D108BD9-81ED-4DB2-BD59-A6C34878D82A}">
                    <a16:rowId xmlns:a16="http://schemas.microsoft.com/office/drawing/2014/main" val="1090236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5.9 %</a:t>
                      </a:r>
                    </a:p>
                  </a:txBody>
                  <a:tcPr/>
                </a:tc>
                <a:extLst>
                  <a:ext uri="{0D108BD9-81ED-4DB2-BD59-A6C34878D82A}">
                    <a16:rowId xmlns:a16="http://schemas.microsoft.com/office/drawing/2014/main" val="3616692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5.5 %</a:t>
                      </a:r>
                    </a:p>
                  </a:txBody>
                  <a:tcPr/>
                </a:tc>
                <a:extLst>
                  <a:ext uri="{0D108BD9-81ED-4DB2-BD59-A6C34878D82A}">
                    <a16:rowId xmlns:a16="http://schemas.microsoft.com/office/drawing/2014/main" val="1695595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a:t>
                      </a:r>
                    </a:p>
                  </a:txBody>
                  <a:tcPr/>
                </a:tc>
                <a:extLst>
                  <a:ext uri="{0D108BD9-81ED-4DB2-BD59-A6C34878D82A}">
                    <a16:rowId xmlns:a16="http://schemas.microsoft.com/office/drawing/2014/main" val="483687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1401711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1487556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3878106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2439698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1061129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536882225"/>
                  </a:ext>
                </a:extLst>
              </a:tr>
            </a:tbl>
          </a:graphicData>
        </a:graphic>
      </p:graphicFrame>
      <p:sp>
        <p:nvSpPr>
          <p:cNvPr id="4" name="Text Placeholder 3">
            <a:extLst>
              <a:ext uri="{FF2B5EF4-FFF2-40B4-BE49-F238E27FC236}">
                <a16:creationId xmlns:a16="http://schemas.microsoft.com/office/drawing/2014/main" id="{EDBC93A2-9805-4DD9-81E0-5679888679CC}"/>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012318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39A41-9FBC-428F-8AF7-B8A487D1BA65}"/>
              </a:ext>
            </a:extLst>
          </p:cNvPr>
          <p:cNvSpPr>
            <a:spLocks noGrp="1"/>
          </p:cNvSpPr>
          <p:nvPr>
            <p:ph type="title"/>
          </p:nvPr>
        </p:nvSpPr>
        <p:spPr/>
        <p:txBody>
          <a:bodyPr/>
          <a:lstStyle/>
          <a:p>
            <a:r>
              <a:rPr lang="en-US"/>
              <a:t>Facebook Fans By City Table | Sothys Malaysia - 2 of 3</a:t>
            </a:r>
          </a:p>
        </p:txBody>
      </p:sp>
      <p:graphicFrame>
        <p:nvGraphicFramePr>
          <p:cNvPr id="5" name="Table Placeholder 4">
            <a:extLst>
              <a:ext uri="{FF2B5EF4-FFF2-40B4-BE49-F238E27FC236}">
                <a16:creationId xmlns:a16="http://schemas.microsoft.com/office/drawing/2014/main" id="{A6E45099-F827-4185-B4D9-9AB16F94CA28}"/>
              </a:ext>
            </a:extLst>
          </p:cNvPr>
          <p:cNvGraphicFramePr>
            <a:graphicFrameLocks noGrp="1"/>
          </p:cNvGraphicFramePr>
          <p:nvPr>
            <p:ph type="tbl" sz="quarter" idx="13"/>
            <p:extLst>
              <p:ext uri="{D42A27DB-BD31-4B8C-83A1-F6EECF244321}">
                <p14:modId xmlns:p14="http://schemas.microsoft.com/office/powerpoint/2010/main" val="3842153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92705955"/>
                    </a:ext>
                  </a:extLst>
                </a:gridCol>
                <a:gridCol w="1645920">
                  <a:extLst>
                    <a:ext uri="{9D8B030D-6E8A-4147-A177-3AD203B41FA5}">
                      <a16:colId xmlns:a16="http://schemas.microsoft.com/office/drawing/2014/main" val="327997249"/>
                    </a:ext>
                  </a:extLst>
                </a:gridCol>
                <a:gridCol w="1645920">
                  <a:extLst>
                    <a:ext uri="{9D8B030D-6E8A-4147-A177-3AD203B41FA5}">
                      <a16:colId xmlns:a16="http://schemas.microsoft.com/office/drawing/2014/main" val="1729635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497017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1520863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48338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831766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523546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698568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523453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842307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877509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067981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Subang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59600742"/>
                  </a:ext>
                </a:extLst>
              </a:tr>
            </a:tbl>
          </a:graphicData>
        </a:graphic>
      </p:graphicFrame>
      <p:sp>
        <p:nvSpPr>
          <p:cNvPr id="4" name="Text Placeholder 3">
            <a:extLst>
              <a:ext uri="{FF2B5EF4-FFF2-40B4-BE49-F238E27FC236}">
                <a16:creationId xmlns:a16="http://schemas.microsoft.com/office/drawing/2014/main" id="{EF57307B-43A7-4829-8FD7-7C7749A3B735}"/>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335071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3AF28-C186-4878-9471-69EA964E68CF}"/>
              </a:ext>
            </a:extLst>
          </p:cNvPr>
          <p:cNvSpPr>
            <a:spLocks noGrp="1"/>
          </p:cNvSpPr>
          <p:nvPr>
            <p:ph type="title"/>
          </p:nvPr>
        </p:nvSpPr>
        <p:spPr/>
        <p:txBody>
          <a:bodyPr/>
          <a:lstStyle/>
          <a:p>
            <a:r>
              <a:rPr lang="en-US"/>
              <a:t>Facebook Fans By City Table | Sothys Malaysia - 3 of 3</a:t>
            </a:r>
          </a:p>
        </p:txBody>
      </p:sp>
      <p:graphicFrame>
        <p:nvGraphicFramePr>
          <p:cNvPr id="5" name="Table Placeholder 4">
            <a:extLst>
              <a:ext uri="{FF2B5EF4-FFF2-40B4-BE49-F238E27FC236}">
                <a16:creationId xmlns:a16="http://schemas.microsoft.com/office/drawing/2014/main" id="{EFCCADF6-170F-4B23-A6CE-4C59BDBD0001}"/>
              </a:ext>
            </a:extLst>
          </p:cNvPr>
          <p:cNvGraphicFramePr>
            <a:graphicFrameLocks noGrp="1"/>
          </p:cNvGraphicFramePr>
          <p:nvPr>
            <p:ph type="tbl" sz="quarter" idx="13"/>
            <p:extLst>
              <p:ext uri="{D42A27DB-BD31-4B8C-83A1-F6EECF244321}">
                <p14:modId xmlns:p14="http://schemas.microsoft.com/office/powerpoint/2010/main" val="10128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70653787"/>
                    </a:ext>
                  </a:extLst>
                </a:gridCol>
                <a:gridCol w="1645920">
                  <a:extLst>
                    <a:ext uri="{9D8B030D-6E8A-4147-A177-3AD203B41FA5}">
                      <a16:colId xmlns:a16="http://schemas.microsoft.com/office/drawing/2014/main" val="1597335442"/>
                    </a:ext>
                  </a:extLst>
                </a:gridCol>
                <a:gridCol w="1645920">
                  <a:extLst>
                    <a:ext uri="{9D8B030D-6E8A-4147-A177-3AD203B41FA5}">
                      <a16:colId xmlns:a16="http://schemas.microsoft.com/office/drawing/2014/main" val="1298294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184863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Seri Kembangan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75288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2938187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334526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593786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2153955836"/>
                  </a:ext>
                </a:extLst>
              </a:tr>
            </a:tbl>
          </a:graphicData>
        </a:graphic>
      </p:graphicFrame>
      <p:sp>
        <p:nvSpPr>
          <p:cNvPr id="4" name="Text Placeholder 3">
            <a:extLst>
              <a:ext uri="{FF2B5EF4-FFF2-40B4-BE49-F238E27FC236}">
                <a16:creationId xmlns:a16="http://schemas.microsoft.com/office/drawing/2014/main" id="{AAAE0E99-F44E-4265-97BF-432E8C3911B1}"/>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184846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CD8F6-2D84-4449-B963-978EE5366CD8}"/>
              </a:ext>
            </a:extLst>
          </p:cNvPr>
          <p:cNvSpPr>
            <a:spLocks noGrp="1"/>
          </p:cNvSpPr>
          <p:nvPr>
            <p:ph type="title"/>
          </p:nvPr>
        </p:nvSpPr>
        <p:spPr/>
        <p:txBody>
          <a:bodyPr/>
          <a:lstStyle/>
          <a:p>
            <a:r>
              <a:rPr lang="en-US"/>
              <a:t>Facebook Organic, Viral &amp; Paid Reach over Time | Sothys Malaysia</a:t>
            </a:r>
          </a:p>
        </p:txBody>
      </p:sp>
      <p:graphicFrame>
        <p:nvGraphicFramePr>
          <p:cNvPr id="6" name="Chart Placeholder 5">
            <a:extLst>
              <a:ext uri="{FF2B5EF4-FFF2-40B4-BE49-F238E27FC236}">
                <a16:creationId xmlns:a16="http://schemas.microsoft.com/office/drawing/2014/main" id="{3CEB452D-A0C4-4E97-8E5B-278C6BBD5FFB}"/>
              </a:ext>
            </a:extLst>
          </p:cNvPr>
          <p:cNvGraphicFramePr>
            <a:graphicFrameLocks noGrp="1"/>
          </p:cNvGraphicFramePr>
          <p:nvPr>
            <p:ph type="chart" sz="quarter" idx="13"/>
            <p:extLst>
              <p:ext uri="{D42A27DB-BD31-4B8C-83A1-F6EECF244321}">
                <p14:modId xmlns:p14="http://schemas.microsoft.com/office/powerpoint/2010/main" val="33189818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FAA77E-7AF2-4910-A92D-1446F7769900}"/>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8A389C7B-BEF6-4666-A2B7-104DEA7B97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78728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0DA0F-D64D-407F-A56A-2AB81433F60A}"/>
              </a:ext>
            </a:extLst>
          </p:cNvPr>
          <p:cNvSpPr>
            <a:spLocks noGrp="1"/>
          </p:cNvSpPr>
          <p:nvPr>
            <p:ph type="title"/>
          </p:nvPr>
        </p:nvSpPr>
        <p:spPr/>
        <p:txBody>
          <a:bodyPr/>
          <a:lstStyle/>
          <a:p>
            <a:r>
              <a:rPr lang="en-US"/>
              <a:t>Facebook Interaction Rate By Post Type | Sothys Malaysia</a:t>
            </a:r>
          </a:p>
        </p:txBody>
      </p:sp>
      <p:graphicFrame>
        <p:nvGraphicFramePr>
          <p:cNvPr id="6" name="Chart Placeholder 5">
            <a:extLst>
              <a:ext uri="{FF2B5EF4-FFF2-40B4-BE49-F238E27FC236}">
                <a16:creationId xmlns:a16="http://schemas.microsoft.com/office/drawing/2014/main" id="{B3E35424-A84B-4DBF-8D3D-31C958B04698}"/>
              </a:ext>
            </a:extLst>
          </p:cNvPr>
          <p:cNvGraphicFramePr>
            <a:graphicFrameLocks noGrp="1"/>
          </p:cNvGraphicFramePr>
          <p:nvPr>
            <p:ph type="chart" sz="quarter" idx="13"/>
            <p:extLst>
              <p:ext uri="{D42A27DB-BD31-4B8C-83A1-F6EECF244321}">
                <p14:modId xmlns:p14="http://schemas.microsoft.com/office/powerpoint/2010/main" val="36005547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993D88-3C8C-4374-8589-3ECE06CE22FB}"/>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55B0328E-8003-467E-9DEF-1EC7DE25BD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50801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66BE2-5976-4CF7-AB8B-97D15105C4A8}"/>
              </a:ext>
            </a:extLst>
          </p:cNvPr>
          <p:cNvSpPr>
            <a:spLocks noGrp="1"/>
          </p:cNvSpPr>
          <p:nvPr>
            <p:ph type="title"/>
          </p:nvPr>
        </p:nvSpPr>
        <p:spPr/>
        <p:txBody>
          <a:bodyPr/>
          <a:lstStyle/>
          <a:p>
            <a:r>
              <a:rPr lang="en-US"/>
              <a:t>Facebook Own Posts Table | Sothys Malaysia - 1 of 18</a:t>
            </a:r>
          </a:p>
        </p:txBody>
      </p:sp>
      <p:graphicFrame>
        <p:nvGraphicFramePr>
          <p:cNvPr id="5" name="Table Placeholder 4">
            <a:extLst>
              <a:ext uri="{FF2B5EF4-FFF2-40B4-BE49-F238E27FC236}">
                <a16:creationId xmlns:a16="http://schemas.microsoft.com/office/drawing/2014/main" id="{1AC0709F-2D34-4758-A539-1214CD9C0657}"/>
              </a:ext>
            </a:extLst>
          </p:cNvPr>
          <p:cNvGraphicFramePr>
            <a:graphicFrameLocks noGrp="1"/>
          </p:cNvGraphicFramePr>
          <p:nvPr>
            <p:ph type="tbl" sz="quarter" idx="13"/>
            <p:extLst>
              <p:ext uri="{D42A27DB-BD31-4B8C-83A1-F6EECF244321}">
                <p14:modId xmlns:p14="http://schemas.microsoft.com/office/powerpoint/2010/main" val="3064219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18968539"/>
                    </a:ext>
                  </a:extLst>
                </a:gridCol>
                <a:gridCol w="987552">
                  <a:extLst>
                    <a:ext uri="{9D8B030D-6E8A-4147-A177-3AD203B41FA5}">
                      <a16:colId xmlns:a16="http://schemas.microsoft.com/office/drawing/2014/main" val="90689116"/>
                    </a:ext>
                  </a:extLst>
                </a:gridCol>
                <a:gridCol w="658368">
                  <a:extLst>
                    <a:ext uri="{9D8B030D-6E8A-4147-A177-3AD203B41FA5}">
                      <a16:colId xmlns:a16="http://schemas.microsoft.com/office/drawing/2014/main" val="1806795872"/>
                    </a:ext>
                  </a:extLst>
                </a:gridCol>
                <a:gridCol w="329184">
                  <a:extLst>
                    <a:ext uri="{9D8B030D-6E8A-4147-A177-3AD203B41FA5}">
                      <a16:colId xmlns:a16="http://schemas.microsoft.com/office/drawing/2014/main" val="754055930"/>
                    </a:ext>
                  </a:extLst>
                </a:gridCol>
                <a:gridCol w="329184">
                  <a:extLst>
                    <a:ext uri="{9D8B030D-6E8A-4147-A177-3AD203B41FA5}">
                      <a16:colId xmlns:a16="http://schemas.microsoft.com/office/drawing/2014/main" val="919877512"/>
                    </a:ext>
                  </a:extLst>
                </a:gridCol>
                <a:gridCol w="329184">
                  <a:extLst>
                    <a:ext uri="{9D8B030D-6E8A-4147-A177-3AD203B41FA5}">
                      <a16:colId xmlns:a16="http://schemas.microsoft.com/office/drawing/2014/main" val="2216311237"/>
                    </a:ext>
                  </a:extLst>
                </a:gridCol>
                <a:gridCol w="329184">
                  <a:extLst>
                    <a:ext uri="{9D8B030D-6E8A-4147-A177-3AD203B41FA5}">
                      <a16:colId xmlns:a16="http://schemas.microsoft.com/office/drawing/2014/main" val="2942306433"/>
                    </a:ext>
                  </a:extLst>
                </a:gridCol>
                <a:gridCol w="329184">
                  <a:extLst>
                    <a:ext uri="{9D8B030D-6E8A-4147-A177-3AD203B41FA5}">
                      <a16:colId xmlns:a16="http://schemas.microsoft.com/office/drawing/2014/main" val="3992018468"/>
                    </a:ext>
                  </a:extLst>
                </a:gridCol>
                <a:gridCol w="329184">
                  <a:extLst>
                    <a:ext uri="{9D8B030D-6E8A-4147-A177-3AD203B41FA5}">
                      <a16:colId xmlns:a16="http://schemas.microsoft.com/office/drawing/2014/main" val="4057731985"/>
                    </a:ext>
                  </a:extLst>
                </a:gridCol>
                <a:gridCol w="329184">
                  <a:extLst>
                    <a:ext uri="{9D8B030D-6E8A-4147-A177-3AD203B41FA5}">
                      <a16:colId xmlns:a16="http://schemas.microsoft.com/office/drawing/2014/main" val="1098557079"/>
                    </a:ext>
                  </a:extLst>
                </a:gridCol>
                <a:gridCol w="329184">
                  <a:extLst>
                    <a:ext uri="{9D8B030D-6E8A-4147-A177-3AD203B41FA5}">
                      <a16:colId xmlns:a16="http://schemas.microsoft.com/office/drawing/2014/main" val="4141571486"/>
                    </a:ext>
                  </a:extLst>
                </a:gridCol>
                <a:gridCol w="329184">
                  <a:extLst>
                    <a:ext uri="{9D8B030D-6E8A-4147-A177-3AD203B41FA5}">
                      <a16:colId xmlns:a16="http://schemas.microsoft.com/office/drawing/2014/main" val="46969175"/>
                    </a:ext>
                  </a:extLst>
                </a:gridCol>
                <a:gridCol w="329184">
                  <a:extLst>
                    <a:ext uri="{9D8B030D-6E8A-4147-A177-3AD203B41FA5}">
                      <a16:colId xmlns:a16="http://schemas.microsoft.com/office/drawing/2014/main" val="1058949580"/>
                    </a:ext>
                  </a:extLst>
                </a:gridCol>
                <a:gridCol w="329184">
                  <a:extLst>
                    <a:ext uri="{9D8B030D-6E8A-4147-A177-3AD203B41FA5}">
                      <a16:colId xmlns:a16="http://schemas.microsoft.com/office/drawing/2014/main" val="1075827896"/>
                    </a:ext>
                  </a:extLst>
                </a:gridCol>
                <a:gridCol w="329184">
                  <a:extLst>
                    <a:ext uri="{9D8B030D-6E8A-4147-A177-3AD203B41FA5}">
                      <a16:colId xmlns:a16="http://schemas.microsoft.com/office/drawing/2014/main" val="4185191797"/>
                    </a:ext>
                  </a:extLst>
                </a:gridCol>
                <a:gridCol w="329184">
                  <a:extLst>
                    <a:ext uri="{9D8B030D-6E8A-4147-A177-3AD203B41FA5}">
                      <a16:colId xmlns:a16="http://schemas.microsoft.com/office/drawing/2014/main" val="1331087042"/>
                    </a:ext>
                  </a:extLst>
                </a:gridCol>
                <a:gridCol w="329184">
                  <a:extLst>
                    <a:ext uri="{9D8B030D-6E8A-4147-A177-3AD203B41FA5}">
                      <a16:colId xmlns:a16="http://schemas.microsoft.com/office/drawing/2014/main" val="1207692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231924788"/>
                  </a:ext>
                </a:extLst>
              </a:tr>
            </a:tbl>
          </a:graphicData>
        </a:graphic>
      </p:graphicFrame>
      <p:sp>
        <p:nvSpPr>
          <p:cNvPr id="4" name="Text Placeholder 3">
            <a:extLst>
              <a:ext uri="{FF2B5EF4-FFF2-40B4-BE49-F238E27FC236}">
                <a16:creationId xmlns:a16="http://schemas.microsoft.com/office/drawing/2014/main" id="{F822A3F7-1967-45CC-9523-443BECC49C6E}"/>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41875185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B0796-6E76-4328-94F7-48477ACC1067}"/>
              </a:ext>
            </a:extLst>
          </p:cNvPr>
          <p:cNvSpPr>
            <a:spLocks noGrp="1"/>
          </p:cNvSpPr>
          <p:nvPr>
            <p:ph type="title"/>
          </p:nvPr>
        </p:nvSpPr>
        <p:spPr/>
        <p:txBody>
          <a:bodyPr/>
          <a:lstStyle/>
          <a:p>
            <a:r>
              <a:rPr lang="en-US"/>
              <a:t>Facebook Own Posts Table | Sothys Malaysia - 2 of 18</a:t>
            </a:r>
          </a:p>
        </p:txBody>
      </p:sp>
      <p:graphicFrame>
        <p:nvGraphicFramePr>
          <p:cNvPr id="5" name="Table Placeholder 4">
            <a:extLst>
              <a:ext uri="{FF2B5EF4-FFF2-40B4-BE49-F238E27FC236}">
                <a16:creationId xmlns:a16="http://schemas.microsoft.com/office/drawing/2014/main" id="{CA4BA382-EA2D-4CFB-B198-768165AD4B3B}"/>
              </a:ext>
            </a:extLst>
          </p:cNvPr>
          <p:cNvGraphicFramePr>
            <a:graphicFrameLocks noGrp="1"/>
          </p:cNvGraphicFramePr>
          <p:nvPr>
            <p:ph type="tbl" sz="quarter" idx="13"/>
            <p:extLst>
              <p:ext uri="{D42A27DB-BD31-4B8C-83A1-F6EECF244321}">
                <p14:modId xmlns:p14="http://schemas.microsoft.com/office/powerpoint/2010/main" val="2762377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77226646"/>
                    </a:ext>
                  </a:extLst>
                </a:gridCol>
                <a:gridCol w="987552">
                  <a:extLst>
                    <a:ext uri="{9D8B030D-6E8A-4147-A177-3AD203B41FA5}">
                      <a16:colId xmlns:a16="http://schemas.microsoft.com/office/drawing/2014/main" val="4072660459"/>
                    </a:ext>
                  </a:extLst>
                </a:gridCol>
                <a:gridCol w="658368">
                  <a:extLst>
                    <a:ext uri="{9D8B030D-6E8A-4147-A177-3AD203B41FA5}">
                      <a16:colId xmlns:a16="http://schemas.microsoft.com/office/drawing/2014/main" val="3088678005"/>
                    </a:ext>
                  </a:extLst>
                </a:gridCol>
                <a:gridCol w="329184">
                  <a:extLst>
                    <a:ext uri="{9D8B030D-6E8A-4147-A177-3AD203B41FA5}">
                      <a16:colId xmlns:a16="http://schemas.microsoft.com/office/drawing/2014/main" val="111947055"/>
                    </a:ext>
                  </a:extLst>
                </a:gridCol>
                <a:gridCol w="329184">
                  <a:extLst>
                    <a:ext uri="{9D8B030D-6E8A-4147-A177-3AD203B41FA5}">
                      <a16:colId xmlns:a16="http://schemas.microsoft.com/office/drawing/2014/main" val="1734208208"/>
                    </a:ext>
                  </a:extLst>
                </a:gridCol>
                <a:gridCol w="329184">
                  <a:extLst>
                    <a:ext uri="{9D8B030D-6E8A-4147-A177-3AD203B41FA5}">
                      <a16:colId xmlns:a16="http://schemas.microsoft.com/office/drawing/2014/main" val="45951944"/>
                    </a:ext>
                  </a:extLst>
                </a:gridCol>
                <a:gridCol w="329184">
                  <a:extLst>
                    <a:ext uri="{9D8B030D-6E8A-4147-A177-3AD203B41FA5}">
                      <a16:colId xmlns:a16="http://schemas.microsoft.com/office/drawing/2014/main" val="874996600"/>
                    </a:ext>
                  </a:extLst>
                </a:gridCol>
                <a:gridCol w="329184">
                  <a:extLst>
                    <a:ext uri="{9D8B030D-6E8A-4147-A177-3AD203B41FA5}">
                      <a16:colId xmlns:a16="http://schemas.microsoft.com/office/drawing/2014/main" val="525053734"/>
                    </a:ext>
                  </a:extLst>
                </a:gridCol>
                <a:gridCol w="329184">
                  <a:extLst>
                    <a:ext uri="{9D8B030D-6E8A-4147-A177-3AD203B41FA5}">
                      <a16:colId xmlns:a16="http://schemas.microsoft.com/office/drawing/2014/main" val="4265675947"/>
                    </a:ext>
                  </a:extLst>
                </a:gridCol>
                <a:gridCol w="329184">
                  <a:extLst>
                    <a:ext uri="{9D8B030D-6E8A-4147-A177-3AD203B41FA5}">
                      <a16:colId xmlns:a16="http://schemas.microsoft.com/office/drawing/2014/main" val="3561434690"/>
                    </a:ext>
                  </a:extLst>
                </a:gridCol>
                <a:gridCol w="329184">
                  <a:extLst>
                    <a:ext uri="{9D8B030D-6E8A-4147-A177-3AD203B41FA5}">
                      <a16:colId xmlns:a16="http://schemas.microsoft.com/office/drawing/2014/main" val="1844370432"/>
                    </a:ext>
                  </a:extLst>
                </a:gridCol>
                <a:gridCol w="329184">
                  <a:extLst>
                    <a:ext uri="{9D8B030D-6E8A-4147-A177-3AD203B41FA5}">
                      <a16:colId xmlns:a16="http://schemas.microsoft.com/office/drawing/2014/main" val="3267291757"/>
                    </a:ext>
                  </a:extLst>
                </a:gridCol>
                <a:gridCol w="329184">
                  <a:extLst>
                    <a:ext uri="{9D8B030D-6E8A-4147-A177-3AD203B41FA5}">
                      <a16:colId xmlns:a16="http://schemas.microsoft.com/office/drawing/2014/main" val="1837776310"/>
                    </a:ext>
                  </a:extLst>
                </a:gridCol>
                <a:gridCol w="329184">
                  <a:extLst>
                    <a:ext uri="{9D8B030D-6E8A-4147-A177-3AD203B41FA5}">
                      <a16:colId xmlns:a16="http://schemas.microsoft.com/office/drawing/2014/main" val="3481169379"/>
                    </a:ext>
                  </a:extLst>
                </a:gridCol>
                <a:gridCol w="329184">
                  <a:extLst>
                    <a:ext uri="{9D8B030D-6E8A-4147-A177-3AD203B41FA5}">
                      <a16:colId xmlns:a16="http://schemas.microsoft.com/office/drawing/2014/main" val="1837371268"/>
                    </a:ext>
                  </a:extLst>
                </a:gridCol>
                <a:gridCol w="329184">
                  <a:extLst>
                    <a:ext uri="{9D8B030D-6E8A-4147-A177-3AD203B41FA5}">
                      <a16:colId xmlns:a16="http://schemas.microsoft.com/office/drawing/2014/main" val="865118034"/>
                    </a:ext>
                  </a:extLst>
                </a:gridCol>
                <a:gridCol w="329184">
                  <a:extLst>
                    <a:ext uri="{9D8B030D-6E8A-4147-A177-3AD203B41FA5}">
                      <a16:colId xmlns:a16="http://schemas.microsoft.com/office/drawing/2014/main" val="824472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181488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- 2020-05-24 10:00:42</a:t>
                      </a:r>
                      <a:r>
                        <a:rPr kumimoji="0" lang="en-US" sz="1000" b="0" i="0" u="none" strike="noStrike" kern="1200" cap="none" spc="0" normalizeH="0" baseline="0" noProof="0">
                          <a:ln>
                            <a:noFill/>
                          </a:ln>
                          <a:solidFill>
                            <a:prstClr val="black"/>
                          </a:solidFill>
                          <a:effectLst/>
                          <a:uLnTx/>
                          <a:uFillTx/>
                          <a:latin typeface="+mn-lt"/>
                          <a:ea typeface="+mn-ea"/>
                          <a:cs typeface="+mn-cs"/>
                        </a:rPr>
                        <a:t>
 SOTHYS Malaysia ingin mengucapkan Selamat Hari Raya Aidilfitri kepada semua yang menyambut dengan orang tersayang! 
SOTHYS Malaysia would like to wish Selamat Hari Raya Aidilfitri to everyone who celebrates this festive moment with your loved 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99060924_10158189280849763_8423828797706469376_o.jpg?_nc_cat=111&amp;_nc_sid=8024bb&amp;_nc_oc=AQk_z9BfwBDP-AFs0OqsyAgdX-Kadvrm6FEak5OBEIAs5NChgKZrlmMC0VlT52Ox8e4&amp;_nc_ht=scontent-iad3-1.xx&amp;_nc_tp=6&amp;oh=375021041217bdff28c901a2ef84c6ce&amp;oe=5EF4A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05/29/2020 15:18:17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16696733"/>
                  </a:ext>
                </a:extLst>
              </a:tr>
            </a:tbl>
          </a:graphicData>
        </a:graphic>
      </p:graphicFrame>
      <p:sp>
        <p:nvSpPr>
          <p:cNvPr id="4" name="Text Placeholder 3">
            <a:extLst>
              <a:ext uri="{FF2B5EF4-FFF2-40B4-BE49-F238E27FC236}">
                <a16:creationId xmlns:a16="http://schemas.microsoft.com/office/drawing/2014/main" id="{BDB661D0-A544-4057-A156-961688FA9C27}"/>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4198886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EB32E-FC60-41E9-9C7A-4CA4F874B89A}"/>
              </a:ext>
            </a:extLst>
          </p:cNvPr>
          <p:cNvSpPr>
            <a:spLocks noGrp="1"/>
          </p:cNvSpPr>
          <p:nvPr>
            <p:ph type="title"/>
          </p:nvPr>
        </p:nvSpPr>
        <p:spPr/>
        <p:txBody>
          <a:bodyPr/>
          <a:lstStyle/>
          <a:p>
            <a:r>
              <a:rPr lang="en-US"/>
              <a:t>Facebook Own Posts Table | Sothys Malaysia - 3 of 18</a:t>
            </a:r>
          </a:p>
        </p:txBody>
      </p:sp>
      <p:graphicFrame>
        <p:nvGraphicFramePr>
          <p:cNvPr id="5" name="Table Placeholder 4">
            <a:extLst>
              <a:ext uri="{FF2B5EF4-FFF2-40B4-BE49-F238E27FC236}">
                <a16:creationId xmlns:a16="http://schemas.microsoft.com/office/drawing/2014/main" id="{BC457C10-E1D2-4F00-BF0D-12D929B34EDD}"/>
              </a:ext>
            </a:extLst>
          </p:cNvPr>
          <p:cNvGraphicFramePr>
            <a:graphicFrameLocks noGrp="1"/>
          </p:cNvGraphicFramePr>
          <p:nvPr>
            <p:ph type="tbl" sz="quarter" idx="13"/>
            <p:extLst>
              <p:ext uri="{D42A27DB-BD31-4B8C-83A1-F6EECF244321}">
                <p14:modId xmlns:p14="http://schemas.microsoft.com/office/powerpoint/2010/main" val="586723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2499637"/>
                    </a:ext>
                  </a:extLst>
                </a:gridCol>
                <a:gridCol w="987552">
                  <a:extLst>
                    <a:ext uri="{9D8B030D-6E8A-4147-A177-3AD203B41FA5}">
                      <a16:colId xmlns:a16="http://schemas.microsoft.com/office/drawing/2014/main" val="2405307751"/>
                    </a:ext>
                  </a:extLst>
                </a:gridCol>
                <a:gridCol w="658368">
                  <a:extLst>
                    <a:ext uri="{9D8B030D-6E8A-4147-A177-3AD203B41FA5}">
                      <a16:colId xmlns:a16="http://schemas.microsoft.com/office/drawing/2014/main" val="34384518"/>
                    </a:ext>
                  </a:extLst>
                </a:gridCol>
                <a:gridCol w="329184">
                  <a:extLst>
                    <a:ext uri="{9D8B030D-6E8A-4147-A177-3AD203B41FA5}">
                      <a16:colId xmlns:a16="http://schemas.microsoft.com/office/drawing/2014/main" val="2664913618"/>
                    </a:ext>
                  </a:extLst>
                </a:gridCol>
                <a:gridCol w="329184">
                  <a:extLst>
                    <a:ext uri="{9D8B030D-6E8A-4147-A177-3AD203B41FA5}">
                      <a16:colId xmlns:a16="http://schemas.microsoft.com/office/drawing/2014/main" val="262512545"/>
                    </a:ext>
                  </a:extLst>
                </a:gridCol>
                <a:gridCol w="329184">
                  <a:extLst>
                    <a:ext uri="{9D8B030D-6E8A-4147-A177-3AD203B41FA5}">
                      <a16:colId xmlns:a16="http://schemas.microsoft.com/office/drawing/2014/main" val="3018692806"/>
                    </a:ext>
                  </a:extLst>
                </a:gridCol>
                <a:gridCol w="329184">
                  <a:extLst>
                    <a:ext uri="{9D8B030D-6E8A-4147-A177-3AD203B41FA5}">
                      <a16:colId xmlns:a16="http://schemas.microsoft.com/office/drawing/2014/main" val="777731070"/>
                    </a:ext>
                  </a:extLst>
                </a:gridCol>
                <a:gridCol w="329184">
                  <a:extLst>
                    <a:ext uri="{9D8B030D-6E8A-4147-A177-3AD203B41FA5}">
                      <a16:colId xmlns:a16="http://schemas.microsoft.com/office/drawing/2014/main" val="183499050"/>
                    </a:ext>
                  </a:extLst>
                </a:gridCol>
                <a:gridCol w="329184">
                  <a:extLst>
                    <a:ext uri="{9D8B030D-6E8A-4147-A177-3AD203B41FA5}">
                      <a16:colId xmlns:a16="http://schemas.microsoft.com/office/drawing/2014/main" val="3495784652"/>
                    </a:ext>
                  </a:extLst>
                </a:gridCol>
                <a:gridCol w="329184">
                  <a:extLst>
                    <a:ext uri="{9D8B030D-6E8A-4147-A177-3AD203B41FA5}">
                      <a16:colId xmlns:a16="http://schemas.microsoft.com/office/drawing/2014/main" val="185251606"/>
                    </a:ext>
                  </a:extLst>
                </a:gridCol>
                <a:gridCol w="329184">
                  <a:extLst>
                    <a:ext uri="{9D8B030D-6E8A-4147-A177-3AD203B41FA5}">
                      <a16:colId xmlns:a16="http://schemas.microsoft.com/office/drawing/2014/main" val="1091152527"/>
                    </a:ext>
                  </a:extLst>
                </a:gridCol>
                <a:gridCol w="329184">
                  <a:extLst>
                    <a:ext uri="{9D8B030D-6E8A-4147-A177-3AD203B41FA5}">
                      <a16:colId xmlns:a16="http://schemas.microsoft.com/office/drawing/2014/main" val="824417260"/>
                    </a:ext>
                  </a:extLst>
                </a:gridCol>
                <a:gridCol w="329184">
                  <a:extLst>
                    <a:ext uri="{9D8B030D-6E8A-4147-A177-3AD203B41FA5}">
                      <a16:colId xmlns:a16="http://schemas.microsoft.com/office/drawing/2014/main" val="421910668"/>
                    </a:ext>
                  </a:extLst>
                </a:gridCol>
                <a:gridCol w="329184">
                  <a:extLst>
                    <a:ext uri="{9D8B030D-6E8A-4147-A177-3AD203B41FA5}">
                      <a16:colId xmlns:a16="http://schemas.microsoft.com/office/drawing/2014/main" val="2081959237"/>
                    </a:ext>
                  </a:extLst>
                </a:gridCol>
                <a:gridCol w="329184">
                  <a:extLst>
                    <a:ext uri="{9D8B030D-6E8A-4147-A177-3AD203B41FA5}">
                      <a16:colId xmlns:a16="http://schemas.microsoft.com/office/drawing/2014/main" val="3486615801"/>
                    </a:ext>
                  </a:extLst>
                </a:gridCol>
                <a:gridCol w="329184">
                  <a:extLst>
                    <a:ext uri="{9D8B030D-6E8A-4147-A177-3AD203B41FA5}">
                      <a16:colId xmlns:a16="http://schemas.microsoft.com/office/drawing/2014/main" val="2109632533"/>
                    </a:ext>
                  </a:extLst>
                </a:gridCol>
                <a:gridCol w="329184">
                  <a:extLst>
                    <a:ext uri="{9D8B030D-6E8A-4147-A177-3AD203B41FA5}">
                      <a16:colId xmlns:a16="http://schemas.microsoft.com/office/drawing/2014/main" val="4240400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254507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- 2020-05-22 10:00:02</a:t>
                      </a:r>
                      <a:r>
                        <a:rPr kumimoji="0" lang="en-US" sz="1000" b="0" i="0" u="none" strike="noStrike" kern="1200" cap="none" spc="0" normalizeH="0" baseline="0" noProof="0">
                          <a:ln>
                            <a:noFill/>
                          </a:ln>
                          <a:solidFill>
                            <a:prstClr val="black"/>
                          </a:solidFill>
                          <a:effectLst/>
                          <a:uLnTx/>
                          <a:uFillTx/>
                          <a:latin typeface="+mn-lt"/>
                          <a:ea typeface="+mn-ea"/>
                          <a:cs typeface="+mn-cs"/>
                        </a:rPr>
                        <a:t>
 Do you want your skin to look more radiant and energized? In this video, you’ll learn how to boost your skin resistance to the harmful environment around you by using our 360° detoxifying actions against pollution. There’ll be 2 parts in this video: (1) 7-steps Home Intensive Facial (as featured in this video) &amp; (2) 5-steps Homecare Facial.
Here are the following steps so you can follow along while watching our video!
STEP 1: CLEANSE
STEP 2: SERUM 
STEP 3: MASSAGE with moisturizer 
STEP 4: ESSENCE 
-MORNING REGIME ☀️- 
STEP 5: Apply SUNCARE 
STEP 6: CORRECTOR 
STEP 7: AMPOULES + FOUNDATION 
That’s not all. Are you ready for more intensive results? Try out our Homecare tips!
Homecare Facial in 5-Steps
STEP 1: Cleanse (Wipe with lotion &amp; eye care)  
STEP 2: Skin treatment with SERUMS
STEP 3: MASSAGE with moisturizer 
STEP 4: ESSENCE 
STEP 5: Apply SUNCARE 
Shop online at http://sothys.com.my/ or from your nearest SOTHYS outlet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https://scontent-iad3-1.xx.fbcdn.net/v/t15.5256-10/p720x720/99010580_2695602480763677_5198761559064576000_n.jpg?_nc_cat=109&amp;_nc_sid=ad6a45&amp;_nc_ohc=Rd6hBUQTCvwAX_R2YCi&amp;_nc_ht=scontent-iad3-1.xx&amp;oh=349d8c0d10bfb1b3f83dc29e06d0bf5e&amp;oe=5EFE032B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06/05/2020 03:19:12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49477732"/>
                  </a:ext>
                </a:extLst>
              </a:tr>
            </a:tbl>
          </a:graphicData>
        </a:graphic>
      </p:graphicFrame>
      <p:sp>
        <p:nvSpPr>
          <p:cNvPr id="4" name="Text Placeholder 3">
            <a:extLst>
              <a:ext uri="{FF2B5EF4-FFF2-40B4-BE49-F238E27FC236}">
                <a16:creationId xmlns:a16="http://schemas.microsoft.com/office/drawing/2014/main" id="{A5CC314E-3986-45C1-9928-1381FB7BEF08}"/>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8989523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FFC75-57DA-4B5F-82E4-E9C9CDE9D145}"/>
              </a:ext>
            </a:extLst>
          </p:cNvPr>
          <p:cNvSpPr>
            <a:spLocks noGrp="1"/>
          </p:cNvSpPr>
          <p:nvPr>
            <p:ph type="title"/>
          </p:nvPr>
        </p:nvSpPr>
        <p:spPr/>
        <p:txBody>
          <a:bodyPr/>
          <a:lstStyle/>
          <a:p>
            <a:r>
              <a:rPr lang="en-US"/>
              <a:t>Facebook Own Posts Table | Sothys Malaysia - 4 of 18</a:t>
            </a:r>
          </a:p>
        </p:txBody>
      </p:sp>
      <p:graphicFrame>
        <p:nvGraphicFramePr>
          <p:cNvPr id="5" name="Table Placeholder 4">
            <a:extLst>
              <a:ext uri="{FF2B5EF4-FFF2-40B4-BE49-F238E27FC236}">
                <a16:creationId xmlns:a16="http://schemas.microsoft.com/office/drawing/2014/main" id="{CBE4A8FB-C869-4DBB-9684-973BB323C3A1}"/>
              </a:ext>
            </a:extLst>
          </p:cNvPr>
          <p:cNvGraphicFramePr>
            <a:graphicFrameLocks noGrp="1"/>
          </p:cNvGraphicFramePr>
          <p:nvPr>
            <p:ph type="tbl" sz="quarter" idx="13"/>
            <p:extLst>
              <p:ext uri="{D42A27DB-BD31-4B8C-83A1-F6EECF244321}">
                <p14:modId xmlns:p14="http://schemas.microsoft.com/office/powerpoint/2010/main" val="1629881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4931730"/>
                    </a:ext>
                  </a:extLst>
                </a:gridCol>
                <a:gridCol w="987552">
                  <a:extLst>
                    <a:ext uri="{9D8B030D-6E8A-4147-A177-3AD203B41FA5}">
                      <a16:colId xmlns:a16="http://schemas.microsoft.com/office/drawing/2014/main" val="3421121498"/>
                    </a:ext>
                  </a:extLst>
                </a:gridCol>
                <a:gridCol w="658368">
                  <a:extLst>
                    <a:ext uri="{9D8B030D-6E8A-4147-A177-3AD203B41FA5}">
                      <a16:colId xmlns:a16="http://schemas.microsoft.com/office/drawing/2014/main" val="4180797442"/>
                    </a:ext>
                  </a:extLst>
                </a:gridCol>
                <a:gridCol w="329184">
                  <a:extLst>
                    <a:ext uri="{9D8B030D-6E8A-4147-A177-3AD203B41FA5}">
                      <a16:colId xmlns:a16="http://schemas.microsoft.com/office/drawing/2014/main" val="97746423"/>
                    </a:ext>
                  </a:extLst>
                </a:gridCol>
                <a:gridCol w="329184">
                  <a:extLst>
                    <a:ext uri="{9D8B030D-6E8A-4147-A177-3AD203B41FA5}">
                      <a16:colId xmlns:a16="http://schemas.microsoft.com/office/drawing/2014/main" val="2078041748"/>
                    </a:ext>
                  </a:extLst>
                </a:gridCol>
                <a:gridCol w="329184">
                  <a:extLst>
                    <a:ext uri="{9D8B030D-6E8A-4147-A177-3AD203B41FA5}">
                      <a16:colId xmlns:a16="http://schemas.microsoft.com/office/drawing/2014/main" val="1218898690"/>
                    </a:ext>
                  </a:extLst>
                </a:gridCol>
                <a:gridCol w="329184">
                  <a:extLst>
                    <a:ext uri="{9D8B030D-6E8A-4147-A177-3AD203B41FA5}">
                      <a16:colId xmlns:a16="http://schemas.microsoft.com/office/drawing/2014/main" val="1052793057"/>
                    </a:ext>
                  </a:extLst>
                </a:gridCol>
                <a:gridCol w="329184">
                  <a:extLst>
                    <a:ext uri="{9D8B030D-6E8A-4147-A177-3AD203B41FA5}">
                      <a16:colId xmlns:a16="http://schemas.microsoft.com/office/drawing/2014/main" val="3571880970"/>
                    </a:ext>
                  </a:extLst>
                </a:gridCol>
                <a:gridCol w="329184">
                  <a:extLst>
                    <a:ext uri="{9D8B030D-6E8A-4147-A177-3AD203B41FA5}">
                      <a16:colId xmlns:a16="http://schemas.microsoft.com/office/drawing/2014/main" val="475618971"/>
                    </a:ext>
                  </a:extLst>
                </a:gridCol>
                <a:gridCol w="329184">
                  <a:extLst>
                    <a:ext uri="{9D8B030D-6E8A-4147-A177-3AD203B41FA5}">
                      <a16:colId xmlns:a16="http://schemas.microsoft.com/office/drawing/2014/main" val="1223346830"/>
                    </a:ext>
                  </a:extLst>
                </a:gridCol>
                <a:gridCol w="329184">
                  <a:extLst>
                    <a:ext uri="{9D8B030D-6E8A-4147-A177-3AD203B41FA5}">
                      <a16:colId xmlns:a16="http://schemas.microsoft.com/office/drawing/2014/main" val="1593491569"/>
                    </a:ext>
                  </a:extLst>
                </a:gridCol>
                <a:gridCol w="329184">
                  <a:extLst>
                    <a:ext uri="{9D8B030D-6E8A-4147-A177-3AD203B41FA5}">
                      <a16:colId xmlns:a16="http://schemas.microsoft.com/office/drawing/2014/main" val="730070630"/>
                    </a:ext>
                  </a:extLst>
                </a:gridCol>
                <a:gridCol w="329184">
                  <a:extLst>
                    <a:ext uri="{9D8B030D-6E8A-4147-A177-3AD203B41FA5}">
                      <a16:colId xmlns:a16="http://schemas.microsoft.com/office/drawing/2014/main" val="535438208"/>
                    </a:ext>
                  </a:extLst>
                </a:gridCol>
                <a:gridCol w="329184">
                  <a:extLst>
                    <a:ext uri="{9D8B030D-6E8A-4147-A177-3AD203B41FA5}">
                      <a16:colId xmlns:a16="http://schemas.microsoft.com/office/drawing/2014/main" val="4053176442"/>
                    </a:ext>
                  </a:extLst>
                </a:gridCol>
                <a:gridCol w="329184">
                  <a:extLst>
                    <a:ext uri="{9D8B030D-6E8A-4147-A177-3AD203B41FA5}">
                      <a16:colId xmlns:a16="http://schemas.microsoft.com/office/drawing/2014/main" val="2940644896"/>
                    </a:ext>
                  </a:extLst>
                </a:gridCol>
                <a:gridCol w="329184">
                  <a:extLst>
                    <a:ext uri="{9D8B030D-6E8A-4147-A177-3AD203B41FA5}">
                      <a16:colId xmlns:a16="http://schemas.microsoft.com/office/drawing/2014/main" val="3951440405"/>
                    </a:ext>
                  </a:extLst>
                </a:gridCol>
                <a:gridCol w="329184">
                  <a:extLst>
                    <a:ext uri="{9D8B030D-6E8A-4147-A177-3AD203B41FA5}">
                      <a16:colId xmlns:a16="http://schemas.microsoft.com/office/drawing/2014/main" val="3117193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86598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- 2020-05-19 10:00:49</a:t>
                      </a:r>
                      <a:r>
                        <a:rPr kumimoji="0" lang="en-US" sz="1000" b="0" i="0" u="none" strike="noStrike" kern="1200" cap="none" spc="0" normalizeH="0" baseline="0" noProof="0">
                          <a:ln>
                            <a:noFill/>
                          </a:ln>
                          <a:solidFill>
                            <a:prstClr val="black"/>
                          </a:solidFill>
                          <a:effectLst/>
                          <a:uLnTx/>
                          <a:uFillTx/>
                          <a:latin typeface="+mn-lt"/>
                          <a:ea typeface="+mn-ea"/>
                          <a:cs typeface="+mn-cs"/>
                        </a:rPr>
                        <a:t>
 Good skincare starts with cleansing. Our Morning Cleanser helps to gently remove the impurities produced every day by the skin. 
Contains Chamomile extract to soothe and Sweet almond oil extract to soften the skin. 
Apply in the morning to damp skin. Emulsify with water then rinse thoroughly. Can also be used in the evening.
Find out more from www.sothys.com.my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97064098_10158180574364763_4774421182516559872_o.jpg?_nc_cat=105&amp;_nc_sid=8024bb&amp;_nc_oc=AQmhDNfQtr3PuCsT_5CvG9q_AYV83mpGWaGDwLf6Sdq7rwsZTgkMSz49mZmXC7q961I&amp;_nc_ht=scontent-iad3-1.xx&amp;_nc_tp=6&amp;oh=68445356ad17f8f8f2313ca0e5a2ddb0&amp;oe=5EF94F7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06/01/2020 15:23:17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19033133"/>
                  </a:ext>
                </a:extLst>
              </a:tr>
            </a:tbl>
          </a:graphicData>
        </a:graphic>
      </p:graphicFrame>
      <p:sp>
        <p:nvSpPr>
          <p:cNvPr id="4" name="Text Placeholder 3">
            <a:extLst>
              <a:ext uri="{FF2B5EF4-FFF2-40B4-BE49-F238E27FC236}">
                <a16:creationId xmlns:a16="http://schemas.microsoft.com/office/drawing/2014/main" id="{F49DFE9E-A307-49D0-929B-45D738F3DC9B}"/>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2270223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20E17-DF56-4C27-B809-DA2284721DFB}"/>
              </a:ext>
            </a:extLst>
          </p:cNvPr>
          <p:cNvSpPr>
            <a:spLocks noGrp="1"/>
          </p:cNvSpPr>
          <p:nvPr>
            <p:ph type="title"/>
          </p:nvPr>
        </p:nvSpPr>
        <p:spPr/>
        <p:txBody>
          <a:bodyPr/>
          <a:lstStyle/>
          <a:p>
            <a:r>
              <a:rPr lang="en-US"/>
              <a:t>Facebook Own Posts Table | Sothys Malaysia - 5 of 18</a:t>
            </a:r>
          </a:p>
        </p:txBody>
      </p:sp>
      <p:graphicFrame>
        <p:nvGraphicFramePr>
          <p:cNvPr id="5" name="Table Placeholder 4">
            <a:extLst>
              <a:ext uri="{FF2B5EF4-FFF2-40B4-BE49-F238E27FC236}">
                <a16:creationId xmlns:a16="http://schemas.microsoft.com/office/drawing/2014/main" id="{D0A56F74-5024-4102-A25F-4F5AF1CBB423}"/>
              </a:ext>
            </a:extLst>
          </p:cNvPr>
          <p:cNvGraphicFramePr>
            <a:graphicFrameLocks noGrp="1"/>
          </p:cNvGraphicFramePr>
          <p:nvPr>
            <p:ph type="tbl" sz="quarter" idx="13"/>
            <p:extLst>
              <p:ext uri="{D42A27DB-BD31-4B8C-83A1-F6EECF244321}">
                <p14:modId xmlns:p14="http://schemas.microsoft.com/office/powerpoint/2010/main" val="468034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13468034"/>
                    </a:ext>
                  </a:extLst>
                </a:gridCol>
                <a:gridCol w="987552">
                  <a:extLst>
                    <a:ext uri="{9D8B030D-6E8A-4147-A177-3AD203B41FA5}">
                      <a16:colId xmlns:a16="http://schemas.microsoft.com/office/drawing/2014/main" val="2296234897"/>
                    </a:ext>
                  </a:extLst>
                </a:gridCol>
                <a:gridCol w="658368">
                  <a:extLst>
                    <a:ext uri="{9D8B030D-6E8A-4147-A177-3AD203B41FA5}">
                      <a16:colId xmlns:a16="http://schemas.microsoft.com/office/drawing/2014/main" val="3295284199"/>
                    </a:ext>
                  </a:extLst>
                </a:gridCol>
                <a:gridCol w="329184">
                  <a:extLst>
                    <a:ext uri="{9D8B030D-6E8A-4147-A177-3AD203B41FA5}">
                      <a16:colId xmlns:a16="http://schemas.microsoft.com/office/drawing/2014/main" val="269412031"/>
                    </a:ext>
                  </a:extLst>
                </a:gridCol>
                <a:gridCol w="329184">
                  <a:extLst>
                    <a:ext uri="{9D8B030D-6E8A-4147-A177-3AD203B41FA5}">
                      <a16:colId xmlns:a16="http://schemas.microsoft.com/office/drawing/2014/main" val="971294142"/>
                    </a:ext>
                  </a:extLst>
                </a:gridCol>
                <a:gridCol w="329184">
                  <a:extLst>
                    <a:ext uri="{9D8B030D-6E8A-4147-A177-3AD203B41FA5}">
                      <a16:colId xmlns:a16="http://schemas.microsoft.com/office/drawing/2014/main" val="2408427331"/>
                    </a:ext>
                  </a:extLst>
                </a:gridCol>
                <a:gridCol w="329184">
                  <a:extLst>
                    <a:ext uri="{9D8B030D-6E8A-4147-A177-3AD203B41FA5}">
                      <a16:colId xmlns:a16="http://schemas.microsoft.com/office/drawing/2014/main" val="2462789035"/>
                    </a:ext>
                  </a:extLst>
                </a:gridCol>
                <a:gridCol w="329184">
                  <a:extLst>
                    <a:ext uri="{9D8B030D-6E8A-4147-A177-3AD203B41FA5}">
                      <a16:colId xmlns:a16="http://schemas.microsoft.com/office/drawing/2014/main" val="2644258576"/>
                    </a:ext>
                  </a:extLst>
                </a:gridCol>
                <a:gridCol w="329184">
                  <a:extLst>
                    <a:ext uri="{9D8B030D-6E8A-4147-A177-3AD203B41FA5}">
                      <a16:colId xmlns:a16="http://schemas.microsoft.com/office/drawing/2014/main" val="2243143307"/>
                    </a:ext>
                  </a:extLst>
                </a:gridCol>
                <a:gridCol w="329184">
                  <a:extLst>
                    <a:ext uri="{9D8B030D-6E8A-4147-A177-3AD203B41FA5}">
                      <a16:colId xmlns:a16="http://schemas.microsoft.com/office/drawing/2014/main" val="2085447592"/>
                    </a:ext>
                  </a:extLst>
                </a:gridCol>
                <a:gridCol w="329184">
                  <a:extLst>
                    <a:ext uri="{9D8B030D-6E8A-4147-A177-3AD203B41FA5}">
                      <a16:colId xmlns:a16="http://schemas.microsoft.com/office/drawing/2014/main" val="2416432290"/>
                    </a:ext>
                  </a:extLst>
                </a:gridCol>
                <a:gridCol w="329184">
                  <a:extLst>
                    <a:ext uri="{9D8B030D-6E8A-4147-A177-3AD203B41FA5}">
                      <a16:colId xmlns:a16="http://schemas.microsoft.com/office/drawing/2014/main" val="3027188747"/>
                    </a:ext>
                  </a:extLst>
                </a:gridCol>
                <a:gridCol w="329184">
                  <a:extLst>
                    <a:ext uri="{9D8B030D-6E8A-4147-A177-3AD203B41FA5}">
                      <a16:colId xmlns:a16="http://schemas.microsoft.com/office/drawing/2014/main" val="2065352754"/>
                    </a:ext>
                  </a:extLst>
                </a:gridCol>
                <a:gridCol w="329184">
                  <a:extLst>
                    <a:ext uri="{9D8B030D-6E8A-4147-A177-3AD203B41FA5}">
                      <a16:colId xmlns:a16="http://schemas.microsoft.com/office/drawing/2014/main" val="289441062"/>
                    </a:ext>
                  </a:extLst>
                </a:gridCol>
                <a:gridCol w="329184">
                  <a:extLst>
                    <a:ext uri="{9D8B030D-6E8A-4147-A177-3AD203B41FA5}">
                      <a16:colId xmlns:a16="http://schemas.microsoft.com/office/drawing/2014/main" val="3793899128"/>
                    </a:ext>
                  </a:extLst>
                </a:gridCol>
                <a:gridCol w="329184">
                  <a:extLst>
                    <a:ext uri="{9D8B030D-6E8A-4147-A177-3AD203B41FA5}">
                      <a16:colId xmlns:a16="http://schemas.microsoft.com/office/drawing/2014/main" val="1427918129"/>
                    </a:ext>
                  </a:extLst>
                </a:gridCol>
                <a:gridCol w="329184">
                  <a:extLst>
                    <a:ext uri="{9D8B030D-6E8A-4147-A177-3AD203B41FA5}">
                      <a16:colId xmlns:a16="http://schemas.microsoft.com/office/drawing/2014/main" val="2382079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778426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- 2020-05-15 19:29:00</a:t>
                      </a:r>
                      <a:r>
                        <a:rPr kumimoji="0" lang="en-US" sz="1000" b="0" i="0" u="none" strike="noStrike" kern="1200" cap="none" spc="0" normalizeH="0" baseline="0" noProof="0">
                          <a:ln>
                            <a:noFill/>
                          </a:ln>
                          <a:solidFill>
                            <a:prstClr val="black"/>
                          </a:solidFill>
                          <a:effectLst/>
                          <a:uLnTx/>
                          <a:uFillTx/>
                          <a:latin typeface="+mn-lt"/>
                          <a:ea typeface="+mn-ea"/>
                          <a:cs typeface="+mn-cs"/>
                        </a:rPr>
                        <a:t>
 Do you want to be the next Sleeping Beauty (睡美人)? In this video, you’ll learn how to optimize your night time rest for your skin and erase daytime damage effectively even when you’re leading a busy &amp; hectic lifestyle. There’ll be 2 parts in this video: (1) 7-steps Home Intensive Facial (as featured in this video) &amp; (2) 4-steps Homecare Facial.
Here are the following steps so you can follow along while watching our video!
STEP 1: CLEANSE 
STEP 2: EXFOLIATE 
STEP 3: DEEP PORE CLEANSING
STEP 4: FACE TREATMENT – Detoxifying Anti-free radical Youth Serum &amp; Energizing Serum
STEP 5: MASSAGE face using Detox Resurfacing Overnight Cream 
STEP 6: Apply MASK 
That’s not all. Are you ready for more intensive results? Try out our Homecare tips!
STEP 7: EYE CARE, FACE SERUMS, FACE CREAM, SPF50
Homecare Facial in 4-Steps
STEP 1: Apply Multi-Action Eye Contour for your EYE CARE
STEP 2: FACE SERUMS 
STEP 3: Apply FACE CREAM 
STEP 4: Apply SUNCARE 
Shop online at http://sothys.com.my/ or from your 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https://scontent-iad3-1.xx.fbcdn.net/v/t15.5256-10/p720x720/97163397_689294471872229_4518416203684773888_n.jpg?_nc_cat=103&amp;_nc_sid=ad6a45&amp;_nc_ohc=xqJJNSzqESEAX-457S1&amp;_nc_ht=scontent-iad3-1.xx&amp;oh=1410cf62a7267431ced10abb14fcd18e&amp;oe=5F0220CA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06/07/2020 15:19:10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49170340"/>
                  </a:ext>
                </a:extLst>
              </a:tr>
            </a:tbl>
          </a:graphicData>
        </a:graphic>
      </p:graphicFrame>
      <p:sp>
        <p:nvSpPr>
          <p:cNvPr id="4" name="Text Placeholder 3">
            <a:extLst>
              <a:ext uri="{FF2B5EF4-FFF2-40B4-BE49-F238E27FC236}">
                <a16:creationId xmlns:a16="http://schemas.microsoft.com/office/drawing/2014/main" id="{D986C4B4-C181-4CDC-8582-F4C000F6C961}"/>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79177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B2FBB-10FF-438F-B363-FD97C8BA20A2}"/>
              </a:ext>
            </a:extLst>
          </p:cNvPr>
          <p:cNvSpPr>
            <a:spLocks noGrp="1"/>
          </p:cNvSpPr>
          <p:nvPr>
            <p:ph type="title"/>
          </p:nvPr>
        </p:nvSpPr>
        <p:spPr/>
        <p:txBody>
          <a:bodyPr/>
          <a:lstStyle/>
          <a:p>
            <a:r>
              <a:rPr lang="en-US"/>
              <a:t>Facebook Own Posts Table | Sothys Malaysia - 6 of 18</a:t>
            </a:r>
          </a:p>
        </p:txBody>
      </p:sp>
      <p:graphicFrame>
        <p:nvGraphicFramePr>
          <p:cNvPr id="5" name="Table Placeholder 4">
            <a:extLst>
              <a:ext uri="{FF2B5EF4-FFF2-40B4-BE49-F238E27FC236}">
                <a16:creationId xmlns:a16="http://schemas.microsoft.com/office/drawing/2014/main" id="{AE2F3FFD-D14D-450D-BFE1-73196188DE97}"/>
              </a:ext>
            </a:extLst>
          </p:cNvPr>
          <p:cNvGraphicFramePr>
            <a:graphicFrameLocks noGrp="1"/>
          </p:cNvGraphicFramePr>
          <p:nvPr>
            <p:ph type="tbl" sz="quarter" idx="13"/>
            <p:extLst>
              <p:ext uri="{D42A27DB-BD31-4B8C-83A1-F6EECF244321}">
                <p14:modId xmlns:p14="http://schemas.microsoft.com/office/powerpoint/2010/main" val="2609058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00115693"/>
                    </a:ext>
                  </a:extLst>
                </a:gridCol>
                <a:gridCol w="987552">
                  <a:extLst>
                    <a:ext uri="{9D8B030D-6E8A-4147-A177-3AD203B41FA5}">
                      <a16:colId xmlns:a16="http://schemas.microsoft.com/office/drawing/2014/main" val="2033310095"/>
                    </a:ext>
                  </a:extLst>
                </a:gridCol>
                <a:gridCol w="658368">
                  <a:extLst>
                    <a:ext uri="{9D8B030D-6E8A-4147-A177-3AD203B41FA5}">
                      <a16:colId xmlns:a16="http://schemas.microsoft.com/office/drawing/2014/main" val="3621260721"/>
                    </a:ext>
                  </a:extLst>
                </a:gridCol>
                <a:gridCol w="329184">
                  <a:extLst>
                    <a:ext uri="{9D8B030D-6E8A-4147-A177-3AD203B41FA5}">
                      <a16:colId xmlns:a16="http://schemas.microsoft.com/office/drawing/2014/main" val="1350003798"/>
                    </a:ext>
                  </a:extLst>
                </a:gridCol>
                <a:gridCol w="329184">
                  <a:extLst>
                    <a:ext uri="{9D8B030D-6E8A-4147-A177-3AD203B41FA5}">
                      <a16:colId xmlns:a16="http://schemas.microsoft.com/office/drawing/2014/main" val="116311279"/>
                    </a:ext>
                  </a:extLst>
                </a:gridCol>
                <a:gridCol w="329184">
                  <a:extLst>
                    <a:ext uri="{9D8B030D-6E8A-4147-A177-3AD203B41FA5}">
                      <a16:colId xmlns:a16="http://schemas.microsoft.com/office/drawing/2014/main" val="1281877780"/>
                    </a:ext>
                  </a:extLst>
                </a:gridCol>
                <a:gridCol w="329184">
                  <a:extLst>
                    <a:ext uri="{9D8B030D-6E8A-4147-A177-3AD203B41FA5}">
                      <a16:colId xmlns:a16="http://schemas.microsoft.com/office/drawing/2014/main" val="56834238"/>
                    </a:ext>
                  </a:extLst>
                </a:gridCol>
                <a:gridCol w="329184">
                  <a:extLst>
                    <a:ext uri="{9D8B030D-6E8A-4147-A177-3AD203B41FA5}">
                      <a16:colId xmlns:a16="http://schemas.microsoft.com/office/drawing/2014/main" val="1869300329"/>
                    </a:ext>
                  </a:extLst>
                </a:gridCol>
                <a:gridCol w="329184">
                  <a:extLst>
                    <a:ext uri="{9D8B030D-6E8A-4147-A177-3AD203B41FA5}">
                      <a16:colId xmlns:a16="http://schemas.microsoft.com/office/drawing/2014/main" val="697279846"/>
                    </a:ext>
                  </a:extLst>
                </a:gridCol>
                <a:gridCol w="329184">
                  <a:extLst>
                    <a:ext uri="{9D8B030D-6E8A-4147-A177-3AD203B41FA5}">
                      <a16:colId xmlns:a16="http://schemas.microsoft.com/office/drawing/2014/main" val="2142661838"/>
                    </a:ext>
                  </a:extLst>
                </a:gridCol>
                <a:gridCol w="329184">
                  <a:extLst>
                    <a:ext uri="{9D8B030D-6E8A-4147-A177-3AD203B41FA5}">
                      <a16:colId xmlns:a16="http://schemas.microsoft.com/office/drawing/2014/main" val="3105388591"/>
                    </a:ext>
                  </a:extLst>
                </a:gridCol>
                <a:gridCol w="329184">
                  <a:extLst>
                    <a:ext uri="{9D8B030D-6E8A-4147-A177-3AD203B41FA5}">
                      <a16:colId xmlns:a16="http://schemas.microsoft.com/office/drawing/2014/main" val="3840433764"/>
                    </a:ext>
                  </a:extLst>
                </a:gridCol>
                <a:gridCol w="329184">
                  <a:extLst>
                    <a:ext uri="{9D8B030D-6E8A-4147-A177-3AD203B41FA5}">
                      <a16:colId xmlns:a16="http://schemas.microsoft.com/office/drawing/2014/main" val="3742653938"/>
                    </a:ext>
                  </a:extLst>
                </a:gridCol>
                <a:gridCol w="329184">
                  <a:extLst>
                    <a:ext uri="{9D8B030D-6E8A-4147-A177-3AD203B41FA5}">
                      <a16:colId xmlns:a16="http://schemas.microsoft.com/office/drawing/2014/main" val="1461008201"/>
                    </a:ext>
                  </a:extLst>
                </a:gridCol>
                <a:gridCol w="329184">
                  <a:extLst>
                    <a:ext uri="{9D8B030D-6E8A-4147-A177-3AD203B41FA5}">
                      <a16:colId xmlns:a16="http://schemas.microsoft.com/office/drawing/2014/main" val="3243511250"/>
                    </a:ext>
                  </a:extLst>
                </a:gridCol>
                <a:gridCol w="329184">
                  <a:extLst>
                    <a:ext uri="{9D8B030D-6E8A-4147-A177-3AD203B41FA5}">
                      <a16:colId xmlns:a16="http://schemas.microsoft.com/office/drawing/2014/main" val="3052973315"/>
                    </a:ext>
                  </a:extLst>
                </a:gridCol>
                <a:gridCol w="329184">
                  <a:extLst>
                    <a:ext uri="{9D8B030D-6E8A-4147-A177-3AD203B41FA5}">
                      <a16:colId xmlns:a16="http://schemas.microsoft.com/office/drawing/2014/main" val="3989069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677253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- 2020-05-12 10:00:28</a:t>
                      </a:r>
                      <a:r>
                        <a:rPr kumimoji="0" lang="en-US" sz="1000" b="0" i="0" u="none" strike="noStrike" kern="1200" cap="none" spc="0" normalizeH="0" baseline="0" noProof="0">
                          <a:ln>
                            <a:noFill/>
                          </a:ln>
                          <a:solidFill>
                            <a:prstClr val="black"/>
                          </a:solidFill>
                          <a:effectLst/>
                          <a:uLnTx/>
                          <a:uFillTx/>
                          <a:latin typeface="+mn-lt"/>
                          <a:ea typeface="+mn-ea"/>
                          <a:cs typeface="+mn-cs"/>
                        </a:rPr>
                        <a:t>
 Sothys homecare selections, every product is formulated for a specific purpose and skin type. Accurate advice from your Sothys Professional will ensure you have an effective daily routine. 📷@euniceeunny 
Visit www.sothys.com.my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https://scontent-lga3-1.xx.fbcdn.net/v/t1.0-9/p720x720/96414258_10158158596674763_6420175023104851968_o.jpg?_nc_cat=101&amp;_nc_sid=8024bb&amp;_nc_ohc=suHqrQv5QV4AX8TBSKz&amp;_nc_ht=scontent-lga3-1.xx&amp;_nc_tp=6&amp;oh=4a8532582d1c3793f3603abbe14988dc&amp;oe=5EEBEDD9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05/21/2020 03:21:25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48808165"/>
                  </a:ext>
                </a:extLst>
              </a:tr>
            </a:tbl>
          </a:graphicData>
        </a:graphic>
      </p:graphicFrame>
      <p:sp>
        <p:nvSpPr>
          <p:cNvPr id="4" name="Text Placeholder 3">
            <a:extLst>
              <a:ext uri="{FF2B5EF4-FFF2-40B4-BE49-F238E27FC236}">
                <a16:creationId xmlns:a16="http://schemas.microsoft.com/office/drawing/2014/main" id="{A5C5180B-118D-491D-9DB4-B5B9C7B8A746}"/>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4582080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50A14-5850-49DA-9CC3-D6246349DD8B}"/>
              </a:ext>
            </a:extLst>
          </p:cNvPr>
          <p:cNvSpPr>
            <a:spLocks noGrp="1"/>
          </p:cNvSpPr>
          <p:nvPr>
            <p:ph type="title"/>
          </p:nvPr>
        </p:nvSpPr>
        <p:spPr/>
        <p:txBody>
          <a:bodyPr/>
          <a:lstStyle/>
          <a:p>
            <a:r>
              <a:rPr lang="en-US"/>
              <a:t>Facebook Own Posts Table | Sothys Malaysia - 7 of 18</a:t>
            </a:r>
          </a:p>
        </p:txBody>
      </p:sp>
      <p:graphicFrame>
        <p:nvGraphicFramePr>
          <p:cNvPr id="5" name="Table Placeholder 4">
            <a:extLst>
              <a:ext uri="{FF2B5EF4-FFF2-40B4-BE49-F238E27FC236}">
                <a16:creationId xmlns:a16="http://schemas.microsoft.com/office/drawing/2014/main" id="{8D54056A-EF36-4A85-A627-534B8EF6644C}"/>
              </a:ext>
            </a:extLst>
          </p:cNvPr>
          <p:cNvGraphicFramePr>
            <a:graphicFrameLocks noGrp="1"/>
          </p:cNvGraphicFramePr>
          <p:nvPr>
            <p:ph type="tbl" sz="quarter" idx="13"/>
            <p:extLst>
              <p:ext uri="{D42A27DB-BD31-4B8C-83A1-F6EECF244321}">
                <p14:modId xmlns:p14="http://schemas.microsoft.com/office/powerpoint/2010/main" val="2459710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33843378"/>
                    </a:ext>
                  </a:extLst>
                </a:gridCol>
                <a:gridCol w="987552">
                  <a:extLst>
                    <a:ext uri="{9D8B030D-6E8A-4147-A177-3AD203B41FA5}">
                      <a16:colId xmlns:a16="http://schemas.microsoft.com/office/drawing/2014/main" val="1138598165"/>
                    </a:ext>
                  </a:extLst>
                </a:gridCol>
                <a:gridCol w="658368">
                  <a:extLst>
                    <a:ext uri="{9D8B030D-6E8A-4147-A177-3AD203B41FA5}">
                      <a16:colId xmlns:a16="http://schemas.microsoft.com/office/drawing/2014/main" val="3746183995"/>
                    </a:ext>
                  </a:extLst>
                </a:gridCol>
                <a:gridCol w="329184">
                  <a:extLst>
                    <a:ext uri="{9D8B030D-6E8A-4147-A177-3AD203B41FA5}">
                      <a16:colId xmlns:a16="http://schemas.microsoft.com/office/drawing/2014/main" val="3250317915"/>
                    </a:ext>
                  </a:extLst>
                </a:gridCol>
                <a:gridCol w="329184">
                  <a:extLst>
                    <a:ext uri="{9D8B030D-6E8A-4147-A177-3AD203B41FA5}">
                      <a16:colId xmlns:a16="http://schemas.microsoft.com/office/drawing/2014/main" val="2627060876"/>
                    </a:ext>
                  </a:extLst>
                </a:gridCol>
                <a:gridCol w="329184">
                  <a:extLst>
                    <a:ext uri="{9D8B030D-6E8A-4147-A177-3AD203B41FA5}">
                      <a16:colId xmlns:a16="http://schemas.microsoft.com/office/drawing/2014/main" val="655430886"/>
                    </a:ext>
                  </a:extLst>
                </a:gridCol>
                <a:gridCol w="329184">
                  <a:extLst>
                    <a:ext uri="{9D8B030D-6E8A-4147-A177-3AD203B41FA5}">
                      <a16:colId xmlns:a16="http://schemas.microsoft.com/office/drawing/2014/main" val="3719808368"/>
                    </a:ext>
                  </a:extLst>
                </a:gridCol>
                <a:gridCol w="329184">
                  <a:extLst>
                    <a:ext uri="{9D8B030D-6E8A-4147-A177-3AD203B41FA5}">
                      <a16:colId xmlns:a16="http://schemas.microsoft.com/office/drawing/2014/main" val="1868723883"/>
                    </a:ext>
                  </a:extLst>
                </a:gridCol>
                <a:gridCol w="329184">
                  <a:extLst>
                    <a:ext uri="{9D8B030D-6E8A-4147-A177-3AD203B41FA5}">
                      <a16:colId xmlns:a16="http://schemas.microsoft.com/office/drawing/2014/main" val="508120820"/>
                    </a:ext>
                  </a:extLst>
                </a:gridCol>
                <a:gridCol w="329184">
                  <a:extLst>
                    <a:ext uri="{9D8B030D-6E8A-4147-A177-3AD203B41FA5}">
                      <a16:colId xmlns:a16="http://schemas.microsoft.com/office/drawing/2014/main" val="4114526381"/>
                    </a:ext>
                  </a:extLst>
                </a:gridCol>
                <a:gridCol w="329184">
                  <a:extLst>
                    <a:ext uri="{9D8B030D-6E8A-4147-A177-3AD203B41FA5}">
                      <a16:colId xmlns:a16="http://schemas.microsoft.com/office/drawing/2014/main" val="3219828037"/>
                    </a:ext>
                  </a:extLst>
                </a:gridCol>
                <a:gridCol w="329184">
                  <a:extLst>
                    <a:ext uri="{9D8B030D-6E8A-4147-A177-3AD203B41FA5}">
                      <a16:colId xmlns:a16="http://schemas.microsoft.com/office/drawing/2014/main" val="747712765"/>
                    </a:ext>
                  </a:extLst>
                </a:gridCol>
                <a:gridCol w="329184">
                  <a:extLst>
                    <a:ext uri="{9D8B030D-6E8A-4147-A177-3AD203B41FA5}">
                      <a16:colId xmlns:a16="http://schemas.microsoft.com/office/drawing/2014/main" val="2676956390"/>
                    </a:ext>
                  </a:extLst>
                </a:gridCol>
                <a:gridCol w="329184">
                  <a:extLst>
                    <a:ext uri="{9D8B030D-6E8A-4147-A177-3AD203B41FA5}">
                      <a16:colId xmlns:a16="http://schemas.microsoft.com/office/drawing/2014/main" val="3429489519"/>
                    </a:ext>
                  </a:extLst>
                </a:gridCol>
                <a:gridCol w="329184">
                  <a:extLst>
                    <a:ext uri="{9D8B030D-6E8A-4147-A177-3AD203B41FA5}">
                      <a16:colId xmlns:a16="http://schemas.microsoft.com/office/drawing/2014/main" val="735974865"/>
                    </a:ext>
                  </a:extLst>
                </a:gridCol>
                <a:gridCol w="329184">
                  <a:extLst>
                    <a:ext uri="{9D8B030D-6E8A-4147-A177-3AD203B41FA5}">
                      <a16:colId xmlns:a16="http://schemas.microsoft.com/office/drawing/2014/main" val="2683625855"/>
                    </a:ext>
                  </a:extLst>
                </a:gridCol>
                <a:gridCol w="329184">
                  <a:extLst>
                    <a:ext uri="{9D8B030D-6E8A-4147-A177-3AD203B41FA5}">
                      <a16:colId xmlns:a16="http://schemas.microsoft.com/office/drawing/2014/main" val="2300655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216326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- 2020-05-11 15:00:40</a:t>
                      </a:r>
                      <a:r>
                        <a:rPr kumimoji="0" lang="en-US" sz="1000" b="0" i="0" u="none" strike="noStrike" kern="1200" cap="none" spc="0" normalizeH="0" baseline="0" noProof="0">
                          <a:ln>
                            <a:noFill/>
                          </a:ln>
                          <a:solidFill>
                            <a:prstClr val="black"/>
                          </a:solidFill>
                          <a:effectLst/>
                          <a:uLnTx/>
                          <a:uFillTx/>
                          <a:latin typeface="+mn-lt"/>
                          <a:ea typeface="+mn-ea"/>
                          <a:cs typeface="+mn-cs"/>
                        </a:rPr>
                        <a:t>
 SOTHYS Malaysia ingin mengucapkan Salam Ramadhan kepada semua yang menyambut bersama dengan tersayang!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SOTHYS Malaysia would like to wish Salam Ramadhan to everyone who celebrates this festive moment with your loved 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https://scontent-iad3-1.xx.fbcdn.net/v/t15.5256-10/p720x720/96107507_661278274436538_2173775101323902976_n.jpg?_nc_cat=107&amp;_nc_sid=ad6a45&amp;_nc_ohc=e6SFtIZ08EkAX-52DSU&amp;_nc_ht=scontent-iad3-1.xx&amp;_nc_tp=6&amp;oh=5d5d0f9714b3401da91cfbaf38e43641&amp;oe=5EE2F602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05/14/2020 15:20:46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9430256"/>
                  </a:ext>
                </a:extLst>
              </a:tr>
            </a:tbl>
          </a:graphicData>
        </a:graphic>
      </p:graphicFrame>
      <p:sp>
        <p:nvSpPr>
          <p:cNvPr id="4" name="Text Placeholder 3">
            <a:extLst>
              <a:ext uri="{FF2B5EF4-FFF2-40B4-BE49-F238E27FC236}">
                <a16:creationId xmlns:a16="http://schemas.microsoft.com/office/drawing/2014/main" id="{3158217F-289E-4A74-B247-A7CAF55768B6}"/>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8286429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62CB1-6C97-486E-B182-00977E600140}"/>
              </a:ext>
            </a:extLst>
          </p:cNvPr>
          <p:cNvSpPr>
            <a:spLocks noGrp="1"/>
          </p:cNvSpPr>
          <p:nvPr>
            <p:ph type="title"/>
          </p:nvPr>
        </p:nvSpPr>
        <p:spPr/>
        <p:txBody>
          <a:bodyPr/>
          <a:lstStyle/>
          <a:p>
            <a:r>
              <a:rPr lang="en-US"/>
              <a:t>Facebook Own Posts Table | Sothys Malaysia - 8 of 18</a:t>
            </a:r>
          </a:p>
        </p:txBody>
      </p:sp>
      <p:graphicFrame>
        <p:nvGraphicFramePr>
          <p:cNvPr id="5" name="Table Placeholder 4">
            <a:extLst>
              <a:ext uri="{FF2B5EF4-FFF2-40B4-BE49-F238E27FC236}">
                <a16:creationId xmlns:a16="http://schemas.microsoft.com/office/drawing/2014/main" id="{C98D8407-CD08-4043-BC29-AC389F98878A}"/>
              </a:ext>
            </a:extLst>
          </p:cNvPr>
          <p:cNvGraphicFramePr>
            <a:graphicFrameLocks noGrp="1"/>
          </p:cNvGraphicFramePr>
          <p:nvPr>
            <p:ph type="tbl" sz="quarter" idx="13"/>
            <p:extLst>
              <p:ext uri="{D42A27DB-BD31-4B8C-83A1-F6EECF244321}">
                <p14:modId xmlns:p14="http://schemas.microsoft.com/office/powerpoint/2010/main" val="992155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08228655"/>
                    </a:ext>
                  </a:extLst>
                </a:gridCol>
                <a:gridCol w="987552">
                  <a:extLst>
                    <a:ext uri="{9D8B030D-6E8A-4147-A177-3AD203B41FA5}">
                      <a16:colId xmlns:a16="http://schemas.microsoft.com/office/drawing/2014/main" val="195748120"/>
                    </a:ext>
                  </a:extLst>
                </a:gridCol>
                <a:gridCol w="658368">
                  <a:extLst>
                    <a:ext uri="{9D8B030D-6E8A-4147-A177-3AD203B41FA5}">
                      <a16:colId xmlns:a16="http://schemas.microsoft.com/office/drawing/2014/main" val="2328936861"/>
                    </a:ext>
                  </a:extLst>
                </a:gridCol>
                <a:gridCol w="329184">
                  <a:extLst>
                    <a:ext uri="{9D8B030D-6E8A-4147-A177-3AD203B41FA5}">
                      <a16:colId xmlns:a16="http://schemas.microsoft.com/office/drawing/2014/main" val="1792471017"/>
                    </a:ext>
                  </a:extLst>
                </a:gridCol>
                <a:gridCol w="329184">
                  <a:extLst>
                    <a:ext uri="{9D8B030D-6E8A-4147-A177-3AD203B41FA5}">
                      <a16:colId xmlns:a16="http://schemas.microsoft.com/office/drawing/2014/main" val="876203476"/>
                    </a:ext>
                  </a:extLst>
                </a:gridCol>
                <a:gridCol w="329184">
                  <a:extLst>
                    <a:ext uri="{9D8B030D-6E8A-4147-A177-3AD203B41FA5}">
                      <a16:colId xmlns:a16="http://schemas.microsoft.com/office/drawing/2014/main" val="1535293914"/>
                    </a:ext>
                  </a:extLst>
                </a:gridCol>
                <a:gridCol w="329184">
                  <a:extLst>
                    <a:ext uri="{9D8B030D-6E8A-4147-A177-3AD203B41FA5}">
                      <a16:colId xmlns:a16="http://schemas.microsoft.com/office/drawing/2014/main" val="2497800932"/>
                    </a:ext>
                  </a:extLst>
                </a:gridCol>
                <a:gridCol w="329184">
                  <a:extLst>
                    <a:ext uri="{9D8B030D-6E8A-4147-A177-3AD203B41FA5}">
                      <a16:colId xmlns:a16="http://schemas.microsoft.com/office/drawing/2014/main" val="1303461769"/>
                    </a:ext>
                  </a:extLst>
                </a:gridCol>
                <a:gridCol w="329184">
                  <a:extLst>
                    <a:ext uri="{9D8B030D-6E8A-4147-A177-3AD203B41FA5}">
                      <a16:colId xmlns:a16="http://schemas.microsoft.com/office/drawing/2014/main" val="931276629"/>
                    </a:ext>
                  </a:extLst>
                </a:gridCol>
                <a:gridCol w="329184">
                  <a:extLst>
                    <a:ext uri="{9D8B030D-6E8A-4147-A177-3AD203B41FA5}">
                      <a16:colId xmlns:a16="http://schemas.microsoft.com/office/drawing/2014/main" val="3161585706"/>
                    </a:ext>
                  </a:extLst>
                </a:gridCol>
                <a:gridCol w="329184">
                  <a:extLst>
                    <a:ext uri="{9D8B030D-6E8A-4147-A177-3AD203B41FA5}">
                      <a16:colId xmlns:a16="http://schemas.microsoft.com/office/drawing/2014/main" val="4204010088"/>
                    </a:ext>
                  </a:extLst>
                </a:gridCol>
                <a:gridCol w="329184">
                  <a:extLst>
                    <a:ext uri="{9D8B030D-6E8A-4147-A177-3AD203B41FA5}">
                      <a16:colId xmlns:a16="http://schemas.microsoft.com/office/drawing/2014/main" val="1610312746"/>
                    </a:ext>
                  </a:extLst>
                </a:gridCol>
                <a:gridCol w="329184">
                  <a:extLst>
                    <a:ext uri="{9D8B030D-6E8A-4147-A177-3AD203B41FA5}">
                      <a16:colId xmlns:a16="http://schemas.microsoft.com/office/drawing/2014/main" val="1009829286"/>
                    </a:ext>
                  </a:extLst>
                </a:gridCol>
                <a:gridCol w="329184">
                  <a:extLst>
                    <a:ext uri="{9D8B030D-6E8A-4147-A177-3AD203B41FA5}">
                      <a16:colId xmlns:a16="http://schemas.microsoft.com/office/drawing/2014/main" val="1464960596"/>
                    </a:ext>
                  </a:extLst>
                </a:gridCol>
                <a:gridCol w="329184">
                  <a:extLst>
                    <a:ext uri="{9D8B030D-6E8A-4147-A177-3AD203B41FA5}">
                      <a16:colId xmlns:a16="http://schemas.microsoft.com/office/drawing/2014/main" val="2446252553"/>
                    </a:ext>
                  </a:extLst>
                </a:gridCol>
                <a:gridCol w="329184">
                  <a:extLst>
                    <a:ext uri="{9D8B030D-6E8A-4147-A177-3AD203B41FA5}">
                      <a16:colId xmlns:a16="http://schemas.microsoft.com/office/drawing/2014/main" val="1777947740"/>
                    </a:ext>
                  </a:extLst>
                </a:gridCol>
                <a:gridCol w="329184">
                  <a:extLst>
                    <a:ext uri="{9D8B030D-6E8A-4147-A177-3AD203B41FA5}">
                      <a16:colId xmlns:a16="http://schemas.microsoft.com/office/drawing/2014/main" val="3403311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872215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- 2020-05-10 20:00:34</a:t>
                      </a:r>
                      <a:r>
                        <a:rPr kumimoji="0" lang="en-US" sz="1000" b="0" i="0" u="none" strike="noStrike" kern="1200" cap="none" spc="0" normalizeH="0" baseline="0" noProof="0">
                          <a:ln>
                            <a:noFill/>
                          </a:ln>
                          <a:solidFill>
                            <a:prstClr val="black"/>
                          </a:solidFill>
                          <a:effectLst/>
                          <a:uLnTx/>
                          <a:uFillTx/>
                          <a:latin typeface="+mn-lt"/>
                          <a:ea typeface="+mn-ea"/>
                          <a:cs typeface="+mn-cs"/>
                        </a:rPr>
                        <a:t>
 Happy Mother's Day from all of us at SOTHYS Malaysia! 
#sothysmalaysia #mothersday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95733667_10158147870869763_2901934390579822592_o.jpg?_nc_cat=108&amp;_nc_sid=8024bb&amp;_nc_oc=AQk8mhGj-BzPbel0YrZ9wS6semUBSgGg0JXLuFBqWGhZW1ORUUVNJcP0GjPM2Emm6iw&amp;_nc_ht=scontent-iad3-1.xx&amp;_nc_tp=6&amp;oh=cfb5164ffe23459508fd7e9a454fd4c8&amp;oe=5EDD4F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05/11/2020 15:20:53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41559042"/>
                  </a:ext>
                </a:extLst>
              </a:tr>
            </a:tbl>
          </a:graphicData>
        </a:graphic>
      </p:graphicFrame>
      <p:sp>
        <p:nvSpPr>
          <p:cNvPr id="4" name="Text Placeholder 3">
            <a:extLst>
              <a:ext uri="{FF2B5EF4-FFF2-40B4-BE49-F238E27FC236}">
                <a16:creationId xmlns:a16="http://schemas.microsoft.com/office/drawing/2014/main" id="{7FF701A9-5679-4894-AFBF-FAAF1453BB51}"/>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9972292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2DCD4-00A0-4B99-B30E-935B76CC82B6}"/>
              </a:ext>
            </a:extLst>
          </p:cNvPr>
          <p:cNvSpPr>
            <a:spLocks noGrp="1"/>
          </p:cNvSpPr>
          <p:nvPr>
            <p:ph type="title"/>
          </p:nvPr>
        </p:nvSpPr>
        <p:spPr/>
        <p:txBody>
          <a:bodyPr/>
          <a:lstStyle/>
          <a:p>
            <a:r>
              <a:rPr lang="en-US"/>
              <a:t>Facebook Own Posts Table | Sothys Malaysia - 9 of 18</a:t>
            </a:r>
          </a:p>
        </p:txBody>
      </p:sp>
      <p:graphicFrame>
        <p:nvGraphicFramePr>
          <p:cNvPr id="5" name="Table Placeholder 4">
            <a:extLst>
              <a:ext uri="{FF2B5EF4-FFF2-40B4-BE49-F238E27FC236}">
                <a16:creationId xmlns:a16="http://schemas.microsoft.com/office/drawing/2014/main" id="{24F9B389-CB92-4C61-AEF0-C16B23C6DE3A}"/>
              </a:ext>
            </a:extLst>
          </p:cNvPr>
          <p:cNvGraphicFramePr>
            <a:graphicFrameLocks noGrp="1"/>
          </p:cNvGraphicFramePr>
          <p:nvPr>
            <p:ph type="tbl" sz="quarter" idx="13"/>
            <p:extLst>
              <p:ext uri="{D42A27DB-BD31-4B8C-83A1-F6EECF244321}">
                <p14:modId xmlns:p14="http://schemas.microsoft.com/office/powerpoint/2010/main" val="3075858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081178996"/>
                    </a:ext>
                  </a:extLst>
                </a:gridCol>
                <a:gridCol w="987552">
                  <a:extLst>
                    <a:ext uri="{9D8B030D-6E8A-4147-A177-3AD203B41FA5}">
                      <a16:colId xmlns:a16="http://schemas.microsoft.com/office/drawing/2014/main" val="1839247532"/>
                    </a:ext>
                  </a:extLst>
                </a:gridCol>
                <a:gridCol w="658368">
                  <a:extLst>
                    <a:ext uri="{9D8B030D-6E8A-4147-A177-3AD203B41FA5}">
                      <a16:colId xmlns:a16="http://schemas.microsoft.com/office/drawing/2014/main" val="2865468714"/>
                    </a:ext>
                  </a:extLst>
                </a:gridCol>
                <a:gridCol w="329184">
                  <a:extLst>
                    <a:ext uri="{9D8B030D-6E8A-4147-A177-3AD203B41FA5}">
                      <a16:colId xmlns:a16="http://schemas.microsoft.com/office/drawing/2014/main" val="1971650157"/>
                    </a:ext>
                  </a:extLst>
                </a:gridCol>
                <a:gridCol w="329184">
                  <a:extLst>
                    <a:ext uri="{9D8B030D-6E8A-4147-A177-3AD203B41FA5}">
                      <a16:colId xmlns:a16="http://schemas.microsoft.com/office/drawing/2014/main" val="1560378332"/>
                    </a:ext>
                  </a:extLst>
                </a:gridCol>
                <a:gridCol w="329184">
                  <a:extLst>
                    <a:ext uri="{9D8B030D-6E8A-4147-A177-3AD203B41FA5}">
                      <a16:colId xmlns:a16="http://schemas.microsoft.com/office/drawing/2014/main" val="4065835547"/>
                    </a:ext>
                  </a:extLst>
                </a:gridCol>
                <a:gridCol w="329184">
                  <a:extLst>
                    <a:ext uri="{9D8B030D-6E8A-4147-A177-3AD203B41FA5}">
                      <a16:colId xmlns:a16="http://schemas.microsoft.com/office/drawing/2014/main" val="3852494300"/>
                    </a:ext>
                  </a:extLst>
                </a:gridCol>
                <a:gridCol w="329184">
                  <a:extLst>
                    <a:ext uri="{9D8B030D-6E8A-4147-A177-3AD203B41FA5}">
                      <a16:colId xmlns:a16="http://schemas.microsoft.com/office/drawing/2014/main" val="830226418"/>
                    </a:ext>
                  </a:extLst>
                </a:gridCol>
                <a:gridCol w="329184">
                  <a:extLst>
                    <a:ext uri="{9D8B030D-6E8A-4147-A177-3AD203B41FA5}">
                      <a16:colId xmlns:a16="http://schemas.microsoft.com/office/drawing/2014/main" val="3341481896"/>
                    </a:ext>
                  </a:extLst>
                </a:gridCol>
                <a:gridCol w="329184">
                  <a:extLst>
                    <a:ext uri="{9D8B030D-6E8A-4147-A177-3AD203B41FA5}">
                      <a16:colId xmlns:a16="http://schemas.microsoft.com/office/drawing/2014/main" val="1664858768"/>
                    </a:ext>
                  </a:extLst>
                </a:gridCol>
                <a:gridCol w="329184">
                  <a:extLst>
                    <a:ext uri="{9D8B030D-6E8A-4147-A177-3AD203B41FA5}">
                      <a16:colId xmlns:a16="http://schemas.microsoft.com/office/drawing/2014/main" val="1728974858"/>
                    </a:ext>
                  </a:extLst>
                </a:gridCol>
                <a:gridCol w="329184">
                  <a:extLst>
                    <a:ext uri="{9D8B030D-6E8A-4147-A177-3AD203B41FA5}">
                      <a16:colId xmlns:a16="http://schemas.microsoft.com/office/drawing/2014/main" val="3742848742"/>
                    </a:ext>
                  </a:extLst>
                </a:gridCol>
                <a:gridCol w="329184">
                  <a:extLst>
                    <a:ext uri="{9D8B030D-6E8A-4147-A177-3AD203B41FA5}">
                      <a16:colId xmlns:a16="http://schemas.microsoft.com/office/drawing/2014/main" val="307403944"/>
                    </a:ext>
                  </a:extLst>
                </a:gridCol>
                <a:gridCol w="329184">
                  <a:extLst>
                    <a:ext uri="{9D8B030D-6E8A-4147-A177-3AD203B41FA5}">
                      <a16:colId xmlns:a16="http://schemas.microsoft.com/office/drawing/2014/main" val="2776616277"/>
                    </a:ext>
                  </a:extLst>
                </a:gridCol>
                <a:gridCol w="329184">
                  <a:extLst>
                    <a:ext uri="{9D8B030D-6E8A-4147-A177-3AD203B41FA5}">
                      <a16:colId xmlns:a16="http://schemas.microsoft.com/office/drawing/2014/main" val="511072903"/>
                    </a:ext>
                  </a:extLst>
                </a:gridCol>
                <a:gridCol w="329184">
                  <a:extLst>
                    <a:ext uri="{9D8B030D-6E8A-4147-A177-3AD203B41FA5}">
                      <a16:colId xmlns:a16="http://schemas.microsoft.com/office/drawing/2014/main" val="2803006002"/>
                    </a:ext>
                  </a:extLst>
                </a:gridCol>
                <a:gridCol w="329184">
                  <a:extLst>
                    <a:ext uri="{9D8B030D-6E8A-4147-A177-3AD203B41FA5}">
                      <a16:colId xmlns:a16="http://schemas.microsoft.com/office/drawing/2014/main" val="1320176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749981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- 2020-05-10 10:00:00</a:t>
                      </a:r>
                      <a:r>
                        <a:rPr kumimoji="0" lang="en-US" sz="1000" b="0" i="0" u="none" strike="noStrike" kern="1200" cap="none" spc="0" normalizeH="0" baseline="0" noProof="0">
                          <a:ln>
                            <a:noFill/>
                          </a:ln>
                          <a:solidFill>
                            <a:prstClr val="black"/>
                          </a:solidFill>
                          <a:effectLst/>
                          <a:uLnTx/>
                          <a:uFillTx/>
                          <a:latin typeface="+mn-lt"/>
                          <a:ea typeface="+mn-ea"/>
                          <a:cs typeface="+mn-cs"/>
                        </a:rPr>
                        <a:t>
 Mom. A powerful word that invokes a sense of comfort in our lives. To each one of us, our Mom is the most beautiful and strongest person in the world like no others. After all, our Moms deserve a very special day today. At SOTHYS Malaysia, we would like to wish Happy Mother’s Day to all Moms out there who face life with confidence. 
#sothysmalaysia #mothersday #facelifewithconfidence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https://scontent-atl3-1.xx.fbcdn.net/v/t15.5256-10/p720x720/96162093_167428514646911_382235686863896576_n.jpg?_nc_cat=101&amp;_nc_sid=ad6a45&amp;_nc_ohc=_WJ8CIxsmIsAX8vEebv&amp;_nc_ht=scontent-atl3-1.xx&amp;_nc_tp=6&amp;oh=addcc3931934f449716ceabbb9537b13&amp;oe=5EE019AC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05/12/2020 15:23:01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46353451"/>
                  </a:ext>
                </a:extLst>
              </a:tr>
            </a:tbl>
          </a:graphicData>
        </a:graphic>
      </p:graphicFrame>
      <p:sp>
        <p:nvSpPr>
          <p:cNvPr id="4" name="Text Placeholder 3">
            <a:extLst>
              <a:ext uri="{FF2B5EF4-FFF2-40B4-BE49-F238E27FC236}">
                <a16:creationId xmlns:a16="http://schemas.microsoft.com/office/drawing/2014/main" id="{EB095CF2-D34D-4704-B73E-A3E37D95DB5B}"/>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8692590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EE189-A478-4B6D-8A5C-D0A153C689DB}"/>
              </a:ext>
            </a:extLst>
          </p:cNvPr>
          <p:cNvSpPr>
            <a:spLocks noGrp="1"/>
          </p:cNvSpPr>
          <p:nvPr>
            <p:ph type="title"/>
          </p:nvPr>
        </p:nvSpPr>
        <p:spPr/>
        <p:txBody>
          <a:bodyPr/>
          <a:lstStyle/>
          <a:p>
            <a:r>
              <a:rPr lang="en-US"/>
              <a:t>Facebook Own Posts Table | Sothys Malaysia - 10 of 18</a:t>
            </a:r>
          </a:p>
        </p:txBody>
      </p:sp>
      <p:graphicFrame>
        <p:nvGraphicFramePr>
          <p:cNvPr id="5" name="Table Placeholder 4">
            <a:extLst>
              <a:ext uri="{FF2B5EF4-FFF2-40B4-BE49-F238E27FC236}">
                <a16:creationId xmlns:a16="http://schemas.microsoft.com/office/drawing/2014/main" id="{619DCB61-C6B8-4A03-A4C8-9749DB8CAFF0}"/>
              </a:ext>
            </a:extLst>
          </p:cNvPr>
          <p:cNvGraphicFramePr>
            <a:graphicFrameLocks noGrp="1"/>
          </p:cNvGraphicFramePr>
          <p:nvPr>
            <p:ph type="tbl" sz="quarter" idx="13"/>
            <p:extLst>
              <p:ext uri="{D42A27DB-BD31-4B8C-83A1-F6EECF244321}">
                <p14:modId xmlns:p14="http://schemas.microsoft.com/office/powerpoint/2010/main" val="4073803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42256131"/>
                    </a:ext>
                  </a:extLst>
                </a:gridCol>
                <a:gridCol w="987552">
                  <a:extLst>
                    <a:ext uri="{9D8B030D-6E8A-4147-A177-3AD203B41FA5}">
                      <a16:colId xmlns:a16="http://schemas.microsoft.com/office/drawing/2014/main" val="2149874383"/>
                    </a:ext>
                  </a:extLst>
                </a:gridCol>
                <a:gridCol w="658368">
                  <a:extLst>
                    <a:ext uri="{9D8B030D-6E8A-4147-A177-3AD203B41FA5}">
                      <a16:colId xmlns:a16="http://schemas.microsoft.com/office/drawing/2014/main" val="1708658041"/>
                    </a:ext>
                  </a:extLst>
                </a:gridCol>
                <a:gridCol w="329184">
                  <a:extLst>
                    <a:ext uri="{9D8B030D-6E8A-4147-A177-3AD203B41FA5}">
                      <a16:colId xmlns:a16="http://schemas.microsoft.com/office/drawing/2014/main" val="2081087425"/>
                    </a:ext>
                  </a:extLst>
                </a:gridCol>
                <a:gridCol w="329184">
                  <a:extLst>
                    <a:ext uri="{9D8B030D-6E8A-4147-A177-3AD203B41FA5}">
                      <a16:colId xmlns:a16="http://schemas.microsoft.com/office/drawing/2014/main" val="3107583380"/>
                    </a:ext>
                  </a:extLst>
                </a:gridCol>
                <a:gridCol w="329184">
                  <a:extLst>
                    <a:ext uri="{9D8B030D-6E8A-4147-A177-3AD203B41FA5}">
                      <a16:colId xmlns:a16="http://schemas.microsoft.com/office/drawing/2014/main" val="4291229030"/>
                    </a:ext>
                  </a:extLst>
                </a:gridCol>
                <a:gridCol w="329184">
                  <a:extLst>
                    <a:ext uri="{9D8B030D-6E8A-4147-A177-3AD203B41FA5}">
                      <a16:colId xmlns:a16="http://schemas.microsoft.com/office/drawing/2014/main" val="3950907113"/>
                    </a:ext>
                  </a:extLst>
                </a:gridCol>
                <a:gridCol w="329184">
                  <a:extLst>
                    <a:ext uri="{9D8B030D-6E8A-4147-A177-3AD203B41FA5}">
                      <a16:colId xmlns:a16="http://schemas.microsoft.com/office/drawing/2014/main" val="3694890941"/>
                    </a:ext>
                  </a:extLst>
                </a:gridCol>
                <a:gridCol w="329184">
                  <a:extLst>
                    <a:ext uri="{9D8B030D-6E8A-4147-A177-3AD203B41FA5}">
                      <a16:colId xmlns:a16="http://schemas.microsoft.com/office/drawing/2014/main" val="1058144092"/>
                    </a:ext>
                  </a:extLst>
                </a:gridCol>
                <a:gridCol w="329184">
                  <a:extLst>
                    <a:ext uri="{9D8B030D-6E8A-4147-A177-3AD203B41FA5}">
                      <a16:colId xmlns:a16="http://schemas.microsoft.com/office/drawing/2014/main" val="2298432260"/>
                    </a:ext>
                  </a:extLst>
                </a:gridCol>
                <a:gridCol w="329184">
                  <a:extLst>
                    <a:ext uri="{9D8B030D-6E8A-4147-A177-3AD203B41FA5}">
                      <a16:colId xmlns:a16="http://schemas.microsoft.com/office/drawing/2014/main" val="1113127912"/>
                    </a:ext>
                  </a:extLst>
                </a:gridCol>
                <a:gridCol w="329184">
                  <a:extLst>
                    <a:ext uri="{9D8B030D-6E8A-4147-A177-3AD203B41FA5}">
                      <a16:colId xmlns:a16="http://schemas.microsoft.com/office/drawing/2014/main" val="3188620335"/>
                    </a:ext>
                  </a:extLst>
                </a:gridCol>
                <a:gridCol w="329184">
                  <a:extLst>
                    <a:ext uri="{9D8B030D-6E8A-4147-A177-3AD203B41FA5}">
                      <a16:colId xmlns:a16="http://schemas.microsoft.com/office/drawing/2014/main" val="3758048345"/>
                    </a:ext>
                  </a:extLst>
                </a:gridCol>
                <a:gridCol w="329184">
                  <a:extLst>
                    <a:ext uri="{9D8B030D-6E8A-4147-A177-3AD203B41FA5}">
                      <a16:colId xmlns:a16="http://schemas.microsoft.com/office/drawing/2014/main" val="1229124173"/>
                    </a:ext>
                  </a:extLst>
                </a:gridCol>
                <a:gridCol w="329184">
                  <a:extLst>
                    <a:ext uri="{9D8B030D-6E8A-4147-A177-3AD203B41FA5}">
                      <a16:colId xmlns:a16="http://schemas.microsoft.com/office/drawing/2014/main" val="2097301202"/>
                    </a:ext>
                  </a:extLst>
                </a:gridCol>
                <a:gridCol w="329184">
                  <a:extLst>
                    <a:ext uri="{9D8B030D-6E8A-4147-A177-3AD203B41FA5}">
                      <a16:colId xmlns:a16="http://schemas.microsoft.com/office/drawing/2014/main" val="1349983300"/>
                    </a:ext>
                  </a:extLst>
                </a:gridCol>
                <a:gridCol w="329184">
                  <a:extLst>
                    <a:ext uri="{9D8B030D-6E8A-4147-A177-3AD203B41FA5}">
                      <a16:colId xmlns:a16="http://schemas.microsoft.com/office/drawing/2014/main" val="3339361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313536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- 2020-05-08 21:25:16</a:t>
                      </a:r>
                      <a:r>
                        <a:rPr kumimoji="0" lang="en-US" sz="1000" b="0" i="0" u="none" strike="noStrike" kern="1200" cap="none" spc="0" normalizeH="0" baseline="0" noProof="0">
                          <a:ln>
                            <a:noFill/>
                          </a:ln>
                          <a:solidFill>
                            <a:prstClr val="black"/>
                          </a:solidFill>
                          <a:effectLst/>
                          <a:uLnTx/>
                          <a:uFillTx/>
                          <a:latin typeface="+mn-lt"/>
                          <a:ea typeface="+mn-ea"/>
                          <a:cs typeface="+mn-cs"/>
                        </a:rPr>
                        <a:t>
 Do you want to make your skin go ‘BOING BOING’? In this video, you’ll learn how to self hydrate your skin at home: (1) 7-steps Home Intensive Facial (as featured in this video) &amp; (2) 5-steps Home Essential Facial. 
Here are the following steps so you can follow along while watching our video! 
Home INTENSIVE Facial in 7-Steps (Featured in video)
STEP 1: CLEANSE
STEP 2: EXFOLIATE 
STEP 3: Deeply cleanse your PORES
STEP 4: FACE TREATMENT with double serums
STEP 5: MASSAGE your face using Face Cream
STEP 6: Apply MASK
That’s not all. Are you ready for more intensive results? Try out our Homecare tips! 
STEP 7: EYE CARE, FACE SERUMS, FACE CREAM, SPF50
Home ESSENTIAL Facial in 5-Steps 
STEP 1: CLEANSE
STEP 2: FACE TREATMENT with serum
STEP 3: MASSAGE with face cream
STEP 4: MASK
STEP 5: Follow the usual HOMECARE regime
#sothysmalaysia #facelifewithconfidence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https://scontent-iad3-1.xx.fbcdn.net/v/t15.5256-10/p720x720/96424410_2331623823800773_464640570082459648_n.jpg?_nc_cat=107&amp;_nc_sid=ad6a45&amp;_nc_ohc=9DrbdPv-M0sAX9J7BKv&amp;_nc_ht=scontent-iad3-1.xx&amp;oh=5b5dd0e1c7640c225307ce2d1f06e044&amp;oe=5EFEB576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06/05/2020 03:19:12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96726565"/>
                  </a:ext>
                </a:extLst>
              </a:tr>
            </a:tbl>
          </a:graphicData>
        </a:graphic>
      </p:graphicFrame>
      <p:sp>
        <p:nvSpPr>
          <p:cNvPr id="4" name="Text Placeholder 3">
            <a:extLst>
              <a:ext uri="{FF2B5EF4-FFF2-40B4-BE49-F238E27FC236}">
                <a16:creationId xmlns:a16="http://schemas.microsoft.com/office/drawing/2014/main" id="{92B08541-A63B-4ECD-AD1B-0C9E851E1914}"/>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9378095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2CDA5-0BA1-45BD-81E9-B3721F1DC82F}"/>
              </a:ext>
            </a:extLst>
          </p:cNvPr>
          <p:cNvSpPr>
            <a:spLocks noGrp="1"/>
          </p:cNvSpPr>
          <p:nvPr>
            <p:ph type="title"/>
          </p:nvPr>
        </p:nvSpPr>
        <p:spPr/>
        <p:txBody>
          <a:bodyPr/>
          <a:lstStyle/>
          <a:p>
            <a:r>
              <a:rPr lang="en-US"/>
              <a:t>Facebook Own Posts Table | Sothys Malaysia - 11 of 18</a:t>
            </a:r>
          </a:p>
        </p:txBody>
      </p:sp>
      <p:graphicFrame>
        <p:nvGraphicFramePr>
          <p:cNvPr id="5" name="Table Placeholder 4">
            <a:extLst>
              <a:ext uri="{FF2B5EF4-FFF2-40B4-BE49-F238E27FC236}">
                <a16:creationId xmlns:a16="http://schemas.microsoft.com/office/drawing/2014/main" id="{4A4E4F01-8876-4783-B171-67139F9A36FD}"/>
              </a:ext>
            </a:extLst>
          </p:cNvPr>
          <p:cNvGraphicFramePr>
            <a:graphicFrameLocks noGrp="1"/>
          </p:cNvGraphicFramePr>
          <p:nvPr>
            <p:ph type="tbl" sz="quarter" idx="13"/>
            <p:extLst>
              <p:ext uri="{D42A27DB-BD31-4B8C-83A1-F6EECF244321}">
                <p14:modId xmlns:p14="http://schemas.microsoft.com/office/powerpoint/2010/main" val="2412778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20114203"/>
                    </a:ext>
                  </a:extLst>
                </a:gridCol>
                <a:gridCol w="987552">
                  <a:extLst>
                    <a:ext uri="{9D8B030D-6E8A-4147-A177-3AD203B41FA5}">
                      <a16:colId xmlns:a16="http://schemas.microsoft.com/office/drawing/2014/main" val="3265220768"/>
                    </a:ext>
                  </a:extLst>
                </a:gridCol>
                <a:gridCol w="658368">
                  <a:extLst>
                    <a:ext uri="{9D8B030D-6E8A-4147-A177-3AD203B41FA5}">
                      <a16:colId xmlns:a16="http://schemas.microsoft.com/office/drawing/2014/main" val="3988718712"/>
                    </a:ext>
                  </a:extLst>
                </a:gridCol>
                <a:gridCol w="329184">
                  <a:extLst>
                    <a:ext uri="{9D8B030D-6E8A-4147-A177-3AD203B41FA5}">
                      <a16:colId xmlns:a16="http://schemas.microsoft.com/office/drawing/2014/main" val="859823918"/>
                    </a:ext>
                  </a:extLst>
                </a:gridCol>
                <a:gridCol w="329184">
                  <a:extLst>
                    <a:ext uri="{9D8B030D-6E8A-4147-A177-3AD203B41FA5}">
                      <a16:colId xmlns:a16="http://schemas.microsoft.com/office/drawing/2014/main" val="3722910777"/>
                    </a:ext>
                  </a:extLst>
                </a:gridCol>
                <a:gridCol w="329184">
                  <a:extLst>
                    <a:ext uri="{9D8B030D-6E8A-4147-A177-3AD203B41FA5}">
                      <a16:colId xmlns:a16="http://schemas.microsoft.com/office/drawing/2014/main" val="3555848238"/>
                    </a:ext>
                  </a:extLst>
                </a:gridCol>
                <a:gridCol w="329184">
                  <a:extLst>
                    <a:ext uri="{9D8B030D-6E8A-4147-A177-3AD203B41FA5}">
                      <a16:colId xmlns:a16="http://schemas.microsoft.com/office/drawing/2014/main" val="594686855"/>
                    </a:ext>
                  </a:extLst>
                </a:gridCol>
                <a:gridCol w="329184">
                  <a:extLst>
                    <a:ext uri="{9D8B030D-6E8A-4147-A177-3AD203B41FA5}">
                      <a16:colId xmlns:a16="http://schemas.microsoft.com/office/drawing/2014/main" val="1930105839"/>
                    </a:ext>
                  </a:extLst>
                </a:gridCol>
                <a:gridCol w="329184">
                  <a:extLst>
                    <a:ext uri="{9D8B030D-6E8A-4147-A177-3AD203B41FA5}">
                      <a16:colId xmlns:a16="http://schemas.microsoft.com/office/drawing/2014/main" val="386931873"/>
                    </a:ext>
                  </a:extLst>
                </a:gridCol>
                <a:gridCol w="329184">
                  <a:extLst>
                    <a:ext uri="{9D8B030D-6E8A-4147-A177-3AD203B41FA5}">
                      <a16:colId xmlns:a16="http://schemas.microsoft.com/office/drawing/2014/main" val="11958617"/>
                    </a:ext>
                  </a:extLst>
                </a:gridCol>
                <a:gridCol w="329184">
                  <a:extLst>
                    <a:ext uri="{9D8B030D-6E8A-4147-A177-3AD203B41FA5}">
                      <a16:colId xmlns:a16="http://schemas.microsoft.com/office/drawing/2014/main" val="2750683990"/>
                    </a:ext>
                  </a:extLst>
                </a:gridCol>
                <a:gridCol w="329184">
                  <a:extLst>
                    <a:ext uri="{9D8B030D-6E8A-4147-A177-3AD203B41FA5}">
                      <a16:colId xmlns:a16="http://schemas.microsoft.com/office/drawing/2014/main" val="3783892526"/>
                    </a:ext>
                  </a:extLst>
                </a:gridCol>
                <a:gridCol w="329184">
                  <a:extLst>
                    <a:ext uri="{9D8B030D-6E8A-4147-A177-3AD203B41FA5}">
                      <a16:colId xmlns:a16="http://schemas.microsoft.com/office/drawing/2014/main" val="2271964433"/>
                    </a:ext>
                  </a:extLst>
                </a:gridCol>
                <a:gridCol w="329184">
                  <a:extLst>
                    <a:ext uri="{9D8B030D-6E8A-4147-A177-3AD203B41FA5}">
                      <a16:colId xmlns:a16="http://schemas.microsoft.com/office/drawing/2014/main" val="2934398143"/>
                    </a:ext>
                  </a:extLst>
                </a:gridCol>
                <a:gridCol w="329184">
                  <a:extLst>
                    <a:ext uri="{9D8B030D-6E8A-4147-A177-3AD203B41FA5}">
                      <a16:colId xmlns:a16="http://schemas.microsoft.com/office/drawing/2014/main" val="2626956053"/>
                    </a:ext>
                  </a:extLst>
                </a:gridCol>
                <a:gridCol w="329184">
                  <a:extLst>
                    <a:ext uri="{9D8B030D-6E8A-4147-A177-3AD203B41FA5}">
                      <a16:colId xmlns:a16="http://schemas.microsoft.com/office/drawing/2014/main" val="2287684378"/>
                    </a:ext>
                  </a:extLst>
                </a:gridCol>
                <a:gridCol w="329184">
                  <a:extLst>
                    <a:ext uri="{9D8B030D-6E8A-4147-A177-3AD203B41FA5}">
                      <a16:colId xmlns:a16="http://schemas.microsoft.com/office/drawing/2014/main" val="2152322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44984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- 2020-05-08 11:51:29</a:t>
                      </a:r>
                      <a:r>
                        <a:rPr kumimoji="0" lang="en-US" sz="1000" b="0" i="0" u="none" strike="noStrike" kern="1200" cap="none" spc="0" normalizeH="0" baseline="0" noProof="0">
                          <a:ln>
                            <a:noFill/>
                          </a:ln>
                          <a:solidFill>
                            <a:prstClr val="black"/>
                          </a:solidFill>
                          <a:effectLst/>
                          <a:uLnTx/>
                          <a:uFillTx/>
                          <a:latin typeface="+mn-lt"/>
                          <a:ea typeface="+mn-ea"/>
                          <a:cs typeface="+mn-cs"/>
                        </a:rPr>
                        <a:t>
 Sothys Desquacream is enough to overcome the fatigue of daily life and revitalize your skin. 
Visit www.sothys.com.my to find out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https://scontent-iad3-1.xx.fbcdn.net/v/t1.0-9/p720x720/95807186_10158147551579763_6464042861288488960_o.jpg?_nc_cat=105&amp;_nc_sid=8024bb&amp;_nc_ohc=s8Njr31eWOUAX-adGnx&amp;_nc_ht=scontent-iad3-1.xx&amp;_nc_tp=6&amp;oh=37e6ba57f51388604c4e00d7b103fd71&amp;oe=5EE51A7A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05/15/2020 03:23:52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33948931"/>
                  </a:ext>
                </a:extLst>
              </a:tr>
            </a:tbl>
          </a:graphicData>
        </a:graphic>
      </p:graphicFrame>
      <p:sp>
        <p:nvSpPr>
          <p:cNvPr id="4" name="Text Placeholder 3">
            <a:extLst>
              <a:ext uri="{FF2B5EF4-FFF2-40B4-BE49-F238E27FC236}">
                <a16:creationId xmlns:a16="http://schemas.microsoft.com/office/drawing/2014/main" id="{3E3619EB-B9C1-41E9-9E76-4989D0265B98}"/>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9836277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DE4F7-F387-446D-9530-0EFAF7BCFDCA}"/>
              </a:ext>
            </a:extLst>
          </p:cNvPr>
          <p:cNvSpPr>
            <a:spLocks noGrp="1"/>
          </p:cNvSpPr>
          <p:nvPr>
            <p:ph type="title"/>
          </p:nvPr>
        </p:nvSpPr>
        <p:spPr/>
        <p:txBody>
          <a:bodyPr/>
          <a:lstStyle/>
          <a:p>
            <a:r>
              <a:rPr lang="en-US"/>
              <a:t>Facebook Own Posts Table | Sothys Malaysia - 12 of 18</a:t>
            </a:r>
          </a:p>
        </p:txBody>
      </p:sp>
      <p:graphicFrame>
        <p:nvGraphicFramePr>
          <p:cNvPr id="5" name="Table Placeholder 4">
            <a:extLst>
              <a:ext uri="{FF2B5EF4-FFF2-40B4-BE49-F238E27FC236}">
                <a16:creationId xmlns:a16="http://schemas.microsoft.com/office/drawing/2014/main" id="{5BE806BB-932E-4ACC-A7B5-A417E7486218}"/>
              </a:ext>
            </a:extLst>
          </p:cNvPr>
          <p:cNvGraphicFramePr>
            <a:graphicFrameLocks noGrp="1"/>
          </p:cNvGraphicFramePr>
          <p:nvPr>
            <p:ph type="tbl" sz="quarter" idx="13"/>
            <p:extLst>
              <p:ext uri="{D42A27DB-BD31-4B8C-83A1-F6EECF244321}">
                <p14:modId xmlns:p14="http://schemas.microsoft.com/office/powerpoint/2010/main" val="2976842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01897695"/>
                    </a:ext>
                  </a:extLst>
                </a:gridCol>
                <a:gridCol w="987552">
                  <a:extLst>
                    <a:ext uri="{9D8B030D-6E8A-4147-A177-3AD203B41FA5}">
                      <a16:colId xmlns:a16="http://schemas.microsoft.com/office/drawing/2014/main" val="848982169"/>
                    </a:ext>
                  </a:extLst>
                </a:gridCol>
                <a:gridCol w="658368">
                  <a:extLst>
                    <a:ext uri="{9D8B030D-6E8A-4147-A177-3AD203B41FA5}">
                      <a16:colId xmlns:a16="http://schemas.microsoft.com/office/drawing/2014/main" val="2187381419"/>
                    </a:ext>
                  </a:extLst>
                </a:gridCol>
                <a:gridCol w="329184">
                  <a:extLst>
                    <a:ext uri="{9D8B030D-6E8A-4147-A177-3AD203B41FA5}">
                      <a16:colId xmlns:a16="http://schemas.microsoft.com/office/drawing/2014/main" val="650685128"/>
                    </a:ext>
                  </a:extLst>
                </a:gridCol>
                <a:gridCol w="329184">
                  <a:extLst>
                    <a:ext uri="{9D8B030D-6E8A-4147-A177-3AD203B41FA5}">
                      <a16:colId xmlns:a16="http://schemas.microsoft.com/office/drawing/2014/main" val="2027006157"/>
                    </a:ext>
                  </a:extLst>
                </a:gridCol>
                <a:gridCol w="329184">
                  <a:extLst>
                    <a:ext uri="{9D8B030D-6E8A-4147-A177-3AD203B41FA5}">
                      <a16:colId xmlns:a16="http://schemas.microsoft.com/office/drawing/2014/main" val="4178146867"/>
                    </a:ext>
                  </a:extLst>
                </a:gridCol>
                <a:gridCol w="329184">
                  <a:extLst>
                    <a:ext uri="{9D8B030D-6E8A-4147-A177-3AD203B41FA5}">
                      <a16:colId xmlns:a16="http://schemas.microsoft.com/office/drawing/2014/main" val="2681740593"/>
                    </a:ext>
                  </a:extLst>
                </a:gridCol>
                <a:gridCol w="329184">
                  <a:extLst>
                    <a:ext uri="{9D8B030D-6E8A-4147-A177-3AD203B41FA5}">
                      <a16:colId xmlns:a16="http://schemas.microsoft.com/office/drawing/2014/main" val="487567885"/>
                    </a:ext>
                  </a:extLst>
                </a:gridCol>
                <a:gridCol w="329184">
                  <a:extLst>
                    <a:ext uri="{9D8B030D-6E8A-4147-A177-3AD203B41FA5}">
                      <a16:colId xmlns:a16="http://schemas.microsoft.com/office/drawing/2014/main" val="1082134685"/>
                    </a:ext>
                  </a:extLst>
                </a:gridCol>
                <a:gridCol w="329184">
                  <a:extLst>
                    <a:ext uri="{9D8B030D-6E8A-4147-A177-3AD203B41FA5}">
                      <a16:colId xmlns:a16="http://schemas.microsoft.com/office/drawing/2014/main" val="258788187"/>
                    </a:ext>
                  </a:extLst>
                </a:gridCol>
                <a:gridCol w="329184">
                  <a:extLst>
                    <a:ext uri="{9D8B030D-6E8A-4147-A177-3AD203B41FA5}">
                      <a16:colId xmlns:a16="http://schemas.microsoft.com/office/drawing/2014/main" val="2325423334"/>
                    </a:ext>
                  </a:extLst>
                </a:gridCol>
                <a:gridCol w="329184">
                  <a:extLst>
                    <a:ext uri="{9D8B030D-6E8A-4147-A177-3AD203B41FA5}">
                      <a16:colId xmlns:a16="http://schemas.microsoft.com/office/drawing/2014/main" val="1031324616"/>
                    </a:ext>
                  </a:extLst>
                </a:gridCol>
                <a:gridCol w="329184">
                  <a:extLst>
                    <a:ext uri="{9D8B030D-6E8A-4147-A177-3AD203B41FA5}">
                      <a16:colId xmlns:a16="http://schemas.microsoft.com/office/drawing/2014/main" val="855719217"/>
                    </a:ext>
                  </a:extLst>
                </a:gridCol>
                <a:gridCol w="329184">
                  <a:extLst>
                    <a:ext uri="{9D8B030D-6E8A-4147-A177-3AD203B41FA5}">
                      <a16:colId xmlns:a16="http://schemas.microsoft.com/office/drawing/2014/main" val="3916844109"/>
                    </a:ext>
                  </a:extLst>
                </a:gridCol>
                <a:gridCol w="329184">
                  <a:extLst>
                    <a:ext uri="{9D8B030D-6E8A-4147-A177-3AD203B41FA5}">
                      <a16:colId xmlns:a16="http://schemas.microsoft.com/office/drawing/2014/main" val="3874473733"/>
                    </a:ext>
                  </a:extLst>
                </a:gridCol>
                <a:gridCol w="329184">
                  <a:extLst>
                    <a:ext uri="{9D8B030D-6E8A-4147-A177-3AD203B41FA5}">
                      <a16:colId xmlns:a16="http://schemas.microsoft.com/office/drawing/2014/main" val="3882338923"/>
                    </a:ext>
                  </a:extLst>
                </a:gridCol>
                <a:gridCol w="329184">
                  <a:extLst>
                    <a:ext uri="{9D8B030D-6E8A-4147-A177-3AD203B41FA5}">
                      <a16:colId xmlns:a16="http://schemas.microsoft.com/office/drawing/2014/main" val="3037827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32725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- 2020-05-07 10:00:14</a:t>
                      </a:r>
                      <a:r>
                        <a:rPr kumimoji="0" lang="en-US" sz="1000" b="0" i="0" u="none" strike="noStrike" kern="1200" cap="none" spc="0" normalizeH="0" baseline="0" noProof="0">
                          <a:ln>
                            <a:noFill/>
                          </a:ln>
                          <a:solidFill>
                            <a:prstClr val="black"/>
                          </a:solidFill>
                          <a:effectLst/>
                          <a:uLnTx/>
                          <a:uFillTx/>
                          <a:latin typeface="+mn-lt"/>
                          <a:ea typeface="+mn-ea"/>
                          <a:cs typeface="+mn-cs"/>
                        </a:rPr>
                        <a:t>
 Raved by various skincare experts in Canada, the Pro-Youth Body Serum won the 2019 Beaute Clin d’oeil award in the Body Care category. 
How to use this award-winning serum? Easy. Just apply the serum on your body daily and in 28 days time, your skin will look much smoother, firmer and visibly redensified. 
Complement the serum with the amazing Silhouette Exfoliant body scrub that will give an invigorating boost to visibly smooth the skin, making your body into a more toned figure. 
#sothysmalaysia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https://scontent-iad3-1.xx.fbcdn.net/v/t1.0-9/p720x720/96088288_10158136799839763_8837379791205171200_o.png?_nc_cat=104&amp;_nc_sid=8024bb&amp;_nc_ohc=Nv19t1yUgWIAX-ttcMk&amp;_nc_ht=scontent-iad3-1.xx&amp;oh=56f68d15b2d09fc76935ecf1f5927861&amp;oe=5EDB614A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05/08/2020 15:20:44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75253701"/>
                  </a:ext>
                </a:extLst>
              </a:tr>
            </a:tbl>
          </a:graphicData>
        </a:graphic>
      </p:graphicFrame>
      <p:sp>
        <p:nvSpPr>
          <p:cNvPr id="4" name="Text Placeholder 3">
            <a:extLst>
              <a:ext uri="{FF2B5EF4-FFF2-40B4-BE49-F238E27FC236}">
                <a16:creationId xmlns:a16="http://schemas.microsoft.com/office/drawing/2014/main" id="{9F25856D-2527-4D36-8287-8F8CA7E2A421}"/>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1096502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33A54-855B-4B8F-9F8B-55F69C2BC58D}"/>
              </a:ext>
            </a:extLst>
          </p:cNvPr>
          <p:cNvSpPr>
            <a:spLocks noGrp="1"/>
          </p:cNvSpPr>
          <p:nvPr>
            <p:ph type="title"/>
          </p:nvPr>
        </p:nvSpPr>
        <p:spPr/>
        <p:txBody>
          <a:bodyPr/>
          <a:lstStyle/>
          <a:p>
            <a:r>
              <a:rPr lang="en-US"/>
              <a:t>Facebook Own Posts Table | Sothys Malaysia - 13 of 18</a:t>
            </a:r>
          </a:p>
        </p:txBody>
      </p:sp>
      <p:graphicFrame>
        <p:nvGraphicFramePr>
          <p:cNvPr id="5" name="Table Placeholder 4">
            <a:extLst>
              <a:ext uri="{FF2B5EF4-FFF2-40B4-BE49-F238E27FC236}">
                <a16:creationId xmlns:a16="http://schemas.microsoft.com/office/drawing/2014/main" id="{61EBCCA2-9B7A-49DB-B16D-60C2AE1961E1}"/>
              </a:ext>
            </a:extLst>
          </p:cNvPr>
          <p:cNvGraphicFramePr>
            <a:graphicFrameLocks noGrp="1"/>
          </p:cNvGraphicFramePr>
          <p:nvPr>
            <p:ph type="tbl" sz="quarter" idx="13"/>
            <p:extLst>
              <p:ext uri="{D42A27DB-BD31-4B8C-83A1-F6EECF244321}">
                <p14:modId xmlns:p14="http://schemas.microsoft.com/office/powerpoint/2010/main" val="3463757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74573821"/>
                    </a:ext>
                  </a:extLst>
                </a:gridCol>
                <a:gridCol w="987552">
                  <a:extLst>
                    <a:ext uri="{9D8B030D-6E8A-4147-A177-3AD203B41FA5}">
                      <a16:colId xmlns:a16="http://schemas.microsoft.com/office/drawing/2014/main" val="2889657951"/>
                    </a:ext>
                  </a:extLst>
                </a:gridCol>
                <a:gridCol w="658368">
                  <a:extLst>
                    <a:ext uri="{9D8B030D-6E8A-4147-A177-3AD203B41FA5}">
                      <a16:colId xmlns:a16="http://schemas.microsoft.com/office/drawing/2014/main" val="3390530653"/>
                    </a:ext>
                  </a:extLst>
                </a:gridCol>
                <a:gridCol w="329184">
                  <a:extLst>
                    <a:ext uri="{9D8B030D-6E8A-4147-A177-3AD203B41FA5}">
                      <a16:colId xmlns:a16="http://schemas.microsoft.com/office/drawing/2014/main" val="2259344574"/>
                    </a:ext>
                  </a:extLst>
                </a:gridCol>
                <a:gridCol w="329184">
                  <a:extLst>
                    <a:ext uri="{9D8B030D-6E8A-4147-A177-3AD203B41FA5}">
                      <a16:colId xmlns:a16="http://schemas.microsoft.com/office/drawing/2014/main" val="3700568967"/>
                    </a:ext>
                  </a:extLst>
                </a:gridCol>
                <a:gridCol w="329184">
                  <a:extLst>
                    <a:ext uri="{9D8B030D-6E8A-4147-A177-3AD203B41FA5}">
                      <a16:colId xmlns:a16="http://schemas.microsoft.com/office/drawing/2014/main" val="826741959"/>
                    </a:ext>
                  </a:extLst>
                </a:gridCol>
                <a:gridCol w="329184">
                  <a:extLst>
                    <a:ext uri="{9D8B030D-6E8A-4147-A177-3AD203B41FA5}">
                      <a16:colId xmlns:a16="http://schemas.microsoft.com/office/drawing/2014/main" val="109257662"/>
                    </a:ext>
                  </a:extLst>
                </a:gridCol>
                <a:gridCol w="329184">
                  <a:extLst>
                    <a:ext uri="{9D8B030D-6E8A-4147-A177-3AD203B41FA5}">
                      <a16:colId xmlns:a16="http://schemas.microsoft.com/office/drawing/2014/main" val="2242470885"/>
                    </a:ext>
                  </a:extLst>
                </a:gridCol>
                <a:gridCol w="329184">
                  <a:extLst>
                    <a:ext uri="{9D8B030D-6E8A-4147-A177-3AD203B41FA5}">
                      <a16:colId xmlns:a16="http://schemas.microsoft.com/office/drawing/2014/main" val="744477784"/>
                    </a:ext>
                  </a:extLst>
                </a:gridCol>
                <a:gridCol w="329184">
                  <a:extLst>
                    <a:ext uri="{9D8B030D-6E8A-4147-A177-3AD203B41FA5}">
                      <a16:colId xmlns:a16="http://schemas.microsoft.com/office/drawing/2014/main" val="3467945112"/>
                    </a:ext>
                  </a:extLst>
                </a:gridCol>
                <a:gridCol w="329184">
                  <a:extLst>
                    <a:ext uri="{9D8B030D-6E8A-4147-A177-3AD203B41FA5}">
                      <a16:colId xmlns:a16="http://schemas.microsoft.com/office/drawing/2014/main" val="1109205063"/>
                    </a:ext>
                  </a:extLst>
                </a:gridCol>
                <a:gridCol w="329184">
                  <a:extLst>
                    <a:ext uri="{9D8B030D-6E8A-4147-A177-3AD203B41FA5}">
                      <a16:colId xmlns:a16="http://schemas.microsoft.com/office/drawing/2014/main" val="1926755654"/>
                    </a:ext>
                  </a:extLst>
                </a:gridCol>
                <a:gridCol w="329184">
                  <a:extLst>
                    <a:ext uri="{9D8B030D-6E8A-4147-A177-3AD203B41FA5}">
                      <a16:colId xmlns:a16="http://schemas.microsoft.com/office/drawing/2014/main" val="3335843237"/>
                    </a:ext>
                  </a:extLst>
                </a:gridCol>
                <a:gridCol w="329184">
                  <a:extLst>
                    <a:ext uri="{9D8B030D-6E8A-4147-A177-3AD203B41FA5}">
                      <a16:colId xmlns:a16="http://schemas.microsoft.com/office/drawing/2014/main" val="1467659590"/>
                    </a:ext>
                  </a:extLst>
                </a:gridCol>
                <a:gridCol w="329184">
                  <a:extLst>
                    <a:ext uri="{9D8B030D-6E8A-4147-A177-3AD203B41FA5}">
                      <a16:colId xmlns:a16="http://schemas.microsoft.com/office/drawing/2014/main" val="2027533777"/>
                    </a:ext>
                  </a:extLst>
                </a:gridCol>
                <a:gridCol w="329184">
                  <a:extLst>
                    <a:ext uri="{9D8B030D-6E8A-4147-A177-3AD203B41FA5}">
                      <a16:colId xmlns:a16="http://schemas.microsoft.com/office/drawing/2014/main" val="3249239996"/>
                    </a:ext>
                  </a:extLst>
                </a:gridCol>
                <a:gridCol w="329184">
                  <a:extLst>
                    <a:ext uri="{9D8B030D-6E8A-4147-A177-3AD203B41FA5}">
                      <a16:colId xmlns:a16="http://schemas.microsoft.com/office/drawing/2014/main" val="1904870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058134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- 2020-05-06 10:00:42</a:t>
                      </a:r>
                      <a:r>
                        <a:rPr kumimoji="0" lang="en-US" sz="1000" b="0" i="0" u="none" strike="noStrike" kern="1200" cap="none" spc="0" normalizeH="0" baseline="0" noProof="0">
                          <a:ln>
                            <a:noFill/>
                          </a:ln>
                          <a:solidFill>
                            <a:prstClr val="black"/>
                          </a:solidFill>
                          <a:effectLst/>
                          <a:uLnTx/>
                          <a:uFillTx/>
                          <a:latin typeface="+mn-lt"/>
                          <a:ea typeface="+mn-ea"/>
                          <a:cs typeface="+mn-cs"/>
                        </a:rPr>
                        <a:t>
 Missing your Mom during MCO period? Write a short heartfelt message that you’re not able to say face-to-face to your Mom.
Download this template, write your message, and send the template back to us via PM with your name and your Mom’s location! We’ll keep your details P&amp;C. 
Remember to tag your Mom as well! 
P.S: We’ll help broadcast your message to your Mom!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https://scontent-iad3-1.xx.fbcdn.net/v/t1.0-9/p720x720/96008794_10158137509444763_2264564881690722304_o.png?_nc_cat=106&amp;_nc_sid=8024bb&amp;_nc_ohc=ZSoT1bhqss8AX9ZTRQc&amp;_nc_ht=scontent-iad3-1.xx&amp;oh=a57c97dcad17d1aad3e86e4eeeae24ea&amp;oe=5ED8E94B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05/08/2020 15:20:44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05323824"/>
                  </a:ext>
                </a:extLst>
              </a:tr>
            </a:tbl>
          </a:graphicData>
        </a:graphic>
      </p:graphicFrame>
      <p:sp>
        <p:nvSpPr>
          <p:cNvPr id="4" name="Text Placeholder 3">
            <a:extLst>
              <a:ext uri="{FF2B5EF4-FFF2-40B4-BE49-F238E27FC236}">
                <a16:creationId xmlns:a16="http://schemas.microsoft.com/office/drawing/2014/main" id="{9D5C1A64-8395-42D6-855A-2257AABEA990}"/>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6485316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B3F07-36BA-4FB7-A97C-007B64B8C78F}"/>
              </a:ext>
            </a:extLst>
          </p:cNvPr>
          <p:cNvSpPr>
            <a:spLocks noGrp="1"/>
          </p:cNvSpPr>
          <p:nvPr>
            <p:ph type="title"/>
          </p:nvPr>
        </p:nvSpPr>
        <p:spPr/>
        <p:txBody>
          <a:bodyPr/>
          <a:lstStyle/>
          <a:p>
            <a:r>
              <a:rPr lang="en-US"/>
              <a:t>Facebook Own Posts Table | Sothys Malaysia - 14 of 18</a:t>
            </a:r>
          </a:p>
        </p:txBody>
      </p:sp>
      <p:graphicFrame>
        <p:nvGraphicFramePr>
          <p:cNvPr id="5" name="Table Placeholder 4">
            <a:extLst>
              <a:ext uri="{FF2B5EF4-FFF2-40B4-BE49-F238E27FC236}">
                <a16:creationId xmlns:a16="http://schemas.microsoft.com/office/drawing/2014/main" id="{3D98C518-0D7E-405E-89AD-BD356B36DBEC}"/>
              </a:ext>
            </a:extLst>
          </p:cNvPr>
          <p:cNvGraphicFramePr>
            <a:graphicFrameLocks noGrp="1"/>
          </p:cNvGraphicFramePr>
          <p:nvPr>
            <p:ph type="tbl" sz="quarter" idx="13"/>
            <p:extLst>
              <p:ext uri="{D42A27DB-BD31-4B8C-83A1-F6EECF244321}">
                <p14:modId xmlns:p14="http://schemas.microsoft.com/office/powerpoint/2010/main" val="2247460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98596148"/>
                    </a:ext>
                  </a:extLst>
                </a:gridCol>
                <a:gridCol w="987552">
                  <a:extLst>
                    <a:ext uri="{9D8B030D-6E8A-4147-A177-3AD203B41FA5}">
                      <a16:colId xmlns:a16="http://schemas.microsoft.com/office/drawing/2014/main" val="3551048710"/>
                    </a:ext>
                  </a:extLst>
                </a:gridCol>
                <a:gridCol w="658368">
                  <a:extLst>
                    <a:ext uri="{9D8B030D-6E8A-4147-A177-3AD203B41FA5}">
                      <a16:colId xmlns:a16="http://schemas.microsoft.com/office/drawing/2014/main" val="357174260"/>
                    </a:ext>
                  </a:extLst>
                </a:gridCol>
                <a:gridCol w="329184">
                  <a:extLst>
                    <a:ext uri="{9D8B030D-6E8A-4147-A177-3AD203B41FA5}">
                      <a16:colId xmlns:a16="http://schemas.microsoft.com/office/drawing/2014/main" val="364243338"/>
                    </a:ext>
                  </a:extLst>
                </a:gridCol>
                <a:gridCol w="329184">
                  <a:extLst>
                    <a:ext uri="{9D8B030D-6E8A-4147-A177-3AD203B41FA5}">
                      <a16:colId xmlns:a16="http://schemas.microsoft.com/office/drawing/2014/main" val="3259641500"/>
                    </a:ext>
                  </a:extLst>
                </a:gridCol>
                <a:gridCol w="329184">
                  <a:extLst>
                    <a:ext uri="{9D8B030D-6E8A-4147-A177-3AD203B41FA5}">
                      <a16:colId xmlns:a16="http://schemas.microsoft.com/office/drawing/2014/main" val="2232614486"/>
                    </a:ext>
                  </a:extLst>
                </a:gridCol>
                <a:gridCol w="329184">
                  <a:extLst>
                    <a:ext uri="{9D8B030D-6E8A-4147-A177-3AD203B41FA5}">
                      <a16:colId xmlns:a16="http://schemas.microsoft.com/office/drawing/2014/main" val="3565958648"/>
                    </a:ext>
                  </a:extLst>
                </a:gridCol>
                <a:gridCol w="329184">
                  <a:extLst>
                    <a:ext uri="{9D8B030D-6E8A-4147-A177-3AD203B41FA5}">
                      <a16:colId xmlns:a16="http://schemas.microsoft.com/office/drawing/2014/main" val="1756680828"/>
                    </a:ext>
                  </a:extLst>
                </a:gridCol>
                <a:gridCol w="329184">
                  <a:extLst>
                    <a:ext uri="{9D8B030D-6E8A-4147-A177-3AD203B41FA5}">
                      <a16:colId xmlns:a16="http://schemas.microsoft.com/office/drawing/2014/main" val="2636727695"/>
                    </a:ext>
                  </a:extLst>
                </a:gridCol>
                <a:gridCol w="329184">
                  <a:extLst>
                    <a:ext uri="{9D8B030D-6E8A-4147-A177-3AD203B41FA5}">
                      <a16:colId xmlns:a16="http://schemas.microsoft.com/office/drawing/2014/main" val="1917605189"/>
                    </a:ext>
                  </a:extLst>
                </a:gridCol>
                <a:gridCol w="329184">
                  <a:extLst>
                    <a:ext uri="{9D8B030D-6E8A-4147-A177-3AD203B41FA5}">
                      <a16:colId xmlns:a16="http://schemas.microsoft.com/office/drawing/2014/main" val="1095463503"/>
                    </a:ext>
                  </a:extLst>
                </a:gridCol>
                <a:gridCol w="329184">
                  <a:extLst>
                    <a:ext uri="{9D8B030D-6E8A-4147-A177-3AD203B41FA5}">
                      <a16:colId xmlns:a16="http://schemas.microsoft.com/office/drawing/2014/main" val="3522697242"/>
                    </a:ext>
                  </a:extLst>
                </a:gridCol>
                <a:gridCol w="329184">
                  <a:extLst>
                    <a:ext uri="{9D8B030D-6E8A-4147-A177-3AD203B41FA5}">
                      <a16:colId xmlns:a16="http://schemas.microsoft.com/office/drawing/2014/main" val="664930388"/>
                    </a:ext>
                  </a:extLst>
                </a:gridCol>
                <a:gridCol w="329184">
                  <a:extLst>
                    <a:ext uri="{9D8B030D-6E8A-4147-A177-3AD203B41FA5}">
                      <a16:colId xmlns:a16="http://schemas.microsoft.com/office/drawing/2014/main" val="2735090740"/>
                    </a:ext>
                  </a:extLst>
                </a:gridCol>
                <a:gridCol w="329184">
                  <a:extLst>
                    <a:ext uri="{9D8B030D-6E8A-4147-A177-3AD203B41FA5}">
                      <a16:colId xmlns:a16="http://schemas.microsoft.com/office/drawing/2014/main" val="798847441"/>
                    </a:ext>
                  </a:extLst>
                </a:gridCol>
                <a:gridCol w="329184">
                  <a:extLst>
                    <a:ext uri="{9D8B030D-6E8A-4147-A177-3AD203B41FA5}">
                      <a16:colId xmlns:a16="http://schemas.microsoft.com/office/drawing/2014/main" val="4182685654"/>
                    </a:ext>
                  </a:extLst>
                </a:gridCol>
                <a:gridCol w="329184">
                  <a:extLst>
                    <a:ext uri="{9D8B030D-6E8A-4147-A177-3AD203B41FA5}">
                      <a16:colId xmlns:a16="http://schemas.microsoft.com/office/drawing/2014/main" val="3254116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53521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- 2020-05-05 10:43:13</a:t>
                      </a:r>
                      <a:r>
                        <a:rPr kumimoji="0" lang="en-US" sz="1000" b="0" i="0" u="none" strike="noStrike" kern="1200" cap="none" spc="0" normalizeH="0" baseline="0" noProof="0">
                          <a:ln>
                            <a:noFill/>
                          </a:ln>
                          <a:solidFill>
                            <a:prstClr val="black"/>
                          </a:solidFill>
                          <a:effectLst/>
                          <a:uLnTx/>
                          <a:uFillTx/>
                          <a:latin typeface="+mn-lt"/>
                          <a:ea typeface="+mn-ea"/>
                          <a:cs typeface="+mn-cs"/>
                        </a:rPr>
                        <a:t>
 Your Mom deserves the best this Mother’s Day! Make her look fabulously 28 at 48 by pampering her with our exclusive beauty coffret sets this Mother’s Day now. 
Shop now by visiting our website to learn more: https://sothys.com.my/pages/mothers-day-2020-p1.html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https://scontent-iad3-1.xx.fbcdn.net/v/t1.0-1/p200x200/88163886_10157921934319763_1353921588898037760_o.png?_nc_cat=109&amp;_nc_sid=dbb9e7&amp;_nc_ohc=aD2wLlcm1wUAX90mxJI&amp;_nc_ht=scontent-iad3-1.xx&amp;oh=171f506d0dad2faf1cbbf22a508b83bf&amp;oe=5ED99566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05/08/2020 15:20:44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45842038"/>
                  </a:ext>
                </a:extLst>
              </a:tr>
            </a:tbl>
          </a:graphicData>
        </a:graphic>
      </p:graphicFrame>
      <p:sp>
        <p:nvSpPr>
          <p:cNvPr id="4" name="Text Placeholder 3">
            <a:extLst>
              <a:ext uri="{FF2B5EF4-FFF2-40B4-BE49-F238E27FC236}">
                <a16:creationId xmlns:a16="http://schemas.microsoft.com/office/drawing/2014/main" id="{865710AB-F170-4B74-A5BC-C0410B732787}"/>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3093635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50393-19EF-4B4F-8519-58344954E57C}"/>
              </a:ext>
            </a:extLst>
          </p:cNvPr>
          <p:cNvSpPr>
            <a:spLocks noGrp="1"/>
          </p:cNvSpPr>
          <p:nvPr>
            <p:ph type="title"/>
          </p:nvPr>
        </p:nvSpPr>
        <p:spPr/>
        <p:txBody>
          <a:bodyPr/>
          <a:lstStyle/>
          <a:p>
            <a:r>
              <a:rPr lang="en-US"/>
              <a:t>Facebook Own Posts Table | Sothys Malaysia - 15 of 18</a:t>
            </a:r>
          </a:p>
        </p:txBody>
      </p:sp>
      <p:graphicFrame>
        <p:nvGraphicFramePr>
          <p:cNvPr id="5" name="Table Placeholder 4">
            <a:extLst>
              <a:ext uri="{FF2B5EF4-FFF2-40B4-BE49-F238E27FC236}">
                <a16:creationId xmlns:a16="http://schemas.microsoft.com/office/drawing/2014/main" id="{B2A61D76-6B3C-4BF2-AE2F-623121028932}"/>
              </a:ext>
            </a:extLst>
          </p:cNvPr>
          <p:cNvGraphicFramePr>
            <a:graphicFrameLocks noGrp="1"/>
          </p:cNvGraphicFramePr>
          <p:nvPr>
            <p:ph type="tbl" sz="quarter" idx="13"/>
            <p:extLst>
              <p:ext uri="{D42A27DB-BD31-4B8C-83A1-F6EECF244321}">
                <p14:modId xmlns:p14="http://schemas.microsoft.com/office/powerpoint/2010/main" val="3061356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11764470"/>
                    </a:ext>
                  </a:extLst>
                </a:gridCol>
                <a:gridCol w="987552">
                  <a:extLst>
                    <a:ext uri="{9D8B030D-6E8A-4147-A177-3AD203B41FA5}">
                      <a16:colId xmlns:a16="http://schemas.microsoft.com/office/drawing/2014/main" val="2766801324"/>
                    </a:ext>
                  </a:extLst>
                </a:gridCol>
                <a:gridCol w="658368">
                  <a:extLst>
                    <a:ext uri="{9D8B030D-6E8A-4147-A177-3AD203B41FA5}">
                      <a16:colId xmlns:a16="http://schemas.microsoft.com/office/drawing/2014/main" val="168195252"/>
                    </a:ext>
                  </a:extLst>
                </a:gridCol>
                <a:gridCol w="329184">
                  <a:extLst>
                    <a:ext uri="{9D8B030D-6E8A-4147-A177-3AD203B41FA5}">
                      <a16:colId xmlns:a16="http://schemas.microsoft.com/office/drawing/2014/main" val="900062975"/>
                    </a:ext>
                  </a:extLst>
                </a:gridCol>
                <a:gridCol w="329184">
                  <a:extLst>
                    <a:ext uri="{9D8B030D-6E8A-4147-A177-3AD203B41FA5}">
                      <a16:colId xmlns:a16="http://schemas.microsoft.com/office/drawing/2014/main" val="4069977997"/>
                    </a:ext>
                  </a:extLst>
                </a:gridCol>
                <a:gridCol w="329184">
                  <a:extLst>
                    <a:ext uri="{9D8B030D-6E8A-4147-A177-3AD203B41FA5}">
                      <a16:colId xmlns:a16="http://schemas.microsoft.com/office/drawing/2014/main" val="3126536538"/>
                    </a:ext>
                  </a:extLst>
                </a:gridCol>
                <a:gridCol w="329184">
                  <a:extLst>
                    <a:ext uri="{9D8B030D-6E8A-4147-A177-3AD203B41FA5}">
                      <a16:colId xmlns:a16="http://schemas.microsoft.com/office/drawing/2014/main" val="2075380325"/>
                    </a:ext>
                  </a:extLst>
                </a:gridCol>
                <a:gridCol w="329184">
                  <a:extLst>
                    <a:ext uri="{9D8B030D-6E8A-4147-A177-3AD203B41FA5}">
                      <a16:colId xmlns:a16="http://schemas.microsoft.com/office/drawing/2014/main" val="3652874105"/>
                    </a:ext>
                  </a:extLst>
                </a:gridCol>
                <a:gridCol w="329184">
                  <a:extLst>
                    <a:ext uri="{9D8B030D-6E8A-4147-A177-3AD203B41FA5}">
                      <a16:colId xmlns:a16="http://schemas.microsoft.com/office/drawing/2014/main" val="1086289291"/>
                    </a:ext>
                  </a:extLst>
                </a:gridCol>
                <a:gridCol w="329184">
                  <a:extLst>
                    <a:ext uri="{9D8B030D-6E8A-4147-A177-3AD203B41FA5}">
                      <a16:colId xmlns:a16="http://schemas.microsoft.com/office/drawing/2014/main" val="2217346779"/>
                    </a:ext>
                  </a:extLst>
                </a:gridCol>
                <a:gridCol w="329184">
                  <a:extLst>
                    <a:ext uri="{9D8B030D-6E8A-4147-A177-3AD203B41FA5}">
                      <a16:colId xmlns:a16="http://schemas.microsoft.com/office/drawing/2014/main" val="3269862083"/>
                    </a:ext>
                  </a:extLst>
                </a:gridCol>
                <a:gridCol w="329184">
                  <a:extLst>
                    <a:ext uri="{9D8B030D-6E8A-4147-A177-3AD203B41FA5}">
                      <a16:colId xmlns:a16="http://schemas.microsoft.com/office/drawing/2014/main" val="3964499250"/>
                    </a:ext>
                  </a:extLst>
                </a:gridCol>
                <a:gridCol w="329184">
                  <a:extLst>
                    <a:ext uri="{9D8B030D-6E8A-4147-A177-3AD203B41FA5}">
                      <a16:colId xmlns:a16="http://schemas.microsoft.com/office/drawing/2014/main" val="2997037168"/>
                    </a:ext>
                  </a:extLst>
                </a:gridCol>
                <a:gridCol w="329184">
                  <a:extLst>
                    <a:ext uri="{9D8B030D-6E8A-4147-A177-3AD203B41FA5}">
                      <a16:colId xmlns:a16="http://schemas.microsoft.com/office/drawing/2014/main" val="3173874578"/>
                    </a:ext>
                  </a:extLst>
                </a:gridCol>
                <a:gridCol w="329184">
                  <a:extLst>
                    <a:ext uri="{9D8B030D-6E8A-4147-A177-3AD203B41FA5}">
                      <a16:colId xmlns:a16="http://schemas.microsoft.com/office/drawing/2014/main" val="616250125"/>
                    </a:ext>
                  </a:extLst>
                </a:gridCol>
                <a:gridCol w="329184">
                  <a:extLst>
                    <a:ext uri="{9D8B030D-6E8A-4147-A177-3AD203B41FA5}">
                      <a16:colId xmlns:a16="http://schemas.microsoft.com/office/drawing/2014/main" val="1983165122"/>
                    </a:ext>
                  </a:extLst>
                </a:gridCol>
                <a:gridCol w="329184">
                  <a:extLst>
                    <a:ext uri="{9D8B030D-6E8A-4147-A177-3AD203B41FA5}">
                      <a16:colId xmlns:a16="http://schemas.microsoft.com/office/drawing/2014/main" val="2530944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822651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- 2020-05-04 17:24:10</a:t>
                      </a:r>
                      <a:r>
                        <a:rPr kumimoji="0" lang="en-US" sz="1000" b="0" i="0" u="none" strike="noStrike" kern="1200" cap="none" spc="0" normalizeH="0" baseline="0" noProof="0">
                          <a:ln>
                            <a:noFill/>
                          </a:ln>
                          <a:solidFill>
                            <a:prstClr val="black"/>
                          </a:solidFill>
                          <a:effectLst/>
                          <a:uLnTx/>
                          <a:uFillTx/>
                          <a:latin typeface="+mn-lt"/>
                          <a:ea typeface="+mn-ea"/>
                          <a:cs typeface="+mn-cs"/>
                        </a:rPr>
                        <a:t>
 Protect your skin!
Multi-Action Eye Contour
The eyes look visibly younger. Lines are smoothed, puffiness is diminished, and dark circles are lightened.
SPF50 Sensitive Zones Protective Fluid
Enhanced protection for the face and most sensitive areas.
Benefits:
•Help fight against Infrared radiation
•Minimise the appearance of sunburn cells
•Strengthen the skin’s natural protection.
•Preserve the skin’s youth capital.
Shop them now online: https://sothys.com.my/pages/mco-skinshield.html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https://scontent-iad3-1.xx.fbcdn.net/v/t1.0-1/p200x200/88163886_10157921934319763_1353921588898037760_o.png?_nc_cat=109&amp;_nc_sid=dbb9e7&amp;_nc_ohc=aD2wLlcm1wUAX9xJvzT&amp;_nc_ht=scontent-iad3-1.xx&amp;oh=41c0bfb05a7878d43a4990b890253382&amp;oe=5EDD89E6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05/10/2020 03:23:28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15296288"/>
                  </a:ext>
                </a:extLst>
              </a:tr>
            </a:tbl>
          </a:graphicData>
        </a:graphic>
      </p:graphicFrame>
      <p:sp>
        <p:nvSpPr>
          <p:cNvPr id="4" name="Text Placeholder 3">
            <a:extLst>
              <a:ext uri="{FF2B5EF4-FFF2-40B4-BE49-F238E27FC236}">
                <a16:creationId xmlns:a16="http://schemas.microsoft.com/office/drawing/2014/main" id="{1E8A8521-B49E-4314-93C3-44BFCD0D473F}"/>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842599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22783-233B-4A69-8E40-908E8A5E4439}"/>
              </a:ext>
            </a:extLst>
          </p:cNvPr>
          <p:cNvSpPr>
            <a:spLocks noGrp="1"/>
          </p:cNvSpPr>
          <p:nvPr>
            <p:ph type="title"/>
          </p:nvPr>
        </p:nvSpPr>
        <p:spPr/>
        <p:txBody>
          <a:bodyPr/>
          <a:lstStyle/>
          <a:p>
            <a:r>
              <a:rPr lang="en-US"/>
              <a:t>Facebook Own Posts Table | Sothys Malaysia - 16 of 18</a:t>
            </a:r>
          </a:p>
        </p:txBody>
      </p:sp>
      <p:graphicFrame>
        <p:nvGraphicFramePr>
          <p:cNvPr id="5" name="Table Placeholder 4">
            <a:extLst>
              <a:ext uri="{FF2B5EF4-FFF2-40B4-BE49-F238E27FC236}">
                <a16:creationId xmlns:a16="http://schemas.microsoft.com/office/drawing/2014/main" id="{D67E0C25-7A22-4A4D-9810-DD4A966E8797}"/>
              </a:ext>
            </a:extLst>
          </p:cNvPr>
          <p:cNvGraphicFramePr>
            <a:graphicFrameLocks noGrp="1"/>
          </p:cNvGraphicFramePr>
          <p:nvPr>
            <p:ph type="tbl" sz="quarter" idx="13"/>
            <p:extLst>
              <p:ext uri="{D42A27DB-BD31-4B8C-83A1-F6EECF244321}">
                <p14:modId xmlns:p14="http://schemas.microsoft.com/office/powerpoint/2010/main" val="3867533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95675682"/>
                    </a:ext>
                  </a:extLst>
                </a:gridCol>
                <a:gridCol w="987552">
                  <a:extLst>
                    <a:ext uri="{9D8B030D-6E8A-4147-A177-3AD203B41FA5}">
                      <a16:colId xmlns:a16="http://schemas.microsoft.com/office/drawing/2014/main" val="2549216114"/>
                    </a:ext>
                  </a:extLst>
                </a:gridCol>
                <a:gridCol w="658368">
                  <a:extLst>
                    <a:ext uri="{9D8B030D-6E8A-4147-A177-3AD203B41FA5}">
                      <a16:colId xmlns:a16="http://schemas.microsoft.com/office/drawing/2014/main" val="859971438"/>
                    </a:ext>
                  </a:extLst>
                </a:gridCol>
                <a:gridCol w="329184">
                  <a:extLst>
                    <a:ext uri="{9D8B030D-6E8A-4147-A177-3AD203B41FA5}">
                      <a16:colId xmlns:a16="http://schemas.microsoft.com/office/drawing/2014/main" val="716752236"/>
                    </a:ext>
                  </a:extLst>
                </a:gridCol>
                <a:gridCol w="329184">
                  <a:extLst>
                    <a:ext uri="{9D8B030D-6E8A-4147-A177-3AD203B41FA5}">
                      <a16:colId xmlns:a16="http://schemas.microsoft.com/office/drawing/2014/main" val="4112170127"/>
                    </a:ext>
                  </a:extLst>
                </a:gridCol>
                <a:gridCol w="329184">
                  <a:extLst>
                    <a:ext uri="{9D8B030D-6E8A-4147-A177-3AD203B41FA5}">
                      <a16:colId xmlns:a16="http://schemas.microsoft.com/office/drawing/2014/main" val="1364051258"/>
                    </a:ext>
                  </a:extLst>
                </a:gridCol>
                <a:gridCol w="329184">
                  <a:extLst>
                    <a:ext uri="{9D8B030D-6E8A-4147-A177-3AD203B41FA5}">
                      <a16:colId xmlns:a16="http://schemas.microsoft.com/office/drawing/2014/main" val="885927647"/>
                    </a:ext>
                  </a:extLst>
                </a:gridCol>
                <a:gridCol w="329184">
                  <a:extLst>
                    <a:ext uri="{9D8B030D-6E8A-4147-A177-3AD203B41FA5}">
                      <a16:colId xmlns:a16="http://schemas.microsoft.com/office/drawing/2014/main" val="2030631504"/>
                    </a:ext>
                  </a:extLst>
                </a:gridCol>
                <a:gridCol w="329184">
                  <a:extLst>
                    <a:ext uri="{9D8B030D-6E8A-4147-A177-3AD203B41FA5}">
                      <a16:colId xmlns:a16="http://schemas.microsoft.com/office/drawing/2014/main" val="194174200"/>
                    </a:ext>
                  </a:extLst>
                </a:gridCol>
                <a:gridCol w="329184">
                  <a:extLst>
                    <a:ext uri="{9D8B030D-6E8A-4147-A177-3AD203B41FA5}">
                      <a16:colId xmlns:a16="http://schemas.microsoft.com/office/drawing/2014/main" val="1596345238"/>
                    </a:ext>
                  </a:extLst>
                </a:gridCol>
                <a:gridCol w="329184">
                  <a:extLst>
                    <a:ext uri="{9D8B030D-6E8A-4147-A177-3AD203B41FA5}">
                      <a16:colId xmlns:a16="http://schemas.microsoft.com/office/drawing/2014/main" val="2399016416"/>
                    </a:ext>
                  </a:extLst>
                </a:gridCol>
                <a:gridCol w="329184">
                  <a:extLst>
                    <a:ext uri="{9D8B030D-6E8A-4147-A177-3AD203B41FA5}">
                      <a16:colId xmlns:a16="http://schemas.microsoft.com/office/drawing/2014/main" val="1165193247"/>
                    </a:ext>
                  </a:extLst>
                </a:gridCol>
                <a:gridCol w="329184">
                  <a:extLst>
                    <a:ext uri="{9D8B030D-6E8A-4147-A177-3AD203B41FA5}">
                      <a16:colId xmlns:a16="http://schemas.microsoft.com/office/drawing/2014/main" val="857107336"/>
                    </a:ext>
                  </a:extLst>
                </a:gridCol>
                <a:gridCol w="329184">
                  <a:extLst>
                    <a:ext uri="{9D8B030D-6E8A-4147-A177-3AD203B41FA5}">
                      <a16:colId xmlns:a16="http://schemas.microsoft.com/office/drawing/2014/main" val="3346035004"/>
                    </a:ext>
                  </a:extLst>
                </a:gridCol>
                <a:gridCol w="329184">
                  <a:extLst>
                    <a:ext uri="{9D8B030D-6E8A-4147-A177-3AD203B41FA5}">
                      <a16:colId xmlns:a16="http://schemas.microsoft.com/office/drawing/2014/main" val="319168703"/>
                    </a:ext>
                  </a:extLst>
                </a:gridCol>
                <a:gridCol w="329184">
                  <a:extLst>
                    <a:ext uri="{9D8B030D-6E8A-4147-A177-3AD203B41FA5}">
                      <a16:colId xmlns:a16="http://schemas.microsoft.com/office/drawing/2014/main" val="1915942667"/>
                    </a:ext>
                  </a:extLst>
                </a:gridCol>
                <a:gridCol w="329184">
                  <a:extLst>
                    <a:ext uri="{9D8B030D-6E8A-4147-A177-3AD203B41FA5}">
                      <a16:colId xmlns:a16="http://schemas.microsoft.com/office/drawing/2014/main" val="4056515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29778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- 2020-05-04 10:00:25</a:t>
                      </a:r>
                      <a:r>
                        <a:rPr kumimoji="0" lang="en-US" sz="1000" b="0" i="0" u="none" strike="noStrike" kern="1200" cap="none" spc="0" normalizeH="0" baseline="0" noProof="0">
                          <a:ln>
                            <a:noFill/>
                          </a:ln>
                          <a:solidFill>
                            <a:prstClr val="black"/>
                          </a:solidFill>
                          <a:effectLst/>
                          <a:uLnTx/>
                          <a:uFillTx/>
                          <a:latin typeface="+mn-lt"/>
                          <a:ea typeface="+mn-ea"/>
                          <a:cs typeface="+mn-cs"/>
                        </a:rPr>
                        <a:t>
 [Mother's Day Exclusive] 
In conjunction with Mother's day, we have collaborated with Dynasty Paradise to reward our members to enjoy Paradise Dynasty Packed Frozen Food at RM88+
(Worth RM130+, NP: RM108+ )
USE CODE : SOTHYS88
ORDER NOW &gt;&gt; https://myparadisedynasty.com/product/packed-frozen-food-promotion
*While stocks lasts | T&amp;C apply | Valid from 1 - 31 May 2020
Delivery not available at the following locations : Klang/Shah Alam/ Putrajaya/ Cyberjaya/Sepang/ Rawang/ Semenyih/ Selayang
[</a:t>
                      </a:r>
                      <a:r>
                        <a:rPr kumimoji="0" lang="ja-JP" altLang="en-US" sz="1000" b="0" i="0" u="none" strike="noStrike" kern="1200" cap="none" spc="0" normalizeH="0" baseline="0" noProof="0">
                          <a:ln>
                            <a:noFill/>
                          </a:ln>
                          <a:solidFill>
                            <a:prstClr val="black"/>
                          </a:solidFill>
                          <a:effectLst/>
                          <a:uLnTx/>
                          <a:uFillTx/>
                          <a:latin typeface="+mn-lt"/>
                          <a:ea typeface="+mn-ea"/>
                          <a:cs typeface="+mn-cs"/>
                        </a:rPr>
                        <a:t>母亲节限定优惠</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适逢母亲节，我们与</a:t>
                      </a:r>
                      <a:r>
                        <a:rPr kumimoji="0" lang="en-US" sz="1000" b="0" i="0" u="none" strike="noStrike" kern="1200" cap="none" spc="0" normalizeH="0" baseline="0" noProof="0">
                          <a:ln>
                            <a:noFill/>
                          </a:ln>
                          <a:solidFill>
                            <a:prstClr val="black"/>
                          </a:solidFill>
                          <a:effectLst/>
                          <a:uLnTx/>
                          <a:uFillTx/>
                          <a:latin typeface="+mn-lt"/>
                          <a:ea typeface="+mn-ea"/>
                          <a:cs typeface="+mn-cs"/>
                        </a:rPr>
                        <a:t>Dynasty Paradise</a:t>
                      </a:r>
                      <a:r>
                        <a:rPr kumimoji="0" lang="ja-JP" altLang="en-US" sz="1000" b="0" i="0" u="none" strike="noStrike" kern="1200" cap="none" spc="0" normalizeH="0" baseline="0" noProof="0">
                          <a:ln>
                            <a:noFill/>
                          </a:ln>
                          <a:solidFill>
                            <a:prstClr val="black"/>
                          </a:solidFill>
                          <a:effectLst/>
                          <a:uLnTx/>
                          <a:uFillTx/>
                          <a:latin typeface="+mn-lt"/>
                          <a:ea typeface="+mn-ea"/>
                          <a:cs typeface="+mn-cs"/>
                        </a:rPr>
                        <a:t>樂天皇朝联手合作。
只要您是</a:t>
                      </a: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r>
                        <a:rPr kumimoji="0" lang="ja-JP" altLang="en-US" sz="1000" b="0" i="0" u="none" strike="noStrike" kern="1200" cap="none" spc="0" normalizeH="0" baseline="0" noProof="0">
                          <a:ln>
                            <a:noFill/>
                          </a:ln>
                          <a:solidFill>
                            <a:prstClr val="black"/>
                          </a:solidFill>
                          <a:effectLst/>
                          <a:uLnTx/>
                          <a:uFillTx/>
                          <a:latin typeface="+mn-lt"/>
                          <a:ea typeface="+mn-ea"/>
                          <a:cs typeface="+mn-cs"/>
                        </a:rPr>
                        <a:t>的会员，就能以</a:t>
                      </a:r>
                      <a:r>
                        <a:rPr kumimoji="0" lang="en-US" sz="1000" b="0" i="0" u="none" strike="noStrike" kern="1200" cap="none" spc="0" normalizeH="0" baseline="0" noProof="0">
                          <a:ln>
                            <a:noFill/>
                          </a:ln>
                          <a:solidFill>
                            <a:prstClr val="black"/>
                          </a:solidFill>
                          <a:effectLst/>
                          <a:uLnTx/>
                          <a:uFillTx/>
                          <a:latin typeface="+mn-lt"/>
                          <a:ea typeface="+mn-ea"/>
                          <a:cs typeface="+mn-cs"/>
                        </a:rPr>
                        <a:t>RM88+</a:t>
                      </a:r>
                      <a:r>
                        <a:rPr kumimoji="0" lang="ja-JP" altLang="en-US" sz="1000" b="0" i="0" u="none" strike="noStrike" kern="1200" cap="none" spc="0" normalizeH="0" baseline="0" noProof="0">
                          <a:ln>
                            <a:noFill/>
                          </a:ln>
                          <a:solidFill>
                            <a:prstClr val="black"/>
                          </a:solidFill>
                          <a:effectLst/>
                          <a:uLnTx/>
                          <a:uFillTx/>
                          <a:latin typeface="+mn-lt"/>
                          <a:ea typeface="+mn-ea"/>
                          <a:cs typeface="+mn-cs"/>
                        </a:rPr>
                        <a:t>的价格购买樂天皇朝全新超值的冷冻食品外带包（价值</a:t>
                      </a:r>
                      <a:r>
                        <a:rPr kumimoji="0" lang="en-US" sz="1000" b="0" i="0" u="none" strike="noStrike" kern="1200" cap="none" spc="0" normalizeH="0" baseline="0" noProof="0">
                          <a:ln>
                            <a:noFill/>
                          </a:ln>
                          <a:solidFill>
                            <a:prstClr val="black"/>
                          </a:solidFill>
                          <a:effectLst/>
                          <a:uLnTx/>
                          <a:uFillTx/>
                          <a:latin typeface="+mn-lt"/>
                          <a:ea typeface="+mn-ea"/>
                          <a:cs typeface="+mn-cs"/>
                        </a:rPr>
                        <a:t>RM130+，</a:t>
                      </a:r>
                      <a:r>
                        <a:rPr kumimoji="0" lang="ja-JP" altLang="en-US" sz="1000" b="0" i="0" u="none" strike="noStrike" kern="1200" cap="none" spc="0" normalizeH="0" baseline="0" noProof="0">
                          <a:ln>
                            <a:noFill/>
                          </a:ln>
                          <a:solidFill>
                            <a:prstClr val="black"/>
                          </a:solidFill>
                          <a:effectLst/>
                          <a:uLnTx/>
                          <a:uFillTx/>
                          <a:latin typeface="+mn-lt"/>
                          <a:ea typeface="+mn-ea"/>
                          <a:cs typeface="+mn-cs"/>
                        </a:rPr>
                        <a:t>非</a:t>
                      </a: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r>
                        <a:rPr kumimoji="0" lang="ja-JP" altLang="en-US" sz="1000" b="0" i="0" u="none" strike="noStrike" kern="1200" cap="none" spc="0" normalizeH="0" baseline="0" noProof="0">
                          <a:ln>
                            <a:noFill/>
                          </a:ln>
                          <a:solidFill>
                            <a:prstClr val="black"/>
                          </a:solidFill>
                          <a:effectLst/>
                          <a:uLnTx/>
                          <a:uFillTx/>
                          <a:latin typeface="+mn-lt"/>
                          <a:ea typeface="+mn-ea"/>
                          <a:cs typeface="+mn-cs"/>
                        </a:rPr>
                        <a:t>会员售价</a:t>
                      </a:r>
                      <a:r>
                        <a:rPr kumimoji="0" lang="en-US" sz="1000" b="0" i="0" u="none" strike="noStrike" kern="1200" cap="none" spc="0" normalizeH="0" baseline="0" noProof="0">
                          <a:ln>
                            <a:noFill/>
                          </a:ln>
                          <a:solidFill>
                            <a:prstClr val="black"/>
                          </a:solidFill>
                          <a:effectLst/>
                          <a:uLnTx/>
                          <a:uFillTx/>
                          <a:latin typeface="+mn-lt"/>
                          <a:ea typeface="+mn-ea"/>
                          <a:cs typeface="+mn-cs"/>
                        </a:rPr>
                        <a:t>RM108+）。
</a:t>
                      </a:r>
                      <a:r>
                        <a:rPr kumimoji="0" lang="ja-JP" altLang="en-US" sz="1000" b="0" i="0" u="none" strike="noStrike" kern="1200" cap="none" spc="0" normalizeH="0" baseline="0" noProof="0">
                          <a:ln>
                            <a:noFill/>
                          </a:ln>
                          <a:solidFill>
                            <a:prstClr val="black"/>
                          </a:solidFill>
                          <a:effectLst/>
                          <a:uLnTx/>
                          <a:uFillTx/>
                          <a:latin typeface="+mn-lt"/>
                          <a:ea typeface="+mn-ea"/>
                          <a:cs typeface="+mn-cs"/>
                        </a:rPr>
                        <a:t>线上预订时记得输入</a:t>
                      </a:r>
                      <a:r>
                        <a:rPr kumimoji="0" lang="en-US" sz="1000" b="0" i="0" u="none" strike="noStrike" kern="1200" cap="none" spc="0" normalizeH="0" baseline="0" noProof="0">
                          <a:ln>
                            <a:noFill/>
                          </a:ln>
                          <a:solidFill>
                            <a:prstClr val="black"/>
                          </a:solidFill>
                          <a:effectLst/>
                          <a:uLnTx/>
                          <a:uFillTx/>
                          <a:latin typeface="+mn-lt"/>
                          <a:ea typeface="+mn-ea"/>
                          <a:cs typeface="+mn-cs"/>
                        </a:rPr>
                        <a:t>Promo Code: SOTHYS88
</a:t>
                      </a:r>
                      <a:r>
                        <a:rPr kumimoji="0" lang="ja-JP" altLang="en-US" sz="1000" b="0" i="0" u="none" strike="noStrike" kern="1200" cap="none" spc="0" normalizeH="0" baseline="0" noProof="0">
                          <a:ln>
                            <a:noFill/>
                          </a:ln>
                          <a:solidFill>
                            <a:prstClr val="black"/>
                          </a:solidFill>
                          <a:effectLst/>
                          <a:uLnTx/>
                          <a:uFillTx/>
                          <a:latin typeface="+mn-lt"/>
                          <a:ea typeface="+mn-ea"/>
                          <a:cs typeface="+mn-cs"/>
                        </a:rPr>
                        <a:t>即刻预订</a:t>
                      </a:r>
                      <a:r>
                        <a:rPr kumimoji="0" lang="en-US" altLang="ja-JP" sz="1000" b="0" i="0" u="none" strike="noStrike" kern="1200" cap="none" spc="0" normalizeH="0" baseline="0" noProof="0">
                          <a:ln>
                            <a:noFill/>
                          </a:ln>
                          <a:solidFill>
                            <a:prstClr val="black"/>
                          </a:solidFill>
                          <a:effectLst/>
                          <a:uLnTx/>
                          <a:uFillTx/>
                          <a:latin typeface="+mn-lt"/>
                          <a:ea typeface="+mn-ea"/>
                          <a:cs typeface="+mn-cs"/>
                        </a:rPr>
                        <a:t>&gt;&gt; </a:t>
                      </a:r>
                      <a:r>
                        <a:rPr kumimoji="0" lang="en-US" sz="1000" b="0" i="0" u="none" strike="noStrike" kern="1200" cap="none" spc="0" normalizeH="0" baseline="0" noProof="0">
                          <a:ln>
                            <a:noFill/>
                          </a:ln>
                          <a:solidFill>
                            <a:prstClr val="black"/>
                          </a:solidFill>
                          <a:effectLst/>
                          <a:uLnTx/>
                          <a:uFillTx/>
                          <a:latin typeface="+mn-lt"/>
                          <a:ea typeface="+mn-ea"/>
                          <a:cs typeface="+mn-cs"/>
                        </a:rPr>
                        <a:t>https://myparadisedynasty.com/product/packed-frozen-food-promotion
*</a:t>
                      </a:r>
                      <a:r>
                        <a:rPr kumimoji="0" lang="ja-JP" altLang="en-US" sz="1000" b="0" i="0" u="none" strike="noStrike" kern="1200" cap="none" spc="0" normalizeH="0" baseline="0" noProof="0">
                          <a:ln>
                            <a:noFill/>
                          </a:ln>
                          <a:solidFill>
                            <a:prstClr val="black"/>
                          </a:solidFill>
                          <a:effectLst/>
                          <a:uLnTx/>
                          <a:uFillTx/>
                          <a:latin typeface="+mn-lt"/>
                          <a:ea typeface="+mn-ea"/>
                          <a:cs typeface="+mn-cs"/>
                        </a:rPr>
                        <a:t>售完为止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须符合条规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有效日期从</a:t>
                      </a:r>
                      <a:r>
                        <a:rPr kumimoji="0" lang="en-US" altLang="ja-JP" sz="1000" b="0" i="0" u="none" strike="noStrike" kern="1200" cap="none" spc="0" normalizeH="0" baseline="0" noProof="0">
                          <a:ln>
                            <a:noFill/>
                          </a:ln>
                          <a:solidFill>
                            <a:prstClr val="black"/>
                          </a:solidFill>
                          <a:effectLst/>
                          <a:uLnTx/>
                          <a:uFillTx/>
                          <a:latin typeface="+mn-lt"/>
                          <a:ea typeface="+mn-ea"/>
                          <a:cs typeface="+mn-cs"/>
                        </a:rPr>
                        <a:t>1 - 31 </a:t>
                      </a:r>
                      <a:r>
                        <a:rPr kumimoji="0" lang="en-US" sz="1000" b="0" i="0" u="none" strike="noStrike" kern="1200" cap="none" spc="0" normalizeH="0" baseline="0" noProof="0">
                          <a:ln>
                            <a:noFill/>
                          </a:ln>
                          <a:solidFill>
                            <a:prstClr val="black"/>
                          </a:solidFill>
                          <a:effectLst/>
                          <a:uLnTx/>
                          <a:uFillTx/>
                          <a:latin typeface="+mn-lt"/>
                          <a:ea typeface="+mn-ea"/>
                          <a:cs typeface="+mn-cs"/>
                        </a:rPr>
                        <a:t>May 2020
</a:t>
                      </a:r>
                      <a:r>
                        <a:rPr kumimoji="0" lang="ja-JP" altLang="en-US" sz="1000" b="0" i="0" u="none" strike="noStrike" kern="1200" cap="none" spc="0" normalizeH="0" baseline="0" noProof="0">
                          <a:ln>
                            <a:noFill/>
                          </a:ln>
                          <a:solidFill>
                            <a:prstClr val="black"/>
                          </a:solidFill>
                          <a:effectLst/>
                          <a:uLnTx/>
                          <a:uFillTx/>
                          <a:latin typeface="+mn-lt"/>
                          <a:ea typeface="+mn-ea"/>
                          <a:cs typeface="+mn-cs"/>
                        </a:rPr>
                        <a:t>以下地区不在外送范围内</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Klang/Shah Alam/ Putrajaya/ Cyberjaya/Sepang/ Rawang/ Semenyih/ Selayang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https://scontent-iad3-1.xx.fbcdn.net/v/t1.0-9/p720x720/95226845_10158120275749763_5589233979589918720_o.jpg?_nc_cat=102&amp;_nc_sid=8024bb&amp;_nc_ohc=FeV1L_vmKkUAX-0tczC&amp;_nc_ht=scontent-iad3-1.xx&amp;_nc_tp=6&amp;oh=75e554ae8b253232f0169146472e12d2&amp;oe=5EDB025A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05/08/2020 15:20:44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86202005"/>
                  </a:ext>
                </a:extLst>
              </a:tr>
            </a:tbl>
          </a:graphicData>
        </a:graphic>
      </p:graphicFrame>
      <p:sp>
        <p:nvSpPr>
          <p:cNvPr id="4" name="Text Placeholder 3">
            <a:extLst>
              <a:ext uri="{FF2B5EF4-FFF2-40B4-BE49-F238E27FC236}">
                <a16:creationId xmlns:a16="http://schemas.microsoft.com/office/drawing/2014/main" id="{12A7783E-1B8A-4285-A895-1F33BAB2AE77}"/>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4689064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D73EB-E730-436D-99F8-0B97D61B4E92}"/>
              </a:ext>
            </a:extLst>
          </p:cNvPr>
          <p:cNvSpPr>
            <a:spLocks noGrp="1"/>
          </p:cNvSpPr>
          <p:nvPr>
            <p:ph type="title"/>
          </p:nvPr>
        </p:nvSpPr>
        <p:spPr/>
        <p:txBody>
          <a:bodyPr/>
          <a:lstStyle/>
          <a:p>
            <a:r>
              <a:rPr lang="en-US"/>
              <a:t>Facebook Own Posts Table | Sothys Malaysia - 17 of 18</a:t>
            </a:r>
          </a:p>
        </p:txBody>
      </p:sp>
      <p:graphicFrame>
        <p:nvGraphicFramePr>
          <p:cNvPr id="5" name="Table Placeholder 4">
            <a:extLst>
              <a:ext uri="{FF2B5EF4-FFF2-40B4-BE49-F238E27FC236}">
                <a16:creationId xmlns:a16="http://schemas.microsoft.com/office/drawing/2014/main" id="{81CE505F-C7F5-49BD-892B-2F3F23BB4416}"/>
              </a:ext>
            </a:extLst>
          </p:cNvPr>
          <p:cNvGraphicFramePr>
            <a:graphicFrameLocks noGrp="1"/>
          </p:cNvGraphicFramePr>
          <p:nvPr>
            <p:ph type="tbl" sz="quarter" idx="13"/>
            <p:extLst>
              <p:ext uri="{D42A27DB-BD31-4B8C-83A1-F6EECF244321}">
                <p14:modId xmlns:p14="http://schemas.microsoft.com/office/powerpoint/2010/main" val="2350582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73712886"/>
                    </a:ext>
                  </a:extLst>
                </a:gridCol>
                <a:gridCol w="987552">
                  <a:extLst>
                    <a:ext uri="{9D8B030D-6E8A-4147-A177-3AD203B41FA5}">
                      <a16:colId xmlns:a16="http://schemas.microsoft.com/office/drawing/2014/main" val="496145270"/>
                    </a:ext>
                  </a:extLst>
                </a:gridCol>
                <a:gridCol w="658368">
                  <a:extLst>
                    <a:ext uri="{9D8B030D-6E8A-4147-A177-3AD203B41FA5}">
                      <a16:colId xmlns:a16="http://schemas.microsoft.com/office/drawing/2014/main" val="1703920142"/>
                    </a:ext>
                  </a:extLst>
                </a:gridCol>
                <a:gridCol w="329184">
                  <a:extLst>
                    <a:ext uri="{9D8B030D-6E8A-4147-A177-3AD203B41FA5}">
                      <a16:colId xmlns:a16="http://schemas.microsoft.com/office/drawing/2014/main" val="2361777488"/>
                    </a:ext>
                  </a:extLst>
                </a:gridCol>
                <a:gridCol w="329184">
                  <a:extLst>
                    <a:ext uri="{9D8B030D-6E8A-4147-A177-3AD203B41FA5}">
                      <a16:colId xmlns:a16="http://schemas.microsoft.com/office/drawing/2014/main" val="3134203634"/>
                    </a:ext>
                  </a:extLst>
                </a:gridCol>
                <a:gridCol w="329184">
                  <a:extLst>
                    <a:ext uri="{9D8B030D-6E8A-4147-A177-3AD203B41FA5}">
                      <a16:colId xmlns:a16="http://schemas.microsoft.com/office/drawing/2014/main" val="3406736312"/>
                    </a:ext>
                  </a:extLst>
                </a:gridCol>
                <a:gridCol w="329184">
                  <a:extLst>
                    <a:ext uri="{9D8B030D-6E8A-4147-A177-3AD203B41FA5}">
                      <a16:colId xmlns:a16="http://schemas.microsoft.com/office/drawing/2014/main" val="3789184499"/>
                    </a:ext>
                  </a:extLst>
                </a:gridCol>
                <a:gridCol w="329184">
                  <a:extLst>
                    <a:ext uri="{9D8B030D-6E8A-4147-A177-3AD203B41FA5}">
                      <a16:colId xmlns:a16="http://schemas.microsoft.com/office/drawing/2014/main" val="977637862"/>
                    </a:ext>
                  </a:extLst>
                </a:gridCol>
                <a:gridCol w="329184">
                  <a:extLst>
                    <a:ext uri="{9D8B030D-6E8A-4147-A177-3AD203B41FA5}">
                      <a16:colId xmlns:a16="http://schemas.microsoft.com/office/drawing/2014/main" val="1254556117"/>
                    </a:ext>
                  </a:extLst>
                </a:gridCol>
                <a:gridCol w="329184">
                  <a:extLst>
                    <a:ext uri="{9D8B030D-6E8A-4147-A177-3AD203B41FA5}">
                      <a16:colId xmlns:a16="http://schemas.microsoft.com/office/drawing/2014/main" val="1346487387"/>
                    </a:ext>
                  </a:extLst>
                </a:gridCol>
                <a:gridCol w="329184">
                  <a:extLst>
                    <a:ext uri="{9D8B030D-6E8A-4147-A177-3AD203B41FA5}">
                      <a16:colId xmlns:a16="http://schemas.microsoft.com/office/drawing/2014/main" val="2411079094"/>
                    </a:ext>
                  </a:extLst>
                </a:gridCol>
                <a:gridCol w="329184">
                  <a:extLst>
                    <a:ext uri="{9D8B030D-6E8A-4147-A177-3AD203B41FA5}">
                      <a16:colId xmlns:a16="http://schemas.microsoft.com/office/drawing/2014/main" val="858424965"/>
                    </a:ext>
                  </a:extLst>
                </a:gridCol>
                <a:gridCol w="329184">
                  <a:extLst>
                    <a:ext uri="{9D8B030D-6E8A-4147-A177-3AD203B41FA5}">
                      <a16:colId xmlns:a16="http://schemas.microsoft.com/office/drawing/2014/main" val="2015934205"/>
                    </a:ext>
                  </a:extLst>
                </a:gridCol>
                <a:gridCol w="329184">
                  <a:extLst>
                    <a:ext uri="{9D8B030D-6E8A-4147-A177-3AD203B41FA5}">
                      <a16:colId xmlns:a16="http://schemas.microsoft.com/office/drawing/2014/main" val="1027805275"/>
                    </a:ext>
                  </a:extLst>
                </a:gridCol>
                <a:gridCol w="329184">
                  <a:extLst>
                    <a:ext uri="{9D8B030D-6E8A-4147-A177-3AD203B41FA5}">
                      <a16:colId xmlns:a16="http://schemas.microsoft.com/office/drawing/2014/main" val="4168771332"/>
                    </a:ext>
                  </a:extLst>
                </a:gridCol>
                <a:gridCol w="329184">
                  <a:extLst>
                    <a:ext uri="{9D8B030D-6E8A-4147-A177-3AD203B41FA5}">
                      <a16:colId xmlns:a16="http://schemas.microsoft.com/office/drawing/2014/main" val="3553324614"/>
                    </a:ext>
                  </a:extLst>
                </a:gridCol>
                <a:gridCol w="329184">
                  <a:extLst>
                    <a:ext uri="{9D8B030D-6E8A-4147-A177-3AD203B41FA5}">
                      <a16:colId xmlns:a16="http://schemas.microsoft.com/office/drawing/2014/main" val="1162027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371997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- 2020-05-03 10:00:00</a:t>
                      </a:r>
                      <a:r>
                        <a:rPr kumimoji="0" lang="en-US" sz="1000" b="0" i="0" u="none" strike="noStrike" kern="1200" cap="none" spc="0" normalizeH="0" baseline="0" noProof="0">
                          <a:ln>
                            <a:noFill/>
                          </a:ln>
                          <a:solidFill>
                            <a:prstClr val="black"/>
                          </a:solidFill>
                          <a:effectLst/>
                          <a:uLnTx/>
                          <a:uFillTx/>
                          <a:latin typeface="+mn-lt"/>
                          <a:ea typeface="+mn-ea"/>
                          <a:cs typeface="+mn-cs"/>
                        </a:rPr>
                        <a:t>
 Whether you’re 28 or 48, you’re beautiful. 
Feel beautiful in your own skin despite the imperfections. Because everyone deserves to face life with confidence. 
#sothysmalaysia #facelifewithconfidence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https://scontent-iad3-1.xx.fbcdn.net/v/t15.5256-10/p720x720/95306907_3047090862034795_8004551216937828352_n.jpg?_nc_cat=109&amp;_nc_sid=ad6a45&amp;_nc_ohc=jBwGcSMfmMAAX_g4BLh&amp;_nc_ht=scontent-iad3-1.xx&amp;_nc_tp=6&amp;oh=57f804117ac0dabc8706bc94cfd24955&amp;oe=5ED77D47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21:18:46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53407252"/>
                  </a:ext>
                </a:extLst>
              </a:tr>
            </a:tbl>
          </a:graphicData>
        </a:graphic>
      </p:graphicFrame>
      <p:sp>
        <p:nvSpPr>
          <p:cNvPr id="4" name="Text Placeholder 3">
            <a:extLst>
              <a:ext uri="{FF2B5EF4-FFF2-40B4-BE49-F238E27FC236}">
                <a16:creationId xmlns:a16="http://schemas.microsoft.com/office/drawing/2014/main" id="{329A70EC-8F3F-449D-BAC3-97FF0C8CE2C3}"/>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2317561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4DC05-DFFA-408C-972F-41F9B226FA27}"/>
              </a:ext>
            </a:extLst>
          </p:cNvPr>
          <p:cNvSpPr>
            <a:spLocks noGrp="1"/>
          </p:cNvSpPr>
          <p:nvPr>
            <p:ph type="title"/>
          </p:nvPr>
        </p:nvSpPr>
        <p:spPr/>
        <p:txBody>
          <a:bodyPr/>
          <a:lstStyle/>
          <a:p>
            <a:r>
              <a:rPr lang="en-US"/>
              <a:t>Facebook Own Posts Table | Sothys Malaysia - 18 of 18</a:t>
            </a:r>
          </a:p>
        </p:txBody>
      </p:sp>
      <p:graphicFrame>
        <p:nvGraphicFramePr>
          <p:cNvPr id="5" name="Table Placeholder 4">
            <a:extLst>
              <a:ext uri="{FF2B5EF4-FFF2-40B4-BE49-F238E27FC236}">
                <a16:creationId xmlns:a16="http://schemas.microsoft.com/office/drawing/2014/main" id="{82A5EEA9-D7BE-4A17-A7A8-C120301DE150}"/>
              </a:ext>
            </a:extLst>
          </p:cNvPr>
          <p:cNvGraphicFramePr>
            <a:graphicFrameLocks noGrp="1"/>
          </p:cNvGraphicFramePr>
          <p:nvPr>
            <p:ph type="tbl" sz="quarter" idx="13"/>
            <p:extLst>
              <p:ext uri="{D42A27DB-BD31-4B8C-83A1-F6EECF244321}">
                <p14:modId xmlns:p14="http://schemas.microsoft.com/office/powerpoint/2010/main" val="2987461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18713900"/>
                    </a:ext>
                  </a:extLst>
                </a:gridCol>
                <a:gridCol w="987552">
                  <a:extLst>
                    <a:ext uri="{9D8B030D-6E8A-4147-A177-3AD203B41FA5}">
                      <a16:colId xmlns:a16="http://schemas.microsoft.com/office/drawing/2014/main" val="945756611"/>
                    </a:ext>
                  </a:extLst>
                </a:gridCol>
                <a:gridCol w="658368">
                  <a:extLst>
                    <a:ext uri="{9D8B030D-6E8A-4147-A177-3AD203B41FA5}">
                      <a16:colId xmlns:a16="http://schemas.microsoft.com/office/drawing/2014/main" val="4214666385"/>
                    </a:ext>
                  </a:extLst>
                </a:gridCol>
                <a:gridCol w="329184">
                  <a:extLst>
                    <a:ext uri="{9D8B030D-6E8A-4147-A177-3AD203B41FA5}">
                      <a16:colId xmlns:a16="http://schemas.microsoft.com/office/drawing/2014/main" val="2322874124"/>
                    </a:ext>
                  </a:extLst>
                </a:gridCol>
                <a:gridCol w="329184">
                  <a:extLst>
                    <a:ext uri="{9D8B030D-6E8A-4147-A177-3AD203B41FA5}">
                      <a16:colId xmlns:a16="http://schemas.microsoft.com/office/drawing/2014/main" val="2880309346"/>
                    </a:ext>
                  </a:extLst>
                </a:gridCol>
                <a:gridCol w="329184">
                  <a:extLst>
                    <a:ext uri="{9D8B030D-6E8A-4147-A177-3AD203B41FA5}">
                      <a16:colId xmlns:a16="http://schemas.microsoft.com/office/drawing/2014/main" val="3703889437"/>
                    </a:ext>
                  </a:extLst>
                </a:gridCol>
                <a:gridCol w="329184">
                  <a:extLst>
                    <a:ext uri="{9D8B030D-6E8A-4147-A177-3AD203B41FA5}">
                      <a16:colId xmlns:a16="http://schemas.microsoft.com/office/drawing/2014/main" val="5214971"/>
                    </a:ext>
                  </a:extLst>
                </a:gridCol>
                <a:gridCol w="329184">
                  <a:extLst>
                    <a:ext uri="{9D8B030D-6E8A-4147-A177-3AD203B41FA5}">
                      <a16:colId xmlns:a16="http://schemas.microsoft.com/office/drawing/2014/main" val="1223455796"/>
                    </a:ext>
                  </a:extLst>
                </a:gridCol>
                <a:gridCol w="329184">
                  <a:extLst>
                    <a:ext uri="{9D8B030D-6E8A-4147-A177-3AD203B41FA5}">
                      <a16:colId xmlns:a16="http://schemas.microsoft.com/office/drawing/2014/main" val="1260536530"/>
                    </a:ext>
                  </a:extLst>
                </a:gridCol>
                <a:gridCol w="329184">
                  <a:extLst>
                    <a:ext uri="{9D8B030D-6E8A-4147-A177-3AD203B41FA5}">
                      <a16:colId xmlns:a16="http://schemas.microsoft.com/office/drawing/2014/main" val="1167887351"/>
                    </a:ext>
                  </a:extLst>
                </a:gridCol>
                <a:gridCol w="329184">
                  <a:extLst>
                    <a:ext uri="{9D8B030D-6E8A-4147-A177-3AD203B41FA5}">
                      <a16:colId xmlns:a16="http://schemas.microsoft.com/office/drawing/2014/main" val="3862375531"/>
                    </a:ext>
                  </a:extLst>
                </a:gridCol>
                <a:gridCol w="329184">
                  <a:extLst>
                    <a:ext uri="{9D8B030D-6E8A-4147-A177-3AD203B41FA5}">
                      <a16:colId xmlns:a16="http://schemas.microsoft.com/office/drawing/2014/main" val="3892258422"/>
                    </a:ext>
                  </a:extLst>
                </a:gridCol>
                <a:gridCol w="329184">
                  <a:extLst>
                    <a:ext uri="{9D8B030D-6E8A-4147-A177-3AD203B41FA5}">
                      <a16:colId xmlns:a16="http://schemas.microsoft.com/office/drawing/2014/main" val="2893023748"/>
                    </a:ext>
                  </a:extLst>
                </a:gridCol>
                <a:gridCol w="329184">
                  <a:extLst>
                    <a:ext uri="{9D8B030D-6E8A-4147-A177-3AD203B41FA5}">
                      <a16:colId xmlns:a16="http://schemas.microsoft.com/office/drawing/2014/main" val="4113458588"/>
                    </a:ext>
                  </a:extLst>
                </a:gridCol>
                <a:gridCol w="329184">
                  <a:extLst>
                    <a:ext uri="{9D8B030D-6E8A-4147-A177-3AD203B41FA5}">
                      <a16:colId xmlns:a16="http://schemas.microsoft.com/office/drawing/2014/main" val="2811969351"/>
                    </a:ext>
                  </a:extLst>
                </a:gridCol>
                <a:gridCol w="329184">
                  <a:extLst>
                    <a:ext uri="{9D8B030D-6E8A-4147-A177-3AD203B41FA5}">
                      <a16:colId xmlns:a16="http://schemas.microsoft.com/office/drawing/2014/main" val="2003453512"/>
                    </a:ext>
                  </a:extLst>
                </a:gridCol>
                <a:gridCol w="329184">
                  <a:extLst>
                    <a:ext uri="{9D8B030D-6E8A-4147-A177-3AD203B41FA5}">
                      <a16:colId xmlns:a16="http://schemas.microsoft.com/office/drawing/2014/main" val="312238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04471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- 2020-05-01 10:00:59</a:t>
                      </a:r>
                      <a:r>
                        <a:rPr kumimoji="0" lang="en-US" sz="1000" b="0" i="0" u="none" strike="noStrike" kern="1200" cap="none" spc="0" normalizeH="0" baseline="0" noProof="0">
                          <a:ln>
                            <a:noFill/>
                          </a:ln>
                          <a:solidFill>
                            <a:prstClr val="black"/>
                          </a:solidFill>
                          <a:effectLst/>
                          <a:uLnTx/>
                          <a:uFillTx/>
                          <a:latin typeface="+mn-lt"/>
                          <a:ea typeface="+mn-ea"/>
                          <a:cs typeface="+mn-cs"/>
                        </a:rPr>
                        <a:t>
 Here’s the secret to youthfulness: starting your skincare young. SOTHYS understands that as a woman of substance, great skin is what lets you face life with confidence. That’s why we’ve made taking care of yours, our priority. 
We believe that your skin says ‘hello’ before you do. So, make the impression you want with yours before it’s too late. 
It’s time to let your skin do the talking for you. Book a consultation at a SOTHYS salon or visit www.sothys.com.my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https://scontent-iad3-1.xx.fbcdn.net/v/t1.0-9/p720x720/95340458_10158120245219763_4969930889854189568_o.jpg?_nc_cat=109&amp;_nc_sid=8024bb&amp;_nc_ohc=oEEZvbQwz6cAX9GgXBg&amp;_nc_ht=scontent-iad3-1.xx&amp;_nc_tp=6&amp;oh=ae1b842fc6069cc44cf0acfcc813c7aa&amp;oe=5EDB8A80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05/08/2020 15:20:44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50242440"/>
                  </a:ext>
                </a:extLst>
              </a:tr>
            </a:tbl>
          </a:graphicData>
        </a:graphic>
      </p:graphicFrame>
      <p:sp>
        <p:nvSpPr>
          <p:cNvPr id="4" name="Text Placeholder 3">
            <a:extLst>
              <a:ext uri="{FF2B5EF4-FFF2-40B4-BE49-F238E27FC236}">
                <a16:creationId xmlns:a16="http://schemas.microsoft.com/office/drawing/2014/main" id="{DA2B7F13-9444-43C3-B63B-E57D2C72CD0A}"/>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8878709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2567</Words>
  <Application>Microsoft Office PowerPoint</Application>
  <PresentationFormat>On-screen Show (4:3)</PresentationFormat>
  <Paragraphs>944</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SOTHYS REPORT</vt:lpstr>
      <vt:lpstr>Facebook Key Metrics Table | Sothys Malaysia</vt:lpstr>
      <vt:lpstr>Facebook Fans Change by Like/Unlike Source | Sothys Malaysia</vt:lpstr>
      <vt:lpstr>Facebook Interaction Rate | Sothys Malaysia</vt:lpstr>
      <vt:lpstr>Facebook Fan Demographics Table | Sothys Malaysia - 1 of 2</vt:lpstr>
      <vt:lpstr>Facebook Fan Demographics Table | Sothys Malaysia - 2 of 2</vt:lpstr>
      <vt:lpstr>Facebook Fan Demographics | Sothys Malaysia</vt:lpstr>
      <vt:lpstr>Facebook Fans By City Table | Sothys Malaysia - 1 of 3</vt:lpstr>
      <vt:lpstr>Facebook Fans By City Table | Sothys Malaysia - 2 of 3</vt:lpstr>
      <vt:lpstr>Facebook Fans By City Table | Sothys Malaysia - 3 of 3</vt:lpstr>
      <vt:lpstr>Facebook Organic, Viral &amp; Paid Reach over Time | Sothys Malaysia</vt:lpstr>
      <vt:lpstr>Facebook Interaction Rate By Post Type | Sothys Malaysia</vt:lpstr>
      <vt:lpstr>Facebook Own Posts Table | Sothys Malaysia - 1 of 18</vt:lpstr>
      <vt:lpstr>Facebook Own Posts Table | Sothys Malaysia - 2 of 18</vt:lpstr>
      <vt:lpstr>Facebook Own Posts Table | Sothys Malaysia - 3 of 18</vt:lpstr>
      <vt:lpstr>Facebook Own Posts Table | Sothys Malaysia - 4 of 18</vt:lpstr>
      <vt:lpstr>Facebook Own Posts Table | Sothys Malaysia - 5 of 18</vt:lpstr>
      <vt:lpstr>Facebook Own Posts Table | Sothys Malaysia - 6 of 18</vt:lpstr>
      <vt:lpstr>Facebook Own Posts Table | Sothys Malaysia - 7 of 18</vt:lpstr>
      <vt:lpstr>Facebook Own Posts Table | Sothys Malaysia - 8 of 18</vt:lpstr>
      <vt:lpstr>Facebook Own Posts Table | Sothys Malaysia - 9 of 18</vt:lpstr>
      <vt:lpstr>Facebook Own Posts Table | Sothys Malaysia - 10 of 18</vt:lpstr>
      <vt:lpstr>Facebook Own Posts Table | Sothys Malaysia - 11 of 18</vt:lpstr>
      <vt:lpstr>Facebook Own Posts Table | Sothys Malaysia - 12 of 18</vt:lpstr>
      <vt:lpstr>Facebook Own Posts Table | Sothys Malaysia - 13 of 18</vt:lpstr>
      <vt:lpstr>Facebook Own Posts Table | Sothys Malaysia - 14 of 18</vt:lpstr>
      <vt:lpstr>Facebook Own Posts Table | Sothys Malaysia - 15 of 18</vt:lpstr>
      <vt:lpstr>Facebook Own Posts Table | Sothys Malaysia - 16 of 18</vt:lpstr>
      <vt:lpstr>Facebook Own Posts Table | Sothys Malaysia - 17 of 18</vt:lpstr>
      <vt:lpstr>Facebook Own Posts Table | Sothys Malaysia - 18 of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SOTHYS REPORT</dc:title>
  <dc:creator>Frederik Peiniger</dc:creator>
  <cp:lastModifiedBy>Frederik Peiniger</cp:lastModifiedBy>
  <cp:revision>1</cp:revision>
  <dcterms:created xsi:type="dcterms:W3CDTF">2020-06-11T15:36:25Z</dcterms:created>
  <dcterms:modified xsi:type="dcterms:W3CDTF">2020-06-11T15:37:33Z</dcterms:modified>
</cp:coreProperties>
</file>