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Lst>
  <p:sldSz cx="9144000" cy="6858000" type="screen4x3"/>
  <p:notesSz cx="6858000" cy="9144000"/>
  <p:embeddedFontLst>
    <p:embeddedFont>
      <p:font typeface="Calibri" panose="020F0502020204030204" pitchFamily="34" charset="0"/>
      <p:regular r:id="rId21"/>
      <p:bold r:id="rId22"/>
      <p:italic r:id="rId23"/>
      <p:boldItalic r:id="rId2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74" autoAdjust="0"/>
    <p:restoredTop sz="94692" autoAdjust="0"/>
  </p:normalViewPr>
  <p:slideViewPr>
    <p:cSldViewPr snapToGrid="0">
      <p:cViewPr varScale="1">
        <p:scale>
          <a:sx n="59" d="100"/>
          <a:sy n="59" d="100"/>
        </p:scale>
        <p:origin x="84" y="57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8707</c:v>
                </c:pt>
                <c:pt idx="1">
                  <c:v>8703</c:v>
                </c:pt>
                <c:pt idx="2">
                  <c:v>8705</c:v>
                </c:pt>
                <c:pt idx="3">
                  <c:v>8706</c:v>
                </c:pt>
                <c:pt idx="4">
                  <c:v>8719</c:v>
                </c:pt>
                <c:pt idx="5">
                  <c:v>8718</c:v>
                </c:pt>
                <c:pt idx="6">
                  <c:v>8720</c:v>
                </c:pt>
                <c:pt idx="7">
                  <c:v>8716</c:v>
                </c:pt>
                <c:pt idx="8">
                  <c:v>8716</c:v>
                </c:pt>
                <c:pt idx="9">
                  <c:v>8708</c:v>
                </c:pt>
                <c:pt idx="10">
                  <c:v>8711</c:v>
                </c:pt>
                <c:pt idx="11">
                  <c:v>8715</c:v>
                </c:pt>
                <c:pt idx="12">
                  <c:v>8719</c:v>
                </c:pt>
                <c:pt idx="13">
                  <c:v>8719</c:v>
                </c:pt>
                <c:pt idx="14">
                  <c:v>8718</c:v>
                </c:pt>
                <c:pt idx="15">
                  <c:v>8714</c:v>
                </c:pt>
                <c:pt idx="16">
                  <c:v>8712</c:v>
                </c:pt>
                <c:pt idx="17">
                  <c:v>8719</c:v>
                </c:pt>
                <c:pt idx="18">
                  <c:v>8722</c:v>
                </c:pt>
                <c:pt idx="19">
                  <c:v>8726</c:v>
                </c:pt>
                <c:pt idx="20">
                  <c:v>8727</c:v>
                </c:pt>
                <c:pt idx="21">
                  <c:v>8724</c:v>
                </c:pt>
                <c:pt idx="22">
                  <c:v>8718</c:v>
                </c:pt>
                <c:pt idx="23">
                  <c:v>8717</c:v>
                </c:pt>
                <c:pt idx="24">
                  <c:v>8720</c:v>
                </c:pt>
                <c:pt idx="25">
                  <c:v>8717</c:v>
                </c:pt>
                <c:pt idx="26">
                  <c:v>8717</c:v>
                </c:pt>
                <c:pt idx="27">
                  <c:v>8714</c:v>
                </c:pt>
                <c:pt idx="28">
                  <c:v>8715</c:v>
                </c:pt>
                <c:pt idx="29">
                  <c:v>8720</c:v>
                </c:pt>
              </c:numCache>
            </c:numRef>
          </c:val>
          <c:smooth val="0"/>
          <c:extLst>
            <c:ext xmlns:c16="http://schemas.microsoft.com/office/drawing/2014/chart" uri="{C3380CC4-5D6E-409C-BE32-E72D297353CC}">
              <c16:uniqueId val="{00000000-BED3-4C79-B3CD-09DEBCA44FF1}"/>
            </c:ext>
          </c:extLst>
        </c:ser>
        <c:dLbls>
          <c:showLegendKey val="0"/>
          <c:showVal val="0"/>
          <c:showCatName val="0"/>
          <c:showSerName val="0"/>
          <c:showPercent val="0"/>
          <c:showBubbleSize val="0"/>
        </c:dLbls>
        <c:smooth val="0"/>
        <c:axId val="310454760"/>
        <c:axId val="310453448"/>
      </c:lineChart>
      <c:dateAx>
        <c:axId val="310454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3448"/>
        <c:crosses val="autoZero"/>
        <c:auto val="1"/>
        <c:lblOffset val="100"/>
        <c:baseTimeUnit val="days"/>
      </c:dateAx>
      <c:valAx>
        <c:axId val="310453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0454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1.14863312657937E-2</c:v>
                </c:pt>
                <c:pt idx="1">
                  <c:v>-4.5940048237050599E-2</c:v>
                </c:pt>
                <c:pt idx="2">
                  <c:v>2.2980581408709601E-2</c:v>
                </c:pt>
                <c:pt idx="3">
                  <c:v>1.14876507754164E-2</c:v>
                </c:pt>
                <c:pt idx="4">
                  <c:v>0.14932230645531799</c:v>
                </c:pt>
                <c:pt idx="5">
                  <c:v>-1.14692051840807E-2</c:v>
                </c:pt>
                <c:pt idx="6">
                  <c:v>2.2941041523285199E-2</c:v>
                </c:pt>
                <c:pt idx="7">
                  <c:v>-4.5871559633027498E-2</c:v>
                </c:pt>
                <c:pt idx="8">
                  <c:v>0</c:v>
                </c:pt>
                <c:pt idx="9">
                  <c:v>-9.1785222579164799E-2</c:v>
                </c:pt>
                <c:pt idx="10">
                  <c:v>3.4451079467156601E-2</c:v>
                </c:pt>
                <c:pt idx="11">
                  <c:v>4.5918953047870498E-2</c:v>
                </c:pt>
                <c:pt idx="12">
                  <c:v>4.5897877223178403E-2</c:v>
                </c:pt>
                <c:pt idx="13">
                  <c:v>0</c:v>
                </c:pt>
                <c:pt idx="14">
                  <c:v>-1.14692051840807E-2</c:v>
                </c:pt>
                <c:pt idx="15">
                  <c:v>-4.58820830465703E-2</c:v>
                </c:pt>
                <c:pt idx="16">
                  <c:v>-2.2951572182694498E-2</c:v>
                </c:pt>
                <c:pt idx="17">
                  <c:v>8.0348943985307605E-2</c:v>
                </c:pt>
                <c:pt idx="18">
                  <c:v>3.4407615552242199E-2</c:v>
                </c:pt>
                <c:pt idx="19">
                  <c:v>4.5861041045631698E-2</c:v>
                </c:pt>
                <c:pt idx="20">
                  <c:v>1.1460004584001799E-2</c:v>
                </c:pt>
                <c:pt idx="21">
                  <c:v>-3.43760742523204E-2</c:v>
                </c:pt>
                <c:pt idx="22">
                  <c:v>-6.8775790921595595E-2</c:v>
                </c:pt>
                <c:pt idx="23">
                  <c:v>-1.1470520761642599E-2</c:v>
                </c:pt>
                <c:pt idx="24">
                  <c:v>3.4415509923138701E-2</c:v>
                </c:pt>
                <c:pt idx="25">
                  <c:v>-3.4403669724770602E-2</c:v>
                </c:pt>
                <c:pt idx="26">
                  <c:v>0</c:v>
                </c:pt>
                <c:pt idx="27">
                  <c:v>-3.4415509923138701E-2</c:v>
                </c:pt>
                <c:pt idx="28">
                  <c:v>1.1475786091347299E-2</c:v>
                </c:pt>
                <c:pt idx="29">
                  <c:v>5.7372346528973002E-2</c:v>
                </c:pt>
              </c:numCache>
            </c:numRef>
          </c:val>
          <c:smooth val="0"/>
          <c:extLst>
            <c:ext xmlns:c16="http://schemas.microsoft.com/office/drawing/2014/chart" uri="{C3380CC4-5D6E-409C-BE32-E72D297353CC}">
              <c16:uniqueId val="{00000000-AD36-4FB6-B31D-BF0F0C03E61E}"/>
            </c:ext>
          </c:extLst>
        </c:ser>
        <c:dLbls>
          <c:showLegendKey val="0"/>
          <c:showVal val="0"/>
          <c:showCatName val="0"/>
          <c:showSerName val="0"/>
          <c:showPercent val="0"/>
          <c:showBubbleSize val="0"/>
        </c:dLbls>
        <c:smooth val="0"/>
        <c:axId val="21346288"/>
        <c:axId val="21344976"/>
      </c:lineChart>
      <c:dateAx>
        <c:axId val="213462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44976"/>
        <c:crosses val="autoZero"/>
        <c:auto val="1"/>
        <c:lblOffset val="100"/>
        <c:baseTimeUnit val="days"/>
      </c:dateAx>
      <c:valAx>
        <c:axId val="21344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346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0.1532</c:v>
                </c:pt>
                <c:pt idx="2">
                  <c:v>0.2336</c:v>
                </c:pt>
                <c:pt idx="3">
                  <c:v>0.1915</c:v>
                </c:pt>
                <c:pt idx="4">
                  <c:v>0</c:v>
                </c:pt>
                <c:pt idx="5">
                  <c:v>0</c:v>
                </c:pt>
                <c:pt idx="6">
                  <c:v>0</c:v>
                </c:pt>
                <c:pt idx="7">
                  <c:v>0</c:v>
                </c:pt>
                <c:pt idx="8">
                  <c:v>0</c:v>
                </c:pt>
                <c:pt idx="9">
                  <c:v>0</c:v>
                </c:pt>
                <c:pt idx="10">
                  <c:v>0</c:v>
                </c:pt>
                <c:pt idx="11">
                  <c:v>0</c:v>
                </c:pt>
                <c:pt idx="12">
                  <c:v>0</c:v>
                </c:pt>
                <c:pt idx="13">
                  <c:v>0.14149999999999999</c:v>
                </c:pt>
                <c:pt idx="14">
                  <c:v>0</c:v>
                </c:pt>
                <c:pt idx="15">
                  <c:v>0</c:v>
                </c:pt>
                <c:pt idx="16">
                  <c:v>0</c:v>
                </c:pt>
                <c:pt idx="17">
                  <c:v>0</c:v>
                </c:pt>
                <c:pt idx="18">
                  <c:v>0</c:v>
                </c:pt>
                <c:pt idx="19">
                  <c:v>0</c:v>
                </c:pt>
                <c:pt idx="20">
                  <c:v>0.15659999999999999</c:v>
                </c:pt>
                <c:pt idx="21">
                  <c:v>0</c:v>
                </c:pt>
                <c:pt idx="22">
                  <c:v>0</c:v>
                </c:pt>
                <c:pt idx="23">
                  <c:v>0</c:v>
                </c:pt>
                <c:pt idx="24">
                  <c:v>0</c:v>
                </c:pt>
                <c:pt idx="25">
                  <c:v>0</c:v>
                </c:pt>
                <c:pt idx="26">
                  <c:v>0</c:v>
                </c:pt>
                <c:pt idx="27">
                  <c:v>0</c:v>
                </c:pt>
                <c:pt idx="28">
                  <c:v>0</c:v>
                </c:pt>
                <c:pt idx="29">
                  <c:v>0.27529999999999999</c:v>
                </c:pt>
              </c:numCache>
            </c:numRef>
          </c:val>
          <c:smooth val="0"/>
          <c:extLst>
            <c:ext xmlns:c16="http://schemas.microsoft.com/office/drawing/2014/chart" uri="{C3380CC4-5D6E-409C-BE32-E72D297353CC}">
              <c16:uniqueId val="{00000000-6FC2-46A7-9E28-F27627A49A4F}"/>
            </c:ext>
          </c:extLst>
        </c:ser>
        <c:dLbls>
          <c:showLegendKey val="0"/>
          <c:showVal val="0"/>
          <c:showCatName val="0"/>
          <c:showSerName val="0"/>
          <c:showPercent val="0"/>
          <c:showBubbleSize val="0"/>
        </c:dLbls>
        <c:smooth val="0"/>
        <c:axId val="362005384"/>
        <c:axId val="361995544"/>
      </c:lineChart>
      <c:dateAx>
        <c:axId val="362005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995544"/>
        <c:crosses val="autoZero"/>
        <c:auto val="1"/>
        <c:lblOffset val="100"/>
        <c:baseTimeUnit val="days"/>
      </c:dateAx>
      <c:valAx>
        <c:axId val="361995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5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sothysmalaysia</c:v>
                </c:pt>
              </c:strCache>
            </c:strRef>
          </c:tx>
          <c:spPr>
            <a:ln w="28575" cap="rnd">
              <a:solidFill>
                <a:schemeClr val="accent1"/>
              </a:solidFill>
              <a:round/>
            </a:ln>
            <a:effectLst/>
          </c:spPr>
          <c:marker>
            <c:symbol val="none"/>
          </c:marker>
          <c:cat>
            <c:numRef>
              <c:f>Sheet1!$A$2:$A$31</c:f>
              <c:numCache>
                <c:formatCode>m/d/yyyy</c:formatCode>
                <c:ptCount val="30"/>
                <c:pt idx="0">
                  <c:v>43922</c:v>
                </c:pt>
                <c:pt idx="1">
                  <c:v>43923</c:v>
                </c:pt>
                <c:pt idx="2">
                  <c:v>43924</c:v>
                </c:pt>
                <c:pt idx="3">
                  <c:v>43925</c:v>
                </c:pt>
                <c:pt idx="4">
                  <c:v>43926</c:v>
                </c:pt>
                <c:pt idx="5">
                  <c:v>43927</c:v>
                </c:pt>
                <c:pt idx="6">
                  <c:v>43928</c:v>
                </c:pt>
                <c:pt idx="7">
                  <c:v>43929</c:v>
                </c:pt>
                <c:pt idx="8">
                  <c:v>43930</c:v>
                </c:pt>
                <c:pt idx="9">
                  <c:v>43931</c:v>
                </c:pt>
                <c:pt idx="10">
                  <c:v>43932</c:v>
                </c:pt>
                <c:pt idx="11">
                  <c:v>43933</c:v>
                </c:pt>
                <c:pt idx="12">
                  <c:v>43934</c:v>
                </c:pt>
                <c:pt idx="13">
                  <c:v>43935</c:v>
                </c:pt>
                <c:pt idx="14">
                  <c:v>43936</c:v>
                </c:pt>
                <c:pt idx="15">
                  <c:v>43937</c:v>
                </c:pt>
                <c:pt idx="16">
                  <c:v>43938</c:v>
                </c:pt>
                <c:pt idx="17">
                  <c:v>43939</c:v>
                </c:pt>
                <c:pt idx="18">
                  <c:v>43940</c:v>
                </c:pt>
                <c:pt idx="19">
                  <c:v>43941</c:v>
                </c:pt>
                <c:pt idx="20">
                  <c:v>43942</c:v>
                </c:pt>
                <c:pt idx="21">
                  <c:v>43943</c:v>
                </c:pt>
                <c:pt idx="22">
                  <c:v>43944</c:v>
                </c:pt>
                <c:pt idx="23">
                  <c:v>43945</c:v>
                </c:pt>
                <c:pt idx="24">
                  <c:v>43946</c:v>
                </c:pt>
                <c:pt idx="25">
                  <c:v>43947</c:v>
                </c:pt>
                <c:pt idx="26">
                  <c:v>43948</c:v>
                </c:pt>
                <c:pt idx="27">
                  <c:v>43949</c:v>
                </c:pt>
                <c:pt idx="28">
                  <c:v>43950</c:v>
                </c:pt>
                <c:pt idx="29">
                  <c:v>43951</c:v>
                </c:pt>
              </c:numCache>
            </c:numRef>
          </c:cat>
          <c:val>
            <c:numRef>
              <c:f>Sheet1!$B$2:$B$31</c:f>
              <c:numCache>
                <c:formatCode>General</c:formatCode>
                <c:ptCount val="30"/>
                <c:pt idx="0">
                  <c:v>0</c:v>
                </c:pt>
                <c:pt idx="1">
                  <c:v>13</c:v>
                </c:pt>
                <c:pt idx="2">
                  <c:v>20</c:v>
                </c:pt>
                <c:pt idx="3">
                  <c:v>16</c:v>
                </c:pt>
                <c:pt idx="4">
                  <c:v>0</c:v>
                </c:pt>
                <c:pt idx="5">
                  <c:v>0</c:v>
                </c:pt>
                <c:pt idx="6">
                  <c:v>0</c:v>
                </c:pt>
                <c:pt idx="7">
                  <c:v>0</c:v>
                </c:pt>
                <c:pt idx="8">
                  <c:v>0</c:v>
                </c:pt>
                <c:pt idx="9">
                  <c:v>0</c:v>
                </c:pt>
                <c:pt idx="10">
                  <c:v>0</c:v>
                </c:pt>
                <c:pt idx="11">
                  <c:v>0</c:v>
                </c:pt>
                <c:pt idx="12">
                  <c:v>0</c:v>
                </c:pt>
                <c:pt idx="13">
                  <c:v>12</c:v>
                </c:pt>
                <c:pt idx="14">
                  <c:v>0</c:v>
                </c:pt>
                <c:pt idx="15">
                  <c:v>0</c:v>
                </c:pt>
                <c:pt idx="16">
                  <c:v>0</c:v>
                </c:pt>
                <c:pt idx="17">
                  <c:v>0</c:v>
                </c:pt>
                <c:pt idx="18">
                  <c:v>0</c:v>
                </c:pt>
                <c:pt idx="19">
                  <c:v>0</c:v>
                </c:pt>
                <c:pt idx="20">
                  <c:v>13</c:v>
                </c:pt>
                <c:pt idx="21">
                  <c:v>0</c:v>
                </c:pt>
                <c:pt idx="22">
                  <c:v>0</c:v>
                </c:pt>
                <c:pt idx="23">
                  <c:v>0</c:v>
                </c:pt>
                <c:pt idx="24">
                  <c:v>0</c:v>
                </c:pt>
                <c:pt idx="25">
                  <c:v>0</c:v>
                </c:pt>
                <c:pt idx="26">
                  <c:v>0</c:v>
                </c:pt>
                <c:pt idx="27">
                  <c:v>0</c:v>
                </c:pt>
                <c:pt idx="28">
                  <c:v>0</c:v>
                </c:pt>
                <c:pt idx="29">
                  <c:v>24</c:v>
                </c:pt>
              </c:numCache>
            </c:numRef>
          </c:val>
          <c:smooth val="0"/>
          <c:extLst>
            <c:ext xmlns:c16="http://schemas.microsoft.com/office/drawing/2014/chart" uri="{C3380CC4-5D6E-409C-BE32-E72D297353CC}">
              <c16:uniqueId val="{00000000-E8F2-4CD8-B7F3-980C2907CBAD}"/>
            </c:ext>
          </c:extLst>
        </c:ser>
        <c:dLbls>
          <c:showLegendKey val="0"/>
          <c:showVal val="0"/>
          <c:showCatName val="0"/>
          <c:showSerName val="0"/>
          <c:showPercent val="0"/>
          <c:showBubbleSize val="0"/>
        </c:dLbls>
        <c:smooth val="0"/>
        <c:axId val="362009976"/>
        <c:axId val="362009648"/>
      </c:lineChart>
      <c:dateAx>
        <c:axId val="362009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9648"/>
        <c:crosses val="autoZero"/>
        <c:auto val="1"/>
        <c:lblOffset val="100"/>
        <c:baseTimeUnit val="days"/>
      </c:dateAx>
      <c:valAx>
        <c:axId val="362009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2009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62B27-A9B6-48C7-9FA4-095FB76D216F}"/>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82C746E7-ABF5-44B5-B173-C0F462EC3E97}"/>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372044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6A31-334E-4D1D-9867-CC4EFC43154B}"/>
              </a:ext>
            </a:extLst>
          </p:cNvPr>
          <p:cNvSpPr>
            <a:spLocks noGrp="1"/>
          </p:cNvSpPr>
          <p:nvPr>
            <p:ph type="title"/>
          </p:nvPr>
        </p:nvSpPr>
        <p:spPr/>
        <p:txBody>
          <a:bodyPr/>
          <a:lstStyle/>
          <a:p>
            <a:r>
              <a:rPr lang="en-US"/>
              <a:t>Instagram Key Metrics Table | sothysmalaysia</a:t>
            </a:r>
          </a:p>
        </p:txBody>
      </p:sp>
      <p:graphicFrame>
        <p:nvGraphicFramePr>
          <p:cNvPr id="5" name="Table Placeholder 4">
            <a:extLst>
              <a:ext uri="{FF2B5EF4-FFF2-40B4-BE49-F238E27FC236}">
                <a16:creationId xmlns:a16="http://schemas.microsoft.com/office/drawing/2014/main" id="{DE903490-4757-4BD2-B509-F1F7BFBE9BE6}"/>
              </a:ext>
            </a:extLst>
          </p:cNvPr>
          <p:cNvGraphicFramePr>
            <a:graphicFrameLocks noGrp="1"/>
          </p:cNvGraphicFramePr>
          <p:nvPr>
            <p:ph type="tbl" sz="quarter" idx="13"/>
            <p:extLst>
              <p:ext uri="{D42A27DB-BD31-4B8C-83A1-F6EECF244321}">
                <p14:modId xmlns:p14="http://schemas.microsoft.com/office/powerpoint/2010/main" val="1548409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14405944"/>
                    </a:ext>
                  </a:extLst>
                </a:gridCol>
                <a:gridCol w="658368">
                  <a:extLst>
                    <a:ext uri="{9D8B030D-6E8A-4147-A177-3AD203B41FA5}">
                      <a16:colId xmlns:a16="http://schemas.microsoft.com/office/drawing/2014/main" val="2370518638"/>
                    </a:ext>
                  </a:extLst>
                </a:gridCol>
                <a:gridCol w="658368">
                  <a:extLst>
                    <a:ext uri="{9D8B030D-6E8A-4147-A177-3AD203B41FA5}">
                      <a16:colId xmlns:a16="http://schemas.microsoft.com/office/drawing/2014/main" val="2377790106"/>
                    </a:ext>
                  </a:extLst>
                </a:gridCol>
                <a:gridCol w="658368">
                  <a:extLst>
                    <a:ext uri="{9D8B030D-6E8A-4147-A177-3AD203B41FA5}">
                      <a16:colId xmlns:a16="http://schemas.microsoft.com/office/drawing/2014/main" val="2526877625"/>
                    </a:ext>
                  </a:extLst>
                </a:gridCol>
                <a:gridCol w="658368">
                  <a:extLst>
                    <a:ext uri="{9D8B030D-6E8A-4147-A177-3AD203B41FA5}">
                      <a16:colId xmlns:a16="http://schemas.microsoft.com/office/drawing/2014/main" val="2781104601"/>
                    </a:ext>
                  </a:extLst>
                </a:gridCol>
                <a:gridCol w="658368">
                  <a:extLst>
                    <a:ext uri="{9D8B030D-6E8A-4147-A177-3AD203B41FA5}">
                      <a16:colId xmlns:a16="http://schemas.microsoft.com/office/drawing/2014/main" val="3180033326"/>
                    </a:ext>
                  </a:extLst>
                </a:gridCol>
                <a:gridCol w="658368">
                  <a:extLst>
                    <a:ext uri="{9D8B030D-6E8A-4147-A177-3AD203B41FA5}">
                      <a16:colId xmlns:a16="http://schemas.microsoft.com/office/drawing/2014/main" val="1596997074"/>
                    </a:ext>
                  </a:extLst>
                </a:gridCol>
                <a:gridCol w="658368">
                  <a:extLst>
                    <a:ext uri="{9D8B030D-6E8A-4147-A177-3AD203B41FA5}">
                      <a16:colId xmlns:a16="http://schemas.microsoft.com/office/drawing/2014/main" val="4280518166"/>
                    </a:ext>
                  </a:extLst>
                </a:gridCol>
                <a:gridCol w="658368">
                  <a:extLst>
                    <a:ext uri="{9D8B030D-6E8A-4147-A177-3AD203B41FA5}">
                      <a16:colId xmlns:a16="http://schemas.microsoft.com/office/drawing/2014/main" val="2235900957"/>
                    </a:ext>
                  </a:extLst>
                </a:gridCol>
                <a:gridCol w="658368">
                  <a:extLst>
                    <a:ext uri="{9D8B030D-6E8A-4147-A177-3AD203B41FA5}">
                      <a16:colId xmlns:a16="http://schemas.microsoft.com/office/drawing/2014/main" val="27387571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4173876132"/>
                  </a:ext>
                </a:extLst>
              </a:tr>
              <a:tr h="370840">
                <a:tc>
                  <a:txBody>
                    <a:bodyPr/>
                    <a:lstStyle/>
                    <a:p>
                      <a:r>
                        <a:rPr lang="en-US" sz="1000"/>
                        <a:t>sothysmalaysia</a:t>
                      </a:r>
                    </a:p>
                  </a:txBody>
                  <a:tcPr/>
                </a:tc>
                <a:tc>
                  <a:txBody>
                    <a:bodyPr/>
                    <a:lstStyle/>
                    <a:p>
                      <a:r>
                        <a:rPr lang="en-US" sz="1000"/>
                        <a:t>8720</a:t>
                      </a:r>
                    </a:p>
                  </a:txBody>
                  <a:tcPr/>
                </a:tc>
                <a:tc>
                  <a:txBody>
                    <a:bodyPr/>
                    <a:lstStyle/>
                    <a:p>
                      <a:r>
                        <a:rPr lang="en-US" sz="1000"/>
                        <a:t>14</a:t>
                      </a:r>
                    </a:p>
                  </a:txBody>
                  <a:tcPr/>
                </a:tc>
                <a:tc>
                  <a:txBody>
                    <a:bodyPr/>
                    <a:lstStyle/>
                    <a:p>
                      <a:r>
                        <a:rPr lang="en-US" sz="1000"/>
                        <a:t>14</a:t>
                      </a:r>
                    </a:p>
                  </a:txBody>
                  <a:tcPr/>
                </a:tc>
                <a:tc>
                  <a:txBody>
                    <a:bodyPr/>
                    <a:lstStyle/>
                    <a:p>
                      <a:r>
                        <a:rPr lang="en-US" sz="1000"/>
                        <a:t>0</a:t>
                      </a:r>
                    </a:p>
                  </a:txBody>
                  <a:tcPr/>
                </a:tc>
                <a:tc>
                  <a:txBody>
                    <a:bodyPr/>
                    <a:lstStyle/>
                    <a:p>
                      <a:r>
                        <a:rPr lang="en-US" sz="1000"/>
                        <a:t>2</a:t>
                      </a:r>
                    </a:p>
                  </a:txBody>
                  <a:tcPr/>
                </a:tc>
                <a:tc>
                  <a:txBody>
                    <a:bodyPr/>
                    <a:lstStyle/>
                    <a:p>
                      <a:r>
                        <a:rPr lang="en-US" sz="1000"/>
                        <a:t>16</a:t>
                      </a:r>
                    </a:p>
                  </a:txBody>
                  <a:tcPr/>
                </a:tc>
                <a:tc>
                  <a:txBody>
                    <a:bodyPr/>
                    <a:lstStyle/>
                    <a:p>
                      <a:r>
                        <a:rPr lang="en-US" sz="1000"/>
                        <a:t>216</a:t>
                      </a:r>
                    </a:p>
                  </a:txBody>
                  <a:tcPr/>
                </a:tc>
                <a:tc>
                  <a:txBody>
                    <a:bodyPr/>
                    <a:lstStyle/>
                    <a:p>
                      <a:r>
                        <a:rPr lang="en-US" sz="1000"/>
                        <a:t>37</a:t>
                      </a:r>
                    </a:p>
                  </a:txBody>
                  <a:tcPr/>
                </a:tc>
                <a:tc>
                  <a:txBody>
                    <a:bodyPr/>
                    <a:lstStyle/>
                    <a:p>
                      <a:r>
                        <a:rPr lang="en-US" sz="1000"/>
                        <a:t>0.1815 %</a:t>
                      </a:r>
                    </a:p>
                  </a:txBody>
                  <a:tcPr/>
                </a:tc>
                <a:extLst>
                  <a:ext uri="{0D108BD9-81ED-4DB2-BD59-A6C34878D82A}">
                    <a16:rowId xmlns:a16="http://schemas.microsoft.com/office/drawing/2014/main" val="3176000707"/>
                  </a:ext>
                </a:extLst>
              </a:tr>
            </a:tbl>
          </a:graphicData>
        </a:graphic>
      </p:graphicFrame>
      <p:sp>
        <p:nvSpPr>
          <p:cNvPr id="4" name="Text Placeholder 3">
            <a:extLst>
              <a:ext uri="{FF2B5EF4-FFF2-40B4-BE49-F238E27FC236}">
                <a16:creationId xmlns:a16="http://schemas.microsoft.com/office/drawing/2014/main" id="{7F5439B0-4A5C-4222-821B-9188709C52E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406002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A56292-3A29-4C26-BB01-06D7F5E164B6}"/>
              </a:ext>
            </a:extLst>
          </p:cNvPr>
          <p:cNvSpPr>
            <a:spLocks noGrp="1"/>
          </p:cNvSpPr>
          <p:nvPr>
            <p:ph type="title"/>
          </p:nvPr>
        </p:nvSpPr>
        <p:spPr/>
        <p:txBody>
          <a:bodyPr/>
          <a:lstStyle/>
          <a:p>
            <a:r>
              <a:rPr lang="en-US"/>
              <a:t>Instagram Followers Total | sothysmalaysia</a:t>
            </a:r>
          </a:p>
        </p:txBody>
      </p:sp>
      <p:graphicFrame>
        <p:nvGraphicFramePr>
          <p:cNvPr id="6" name="Chart Placeholder 5">
            <a:extLst>
              <a:ext uri="{FF2B5EF4-FFF2-40B4-BE49-F238E27FC236}">
                <a16:creationId xmlns:a16="http://schemas.microsoft.com/office/drawing/2014/main" id="{3EBC3BA8-C84E-4471-8333-D52ECCC6533D}"/>
              </a:ext>
            </a:extLst>
          </p:cNvPr>
          <p:cNvGraphicFramePr>
            <a:graphicFrameLocks noGrp="1"/>
          </p:cNvGraphicFramePr>
          <p:nvPr>
            <p:ph type="chart" sz="quarter" idx="13"/>
            <p:extLst>
              <p:ext uri="{D42A27DB-BD31-4B8C-83A1-F6EECF244321}">
                <p14:modId xmlns:p14="http://schemas.microsoft.com/office/powerpoint/2010/main" val="1287229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D40BA7-F56D-4270-98DE-A3CBFD4CA986}"/>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19683983-E8C2-4A5A-B723-C5F139AA144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420819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3A76C-1718-4596-A975-F4FEB2AAE445}"/>
              </a:ext>
            </a:extLst>
          </p:cNvPr>
          <p:cNvSpPr>
            <a:spLocks noGrp="1"/>
          </p:cNvSpPr>
          <p:nvPr>
            <p:ph type="title"/>
          </p:nvPr>
        </p:nvSpPr>
        <p:spPr/>
        <p:txBody>
          <a:bodyPr/>
          <a:lstStyle/>
          <a:p>
            <a:r>
              <a:rPr lang="en-US"/>
              <a:t>Instagram Followers Change Rate | sothysmalaysia</a:t>
            </a:r>
          </a:p>
        </p:txBody>
      </p:sp>
      <p:graphicFrame>
        <p:nvGraphicFramePr>
          <p:cNvPr id="6" name="Chart Placeholder 5">
            <a:extLst>
              <a:ext uri="{FF2B5EF4-FFF2-40B4-BE49-F238E27FC236}">
                <a16:creationId xmlns:a16="http://schemas.microsoft.com/office/drawing/2014/main" id="{A8CC5438-7416-4DEB-A918-0460A4106998}"/>
              </a:ext>
            </a:extLst>
          </p:cNvPr>
          <p:cNvGraphicFramePr>
            <a:graphicFrameLocks noGrp="1"/>
          </p:cNvGraphicFramePr>
          <p:nvPr>
            <p:ph type="chart" sz="quarter" idx="13"/>
            <p:extLst>
              <p:ext uri="{D42A27DB-BD31-4B8C-83A1-F6EECF244321}">
                <p14:modId xmlns:p14="http://schemas.microsoft.com/office/powerpoint/2010/main" val="14854524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CC970F-EE29-4203-BCBA-CAB933C06A58}"/>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7084B134-72EB-4D75-BD90-780B6AD7BA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0401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39FC-9B9E-4F14-B669-77F0A5BB8045}"/>
              </a:ext>
            </a:extLst>
          </p:cNvPr>
          <p:cNvSpPr>
            <a:spLocks noGrp="1"/>
          </p:cNvSpPr>
          <p:nvPr>
            <p:ph type="title"/>
          </p:nvPr>
        </p:nvSpPr>
        <p:spPr/>
        <p:txBody>
          <a:bodyPr/>
          <a:lstStyle/>
          <a:p>
            <a:r>
              <a:rPr lang="en-US"/>
              <a:t>Instagram Posts Table | sothysmalaysia - 1 of 13</a:t>
            </a:r>
          </a:p>
        </p:txBody>
      </p:sp>
      <p:graphicFrame>
        <p:nvGraphicFramePr>
          <p:cNvPr id="5" name="Table Placeholder 4">
            <a:extLst>
              <a:ext uri="{FF2B5EF4-FFF2-40B4-BE49-F238E27FC236}">
                <a16:creationId xmlns:a16="http://schemas.microsoft.com/office/drawing/2014/main" id="{D692A434-9CCC-4162-8AF0-139ACA9ECED9}"/>
              </a:ext>
            </a:extLst>
          </p:cNvPr>
          <p:cNvGraphicFramePr>
            <a:graphicFrameLocks noGrp="1"/>
          </p:cNvGraphicFramePr>
          <p:nvPr>
            <p:ph type="tbl" sz="quarter" idx="13"/>
            <p:extLst>
              <p:ext uri="{D42A27DB-BD31-4B8C-83A1-F6EECF244321}">
                <p14:modId xmlns:p14="http://schemas.microsoft.com/office/powerpoint/2010/main" val="358980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012694475"/>
                    </a:ext>
                  </a:extLst>
                </a:gridCol>
                <a:gridCol w="1810512">
                  <a:extLst>
                    <a:ext uri="{9D8B030D-6E8A-4147-A177-3AD203B41FA5}">
                      <a16:colId xmlns:a16="http://schemas.microsoft.com/office/drawing/2014/main" val="1839518101"/>
                    </a:ext>
                  </a:extLst>
                </a:gridCol>
                <a:gridCol w="822960">
                  <a:extLst>
                    <a:ext uri="{9D8B030D-6E8A-4147-A177-3AD203B41FA5}">
                      <a16:colId xmlns:a16="http://schemas.microsoft.com/office/drawing/2014/main" val="4065580372"/>
                    </a:ext>
                  </a:extLst>
                </a:gridCol>
                <a:gridCol w="822960">
                  <a:extLst>
                    <a:ext uri="{9D8B030D-6E8A-4147-A177-3AD203B41FA5}">
                      <a16:colId xmlns:a16="http://schemas.microsoft.com/office/drawing/2014/main" val="528583572"/>
                    </a:ext>
                  </a:extLst>
                </a:gridCol>
                <a:gridCol w="822960">
                  <a:extLst>
                    <a:ext uri="{9D8B030D-6E8A-4147-A177-3AD203B41FA5}">
                      <a16:colId xmlns:a16="http://schemas.microsoft.com/office/drawing/2014/main" val="1184406931"/>
                    </a:ext>
                  </a:extLst>
                </a:gridCol>
                <a:gridCol w="822960">
                  <a:extLst>
                    <a:ext uri="{9D8B030D-6E8A-4147-A177-3AD203B41FA5}">
                      <a16:colId xmlns:a16="http://schemas.microsoft.com/office/drawing/2014/main" val="2204213743"/>
                    </a:ext>
                  </a:extLst>
                </a:gridCol>
                <a:gridCol w="822960">
                  <a:extLst>
                    <a:ext uri="{9D8B030D-6E8A-4147-A177-3AD203B41FA5}">
                      <a16:colId xmlns:a16="http://schemas.microsoft.com/office/drawing/2014/main" val="2470323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376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- 2020-04-30 21:18:18</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Visit www.sothys.com.my now. ⁠
⁠
#sothysmalaysia #facelifewithconfidence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https://www.instagram.com/p/B_mzyScD5ZC/media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79111039"/>
                  </a:ext>
                </a:extLst>
              </a:tr>
            </a:tbl>
          </a:graphicData>
        </a:graphic>
      </p:graphicFrame>
      <p:sp>
        <p:nvSpPr>
          <p:cNvPr id="4" name="Text Placeholder 3">
            <a:extLst>
              <a:ext uri="{FF2B5EF4-FFF2-40B4-BE49-F238E27FC236}">
                <a16:creationId xmlns:a16="http://schemas.microsoft.com/office/drawing/2014/main" id="{9CDC6A91-E7C0-440E-8444-636C80225F3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670312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1DD246-E1BD-4E1B-B2DD-F4393D9F55CA}"/>
              </a:ext>
            </a:extLst>
          </p:cNvPr>
          <p:cNvSpPr>
            <a:spLocks noGrp="1"/>
          </p:cNvSpPr>
          <p:nvPr>
            <p:ph type="title"/>
          </p:nvPr>
        </p:nvSpPr>
        <p:spPr/>
        <p:txBody>
          <a:bodyPr/>
          <a:lstStyle/>
          <a:p>
            <a:r>
              <a:rPr lang="en-US"/>
              <a:t>Instagram Posts Table | sothysmalaysia - 2 of 13</a:t>
            </a:r>
          </a:p>
        </p:txBody>
      </p:sp>
      <p:graphicFrame>
        <p:nvGraphicFramePr>
          <p:cNvPr id="5" name="Table Placeholder 4">
            <a:extLst>
              <a:ext uri="{FF2B5EF4-FFF2-40B4-BE49-F238E27FC236}">
                <a16:creationId xmlns:a16="http://schemas.microsoft.com/office/drawing/2014/main" id="{CDE99A42-8D71-4171-A695-E60C5465EC4A}"/>
              </a:ext>
            </a:extLst>
          </p:cNvPr>
          <p:cNvGraphicFramePr>
            <a:graphicFrameLocks noGrp="1"/>
          </p:cNvGraphicFramePr>
          <p:nvPr>
            <p:ph type="tbl" sz="quarter" idx="13"/>
            <p:extLst>
              <p:ext uri="{D42A27DB-BD31-4B8C-83A1-F6EECF244321}">
                <p14:modId xmlns:p14="http://schemas.microsoft.com/office/powerpoint/2010/main" val="3292283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76240664"/>
                    </a:ext>
                  </a:extLst>
                </a:gridCol>
                <a:gridCol w="1810512">
                  <a:extLst>
                    <a:ext uri="{9D8B030D-6E8A-4147-A177-3AD203B41FA5}">
                      <a16:colId xmlns:a16="http://schemas.microsoft.com/office/drawing/2014/main" val="4206032699"/>
                    </a:ext>
                  </a:extLst>
                </a:gridCol>
                <a:gridCol w="822960">
                  <a:extLst>
                    <a:ext uri="{9D8B030D-6E8A-4147-A177-3AD203B41FA5}">
                      <a16:colId xmlns:a16="http://schemas.microsoft.com/office/drawing/2014/main" val="355723230"/>
                    </a:ext>
                  </a:extLst>
                </a:gridCol>
                <a:gridCol w="822960">
                  <a:extLst>
                    <a:ext uri="{9D8B030D-6E8A-4147-A177-3AD203B41FA5}">
                      <a16:colId xmlns:a16="http://schemas.microsoft.com/office/drawing/2014/main" val="866269874"/>
                    </a:ext>
                  </a:extLst>
                </a:gridCol>
                <a:gridCol w="822960">
                  <a:extLst>
                    <a:ext uri="{9D8B030D-6E8A-4147-A177-3AD203B41FA5}">
                      <a16:colId xmlns:a16="http://schemas.microsoft.com/office/drawing/2014/main" val="1469863868"/>
                    </a:ext>
                  </a:extLst>
                </a:gridCol>
                <a:gridCol w="822960">
                  <a:extLst>
                    <a:ext uri="{9D8B030D-6E8A-4147-A177-3AD203B41FA5}">
                      <a16:colId xmlns:a16="http://schemas.microsoft.com/office/drawing/2014/main" val="2789973204"/>
                    </a:ext>
                  </a:extLst>
                </a:gridCol>
                <a:gridCol w="822960">
                  <a:extLst>
                    <a:ext uri="{9D8B030D-6E8A-4147-A177-3AD203B41FA5}">
                      <a16:colId xmlns:a16="http://schemas.microsoft.com/office/drawing/2014/main" val="37759042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2384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- 2020-04-21 10:04:17</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Visit www.sothys.com.my now. ⁠
⁠
#sothysmalaysia #facelifewithconfidence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https://www.instagram.com/p/B_ObiVbqWDb/media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04/30/2020 20:17:20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7078414"/>
                  </a:ext>
                </a:extLst>
              </a:tr>
            </a:tbl>
          </a:graphicData>
        </a:graphic>
      </p:graphicFrame>
      <p:sp>
        <p:nvSpPr>
          <p:cNvPr id="4" name="Text Placeholder 3">
            <a:extLst>
              <a:ext uri="{FF2B5EF4-FFF2-40B4-BE49-F238E27FC236}">
                <a16:creationId xmlns:a16="http://schemas.microsoft.com/office/drawing/2014/main" id="{D9520878-C326-43BE-905B-F21EB39D73F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719935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A2A09F-1A80-4E5E-8BC8-E8883F7F34D1}"/>
              </a:ext>
            </a:extLst>
          </p:cNvPr>
          <p:cNvSpPr>
            <a:spLocks noGrp="1"/>
          </p:cNvSpPr>
          <p:nvPr>
            <p:ph type="title"/>
          </p:nvPr>
        </p:nvSpPr>
        <p:spPr/>
        <p:txBody>
          <a:bodyPr/>
          <a:lstStyle/>
          <a:p>
            <a:r>
              <a:rPr lang="en-US"/>
              <a:t>Instagram Posts Table | sothysmalaysia - 3 of 13</a:t>
            </a:r>
          </a:p>
        </p:txBody>
      </p:sp>
      <p:graphicFrame>
        <p:nvGraphicFramePr>
          <p:cNvPr id="5" name="Table Placeholder 4">
            <a:extLst>
              <a:ext uri="{FF2B5EF4-FFF2-40B4-BE49-F238E27FC236}">
                <a16:creationId xmlns:a16="http://schemas.microsoft.com/office/drawing/2014/main" id="{A3507581-7444-493A-B5E7-79969BF6E9E5}"/>
              </a:ext>
            </a:extLst>
          </p:cNvPr>
          <p:cNvGraphicFramePr>
            <a:graphicFrameLocks noGrp="1"/>
          </p:cNvGraphicFramePr>
          <p:nvPr>
            <p:ph type="tbl" sz="quarter" idx="13"/>
            <p:extLst>
              <p:ext uri="{D42A27DB-BD31-4B8C-83A1-F6EECF244321}">
                <p14:modId xmlns:p14="http://schemas.microsoft.com/office/powerpoint/2010/main" val="604113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95169549"/>
                    </a:ext>
                  </a:extLst>
                </a:gridCol>
                <a:gridCol w="1810512">
                  <a:extLst>
                    <a:ext uri="{9D8B030D-6E8A-4147-A177-3AD203B41FA5}">
                      <a16:colId xmlns:a16="http://schemas.microsoft.com/office/drawing/2014/main" val="3908308697"/>
                    </a:ext>
                  </a:extLst>
                </a:gridCol>
                <a:gridCol w="822960">
                  <a:extLst>
                    <a:ext uri="{9D8B030D-6E8A-4147-A177-3AD203B41FA5}">
                      <a16:colId xmlns:a16="http://schemas.microsoft.com/office/drawing/2014/main" val="3930764134"/>
                    </a:ext>
                  </a:extLst>
                </a:gridCol>
                <a:gridCol w="822960">
                  <a:extLst>
                    <a:ext uri="{9D8B030D-6E8A-4147-A177-3AD203B41FA5}">
                      <a16:colId xmlns:a16="http://schemas.microsoft.com/office/drawing/2014/main" val="2850236623"/>
                    </a:ext>
                  </a:extLst>
                </a:gridCol>
                <a:gridCol w="822960">
                  <a:extLst>
                    <a:ext uri="{9D8B030D-6E8A-4147-A177-3AD203B41FA5}">
                      <a16:colId xmlns:a16="http://schemas.microsoft.com/office/drawing/2014/main" val="3360456628"/>
                    </a:ext>
                  </a:extLst>
                </a:gridCol>
                <a:gridCol w="822960">
                  <a:extLst>
                    <a:ext uri="{9D8B030D-6E8A-4147-A177-3AD203B41FA5}">
                      <a16:colId xmlns:a16="http://schemas.microsoft.com/office/drawing/2014/main" val="3957995700"/>
                    </a:ext>
                  </a:extLst>
                </a:gridCol>
                <a:gridCol w="822960">
                  <a:extLst>
                    <a:ext uri="{9D8B030D-6E8A-4147-A177-3AD203B41FA5}">
                      <a16:colId xmlns:a16="http://schemas.microsoft.com/office/drawing/2014/main" val="86691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52230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- 2020-04-21 10:02:20</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Visit www.sothys.com.my now. ⁠
⁠
#sothysmalaysia #facelifewithconfidence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https://www.instagram.com/p/B_ObUA0q8uR/media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7926453"/>
                  </a:ext>
                </a:extLst>
              </a:tr>
            </a:tbl>
          </a:graphicData>
        </a:graphic>
      </p:graphicFrame>
      <p:sp>
        <p:nvSpPr>
          <p:cNvPr id="4" name="Text Placeholder 3">
            <a:extLst>
              <a:ext uri="{FF2B5EF4-FFF2-40B4-BE49-F238E27FC236}">
                <a16:creationId xmlns:a16="http://schemas.microsoft.com/office/drawing/2014/main" id="{9AE8432D-9121-4570-8EAF-0CB58F69E6E4}"/>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41069434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7E4F9-D8E3-46E1-A16D-CB6D5D6E5785}"/>
              </a:ext>
            </a:extLst>
          </p:cNvPr>
          <p:cNvSpPr>
            <a:spLocks noGrp="1"/>
          </p:cNvSpPr>
          <p:nvPr>
            <p:ph type="title"/>
          </p:nvPr>
        </p:nvSpPr>
        <p:spPr/>
        <p:txBody>
          <a:bodyPr/>
          <a:lstStyle/>
          <a:p>
            <a:r>
              <a:rPr lang="en-US"/>
              <a:t>Instagram Posts Table | sothysmalaysia - 4 of 13</a:t>
            </a:r>
          </a:p>
        </p:txBody>
      </p:sp>
      <p:graphicFrame>
        <p:nvGraphicFramePr>
          <p:cNvPr id="5" name="Table Placeholder 4">
            <a:extLst>
              <a:ext uri="{FF2B5EF4-FFF2-40B4-BE49-F238E27FC236}">
                <a16:creationId xmlns:a16="http://schemas.microsoft.com/office/drawing/2014/main" id="{7E93596F-46E5-41FF-8B05-7BFDF5215EA1}"/>
              </a:ext>
            </a:extLst>
          </p:cNvPr>
          <p:cNvGraphicFramePr>
            <a:graphicFrameLocks noGrp="1"/>
          </p:cNvGraphicFramePr>
          <p:nvPr>
            <p:ph type="tbl" sz="quarter" idx="13"/>
            <p:extLst>
              <p:ext uri="{D42A27DB-BD31-4B8C-83A1-F6EECF244321}">
                <p14:modId xmlns:p14="http://schemas.microsoft.com/office/powerpoint/2010/main" val="6039175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9996155"/>
                    </a:ext>
                  </a:extLst>
                </a:gridCol>
                <a:gridCol w="1810512">
                  <a:extLst>
                    <a:ext uri="{9D8B030D-6E8A-4147-A177-3AD203B41FA5}">
                      <a16:colId xmlns:a16="http://schemas.microsoft.com/office/drawing/2014/main" val="352077353"/>
                    </a:ext>
                  </a:extLst>
                </a:gridCol>
                <a:gridCol w="822960">
                  <a:extLst>
                    <a:ext uri="{9D8B030D-6E8A-4147-A177-3AD203B41FA5}">
                      <a16:colId xmlns:a16="http://schemas.microsoft.com/office/drawing/2014/main" val="2776268659"/>
                    </a:ext>
                  </a:extLst>
                </a:gridCol>
                <a:gridCol w="822960">
                  <a:extLst>
                    <a:ext uri="{9D8B030D-6E8A-4147-A177-3AD203B41FA5}">
                      <a16:colId xmlns:a16="http://schemas.microsoft.com/office/drawing/2014/main" val="1597818815"/>
                    </a:ext>
                  </a:extLst>
                </a:gridCol>
                <a:gridCol w="822960">
                  <a:extLst>
                    <a:ext uri="{9D8B030D-6E8A-4147-A177-3AD203B41FA5}">
                      <a16:colId xmlns:a16="http://schemas.microsoft.com/office/drawing/2014/main" val="3059468610"/>
                    </a:ext>
                  </a:extLst>
                </a:gridCol>
                <a:gridCol w="822960">
                  <a:extLst>
                    <a:ext uri="{9D8B030D-6E8A-4147-A177-3AD203B41FA5}">
                      <a16:colId xmlns:a16="http://schemas.microsoft.com/office/drawing/2014/main" val="3050518223"/>
                    </a:ext>
                  </a:extLst>
                </a:gridCol>
                <a:gridCol w="822960">
                  <a:extLst>
                    <a:ext uri="{9D8B030D-6E8A-4147-A177-3AD203B41FA5}">
                      <a16:colId xmlns:a16="http://schemas.microsoft.com/office/drawing/2014/main" val="3889496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25344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- 2020-04-21 10:00:28</a:t>
                      </a:r>
                      <a:r>
                        <a:rPr kumimoji="0" lang="en-US" sz="1000" b="0" i="0" u="none" strike="noStrike" kern="1200" cap="none" spc="0" normalizeH="0" baseline="0" noProof="0">
                          <a:ln>
                            <a:noFill/>
                          </a:ln>
                          <a:solidFill>
                            <a:prstClr val="black"/>
                          </a:solidFill>
                          <a:effectLst/>
                          <a:uLnTx/>
                          <a:uFillTx/>
                          <a:latin typeface="+mn-lt"/>
                          <a:ea typeface="+mn-ea"/>
                          <a:cs typeface="+mn-cs"/>
                        </a:rPr>
                        <a:t>
 At SOTHYS, we’re stubbornly against trends. While beauty fads may come and go, our brand excellence is here to stay. We love your skin as much as you do. That’s why we keep doing what we do best, so that women of all ages can face life with confidence. Because like all good things in life, it never goes out of style. Just like good skin. ⁠
⁠
Treat your skin right. ⁠
Visit www.sothys.com.my now. ⁠
⁠
#sothysmalaysia #facelifewithconfidence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https://www.instagram.com/p/B_ObGVtAF_A/media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20:12:25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7914934"/>
                  </a:ext>
                </a:extLst>
              </a:tr>
            </a:tbl>
          </a:graphicData>
        </a:graphic>
      </p:graphicFrame>
      <p:sp>
        <p:nvSpPr>
          <p:cNvPr id="4" name="Text Placeholder 3">
            <a:extLst>
              <a:ext uri="{FF2B5EF4-FFF2-40B4-BE49-F238E27FC236}">
                <a16:creationId xmlns:a16="http://schemas.microsoft.com/office/drawing/2014/main" id="{C00444E7-4B35-4A07-9D5A-35C936884C1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1290893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CE9F71-3453-4F0C-B3C8-E47A28C54A8C}"/>
              </a:ext>
            </a:extLst>
          </p:cNvPr>
          <p:cNvSpPr>
            <a:spLocks noGrp="1"/>
          </p:cNvSpPr>
          <p:nvPr>
            <p:ph type="title"/>
          </p:nvPr>
        </p:nvSpPr>
        <p:spPr/>
        <p:txBody>
          <a:bodyPr/>
          <a:lstStyle/>
          <a:p>
            <a:r>
              <a:rPr lang="en-US"/>
              <a:t>Instagram Posts Table | sothysmalaysia - 5 of 13</a:t>
            </a:r>
          </a:p>
        </p:txBody>
      </p:sp>
      <p:graphicFrame>
        <p:nvGraphicFramePr>
          <p:cNvPr id="5" name="Table Placeholder 4">
            <a:extLst>
              <a:ext uri="{FF2B5EF4-FFF2-40B4-BE49-F238E27FC236}">
                <a16:creationId xmlns:a16="http://schemas.microsoft.com/office/drawing/2014/main" id="{A9D652F1-71F9-41E9-8900-E7B251671070}"/>
              </a:ext>
            </a:extLst>
          </p:cNvPr>
          <p:cNvGraphicFramePr>
            <a:graphicFrameLocks noGrp="1"/>
          </p:cNvGraphicFramePr>
          <p:nvPr>
            <p:ph type="tbl" sz="quarter" idx="13"/>
            <p:extLst>
              <p:ext uri="{D42A27DB-BD31-4B8C-83A1-F6EECF244321}">
                <p14:modId xmlns:p14="http://schemas.microsoft.com/office/powerpoint/2010/main" val="239303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20130257"/>
                    </a:ext>
                  </a:extLst>
                </a:gridCol>
                <a:gridCol w="1810512">
                  <a:extLst>
                    <a:ext uri="{9D8B030D-6E8A-4147-A177-3AD203B41FA5}">
                      <a16:colId xmlns:a16="http://schemas.microsoft.com/office/drawing/2014/main" val="2651490008"/>
                    </a:ext>
                  </a:extLst>
                </a:gridCol>
                <a:gridCol w="822960">
                  <a:extLst>
                    <a:ext uri="{9D8B030D-6E8A-4147-A177-3AD203B41FA5}">
                      <a16:colId xmlns:a16="http://schemas.microsoft.com/office/drawing/2014/main" val="1762059489"/>
                    </a:ext>
                  </a:extLst>
                </a:gridCol>
                <a:gridCol w="822960">
                  <a:extLst>
                    <a:ext uri="{9D8B030D-6E8A-4147-A177-3AD203B41FA5}">
                      <a16:colId xmlns:a16="http://schemas.microsoft.com/office/drawing/2014/main" val="3758755421"/>
                    </a:ext>
                  </a:extLst>
                </a:gridCol>
                <a:gridCol w="822960">
                  <a:extLst>
                    <a:ext uri="{9D8B030D-6E8A-4147-A177-3AD203B41FA5}">
                      <a16:colId xmlns:a16="http://schemas.microsoft.com/office/drawing/2014/main" val="3198942418"/>
                    </a:ext>
                  </a:extLst>
                </a:gridCol>
                <a:gridCol w="822960">
                  <a:extLst>
                    <a:ext uri="{9D8B030D-6E8A-4147-A177-3AD203B41FA5}">
                      <a16:colId xmlns:a16="http://schemas.microsoft.com/office/drawing/2014/main" val="2466990981"/>
                    </a:ext>
                  </a:extLst>
                </a:gridCol>
                <a:gridCol w="822960">
                  <a:extLst>
                    <a:ext uri="{9D8B030D-6E8A-4147-A177-3AD203B41FA5}">
                      <a16:colId xmlns:a16="http://schemas.microsoft.com/office/drawing/2014/main" val="19064671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6430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- 2020-04-14 10:04:13</a:t>
                      </a:r>
                      <a:r>
                        <a:rPr kumimoji="0" lang="en-US" sz="1000" b="0" i="0" u="none" strike="noStrike" kern="1200" cap="none" spc="0" normalizeH="0" baseline="0" noProof="0">
                          <a:ln>
                            <a:noFill/>
                          </a:ln>
                          <a:solidFill>
                            <a:prstClr val="black"/>
                          </a:solidFill>
                          <a:effectLst/>
                          <a:uLnTx/>
                          <a:uFillTx/>
                          <a:latin typeface="+mn-lt"/>
                          <a:ea typeface="+mn-ea"/>
                          <a:cs typeface="+mn-cs"/>
                        </a:rPr>
                        <a:t>
 Make a good first impression using your eyes with the Youthful Eye Treatment. The Youthful Eye Treatment is a specific treatment that prevents the formation of wrinkles surrounding the eyes.⁠
⁠
With a relaxing eye massage and a dab of an ampoule, your eye contour area will become refined and youthful again.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https://www.instagram.com/p/B-8Z-IMguTI/media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41731853"/>
                  </a:ext>
                </a:extLst>
              </a:tr>
            </a:tbl>
          </a:graphicData>
        </a:graphic>
      </p:graphicFrame>
      <p:sp>
        <p:nvSpPr>
          <p:cNvPr id="4" name="Text Placeholder 3">
            <a:extLst>
              <a:ext uri="{FF2B5EF4-FFF2-40B4-BE49-F238E27FC236}">
                <a16:creationId xmlns:a16="http://schemas.microsoft.com/office/drawing/2014/main" id="{D59C50AE-9CBE-4452-9957-C80B1434F3F6}"/>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777978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7F570-E211-4CB0-B050-0ED7D54C930F}"/>
              </a:ext>
            </a:extLst>
          </p:cNvPr>
          <p:cNvSpPr>
            <a:spLocks noGrp="1"/>
          </p:cNvSpPr>
          <p:nvPr>
            <p:ph type="title"/>
          </p:nvPr>
        </p:nvSpPr>
        <p:spPr/>
        <p:txBody>
          <a:bodyPr/>
          <a:lstStyle/>
          <a:p>
            <a:r>
              <a:rPr lang="en-US"/>
              <a:t>Instagram Posts Table | sothysmalaysia - 6 of 13</a:t>
            </a:r>
          </a:p>
        </p:txBody>
      </p:sp>
      <p:graphicFrame>
        <p:nvGraphicFramePr>
          <p:cNvPr id="5" name="Table Placeholder 4">
            <a:extLst>
              <a:ext uri="{FF2B5EF4-FFF2-40B4-BE49-F238E27FC236}">
                <a16:creationId xmlns:a16="http://schemas.microsoft.com/office/drawing/2014/main" id="{988505C1-542B-4642-B130-925D9FA84F1C}"/>
              </a:ext>
            </a:extLst>
          </p:cNvPr>
          <p:cNvGraphicFramePr>
            <a:graphicFrameLocks noGrp="1"/>
          </p:cNvGraphicFramePr>
          <p:nvPr>
            <p:ph type="tbl" sz="quarter" idx="13"/>
            <p:extLst>
              <p:ext uri="{D42A27DB-BD31-4B8C-83A1-F6EECF244321}">
                <p14:modId xmlns:p14="http://schemas.microsoft.com/office/powerpoint/2010/main" val="12682546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66579156"/>
                    </a:ext>
                  </a:extLst>
                </a:gridCol>
                <a:gridCol w="1810512">
                  <a:extLst>
                    <a:ext uri="{9D8B030D-6E8A-4147-A177-3AD203B41FA5}">
                      <a16:colId xmlns:a16="http://schemas.microsoft.com/office/drawing/2014/main" val="2104475948"/>
                    </a:ext>
                  </a:extLst>
                </a:gridCol>
                <a:gridCol w="822960">
                  <a:extLst>
                    <a:ext uri="{9D8B030D-6E8A-4147-A177-3AD203B41FA5}">
                      <a16:colId xmlns:a16="http://schemas.microsoft.com/office/drawing/2014/main" val="3646507625"/>
                    </a:ext>
                  </a:extLst>
                </a:gridCol>
                <a:gridCol w="822960">
                  <a:extLst>
                    <a:ext uri="{9D8B030D-6E8A-4147-A177-3AD203B41FA5}">
                      <a16:colId xmlns:a16="http://schemas.microsoft.com/office/drawing/2014/main" val="3148194755"/>
                    </a:ext>
                  </a:extLst>
                </a:gridCol>
                <a:gridCol w="822960">
                  <a:extLst>
                    <a:ext uri="{9D8B030D-6E8A-4147-A177-3AD203B41FA5}">
                      <a16:colId xmlns:a16="http://schemas.microsoft.com/office/drawing/2014/main" val="2278415110"/>
                    </a:ext>
                  </a:extLst>
                </a:gridCol>
                <a:gridCol w="822960">
                  <a:extLst>
                    <a:ext uri="{9D8B030D-6E8A-4147-A177-3AD203B41FA5}">
                      <a16:colId xmlns:a16="http://schemas.microsoft.com/office/drawing/2014/main" val="934106599"/>
                    </a:ext>
                  </a:extLst>
                </a:gridCol>
                <a:gridCol w="822960">
                  <a:extLst>
                    <a:ext uri="{9D8B030D-6E8A-4147-A177-3AD203B41FA5}">
                      <a16:colId xmlns:a16="http://schemas.microsoft.com/office/drawing/2014/main" val="255778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4255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- 2020-04-14 10:02:14</a:t>
                      </a:r>
                      <a:r>
                        <a:rPr kumimoji="0" lang="en-US" sz="1000" b="0" i="0" u="none" strike="noStrike" kern="1200" cap="none" spc="0" normalizeH="0" baseline="0" noProof="0">
                          <a:ln>
                            <a:noFill/>
                          </a:ln>
                          <a:solidFill>
                            <a:prstClr val="black"/>
                          </a:solidFill>
                          <a:effectLst/>
                          <a:uLnTx/>
                          <a:uFillTx/>
                          <a:latin typeface="+mn-lt"/>
                          <a:ea typeface="+mn-ea"/>
                          <a:cs typeface="+mn-cs"/>
                        </a:rPr>
                        <a:t>
 Jumping onto a 4K resolution video meeting with your client that shows a crystal clear video of your face pores? Well, we’ve a win-win solution for you.⁠
⁠
Introducing Desquacrem Forte Microderm that deeply cleanses your pores at the same time exfoliates your skin with salicylic acid and micro-grains of rice.⁠
⁠
Suitable for clogged normal-combination skin to oily skin, thickened skin, hyper-pigmented, aging and sun-damaged skin 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https://www.instagram.com/p/B-8ZviMgagJ/media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8957420"/>
                  </a:ext>
                </a:extLst>
              </a:tr>
            </a:tbl>
          </a:graphicData>
        </a:graphic>
      </p:graphicFrame>
      <p:sp>
        <p:nvSpPr>
          <p:cNvPr id="4" name="Text Placeholder 3">
            <a:extLst>
              <a:ext uri="{FF2B5EF4-FFF2-40B4-BE49-F238E27FC236}">
                <a16:creationId xmlns:a16="http://schemas.microsoft.com/office/drawing/2014/main" id="{C77B5B5F-F837-447D-B0A9-284F5A33CF89}"/>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46397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FDD57A-E4C3-4D73-8089-D338F746E194}"/>
              </a:ext>
            </a:extLst>
          </p:cNvPr>
          <p:cNvSpPr>
            <a:spLocks noGrp="1"/>
          </p:cNvSpPr>
          <p:nvPr>
            <p:ph type="title"/>
          </p:nvPr>
        </p:nvSpPr>
        <p:spPr/>
        <p:txBody>
          <a:bodyPr/>
          <a:lstStyle/>
          <a:p>
            <a:r>
              <a:rPr lang="en-US"/>
              <a:t>Instagram Posts Table | sothysmalaysia - 7 of 13</a:t>
            </a:r>
          </a:p>
        </p:txBody>
      </p:sp>
      <p:graphicFrame>
        <p:nvGraphicFramePr>
          <p:cNvPr id="5" name="Table Placeholder 4">
            <a:extLst>
              <a:ext uri="{FF2B5EF4-FFF2-40B4-BE49-F238E27FC236}">
                <a16:creationId xmlns:a16="http://schemas.microsoft.com/office/drawing/2014/main" id="{F82BE7A0-79D5-4576-AE58-468CFBBDEF14}"/>
              </a:ext>
            </a:extLst>
          </p:cNvPr>
          <p:cNvGraphicFramePr>
            <a:graphicFrameLocks noGrp="1"/>
          </p:cNvGraphicFramePr>
          <p:nvPr>
            <p:ph type="tbl" sz="quarter" idx="13"/>
            <p:extLst>
              <p:ext uri="{D42A27DB-BD31-4B8C-83A1-F6EECF244321}">
                <p14:modId xmlns:p14="http://schemas.microsoft.com/office/powerpoint/2010/main" val="2046375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783377555"/>
                    </a:ext>
                  </a:extLst>
                </a:gridCol>
                <a:gridCol w="1810512">
                  <a:extLst>
                    <a:ext uri="{9D8B030D-6E8A-4147-A177-3AD203B41FA5}">
                      <a16:colId xmlns:a16="http://schemas.microsoft.com/office/drawing/2014/main" val="692234697"/>
                    </a:ext>
                  </a:extLst>
                </a:gridCol>
                <a:gridCol w="822960">
                  <a:extLst>
                    <a:ext uri="{9D8B030D-6E8A-4147-A177-3AD203B41FA5}">
                      <a16:colId xmlns:a16="http://schemas.microsoft.com/office/drawing/2014/main" val="2194756068"/>
                    </a:ext>
                  </a:extLst>
                </a:gridCol>
                <a:gridCol w="822960">
                  <a:extLst>
                    <a:ext uri="{9D8B030D-6E8A-4147-A177-3AD203B41FA5}">
                      <a16:colId xmlns:a16="http://schemas.microsoft.com/office/drawing/2014/main" val="525576381"/>
                    </a:ext>
                  </a:extLst>
                </a:gridCol>
                <a:gridCol w="822960">
                  <a:extLst>
                    <a:ext uri="{9D8B030D-6E8A-4147-A177-3AD203B41FA5}">
                      <a16:colId xmlns:a16="http://schemas.microsoft.com/office/drawing/2014/main" val="3581537073"/>
                    </a:ext>
                  </a:extLst>
                </a:gridCol>
                <a:gridCol w="822960">
                  <a:extLst>
                    <a:ext uri="{9D8B030D-6E8A-4147-A177-3AD203B41FA5}">
                      <a16:colId xmlns:a16="http://schemas.microsoft.com/office/drawing/2014/main" val="278261464"/>
                    </a:ext>
                  </a:extLst>
                </a:gridCol>
                <a:gridCol w="822960">
                  <a:extLst>
                    <a:ext uri="{9D8B030D-6E8A-4147-A177-3AD203B41FA5}">
                      <a16:colId xmlns:a16="http://schemas.microsoft.com/office/drawing/2014/main" val="3407048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22144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- 2020-04-14 10:00:27</a:t>
                      </a:r>
                      <a:r>
                        <a:rPr kumimoji="0" lang="en-US" sz="1000" b="0" i="0" u="none" strike="noStrike" kern="1200" cap="none" spc="0" normalizeH="0" baseline="0" noProof="0">
                          <a:ln>
                            <a:noFill/>
                          </a:ln>
                          <a:solidFill>
                            <a:prstClr val="black"/>
                          </a:solidFill>
                          <a:effectLst/>
                          <a:uLnTx/>
                          <a:uFillTx/>
                          <a:latin typeface="+mn-lt"/>
                          <a:ea typeface="+mn-ea"/>
                          <a:cs typeface="+mn-cs"/>
                        </a:rPr>
                        <a:t>
 Jumping onto a 4K resolution video meeting with your client that shows a crystal clear video of your face pores? Well, we’ve a win-win solution for you.⁠
⁠
Introducing Desquacrem Forte Microderm that deeply cleanses your pores at the same time exfoliates your skin with salicylic acid and micro-grains of rice.⁠
⁠
Suitable for clogged normal-combination skin to oily skin, thickened skin, hyper-pigmented, aging and sun-damaged skin types.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https://www.instagram.com/p/B-8ZiUSgqrt/media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06/11/2020 08:11:52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63884347"/>
                  </a:ext>
                </a:extLst>
              </a:tr>
            </a:tbl>
          </a:graphicData>
        </a:graphic>
      </p:graphicFrame>
      <p:sp>
        <p:nvSpPr>
          <p:cNvPr id="4" name="Text Placeholder 3">
            <a:extLst>
              <a:ext uri="{FF2B5EF4-FFF2-40B4-BE49-F238E27FC236}">
                <a16:creationId xmlns:a16="http://schemas.microsoft.com/office/drawing/2014/main" id="{06DE1D44-1737-4420-90F4-AA1AB5EF557C}"/>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8107058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E9E210-2535-4808-9674-38B95D0222AF}"/>
              </a:ext>
            </a:extLst>
          </p:cNvPr>
          <p:cNvSpPr>
            <a:spLocks noGrp="1"/>
          </p:cNvSpPr>
          <p:nvPr>
            <p:ph type="title"/>
          </p:nvPr>
        </p:nvSpPr>
        <p:spPr/>
        <p:txBody>
          <a:bodyPr/>
          <a:lstStyle/>
          <a:p>
            <a:r>
              <a:rPr lang="en-US"/>
              <a:t>Instagram Posts Table | sothysmalaysia - 8 of 13</a:t>
            </a:r>
          </a:p>
        </p:txBody>
      </p:sp>
      <p:graphicFrame>
        <p:nvGraphicFramePr>
          <p:cNvPr id="5" name="Table Placeholder 4">
            <a:extLst>
              <a:ext uri="{FF2B5EF4-FFF2-40B4-BE49-F238E27FC236}">
                <a16:creationId xmlns:a16="http://schemas.microsoft.com/office/drawing/2014/main" id="{A890DA21-9BEB-4F12-A0D3-938E1EF0DAD1}"/>
              </a:ext>
            </a:extLst>
          </p:cNvPr>
          <p:cNvGraphicFramePr>
            <a:graphicFrameLocks noGrp="1"/>
          </p:cNvGraphicFramePr>
          <p:nvPr>
            <p:ph type="tbl" sz="quarter" idx="13"/>
            <p:extLst>
              <p:ext uri="{D42A27DB-BD31-4B8C-83A1-F6EECF244321}">
                <p14:modId xmlns:p14="http://schemas.microsoft.com/office/powerpoint/2010/main" val="3918969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5453953"/>
                    </a:ext>
                  </a:extLst>
                </a:gridCol>
                <a:gridCol w="1810512">
                  <a:extLst>
                    <a:ext uri="{9D8B030D-6E8A-4147-A177-3AD203B41FA5}">
                      <a16:colId xmlns:a16="http://schemas.microsoft.com/office/drawing/2014/main" val="56310214"/>
                    </a:ext>
                  </a:extLst>
                </a:gridCol>
                <a:gridCol w="822960">
                  <a:extLst>
                    <a:ext uri="{9D8B030D-6E8A-4147-A177-3AD203B41FA5}">
                      <a16:colId xmlns:a16="http://schemas.microsoft.com/office/drawing/2014/main" val="1229997984"/>
                    </a:ext>
                  </a:extLst>
                </a:gridCol>
                <a:gridCol w="822960">
                  <a:extLst>
                    <a:ext uri="{9D8B030D-6E8A-4147-A177-3AD203B41FA5}">
                      <a16:colId xmlns:a16="http://schemas.microsoft.com/office/drawing/2014/main" val="4076415131"/>
                    </a:ext>
                  </a:extLst>
                </a:gridCol>
                <a:gridCol w="822960">
                  <a:extLst>
                    <a:ext uri="{9D8B030D-6E8A-4147-A177-3AD203B41FA5}">
                      <a16:colId xmlns:a16="http://schemas.microsoft.com/office/drawing/2014/main" val="77456452"/>
                    </a:ext>
                  </a:extLst>
                </a:gridCol>
                <a:gridCol w="822960">
                  <a:extLst>
                    <a:ext uri="{9D8B030D-6E8A-4147-A177-3AD203B41FA5}">
                      <a16:colId xmlns:a16="http://schemas.microsoft.com/office/drawing/2014/main" val="1509109279"/>
                    </a:ext>
                  </a:extLst>
                </a:gridCol>
                <a:gridCol w="822960">
                  <a:extLst>
                    <a:ext uri="{9D8B030D-6E8A-4147-A177-3AD203B41FA5}">
                      <a16:colId xmlns:a16="http://schemas.microsoft.com/office/drawing/2014/main" val="3260571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5570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- 2020-04-04 10:02:15</a:t>
                      </a:r>
                      <a:r>
                        <a:rPr kumimoji="0" lang="en-US" sz="1000" b="0" i="0" u="none" strike="noStrike" kern="1200" cap="none" spc="0" normalizeH="0" baseline="0" noProof="0">
                          <a:ln>
                            <a:noFill/>
                          </a:ln>
                          <a:solidFill>
                            <a:prstClr val="black"/>
                          </a:solidFill>
                          <a:effectLst/>
                          <a:uLnTx/>
                          <a:uFillTx/>
                          <a:latin typeface="+mn-lt"/>
                          <a:ea typeface="+mn-ea"/>
                          <a:cs typeface="+mn-cs"/>
                        </a:rPr>
                        <a:t>
 The only perfect shape mask in the world that makes every lady’s dream come true. ⁠
⁠
From brightening to rejuvenating effects, 3 plant extracts are all you need for a perfect V-line shape. ⁠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https://www.instagram.com/p/B-ipy5tgupa/media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06/10/2020 14:11:48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44937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- 2020-04-04 10:01:18</a:t>
                      </a:r>
                      <a:r>
                        <a:rPr kumimoji="0" lang="en-US" sz="1000" b="0" i="0" u="none" strike="noStrike" kern="1200" cap="none" spc="0" normalizeH="0" baseline="0" noProof="0">
                          <a:ln>
                            <a:noFill/>
                          </a:ln>
                          <a:solidFill>
                            <a:prstClr val="black"/>
                          </a:solidFill>
                          <a:effectLst/>
                          <a:uLnTx/>
                          <a:uFillTx/>
                          <a:latin typeface="+mn-lt"/>
                          <a:ea typeface="+mn-ea"/>
                          <a:cs typeface="+mn-cs"/>
                        </a:rPr>
                        <a:t>
 The only Perfect Shape Mask in the world that makes every lady’s dream come true. ⁠
⁠
From brightening to rejuvenating effects, 3 plant extracts are all you need for a perfect V-line shape. ⁠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https://www.instagram.com/p/B-iprxlok4K/media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73454281"/>
                  </a:ext>
                </a:extLst>
              </a:tr>
            </a:tbl>
          </a:graphicData>
        </a:graphic>
      </p:graphicFrame>
      <p:sp>
        <p:nvSpPr>
          <p:cNvPr id="4" name="Text Placeholder 3">
            <a:extLst>
              <a:ext uri="{FF2B5EF4-FFF2-40B4-BE49-F238E27FC236}">
                <a16:creationId xmlns:a16="http://schemas.microsoft.com/office/drawing/2014/main" id="{EF05A6CF-ADBA-43F8-A8FA-B7A19963186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3298912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3D56A1-6959-4EAE-BDB1-6D59BC50F2D4}"/>
              </a:ext>
            </a:extLst>
          </p:cNvPr>
          <p:cNvSpPr>
            <a:spLocks noGrp="1"/>
          </p:cNvSpPr>
          <p:nvPr>
            <p:ph type="title"/>
          </p:nvPr>
        </p:nvSpPr>
        <p:spPr/>
        <p:txBody>
          <a:bodyPr/>
          <a:lstStyle/>
          <a:p>
            <a:r>
              <a:rPr lang="en-US"/>
              <a:t>Instagram Posts Table | sothysmalaysia - 9 of 13</a:t>
            </a:r>
          </a:p>
        </p:txBody>
      </p:sp>
      <p:graphicFrame>
        <p:nvGraphicFramePr>
          <p:cNvPr id="5" name="Table Placeholder 4">
            <a:extLst>
              <a:ext uri="{FF2B5EF4-FFF2-40B4-BE49-F238E27FC236}">
                <a16:creationId xmlns:a16="http://schemas.microsoft.com/office/drawing/2014/main" id="{A234A284-A6DA-49F3-A6AF-F870C202D713}"/>
              </a:ext>
            </a:extLst>
          </p:cNvPr>
          <p:cNvGraphicFramePr>
            <a:graphicFrameLocks noGrp="1"/>
          </p:cNvGraphicFramePr>
          <p:nvPr>
            <p:ph type="tbl" sz="quarter" idx="13"/>
            <p:extLst>
              <p:ext uri="{D42A27DB-BD31-4B8C-83A1-F6EECF244321}">
                <p14:modId xmlns:p14="http://schemas.microsoft.com/office/powerpoint/2010/main" val="35614613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253820097"/>
                    </a:ext>
                  </a:extLst>
                </a:gridCol>
                <a:gridCol w="1810512">
                  <a:extLst>
                    <a:ext uri="{9D8B030D-6E8A-4147-A177-3AD203B41FA5}">
                      <a16:colId xmlns:a16="http://schemas.microsoft.com/office/drawing/2014/main" val="3079111841"/>
                    </a:ext>
                  </a:extLst>
                </a:gridCol>
                <a:gridCol w="822960">
                  <a:extLst>
                    <a:ext uri="{9D8B030D-6E8A-4147-A177-3AD203B41FA5}">
                      <a16:colId xmlns:a16="http://schemas.microsoft.com/office/drawing/2014/main" val="1805106453"/>
                    </a:ext>
                  </a:extLst>
                </a:gridCol>
                <a:gridCol w="822960">
                  <a:extLst>
                    <a:ext uri="{9D8B030D-6E8A-4147-A177-3AD203B41FA5}">
                      <a16:colId xmlns:a16="http://schemas.microsoft.com/office/drawing/2014/main" val="3380784060"/>
                    </a:ext>
                  </a:extLst>
                </a:gridCol>
                <a:gridCol w="822960">
                  <a:extLst>
                    <a:ext uri="{9D8B030D-6E8A-4147-A177-3AD203B41FA5}">
                      <a16:colId xmlns:a16="http://schemas.microsoft.com/office/drawing/2014/main" val="4270227581"/>
                    </a:ext>
                  </a:extLst>
                </a:gridCol>
                <a:gridCol w="822960">
                  <a:extLst>
                    <a:ext uri="{9D8B030D-6E8A-4147-A177-3AD203B41FA5}">
                      <a16:colId xmlns:a16="http://schemas.microsoft.com/office/drawing/2014/main" val="1543317082"/>
                    </a:ext>
                  </a:extLst>
                </a:gridCol>
                <a:gridCol w="822960">
                  <a:extLst>
                    <a:ext uri="{9D8B030D-6E8A-4147-A177-3AD203B41FA5}">
                      <a16:colId xmlns:a16="http://schemas.microsoft.com/office/drawing/2014/main" val="20570763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51933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- 2020-04-04 10:00:21</a:t>
                      </a:r>
                      <a:r>
                        <a:rPr kumimoji="0" lang="en-US" sz="1000" b="0" i="0" u="none" strike="noStrike" kern="1200" cap="none" spc="0" normalizeH="0" baseline="0" noProof="0">
                          <a:ln>
                            <a:noFill/>
                          </a:ln>
                          <a:solidFill>
                            <a:prstClr val="black"/>
                          </a:solidFill>
                          <a:effectLst/>
                          <a:uLnTx/>
                          <a:uFillTx/>
                          <a:latin typeface="+mn-lt"/>
                          <a:ea typeface="+mn-ea"/>
                          <a:cs typeface="+mn-cs"/>
                        </a:rPr>
                        <a:t>
 The only perfect shape mask in the world that makes every lady’s dream come true. ⁠
⁠
From brightening to rejuvenating effects, 3 plant extracts are all you need for a perfect V-line shape. ⁠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https://www.instagram.com/p/B-iplGxFHyr/media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06/09/2020 08:10:55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6709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- 2020-04-03 15:38:01</a:t>
                      </a:r>
                      <a:r>
                        <a:rPr kumimoji="0" lang="en-US" sz="1000" b="0" i="0" u="none" strike="noStrike" kern="1200" cap="none" spc="0" normalizeH="0" baseline="0" noProof="0">
                          <a:ln>
                            <a:noFill/>
                          </a:ln>
                          <a:solidFill>
                            <a:prstClr val="black"/>
                          </a:solidFill>
                          <a:effectLst/>
                          <a:uLnTx/>
                          <a:uFillTx/>
                          <a:latin typeface="+mn-lt"/>
                          <a:ea typeface="+mn-ea"/>
                          <a:cs typeface="+mn-cs"/>
                        </a:rPr>
                        <a:t>
 Binge eating snacks at home during this movement control period which causes your face to bloat? 
Here’s a short tutorial video that shows you few simple steps on applying the Perfect Shape Youth Serum at home. 
The Perfect Shape Youth Serum will instantly reshape, redefine, protect the face contours and smoothens the décolletté so the V-line is visible once more.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https://www.instagram.com/p/B-grafpprre/media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81368878"/>
                  </a:ext>
                </a:extLst>
              </a:tr>
            </a:tbl>
          </a:graphicData>
        </a:graphic>
      </p:graphicFrame>
      <p:sp>
        <p:nvSpPr>
          <p:cNvPr id="4" name="Text Placeholder 3">
            <a:extLst>
              <a:ext uri="{FF2B5EF4-FFF2-40B4-BE49-F238E27FC236}">
                <a16:creationId xmlns:a16="http://schemas.microsoft.com/office/drawing/2014/main" id="{90520479-A10F-46EE-A235-32375E956512}"/>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900590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31D386-BD63-4A99-A59A-BDFE754FA08A}"/>
              </a:ext>
            </a:extLst>
          </p:cNvPr>
          <p:cNvSpPr>
            <a:spLocks noGrp="1"/>
          </p:cNvSpPr>
          <p:nvPr>
            <p:ph type="title"/>
          </p:nvPr>
        </p:nvSpPr>
        <p:spPr/>
        <p:txBody>
          <a:bodyPr/>
          <a:lstStyle/>
          <a:p>
            <a:r>
              <a:rPr lang="en-US"/>
              <a:t>Instagram Posts Table | sothysmalaysia - 10 of 13</a:t>
            </a:r>
          </a:p>
        </p:txBody>
      </p:sp>
      <p:graphicFrame>
        <p:nvGraphicFramePr>
          <p:cNvPr id="5" name="Table Placeholder 4">
            <a:extLst>
              <a:ext uri="{FF2B5EF4-FFF2-40B4-BE49-F238E27FC236}">
                <a16:creationId xmlns:a16="http://schemas.microsoft.com/office/drawing/2014/main" id="{54EEEAFC-E319-49AE-961F-E8FD2E58DBE4}"/>
              </a:ext>
            </a:extLst>
          </p:cNvPr>
          <p:cNvGraphicFramePr>
            <a:graphicFrameLocks noGrp="1"/>
          </p:cNvGraphicFramePr>
          <p:nvPr>
            <p:ph type="tbl" sz="quarter" idx="13"/>
            <p:extLst>
              <p:ext uri="{D42A27DB-BD31-4B8C-83A1-F6EECF244321}">
                <p14:modId xmlns:p14="http://schemas.microsoft.com/office/powerpoint/2010/main" val="24476540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610759329"/>
                    </a:ext>
                  </a:extLst>
                </a:gridCol>
                <a:gridCol w="1810512">
                  <a:extLst>
                    <a:ext uri="{9D8B030D-6E8A-4147-A177-3AD203B41FA5}">
                      <a16:colId xmlns:a16="http://schemas.microsoft.com/office/drawing/2014/main" val="793480254"/>
                    </a:ext>
                  </a:extLst>
                </a:gridCol>
                <a:gridCol w="822960">
                  <a:extLst>
                    <a:ext uri="{9D8B030D-6E8A-4147-A177-3AD203B41FA5}">
                      <a16:colId xmlns:a16="http://schemas.microsoft.com/office/drawing/2014/main" val="2183159711"/>
                    </a:ext>
                  </a:extLst>
                </a:gridCol>
                <a:gridCol w="822960">
                  <a:extLst>
                    <a:ext uri="{9D8B030D-6E8A-4147-A177-3AD203B41FA5}">
                      <a16:colId xmlns:a16="http://schemas.microsoft.com/office/drawing/2014/main" val="751069177"/>
                    </a:ext>
                  </a:extLst>
                </a:gridCol>
                <a:gridCol w="822960">
                  <a:extLst>
                    <a:ext uri="{9D8B030D-6E8A-4147-A177-3AD203B41FA5}">
                      <a16:colId xmlns:a16="http://schemas.microsoft.com/office/drawing/2014/main" val="4232790238"/>
                    </a:ext>
                  </a:extLst>
                </a:gridCol>
                <a:gridCol w="822960">
                  <a:extLst>
                    <a:ext uri="{9D8B030D-6E8A-4147-A177-3AD203B41FA5}">
                      <a16:colId xmlns:a16="http://schemas.microsoft.com/office/drawing/2014/main" val="3717844711"/>
                    </a:ext>
                  </a:extLst>
                </a:gridCol>
                <a:gridCol w="822960">
                  <a:extLst>
                    <a:ext uri="{9D8B030D-6E8A-4147-A177-3AD203B41FA5}">
                      <a16:colId xmlns:a16="http://schemas.microsoft.com/office/drawing/2014/main" val="2337250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440842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- 2020-04-03 15:36:07</a:t>
                      </a:r>
                      <a:r>
                        <a:rPr kumimoji="0" lang="en-US" sz="1000" b="0" i="0" u="none" strike="noStrike" kern="1200" cap="none" spc="0" normalizeH="0" baseline="0" noProof="0">
                          <a:ln>
                            <a:noFill/>
                          </a:ln>
                          <a:solidFill>
                            <a:prstClr val="black"/>
                          </a:solidFill>
                          <a:effectLst/>
                          <a:uLnTx/>
                          <a:uFillTx/>
                          <a:latin typeface="+mn-lt"/>
                          <a:ea typeface="+mn-ea"/>
                          <a:cs typeface="+mn-cs"/>
                        </a:rPr>
                        <a:t>
 Accentuate your V-line of your face in less than 30 minutes with the Perfect Shape Stretch Mask. 
Watch this tutorial video on how to apply Perfect Shape Stretch Mark at home for the next 2 weeks. Who knows you might be a mini celebrity at work when you return to your office?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https://www.instagram.com/p/B-grOpcJJk9/media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7321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- 2020-04-03 15:32:40</a:t>
                      </a:r>
                      <a:r>
                        <a:rPr kumimoji="0" lang="en-US" sz="1000" b="0" i="0" u="none" strike="noStrike" kern="1200" cap="none" spc="0" normalizeH="0" baseline="0" noProof="0">
                          <a:ln>
                            <a:noFill/>
                          </a:ln>
                          <a:solidFill>
                            <a:prstClr val="black"/>
                          </a:solidFill>
                          <a:effectLst/>
                          <a:uLnTx/>
                          <a:uFillTx/>
                          <a:latin typeface="+mn-lt"/>
                          <a:ea typeface="+mn-ea"/>
                          <a:cs typeface="+mn-cs"/>
                        </a:rPr>
                        <a:t>
 Accentuate your V-line of your face in less than 30 minutes with the Perfect Shape Stretch Mask. 
Watch this tutorial video on how to apply Perfect Shape Stretch Mark at home for the next 2 weeks. Who knows you might be a mini celebrity at work when you return to your office?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https://www.instagram.com/p/B-gqzwxJFp8/media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14:12:43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293240740"/>
                  </a:ext>
                </a:extLst>
              </a:tr>
            </a:tbl>
          </a:graphicData>
        </a:graphic>
      </p:graphicFrame>
      <p:sp>
        <p:nvSpPr>
          <p:cNvPr id="4" name="Text Placeholder 3">
            <a:extLst>
              <a:ext uri="{FF2B5EF4-FFF2-40B4-BE49-F238E27FC236}">
                <a16:creationId xmlns:a16="http://schemas.microsoft.com/office/drawing/2014/main" id="{0A96B559-564E-4101-A0A4-C6BEA409048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78897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8950D-280D-4DB9-9149-4B3A572168AE}"/>
              </a:ext>
            </a:extLst>
          </p:cNvPr>
          <p:cNvSpPr>
            <a:spLocks noGrp="1"/>
          </p:cNvSpPr>
          <p:nvPr>
            <p:ph type="title"/>
          </p:nvPr>
        </p:nvSpPr>
        <p:spPr/>
        <p:txBody>
          <a:bodyPr/>
          <a:lstStyle/>
          <a:p>
            <a:r>
              <a:rPr lang="en-US"/>
              <a:t>Instagram Posts Table | sothysmalaysia - 11 of 13</a:t>
            </a:r>
          </a:p>
        </p:txBody>
      </p:sp>
      <p:graphicFrame>
        <p:nvGraphicFramePr>
          <p:cNvPr id="5" name="Table Placeholder 4">
            <a:extLst>
              <a:ext uri="{FF2B5EF4-FFF2-40B4-BE49-F238E27FC236}">
                <a16:creationId xmlns:a16="http://schemas.microsoft.com/office/drawing/2014/main" id="{5A675B5D-6AD9-4495-86D2-6A7E9960A0D4}"/>
              </a:ext>
            </a:extLst>
          </p:cNvPr>
          <p:cNvGraphicFramePr>
            <a:graphicFrameLocks noGrp="1"/>
          </p:cNvGraphicFramePr>
          <p:nvPr>
            <p:ph type="tbl" sz="quarter" idx="13"/>
            <p:extLst>
              <p:ext uri="{D42A27DB-BD31-4B8C-83A1-F6EECF244321}">
                <p14:modId xmlns:p14="http://schemas.microsoft.com/office/powerpoint/2010/main" val="35920909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30286939"/>
                    </a:ext>
                  </a:extLst>
                </a:gridCol>
                <a:gridCol w="1810512">
                  <a:extLst>
                    <a:ext uri="{9D8B030D-6E8A-4147-A177-3AD203B41FA5}">
                      <a16:colId xmlns:a16="http://schemas.microsoft.com/office/drawing/2014/main" val="1948176723"/>
                    </a:ext>
                  </a:extLst>
                </a:gridCol>
                <a:gridCol w="822960">
                  <a:extLst>
                    <a:ext uri="{9D8B030D-6E8A-4147-A177-3AD203B41FA5}">
                      <a16:colId xmlns:a16="http://schemas.microsoft.com/office/drawing/2014/main" val="208725682"/>
                    </a:ext>
                  </a:extLst>
                </a:gridCol>
                <a:gridCol w="822960">
                  <a:extLst>
                    <a:ext uri="{9D8B030D-6E8A-4147-A177-3AD203B41FA5}">
                      <a16:colId xmlns:a16="http://schemas.microsoft.com/office/drawing/2014/main" val="3555050342"/>
                    </a:ext>
                  </a:extLst>
                </a:gridCol>
                <a:gridCol w="822960">
                  <a:extLst>
                    <a:ext uri="{9D8B030D-6E8A-4147-A177-3AD203B41FA5}">
                      <a16:colId xmlns:a16="http://schemas.microsoft.com/office/drawing/2014/main" val="1074451583"/>
                    </a:ext>
                  </a:extLst>
                </a:gridCol>
                <a:gridCol w="822960">
                  <a:extLst>
                    <a:ext uri="{9D8B030D-6E8A-4147-A177-3AD203B41FA5}">
                      <a16:colId xmlns:a16="http://schemas.microsoft.com/office/drawing/2014/main" val="2704702500"/>
                    </a:ext>
                  </a:extLst>
                </a:gridCol>
                <a:gridCol w="822960">
                  <a:extLst>
                    <a:ext uri="{9D8B030D-6E8A-4147-A177-3AD203B41FA5}">
                      <a16:colId xmlns:a16="http://schemas.microsoft.com/office/drawing/2014/main" val="11415917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8427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- 2020-04-02 18:11:30</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dermo-aesthetic techniques of ultrasound and lifting threads, redefine the perfect V-line shape of your face, neck and decollete with Perfect V Mask and Perfect Shape Serum. Feel the difference with a firmer, younger and sculpted look. ⁠
⁠
Available online now: ⁠
https://sothys.com.my/catalogsearch/result/?q=perfect+shape⁠
⁠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https://www.instagram.com/p/B-eYMztgGyv/media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08:11:32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52235483"/>
                  </a:ext>
                </a:extLst>
              </a:tr>
            </a:tbl>
          </a:graphicData>
        </a:graphic>
      </p:graphicFrame>
      <p:sp>
        <p:nvSpPr>
          <p:cNvPr id="4" name="Text Placeholder 3">
            <a:extLst>
              <a:ext uri="{FF2B5EF4-FFF2-40B4-BE49-F238E27FC236}">
                <a16:creationId xmlns:a16="http://schemas.microsoft.com/office/drawing/2014/main" id="{6833C391-828F-4016-A20A-70A76921DE33}"/>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17216508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4FE3B-A858-4AAC-8DD0-08C035801D83}"/>
              </a:ext>
            </a:extLst>
          </p:cNvPr>
          <p:cNvSpPr>
            <a:spLocks noGrp="1"/>
          </p:cNvSpPr>
          <p:nvPr>
            <p:ph type="title"/>
          </p:nvPr>
        </p:nvSpPr>
        <p:spPr/>
        <p:txBody>
          <a:bodyPr/>
          <a:lstStyle/>
          <a:p>
            <a:r>
              <a:rPr lang="en-US"/>
              <a:t>Instagram Posts Table | sothysmalaysia - 12 of 13</a:t>
            </a:r>
          </a:p>
        </p:txBody>
      </p:sp>
      <p:graphicFrame>
        <p:nvGraphicFramePr>
          <p:cNvPr id="5" name="Table Placeholder 4">
            <a:extLst>
              <a:ext uri="{FF2B5EF4-FFF2-40B4-BE49-F238E27FC236}">
                <a16:creationId xmlns:a16="http://schemas.microsoft.com/office/drawing/2014/main" id="{FDEA3DAC-7E5A-4921-8EC2-83C3B62E80AD}"/>
              </a:ext>
            </a:extLst>
          </p:cNvPr>
          <p:cNvGraphicFramePr>
            <a:graphicFrameLocks noGrp="1"/>
          </p:cNvGraphicFramePr>
          <p:nvPr>
            <p:ph type="tbl" sz="quarter" idx="13"/>
            <p:extLst>
              <p:ext uri="{D42A27DB-BD31-4B8C-83A1-F6EECF244321}">
                <p14:modId xmlns:p14="http://schemas.microsoft.com/office/powerpoint/2010/main" val="3696150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240529981"/>
                    </a:ext>
                  </a:extLst>
                </a:gridCol>
                <a:gridCol w="1810512">
                  <a:extLst>
                    <a:ext uri="{9D8B030D-6E8A-4147-A177-3AD203B41FA5}">
                      <a16:colId xmlns:a16="http://schemas.microsoft.com/office/drawing/2014/main" val="2641212269"/>
                    </a:ext>
                  </a:extLst>
                </a:gridCol>
                <a:gridCol w="822960">
                  <a:extLst>
                    <a:ext uri="{9D8B030D-6E8A-4147-A177-3AD203B41FA5}">
                      <a16:colId xmlns:a16="http://schemas.microsoft.com/office/drawing/2014/main" val="4197062294"/>
                    </a:ext>
                  </a:extLst>
                </a:gridCol>
                <a:gridCol w="822960">
                  <a:extLst>
                    <a:ext uri="{9D8B030D-6E8A-4147-A177-3AD203B41FA5}">
                      <a16:colId xmlns:a16="http://schemas.microsoft.com/office/drawing/2014/main" val="3562000178"/>
                    </a:ext>
                  </a:extLst>
                </a:gridCol>
                <a:gridCol w="822960">
                  <a:extLst>
                    <a:ext uri="{9D8B030D-6E8A-4147-A177-3AD203B41FA5}">
                      <a16:colId xmlns:a16="http://schemas.microsoft.com/office/drawing/2014/main" val="2446721382"/>
                    </a:ext>
                  </a:extLst>
                </a:gridCol>
                <a:gridCol w="822960">
                  <a:extLst>
                    <a:ext uri="{9D8B030D-6E8A-4147-A177-3AD203B41FA5}">
                      <a16:colId xmlns:a16="http://schemas.microsoft.com/office/drawing/2014/main" val="1174870815"/>
                    </a:ext>
                  </a:extLst>
                </a:gridCol>
                <a:gridCol w="822960">
                  <a:extLst>
                    <a:ext uri="{9D8B030D-6E8A-4147-A177-3AD203B41FA5}">
                      <a16:colId xmlns:a16="http://schemas.microsoft.com/office/drawing/2014/main" val="14313851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36039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- 2020-04-02 15:47:18</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dermo-aesthetic techniques of ultrasound and lifting threads, redefine the perfect V-line shape of your face, neck and decollete with Perfect V Mask and Perfect Shape Serum. Feel the difference with a firmer, younger and sculpted look. ⁠
⁠
Available online now: ⁠
https://sothys.com.my/catalogsearch/result/?q=perfect+shape⁠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https://www.instagram.com/p/B-eHsBin6kR/media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06/08/2020 08:11:32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1064348"/>
                  </a:ext>
                </a:extLst>
              </a:tr>
            </a:tbl>
          </a:graphicData>
        </a:graphic>
      </p:graphicFrame>
      <p:sp>
        <p:nvSpPr>
          <p:cNvPr id="4" name="Text Placeholder 3">
            <a:extLst>
              <a:ext uri="{FF2B5EF4-FFF2-40B4-BE49-F238E27FC236}">
                <a16:creationId xmlns:a16="http://schemas.microsoft.com/office/drawing/2014/main" id="{E378C4B4-3DFF-4165-81E4-E274AE2EB2F5}"/>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37961204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1120B-EF37-437C-8D2C-0CB0D76872DC}"/>
              </a:ext>
            </a:extLst>
          </p:cNvPr>
          <p:cNvSpPr>
            <a:spLocks noGrp="1"/>
          </p:cNvSpPr>
          <p:nvPr>
            <p:ph type="title"/>
          </p:nvPr>
        </p:nvSpPr>
        <p:spPr/>
        <p:txBody>
          <a:bodyPr/>
          <a:lstStyle/>
          <a:p>
            <a:r>
              <a:rPr lang="en-US"/>
              <a:t>Instagram Posts Table | sothysmalaysia - 13 of 13</a:t>
            </a:r>
          </a:p>
        </p:txBody>
      </p:sp>
      <p:graphicFrame>
        <p:nvGraphicFramePr>
          <p:cNvPr id="5" name="Table Placeholder 4">
            <a:extLst>
              <a:ext uri="{FF2B5EF4-FFF2-40B4-BE49-F238E27FC236}">
                <a16:creationId xmlns:a16="http://schemas.microsoft.com/office/drawing/2014/main" id="{7440C88E-BBD1-43B5-9DB3-371BEEE0A62E}"/>
              </a:ext>
            </a:extLst>
          </p:cNvPr>
          <p:cNvGraphicFramePr>
            <a:graphicFrameLocks noGrp="1"/>
          </p:cNvGraphicFramePr>
          <p:nvPr>
            <p:ph type="tbl" sz="quarter" idx="13"/>
            <p:extLst>
              <p:ext uri="{D42A27DB-BD31-4B8C-83A1-F6EECF244321}">
                <p14:modId xmlns:p14="http://schemas.microsoft.com/office/powerpoint/2010/main" val="25732244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135181296"/>
                    </a:ext>
                  </a:extLst>
                </a:gridCol>
                <a:gridCol w="1810512">
                  <a:extLst>
                    <a:ext uri="{9D8B030D-6E8A-4147-A177-3AD203B41FA5}">
                      <a16:colId xmlns:a16="http://schemas.microsoft.com/office/drawing/2014/main" val="3189048541"/>
                    </a:ext>
                  </a:extLst>
                </a:gridCol>
                <a:gridCol w="822960">
                  <a:extLst>
                    <a:ext uri="{9D8B030D-6E8A-4147-A177-3AD203B41FA5}">
                      <a16:colId xmlns:a16="http://schemas.microsoft.com/office/drawing/2014/main" val="222523705"/>
                    </a:ext>
                  </a:extLst>
                </a:gridCol>
                <a:gridCol w="822960">
                  <a:extLst>
                    <a:ext uri="{9D8B030D-6E8A-4147-A177-3AD203B41FA5}">
                      <a16:colId xmlns:a16="http://schemas.microsoft.com/office/drawing/2014/main" val="1804143094"/>
                    </a:ext>
                  </a:extLst>
                </a:gridCol>
                <a:gridCol w="822960">
                  <a:extLst>
                    <a:ext uri="{9D8B030D-6E8A-4147-A177-3AD203B41FA5}">
                      <a16:colId xmlns:a16="http://schemas.microsoft.com/office/drawing/2014/main" val="478615793"/>
                    </a:ext>
                  </a:extLst>
                </a:gridCol>
                <a:gridCol w="822960">
                  <a:extLst>
                    <a:ext uri="{9D8B030D-6E8A-4147-A177-3AD203B41FA5}">
                      <a16:colId xmlns:a16="http://schemas.microsoft.com/office/drawing/2014/main" val="2692662861"/>
                    </a:ext>
                  </a:extLst>
                </a:gridCol>
                <a:gridCol w="822960">
                  <a:extLst>
                    <a:ext uri="{9D8B030D-6E8A-4147-A177-3AD203B41FA5}">
                      <a16:colId xmlns:a16="http://schemas.microsoft.com/office/drawing/2014/main" val="7462721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45031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sothysmalaysia - 2020-04-02 15:46:15</a:t>
                      </a:r>
                      <a:r>
                        <a:rPr kumimoji="0" lang="en-US" sz="1000" b="0" i="0" u="none" strike="noStrike" kern="1200" cap="none" spc="0" normalizeH="0" baseline="0" noProof="0">
                          <a:ln>
                            <a:noFill/>
                          </a:ln>
                          <a:solidFill>
                            <a:prstClr val="black"/>
                          </a:solidFill>
                          <a:effectLst/>
                          <a:uLnTx/>
                          <a:uFillTx/>
                          <a:latin typeface="+mn-lt"/>
                          <a:ea typeface="+mn-ea"/>
                          <a:cs typeface="+mn-cs"/>
                        </a:rPr>
                        <a:t>
 Inspired by the dermo-aesthetic techniques of ultrasound and lifting threads, redefine the perfect V-line shape of your face, neck and decollete with Perfect V Mask and Perfect Shape Serum. Feel the difference with a firmer, younger and sculpted look. ⁠
⁠
Available online now: ⁠
https://sothys.com.my/catalogsearch/result/?q=perfect+shape⁠
#sothysmalaysia #StayAtHome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https://www.instagram.com/p/B-eHkiHAoOY/media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06/05/2020 08:12:06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49976010"/>
                  </a:ext>
                </a:extLst>
              </a:tr>
            </a:tbl>
          </a:graphicData>
        </a:graphic>
      </p:graphicFrame>
      <p:sp>
        <p:nvSpPr>
          <p:cNvPr id="4" name="Text Placeholder 3">
            <a:extLst>
              <a:ext uri="{FF2B5EF4-FFF2-40B4-BE49-F238E27FC236}">
                <a16:creationId xmlns:a16="http://schemas.microsoft.com/office/drawing/2014/main" id="{6DA4B935-B334-43F5-87B0-BEBA7BA5EDBB}"/>
              </a:ext>
            </a:extLst>
          </p:cNvPr>
          <p:cNvSpPr>
            <a:spLocks noGrp="1"/>
          </p:cNvSpPr>
          <p:nvPr>
            <p:ph type="body" sz="quarter" idx="14"/>
          </p:nvPr>
        </p:nvSpPr>
        <p:spPr/>
        <p:txBody>
          <a:bodyPr/>
          <a:lstStyle/>
          <a:p>
            <a:r>
              <a:rPr lang="en-US"/>
              <a:t>04/01/2020 - 04/30/2020</a:t>
            </a:r>
          </a:p>
        </p:txBody>
      </p:sp>
    </p:spTree>
    <p:extLst>
      <p:ext uri="{BB962C8B-B14F-4D97-AF65-F5344CB8AC3E}">
        <p14:creationId xmlns:p14="http://schemas.microsoft.com/office/powerpoint/2010/main" val="23758063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8F25A-7D1D-4273-99C4-ABFFE1DA84EF}"/>
              </a:ext>
            </a:extLst>
          </p:cNvPr>
          <p:cNvSpPr>
            <a:spLocks noGrp="1"/>
          </p:cNvSpPr>
          <p:nvPr>
            <p:ph type="title"/>
          </p:nvPr>
        </p:nvSpPr>
        <p:spPr/>
        <p:txBody>
          <a:bodyPr/>
          <a:lstStyle/>
          <a:p>
            <a:r>
              <a:rPr lang="en-US"/>
              <a:t>Instagram Interaction Rate | sothysmalaysia</a:t>
            </a:r>
          </a:p>
        </p:txBody>
      </p:sp>
      <p:graphicFrame>
        <p:nvGraphicFramePr>
          <p:cNvPr id="6" name="Chart Placeholder 5">
            <a:extLst>
              <a:ext uri="{FF2B5EF4-FFF2-40B4-BE49-F238E27FC236}">
                <a16:creationId xmlns:a16="http://schemas.microsoft.com/office/drawing/2014/main" id="{62BFDEE9-B8D2-4B67-AAB1-AE44943B0FFA}"/>
              </a:ext>
            </a:extLst>
          </p:cNvPr>
          <p:cNvGraphicFramePr>
            <a:graphicFrameLocks noGrp="1"/>
          </p:cNvGraphicFramePr>
          <p:nvPr>
            <p:ph type="chart" sz="quarter" idx="13"/>
            <p:extLst>
              <p:ext uri="{D42A27DB-BD31-4B8C-83A1-F6EECF244321}">
                <p14:modId xmlns:p14="http://schemas.microsoft.com/office/powerpoint/2010/main" val="24617456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AB7856-0B49-4212-8F5E-EA5527021450}"/>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5F6AB68C-3AA3-4AB4-B089-7B637C5786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0927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C13EC-2C69-432D-83BD-BE5460DB2A6C}"/>
              </a:ext>
            </a:extLst>
          </p:cNvPr>
          <p:cNvSpPr>
            <a:spLocks noGrp="1"/>
          </p:cNvSpPr>
          <p:nvPr>
            <p:ph type="title"/>
          </p:nvPr>
        </p:nvSpPr>
        <p:spPr/>
        <p:txBody>
          <a:bodyPr/>
          <a:lstStyle/>
          <a:p>
            <a:r>
              <a:rPr lang="en-US"/>
              <a:t>Instagram Average Interactions Per Post | sothysmalaysia</a:t>
            </a:r>
          </a:p>
        </p:txBody>
      </p:sp>
      <p:graphicFrame>
        <p:nvGraphicFramePr>
          <p:cNvPr id="6" name="Chart Placeholder 5">
            <a:extLst>
              <a:ext uri="{FF2B5EF4-FFF2-40B4-BE49-F238E27FC236}">
                <a16:creationId xmlns:a16="http://schemas.microsoft.com/office/drawing/2014/main" id="{0CF70DC4-374F-4D87-855C-8B6C49366C1D}"/>
              </a:ext>
            </a:extLst>
          </p:cNvPr>
          <p:cNvGraphicFramePr>
            <a:graphicFrameLocks noGrp="1"/>
          </p:cNvGraphicFramePr>
          <p:nvPr>
            <p:ph type="chart" sz="quarter" idx="13"/>
            <p:extLst>
              <p:ext uri="{D42A27DB-BD31-4B8C-83A1-F6EECF244321}">
                <p14:modId xmlns:p14="http://schemas.microsoft.com/office/powerpoint/2010/main" val="9503202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5F93BCD-C830-43D0-AEA4-2725CCD1489F}"/>
              </a:ext>
            </a:extLst>
          </p:cNvPr>
          <p:cNvSpPr>
            <a:spLocks noGrp="1"/>
          </p:cNvSpPr>
          <p:nvPr>
            <p:ph type="body" sz="quarter" idx="14"/>
          </p:nvPr>
        </p:nvSpPr>
        <p:spPr/>
        <p:txBody>
          <a:bodyPr/>
          <a:lstStyle/>
          <a:p>
            <a:r>
              <a:rPr lang="en-US"/>
              <a:t>04/01/2020 - 04/30/2020</a:t>
            </a:r>
          </a:p>
        </p:txBody>
      </p:sp>
      <p:sp>
        <p:nvSpPr>
          <p:cNvPr id="5" name="Footer Placeholder 4">
            <a:extLst>
              <a:ext uri="{FF2B5EF4-FFF2-40B4-BE49-F238E27FC236}">
                <a16:creationId xmlns:a16="http://schemas.microsoft.com/office/drawing/2014/main" id="{20AB1BD7-FB7B-477C-B13D-D0C0906D921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7227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853</Words>
  <Application>Microsoft Office PowerPoint</Application>
  <PresentationFormat>On-screen Show (4:3)</PresentationFormat>
  <Paragraphs>265</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quintly_template</vt:lpstr>
      <vt:lpstr>Overview</vt:lpstr>
      <vt:lpstr>Instagram Key Metrics Table | sothysmalaysia</vt:lpstr>
      <vt:lpstr>Instagram Followers Total | sothysmalaysia</vt:lpstr>
      <vt:lpstr>Instagram Followers Change Rate | sothysmalaysia</vt:lpstr>
      <vt:lpstr>Instagram Posts Table | sothysmalaysia - 1 of 13</vt:lpstr>
      <vt:lpstr>Instagram Posts Table | sothysmalaysia - 2 of 13</vt:lpstr>
      <vt:lpstr>Instagram Posts Table | sothysmalaysia - 3 of 13</vt:lpstr>
      <vt:lpstr>Instagram Posts Table | sothysmalaysia - 4 of 13</vt:lpstr>
      <vt:lpstr>Instagram Posts Table | sothysmalaysia - 5 of 13</vt:lpstr>
      <vt:lpstr>Instagram Posts Table | sothysmalaysia - 6 of 13</vt:lpstr>
      <vt:lpstr>Instagram Posts Table | sothysmalaysia - 7 of 13</vt:lpstr>
      <vt:lpstr>Instagram Posts Table | sothysmalaysia - 8 of 13</vt:lpstr>
      <vt:lpstr>Instagram Posts Table | sothysmalaysia - 9 of 13</vt:lpstr>
      <vt:lpstr>Instagram Posts Table | sothysmalaysia - 10 of 13</vt:lpstr>
      <vt:lpstr>Instagram Posts Table | sothysmalaysia - 11 of 13</vt:lpstr>
      <vt:lpstr>Instagram Posts Table | sothysmalaysia - 12 of 13</vt:lpstr>
      <vt:lpstr>Instagram Posts Table | sothysmalaysia - 13 of 13</vt:lpstr>
      <vt:lpstr>Instagram Interaction Rate | sothysmalaysia</vt:lpstr>
      <vt:lpstr>Instagram Average Interactions Per Post | sothysmalaysia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Frederik Peiniger</dc:creator>
  <cp:lastModifiedBy>Frederik Peiniger</cp:lastModifiedBy>
  <cp:revision>1</cp:revision>
  <dcterms:created xsi:type="dcterms:W3CDTF">2020-06-11T12:55:12Z</dcterms:created>
  <dcterms:modified xsi:type="dcterms:W3CDTF">2020-06-11T12:55:34Z</dcterms:modified>
</cp:coreProperties>
</file>