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5" r:id="rId9"/>
    <p:sldId id="266" r:id="rId10"/>
    <p:sldId id="267" r:id="rId11"/>
    <p:sldId id="268" r:id="rId12"/>
    <p:sldId id="269"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Sheet1!$A$2:$A$10</c:f>
              <c:strCache>
                <c:ptCount val="9"/>
                <c:pt idx="0">
                  <c:v>Your Page</c:v>
                </c:pt>
                <c:pt idx="1">
                  <c:v>Search</c:v>
                </c:pt>
                <c:pt idx="2">
                  <c:v>Restored Likes from Reactivated Accounts</c:v>
                </c:pt>
                <c:pt idx="3">
                  <c:v>Page Suggestions</c:v>
                </c:pt>
                <c:pt idx="4">
                  <c:v>Other</c:v>
                </c:pt>
                <c:pt idx="5">
                  <c:v>News Feed</c:v>
                </c:pt>
                <c:pt idx="6">
                  <c:v>Suspicious Account Removals</c:v>
                </c:pt>
                <c:pt idx="7">
                  <c:v>Unlikes from Page, Posts, or News Feed</c:v>
                </c:pt>
                <c:pt idx="8">
                  <c:v>Deactivated or Memorialized Account Removals</c:v>
                </c:pt>
              </c:strCache>
            </c:strRef>
          </c:cat>
          <c:val>
            <c:numRef>
              <c:f>Sheet1!$B$2:$B$10</c:f>
              <c:numCache>
                <c:formatCode>General</c:formatCode>
                <c:ptCount val="9"/>
                <c:pt idx="0">
                  <c:v>59</c:v>
                </c:pt>
                <c:pt idx="1">
                  <c:v>12</c:v>
                </c:pt>
                <c:pt idx="2">
                  <c:v>7</c:v>
                </c:pt>
                <c:pt idx="3">
                  <c:v>2</c:v>
                </c:pt>
                <c:pt idx="4">
                  <c:v>1</c:v>
                </c:pt>
                <c:pt idx="5">
                  <c:v>0</c:v>
                </c:pt>
                <c:pt idx="6">
                  <c:v>-3</c:v>
                </c:pt>
                <c:pt idx="7">
                  <c:v>-8</c:v>
                </c:pt>
                <c:pt idx="8">
                  <c:v>-14</c:v>
                </c:pt>
              </c:numCache>
            </c:numRef>
          </c:val>
          <c:extLst>
            <c:ext xmlns:c16="http://schemas.microsoft.com/office/drawing/2014/chart" uri="{C3380CC4-5D6E-409C-BE32-E72D297353CC}">
              <c16:uniqueId val="{00000000-7D62-48EF-8AF2-80EBE287D4A0}"/>
            </c:ext>
          </c:extLst>
        </c:ser>
        <c:dLbls>
          <c:showLegendKey val="0"/>
          <c:showVal val="0"/>
          <c:showCatName val="0"/>
          <c:showSerName val="0"/>
          <c:showPercent val="0"/>
          <c:showBubbleSize val="0"/>
        </c:dLbls>
        <c:gapWidth val="219"/>
        <c:overlap val="-27"/>
        <c:axId val="300020200"/>
        <c:axId val="306381080"/>
      </c:barChart>
      <c:catAx>
        <c:axId val="300020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81080"/>
        <c:crosses val="autoZero"/>
        <c:auto val="1"/>
        <c:lblAlgn val="ctr"/>
        <c:lblOffset val="100"/>
        <c:noMultiLvlLbl val="0"/>
      </c:catAx>
      <c:valAx>
        <c:axId val="306381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02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 Malaysia</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0</c:v>
                </c:pt>
                <c:pt idx="1">
                  <c:v>1.1009870918754701</c:v>
                </c:pt>
                <c:pt idx="2">
                  <c:v>0.466602983319862</c:v>
                </c:pt>
                <c:pt idx="3">
                  <c:v>0</c:v>
                </c:pt>
                <c:pt idx="4">
                  <c:v>0</c:v>
                </c:pt>
                <c:pt idx="5">
                  <c:v>0</c:v>
                </c:pt>
                <c:pt idx="6">
                  <c:v>5.01451085558943</c:v>
                </c:pt>
                <c:pt idx="7">
                  <c:v>0</c:v>
                </c:pt>
                <c:pt idx="8">
                  <c:v>0</c:v>
                </c:pt>
                <c:pt idx="9">
                  <c:v>4.5925490484238399E-2</c:v>
                </c:pt>
                <c:pt idx="10">
                  <c:v>0</c:v>
                </c:pt>
                <c:pt idx="11">
                  <c:v>0</c:v>
                </c:pt>
                <c:pt idx="12">
                  <c:v>5.9072039969141503</c:v>
                </c:pt>
                <c:pt idx="13">
                  <c:v>3.37924701561065</c:v>
                </c:pt>
                <c:pt idx="14">
                  <c:v>0</c:v>
                </c:pt>
                <c:pt idx="15">
                  <c:v>0</c:v>
                </c:pt>
                <c:pt idx="16">
                  <c:v>0</c:v>
                </c:pt>
                <c:pt idx="17">
                  <c:v>0</c:v>
                </c:pt>
                <c:pt idx="18">
                  <c:v>0</c:v>
                </c:pt>
                <c:pt idx="19">
                  <c:v>0</c:v>
                </c:pt>
                <c:pt idx="20">
                  <c:v>0</c:v>
                </c:pt>
                <c:pt idx="21">
                  <c:v>4.44664757288683</c:v>
                </c:pt>
                <c:pt idx="22">
                  <c:v>0</c:v>
                </c:pt>
                <c:pt idx="23">
                  <c:v>4.00572771332061</c:v>
                </c:pt>
                <c:pt idx="24">
                  <c:v>0</c:v>
                </c:pt>
                <c:pt idx="25">
                  <c:v>0</c:v>
                </c:pt>
                <c:pt idx="26">
                  <c:v>0</c:v>
                </c:pt>
                <c:pt idx="27">
                  <c:v>0.24222850222042799</c:v>
                </c:pt>
                <c:pt idx="28">
                  <c:v>0</c:v>
                </c:pt>
                <c:pt idx="29">
                  <c:v>0</c:v>
                </c:pt>
              </c:numCache>
            </c:numRef>
          </c:val>
          <c:smooth val="0"/>
          <c:extLst>
            <c:ext xmlns:c16="http://schemas.microsoft.com/office/drawing/2014/chart" uri="{C3380CC4-5D6E-409C-BE32-E72D297353CC}">
              <c16:uniqueId val="{00000000-4619-4864-94B4-C17F150937ED}"/>
            </c:ext>
          </c:extLst>
        </c:ser>
        <c:dLbls>
          <c:showLegendKey val="0"/>
          <c:showVal val="0"/>
          <c:showCatName val="0"/>
          <c:showSerName val="0"/>
          <c:showPercent val="0"/>
          <c:showBubbleSize val="0"/>
        </c:dLbls>
        <c:smooth val="0"/>
        <c:axId val="306386328"/>
        <c:axId val="306386984"/>
      </c:lineChart>
      <c:dateAx>
        <c:axId val="306386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86984"/>
        <c:crosses val="autoZero"/>
        <c:auto val="1"/>
        <c:lblOffset val="100"/>
        <c:baseTimeUnit val="days"/>
      </c:dateAx>
      <c:valAx>
        <c:axId val="306386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86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7</c:v>
                </c:pt>
                <c:pt idx="1">
                  <c:v>403</c:v>
                </c:pt>
                <c:pt idx="2">
                  <c:v>1395</c:v>
                </c:pt>
                <c:pt idx="3">
                  <c:v>1037</c:v>
                </c:pt>
                <c:pt idx="4">
                  <c:v>309</c:v>
                </c:pt>
                <c:pt idx="5">
                  <c:v>105</c:v>
                </c:pt>
                <c:pt idx="6">
                  <c:v>48</c:v>
                </c:pt>
              </c:numCache>
            </c:numRef>
          </c:val>
          <c:extLst>
            <c:ext xmlns:c16="http://schemas.microsoft.com/office/drawing/2014/chart" uri="{C3380CC4-5D6E-409C-BE32-E72D297353CC}">
              <c16:uniqueId val="{00000000-4021-4CBF-9E89-B136F5460B8D}"/>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28</c:v>
                </c:pt>
                <c:pt idx="1">
                  <c:v>1572</c:v>
                </c:pt>
                <c:pt idx="2">
                  <c:v>9986</c:v>
                </c:pt>
                <c:pt idx="3">
                  <c:v>8921</c:v>
                </c:pt>
                <c:pt idx="4">
                  <c:v>2389</c:v>
                </c:pt>
                <c:pt idx="5">
                  <c:v>643</c:v>
                </c:pt>
                <c:pt idx="6">
                  <c:v>228</c:v>
                </c:pt>
              </c:numCache>
            </c:numRef>
          </c:val>
          <c:extLst>
            <c:ext xmlns:c16="http://schemas.microsoft.com/office/drawing/2014/chart" uri="{C3380CC4-5D6E-409C-BE32-E72D297353CC}">
              <c16:uniqueId val="{00000001-4021-4CBF-9E89-B136F5460B8D}"/>
            </c:ext>
          </c:extLst>
        </c:ser>
        <c:dLbls>
          <c:showLegendKey val="0"/>
          <c:showVal val="0"/>
          <c:showCatName val="0"/>
          <c:showSerName val="0"/>
          <c:showPercent val="0"/>
          <c:showBubbleSize val="0"/>
        </c:dLbls>
        <c:gapWidth val="219"/>
        <c:overlap val="-27"/>
        <c:axId val="372629416"/>
        <c:axId val="372637288"/>
      </c:barChart>
      <c:catAx>
        <c:axId val="372629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37288"/>
        <c:crosses val="autoZero"/>
        <c:auto val="1"/>
        <c:lblAlgn val="ctr"/>
        <c:lblOffset val="100"/>
        <c:noMultiLvlLbl val="0"/>
      </c:catAx>
      <c:valAx>
        <c:axId val="372637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29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 Malaysia Organic Reach</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E942-4165-BE09-E7E5D01A5B99}"/>
            </c:ext>
          </c:extLst>
        </c:ser>
        <c:ser>
          <c:idx val="1"/>
          <c:order val="1"/>
          <c:tx>
            <c:strRef>
              <c:f>Sheet1!$C$1</c:f>
              <c:strCache>
                <c:ptCount val="1"/>
                <c:pt idx="0">
                  <c:v>Sothys Malaysia Paid Reach</c:v>
                </c:pt>
              </c:strCache>
            </c:strRef>
          </c:tx>
          <c:spPr>
            <a:ln w="28575" cap="rnd">
              <a:solidFill>
                <a:schemeClr val="accent2"/>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1-E942-4165-BE09-E7E5D01A5B99}"/>
            </c:ext>
          </c:extLst>
        </c:ser>
        <c:ser>
          <c:idx val="2"/>
          <c:order val="2"/>
          <c:tx>
            <c:strRef>
              <c:f>Sheet1!$D$1</c:f>
              <c:strCache>
                <c:ptCount val="1"/>
                <c:pt idx="0">
                  <c:v>Sothys Malaysia Viral Reach</c:v>
                </c:pt>
              </c:strCache>
            </c:strRef>
          </c:tx>
          <c:spPr>
            <a:ln w="28575" cap="rnd">
              <a:solidFill>
                <a:schemeClr val="accent3"/>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2-E942-4165-BE09-E7E5D01A5B99}"/>
            </c:ext>
          </c:extLst>
        </c:ser>
        <c:dLbls>
          <c:showLegendKey val="0"/>
          <c:showVal val="0"/>
          <c:showCatName val="0"/>
          <c:showSerName val="0"/>
          <c:showPercent val="0"/>
          <c:showBubbleSize val="0"/>
        </c:dLbls>
        <c:smooth val="0"/>
        <c:axId val="383420416"/>
        <c:axId val="383414840"/>
      </c:lineChart>
      <c:dateAx>
        <c:axId val="383420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414840"/>
        <c:crosses val="autoZero"/>
        <c:auto val="1"/>
        <c:lblOffset val="100"/>
        <c:baseTimeUnit val="days"/>
      </c:dateAx>
      <c:valAx>
        <c:axId val="383414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420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Sothys Malaysia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0.24221961244862</c:v>
                </c:pt>
                <c:pt idx="1">
                  <c:v>3.66495896815269</c:v>
                </c:pt>
                <c:pt idx="2">
                  <c:v>0.239728225795352</c:v>
                </c:pt>
              </c:numCache>
            </c:numRef>
          </c:val>
          <c:extLst>
            <c:ext xmlns:c16="http://schemas.microsoft.com/office/drawing/2014/chart" uri="{C3380CC4-5D6E-409C-BE32-E72D297353CC}">
              <c16:uniqueId val="{00000000-91FD-4925-86D3-335376AF3768}"/>
            </c:ext>
          </c:extLst>
        </c:ser>
        <c:dLbls>
          <c:showLegendKey val="0"/>
          <c:showVal val="0"/>
          <c:showCatName val="0"/>
          <c:showSerName val="0"/>
          <c:showPercent val="0"/>
          <c:showBubbleSize val="0"/>
        </c:dLbls>
        <c:gapWidth val="219"/>
        <c:overlap val="-27"/>
        <c:axId val="383421072"/>
        <c:axId val="383427632"/>
      </c:barChart>
      <c:catAx>
        <c:axId val="383421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427632"/>
        <c:crosses val="autoZero"/>
        <c:auto val="1"/>
        <c:lblAlgn val="ctr"/>
        <c:lblOffset val="100"/>
        <c:noMultiLvlLbl val="0"/>
      </c:catAx>
      <c:valAx>
        <c:axId val="383427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42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8E364-33BF-4191-9755-5191970FBE07}"/>
              </a:ext>
            </a:extLst>
          </p:cNvPr>
          <p:cNvSpPr>
            <a:spLocks noGrp="1"/>
          </p:cNvSpPr>
          <p:nvPr>
            <p:ph type="ctrTitle"/>
          </p:nvPr>
        </p:nvSpPr>
        <p:spPr/>
        <p:txBody>
          <a:bodyPr/>
          <a:lstStyle/>
          <a:p>
            <a:r>
              <a:rPr lang="en-US"/>
              <a:t>SOTHYS REPORT</a:t>
            </a:r>
          </a:p>
        </p:txBody>
      </p:sp>
      <p:sp>
        <p:nvSpPr>
          <p:cNvPr id="3" name="Subtitle 2">
            <a:extLst>
              <a:ext uri="{FF2B5EF4-FFF2-40B4-BE49-F238E27FC236}">
                <a16:creationId xmlns:a16="http://schemas.microsoft.com/office/drawing/2014/main" id="{69831392-AAA6-4311-9CF6-33255173D7AF}"/>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8092185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095CE-5778-49E1-A2D6-5FA2A6BABF0E}"/>
              </a:ext>
            </a:extLst>
          </p:cNvPr>
          <p:cNvSpPr>
            <a:spLocks noGrp="1"/>
          </p:cNvSpPr>
          <p:nvPr>
            <p:ph type="title"/>
          </p:nvPr>
        </p:nvSpPr>
        <p:spPr/>
        <p:txBody>
          <a:bodyPr/>
          <a:lstStyle/>
          <a:p>
            <a:r>
              <a:rPr lang="en-US"/>
              <a:t>Facebook Key Metrics Table | Sothys Malaysia</a:t>
            </a:r>
          </a:p>
        </p:txBody>
      </p:sp>
      <p:graphicFrame>
        <p:nvGraphicFramePr>
          <p:cNvPr id="5" name="Table Placeholder 4">
            <a:extLst>
              <a:ext uri="{FF2B5EF4-FFF2-40B4-BE49-F238E27FC236}">
                <a16:creationId xmlns:a16="http://schemas.microsoft.com/office/drawing/2014/main" id="{E31EE663-6296-4043-9CD2-F23C4FBFE945}"/>
              </a:ext>
            </a:extLst>
          </p:cNvPr>
          <p:cNvGraphicFramePr>
            <a:graphicFrameLocks noGrp="1"/>
          </p:cNvGraphicFramePr>
          <p:nvPr>
            <p:ph type="tbl" sz="quarter" idx="13"/>
            <p:extLst>
              <p:ext uri="{D42A27DB-BD31-4B8C-83A1-F6EECF244321}">
                <p14:modId xmlns:p14="http://schemas.microsoft.com/office/powerpoint/2010/main" val="1584503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3809867310"/>
                    </a:ext>
                  </a:extLst>
                </a:gridCol>
                <a:gridCol w="493776">
                  <a:extLst>
                    <a:ext uri="{9D8B030D-6E8A-4147-A177-3AD203B41FA5}">
                      <a16:colId xmlns:a16="http://schemas.microsoft.com/office/drawing/2014/main" val="2449414331"/>
                    </a:ext>
                  </a:extLst>
                </a:gridCol>
                <a:gridCol w="246888">
                  <a:extLst>
                    <a:ext uri="{9D8B030D-6E8A-4147-A177-3AD203B41FA5}">
                      <a16:colId xmlns:a16="http://schemas.microsoft.com/office/drawing/2014/main" val="2751361019"/>
                    </a:ext>
                  </a:extLst>
                </a:gridCol>
                <a:gridCol w="246888">
                  <a:extLst>
                    <a:ext uri="{9D8B030D-6E8A-4147-A177-3AD203B41FA5}">
                      <a16:colId xmlns:a16="http://schemas.microsoft.com/office/drawing/2014/main" val="3016553032"/>
                    </a:ext>
                  </a:extLst>
                </a:gridCol>
                <a:gridCol w="246888">
                  <a:extLst>
                    <a:ext uri="{9D8B030D-6E8A-4147-A177-3AD203B41FA5}">
                      <a16:colId xmlns:a16="http://schemas.microsoft.com/office/drawing/2014/main" val="729638173"/>
                    </a:ext>
                  </a:extLst>
                </a:gridCol>
                <a:gridCol w="246888">
                  <a:extLst>
                    <a:ext uri="{9D8B030D-6E8A-4147-A177-3AD203B41FA5}">
                      <a16:colId xmlns:a16="http://schemas.microsoft.com/office/drawing/2014/main" val="3007914005"/>
                    </a:ext>
                  </a:extLst>
                </a:gridCol>
                <a:gridCol w="246888">
                  <a:extLst>
                    <a:ext uri="{9D8B030D-6E8A-4147-A177-3AD203B41FA5}">
                      <a16:colId xmlns:a16="http://schemas.microsoft.com/office/drawing/2014/main" val="3185970748"/>
                    </a:ext>
                  </a:extLst>
                </a:gridCol>
                <a:gridCol w="246888">
                  <a:extLst>
                    <a:ext uri="{9D8B030D-6E8A-4147-A177-3AD203B41FA5}">
                      <a16:colId xmlns:a16="http://schemas.microsoft.com/office/drawing/2014/main" val="4067019370"/>
                    </a:ext>
                  </a:extLst>
                </a:gridCol>
                <a:gridCol w="246888">
                  <a:extLst>
                    <a:ext uri="{9D8B030D-6E8A-4147-A177-3AD203B41FA5}">
                      <a16:colId xmlns:a16="http://schemas.microsoft.com/office/drawing/2014/main" val="1060518755"/>
                    </a:ext>
                  </a:extLst>
                </a:gridCol>
                <a:gridCol w="246888">
                  <a:extLst>
                    <a:ext uri="{9D8B030D-6E8A-4147-A177-3AD203B41FA5}">
                      <a16:colId xmlns:a16="http://schemas.microsoft.com/office/drawing/2014/main" val="3419240860"/>
                    </a:ext>
                  </a:extLst>
                </a:gridCol>
                <a:gridCol w="246888">
                  <a:extLst>
                    <a:ext uri="{9D8B030D-6E8A-4147-A177-3AD203B41FA5}">
                      <a16:colId xmlns:a16="http://schemas.microsoft.com/office/drawing/2014/main" val="517475555"/>
                    </a:ext>
                  </a:extLst>
                </a:gridCol>
                <a:gridCol w="246888">
                  <a:extLst>
                    <a:ext uri="{9D8B030D-6E8A-4147-A177-3AD203B41FA5}">
                      <a16:colId xmlns:a16="http://schemas.microsoft.com/office/drawing/2014/main" val="4019255644"/>
                    </a:ext>
                  </a:extLst>
                </a:gridCol>
                <a:gridCol w="246888">
                  <a:extLst>
                    <a:ext uri="{9D8B030D-6E8A-4147-A177-3AD203B41FA5}">
                      <a16:colId xmlns:a16="http://schemas.microsoft.com/office/drawing/2014/main" val="257210863"/>
                    </a:ext>
                  </a:extLst>
                </a:gridCol>
                <a:gridCol w="246888">
                  <a:extLst>
                    <a:ext uri="{9D8B030D-6E8A-4147-A177-3AD203B41FA5}">
                      <a16:colId xmlns:a16="http://schemas.microsoft.com/office/drawing/2014/main" val="1444334728"/>
                    </a:ext>
                  </a:extLst>
                </a:gridCol>
                <a:gridCol w="246888">
                  <a:extLst>
                    <a:ext uri="{9D8B030D-6E8A-4147-A177-3AD203B41FA5}">
                      <a16:colId xmlns:a16="http://schemas.microsoft.com/office/drawing/2014/main" val="1003493761"/>
                    </a:ext>
                  </a:extLst>
                </a:gridCol>
                <a:gridCol w="246888">
                  <a:extLst>
                    <a:ext uri="{9D8B030D-6E8A-4147-A177-3AD203B41FA5}">
                      <a16:colId xmlns:a16="http://schemas.microsoft.com/office/drawing/2014/main" val="3175369408"/>
                    </a:ext>
                  </a:extLst>
                </a:gridCol>
                <a:gridCol w="246888">
                  <a:extLst>
                    <a:ext uri="{9D8B030D-6E8A-4147-A177-3AD203B41FA5}">
                      <a16:colId xmlns:a16="http://schemas.microsoft.com/office/drawing/2014/main" val="2102662997"/>
                    </a:ext>
                  </a:extLst>
                </a:gridCol>
                <a:gridCol w="246888">
                  <a:extLst>
                    <a:ext uri="{9D8B030D-6E8A-4147-A177-3AD203B41FA5}">
                      <a16:colId xmlns:a16="http://schemas.microsoft.com/office/drawing/2014/main" val="3356041689"/>
                    </a:ext>
                  </a:extLst>
                </a:gridCol>
                <a:gridCol w="246888">
                  <a:extLst>
                    <a:ext uri="{9D8B030D-6E8A-4147-A177-3AD203B41FA5}">
                      <a16:colId xmlns:a16="http://schemas.microsoft.com/office/drawing/2014/main" val="463402935"/>
                    </a:ext>
                  </a:extLst>
                </a:gridCol>
                <a:gridCol w="246888">
                  <a:extLst>
                    <a:ext uri="{9D8B030D-6E8A-4147-A177-3AD203B41FA5}">
                      <a16:colId xmlns:a16="http://schemas.microsoft.com/office/drawing/2014/main" val="2052073850"/>
                    </a:ext>
                  </a:extLst>
                </a:gridCol>
                <a:gridCol w="246888">
                  <a:extLst>
                    <a:ext uri="{9D8B030D-6E8A-4147-A177-3AD203B41FA5}">
                      <a16:colId xmlns:a16="http://schemas.microsoft.com/office/drawing/2014/main" val="2817841747"/>
                    </a:ext>
                  </a:extLst>
                </a:gridCol>
                <a:gridCol w="246888">
                  <a:extLst>
                    <a:ext uri="{9D8B030D-6E8A-4147-A177-3AD203B41FA5}">
                      <a16:colId xmlns:a16="http://schemas.microsoft.com/office/drawing/2014/main" val="211281091"/>
                    </a:ext>
                  </a:extLst>
                </a:gridCol>
                <a:gridCol w="246888">
                  <a:extLst>
                    <a:ext uri="{9D8B030D-6E8A-4147-A177-3AD203B41FA5}">
                      <a16:colId xmlns:a16="http://schemas.microsoft.com/office/drawing/2014/main" val="407880454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12300577"/>
                  </a:ext>
                </a:extLst>
              </a:tr>
              <a:tr h="370840">
                <a:tc>
                  <a:txBody>
                    <a:bodyPr/>
                    <a:lstStyle/>
                    <a:p>
                      <a:r>
                        <a:rPr lang="en-US" sz="1000"/>
                        <a:t>Sothys Malaysia</a:t>
                      </a:r>
                    </a:p>
                  </a:txBody>
                  <a:tcPr/>
                </a:tc>
                <a:tc>
                  <a:txBody>
                    <a:bodyPr/>
                    <a:lstStyle/>
                    <a:p>
                      <a:r>
                        <a:rPr lang="en-US" sz="1000"/>
                        <a:t>27253</a:t>
                      </a:r>
                    </a:p>
                  </a:txBody>
                  <a:tcPr/>
                </a:tc>
                <a:tc>
                  <a:txBody>
                    <a:bodyPr/>
                    <a:lstStyle/>
                    <a:p>
                      <a:r>
                        <a:rPr lang="en-US" sz="1000"/>
                        <a:t>38</a:t>
                      </a:r>
                    </a:p>
                  </a:txBody>
                  <a:tcPr/>
                </a:tc>
                <a:tc>
                  <a:txBody>
                    <a:bodyPr/>
                    <a:lstStyle/>
                    <a:p>
                      <a:r>
                        <a:rPr lang="en-US" sz="1000"/>
                        <a:t>12</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4</a:t>
                      </a:r>
                    </a:p>
                  </a:txBody>
                  <a:tcPr/>
                </a:tc>
                <a:tc>
                  <a:txBody>
                    <a:bodyPr/>
                    <a:lstStyle/>
                    <a:p>
                      <a:r>
                        <a:rPr lang="en-US" sz="1000"/>
                        <a:t>7167</a:t>
                      </a:r>
                    </a:p>
                  </a:txBody>
                  <a:tcPr/>
                </a:tc>
                <a:tc>
                  <a:txBody>
                    <a:bodyPr/>
                    <a:lstStyle/>
                    <a:p>
                      <a:r>
                        <a:rPr lang="en-US" sz="1000"/>
                        <a:t>4</a:t>
                      </a:r>
                    </a:p>
                  </a:txBody>
                  <a:tcPr/>
                </a:tc>
                <a:tc>
                  <a:txBody>
                    <a:bodyPr/>
                    <a:lstStyle/>
                    <a:p>
                      <a:r>
                        <a:rPr lang="en-US" sz="1000"/>
                        <a:t>7002</a:t>
                      </a:r>
                    </a:p>
                  </a:txBody>
                  <a:tcPr/>
                </a:tc>
                <a:tc>
                  <a:txBody>
                    <a:bodyPr/>
                    <a:lstStyle/>
                    <a:p>
                      <a:r>
                        <a:rPr lang="en-US" sz="1000"/>
                        <a:t>143</a:t>
                      </a:r>
                    </a:p>
                  </a:txBody>
                  <a:tcPr/>
                </a:tc>
                <a:tc>
                  <a:txBody>
                    <a:bodyPr/>
                    <a:lstStyle/>
                    <a:p>
                      <a:r>
                        <a:rPr lang="en-US" sz="1000"/>
                        <a:t>11</a:t>
                      </a:r>
                    </a:p>
                  </a:txBody>
                  <a:tcPr/>
                </a:tc>
                <a:tc>
                  <a:txBody>
                    <a:bodyPr/>
                    <a:lstStyle/>
                    <a:p>
                      <a:r>
                        <a:rPr lang="en-US" sz="1000"/>
                        <a:t>7</a:t>
                      </a:r>
                    </a:p>
                  </a:txBody>
                  <a:tcPr/>
                </a:tc>
                <a:tc>
                  <a:txBody>
                    <a:bodyPr/>
                    <a:lstStyle/>
                    <a:p>
                      <a:r>
                        <a:rPr lang="en-US" sz="1000"/>
                        <a:t>0</a:t>
                      </a:r>
                    </a:p>
                  </a:txBody>
                  <a:tcPr/>
                </a:tc>
                <a:tc>
                  <a:txBody>
                    <a:bodyPr/>
                    <a:lstStyle/>
                    <a:p>
                      <a:r>
                        <a:rPr lang="en-US" sz="1000"/>
                        <a:t>4</a:t>
                      </a:r>
                    </a:p>
                  </a:txBody>
                  <a:tcPr/>
                </a:tc>
                <a:tc>
                  <a:txBody>
                    <a:bodyPr/>
                    <a:lstStyle/>
                    <a:p>
                      <a:r>
                        <a:rPr lang="en-US" sz="1000"/>
                        <a:t>29</a:t>
                      </a:r>
                    </a:p>
                  </a:txBody>
                  <a:tcPr/>
                </a:tc>
                <a:tc>
                  <a:txBody>
                    <a:bodyPr/>
                    <a:lstStyle/>
                    <a:p>
                      <a:r>
                        <a:rPr lang="en-US" sz="1000"/>
                        <a:t>116</a:t>
                      </a:r>
                    </a:p>
                  </a:txBody>
                  <a:tcPr/>
                </a:tc>
                <a:tc>
                  <a:txBody>
                    <a:bodyPr/>
                    <a:lstStyle/>
                    <a:p>
                      <a:r>
                        <a:rPr lang="en-US" sz="1000"/>
                        <a:t>7312</a:t>
                      </a:r>
                    </a:p>
                  </a:txBody>
                  <a:tcPr/>
                </a:tc>
                <a:tc>
                  <a:txBody>
                    <a:bodyPr/>
                    <a:lstStyle/>
                    <a:p>
                      <a:r>
                        <a:rPr lang="en-US" sz="1000"/>
                        <a:t>0</a:t>
                      </a:r>
                    </a:p>
                  </a:txBody>
                  <a:tcPr/>
                </a:tc>
                <a:tc>
                  <a:txBody>
                    <a:bodyPr/>
                    <a:lstStyle/>
                    <a:p>
                      <a:r>
                        <a:rPr lang="en-US" sz="1000"/>
                        <a:t>0</a:t>
                      </a:r>
                    </a:p>
                  </a:txBody>
                  <a:tcPr/>
                </a:tc>
                <a:tc>
                  <a:txBody>
                    <a:bodyPr/>
                    <a:lstStyle/>
                    <a:p>
                      <a:r>
                        <a:rPr lang="en-US" sz="1000"/>
                        <a:t>2.2374 %</a:t>
                      </a:r>
                    </a:p>
                  </a:txBody>
                  <a:tcPr/>
                </a:tc>
                <a:tc>
                  <a:txBody>
                    <a:bodyPr/>
                    <a:lstStyle/>
                    <a:p>
                      <a:r>
                        <a:rPr lang="en-US" sz="1000"/>
                        <a:t>0.0 %</a:t>
                      </a:r>
                    </a:p>
                  </a:txBody>
                  <a:tcPr/>
                </a:tc>
                <a:extLst>
                  <a:ext uri="{0D108BD9-81ED-4DB2-BD59-A6C34878D82A}">
                    <a16:rowId xmlns:a16="http://schemas.microsoft.com/office/drawing/2014/main" val="973464550"/>
                  </a:ext>
                </a:extLst>
              </a:tr>
            </a:tbl>
          </a:graphicData>
        </a:graphic>
      </p:graphicFrame>
      <p:sp>
        <p:nvSpPr>
          <p:cNvPr id="4" name="Text Placeholder 3">
            <a:extLst>
              <a:ext uri="{FF2B5EF4-FFF2-40B4-BE49-F238E27FC236}">
                <a16:creationId xmlns:a16="http://schemas.microsoft.com/office/drawing/2014/main" id="{7A22142B-18DE-4C7F-93A0-CD7C382AE0E0}"/>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320821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A497E-1059-4B0A-B4EC-011572C3B530}"/>
              </a:ext>
            </a:extLst>
          </p:cNvPr>
          <p:cNvSpPr>
            <a:spLocks noGrp="1"/>
          </p:cNvSpPr>
          <p:nvPr>
            <p:ph type="title"/>
          </p:nvPr>
        </p:nvSpPr>
        <p:spPr/>
        <p:txBody>
          <a:bodyPr/>
          <a:lstStyle/>
          <a:p>
            <a:r>
              <a:rPr lang="en-US"/>
              <a:t>Facebook Fans Change by Like/Unlike Source | Sothys Malaysia</a:t>
            </a:r>
          </a:p>
        </p:txBody>
      </p:sp>
      <p:graphicFrame>
        <p:nvGraphicFramePr>
          <p:cNvPr id="6" name="Chart Placeholder 5">
            <a:extLst>
              <a:ext uri="{FF2B5EF4-FFF2-40B4-BE49-F238E27FC236}">
                <a16:creationId xmlns:a16="http://schemas.microsoft.com/office/drawing/2014/main" id="{3C418D80-7AD8-47B7-884C-A9C2D8C99DD6}"/>
              </a:ext>
            </a:extLst>
          </p:cNvPr>
          <p:cNvGraphicFramePr>
            <a:graphicFrameLocks noGrp="1"/>
          </p:cNvGraphicFramePr>
          <p:nvPr>
            <p:ph type="chart" sz="quarter" idx="13"/>
            <p:extLst>
              <p:ext uri="{D42A27DB-BD31-4B8C-83A1-F6EECF244321}">
                <p14:modId xmlns:p14="http://schemas.microsoft.com/office/powerpoint/2010/main" val="3420389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20278B-7DAA-49CD-BEA7-27E9D62747F9}"/>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2A2E7873-FD5A-4AAB-A461-6C8DE98B92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2877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662BF-7A16-4190-B563-2C9C988FDAE6}"/>
              </a:ext>
            </a:extLst>
          </p:cNvPr>
          <p:cNvSpPr>
            <a:spLocks noGrp="1"/>
          </p:cNvSpPr>
          <p:nvPr>
            <p:ph type="title"/>
          </p:nvPr>
        </p:nvSpPr>
        <p:spPr/>
        <p:txBody>
          <a:bodyPr/>
          <a:lstStyle/>
          <a:p>
            <a:r>
              <a:rPr lang="en-US"/>
              <a:t>Facebook Interaction Rate | Sothys Malaysia</a:t>
            </a:r>
          </a:p>
        </p:txBody>
      </p:sp>
      <p:graphicFrame>
        <p:nvGraphicFramePr>
          <p:cNvPr id="6" name="Chart Placeholder 5">
            <a:extLst>
              <a:ext uri="{FF2B5EF4-FFF2-40B4-BE49-F238E27FC236}">
                <a16:creationId xmlns:a16="http://schemas.microsoft.com/office/drawing/2014/main" id="{470F84D8-3AEC-4B34-9244-2AD399EEE039}"/>
              </a:ext>
            </a:extLst>
          </p:cNvPr>
          <p:cNvGraphicFramePr>
            <a:graphicFrameLocks noGrp="1"/>
          </p:cNvGraphicFramePr>
          <p:nvPr>
            <p:ph type="chart" sz="quarter" idx="13"/>
            <p:extLst>
              <p:ext uri="{D42A27DB-BD31-4B8C-83A1-F6EECF244321}">
                <p14:modId xmlns:p14="http://schemas.microsoft.com/office/powerpoint/2010/main" val="2036396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47B020-1AF0-4636-9BFD-31098F0C5BDB}"/>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BE983DC1-B2CE-46D8-8098-2334600AAC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099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F4D0B-A1DA-4929-8FF8-4763AEEDFF0E}"/>
              </a:ext>
            </a:extLst>
          </p:cNvPr>
          <p:cNvSpPr>
            <a:spLocks noGrp="1"/>
          </p:cNvSpPr>
          <p:nvPr>
            <p:ph type="title"/>
          </p:nvPr>
        </p:nvSpPr>
        <p:spPr/>
        <p:txBody>
          <a:bodyPr/>
          <a:lstStyle/>
          <a:p>
            <a:r>
              <a:rPr lang="en-US"/>
              <a:t>Facebook Fan Demographics Table | Sothys Malaysia - 1 of 2</a:t>
            </a:r>
          </a:p>
        </p:txBody>
      </p:sp>
      <p:graphicFrame>
        <p:nvGraphicFramePr>
          <p:cNvPr id="5" name="Table Placeholder 4">
            <a:extLst>
              <a:ext uri="{FF2B5EF4-FFF2-40B4-BE49-F238E27FC236}">
                <a16:creationId xmlns:a16="http://schemas.microsoft.com/office/drawing/2014/main" id="{26362E92-BBDF-49E5-A9F7-9852C8FC38AA}"/>
              </a:ext>
            </a:extLst>
          </p:cNvPr>
          <p:cNvGraphicFramePr>
            <a:graphicFrameLocks noGrp="1"/>
          </p:cNvGraphicFramePr>
          <p:nvPr>
            <p:ph type="tbl" sz="quarter" idx="13"/>
            <p:extLst>
              <p:ext uri="{D42A27DB-BD31-4B8C-83A1-F6EECF244321}">
                <p14:modId xmlns:p14="http://schemas.microsoft.com/office/powerpoint/2010/main" val="550968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73113021"/>
                    </a:ext>
                  </a:extLst>
                </a:gridCol>
                <a:gridCol w="2057400">
                  <a:extLst>
                    <a:ext uri="{9D8B030D-6E8A-4147-A177-3AD203B41FA5}">
                      <a16:colId xmlns:a16="http://schemas.microsoft.com/office/drawing/2014/main" val="986370979"/>
                    </a:ext>
                  </a:extLst>
                </a:gridCol>
                <a:gridCol w="822960">
                  <a:extLst>
                    <a:ext uri="{9D8B030D-6E8A-4147-A177-3AD203B41FA5}">
                      <a16:colId xmlns:a16="http://schemas.microsoft.com/office/drawing/2014/main" val="3907701006"/>
                    </a:ext>
                  </a:extLst>
                </a:gridCol>
                <a:gridCol w="822960">
                  <a:extLst>
                    <a:ext uri="{9D8B030D-6E8A-4147-A177-3AD203B41FA5}">
                      <a16:colId xmlns:a16="http://schemas.microsoft.com/office/drawing/2014/main" val="1943772754"/>
                    </a:ext>
                  </a:extLst>
                </a:gridCol>
                <a:gridCol w="822960">
                  <a:extLst>
                    <a:ext uri="{9D8B030D-6E8A-4147-A177-3AD203B41FA5}">
                      <a16:colId xmlns:a16="http://schemas.microsoft.com/office/drawing/2014/main" val="2510803"/>
                    </a:ext>
                  </a:extLst>
                </a:gridCol>
                <a:gridCol w="822960">
                  <a:extLst>
                    <a:ext uri="{9D8B030D-6E8A-4147-A177-3AD203B41FA5}">
                      <a16:colId xmlns:a16="http://schemas.microsoft.com/office/drawing/2014/main" val="1648646149"/>
                    </a:ext>
                  </a:extLst>
                </a:gridCol>
                <a:gridCol w="822960">
                  <a:extLst>
                    <a:ext uri="{9D8B030D-6E8A-4147-A177-3AD203B41FA5}">
                      <a16:colId xmlns:a16="http://schemas.microsoft.com/office/drawing/2014/main" val="3779219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Age Range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PTAT</a:t>
                      </a:r>
                    </a:p>
                  </a:txBody>
                  <a:tcPr/>
                </a:tc>
                <a:extLst>
                  <a:ext uri="{0D108BD9-81ED-4DB2-BD59-A6C34878D82A}">
                    <a16:rowId xmlns:a16="http://schemas.microsoft.com/office/drawing/2014/main" val="893407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0.10274098264411 %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88130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1.133820129894 %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581246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0.02201592485231 %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69196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0.091733020217958 %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023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0.3412468352108 %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629797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0.16511943639232 %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721126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0.0036693208087183 %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04112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0.17612739881848 %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78350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0.38527868491542 %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0081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3.8050856786409 %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603996166"/>
                  </a:ext>
                </a:extLst>
              </a:tr>
            </a:tbl>
          </a:graphicData>
        </a:graphic>
      </p:graphicFrame>
      <p:sp>
        <p:nvSpPr>
          <p:cNvPr id="4" name="Text Placeholder 3">
            <a:extLst>
              <a:ext uri="{FF2B5EF4-FFF2-40B4-BE49-F238E27FC236}">
                <a16:creationId xmlns:a16="http://schemas.microsoft.com/office/drawing/2014/main" id="{B62E8029-70D1-4580-8352-8D61D9EA0C64}"/>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636572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D5DD3-6393-4E06-84A7-E580125DE400}"/>
              </a:ext>
            </a:extLst>
          </p:cNvPr>
          <p:cNvSpPr>
            <a:spLocks noGrp="1"/>
          </p:cNvSpPr>
          <p:nvPr>
            <p:ph type="title"/>
          </p:nvPr>
        </p:nvSpPr>
        <p:spPr/>
        <p:txBody>
          <a:bodyPr/>
          <a:lstStyle/>
          <a:p>
            <a:r>
              <a:rPr lang="en-US"/>
              <a:t>Facebook Fan Demographics Table | Sothys Malaysia - 2 of 2</a:t>
            </a:r>
          </a:p>
        </p:txBody>
      </p:sp>
      <p:graphicFrame>
        <p:nvGraphicFramePr>
          <p:cNvPr id="5" name="Table Placeholder 4">
            <a:extLst>
              <a:ext uri="{FF2B5EF4-FFF2-40B4-BE49-F238E27FC236}">
                <a16:creationId xmlns:a16="http://schemas.microsoft.com/office/drawing/2014/main" id="{D2D995EC-DC19-4CCA-ABA6-59064DE10B82}"/>
              </a:ext>
            </a:extLst>
          </p:cNvPr>
          <p:cNvGraphicFramePr>
            <a:graphicFrameLocks noGrp="1"/>
          </p:cNvGraphicFramePr>
          <p:nvPr>
            <p:ph type="tbl" sz="quarter" idx="13"/>
            <p:extLst>
              <p:ext uri="{D42A27DB-BD31-4B8C-83A1-F6EECF244321}">
                <p14:modId xmlns:p14="http://schemas.microsoft.com/office/powerpoint/2010/main" val="1019611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12990352"/>
                    </a:ext>
                  </a:extLst>
                </a:gridCol>
                <a:gridCol w="2057400">
                  <a:extLst>
                    <a:ext uri="{9D8B030D-6E8A-4147-A177-3AD203B41FA5}">
                      <a16:colId xmlns:a16="http://schemas.microsoft.com/office/drawing/2014/main" val="2082730803"/>
                    </a:ext>
                  </a:extLst>
                </a:gridCol>
                <a:gridCol w="822960">
                  <a:extLst>
                    <a:ext uri="{9D8B030D-6E8A-4147-A177-3AD203B41FA5}">
                      <a16:colId xmlns:a16="http://schemas.microsoft.com/office/drawing/2014/main" val="2352009774"/>
                    </a:ext>
                  </a:extLst>
                </a:gridCol>
                <a:gridCol w="822960">
                  <a:extLst>
                    <a:ext uri="{9D8B030D-6E8A-4147-A177-3AD203B41FA5}">
                      <a16:colId xmlns:a16="http://schemas.microsoft.com/office/drawing/2014/main" val="3339197946"/>
                    </a:ext>
                  </a:extLst>
                </a:gridCol>
                <a:gridCol w="822960">
                  <a:extLst>
                    <a:ext uri="{9D8B030D-6E8A-4147-A177-3AD203B41FA5}">
                      <a16:colId xmlns:a16="http://schemas.microsoft.com/office/drawing/2014/main" val="1206058757"/>
                    </a:ext>
                  </a:extLst>
                </a:gridCol>
                <a:gridCol w="822960">
                  <a:extLst>
                    <a:ext uri="{9D8B030D-6E8A-4147-A177-3AD203B41FA5}">
                      <a16:colId xmlns:a16="http://schemas.microsoft.com/office/drawing/2014/main" val="3353374270"/>
                    </a:ext>
                  </a:extLst>
                </a:gridCol>
                <a:gridCol w="822960">
                  <a:extLst>
                    <a:ext uri="{9D8B030D-6E8A-4147-A177-3AD203B41FA5}">
                      <a16:colId xmlns:a16="http://schemas.microsoft.com/office/drawing/2014/main" val="636652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Age Range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PTAT</a:t>
                      </a:r>
                    </a:p>
                  </a:txBody>
                  <a:tcPr/>
                </a:tc>
                <a:extLst>
                  <a:ext uri="{0D108BD9-81ED-4DB2-BD59-A6C34878D82A}">
                    <a16:rowId xmlns:a16="http://schemas.microsoft.com/office/drawing/2014/main" val="901218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5.7681723113052 %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76644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5.118702528162 %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882795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1.4787362859135 %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50211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0.025685245661028 %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86975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0.83660514438777 %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684403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2.3593732800059 %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extLst>
                  <a:ext uri="{0D108BD9-81ED-4DB2-BD59-A6C34878D82A}">
                    <a16:rowId xmlns:a16="http://schemas.microsoft.com/office/drawing/2014/main" val="173692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8.766007412028 %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extLst>
                  <a:ext uri="{0D108BD9-81ED-4DB2-BD59-A6C34878D82A}">
                    <a16:rowId xmlns:a16="http://schemas.microsoft.com/office/drawing/2014/main" val="3393609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32.734010934576 %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a:t>
                      </a:r>
                    </a:p>
                  </a:txBody>
                  <a:tcPr/>
                </a:tc>
                <a:extLst>
                  <a:ext uri="{0D108BD9-81ED-4DB2-BD59-A6C34878D82A}">
                    <a16:rowId xmlns:a16="http://schemas.microsoft.com/office/drawing/2014/main" val="500756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36.641837595861 %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3470</a:t>
                      </a:r>
                    </a:p>
                  </a:txBody>
                  <a:tcPr/>
                </a:tc>
                <a:extLst>
                  <a:ext uri="{0D108BD9-81ED-4DB2-BD59-A6C34878D82A}">
                    <a16:rowId xmlns:a16="http://schemas.microsoft.com/office/drawing/2014/main" val="2832597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0.011007962426155 %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09781193"/>
                  </a:ext>
                </a:extLst>
              </a:tr>
            </a:tbl>
          </a:graphicData>
        </a:graphic>
      </p:graphicFrame>
      <p:sp>
        <p:nvSpPr>
          <p:cNvPr id="4" name="Text Placeholder 3">
            <a:extLst>
              <a:ext uri="{FF2B5EF4-FFF2-40B4-BE49-F238E27FC236}">
                <a16:creationId xmlns:a16="http://schemas.microsoft.com/office/drawing/2014/main" id="{82085064-21A5-4C6B-A186-108BC5EE50AE}"/>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007293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028D8-C3E2-4781-A4EC-F78014127364}"/>
              </a:ext>
            </a:extLst>
          </p:cNvPr>
          <p:cNvSpPr>
            <a:spLocks noGrp="1"/>
          </p:cNvSpPr>
          <p:nvPr>
            <p:ph type="title"/>
          </p:nvPr>
        </p:nvSpPr>
        <p:spPr/>
        <p:txBody>
          <a:bodyPr/>
          <a:lstStyle/>
          <a:p>
            <a:r>
              <a:rPr lang="en-US"/>
              <a:t>Facebook Fan Demographics | Sothys Malaysia</a:t>
            </a:r>
          </a:p>
        </p:txBody>
      </p:sp>
      <p:graphicFrame>
        <p:nvGraphicFramePr>
          <p:cNvPr id="6" name="Chart Placeholder 5">
            <a:extLst>
              <a:ext uri="{FF2B5EF4-FFF2-40B4-BE49-F238E27FC236}">
                <a16:creationId xmlns:a16="http://schemas.microsoft.com/office/drawing/2014/main" id="{482FA624-FA85-4D2F-8823-C9610A295F1A}"/>
              </a:ext>
            </a:extLst>
          </p:cNvPr>
          <p:cNvGraphicFramePr>
            <a:graphicFrameLocks noGrp="1"/>
          </p:cNvGraphicFramePr>
          <p:nvPr>
            <p:ph type="chart" sz="quarter" idx="13"/>
            <p:extLst>
              <p:ext uri="{D42A27DB-BD31-4B8C-83A1-F6EECF244321}">
                <p14:modId xmlns:p14="http://schemas.microsoft.com/office/powerpoint/2010/main" val="14692176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CEA9AB-BC0F-4DD0-AAD3-4808881F7623}"/>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C2B62B4A-69C4-423C-8A0E-C08EC177E9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9378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9C5E1-661D-4775-9AC5-BDC206492C2A}"/>
              </a:ext>
            </a:extLst>
          </p:cNvPr>
          <p:cNvSpPr>
            <a:spLocks noGrp="1"/>
          </p:cNvSpPr>
          <p:nvPr>
            <p:ph type="title"/>
          </p:nvPr>
        </p:nvSpPr>
        <p:spPr/>
        <p:txBody>
          <a:bodyPr/>
          <a:lstStyle/>
          <a:p>
            <a:r>
              <a:rPr lang="en-US"/>
              <a:t>Facebook Fans By City Table | Sothys Malaysia - 1 of 3</a:t>
            </a:r>
          </a:p>
        </p:txBody>
      </p:sp>
      <p:graphicFrame>
        <p:nvGraphicFramePr>
          <p:cNvPr id="5" name="Table Placeholder 4">
            <a:extLst>
              <a:ext uri="{FF2B5EF4-FFF2-40B4-BE49-F238E27FC236}">
                <a16:creationId xmlns:a16="http://schemas.microsoft.com/office/drawing/2014/main" id="{9B3D64EA-4623-4EFA-876D-BDD319728FF3}"/>
              </a:ext>
            </a:extLst>
          </p:cNvPr>
          <p:cNvGraphicFramePr>
            <a:graphicFrameLocks noGrp="1"/>
          </p:cNvGraphicFramePr>
          <p:nvPr>
            <p:ph type="tbl" sz="quarter" idx="13"/>
            <p:extLst>
              <p:ext uri="{D42A27DB-BD31-4B8C-83A1-F6EECF244321}">
                <p14:modId xmlns:p14="http://schemas.microsoft.com/office/powerpoint/2010/main" val="184169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28681155"/>
                    </a:ext>
                  </a:extLst>
                </a:gridCol>
                <a:gridCol w="1645920">
                  <a:extLst>
                    <a:ext uri="{9D8B030D-6E8A-4147-A177-3AD203B41FA5}">
                      <a16:colId xmlns:a16="http://schemas.microsoft.com/office/drawing/2014/main" val="1455741489"/>
                    </a:ext>
                  </a:extLst>
                </a:gridCol>
                <a:gridCol w="1645920">
                  <a:extLst>
                    <a:ext uri="{9D8B030D-6E8A-4147-A177-3AD203B41FA5}">
                      <a16:colId xmlns:a16="http://schemas.microsoft.com/office/drawing/2014/main" val="1037164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844037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29.0 %</a:t>
                      </a:r>
                    </a:p>
                  </a:txBody>
                  <a:tcPr/>
                </a:tc>
                <a:extLst>
                  <a:ext uri="{0D108BD9-81ED-4DB2-BD59-A6C34878D82A}">
                    <a16:rowId xmlns:a16="http://schemas.microsoft.com/office/drawing/2014/main" val="2677240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6.6 %</a:t>
                      </a:r>
                    </a:p>
                  </a:txBody>
                  <a:tcPr/>
                </a:tc>
                <a:extLst>
                  <a:ext uri="{0D108BD9-81ED-4DB2-BD59-A6C34878D82A}">
                    <a16:rowId xmlns:a16="http://schemas.microsoft.com/office/drawing/2014/main" val="2288116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extLst>
                  <a:ext uri="{0D108BD9-81ED-4DB2-BD59-A6C34878D82A}">
                    <a16:rowId xmlns:a16="http://schemas.microsoft.com/office/drawing/2014/main" val="2248194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extLst>
                  <a:ext uri="{0D108BD9-81ED-4DB2-BD59-A6C34878D82A}">
                    <a16:rowId xmlns:a16="http://schemas.microsoft.com/office/drawing/2014/main" val="716059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609842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392450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498568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894690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934834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52297642"/>
                  </a:ext>
                </a:extLst>
              </a:tr>
            </a:tbl>
          </a:graphicData>
        </a:graphic>
      </p:graphicFrame>
      <p:sp>
        <p:nvSpPr>
          <p:cNvPr id="4" name="Text Placeholder 3">
            <a:extLst>
              <a:ext uri="{FF2B5EF4-FFF2-40B4-BE49-F238E27FC236}">
                <a16:creationId xmlns:a16="http://schemas.microsoft.com/office/drawing/2014/main" id="{00BF4C79-E11B-46D5-A00F-F699B4D2AB79}"/>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013346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624E9-C3DE-43A5-8A19-16032A9B6C92}"/>
              </a:ext>
            </a:extLst>
          </p:cNvPr>
          <p:cNvSpPr>
            <a:spLocks noGrp="1"/>
          </p:cNvSpPr>
          <p:nvPr>
            <p:ph type="title"/>
          </p:nvPr>
        </p:nvSpPr>
        <p:spPr/>
        <p:txBody>
          <a:bodyPr/>
          <a:lstStyle/>
          <a:p>
            <a:r>
              <a:rPr lang="en-US"/>
              <a:t>Facebook Fans By City Table | Sothys Malaysia - 2 of 3</a:t>
            </a:r>
          </a:p>
        </p:txBody>
      </p:sp>
      <p:graphicFrame>
        <p:nvGraphicFramePr>
          <p:cNvPr id="5" name="Table Placeholder 4">
            <a:extLst>
              <a:ext uri="{FF2B5EF4-FFF2-40B4-BE49-F238E27FC236}">
                <a16:creationId xmlns:a16="http://schemas.microsoft.com/office/drawing/2014/main" id="{A4BF8557-FE2B-4D7A-9D9A-5973124C23CE}"/>
              </a:ext>
            </a:extLst>
          </p:cNvPr>
          <p:cNvGraphicFramePr>
            <a:graphicFrameLocks noGrp="1"/>
          </p:cNvGraphicFramePr>
          <p:nvPr>
            <p:ph type="tbl" sz="quarter" idx="13"/>
            <p:extLst>
              <p:ext uri="{D42A27DB-BD31-4B8C-83A1-F6EECF244321}">
                <p14:modId xmlns:p14="http://schemas.microsoft.com/office/powerpoint/2010/main" val="521102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10560108"/>
                    </a:ext>
                  </a:extLst>
                </a:gridCol>
                <a:gridCol w="1645920">
                  <a:extLst>
                    <a:ext uri="{9D8B030D-6E8A-4147-A177-3AD203B41FA5}">
                      <a16:colId xmlns:a16="http://schemas.microsoft.com/office/drawing/2014/main" val="3150776577"/>
                    </a:ext>
                  </a:extLst>
                </a:gridCol>
                <a:gridCol w="1645920">
                  <a:extLst>
                    <a:ext uri="{9D8B030D-6E8A-4147-A177-3AD203B41FA5}">
                      <a16:colId xmlns:a16="http://schemas.microsoft.com/office/drawing/2014/main" val="4078987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581702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790247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398937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546349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786905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377515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211388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507115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783320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104581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 Kembangan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4041230933"/>
                  </a:ext>
                </a:extLst>
              </a:tr>
            </a:tbl>
          </a:graphicData>
        </a:graphic>
      </p:graphicFrame>
      <p:sp>
        <p:nvSpPr>
          <p:cNvPr id="4" name="Text Placeholder 3">
            <a:extLst>
              <a:ext uri="{FF2B5EF4-FFF2-40B4-BE49-F238E27FC236}">
                <a16:creationId xmlns:a16="http://schemas.microsoft.com/office/drawing/2014/main" id="{34F5E89F-4FBE-48AD-8FDD-B205265AA94C}"/>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346979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F81D3-7A3C-44E6-BE9F-844D048639C6}"/>
              </a:ext>
            </a:extLst>
          </p:cNvPr>
          <p:cNvSpPr>
            <a:spLocks noGrp="1"/>
          </p:cNvSpPr>
          <p:nvPr>
            <p:ph type="title"/>
          </p:nvPr>
        </p:nvSpPr>
        <p:spPr/>
        <p:txBody>
          <a:bodyPr/>
          <a:lstStyle/>
          <a:p>
            <a:r>
              <a:rPr lang="en-US"/>
              <a:t>Facebook Fans By City Table | Sothys Malaysia - 3 of 3</a:t>
            </a:r>
          </a:p>
        </p:txBody>
      </p:sp>
      <p:graphicFrame>
        <p:nvGraphicFramePr>
          <p:cNvPr id="5" name="Table Placeholder 4">
            <a:extLst>
              <a:ext uri="{FF2B5EF4-FFF2-40B4-BE49-F238E27FC236}">
                <a16:creationId xmlns:a16="http://schemas.microsoft.com/office/drawing/2014/main" id="{48C5C286-3CB8-40F4-998B-BC305BF676E0}"/>
              </a:ext>
            </a:extLst>
          </p:cNvPr>
          <p:cNvGraphicFramePr>
            <a:graphicFrameLocks noGrp="1"/>
          </p:cNvGraphicFramePr>
          <p:nvPr>
            <p:ph type="tbl" sz="quarter" idx="13"/>
            <p:extLst>
              <p:ext uri="{D42A27DB-BD31-4B8C-83A1-F6EECF244321}">
                <p14:modId xmlns:p14="http://schemas.microsoft.com/office/powerpoint/2010/main" val="783613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83131428"/>
                    </a:ext>
                  </a:extLst>
                </a:gridCol>
                <a:gridCol w="1645920">
                  <a:extLst>
                    <a:ext uri="{9D8B030D-6E8A-4147-A177-3AD203B41FA5}">
                      <a16:colId xmlns:a16="http://schemas.microsoft.com/office/drawing/2014/main" val="1019583110"/>
                    </a:ext>
                  </a:extLst>
                </a:gridCol>
                <a:gridCol w="1645920">
                  <a:extLst>
                    <a:ext uri="{9D8B030D-6E8A-4147-A177-3AD203B41FA5}">
                      <a16:colId xmlns:a16="http://schemas.microsoft.com/office/drawing/2014/main" val="1973872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90923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530347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916805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Subang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855989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001997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366624316"/>
                  </a:ext>
                </a:extLst>
              </a:tr>
            </a:tbl>
          </a:graphicData>
        </a:graphic>
      </p:graphicFrame>
      <p:sp>
        <p:nvSpPr>
          <p:cNvPr id="4" name="Text Placeholder 3">
            <a:extLst>
              <a:ext uri="{FF2B5EF4-FFF2-40B4-BE49-F238E27FC236}">
                <a16:creationId xmlns:a16="http://schemas.microsoft.com/office/drawing/2014/main" id="{777AF449-F16D-460F-A2F2-88ED18B65BA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04150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4CAC4-29BB-4770-8AE7-F14CCA606126}"/>
              </a:ext>
            </a:extLst>
          </p:cNvPr>
          <p:cNvSpPr>
            <a:spLocks noGrp="1"/>
          </p:cNvSpPr>
          <p:nvPr>
            <p:ph type="title"/>
          </p:nvPr>
        </p:nvSpPr>
        <p:spPr/>
        <p:txBody>
          <a:bodyPr/>
          <a:lstStyle/>
          <a:p>
            <a:r>
              <a:rPr lang="en-US"/>
              <a:t>Facebook Organic, Viral &amp; Paid Reach over Time | Sothys Malaysia</a:t>
            </a:r>
          </a:p>
        </p:txBody>
      </p:sp>
      <p:graphicFrame>
        <p:nvGraphicFramePr>
          <p:cNvPr id="6" name="Chart Placeholder 5">
            <a:extLst>
              <a:ext uri="{FF2B5EF4-FFF2-40B4-BE49-F238E27FC236}">
                <a16:creationId xmlns:a16="http://schemas.microsoft.com/office/drawing/2014/main" id="{C942FE7A-7E1E-464F-A51C-158F344BC230}"/>
              </a:ext>
            </a:extLst>
          </p:cNvPr>
          <p:cNvGraphicFramePr>
            <a:graphicFrameLocks noGrp="1"/>
          </p:cNvGraphicFramePr>
          <p:nvPr>
            <p:ph type="chart" sz="quarter" idx="13"/>
            <p:extLst>
              <p:ext uri="{D42A27DB-BD31-4B8C-83A1-F6EECF244321}">
                <p14:modId xmlns:p14="http://schemas.microsoft.com/office/powerpoint/2010/main" val="34970698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6CC68C-F2DB-455C-83C5-BA79169503C6}"/>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FB689675-77E4-4AF7-A2B7-278A5B0CD0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34955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DC0C9-9B76-4EB3-A26A-92743D16E00F}"/>
              </a:ext>
            </a:extLst>
          </p:cNvPr>
          <p:cNvSpPr>
            <a:spLocks noGrp="1"/>
          </p:cNvSpPr>
          <p:nvPr>
            <p:ph type="title"/>
          </p:nvPr>
        </p:nvSpPr>
        <p:spPr/>
        <p:txBody>
          <a:bodyPr/>
          <a:lstStyle/>
          <a:p>
            <a:r>
              <a:rPr lang="en-US"/>
              <a:t>Facebook Interaction Rate By Post Type | Sothys Malaysia</a:t>
            </a:r>
          </a:p>
        </p:txBody>
      </p:sp>
      <p:graphicFrame>
        <p:nvGraphicFramePr>
          <p:cNvPr id="6" name="Chart Placeholder 5">
            <a:extLst>
              <a:ext uri="{FF2B5EF4-FFF2-40B4-BE49-F238E27FC236}">
                <a16:creationId xmlns:a16="http://schemas.microsoft.com/office/drawing/2014/main" id="{A18B79A6-8BC5-4D51-997A-5A893F3BA0B1}"/>
              </a:ext>
            </a:extLst>
          </p:cNvPr>
          <p:cNvGraphicFramePr>
            <a:graphicFrameLocks noGrp="1"/>
          </p:cNvGraphicFramePr>
          <p:nvPr>
            <p:ph type="chart" sz="quarter" idx="13"/>
            <p:extLst>
              <p:ext uri="{D42A27DB-BD31-4B8C-83A1-F6EECF244321}">
                <p14:modId xmlns:p14="http://schemas.microsoft.com/office/powerpoint/2010/main" val="18624955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5FF971-CE15-4DAF-A2CE-D56C0760858A}"/>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1ADE5B02-84B1-4448-8360-8C99A5506F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22883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55DB7-2890-4BF1-8EAC-A5764F9B1810}"/>
              </a:ext>
            </a:extLst>
          </p:cNvPr>
          <p:cNvSpPr>
            <a:spLocks noGrp="1"/>
          </p:cNvSpPr>
          <p:nvPr>
            <p:ph type="title"/>
          </p:nvPr>
        </p:nvSpPr>
        <p:spPr/>
        <p:txBody>
          <a:bodyPr/>
          <a:lstStyle/>
          <a:p>
            <a:r>
              <a:rPr lang="en-US"/>
              <a:t>Facebook Own Posts Table | Sothys Malaysia - 1 of 13</a:t>
            </a:r>
          </a:p>
        </p:txBody>
      </p:sp>
      <p:graphicFrame>
        <p:nvGraphicFramePr>
          <p:cNvPr id="5" name="Table Placeholder 4">
            <a:extLst>
              <a:ext uri="{FF2B5EF4-FFF2-40B4-BE49-F238E27FC236}">
                <a16:creationId xmlns:a16="http://schemas.microsoft.com/office/drawing/2014/main" id="{339D36F6-D1E8-4B22-AC96-794B00CF5F08}"/>
              </a:ext>
            </a:extLst>
          </p:cNvPr>
          <p:cNvGraphicFramePr>
            <a:graphicFrameLocks noGrp="1"/>
          </p:cNvGraphicFramePr>
          <p:nvPr>
            <p:ph type="tbl" sz="quarter" idx="13"/>
            <p:extLst>
              <p:ext uri="{D42A27DB-BD31-4B8C-83A1-F6EECF244321}">
                <p14:modId xmlns:p14="http://schemas.microsoft.com/office/powerpoint/2010/main" val="305389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92025164"/>
                    </a:ext>
                  </a:extLst>
                </a:gridCol>
                <a:gridCol w="987552">
                  <a:extLst>
                    <a:ext uri="{9D8B030D-6E8A-4147-A177-3AD203B41FA5}">
                      <a16:colId xmlns:a16="http://schemas.microsoft.com/office/drawing/2014/main" val="1952319616"/>
                    </a:ext>
                  </a:extLst>
                </a:gridCol>
                <a:gridCol w="658368">
                  <a:extLst>
                    <a:ext uri="{9D8B030D-6E8A-4147-A177-3AD203B41FA5}">
                      <a16:colId xmlns:a16="http://schemas.microsoft.com/office/drawing/2014/main" val="392575715"/>
                    </a:ext>
                  </a:extLst>
                </a:gridCol>
                <a:gridCol w="329184">
                  <a:extLst>
                    <a:ext uri="{9D8B030D-6E8A-4147-A177-3AD203B41FA5}">
                      <a16:colId xmlns:a16="http://schemas.microsoft.com/office/drawing/2014/main" val="801610828"/>
                    </a:ext>
                  </a:extLst>
                </a:gridCol>
                <a:gridCol w="329184">
                  <a:extLst>
                    <a:ext uri="{9D8B030D-6E8A-4147-A177-3AD203B41FA5}">
                      <a16:colId xmlns:a16="http://schemas.microsoft.com/office/drawing/2014/main" val="1746973063"/>
                    </a:ext>
                  </a:extLst>
                </a:gridCol>
                <a:gridCol w="329184">
                  <a:extLst>
                    <a:ext uri="{9D8B030D-6E8A-4147-A177-3AD203B41FA5}">
                      <a16:colId xmlns:a16="http://schemas.microsoft.com/office/drawing/2014/main" val="2771327596"/>
                    </a:ext>
                  </a:extLst>
                </a:gridCol>
                <a:gridCol w="329184">
                  <a:extLst>
                    <a:ext uri="{9D8B030D-6E8A-4147-A177-3AD203B41FA5}">
                      <a16:colId xmlns:a16="http://schemas.microsoft.com/office/drawing/2014/main" val="1497245371"/>
                    </a:ext>
                  </a:extLst>
                </a:gridCol>
                <a:gridCol w="329184">
                  <a:extLst>
                    <a:ext uri="{9D8B030D-6E8A-4147-A177-3AD203B41FA5}">
                      <a16:colId xmlns:a16="http://schemas.microsoft.com/office/drawing/2014/main" val="3076900908"/>
                    </a:ext>
                  </a:extLst>
                </a:gridCol>
                <a:gridCol w="329184">
                  <a:extLst>
                    <a:ext uri="{9D8B030D-6E8A-4147-A177-3AD203B41FA5}">
                      <a16:colId xmlns:a16="http://schemas.microsoft.com/office/drawing/2014/main" val="586930479"/>
                    </a:ext>
                  </a:extLst>
                </a:gridCol>
                <a:gridCol w="329184">
                  <a:extLst>
                    <a:ext uri="{9D8B030D-6E8A-4147-A177-3AD203B41FA5}">
                      <a16:colId xmlns:a16="http://schemas.microsoft.com/office/drawing/2014/main" val="3744936461"/>
                    </a:ext>
                  </a:extLst>
                </a:gridCol>
                <a:gridCol w="329184">
                  <a:extLst>
                    <a:ext uri="{9D8B030D-6E8A-4147-A177-3AD203B41FA5}">
                      <a16:colId xmlns:a16="http://schemas.microsoft.com/office/drawing/2014/main" val="3529380887"/>
                    </a:ext>
                  </a:extLst>
                </a:gridCol>
                <a:gridCol w="329184">
                  <a:extLst>
                    <a:ext uri="{9D8B030D-6E8A-4147-A177-3AD203B41FA5}">
                      <a16:colId xmlns:a16="http://schemas.microsoft.com/office/drawing/2014/main" val="48497712"/>
                    </a:ext>
                  </a:extLst>
                </a:gridCol>
                <a:gridCol w="329184">
                  <a:extLst>
                    <a:ext uri="{9D8B030D-6E8A-4147-A177-3AD203B41FA5}">
                      <a16:colId xmlns:a16="http://schemas.microsoft.com/office/drawing/2014/main" val="3474296944"/>
                    </a:ext>
                  </a:extLst>
                </a:gridCol>
                <a:gridCol w="329184">
                  <a:extLst>
                    <a:ext uri="{9D8B030D-6E8A-4147-A177-3AD203B41FA5}">
                      <a16:colId xmlns:a16="http://schemas.microsoft.com/office/drawing/2014/main" val="4003112426"/>
                    </a:ext>
                  </a:extLst>
                </a:gridCol>
                <a:gridCol w="329184">
                  <a:extLst>
                    <a:ext uri="{9D8B030D-6E8A-4147-A177-3AD203B41FA5}">
                      <a16:colId xmlns:a16="http://schemas.microsoft.com/office/drawing/2014/main" val="1454335851"/>
                    </a:ext>
                  </a:extLst>
                </a:gridCol>
                <a:gridCol w="329184">
                  <a:extLst>
                    <a:ext uri="{9D8B030D-6E8A-4147-A177-3AD203B41FA5}">
                      <a16:colId xmlns:a16="http://schemas.microsoft.com/office/drawing/2014/main" val="3166207484"/>
                    </a:ext>
                  </a:extLst>
                </a:gridCol>
                <a:gridCol w="329184">
                  <a:extLst>
                    <a:ext uri="{9D8B030D-6E8A-4147-A177-3AD203B41FA5}">
                      <a16:colId xmlns:a16="http://schemas.microsoft.com/office/drawing/2014/main" val="3631501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30559633"/>
                  </a:ext>
                </a:extLst>
              </a:tr>
            </a:tbl>
          </a:graphicData>
        </a:graphic>
      </p:graphicFrame>
      <p:sp>
        <p:nvSpPr>
          <p:cNvPr id="4" name="Text Placeholder 3">
            <a:extLst>
              <a:ext uri="{FF2B5EF4-FFF2-40B4-BE49-F238E27FC236}">
                <a16:creationId xmlns:a16="http://schemas.microsoft.com/office/drawing/2014/main" id="{43C65344-EDFF-4BC2-8E36-4D0FF32B47E6}"/>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868800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973A4-DA3A-4DA0-82CB-F243277D7195}"/>
              </a:ext>
            </a:extLst>
          </p:cNvPr>
          <p:cNvSpPr>
            <a:spLocks noGrp="1"/>
          </p:cNvSpPr>
          <p:nvPr>
            <p:ph type="title"/>
          </p:nvPr>
        </p:nvSpPr>
        <p:spPr/>
        <p:txBody>
          <a:bodyPr/>
          <a:lstStyle/>
          <a:p>
            <a:r>
              <a:rPr lang="en-US"/>
              <a:t>Facebook Own Posts Table | Sothys Malaysia - 2 of 13</a:t>
            </a:r>
          </a:p>
        </p:txBody>
      </p:sp>
      <p:graphicFrame>
        <p:nvGraphicFramePr>
          <p:cNvPr id="5" name="Table Placeholder 4">
            <a:extLst>
              <a:ext uri="{FF2B5EF4-FFF2-40B4-BE49-F238E27FC236}">
                <a16:creationId xmlns:a16="http://schemas.microsoft.com/office/drawing/2014/main" id="{ACFFBFE5-4203-4541-80D6-4A4C277C04BD}"/>
              </a:ext>
            </a:extLst>
          </p:cNvPr>
          <p:cNvGraphicFramePr>
            <a:graphicFrameLocks noGrp="1"/>
          </p:cNvGraphicFramePr>
          <p:nvPr>
            <p:ph type="tbl" sz="quarter" idx="13"/>
            <p:extLst>
              <p:ext uri="{D42A27DB-BD31-4B8C-83A1-F6EECF244321}">
                <p14:modId xmlns:p14="http://schemas.microsoft.com/office/powerpoint/2010/main" val="2164507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19857825"/>
                    </a:ext>
                  </a:extLst>
                </a:gridCol>
                <a:gridCol w="987552">
                  <a:extLst>
                    <a:ext uri="{9D8B030D-6E8A-4147-A177-3AD203B41FA5}">
                      <a16:colId xmlns:a16="http://schemas.microsoft.com/office/drawing/2014/main" val="3250421016"/>
                    </a:ext>
                  </a:extLst>
                </a:gridCol>
                <a:gridCol w="658368">
                  <a:extLst>
                    <a:ext uri="{9D8B030D-6E8A-4147-A177-3AD203B41FA5}">
                      <a16:colId xmlns:a16="http://schemas.microsoft.com/office/drawing/2014/main" val="1316633050"/>
                    </a:ext>
                  </a:extLst>
                </a:gridCol>
                <a:gridCol w="329184">
                  <a:extLst>
                    <a:ext uri="{9D8B030D-6E8A-4147-A177-3AD203B41FA5}">
                      <a16:colId xmlns:a16="http://schemas.microsoft.com/office/drawing/2014/main" val="4208942487"/>
                    </a:ext>
                  </a:extLst>
                </a:gridCol>
                <a:gridCol w="329184">
                  <a:extLst>
                    <a:ext uri="{9D8B030D-6E8A-4147-A177-3AD203B41FA5}">
                      <a16:colId xmlns:a16="http://schemas.microsoft.com/office/drawing/2014/main" val="1796325355"/>
                    </a:ext>
                  </a:extLst>
                </a:gridCol>
                <a:gridCol w="329184">
                  <a:extLst>
                    <a:ext uri="{9D8B030D-6E8A-4147-A177-3AD203B41FA5}">
                      <a16:colId xmlns:a16="http://schemas.microsoft.com/office/drawing/2014/main" val="3183307022"/>
                    </a:ext>
                  </a:extLst>
                </a:gridCol>
                <a:gridCol w="329184">
                  <a:extLst>
                    <a:ext uri="{9D8B030D-6E8A-4147-A177-3AD203B41FA5}">
                      <a16:colId xmlns:a16="http://schemas.microsoft.com/office/drawing/2014/main" val="624466138"/>
                    </a:ext>
                  </a:extLst>
                </a:gridCol>
                <a:gridCol w="329184">
                  <a:extLst>
                    <a:ext uri="{9D8B030D-6E8A-4147-A177-3AD203B41FA5}">
                      <a16:colId xmlns:a16="http://schemas.microsoft.com/office/drawing/2014/main" val="118818246"/>
                    </a:ext>
                  </a:extLst>
                </a:gridCol>
                <a:gridCol w="329184">
                  <a:extLst>
                    <a:ext uri="{9D8B030D-6E8A-4147-A177-3AD203B41FA5}">
                      <a16:colId xmlns:a16="http://schemas.microsoft.com/office/drawing/2014/main" val="388339254"/>
                    </a:ext>
                  </a:extLst>
                </a:gridCol>
                <a:gridCol w="329184">
                  <a:extLst>
                    <a:ext uri="{9D8B030D-6E8A-4147-A177-3AD203B41FA5}">
                      <a16:colId xmlns:a16="http://schemas.microsoft.com/office/drawing/2014/main" val="3302324384"/>
                    </a:ext>
                  </a:extLst>
                </a:gridCol>
                <a:gridCol w="329184">
                  <a:extLst>
                    <a:ext uri="{9D8B030D-6E8A-4147-A177-3AD203B41FA5}">
                      <a16:colId xmlns:a16="http://schemas.microsoft.com/office/drawing/2014/main" val="3020425843"/>
                    </a:ext>
                  </a:extLst>
                </a:gridCol>
                <a:gridCol w="329184">
                  <a:extLst>
                    <a:ext uri="{9D8B030D-6E8A-4147-A177-3AD203B41FA5}">
                      <a16:colId xmlns:a16="http://schemas.microsoft.com/office/drawing/2014/main" val="991130446"/>
                    </a:ext>
                  </a:extLst>
                </a:gridCol>
                <a:gridCol w="329184">
                  <a:extLst>
                    <a:ext uri="{9D8B030D-6E8A-4147-A177-3AD203B41FA5}">
                      <a16:colId xmlns:a16="http://schemas.microsoft.com/office/drawing/2014/main" val="3306820795"/>
                    </a:ext>
                  </a:extLst>
                </a:gridCol>
                <a:gridCol w="329184">
                  <a:extLst>
                    <a:ext uri="{9D8B030D-6E8A-4147-A177-3AD203B41FA5}">
                      <a16:colId xmlns:a16="http://schemas.microsoft.com/office/drawing/2014/main" val="2277404612"/>
                    </a:ext>
                  </a:extLst>
                </a:gridCol>
                <a:gridCol w="329184">
                  <a:extLst>
                    <a:ext uri="{9D8B030D-6E8A-4147-A177-3AD203B41FA5}">
                      <a16:colId xmlns:a16="http://schemas.microsoft.com/office/drawing/2014/main" val="3800294882"/>
                    </a:ext>
                  </a:extLst>
                </a:gridCol>
                <a:gridCol w="329184">
                  <a:extLst>
                    <a:ext uri="{9D8B030D-6E8A-4147-A177-3AD203B41FA5}">
                      <a16:colId xmlns:a16="http://schemas.microsoft.com/office/drawing/2014/main" val="707412062"/>
                    </a:ext>
                  </a:extLst>
                </a:gridCol>
                <a:gridCol w="329184">
                  <a:extLst>
                    <a:ext uri="{9D8B030D-6E8A-4147-A177-3AD203B41FA5}">
                      <a16:colId xmlns:a16="http://schemas.microsoft.com/office/drawing/2014/main" val="1011891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48192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- 2020-04-28 17:39:56</a:t>
                      </a:r>
                      <a:r>
                        <a:rPr kumimoji="0" lang="en-US" sz="1000" b="0" i="0" u="none" strike="noStrike" kern="1200" cap="none" spc="0" normalizeH="0" baseline="0" noProof="0">
                          <a:ln>
                            <a:noFill/>
                          </a:ln>
                          <a:solidFill>
                            <a:prstClr val="black"/>
                          </a:solidFill>
                          <a:effectLst/>
                          <a:uLnTx/>
                          <a:uFillTx/>
                          <a:latin typeface="+mn-lt"/>
                          <a:ea typeface="+mn-ea"/>
                          <a:cs typeface="+mn-cs"/>
                        </a:rPr>
                        <a:t>
 Dear beloved SOTHYS customers, we've stepped up the following precautionary measures below to ensure your health and safety will not be compromised. Thus, post-MCO this will be the new norm.
That's why our SOTHYS Girls will follow these precautionary measures to ensure that you’ll have the best beauty experience possible at our salons.
Stay safe &amp; stay healthy.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94619293_10158112770684763_4276177630123786240_o.jpg?_nc_cat=102&amp;_nc_sid=e007fa&amp;_nc_oc=AQmVxAQnvm4yJymruHjbMyWpIM7Lbree_SKbMdg1D8gA_KgCW7CJNJAO_AUW1XPXKIA&amp;_nc_ht=scontent-iad3-1.xx&amp;_nc_tp=6&amp;oh=5d859c363215777c46d6033bc52d481a&amp;oe=5F020B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06/06/2020 21:16:48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4595038"/>
                  </a:ext>
                </a:extLst>
              </a:tr>
            </a:tbl>
          </a:graphicData>
        </a:graphic>
      </p:graphicFrame>
      <p:sp>
        <p:nvSpPr>
          <p:cNvPr id="4" name="Text Placeholder 3">
            <a:extLst>
              <a:ext uri="{FF2B5EF4-FFF2-40B4-BE49-F238E27FC236}">
                <a16:creationId xmlns:a16="http://schemas.microsoft.com/office/drawing/2014/main" id="{6D882569-9A84-49EF-B45D-8C515E663E71}"/>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836523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35BEF-6E79-44DC-8121-617ABD639B00}"/>
              </a:ext>
            </a:extLst>
          </p:cNvPr>
          <p:cNvSpPr>
            <a:spLocks noGrp="1"/>
          </p:cNvSpPr>
          <p:nvPr>
            <p:ph type="title"/>
          </p:nvPr>
        </p:nvSpPr>
        <p:spPr/>
        <p:txBody>
          <a:bodyPr/>
          <a:lstStyle/>
          <a:p>
            <a:r>
              <a:rPr lang="en-US"/>
              <a:t>Facebook Own Posts Table | Sothys Malaysia - 3 of 13</a:t>
            </a:r>
          </a:p>
        </p:txBody>
      </p:sp>
      <p:graphicFrame>
        <p:nvGraphicFramePr>
          <p:cNvPr id="5" name="Table Placeholder 4">
            <a:extLst>
              <a:ext uri="{FF2B5EF4-FFF2-40B4-BE49-F238E27FC236}">
                <a16:creationId xmlns:a16="http://schemas.microsoft.com/office/drawing/2014/main" id="{4C4607F7-D660-4F57-AC4F-5F6A15EAB4CB}"/>
              </a:ext>
            </a:extLst>
          </p:cNvPr>
          <p:cNvGraphicFramePr>
            <a:graphicFrameLocks noGrp="1"/>
          </p:cNvGraphicFramePr>
          <p:nvPr>
            <p:ph type="tbl" sz="quarter" idx="13"/>
            <p:extLst>
              <p:ext uri="{D42A27DB-BD31-4B8C-83A1-F6EECF244321}">
                <p14:modId xmlns:p14="http://schemas.microsoft.com/office/powerpoint/2010/main" val="1154244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52206031"/>
                    </a:ext>
                  </a:extLst>
                </a:gridCol>
                <a:gridCol w="987552">
                  <a:extLst>
                    <a:ext uri="{9D8B030D-6E8A-4147-A177-3AD203B41FA5}">
                      <a16:colId xmlns:a16="http://schemas.microsoft.com/office/drawing/2014/main" val="915513078"/>
                    </a:ext>
                  </a:extLst>
                </a:gridCol>
                <a:gridCol w="658368">
                  <a:extLst>
                    <a:ext uri="{9D8B030D-6E8A-4147-A177-3AD203B41FA5}">
                      <a16:colId xmlns:a16="http://schemas.microsoft.com/office/drawing/2014/main" val="1057149887"/>
                    </a:ext>
                  </a:extLst>
                </a:gridCol>
                <a:gridCol w="329184">
                  <a:extLst>
                    <a:ext uri="{9D8B030D-6E8A-4147-A177-3AD203B41FA5}">
                      <a16:colId xmlns:a16="http://schemas.microsoft.com/office/drawing/2014/main" val="3827587862"/>
                    </a:ext>
                  </a:extLst>
                </a:gridCol>
                <a:gridCol w="329184">
                  <a:extLst>
                    <a:ext uri="{9D8B030D-6E8A-4147-A177-3AD203B41FA5}">
                      <a16:colId xmlns:a16="http://schemas.microsoft.com/office/drawing/2014/main" val="105685637"/>
                    </a:ext>
                  </a:extLst>
                </a:gridCol>
                <a:gridCol w="329184">
                  <a:extLst>
                    <a:ext uri="{9D8B030D-6E8A-4147-A177-3AD203B41FA5}">
                      <a16:colId xmlns:a16="http://schemas.microsoft.com/office/drawing/2014/main" val="1479510421"/>
                    </a:ext>
                  </a:extLst>
                </a:gridCol>
                <a:gridCol w="329184">
                  <a:extLst>
                    <a:ext uri="{9D8B030D-6E8A-4147-A177-3AD203B41FA5}">
                      <a16:colId xmlns:a16="http://schemas.microsoft.com/office/drawing/2014/main" val="2164750008"/>
                    </a:ext>
                  </a:extLst>
                </a:gridCol>
                <a:gridCol w="329184">
                  <a:extLst>
                    <a:ext uri="{9D8B030D-6E8A-4147-A177-3AD203B41FA5}">
                      <a16:colId xmlns:a16="http://schemas.microsoft.com/office/drawing/2014/main" val="3460510712"/>
                    </a:ext>
                  </a:extLst>
                </a:gridCol>
                <a:gridCol w="329184">
                  <a:extLst>
                    <a:ext uri="{9D8B030D-6E8A-4147-A177-3AD203B41FA5}">
                      <a16:colId xmlns:a16="http://schemas.microsoft.com/office/drawing/2014/main" val="3387235885"/>
                    </a:ext>
                  </a:extLst>
                </a:gridCol>
                <a:gridCol w="329184">
                  <a:extLst>
                    <a:ext uri="{9D8B030D-6E8A-4147-A177-3AD203B41FA5}">
                      <a16:colId xmlns:a16="http://schemas.microsoft.com/office/drawing/2014/main" val="3611199591"/>
                    </a:ext>
                  </a:extLst>
                </a:gridCol>
                <a:gridCol w="329184">
                  <a:extLst>
                    <a:ext uri="{9D8B030D-6E8A-4147-A177-3AD203B41FA5}">
                      <a16:colId xmlns:a16="http://schemas.microsoft.com/office/drawing/2014/main" val="4035682107"/>
                    </a:ext>
                  </a:extLst>
                </a:gridCol>
                <a:gridCol w="329184">
                  <a:extLst>
                    <a:ext uri="{9D8B030D-6E8A-4147-A177-3AD203B41FA5}">
                      <a16:colId xmlns:a16="http://schemas.microsoft.com/office/drawing/2014/main" val="3294036534"/>
                    </a:ext>
                  </a:extLst>
                </a:gridCol>
                <a:gridCol w="329184">
                  <a:extLst>
                    <a:ext uri="{9D8B030D-6E8A-4147-A177-3AD203B41FA5}">
                      <a16:colId xmlns:a16="http://schemas.microsoft.com/office/drawing/2014/main" val="3746589844"/>
                    </a:ext>
                  </a:extLst>
                </a:gridCol>
                <a:gridCol w="329184">
                  <a:extLst>
                    <a:ext uri="{9D8B030D-6E8A-4147-A177-3AD203B41FA5}">
                      <a16:colId xmlns:a16="http://schemas.microsoft.com/office/drawing/2014/main" val="3311679132"/>
                    </a:ext>
                  </a:extLst>
                </a:gridCol>
                <a:gridCol w="329184">
                  <a:extLst>
                    <a:ext uri="{9D8B030D-6E8A-4147-A177-3AD203B41FA5}">
                      <a16:colId xmlns:a16="http://schemas.microsoft.com/office/drawing/2014/main" val="3736439350"/>
                    </a:ext>
                  </a:extLst>
                </a:gridCol>
                <a:gridCol w="329184">
                  <a:extLst>
                    <a:ext uri="{9D8B030D-6E8A-4147-A177-3AD203B41FA5}">
                      <a16:colId xmlns:a16="http://schemas.microsoft.com/office/drawing/2014/main" val="3705713570"/>
                    </a:ext>
                  </a:extLst>
                </a:gridCol>
                <a:gridCol w="329184">
                  <a:extLst>
                    <a:ext uri="{9D8B030D-6E8A-4147-A177-3AD203B41FA5}">
                      <a16:colId xmlns:a16="http://schemas.microsoft.com/office/drawing/2014/main" val="39319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30019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- 2020-04-24 10:00:31</a:t>
                      </a:r>
                      <a:r>
                        <a:rPr kumimoji="0" lang="en-US" sz="1000" b="0" i="0" u="none" strike="noStrike" kern="1200" cap="none" spc="0" normalizeH="0" baseline="0" noProof="0">
                          <a:ln>
                            <a:noFill/>
                          </a:ln>
                          <a:solidFill>
                            <a:prstClr val="black"/>
                          </a:solidFill>
                          <a:effectLst/>
                          <a:uLnTx/>
                          <a:uFillTx/>
                          <a:latin typeface="+mn-lt"/>
                          <a:ea typeface="+mn-ea"/>
                          <a:cs typeface="+mn-cs"/>
                        </a:rPr>
                        <a:t>
 Make a good first impression using your eyes with the Youthful Eye Treatment. The Youthful Eye Treatment is a specific treatment that prevents the formation of wrinkles surrounding the eyes.
With a relaxing eye massage and a dab of an ampoule, your eye contour area will become refined and youthful again.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https://scontent-iad3-1.xx.fbcdn.net/v/t1.0-9/p720x720/94274526_10158089762894763_8458555854562525184_o.png?_nc_cat=106&amp;_nc_sid=8024bb&amp;_nc_ohc=EnG7N3EXU1cAX_cfLNu&amp;_nc_ht=scontent-iad3-1.xx&amp;oh=5d4a7f0d16fdd3c89d2b3655eead37a8&amp;oe=5EF6127D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05/29/2020 03:22:31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42201290"/>
                  </a:ext>
                </a:extLst>
              </a:tr>
            </a:tbl>
          </a:graphicData>
        </a:graphic>
      </p:graphicFrame>
      <p:sp>
        <p:nvSpPr>
          <p:cNvPr id="4" name="Text Placeholder 3">
            <a:extLst>
              <a:ext uri="{FF2B5EF4-FFF2-40B4-BE49-F238E27FC236}">
                <a16:creationId xmlns:a16="http://schemas.microsoft.com/office/drawing/2014/main" id="{B850123A-C168-453A-8F1E-47DF1D657CFE}"/>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648417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FAFDC-4E3B-431A-9CC5-B2CABB8C68EA}"/>
              </a:ext>
            </a:extLst>
          </p:cNvPr>
          <p:cNvSpPr>
            <a:spLocks noGrp="1"/>
          </p:cNvSpPr>
          <p:nvPr>
            <p:ph type="title"/>
          </p:nvPr>
        </p:nvSpPr>
        <p:spPr/>
        <p:txBody>
          <a:bodyPr/>
          <a:lstStyle/>
          <a:p>
            <a:r>
              <a:rPr lang="en-US"/>
              <a:t>Facebook Own Posts Table | Sothys Malaysia - 4 of 13</a:t>
            </a:r>
          </a:p>
        </p:txBody>
      </p:sp>
      <p:graphicFrame>
        <p:nvGraphicFramePr>
          <p:cNvPr id="5" name="Table Placeholder 4">
            <a:extLst>
              <a:ext uri="{FF2B5EF4-FFF2-40B4-BE49-F238E27FC236}">
                <a16:creationId xmlns:a16="http://schemas.microsoft.com/office/drawing/2014/main" id="{71C6E56D-C2C5-485C-9932-42E7899DE505}"/>
              </a:ext>
            </a:extLst>
          </p:cNvPr>
          <p:cNvGraphicFramePr>
            <a:graphicFrameLocks noGrp="1"/>
          </p:cNvGraphicFramePr>
          <p:nvPr>
            <p:ph type="tbl" sz="quarter" idx="13"/>
            <p:extLst>
              <p:ext uri="{D42A27DB-BD31-4B8C-83A1-F6EECF244321}">
                <p14:modId xmlns:p14="http://schemas.microsoft.com/office/powerpoint/2010/main" val="2875142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18278926"/>
                    </a:ext>
                  </a:extLst>
                </a:gridCol>
                <a:gridCol w="987552">
                  <a:extLst>
                    <a:ext uri="{9D8B030D-6E8A-4147-A177-3AD203B41FA5}">
                      <a16:colId xmlns:a16="http://schemas.microsoft.com/office/drawing/2014/main" val="1507833277"/>
                    </a:ext>
                  </a:extLst>
                </a:gridCol>
                <a:gridCol w="658368">
                  <a:extLst>
                    <a:ext uri="{9D8B030D-6E8A-4147-A177-3AD203B41FA5}">
                      <a16:colId xmlns:a16="http://schemas.microsoft.com/office/drawing/2014/main" val="3646316904"/>
                    </a:ext>
                  </a:extLst>
                </a:gridCol>
                <a:gridCol w="329184">
                  <a:extLst>
                    <a:ext uri="{9D8B030D-6E8A-4147-A177-3AD203B41FA5}">
                      <a16:colId xmlns:a16="http://schemas.microsoft.com/office/drawing/2014/main" val="3366804079"/>
                    </a:ext>
                  </a:extLst>
                </a:gridCol>
                <a:gridCol w="329184">
                  <a:extLst>
                    <a:ext uri="{9D8B030D-6E8A-4147-A177-3AD203B41FA5}">
                      <a16:colId xmlns:a16="http://schemas.microsoft.com/office/drawing/2014/main" val="2647364725"/>
                    </a:ext>
                  </a:extLst>
                </a:gridCol>
                <a:gridCol w="329184">
                  <a:extLst>
                    <a:ext uri="{9D8B030D-6E8A-4147-A177-3AD203B41FA5}">
                      <a16:colId xmlns:a16="http://schemas.microsoft.com/office/drawing/2014/main" val="643559692"/>
                    </a:ext>
                  </a:extLst>
                </a:gridCol>
                <a:gridCol w="329184">
                  <a:extLst>
                    <a:ext uri="{9D8B030D-6E8A-4147-A177-3AD203B41FA5}">
                      <a16:colId xmlns:a16="http://schemas.microsoft.com/office/drawing/2014/main" val="2416668061"/>
                    </a:ext>
                  </a:extLst>
                </a:gridCol>
                <a:gridCol w="329184">
                  <a:extLst>
                    <a:ext uri="{9D8B030D-6E8A-4147-A177-3AD203B41FA5}">
                      <a16:colId xmlns:a16="http://schemas.microsoft.com/office/drawing/2014/main" val="4253072574"/>
                    </a:ext>
                  </a:extLst>
                </a:gridCol>
                <a:gridCol w="329184">
                  <a:extLst>
                    <a:ext uri="{9D8B030D-6E8A-4147-A177-3AD203B41FA5}">
                      <a16:colId xmlns:a16="http://schemas.microsoft.com/office/drawing/2014/main" val="1242830718"/>
                    </a:ext>
                  </a:extLst>
                </a:gridCol>
                <a:gridCol w="329184">
                  <a:extLst>
                    <a:ext uri="{9D8B030D-6E8A-4147-A177-3AD203B41FA5}">
                      <a16:colId xmlns:a16="http://schemas.microsoft.com/office/drawing/2014/main" val="1946455156"/>
                    </a:ext>
                  </a:extLst>
                </a:gridCol>
                <a:gridCol w="329184">
                  <a:extLst>
                    <a:ext uri="{9D8B030D-6E8A-4147-A177-3AD203B41FA5}">
                      <a16:colId xmlns:a16="http://schemas.microsoft.com/office/drawing/2014/main" val="428044833"/>
                    </a:ext>
                  </a:extLst>
                </a:gridCol>
                <a:gridCol w="329184">
                  <a:extLst>
                    <a:ext uri="{9D8B030D-6E8A-4147-A177-3AD203B41FA5}">
                      <a16:colId xmlns:a16="http://schemas.microsoft.com/office/drawing/2014/main" val="378023924"/>
                    </a:ext>
                  </a:extLst>
                </a:gridCol>
                <a:gridCol w="329184">
                  <a:extLst>
                    <a:ext uri="{9D8B030D-6E8A-4147-A177-3AD203B41FA5}">
                      <a16:colId xmlns:a16="http://schemas.microsoft.com/office/drawing/2014/main" val="1162236475"/>
                    </a:ext>
                  </a:extLst>
                </a:gridCol>
                <a:gridCol w="329184">
                  <a:extLst>
                    <a:ext uri="{9D8B030D-6E8A-4147-A177-3AD203B41FA5}">
                      <a16:colId xmlns:a16="http://schemas.microsoft.com/office/drawing/2014/main" val="3512585267"/>
                    </a:ext>
                  </a:extLst>
                </a:gridCol>
                <a:gridCol w="329184">
                  <a:extLst>
                    <a:ext uri="{9D8B030D-6E8A-4147-A177-3AD203B41FA5}">
                      <a16:colId xmlns:a16="http://schemas.microsoft.com/office/drawing/2014/main" val="1737265118"/>
                    </a:ext>
                  </a:extLst>
                </a:gridCol>
                <a:gridCol w="329184">
                  <a:extLst>
                    <a:ext uri="{9D8B030D-6E8A-4147-A177-3AD203B41FA5}">
                      <a16:colId xmlns:a16="http://schemas.microsoft.com/office/drawing/2014/main" val="3373485546"/>
                    </a:ext>
                  </a:extLst>
                </a:gridCol>
                <a:gridCol w="329184">
                  <a:extLst>
                    <a:ext uri="{9D8B030D-6E8A-4147-A177-3AD203B41FA5}">
                      <a16:colId xmlns:a16="http://schemas.microsoft.com/office/drawing/2014/main" val="1409255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22031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- 2020-04-22 10:48:01</a:t>
                      </a:r>
                      <a:r>
                        <a:rPr kumimoji="0" lang="en-US" sz="1000" b="0" i="0" u="none" strike="noStrike" kern="1200" cap="none" spc="0" normalizeH="0" baseline="0" noProof="0">
                          <a:ln>
                            <a:noFill/>
                          </a:ln>
                          <a:solidFill>
                            <a:prstClr val="black"/>
                          </a:solidFill>
                          <a:effectLst/>
                          <a:uLnTx/>
                          <a:uFillTx/>
                          <a:latin typeface="+mn-lt"/>
                          <a:ea typeface="+mn-ea"/>
                          <a:cs typeface="+mn-cs"/>
                        </a:rPr>
                        <a:t>
 Jumping onto a 4K resolution video meeting with your client that shows a crystal clear video of your face pores? Well, we’ve a win-win solution for you.
Introducing Desquacrem Forte Microderm that deeply cleanses your pores at the same time exfoliates your skin with salicylic acid and micro-grains of rice.
Suitable for clogged normal-combination skin to oily skin, thickened skin, hyper-pigmented, aging and sun-damaged skin types.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93772125_10158089761519763_1292914202683375616_o.png?_nc_cat=102&amp;_nc_sid=8024bb&amp;_nc_oc=AQlXROJIWPHpjAdY2Jigly9UjOZPJBnvqsVJtcIZDfWTVFfUV6YIN6F-oEpEqRHUcjI&amp;_nc_ht=scontent-iad3-1.xx&amp;oh=b0f9bf7b3b949f5a4c2cb86bf7e12f83&amp;oe=5F05C5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06/10/2020 15:19:24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0903215"/>
                  </a:ext>
                </a:extLst>
              </a:tr>
            </a:tbl>
          </a:graphicData>
        </a:graphic>
      </p:graphicFrame>
      <p:sp>
        <p:nvSpPr>
          <p:cNvPr id="4" name="Text Placeholder 3">
            <a:extLst>
              <a:ext uri="{FF2B5EF4-FFF2-40B4-BE49-F238E27FC236}">
                <a16:creationId xmlns:a16="http://schemas.microsoft.com/office/drawing/2014/main" id="{49100ED4-CC26-4795-ABAB-120FBE95794E}"/>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534075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F2B6C-FC02-4377-8059-CE3BB02282CD}"/>
              </a:ext>
            </a:extLst>
          </p:cNvPr>
          <p:cNvSpPr>
            <a:spLocks noGrp="1"/>
          </p:cNvSpPr>
          <p:nvPr>
            <p:ph type="title"/>
          </p:nvPr>
        </p:nvSpPr>
        <p:spPr/>
        <p:txBody>
          <a:bodyPr/>
          <a:lstStyle/>
          <a:p>
            <a:r>
              <a:rPr lang="en-US"/>
              <a:t>Facebook Own Posts Table | Sothys Malaysia - 5 of 13</a:t>
            </a:r>
          </a:p>
        </p:txBody>
      </p:sp>
      <p:graphicFrame>
        <p:nvGraphicFramePr>
          <p:cNvPr id="5" name="Table Placeholder 4">
            <a:extLst>
              <a:ext uri="{FF2B5EF4-FFF2-40B4-BE49-F238E27FC236}">
                <a16:creationId xmlns:a16="http://schemas.microsoft.com/office/drawing/2014/main" id="{3BAC11C8-A822-46F3-B1E1-794A7E06EB4D}"/>
              </a:ext>
            </a:extLst>
          </p:cNvPr>
          <p:cNvGraphicFramePr>
            <a:graphicFrameLocks noGrp="1"/>
          </p:cNvGraphicFramePr>
          <p:nvPr>
            <p:ph type="tbl" sz="quarter" idx="13"/>
            <p:extLst>
              <p:ext uri="{D42A27DB-BD31-4B8C-83A1-F6EECF244321}">
                <p14:modId xmlns:p14="http://schemas.microsoft.com/office/powerpoint/2010/main" val="441360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8409835"/>
                    </a:ext>
                  </a:extLst>
                </a:gridCol>
                <a:gridCol w="987552">
                  <a:extLst>
                    <a:ext uri="{9D8B030D-6E8A-4147-A177-3AD203B41FA5}">
                      <a16:colId xmlns:a16="http://schemas.microsoft.com/office/drawing/2014/main" val="50963220"/>
                    </a:ext>
                  </a:extLst>
                </a:gridCol>
                <a:gridCol w="658368">
                  <a:extLst>
                    <a:ext uri="{9D8B030D-6E8A-4147-A177-3AD203B41FA5}">
                      <a16:colId xmlns:a16="http://schemas.microsoft.com/office/drawing/2014/main" val="1554399732"/>
                    </a:ext>
                  </a:extLst>
                </a:gridCol>
                <a:gridCol w="329184">
                  <a:extLst>
                    <a:ext uri="{9D8B030D-6E8A-4147-A177-3AD203B41FA5}">
                      <a16:colId xmlns:a16="http://schemas.microsoft.com/office/drawing/2014/main" val="3164135155"/>
                    </a:ext>
                  </a:extLst>
                </a:gridCol>
                <a:gridCol w="329184">
                  <a:extLst>
                    <a:ext uri="{9D8B030D-6E8A-4147-A177-3AD203B41FA5}">
                      <a16:colId xmlns:a16="http://schemas.microsoft.com/office/drawing/2014/main" val="1368826444"/>
                    </a:ext>
                  </a:extLst>
                </a:gridCol>
                <a:gridCol w="329184">
                  <a:extLst>
                    <a:ext uri="{9D8B030D-6E8A-4147-A177-3AD203B41FA5}">
                      <a16:colId xmlns:a16="http://schemas.microsoft.com/office/drawing/2014/main" val="871358498"/>
                    </a:ext>
                  </a:extLst>
                </a:gridCol>
                <a:gridCol w="329184">
                  <a:extLst>
                    <a:ext uri="{9D8B030D-6E8A-4147-A177-3AD203B41FA5}">
                      <a16:colId xmlns:a16="http://schemas.microsoft.com/office/drawing/2014/main" val="1192685938"/>
                    </a:ext>
                  </a:extLst>
                </a:gridCol>
                <a:gridCol w="329184">
                  <a:extLst>
                    <a:ext uri="{9D8B030D-6E8A-4147-A177-3AD203B41FA5}">
                      <a16:colId xmlns:a16="http://schemas.microsoft.com/office/drawing/2014/main" val="2907304895"/>
                    </a:ext>
                  </a:extLst>
                </a:gridCol>
                <a:gridCol w="329184">
                  <a:extLst>
                    <a:ext uri="{9D8B030D-6E8A-4147-A177-3AD203B41FA5}">
                      <a16:colId xmlns:a16="http://schemas.microsoft.com/office/drawing/2014/main" val="1668320561"/>
                    </a:ext>
                  </a:extLst>
                </a:gridCol>
                <a:gridCol w="329184">
                  <a:extLst>
                    <a:ext uri="{9D8B030D-6E8A-4147-A177-3AD203B41FA5}">
                      <a16:colId xmlns:a16="http://schemas.microsoft.com/office/drawing/2014/main" val="1634121505"/>
                    </a:ext>
                  </a:extLst>
                </a:gridCol>
                <a:gridCol w="329184">
                  <a:extLst>
                    <a:ext uri="{9D8B030D-6E8A-4147-A177-3AD203B41FA5}">
                      <a16:colId xmlns:a16="http://schemas.microsoft.com/office/drawing/2014/main" val="1617805657"/>
                    </a:ext>
                  </a:extLst>
                </a:gridCol>
                <a:gridCol w="329184">
                  <a:extLst>
                    <a:ext uri="{9D8B030D-6E8A-4147-A177-3AD203B41FA5}">
                      <a16:colId xmlns:a16="http://schemas.microsoft.com/office/drawing/2014/main" val="3833149377"/>
                    </a:ext>
                  </a:extLst>
                </a:gridCol>
                <a:gridCol w="329184">
                  <a:extLst>
                    <a:ext uri="{9D8B030D-6E8A-4147-A177-3AD203B41FA5}">
                      <a16:colId xmlns:a16="http://schemas.microsoft.com/office/drawing/2014/main" val="34885544"/>
                    </a:ext>
                  </a:extLst>
                </a:gridCol>
                <a:gridCol w="329184">
                  <a:extLst>
                    <a:ext uri="{9D8B030D-6E8A-4147-A177-3AD203B41FA5}">
                      <a16:colId xmlns:a16="http://schemas.microsoft.com/office/drawing/2014/main" val="1203018360"/>
                    </a:ext>
                  </a:extLst>
                </a:gridCol>
                <a:gridCol w="329184">
                  <a:extLst>
                    <a:ext uri="{9D8B030D-6E8A-4147-A177-3AD203B41FA5}">
                      <a16:colId xmlns:a16="http://schemas.microsoft.com/office/drawing/2014/main" val="3793446083"/>
                    </a:ext>
                  </a:extLst>
                </a:gridCol>
                <a:gridCol w="329184">
                  <a:extLst>
                    <a:ext uri="{9D8B030D-6E8A-4147-A177-3AD203B41FA5}">
                      <a16:colId xmlns:a16="http://schemas.microsoft.com/office/drawing/2014/main" val="1208421466"/>
                    </a:ext>
                  </a:extLst>
                </a:gridCol>
                <a:gridCol w="329184">
                  <a:extLst>
                    <a:ext uri="{9D8B030D-6E8A-4147-A177-3AD203B41FA5}">
                      <a16:colId xmlns:a16="http://schemas.microsoft.com/office/drawing/2014/main" val="3027833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66841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- 2020-04-14 11:24:07</a:t>
                      </a:r>
                      <a:r>
                        <a:rPr kumimoji="0" lang="en-US" sz="1000" b="0" i="0" u="none" strike="noStrike" kern="1200" cap="none" spc="0" normalizeH="0" baseline="0" noProof="0">
                          <a:ln>
                            <a:noFill/>
                          </a:ln>
                          <a:solidFill>
                            <a:prstClr val="black"/>
                          </a:solidFill>
                          <a:effectLst/>
                          <a:uLnTx/>
                          <a:uFillTx/>
                          <a:latin typeface="+mn-lt"/>
                          <a:ea typeface="+mn-ea"/>
                          <a:cs typeface="+mn-cs"/>
                        </a:rPr>
                        <a:t>
 The only Perfect Shape Mask in the world that makes every lady’s dream come true. ⁠
⁠
From brightening to rejuvenating effects, 3 plant extracts are all you need for a perfect V-line shape. ⁠
⁠
#sothysmalaysia #StayAtHome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https://scontent-iad3-1.xx.fbcdn.net/v/t1.0-9/p720x720/92685374_10158059849709763_2755677796234690560_o.png?_nc_cat=106&amp;_nc_sid=8024bb&amp;_nc_ohc=I05C2T3Jc2kAX_Ywb5q&amp;_nc_ht=scontent-iad3-1.xx&amp;oh=3f2573b6cbb1ffae06c45c7bd5a8e21d&amp;oe=5EF61274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05/28/2020 03:15:34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97643700"/>
                  </a:ext>
                </a:extLst>
              </a:tr>
            </a:tbl>
          </a:graphicData>
        </a:graphic>
      </p:graphicFrame>
      <p:sp>
        <p:nvSpPr>
          <p:cNvPr id="4" name="Text Placeholder 3">
            <a:extLst>
              <a:ext uri="{FF2B5EF4-FFF2-40B4-BE49-F238E27FC236}">
                <a16:creationId xmlns:a16="http://schemas.microsoft.com/office/drawing/2014/main" id="{E63EB583-815F-4DFE-8626-5D9BC8002C33}"/>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01386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C0FB3-B5A2-4E91-BC4B-44508BC9A00E}"/>
              </a:ext>
            </a:extLst>
          </p:cNvPr>
          <p:cNvSpPr>
            <a:spLocks noGrp="1"/>
          </p:cNvSpPr>
          <p:nvPr>
            <p:ph type="title"/>
          </p:nvPr>
        </p:nvSpPr>
        <p:spPr/>
        <p:txBody>
          <a:bodyPr/>
          <a:lstStyle/>
          <a:p>
            <a:r>
              <a:rPr lang="en-US"/>
              <a:t>Facebook Own Posts Table | Sothys Malaysia - 6 of 13</a:t>
            </a:r>
          </a:p>
        </p:txBody>
      </p:sp>
      <p:graphicFrame>
        <p:nvGraphicFramePr>
          <p:cNvPr id="5" name="Table Placeholder 4">
            <a:extLst>
              <a:ext uri="{FF2B5EF4-FFF2-40B4-BE49-F238E27FC236}">
                <a16:creationId xmlns:a16="http://schemas.microsoft.com/office/drawing/2014/main" id="{F57E29D6-95EF-40E4-8377-8CE9019EE6A0}"/>
              </a:ext>
            </a:extLst>
          </p:cNvPr>
          <p:cNvGraphicFramePr>
            <a:graphicFrameLocks noGrp="1"/>
          </p:cNvGraphicFramePr>
          <p:nvPr>
            <p:ph type="tbl" sz="quarter" idx="13"/>
            <p:extLst>
              <p:ext uri="{D42A27DB-BD31-4B8C-83A1-F6EECF244321}">
                <p14:modId xmlns:p14="http://schemas.microsoft.com/office/powerpoint/2010/main" val="764003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42460395"/>
                    </a:ext>
                  </a:extLst>
                </a:gridCol>
                <a:gridCol w="987552">
                  <a:extLst>
                    <a:ext uri="{9D8B030D-6E8A-4147-A177-3AD203B41FA5}">
                      <a16:colId xmlns:a16="http://schemas.microsoft.com/office/drawing/2014/main" val="2652477406"/>
                    </a:ext>
                  </a:extLst>
                </a:gridCol>
                <a:gridCol w="658368">
                  <a:extLst>
                    <a:ext uri="{9D8B030D-6E8A-4147-A177-3AD203B41FA5}">
                      <a16:colId xmlns:a16="http://schemas.microsoft.com/office/drawing/2014/main" val="4137150048"/>
                    </a:ext>
                  </a:extLst>
                </a:gridCol>
                <a:gridCol w="329184">
                  <a:extLst>
                    <a:ext uri="{9D8B030D-6E8A-4147-A177-3AD203B41FA5}">
                      <a16:colId xmlns:a16="http://schemas.microsoft.com/office/drawing/2014/main" val="3546299821"/>
                    </a:ext>
                  </a:extLst>
                </a:gridCol>
                <a:gridCol w="329184">
                  <a:extLst>
                    <a:ext uri="{9D8B030D-6E8A-4147-A177-3AD203B41FA5}">
                      <a16:colId xmlns:a16="http://schemas.microsoft.com/office/drawing/2014/main" val="599801781"/>
                    </a:ext>
                  </a:extLst>
                </a:gridCol>
                <a:gridCol w="329184">
                  <a:extLst>
                    <a:ext uri="{9D8B030D-6E8A-4147-A177-3AD203B41FA5}">
                      <a16:colId xmlns:a16="http://schemas.microsoft.com/office/drawing/2014/main" val="2620238335"/>
                    </a:ext>
                  </a:extLst>
                </a:gridCol>
                <a:gridCol w="329184">
                  <a:extLst>
                    <a:ext uri="{9D8B030D-6E8A-4147-A177-3AD203B41FA5}">
                      <a16:colId xmlns:a16="http://schemas.microsoft.com/office/drawing/2014/main" val="1558075896"/>
                    </a:ext>
                  </a:extLst>
                </a:gridCol>
                <a:gridCol w="329184">
                  <a:extLst>
                    <a:ext uri="{9D8B030D-6E8A-4147-A177-3AD203B41FA5}">
                      <a16:colId xmlns:a16="http://schemas.microsoft.com/office/drawing/2014/main" val="1483994365"/>
                    </a:ext>
                  </a:extLst>
                </a:gridCol>
                <a:gridCol w="329184">
                  <a:extLst>
                    <a:ext uri="{9D8B030D-6E8A-4147-A177-3AD203B41FA5}">
                      <a16:colId xmlns:a16="http://schemas.microsoft.com/office/drawing/2014/main" val="1708813618"/>
                    </a:ext>
                  </a:extLst>
                </a:gridCol>
                <a:gridCol w="329184">
                  <a:extLst>
                    <a:ext uri="{9D8B030D-6E8A-4147-A177-3AD203B41FA5}">
                      <a16:colId xmlns:a16="http://schemas.microsoft.com/office/drawing/2014/main" val="822536411"/>
                    </a:ext>
                  </a:extLst>
                </a:gridCol>
                <a:gridCol w="329184">
                  <a:extLst>
                    <a:ext uri="{9D8B030D-6E8A-4147-A177-3AD203B41FA5}">
                      <a16:colId xmlns:a16="http://schemas.microsoft.com/office/drawing/2014/main" val="2336199256"/>
                    </a:ext>
                  </a:extLst>
                </a:gridCol>
                <a:gridCol w="329184">
                  <a:extLst>
                    <a:ext uri="{9D8B030D-6E8A-4147-A177-3AD203B41FA5}">
                      <a16:colId xmlns:a16="http://schemas.microsoft.com/office/drawing/2014/main" val="1794286321"/>
                    </a:ext>
                  </a:extLst>
                </a:gridCol>
                <a:gridCol w="329184">
                  <a:extLst>
                    <a:ext uri="{9D8B030D-6E8A-4147-A177-3AD203B41FA5}">
                      <a16:colId xmlns:a16="http://schemas.microsoft.com/office/drawing/2014/main" val="3008860172"/>
                    </a:ext>
                  </a:extLst>
                </a:gridCol>
                <a:gridCol w="329184">
                  <a:extLst>
                    <a:ext uri="{9D8B030D-6E8A-4147-A177-3AD203B41FA5}">
                      <a16:colId xmlns:a16="http://schemas.microsoft.com/office/drawing/2014/main" val="3198822081"/>
                    </a:ext>
                  </a:extLst>
                </a:gridCol>
                <a:gridCol w="329184">
                  <a:extLst>
                    <a:ext uri="{9D8B030D-6E8A-4147-A177-3AD203B41FA5}">
                      <a16:colId xmlns:a16="http://schemas.microsoft.com/office/drawing/2014/main" val="70764720"/>
                    </a:ext>
                  </a:extLst>
                </a:gridCol>
                <a:gridCol w="329184">
                  <a:extLst>
                    <a:ext uri="{9D8B030D-6E8A-4147-A177-3AD203B41FA5}">
                      <a16:colId xmlns:a16="http://schemas.microsoft.com/office/drawing/2014/main" val="1871471725"/>
                    </a:ext>
                  </a:extLst>
                </a:gridCol>
                <a:gridCol w="329184">
                  <a:extLst>
                    <a:ext uri="{9D8B030D-6E8A-4147-A177-3AD203B41FA5}">
                      <a16:colId xmlns:a16="http://schemas.microsoft.com/office/drawing/2014/main" val="4021744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85075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- 2020-04-13 11:16:01</a:t>
                      </a:r>
                      <a:r>
                        <a:rPr kumimoji="0" lang="en-US" sz="1000" b="0" i="0" u="none" strike="noStrike" kern="1200" cap="none" spc="0" normalizeH="0" baseline="0" noProof="0">
                          <a:ln>
                            <a:noFill/>
                          </a:ln>
                          <a:solidFill>
                            <a:prstClr val="black"/>
                          </a:solidFill>
                          <a:effectLst/>
                          <a:uLnTx/>
                          <a:uFillTx/>
                          <a:latin typeface="+mn-lt"/>
                          <a:ea typeface="+mn-ea"/>
                          <a:cs typeface="+mn-cs"/>
                        </a:rPr>
                        <a:t>
 #flattenthecurve by ordering your favourite skincare items from SOTHYS at home. We’ll deliver your order right to your doorstep. It’s that easy!
#stayhome &amp; PM us now to make your order!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https://scontent-lga3-1.xx.fbcdn.net/v/t1.0-9/p720x720/93393779_10158056528764763_8411474324279525376_o.jpg?_nc_cat=102&amp;_nc_sid=8024bb&amp;_nc_ohc=f3Za8jrIHAsAX-sh5-f&amp;_nc_ht=scontent-lga3-1.xx&amp;_nc_tp=6&amp;oh=6a0b4f9c64b9340960ee52d867c74407&amp;oe=5EEDBE99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05/24/2020 09:18:54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48301379"/>
                  </a:ext>
                </a:extLst>
              </a:tr>
            </a:tbl>
          </a:graphicData>
        </a:graphic>
      </p:graphicFrame>
      <p:sp>
        <p:nvSpPr>
          <p:cNvPr id="4" name="Text Placeholder 3">
            <a:extLst>
              <a:ext uri="{FF2B5EF4-FFF2-40B4-BE49-F238E27FC236}">
                <a16:creationId xmlns:a16="http://schemas.microsoft.com/office/drawing/2014/main" id="{331E0B79-B0F5-41D5-9084-420E504E81C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918931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B10A4-A8EA-4FC2-89B3-CEBD07D0F261}"/>
              </a:ext>
            </a:extLst>
          </p:cNvPr>
          <p:cNvSpPr>
            <a:spLocks noGrp="1"/>
          </p:cNvSpPr>
          <p:nvPr>
            <p:ph type="title"/>
          </p:nvPr>
        </p:nvSpPr>
        <p:spPr/>
        <p:txBody>
          <a:bodyPr/>
          <a:lstStyle/>
          <a:p>
            <a:r>
              <a:rPr lang="en-US"/>
              <a:t>Facebook Own Posts Table | Sothys Malaysia - 7 of 13</a:t>
            </a:r>
          </a:p>
        </p:txBody>
      </p:sp>
      <p:graphicFrame>
        <p:nvGraphicFramePr>
          <p:cNvPr id="5" name="Table Placeholder 4">
            <a:extLst>
              <a:ext uri="{FF2B5EF4-FFF2-40B4-BE49-F238E27FC236}">
                <a16:creationId xmlns:a16="http://schemas.microsoft.com/office/drawing/2014/main" id="{D6E1CCD4-B043-45B5-885B-F676F8C3AB40}"/>
              </a:ext>
            </a:extLst>
          </p:cNvPr>
          <p:cNvGraphicFramePr>
            <a:graphicFrameLocks noGrp="1"/>
          </p:cNvGraphicFramePr>
          <p:nvPr>
            <p:ph type="tbl" sz="quarter" idx="13"/>
            <p:extLst>
              <p:ext uri="{D42A27DB-BD31-4B8C-83A1-F6EECF244321}">
                <p14:modId xmlns:p14="http://schemas.microsoft.com/office/powerpoint/2010/main" val="937547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43893474"/>
                    </a:ext>
                  </a:extLst>
                </a:gridCol>
                <a:gridCol w="987552">
                  <a:extLst>
                    <a:ext uri="{9D8B030D-6E8A-4147-A177-3AD203B41FA5}">
                      <a16:colId xmlns:a16="http://schemas.microsoft.com/office/drawing/2014/main" val="145727531"/>
                    </a:ext>
                  </a:extLst>
                </a:gridCol>
                <a:gridCol w="658368">
                  <a:extLst>
                    <a:ext uri="{9D8B030D-6E8A-4147-A177-3AD203B41FA5}">
                      <a16:colId xmlns:a16="http://schemas.microsoft.com/office/drawing/2014/main" val="2724400581"/>
                    </a:ext>
                  </a:extLst>
                </a:gridCol>
                <a:gridCol w="329184">
                  <a:extLst>
                    <a:ext uri="{9D8B030D-6E8A-4147-A177-3AD203B41FA5}">
                      <a16:colId xmlns:a16="http://schemas.microsoft.com/office/drawing/2014/main" val="1941325107"/>
                    </a:ext>
                  </a:extLst>
                </a:gridCol>
                <a:gridCol w="329184">
                  <a:extLst>
                    <a:ext uri="{9D8B030D-6E8A-4147-A177-3AD203B41FA5}">
                      <a16:colId xmlns:a16="http://schemas.microsoft.com/office/drawing/2014/main" val="3287740069"/>
                    </a:ext>
                  </a:extLst>
                </a:gridCol>
                <a:gridCol w="329184">
                  <a:extLst>
                    <a:ext uri="{9D8B030D-6E8A-4147-A177-3AD203B41FA5}">
                      <a16:colId xmlns:a16="http://schemas.microsoft.com/office/drawing/2014/main" val="1255258428"/>
                    </a:ext>
                  </a:extLst>
                </a:gridCol>
                <a:gridCol w="329184">
                  <a:extLst>
                    <a:ext uri="{9D8B030D-6E8A-4147-A177-3AD203B41FA5}">
                      <a16:colId xmlns:a16="http://schemas.microsoft.com/office/drawing/2014/main" val="3892051437"/>
                    </a:ext>
                  </a:extLst>
                </a:gridCol>
                <a:gridCol w="329184">
                  <a:extLst>
                    <a:ext uri="{9D8B030D-6E8A-4147-A177-3AD203B41FA5}">
                      <a16:colId xmlns:a16="http://schemas.microsoft.com/office/drawing/2014/main" val="1032438730"/>
                    </a:ext>
                  </a:extLst>
                </a:gridCol>
                <a:gridCol w="329184">
                  <a:extLst>
                    <a:ext uri="{9D8B030D-6E8A-4147-A177-3AD203B41FA5}">
                      <a16:colId xmlns:a16="http://schemas.microsoft.com/office/drawing/2014/main" val="1654733045"/>
                    </a:ext>
                  </a:extLst>
                </a:gridCol>
                <a:gridCol w="329184">
                  <a:extLst>
                    <a:ext uri="{9D8B030D-6E8A-4147-A177-3AD203B41FA5}">
                      <a16:colId xmlns:a16="http://schemas.microsoft.com/office/drawing/2014/main" val="2651177578"/>
                    </a:ext>
                  </a:extLst>
                </a:gridCol>
                <a:gridCol w="329184">
                  <a:extLst>
                    <a:ext uri="{9D8B030D-6E8A-4147-A177-3AD203B41FA5}">
                      <a16:colId xmlns:a16="http://schemas.microsoft.com/office/drawing/2014/main" val="3727128051"/>
                    </a:ext>
                  </a:extLst>
                </a:gridCol>
                <a:gridCol w="329184">
                  <a:extLst>
                    <a:ext uri="{9D8B030D-6E8A-4147-A177-3AD203B41FA5}">
                      <a16:colId xmlns:a16="http://schemas.microsoft.com/office/drawing/2014/main" val="1798243003"/>
                    </a:ext>
                  </a:extLst>
                </a:gridCol>
                <a:gridCol w="329184">
                  <a:extLst>
                    <a:ext uri="{9D8B030D-6E8A-4147-A177-3AD203B41FA5}">
                      <a16:colId xmlns:a16="http://schemas.microsoft.com/office/drawing/2014/main" val="2718650962"/>
                    </a:ext>
                  </a:extLst>
                </a:gridCol>
                <a:gridCol w="329184">
                  <a:extLst>
                    <a:ext uri="{9D8B030D-6E8A-4147-A177-3AD203B41FA5}">
                      <a16:colId xmlns:a16="http://schemas.microsoft.com/office/drawing/2014/main" val="2101442560"/>
                    </a:ext>
                  </a:extLst>
                </a:gridCol>
                <a:gridCol w="329184">
                  <a:extLst>
                    <a:ext uri="{9D8B030D-6E8A-4147-A177-3AD203B41FA5}">
                      <a16:colId xmlns:a16="http://schemas.microsoft.com/office/drawing/2014/main" val="1267282766"/>
                    </a:ext>
                  </a:extLst>
                </a:gridCol>
                <a:gridCol w="329184">
                  <a:extLst>
                    <a:ext uri="{9D8B030D-6E8A-4147-A177-3AD203B41FA5}">
                      <a16:colId xmlns:a16="http://schemas.microsoft.com/office/drawing/2014/main" val="2183062593"/>
                    </a:ext>
                  </a:extLst>
                </a:gridCol>
                <a:gridCol w="329184">
                  <a:extLst>
                    <a:ext uri="{9D8B030D-6E8A-4147-A177-3AD203B41FA5}">
                      <a16:colId xmlns:a16="http://schemas.microsoft.com/office/drawing/2014/main" val="3086196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4255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- 2020-04-10 17:28:57</a:t>
                      </a:r>
                      <a:r>
                        <a:rPr kumimoji="0" lang="en-US" sz="1000" b="0" i="0" u="none" strike="noStrike" kern="1200" cap="none" spc="0" normalizeH="0" baseline="0" noProof="0">
                          <a:ln>
                            <a:noFill/>
                          </a:ln>
                          <a:solidFill>
                            <a:prstClr val="black"/>
                          </a:solidFill>
                          <a:effectLst/>
                          <a:uLnTx/>
                          <a:uFillTx/>
                          <a:latin typeface="+mn-lt"/>
                          <a:ea typeface="+mn-ea"/>
                          <a:cs typeface="+mn-cs"/>
                        </a:rPr>
                        <a:t>
 Hear more about SOTHYS Perfect Shape Serum from Sothys Taiwan? Check out Elaine's lovely explanation and feedback in Mandarin for our star product! 
Feel free to contact your favorite SOTHYS girl for complimentary consultation or visit www.SOTHYS.com.my.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91910627_1154628244878173_9199308541981097984_n.jpg?_nc_cat=101&amp;_nc_sid=ad6a45&amp;_nc_oc=AQkZOPT0KvtjM9tt8PmDFHTz-sAjjxXfCQoUJ0qDCqkt3OY-vZRGLZuCnKotUZZB30k&amp;_nc_ht=scontent-iad3-1.xx&amp;oh=b2d52e446d9dc3f78d99cf36f887b461&amp;oe=5F095E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15:28:16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5459460"/>
                  </a:ext>
                </a:extLst>
              </a:tr>
            </a:tbl>
          </a:graphicData>
        </a:graphic>
      </p:graphicFrame>
      <p:sp>
        <p:nvSpPr>
          <p:cNvPr id="4" name="Text Placeholder 3">
            <a:extLst>
              <a:ext uri="{FF2B5EF4-FFF2-40B4-BE49-F238E27FC236}">
                <a16:creationId xmlns:a16="http://schemas.microsoft.com/office/drawing/2014/main" id="{DE383577-4285-4EF9-81FB-B74645FE975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2095617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F7382-72C6-455A-BD56-C3BB2E2D45D3}"/>
              </a:ext>
            </a:extLst>
          </p:cNvPr>
          <p:cNvSpPr>
            <a:spLocks noGrp="1"/>
          </p:cNvSpPr>
          <p:nvPr>
            <p:ph type="title"/>
          </p:nvPr>
        </p:nvSpPr>
        <p:spPr/>
        <p:txBody>
          <a:bodyPr/>
          <a:lstStyle/>
          <a:p>
            <a:r>
              <a:rPr lang="en-US"/>
              <a:t>Facebook Own Posts Table | Sothys Malaysia - 8 of 13</a:t>
            </a:r>
          </a:p>
        </p:txBody>
      </p:sp>
      <p:graphicFrame>
        <p:nvGraphicFramePr>
          <p:cNvPr id="5" name="Table Placeholder 4">
            <a:extLst>
              <a:ext uri="{FF2B5EF4-FFF2-40B4-BE49-F238E27FC236}">
                <a16:creationId xmlns:a16="http://schemas.microsoft.com/office/drawing/2014/main" id="{D4D1C65E-15EA-484D-9C17-E8027836D859}"/>
              </a:ext>
            </a:extLst>
          </p:cNvPr>
          <p:cNvGraphicFramePr>
            <a:graphicFrameLocks noGrp="1"/>
          </p:cNvGraphicFramePr>
          <p:nvPr>
            <p:ph type="tbl" sz="quarter" idx="13"/>
            <p:extLst>
              <p:ext uri="{D42A27DB-BD31-4B8C-83A1-F6EECF244321}">
                <p14:modId xmlns:p14="http://schemas.microsoft.com/office/powerpoint/2010/main" val="3266909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78616825"/>
                    </a:ext>
                  </a:extLst>
                </a:gridCol>
                <a:gridCol w="987552">
                  <a:extLst>
                    <a:ext uri="{9D8B030D-6E8A-4147-A177-3AD203B41FA5}">
                      <a16:colId xmlns:a16="http://schemas.microsoft.com/office/drawing/2014/main" val="1142205338"/>
                    </a:ext>
                  </a:extLst>
                </a:gridCol>
                <a:gridCol w="658368">
                  <a:extLst>
                    <a:ext uri="{9D8B030D-6E8A-4147-A177-3AD203B41FA5}">
                      <a16:colId xmlns:a16="http://schemas.microsoft.com/office/drawing/2014/main" val="235954445"/>
                    </a:ext>
                  </a:extLst>
                </a:gridCol>
                <a:gridCol w="329184">
                  <a:extLst>
                    <a:ext uri="{9D8B030D-6E8A-4147-A177-3AD203B41FA5}">
                      <a16:colId xmlns:a16="http://schemas.microsoft.com/office/drawing/2014/main" val="2550985774"/>
                    </a:ext>
                  </a:extLst>
                </a:gridCol>
                <a:gridCol w="329184">
                  <a:extLst>
                    <a:ext uri="{9D8B030D-6E8A-4147-A177-3AD203B41FA5}">
                      <a16:colId xmlns:a16="http://schemas.microsoft.com/office/drawing/2014/main" val="298816839"/>
                    </a:ext>
                  </a:extLst>
                </a:gridCol>
                <a:gridCol w="329184">
                  <a:extLst>
                    <a:ext uri="{9D8B030D-6E8A-4147-A177-3AD203B41FA5}">
                      <a16:colId xmlns:a16="http://schemas.microsoft.com/office/drawing/2014/main" val="2437834659"/>
                    </a:ext>
                  </a:extLst>
                </a:gridCol>
                <a:gridCol w="329184">
                  <a:extLst>
                    <a:ext uri="{9D8B030D-6E8A-4147-A177-3AD203B41FA5}">
                      <a16:colId xmlns:a16="http://schemas.microsoft.com/office/drawing/2014/main" val="3903813774"/>
                    </a:ext>
                  </a:extLst>
                </a:gridCol>
                <a:gridCol w="329184">
                  <a:extLst>
                    <a:ext uri="{9D8B030D-6E8A-4147-A177-3AD203B41FA5}">
                      <a16:colId xmlns:a16="http://schemas.microsoft.com/office/drawing/2014/main" val="27770131"/>
                    </a:ext>
                  </a:extLst>
                </a:gridCol>
                <a:gridCol w="329184">
                  <a:extLst>
                    <a:ext uri="{9D8B030D-6E8A-4147-A177-3AD203B41FA5}">
                      <a16:colId xmlns:a16="http://schemas.microsoft.com/office/drawing/2014/main" val="1797663566"/>
                    </a:ext>
                  </a:extLst>
                </a:gridCol>
                <a:gridCol w="329184">
                  <a:extLst>
                    <a:ext uri="{9D8B030D-6E8A-4147-A177-3AD203B41FA5}">
                      <a16:colId xmlns:a16="http://schemas.microsoft.com/office/drawing/2014/main" val="3324408298"/>
                    </a:ext>
                  </a:extLst>
                </a:gridCol>
                <a:gridCol w="329184">
                  <a:extLst>
                    <a:ext uri="{9D8B030D-6E8A-4147-A177-3AD203B41FA5}">
                      <a16:colId xmlns:a16="http://schemas.microsoft.com/office/drawing/2014/main" val="3789959478"/>
                    </a:ext>
                  </a:extLst>
                </a:gridCol>
                <a:gridCol w="329184">
                  <a:extLst>
                    <a:ext uri="{9D8B030D-6E8A-4147-A177-3AD203B41FA5}">
                      <a16:colId xmlns:a16="http://schemas.microsoft.com/office/drawing/2014/main" val="2258408159"/>
                    </a:ext>
                  </a:extLst>
                </a:gridCol>
                <a:gridCol w="329184">
                  <a:extLst>
                    <a:ext uri="{9D8B030D-6E8A-4147-A177-3AD203B41FA5}">
                      <a16:colId xmlns:a16="http://schemas.microsoft.com/office/drawing/2014/main" val="2940114178"/>
                    </a:ext>
                  </a:extLst>
                </a:gridCol>
                <a:gridCol w="329184">
                  <a:extLst>
                    <a:ext uri="{9D8B030D-6E8A-4147-A177-3AD203B41FA5}">
                      <a16:colId xmlns:a16="http://schemas.microsoft.com/office/drawing/2014/main" val="1040118490"/>
                    </a:ext>
                  </a:extLst>
                </a:gridCol>
                <a:gridCol w="329184">
                  <a:extLst>
                    <a:ext uri="{9D8B030D-6E8A-4147-A177-3AD203B41FA5}">
                      <a16:colId xmlns:a16="http://schemas.microsoft.com/office/drawing/2014/main" val="1953109336"/>
                    </a:ext>
                  </a:extLst>
                </a:gridCol>
                <a:gridCol w="329184">
                  <a:extLst>
                    <a:ext uri="{9D8B030D-6E8A-4147-A177-3AD203B41FA5}">
                      <a16:colId xmlns:a16="http://schemas.microsoft.com/office/drawing/2014/main" val="1707004984"/>
                    </a:ext>
                  </a:extLst>
                </a:gridCol>
                <a:gridCol w="329184">
                  <a:extLst>
                    <a:ext uri="{9D8B030D-6E8A-4147-A177-3AD203B41FA5}">
                      <a16:colId xmlns:a16="http://schemas.microsoft.com/office/drawing/2014/main" val="2178353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86877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- 2020-04-10 11:42:14</a:t>
                      </a:r>
                      <a:r>
                        <a:rPr kumimoji="0" lang="en-US" sz="1000" b="0" i="0" u="none" strike="noStrike" kern="1200" cap="none" spc="0" normalizeH="0" baseline="0" noProof="0">
                          <a:ln>
                            <a:noFill/>
                          </a:ln>
                          <a:solidFill>
                            <a:prstClr val="black"/>
                          </a:solidFill>
                          <a:effectLst/>
                          <a:uLnTx/>
                          <a:uFillTx/>
                          <a:latin typeface="+mn-lt"/>
                          <a:ea typeface="+mn-ea"/>
                          <a:cs typeface="+mn-cs"/>
                        </a:rPr>
                        <a:t>
 Tips to release tension while #dudukrumah 
Try our SOTHYS effective yet easy massage technique 🥰
#stayathome #MCOskincare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https://scontent-lga3-1.xx.fbcdn.net/v/t15.5256-10/s720x720/92431985_515783942441244_7647671535225798656_n.jpg?_nc_cat=107&amp;_nc_sid=ad6a45&amp;_nc_ohc=kSBVgwoiPYoAX9amAfo&amp;_nc_ht=scontent-lga3-1.xx&amp;_nc_tp=7&amp;oh=c1eae8b3ab0ed4c66bf755f754a9de87&amp;oe=5EBB7A42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04/13/2020 21:08:16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44721034"/>
                  </a:ext>
                </a:extLst>
              </a:tr>
            </a:tbl>
          </a:graphicData>
        </a:graphic>
      </p:graphicFrame>
      <p:sp>
        <p:nvSpPr>
          <p:cNvPr id="4" name="Text Placeholder 3">
            <a:extLst>
              <a:ext uri="{FF2B5EF4-FFF2-40B4-BE49-F238E27FC236}">
                <a16:creationId xmlns:a16="http://schemas.microsoft.com/office/drawing/2014/main" id="{3584408F-FD49-437C-BB28-45E5EB34FCBC}"/>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8382735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87B8D-5FE7-4506-B909-C5DD11891268}"/>
              </a:ext>
            </a:extLst>
          </p:cNvPr>
          <p:cNvSpPr>
            <a:spLocks noGrp="1"/>
          </p:cNvSpPr>
          <p:nvPr>
            <p:ph type="title"/>
          </p:nvPr>
        </p:nvSpPr>
        <p:spPr/>
        <p:txBody>
          <a:bodyPr/>
          <a:lstStyle/>
          <a:p>
            <a:r>
              <a:rPr lang="en-US"/>
              <a:t>Facebook Own Posts Table | Sothys Malaysia - 9 of 13</a:t>
            </a:r>
          </a:p>
        </p:txBody>
      </p:sp>
      <p:graphicFrame>
        <p:nvGraphicFramePr>
          <p:cNvPr id="5" name="Table Placeholder 4">
            <a:extLst>
              <a:ext uri="{FF2B5EF4-FFF2-40B4-BE49-F238E27FC236}">
                <a16:creationId xmlns:a16="http://schemas.microsoft.com/office/drawing/2014/main" id="{432C0052-A63C-4327-87F9-9C32A82E9B8C}"/>
              </a:ext>
            </a:extLst>
          </p:cNvPr>
          <p:cNvGraphicFramePr>
            <a:graphicFrameLocks noGrp="1"/>
          </p:cNvGraphicFramePr>
          <p:nvPr>
            <p:ph type="tbl" sz="quarter" idx="13"/>
            <p:extLst>
              <p:ext uri="{D42A27DB-BD31-4B8C-83A1-F6EECF244321}">
                <p14:modId xmlns:p14="http://schemas.microsoft.com/office/powerpoint/2010/main" val="1965718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34378753"/>
                    </a:ext>
                  </a:extLst>
                </a:gridCol>
                <a:gridCol w="987552">
                  <a:extLst>
                    <a:ext uri="{9D8B030D-6E8A-4147-A177-3AD203B41FA5}">
                      <a16:colId xmlns:a16="http://schemas.microsoft.com/office/drawing/2014/main" val="2781445299"/>
                    </a:ext>
                  </a:extLst>
                </a:gridCol>
                <a:gridCol w="658368">
                  <a:extLst>
                    <a:ext uri="{9D8B030D-6E8A-4147-A177-3AD203B41FA5}">
                      <a16:colId xmlns:a16="http://schemas.microsoft.com/office/drawing/2014/main" val="3985347626"/>
                    </a:ext>
                  </a:extLst>
                </a:gridCol>
                <a:gridCol w="329184">
                  <a:extLst>
                    <a:ext uri="{9D8B030D-6E8A-4147-A177-3AD203B41FA5}">
                      <a16:colId xmlns:a16="http://schemas.microsoft.com/office/drawing/2014/main" val="905920923"/>
                    </a:ext>
                  </a:extLst>
                </a:gridCol>
                <a:gridCol w="329184">
                  <a:extLst>
                    <a:ext uri="{9D8B030D-6E8A-4147-A177-3AD203B41FA5}">
                      <a16:colId xmlns:a16="http://schemas.microsoft.com/office/drawing/2014/main" val="534396309"/>
                    </a:ext>
                  </a:extLst>
                </a:gridCol>
                <a:gridCol w="329184">
                  <a:extLst>
                    <a:ext uri="{9D8B030D-6E8A-4147-A177-3AD203B41FA5}">
                      <a16:colId xmlns:a16="http://schemas.microsoft.com/office/drawing/2014/main" val="2712739731"/>
                    </a:ext>
                  </a:extLst>
                </a:gridCol>
                <a:gridCol w="329184">
                  <a:extLst>
                    <a:ext uri="{9D8B030D-6E8A-4147-A177-3AD203B41FA5}">
                      <a16:colId xmlns:a16="http://schemas.microsoft.com/office/drawing/2014/main" val="3340467098"/>
                    </a:ext>
                  </a:extLst>
                </a:gridCol>
                <a:gridCol w="329184">
                  <a:extLst>
                    <a:ext uri="{9D8B030D-6E8A-4147-A177-3AD203B41FA5}">
                      <a16:colId xmlns:a16="http://schemas.microsoft.com/office/drawing/2014/main" val="3456556012"/>
                    </a:ext>
                  </a:extLst>
                </a:gridCol>
                <a:gridCol w="329184">
                  <a:extLst>
                    <a:ext uri="{9D8B030D-6E8A-4147-A177-3AD203B41FA5}">
                      <a16:colId xmlns:a16="http://schemas.microsoft.com/office/drawing/2014/main" val="1898156752"/>
                    </a:ext>
                  </a:extLst>
                </a:gridCol>
                <a:gridCol w="329184">
                  <a:extLst>
                    <a:ext uri="{9D8B030D-6E8A-4147-A177-3AD203B41FA5}">
                      <a16:colId xmlns:a16="http://schemas.microsoft.com/office/drawing/2014/main" val="766676602"/>
                    </a:ext>
                  </a:extLst>
                </a:gridCol>
                <a:gridCol w="329184">
                  <a:extLst>
                    <a:ext uri="{9D8B030D-6E8A-4147-A177-3AD203B41FA5}">
                      <a16:colId xmlns:a16="http://schemas.microsoft.com/office/drawing/2014/main" val="2834127"/>
                    </a:ext>
                  </a:extLst>
                </a:gridCol>
                <a:gridCol w="329184">
                  <a:extLst>
                    <a:ext uri="{9D8B030D-6E8A-4147-A177-3AD203B41FA5}">
                      <a16:colId xmlns:a16="http://schemas.microsoft.com/office/drawing/2014/main" val="354826738"/>
                    </a:ext>
                  </a:extLst>
                </a:gridCol>
                <a:gridCol w="329184">
                  <a:extLst>
                    <a:ext uri="{9D8B030D-6E8A-4147-A177-3AD203B41FA5}">
                      <a16:colId xmlns:a16="http://schemas.microsoft.com/office/drawing/2014/main" val="1798382456"/>
                    </a:ext>
                  </a:extLst>
                </a:gridCol>
                <a:gridCol w="329184">
                  <a:extLst>
                    <a:ext uri="{9D8B030D-6E8A-4147-A177-3AD203B41FA5}">
                      <a16:colId xmlns:a16="http://schemas.microsoft.com/office/drawing/2014/main" val="2426236149"/>
                    </a:ext>
                  </a:extLst>
                </a:gridCol>
                <a:gridCol w="329184">
                  <a:extLst>
                    <a:ext uri="{9D8B030D-6E8A-4147-A177-3AD203B41FA5}">
                      <a16:colId xmlns:a16="http://schemas.microsoft.com/office/drawing/2014/main" val="1313597861"/>
                    </a:ext>
                  </a:extLst>
                </a:gridCol>
                <a:gridCol w="329184">
                  <a:extLst>
                    <a:ext uri="{9D8B030D-6E8A-4147-A177-3AD203B41FA5}">
                      <a16:colId xmlns:a16="http://schemas.microsoft.com/office/drawing/2014/main" val="2187946452"/>
                    </a:ext>
                  </a:extLst>
                </a:gridCol>
                <a:gridCol w="329184">
                  <a:extLst>
                    <a:ext uri="{9D8B030D-6E8A-4147-A177-3AD203B41FA5}">
                      <a16:colId xmlns:a16="http://schemas.microsoft.com/office/drawing/2014/main" val="2190029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0289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- 2020-04-07 10:46:58</a:t>
                      </a:r>
                      <a:r>
                        <a:rPr kumimoji="0" lang="en-US" sz="1000" b="0" i="0" u="none" strike="noStrike" kern="1200" cap="none" spc="0" normalizeH="0" baseline="0" noProof="0">
                          <a:ln>
                            <a:noFill/>
                          </a:ln>
                          <a:solidFill>
                            <a:prstClr val="black"/>
                          </a:solidFill>
                          <a:effectLst/>
                          <a:uLnTx/>
                          <a:uFillTx/>
                          <a:latin typeface="+mn-lt"/>
                          <a:ea typeface="+mn-ea"/>
                          <a:cs typeface="+mn-cs"/>
                        </a:rPr>
                        <a:t>
 At SOTHYS, we’re stubbornly against trends. While beauty fads may come and go, our brand excellence is here to stay. We love your skin as much as you do. That’s why we keep doing what we do best, so that women of all ages can face life with confidence. Because like all good things in life, it never goes out of style. Just like good skin. ⁠
⁠
Treat your skin right. ⁠
Visit www.sothys.com.my now. ⁠
#sothysmalaysia #facelifewithconfidence #StayAtHome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91999884_10158035817574763_7749560576237371392_o.png?_nc_cat=108&amp;_nc_sid=8024bb&amp;_nc_oc=AQkEqNrI-xjvRpktg4GMa_2SWR7DKu-EZyngXJo1ZDg2hztxH4fmtIOwG84B-R-gfxs&amp;_nc_ht=scontent-iad3-1.xx&amp;oh=8709db25e6e6da50d3e6a4c514c2c780&amp;oe=5F04AD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06/10/2020 15:19:24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85235739"/>
                  </a:ext>
                </a:extLst>
              </a:tr>
            </a:tbl>
          </a:graphicData>
        </a:graphic>
      </p:graphicFrame>
      <p:sp>
        <p:nvSpPr>
          <p:cNvPr id="4" name="Text Placeholder 3">
            <a:extLst>
              <a:ext uri="{FF2B5EF4-FFF2-40B4-BE49-F238E27FC236}">
                <a16:creationId xmlns:a16="http://schemas.microsoft.com/office/drawing/2014/main" id="{A4B9CE8E-AF2E-494B-B344-EA51DAB3F81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012163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7BCBD-3480-48A5-AB59-6262101B19D8}"/>
              </a:ext>
            </a:extLst>
          </p:cNvPr>
          <p:cNvSpPr>
            <a:spLocks noGrp="1"/>
          </p:cNvSpPr>
          <p:nvPr>
            <p:ph type="title"/>
          </p:nvPr>
        </p:nvSpPr>
        <p:spPr/>
        <p:txBody>
          <a:bodyPr/>
          <a:lstStyle/>
          <a:p>
            <a:r>
              <a:rPr lang="en-US"/>
              <a:t>Facebook Own Posts Table | Sothys Malaysia - 10 of 13</a:t>
            </a:r>
          </a:p>
        </p:txBody>
      </p:sp>
      <p:graphicFrame>
        <p:nvGraphicFramePr>
          <p:cNvPr id="5" name="Table Placeholder 4">
            <a:extLst>
              <a:ext uri="{FF2B5EF4-FFF2-40B4-BE49-F238E27FC236}">
                <a16:creationId xmlns:a16="http://schemas.microsoft.com/office/drawing/2014/main" id="{2E08B44D-1E57-4FE4-BBC9-29D312598838}"/>
              </a:ext>
            </a:extLst>
          </p:cNvPr>
          <p:cNvGraphicFramePr>
            <a:graphicFrameLocks noGrp="1"/>
          </p:cNvGraphicFramePr>
          <p:nvPr>
            <p:ph type="tbl" sz="quarter" idx="13"/>
            <p:extLst>
              <p:ext uri="{D42A27DB-BD31-4B8C-83A1-F6EECF244321}">
                <p14:modId xmlns:p14="http://schemas.microsoft.com/office/powerpoint/2010/main" val="1317688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07450522"/>
                    </a:ext>
                  </a:extLst>
                </a:gridCol>
                <a:gridCol w="987552">
                  <a:extLst>
                    <a:ext uri="{9D8B030D-6E8A-4147-A177-3AD203B41FA5}">
                      <a16:colId xmlns:a16="http://schemas.microsoft.com/office/drawing/2014/main" val="2308387640"/>
                    </a:ext>
                  </a:extLst>
                </a:gridCol>
                <a:gridCol w="658368">
                  <a:extLst>
                    <a:ext uri="{9D8B030D-6E8A-4147-A177-3AD203B41FA5}">
                      <a16:colId xmlns:a16="http://schemas.microsoft.com/office/drawing/2014/main" val="878491533"/>
                    </a:ext>
                  </a:extLst>
                </a:gridCol>
                <a:gridCol w="329184">
                  <a:extLst>
                    <a:ext uri="{9D8B030D-6E8A-4147-A177-3AD203B41FA5}">
                      <a16:colId xmlns:a16="http://schemas.microsoft.com/office/drawing/2014/main" val="1059057681"/>
                    </a:ext>
                  </a:extLst>
                </a:gridCol>
                <a:gridCol w="329184">
                  <a:extLst>
                    <a:ext uri="{9D8B030D-6E8A-4147-A177-3AD203B41FA5}">
                      <a16:colId xmlns:a16="http://schemas.microsoft.com/office/drawing/2014/main" val="1043550799"/>
                    </a:ext>
                  </a:extLst>
                </a:gridCol>
                <a:gridCol w="329184">
                  <a:extLst>
                    <a:ext uri="{9D8B030D-6E8A-4147-A177-3AD203B41FA5}">
                      <a16:colId xmlns:a16="http://schemas.microsoft.com/office/drawing/2014/main" val="223094316"/>
                    </a:ext>
                  </a:extLst>
                </a:gridCol>
                <a:gridCol w="329184">
                  <a:extLst>
                    <a:ext uri="{9D8B030D-6E8A-4147-A177-3AD203B41FA5}">
                      <a16:colId xmlns:a16="http://schemas.microsoft.com/office/drawing/2014/main" val="1740457909"/>
                    </a:ext>
                  </a:extLst>
                </a:gridCol>
                <a:gridCol w="329184">
                  <a:extLst>
                    <a:ext uri="{9D8B030D-6E8A-4147-A177-3AD203B41FA5}">
                      <a16:colId xmlns:a16="http://schemas.microsoft.com/office/drawing/2014/main" val="3417131778"/>
                    </a:ext>
                  </a:extLst>
                </a:gridCol>
                <a:gridCol w="329184">
                  <a:extLst>
                    <a:ext uri="{9D8B030D-6E8A-4147-A177-3AD203B41FA5}">
                      <a16:colId xmlns:a16="http://schemas.microsoft.com/office/drawing/2014/main" val="2152051130"/>
                    </a:ext>
                  </a:extLst>
                </a:gridCol>
                <a:gridCol w="329184">
                  <a:extLst>
                    <a:ext uri="{9D8B030D-6E8A-4147-A177-3AD203B41FA5}">
                      <a16:colId xmlns:a16="http://schemas.microsoft.com/office/drawing/2014/main" val="3369685062"/>
                    </a:ext>
                  </a:extLst>
                </a:gridCol>
                <a:gridCol w="329184">
                  <a:extLst>
                    <a:ext uri="{9D8B030D-6E8A-4147-A177-3AD203B41FA5}">
                      <a16:colId xmlns:a16="http://schemas.microsoft.com/office/drawing/2014/main" val="1864838555"/>
                    </a:ext>
                  </a:extLst>
                </a:gridCol>
                <a:gridCol w="329184">
                  <a:extLst>
                    <a:ext uri="{9D8B030D-6E8A-4147-A177-3AD203B41FA5}">
                      <a16:colId xmlns:a16="http://schemas.microsoft.com/office/drawing/2014/main" val="607933512"/>
                    </a:ext>
                  </a:extLst>
                </a:gridCol>
                <a:gridCol w="329184">
                  <a:extLst>
                    <a:ext uri="{9D8B030D-6E8A-4147-A177-3AD203B41FA5}">
                      <a16:colId xmlns:a16="http://schemas.microsoft.com/office/drawing/2014/main" val="2860327180"/>
                    </a:ext>
                  </a:extLst>
                </a:gridCol>
                <a:gridCol w="329184">
                  <a:extLst>
                    <a:ext uri="{9D8B030D-6E8A-4147-A177-3AD203B41FA5}">
                      <a16:colId xmlns:a16="http://schemas.microsoft.com/office/drawing/2014/main" val="3580305721"/>
                    </a:ext>
                  </a:extLst>
                </a:gridCol>
                <a:gridCol w="329184">
                  <a:extLst>
                    <a:ext uri="{9D8B030D-6E8A-4147-A177-3AD203B41FA5}">
                      <a16:colId xmlns:a16="http://schemas.microsoft.com/office/drawing/2014/main" val="4031861747"/>
                    </a:ext>
                  </a:extLst>
                </a:gridCol>
                <a:gridCol w="329184">
                  <a:extLst>
                    <a:ext uri="{9D8B030D-6E8A-4147-A177-3AD203B41FA5}">
                      <a16:colId xmlns:a16="http://schemas.microsoft.com/office/drawing/2014/main" val="693425966"/>
                    </a:ext>
                  </a:extLst>
                </a:gridCol>
                <a:gridCol w="329184">
                  <a:extLst>
                    <a:ext uri="{9D8B030D-6E8A-4147-A177-3AD203B41FA5}">
                      <a16:colId xmlns:a16="http://schemas.microsoft.com/office/drawing/2014/main" val="733398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65439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- 2020-04-03 10:00:00</a:t>
                      </a:r>
                      <a:r>
                        <a:rPr kumimoji="0" lang="en-US" sz="1000" b="0" i="0" u="none" strike="noStrike" kern="1200" cap="none" spc="0" normalizeH="0" baseline="0" noProof="0">
                          <a:ln>
                            <a:noFill/>
                          </a:ln>
                          <a:solidFill>
                            <a:prstClr val="black"/>
                          </a:solidFill>
                          <a:effectLst/>
                          <a:uLnTx/>
                          <a:uFillTx/>
                          <a:latin typeface="+mn-lt"/>
                          <a:ea typeface="+mn-ea"/>
                          <a:cs typeface="+mn-cs"/>
                        </a:rPr>
                        <a:t>
 Binge eating snacks at home during this movement control period which causes your face to bloat? 
Here’s a short tutorial video that shows you a few simple steps on applying the Perfect Shape Youth Serum at home. 
The Perfect Shape Youth Serum will instantly reshape, redefine, protect the face contours and smoothens the décolletté so the V-line is visible once more.
#sothysmalaysia #StayAtHome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91802876_317898889372366_8266856315792392192_n.jpg?_nc_cat=106&amp;_nc_sid=ad6a45&amp;_nc_oc=AQmlIxKzMACr5eRjZS4o4Xzt8aj4Z4T4B9WLtp4svHOSG_-aFeOzPd6B7kw7o-K6LAA&amp;_nc_ht=scontent-iad3-1.xx&amp;_nc_tp=6&amp;oh=5d93c5097fe46da939c48958fc1ffc86&amp;oe=5EE6D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05/17/2020 09:20:53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06460980"/>
                  </a:ext>
                </a:extLst>
              </a:tr>
            </a:tbl>
          </a:graphicData>
        </a:graphic>
      </p:graphicFrame>
      <p:sp>
        <p:nvSpPr>
          <p:cNvPr id="4" name="Text Placeholder 3">
            <a:extLst>
              <a:ext uri="{FF2B5EF4-FFF2-40B4-BE49-F238E27FC236}">
                <a16:creationId xmlns:a16="http://schemas.microsoft.com/office/drawing/2014/main" id="{1CB4A5B5-24FF-43F8-A401-F229E8A0D848}"/>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510670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86F83-BFF1-414D-B70E-F782524D8A69}"/>
              </a:ext>
            </a:extLst>
          </p:cNvPr>
          <p:cNvSpPr>
            <a:spLocks noGrp="1"/>
          </p:cNvSpPr>
          <p:nvPr>
            <p:ph type="title"/>
          </p:nvPr>
        </p:nvSpPr>
        <p:spPr/>
        <p:txBody>
          <a:bodyPr/>
          <a:lstStyle/>
          <a:p>
            <a:r>
              <a:rPr lang="en-US"/>
              <a:t>Facebook Own Posts Table | Sothys Malaysia - 11 of 13</a:t>
            </a:r>
          </a:p>
        </p:txBody>
      </p:sp>
      <p:graphicFrame>
        <p:nvGraphicFramePr>
          <p:cNvPr id="5" name="Table Placeholder 4">
            <a:extLst>
              <a:ext uri="{FF2B5EF4-FFF2-40B4-BE49-F238E27FC236}">
                <a16:creationId xmlns:a16="http://schemas.microsoft.com/office/drawing/2014/main" id="{75786FBE-78EC-48FD-A83F-FC7631993B08}"/>
              </a:ext>
            </a:extLst>
          </p:cNvPr>
          <p:cNvGraphicFramePr>
            <a:graphicFrameLocks noGrp="1"/>
          </p:cNvGraphicFramePr>
          <p:nvPr>
            <p:ph type="tbl" sz="quarter" idx="13"/>
            <p:extLst>
              <p:ext uri="{D42A27DB-BD31-4B8C-83A1-F6EECF244321}">
                <p14:modId xmlns:p14="http://schemas.microsoft.com/office/powerpoint/2010/main" val="4251035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43842697"/>
                    </a:ext>
                  </a:extLst>
                </a:gridCol>
                <a:gridCol w="987552">
                  <a:extLst>
                    <a:ext uri="{9D8B030D-6E8A-4147-A177-3AD203B41FA5}">
                      <a16:colId xmlns:a16="http://schemas.microsoft.com/office/drawing/2014/main" val="4019742524"/>
                    </a:ext>
                  </a:extLst>
                </a:gridCol>
                <a:gridCol w="658368">
                  <a:extLst>
                    <a:ext uri="{9D8B030D-6E8A-4147-A177-3AD203B41FA5}">
                      <a16:colId xmlns:a16="http://schemas.microsoft.com/office/drawing/2014/main" val="3107424287"/>
                    </a:ext>
                  </a:extLst>
                </a:gridCol>
                <a:gridCol w="329184">
                  <a:extLst>
                    <a:ext uri="{9D8B030D-6E8A-4147-A177-3AD203B41FA5}">
                      <a16:colId xmlns:a16="http://schemas.microsoft.com/office/drawing/2014/main" val="1851723062"/>
                    </a:ext>
                  </a:extLst>
                </a:gridCol>
                <a:gridCol w="329184">
                  <a:extLst>
                    <a:ext uri="{9D8B030D-6E8A-4147-A177-3AD203B41FA5}">
                      <a16:colId xmlns:a16="http://schemas.microsoft.com/office/drawing/2014/main" val="2498561766"/>
                    </a:ext>
                  </a:extLst>
                </a:gridCol>
                <a:gridCol w="329184">
                  <a:extLst>
                    <a:ext uri="{9D8B030D-6E8A-4147-A177-3AD203B41FA5}">
                      <a16:colId xmlns:a16="http://schemas.microsoft.com/office/drawing/2014/main" val="838254114"/>
                    </a:ext>
                  </a:extLst>
                </a:gridCol>
                <a:gridCol w="329184">
                  <a:extLst>
                    <a:ext uri="{9D8B030D-6E8A-4147-A177-3AD203B41FA5}">
                      <a16:colId xmlns:a16="http://schemas.microsoft.com/office/drawing/2014/main" val="3093143850"/>
                    </a:ext>
                  </a:extLst>
                </a:gridCol>
                <a:gridCol w="329184">
                  <a:extLst>
                    <a:ext uri="{9D8B030D-6E8A-4147-A177-3AD203B41FA5}">
                      <a16:colId xmlns:a16="http://schemas.microsoft.com/office/drawing/2014/main" val="2974983969"/>
                    </a:ext>
                  </a:extLst>
                </a:gridCol>
                <a:gridCol w="329184">
                  <a:extLst>
                    <a:ext uri="{9D8B030D-6E8A-4147-A177-3AD203B41FA5}">
                      <a16:colId xmlns:a16="http://schemas.microsoft.com/office/drawing/2014/main" val="2415720039"/>
                    </a:ext>
                  </a:extLst>
                </a:gridCol>
                <a:gridCol w="329184">
                  <a:extLst>
                    <a:ext uri="{9D8B030D-6E8A-4147-A177-3AD203B41FA5}">
                      <a16:colId xmlns:a16="http://schemas.microsoft.com/office/drawing/2014/main" val="3206201845"/>
                    </a:ext>
                  </a:extLst>
                </a:gridCol>
                <a:gridCol w="329184">
                  <a:extLst>
                    <a:ext uri="{9D8B030D-6E8A-4147-A177-3AD203B41FA5}">
                      <a16:colId xmlns:a16="http://schemas.microsoft.com/office/drawing/2014/main" val="1423056871"/>
                    </a:ext>
                  </a:extLst>
                </a:gridCol>
                <a:gridCol w="329184">
                  <a:extLst>
                    <a:ext uri="{9D8B030D-6E8A-4147-A177-3AD203B41FA5}">
                      <a16:colId xmlns:a16="http://schemas.microsoft.com/office/drawing/2014/main" val="4032753647"/>
                    </a:ext>
                  </a:extLst>
                </a:gridCol>
                <a:gridCol w="329184">
                  <a:extLst>
                    <a:ext uri="{9D8B030D-6E8A-4147-A177-3AD203B41FA5}">
                      <a16:colId xmlns:a16="http://schemas.microsoft.com/office/drawing/2014/main" val="2407034061"/>
                    </a:ext>
                  </a:extLst>
                </a:gridCol>
                <a:gridCol w="329184">
                  <a:extLst>
                    <a:ext uri="{9D8B030D-6E8A-4147-A177-3AD203B41FA5}">
                      <a16:colId xmlns:a16="http://schemas.microsoft.com/office/drawing/2014/main" val="4265818378"/>
                    </a:ext>
                  </a:extLst>
                </a:gridCol>
                <a:gridCol w="329184">
                  <a:extLst>
                    <a:ext uri="{9D8B030D-6E8A-4147-A177-3AD203B41FA5}">
                      <a16:colId xmlns:a16="http://schemas.microsoft.com/office/drawing/2014/main" val="2053847610"/>
                    </a:ext>
                  </a:extLst>
                </a:gridCol>
                <a:gridCol w="329184">
                  <a:extLst>
                    <a:ext uri="{9D8B030D-6E8A-4147-A177-3AD203B41FA5}">
                      <a16:colId xmlns:a16="http://schemas.microsoft.com/office/drawing/2014/main" val="3804664746"/>
                    </a:ext>
                  </a:extLst>
                </a:gridCol>
                <a:gridCol w="329184">
                  <a:extLst>
                    <a:ext uri="{9D8B030D-6E8A-4147-A177-3AD203B41FA5}">
                      <a16:colId xmlns:a16="http://schemas.microsoft.com/office/drawing/2014/main" val="2052714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56699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- 2020-04-02 15:36:13</a:t>
                      </a:r>
                      <a:r>
                        <a:rPr kumimoji="0" lang="en-US" sz="1000" b="0" i="0" u="none" strike="noStrike" kern="1200" cap="none" spc="0" normalizeH="0" baseline="0" noProof="0">
                          <a:ln>
                            <a:noFill/>
                          </a:ln>
                          <a:solidFill>
                            <a:prstClr val="black"/>
                          </a:solidFill>
                          <a:effectLst/>
                          <a:uLnTx/>
                          <a:uFillTx/>
                          <a:latin typeface="+mn-lt"/>
                          <a:ea typeface="+mn-ea"/>
                          <a:cs typeface="+mn-cs"/>
                        </a:rPr>
                        <a:t>
 Accentuate your V-line of your face in less than 30 minutes with the Perfect Shape Stretch Mask. 
Watch this tutorial video on how to apply Perfect Shape Stretch Mark at home for the next 2 weeks. Who knows you might be a mini-celebrity at work when you return to your office? 😉
#sothysmalaysia #StayAtHome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https://scontent-lga3-1.xx.fbcdn.net/v/t15.5256-10/p720x720/83265720_261581721673041_7429406318059847680_n.jpg?_nc_cat=103&amp;_nc_sid=ad6a45&amp;_nc_ohc=LHLQGgNUrSsAX9AtmCh&amp;_nc_ht=scontent-lga3-1.xx&amp;_nc_tp=6&amp;oh=931339daa25e804d478bc91208e8cb1b&amp;oe=5EE19370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05/13/2020 21:21:21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17728120"/>
                  </a:ext>
                </a:extLst>
              </a:tr>
            </a:tbl>
          </a:graphicData>
        </a:graphic>
      </p:graphicFrame>
      <p:sp>
        <p:nvSpPr>
          <p:cNvPr id="4" name="Text Placeholder 3">
            <a:extLst>
              <a:ext uri="{FF2B5EF4-FFF2-40B4-BE49-F238E27FC236}">
                <a16:creationId xmlns:a16="http://schemas.microsoft.com/office/drawing/2014/main" id="{045C31E4-8DBD-4264-8C42-A872B1A6C8B7}"/>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5886625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C43DC-6E53-4512-BB92-A38F2CA3008B}"/>
              </a:ext>
            </a:extLst>
          </p:cNvPr>
          <p:cNvSpPr>
            <a:spLocks noGrp="1"/>
          </p:cNvSpPr>
          <p:nvPr>
            <p:ph type="title"/>
          </p:nvPr>
        </p:nvSpPr>
        <p:spPr/>
        <p:txBody>
          <a:bodyPr/>
          <a:lstStyle/>
          <a:p>
            <a:r>
              <a:rPr lang="en-US"/>
              <a:t>Facebook Own Posts Table | Sothys Malaysia - 12 of 13</a:t>
            </a:r>
          </a:p>
        </p:txBody>
      </p:sp>
      <p:graphicFrame>
        <p:nvGraphicFramePr>
          <p:cNvPr id="5" name="Table Placeholder 4">
            <a:extLst>
              <a:ext uri="{FF2B5EF4-FFF2-40B4-BE49-F238E27FC236}">
                <a16:creationId xmlns:a16="http://schemas.microsoft.com/office/drawing/2014/main" id="{11590069-8E71-420E-8E60-0B2B24D24DD5}"/>
              </a:ext>
            </a:extLst>
          </p:cNvPr>
          <p:cNvGraphicFramePr>
            <a:graphicFrameLocks noGrp="1"/>
          </p:cNvGraphicFramePr>
          <p:nvPr>
            <p:ph type="tbl" sz="quarter" idx="13"/>
            <p:extLst>
              <p:ext uri="{D42A27DB-BD31-4B8C-83A1-F6EECF244321}">
                <p14:modId xmlns:p14="http://schemas.microsoft.com/office/powerpoint/2010/main" val="4104809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86914714"/>
                    </a:ext>
                  </a:extLst>
                </a:gridCol>
                <a:gridCol w="987552">
                  <a:extLst>
                    <a:ext uri="{9D8B030D-6E8A-4147-A177-3AD203B41FA5}">
                      <a16:colId xmlns:a16="http://schemas.microsoft.com/office/drawing/2014/main" val="4094582060"/>
                    </a:ext>
                  </a:extLst>
                </a:gridCol>
                <a:gridCol w="658368">
                  <a:extLst>
                    <a:ext uri="{9D8B030D-6E8A-4147-A177-3AD203B41FA5}">
                      <a16:colId xmlns:a16="http://schemas.microsoft.com/office/drawing/2014/main" val="3127574400"/>
                    </a:ext>
                  </a:extLst>
                </a:gridCol>
                <a:gridCol w="329184">
                  <a:extLst>
                    <a:ext uri="{9D8B030D-6E8A-4147-A177-3AD203B41FA5}">
                      <a16:colId xmlns:a16="http://schemas.microsoft.com/office/drawing/2014/main" val="2254859780"/>
                    </a:ext>
                  </a:extLst>
                </a:gridCol>
                <a:gridCol w="329184">
                  <a:extLst>
                    <a:ext uri="{9D8B030D-6E8A-4147-A177-3AD203B41FA5}">
                      <a16:colId xmlns:a16="http://schemas.microsoft.com/office/drawing/2014/main" val="1323566959"/>
                    </a:ext>
                  </a:extLst>
                </a:gridCol>
                <a:gridCol w="329184">
                  <a:extLst>
                    <a:ext uri="{9D8B030D-6E8A-4147-A177-3AD203B41FA5}">
                      <a16:colId xmlns:a16="http://schemas.microsoft.com/office/drawing/2014/main" val="4073295680"/>
                    </a:ext>
                  </a:extLst>
                </a:gridCol>
                <a:gridCol w="329184">
                  <a:extLst>
                    <a:ext uri="{9D8B030D-6E8A-4147-A177-3AD203B41FA5}">
                      <a16:colId xmlns:a16="http://schemas.microsoft.com/office/drawing/2014/main" val="2054420295"/>
                    </a:ext>
                  </a:extLst>
                </a:gridCol>
                <a:gridCol w="329184">
                  <a:extLst>
                    <a:ext uri="{9D8B030D-6E8A-4147-A177-3AD203B41FA5}">
                      <a16:colId xmlns:a16="http://schemas.microsoft.com/office/drawing/2014/main" val="2813493456"/>
                    </a:ext>
                  </a:extLst>
                </a:gridCol>
                <a:gridCol w="329184">
                  <a:extLst>
                    <a:ext uri="{9D8B030D-6E8A-4147-A177-3AD203B41FA5}">
                      <a16:colId xmlns:a16="http://schemas.microsoft.com/office/drawing/2014/main" val="872144579"/>
                    </a:ext>
                  </a:extLst>
                </a:gridCol>
                <a:gridCol w="329184">
                  <a:extLst>
                    <a:ext uri="{9D8B030D-6E8A-4147-A177-3AD203B41FA5}">
                      <a16:colId xmlns:a16="http://schemas.microsoft.com/office/drawing/2014/main" val="740409150"/>
                    </a:ext>
                  </a:extLst>
                </a:gridCol>
                <a:gridCol w="329184">
                  <a:extLst>
                    <a:ext uri="{9D8B030D-6E8A-4147-A177-3AD203B41FA5}">
                      <a16:colId xmlns:a16="http://schemas.microsoft.com/office/drawing/2014/main" val="1693203497"/>
                    </a:ext>
                  </a:extLst>
                </a:gridCol>
                <a:gridCol w="329184">
                  <a:extLst>
                    <a:ext uri="{9D8B030D-6E8A-4147-A177-3AD203B41FA5}">
                      <a16:colId xmlns:a16="http://schemas.microsoft.com/office/drawing/2014/main" val="177179474"/>
                    </a:ext>
                  </a:extLst>
                </a:gridCol>
                <a:gridCol w="329184">
                  <a:extLst>
                    <a:ext uri="{9D8B030D-6E8A-4147-A177-3AD203B41FA5}">
                      <a16:colId xmlns:a16="http://schemas.microsoft.com/office/drawing/2014/main" val="2734892277"/>
                    </a:ext>
                  </a:extLst>
                </a:gridCol>
                <a:gridCol w="329184">
                  <a:extLst>
                    <a:ext uri="{9D8B030D-6E8A-4147-A177-3AD203B41FA5}">
                      <a16:colId xmlns:a16="http://schemas.microsoft.com/office/drawing/2014/main" val="1887229123"/>
                    </a:ext>
                  </a:extLst>
                </a:gridCol>
                <a:gridCol w="329184">
                  <a:extLst>
                    <a:ext uri="{9D8B030D-6E8A-4147-A177-3AD203B41FA5}">
                      <a16:colId xmlns:a16="http://schemas.microsoft.com/office/drawing/2014/main" val="2083070811"/>
                    </a:ext>
                  </a:extLst>
                </a:gridCol>
                <a:gridCol w="329184">
                  <a:extLst>
                    <a:ext uri="{9D8B030D-6E8A-4147-A177-3AD203B41FA5}">
                      <a16:colId xmlns:a16="http://schemas.microsoft.com/office/drawing/2014/main" val="2662117335"/>
                    </a:ext>
                  </a:extLst>
                </a:gridCol>
                <a:gridCol w="329184">
                  <a:extLst>
                    <a:ext uri="{9D8B030D-6E8A-4147-A177-3AD203B41FA5}">
                      <a16:colId xmlns:a16="http://schemas.microsoft.com/office/drawing/2014/main" val="764594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516356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- 2020-04-02 15:26:54</a:t>
                      </a:r>
                      <a:r>
                        <a:rPr kumimoji="0" lang="en-US" sz="1000" b="0" i="0" u="none" strike="noStrike" kern="1200" cap="none" spc="0" normalizeH="0" baseline="0" noProof="0">
                          <a:ln>
                            <a:noFill/>
                          </a:ln>
                          <a:solidFill>
                            <a:prstClr val="black"/>
                          </a:solidFill>
                          <a:effectLst/>
                          <a:uLnTx/>
                          <a:uFillTx/>
                          <a:latin typeface="+mn-lt"/>
                          <a:ea typeface="+mn-ea"/>
                          <a:cs typeface="+mn-cs"/>
                        </a:rPr>
                        <a:t>
 Inspired by the dermo-aesthetic techniques of ultrasound and lifting threads, redefine the perfect V-line shape of your face, neck and decollete with Perfect V Mask and Perfect Shape Serum. Feel the difference with a firmer, younger and sculpted look. 
Available online now: 
https://sothys.com.my/catalogsearch/result/?q=perfect+shape
#sothysmalaysia #StayAtHome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https://scontent-iad3-1.xx.fbcdn.net/v/t1.0-9/p720x720/91985238_10158018730714763_7114760119216242688_o.png?_nc_cat=103&amp;_nc_sid=8024bb&amp;_nc_ohc=tSZGVeJJ0vEAX_hVYuv&amp;_nc_ht=scontent-iad3-1.xx&amp;oh=8b2a9b1999c30eda00ef8483e751f118&amp;oe=5EF49354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05/28/2020 03:15:34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33936040"/>
                  </a:ext>
                </a:extLst>
              </a:tr>
            </a:tbl>
          </a:graphicData>
        </a:graphic>
      </p:graphicFrame>
      <p:sp>
        <p:nvSpPr>
          <p:cNvPr id="4" name="Text Placeholder 3">
            <a:extLst>
              <a:ext uri="{FF2B5EF4-FFF2-40B4-BE49-F238E27FC236}">
                <a16:creationId xmlns:a16="http://schemas.microsoft.com/office/drawing/2014/main" id="{1EF75D64-8E17-4225-9CFC-56D0F8AABDAC}"/>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3465700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89DC3-CA17-465C-8B87-5B7A3A57D3E4}"/>
              </a:ext>
            </a:extLst>
          </p:cNvPr>
          <p:cNvSpPr>
            <a:spLocks noGrp="1"/>
          </p:cNvSpPr>
          <p:nvPr>
            <p:ph type="title"/>
          </p:nvPr>
        </p:nvSpPr>
        <p:spPr/>
        <p:txBody>
          <a:bodyPr/>
          <a:lstStyle/>
          <a:p>
            <a:r>
              <a:rPr lang="en-US"/>
              <a:t>Facebook Own Posts Table | Sothys Malaysia - 13 of 13</a:t>
            </a:r>
          </a:p>
        </p:txBody>
      </p:sp>
      <p:graphicFrame>
        <p:nvGraphicFramePr>
          <p:cNvPr id="5" name="Table Placeholder 4">
            <a:extLst>
              <a:ext uri="{FF2B5EF4-FFF2-40B4-BE49-F238E27FC236}">
                <a16:creationId xmlns:a16="http://schemas.microsoft.com/office/drawing/2014/main" id="{721D5F05-4FB0-49F4-B308-41A00C557067}"/>
              </a:ext>
            </a:extLst>
          </p:cNvPr>
          <p:cNvGraphicFramePr>
            <a:graphicFrameLocks noGrp="1"/>
          </p:cNvGraphicFramePr>
          <p:nvPr>
            <p:ph type="tbl" sz="quarter" idx="13"/>
            <p:extLst>
              <p:ext uri="{D42A27DB-BD31-4B8C-83A1-F6EECF244321}">
                <p14:modId xmlns:p14="http://schemas.microsoft.com/office/powerpoint/2010/main" val="25313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38515224"/>
                    </a:ext>
                  </a:extLst>
                </a:gridCol>
                <a:gridCol w="987552">
                  <a:extLst>
                    <a:ext uri="{9D8B030D-6E8A-4147-A177-3AD203B41FA5}">
                      <a16:colId xmlns:a16="http://schemas.microsoft.com/office/drawing/2014/main" val="3440855553"/>
                    </a:ext>
                  </a:extLst>
                </a:gridCol>
                <a:gridCol w="658368">
                  <a:extLst>
                    <a:ext uri="{9D8B030D-6E8A-4147-A177-3AD203B41FA5}">
                      <a16:colId xmlns:a16="http://schemas.microsoft.com/office/drawing/2014/main" val="353087028"/>
                    </a:ext>
                  </a:extLst>
                </a:gridCol>
                <a:gridCol w="329184">
                  <a:extLst>
                    <a:ext uri="{9D8B030D-6E8A-4147-A177-3AD203B41FA5}">
                      <a16:colId xmlns:a16="http://schemas.microsoft.com/office/drawing/2014/main" val="4145666042"/>
                    </a:ext>
                  </a:extLst>
                </a:gridCol>
                <a:gridCol w="329184">
                  <a:extLst>
                    <a:ext uri="{9D8B030D-6E8A-4147-A177-3AD203B41FA5}">
                      <a16:colId xmlns:a16="http://schemas.microsoft.com/office/drawing/2014/main" val="267293358"/>
                    </a:ext>
                  </a:extLst>
                </a:gridCol>
                <a:gridCol w="329184">
                  <a:extLst>
                    <a:ext uri="{9D8B030D-6E8A-4147-A177-3AD203B41FA5}">
                      <a16:colId xmlns:a16="http://schemas.microsoft.com/office/drawing/2014/main" val="1930679899"/>
                    </a:ext>
                  </a:extLst>
                </a:gridCol>
                <a:gridCol w="329184">
                  <a:extLst>
                    <a:ext uri="{9D8B030D-6E8A-4147-A177-3AD203B41FA5}">
                      <a16:colId xmlns:a16="http://schemas.microsoft.com/office/drawing/2014/main" val="4109430129"/>
                    </a:ext>
                  </a:extLst>
                </a:gridCol>
                <a:gridCol w="329184">
                  <a:extLst>
                    <a:ext uri="{9D8B030D-6E8A-4147-A177-3AD203B41FA5}">
                      <a16:colId xmlns:a16="http://schemas.microsoft.com/office/drawing/2014/main" val="3345424059"/>
                    </a:ext>
                  </a:extLst>
                </a:gridCol>
                <a:gridCol w="329184">
                  <a:extLst>
                    <a:ext uri="{9D8B030D-6E8A-4147-A177-3AD203B41FA5}">
                      <a16:colId xmlns:a16="http://schemas.microsoft.com/office/drawing/2014/main" val="3944081747"/>
                    </a:ext>
                  </a:extLst>
                </a:gridCol>
                <a:gridCol w="329184">
                  <a:extLst>
                    <a:ext uri="{9D8B030D-6E8A-4147-A177-3AD203B41FA5}">
                      <a16:colId xmlns:a16="http://schemas.microsoft.com/office/drawing/2014/main" val="518661272"/>
                    </a:ext>
                  </a:extLst>
                </a:gridCol>
                <a:gridCol w="329184">
                  <a:extLst>
                    <a:ext uri="{9D8B030D-6E8A-4147-A177-3AD203B41FA5}">
                      <a16:colId xmlns:a16="http://schemas.microsoft.com/office/drawing/2014/main" val="424313397"/>
                    </a:ext>
                  </a:extLst>
                </a:gridCol>
                <a:gridCol w="329184">
                  <a:extLst>
                    <a:ext uri="{9D8B030D-6E8A-4147-A177-3AD203B41FA5}">
                      <a16:colId xmlns:a16="http://schemas.microsoft.com/office/drawing/2014/main" val="1474973014"/>
                    </a:ext>
                  </a:extLst>
                </a:gridCol>
                <a:gridCol w="329184">
                  <a:extLst>
                    <a:ext uri="{9D8B030D-6E8A-4147-A177-3AD203B41FA5}">
                      <a16:colId xmlns:a16="http://schemas.microsoft.com/office/drawing/2014/main" val="579895810"/>
                    </a:ext>
                  </a:extLst>
                </a:gridCol>
                <a:gridCol w="329184">
                  <a:extLst>
                    <a:ext uri="{9D8B030D-6E8A-4147-A177-3AD203B41FA5}">
                      <a16:colId xmlns:a16="http://schemas.microsoft.com/office/drawing/2014/main" val="1452556333"/>
                    </a:ext>
                  </a:extLst>
                </a:gridCol>
                <a:gridCol w="329184">
                  <a:extLst>
                    <a:ext uri="{9D8B030D-6E8A-4147-A177-3AD203B41FA5}">
                      <a16:colId xmlns:a16="http://schemas.microsoft.com/office/drawing/2014/main" val="1397593798"/>
                    </a:ext>
                  </a:extLst>
                </a:gridCol>
                <a:gridCol w="329184">
                  <a:extLst>
                    <a:ext uri="{9D8B030D-6E8A-4147-A177-3AD203B41FA5}">
                      <a16:colId xmlns:a16="http://schemas.microsoft.com/office/drawing/2014/main" val="3816168828"/>
                    </a:ext>
                  </a:extLst>
                </a:gridCol>
                <a:gridCol w="329184">
                  <a:extLst>
                    <a:ext uri="{9D8B030D-6E8A-4147-A177-3AD203B41FA5}">
                      <a16:colId xmlns:a16="http://schemas.microsoft.com/office/drawing/2014/main" val="515379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75076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Sothys Malaysia - 2020-04-02 15:18:23</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91771430_10158018715059763_6658844186785087488_n.png?_nc_cat=109&amp;_nc_sid=dd9801&amp;_nc_oc=AQnXPQJyeZ9i7fkSoKyckJIo5ymvAJqliuxH_gVYeCsKQ1g3ncaPm5DUaFSrCJPFU4A&amp;_nc_ht=scontent-iad3-1.xx&amp;oh=f9051daa3062c0a7305a4155a8685dcf&amp;oe=5EC30E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04/19/2020 09:13:38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89747782"/>
                  </a:ext>
                </a:extLst>
              </a:tr>
            </a:tbl>
          </a:graphicData>
        </a:graphic>
      </p:graphicFrame>
      <p:sp>
        <p:nvSpPr>
          <p:cNvPr id="4" name="Text Placeholder 3">
            <a:extLst>
              <a:ext uri="{FF2B5EF4-FFF2-40B4-BE49-F238E27FC236}">
                <a16:creationId xmlns:a16="http://schemas.microsoft.com/office/drawing/2014/main" id="{7D5E7F63-2E3E-4CE1-9972-63644E4CE810}"/>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7267968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1979</Words>
  <Application>Microsoft Office PowerPoint</Application>
  <PresentationFormat>On-screen Show (4:3)</PresentationFormat>
  <Paragraphs>763</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SOTHYS REPORT</vt:lpstr>
      <vt:lpstr>Facebook Key Metrics Table | Sothys Malaysia</vt:lpstr>
      <vt:lpstr>Facebook Fans Change by Like/Unlike Source | Sothys Malaysia</vt:lpstr>
      <vt:lpstr>Facebook Interaction Rate | Sothys Malaysia</vt:lpstr>
      <vt:lpstr>Facebook Fan Demographics Table | Sothys Malaysia - 1 of 2</vt:lpstr>
      <vt:lpstr>Facebook Fan Demographics Table | Sothys Malaysia - 2 of 2</vt:lpstr>
      <vt:lpstr>Facebook Fan Demographics | Sothys Malaysia</vt:lpstr>
      <vt:lpstr>Facebook Fans By City Table | Sothys Malaysia - 1 of 3</vt:lpstr>
      <vt:lpstr>Facebook Fans By City Table | Sothys Malaysia - 2 of 3</vt:lpstr>
      <vt:lpstr>Facebook Fans By City Table | Sothys Malaysia - 3 of 3</vt:lpstr>
      <vt:lpstr>Facebook Organic, Viral &amp; Paid Reach over Time | Sothys Malaysia</vt:lpstr>
      <vt:lpstr>Facebook Interaction Rate By Post Type | Sothys Malaysia</vt:lpstr>
      <vt:lpstr>Facebook Own Posts Table | Sothys Malaysia - 1 of 13</vt:lpstr>
      <vt:lpstr>Facebook Own Posts Table | Sothys Malaysia - 2 of 13</vt:lpstr>
      <vt:lpstr>Facebook Own Posts Table | Sothys Malaysia - 3 of 13</vt:lpstr>
      <vt:lpstr>Facebook Own Posts Table | Sothys Malaysia - 4 of 13</vt:lpstr>
      <vt:lpstr>Facebook Own Posts Table | Sothys Malaysia - 5 of 13</vt:lpstr>
      <vt:lpstr>Facebook Own Posts Table | Sothys Malaysia - 6 of 13</vt:lpstr>
      <vt:lpstr>Facebook Own Posts Table | Sothys Malaysia - 7 of 13</vt:lpstr>
      <vt:lpstr>Facebook Own Posts Table | Sothys Malaysia - 8 of 13</vt:lpstr>
      <vt:lpstr>Facebook Own Posts Table | Sothys Malaysia - 9 of 13</vt:lpstr>
      <vt:lpstr>Facebook Own Posts Table | Sothys Malaysia - 10 of 13</vt:lpstr>
      <vt:lpstr>Facebook Own Posts Table | Sothys Malaysia - 11 of 13</vt:lpstr>
      <vt:lpstr>Facebook Own Posts Table | Sothys Malaysia - 12 of 13</vt:lpstr>
      <vt:lpstr>Facebook Own Posts Table | Sothys Malaysia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SOTHYS REPORT</dc:title>
  <dc:creator>Frederik Peiniger</dc:creator>
  <cp:lastModifiedBy>Frederik Peiniger</cp:lastModifiedBy>
  <cp:revision>1</cp:revision>
  <dcterms:created xsi:type="dcterms:W3CDTF">2020-06-11T12:31:33Z</dcterms:created>
  <dcterms:modified xsi:type="dcterms:W3CDTF">2020-06-11T12:32:25Z</dcterms:modified>
</cp:coreProperties>
</file>