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sothysmalaysia</c:v>
                </c:pt>
              </c:strCache>
            </c:strRef>
          </c:tx>
          <c:spPr>
            <a:ln w="28575" cap="rnd">
              <a:solidFill>
                <a:schemeClr val="accent1"/>
              </a:solidFill>
              <a:round/>
            </a:ln>
            <a:effectLst/>
          </c:spPr>
          <c:marker>
            <c:symbol val="none"/>
          </c:marker>
          <c:cat>
            <c:numRef>
              <c:f>Sheet1!$A$2:$A$32</c:f>
              <c:numCache>
                <c:formatCode>m/d/yyyy</c:formatCode>
                <c:ptCount val="31"/>
                <c:pt idx="0">
                  <c:v>43891</c:v>
                </c:pt>
                <c:pt idx="1">
                  <c:v>43892</c:v>
                </c:pt>
                <c:pt idx="2">
                  <c:v>43893</c:v>
                </c:pt>
                <c:pt idx="3">
                  <c:v>43894</c:v>
                </c:pt>
                <c:pt idx="4">
                  <c:v>43895</c:v>
                </c:pt>
                <c:pt idx="5">
                  <c:v>43896</c:v>
                </c:pt>
                <c:pt idx="6">
                  <c:v>43897</c:v>
                </c:pt>
                <c:pt idx="7">
                  <c:v>43898</c:v>
                </c:pt>
                <c:pt idx="8">
                  <c:v>43899</c:v>
                </c:pt>
                <c:pt idx="9">
                  <c:v>43900</c:v>
                </c:pt>
                <c:pt idx="10">
                  <c:v>43901</c:v>
                </c:pt>
                <c:pt idx="11">
                  <c:v>43902</c:v>
                </c:pt>
                <c:pt idx="12">
                  <c:v>43903</c:v>
                </c:pt>
                <c:pt idx="13">
                  <c:v>43904</c:v>
                </c:pt>
                <c:pt idx="14">
                  <c:v>43905</c:v>
                </c:pt>
                <c:pt idx="15">
                  <c:v>43906</c:v>
                </c:pt>
                <c:pt idx="16">
                  <c:v>43907</c:v>
                </c:pt>
                <c:pt idx="17">
                  <c:v>43908</c:v>
                </c:pt>
                <c:pt idx="18">
                  <c:v>43909</c:v>
                </c:pt>
                <c:pt idx="19">
                  <c:v>43910</c:v>
                </c:pt>
                <c:pt idx="20">
                  <c:v>43911</c:v>
                </c:pt>
                <c:pt idx="21">
                  <c:v>43912</c:v>
                </c:pt>
                <c:pt idx="22">
                  <c:v>43913</c:v>
                </c:pt>
                <c:pt idx="23">
                  <c:v>43914</c:v>
                </c:pt>
                <c:pt idx="24">
                  <c:v>43915</c:v>
                </c:pt>
                <c:pt idx="25">
                  <c:v>43916</c:v>
                </c:pt>
                <c:pt idx="26">
                  <c:v>43917</c:v>
                </c:pt>
                <c:pt idx="27">
                  <c:v>43918</c:v>
                </c:pt>
                <c:pt idx="28">
                  <c:v>43919</c:v>
                </c:pt>
                <c:pt idx="29">
                  <c:v>43920</c:v>
                </c:pt>
                <c:pt idx="30">
                  <c:v>43921</c:v>
                </c:pt>
              </c:numCache>
            </c:numRef>
          </c:cat>
          <c:val>
            <c:numRef>
              <c:f>Sheet1!$B$2:$B$32</c:f>
              <c:numCache>
                <c:formatCode>General</c:formatCode>
                <c:ptCount val="31"/>
                <c:pt idx="0">
                  <c:v>8241</c:v>
                </c:pt>
                <c:pt idx="1">
                  <c:v>8241</c:v>
                </c:pt>
                <c:pt idx="2">
                  <c:v>8237</c:v>
                </c:pt>
                <c:pt idx="3">
                  <c:v>8283</c:v>
                </c:pt>
                <c:pt idx="4">
                  <c:v>8323</c:v>
                </c:pt>
                <c:pt idx="5">
                  <c:v>8343</c:v>
                </c:pt>
                <c:pt idx="6">
                  <c:v>8348</c:v>
                </c:pt>
                <c:pt idx="7">
                  <c:v>8350</c:v>
                </c:pt>
                <c:pt idx="8">
                  <c:v>8350</c:v>
                </c:pt>
                <c:pt idx="9">
                  <c:v>8350</c:v>
                </c:pt>
                <c:pt idx="10">
                  <c:v>8350</c:v>
                </c:pt>
                <c:pt idx="11">
                  <c:v>8353</c:v>
                </c:pt>
                <c:pt idx="12">
                  <c:v>8353</c:v>
                </c:pt>
                <c:pt idx="13">
                  <c:v>8351</c:v>
                </c:pt>
                <c:pt idx="14">
                  <c:v>8355</c:v>
                </c:pt>
                <c:pt idx="15">
                  <c:v>8353</c:v>
                </c:pt>
                <c:pt idx="16">
                  <c:v>8354</c:v>
                </c:pt>
                <c:pt idx="17">
                  <c:v>8357</c:v>
                </c:pt>
                <c:pt idx="18">
                  <c:v>8355</c:v>
                </c:pt>
                <c:pt idx="19">
                  <c:v>8351</c:v>
                </c:pt>
                <c:pt idx="20">
                  <c:v>8350</c:v>
                </c:pt>
                <c:pt idx="21">
                  <c:v>8354</c:v>
                </c:pt>
                <c:pt idx="22">
                  <c:v>8520</c:v>
                </c:pt>
                <c:pt idx="23">
                  <c:v>8630</c:v>
                </c:pt>
                <c:pt idx="24">
                  <c:v>8645</c:v>
                </c:pt>
                <c:pt idx="25">
                  <c:v>8668</c:v>
                </c:pt>
                <c:pt idx="26">
                  <c:v>8673</c:v>
                </c:pt>
                <c:pt idx="27">
                  <c:v>8682</c:v>
                </c:pt>
                <c:pt idx="28">
                  <c:v>8693</c:v>
                </c:pt>
                <c:pt idx="29">
                  <c:v>8705</c:v>
                </c:pt>
                <c:pt idx="30">
                  <c:v>8706</c:v>
                </c:pt>
              </c:numCache>
            </c:numRef>
          </c:val>
          <c:smooth val="0"/>
          <c:extLst>
            <c:ext xmlns:c16="http://schemas.microsoft.com/office/drawing/2014/chart" uri="{C3380CC4-5D6E-409C-BE32-E72D297353CC}">
              <c16:uniqueId val="{00000000-E072-447B-B156-F08AD3A7E444}"/>
            </c:ext>
          </c:extLst>
        </c:ser>
        <c:dLbls>
          <c:showLegendKey val="0"/>
          <c:showVal val="0"/>
          <c:showCatName val="0"/>
          <c:showSerName val="0"/>
          <c:showPercent val="0"/>
          <c:showBubbleSize val="0"/>
        </c:dLbls>
        <c:smooth val="0"/>
        <c:axId val="301645000"/>
        <c:axId val="301645328"/>
      </c:lineChart>
      <c:dateAx>
        <c:axId val="301645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645328"/>
        <c:crosses val="autoZero"/>
        <c:auto val="1"/>
        <c:lblOffset val="100"/>
        <c:baseTimeUnit val="days"/>
      </c:dateAx>
      <c:valAx>
        <c:axId val="301645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645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sothysmalaysia</c:v>
                </c:pt>
              </c:strCache>
            </c:strRef>
          </c:tx>
          <c:spPr>
            <a:ln w="28575" cap="rnd">
              <a:solidFill>
                <a:schemeClr val="accent1"/>
              </a:solidFill>
              <a:round/>
            </a:ln>
            <a:effectLst/>
          </c:spPr>
          <c:marker>
            <c:symbol val="none"/>
          </c:marker>
          <c:cat>
            <c:numRef>
              <c:f>Sheet1!$A$2:$A$32</c:f>
              <c:numCache>
                <c:formatCode>m/d/yyyy</c:formatCode>
                <c:ptCount val="31"/>
                <c:pt idx="0">
                  <c:v>43891</c:v>
                </c:pt>
                <c:pt idx="1">
                  <c:v>43892</c:v>
                </c:pt>
                <c:pt idx="2">
                  <c:v>43893</c:v>
                </c:pt>
                <c:pt idx="3">
                  <c:v>43894</c:v>
                </c:pt>
                <c:pt idx="4">
                  <c:v>43895</c:v>
                </c:pt>
                <c:pt idx="5">
                  <c:v>43896</c:v>
                </c:pt>
                <c:pt idx="6">
                  <c:v>43897</c:v>
                </c:pt>
                <c:pt idx="7">
                  <c:v>43898</c:v>
                </c:pt>
                <c:pt idx="8">
                  <c:v>43899</c:v>
                </c:pt>
                <c:pt idx="9">
                  <c:v>43900</c:v>
                </c:pt>
                <c:pt idx="10">
                  <c:v>43901</c:v>
                </c:pt>
                <c:pt idx="11">
                  <c:v>43902</c:v>
                </c:pt>
                <c:pt idx="12">
                  <c:v>43903</c:v>
                </c:pt>
                <c:pt idx="13">
                  <c:v>43904</c:v>
                </c:pt>
                <c:pt idx="14">
                  <c:v>43905</c:v>
                </c:pt>
                <c:pt idx="15">
                  <c:v>43906</c:v>
                </c:pt>
                <c:pt idx="16">
                  <c:v>43907</c:v>
                </c:pt>
                <c:pt idx="17">
                  <c:v>43908</c:v>
                </c:pt>
                <c:pt idx="18">
                  <c:v>43909</c:v>
                </c:pt>
                <c:pt idx="19">
                  <c:v>43910</c:v>
                </c:pt>
                <c:pt idx="20">
                  <c:v>43911</c:v>
                </c:pt>
                <c:pt idx="21">
                  <c:v>43912</c:v>
                </c:pt>
                <c:pt idx="22">
                  <c:v>43913</c:v>
                </c:pt>
                <c:pt idx="23">
                  <c:v>43914</c:v>
                </c:pt>
                <c:pt idx="24">
                  <c:v>43915</c:v>
                </c:pt>
                <c:pt idx="25">
                  <c:v>43916</c:v>
                </c:pt>
                <c:pt idx="26">
                  <c:v>43917</c:v>
                </c:pt>
                <c:pt idx="27">
                  <c:v>43918</c:v>
                </c:pt>
                <c:pt idx="28">
                  <c:v>43919</c:v>
                </c:pt>
                <c:pt idx="29">
                  <c:v>43920</c:v>
                </c:pt>
                <c:pt idx="30">
                  <c:v>43921</c:v>
                </c:pt>
              </c:numCache>
            </c:numRef>
          </c:cat>
          <c:val>
            <c:numRef>
              <c:f>Sheet1!$B$2:$B$32</c:f>
              <c:numCache>
                <c:formatCode>General</c:formatCode>
                <c:ptCount val="31"/>
                <c:pt idx="0">
                  <c:v>-3.6390101892285302E-2</c:v>
                </c:pt>
                <c:pt idx="1">
                  <c:v>0</c:v>
                </c:pt>
                <c:pt idx="2">
                  <c:v>-4.8537798810823901E-2</c:v>
                </c:pt>
                <c:pt idx="3">
                  <c:v>0.55845574845210599</c:v>
                </c:pt>
                <c:pt idx="4">
                  <c:v>0.48291681757817201</c:v>
                </c:pt>
                <c:pt idx="5">
                  <c:v>0.24029796948215801</c:v>
                </c:pt>
                <c:pt idx="6">
                  <c:v>5.9930480642454799E-2</c:v>
                </c:pt>
                <c:pt idx="7">
                  <c:v>2.39578342117873E-2</c:v>
                </c:pt>
                <c:pt idx="8">
                  <c:v>0</c:v>
                </c:pt>
                <c:pt idx="9">
                  <c:v>0</c:v>
                </c:pt>
                <c:pt idx="10">
                  <c:v>0</c:v>
                </c:pt>
                <c:pt idx="11">
                  <c:v>3.59281437125748E-2</c:v>
                </c:pt>
                <c:pt idx="12">
                  <c:v>0</c:v>
                </c:pt>
                <c:pt idx="13">
                  <c:v>-2.3943493355680599E-2</c:v>
                </c:pt>
                <c:pt idx="14">
                  <c:v>4.7898455274817398E-2</c:v>
                </c:pt>
                <c:pt idx="15">
                  <c:v>-2.39377618192699E-2</c:v>
                </c:pt>
                <c:pt idx="16">
                  <c:v>1.19717466778403E-2</c:v>
                </c:pt>
                <c:pt idx="17">
                  <c:v>3.5910940866650698E-2</c:v>
                </c:pt>
                <c:pt idx="18">
                  <c:v>-2.3932033026205599E-2</c:v>
                </c:pt>
                <c:pt idx="19">
                  <c:v>-4.7875523638539801E-2</c:v>
                </c:pt>
                <c:pt idx="20">
                  <c:v>-1.1974613818704301E-2</c:v>
                </c:pt>
                <c:pt idx="21">
                  <c:v>4.7904191616766498E-2</c:v>
                </c:pt>
                <c:pt idx="22">
                  <c:v>1.9870720612880099</c:v>
                </c:pt>
                <c:pt idx="23">
                  <c:v>1.2910798122065701</c:v>
                </c:pt>
                <c:pt idx="24">
                  <c:v>0.17381228273464699</c:v>
                </c:pt>
                <c:pt idx="25">
                  <c:v>0.26604973973395002</c:v>
                </c:pt>
                <c:pt idx="26">
                  <c:v>5.7683433317951102E-2</c:v>
                </c:pt>
                <c:pt idx="27">
                  <c:v>0.10377032168799701</c:v>
                </c:pt>
                <c:pt idx="28">
                  <c:v>0.126698917300161</c:v>
                </c:pt>
                <c:pt idx="29">
                  <c:v>0.138042102841367</c:v>
                </c:pt>
                <c:pt idx="30">
                  <c:v>1.14876507754164E-2</c:v>
                </c:pt>
              </c:numCache>
            </c:numRef>
          </c:val>
          <c:smooth val="0"/>
          <c:extLst>
            <c:ext xmlns:c16="http://schemas.microsoft.com/office/drawing/2014/chart" uri="{C3380CC4-5D6E-409C-BE32-E72D297353CC}">
              <c16:uniqueId val="{00000000-0AE1-4DFD-8F58-71B592560190}"/>
            </c:ext>
          </c:extLst>
        </c:ser>
        <c:dLbls>
          <c:showLegendKey val="0"/>
          <c:showVal val="0"/>
          <c:showCatName val="0"/>
          <c:showSerName val="0"/>
          <c:showPercent val="0"/>
          <c:showBubbleSize val="0"/>
        </c:dLbls>
        <c:smooth val="0"/>
        <c:axId val="301642704"/>
        <c:axId val="301643032"/>
      </c:lineChart>
      <c:dateAx>
        <c:axId val="301642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643032"/>
        <c:crosses val="autoZero"/>
        <c:auto val="1"/>
        <c:lblOffset val="100"/>
        <c:baseTimeUnit val="days"/>
      </c:dateAx>
      <c:valAx>
        <c:axId val="301643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642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sothysmalaysia</c:v>
                </c:pt>
              </c:strCache>
            </c:strRef>
          </c:tx>
          <c:spPr>
            <a:ln w="28575" cap="rnd">
              <a:solidFill>
                <a:schemeClr val="accent1"/>
              </a:solidFill>
              <a:round/>
            </a:ln>
            <a:effectLst/>
          </c:spPr>
          <c:marker>
            <c:symbol val="none"/>
          </c:marker>
          <c:cat>
            <c:numRef>
              <c:f>Sheet1!$A$2:$A$32</c:f>
              <c:numCache>
                <c:formatCode>m/d/yyyy</c:formatCode>
                <c:ptCount val="31"/>
                <c:pt idx="0">
                  <c:v>43891</c:v>
                </c:pt>
                <c:pt idx="1">
                  <c:v>43892</c:v>
                </c:pt>
                <c:pt idx="2">
                  <c:v>43893</c:v>
                </c:pt>
                <c:pt idx="3">
                  <c:v>43894</c:v>
                </c:pt>
                <c:pt idx="4">
                  <c:v>43895</c:v>
                </c:pt>
                <c:pt idx="5">
                  <c:v>43896</c:v>
                </c:pt>
                <c:pt idx="6">
                  <c:v>43897</c:v>
                </c:pt>
                <c:pt idx="7">
                  <c:v>43898</c:v>
                </c:pt>
                <c:pt idx="8">
                  <c:v>43899</c:v>
                </c:pt>
                <c:pt idx="9">
                  <c:v>43900</c:v>
                </c:pt>
                <c:pt idx="10">
                  <c:v>43901</c:v>
                </c:pt>
                <c:pt idx="11">
                  <c:v>43902</c:v>
                </c:pt>
                <c:pt idx="12">
                  <c:v>43903</c:v>
                </c:pt>
                <c:pt idx="13">
                  <c:v>43904</c:v>
                </c:pt>
                <c:pt idx="14">
                  <c:v>43905</c:v>
                </c:pt>
                <c:pt idx="15">
                  <c:v>43906</c:v>
                </c:pt>
                <c:pt idx="16">
                  <c:v>43907</c:v>
                </c:pt>
                <c:pt idx="17">
                  <c:v>43908</c:v>
                </c:pt>
                <c:pt idx="18">
                  <c:v>43909</c:v>
                </c:pt>
                <c:pt idx="19">
                  <c:v>43910</c:v>
                </c:pt>
                <c:pt idx="20">
                  <c:v>43911</c:v>
                </c:pt>
                <c:pt idx="21">
                  <c:v>43912</c:v>
                </c:pt>
                <c:pt idx="22">
                  <c:v>43913</c:v>
                </c:pt>
                <c:pt idx="23">
                  <c:v>43914</c:v>
                </c:pt>
                <c:pt idx="24">
                  <c:v>43915</c:v>
                </c:pt>
                <c:pt idx="25">
                  <c:v>43916</c:v>
                </c:pt>
                <c:pt idx="26">
                  <c:v>43917</c:v>
                </c:pt>
                <c:pt idx="27">
                  <c:v>43918</c:v>
                </c:pt>
                <c:pt idx="28">
                  <c:v>43919</c:v>
                </c:pt>
                <c:pt idx="29">
                  <c:v>43920</c:v>
                </c:pt>
                <c:pt idx="30">
                  <c:v>43921</c:v>
                </c:pt>
              </c:numCache>
            </c:numRef>
          </c:cat>
          <c:val>
            <c:numRef>
              <c:f>Sheet1!$B$2:$B$32</c:f>
              <c:numCache>
                <c:formatCode>General</c:formatCode>
                <c:ptCount val="31"/>
                <c:pt idx="0">
                  <c:v>0</c:v>
                </c:pt>
                <c:pt idx="1">
                  <c:v>0</c:v>
                </c:pt>
                <c:pt idx="2">
                  <c:v>0</c:v>
                </c:pt>
                <c:pt idx="3">
                  <c:v>0</c:v>
                </c:pt>
                <c:pt idx="4">
                  <c:v>0</c:v>
                </c:pt>
                <c:pt idx="5">
                  <c:v>0.224</c:v>
                </c:pt>
                <c:pt idx="6">
                  <c:v>0</c:v>
                </c:pt>
                <c:pt idx="7">
                  <c:v>0.37130000000000002</c:v>
                </c:pt>
                <c:pt idx="8">
                  <c:v>0</c:v>
                </c:pt>
                <c:pt idx="9">
                  <c:v>0</c:v>
                </c:pt>
                <c:pt idx="10">
                  <c:v>0</c:v>
                </c:pt>
                <c:pt idx="11">
                  <c:v>0</c:v>
                </c:pt>
                <c:pt idx="12">
                  <c:v>0</c:v>
                </c:pt>
                <c:pt idx="13">
                  <c:v>0</c:v>
                </c:pt>
                <c:pt idx="14">
                  <c:v>0</c:v>
                </c:pt>
                <c:pt idx="15">
                  <c:v>0</c:v>
                </c:pt>
                <c:pt idx="16">
                  <c:v>0.32319999999999999</c:v>
                </c:pt>
                <c:pt idx="17">
                  <c:v>0</c:v>
                </c:pt>
                <c:pt idx="18">
                  <c:v>0.29920000000000002</c:v>
                </c:pt>
                <c:pt idx="19">
                  <c:v>8.3799999999999999E-2</c:v>
                </c:pt>
                <c:pt idx="20">
                  <c:v>0</c:v>
                </c:pt>
                <c:pt idx="21">
                  <c:v>0</c:v>
                </c:pt>
                <c:pt idx="22">
                  <c:v>0</c:v>
                </c:pt>
                <c:pt idx="23">
                  <c:v>0</c:v>
                </c:pt>
                <c:pt idx="24">
                  <c:v>0</c:v>
                </c:pt>
                <c:pt idx="25">
                  <c:v>0</c:v>
                </c:pt>
                <c:pt idx="26">
                  <c:v>0</c:v>
                </c:pt>
                <c:pt idx="27">
                  <c:v>0.19980000000000001</c:v>
                </c:pt>
                <c:pt idx="28">
                  <c:v>0.19950000000000001</c:v>
                </c:pt>
                <c:pt idx="29">
                  <c:v>0</c:v>
                </c:pt>
                <c:pt idx="30">
                  <c:v>0</c:v>
                </c:pt>
              </c:numCache>
            </c:numRef>
          </c:val>
          <c:smooth val="0"/>
          <c:extLst>
            <c:ext xmlns:c16="http://schemas.microsoft.com/office/drawing/2014/chart" uri="{C3380CC4-5D6E-409C-BE32-E72D297353CC}">
              <c16:uniqueId val="{00000000-62E9-4CB8-A064-621F463D20C1}"/>
            </c:ext>
          </c:extLst>
        </c:ser>
        <c:dLbls>
          <c:showLegendKey val="0"/>
          <c:showVal val="0"/>
          <c:showCatName val="0"/>
          <c:showSerName val="0"/>
          <c:showPercent val="0"/>
          <c:showBubbleSize val="0"/>
        </c:dLbls>
        <c:smooth val="0"/>
        <c:axId val="352355184"/>
        <c:axId val="352356824"/>
      </c:lineChart>
      <c:dateAx>
        <c:axId val="352355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356824"/>
        <c:crosses val="autoZero"/>
        <c:auto val="1"/>
        <c:lblOffset val="100"/>
        <c:baseTimeUnit val="days"/>
      </c:dateAx>
      <c:valAx>
        <c:axId val="352356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355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sothysmalaysia</c:v>
                </c:pt>
              </c:strCache>
            </c:strRef>
          </c:tx>
          <c:spPr>
            <a:ln w="28575" cap="rnd">
              <a:solidFill>
                <a:schemeClr val="accent1"/>
              </a:solidFill>
              <a:round/>
            </a:ln>
            <a:effectLst/>
          </c:spPr>
          <c:marker>
            <c:symbol val="none"/>
          </c:marker>
          <c:cat>
            <c:numRef>
              <c:f>Sheet1!$A$2:$A$32</c:f>
              <c:numCache>
                <c:formatCode>m/d/yyyy</c:formatCode>
                <c:ptCount val="31"/>
                <c:pt idx="0">
                  <c:v>43891</c:v>
                </c:pt>
                <c:pt idx="1">
                  <c:v>43892</c:v>
                </c:pt>
                <c:pt idx="2">
                  <c:v>43893</c:v>
                </c:pt>
                <c:pt idx="3">
                  <c:v>43894</c:v>
                </c:pt>
                <c:pt idx="4">
                  <c:v>43895</c:v>
                </c:pt>
                <c:pt idx="5">
                  <c:v>43896</c:v>
                </c:pt>
                <c:pt idx="6">
                  <c:v>43897</c:v>
                </c:pt>
                <c:pt idx="7">
                  <c:v>43898</c:v>
                </c:pt>
                <c:pt idx="8">
                  <c:v>43899</c:v>
                </c:pt>
                <c:pt idx="9">
                  <c:v>43900</c:v>
                </c:pt>
                <c:pt idx="10">
                  <c:v>43901</c:v>
                </c:pt>
                <c:pt idx="11">
                  <c:v>43902</c:v>
                </c:pt>
                <c:pt idx="12">
                  <c:v>43903</c:v>
                </c:pt>
                <c:pt idx="13">
                  <c:v>43904</c:v>
                </c:pt>
                <c:pt idx="14">
                  <c:v>43905</c:v>
                </c:pt>
                <c:pt idx="15">
                  <c:v>43906</c:v>
                </c:pt>
                <c:pt idx="16">
                  <c:v>43907</c:v>
                </c:pt>
                <c:pt idx="17">
                  <c:v>43908</c:v>
                </c:pt>
                <c:pt idx="18">
                  <c:v>43909</c:v>
                </c:pt>
                <c:pt idx="19">
                  <c:v>43910</c:v>
                </c:pt>
                <c:pt idx="20">
                  <c:v>43911</c:v>
                </c:pt>
                <c:pt idx="21">
                  <c:v>43912</c:v>
                </c:pt>
                <c:pt idx="22">
                  <c:v>43913</c:v>
                </c:pt>
                <c:pt idx="23">
                  <c:v>43914</c:v>
                </c:pt>
                <c:pt idx="24">
                  <c:v>43915</c:v>
                </c:pt>
                <c:pt idx="25">
                  <c:v>43916</c:v>
                </c:pt>
                <c:pt idx="26">
                  <c:v>43917</c:v>
                </c:pt>
                <c:pt idx="27">
                  <c:v>43918</c:v>
                </c:pt>
                <c:pt idx="28">
                  <c:v>43919</c:v>
                </c:pt>
                <c:pt idx="29">
                  <c:v>43920</c:v>
                </c:pt>
                <c:pt idx="30">
                  <c:v>43921</c:v>
                </c:pt>
              </c:numCache>
            </c:numRef>
          </c:cat>
          <c:val>
            <c:numRef>
              <c:f>Sheet1!$B$2:$B$32</c:f>
              <c:numCache>
                <c:formatCode>General</c:formatCode>
                <c:ptCount val="31"/>
                <c:pt idx="0">
                  <c:v>0</c:v>
                </c:pt>
                <c:pt idx="1">
                  <c:v>0</c:v>
                </c:pt>
                <c:pt idx="2">
                  <c:v>0</c:v>
                </c:pt>
                <c:pt idx="3">
                  <c:v>0</c:v>
                </c:pt>
                <c:pt idx="4">
                  <c:v>0</c:v>
                </c:pt>
                <c:pt idx="5">
                  <c:v>18</c:v>
                </c:pt>
                <c:pt idx="6">
                  <c:v>0</c:v>
                </c:pt>
                <c:pt idx="7">
                  <c:v>31</c:v>
                </c:pt>
                <c:pt idx="8">
                  <c:v>0</c:v>
                </c:pt>
                <c:pt idx="9">
                  <c:v>0</c:v>
                </c:pt>
                <c:pt idx="10">
                  <c:v>0</c:v>
                </c:pt>
                <c:pt idx="11">
                  <c:v>0</c:v>
                </c:pt>
                <c:pt idx="12">
                  <c:v>0</c:v>
                </c:pt>
                <c:pt idx="13">
                  <c:v>0</c:v>
                </c:pt>
                <c:pt idx="14">
                  <c:v>0</c:v>
                </c:pt>
                <c:pt idx="15">
                  <c:v>0</c:v>
                </c:pt>
                <c:pt idx="16">
                  <c:v>27</c:v>
                </c:pt>
                <c:pt idx="17">
                  <c:v>0</c:v>
                </c:pt>
                <c:pt idx="18">
                  <c:v>25</c:v>
                </c:pt>
                <c:pt idx="19">
                  <c:v>7</c:v>
                </c:pt>
                <c:pt idx="20">
                  <c:v>0</c:v>
                </c:pt>
                <c:pt idx="21">
                  <c:v>0</c:v>
                </c:pt>
                <c:pt idx="22">
                  <c:v>0</c:v>
                </c:pt>
                <c:pt idx="23">
                  <c:v>0</c:v>
                </c:pt>
                <c:pt idx="24">
                  <c:v>0</c:v>
                </c:pt>
                <c:pt idx="25">
                  <c:v>0</c:v>
                </c:pt>
                <c:pt idx="26">
                  <c:v>0</c:v>
                </c:pt>
                <c:pt idx="27">
                  <c:v>17</c:v>
                </c:pt>
                <c:pt idx="28">
                  <c:v>17</c:v>
                </c:pt>
                <c:pt idx="29">
                  <c:v>0</c:v>
                </c:pt>
                <c:pt idx="30">
                  <c:v>0</c:v>
                </c:pt>
              </c:numCache>
            </c:numRef>
          </c:val>
          <c:smooth val="0"/>
          <c:extLst>
            <c:ext xmlns:c16="http://schemas.microsoft.com/office/drawing/2014/chart" uri="{C3380CC4-5D6E-409C-BE32-E72D297353CC}">
              <c16:uniqueId val="{00000000-3E82-47E7-BA0A-F6AB8B833E78}"/>
            </c:ext>
          </c:extLst>
        </c:ser>
        <c:dLbls>
          <c:showLegendKey val="0"/>
          <c:showVal val="0"/>
          <c:showCatName val="0"/>
          <c:showSerName val="0"/>
          <c:showPercent val="0"/>
          <c:showBubbleSize val="0"/>
        </c:dLbls>
        <c:smooth val="0"/>
        <c:axId val="352363056"/>
        <c:axId val="355035352"/>
      </c:lineChart>
      <c:dateAx>
        <c:axId val="352363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035352"/>
        <c:crosses val="autoZero"/>
        <c:auto val="1"/>
        <c:lblOffset val="100"/>
        <c:baseTimeUnit val="days"/>
      </c:dateAx>
      <c:valAx>
        <c:axId val="355035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363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527D6-323D-48EE-969A-0A4E1A81561B}"/>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24D44603-E404-4A32-9F08-DCC705E8C01D}"/>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2724427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0B0C5-89DE-42A6-9960-2527287B70F7}"/>
              </a:ext>
            </a:extLst>
          </p:cNvPr>
          <p:cNvSpPr>
            <a:spLocks noGrp="1"/>
          </p:cNvSpPr>
          <p:nvPr>
            <p:ph type="title"/>
          </p:nvPr>
        </p:nvSpPr>
        <p:spPr/>
        <p:txBody>
          <a:bodyPr/>
          <a:lstStyle/>
          <a:p>
            <a:r>
              <a:rPr lang="en-US"/>
              <a:t>Instagram Key Metrics Table | sothysmalaysia</a:t>
            </a:r>
          </a:p>
        </p:txBody>
      </p:sp>
      <p:graphicFrame>
        <p:nvGraphicFramePr>
          <p:cNvPr id="5" name="Table Placeholder 4">
            <a:extLst>
              <a:ext uri="{FF2B5EF4-FFF2-40B4-BE49-F238E27FC236}">
                <a16:creationId xmlns:a16="http://schemas.microsoft.com/office/drawing/2014/main" id="{DDF3889D-8A10-41D3-A576-89338961E001}"/>
              </a:ext>
            </a:extLst>
          </p:cNvPr>
          <p:cNvGraphicFramePr>
            <a:graphicFrameLocks noGrp="1"/>
          </p:cNvGraphicFramePr>
          <p:nvPr>
            <p:ph type="tbl" sz="quarter" idx="13"/>
            <p:extLst>
              <p:ext uri="{D42A27DB-BD31-4B8C-83A1-F6EECF244321}">
                <p14:modId xmlns:p14="http://schemas.microsoft.com/office/powerpoint/2010/main" val="2051469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02016794"/>
                    </a:ext>
                  </a:extLst>
                </a:gridCol>
                <a:gridCol w="658368">
                  <a:extLst>
                    <a:ext uri="{9D8B030D-6E8A-4147-A177-3AD203B41FA5}">
                      <a16:colId xmlns:a16="http://schemas.microsoft.com/office/drawing/2014/main" val="1802984227"/>
                    </a:ext>
                  </a:extLst>
                </a:gridCol>
                <a:gridCol w="658368">
                  <a:extLst>
                    <a:ext uri="{9D8B030D-6E8A-4147-A177-3AD203B41FA5}">
                      <a16:colId xmlns:a16="http://schemas.microsoft.com/office/drawing/2014/main" val="91586559"/>
                    </a:ext>
                  </a:extLst>
                </a:gridCol>
                <a:gridCol w="658368">
                  <a:extLst>
                    <a:ext uri="{9D8B030D-6E8A-4147-A177-3AD203B41FA5}">
                      <a16:colId xmlns:a16="http://schemas.microsoft.com/office/drawing/2014/main" val="537753422"/>
                    </a:ext>
                  </a:extLst>
                </a:gridCol>
                <a:gridCol w="658368">
                  <a:extLst>
                    <a:ext uri="{9D8B030D-6E8A-4147-A177-3AD203B41FA5}">
                      <a16:colId xmlns:a16="http://schemas.microsoft.com/office/drawing/2014/main" val="2080816595"/>
                    </a:ext>
                  </a:extLst>
                </a:gridCol>
                <a:gridCol w="658368">
                  <a:extLst>
                    <a:ext uri="{9D8B030D-6E8A-4147-A177-3AD203B41FA5}">
                      <a16:colId xmlns:a16="http://schemas.microsoft.com/office/drawing/2014/main" val="3252343340"/>
                    </a:ext>
                  </a:extLst>
                </a:gridCol>
                <a:gridCol w="658368">
                  <a:extLst>
                    <a:ext uri="{9D8B030D-6E8A-4147-A177-3AD203B41FA5}">
                      <a16:colId xmlns:a16="http://schemas.microsoft.com/office/drawing/2014/main" val="2857261881"/>
                    </a:ext>
                  </a:extLst>
                </a:gridCol>
                <a:gridCol w="658368">
                  <a:extLst>
                    <a:ext uri="{9D8B030D-6E8A-4147-A177-3AD203B41FA5}">
                      <a16:colId xmlns:a16="http://schemas.microsoft.com/office/drawing/2014/main" val="3047185268"/>
                    </a:ext>
                  </a:extLst>
                </a:gridCol>
                <a:gridCol w="658368">
                  <a:extLst>
                    <a:ext uri="{9D8B030D-6E8A-4147-A177-3AD203B41FA5}">
                      <a16:colId xmlns:a16="http://schemas.microsoft.com/office/drawing/2014/main" val="4061567374"/>
                    </a:ext>
                  </a:extLst>
                </a:gridCol>
                <a:gridCol w="658368">
                  <a:extLst>
                    <a:ext uri="{9D8B030D-6E8A-4147-A177-3AD203B41FA5}">
                      <a16:colId xmlns:a16="http://schemas.microsoft.com/office/drawing/2014/main" val="202185079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577094405"/>
                  </a:ext>
                </a:extLst>
              </a:tr>
              <a:tr h="370840">
                <a:tc>
                  <a:txBody>
                    <a:bodyPr/>
                    <a:lstStyle/>
                    <a:p>
                      <a:r>
                        <a:rPr lang="en-US" sz="1000"/>
                        <a:t>sothysmalaysia</a:t>
                      </a:r>
                    </a:p>
                  </a:txBody>
                  <a:tcPr/>
                </a:tc>
                <a:tc>
                  <a:txBody>
                    <a:bodyPr/>
                    <a:lstStyle/>
                    <a:p>
                      <a:r>
                        <a:rPr lang="en-US" sz="1000"/>
                        <a:t>8706</a:t>
                      </a:r>
                    </a:p>
                  </a:txBody>
                  <a:tcPr/>
                </a:tc>
                <a:tc>
                  <a:txBody>
                    <a:bodyPr/>
                    <a:lstStyle/>
                    <a:p>
                      <a:r>
                        <a:rPr lang="en-US" sz="1000"/>
                        <a:t>462</a:t>
                      </a:r>
                    </a:p>
                  </a:txBody>
                  <a:tcPr/>
                </a:tc>
                <a:tc>
                  <a:txBody>
                    <a:bodyPr/>
                    <a:lstStyle/>
                    <a:p>
                      <a:r>
                        <a:rPr lang="en-US" sz="1000"/>
                        <a:t>6</a:t>
                      </a:r>
                    </a:p>
                  </a:txBody>
                  <a:tcPr/>
                </a:tc>
                <a:tc>
                  <a:txBody>
                    <a:bodyPr/>
                    <a:lstStyle/>
                    <a:p>
                      <a:r>
                        <a:rPr lang="en-US" sz="1000"/>
                        <a:t>3</a:t>
                      </a:r>
                    </a:p>
                  </a:txBody>
                  <a:tcPr/>
                </a:tc>
                <a:tc>
                  <a:txBody>
                    <a:bodyPr/>
                    <a:lstStyle/>
                    <a:p>
                      <a:r>
                        <a:rPr lang="en-US" sz="1000"/>
                        <a:t>4</a:t>
                      </a:r>
                    </a:p>
                  </a:txBody>
                  <a:tcPr/>
                </a:tc>
                <a:tc>
                  <a:txBody>
                    <a:bodyPr/>
                    <a:lstStyle/>
                    <a:p>
                      <a:r>
                        <a:rPr lang="en-US" sz="1000"/>
                        <a:t>13</a:t>
                      </a:r>
                    </a:p>
                  </a:txBody>
                  <a:tcPr/>
                </a:tc>
                <a:tc>
                  <a:txBody>
                    <a:bodyPr/>
                    <a:lstStyle/>
                    <a:p>
                      <a:r>
                        <a:rPr lang="en-US" sz="1000"/>
                        <a:t>234</a:t>
                      </a:r>
                    </a:p>
                  </a:txBody>
                  <a:tcPr/>
                </a:tc>
                <a:tc>
                  <a:txBody>
                    <a:bodyPr/>
                    <a:lstStyle/>
                    <a:p>
                      <a:r>
                        <a:rPr lang="en-US" sz="1000"/>
                        <a:t>16</a:t>
                      </a:r>
                    </a:p>
                  </a:txBody>
                  <a:tcPr/>
                </a:tc>
                <a:tc>
                  <a:txBody>
                    <a:bodyPr/>
                    <a:lstStyle/>
                    <a:p>
                      <a:r>
                        <a:rPr lang="en-US" sz="1000"/>
                        <a:t>0.2269 %</a:t>
                      </a:r>
                    </a:p>
                  </a:txBody>
                  <a:tcPr/>
                </a:tc>
                <a:extLst>
                  <a:ext uri="{0D108BD9-81ED-4DB2-BD59-A6C34878D82A}">
                    <a16:rowId xmlns:a16="http://schemas.microsoft.com/office/drawing/2014/main" val="2592296701"/>
                  </a:ext>
                </a:extLst>
              </a:tr>
            </a:tbl>
          </a:graphicData>
        </a:graphic>
      </p:graphicFrame>
      <p:sp>
        <p:nvSpPr>
          <p:cNvPr id="4" name="Text Placeholder 3">
            <a:extLst>
              <a:ext uri="{FF2B5EF4-FFF2-40B4-BE49-F238E27FC236}">
                <a16:creationId xmlns:a16="http://schemas.microsoft.com/office/drawing/2014/main" id="{A692B7E4-6C6C-47BE-B9B5-7C4F50D55D04}"/>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6138994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7F654-B3FC-4DC4-9C3D-29A9E55E6259}"/>
              </a:ext>
            </a:extLst>
          </p:cNvPr>
          <p:cNvSpPr>
            <a:spLocks noGrp="1"/>
          </p:cNvSpPr>
          <p:nvPr>
            <p:ph type="title"/>
          </p:nvPr>
        </p:nvSpPr>
        <p:spPr/>
        <p:txBody>
          <a:bodyPr/>
          <a:lstStyle/>
          <a:p>
            <a:r>
              <a:rPr lang="en-US"/>
              <a:t>Instagram Followers Total | sothysmalaysia</a:t>
            </a:r>
          </a:p>
        </p:txBody>
      </p:sp>
      <p:graphicFrame>
        <p:nvGraphicFramePr>
          <p:cNvPr id="6" name="Chart Placeholder 5">
            <a:extLst>
              <a:ext uri="{FF2B5EF4-FFF2-40B4-BE49-F238E27FC236}">
                <a16:creationId xmlns:a16="http://schemas.microsoft.com/office/drawing/2014/main" id="{31FD5F5F-FE62-49C8-A646-01DDB5276DC7}"/>
              </a:ext>
            </a:extLst>
          </p:cNvPr>
          <p:cNvGraphicFramePr>
            <a:graphicFrameLocks noGrp="1"/>
          </p:cNvGraphicFramePr>
          <p:nvPr>
            <p:ph type="chart" sz="quarter" idx="13"/>
            <p:extLst>
              <p:ext uri="{D42A27DB-BD31-4B8C-83A1-F6EECF244321}">
                <p14:modId xmlns:p14="http://schemas.microsoft.com/office/powerpoint/2010/main" val="39846031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0B836D-E71F-4EDA-8572-CDD0CF65A848}"/>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12C630C9-0862-4D98-8864-B995C5BF32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15952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935E6-BC48-4E93-B632-9DA05FFB2DF4}"/>
              </a:ext>
            </a:extLst>
          </p:cNvPr>
          <p:cNvSpPr>
            <a:spLocks noGrp="1"/>
          </p:cNvSpPr>
          <p:nvPr>
            <p:ph type="title"/>
          </p:nvPr>
        </p:nvSpPr>
        <p:spPr/>
        <p:txBody>
          <a:bodyPr/>
          <a:lstStyle/>
          <a:p>
            <a:r>
              <a:rPr lang="en-US"/>
              <a:t>Instagram Followers Change Rate | sothysmalaysia</a:t>
            </a:r>
          </a:p>
        </p:txBody>
      </p:sp>
      <p:graphicFrame>
        <p:nvGraphicFramePr>
          <p:cNvPr id="6" name="Chart Placeholder 5">
            <a:extLst>
              <a:ext uri="{FF2B5EF4-FFF2-40B4-BE49-F238E27FC236}">
                <a16:creationId xmlns:a16="http://schemas.microsoft.com/office/drawing/2014/main" id="{13DEC7E0-3122-4FBC-81EF-B2DF8DB1B62D}"/>
              </a:ext>
            </a:extLst>
          </p:cNvPr>
          <p:cNvGraphicFramePr>
            <a:graphicFrameLocks noGrp="1"/>
          </p:cNvGraphicFramePr>
          <p:nvPr>
            <p:ph type="chart" sz="quarter" idx="13"/>
            <p:extLst>
              <p:ext uri="{D42A27DB-BD31-4B8C-83A1-F6EECF244321}">
                <p14:modId xmlns:p14="http://schemas.microsoft.com/office/powerpoint/2010/main" val="39223545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8FDD6C-0A8D-423A-80A5-58B41479DB9C}"/>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7C110905-804C-413D-89DA-F43321AF9D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03390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E64DB-6F9B-4EC4-BD32-9EB678ADD64F}"/>
              </a:ext>
            </a:extLst>
          </p:cNvPr>
          <p:cNvSpPr>
            <a:spLocks noGrp="1"/>
          </p:cNvSpPr>
          <p:nvPr>
            <p:ph type="title"/>
          </p:nvPr>
        </p:nvSpPr>
        <p:spPr/>
        <p:txBody>
          <a:bodyPr/>
          <a:lstStyle/>
          <a:p>
            <a:r>
              <a:rPr lang="en-US"/>
              <a:t>Instagram Posts Table | sothysmalaysia - 1 of 12</a:t>
            </a:r>
          </a:p>
        </p:txBody>
      </p:sp>
      <p:graphicFrame>
        <p:nvGraphicFramePr>
          <p:cNvPr id="5" name="Table Placeholder 4">
            <a:extLst>
              <a:ext uri="{FF2B5EF4-FFF2-40B4-BE49-F238E27FC236}">
                <a16:creationId xmlns:a16="http://schemas.microsoft.com/office/drawing/2014/main" id="{DB1C4EC4-CFA2-41B4-820C-F2AE0726CEB7}"/>
              </a:ext>
            </a:extLst>
          </p:cNvPr>
          <p:cNvGraphicFramePr>
            <a:graphicFrameLocks noGrp="1"/>
          </p:cNvGraphicFramePr>
          <p:nvPr>
            <p:ph type="tbl" sz="quarter" idx="13"/>
            <p:extLst>
              <p:ext uri="{D42A27DB-BD31-4B8C-83A1-F6EECF244321}">
                <p14:modId xmlns:p14="http://schemas.microsoft.com/office/powerpoint/2010/main" val="468419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79595752"/>
                    </a:ext>
                  </a:extLst>
                </a:gridCol>
                <a:gridCol w="1810512">
                  <a:extLst>
                    <a:ext uri="{9D8B030D-6E8A-4147-A177-3AD203B41FA5}">
                      <a16:colId xmlns:a16="http://schemas.microsoft.com/office/drawing/2014/main" val="3107513802"/>
                    </a:ext>
                  </a:extLst>
                </a:gridCol>
                <a:gridCol w="822960">
                  <a:extLst>
                    <a:ext uri="{9D8B030D-6E8A-4147-A177-3AD203B41FA5}">
                      <a16:colId xmlns:a16="http://schemas.microsoft.com/office/drawing/2014/main" val="2771040804"/>
                    </a:ext>
                  </a:extLst>
                </a:gridCol>
                <a:gridCol w="822960">
                  <a:extLst>
                    <a:ext uri="{9D8B030D-6E8A-4147-A177-3AD203B41FA5}">
                      <a16:colId xmlns:a16="http://schemas.microsoft.com/office/drawing/2014/main" val="3312331415"/>
                    </a:ext>
                  </a:extLst>
                </a:gridCol>
                <a:gridCol w="822960">
                  <a:extLst>
                    <a:ext uri="{9D8B030D-6E8A-4147-A177-3AD203B41FA5}">
                      <a16:colId xmlns:a16="http://schemas.microsoft.com/office/drawing/2014/main" val="31831289"/>
                    </a:ext>
                  </a:extLst>
                </a:gridCol>
                <a:gridCol w="822960">
                  <a:extLst>
                    <a:ext uri="{9D8B030D-6E8A-4147-A177-3AD203B41FA5}">
                      <a16:colId xmlns:a16="http://schemas.microsoft.com/office/drawing/2014/main" val="2905971425"/>
                    </a:ext>
                  </a:extLst>
                </a:gridCol>
                <a:gridCol w="822960">
                  <a:extLst>
                    <a:ext uri="{9D8B030D-6E8A-4147-A177-3AD203B41FA5}">
                      <a16:colId xmlns:a16="http://schemas.microsoft.com/office/drawing/2014/main" val="162571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07156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- 2020-03-29 11:34:49</a:t>
                      </a:r>
                      <a:r>
                        <a:rPr kumimoji="0" lang="en-US" sz="1000" b="0" i="0" u="none" strike="noStrike" kern="1200" cap="none" spc="0" normalizeH="0" baseline="0" noProof="0">
                          <a:ln>
                            <a:noFill/>
                          </a:ln>
                          <a:solidFill>
                            <a:prstClr val="black"/>
                          </a:solidFill>
                          <a:effectLst/>
                          <a:uLnTx/>
                          <a:uFillTx/>
                          <a:latin typeface="+mn-lt"/>
                          <a:ea typeface="+mn-ea"/>
                          <a:cs typeface="+mn-cs"/>
                        </a:rPr>
                        <a:t>
 Pulling an all-nighter before an important video conference call at 8am the next day? Being sleep deprived may cause your skin to become dull and dehydrated. ⁠
⁠
That’s why our nO2ctuelle™ Detox Resurfacing Overnight Cream will rejuvenate your skin at night and visibly reduce signs of agings. When you wake up in the morning, you’ll feel much more refreshed than ever before. Try nO2ctuelle™ Detox Resurfacing Overnight Cream, an essential sleep booster for your skin now!
#sothysmalaysia #StayAtHome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https://www.instagram.com/p/B-TXD-UIN0U/media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06/04/2020 14:10:25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29850418"/>
                  </a:ext>
                </a:extLst>
              </a:tr>
            </a:tbl>
          </a:graphicData>
        </a:graphic>
      </p:graphicFrame>
      <p:sp>
        <p:nvSpPr>
          <p:cNvPr id="4" name="Text Placeholder 3">
            <a:extLst>
              <a:ext uri="{FF2B5EF4-FFF2-40B4-BE49-F238E27FC236}">
                <a16:creationId xmlns:a16="http://schemas.microsoft.com/office/drawing/2014/main" id="{C69FB64E-5FB4-4F52-AA49-CC4A82E6DD78}"/>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78271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279C2-F827-4AA3-A36B-7185FED79420}"/>
              </a:ext>
            </a:extLst>
          </p:cNvPr>
          <p:cNvSpPr>
            <a:spLocks noGrp="1"/>
          </p:cNvSpPr>
          <p:nvPr>
            <p:ph type="title"/>
          </p:nvPr>
        </p:nvSpPr>
        <p:spPr/>
        <p:txBody>
          <a:bodyPr/>
          <a:lstStyle/>
          <a:p>
            <a:r>
              <a:rPr lang="en-US"/>
              <a:t>Instagram Posts Table | sothysmalaysia - 2 of 12</a:t>
            </a:r>
          </a:p>
        </p:txBody>
      </p:sp>
      <p:graphicFrame>
        <p:nvGraphicFramePr>
          <p:cNvPr id="5" name="Table Placeholder 4">
            <a:extLst>
              <a:ext uri="{FF2B5EF4-FFF2-40B4-BE49-F238E27FC236}">
                <a16:creationId xmlns:a16="http://schemas.microsoft.com/office/drawing/2014/main" id="{970326E1-9D50-438D-8013-FC0F112AFC62}"/>
              </a:ext>
            </a:extLst>
          </p:cNvPr>
          <p:cNvGraphicFramePr>
            <a:graphicFrameLocks noGrp="1"/>
          </p:cNvGraphicFramePr>
          <p:nvPr>
            <p:ph type="tbl" sz="quarter" idx="13"/>
            <p:extLst>
              <p:ext uri="{D42A27DB-BD31-4B8C-83A1-F6EECF244321}">
                <p14:modId xmlns:p14="http://schemas.microsoft.com/office/powerpoint/2010/main" val="3422340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81765491"/>
                    </a:ext>
                  </a:extLst>
                </a:gridCol>
                <a:gridCol w="1810512">
                  <a:extLst>
                    <a:ext uri="{9D8B030D-6E8A-4147-A177-3AD203B41FA5}">
                      <a16:colId xmlns:a16="http://schemas.microsoft.com/office/drawing/2014/main" val="3252950487"/>
                    </a:ext>
                  </a:extLst>
                </a:gridCol>
                <a:gridCol w="822960">
                  <a:extLst>
                    <a:ext uri="{9D8B030D-6E8A-4147-A177-3AD203B41FA5}">
                      <a16:colId xmlns:a16="http://schemas.microsoft.com/office/drawing/2014/main" val="3242368522"/>
                    </a:ext>
                  </a:extLst>
                </a:gridCol>
                <a:gridCol w="822960">
                  <a:extLst>
                    <a:ext uri="{9D8B030D-6E8A-4147-A177-3AD203B41FA5}">
                      <a16:colId xmlns:a16="http://schemas.microsoft.com/office/drawing/2014/main" val="3996498656"/>
                    </a:ext>
                  </a:extLst>
                </a:gridCol>
                <a:gridCol w="822960">
                  <a:extLst>
                    <a:ext uri="{9D8B030D-6E8A-4147-A177-3AD203B41FA5}">
                      <a16:colId xmlns:a16="http://schemas.microsoft.com/office/drawing/2014/main" val="469849177"/>
                    </a:ext>
                  </a:extLst>
                </a:gridCol>
                <a:gridCol w="822960">
                  <a:extLst>
                    <a:ext uri="{9D8B030D-6E8A-4147-A177-3AD203B41FA5}">
                      <a16:colId xmlns:a16="http://schemas.microsoft.com/office/drawing/2014/main" val="1941780193"/>
                    </a:ext>
                  </a:extLst>
                </a:gridCol>
                <a:gridCol w="822960">
                  <a:extLst>
                    <a:ext uri="{9D8B030D-6E8A-4147-A177-3AD203B41FA5}">
                      <a16:colId xmlns:a16="http://schemas.microsoft.com/office/drawing/2014/main" val="3725348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7266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- 2020-03-29 11:28:15</a:t>
                      </a:r>
                      <a:r>
                        <a:rPr kumimoji="0" lang="en-US" sz="1000" b="0" i="0" u="none" strike="noStrike" kern="1200" cap="none" spc="0" normalizeH="0" baseline="0" noProof="0">
                          <a:ln>
                            <a:noFill/>
                          </a:ln>
                          <a:solidFill>
                            <a:prstClr val="black"/>
                          </a:solidFill>
                          <a:effectLst/>
                          <a:uLnTx/>
                          <a:uFillTx/>
                          <a:latin typeface="+mn-lt"/>
                          <a:ea typeface="+mn-ea"/>
                          <a:cs typeface="+mn-cs"/>
                        </a:rPr>
                        <a:t>
 Learning about a new skincare tip on the Internet while working from home? ⁠
⁠
Turn this skincare tip into a reality with [W.]™+ BRIGHTENING SERUM WITH PURE VIT.C that’s packed with antioxidants for your skin. This is the perfect time to give your skin a burst of radiance that also lightens the dark spots on your skin.
#sothysmalaysia #StayAtHome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https://www.instagram.com/p/B-TW3qGDzN-/media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06/04/2020 14:10:25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46622400"/>
                  </a:ext>
                </a:extLst>
              </a:tr>
            </a:tbl>
          </a:graphicData>
        </a:graphic>
      </p:graphicFrame>
      <p:sp>
        <p:nvSpPr>
          <p:cNvPr id="4" name="Text Placeholder 3">
            <a:extLst>
              <a:ext uri="{FF2B5EF4-FFF2-40B4-BE49-F238E27FC236}">
                <a16:creationId xmlns:a16="http://schemas.microsoft.com/office/drawing/2014/main" id="{C22E79C7-A082-4F6C-9901-4754C1E8AD8E}"/>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5413026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02F77-1A66-4886-823B-3E3880B18249}"/>
              </a:ext>
            </a:extLst>
          </p:cNvPr>
          <p:cNvSpPr>
            <a:spLocks noGrp="1"/>
          </p:cNvSpPr>
          <p:nvPr>
            <p:ph type="title"/>
          </p:nvPr>
        </p:nvSpPr>
        <p:spPr/>
        <p:txBody>
          <a:bodyPr/>
          <a:lstStyle/>
          <a:p>
            <a:r>
              <a:rPr lang="en-US"/>
              <a:t>Instagram Posts Table | sothysmalaysia - 3 of 12</a:t>
            </a:r>
          </a:p>
        </p:txBody>
      </p:sp>
      <p:graphicFrame>
        <p:nvGraphicFramePr>
          <p:cNvPr id="5" name="Table Placeholder 4">
            <a:extLst>
              <a:ext uri="{FF2B5EF4-FFF2-40B4-BE49-F238E27FC236}">
                <a16:creationId xmlns:a16="http://schemas.microsoft.com/office/drawing/2014/main" id="{F69DD445-90B2-42B1-816B-703FA0947EE6}"/>
              </a:ext>
            </a:extLst>
          </p:cNvPr>
          <p:cNvGraphicFramePr>
            <a:graphicFrameLocks noGrp="1"/>
          </p:cNvGraphicFramePr>
          <p:nvPr>
            <p:ph type="tbl" sz="quarter" idx="13"/>
            <p:extLst>
              <p:ext uri="{D42A27DB-BD31-4B8C-83A1-F6EECF244321}">
                <p14:modId xmlns:p14="http://schemas.microsoft.com/office/powerpoint/2010/main" val="85213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64977881"/>
                    </a:ext>
                  </a:extLst>
                </a:gridCol>
                <a:gridCol w="1810512">
                  <a:extLst>
                    <a:ext uri="{9D8B030D-6E8A-4147-A177-3AD203B41FA5}">
                      <a16:colId xmlns:a16="http://schemas.microsoft.com/office/drawing/2014/main" val="1029766284"/>
                    </a:ext>
                  </a:extLst>
                </a:gridCol>
                <a:gridCol w="822960">
                  <a:extLst>
                    <a:ext uri="{9D8B030D-6E8A-4147-A177-3AD203B41FA5}">
                      <a16:colId xmlns:a16="http://schemas.microsoft.com/office/drawing/2014/main" val="3099261539"/>
                    </a:ext>
                  </a:extLst>
                </a:gridCol>
                <a:gridCol w="822960">
                  <a:extLst>
                    <a:ext uri="{9D8B030D-6E8A-4147-A177-3AD203B41FA5}">
                      <a16:colId xmlns:a16="http://schemas.microsoft.com/office/drawing/2014/main" val="1558887632"/>
                    </a:ext>
                  </a:extLst>
                </a:gridCol>
                <a:gridCol w="822960">
                  <a:extLst>
                    <a:ext uri="{9D8B030D-6E8A-4147-A177-3AD203B41FA5}">
                      <a16:colId xmlns:a16="http://schemas.microsoft.com/office/drawing/2014/main" val="2312898691"/>
                    </a:ext>
                  </a:extLst>
                </a:gridCol>
                <a:gridCol w="822960">
                  <a:extLst>
                    <a:ext uri="{9D8B030D-6E8A-4147-A177-3AD203B41FA5}">
                      <a16:colId xmlns:a16="http://schemas.microsoft.com/office/drawing/2014/main" val="536075286"/>
                    </a:ext>
                  </a:extLst>
                </a:gridCol>
                <a:gridCol w="822960">
                  <a:extLst>
                    <a:ext uri="{9D8B030D-6E8A-4147-A177-3AD203B41FA5}">
                      <a16:colId xmlns:a16="http://schemas.microsoft.com/office/drawing/2014/main" val="1266117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00649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- 2020-03-29 11:27:03</a:t>
                      </a:r>
                      <a:r>
                        <a:rPr kumimoji="0" lang="en-US" sz="1000" b="0" i="0" u="none" strike="noStrike" kern="1200" cap="none" spc="0" normalizeH="0" baseline="0" noProof="0">
                          <a:ln>
                            <a:noFill/>
                          </a:ln>
                          <a:solidFill>
                            <a:prstClr val="black"/>
                          </a:solidFill>
                          <a:effectLst/>
                          <a:uLnTx/>
                          <a:uFillTx/>
                          <a:latin typeface="+mn-lt"/>
                          <a:ea typeface="+mn-ea"/>
                          <a:cs typeface="+mn-cs"/>
                        </a:rPr>
                        <a:t>
 Learning about a new skincare tip on the Internet while working from home? ⁠
⁠
Turn this skincare tip into a reality with [W.]™+ BRIGHTENING SERUM WITH PURE VIT.C that’s packed with antioxidants for your skin. This is the perfect time to give your skin a burst of radiance that also lightens the dark spots on your skin.
#sothysmalaysia #StayAtHome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https://www.instagram.com/p/B-TWLaND7Gf/media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06/04/2020 08:12:23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90949801"/>
                  </a:ext>
                </a:extLst>
              </a:tr>
            </a:tbl>
          </a:graphicData>
        </a:graphic>
      </p:graphicFrame>
      <p:sp>
        <p:nvSpPr>
          <p:cNvPr id="4" name="Text Placeholder 3">
            <a:extLst>
              <a:ext uri="{FF2B5EF4-FFF2-40B4-BE49-F238E27FC236}">
                <a16:creationId xmlns:a16="http://schemas.microsoft.com/office/drawing/2014/main" id="{2620F39C-864D-46FC-BE40-69C9C476E735}"/>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9782582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73E31-F1A6-4AEE-9D7D-B2309128F659}"/>
              </a:ext>
            </a:extLst>
          </p:cNvPr>
          <p:cNvSpPr>
            <a:spLocks noGrp="1"/>
          </p:cNvSpPr>
          <p:nvPr>
            <p:ph type="title"/>
          </p:nvPr>
        </p:nvSpPr>
        <p:spPr/>
        <p:txBody>
          <a:bodyPr/>
          <a:lstStyle/>
          <a:p>
            <a:r>
              <a:rPr lang="en-US"/>
              <a:t>Instagram Posts Table | sothysmalaysia - 4 of 12</a:t>
            </a:r>
          </a:p>
        </p:txBody>
      </p:sp>
      <p:graphicFrame>
        <p:nvGraphicFramePr>
          <p:cNvPr id="5" name="Table Placeholder 4">
            <a:extLst>
              <a:ext uri="{FF2B5EF4-FFF2-40B4-BE49-F238E27FC236}">
                <a16:creationId xmlns:a16="http://schemas.microsoft.com/office/drawing/2014/main" id="{6D952804-FB94-4D58-8E10-1A25EF75547D}"/>
              </a:ext>
            </a:extLst>
          </p:cNvPr>
          <p:cNvGraphicFramePr>
            <a:graphicFrameLocks noGrp="1"/>
          </p:cNvGraphicFramePr>
          <p:nvPr>
            <p:ph type="tbl" sz="quarter" idx="13"/>
            <p:extLst>
              <p:ext uri="{D42A27DB-BD31-4B8C-83A1-F6EECF244321}">
                <p14:modId xmlns:p14="http://schemas.microsoft.com/office/powerpoint/2010/main" val="720119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78202272"/>
                    </a:ext>
                  </a:extLst>
                </a:gridCol>
                <a:gridCol w="1810512">
                  <a:extLst>
                    <a:ext uri="{9D8B030D-6E8A-4147-A177-3AD203B41FA5}">
                      <a16:colId xmlns:a16="http://schemas.microsoft.com/office/drawing/2014/main" val="2540402274"/>
                    </a:ext>
                  </a:extLst>
                </a:gridCol>
                <a:gridCol w="822960">
                  <a:extLst>
                    <a:ext uri="{9D8B030D-6E8A-4147-A177-3AD203B41FA5}">
                      <a16:colId xmlns:a16="http://schemas.microsoft.com/office/drawing/2014/main" val="871507687"/>
                    </a:ext>
                  </a:extLst>
                </a:gridCol>
                <a:gridCol w="822960">
                  <a:extLst>
                    <a:ext uri="{9D8B030D-6E8A-4147-A177-3AD203B41FA5}">
                      <a16:colId xmlns:a16="http://schemas.microsoft.com/office/drawing/2014/main" val="1326293586"/>
                    </a:ext>
                  </a:extLst>
                </a:gridCol>
                <a:gridCol w="822960">
                  <a:extLst>
                    <a:ext uri="{9D8B030D-6E8A-4147-A177-3AD203B41FA5}">
                      <a16:colId xmlns:a16="http://schemas.microsoft.com/office/drawing/2014/main" val="2561684992"/>
                    </a:ext>
                  </a:extLst>
                </a:gridCol>
                <a:gridCol w="822960">
                  <a:extLst>
                    <a:ext uri="{9D8B030D-6E8A-4147-A177-3AD203B41FA5}">
                      <a16:colId xmlns:a16="http://schemas.microsoft.com/office/drawing/2014/main" val="1889175383"/>
                    </a:ext>
                  </a:extLst>
                </a:gridCol>
                <a:gridCol w="822960">
                  <a:extLst>
                    <a:ext uri="{9D8B030D-6E8A-4147-A177-3AD203B41FA5}">
                      <a16:colId xmlns:a16="http://schemas.microsoft.com/office/drawing/2014/main" val="3096210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1495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- 2020-03-28 12:57:17</a:t>
                      </a:r>
                      <a:r>
                        <a:rPr kumimoji="0" lang="en-US" sz="1000" b="0" i="0" u="none" strike="noStrike" kern="1200" cap="none" spc="0" normalizeH="0" baseline="0" noProof="0">
                          <a:ln>
                            <a:noFill/>
                          </a:ln>
                          <a:solidFill>
                            <a:prstClr val="black"/>
                          </a:solidFill>
                          <a:effectLst/>
                          <a:uLnTx/>
                          <a:uFillTx/>
                          <a:latin typeface="+mn-lt"/>
                          <a:ea typeface="+mn-ea"/>
                          <a:cs typeface="+mn-cs"/>
                        </a:rPr>
                        <a:t>
 Keep your skin in tip-top shape by adopting good skin care habits. One of the good habits would be to use the Youth Serum range that’ll make your skin youthful again. The Youth Serum range will help to turn back the aging clock so you’ll feel as young as a 20-year-old lady! Once your daily routine is back to normal in a week time, your skin will look much more youthful than others. ⁠
#sothysmalaysia #StayAtHome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https://www.instagram.com/p/B-Q8QiagEv0/media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06/04/2020 08:12:23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57860104"/>
                  </a:ext>
                </a:extLst>
              </a:tr>
            </a:tbl>
          </a:graphicData>
        </a:graphic>
      </p:graphicFrame>
      <p:sp>
        <p:nvSpPr>
          <p:cNvPr id="4" name="Text Placeholder 3">
            <a:extLst>
              <a:ext uri="{FF2B5EF4-FFF2-40B4-BE49-F238E27FC236}">
                <a16:creationId xmlns:a16="http://schemas.microsoft.com/office/drawing/2014/main" id="{54186A2E-7EAD-4DEC-9856-C9A4A1CA6154}"/>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532053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59355-B2DA-4A6E-ADD7-9B081EF31002}"/>
              </a:ext>
            </a:extLst>
          </p:cNvPr>
          <p:cNvSpPr>
            <a:spLocks noGrp="1"/>
          </p:cNvSpPr>
          <p:nvPr>
            <p:ph type="title"/>
          </p:nvPr>
        </p:nvSpPr>
        <p:spPr/>
        <p:txBody>
          <a:bodyPr/>
          <a:lstStyle/>
          <a:p>
            <a:r>
              <a:rPr lang="en-US"/>
              <a:t>Instagram Posts Table | sothysmalaysia - 5 of 12</a:t>
            </a:r>
          </a:p>
        </p:txBody>
      </p:sp>
      <p:graphicFrame>
        <p:nvGraphicFramePr>
          <p:cNvPr id="5" name="Table Placeholder 4">
            <a:extLst>
              <a:ext uri="{FF2B5EF4-FFF2-40B4-BE49-F238E27FC236}">
                <a16:creationId xmlns:a16="http://schemas.microsoft.com/office/drawing/2014/main" id="{E7B16E91-0540-480E-B267-A324F7415AE4}"/>
              </a:ext>
            </a:extLst>
          </p:cNvPr>
          <p:cNvGraphicFramePr>
            <a:graphicFrameLocks noGrp="1"/>
          </p:cNvGraphicFramePr>
          <p:nvPr>
            <p:ph type="tbl" sz="quarter" idx="13"/>
            <p:extLst>
              <p:ext uri="{D42A27DB-BD31-4B8C-83A1-F6EECF244321}">
                <p14:modId xmlns:p14="http://schemas.microsoft.com/office/powerpoint/2010/main" val="2610982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20397499"/>
                    </a:ext>
                  </a:extLst>
                </a:gridCol>
                <a:gridCol w="1810512">
                  <a:extLst>
                    <a:ext uri="{9D8B030D-6E8A-4147-A177-3AD203B41FA5}">
                      <a16:colId xmlns:a16="http://schemas.microsoft.com/office/drawing/2014/main" val="390720747"/>
                    </a:ext>
                  </a:extLst>
                </a:gridCol>
                <a:gridCol w="822960">
                  <a:extLst>
                    <a:ext uri="{9D8B030D-6E8A-4147-A177-3AD203B41FA5}">
                      <a16:colId xmlns:a16="http://schemas.microsoft.com/office/drawing/2014/main" val="3334005229"/>
                    </a:ext>
                  </a:extLst>
                </a:gridCol>
                <a:gridCol w="822960">
                  <a:extLst>
                    <a:ext uri="{9D8B030D-6E8A-4147-A177-3AD203B41FA5}">
                      <a16:colId xmlns:a16="http://schemas.microsoft.com/office/drawing/2014/main" val="3466083877"/>
                    </a:ext>
                  </a:extLst>
                </a:gridCol>
                <a:gridCol w="822960">
                  <a:extLst>
                    <a:ext uri="{9D8B030D-6E8A-4147-A177-3AD203B41FA5}">
                      <a16:colId xmlns:a16="http://schemas.microsoft.com/office/drawing/2014/main" val="3794772785"/>
                    </a:ext>
                  </a:extLst>
                </a:gridCol>
                <a:gridCol w="822960">
                  <a:extLst>
                    <a:ext uri="{9D8B030D-6E8A-4147-A177-3AD203B41FA5}">
                      <a16:colId xmlns:a16="http://schemas.microsoft.com/office/drawing/2014/main" val="3106996687"/>
                    </a:ext>
                  </a:extLst>
                </a:gridCol>
                <a:gridCol w="822960">
                  <a:extLst>
                    <a:ext uri="{9D8B030D-6E8A-4147-A177-3AD203B41FA5}">
                      <a16:colId xmlns:a16="http://schemas.microsoft.com/office/drawing/2014/main" val="804515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8291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- 2020-03-28 12:56:09</a:t>
                      </a:r>
                      <a:r>
                        <a:rPr kumimoji="0" lang="en-US" sz="1000" b="0" i="0" u="none" strike="noStrike" kern="1200" cap="none" spc="0" normalizeH="0" baseline="0" noProof="0">
                          <a:ln>
                            <a:noFill/>
                          </a:ln>
                          <a:solidFill>
                            <a:prstClr val="black"/>
                          </a:solidFill>
                          <a:effectLst/>
                          <a:uLnTx/>
                          <a:uFillTx/>
                          <a:latin typeface="+mn-lt"/>
                          <a:ea typeface="+mn-ea"/>
                          <a:cs typeface="+mn-cs"/>
                        </a:rPr>
                        <a:t>
 Keep your skin in tip-top shape by adopting good skin care habits. One of the good habits would be to use the Youth Serum range that’ll make your skin youthful again. The Youth Serum range will help to turn back the aging clock so you’ll feel as young as a 20-year-old lady! Once your daily routine is back to normal in a week time, your skin will look much more youthful than others. ⁠
#sothysmalaysia #StayAtHome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https://www.instagram.com/p/B-Q7lgwBnQb/media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06/03/2020 08:11:19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00270774"/>
                  </a:ext>
                </a:extLst>
              </a:tr>
            </a:tbl>
          </a:graphicData>
        </a:graphic>
      </p:graphicFrame>
      <p:sp>
        <p:nvSpPr>
          <p:cNvPr id="4" name="Text Placeholder 3">
            <a:extLst>
              <a:ext uri="{FF2B5EF4-FFF2-40B4-BE49-F238E27FC236}">
                <a16:creationId xmlns:a16="http://schemas.microsoft.com/office/drawing/2014/main" id="{71D72F5B-E215-4131-B847-05C472FE7BF0}"/>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824648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622F8-2B2E-4B7C-9F80-B1F514545203}"/>
              </a:ext>
            </a:extLst>
          </p:cNvPr>
          <p:cNvSpPr>
            <a:spLocks noGrp="1"/>
          </p:cNvSpPr>
          <p:nvPr>
            <p:ph type="title"/>
          </p:nvPr>
        </p:nvSpPr>
        <p:spPr/>
        <p:txBody>
          <a:bodyPr/>
          <a:lstStyle/>
          <a:p>
            <a:r>
              <a:rPr lang="en-US"/>
              <a:t>Instagram Posts Table | sothysmalaysia - 6 of 12</a:t>
            </a:r>
          </a:p>
        </p:txBody>
      </p:sp>
      <p:graphicFrame>
        <p:nvGraphicFramePr>
          <p:cNvPr id="5" name="Table Placeholder 4">
            <a:extLst>
              <a:ext uri="{FF2B5EF4-FFF2-40B4-BE49-F238E27FC236}">
                <a16:creationId xmlns:a16="http://schemas.microsoft.com/office/drawing/2014/main" id="{564126F0-AA2A-4E91-BC5D-48DB22C90D6F}"/>
              </a:ext>
            </a:extLst>
          </p:cNvPr>
          <p:cNvGraphicFramePr>
            <a:graphicFrameLocks noGrp="1"/>
          </p:cNvGraphicFramePr>
          <p:nvPr>
            <p:ph type="tbl" sz="quarter" idx="13"/>
            <p:extLst>
              <p:ext uri="{D42A27DB-BD31-4B8C-83A1-F6EECF244321}">
                <p14:modId xmlns:p14="http://schemas.microsoft.com/office/powerpoint/2010/main" val="2051587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5664090"/>
                    </a:ext>
                  </a:extLst>
                </a:gridCol>
                <a:gridCol w="1810512">
                  <a:extLst>
                    <a:ext uri="{9D8B030D-6E8A-4147-A177-3AD203B41FA5}">
                      <a16:colId xmlns:a16="http://schemas.microsoft.com/office/drawing/2014/main" val="3834025959"/>
                    </a:ext>
                  </a:extLst>
                </a:gridCol>
                <a:gridCol w="822960">
                  <a:extLst>
                    <a:ext uri="{9D8B030D-6E8A-4147-A177-3AD203B41FA5}">
                      <a16:colId xmlns:a16="http://schemas.microsoft.com/office/drawing/2014/main" val="3803558338"/>
                    </a:ext>
                  </a:extLst>
                </a:gridCol>
                <a:gridCol w="822960">
                  <a:extLst>
                    <a:ext uri="{9D8B030D-6E8A-4147-A177-3AD203B41FA5}">
                      <a16:colId xmlns:a16="http://schemas.microsoft.com/office/drawing/2014/main" val="1497051324"/>
                    </a:ext>
                  </a:extLst>
                </a:gridCol>
                <a:gridCol w="822960">
                  <a:extLst>
                    <a:ext uri="{9D8B030D-6E8A-4147-A177-3AD203B41FA5}">
                      <a16:colId xmlns:a16="http://schemas.microsoft.com/office/drawing/2014/main" val="3471633762"/>
                    </a:ext>
                  </a:extLst>
                </a:gridCol>
                <a:gridCol w="822960">
                  <a:extLst>
                    <a:ext uri="{9D8B030D-6E8A-4147-A177-3AD203B41FA5}">
                      <a16:colId xmlns:a16="http://schemas.microsoft.com/office/drawing/2014/main" val="812370331"/>
                    </a:ext>
                  </a:extLst>
                </a:gridCol>
                <a:gridCol w="822960">
                  <a:extLst>
                    <a:ext uri="{9D8B030D-6E8A-4147-A177-3AD203B41FA5}">
                      <a16:colId xmlns:a16="http://schemas.microsoft.com/office/drawing/2014/main" val="562893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1004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- 2020-03-28 12:50:18</a:t>
                      </a:r>
                      <a:r>
                        <a:rPr kumimoji="0" lang="en-US" sz="1000" b="0" i="0" u="none" strike="noStrike" kern="1200" cap="none" spc="0" normalizeH="0" baseline="0" noProof="0">
                          <a:ln>
                            <a:noFill/>
                          </a:ln>
                          <a:solidFill>
                            <a:prstClr val="black"/>
                          </a:solidFill>
                          <a:effectLst/>
                          <a:uLnTx/>
                          <a:uFillTx/>
                          <a:latin typeface="+mn-lt"/>
                          <a:ea typeface="+mn-ea"/>
                          <a:cs typeface="+mn-cs"/>
                        </a:rPr>
                        <a:t>
 Keep your skin in tip-top shape by adopting good skin care habits. One of the good habits would be to use the Youth Serum range that’ll make your skin youthful again. The Youth Serum range will help to turn back the aging clock so you’ll feel as young as a 20-year-old lady! Once your daily routine is back to normal in a week time, your skin will look much more youthful than others. ⁠
#sothysmalaysia #StayAtHome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https://www.instagram.com/p/B-Q7do6o5Zp/media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05/24/2020 08:11:17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2644176"/>
                  </a:ext>
                </a:extLst>
              </a:tr>
            </a:tbl>
          </a:graphicData>
        </a:graphic>
      </p:graphicFrame>
      <p:sp>
        <p:nvSpPr>
          <p:cNvPr id="4" name="Text Placeholder 3">
            <a:extLst>
              <a:ext uri="{FF2B5EF4-FFF2-40B4-BE49-F238E27FC236}">
                <a16:creationId xmlns:a16="http://schemas.microsoft.com/office/drawing/2014/main" id="{A0441DFD-E996-40BA-A04F-7CC5B8F2933A}"/>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8409951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37179-BE76-42D4-88AA-E5DD43F5BA64}"/>
              </a:ext>
            </a:extLst>
          </p:cNvPr>
          <p:cNvSpPr>
            <a:spLocks noGrp="1"/>
          </p:cNvSpPr>
          <p:nvPr>
            <p:ph type="title"/>
          </p:nvPr>
        </p:nvSpPr>
        <p:spPr/>
        <p:txBody>
          <a:bodyPr/>
          <a:lstStyle/>
          <a:p>
            <a:r>
              <a:rPr lang="en-US"/>
              <a:t>Instagram Posts Table | sothysmalaysia - 7 of 12</a:t>
            </a:r>
          </a:p>
        </p:txBody>
      </p:sp>
      <p:graphicFrame>
        <p:nvGraphicFramePr>
          <p:cNvPr id="5" name="Table Placeholder 4">
            <a:extLst>
              <a:ext uri="{FF2B5EF4-FFF2-40B4-BE49-F238E27FC236}">
                <a16:creationId xmlns:a16="http://schemas.microsoft.com/office/drawing/2014/main" id="{E7A6BF7F-7E98-486A-B582-4923FC8F50BE}"/>
              </a:ext>
            </a:extLst>
          </p:cNvPr>
          <p:cNvGraphicFramePr>
            <a:graphicFrameLocks noGrp="1"/>
          </p:cNvGraphicFramePr>
          <p:nvPr>
            <p:ph type="tbl" sz="quarter" idx="13"/>
            <p:extLst>
              <p:ext uri="{D42A27DB-BD31-4B8C-83A1-F6EECF244321}">
                <p14:modId xmlns:p14="http://schemas.microsoft.com/office/powerpoint/2010/main" val="3279039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60494945"/>
                    </a:ext>
                  </a:extLst>
                </a:gridCol>
                <a:gridCol w="1810512">
                  <a:extLst>
                    <a:ext uri="{9D8B030D-6E8A-4147-A177-3AD203B41FA5}">
                      <a16:colId xmlns:a16="http://schemas.microsoft.com/office/drawing/2014/main" val="3692326645"/>
                    </a:ext>
                  </a:extLst>
                </a:gridCol>
                <a:gridCol w="822960">
                  <a:extLst>
                    <a:ext uri="{9D8B030D-6E8A-4147-A177-3AD203B41FA5}">
                      <a16:colId xmlns:a16="http://schemas.microsoft.com/office/drawing/2014/main" val="73733962"/>
                    </a:ext>
                  </a:extLst>
                </a:gridCol>
                <a:gridCol w="822960">
                  <a:extLst>
                    <a:ext uri="{9D8B030D-6E8A-4147-A177-3AD203B41FA5}">
                      <a16:colId xmlns:a16="http://schemas.microsoft.com/office/drawing/2014/main" val="819579129"/>
                    </a:ext>
                  </a:extLst>
                </a:gridCol>
                <a:gridCol w="822960">
                  <a:extLst>
                    <a:ext uri="{9D8B030D-6E8A-4147-A177-3AD203B41FA5}">
                      <a16:colId xmlns:a16="http://schemas.microsoft.com/office/drawing/2014/main" val="460708073"/>
                    </a:ext>
                  </a:extLst>
                </a:gridCol>
                <a:gridCol w="822960">
                  <a:extLst>
                    <a:ext uri="{9D8B030D-6E8A-4147-A177-3AD203B41FA5}">
                      <a16:colId xmlns:a16="http://schemas.microsoft.com/office/drawing/2014/main" val="678724881"/>
                    </a:ext>
                  </a:extLst>
                </a:gridCol>
                <a:gridCol w="822960">
                  <a:extLst>
                    <a:ext uri="{9D8B030D-6E8A-4147-A177-3AD203B41FA5}">
                      <a16:colId xmlns:a16="http://schemas.microsoft.com/office/drawing/2014/main" val="302060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8243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- 2020-03-20 11:41:06</a:t>
                      </a:r>
                      <a:r>
                        <a:rPr kumimoji="0" lang="en-US" sz="1000" b="0" i="0" u="none" strike="noStrike" kern="1200" cap="none" spc="0" normalizeH="0" baseline="0" noProof="0">
                          <a:ln>
                            <a:noFill/>
                          </a:ln>
                          <a:solidFill>
                            <a:prstClr val="black"/>
                          </a:solidFill>
                          <a:effectLst/>
                          <a:uLnTx/>
                          <a:uFillTx/>
                          <a:latin typeface="+mn-lt"/>
                          <a:ea typeface="+mn-ea"/>
                          <a:cs typeface="+mn-cs"/>
                        </a:rPr>
                        <a:t>
 Take a deep breath and slow down as this is the perfect time to rejuvenate and pamper yourself while you’re at home.⁠
⁠
This video will show you our fantastic daily skin care tips that you can adopt. After the two weeks, you’ll notice your skin will be youthful, brighter and healthier than ever before so you can #facelifewithconfidence! ⁠
⁠
Alternatively, you may also visit our website: https://sothys.com.my/skin-care.html for 15% off on ala carte items now or you can visit our salon outlet once everything’s back to normal 😊 ⁠
#sothysmalaysia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https://www.instagram.com/p/B98MnYmAQJP/media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03/21/2020 14:14:39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59913387"/>
                  </a:ext>
                </a:extLst>
              </a:tr>
            </a:tbl>
          </a:graphicData>
        </a:graphic>
      </p:graphicFrame>
      <p:sp>
        <p:nvSpPr>
          <p:cNvPr id="4" name="Text Placeholder 3">
            <a:extLst>
              <a:ext uri="{FF2B5EF4-FFF2-40B4-BE49-F238E27FC236}">
                <a16:creationId xmlns:a16="http://schemas.microsoft.com/office/drawing/2014/main" id="{F3FEEA4C-363C-42FA-9921-611EDC812A83}"/>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2093268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37928-3436-489B-8F51-AD95C3E0DF24}"/>
              </a:ext>
            </a:extLst>
          </p:cNvPr>
          <p:cNvSpPr>
            <a:spLocks noGrp="1"/>
          </p:cNvSpPr>
          <p:nvPr>
            <p:ph type="title"/>
          </p:nvPr>
        </p:nvSpPr>
        <p:spPr/>
        <p:txBody>
          <a:bodyPr/>
          <a:lstStyle/>
          <a:p>
            <a:r>
              <a:rPr lang="en-US"/>
              <a:t>Instagram Posts Table | sothysmalaysia - 8 of 12</a:t>
            </a:r>
          </a:p>
        </p:txBody>
      </p:sp>
      <p:graphicFrame>
        <p:nvGraphicFramePr>
          <p:cNvPr id="5" name="Table Placeholder 4">
            <a:extLst>
              <a:ext uri="{FF2B5EF4-FFF2-40B4-BE49-F238E27FC236}">
                <a16:creationId xmlns:a16="http://schemas.microsoft.com/office/drawing/2014/main" id="{66FA7048-D7F0-49D0-AD11-226B3E9ECC15}"/>
              </a:ext>
            </a:extLst>
          </p:cNvPr>
          <p:cNvGraphicFramePr>
            <a:graphicFrameLocks noGrp="1"/>
          </p:cNvGraphicFramePr>
          <p:nvPr>
            <p:ph type="tbl" sz="quarter" idx="13"/>
            <p:extLst>
              <p:ext uri="{D42A27DB-BD31-4B8C-83A1-F6EECF244321}">
                <p14:modId xmlns:p14="http://schemas.microsoft.com/office/powerpoint/2010/main" val="2175350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36508332"/>
                    </a:ext>
                  </a:extLst>
                </a:gridCol>
                <a:gridCol w="1810512">
                  <a:extLst>
                    <a:ext uri="{9D8B030D-6E8A-4147-A177-3AD203B41FA5}">
                      <a16:colId xmlns:a16="http://schemas.microsoft.com/office/drawing/2014/main" val="1083488862"/>
                    </a:ext>
                  </a:extLst>
                </a:gridCol>
                <a:gridCol w="822960">
                  <a:extLst>
                    <a:ext uri="{9D8B030D-6E8A-4147-A177-3AD203B41FA5}">
                      <a16:colId xmlns:a16="http://schemas.microsoft.com/office/drawing/2014/main" val="1412376040"/>
                    </a:ext>
                  </a:extLst>
                </a:gridCol>
                <a:gridCol w="822960">
                  <a:extLst>
                    <a:ext uri="{9D8B030D-6E8A-4147-A177-3AD203B41FA5}">
                      <a16:colId xmlns:a16="http://schemas.microsoft.com/office/drawing/2014/main" val="446276584"/>
                    </a:ext>
                  </a:extLst>
                </a:gridCol>
                <a:gridCol w="822960">
                  <a:extLst>
                    <a:ext uri="{9D8B030D-6E8A-4147-A177-3AD203B41FA5}">
                      <a16:colId xmlns:a16="http://schemas.microsoft.com/office/drawing/2014/main" val="3148491420"/>
                    </a:ext>
                  </a:extLst>
                </a:gridCol>
                <a:gridCol w="822960">
                  <a:extLst>
                    <a:ext uri="{9D8B030D-6E8A-4147-A177-3AD203B41FA5}">
                      <a16:colId xmlns:a16="http://schemas.microsoft.com/office/drawing/2014/main" val="1850419036"/>
                    </a:ext>
                  </a:extLst>
                </a:gridCol>
                <a:gridCol w="822960">
                  <a:extLst>
                    <a:ext uri="{9D8B030D-6E8A-4147-A177-3AD203B41FA5}">
                      <a16:colId xmlns:a16="http://schemas.microsoft.com/office/drawing/2014/main" val="456137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1656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- 2020-03-19 12:25:54</a:t>
                      </a:r>
                      <a:r>
                        <a:rPr kumimoji="0" lang="en-US" sz="1000" b="0" i="0" u="none" strike="noStrike" kern="1200" cap="none" spc="0" normalizeH="0" baseline="0" noProof="0">
                          <a:ln>
                            <a:noFill/>
                          </a:ln>
                          <a:solidFill>
                            <a:prstClr val="black"/>
                          </a:solidFill>
                          <a:effectLst/>
                          <a:uLnTx/>
                          <a:uFillTx/>
                          <a:latin typeface="+mn-lt"/>
                          <a:ea typeface="+mn-ea"/>
                          <a:cs typeface="+mn-cs"/>
                        </a:rPr>
                        <a:t>
 The perfect refreshing duo has landed! Now they are in family pack size! ⁠
⁠
If you’re staying home now, it’s the perfect opportunity to pamper and rejuvenate yourself. ⁠
⁠
Keep the skin soft and hydrated with the 400ml Hydra-nourishing body lotion that contains shea butter, almond seed extract and white lupine that will restore your skin’s protective film once more. ⁠
⁠
Keep every day fresh with the 400ml Invigorating shower gel Lemon &amp; petitgrain escape, a cleansing gel that provides fresh and invigorating fragrance that will melt on the skin during shower time. Let the skin shine that will make everyone green with envy when everything’s back to normal. ⁠
⁠
Interested in trying out the perfect refreshing duo? Visit https://sothys.com.my/hydra-nourishing-body-lotion-400-ml-invigorating-shower-gel-400ml-set.html⁠
⁠
#sothysmalaysia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https://www.instagram.com/p/B95tiSJpzpn/media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03/21/2020 14:14:39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23298091"/>
                  </a:ext>
                </a:extLst>
              </a:tr>
            </a:tbl>
          </a:graphicData>
        </a:graphic>
      </p:graphicFrame>
      <p:sp>
        <p:nvSpPr>
          <p:cNvPr id="4" name="Text Placeholder 3">
            <a:extLst>
              <a:ext uri="{FF2B5EF4-FFF2-40B4-BE49-F238E27FC236}">
                <a16:creationId xmlns:a16="http://schemas.microsoft.com/office/drawing/2014/main" id="{97D5D178-5DA6-4451-98BA-AA9990C77AD3}"/>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4766010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E1C95-9A22-47B2-8C0C-75AE2F01C762}"/>
              </a:ext>
            </a:extLst>
          </p:cNvPr>
          <p:cNvSpPr>
            <a:spLocks noGrp="1"/>
          </p:cNvSpPr>
          <p:nvPr>
            <p:ph type="title"/>
          </p:nvPr>
        </p:nvSpPr>
        <p:spPr/>
        <p:txBody>
          <a:bodyPr/>
          <a:lstStyle/>
          <a:p>
            <a:r>
              <a:rPr lang="en-US"/>
              <a:t>Instagram Posts Table | sothysmalaysia - 9 of 12</a:t>
            </a:r>
          </a:p>
        </p:txBody>
      </p:sp>
      <p:graphicFrame>
        <p:nvGraphicFramePr>
          <p:cNvPr id="5" name="Table Placeholder 4">
            <a:extLst>
              <a:ext uri="{FF2B5EF4-FFF2-40B4-BE49-F238E27FC236}">
                <a16:creationId xmlns:a16="http://schemas.microsoft.com/office/drawing/2014/main" id="{CF481E1A-8D72-47B6-BC69-1DE510AC4080}"/>
              </a:ext>
            </a:extLst>
          </p:cNvPr>
          <p:cNvGraphicFramePr>
            <a:graphicFrameLocks noGrp="1"/>
          </p:cNvGraphicFramePr>
          <p:nvPr>
            <p:ph type="tbl" sz="quarter" idx="13"/>
            <p:extLst>
              <p:ext uri="{D42A27DB-BD31-4B8C-83A1-F6EECF244321}">
                <p14:modId xmlns:p14="http://schemas.microsoft.com/office/powerpoint/2010/main" val="3943909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65711033"/>
                    </a:ext>
                  </a:extLst>
                </a:gridCol>
                <a:gridCol w="1810512">
                  <a:extLst>
                    <a:ext uri="{9D8B030D-6E8A-4147-A177-3AD203B41FA5}">
                      <a16:colId xmlns:a16="http://schemas.microsoft.com/office/drawing/2014/main" val="2955863424"/>
                    </a:ext>
                  </a:extLst>
                </a:gridCol>
                <a:gridCol w="822960">
                  <a:extLst>
                    <a:ext uri="{9D8B030D-6E8A-4147-A177-3AD203B41FA5}">
                      <a16:colId xmlns:a16="http://schemas.microsoft.com/office/drawing/2014/main" val="254630149"/>
                    </a:ext>
                  </a:extLst>
                </a:gridCol>
                <a:gridCol w="822960">
                  <a:extLst>
                    <a:ext uri="{9D8B030D-6E8A-4147-A177-3AD203B41FA5}">
                      <a16:colId xmlns:a16="http://schemas.microsoft.com/office/drawing/2014/main" val="1906604807"/>
                    </a:ext>
                  </a:extLst>
                </a:gridCol>
                <a:gridCol w="822960">
                  <a:extLst>
                    <a:ext uri="{9D8B030D-6E8A-4147-A177-3AD203B41FA5}">
                      <a16:colId xmlns:a16="http://schemas.microsoft.com/office/drawing/2014/main" val="2801899855"/>
                    </a:ext>
                  </a:extLst>
                </a:gridCol>
                <a:gridCol w="822960">
                  <a:extLst>
                    <a:ext uri="{9D8B030D-6E8A-4147-A177-3AD203B41FA5}">
                      <a16:colId xmlns:a16="http://schemas.microsoft.com/office/drawing/2014/main" val="3315227532"/>
                    </a:ext>
                  </a:extLst>
                </a:gridCol>
                <a:gridCol w="822960">
                  <a:extLst>
                    <a:ext uri="{9D8B030D-6E8A-4147-A177-3AD203B41FA5}">
                      <a16:colId xmlns:a16="http://schemas.microsoft.com/office/drawing/2014/main" val="3322856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9037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- 2020-03-17 17:54:37</a:t>
                      </a:r>
                      <a:r>
                        <a:rPr kumimoji="0" lang="en-US" sz="1000" b="0" i="0" u="none" strike="noStrike" kern="1200" cap="none" spc="0" normalizeH="0" baseline="0" noProof="0">
                          <a:ln>
                            <a:noFill/>
                          </a:ln>
                          <a:solidFill>
                            <a:prstClr val="black"/>
                          </a:solidFill>
                          <a:effectLst/>
                          <a:uLnTx/>
                          <a:uFillTx/>
                          <a:latin typeface="+mn-lt"/>
                          <a:ea typeface="+mn-ea"/>
                          <a:cs typeface="+mn-cs"/>
                        </a:rPr>
                        <a:t>
 Dear valued customer,⁠
⁠
With effect from 18th March to 31st March 2020, we will be taking precautionary measures to prevent the further spread of COVID-19 in Malaysia. You will be contacted to reschedule any appointment that falls within this period. ⁠
⁠
Our online store will remain open for business. You may still secure your product order from our SOTHYS Girl as well. We seek your kind understanding and utmost patience, as we await our warehouse to resume operations, after the movement control order period has ended, to deliver your order.⁠
⁠
Hence, we will still fulfill any promotions that are active as stated. You may be pleased to know that we have also extended our Members’ Day “DOUBLE POINTS” promotion till 31st March 2020.⁠
⁠
From SOTHYS Malaysia, stay safe and healthy!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https://www.instagram.com/p/B91JgU-AaeA/media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05/24/2020 08:11:17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15887152"/>
                  </a:ext>
                </a:extLst>
              </a:tr>
            </a:tbl>
          </a:graphicData>
        </a:graphic>
      </p:graphicFrame>
      <p:sp>
        <p:nvSpPr>
          <p:cNvPr id="4" name="Text Placeholder 3">
            <a:extLst>
              <a:ext uri="{FF2B5EF4-FFF2-40B4-BE49-F238E27FC236}">
                <a16:creationId xmlns:a16="http://schemas.microsoft.com/office/drawing/2014/main" id="{671CA677-D76A-4904-95B0-26EEEC3E8F4A}"/>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1973509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BFB49-6E94-401F-8371-2582EE3C5F6C}"/>
              </a:ext>
            </a:extLst>
          </p:cNvPr>
          <p:cNvSpPr>
            <a:spLocks noGrp="1"/>
          </p:cNvSpPr>
          <p:nvPr>
            <p:ph type="title"/>
          </p:nvPr>
        </p:nvSpPr>
        <p:spPr/>
        <p:txBody>
          <a:bodyPr/>
          <a:lstStyle/>
          <a:p>
            <a:r>
              <a:rPr lang="en-US"/>
              <a:t>Instagram Posts Table | sothysmalaysia - 10 of 12</a:t>
            </a:r>
          </a:p>
        </p:txBody>
      </p:sp>
      <p:graphicFrame>
        <p:nvGraphicFramePr>
          <p:cNvPr id="5" name="Table Placeholder 4">
            <a:extLst>
              <a:ext uri="{FF2B5EF4-FFF2-40B4-BE49-F238E27FC236}">
                <a16:creationId xmlns:a16="http://schemas.microsoft.com/office/drawing/2014/main" id="{88F99A14-C41C-4CD1-9956-908E0891BE3D}"/>
              </a:ext>
            </a:extLst>
          </p:cNvPr>
          <p:cNvGraphicFramePr>
            <a:graphicFrameLocks noGrp="1"/>
          </p:cNvGraphicFramePr>
          <p:nvPr>
            <p:ph type="tbl" sz="quarter" idx="13"/>
            <p:extLst>
              <p:ext uri="{D42A27DB-BD31-4B8C-83A1-F6EECF244321}">
                <p14:modId xmlns:p14="http://schemas.microsoft.com/office/powerpoint/2010/main" val="2320011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13698794"/>
                    </a:ext>
                  </a:extLst>
                </a:gridCol>
                <a:gridCol w="1810512">
                  <a:extLst>
                    <a:ext uri="{9D8B030D-6E8A-4147-A177-3AD203B41FA5}">
                      <a16:colId xmlns:a16="http://schemas.microsoft.com/office/drawing/2014/main" val="68169054"/>
                    </a:ext>
                  </a:extLst>
                </a:gridCol>
                <a:gridCol w="822960">
                  <a:extLst>
                    <a:ext uri="{9D8B030D-6E8A-4147-A177-3AD203B41FA5}">
                      <a16:colId xmlns:a16="http://schemas.microsoft.com/office/drawing/2014/main" val="3044398417"/>
                    </a:ext>
                  </a:extLst>
                </a:gridCol>
                <a:gridCol w="822960">
                  <a:extLst>
                    <a:ext uri="{9D8B030D-6E8A-4147-A177-3AD203B41FA5}">
                      <a16:colId xmlns:a16="http://schemas.microsoft.com/office/drawing/2014/main" val="3639474867"/>
                    </a:ext>
                  </a:extLst>
                </a:gridCol>
                <a:gridCol w="822960">
                  <a:extLst>
                    <a:ext uri="{9D8B030D-6E8A-4147-A177-3AD203B41FA5}">
                      <a16:colId xmlns:a16="http://schemas.microsoft.com/office/drawing/2014/main" val="572377709"/>
                    </a:ext>
                  </a:extLst>
                </a:gridCol>
                <a:gridCol w="822960">
                  <a:extLst>
                    <a:ext uri="{9D8B030D-6E8A-4147-A177-3AD203B41FA5}">
                      <a16:colId xmlns:a16="http://schemas.microsoft.com/office/drawing/2014/main" val="1688565857"/>
                    </a:ext>
                  </a:extLst>
                </a:gridCol>
                <a:gridCol w="822960">
                  <a:extLst>
                    <a:ext uri="{9D8B030D-6E8A-4147-A177-3AD203B41FA5}">
                      <a16:colId xmlns:a16="http://schemas.microsoft.com/office/drawing/2014/main" val="1346129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15319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- 2020-03-08 10:01:08</a:t>
                      </a:r>
                      <a:r>
                        <a:rPr kumimoji="0" lang="en-US" sz="1000" b="0" i="0" u="none" strike="noStrike" kern="1200" cap="none" spc="0" normalizeH="0" baseline="0" noProof="0">
                          <a:ln>
                            <a:noFill/>
                          </a:ln>
                          <a:solidFill>
                            <a:prstClr val="black"/>
                          </a:solidFill>
                          <a:effectLst/>
                          <a:uLnTx/>
                          <a:uFillTx/>
                          <a:latin typeface="+mn-lt"/>
                          <a:ea typeface="+mn-ea"/>
                          <a:cs typeface="+mn-cs"/>
                        </a:rPr>
                        <a:t>
 Ladies, today is your day! Own today, like you own your skin. Strong, unique and confident always. Happy International Womens Day! #facelifewithconfidence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https://www.instagram.com/p/B9dIKdkA0BQ/media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05/24/2020 08:11:17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47987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- 2020-03-06 10:03:28</a:t>
                      </a:r>
                      <a:r>
                        <a:rPr kumimoji="0" lang="en-US" sz="1000" b="0" i="0" u="none" strike="noStrike" kern="1200" cap="none" spc="0" normalizeH="0" baseline="0" noProof="0">
                          <a:ln>
                            <a:noFill/>
                          </a:ln>
                          <a:solidFill>
                            <a:prstClr val="black"/>
                          </a:solidFill>
                          <a:effectLst/>
                          <a:uLnTx/>
                          <a:uFillTx/>
                          <a:latin typeface="+mn-lt"/>
                          <a:ea typeface="+mn-ea"/>
                          <a:cs typeface="+mn-cs"/>
                        </a:rPr>
                        <a:t>
 At SOTHYS, we’re stubbornly against trends. While beauty fads may come and go, our brand excellence is here to stay. We love your skin as much as you do. That’s why we keep doing what we do best, so that women of all ages can face life with confidence. Because like all good things in life, it never goes out of style. Just like good skin. ⁠
⁠
Treat your skin right. ⁠
Book a consultation at a SOTHYS salon or visit www.sothys.com.my now. ⁠
⁠
#sothysmalaysia #facelifewithconfidence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https://www.instagram.com/p/B9X-5x-JCee/media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05/22/2020 08:11:02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20758696"/>
                  </a:ext>
                </a:extLst>
              </a:tr>
            </a:tbl>
          </a:graphicData>
        </a:graphic>
      </p:graphicFrame>
      <p:sp>
        <p:nvSpPr>
          <p:cNvPr id="4" name="Text Placeholder 3">
            <a:extLst>
              <a:ext uri="{FF2B5EF4-FFF2-40B4-BE49-F238E27FC236}">
                <a16:creationId xmlns:a16="http://schemas.microsoft.com/office/drawing/2014/main" id="{9117362A-7B9A-4E7A-9598-8E820B1B012A}"/>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4552405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F124E-6EEB-482B-95B7-E32B1722C0EE}"/>
              </a:ext>
            </a:extLst>
          </p:cNvPr>
          <p:cNvSpPr>
            <a:spLocks noGrp="1"/>
          </p:cNvSpPr>
          <p:nvPr>
            <p:ph type="title"/>
          </p:nvPr>
        </p:nvSpPr>
        <p:spPr/>
        <p:txBody>
          <a:bodyPr/>
          <a:lstStyle/>
          <a:p>
            <a:r>
              <a:rPr lang="en-US"/>
              <a:t>Instagram Posts Table | sothysmalaysia - 11 of 12</a:t>
            </a:r>
          </a:p>
        </p:txBody>
      </p:sp>
      <p:graphicFrame>
        <p:nvGraphicFramePr>
          <p:cNvPr id="5" name="Table Placeholder 4">
            <a:extLst>
              <a:ext uri="{FF2B5EF4-FFF2-40B4-BE49-F238E27FC236}">
                <a16:creationId xmlns:a16="http://schemas.microsoft.com/office/drawing/2014/main" id="{D5886AAF-A028-437C-A0AE-1B1A967D4D96}"/>
              </a:ext>
            </a:extLst>
          </p:cNvPr>
          <p:cNvGraphicFramePr>
            <a:graphicFrameLocks noGrp="1"/>
          </p:cNvGraphicFramePr>
          <p:nvPr>
            <p:ph type="tbl" sz="quarter" idx="13"/>
            <p:extLst>
              <p:ext uri="{D42A27DB-BD31-4B8C-83A1-F6EECF244321}">
                <p14:modId xmlns:p14="http://schemas.microsoft.com/office/powerpoint/2010/main" val="2155728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90800392"/>
                    </a:ext>
                  </a:extLst>
                </a:gridCol>
                <a:gridCol w="1810512">
                  <a:extLst>
                    <a:ext uri="{9D8B030D-6E8A-4147-A177-3AD203B41FA5}">
                      <a16:colId xmlns:a16="http://schemas.microsoft.com/office/drawing/2014/main" val="1330352108"/>
                    </a:ext>
                  </a:extLst>
                </a:gridCol>
                <a:gridCol w="822960">
                  <a:extLst>
                    <a:ext uri="{9D8B030D-6E8A-4147-A177-3AD203B41FA5}">
                      <a16:colId xmlns:a16="http://schemas.microsoft.com/office/drawing/2014/main" val="3200225482"/>
                    </a:ext>
                  </a:extLst>
                </a:gridCol>
                <a:gridCol w="822960">
                  <a:extLst>
                    <a:ext uri="{9D8B030D-6E8A-4147-A177-3AD203B41FA5}">
                      <a16:colId xmlns:a16="http://schemas.microsoft.com/office/drawing/2014/main" val="2335966972"/>
                    </a:ext>
                  </a:extLst>
                </a:gridCol>
                <a:gridCol w="822960">
                  <a:extLst>
                    <a:ext uri="{9D8B030D-6E8A-4147-A177-3AD203B41FA5}">
                      <a16:colId xmlns:a16="http://schemas.microsoft.com/office/drawing/2014/main" val="3954802074"/>
                    </a:ext>
                  </a:extLst>
                </a:gridCol>
                <a:gridCol w="822960">
                  <a:extLst>
                    <a:ext uri="{9D8B030D-6E8A-4147-A177-3AD203B41FA5}">
                      <a16:colId xmlns:a16="http://schemas.microsoft.com/office/drawing/2014/main" val="2252694622"/>
                    </a:ext>
                  </a:extLst>
                </a:gridCol>
                <a:gridCol w="822960">
                  <a:extLst>
                    <a:ext uri="{9D8B030D-6E8A-4147-A177-3AD203B41FA5}">
                      <a16:colId xmlns:a16="http://schemas.microsoft.com/office/drawing/2014/main" val="1412862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8788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- 2020-03-06 10:02:51</a:t>
                      </a:r>
                      <a:r>
                        <a:rPr kumimoji="0" lang="en-US" sz="1000" b="0" i="0" u="none" strike="noStrike" kern="1200" cap="none" spc="0" normalizeH="0" baseline="0" noProof="0">
                          <a:ln>
                            <a:noFill/>
                          </a:ln>
                          <a:solidFill>
                            <a:prstClr val="black"/>
                          </a:solidFill>
                          <a:effectLst/>
                          <a:uLnTx/>
                          <a:uFillTx/>
                          <a:latin typeface="+mn-lt"/>
                          <a:ea typeface="+mn-ea"/>
                          <a:cs typeface="+mn-cs"/>
                        </a:rPr>
                        <a:t>
 At SOTHYS, we’re stubbornly against trends. While beauty fads may come and go, our brand excellence is here to stay. We love your skin as much as you do. That’s why we keep doing what we do best, so that women of all ages can face life with confidence. Because like all good things in life, it never goes out of style. Just like good skin. ⁠
⁠
Treat your skin right. ⁠
Book a consultation at a SOTHYS salon or visit www.sothys.com.my now. ⁠
⁠
#sothysmalaysia #facelifewithconfidence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https://www.instagram.com/p/B9X-1MypTvD/media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03/12/2020 08:13:04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09057969"/>
                  </a:ext>
                </a:extLst>
              </a:tr>
            </a:tbl>
          </a:graphicData>
        </a:graphic>
      </p:graphicFrame>
      <p:sp>
        <p:nvSpPr>
          <p:cNvPr id="4" name="Text Placeholder 3">
            <a:extLst>
              <a:ext uri="{FF2B5EF4-FFF2-40B4-BE49-F238E27FC236}">
                <a16:creationId xmlns:a16="http://schemas.microsoft.com/office/drawing/2014/main" id="{4974671C-DE23-47EC-AE51-466F0B4E557F}"/>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0213099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0E19D-357E-4652-8A61-8E0BA56BE451}"/>
              </a:ext>
            </a:extLst>
          </p:cNvPr>
          <p:cNvSpPr>
            <a:spLocks noGrp="1"/>
          </p:cNvSpPr>
          <p:nvPr>
            <p:ph type="title"/>
          </p:nvPr>
        </p:nvSpPr>
        <p:spPr/>
        <p:txBody>
          <a:bodyPr/>
          <a:lstStyle/>
          <a:p>
            <a:r>
              <a:rPr lang="en-US"/>
              <a:t>Instagram Posts Table | sothysmalaysia - 12 of 12</a:t>
            </a:r>
          </a:p>
        </p:txBody>
      </p:sp>
      <p:graphicFrame>
        <p:nvGraphicFramePr>
          <p:cNvPr id="5" name="Table Placeholder 4">
            <a:extLst>
              <a:ext uri="{FF2B5EF4-FFF2-40B4-BE49-F238E27FC236}">
                <a16:creationId xmlns:a16="http://schemas.microsoft.com/office/drawing/2014/main" id="{866B4B27-901D-40C2-83E5-BB8230EB5E78}"/>
              </a:ext>
            </a:extLst>
          </p:cNvPr>
          <p:cNvGraphicFramePr>
            <a:graphicFrameLocks noGrp="1"/>
          </p:cNvGraphicFramePr>
          <p:nvPr>
            <p:ph type="tbl" sz="quarter" idx="13"/>
            <p:extLst>
              <p:ext uri="{D42A27DB-BD31-4B8C-83A1-F6EECF244321}">
                <p14:modId xmlns:p14="http://schemas.microsoft.com/office/powerpoint/2010/main" val="2409373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55263965"/>
                    </a:ext>
                  </a:extLst>
                </a:gridCol>
                <a:gridCol w="1810512">
                  <a:extLst>
                    <a:ext uri="{9D8B030D-6E8A-4147-A177-3AD203B41FA5}">
                      <a16:colId xmlns:a16="http://schemas.microsoft.com/office/drawing/2014/main" val="2516485258"/>
                    </a:ext>
                  </a:extLst>
                </a:gridCol>
                <a:gridCol w="822960">
                  <a:extLst>
                    <a:ext uri="{9D8B030D-6E8A-4147-A177-3AD203B41FA5}">
                      <a16:colId xmlns:a16="http://schemas.microsoft.com/office/drawing/2014/main" val="86066631"/>
                    </a:ext>
                  </a:extLst>
                </a:gridCol>
                <a:gridCol w="822960">
                  <a:extLst>
                    <a:ext uri="{9D8B030D-6E8A-4147-A177-3AD203B41FA5}">
                      <a16:colId xmlns:a16="http://schemas.microsoft.com/office/drawing/2014/main" val="2749280763"/>
                    </a:ext>
                  </a:extLst>
                </a:gridCol>
                <a:gridCol w="822960">
                  <a:extLst>
                    <a:ext uri="{9D8B030D-6E8A-4147-A177-3AD203B41FA5}">
                      <a16:colId xmlns:a16="http://schemas.microsoft.com/office/drawing/2014/main" val="3175526058"/>
                    </a:ext>
                  </a:extLst>
                </a:gridCol>
                <a:gridCol w="822960">
                  <a:extLst>
                    <a:ext uri="{9D8B030D-6E8A-4147-A177-3AD203B41FA5}">
                      <a16:colId xmlns:a16="http://schemas.microsoft.com/office/drawing/2014/main" val="3820445647"/>
                    </a:ext>
                  </a:extLst>
                </a:gridCol>
                <a:gridCol w="822960">
                  <a:extLst>
                    <a:ext uri="{9D8B030D-6E8A-4147-A177-3AD203B41FA5}">
                      <a16:colId xmlns:a16="http://schemas.microsoft.com/office/drawing/2014/main" val="2128794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8156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- 2020-03-06 10:02:00</a:t>
                      </a:r>
                      <a:r>
                        <a:rPr kumimoji="0" lang="en-US" sz="1000" b="0" i="0" u="none" strike="noStrike" kern="1200" cap="none" spc="0" normalizeH="0" baseline="0" noProof="0">
                          <a:ln>
                            <a:noFill/>
                          </a:ln>
                          <a:solidFill>
                            <a:prstClr val="black"/>
                          </a:solidFill>
                          <a:effectLst/>
                          <a:uLnTx/>
                          <a:uFillTx/>
                          <a:latin typeface="+mn-lt"/>
                          <a:ea typeface="+mn-ea"/>
                          <a:cs typeface="+mn-cs"/>
                        </a:rPr>
                        <a:t>
 At SOTHYS, we’re stubbornly against trends. While beauty fads may come and go, our brand excellence is here to stay. We love your skin as much as you do. That’s why we keep doing what we do best, so that women of all ages can face life with confidence. Because like all good things in life, it never goes out of style. Just like good skin. ⁠
⁠
Treat your skin right. ⁠
Book a consultation at a SOTHYS salon or visit www.sothys.com.my now. ⁠
⁠
#sothysmalaysia #facelifewithconfidence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https://www.instagram.com/p/B9X-nnsIM63/media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03/12/2020 08:13:04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03046596"/>
                  </a:ext>
                </a:extLst>
              </a:tr>
            </a:tbl>
          </a:graphicData>
        </a:graphic>
      </p:graphicFrame>
      <p:sp>
        <p:nvSpPr>
          <p:cNvPr id="4" name="Text Placeholder 3">
            <a:extLst>
              <a:ext uri="{FF2B5EF4-FFF2-40B4-BE49-F238E27FC236}">
                <a16:creationId xmlns:a16="http://schemas.microsoft.com/office/drawing/2014/main" id="{C7301408-C39F-4D55-9585-58606741EC2B}"/>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7049291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8CA12-C05E-4A55-83CA-F54A3E3F1D71}"/>
              </a:ext>
            </a:extLst>
          </p:cNvPr>
          <p:cNvSpPr>
            <a:spLocks noGrp="1"/>
          </p:cNvSpPr>
          <p:nvPr>
            <p:ph type="title"/>
          </p:nvPr>
        </p:nvSpPr>
        <p:spPr/>
        <p:txBody>
          <a:bodyPr/>
          <a:lstStyle/>
          <a:p>
            <a:r>
              <a:rPr lang="en-US"/>
              <a:t>Instagram Interaction Rate | sothysmalaysia</a:t>
            </a:r>
          </a:p>
        </p:txBody>
      </p:sp>
      <p:graphicFrame>
        <p:nvGraphicFramePr>
          <p:cNvPr id="6" name="Chart Placeholder 5">
            <a:extLst>
              <a:ext uri="{FF2B5EF4-FFF2-40B4-BE49-F238E27FC236}">
                <a16:creationId xmlns:a16="http://schemas.microsoft.com/office/drawing/2014/main" id="{339A13B3-10F3-4B40-80D0-1CE998631AD6}"/>
              </a:ext>
            </a:extLst>
          </p:cNvPr>
          <p:cNvGraphicFramePr>
            <a:graphicFrameLocks noGrp="1"/>
          </p:cNvGraphicFramePr>
          <p:nvPr>
            <p:ph type="chart" sz="quarter" idx="13"/>
            <p:extLst>
              <p:ext uri="{D42A27DB-BD31-4B8C-83A1-F6EECF244321}">
                <p14:modId xmlns:p14="http://schemas.microsoft.com/office/powerpoint/2010/main" val="31091904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510A75-A24C-462C-ACE4-4DB0A31A9D23}"/>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C1E1DD58-6E41-46D8-89E2-CFB13A78D9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8828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A8C6E-FBCD-4236-8572-F804A6D076AF}"/>
              </a:ext>
            </a:extLst>
          </p:cNvPr>
          <p:cNvSpPr>
            <a:spLocks noGrp="1"/>
          </p:cNvSpPr>
          <p:nvPr>
            <p:ph type="title"/>
          </p:nvPr>
        </p:nvSpPr>
        <p:spPr/>
        <p:txBody>
          <a:bodyPr/>
          <a:lstStyle/>
          <a:p>
            <a:r>
              <a:rPr lang="en-US"/>
              <a:t>Instagram Average Interactions Per Post | sothysmalaysia</a:t>
            </a:r>
          </a:p>
        </p:txBody>
      </p:sp>
      <p:graphicFrame>
        <p:nvGraphicFramePr>
          <p:cNvPr id="6" name="Chart Placeholder 5">
            <a:extLst>
              <a:ext uri="{FF2B5EF4-FFF2-40B4-BE49-F238E27FC236}">
                <a16:creationId xmlns:a16="http://schemas.microsoft.com/office/drawing/2014/main" id="{93E8079C-B323-4F08-9880-918B01E9D3EB}"/>
              </a:ext>
            </a:extLst>
          </p:cNvPr>
          <p:cNvGraphicFramePr>
            <a:graphicFrameLocks noGrp="1"/>
          </p:cNvGraphicFramePr>
          <p:nvPr>
            <p:ph type="chart" sz="quarter" idx="13"/>
            <p:extLst>
              <p:ext uri="{D42A27DB-BD31-4B8C-83A1-F6EECF244321}">
                <p14:modId xmlns:p14="http://schemas.microsoft.com/office/powerpoint/2010/main" val="35240804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97AEFA-4214-4800-8961-B5B25E111842}"/>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51C729F0-8F71-41FE-872C-70FAED69EE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02537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742</Words>
  <Application>Microsoft Office PowerPoint</Application>
  <PresentationFormat>On-screen Show (4:3)</PresentationFormat>
  <Paragraphs>235</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quintly_template</vt:lpstr>
      <vt:lpstr>Overview</vt:lpstr>
      <vt:lpstr>Instagram Key Metrics Table | sothysmalaysia</vt:lpstr>
      <vt:lpstr>Instagram Followers Total | sothysmalaysia</vt:lpstr>
      <vt:lpstr>Instagram Followers Change Rate | sothysmalaysia</vt:lpstr>
      <vt:lpstr>Instagram Posts Table | sothysmalaysia - 1 of 12</vt:lpstr>
      <vt:lpstr>Instagram Posts Table | sothysmalaysia - 2 of 12</vt:lpstr>
      <vt:lpstr>Instagram Posts Table | sothysmalaysia - 3 of 12</vt:lpstr>
      <vt:lpstr>Instagram Posts Table | sothysmalaysia - 4 of 12</vt:lpstr>
      <vt:lpstr>Instagram Posts Table | sothysmalaysia - 5 of 12</vt:lpstr>
      <vt:lpstr>Instagram Posts Table | sothysmalaysia - 6 of 12</vt:lpstr>
      <vt:lpstr>Instagram Posts Table | sothysmalaysia - 7 of 12</vt:lpstr>
      <vt:lpstr>Instagram Posts Table | sothysmalaysia - 8 of 12</vt:lpstr>
      <vt:lpstr>Instagram Posts Table | sothysmalaysia - 9 of 12</vt:lpstr>
      <vt:lpstr>Instagram Posts Table | sothysmalaysia - 10 of 12</vt:lpstr>
      <vt:lpstr>Instagram Posts Table | sothysmalaysia - 11 of 12</vt:lpstr>
      <vt:lpstr>Instagram Posts Table | sothysmalaysia - 12 of 12</vt:lpstr>
      <vt:lpstr>Instagram Interaction Rate | sothysmalaysia</vt:lpstr>
      <vt:lpstr>Instagram Average Interactions Per Post | sothysmalaysia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Frederik Peiniger</dc:creator>
  <cp:lastModifiedBy>Frederik Peiniger</cp:lastModifiedBy>
  <cp:revision>1</cp:revision>
  <dcterms:created xsi:type="dcterms:W3CDTF">2020-06-11T09:26:52Z</dcterms:created>
  <dcterms:modified xsi:type="dcterms:W3CDTF">2020-06-11T09:27:14Z</dcterms:modified>
</cp:coreProperties>
</file>