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5" r:id="rId9"/>
    <p:sldId id="266" r:id="rId10"/>
    <p:sldId id="267" r:id="rId11"/>
    <p:sldId id="268" r:id="rId12"/>
    <p:sldId id="269"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Sheet1!$A$2:$A$10</c:f>
              <c:strCache>
                <c:ptCount val="9"/>
                <c:pt idx="0">
                  <c:v>Your Page</c:v>
                </c:pt>
                <c:pt idx="1">
                  <c:v>Restored Likes from Reactivated Accounts</c:v>
                </c:pt>
                <c:pt idx="2">
                  <c:v>Search</c:v>
                </c:pt>
                <c:pt idx="3">
                  <c:v>Page Suggestions</c:v>
                </c:pt>
                <c:pt idx="4">
                  <c:v>News Feed</c:v>
                </c:pt>
                <c:pt idx="5">
                  <c:v>Suspicious Account Removals</c:v>
                </c:pt>
                <c:pt idx="6">
                  <c:v>Unlikes from Page, Posts, or News Feed</c:v>
                </c:pt>
                <c:pt idx="7">
                  <c:v>Other</c:v>
                </c:pt>
                <c:pt idx="8">
                  <c:v>Deactivated or Memorialized Account Removals</c:v>
                </c:pt>
              </c:strCache>
            </c:strRef>
          </c:cat>
          <c:val>
            <c:numRef>
              <c:f>Sheet1!$B$2:$B$10</c:f>
              <c:numCache>
                <c:formatCode>General</c:formatCode>
                <c:ptCount val="9"/>
                <c:pt idx="0">
                  <c:v>48</c:v>
                </c:pt>
                <c:pt idx="1">
                  <c:v>10</c:v>
                </c:pt>
                <c:pt idx="2">
                  <c:v>7</c:v>
                </c:pt>
                <c:pt idx="3">
                  <c:v>5</c:v>
                </c:pt>
                <c:pt idx="4">
                  <c:v>1</c:v>
                </c:pt>
                <c:pt idx="5">
                  <c:v>-1</c:v>
                </c:pt>
                <c:pt idx="6">
                  <c:v>-5</c:v>
                </c:pt>
                <c:pt idx="7">
                  <c:v>-6</c:v>
                </c:pt>
                <c:pt idx="8">
                  <c:v>-12</c:v>
                </c:pt>
              </c:numCache>
            </c:numRef>
          </c:val>
          <c:extLst>
            <c:ext xmlns:c16="http://schemas.microsoft.com/office/drawing/2014/chart" uri="{C3380CC4-5D6E-409C-BE32-E72D297353CC}">
              <c16:uniqueId val="{00000000-F08B-4548-9C9E-B9208A980841}"/>
            </c:ext>
          </c:extLst>
        </c:ser>
        <c:dLbls>
          <c:showLegendKey val="0"/>
          <c:showVal val="0"/>
          <c:showCatName val="0"/>
          <c:showSerName val="0"/>
          <c:showPercent val="0"/>
          <c:showBubbleSize val="0"/>
        </c:dLbls>
        <c:gapWidth val="219"/>
        <c:overlap val="-27"/>
        <c:axId val="303797952"/>
        <c:axId val="303799592"/>
      </c:barChart>
      <c:catAx>
        <c:axId val="303797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99592"/>
        <c:crosses val="autoZero"/>
        <c:auto val="1"/>
        <c:lblAlgn val="ctr"/>
        <c:lblOffset val="100"/>
        <c:noMultiLvlLbl val="0"/>
      </c:catAx>
      <c:valAx>
        <c:axId val="30379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9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0</c:v>
                </c:pt>
                <c:pt idx="1">
                  <c:v>0</c:v>
                </c:pt>
                <c:pt idx="2">
                  <c:v>0</c:v>
                </c:pt>
                <c:pt idx="3">
                  <c:v>0</c:v>
                </c:pt>
                <c:pt idx="4">
                  <c:v>0</c:v>
                </c:pt>
                <c:pt idx="5">
                  <c:v>8.4586811812732199E-2</c:v>
                </c:pt>
                <c:pt idx="6">
                  <c:v>0.98172592565356498</c:v>
                </c:pt>
                <c:pt idx="7">
                  <c:v>9.1908385721113206E-2</c:v>
                </c:pt>
                <c:pt idx="8">
                  <c:v>0</c:v>
                </c:pt>
                <c:pt idx="9">
                  <c:v>0</c:v>
                </c:pt>
                <c:pt idx="10">
                  <c:v>0</c:v>
                </c:pt>
                <c:pt idx="11">
                  <c:v>0</c:v>
                </c:pt>
                <c:pt idx="12">
                  <c:v>0.11026168773889999</c:v>
                </c:pt>
                <c:pt idx="13">
                  <c:v>0</c:v>
                </c:pt>
                <c:pt idx="14">
                  <c:v>0</c:v>
                </c:pt>
                <c:pt idx="15">
                  <c:v>0</c:v>
                </c:pt>
                <c:pt idx="16">
                  <c:v>5.8808394898371703E-2</c:v>
                </c:pt>
                <c:pt idx="17">
                  <c:v>0</c:v>
                </c:pt>
                <c:pt idx="18">
                  <c:v>4.7781820854927E-2</c:v>
                </c:pt>
                <c:pt idx="19">
                  <c:v>0.24626015363693199</c:v>
                </c:pt>
                <c:pt idx="20">
                  <c:v>4.7781820854927E-2</c:v>
                </c:pt>
                <c:pt idx="21">
                  <c:v>0</c:v>
                </c:pt>
                <c:pt idx="22">
                  <c:v>0</c:v>
                </c:pt>
                <c:pt idx="23">
                  <c:v>0</c:v>
                </c:pt>
                <c:pt idx="24">
                  <c:v>0</c:v>
                </c:pt>
                <c:pt idx="25">
                  <c:v>0</c:v>
                </c:pt>
                <c:pt idx="26">
                  <c:v>0.102903344358692</c:v>
                </c:pt>
                <c:pt idx="27">
                  <c:v>4.4098191974129099E-2</c:v>
                </c:pt>
                <c:pt idx="28">
                  <c:v>3.3071213346071902E-2</c:v>
                </c:pt>
                <c:pt idx="29">
                  <c:v>3.3069998162777899E-2</c:v>
                </c:pt>
                <c:pt idx="30">
                  <c:v>6.2463256907701402E-2</c:v>
                </c:pt>
              </c:numCache>
            </c:numRef>
          </c:val>
          <c:smooth val="0"/>
          <c:extLst>
            <c:ext xmlns:c16="http://schemas.microsoft.com/office/drawing/2014/chart" uri="{C3380CC4-5D6E-409C-BE32-E72D297353CC}">
              <c16:uniqueId val="{00000000-F93B-4C97-A9EE-2B89046A263D}"/>
            </c:ext>
          </c:extLst>
        </c:ser>
        <c:dLbls>
          <c:showLegendKey val="0"/>
          <c:showVal val="0"/>
          <c:showCatName val="0"/>
          <c:showSerName val="0"/>
          <c:showPercent val="0"/>
          <c:showBubbleSize val="0"/>
        </c:dLbls>
        <c:smooth val="0"/>
        <c:axId val="303797624"/>
        <c:axId val="303801888"/>
      </c:lineChart>
      <c:dateAx>
        <c:axId val="303797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01888"/>
        <c:crosses val="autoZero"/>
        <c:auto val="1"/>
        <c:lblOffset val="100"/>
        <c:baseTimeUnit val="days"/>
      </c:dateAx>
      <c:valAx>
        <c:axId val="30380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9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c:v>
                </c:pt>
                <c:pt idx="1">
                  <c:v>404</c:v>
                </c:pt>
                <c:pt idx="2">
                  <c:v>1397</c:v>
                </c:pt>
                <c:pt idx="3">
                  <c:v>1035</c:v>
                </c:pt>
                <c:pt idx="4">
                  <c:v>306</c:v>
                </c:pt>
                <c:pt idx="5">
                  <c:v>103</c:v>
                </c:pt>
                <c:pt idx="6">
                  <c:v>48</c:v>
                </c:pt>
              </c:numCache>
            </c:numRef>
          </c:val>
          <c:extLst>
            <c:ext xmlns:c16="http://schemas.microsoft.com/office/drawing/2014/chart" uri="{C3380CC4-5D6E-409C-BE32-E72D297353CC}">
              <c16:uniqueId val="{00000000-AD70-4B12-B424-D391A472B173}"/>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28</c:v>
                </c:pt>
                <c:pt idx="1">
                  <c:v>1604</c:v>
                </c:pt>
                <c:pt idx="2">
                  <c:v>10033</c:v>
                </c:pt>
                <c:pt idx="3">
                  <c:v>8867</c:v>
                </c:pt>
                <c:pt idx="4">
                  <c:v>2354</c:v>
                </c:pt>
                <c:pt idx="5">
                  <c:v>623</c:v>
                </c:pt>
                <c:pt idx="6">
                  <c:v>226</c:v>
                </c:pt>
              </c:numCache>
            </c:numRef>
          </c:val>
          <c:extLst>
            <c:ext xmlns:c16="http://schemas.microsoft.com/office/drawing/2014/chart" uri="{C3380CC4-5D6E-409C-BE32-E72D297353CC}">
              <c16:uniqueId val="{00000001-AD70-4B12-B424-D391A472B173}"/>
            </c:ext>
          </c:extLst>
        </c:ser>
        <c:dLbls>
          <c:showLegendKey val="0"/>
          <c:showVal val="0"/>
          <c:showCatName val="0"/>
          <c:showSerName val="0"/>
          <c:showPercent val="0"/>
          <c:showBubbleSize val="0"/>
        </c:dLbls>
        <c:gapWidth val="219"/>
        <c:overlap val="-27"/>
        <c:axId val="354897456"/>
        <c:axId val="354901720"/>
      </c:barChart>
      <c:catAx>
        <c:axId val="354897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01720"/>
        <c:crosses val="autoZero"/>
        <c:auto val="1"/>
        <c:lblAlgn val="ctr"/>
        <c:lblOffset val="100"/>
        <c:noMultiLvlLbl val="0"/>
      </c:catAx>
      <c:valAx>
        <c:axId val="35490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9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Sothys Malaysia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0.17651601515095999</c:v>
                </c:pt>
                <c:pt idx="1">
                  <c:v>4.2878870451032697E-2</c:v>
                </c:pt>
                <c:pt idx="2">
                  <c:v>0.24190525166920801</c:v>
                </c:pt>
                <c:pt idx="3">
                  <c:v>8.8200622527369696E-2</c:v>
                </c:pt>
              </c:numCache>
            </c:numRef>
          </c:val>
          <c:extLst>
            <c:ext xmlns:c16="http://schemas.microsoft.com/office/drawing/2014/chart" uri="{C3380CC4-5D6E-409C-BE32-E72D297353CC}">
              <c16:uniqueId val="{00000000-8284-4DCA-A084-084DC386C9CA}"/>
            </c:ext>
          </c:extLst>
        </c:ser>
        <c:dLbls>
          <c:showLegendKey val="0"/>
          <c:showVal val="0"/>
          <c:showCatName val="0"/>
          <c:showSerName val="0"/>
          <c:showPercent val="0"/>
          <c:showBubbleSize val="0"/>
        </c:dLbls>
        <c:gapWidth val="219"/>
        <c:overlap val="-27"/>
        <c:axId val="371644592"/>
        <c:axId val="371635080"/>
      </c:barChart>
      <c:catAx>
        <c:axId val="371644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35080"/>
        <c:crosses val="autoZero"/>
        <c:auto val="1"/>
        <c:lblAlgn val="ctr"/>
        <c:lblOffset val="100"/>
        <c:noMultiLvlLbl val="0"/>
      </c:catAx>
      <c:valAx>
        <c:axId val="37163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4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 Organic Reach</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362</c:v>
                </c:pt>
                <c:pt idx="1">
                  <c:v>180</c:v>
                </c:pt>
                <c:pt idx="2">
                  <c:v>187</c:v>
                </c:pt>
                <c:pt idx="3">
                  <c:v>111</c:v>
                </c:pt>
                <c:pt idx="4">
                  <c:v>1024</c:v>
                </c:pt>
                <c:pt idx="5">
                  <c:v>1444</c:v>
                </c:pt>
                <c:pt idx="6">
                  <c:v>4734</c:v>
                </c:pt>
                <c:pt idx="7">
                  <c:v>1189</c:v>
                </c:pt>
                <c:pt idx="8">
                  <c:v>503</c:v>
                </c:pt>
                <c:pt idx="9">
                  <c:v>284</c:v>
                </c:pt>
                <c:pt idx="10">
                  <c:v>464</c:v>
                </c:pt>
                <c:pt idx="11">
                  <c:v>1454</c:v>
                </c:pt>
                <c:pt idx="12">
                  <c:v>503</c:v>
                </c:pt>
                <c:pt idx="13">
                  <c:v>265</c:v>
                </c:pt>
                <c:pt idx="14">
                  <c:v>232</c:v>
                </c:pt>
                <c:pt idx="15">
                  <c:v>164</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E8AB-4C65-A4CF-AF56FFB793C4}"/>
            </c:ext>
          </c:extLst>
        </c:ser>
        <c:ser>
          <c:idx val="1"/>
          <c:order val="1"/>
          <c:tx>
            <c:strRef>
              <c:f>Sheet1!$C$1</c:f>
              <c:strCache>
                <c:ptCount val="1"/>
                <c:pt idx="0">
                  <c:v>Sothys Malaysia Paid Reach</c:v>
                </c:pt>
              </c:strCache>
            </c:strRef>
          </c:tx>
          <c:spPr>
            <a:ln w="28575" cap="rnd">
              <a:solidFill>
                <a:schemeClr val="accent2"/>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Sheet1!$C$2:$C$32</c:f>
              <c:numCache>
                <c:formatCode>General</c:formatCode>
                <c:ptCount val="31"/>
                <c:pt idx="0">
                  <c:v>24941</c:v>
                </c:pt>
                <c:pt idx="1">
                  <c:v>22673</c:v>
                </c:pt>
                <c:pt idx="2">
                  <c:v>18234</c:v>
                </c:pt>
                <c:pt idx="3">
                  <c:v>3543</c:v>
                </c:pt>
                <c:pt idx="4">
                  <c:v>2316</c:v>
                </c:pt>
                <c:pt idx="5">
                  <c:v>29854</c:v>
                </c:pt>
                <c:pt idx="6">
                  <c:v>41136</c:v>
                </c:pt>
                <c:pt idx="7">
                  <c:v>36190</c:v>
                </c:pt>
                <c:pt idx="8">
                  <c:v>15957</c:v>
                </c:pt>
                <c:pt idx="9">
                  <c:v>9165</c:v>
                </c:pt>
                <c:pt idx="10">
                  <c:v>8777</c:v>
                </c:pt>
                <c:pt idx="11">
                  <c:v>22137</c:v>
                </c:pt>
                <c:pt idx="12">
                  <c:v>18846</c:v>
                </c:pt>
                <c:pt idx="13">
                  <c:v>8389</c:v>
                </c:pt>
                <c:pt idx="14">
                  <c:v>8257</c:v>
                </c:pt>
                <c:pt idx="15">
                  <c:v>6281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E8AB-4C65-A4CF-AF56FFB793C4}"/>
            </c:ext>
          </c:extLst>
        </c:ser>
        <c:ser>
          <c:idx val="2"/>
          <c:order val="2"/>
          <c:tx>
            <c:strRef>
              <c:f>Sheet1!$D$1</c:f>
              <c:strCache>
                <c:ptCount val="1"/>
                <c:pt idx="0">
                  <c:v>Sothys Malaysia Viral Reach</c:v>
                </c:pt>
              </c:strCache>
            </c:strRef>
          </c:tx>
          <c:spPr>
            <a:ln w="28575" cap="rnd">
              <a:solidFill>
                <a:schemeClr val="accent3"/>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Sheet1!$D$2:$D$32</c:f>
              <c:numCache>
                <c:formatCode>General</c:formatCode>
                <c:ptCount val="31"/>
                <c:pt idx="0">
                  <c:v>324</c:v>
                </c:pt>
                <c:pt idx="1">
                  <c:v>134</c:v>
                </c:pt>
                <c:pt idx="2">
                  <c:v>153</c:v>
                </c:pt>
                <c:pt idx="3">
                  <c:v>87</c:v>
                </c:pt>
                <c:pt idx="4">
                  <c:v>235</c:v>
                </c:pt>
                <c:pt idx="5">
                  <c:v>575</c:v>
                </c:pt>
                <c:pt idx="6">
                  <c:v>4003</c:v>
                </c:pt>
                <c:pt idx="7">
                  <c:v>703</c:v>
                </c:pt>
                <c:pt idx="8">
                  <c:v>330</c:v>
                </c:pt>
                <c:pt idx="9">
                  <c:v>206</c:v>
                </c:pt>
                <c:pt idx="10">
                  <c:v>414</c:v>
                </c:pt>
                <c:pt idx="11">
                  <c:v>525</c:v>
                </c:pt>
                <c:pt idx="12">
                  <c:v>350</c:v>
                </c:pt>
                <c:pt idx="13">
                  <c:v>216</c:v>
                </c:pt>
                <c:pt idx="14">
                  <c:v>194</c:v>
                </c:pt>
                <c:pt idx="15">
                  <c:v>135</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E8AB-4C65-A4CF-AF56FFB793C4}"/>
            </c:ext>
          </c:extLst>
        </c:ser>
        <c:dLbls>
          <c:showLegendKey val="0"/>
          <c:showVal val="0"/>
          <c:showCatName val="0"/>
          <c:showSerName val="0"/>
          <c:showPercent val="0"/>
          <c:showBubbleSize val="0"/>
        </c:dLbls>
        <c:smooth val="0"/>
        <c:axId val="371616056"/>
        <c:axId val="371616712"/>
      </c:lineChart>
      <c:dateAx>
        <c:axId val="371616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16712"/>
        <c:crosses val="autoZero"/>
        <c:auto val="1"/>
        <c:lblOffset val="100"/>
        <c:baseTimeUnit val="days"/>
      </c:dateAx>
      <c:valAx>
        <c:axId val="37161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16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94DE0-F3CD-461F-9A72-0A5957F424D7}"/>
              </a:ext>
            </a:extLst>
          </p:cNvPr>
          <p:cNvSpPr>
            <a:spLocks noGrp="1"/>
          </p:cNvSpPr>
          <p:nvPr>
            <p:ph type="ctrTitle"/>
          </p:nvPr>
        </p:nvSpPr>
        <p:spPr/>
        <p:txBody>
          <a:bodyPr/>
          <a:lstStyle/>
          <a:p>
            <a:r>
              <a:rPr lang="en-US"/>
              <a:t>SOTHYS REPORT</a:t>
            </a:r>
          </a:p>
        </p:txBody>
      </p:sp>
      <p:sp>
        <p:nvSpPr>
          <p:cNvPr id="3" name="Subtitle 2">
            <a:extLst>
              <a:ext uri="{FF2B5EF4-FFF2-40B4-BE49-F238E27FC236}">
                <a16:creationId xmlns:a16="http://schemas.microsoft.com/office/drawing/2014/main" id="{480CF249-A39C-4E5F-8A25-DCB183C9D672}"/>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865463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FF78B-459C-487D-B51E-1F6A51095600}"/>
              </a:ext>
            </a:extLst>
          </p:cNvPr>
          <p:cNvSpPr>
            <a:spLocks noGrp="1"/>
          </p:cNvSpPr>
          <p:nvPr>
            <p:ph type="title"/>
          </p:nvPr>
        </p:nvSpPr>
        <p:spPr/>
        <p:txBody>
          <a:bodyPr/>
          <a:lstStyle/>
          <a:p>
            <a:r>
              <a:rPr lang="en-US"/>
              <a:t>Facebook Key Metrics Table | Sothys Malaysia</a:t>
            </a:r>
          </a:p>
        </p:txBody>
      </p:sp>
      <p:graphicFrame>
        <p:nvGraphicFramePr>
          <p:cNvPr id="5" name="Table Placeholder 4">
            <a:extLst>
              <a:ext uri="{FF2B5EF4-FFF2-40B4-BE49-F238E27FC236}">
                <a16:creationId xmlns:a16="http://schemas.microsoft.com/office/drawing/2014/main" id="{B7FA9382-B4C7-4E1E-8D55-A984B233BF72}"/>
              </a:ext>
            </a:extLst>
          </p:cNvPr>
          <p:cNvGraphicFramePr>
            <a:graphicFrameLocks noGrp="1"/>
          </p:cNvGraphicFramePr>
          <p:nvPr>
            <p:ph type="tbl" sz="quarter" idx="13"/>
            <p:extLst>
              <p:ext uri="{D42A27DB-BD31-4B8C-83A1-F6EECF244321}">
                <p14:modId xmlns:p14="http://schemas.microsoft.com/office/powerpoint/2010/main" val="2240761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99738417"/>
                    </a:ext>
                  </a:extLst>
                </a:gridCol>
                <a:gridCol w="493776">
                  <a:extLst>
                    <a:ext uri="{9D8B030D-6E8A-4147-A177-3AD203B41FA5}">
                      <a16:colId xmlns:a16="http://schemas.microsoft.com/office/drawing/2014/main" val="1423009894"/>
                    </a:ext>
                  </a:extLst>
                </a:gridCol>
                <a:gridCol w="246888">
                  <a:extLst>
                    <a:ext uri="{9D8B030D-6E8A-4147-A177-3AD203B41FA5}">
                      <a16:colId xmlns:a16="http://schemas.microsoft.com/office/drawing/2014/main" val="3502766875"/>
                    </a:ext>
                  </a:extLst>
                </a:gridCol>
                <a:gridCol w="246888">
                  <a:extLst>
                    <a:ext uri="{9D8B030D-6E8A-4147-A177-3AD203B41FA5}">
                      <a16:colId xmlns:a16="http://schemas.microsoft.com/office/drawing/2014/main" val="728118349"/>
                    </a:ext>
                  </a:extLst>
                </a:gridCol>
                <a:gridCol w="246888">
                  <a:extLst>
                    <a:ext uri="{9D8B030D-6E8A-4147-A177-3AD203B41FA5}">
                      <a16:colId xmlns:a16="http://schemas.microsoft.com/office/drawing/2014/main" val="358017788"/>
                    </a:ext>
                  </a:extLst>
                </a:gridCol>
                <a:gridCol w="246888">
                  <a:extLst>
                    <a:ext uri="{9D8B030D-6E8A-4147-A177-3AD203B41FA5}">
                      <a16:colId xmlns:a16="http://schemas.microsoft.com/office/drawing/2014/main" val="2513973019"/>
                    </a:ext>
                  </a:extLst>
                </a:gridCol>
                <a:gridCol w="246888">
                  <a:extLst>
                    <a:ext uri="{9D8B030D-6E8A-4147-A177-3AD203B41FA5}">
                      <a16:colId xmlns:a16="http://schemas.microsoft.com/office/drawing/2014/main" val="3757047066"/>
                    </a:ext>
                  </a:extLst>
                </a:gridCol>
                <a:gridCol w="246888">
                  <a:extLst>
                    <a:ext uri="{9D8B030D-6E8A-4147-A177-3AD203B41FA5}">
                      <a16:colId xmlns:a16="http://schemas.microsoft.com/office/drawing/2014/main" val="2137890697"/>
                    </a:ext>
                  </a:extLst>
                </a:gridCol>
                <a:gridCol w="246888">
                  <a:extLst>
                    <a:ext uri="{9D8B030D-6E8A-4147-A177-3AD203B41FA5}">
                      <a16:colId xmlns:a16="http://schemas.microsoft.com/office/drawing/2014/main" val="4017304797"/>
                    </a:ext>
                  </a:extLst>
                </a:gridCol>
                <a:gridCol w="246888">
                  <a:extLst>
                    <a:ext uri="{9D8B030D-6E8A-4147-A177-3AD203B41FA5}">
                      <a16:colId xmlns:a16="http://schemas.microsoft.com/office/drawing/2014/main" val="3428447441"/>
                    </a:ext>
                  </a:extLst>
                </a:gridCol>
                <a:gridCol w="246888">
                  <a:extLst>
                    <a:ext uri="{9D8B030D-6E8A-4147-A177-3AD203B41FA5}">
                      <a16:colId xmlns:a16="http://schemas.microsoft.com/office/drawing/2014/main" val="3033708609"/>
                    </a:ext>
                  </a:extLst>
                </a:gridCol>
                <a:gridCol w="246888">
                  <a:extLst>
                    <a:ext uri="{9D8B030D-6E8A-4147-A177-3AD203B41FA5}">
                      <a16:colId xmlns:a16="http://schemas.microsoft.com/office/drawing/2014/main" val="1231655620"/>
                    </a:ext>
                  </a:extLst>
                </a:gridCol>
                <a:gridCol w="246888">
                  <a:extLst>
                    <a:ext uri="{9D8B030D-6E8A-4147-A177-3AD203B41FA5}">
                      <a16:colId xmlns:a16="http://schemas.microsoft.com/office/drawing/2014/main" val="1749812121"/>
                    </a:ext>
                  </a:extLst>
                </a:gridCol>
                <a:gridCol w="246888">
                  <a:extLst>
                    <a:ext uri="{9D8B030D-6E8A-4147-A177-3AD203B41FA5}">
                      <a16:colId xmlns:a16="http://schemas.microsoft.com/office/drawing/2014/main" val="2381217286"/>
                    </a:ext>
                  </a:extLst>
                </a:gridCol>
                <a:gridCol w="246888">
                  <a:extLst>
                    <a:ext uri="{9D8B030D-6E8A-4147-A177-3AD203B41FA5}">
                      <a16:colId xmlns:a16="http://schemas.microsoft.com/office/drawing/2014/main" val="707588255"/>
                    </a:ext>
                  </a:extLst>
                </a:gridCol>
                <a:gridCol w="246888">
                  <a:extLst>
                    <a:ext uri="{9D8B030D-6E8A-4147-A177-3AD203B41FA5}">
                      <a16:colId xmlns:a16="http://schemas.microsoft.com/office/drawing/2014/main" val="3582690961"/>
                    </a:ext>
                  </a:extLst>
                </a:gridCol>
                <a:gridCol w="246888">
                  <a:extLst>
                    <a:ext uri="{9D8B030D-6E8A-4147-A177-3AD203B41FA5}">
                      <a16:colId xmlns:a16="http://schemas.microsoft.com/office/drawing/2014/main" val="1050846816"/>
                    </a:ext>
                  </a:extLst>
                </a:gridCol>
                <a:gridCol w="246888">
                  <a:extLst>
                    <a:ext uri="{9D8B030D-6E8A-4147-A177-3AD203B41FA5}">
                      <a16:colId xmlns:a16="http://schemas.microsoft.com/office/drawing/2014/main" val="4064034469"/>
                    </a:ext>
                  </a:extLst>
                </a:gridCol>
                <a:gridCol w="246888">
                  <a:extLst>
                    <a:ext uri="{9D8B030D-6E8A-4147-A177-3AD203B41FA5}">
                      <a16:colId xmlns:a16="http://schemas.microsoft.com/office/drawing/2014/main" val="1181115894"/>
                    </a:ext>
                  </a:extLst>
                </a:gridCol>
                <a:gridCol w="246888">
                  <a:extLst>
                    <a:ext uri="{9D8B030D-6E8A-4147-A177-3AD203B41FA5}">
                      <a16:colId xmlns:a16="http://schemas.microsoft.com/office/drawing/2014/main" val="324550686"/>
                    </a:ext>
                  </a:extLst>
                </a:gridCol>
                <a:gridCol w="246888">
                  <a:extLst>
                    <a:ext uri="{9D8B030D-6E8A-4147-A177-3AD203B41FA5}">
                      <a16:colId xmlns:a16="http://schemas.microsoft.com/office/drawing/2014/main" val="1911169621"/>
                    </a:ext>
                  </a:extLst>
                </a:gridCol>
                <a:gridCol w="246888">
                  <a:extLst>
                    <a:ext uri="{9D8B030D-6E8A-4147-A177-3AD203B41FA5}">
                      <a16:colId xmlns:a16="http://schemas.microsoft.com/office/drawing/2014/main" val="2079322369"/>
                    </a:ext>
                  </a:extLst>
                </a:gridCol>
                <a:gridCol w="246888">
                  <a:extLst>
                    <a:ext uri="{9D8B030D-6E8A-4147-A177-3AD203B41FA5}">
                      <a16:colId xmlns:a16="http://schemas.microsoft.com/office/drawing/2014/main" val="364644469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61474977"/>
                  </a:ext>
                </a:extLst>
              </a:tr>
              <a:tr h="370840">
                <a:tc>
                  <a:txBody>
                    <a:bodyPr/>
                    <a:lstStyle/>
                    <a:p>
                      <a:r>
                        <a:rPr lang="en-US" sz="1000"/>
                        <a:t>Sothys Malaysia</a:t>
                      </a:r>
                    </a:p>
                  </a:txBody>
                  <a:tcPr/>
                </a:tc>
                <a:tc>
                  <a:txBody>
                    <a:bodyPr/>
                    <a:lstStyle/>
                    <a:p>
                      <a:r>
                        <a:rPr lang="en-US" sz="1000"/>
                        <a:t>27215</a:t>
                      </a:r>
                    </a:p>
                  </a:txBody>
                  <a:tcPr/>
                </a:tc>
                <a:tc>
                  <a:txBody>
                    <a:bodyPr/>
                    <a:lstStyle/>
                    <a:p>
                      <a:r>
                        <a:rPr lang="en-US" sz="1000"/>
                        <a:t>35</a:t>
                      </a:r>
                    </a:p>
                  </a:txBody>
                  <a:tcPr/>
                </a:tc>
                <a:tc>
                  <a:txBody>
                    <a:bodyPr/>
                    <a:lstStyle/>
                    <a:p>
                      <a:r>
                        <a:rPr lang="en-US" sz="1000"/>
                        <a:t>17</a:t>
                      </a:r>
                    </a:p>
                  </a:txBody>
                  <a:tcPr/>
                </a:tc>
                <a:tc>
                  <a:txBody>
                    <a:bodyPr/>
                    <a:lstStyle/>
                    <a:p>
                      <a:r>
                        <a:rPr lang="en-US" sz="1000"/>
                        <a:t>3</a:t>
                      </a:r>
                    </a:p>
                  </a:txBody>
                  <a:tcPr/>
                </a:tc>
                <a:tc>
                  <a:txBody>
                    <a:bodyPr/>
                    <a:lstStyle/>
                    <a:p>
                      <a:r>
                        <a:rPr lang="en-US" sz="1000"/>
                        <a:t>5</a:t>
                      </a:r>
                    </a:p>
                  </a:txBody>
                  <a:tcPr/>
                </a:tc>
                <a:tc>
                  <a:txBody>
                    <a:bodyPr/>
                    <a:lstStyle/>
                    <a:p>
                      <a:r>
                        <a:rPr lang="en-US" sz="1000"/>
                        <a:t>0</a:t>
                      </a:r>
                    </a:p>
                  </a:txBody>
                  <a:tcPr/>
                </a:tc>
                <a:tc>
                  <a:txBody>
                    <a:bodyPr/>
                    <a:lstStyle/>
                    <a:p>
                      <a:r>
                        <a:rPr lang="en-US" sz="1000"/>
                        <a:t>8</a:t>
                      </a:r>
                    </a:p>
                  </a:txBody>
                  <a:tcPr/>
                </a:tc>
                <a:tc>
                  <a:txBody>
                    <a:bodyPr/>
                    <a:lstStyle/>
                    <a:p>
                      <a:r>
                        <a:rPr lang="en-US" sz="1000"/>
                        <a:t>496</a:t>
                      </a:r>
                    </a:p>
                  </a:txBody>
                  <a:tcPr/>
                </a:tc>
                <a:tc>
                  <a:txBody>
                    <a:bodyPr/>
                    <a:lstStyle/>
                    <a:p>
                      <a:r>
                        <a:rPr lang="en-US" sz="1000"/>
                        <a:t>0</a:t>
                      </a:r>
                    </a:p>
                  </a:txBody>
                  <a:tcPr/>
                </a:tc>
                <a:tc>
                  <a:txBody>
                    <a:bodyPr/>
                    <a:lstStyle/>
                    <a:p>
                      <a:r>
                        <a:rPr lang="en-US" sz="1000"/>
                        <a:t>472</a:t>
                      </a:r>
                    </a:p>
                  </a:txBody>
                  <a:tcPr/>
                </a:tc>
                <a:tc>
                  <a:txBody>
                    <a:bodyPr/>
                    <a:lstStyle/>
                    <a:p>
                      <a:r>
                        <a:rPr lang="en-US" sz="1000"/>
                        <a:t>24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102</a:t>
                      </a:r>
                    </a:p>
                  </a:txBody>
                  <a:tcPr/>
                </a:tc>
                <a:tc>
                  <a:txBody>
                    <a:bodyPr/>
                    <a:lstStyle/>
                    <a:p>
                      <a:r>
                        <a:rPr lang="en-US" sz="1000"/>
                        <a:t>604</a:t>
                      </a:r>
                    </a:p>
                  </a:txBody>
                  <a:tcPr/>
                </a:tc>
                <a:tc>
                  <a:txBody>
                    <a:bodyPr/>
                    <a:lstStyle/>
                    <a:p>
                      <a:r>
                        <a:rPr lang="en-US" sz="1000"/>
                        <a:t>0</a:t>
                      </a:r>
                    </a:p>
                  </a:txBody>
                  <a:tcPr/>
                </a:tc>
                <a:tc>
                  <a:txBody>
                    <a:bodyPr/>
                    <a:lstStyle/>
                    <a:p>
                      <a:r>
                        <a:rPr lang="en-US" sz="1000"/>
                        <a:t>0</a:t>
                      </a:r>
                    </a:p>
                  </a:txBody>
                  <a:tcPr/>
                </a:tc>
                <a:tc>
                  <a:txBody>
                    <a:bodyPr/>
                    <a:lstStyle/>
                    <a:p>
                      <a:r>
                        <a:rPr lang="en-US" sz="1000"/>
                        <a:t>0.1306 %</a:t>
                      </a:r>
                    </a:p>
                  </a:txBody>
                  <a:tcPr/>
                </a:tc>
                <a:tc>
                  <a:txBody>
                    <a:bodyPr/>
                    <a:lstStyle/>
                    <a:p>
                      <a:r>
                        <a:rPr lang="en-US" sz="1000"/>
                        <a:t>0.0 %</a:t>
                      </a:r>
                    </a:p>
                  </a:txBody>
                  <a:tcPr/>
                </a:tc>
                <a:extLst>
                  <a:ext uri="{0D108BD9-81ED-4DB2-BD59-A6C34878D82A}">
                    <a16:rowId xmlns:a16="http://schemas.microsoft.com/office/drawing/2014/main" val="2145230266"/>
                  </a:ext>
                </a:extLst>
              </a:tr>
            </a:tbl>
          </a:graphicData>
        </a:graphic>
      </p:graphicFrame>
      <p:sp>
        <p:nvSpPr>
          <p:cNvPr id="4" name="Text Placeholder 3">
            <a:extLst>
              <a:ext uri="{FF2B5EF4-FFF2-40B4-BE49-F238E27FC236}">
                <a16:creationId xmlns:a16="http://schemas.microsoft.com/office/drawing/2014/main" id="{B56DC406-3B1E-45E7-93D6-F91E38A7E640}"/>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126063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C2E3E-B8DD-4053-AE32-41FA68638CB1}"/>
              </a:ext>
            </a:extLst>
          </p:cNvPr>
          <p:cNvSpPr>
            <a:spLocks noGrp="1"/>
          </p:cNvSpPr>
          <p:nvPr>
            <p:ph type="title"/>
          </p:nvPr>
        </p:nvSpPr>
        <p:spPr/>
        <p:txBody>
          <a:bodyPr/>
          <a:lstStyle/>
          <a:p>
            <a:r>
              <a:rPr lang="en-US"/>
              <a:t>Facebook Fans Change by Like/Unlike Source | Sothys Malaysia</a:t>
            </a:r>
          </a:p>
        </p:txBody>
      </p:sp>
      <p:graphicFrame>
        <p:nvGraphicFramePr>
          <p:cNvPr id="6" name="Chart Placeholder 5">
            <a:extLst>
              <a:ext uri="{FF2B5EF4-FFF2-40B4-BE49-F238E27FC236}">
                <a16:creationId xmlns:a16="http://schemas.microsoft.com/office/drawing/2014/main" id="{4073D740-52E0-4ADB-A363-D29D833BAAF0}"/>
              </a:ext>
            </a:extLst>
          </p:cNvPr>
          <p:cNvGraphicFramePr>
            <a:graphicFrameLocks noGrp="1"/>
          </p:cNvGraphicFramePr>
          <p:nvPr>
            <p:ph type="chart" sz="quarter" idx="13"/>
            <p:extLst>
              <p:ext uri="{D42A27DB-BD31-4B8C-83A1-F6EECF244321}">
                <p14:modId xmlns:p14="http://schemas.microsoft.com/office/powerpoint/2010/main" val="3409449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ADC0C4-1852-4A21-9A23-5A756B42EA8D}"/>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E7F900B4-38DF-462D-A900-2BD2F7A36E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6687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90222-0CAE-4D0B-9081-454EDAB41A26}"/>
              </a:ext>
            </a:extLst>
          </p:cNvPr>
          <p:cNvSpPr>
            <a:spLocks noGrp="1"/>
          </p:cNvSpPr>
          <p:nvPr>
            <p:ph type="title"/>
          </p:nvPr>
        </p:nvSpPr>
        <p:spPr/>
        <p:txBody>
          <a:bodyPr/>
          <a:lstStyle/>
          <a:p>
            <a:r>
              <a:rPr lang="en-US"/>
              <a:t>Facebook Interaction Rate | Sothys Malaysia</a:t>
            </a:r>
          </a:p>
        </p:txBody>
      </p:sp>
      <p:graphicFrame>
        <p:nvGraphicFramePr>
          <p:cNvPr id="6" name="Chart Placeholder 5">
            <a:extLst>
              <a:ext uri="{FF2B5EF4-FFF2-40B4-BE49-F238E27FC236}">
                <a16:creationId xmlns:a16="http://schemas.microsoft.com/office/drawing/2014/main" id="{204F3228-009C-4A30-81ED-394BD99655B8}"/>
              </a:ext>
            </a:extLst>
          </p:cNvPr>
          <p:cNvGraphicFramePr>
            <a:graphicFrameLocks noGrp="1"/>
          </p:cNvGraphicFramePr>
          <p:nvPr>
            <p:ph type="chart" sz="quarter" idx="13"/>
            <p:extLst>
              <p:ext uri="{D42A27DB-BD31-4B8C-83A1-F6EECF244321}">
                <p14:modId xmlns:p14="http://schemas.microsoft.com/office/powerpoint/2010/main" val="1041460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B10F05-3BC2-4767-9363-7D4E751B42C6}"/>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F41CA5E5-8F82-485D-92B8-4BB73BDA62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0861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E459B-6542-4AE0-AA02-C95D3361887D}"/>
              </a:ext>
            </a:extLst>
          </p:cNvPr>
          <p:cNvSpPr>
            <a:spLocks noGrp="1"/>
          </p:cNvSpPr>
          <p:nvPr>
            <p:ph type="title"/>
          </p:nvPr>
        </p:nvSpPr>
        <p:spPr/>
        <p:txBody>
          <a:bodyPr/>
          <a:lstStyle/>
          <a:p>
            <a:r>
              <a:rPr lang="en-US"/>
              <a:t>Facebook Fan Demographics Table | Sothys Malaysia - 1 of 2</a:t>
            </a:r>
          </a:p>
        </p:txBody>
      </p:sp>
      <p:graphicFrame>
        <p:nvGraphicFramePr>
          <p:cNvPr id="5" name="Table Placeholder 4">
            <a:extLst>
              <a:ext uri="{FF2B5EF4-FFF2-40B4-BE49-F238E27FC236}">
                <a16:creationId xmlns:a16="http://schemas.microsoft.com/office/drawing/2014/main" id="{DFC3DDC7-FB4E-4271-8926-C8F47E5CCE06}"/>
              </a:ext>
            </a:extLst>
          </p:cNvPr>
          <p:cNvGraphicFramePr>
            <a:graphicFrameLocks noGrp="1"/>
          </p:cNvGraphicFramePr>
          <p:nvPr>
            <p:ph type="tbl" sz="quarter" idx="13"/>
            <p:extLst>
              <p:ext uri="{D42A27DB-BD31-4B8C-83A1-F6EECF244321}">
                <p14:modId xmlns:p14="http://schemas.microsoft.com/office/powerpoint/2010/main" val="2550469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2461575"/>
                    </a:ext>
                  </a:extLst>
                </a:gridCol>
                <a:gridCol w="2057400">
                  <a:extLst>
                    <a:ext uri="{9D8B030D-6E8A-4147-A177-3AD203B41FA5}">
                      <a16:colId xmlns:a16="http://schemas.microsoft.com/office/drawing/2014/main" val="492928498"/>
                    </a:ext>
                  </a:extLst>
                </a:gridCol>
                <a:gridCol w="822960">
                  <a:extLst>
                    <a:ext uri="{9D8B030D-6E8A-4147-A177-3AD203B41FA5}">
                      <a16:colId xmlns:a16="http://schemas.microsoft.com/office/drawing/2014/main" val="2883175637"/>
                    </a:ext>
                  </a:extLst>
                </a:gridCol>
                <a:gridCol w="822960">
                  <a:extLst>
                    <a:ext uri="{9D8B030D-6E8A-4147-A177-3AD203B41FA5}">
                      <a16:colId xmlns:a16="http://schemas.microsoft.com/office/drawing/2014/main" val="1027523913"/>
                    </a:ext>
                  </a:extLst>
                </a:gridCol>
                <a:gridCol w="822960">
                  <a:extLst>
                    <a:ext uri="{9D8B030D-6E8A-4147-A177-3AD203B41FA5}">
                      <a16:colId xmlns:a16="http://schemas.microsoft.com/office/drawing/2014/main" val="2093575258"/>
                    </a:ext>
                  </a:extLst>
                </a:gridCol>
                <a:gridCol w="822960">
                  <a:extLst>
                    <a:ext uri="{9D8B030D-6E8A-4147-A177-3AD203B41FA5}">
                      <a16:colId xmlns:a16="http://schemas.microsoft.com/office/drawing/2014/main" val="2891166309"/>
                    </a:ext>
                  </a:extLst>
                </a:gridCol>
                <a:gridCol w="822960">
                  <a:extLst>
                    <a:ext uri="{9D8B030D-6E8A-4147-A177-3AD203B41FA5}">
                      <a16:colId xmlns:a16="http://schemas.microsoft.com/office/drawing/2014/main" val="65436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Age Range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PTAT</a:t>
                      </a:r>
                    </a:p>
                  </a:txBody>
                  <a:tcPr/>
                </a:tc>
                <a:extLst>
                  <a:ext uri="{0D108BD9-81ED-4DB2-BD59-A6C34878D82A}">
                    <a16:rowId xmlns:a16="http://schemas.microsoft.com/office/drawing/2014/main" val="3553854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0.10288443872864 %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37167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1.1243799375344 %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07434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0.022046665441852 %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81932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0.084512217527099 %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9211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0.3380488701084 %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56777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0.17637332353482 %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454764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0.0036744442403087 %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43269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0.17637332353482 %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645703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0.37846775675179 %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46620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3.8030497887195 %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66084954"/>
                  </a:ext>
                </a:extLst>
              </a:tr>
            </a:tbl>
          </a:graphicData>
        </a:graphic>
      </p:graphicFrame>
      <p:sp>
        <p:nvSpPr>
          <p:cNvPr id="4" name="Text Placeholder 3">
            <a:extLst>
              <a:ext uri="{FF2B5EF4-FFF2-40B4-BE49-F238E27FC236}">
                <a16:creationId xmlns:a16="http://schemas.microsoft.com/office/drawing/2014/main" id="{9466369B-BF15-4E41-9D0D-12FD8A100B07}"/>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163233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9B373-1C63-4DAF-B5DC-AECE950C19DE}"/>
              </a:ext>
            </a:extLst>
          </p:cNvPr>
          <p:cNvSpPr>
            <a:spLocks noGrp="1"/>
          </p:cNvSpPr>
          <p:nvPr>
            <p:ph type="title"/>
          </p:nvPr>
        </p:nvSpPr>
        <p:spPr/>
        <p:txBody>
          <a:bodyPr/>
          <a:lstStyle/>
          <a:p>
            <a:r>
              <a:rPr lang="en-US"/>
              <a:t>Facebook Fan Demographics Table | Sothys Malaysia - 2 of 2</a:t>
            </a:r>
          </a:p>
        </p:txBody>
      </p:sp>
      <p:graphicFrame>
        <p:nvGraphicFramePr>
          <p:cNvPr id="5" name="Table Placeholder 4">
            <a:extLst>
              <a:ext uri="{FF2B5EF4-FFF2-40B4-BE49-F238E27FC236}">
                <a16:creationId xmlns:a16="http://schemas.microsoft.com/office/drawing/2014/main" id="{9459D2C2-E09A-489C-9E3D-EE935341348A}"/>
              </a:ext>
            </a:extLst>
          </p:cNvPr>
          <p:cNvGraphicFramePr>
            <a:graphicFrameLocks noGrp="1"/>
          </p:cNvGraphicFramePr>
          <p:nvPr>
            <p:ph type="tbl" sz="quarter" idx="13"/>
            <p:extLst>
              <p:ext uri="{D42A27DB-BD31-4B8C-83A1-F6EECF244321}">
                <p14:modId xmlns:p14="http://schemas.microsoft.com/office/powerpoint/2010/main" val="3365916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6479368"/>
                    </a:ext>
                  </a:extLst>
                </a:gridCol>
                <a:gridCol w="2057400">
                  <a:extLst>
                    <a:ext uri="{9D8B030D-6E8A-4147-A177-3AD203B41FA5}">
                      <a16:colId xmlns:a16="http://schemas.microsoft.com/office/drawing/2014/main" val="2676521813"/>
                    </a:ext>
                  </a:extLst>
                </a:gridCol>
                <a:gridCol w="822960">
                  <a:extLst>
                    <a:ext uri="{9D8B030D-6E8A-4147-A177-3AD203B41FA5}">
                      <a16:colId xmlns:a16="http://schemas.microsoft.com/office/drawing/2014/main" val="3705244128"/>
                    </a:ext>
                  </a:extLst>
                </a:gridCol>
                <a:gridCol w="822960">
                  <a:extLst>
                    <a:ext uri="{9D8B030D-6E8A-4147-A177-3AD203B41FA5}">
                      <a16:colId xmlns:a16="http://schemas.microsoft.com/office/drawing/2014/main" val="2137088107"/>
                    </a:ext>
                  </a:extLst>
                </a:gridCol>
                <a:gridCol w="822960">
                  <a:extLst>
                    <a:ext uri="{9D8B030D-6E8A-4147-A177-3AD203B41FA5}">
                      <a16:colId xmlns:a16="http://schemas.microsoft.com/office/drawing/2014/main" val="1091082660"/>
                    </a:ext>
                  </a:extLst>
                </a:gridCol>
                <a:gridCol w="822960">
                  <a:extLst>
                    <a:ext uri="{9D8B030D-6E8A-4147-A177-3AD203B41FA5}">
                      <a16:colId xmlns:a16="http://schemas.microsoft.com/office/drawing/2014/main" val="1191526903"/>
                    </a:ext>
                  </a:extLst>
                </a:gridCol>
                <a:gridCol w="822960">
                  <a:extLst>
                    <a:ext uri="{9D8B030D-6E8A-4147-A177-3AD203B41FA5}">
                      <a16:colId xmlns:a16="http://schemas.microsoft.com/office/drawing/2014/main" val="330601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Age Range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PTAT</a:t>
                      </a:r>
                    </a:p>
                  </a:txBody>
                  <a:tcPr/>
                </a:tc>
                <a:extLst>
                  <a:ext uri="{0D108BD9-81ED-4DB2-BD59-A6C34878D82A}">
                    <a16:rowId xmlns:a16="http://schemas.microsoft.com/office/drawing/2014/main" val="2494983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5.8938085614551 %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5812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5.1331986037112 %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02143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1.4844754730847 %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6226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0.025721109682161 %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7332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0.83042439830976 %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44682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2.2891787617123 %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919923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8.6496417416866 %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206396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32.581297078817 %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extLst>
                  <a:ext uri="{0D108BD9-81ED-4DB2-BD59-A6C34878D82A}">
                    <a16:rowId xmlns:a16="http://schemas.microsoft.com/office/drawing/2014/main" val="3800541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36.865699063017 %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1958545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0.011023332720926 %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33218283"/>
                  </a:ext>
                </a:extLst>
              </a:tr>
            </a:tbl>
          </a:graphicData>
        </a:graphic>
      </p:graphicFrame>
      <p:sp>
        <p:nvSpPr>
          <p:cNvPr id="4" name="Text Placeholder 3">
            <a:extLst>
              <a:ext uri="{FF2B5EF4-FFF2-40B4-BE49-F238E27FC236}">
                <a16:creationId xmlns:a16="http://schemas.microsoft.com/office/drawing/2014/main" id="{88CB0D0C-CF21-4967-B78B-492323E1E1AB}"/>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243412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B77E9-BBFC-4D78-AFE7-3E2C70589E5C}"/>
              </a:ext>
            </a:extLst>
          </p:cNvPr>
          <p:cNvSpPr>
            <a:spLocks noGrp="1"/>
          </p:cNvSpPr>
          <p:nvPr>
            <p:ph type="title"/>
          </p:nvPr>
        </p:nvSpPr>
        <p:spPr/>
        <p:txBody>
          <a:bodyPr/>
          <a:lstStyle/>
          <a:p>
            <a:r>
              <a:rPr lang="en-US"/>
              <a:t>Facebook Fan Demographics | Sothys Malaysia</a:t>
            </a:r>
          </a:p>
        </p:txBody>
      </p:sp>
      <p:graphicFrame>
        <p:nvGraphicFramePr>
          <p:cNvPr id="6" name="Chart Placeholder 5">
            <a:extLst>
              <a:ext uri="{FF2B5EF4-FFF2-40B4-BE49-F238E27FC236}">
                <a16:creationId xmlns:a16="http://schemas.microsoft.com/office/drawing/2014/main" id="{148AE424-BCA0-48A9-89FA-7DECF0B91A7B}"/>
              </a:ext>
            </a:extLst>
          </p:cNvPr>
          <p:cNvGraphicFramePr>
            <a:graphicFrameLocks noGrp="1"/>
          </p:cNvGraphicFramePr>
          <p:nvPr>
            <p:ph type="chart" sz="quarter" idx="13"/>
            <p:extLst>
              <p:ext uri="{D42A27DB-BD31-4B8C-83A1-F6EECF244321}">
                <p14:modId xmlns:p14="http://schemas.microsoft.com/office/powerpoint/2010/main" val="3094891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A87909-F09F-44C8-A027-A7879EA5647D}"/>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841CE95A-51D0-49CC-A40C-13CD8CC69A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2023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67C48-0C85-485F-A383-D9261CF94B2F}"/>
              </a:ext>
            </a:extLst>
          </p:cNvPr>
          <p:cNvSpPr>
            <a:spLocks noGrp="1"/>
          </p:cNvSpPr>
          <p:nvPr>
            <p:ph type="title"/>
          </p:nvPr>
        </p:nvSpPr>
        <p:spPr/>
        <p:txBody>
          <a:bodyPr/>
          <a:lstStyle/>
          <a:p>
            <a:r>
              <a:rPr lang="en-US"/>
              <a:t>Facebook Fans By City Table | Sothys Malaysia - 1 of 3</a:t>
            </a:r>
          </a:p>
        </p:txBody>
      </p:sp>
      <p:graphicFrame>
        <p:nvGraphicFramePr>
          <p:cNvPr id="5" name="Table Placeholder 4">
            <a:extLst>
              <a:ext uri="{FF2B5EF4-FFF2-40B4-BE49-F238E27FC236}">
                <a16:creationId xmlns:a16="http://schemas.microsoft.com/office/drawing/2014/main" id="{609876A4-6144-4CAC-B5EB-AEA8FADF483F}"/>
              </a:ext>
            </a:extLst>
          </p:cNvPr>
          <p:cNvGraphicFramePr>
            <a:graphicFrameLocks noGrp="1"/>
          </p:cNvGraphicFramePr>
          <p:nvPr>
            <p:ph type="tbl" sz="quarter" idx="13"/>
            <p:extLst>
              <p:ext uri="{D42A27DB-BD31-4B8C-83A1-F6EECF244321}">
                <p14:modId xmlns:p14="http://schemas.microsoft.com/office/powerpoint/2010/main" val="2766512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07538024"/>
                    </a:ext>
                  </a:extLst>
                </a:gridCol>
                <a:gridCol w="1645920">
                  <a:extLst>
                    <a:ext uri="{9D8B030D-6E8A-4147-A177-3AD203B41FA5}">
                      <a16:colId xmlns:a16="http://schemas.microsoft.com/office/drawing/2014/main" val="3660641095"/>
                    </a:ext>
                  </a:extLst>
                </a:gridCol>
                <a:gridCol w="1645920">
                  <a:extLst>
                    <a:ext uri="{9D8B030D-6E8A-4147-A177-3AD203B41FA5}">
                      <a16:colId xmlns:a16="http://schemas.microsoft.com/office/drawing/2014/main" val="3496145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95251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30.5 %</a:t>
                      </a:r>
                    </a:p>
                  </a:txBody>
                  <a:tcPr/>
                </a:tc>
                <a:extLst>
                  <a:ext uri="{0D108BD9-81ED-4DB2-BD59-A6C34878D82A}">
                    <a16:rowId xmlns:a16="http://schemas.microsoft.com/office/drawing/2014/main" val="3511690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6.0 %</a:t>
                      </a:r>
                    </a:p>
                  </a:txBody>
                  <a:tcPr/>
                </a:tc>
                <a:extLst>
                  <a:ext uri="{0D108BD9-81ED-4DB2-BD59-A6C34878D82A}">
                    <a16:rowId xmlns:a16="http://schemas.microsoft.com/office/drawing/2014/main" val="1258181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1950528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extLst>
                  <a:ext uri="{0D108BD9-81ED-4DB2-BD59-A6C34878D82A}">
                    <a16:rowId xmlns:a16="http://schemas.microsoft.com/office/drawing/2014/main" val="3561344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419574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957250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998153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4145524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491002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876828647"/>
                  </a:ext>
                </a:extLst>
              </a:tr>
            </a:tbl>
          </a:graphicData>
        </a:graphic>
      </p:graphicFrame>
      <p:sp>
        <p:nvSpPr>
          <p:cNvPr id="4" name="Text Placeholder 3">
            <a:extLst>
              <a:ext uri="{FF2B5EF4-FFF2-40B4-BE49-F238E27FC236}">
                <a16:creationId xmlns:a16="http://schemas.microsoft.com/office/drawing/2014/main" id="{E5F3FD1A-0971-4765-AEA2-5A5BCF74648D}"/>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982395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B8F40-4443-4AD1-98C7-1FC87C3BFAE5}"/>
              </a:ext>
            </a:extLst>
          </p:cNvPr>
          <p:cNvSpPr>
            <a:spLocks noGrp="1"/>
          </p:cNvSpPr>
          <p:nvPr>
            <p:ph type="title"/>
          </p:nvPr>
        </p:nvSpPr>
        <p:spPr/>
        <p:txBody>
          <a:bodyPr/>
          <a:lstStyle/>
          <a:p>
            <a:r>
              <a:rPr lang="en-US"/>
              <a:t>Facebook Fans By City Table | Sothys Malaysia - 2 of 3</a:t>
            </a:r>
          </a:p>
        </p:txBody>
      </p:sp>
      <p:graphicFrame>
        <p:nvGraphicFramePr>
          <p:cNvPr id="5" name="Table Placeholder 4">
            <a:extLst>
              <a:ext uri="{FF2B5EF4-FFF2-40B4-BE49-F238E27FC236}">
                <a16:creationId xmlns:a16="http://schemas.microsoft.com/office/drawing/2014/main" id="{B86022E6-C42B-43A3-9FA8-20544158D3D4}"/>
              </a:ext>
            </a:extLst>
          </p:cNvPr>
          <p:cNvGraphicFramePr>
            <a:graphicFrameLocks noGrp="1"/>
          </p:cNvGraphicFramePr>
          <p:nvPr>
            <p:ph type="tbl" sz="quarter" idx="13"/>
            <p:extLst>
              <p:ext uri="{D42A27DB-BD31-4B8C-83A1-F6EECF244321}">
                <p14:modId xmlns:p14="http://schemas.microsoft.com/office/powerpoint/2010/main" val="826371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03576894"/>
                    </a:ext>
                  </a:extLst>
                </a:gridCol>
                <a:gridCol w="1645920">
                  <a:extLst>
                    <a:ext uri="{9D8B030D-6E8A-4147-A177-3AD203B41FA5}">
                      <a16:colId xmlns:a16="http://schemas.microsoft.com/office/drawing/2014/main" val="2133674905"/>
                    </a:ext>
                  </a:extLst>
                </a:gridCol>
                <a:gridCol w="1645920">
                  <a:extLst>
                    <a:ext uri="{9D8B030D-6E8A-4147-A177-3AD203B41FA5}">
                      <a16:colId xmlns:a16="http://schemas.microsoft.com/office/drawing/2014/main" val="1627491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743986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009463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864729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622278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9307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419238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855671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271789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15101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889236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125588680"/>
                  </a:ext>
                </a:extLst>
              </a:tr>
            </a:tbl>
          </a:graphicData>
        </a:graphic>
      </p:graphicFrame>
      <p:sp>
        <p:nvSpPr>
          <p:cNvPr id="4" name="Text Placeholder 3">
            <a:extLst>
              <a:ext uri="{FF2B5EF4-FFF2-40B4-BE49-F238E27FC236}">
                <a16:creationId xmlns:a16="http://schemas.microsoft.com/office/drawing/2014/main" id="{3215F6AB-E268-42B5-A85B-DA6AEA242E09}"/>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303231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3FF76-D847-4852-BFF3-A7A83EC4C916}"/>
              </a:ext>
            </a:extLst>
          </p:cNvPr>
          <p:cNvSpPr>
            <a:spLocks noGrp="1"/>
          </p:cNvSpPr>
          <p:nvPr>
            <p:ph type="title"/>
          </p:nvPr>
        </p:nvSpPr>
        <p:spPr/>
        <p:txBody>
          <a:bodyPr/>
          <a:lstStyle/>
          <a:p>
            <a:r>
              <a:rPr lang="en-US"/>
              <a:t>Facebook Fans By City Table | Sothys Malaysia - 3 of 3</a:t>
            </a:r>
          </a:p>
        </p:txBody>
      </p:sp>
      <p:graphicFrame>
        <p:nvGraphicFramePr>
          <p:cNvPr id="5" name="Table Placeholder 4">
            <a:extLst>
              <a:ext uri="{FF2B5EF4-FFF2-40B4-BE49-F238E27FC236}">
                <a16:creationId xmlns:a16="http://schemas.microsoft.com/office/drawing/2014/main" id="{0B9AEAE7-777F-44D7-9EE5-7180E41DB380}"/>
              </a:ext>
            </a:extLst>
          </p:cNvPr>
          <p:cNvGraphicFramePr>
            <a:graphicFrameLocks noGrp="1"/>
          </p:cNvGraphicFramePr>
          <p:nvPr>
            <p:ph type="tbl" sz="quarter" idx="13"/>
            <p:extLst>
              <p:ext uri="{D42A27DB-BD31-4B8C-83A1-F6EECF244321}">
                <p14:modId xmlns:p14="http://schemas.microsoft.com/office/powerpoint/2010/main" val="791519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25084592"/>
                    </a:ext>
                  </a:extLst>
                </a:gridCol>
                <a:gridCol w="1645920">
                  <a:extLst>
                    <a:ext uri="{9D8B030D-6E8A-4147-A177-3AD203B41FA5}">
                      <a16:colId xmlns:a16="http://schemas.microsoft.com/office/drawing/2014/main" val="3252433584"/>
                    </a:ext>
                  </a:extLst>
                </a:gridCol>
                <a:gridCol w="1645920">
                  <a:extLst>
                    <a:ext uri="{9D8B030D-6E8A-4147-A177-3AD203B41FA5}">
                      <a16:colId xmlns:a16="http://schemas.microsoft.com/office/drawing/2014/main" val="917890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37685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929576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345329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4034758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257588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564714959"/>
                  </a:ext>
                </a:extLst>
              </a:tr>
            </a:tbl>
          </a:graphicData>
        </a:graphic>
      </p:graphicFrame>
      <p:sp>
        <p:nvSpPr>
          <p:cNvPr id="4" name="Text Placeholder 3">
            <a:extLst>
              <a:ext uri="{FF2B5EF4-FFF2-40B4-BE49-F238E27FC236}">
                <a16:creationId xmlns:a16="http://schemas.microsoft.com/office/drawing/2014/main" id="{651827A7-A3EE-42B2-9942-C7B6D61E80E6}"/>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4281306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0AD92-8AD8-4918-9A78-719618B41745}"/>
              </a:ext>
            </a:extLst>
          </p:cNvPr>
          <p:cNvSpPr>
            <a:spLocks noGrp="1"/>
          </p:cNvSpPr>
          <p:nvPr>
            <p:ph type="title"/>
          </p:nvPr>
        </p:nvSpPr>
        <p:spPr/>
        <p:txBody>
          <a:bodyPr/>
          <a:lstStyle/>
          <a:p>
            <a:r>
              <a:rPr lang="en-US"/>
              <a:t>Facebook Interaction Rate By Post Type | Sothys Malaysia</a:t>
            </a:r>
          </a:p>
        </p:txBody>
      </p:sp>
      <p:graphicFrame>
        <p:nvGraphicFramePr>
          <p:cNvPr id="6" name="Chart Placeholder 5">
            <a:extLst>
              <a:ext uri="{FF2B5EF4-FFF2-40B4-BE49-F238E27FC236}">
                <a16:creationId xmlns:a16="http://schemas.microsoft.com/office/drawing/2014/main" id="{D80CC0D4-4DD7-411C-9263-74F3BDBC5BEE}"/>
              </a:ext>
            </a:extLst>
          </p:cNvPr>
          <p:cNvGraphicFramePr>
            <a:graphicFrameLocks noGrp="1"/>
          </p:cNvGraphicFramePr>
          <p:nvPr>
            <p:ph type="chart" sz="quarter" idx="13"/>
            <p:extLst>
              <p:ext uri="{D42A27DB-BD31-4B8C-83A1-F6EECF244321}">
                <p14:modId xmlns:p14="http://schemas.microsoft.com/office/powerpoint/2010/main" val="2435510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A1830A-49F0-4168-98CC-F0CCAF930B67}"/>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AD048F82-C1DF-4C58-93E5-AD5E6602CC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0662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90903-80CE-4496-BE38-C2A7D8DE9CFF}"/>
              </a:ext>
            </a:extLst>
          </p:cNvPr>
          <p:cNvSpPr>
            <a:spLocks noGrp="1"/>
          </p:cNvSpPr>
          <p:nvPr>
            <p:ph type="title"/>
          </p:nvPr>
        </p:nvSpPr>
        <p:spPr/>
        <p:txBody>
          <a:bodyPr/>
          <a:lstStyle/>
          <a:p>
            <a:r>
              <a:rPr lang="en-US"/>
              <a:t>Facebook Organic, Viral &amp; Paid Reach over Time | Sothys Malaysia</a:t>
            </a:r>
          </a:p>
        </p:txBody>
      </p:sp>
      <p:graphicFrame>
        <p:nvGraphicFramePr>
          <p:cNvPr id="6" name="Chart Placeholder 5">
            <a:extLst>
              <a:ext uri="{FF2B5EF4-FFF2-40B4-BE49-F238E27FC236}">
                <a16:creationId xmlns:a16="http://schemas.microsoft.com/office/drawing/2014/main" id="{3FCA3BE7-190C-4CC6-9DD4-5781DE4E8F8F}"/>
              </a:ext>
            </a:extLst>
          </p:cNvPr>
          <p:cNvGraphicFramePr>
            <a:graphicFrameLocks noGrp="1"/>
          </p:cNvGraphicFramePr>
          <p:nvPr>
            <p:ph type="chart" sz="quarter" idx="13"/>
            <p:extLst>
              <p:ext uri="{D42A27DB-BD31-4B8C-83A1-F6EECF244321}">
                <p14:modId xmlns:p14="http://schemas.microsoft.com/office/powerpoint/2010/main" val="60704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120CEB-2DB5-49AF-B782-7583CA656EEA}"/>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DAC29FAA-4A28-433A-B8FC-3497DF5709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9107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DB50A-3490-4E71-970E-E34FF6F6F21C}"/>
              </a:ext>
            </a:extLst>
          </p:cNvPr>
          <p:cNvSpPr>
            <a:spLocks noGrp="1"/>
          </p:cNvSpPr>
          <p:nvPr>
            <p:ph type="title"/>
          </p:nvPr>
        </p:nvSpPr>
        <p:spPr/>
        <p:txBody>
          <a:bodyPr/>
          <a:lstStyle/>
          <a:p>
            <a:r>
              <a:rPr lang="en-US"/>
              <a:t>Facebook Own Posts Table | Sothys Malaysia - 1 of 18</a:t>
            </a:r>
          </a:p>
        </p:txBody>
      </p:sp>
      <p:graphicFrame>
        <p:nvGraphicFramePr>
          <p:cNvPr id="5" name="Table Placeholder 4">
            <a:extLst>
              <a:ext uri="{FF2B5EF4-FFF2-40B4-BE49-F238E27FC236}">
                <a16:creationId xmlns:a16="http://schemas.microsoft.com/office/drawing/2014/main" id="{1828A300-97AF-4C9D-86CA-1F6782E7080B}"/>
              </a:ext>
            </a:extLst>
          </p:cNvPr>
          <p:cNvGraphicFramePr>
            <a:graphicFrameLocks noGrp="1"/>
          </p:cNvGraphicFramePr>
          <p:nvPr>
            <p:ph type="tbl" sz="quarter" idx="13"/>
            <p:extLst>
              <p:ext uri="{D42A27DB-BD31-4B8C-83A1-F6EECF244321}">
                <p14:modId xmlns:p14="http://schemas.microsoft.com/office/powerpoint/2010/main" val="956842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55843675"/>
                    </a:ext>
                  </a:extLst>
                </a:gridCol>
                <a:gridCol w="987552">
                  <a:extLst>
                    <a:ext uri="{9D8B030D-6E8A-4147-A177-3AD203B41FA5}">
                      <a16:colId xmlns:a16="http://schemas.microsoft.com/office/drawing/2014/main" val="4273939382"/>
                    </a:ext>
                  </a:extLst>
                </a:gridCol>
                <a:gridCol w="658368">
                  <a:extLst>
                    <a:ext uri="{9D8B030D-6E8A-4147-A177-3AD203B41FA5}">
                      <a16:colId xmlns:a16="http://schemas.microsoft.com/office/drawing/2014/main" val="3691582685"/>
                    </a:ext>
                  </a:extLst>
                </a:gridCol>
                <a:gridCol w="329184">
                  <a:extLst>
                    <a:ext uri="{9D8B030D-6E8A-4147-A177-3AD203B41FA5}">
                      <a16:colId xmlns:a16="http://schemas.microsoft.com/office/drawing/2014/main" val="1587559912"/>
                    </a:ext>
                  </a:extLst>
                </a:gridCol>
                <a:gridCol w="329184">
                  <a:extLst>
                    <a:ext uri="{9D8B030D-6E8A-4147-A177-3AD203B41FA5}">
                      <a16:colId xmlns:a16="http://schemas.microsoft.com/office/drawing/2014/main" val="699840006"/>
                    </a:ext>
                  </a:extLst>
                </a:gridCol>
                <a:gridCol w="329184">
                  <a:extLst>
                    <a:ext uri="{9D8B030D-6E8A-4147-A177-3AD203B41FA5}">
                      <a16:colId xmlns:a16="http://schemas.microsoft.com/office/drawing/2014/main" val="3320498797"/>
                    </a:ext>
                  </a:extLst>
                </a:gridCol>
                <a:gridCol w="329184">
                  <a:extLst>
                    <a:ext uri="{9D8B030D-6E8A-4147-A177-3AD203B41FA5}">
                      <a16:colId xmlns:a16="http://schemas.microsoft.com/office/drawing/2014/main" val="4020593222"/>
                    </a:ext>
                  </a:extLst>
                </a:gridCol>
                <a:gridCol w="329184">
                  <a:extLst>
                    <a:ext uri="{9D8B030D-6E8A-4147-A177-3AD203B41FA5}">
                      <a16:colId xmlns:a16="http://schemas.microsoft.com/office/drawing/2014/main" val="2755366491"/>
                    </a:ext>
                  </a:extLst>
                </a:gridCol>
                <a:gridCol w="329184">
                  <a:extLst>
                    <a:ext uri="{9D8B030D-6E8A-4147-A177-3AD203B41FA5}">
                      <a16:colId xmlns:a16="http://schemas.microsoft.com/office/drawing/2014/main" val="3875209301"/>
                    </a:ext>
                  </a:extLst>
                </a:gridCol>
                <a:gridCol w="329184">
                  <a:extLst>
                    <a:ext uri="{9D8B030D-6E8A-4147-A177-3AD203B41FA5}">
                      <a16:colId xmlns:a16="http://schemas.microsoft.com/office/drawing/2014/main" val="1613642859"/>
                    </a:ext>
                  </a:extLst>
                </a:gridCol>
                <a:gridCol w="329184">
                  <a:extLst>
                    <a:ext uri="{9D8B030D-6E8A-4147-A177-3AD203B41FA5}">
                      <a16:colId xmlns:a16="http://schemas.microsoft.com/office/drawing/2014/main" val="206818408"/>
                    </a:ext>
                  </a:extLst>
                </a:gridCol>
                <a:gridCol w="329184">
                  <a:extLst>
                    <a:ext uri="{9D8B030D-6E8A-4147-A177-3AD203B41FA5}">
                      <a16:colId xmlns:a16="http://schemas.microsoft.com/office/drawing/2014/main" val="3325050020"/>
                    </a:ext>
                  </a:extLst>
                </a:gridCol>
                <a:gridCol w="329184">
                  <a:extLst>
                    <a:ext uri="{9D8B030D-6E8A-4147-A177-3AD203B41FA5}">
                      <a16:colId xmlns:a16="http://schemas.microsoft.com/office/drawing/2014/main" val="3626562290"/>
                    </a:ext>
                  </a:extLst>
                </a:gridCol>
                <a:gridCol w="329184">
                  <a:extLst>
                    <a:ext uri="{9D8B030D-6E8A-4147-A177-3AD203B41FA5}">
                      <a16:colId xmlns:a16="http://schemas.microsoft.com/office/drawing/2014/main" val="4190374607"/>
                    </a:ext>
                  </a:extLst>
                </a:gridCol>
                <a:gridCol w="329184">
                  <a:extLst>
                    <a:ext uri="{9D8B030D-6E8A-4147-A177-3AD203B41FA5}">
                      <a16:colId xmlns:a16="http://schemas.microsoft.com/office/drawing/2014/main" val="2848114888"/>
                    </a:ext>
                  </a:extLst>
                </a:gridCol>
                <a:gridCol w="329184">
                  <a:extLst>
                    <a:ext uri="{9D8B030D-6E8A-4147-A177-3AD203B41FA5}">
                      <a16:colId xmlns:a16="http://schemas.microsoft.com/office/drawing/2014/main" val="3627402218"/>
                    </a:ext>
                  </a:extLst>
                </a:gridCol>
                <a:gridCol w="329184">
                  <a:extLst>
                    <a:ext uri="{9D8B030D-6E8A-4147-A177-3AD203B41FA5}">
                      <a16:colId xmlns:a16="http://schemas.microsoft.com/office/drawing/2014/main" val="2834506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71286059"/>
                  </a:ext>
                </a:extLst>
              </a:tr>
            </a:tbl>
          </a:graphicData>
        </a:graphic>
      </p:graphicFrame>
      <p:sp>
        <p:nvSpPr>
          <p:cNvPr id="4" name="Text Placeholder 3">
            <a:extLst>
              <a:ext uri="{FF2B5EF4-FFF2-40B4-BE49-F238E27FC236}">
                <a16:creationId xmlns:a16="http://schemas.microsoft.com/office/drawing/2014/main" id="{096E947D-A633-4546-B938-BF30DF8598E2}"/>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329787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4A906-8DFF-464B-8465-24F8FCE6133E}"/>
              </a:ext>
            </a:extLst>
          </p:cNvPr>
          <p:cNvSpPr>
            <a:spLocks noGrp="1"/>
          </p:cNvSpPr>
          <p:nvPr>
            <p:ph type="title"/>
          </p:nvPr>
        </p:nvSpPr>
        <p:spPr/>
        <p:txBody>
          <a:bodyPr/>
          <a:lstStyle/>
          <a:p>
            <a:r>
              <a:rPr lang="en-US"/>
              <a:t>Facebook Own Posts Table | Sothys Malaysia - 2 of 18</a:t>
            </a:r>
          </a:p>
        </p:txBody>
      </p:sp>
      <p:graphicFrame>
        <p:nvGraphicFramePr>
          <p:cNvPr id="5" name="Table Placeholder 4">
            <a:extLst>
              <a:ext uri="{FF2B5EF4-FFF2-40B4-BE49-F238E27FC236}">
                <a16:creationId xmlns:a16="http://schemas.microsoft.com/office/drawing/2014/main" id="{F6F08396-80D5-4D96-90D9-02EF7FC47789}"/>
              </a:ext>
            </a:extLst>
          </p:cNvPr>
          <p:cNvGraphicFramePr>
            <a:graphicFrameLocks noGrp="1"/>
          </p:cNvGraphicFramePr>
          <p:nvPr>
            <p:ph type="tbl" sz="quarter" idx="13"/>
            <p:extLst>
              <p:ext uri="{D42A27DB-BD31-4B8C-83A1-F6EECF244321}">
                <p14:modId xmlns:p14="http://schemas.microsoft.com/office/powerpoint/2010/main" val="2846168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00057968"/>
                    </a:ext>
                  </a:extLst>
                </a:gridCol>
                <a:gridCol w="987552">
                  <a:extLst>
                    <a:ext uri="{9D8B030D-6E8A-4147-A177-3AD203B41FA5}">
                      <a16:colId xmlns:a16="http://schemas.microsoft.com/office/drawing/2014/main" val="2662606854"/>
                    </a:ext>
                  </a:extLst>
                </a:gridCol>
                <a:gridCol w="658368">
                  <a:extLst>
                    <a:ext uri="{9D8B030D-6E8A-4147-A177-3AD203B41FA5}">
                      <a16:colId xmlns:a16="http://schemas.microsoft.com/office/drawing/2014/main" val="277630313"/>
                    </a:ext>
                  </a:extLst>
                </a:gridCol>
                <a:gridCol w="329184">
                  <a:extLst>
                    <a:ext uri="{9D8B030D-6E8A-4147-A177-3AD203B41FA5}">
                      <a16:colId xmlns:a16="http://schemas.microsoft.com/office/drawing/2014/main" val="30217265"/>
                    </a:ext>
                  </a:extLst>
                </a:gridCol>
                <a:gridCol w="329184">
                  <a:extLst>
                    <a:ext uri="{9D8B030D-6E8A-4147-A177-3AD203B41FA5}">
                      <a16:colId xmlns:a16="http://schemas.microsoft.com/office/drawing/2014/main" val="3202202156"/>
                    </a:ext>
                  </a:extLst>
                </a:gridCol>
                <a:gridCol w="329184">
                  <a:extLst>
                    <a:ext uri="{9D8B030D-6E8A-4147-A177-3AD203B41FA5}">
                      <a16:colId xmlns:a16="http://schemas.microsoft.com/office/drawing/2014/main" val="217307345"/>
                    </a:ext>
                  </a:extLst>
                </a:gridCol>
                <a:gridCol w="329184">
                  <a:extLst>
                    <a:ext uri="{9D8B030D-6E8A-4147-A177-3AD203B41FA5}">
                      <a16:colId xmlns:a16="http://schemas.microsoft.com/office/drawing/2014/main" val="2690473882"/>
                    </a:ext>
                  </a:extLst>
                </a:gridCol>
                <a:gridCol w="329184">
                  <a:extLst>
                    <a:ext uri="{9D8B030D-6E8A-4147-A177-3AD203B41FA5}">
                      <a16:colId xmlns:a16="http://schemas.microsoft.com/office/drawing/2014/main" val="698880785"/>
                    </a:ext>
                  </a:extLst>
                </a:gridCol>
                <a:gridCol w="329184">
                  <a:extLst>
                    <a:ext uri="{9D8B030D-6E8A-4147-A177-3AD203B41FA5}">
                      <a16:colId xmlns:a16="http://schemas.microsoft.com/office/drawing/2014/main" val="2927064376"/>
                    </a:ext>
                  </a:extLst>
                </a:gridCol>
                <a:gridCol w="329184">
                  <a:extLst>
                    <a:ext uri="{9D8B030D-6E8A-4147-A177-3AD203B41FA5}">
                      <a16:colId xmlns:a16="http://schemas.microsoft.com/office/drawing/2014/main" val="350528449"/>
                    </a:ext>
                  </a:extLst>
                </a:gridCol>
                <a:gridCol w="329184">
                  <a:extLst>
                    <a:ext uri="{9D8B030D-6E8A-4147-A177-3AD203B41FA5}">
                      <a16:colId xmlns:a16="http://schemas.microsoft.com/office/drawing/2014/main" val="1328107679"/>
                    </a:ext>
                  </a:extLst>
                </a:gridCol>
                <a:gridCol w="329184">
                  <a:extLst>
                    <a:ext uri="{9D8B030D-6E8A-4147-A177-3AD203B41FA5}">
                      <a16:colId xmlns:a16="http://schemas.microsoft.com/office/drawing/2014/main" val="4240464084"/>
                    </a:ext>
                  </a:extLst>
                </a:gridCol>
                <a:gridCol w="329184">
                  <a:extLst>
                    <a:ext uri="{9D8B030D-6E8A-4147-A177-3AD203B41FA5}">
                      <a16:colId xmlns:a16="http://schemas.microsoft.com/office/drawing/2014/main" val="3433221176"/>
                    </a:ext>
                  </a:extLst>
                </a:gridCol>
                <a:gridCol w="329184">
                  <a:extLst>
                    <a:ext uri="{9D8B030D-6E8A-4147-A177-3AD203B41FA5}">
                      <a16:colId xmlns:a16="http://schemas.microsoft.com/office/drawing/2014/main" val="2873919925"/>
                    </a:ext>
                  </a:extLst>
                </a:gridCol>
                <a:gridCol w="329184">
                  <a:extLst>
                    <a:ext uri="{9D8B030D-6E8A-4147-A177-3AD203B41FA5}">
                      <a16:colId xmlns:a16="http://schemas.microsoft.com/office/drawing/2014/main" val="1463607766"/>
                    </a:ext>
                  </a:extLst>
                </a:gridCol>
                <a:gridCol w="329184">
                  <a:extLst>
                    <a:ext uri="{9D8B030D-6E8A-4147-A177-3AD203B41FA5}">
                      <a16:colId xmlns:a16="http://schemas.microsoft.com/office/drawing/2014/main" val="2132710807"/>
                    </a:ext>
                  </a:extLst>
                </a:gridCol>
                <a:gridCol w="329184">
                  <a:extLst>
                    <a:ext uri="{9D8B030D-6E8A-4147-A177-3AD203B41FA5}">
                      <a16:colId xmlns:a16="http://schemas.microsoft.com/office/drawing/2014/main" val="3116535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15866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- 2020-03-31 16:38:40</a:t>
                      </a:r>
                      <a:r>
                        <a:rPr kumimoji="0" lang="en-US" sz="1000" b="0" i="0" u="none" strike="noStrike" kern="1200" cap="none" spc="0" normalizeH="0" baseline="0" noProof="0">
                          <a:ln>
                            <a:noFill/>
                          </a:ln>
                          <a:solidFill>
                            <a:prstClr val="black"/>
                          </a:solidFill>
                          <a:effectLst/>
                          <a:uLnTx/>
                          <a:uFillTx/>
                          <a:latin typeface="+mn-lt"/>
                          <a:ea typeface="+mn-ea"/>
                          <a:cs typeface="+mn-cs"/>
                        </a:rPr>
                        <a:t>
 SOTHYS Essential Skincare Cleansing
Maximize your skincare and improve results with the Sothys 3 Step Skin Prep!
Step 1: 
Daily Cleansing
Choose your Sothys cleanser and lotion adapted for your skin type and concerns to remove makeup, dirt and pollution for perfectly clean skin. 
Step 2:
Bi-Weekly Exfoliation
Select either the Sothys Face Scrub or the Sothys Gommage for your weekly exfoliation routine to remove dead cell build-up for a smoother and brighter looking skin. 
Step 3: 
Bi-Weekly Deep Cleansing
If you have blackheads, congestion or clogged pores, a weekly deep cleansing routine is a must! 
Select: 
- Morning Cleanser for sensitive/dry skin
- Desquacrem (our legendary product) for normal/combination skin or 
- Desquacrem Forte Microderm for stubborn, oily problematic skin. 
Also, the Desquacrem Forte Microderm can be used on the prematurely ageing, sun-damaged skin as well as oil congested skin.
For more information and advice, PM SOTHYS Malaysia FB/IG or contact your 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https://scontent-iad3-1.xx.fbcdn.net/v/t15.5256-10/s720x720/92141800_234445114408383_1287823115954421760_n.jpg?_nc_cat=101&amp;_nc_sid=ad6a45&amp;_nc_ohc=hNqlJu4nAhwAX-B39RK&amp;_nc_ht=scontent-iad3-1.xx&amp;oh=3ea05b4fb0a17a4dcb2b1068aa420309&amp;oe=5F0019FB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03:19:12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07142491"/>
                  </a:ext>
                </a:extLst>
              </a:tr>
            </a:tbl>
          </a:graphicData>
        </a:graphic>
      </p:graphicFrame>
      <p:sp>
        <p:nvSpPr>
          <p:cNvPr id="4" name="Text Placeholder 3">
            <a:extLst>
              <a:ext uri="{FF2B5EF4-FFF2-40B4-BE49-F238E27FC236}">
                <a16:creationId xmlns:a16="http://schemas.microsoft.com/office/drawing/2014/main" id="{7BCD9745-623B-484B-B3B4-70B81087D269}"/>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115063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DD243-B770-4F8C-BD3B-265A5E174E5B}"/>
              </a:ext>
            </a:extLst>
          </p:cNvPr>
          <p:cNvSpPr>
            <a:spLocks noGrp="1"/>
          </p:cNvSpPr>
          <p:nvPr>
            <p:ph type="title"/>
          </p:nvPr>
        </p:nvSpPr>
        <p:spPr/>
        <p:txBody>
          <a:bodyPr/>
          <a:lstStyle/>
          <a:p>
            <a:r>
              <a:rPr lang="en-US"/>
              <a:t>Facebook Own Posts Table | Sothys Malaysia - 3 of 18</a:t>
            </a:r>
          </a:p>
        </p:txBody>
      </p:sp>
      <p:graphicFrame>
        <p:nvGraphicFramePr>
          <p:cNvPr id="5" name="Table Placeholder 4">
            <a:extLst>
              <a:ext uri="{FF2B5EF4-FFF2-40B4-BE49-F238E27FC236}">
                <a16:creationId xmlns:a16="http://schemas.microsoft.com/office/drawing/2014/main" id="{E46805AF-1D04-4C81-88F9-3F8B9788E6E3}"/>
              </a:ext>
            </a:extLst>
          </p:cNvPr>
          <p:cNvGraphicFramePr>
            <a:graphicFrameLocks noGrp="1"/>
          </p:cNvGraphicFramePr>
          <p:nvPr>
            <p:ph type="tbl" sz="quarter" idx="13"/>
            <p:extLst>
              <p:ext uri="{D42A27DB-BD31-4B8C-83A1-F6EECF244321}">
                <p14:modId xmlns:p14="http://schemas.microsoft.com/office/powerpoint/2010/main" val="1434337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23147300"/>
                    </a:ext>
                  </a:extLst>
                </a:gridCol>
                <a:gridCol w="987552">
                  <a:extLst>
                    <a:ext uri="{9D8B030D-6E8A-4147-A177-3AD203B41FA5}">
                      <a16:colId xmlns:a16="http://schemas.microsoft.com/office/drawing/2014/main" val="1805262248"/>
                    </a:ext>
                  </a:extLst>
                </a:gridCol>
                <a:gridCol w="658368">
                  <a:extLst>
                    <a:ext uri="{9D8B030D-6E8A-4147-A177-3AD203B41FA5}">
                      <a16:colId xmlns:a16="http://schemas.microsoft.com/office/drawing/2014/main" val="3591168432"/>
                    </a:ext>
                  </a:extLst>
                </a:gridCol>
                <a:gridCol w="329184">
                  <a:extLst>
                    <a:ext uri="{9D8B030D-6E8A-4147-A177-3AD203B41FA5}">
                      <a16:colId xmlns:a16="http://schemas.microsoft.com/office/drawing/2014/main" val="687364243"/>
                    </a:ext>
                  </a:extLst>
                </a:gridCol>
                <a:gridCol w="329184">
                  <a:extLst>
                    <a:ext uri="{9D8B030D-6E8A-4147-A177-3AD203B41FA5}">
                      <a16:colId xmlns:a16="http://schemas.microsoft.com/office/drawing/2014/main" val="1295977782"/>
                    </a:ext>
                  </a:extLst>
                </a:gridCol>
                <a:gridCol w="329184">
                  <a:extLst>
                    <a:ext uri="{9D8B030D-6E8A-4147-A177-3AD203B41FA5}">
                      <a16:colId xmlns:a16="http://schemas.microsoft.com/office/drawing/2014/main" val="2500228182"/>
                    </a:ext>
                  </a:extLst>
                </a:gridCol>
                <a:gridCol w="329184">
                  <a:extLst>
                    <a:ext uri="{9D8B030D-6E8A-4147-A177-3AD203B41FA5}">
                      <a16:colId xmlns:a16="http://schemas.microsoft.com/office/drawing/2014/main" val="1499592932"/>
                    </a:ext>
                  </a:extLst>
                </a:gridCol>
                <a:gridCol w="329184">
                  <a:extLst>
                    <a:ext uri="{9D8B030D-6E8A-4147-A177-3AD203B41FA5}">
                      <a16:colId xmlns:a16="http://schemas.microsoft.com/office/drawing/2014/main" val="3128263684"/>
                    </a:ext>
                  </a:extLst>
                </a:gridCol>
                <a:gridCol w="329184">
                  <a:extLst>
                    <a:ext uri="{9D8B030D-6E8A-4147-A177-3AD203B41FA5}">
                      <a16:colId xmlns:a16="http://schemas.microsoft.com/office/drawing/2014/main" val="2985948801"/>
                    </a:ext>
                  </a:extLst>
                </a:gridCol>
                <a:gridCol w="329184">
                  <a:extLst>
                    <a:ext uri="{9D8B030D-6E8A-4147-A177-3AD203B41FA5}">
                      <a16:colId xmlns:a16="http://schemas.microsoft.com/office/drawing/2014/main" val="4054829474"/>
                    </a:ext>
                  </a:extLst>
                </a:gridCol>
                <a:gridCol w="329184">
                  <a:extLst>
                    <a:ext uri="{9D8B030D-6E8A-4147-A177-3AD203B41FA5}">
                      <a16:colId xmlns:a16="http://schemas.microsoft.com/office/drawing/2014/main" val="3065899691"/>
                    </a:ext>
                  </a:extLst>
                </a:gridCol>
                <a:gridCol w="329184">
                  <a:extLst>
                    <a:ext uri="{9D8B030D-6E8A-4147-A177-3AD203B41FA5}">
                      <a16:colId xmlns:a16="http://schemas.microsoft.com/office/drawing/2014/main" val="4200430633"/>
                    </a:ext>
                  </a:extLst>
                </a:gridCol>
                <a:gridCol w="329184">
                  <a:extLst>
                    <a:ext uri="{9D8B030D-6E8A-4147-A177-3AD203B41FA5}">
                      <a16:colId xmlns:a16="http://schemas.microsoft.com/office/drawing/2014/main" val="3460488822"/>
                    </a:ext>
                  </a:extLst>
                </a:gridCol>
                <a:gridCol w="329184">
                  <a:extLst>
                    <a:ext uri="{9D8B030D-6E8A-4147-A177-3AD203B41FA5}">
                      <a16:colId xmlns:a16="http://schemas.microsoft.com/office/drawing/2014/main" val="2087870098"/>
                    </a:ext>
                  </a:extLst>
                </a:gridCol>
                <a:gridCol w="329184">
                  <a:extLst>
                    <a:ext uri="{9D8B030D-6E8A-4147-A177-3AD203B41FA5}">
                      <a16:colId xmlns:a16="http://schemas.microsoft.com/office/drawing/2014/main" val="4091267712"/>
                    </a:ext>
                  </a:extLst>
                </a:gridCol>
                <a:gridCol w="329184">
                  <a:extLst>
                    <a:ext uri="{9D8B030D-6E8A-4147-A177-3AD203B41FA5}">
                      <a16:colId xmlns:a16="http://schemas.microsoft.com/office/drawing/2014/main" val="988279258"/>
                    </a:ext>
                  </a:extLst>
                </a:gridCol>
                <a:gridCol w="329184">
                  <a:extLst>
                    <a:ext uri="{9D8B030D-6E8A-4147-A177-3AD203B41FA5}">
                      <a16:colId xmlns:a16="http://schemas.microsoft.com/office/drawing/2014/main" val="3800638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99920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- 2020-03-31 10:00:00</a:t>
                      </a:r>
                      <a:r>
                        <a:rPr kumimoji="0" lang="en-US" sz="1000" b="0" i="0" u="none" strike="noStrike" kern="1200" cap="none" spc="0" normalizeH="0" baseline="0" noProof="0">
                          <a:ln>
                            <a:noFill/>
                          </a:ln>
                          <a:solidFill>
                            <a:prstClr val="black"/>
                          </a:solidFill>
                          <a:effectLst/>
                          <a:uLnTx/>
                          <a:uFillTx/>
                          <a:latin typeface="+mn-lt"/>
                          <a:ea typeface="+mn-ea"/>
                          <a:cs typeface="+mn-cs"/>
                        </a:rPr>
                        <a:t>
 Hopping on a video call with a client soon? Here are the must-haves skincare items for your skin this Movement Control Order period. Try them out now, and your client will see a brand new you!
Visit https://sothys.com.my/ to check them out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83911376_211042396650536_1702293966893875200_n.jpg?_nc_cat=109&amp;_nc_sid=ad6a45&amp;_nc_oc=AQmyGv8cl6o1ecOe9U4sjPQOxh0wngpeuZcMhigzHjUo57MPxe3W9q9FPKUJ0iT-zwo&amp;_nc_ht=scontent.xx&amp;_nc_tp=6&amp;oh=1d408ac523a216cea257d4f03849f019&amp;oe=5EA795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03/31/2020 21:19:48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98692386"/>
                  </a:ext>
                </a:extLst>
              </a:tr>
            </a:tbl>
          </a:graphicData>
        </a:graphic>
      </p:graphicFrame>
      <p:sp>
        <p:nvSpPr>
          <p:cNvPr id="4" name="Text Placeholder 3">
            <a:extLst>
              <a:ext uri="{FF2B5EF4-FFF2-40B4-BE49-F238E27FC236}">
                <a16:creationId xmlns:a16="http://schemas.microsoft.com/office/drawing/2014/main" id="{D1B26172-992A-4B98-A653-D2FE63B5861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057028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F341D-067B-4CA3-9952-A24A6F3D26B4}"/>
              </a:ext>
            </a:extLst>
          </p:cNvPr>
          <p:cNvSpPr>
            <a:spLocks noGrp="1"/>
          </p:cNvSpPr>
          <p:nvPr>
            <p:ph type="title"/>
          </p:nvPr>
        </p:nvSpPr>
        <p:spPr/>
        <p:txBody>
          <a:bodyPr/>
          <a:lstStyle/>
          <a:p>
            <a:r>
              <a:rPr lang="en-US"/>
              <a:t>Facebook Own Posts Table | Sothys Malaysia - 4 of 18</a:t>
            </a:r>
          </a:p>
        </p:txBody>
      </p:sp>
      <p:graphicFrame>
        <p:nvGraphicFramePr>
          <p:cNvPr id="5" name="Table Placeholder 4">
            <a:extLst>
              <a:ext uri="{FF2B5EF4-FFF2-40B4-BE49-F238E27FC236}">
                <a16:creationId xmlns:a16="http://schemas.microsoft.com/office/drawing/2014/main" id="{B5C147C3-E687-43B5-9792-8AD008165E9C}"/>
              </a:ext>
            </a:extLst>
          </p:cNvPr>
          <p:cNvGraphicFramePr>
            <a:graphicFrameLocks noGrp="1"/>
          </p:cNvGraphicFramePr>
          <p:nvPr>
            <p:ph type="tbl" sz="quarter" idx="13"/>
            <p:extLst>
              <p:ext uri="{D42A27DB-BD31-4B8C-83A1-F6EECF244321}">
                <p14:modId xmlns:p14="http://schemas.microsoft.com/office/powerpoint/2010/main" val="2151950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02082699"/>
                    </a:ext>
                  </a:extLst>
                </a:gridCol>
                <a:gridCol w="987552">
                  <a:extLst>
                    <a:ext uri="{9D8B030D-6E8A-4147-A177-3AD203B41FA5}">
                      <a16:colId xmlns:a16="http://schemas.microsoft.com/office/drawing/2014/main" val="2177743009"/>
                    </a:ext>
                  </a:extLst>
                </a:gridCol>
                <a:gridCol w="658368">
                  <a:extLst>
                    <a:ext uri="{9D8B030D-6E8A-4147-A177-3AD203B41FA5}">
                      <a16:colId xmlns:a16="http://schemas.microsoft.com/office/drawing/2014/main" val="3456352169"/>
                    </a:ext>
                  </a:extLst>
                </a:gridCol>
                <a:gridCol w="329184">
                  <a:extLst>
                    <a:ext uri="{9D8B030D-6E8A-4147-A177-3AD203B41FA5}">
                      <a16:colId xmlns:a16="http://schemas.microsoft.com/office/drawing/2014/main" val="3063895283"/>
                    </a:ext>
                  </a:extLst>
                </a:gridCol>
                <a:gridCol w="329184">
                  <a:extLst>
                    <a:ext uri="{9D8B030D-6E8A-4147-A177-3AD203B41FA5}">
                      <a16:colId xmlns:a16="http://schemas.microsoft.com/office/drawing/2014/main" val="2797603423"/>
                    </a:ext>
                  </a:extLst>
                </a:gridCol>
                <a:gridCol w="329184">
                  <a:extLst>
                    <a:ext uri="{9D8B030D-6E8A-4147-A177-3AD203B41FA5}">
                      <a16:colId xmlns:a16="http://schemas.microsoft.com/office/drawing/2014/main" val="514597808"/>
                    </a:ext>
                  </a:extLst>
                </a:gridCol>
                <a:gridCol w="329184">
                  <a:extLst>
                    <a:ext uri="{9D8B030D-6E8A-4147-A177-3AD203B41FA5}">
                      <a16:colId xmlns:a16="http://schemas.microsoft.com/office/drawing/2014/main" val="40956641"/>
                    </a:ext>
                  </a:extLst>
                </a:gridCol>
                <a:gridCol w="329184">
                  <a:extLst>
                    <a:ext uri="{9D8B030D-6E8A-4147-A177-3AD203B41FA5}">
                      <a16:colId xmlns:a16="http://schemas.microsoft.com/office/drawing/2014/main" val="3265330947"/>
                    </a:ext>
                  </a:extLst>
                </a:gridCol>
                <a:gridCol w="329184">
                  <a:extLst>
                    <a:ext uri="{9D8B030D-6E8A-4147-A177-3AD203B41FA5}">
                      <a16:colId xmlns:a16="http://schemas.microsoft.com/office/drawing/2014/main" val="3137404382"/>
                    </a:ext>
                  </a:extLst>
                </a:gridCol>
                <a:gridCol w="329184">
                  <a:extLst>
                    <a:ext uri="{9D8B030D-6E8A-4147-A177-3AD203B41FA5}">
                      <a16:colId xmlns:a16="http://schemas.microsoft.com/office/drawing/2014/main" val="2379434164"/>
                    </a:ext>
                  </a:extLst>
                </a:gridCol>
                <a:gridCol w="329184">
                  <a:extLst>
                    <a:ext uri="{9D8B030D-6E8A-4147-A177-3AD203B41FA5}">
                      <a16:colId xmlns:a16="http://schemas.microsoft.com/office/drawing/2014/main" val="148496505"/>
                    </a:ext>
                  </a:extLst>
                </a:gridCol>
                <a:gridCol w="329184">
                  <a:extLst>
                    <a:ext uri="{9D8B030D-6E8A-4147-A177-3AD203B41FA5}">
                      <a16:colId xmlns:a16="http://schemas.microsoft.com/office/drawing/2014/main" val="2008434994"/>
                    </a:ext>
                  </a:extLst>
                </a:gridCol>
                <a:gridCol w="329184">
                  <a:extLst>
                    <a:ext uri="{9D8B030D-6E8A-4147-A177-3AD203B41FA5}">
                      <a16:colId xmlns:a16="http://schemas.microsoft.com/office/drawing/2014/main" val="1152970958"/>
                    </a:ext>
                  </a:extLst>
                </a:gridCol>
                <a:gridCol w="329184">
                  <a:extLst>
                    <a:ext uri="{9D8B030D-6E8A-4147-A177-3AD203B41FA5}">
                      <a16:colId xmlns:a16="http://schemas.microsoft.com/office/drawing/2014/main" val="2223024500"/>
                    </a:ext>
                  </a:extLst>
                </a:gridCol>
                <a:gridCol w="329184">
                  <a:extLst>
                    <a:ext uri="{9D8B030D-6E8A-4147-A177-3AD203B41FA5}">
                      <a16:colId xmlns:a16="http://schemas.microsoft.com/office/drawing/2014/main" val="3084356817"/>
                    </a:ext>
                  </a:extLst>
                </a:gridCol>
                <a:gridCol w="329184">
                  <a:extLst>
                    <a:ext uri="{9D8B030D-6E8A-4147-A177-3AD203B41FA5}">
                      <a16:colId xmlns:a16="http://schemas.microsoft.com/office/drawing/2014/main" val="218143783"/>
                    </a:ext>
                  </a:extLst>
                </a:gridCol>
                <a:gridCol w="329184">
                  <a:extLst>
                    <a:ext uri="{9D8B030D-6E8A-4147-A177-3AD203B41FA5}">
                      <a16:colId xmlns:a16="http://schemas.microsoft.com/office/drawing/2014/main" val="435381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95225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- 2020-03-30 10:00:00</a:t>
                      </a:r>
                      <a:r>
                        <a:rPr kumimoji="0" lang="en-US" sz="1000" b="0" i="0" u="none" strike="noStrike" kern="1200" cap="none" spc="0" normalizeH="0" baseline="0" noProof="0">
                          <a:ln>
                            <a:noFill/>
                          </a:ln>
                          <a:solidFill>
                            <a:prstClr val="black"/>
                          </a:solidFill>
                          <a:effectLst/>
                          <a:uLnTx/>
                          <a:uFillTx/>
                          <a:latin typeface="+mn-lt"/>
                          <a:ea typeface="+mn-ea"/>
                          <a:cs typeface="+mn-cs"/>
                        </a:rPr>
                        <a:t>
 Learning about a new skincare tip on the Internet while working from home? 
Turn this skincare tip into a reality with [W.]™+ BRIGHTENING SERUM WITH PURE VIT.C that’s packed with antioxidants for your skin. This is the perfect time to give your skin a burst of radiance that also lightens the dark spots on your 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https://scontent-iad3-1.xx.fbcdn.net/v/t15.13418-10/p720x720/75264675_2853295541453152_2020852614656163840_n.jpg?_nc_cat=107&amp;_nc_sid=ad6a45&amp;_nc_ohc=tYh-IuiI8K4AX-hoU4v&amp;_nc_ht=scontent-iad3-1.xx&amp;_nc_tp=6&amp;oh=0ce74806565442adaeaad4664f6fed84&amp;oe=5ED163E9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05/02/2020 21:17:22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44667839"/>
                  </a:ext>
                </a:extLst>
              </a:tr>
            </a:tbl>
          </a:graphicData>
        </a:graphic>
      </p:graphicFrame>
      <p:sp>
        <p:nvSpPr>
          <p:cNvPr id="4" name="Text Placeholder 3">
            <a:extLst>
              <a:ext uri="{FF2B5EF4-FFF2-40B4-BE49-F238E27FC236}">
                <a16:creationId xmlns:a16="http://schemas.microsoft.com/office/drawing/2014/main" id="{512B383F-8EFF-481D-B764-B5E63FC329B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0064881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085DE-10DD-4E6C-BAE5-DEA3064930C4}"/>
              </a:ext>
            </a:extLst>
          </p:cNvPr>
          <p:cNvSpPr>
            <a:spLocks noGrp="1"/>
          </p:cNvSpPr>
          <p:nvPr>
            <p:ph type="title"/>
          </p:nvPr>
        </p:nvSpPr>
        <p:spPr/>
        <p:txBody>
          <a:bodyPr/>
          <a:lstStyle/>
          <a:p>
            <a:r>
              <a:rPr lang="en-US"/>
              <a:t>Facebook Own Posts Table | Sothys Malaysia - 5 of 18</a:t>
            </a:r>
          </a:p>
        </p:txBody>
      </p:sp>
      <p:graphicFrame>
        <p:nvGraphicFramePr>
          <p:cNvPr id="5" name="Table Placeholder 4">
            <a:extLst>
              <a:ext uri="{FF2B5EF4-FFF2-40B4-BE49-F238E27FC236}">
                <a16:creationId xmlns:a16="http://schemas.microsoft.com/office/drawing/2014/main" id="{BC6D44FC-49F5-4A6F-A916-D2A2B43A9D85}"/>
              </a:ext>
            </a:extLst>
          </p:cNvPr>
          <p:cNvGraphicFramePr>
            <a:graphicFrameLocks noGrp="1"/>
          </p:cNvGraphicFramePr>
          <p:nvPr>
            <p:ph type="tbl" sz="quarter" idx="13"/>
            <p:extLst>
              <p:ext uri="{D42A27DB-BD31-4B8C-83A1-F6EECF244321}">
                <p14:modId xmlns:p14="http://schemas.microsoft.com/office/powerpoint/2010/main" val="4257895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02006792"/>
                    </a:ext>
                  </a:extLst>
                </a:gridCol>
                <a:gridCol w="987552">
                  <a:extLst>
                    <a:ext uri="{9D8B030D-6E8A-4147-A177-3AD203B41FA5}">
                      <a16:colId xmlns:a16="http://schemas.microsoft.com/office/drawing/2014/main" val="3309560672"/>
                    </a:ext>
                  </a:extLst>
                </a:gridCol>
                <a:gridCol w="658368">
                  <a:extLst>
                    <a:ext uri="{9D8B030D-6E8A-4147-A177-3AD203B41FA5}">
                      <a16:colId xmlns:a16="http://schemas.microsoft.com/office/drawing/2014/main" val="1662542489"/>
                    </a:ext>
                  </a:extLst>
                </a:gridCol>
                <a:gridCol w="329184">
                  <a:extLst>
                    <a:ext uri="{9D8B030D-6E8A-4147-A177-3AD203B41FA5}">
                      <a16:colId xmlns:a16="http://schemas.microsoft.com/office/drawing/2014/main" val="441721527"/>
                    </a:ext>
                  </a:extLst>
                </a:gridCol>
                <a:gridCol w="329184">
                  <a:extLst>
                    <a:ext uri="{9D8B030D-6E8A-4147-A177-3AD203B41FA5}">
                      <a16:colId xmlns:a16="http://schemas.microsoft.com/office/drawing/2014/main" val="2454301765"/>
                    </a:ext>
                  </a:extLst>
                </a:gridCol>
                <a:gridCol w="329184">
                  <a:extLst>
                    <a:ext uri="{9D8B030D-6E8A-4147-A177-3AD203B41FA5}">
                      <a16:colId xmlns:a16="http://schemas.microsoft.com/office/drawing/2014/main" val="3607665663"/>
                    </a:ext>
                  </a:extLst>
                </a:gridCol>
                <a:gridCol w="329184">
                  <a:extLst>
                    <a:ext uri="{9D8B030D-6E8A-4147-A177-3AD203B41FA5}">
                      <a16:colId xmlns:a16="http://schemas.microsoft.com/office/drawing/2014/main" val="2568972622"/>
                    </a:ext>
                  </a:extLst>
                </a:gridCol>
                <a:gridCol w="329184">
                  <a:extLst>
                    <a:ext uri="{9D8B030D-6E8A-4147-A177-3AD203B41FA5}">
                      <a16:colId xmlns:a16="http://schemas.microsoft.com/office/drawing/2014/main" val="521380526"/>
                    </a:ext>
                  </a:extLst>
                </a:gridCol>
                <a:gridCol w="329184">
                  <a:extLst>
                    <a:ext uri="{9D8B030D-6E8A-4147-A177-3AD203B41FA5}">
                      <a16:colId xmlns:a16="http://schemas.microsoft.com/office/drawing/2014/main" val="43434163"/>
                    </a:ext>
                  </a:extLst>
                </a:gridCol>
                <a:gridCol w="329184">
                  <a:extLst>
                    <a:ext uri="{9D8B030D-6E8A-4147-A177-3AD203B41FA5}">
                      <a16:colId xmlns:a16="http://schemas.microsoft.com/office/drawing/2014/main" val="886192512"/>
                    </a:ext>
                  </a:extLst>
                </a:gridCol>
                <a:gridCol w="329184">
                  <a:extLst>
                    <a:ext uri="{9D8B030D-6E8A-4147-A177-3AD203B41FA5}">
                      <a16:colId xmlns:a16="http://schemas.microsoft.com/office/drawing/2014/main" val="1079783475"/>
                    </a:ext>
                  </a:extLst>
                </a:gridCol>
                <a:gridCol w="329184">
                  <a:extLst>
                    <a:ext uri="{9D8B030D-6E8A-4147-A177-3AD203B41FA5}">
                      <a16:colId xmlns:a16="http://schemas.microsoft.com/office/drawing/2014/main" val="2022608734"/>
                    </a:ext>
                  </a:extLst>
                </a:gridCol>
                <a:gridCol w="329184">
                  <a:extLst>
                    <a:ext uri="{9D8B030D-6E8A-4147-A177-3AD203B41FA5}">
                      <a16:colId xmlns:a16="http://schemas.microsoft.com/office/drawing/2014/main" val="496885445"/>
                    </a:ext>
                  </a:extLst>
                </a:gridCol>
                <a:gridCol w="329184">
                  <a:extLst>
                    <a:ext uri="{9D8B030D-6E8A-4147-A177-3AD203B41FA5}">
                      <a16:colId xmlns:a16="http://schemas.microsoft.com/office/drawing/2014/main" val="171497068"/>
                    </a:ext>
                  </a:extLst>
                </a:gridCol>
                <a:gridCol w="329184">
                  <a:extLst>
                    <a:ext uri="{9D8B030D-6E8A-4147-A177-3AD203B41FA5}">
                      <a16:colId xmlns:a16="http://schemas.microsoft.com/office/drawing/2014/main" val="2109850408"/>
                    </a:ext>
                  </a:extLst>
                </a:gridCol>
                <a:gridCol w="329184">
                  <a:extLst>
                    <a:ext uri="{9D8B030D-6E8A-4147-A177-3AD203B41FA5}">
                      <a16:colId xmlns:a16="http://schemas.microsoft.com/office/drawing/2014/main" val="2343810569"/>
                    </a:ext>
                  </a:extLst>
                </a:gridCol>
                <a:gridCol w="329184">
                  <a:extLst>
                    <a:ext uri="{9D8B030D-6E8A-4147-A177-3AD203B41FA5}">
                      <a16:colId xmlns:a16="http://schemas.microsoft.com/office/drawing/2014/main" val="2521631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61762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- 2020-03-29 11:41:10</a:t>
                      </a:r>
                      <a:r>
                        <a:rPr kumimoji="0" lang="en-US" sz="1000" b="0" i="0" u="none" strike="noStrike" kern="1200" cap="none" spc="0" normalizeH="0" baseline="0" noProof="0">
                          <a:ln>
                            <a:noFill/>
                          </a:ln>
                          <a:solidFill>
                            <a:prstClr val="black"/>
                          </a:solidFill>
                          <a:effectLst/>
                          <a:uLnTx/>
                          <a:uFillTx/>
                          <a:latin typeface="+mn-lt"/>
                          <a:ea typeface="+mn-ea"/>
                          <a:cs typeface="+mn-cs"/>
                        </a:rPr>
                        <a:t>
 Hopping on a video call with a client soon? Here are the must-haves skincare items for your skin this Movement Control Order period. Try them out now and your client will see a brand new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https://scontent.xx.fbcdn.net/v/t1.0-1/p200x200/88163886_10157921934319763_1353921588898037760_o.png?_nc_cat=109&amp;_nc_sid=dbb9e7&amp;_nc_ohc=piJen5G_auYAX9YXWgL&amp;_nc_ht=scontent.xx&amp;oh=c577d662d25ce469ced81bbd786e4d8c&amp;oe=5EAA1F66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03/31/2020 15:12:28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59723008"/>
                  </a:ext>
                </a:extLst>
              </a:tr>
            </a:tbl>
          </a:graphicData>
        </a:graphic>
      </p:graphicFrame>
      <p:sp>
        <p:nvSpPr>
          <p:cNvPr id="4" name="Text Placeholder 3">
            <a:extLst>
              <a:ext uri="{FF2B5EF4-FFF2-40B4-BE49-F238E27FC236}">
                <a16:creationId xmlns:a16="http://schemas.microsoft.com/office/drawing/2014/main" id="{6EC051DF-1D12-4C14-9521-EB1467F2ACD5}"/>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40599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1590F-CD0C-44D3-854C-B7987102E49D}"/>
              </a:ext>
            </a:extLst>
          </p:cNvPr>
          <p:cNvSpPr>
            <a:spLocks noGrp="1"/>
          </p:cNvSpPr>
          <p:nvPr>
            <p:ph type="title"/>
          </p:nvPr>
        </p:nvSpPr>
        <p:spPr/>
        <p:txBody>
          <a:bodyPr/>
          <a:lstStyle/>
          <a:p>
            <a:r>
              <a:rPr lang="en-US"/>
              <a:t>Facebook Own Posts Table | Sothys Malaysia - 6 of 18</a:t>
            </a:r>
          </a:p>
        </p:txBody>
      </p:sp>
      <p:graphicFrame>
        <p:nvGraphicFramePr>
          <p:cNvPr id="5" name="Table Placeholder 4">
            <a:extLst>
              <a:ext uri="{FF2B5EF4-FFF2-40B4-BE49-F238E27FC236}">
                <a16:creationId xmlns:a16="http://schemas.microsoft.com/office/drawing/2014/main" id="{9E1EF477-64DC-47B1-9B62-67A72B3EDB59}"/>
              </a:ext>
            </a:extLst>
          </p:cNvPr>
          <p:cNvGraphicFramePr>
            <a:graphicFrameLocks noGrp="1"/>
          </p:cNvGraphicFramePr>
          <p:nvPr>
            <p:ph type="tbl" sz="quarter" idx="13"/>
            <p:extLst>
              <p:ext uri="{D42A27DB-BD31-4B8C-83A1-F6EECF244321}">
                <p14:modId xmlns:p14="http://schemas.microsoft.com/office/powerpoint/2010/main" val="1698772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44748208"/>
                    </a:ext>
                  </a:extLst>
                </a:gridCol>
                <a:gridCol w="987552">
                  <a:extLst>
                    <a:ext uri="{9D8B030D-6E8A-4147-A177-3AD203B41FA5}">
                      <a16:colId xmlns:a16="http://schemas.microsoft.com/office/drawing/2014/main" val="833164244"/>
                    </a:ext>
                  </a:extLst>
                </a:gridCol>
                <a:gridCol w="658368">
                  <a:extLst>
                    <a:ext uri="{9D8B030D-6E8A-4147-A177-3AD203B41FA5}">
                      <a16:colId xmlns:a16="http://schemas.microsoft.com/office/drawing/2014/main" val="425916580"/>
                    </a:ext>
                  </a:extLst>
                </a:gridCol>
                <a:gridCol w="329184">
                  <a:extLst>
                    <a:ext uri="{9D8B030D-6E8A-4147-A177-3AD203B41FA5}">
                      <a16:colId xmlns:a16="http://schemas.microsoft.com/office/drawing/2014/main" val="1305625461"/>
                    </a:ext>
                  </a:extLst>
                </a:gridCol>
                <a:gridCol w="329184">
                  <a:extLst>
                    <a:ext uri="{9D8B030D-6E8A-4147-A177-3AD203B41FA5}">
                      <a16:colId xmlns:a16="http://schemas.microsoft.com/office/drawing/2014/main" val="1485044922"/>
                    </a:ext>
                  </a:extLst>
                </a:gridCol>
                <a:gridCol w="329184">
                  <a:extLst>
                    <a:ext uri="{9D8B030D-6E8A-4147-A177-3AD203B41FA5}">
                      <a16:colId xmlns:a16="http://schemas.microsoft.com/office/drawing/2014/main" val="2342693998"/>
                    </a:ext>
                  </a:extLst>
                </a:gridCol>
                <a:gridCol w="329184">
                  <a:extLst>
                    <a:ext uri="{9D8B030D-6E8A-4147-A177-3AD203B41FA5}">
                      <a16:colId xmlns:a16="http://schemas.microsoft.com/office/drawing/2014/main" val="4179872372"/>
                    </a:ext>
                  </a:extLst>
                </a:gridCol>
                <a:gridCol w="329184">
                  <a:extLst>
                    <a:ext uri="{9D8B030D-6E8A-4147-A177-3AD203B41FA5}">
                      <a16:colId xmlns:a16="http://schemas.microsoft.com/office/drawing/2014/main" val="1680776899"/>
                    </a:ext>
                  </a:extLst>
                </a:gridCol>
                <a:gridCol w="329184">
                  <a:extLst>
                    <a:ext uri="{9D8B030D-6E8A-4147-A177-3AD203B41FA5}">
                      <a16:colId xmlns:a16="http://schemas.microsoft.com/office/drawing/2014/main" val="3934061506"/>
                    </a:ext>
                  </a:extLst>
                </a:gridCol>
                <a:gridCol w="329184">
                  <a:extLst>
                    <a:ext uri="{9D8B030D-6E8A-4147-A177-3AD203B41FA5}">
                      <a16:colId xmlns:a16="http://schemas.microsoft.com/office/drawing/2014/main" val="3839192167"/>
                    </a:ext>
                  </a:extLst>
                </a:gridCol>
                <a:gridCol w="329184">
                  <a:extLst>
                    <a:ext uri="{9D8B030D-6E8A-4147-A177-3AD203B41FA5}">
                      <a16:colId xmlns:a16="http://schemas.microsoft.com/office/drawing/2014/main" val="45011808"/>
                    </a:ext>
                  </a:extLst>
                </a:gridCol>
                <a:gridCol w="329184">
                  <a:extLst>
                    <a:ext uri="{9D8B030D-6E8A-4147-A177-3AD203B41FA5}">
                      <a16:colId xmlns:a16="http://schemas.microsoft.com/office/drawing/2014/main" val="1314996095"/>
                    </a:ext>
                  </a:extLst>
                </a:gridCol>
                <a:gridCol w="329184">
                  <a:extLst>
                    <a:ext uri="{9D8B030D-6E8A-4147-A177-3AD203B41FA5}">
                      <a16:colId xmlns:a16="http://schemas.microsoft.com/office/drawing/2014/main" val="2557923189"/>
                    </a:ext>
                  </a:extLst>
                </a:gridCol>
                <a:gridCol w="329184">
                  <a:extLst>
                    <a:ext uri="{9D8B030D-6E8A-4147-A177-3AD203B41FA5}">
                      <a16:colId xmlns:a16="http://schemas.microsoft.com/office/drawing/2014/main" val="3370174671"/>
                    </a:ext>
                  </a:extLst>
                </a:gridCol>
                <a:gridCol w="329184">
                  <a:extLst>
                    <a:ext uri="{9D8B030D-6E8A-4147-A177-3AD203B41FA5}">
                      <a16:colId xmlns:a16="http://schemas.microsoft.com/office/drawing/2014/main" val="1332690785"/>
                    </a:ext>
                  </a:extLst>
                </a:gridCol>
                <a:gridCol w="329184">
                  <a:extLst>
                    <a:ext uri="{9D8B030D-6E8A-4147-A177-3AD203B41FA5}">
                      <a16:colId xmlns:a16="http://schemas.microsoft.com/office/drawing/2014/main" val="2841855162"/>
                    </a:ext>
                  </a:extLst>
                </a:gridCol>
                <a:gridCol w="329184">
                  <a:extLst>
                    <a:ext uri="{9D8B030D-6E8A-4147-A177-3AD203B41FA5}">
                      <a16:colId xmlns:a16="http://schemas.microsoft.com/office/drawing/2014/main" val="1498612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16752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- 2020-03-28 12:41:03</a:t>
                      </a:r>
                      <a:r>
                        <a:rPr kumimoji="0" lang="en-US" sz="1000" b="0" i="0" u="none" strike="noStrike" kern="1200" cap="none" spc="0" normalizeH="0" baseline="0" noProof="0">
                          <a:ln>
                            <a:noFill/>
                          </a:ln>
                          <a:solidFill>
                            <a:prstClr val="black"/>
                          </a:solidFill>
                          <a:effectLst/>
                          <a:uLnTx/>
                          <a:uFillTx/>
                          <a:latin typeface="+mn-lt"/>
                          <a:ea typeface="+mn-ea"/>
                          <a:cs typeface="+mn-cs"/>
                        </a:rPr>
                        <a:t>
 Pulling an all-nighter before an important video conference call at 8am the next day? Being sleep deprived may cause your skin to become dull and dehydrated. 
That’s why our nO2ctuelle™ Detox Resurfacing Overnight Cream will rejuvenate your skin at night and visibly reduce signs of agings. When you wake up in the morning, you’ll feel much more refreshed than ever before. Try nO2ctuelle™ Detox Resurfacing Overnight Cream, an essential sleep booster for your skin now! 
Visit https://sothys.com.my/no2ctuelle-detox-resurfacing-overnight-cream-50ml.html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https://scontent-iad3-1.xx.fbcdn.net/v/t15.13418-10/p720x720/73516018_644696742991808_570785077575811072_n.jpg?_nc_cat=110&amp;_nc_sid=ad6a45&amp;_nc_ohc=P_yvR0YCSiAAX_I-SNt&amp;_nc_ht=scontent-iad3-1.xx&amp;_nc_tp=6&amp;oh=40555932600c9047513d63bddaca1c5d&amp;oe=5EDA431F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05/07/2020 21:13:30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63759030"/>
                  </a:ext>
                </a:extLst>
              </a:tr>
            </a:tbl>
          </a:graphicData>
        </a:graphic>
      </p:graphicFrame>
      <p:sp>
        <p:nvSpPr>
          <p:cNvPr id="4" name="Text Placeholder 3">
            <a:extLst>
              <a:ext uri="{FF2B5EF4-FFF2-40B4-BE49-F238E27FC236}">
                <a16:creationId xmlns:a16="http://schemas.microsoft.com/office/drawing/2014/main" id="{A4EAA1DC-7E56-4CF7-A9B2-173942687CD1}"/>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862229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149BF-499D-4A36-8947-9A4D0B80456E}"/>
              </a:ext>
            </a:extLst>
          </p:cNvPr>
          <p:cNvSpPr>
            <a:spLocks noGrp="1"/>
          </p:cNvSpPr>
          <p:nvPr>
            <p:ph type="title"/>
          </p:nvPr>
        </p:nvSpPr>
        <p:spPr/>
        <p:txBody>
          <a:bodyPr/>
          <a:lstStyle/>
          <a:p>
            <a:r>
              <a:rPr lang="en-US"/>
              <a:t>Facebook Own Posts Table | Sothys Malaysia - 7 of 18</a:t>
            </a:r>
          </a:p>
        </p:txBody>
      </p:sp>
      <p:graphicFrame>
        <p:nvGraphicFramePr>
          <p:cNvPr id="5" name="Table Placeholder 4">
            <a:extLst>
              <a:ext uri="{FF2B5EF4-FFF2-40B4-BE49-F238E27FC236}">
                <a16:creationId xmlns:a16="http://schemas.microsoft.com/office/drawing/2014/main" id="{E8C0E6D8-A8D4-4A55-879D-85E101DF6AF5}"/>
              </a:ext>
            </a:extLst>
          </p:cNvPr>
          <p:cNvGraphicFramePr>
            <a:graphicFrameLocks noGrp="1"/>
          </p:cNvGraphicFramePr>
          <p:nvPr>
            <p:ph type="tbl" sz="quarter" idx="13"/>
            <p:extLst>
              <p:ext uri="{D42A27DB-BD31-4B8C-83A1-F6EECF244321}">
                <p14:modId xmlns:p14="http://schemas.microsoft.com/office/powerpoint/2010/main" val="2383660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44227628"/>
                    </a:ext>
                  </a:extLst>
                </a:gridCol>
                <a:gridCol w="987552">
                  <a:extLst>
                    <a:ext uri="{9D8B030D-6E8A-4147-A177-3AD203B41FA5}">
                      <a16:colId xmlns:a16="http://schemas.microsoft.com/office/drawing/2014/main" val="1154118448"/>
                    </a:ext>
                  </a:extLst>
                </a:gridCol>
                <a:gridCol w="658368">
                  <a:extLst>
                    <a:ext uri="{9D8B030D-6E8A-4147-A177-3AD203B41FA5}">
                      <a16:colId xmlns:a16="http://schemas.microsoft.com/office/drawing/2014/main" val="1418673897"/>
                    </a:ext>
                  </a:extLst>
                </a:gridCol>
                <a:gridCol w="329184">
                  <a:extLst>
                    <a:ext uri="{9D8B030D-6E8A-4147-A177-3AD203B41FA5}">
                      <a16:colId xmlns:a16="http://schemas.microsoft.com/office/drawing/2014/main" val="1768553481"/>
                    </a:ext>
                  </a:extLst>
                </a:gridCol>
                <a:gridCol w="329184">
                  <a:extLst>
                    <a:ext uri="{9D8B030D-6E8A-4147-A177-3AD203B41FA5}">
                      <a16:colId xmlns:a16="http://schemas.microsoft.com/office/drawing/2014/main" val="41438852"/>
                    </a:ext>
                  </a:extLst>
                </a:gridCol>
                <a:gridCol w="329184">
                  <a:extLst>
                    <a:ext uri="{9D8B030D-6E8A-4147-A177-3AD203B41FA5}">
                      <a16:colId xmlns:a16="http://schemas.microsoft.com/office/drawing/2014/main" val="2073773742"/>
                    </a:ext>
                  </a:extLst>
                </a:gridCol>
                <a:gridCol w="329184">
                  <a:extLst>
                    <a:ext uri="{9D8B030D-6E8A-4147-A177-3AD203B41FA5}">
                      <a16:colId xmlns:a16="http://schemas.microsoft.com/office/drawing/2014/main" val="2785909650"/>
                    </a:ext>
                  </a:extLst>
                </a:gridCol>
                <a:gridCol w="329184">
                  <a:extLst>
                    <a:ext uri="{9D8B030D-6E8A-4147-A177-3AD203B41FA5}">
                      <a16:colId xmlns:a16="http://schemas.microsoft.com/office/drawing/2014/main" val="879259331"/>
                    </a:ext>
                  </a:extLst>
                </a:gridCol>
                <a:gridCol w="329184">
                  <a:extLst>
                    <a:ext uri="{9D8B030D-6E8A-4147-A177-3AD203B41FA5}">
                      <a16:colId xmlns:a16="http://schemas.microsoft.com/office/drawing/2014/main" val="1958255448"/>
                    </a:ext>
                  </a:extLst>
                </a:gridCol>
                <a:gridCol w="329184">
                  <a:extLst>
                    <a:ext uri="{9D8B030D-6E8A-4147-A177-3AD203B41FA5}">
                      <a16:colId xmlns:a16="http://schemas.microsoft.com/office/drawing/2014/main" val="2797180911"/>
                    </a:ext>
                  </a:extLst>
                </a:gridCol>
                <a:gridCol w="329184">
                  <a:extLst>
                    <a:ext uri="{9D8B030D-6E8A-4147-A177-3AD203B41FA5}">
                      <a16:colId xmlns:a16="http://schemas.microsoft.com/office/drawing/2014/main" val="1860700939"/>
                    </a:ext>
                  </a:extLst>
                </a:gridCol>
                <a:gridCol w="329184">
                  <a:extLst>
                    <a:ext uri="{9D8B030D-6E8A-4147-A177-3AD203B41FA5}">
                      <a16:colId xmlns:a16="http://schemas.microsoft.com/office/drawing/2014/main" val="4241155468"/>
                    </a:ext>
                  </a:extLst>
                </a:gridCol>
                <a:gridCol w="329184">
                  <a:extLst>
                    <a:ext uri="{9D8B030D-6E8A-4147-A177-3AD203B41FA5}">
                      <a16:colId xmlns:a16="http://schemas.microsoft.com/office/drawing/2014/main" val="281804611"/>
                    </a:ext>
                  </a:extLst>
                </a:gridCol>
                <a:gridCol w="329184">
                  <a:extLst>
                    <a:ext uri="{9D8B030D-6E8A-4147-A177-3AD203B41FA5}">
                      <a16:colId xmlns:a16="http://schemas.microsoft.com/office/drawing/2014/main" val="568767793"/>
                    </a:ext>
                  </a:extLst>
                </a:gridCol>
                <a:gridCol w="329184">
                  <a:extLst>
                    <a:ext uri="{9D8B030D-6E8A-4147-A177-3AD203B41FA5}">
                      <a16:colId xmlns:a16="http://schemas.microsoft.com/office/drawing/2014/main" val="1102843734"/>
                    </a:ext>
                  </a:extLst>
                </a:gridCol>
                <a:gridCol w="329184">
                  <a:extLst>
                    <a:ext uri="{9D8B030D-6E8A-4147-A177-3AD203B41FA5}">
                      <a16:colId xmlns:a16="http://schemas.microsoft.com/office/drawing/2014/main" val="2925194942"/>
                    </a:ext>
                  </a:extLst>
                </a:gridCol>
                <a:gridCol w="329184">
                  <a:extLst>
                    <a:ext uri="{9D8B030D-6E8A-4147-A177-3AD203B41FA5}">
                      <a16:colId xmlns:a16="http://schemas.microsoft.com/office/drawing/2014/main" val="3088701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16389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- 2020-03-28 12:38:19</a:t>
                      </a:r>
                      <a:r>
                        <a:rPr kumimoji="0" lang="en-US" sz="1000" b="0" i="0" u="none" strike="noStrike" kern="1200" cap="none" spc="0" normalizeH="0" baseline="0" noProof="0">
                          <a:ln>
                            <a:noFill/>
                          </a:ln>
                          <a:solidFill>
                            <a:prstClr val="black"/>
                          </a:solidFill>
                          <a:effectLst/>
                          <a:uLnTx/>
                          <a:uFillTx/>
                          <a:latin typeface="+mn-lt"/>
                          <a:ea typeface="+mn-ea"/>
                          <a:cs typeface="+mn-cs"/>
                        </a:rPr>
                        <a:t>
 Keep your skin in tip-top shape by adopting good skincare habits. One of the good habits would be to use the Youth Serum range that’ll make your skin youthful again. The Youth Serum range will help to turn back the aging clock so you’ll feel as young as a 20 year old lady! Once your daily routine is back to normal in a week time, your skin will look much more youthful than others. 
Visit https://sothys.com.my/catalogsearch/result/?q=youth+serum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https://scontent-iad3-1.xx.fbcdn.net/v/t15.13418-10/p720x720/83115170_2940801522654817_492405162829152256_n.jpg?_nc_cat=108&amp;_nc_sid=ad6a45&amp;_nc_ohc=uaoso1JW6vcAX8Xinka&amp;_nc_ht=scontent-iad3-1.xx&amp;_nc_tp=6&amp;oh=85e790863f736a8575fb95438e96267b&amp;oe=5EAAB5AF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04/02/2020 09:17:22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39247062"/>
                  </a:ext>
                </a:extLst>
              </a:tr>
            </a:tbl>
          </a:graphicData>
        </a:graphic>
      </p:graphicFrame>
      <p:sp>
        <p:nvSpPr>
          <p:cNvPr id="4" name="Text Placeholder 3">
            <a:extLst>
              <a:ext uri="{FF2B5EF4-FFF2-40B4-BE49-F238E27FC236}">
                <a16:creationId xmlns:a16="http://schemas.microsoft.com/office/drawing/2014/main" id="{A5B9F8D8-788B-41CC-9B6F-C931C3909F56}"/>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45332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0BD6F-158C-4DE8-91F3-03535E5C7401}"/>
              </a:ext>
            </a:extLst>
          </p:cNvPr>
          <p:cNvSpPr>
            <a:spLocks noGrp="1"/>
          </p:cNvSpPr>
          <p:nvPr>
            <p:ph type="title"/>
          </p:nvPr>
        </p:nvSpPr>
        <p:spPr/>
        <p:txBody>
          <a:bodyPr/>
          <a:lstStyle/>
          <a:p>
            <a:r>
              <a:rPr lang="en-US"/>
              <a:t>Facebook Own Posts Table | Sothys Malaysia - 8 of 18</a:t>
            </a:r>
          </a:p>
        </p:txBody>
      </p:sp>
      <p:graphicFrame>
        <p:nvGraphicFramePr>
          <p:cNvPr id="5" name="Table Placeholder 4">
            <a:extLst>
              <a:ext uri="{FF2B5EF4-FFF2-40B4-BE49-F238E27FC236}">
                <a16:creationId xmlns:a16="http://schemas.microsoft.com/office/drawing/2014/main" id="{BDAF9934-F866-404B-8F6D-C13E64937A5C}"/>
              </a:ext>
            </a:extLst>
          </p:cNvPr>
          <p:cNvGraphicFramePr>
            <a:graphicFrameLocks noGrp="1"/>
          </p:cNvGraphicFramePr>
          <p:nvPr>
            <p:ph type="tbl" sz="quarter" idx="13"/>
            <p:extLst>
              <p:ext uri="{D42A27DB-BD31-4B8C-83A1-F6EECF244321}">
                <p14:modId xmlns:p14="http://schemas.microsoft.com/office/powerpoint/2010/main" val="4182945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68514599"/>
                    </a:ext>
                  </a:extLst>
                </a:gridCol>
                <a:gridCol w="987552">
                  <a:extLst>
                    <a:ext uri="{9D8B030D-6E8A-4147-A177-3AD203B41FA5}">
                      <a16:colId xmlns:a16="http://schemas.microsoft.com/office/drawing/2014/main" val="1366917348"/>
                    </a:ext>
                  </a:extLst>
                </a:gridCol>
                <a:gridCol w="658368">
                  <a:extLst>
                    <a:ext uri="{9D8B030D-6E8A-4147-A177-3AD203B41FA5}">
                      <a16:colId xmlns:a16="http://schemas.microsoft.com/office/drawing/2014/main" val="1751170923"/>
                    </a:ext>
                  </a:extLst>
                </a:gridCol>
                <a:gridCol w="329184">
                  <a:extLst>
                    <a:ext uri="{9D8B030D-6E8A-4147-A177-3AD203B41FA5}">
                      <a16:colId xmlns:a16="http://schemas.microsoft.com/office/drawing/2014/main" val="1726481023"/>
                    </a:ext>
                  </a:extLst>
                </a:gridCol>
                <a:gridCol w="329184">
                  <a:extLst>
                    <a:ext uri="{9D8B030D-6E8A-4147-A177-3AD203B41FA5}">
                      <a16:colId xmlns:a16="http://schemas.microsoft.com/office/drawing/2014/main" val="3612019455"/>
                    </a:ext>
                  </a:extLst>
                </a:gridCol>
                <a:gridCol w="329184">
                  <a:extLst>
                    <a:ext uri="{9D8B030D-6E8A-4147-A177-3AD203B41FA5}">
                      <a16:colId xmlns:a16="http://schemas.microsoft.com/office/drawing/2014/main" val="2044368821"/>
                    </a:ext>
                  </a:extLst>
                </a:gridCol>
                <a:gridCol w="329184">
                  <a:extLst>
                    <a:ext uri="{9D8B030D-6E8A-4147-A177-3AD203B41FA5}">
                      <a16:colId xmlns:a16="http://schemas.microsoft.com/office/drawing/2014/main" val="3551442268"/>
                    </a:ext>
                  </a:extLst>
                </a:gridCol>
                <a:gridCol w="329184">
                  <a:extLst>
                    <a:ext uri="{9D8B030D-6E8A-4147-A177-3AD203B41FA5}">
                      <a16:colId xmlns:a16="http://schemas.microsoft.com/office/drawing/2014/main" val="2212949217"/>
                    </a:ext>
                  </a:extLst>
                </a:gridCol>
                <a:gridCol w="329184">
                  <a:extLst>
                    <a:ext uri="{9D8B030D-6E8A-4147-A177-3AD203B41FA5}">
                      <a16:colId xmlns:a16="http://schemas.microsoft.com/office/drawing/2014/main" val="2156106467"/>
                    </a:ext>
                  </a:extLst>
                </a:gridCol>
                <a:gridCol w="329184">
                  <a:extLst>
                    <a:ext uri="{9D8B030D-6E8A-4147-A177-3AD203B41FA5}">
                      <a16:colId xmlns:a16="http://schemas.microsoft.com/office/drawing/2014/main" val="4152138141"/>
                    </a:ext>
                  </a:extLst>
                </a:gridCol>
                <a:gridCol w="329184">
                  <a:extLst>
                    <a:ext uri="{9D8B030D-6E8A-4147-A177-3AD203B41FA5}">
                      <a16:colId xmlns:a16="http://schemas.microsoft.com/office/drawing/2014/main" val="3085622276"/>
                    </a:ext>
                  </a:extLst>
                </a:gridCol>
                <a:gridCol w="329184">
                  <a:extLst>
                    <a:ext uri="{9D8B030D-6E8A-4147-A177-3AD203B41FA5}">
                      <a16:colId xmlns:a16="http://schemas.microsoft.com/office/drawing/2014/main" val="3512205233"/>
                    </a:ext>
                  </a:extLst>
                </a:gridCol>
                <a:gridCol w="329184">
                  <a:extLst>
                    <a:ext uri="{9D8B030D-6E8A-4147-A177-3AD203B41FA5}">
                      <a16:colId xmlns:a16="http://schemas.microsoft.com/office/drawing/2014/main" val="3482808713"/>
                    </a:ext>
                  </a:extLst>
                </a:gridCol>
                <a:gridCol w="329184">
                  <a:extLst>
                    <a:ext uri="{9D8B030D-6E8A-4147-A177-3AD203B41FA5}">
                      <a16:colId xmlns:a16="http://schemas.microsoft.com/office/drawing/2014/main" val="513083058"/>
                    </a:ext>
                  </a:extLst>
                </a:gridCol>
                <a:gridCol w="329184">
                  <a:extLst>
                    <a:ext uri="{9D8B030D-6E8A-4147-A177-3AD203B41FA5}">
                      <a16:colId xmlns:a16="http://schemas.microsoft.com/office/drawing/2014/main" val="996176118"/>
                    </a:ext>
                  </a:extLst>
                </a:gridCol>
                <a:gridCol w="329184">
                  <a:extLst>
                    <a:ext uri="{9D8B030D-6E8A-4147-A177-3AD203B41FA5}">
                      <a16:colId xmlns:a16="http://schemas.microsoft.com/office/drawing/2014/main" val="2908467829"/>
                    </a:ext>
                  </a:extLst>
                </a:gridCol>
                <a:gridCol w="329184">
                  <a:extLst>
                    <a:ext uri="{9D8B030D-6E8A-4147-A177-3AD203B41FA5}">
                      <a16:colId xmlns:a16="http://schemas.microsoft.com/office/drawing/2014/main" val="2222864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7562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- 2020-03-27 19:31:43</a:t>
                      </a:r>
                      <a:r>
                        <a:rPr kumimoji="0" lang="en-US" sz="1000" b="0" i="0" u="none" strike="noStrike" kern="1200" cap="none" spc="0" normalizeH="0" baseline="0" noProof="0">
                          <a:ln>
                            <a:noFill/>
                          </a:ln>
                          <a:solidFill>
                            <a:prstClr val="black"/>
                          </a:solidFill>
                          <a:effectLst/>
                          <a:uLnTx/>
                          <a:uFillTx/>
                          <a:latin typeface="+mn-lt"/>
                          <a:ea typeface="+mn-ea"/>
                          <a:cs typeface="+mn-cs"/>
                        </a:rPr>
                        <a:t>
 Bored staying at home during this period of time? Watch our nO2ctuelle™ launch video now where you’ll listen to our product testimonials and exclusive tips on how to rejuvenate your skin while you sleep!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83908762_834084103733029_2128412292398710784_n.jpg?_nc_cat=111&amp;_nc_sid=ad6a45&amp;_nc_oc=AQkLUosAWH3It-XkELAqlyl8ipRcwjIHgU2_TkPW7eECef3teCKT5wD0FB1Jmj6jaXo&amp;_nc_ht=scontent-iad3-1.xx&amp;_nc_tp=7&amp;oh=b3b19ac5f270977038fa692e7d304dfe&amp;oe=5EB51B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04/09/2020 15:16:06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20424898"/>
                  </a:ext>
                </a:extLst>
              </a:tr>
            </a:tbl>
          </a:graphicData>
        </a:graphic>
      </p:graphicFrame>
      <p:sp>
        <p:nvSpPr>
          <p:cNvPr id="4" name="Text Placeholder 3">
            <a:extLst>
              <a:ext uri="{FF2B5EF4-FFF2-40B4-BE49-F238E27FC236}">
                <a16:creationId xmlns:a16="http://schemas.microsoft.com/office/drawing/2014/main" id="{2B250C6D-DB76-4475-920C-C85C85BBB781}"/>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1348456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27339-A49B-49B5-AC92-B0EF45E74228}"/>
              </a:ext>
            </a:extLst>
          </p:cNvPr>
          <p:cNvSpPr>
            <a:spLocks noGrp="1"/>
          </p:cNvSpPr>
          <p:nvPr>
            <p:ph type="title"/>
          </p:nvPr>
        </p:nvSpPr>
        <p:spPr/>
        <p:txBody>
          <a:bodyPr/>
          <a:lstStyle/>
          <a:p>
            <a:r>
              <a:rPr lang="en-US"/>
              <a:t>Facebook Own Posts Table | Sothys Malaysia - 9 of 18</a:t>
            </a:r>
          </a:p>
        </p:txBody>
      </p:sp>
      <p:graphicFrame>
        <p:nvGraphicFramePr>
          <p:cNvPr id="5" name="Table Placeholder 4">
            <a:extLst>
              <a:ext uri="{FF2B5EF4-FFF2-40B4-BE49-F238E27FC236}">
                <a16:creationId xmlns:a16="http://schemas.microsoft.com/office/drawing/2014/main" id="{F32E81A4-F69A-41AE-B301-BF6C819F14C0}"/>
              </a:ext>
            </a:extLst>
          </p:cNvPr>
          <p:cNvGraphicFramePr>
            <a:graphicFrameLocks noGrp="1"/>
          </p:cNvGraphicFramePr>
          <p:nvPr>
            <p:ph type="tbl" sz="quarter" idx="13"/>
            <p:extLst>
              <p:ext uri="{D42A27DB-BD31-4B8C-83A1-F6EECF244321}">
                <p14:modId xmlns:p14="http://schemas.microsoft.com/office/powerpoint/2010/main" val="2843166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616289"/>
                    </a:ext>
                  </a:extLst>
                </a:gridCol>
                <a:gridCol w="987552">
                  <a:extLst>
                    <a:ext uri="{9D8B030D-6E8A-4147-A177-3AD203B41FA5}">
                      <a16:colId xmlns:a16="http://schemas.microsoft.com/office/drawing/2014/main" val="2726169564"/>
                    </a:ext>
                  </a:extLst>
                </a:gridCol>
                <a:gridCol w="658368">
                  <a:extLst>
                    <a:ext uri="{9D8B030D-6E8A-4147-A177-3AD203B41FA5}">
                      <a16:colId xmlns:a16="http://schemas.microsoft.com/office/drawing/2014/main" val="3078822"/>
                    </a:ext>
                  </a:extLst>
                </a:gridCol>
                <a:gridCol w="329184">
                  <a:extLst>
                    <a:ext uri="{9D8B030D-6E8A-4147-A177-3AD203B41FA5}">
                      <a16:colId xmlns:a16="http://schemas.microsoft.com/office/drawing/2014/main" val="1845455788"/>
                    </a:ext>
                  </a:extLst>
                </a:gridCol>
                <a:gridCol w="329184">
                  <a:extLst>
                    <a:ext uri="{9D8B030D-6E8A-4147-A177-3AD203B41FA5}">
                      <a16:colId xmlns:a16="http://schemas.microsoft.com/office/drawing/2014/main" val="908576893"/>
                    </a:ext>
                  </a:extLst>
                </a:gridCol>
                <a:gridCol w="329184">
                  <a:extLst>
                    <a:ext uri="{9D8B030D-6E8A-4147-A177-3AD203B41FA5}">
                      <a16:colId xmlns:a16="http://schemas.microsoft.com/office/drawing/2014/main" val="2561802251"/>
                    </a:ext>
                  </a:extLst>
                </a:gridCol>
                <a:gridCol w="329184">
                  <a:extLst>
                    <a:ext uri="{9D8B030D-6E8A-4147-A177-3AD203B41FA5}">
                      <a16:colId xmlns:a16="http://schemas.microsoft.com/office/drawing/2014/main" val="2540809143"/>
                    </a:ext>
                  </a:extLst>
                </a:gridCol>
                <a:gridCol w="329184">
                  <a:extLst>
                    <a:ext uri="{9D8B030D-6E8A-4147-A177-3AD203B41FA5}">
                      <a16:colId xmlns:a16="http://schemas.microsoft.com/office/drawing/2014/main" val="3434115623"/>
                    </a:ext>
                  </a:extLst>
                </a:gridCol>
                <a:gridCol w="329184">
                  <a:extLst>
                    <a:ext uri="{9D8B030D-6E8A-4147-A177-3AD203B41FA5}">
                      <a16:colId xmlns:a16="http://schemas.microsoft.com/office/drawing/2014/main" val="324969219"/>
                    </a:ext>
                  </a:extLst>
                </a:gridCol>
                <a:gridCol w="329184">
                  <a:extLst>
                    <a:ext uri="{9D8B030D-6E8A-4147-A177-3AD203B41FA5}">
                      <a16:colId xmlns:a16="http://schemas.microsoft.com/office/drawing/2014/main" val="1757257512"/>
                    </a:ext>
                  </a:extLst>
                </a:gridCol>
                <a:gridCol w="329184">
                  <a:extLst>
                    <a:ext uri="{9D8B030D-6E8A-4147-A177-3AD203B41FA5}">
                      <a16:colId xmlns:a16="http://schemas.microsoft.com/office/drawing/2014/main" val="2290933562"/>
                    </a:ext>
                  </a:extLst>
                </a:gridCol>
                <a:gridCol w="329184">
                  <a:extLst>
                    <a:ext uri="{9D8B030D-6E8A-4147-A177-3AD203B41FA5}">
                      <a16:colId xmlns:a16="http://schemas.microsoft.com/office/drawing/2014/main" val="1788258727"/>
                    </a:ext>
                  </a:extLst>
                </a:gridCol>
                <a:gridCol w="329184">
                  <a:extLst>
                    <a:ext uri="{9D8B030D-6E8A-4147-A177-3AD203B41FA5}">
                      <a16:colId xmlns:a16="http://schemas.microsoft.com/office/drawing/2014/main" val="642074101"/>
                    </a:ext>
                  </a:extLst>
                </a:gridCol>
                <a:gridCol w="329184">
                  <a:extLst>
                    <a:ext uri="{9D8B030D-6E8A-4147-A177-3AD203B41FA5}">
                      <a16:colId xmlns:a16="http://schemas.microsoft.com/office/drawing/2014/main" val="2879875094"/>
                    </a:ext>
                  </a:extLst>
                </a:gridCol>
                <a:gridCol w="329184">
                  <a:extLst>
                    <a:ext uri="{9D8B030D-6E8A-4147-A177-3AD203B41FA5}">
                      <a16:colId xmlns:a16="http://schemas.microsoft.com/office/drawing/2014/main" val="1797160810"/>
                    </a:ext>
                  </a:extLst>
                </a:gridCol>
                <a:gridCol w="329184">
                  <a:extLst>
                    <a:ext uri="{9D8B030D-6E8A-4147-A177-3AD203B41FA5}">
                      <a16:colId xmlns:a16="http://schemas.microsoft.com/office/drawing/2014/main" val="3679804170"/>
                    </a:ext>
                  </a:extLst>
                </a:gridCol>
                <a:gridCol w="329184">
                  <a:extLst>
                    <a:ext uri="{9D8B030D-6E8A-4147-A177-3AD203B41FA5}">
                      <a16:colId xmlns:a16="http://schemas.microsoft.com/office/drawing/2014/main" val="1482116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03885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- 2020-03-21 19:15:32</a:t>
                      </a:r>
                      <a:r>
                        <a:rPr kumimoji="0" lang="en-US" sz="1000" b="0" i="0" u="none" strike="noStrike" kern="1200" cap="none" spc="0" normalizeH="0" baseline="0" noProof="0">
                          <a:ln>
                            <a:noFill/>
                          </a:ln>
                          <a:solidFill>
                            <a:prstClr val="black"/>
                          </a:solidFill>
                          <a:effectLst/>
                          <a:uLnTx/>
                          <a:uFillTx/>
                          <a:latin typeface="+mn-lt"/>
                          <a:ea typeface="+mn-ea"/>
                          <a:cs typeface="+mn-cs"/>
                        </a:rPr>
                        <a:t>
 Ready for some retail therapy during the partial lockdown? 😉 It's not an April Fool's Joke!
Purchase any Ala Carte item before 1st of April to enjoy 15% OFF + FREE DELIVERY + FREE SAMPLES!*
* Terms &amp; Conditions Apply
While stocks last
Not applicable to sets promo
Purchase during 19th - 31st March 2020
Other Terms &amp; Conditions apply
Valid for first 100 Customers.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https://scontent-iad3-1.xx.fbcdn.net/v/t1.0-1/p200x200/88163886_10157921934319763_1353921588898037760_o.png?_nc_cat=109&amp;_nc_sid=dbb9e7&amp;_nc_ohc=zXzeEXi7d18AX8rOwNd&amp;_nc_ht=scontent-iad3-1.xx&amp;oh=3ebb21ccf2c719a2f8f707343f5f979e&amp;oe=5EF93966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05/30/2020 15:18:55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24807038"/>
                  </a:ext>
                </a:extLst>
              </a:tr>
            </a:tbl>
          </a:graphicData>
        </a:graphic>
      </p:graphicFrame>
      <p:sp>
        <p:nvSpPr>
          <p:cNvPr id="4" name="Text Placeholder 3">
            <a:extLst>
              <a:ext uri="{FF2B5EF4-FFF2-40B4-BE49-F238E27FC236}">
                <a16:creationId xmlns:a16="http://schemas.microsoft.com/office/drawing/2014/main" id="{A71BC4DE-F35D-421C-A1B8-A4D164C5A9C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835360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CF400-04C3-4092-A2E4-308C28044F86}"/>
              </a:ext>
            </a:extLst>
          </p:cNvPr>
          <p:cNvSpPr>
            <a:spLocks noGrp="1"/>
          </p:cNvSpPr>
          <p:nvPr>
            <p:ph type="title"/>
          </p:nvPr>
        </p:nvSpPr>
        <p:spPr/>
        <p:txBody>
          <a:bodyPr/>
          <a:lstStyle/>
          <a:p>
            <a:r>
              <a:rPr lang="en-US"/>
              <a:t>Facebook Own Posts Table | Sothys Malaysia - 10 of 18</a:t>
            </a:r>
          </a:p>
        </p:txBody>
      </p:sp>
      <p:graphicFrame>
        <p:nvGraphicFramePr>
          <p:cNvPr id="5" name="Table Placeholder 4">
            <a:extLst>
              <a:ext uri="{FF2B5EF4-FFF2-40B4-BE49-F238E27FC236}">
                <a16:creationId xmlns:a16="http://schemas.microsoft.com/office/drawing/2014/main" id="{FC22BD0A-40B0-41EB-B964-D61BF611215D}"/>
              </a:ext>
            </a:extLst>
          </p:cNvPr>
          <p:cNvGraphicFramePr>
            <a:graphicFrameLocks noGrp="1"/>
          </p:cNvGraphicFramePr>
          <p:nvPr>
            <p:ph type="tbl" sz="quarter" idx="13"/>
            <p:extLst>
              <p:ext uri="{D42A27DB-BD31-4B8C-83A1-F6EECF244321}">
                <p14:modId xmlns:p14="http://schemas.microsoft.com/office/powerpoint/2010/main" val="3992189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87313885"/>
                    </a:ext>
                  </a:extLst>
                </a:gridCol>
                <a:gridCol w="987552">
                  <a:extLst>
                    <a:ext uri="{9D8B030D-6E8A-4147-A177-3AD203B41FA5}">
                      <a16:colId xmlns:a16="http://schemas.microsoft.com/office/drawing/2014/main" val="1248299579"/>
                    </a:ext>
                  </a:extLst>
                </a:gridCol>
                <a:gridCol w="658368">
                  <a:extLst>
                    <a:ext uri="{9D8B030D-6E8A-4147-A177-3AD203B41FA5}">
                      <a16:colId xmlns:a16="http://schemas.microsoft.com/office/drawing/2014/main" val="1593075429"/>
                    </a:ext>
                  </a:extLst>
                </a:gridCol>
                <a:gridCol w="329184">
                  <a:extLst>
                    <a:ext uri="{9D8B030D-6E8A-4147-A177-3AD203B41FA5}">
                      <a16:colId xmlns:a16="http://schemas.microsoft.com/office/drawing/2014/main" val="2663592843"/>
                    </a:ext>
                  </a:extLst>
                </a:gridCol>
                <a:gridCol w="329184">
                  <a:extLst>
                    <a:ext uri="{9D8B030D-6E8A-4147-A177-3AD203B41FA5}">
                      <a16:colId xmlns:a16="http://schemas.microsoft.com/office/drawing/2014/main" val="3369122495"/>
                    </a:ext>
                  </a:extLst>
                </a:gridCol>
                <a:gridCol w="329184">
                  <a:extLst>
                    <a:ext uri="{9D8B030D-6E8A-4147-A177-3AD203B41FA5}">
                      <a16:colId xmlns:a16="http://schemas.microsoft.com/office/drawing/2014/main" val="41722637"/>
                    </a:ext>
                  </a:extLst>
                </a:gridCol>
                <a:gridCol w="329184">
                  <a:extLst>
                    <a:ext uri="{9D8B030D-6E8A-4147-A177-3AD203B41FA5}">
                      <a16:colId xmlns:a16="http://schemas.microsoft.com/office/drawing/2014/main" val="862301503"/>
                    </a:ext>
                  </a:extLst>
                </a:gridCol>
                <a:gridCol w="329184">
                  <a:extLst>
                    <a:ext uri="{9D8B030D-6E8A-4147-A177-3AD203B41FA5}">
                      <a16:colId xmlns:a16="http://schemas.microsoft.com/office/drawing/2014/main" val="1566000232"/>
                    </a:ext>
                  </a:extLst>
                </a:gridCol>
                <a:gridCol w="329184">
                  <a:extLst>
                    <a:ext uri="{9D8B030D-6E8A-4147-A177-3AD203B41FA5}">
                      <a16:colId xmlns:a16="http://schemas.microsoft.com/office/drawing/2014/main" val="2216737912"/>
                    </a:ext>
                  </a:extLst>
                </a:gridCol>
                <a:gridCol w="329184">
                  <a:extLst>
                    <a:ext uri="{9D8B030D-6E8A-4147-A177-3AD203B41FA5}">
                      <a16:colId xmlns:a16="http://schemas.microsoft.com/office/drawing/2014/main" val="4188699739"/>
                    </a:ext>
                  </a:extLst>
                </a:gridCol>
                <a:gridCol w="329184">
                  <a:extLst>
                    <a:ext uri="{9D8B030D-6E8A-4147-A177-3AD203B41FA5}">
                      <a16:colId xmlns:a16="http://schemas.microsoft.com/office/drawing/2014/main" val="2112988262"/>
                    </a:ext>
                  </a:extLst>
                </a:gridCol>
                <a:gridCol w="329184">
                  <a:extLst>
                    <a:ext uri="{9D8B030D-6E8A-4147-A177-3AD203B41FA5}">
                      <a16:colId xmlns:a16="http://schemas.microsoft.com/office/drawing/2014/main" val="3892319082"/>
                    </a:ext>
                  </a:extLst>
                </a:gridCol>
                <a:gridCol w="329184">
                  <a:extLst>
                    <a:ext uri="{9D8B030D-6E8A-4147-A177-3AD203B41FA5}">
                      <a16:colId xmlns:a16="http://schemas.microsoft.com/office/drawing/2014/main" val="169212802"/>
                    </a:ext>
                  </a:extLst>
                </a:gridCol>
                <a:gridCol w="329184">
                  <a:extLst>
                    <a:ext uri="{9D8B030D-6E8A-4147-A177-3AD203B41FA5}">
                      <a16:colId xmlns:a16="http://schemas.microsoft.com/office/drawing/2014/main" val="2373327442"/>
                    </a:ext>
                  </a:extLst>
                </a:gridCol>
                <a:gridCol w="329184">
                  <a:extLst>
                    <a:ext uri="{9D8B030D-6E8A-4147-A177-3AD203B41FA5}">
                      <a16:colId xmlns:a16="http://schemas.microsoft.com/office/drawing/2014/main" val="3890119156"/>
                    </a:ext>
                  </a:extLst>
                </a:gridCol>
                <a:gridCol w="329184">
                  <a:extLst>
                    <a:ext uri="{9D8B030D-6E8A-4147-A177-3AD203B41FA5}">
                      <a16:colId xmlns:a16="http://schemas.microsoft.com/office/drawing/2014/main" val="2566331547"/>
                    </a:ext>
                  </a:extLst>
                </a:gridCol>
                <a:gridCol w="329184">
                  <a:extLst>
                    <a:ext uri="{9D8B030D-6E8A-4147-A177-3AD203B41FA5}">
                      <a16:colId xmlns:a16="http://schemas.microsoft.com/office/drawing/2014/main" val="2772236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8079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- 2020-03-20 11:31:21</a:t>
                      </a:r>
                      <a:r>
                        <a:rPr kumimoji="0" lang="en-US" sz="1000" b="0" i="0" u="none" strike="noStrike" kern="1200" cap="none" spc="0" normalizeH="0" baseline="0" noProof="0">
                          <a:ln>
                            <a:noFill/>
                          </a:ln>
                          <a:solidFill>
                            <a:prstClr val="black"/>
                          </a:solidFill>
                          <a:effectLst/>
                          <a:uLnTx/>
                          <a:uFillTx/>
                          <a:latin typeface="+mn-lt"/>
                          <a:ea typeface="+mn-ea"/>
                          <a:cs typeface="+mn-cs"/>
                        </a:rPr>
                        <a:t>
 Take a deep breath and slow down as this is the perfect time to rejuvenate and pamper yourself while you’re at home.
This video will show you our fantastic daily skin care tips that you can adopt. After the two weeks, you’ll notice your skin will be youthful, brighter and healthier than ever before so you can #facelifewithconfidence! 
Alternatively, you may also visit our website: https://sothys.com.my/skin-care.html for 15% off on ala carte items now or you can visit our salon outlet once everything’s back to normal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https://scontent-iad3-1.xx.fbcdn.net/v/t15.5256-10/s720x720/81491743_633283240580572_2196496036665491456_n.jpg?_nc_cat=110&amp;_nc_sid=ad6a45&amp;_nc_ohc=rBCw05viu_EAX87VVa_&amp;_nc_ht=scontent-iad3-1.xx&amp;_nc_tp=7&amp;oh=2ea9988ecfcae12b883060f1ee591a50&amp;oe=5ED962B3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05/06/2020 09:19:01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26997296"/>
                  </a:ext>
                </a:extLst>
              </a:tr>
            </a:tbl>
          </a:graphicData>
        </a:graphic>
      </p:graphicFrame>
      <p:sp>
        <p:nvSpPr>
          <p:cNvPr id="4" name="Text Placeholder 3">
            <a:extLst>
              <a:ext uri="{FF2B5EF4-FFF2-40B4-BE49-F238E27FC236}">
                <a16:creationId xmlns:a16="http://schemas.microsoft.com/office/drawing/2014/main" id="{254F3C1F-8B5A-44AA-919F-E90A001847D2}"/>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684741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9F46A-A14D-4A26-BAC3-3DDC4D12EB2C}"/>
              </a:ext>
            </a:extLst>
          </p:cNvPr>
          <p:cNvSpPr>
            <a:spLocks noGrp="1"/>
          </p:cNvSpPr>
          <p:nvPr>
            <p:ph type="title"/>
          </p:nvPr>
        </p:nvSpPr>
        <p:spPr/>
        <p:txBody>
          <a:bodyPr/>
          <a:lstStyle/>
          <a:p>
            <a:r>
              <a:rPr lang="en-US"/>
              <a:t>Facebook Own Posts Table | Sothys Malaysia - 11 of 18</a:t>
            </a:r>
          </a:p>
        </p:txBody>
      </p:sp>
      <p:graphicFrame>
        <p:nvGraphicFramePr>
          <p:cNvPr id="5" name="Table Placeholder 4">
            <a:extLst>
              <a:ext uri="{FF2B5EF4-FFF2-40B4-BE49-F238E27FC236}">
                <a16:creationId xmlns:a16="http://schemas.microsoft.com/office/drawing/2014/main" id="{A72CDF7B-C54A-4B48-965A-0CED5CCE9AA3}"/>
              </a:ext>
            </a:extLst>
          </p:cNvPr>
          <p:cNvGraphicFramePr>
            <a:graphicFrameLocks noGrp="1"/>
          </p:cNvGraphicFramePr>
          <p:nvPr>
            <p:ph type="tbl" sz="quarter" idx="13"/>
            <p:extLst>
              <p:ext uri="{D42A27DB-BD31-4B8C-83A1-F6EECF244321}">
                <p14:modId xmlns:p14="http://schemas.microsoft.com/office/powerpoint/2010/main" val="694721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47879538"/>
                    </a:ext>
                  </a:extLst>
                </a:gridCol>
                <a:gridCol w="987552">
                  <a:extLst>
                    <a:ext uri="{9D8B030D-6E8A-4147-A177-3AD203B41FA5}">
                      <a16:colId xmlns:a16="http://schemas.microsoft.com/office/drawing/2014/main" val="1731790685"/>
                    </a:ext>
                  </a:extLst>
                </a:gridCol>
                <a:gridCol w="658368">
                  <a:extLst>
                    <a:ext uri="{9D8B030D-6E8A-4147-A177-3AD203B41FA5}">
                      <a16:colId xmlns:a16="http://schemas.microsoft.com/office/drawing/2014/main" val="3304761974"/>
                    </a:ext>
                  </a:extLst>
                </a:gridCol>
                <a:gridCol w="329184">
                  <a:extLst>
                    <a:ext uri="{9D8B030D-6E8A-4147-A177-3AD203B41FA5}">
                      <a16:colId xmlns:a16="http://schemas.microsoft.com/office/drawing/2014/main" val="209897335"/>
                    </a:ext>
                  </a:extLst>
                </a:gridCol>
                <a:gridCol w="329184">
                  <a:extLst>
                    <a:ext uri="{9D8B030D-6E8A-4147-A177-3AD203B41FA5}">
                      <a16:colId xmlns:a16="http://schemas.microsoft.com/office/drawing/2014/main" val="2199634748"/>
                    </a:ext>
                  </a:extLst>
                </a:gridCol>
                <a:gridCol w="329184">
                  <a:extLst>
                    <a:ext uri="{9D8B030D-6E8A-4147-A177-3AD203B41FA5}">
                      <a16:colId xmlns:a16="http://schemas.microsoft.com/office/drawing/2014/main" val="1687335033"/>
                    </a:ext>
                  </a:extLst>
                </a:gridCol>
                <a:gridCol w="329184">
                  <a:extLst>
                    <a:ext uri="{9D8B030D-6E8A-4147-A177-3AD203B41FA5}">
                      <a16:colId xmlns:a16="http://schemas.microsoft.com/office/drawing/2014/main" val="1075830862"/>
                    </a:ext>
                  </a:extLst>
                </a:gridCol>
                <a:gridCol w="329184">
                  <a:extLst>
                    <a:ext uri="{9D8B030D-6E8A-4147-A177-3AD203B41FA5}">
                      <a16:colId xmlns:a16="http://schemas.microsoft.com/office/drawing/2014/main" val="1141444967"/>
                    </a:ext>
                  </a:extLst>
                </a:gridCol>
                <a:gridCol w="329184">
                  <a:extLst>
                    <a:ext uri="{9D8B030D-6E8A-4147-A177-3AD203B41FA5}">
                      <a16:colId xmlns:a16="http://schemas.microsoft.com/office/drawing/2014/main" val="3518136316"/>
                    </a:ext>
                  </a:extLst>
                </a:gridCol>
                <a:gridCol w="329184">
                  <a:extLst>
                    <a:ext uri="{9D8B030D-6E8A-4147-A177-3AD203B41FA5}">
                      <a16:colId xmlns:a16="http://schemas.microsoft.com/office/drawing/2014/main" val="1020492513"/>
                    </a:ext>
                  </a:extLst>
                </a:gridCol>
                <a:gridCol w="329184">
                  <a:extLst>
                    <a:ext uri="{9D8B030D-6E8A-4147-A177-3AD203B41FA5}">
                      <a16:colId xmlns:a16="http://schemas.microsoft.com/office/drawing/2014/main" val="2484556053"/>
                    </a:ext>
                  </a:extLst>
                </a:gridCol>
                <a:gridCol w="329184">
                  <a:extLst>
                    <a:ext uri="{9D8B030D-6E8A-4147-A177-3AD203B41FA5}">
                      <a16:colId xmlns:a16="http://schemas.microsoft.com/office/drawing/2014/main" val="4065936440"/>
                    </a:ext>
                  </a:extLst>
                </a:gridCol>
                <a:gridCol w="329184">
                  <a:extLst>
                    <a:ext uri="{9D8B030D-6E8A-4147-A177-3AD203B41FA5}">
                      <a16:colId xmlns:a16="http://schemas.microsoft.com/office/drawing/2014/main" val="1489699464"/>
                    </a:ext>
                  </a:extLst>
                </a:gridCol>
                <a:gridCol w="329184">
                  <a:extLst>
                    <a:ext uri="{9D8B030D-6E8A-4147-A177-3AD203B41FA5}">
                      <a16:colId xmlns:a16="http://schemas.microsoft.com/office/drawing/2014/main" val="3717469276"/>
                    </a:ext>
                  </a:extLst>
                </a:gridCol>
                <a:gridCol w="329184">
                  <a:extLst>
                    <a:ext uri="{9D8B030D-6E8A-4147-A177-3AD203B41FA5}">
                      <a16:colId xmlns:a16="http://schemas.microsoft.com/office/drawing/2014/main" val="1646603073"/>
                    </a:ext>
                  </a:extLst>
                </a:gridCol>
                <a:gridCol w="329184">
                  <a:extLst>
                    <a:ext uri="{9D8B030D-6E8A-4147-A177-3AD203B41FA5}">
                      <a16:colId xmlns:a16="http://schemas.microsoft.com/office/drawing/2014/main" val="646250412"/>
                    </a:ext>
                  </a:extLst>
                </a:gridCol>
                <a:gridCol w="329184">
                  <a:extLst>
                    <a:ext uri="{9D8B030D-6E8A-4147-A177-3AD203B41FA5}">
                      <a16:colId xmlns:a16="http://schemas.microsoft.com/office/drawing/2014/main" val="4183625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1779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- 2020-03-19 12:35:37</a:t>
                      </a:r>
                      <a:r>
                        <a:rPr kumimoji="0" lang="en-US" sz="1000" b="0" i="0" u="none" strike="noStrike" kern="1200" cap="none" spc="0" normalizeH="0" baseline="0" noProof="0">
                          <a:ln>
                            <a:noFill/>
                          </a:ln>
                          <a:solidFill>
                            <a:prstClr val="black"/>
                          </a:solidFill>
                          <a:effectLst/>
                          <a:uLnTx/>
                          <a:uFillTx/>
                          <a:latin typeface="+mn-lt"/>
                          <a:ea typeface="+mn-ea"/>
                          <a:cs typeface="+mn-cs"/>
                        </a:rPr>
                        <a:t>
 The perfect refreshing duo has landed! Now they are in family pack size! 
If you’re staying home now, it’s the perfect opportunity to pamper and rejuvenate yourself. 
Keep the skin soft and hydrated with the 400ml Hydra-nourishing body lotion that contains shea butter, almond seed extract and white lupine that will restore your skin’s protective film once more. 
Keep every day fresh with the 400ml Invigorating shower gel Lemon &amp; petitgrain escape, a cleansing gel that provides fresh and invigorating fragrance that will melt on the skin during shower time. Let the skin shine that will make everyone green with envy when everything’s back to normal. 
Interested in trying out the perfect refreshing duo? Visit https://sothys.com.my/hydra-nourishing-body-lotion-400-ml-invigorating-shower-gel-400ml-set.html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https://scontent-iad3-1.xx.fbcdn.net/v/t1.0-1/p200x200/88163886_10157921934319763_1353921588898037760_o.png?_nc_cat=109&amp;_nc_sid=dbb9e7&amp;_nc_ohc=-zZlPlPd-toAX8FZE4d&amp;_nc_ht=scontent-iad3-1.xx&amp;oh=07778a9365adb2b1fe7a8af5bbcfb919&amp;oe=5EFD2DE6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03:19:12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18691820"/>
                  </a:ext>
                </a:extLst>
              </a:tr>
            </a:tbl>
          </a:graphicData>
        </a:graphic>
      </p:graphicFrame>
      <p:sp>
        <p:nvSpPr>
          <p:cNvPr id="4" name="Text Placeholder 3">
            <a:extLst>
              <a:ext uri="{FF2B5EF4-FFF2-40B4-BE49-F238E27FC236}">
                <a16:creationId xmlns:a16="http://schemas.microsoft.com/office/drawing/2014/main" id="{4683886F-C4D2-41A7-BC51-27124E205AF1}"/>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6304767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F9D60-05B0-4F3F-82DF-F21BCFB1DF56}"/>
              </a:ext>
            </a:extLst>
          </p:cNvPr>
          <p:cNvSpPr>
            <a:spLocks noGrp="1"/>
          </p:cNvSpPr>
          <p:nvPr>
            <p:ph type="title"/>
          </p:nvPr>
        </p:nvSpPr>
        <p:spPr/>
        <p:txBody>
          <a:bodyPr/>
          <a:lstStyle/>
          <a:p>
            <a:r>
              <a:rPr lang="en-US"/>
              <a:t>Facebook Own Posts Table | Sothys Malaysia - 12 of 18</a:t>
            </a:r>
          </a:p>
        </p:txBody>
      </p:sp>
      <p:graphicFrame>
        <p:nvGraphicFramePr>
          <p:cNvPr id="5" name="Table Placeholder 4">
            <a:extLst>
              <a:ext uri="{FF2B5EF4-FFF2-40B4-BE49-F238E27FC236}">
                <a16:creationId xmlns:a16="http://schemas.microsoft.com/office/drawing/2014/main" id="{1B9DF28C-1750-40BC-AEEF-B0CE06501228}"/>
              </a:ext>
            </a:extLst>
          </p:cNvPr>
          <p:cNvGraphicFramePr>
            <a:graphicFrameLocks noGrp="1"/>
          </p:cNvGraphicFramePr>
          <p:nvPr>
            <p:ph type="tbl" sz="quarter" idx="13"/>
            <p:extLst>
              <p:ext uri="{D42A27DB-BD31-4B8C-83A1-F6EECF244321}">
                <p14:modId xmlns:p14="http://schemas.microsoft.com/office/powerpoint/2010/main" val="794061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82093143"/>
                    </a:ext>
                  </a:extLst>
                </a:gridCol>
                <a:gridCol w="987552">
                  <a:extLst>
                    <a:ext uri="{9D8B030D-6E8A-4147-A177-3AD203B41FA5}">
                      <a16:colId xmlns:a16="http://schemas.microsoft.com/office/drawing/2014/main" val="541121930"/>
                    </a:ext>
                  </a:extLst>
                </a:gridCol>
                <a:gridCol w="658368">
                  <a:extLst>
                    <a:ext uri="{9D8B030D-6E8A-4147-A177-3AD203B41FA5}">
                      <a16:colId xmlns:a16="http://schemas.microsoft.com/office/drawing/2014/main" val="3149123674"/>
                    </a:ext>
                  </a:extLst>
                </a:gridCol>
                <a:gridCol w="329184">
                  <a:extLst>
                    <a:ext uri="{9D8B030D-6E8A-4147-A177-3AD203B41FA5}">
                      <a16:colId xmlns:a16="http://schemas.microsoft.com/office/drawing/2014/main" val="1680970601"/>
                    </a:ext>
                  </a:extLst>
                </a:gridCol>
                <a:gridCol w="329184">
                  <a:extLst>
                    <a:ext uri="{9D8B030D-6E8A-4147-A177-3AD203B41FA5}">
                      <a16:colId xmlns:a16="http://schemas.microsoft.com/office/drawing/2014/main" val="698667266"/>
                    </a:ext>
                  </a:extLst>
                </a:gridCol>
                <a:gridCol w="329184">
                  <a:extLst>
                    <a:ext uri="{9D8B030D-6E8A-4147-A177-3AD203B41FA5}">
                      <a16:colId xmlns:a16="http://schemas.microsoft.com/office/drawing/2014/main" val="8121842"/>
                    </a:ext>
                  </a:extLst>
                </a:gridCol>
                <a:gridCol w="329184">
                  <a:extLst>
                    <a:ext uri="{9D8B030D-6E8A-4147-A177-3AD203B41FA5}">
                      <a16:colId xmlns:a16="http://schemas.microsoft.com/office/drawing/2014/main" val="247944117"/>
                    </a:ext>
                  </a:extLst>
                </a:gridCol>
                <a:gridCol w="329184">
                  <a:extLst>
                    <a:ext uri="{9D8B030D-6E8A-4147-A177-3AD203B41FA5}">
                      <a16:colId xmlns:a16="http://schemas.microsoft.com/office/drawing/2014/main" val="18764452"/>
                    </a:ext>
                  </a:extLst>
                </a:gridCol>
                <a:gridCol w="329184">
                  <a:extLst>
                    <a:ext uri="{9D8B030D-6E8A-4147-A177-3AD203B41FA5}">
                      <a16:colId xmlns:a16="http://schemas.microsoft.com/office/drawing/2014/main" val="471891391"/>
                    </a:ext>
                  </a:extLst>
                </a:gridCol>
                <a:gridCol w="329184">
                  <a:extLst>
                    <a:ext uri="{9D8B030D-6E8A-4147-A177-3AD203B41FA5}">
                      <a16:colId xmlns:a16="http://schemas.microsoft.com/office/drawing/2014/main" val="2401700067"/>
                    </a:ext>
                  </a:extLst>
                </a:gridCol>
                <a:gridCol w="329184">
                  <a:extLst>
                    <a:ext uri="{9D8B030D-6E8A-4147-A177-3AD203B41FA5}">
                      <a16:colId xmlns:a16="http://schemas.microsoft.com/office/drawing/2014/main" val="2890458418"/>
                    </a:ext>
                  </a:extLst>
                </a:gridCol>
                <a:gridCol w="329184">
                  <a:extLst>
                    <a:ext uri="{9D8B030D-6E8A-4147-A177-3AD203B41FA5}">
                      <a16:colId xmlns:a16="http://schemas.microsoft.com/office/drawing/2014/main" val="1558746143"/>
                    </a:ext>
                  </a:extLst>
                </a:gridCol>
                <a:gridCol w="329184">
                  <a:extLst>
                    <a:ext uri="{9D8B030D-6E8A-4147-A177-3AD203B41FA5}">
                      <a16:colId xmlns:a16="http://schemas.microsoft.com/office/drawing/2014/main" val="3120332483"/>
                    </a:ext>
                  </a:extLst>
                </a:gridCol>
                <a:gridCol w="329184">
                  <a:extLst>
                    <a:ext uri="{9D8B030D-6E8A-4147-A177-3AD203B41FA5}">
                      <a16:colId xmlns:a16="http://schemas.microsoft.com/office/drawing/2014/main" val="1572008013"/>
                    </a:ext>
                  </a:extLst>
                </a:gridCol>
                <a:gridCol w="329184">
                  <a:extLst>
                    <a:ext uri="{9D8B030D-6E8A-4147-A177-3AD203B41FA5}">
                      <a16:colId xmlns:a16="http://schemas.microsoft.com/office/drawing/2014/main" val="726153591"/>
                    </a:ext>
                  </a:extLst>
                </a:gridCol>
                <a:gridCol w="329184">
                  <a:extLst>
                    <a:ext uri="{9D8B030D-6E8A-4147-A177-3AD203B41FA5}">
                      <a16:colId xmlns:a16="http://schemas.microsoft.com/office/drawing/2014/main" val="1187948968"/>
                    </a:ext>
                  </a:extLst>
                </a:gridCol>
                <a:gridCol w="329184">
                  <a:extLst>
                    <a:ext uri="{9D8B030D-6E8A-4147-A177-3AD203B41FA5}">
                      <a16:colId xmlns:a16="http://schemas.microsoft.com/office/drawing/2014/main" val="1038597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08092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- 2020-03-17 17:51:48</a:t>
                      </a:r>
                      <a:r>
                        <a:rPr kumimoji="0" lang="en-US" sz="1000" b="0" i="0" u="none" strike="noStrike" kern="1200" cap="none" spc="0" normalizeH="0" baseline="0" noProof="0">
                          <a:ln>
                            <a:noFill/>
                          </a:ln>
                          <a:solidFill>
                            <a:prstClr val="black"/>
                          </a:solidFill>
                          <a:effectLst/>
                          <a:uLnTx/>
                          <a:uFillTx/>
                          <a:latin typeface="+mn-lt"/>
                          <a:ea typeface="+mn-ea"/>
                          <a:cs typeface="+mn-cs"/>
                        </a:rPr>
                        <a:t>
 Dear valued customer,
With effect from 18th March to 31st March 2020, we will be taking precautionary measures to prevent the further spread of COVID-19 in Malaysia. You will be contacted to reschedule any appointment that falls within this period. 
Our online store will remain open for business. You may still secure your product order from our SOTHYS Girl as well. We seek your kind understanding and utmost patience, as we await our warehouse to resume operations, after the movement control order period has ended, to deliver your order.
Hence, we will still fulfill any promotions that are active as stated. You may be pleased to know that we have also extended our Members’ Day “DOUBLE POINTS” promotion till 31st March 2020.
From SOTHYS Malaysia, stay safe and healthy!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https://scontent-iad3-1.xx.fbcdn.net/v/t1.0-9/p720x720/90092724_10157957579009763_1460834891242405888_o.jpg?_nc_cat=111&amp;_nc_sid=8024bb&amp;_nc_ohc=cWJWbHbTlr0AX_4mRlS&amp;_nc_ht=scontent-iad3-1.xx&amp;_nc_tp=6&amp;oh=db9cbaa3232dc16f62dc897ca440a2cc&amp;oe=5EBFB80D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04/18/2020 03:10:51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40363624"/>
                  </a:ext>
                </a:extLst>
              </a:tr>
            </a:tbl>
          </a:graphicData>
        </a:graphic>
      </p:graphicFrame>
      <p:sp>
        <p:nvSpPr>
          <p:cNvPr id="4" name="Text Placeholder 3">
            <a:extLst>
              <a:ext uri="{FF2B5EF4-FFF2-40B4-BE49-F238E27FC236}">
                <a16:creationId xmlns:a16="http://schemas.microsoft.com/office/drawing/2014/main" id="{9BB47F28-1364-4D57-8525-1EE7437EC111}"/>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203460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7BE90-361C-4065-A01D-CA6372D3E84C}"/>
              </a:ext>
            </a:extLst>
          </p:cNvPr>
          <p:cNvSpPr>
            <a:spLocks noGrp="1"/>
          </p:cNvSpPr>
          <p:nvPr>
            <p:ph type="title"/>
          </p:nvPr>
        </p:nvSpPr>
        <p:spPr/>
        <p:txBody>
          <a:bodyPr/>
          <a:lstStyle/>
          <a:p>
            <a:r>
              <a:rPr lang="en-US"/>
              <a:t>Facebook Own Posts Table | Sothys Malaysia - 13 of 18</a:t>
            </a:r>
          </a:p>
        </p:txBody>
      </p:sp>
      <p:graphicFrame>
        <p:nvGraphicFramePr>
          <p:cNvPr id="5" name="Table Placeholder 4">
            <a:extLst>
              <a:ext uri="{FF2B5EF4-FFF2-40B4-BE49-F238E27FC236}">
                <a16:creationId xmlns:a16="http://schemas.microsoft.com/office/drawing/2014/main" id="{1BE9093A-88C2-4687-B46E-F22DC596F3AF}"/>
              </a:ext>
            </a:extLst>
          </p:cNvPr>
          <p:cNvGraphicFramePr>
            <a:graphicFrameLocks noGrp="1"/>
          </p:cNvGraphicFramePr>
          <p:nvPr>
            <p:ph type="tbl" sz="quarter" idx="13"/>
            <p:extLst>
              <p:ext uri="{D42A27DB-BD31-4B8C-83A1-F6EECF244321}">
                <p14:modId xmlns:p14="http://schemas.microsoft.com/office/powerpoint/2010/main" val="3275419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0912396"/>
                    </a:ext>
                  </a:extLst>
                </a:gridCol>
                <a:gridCol w="987552">
                  <a:extLst>
                    <a:ext uri="{9D8B030D-6E8A-4147-A177-3AD203B41FA5}">
                      <a16:colId xmlns:a16="http://schemas.microsoft.com/office/drawing/2014/main" val="580648260"/>
                    </a:ext>
                  </a:extLst>
                </a:gridCol>
                <a:gridCol w="658368">
                  <a:extLst>
                    <a:ext uri="{9D8B030D-6E8A-4147-A177-3AD203B41FA5}">
                      <a16:colId xmlns:a16="http://schemas.microsoft.com/office/drawing/2014/main" val="303636630"/>
                    </a:ext>
                  </a:extLst>
                </a:gridCol>
                <a:gridCol w="329184">
                  <a:extLst>
                    <a:ext uri="{9D8B030D-6E8A-4147-A177-3AD203B41FA5}">
                      <a16:colId xmlns:a16="http://schemas.microsoft.com/office/drawing/2014/main" val="1293957182"/>
                    </a:ext>
                  </a:extLst>
                </a:gridCol>
                <a:gridCol w="329184">
                  <a:extLst>
                    <a:ext uri="{9D8B030D-6E8A-4147-A177-3AD203B41FA5}">
                      <a16:colId xmlns:a16="http://schemas.microsoft.com/office/drawing/2014/main" val="341543677"/>
                    </a:ext>
                  </a:extLst>
                </a:gridCol>
                <a:gridCol w="329184">
                  <a:extLst>
                    <a:ext uri="{9D8B030D-6E8A-4147-A177-3AD203B41FA5}">
                      <a16:colId xmlns:a16="http://schemas.microsoft.com/office/drawing/2014/main" val="2128851148"/>
                    </a:ext>
                  </a:extLst>
                </a:gridCol>
                <a:gridCol w="329184">
                  <a:extLst>
                    <a:ext uri="{9D8B030D-6E8A-4147-A177-3AD203B41FA5}">
                      <a16:colId xmlns:a16="http://schemas.microsoft.com/office/drawing/2014/main" val="3218925987"/>
                    </a:ext>
                  </a:extLst>
                </a:gridCol>
                <a:gridCol w="329184">
                  <a:extLst>
                    <a:ext uri="{9D8B030D-6E8A-4147-A177-3AD203B41FA5}">
                      <a16:colId xmlns:a16="http://schemas.microsoft.com/office/drawing/2014/main" val="3388354973"/>
                    </a:ext>
                  </a:extLst>
                </a:gridCol>
                <a:gridCol w="329184">
                  <a:extLst>
                    <a:ext uri="{9D8B030D-6E8A-4147-A177-3AD203B41FA5}">
                      <a16:colId xmlns:a16="http://schemas.microsoft.com/office/drawing/2014/main" val="2074631808"/>
                    </a:ext>
                  </a:extLst>
                </a:gridCol>
                <a:gridCol w="329184">
                  <a:extLst>
                    <a:ext uri="{9D8B030D-6E8A-4147-A177-3AD203B41FA5}">
                      <a16:colId xmlns:a16="http://schemas.microsoft.com/office/drawing/2014/main" val="2806750230"/>
                    </a:ext>
                  </a:extLst>
                </a:gridCol>
                <a:gridCol w="329184">
                  <a:extLst>
                    <a:ext uri="{9D8B030D-6E8A-4147-A177-3AD203B41FA5}">
                      <a16:colId xmlns:a16="http://schemas.microsoft.com/office/drawing/2014/main" val="1368059879"/>
                    </a:ext>
                  </a:extLst>
                </a:gridCol>
                <a:gridCol w="329184">
                  <a:extLst>
                    <a:ext uri="{9D8B030D-6E8A-4147-A177-3AD203B41FA5}">
                      <a16:colId xmlns:a16="http://schemas.microsoft.com/office/drawing/2014/main" val="687531168"/>
                    </a:ext>
                  </a:extLst>
                </a:gridCol>
                <a:gridCol w="329184">
                  <a:extLst>
                    <a:ext uri="{9D8B030D-6E8A-4147-A177-3AD203B41FA5}">
                      <a16:colId xmlns:a16="http://schemas.microsoft.com/office/drawing/2014/main" val="3791543165"/>
                    </a:ext>
                  </a:extLst>
                </a:gridCol>
                <a:gridCol w="329184">
                  <a:extLst>
                    <a:ext uri="{9D8B030D-6E8A-4147-A177-3AD203B41FA5}">
                      <a16:colId xmlns:a16="http://schemas.microsoft.com/office/drawing/2014/main" val="3636879797"/>
                    </a:ext>
                  </a:extLst>
                </a:gridCol>
                <a:gridCol w="329184">
                  <a:extLst>
                    <a:ext uri="{9D8B030D-6E8A-4147-A177-3AD203B41FA5}">
                      <a16:colId xmlns:a16="http://schemas.microsoft.com/office/drawing/2014/main" val="548585169"/>
                    </a:ext>
                  </a:extLst>
                </a:gridCol>
                <a:gridCol w="329184">
                  <a:extLst>
                    <a:ext uri="{9D8B030D-6E8A-4147-A177-3AD203B41FA5}">
                      <a16:colId xmlns:a16="http://schemas.microsoft.com/office/drawing/2014/main" val="3947232337"/>
                    </a:ext>
                  </a:extLst>
                </a:gridCol>
                <a:gridCol w="329184">
                  <a:extLst>
                    <a:ext uri="{9D8B030D-6E8A-4147-A177-3AD203B41FA5}">
                      <a16:colId xmlns:a16="http://schemas.microsoft.com/office/drawing/2014/main" val="2294625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29436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- 2020-03-13 11:25:06</a:t>
                      </a:r>
                      <a:r>
                        <a:rPr kumimoji="0" lang="en-US" sz="1000" b="0" i="0" u="none" strike="noStrike" kern="1200" cap="none" spc="0" normalizeH="0" baseline="0" noProof="0">
                          <a:ln>
                            <a:noFill/>
                          </a:ln>
                          <a:solidFill>
                            <a:prstClr val="black"/>
                          </a:solidFill>
                          <a:effectLst/>
                          <a:uLnTx/>
                          <a:uFillTx/>
                          <a:latin typeface="+mn-lt"/>
                          <a:ea typeface="+mn-ea"/>
                          <a:cs typeface="+mn-cs"/>
                        </a:rPr>
                        <a:t>
 At SOTHYS Malaysia, our Sothys Girls are taking precautionary measures to prevent the spread of COVID-19. Watch this video to find out more about what prevention measures have been made to ensure our beloved customers' peace of mind.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https://scontent.xx.fbcdn.net/v/t15.5256-10/83567984_228770298163357_9053965530129498112_n.jpg?_nc_cat=106&amp;_nc_sid=f2c4d5&amp;_nc_ohc=6npxU_JWiqYAX-TdkC7&amp;_nc_ht=scontent.xx&amp;oh=6cd33ec1775a897654fe98f30b71aef8&amp;oe=5E9386CD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03/16/2020 21:16:03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95158398"/>
                  </a:ext>
                </a:extLst>
              </a:tr>
            </a:tbl>
          </a:graphicData>
        </a:graphic>
      </p:graphicFrame>
      <p:sp>
        <p:nvSpPr>
          <p:cNvPr id="4" name="Text Placeholder 3">
            <a:extLst>
              <a:ext uri="{FF2B5EF4-FFF2-40B4-BE49-F238E27FC236}">
                <a16:creationId xmlns:a16="http://schemas.microsoft.com/office/drawing/2014/main" id="{5FE1C4F9-6EAC-4C7E-A211-93701475F865}"/>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1294105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51892-DC9D-48B6-A3C1-C04C173F2F6E}"/>
              </a:ext>
            </a:extLst>
          </p:cNvPr>
          <p:cNvSpPr>
            <a:spLocks noGrp="1"/>
          </p:cNvSpPr>
          <p:nvPr>
            <p:ph type="title"/>
          </p:nvPr>
        </p:nvSpPr>
        <p:spPr/>
        <p:txBody>
          <a:bodyPr/>
          <a:lstStyle/>
          <a:p>
            <a:r>
              <a:rPr lang="en-US"/>
              <a:t>Facebook Own Posts Table | Sothys Malaysia - 14 of 18</a:t>
            </a:r>
          </a:p>
        </p:txBody>
      </p:sp>
      <p:graphicFrame>
        <p:nvGraphicFramePr>
          <p:cNvPr id="5" name="Table Placeholder 4">
            <a:extLst>
              <a:ext uri="{FF2B5EF4-FFF2-40B4-BE49-F238E27FC236}">
                <a16:creationId xmlns:a16="http://schemas.microsoft.com/office/drawing/2014/main" id="{951FD452-4C5F-4723-AA26-307FAA19D221}"/>
              </a:ext>
            </a:extLst>
          </p:cNvPr>
          <p:cNvGraphicFramePr>
            <a:graphicFrameLocks noGrp="1"/>
          </p:cNvGraphicFramePr>
          <p:nvPr>
            <p:ph type="tbl" sz="quarter" idx="13"/>
            <p:extLst>
              <p:ext uri="{D42A27DB-BD31-4B8C-83A1-F6EECF244321}">
                <p14:modId xmlns:p14="http://schemas.microsoft.com/office/powerpoint/2010/main" val="1448966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01223141"/>
                    </a:ext>
                  </a:extLst>
                </a:gridCol>
                <a:gridCol w="987552">
                  <a:extLst>
                    <a:ext uri="{9D8B030D-6E8A-4147-A177-3AD203B41FA5}">
                      <a16:colId xmlns:a16="http://schemas.microsoft.com/office/drawing/2014/main" val="2229363748"/>
                    </a:ext>
                  </a:extLst>
                </a:gridCol>
                <a:gridCol w="658368">
                  <a:extLst>
                    <a:ext uri="{9D8B030D-6E8A-4147-A177-3AD203B41FA5}">
                      <a16:colId xmlns:a16="http://schemas.microsoft.com/office/drawing/2014/main" val="2065632940"/>
                    </a:ext>
                  </a:extLst>
                </a:gridCol>
                <a:gridCol w="329184">
                  <a:extLst>
                    <a:ext uri="{9D8B030D-6E8A-4147-A177-3AD203B41FA5}">
                      <a16:colId xmlns:a16="http://schemas.microsoft.com/office/drawing/2014/main" val="2487496618"/>
                    </a:ext>
                  </a:extLst>
                </a:gridCol>
                <a:gridCol w="329184">
                  <a:extLst>
                    <a:ext uri="{9D8B030D-6E8A-4147-A177-3AD203B41FA5}">
                      <a16:colId xmlns:a16="http://schemas.microsoft.com/office/drawing/2014/main" val="2378278661"/>
                    </a:ext>
                  </a:extLst>
                </a:gridCol>
                <a:gridCol w="329184">
                  <a:extLst>
                    <a:ext uri="{9D8B030D-6E8A-4147-A177-3AD203B41FA5}">
                      <a16:colId xmlns:a16="http://schemas.microsoft.com/office/drawing/2014/main" val="1561646272"/>
                    </a:ext>
                  </a:extLst>
                </a:gridCol>
                <a:gridCol w="329184">
                  <a:extLst>
                    <a:ext uri="{9D8B030D-6E8A-4147-A177-3AD203B41FA5}">
                      <a16:colId xmlns:a16="http://schemas.microsoft.com/office/drawing/2014/main" val="389854244"/>
                    </a:ext>
                  </a:extLst>
                </a:gridCol>
                <a:gridCol w="329184">
                  <a:extLst>
                    <a:ext uri="{9D8B030D-6E8A-4147-A177-3AD203B41FA5}">
                      <a16:colId xmlns:a16="http://schemas.microsoft.com/office/drawing/2014/main" val="3961808267"/>
                    </a:ext>
                  </a:extLst>
                </a:gridCol>
                <a:gridCol w="329184">
                  <a:extLst>
                    <a:ext uri="{9D8B030D-6E8A-4147-A177-3AD203B41FA5}">
                      <a16:colId xmlns:a16="http://schemas.microsoft.com/office/drawing/2014/main" val="1216998534"/>
                    </a:ext>
                  </a:extLst>
                </a:gridCol>
                <a:gridCol w="329184">
                  <a:extLst>
                    <a:ext uri="{9D8B030D-6E8A-4147-A177-3AD203B41FA5}">
                      <a16:colId xmlns:a16="http://schemas.microsoft.com/office/drawing/2014/main" val="2950166198"/>
                    </a:ext>
                  </a:extLst>
                </a:gridCol>
                <a:gridCol w="329184">
                  <a:extLst>
                    <a:ext uri="{9D8B030D-6E8A-4147-A177-3AD203B41FA5}">
                      <a16:colId xmlns:a16="http://schemas.microsoft.com/office/drawing/2014/main" val="3484730439"/>
                    </a:ext>
                  </a:extLst>
                </a:gridCol>
                <a:gridCol w="329184">
                  <a:extLst>
                    <a:ext uri="{9D8B030D-6E8A-4147-A177-3AD203B41FA5}">
                      <a16:colId xmlns:a16="http://schemas.microsoft.com/office/drawing/2014/main" val="2921635963"/>
                    </a:ext>
                  </a:extLst>
                </a:gridCol>
                <a:gridCol w="329184">
                  <a:extLst>
                    <a:ext uri="{9D8B030D-6E8A-4147-A177-3AD203B41FA5}">
                      <a16:colId xmlns:a16="http://schemas.microsoft.com/office/drawing/2014/main" val="2647129890"/>
                    </a:ext>
                  </a:extLst>
                </a:gridCol>
                <a:gridCol w="329184">
                  <a:extLst>
                    <a:ext uri="{9D8B030D-6E8A-4147-A177-3AD203B41FA5}">
                      <a16:colId xmlns:a16="http://schemas.microsoft.com/office/drawing/2014/main" val="2461651227"/>
                    </a:ext>
                  </a:extLst>
                </a:gridCol>
                <a:gridCol w="329184">
                  <a:extLst>
                    <a:ext uri="{9D8B030D-6E8A-4147-A177-3AD203B41FA5}">
                      <a16:colId xmlns:a16="http://schemas.microsoft.com/office/drawing/2014/main" val="4113287756"/>
                    </a:ext>
                  </a:extLst>
                </a:gridCol>
                <a:gridCol w="329184">
                  <a:extLst>
                    <a:ext uri="{9D8B030D-6E8A-4147-A177-3AD203B41FA5}">
                      <a16:colId xmlns:a16="http://schemas.microsoft.com/office/drawing/2014/main" val="1036322010"/>
                    </a:ext>
                  </a:extLst>
                </a:gridCol>
                <a:gridCol w="329184">
                  <a:extLst>
                    <a:ext uri="{9D8B030D-6E8A-4147-A177-3AD203B41FA5}">
                      <a16:colId xmlns:a16="http://schemas.microsoft.com/office/drawing/2014/main" val="3931155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52550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- 2020-03-08 10:00:31</a:t>
                      </a:r>
                      <a:r>
                        <a:rPr kumimoji="0" lang="en-US" sz="1000" b="0" i="0" u="none" strike="noStrike" kern="1200" cap="none" spc="0" normalizeH="0" baseline="0" noProof="0">
                          <a:ln>
                            <a:noFill/>
                          </a:ln>
                          <a:solidFill>
                            <a:prstClr val="black"/>
                          </a:solidFill>
                          <a:effectLst/>
                          <a:uLnTx/>
                          <a:uFillTx/>
                          <a:latin typeface="+mn-lt"/>
                          <a:ea typeface="+mn-ea"/>
                          <a:cs typeface="+mn-cs"/>
                        </a:rPr>
                        <a:t>
 Ladies, today is your day! Own today, like you own your skin. Strong, unique and confident always. Happy International Womens Day!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https://scontent.xx.fbcdn.net/v/t1.0-9/p720x720/85095124_10157926994794763_6980375767959994368_o.png?_nc_cat=105&amp;_nc_sid=8024bb&amp;_nc_ohc=FlDGGvTQIA4AX8ZHZXg&amp;_nc_ht=scontent.xx&amp;oh=30b0e162eb3a61ad3a819529aaff5a04&amp;oe=5EA69B14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21:20:47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63022620"/>
                  </a:ext>
                </a:extLst>
              </a:tr>
            </a:tbl>
          </a:graphicData>
        </a:graphic>
      </p:graphicFrame>
      <p:sp>
        <p:nvSpPr>
          <p:cNvPr id="4" name="Text Placeholder 3">
            <a:extLst>
              <a:ext uri="{FF2B5EF4-FFF2-40B4-BE49-F238E27FC236}">
                <a16:creationId xmlns:a16="http://schemas.microsoft.com/office/drawing/2014/main" id="{C29806D3-FF1F-4E30-89B9-7B48EAEB8AFD}"/>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709561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29DA8-D925-4E83-8DCD-B5C3C9CFBD72}"/>
              </a:ext>
            </a:extLst>
          </p:cNvPr>
          <p:cNvSpPr>
            <a:spLocks noGrp="1"/>
          </p:cNvSpPr>
          <p:nvPr>
            <p:ph type="title"/>
          </p:nvPr>
        </p:nvSpPr>
        <p:spPr/>
        <p:txBody>
          <a:bodyPr/>
          <a:lstStyle/>
          <a:p>
            <a:r>
              <a:rPr lang="en-US"/>
              <a:t>Facebook Own Posts Table | Sothys Malaysia - 15 of 18</a:t>
            </a:r>
          </a:p>
        </p:txBody>
      </p:sp>
      <p:graphicFrame>
        <p:nvGraphicFramePr>
          <p:cNvPr id="5" name="Table Placeholder 4">
            <a:extLst>
              <a:ext uri="{FF2B5EF4-FFF2-40B4-BE49-F238E27FC236}">
                <a16:creationId xmlns:a16="http://schemas.microsoft.com/office/drawing/2014/main" id="{6BE0C711-93A3-40BE-9F24-178BF7F565FD}"/>
              </a:ext>
            </a:extLst>
          </p:cNvPr>
          <p:cNvGraphicFramePr>
            <a:graphicFrameLocks noGrp="1"/>
          </p:cNvGraphicFramePr>
          <p:nvPr>
            <p:ph type="tbl" sz="quarter" idx="13"/>
            <p:extLst>
              <p:ext uri="{D42A27DB-BD31-4B8C-83A1-F6EECF244321}">
                <p14:modId xmlns:p14="http://schemas.microsoft.com/office/powerpoint/2010/main" val="2602469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88638281"/>
                    </a:ext>
                  </a:extLst>
                </a:gridCol>
                <a:gridCol w="987552">
                  <a:extLst>
                    <a:ext uri="{9D8B030D-6E8A-4147-A177-3AD203B41FA5}">
                      <a16:colId xmlns:a16="http://schemas.microsoft.com/office/drawing/2014/main" val="2104549269"/>
                    </a:ext>
                  </a:extLst>
                </a:gridCol>
                <a:gridCol w="658368">
                  <a:extLst>
                    <a:ext uri="{9D8B030D-6E8A-4147-A177-3AD203B41FA5}">
                      <a16:colId xmlns:a16="http://schemas.microsoft.com/office/drawing/2014/main" val="1720000778"/>
                    </a:ext>
                  </a:extLst>
                </a:gridCol>
                <a:gridCol w="329184">
                  <a:extLst>
                    <a:ext uri="{9D8B030D-6E8A-4147-A177-3AD203B41FA5}">
                      <a16:colId xmlns:a16="http://schemas.microsoft.com/office/drawing/2014/main" val="706725853"/>
                    </a:ext>
                  </a:extLst>
                </a:gridCol>
                <a:gridCol w="329184">
                  <a:extLst>
                    <a:ext uri="{9D8B030D-6E8A-4147-A177-3AD203B41FA5}">
                      <a16:colId xmlns:a16="http://schemas.microsoft.com/office/drawing/2014/main" val="399788623"/>
                    </a:ext>
                  </a:extLst>
                </a:gridCol>
                <a:gridCol w="329184">
                  <a:extLst>
                    <a:ext uri="{9D8B030D-6E8A-4147-A177-3AD203B41FA5}">
                      <a16:colId xmlns:a16="http://schemas.microsoft.com/office/drawing/2014/main" val="2621871124"/>
                    </a:ext>
                  </a:extLst>
                </a:gridCol>
                <a:gridCol w="329184">
                  <a:extLst>
                    <a:ext uri="{9D8B030D-6E8A-4147-A177-3AD203B41FA5}">
                      <a16:colId xmlns:a16="http://schemas.microsoft.com/office/drawing/2014/main" val="4055830534"/>
                    </a:ext>
                  </a:extLst>
                </a:gridCol>
                <a:gridCol w="329184">
                  <a:extLst>
                    <a:ext uri="{9D8B030D-6E8A-4147-A177-3AD203B41FA5}">
                      <a16:colId xmlns:a16="http://schemas.microsoft.com/office/drawing/2014/main" val="179053442"/>
                    </a:ext>
                  </a:extLst>
                </a:gridCol>
                <a:gridCol w="329184">
                  <a:extLst>
                    <a:ext uri="{9D8B030D-6E8A-4147-A177-3AD203B41FA5}">
                      <a16:colId xmlns:a16="http://schemas.microsoft.com/office/drawing/2014/main" val="1733187698"/>
                    </a:ext>
                  </a:extLst>
                </a:gridCol>
                <a:gridCol w="329184">
                  <a:extLst>
                    <a:ext uri="{9D8B030D-6E8A-4147-A177-3AD203B41FA5}">
                      <a16:colId xmlns:a16="http://schemas.microsoft.com/office/drawing/2014/main" val="2831713378"/>
                    </a:ext>
                  </a:extLst>
                </a:gridCol>
                <a:gridCol w="329184">
                  <a:extLst>
                    <a:ext uri="{9D8B030D-6E8A-4147-A177-3AD203B41FA5}">
                      <a16:colId xmlns:a16="http://schemas.microsoft.com/office/drawing/2014/main" val="1036261848"/>
                    </a:ext>
                  </a:extLst>
                </a:gridCol>
                <a:gridCol w="329184">
                  <a:extLst>
                    <a:ext uri="{9D8B030D-6E8A-4147-A177-3AD203B41FA5}">
                      <a16:colId xmlns:a16="http://schemas.microsoft.com/office/drawing/2014/main" val="957508505"/>
                    </a:ext>
                  </a:extLst>
                </a:gridCol>
                <a:gridCol w="329184">
                  <a:extLst>
                    <a:ext uri="{9D8B030D-6E8A-4147-A177-3AD203B41FA5}">
                      <a16:colId xmlns:a16="http://schemas.microsoft.com/office/drawing/2014/main" val="3543323391"/>
                    </a:ext>
                  </a:extLst>
                </a:gridCol>
                <a:gridCol w="329184">
                  <a:extLst>
                    <a:ext uri="{9D8B030D-6E8A-4147-A177-3AD203B41FA5}">
                      <a16:colId xmlns:a16="http://schemas.microsoft.com/office/drawing/2014/main" val="609255746"/>
                    </a:ext>
                  </a:extLst>
                </a:gridCol>
                <a:gridCol w="329184">
                  <a:extLst>
                    <a:ext uri="{9D8B030D-6E8A-4147-A177-3AD203B41FA5}">
                      <a16:colId xmlns:a16="http://schemas.microsoft.com/office/drawing/2014/main" val="2955251691"/>
                    </a:ext>
                  </a:extLst>
                </a:gridCol>
                <a:gridCol w="329184">
                  <a:extLst>
                    <a:ext uri="{9D8B030D-6E8A-4147-A177-3AD203B41FA5}">
                      <a16:colId xmlns:a16="http://schemas.microsoft.com/office/drawing/2014/main" val="1907441128"/>
                    </a:ext>
                  </a:extLst>
                </a:gridCol>
                <a:gridCol w="329184">
                  <a:extLst>
                    <a:ext uri="{9D8B030D-6E8A-4147-A177-3AD203B41FA5}">
                      <a16:colId xmlns:a16="http://schemas.microsoft.com/office/drawing/2014/main" val="3855620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3129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- 2020-03-07 09:59:53</a:t>
                      </a:r>
                      <a:r>
                        <a:rPr kumimoji="0" lang="en-US" sz="1000" b="0" i="0" u="none" strike="noStrike" kern="1200" cap="none" spc="0" normalizeH="0" baseline="0" noProof="0">
                          <a:ln>
                            <a:noFill/>
                          </a:ln>
                          <a:solidFill>
                            <a:prstClr val="black"/>
                          </a:solidFill>
                          <a:effectLst/>
                          <a:uLnTx/>
                          <a:uFillTx/>
                          <a:latin typeface="+mn-lt"/>
                          <a:ea typeface="+mn-ea"/>
                          <a:cs typeface="+mn-cs"/>
                        </a:rPr>
                        <a:t>
 At SOTHYS, we’re stubbornly against trends. While beauty fads may come and go, our brand excellence is here to stay. We love your skin as much as you do. That’s why we keep doing what we do best, so that women of all ages can face life with confidence. Because like all good things in life, it never goes out of style. Just like good skin. 
Treat your skin right. 
Book a consultation at a SOTHYS salon or visit www.sothys.com.my now.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88064415_10157925974209763_5295838471473070080_n.jpg?_nc_cat=109&amp;_nc_sid=110474&amp;_nc_oc=AQnLfnylZqlLbsGYD6sclTPNT2rv95eqAjir6r45d0t9OnwSZphRgfWnD8M0PSFnvls&amp;_nc_ht=scontent.xx&amp;_nc_tp=6&amp;oh=6e46f3935359e1066d831f3b0a31f0e3&amp;oe=5E9A7685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03/20/2020 21:12:25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71468833"/>
                  </a:ext>
                </a:extLst>
              </a:tr>
            </a:tbl>
          </a:graphicData>
        </a:graphic>
      </p:graphicFrame>
      <p:sp>
        <p:nvSpPr>
          <p:cNvPr id="4" name="Text Placeholder 3">
            <a:extLst>
              <a:ext uri="{FF2B5EF4-FFF2-40B4-BE49-F238E27FC236}">
                <a16:creationId xmlns:a16="http://schemas.microsoft.com/office/drawing/2014/main" id="{F0C85E57-1F20-4804-B62D-89CC6BCA9785}"/>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968361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8DEF1-F81A-45E2-8809-F6B1D6D7C78C}"/>
              </a:ext>
            </a:extLst>
          </p:cNvPr>
          <p:cNvSpPr>
            <a:spLocks noGrp="1"/>
          </p:cNvSpPr>
          <p:nvPr>
            <p:ph type="title"/>
          </p:nvPr>
        </p:nvSpPr>
        <p:spPr/>
        <p:txBody>
          <a:bodyPr/>
          <a:lstStyle/>
          <a:p>
            <a:r>
              <a:rPr lang="en-US"/>
              <a:t>Facebook Own Posts Table | Sothys Malaysia - 16 of 18</a:t>
            </a:r>
          </a:p>
        </p:txBody>
      </p:sp>
      <p:graphicFrame>
        <p:nvGraphicFramePr>
          <p:cNvPr id="5" name="Table Placeholder 4">
            <a:extLst>
              <a:ext uri="{FF2B5EF4-FFF2-40B4-BE49-F238E27FC236}">
                <a16:creationId xmlns:a16="http://schemas.microsoft.com/office/drawing/2014/main" id="{8F04424B-00D8-4CD9-A732-8399399C09C7}"/>
              </a:ext>
            </a:extLst>
          </p:cNvPr>
          <p:cNvGraphicFramePr>
            <a:graphicFrameLocks noGrp="1"/>
          </p:cNvGraphicFramePr>
          <p:nvPr>
            <p:ph type="tbl" sz="quarter" idx="13"/>
            <p:extLst>
              <p:ext uri="{D42A27DB-BD31-4B8C-83A1-F6EECF244321}">
                <p14:modId xmlns:p14="http://schemas.microsoft.com/office/powerpoint/2010/main" val="295129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79300632"/>
                    </a:ext>
                  </a:extLst>
                </a:gridCol>
                <a:gridCol w="987552">
                  <a:extLst>
                    <a:ext uri="{9D8B030D-6E8A-4147-A177-3AD203B41FA5}">
                      <a16:colId xmlns:a16="http://schemas.microsoft.com/office/drawing/2014/main" val="1992336729"/>
                    </a:ext>
                  </a:extLst>
                </a:gridCol>
                <a:gridCol w="658368">
                  <a:extLst>
                    <a:ext uri="{9D8B030D-6E8A-4147-A177-3AD203B41FA5}">
                      <a16:colId xmlns:a16="http://schemas.microsoft.com/office/drawing/2014/main" val="3417414533"/>
                    </a:ext>
                  </a:extLst>
                </a:gridCol>
                <a:gridCol w="329184">
                  <a:extLst>
                    <a:ext uri="{9D8B030D-6E8A-4147-A177-3AD203B41FA5}">
                      <a16:colId xmlns:a16="http://schemas.microsoft.com/office/drawing/2014/main" val="3044875127"/>
                    </a:ext>
                  </a:extLst>
                </a:gridCol>
                <a:gridCol w="329184">
                  <a:extLst>
                    <a:ext uri="{9D8B030D-6E8A-4147-A177-3AD203B41FA5}">
                      <a16:colId xmlns:a16="http://schemas.microsoft.com/office/drawing/2014/main" val="2131285438"/>
                    </a:ext>
                  </a:extLst>
                </a:gridCol>
                <a:gridCol w="329184">
                  <a:extLst>
                    <a:ext uri="{9D8B030D-6E8A-4147-A177-3AD203B41FA5}">
                      <a16:colId xmlns:a16="http://schemas.microsoft.com/office/drawing/2014/main" val="1903748463"/>
                    </a:ext>
                  </a:extLst>
                </a:gridCol>
                <a:gridCol w="329184">
                  <a:extLst>
                    <a:ext uri="{9D8B030D-6E8A-4147-A177-3AD203B41FA5}">
                      <a16:colId xmlns:a16="http://schemas.microsoft.com/office/drawing/2014/main" val="1044202301"/>
                    </a:ext>
                  </a:extLst>
                </a:gridCol>
                <a:gridCol w="329184">
                  <a:extLst>
                    <a:ext uri="{9D8B030D-6E8A-4147-A177-3AD203B41FA5}">
                      <a16:colId xmlns:a16="http://schemas.microsoft.com/office/drawing/2014/main" val="3135854978"/>
                    </a:ext>
                  </a:extLst>
                </a:gridCol>
                <a:gridCol w="329184">
                  <a:extLst>
                    <a:ext uri="{9D8B030D-6E8A-4147-A177-3AD203B41FA5}">
                      <a16:colId xmlns:a16="http://schemas.microsoft.com/office/drawing/2014/main" val="3751836134"/>
                    </a:ext>
                  </a:extLst>
                </a:gridCol>
                <a:gridCol w="329184">
                  <a:extLst>
                    <a:ext uri="{9D8B030D-6E8A-4147-A177-3AD203B41FA5}">
                      <a16:colId xmlns:a16="http://schemas.microsoft.com/office/drawing/2014/main" val="4076693506"/>
                    </a:ext>
                  </a:extLst>
                </a:gridCol>
                <a:gridCol w="329184">
                  <a:extLst>
                    <a:ext uri="{9D8B030D-6E8A-4147-A177-3AD203B41FA5}">
                      <a16:colId xmlns:a16="http://schemas.microsoft.com/office/drawing/2014/main" val="4233851923"/>
                    </a:ext>
                  </a:extLst>
                </a:gridCol>
                <a:gridCol w="329184">
                  <a:extLst>
                    <a:ext uri="{9D8B030D-6E8A-4147-A177-3AD203B41FA5}">
                      <a16:colId xmlns:a16="http://schemas.microsoft.com/office/drawing/2014/main" val="386486820"/>
                    </a:ext>
                  </a:extLst>
                </a:gridCol>
                <a:gridCol w="329184">
                  <a:extLst>
                    <a:ext uri="{9D8B030D-6E8A-4147-A177-3AD203B41FA5}">
                      <a16:colId xmlns:a16="http://schemas.microsoft.com/office/drawing/2014/main" val="2486060413"/>
                    </a:ext>
                  </a:extLst>
                </a:gridCol>
                <a:gridCol w="329184">
                  <a:extLst>
                    <a:ext uri="{9D8B030D-6E8A-4147-A177-3AD203B41FA5}">
                      <a16:colId xmlns:a16="http://schemas.microsoft.com/office/drawing/2014/main" val="3986391593"/>
                    </a:ext>
                  </a:extLst>
                </a:gridCol>
                <a:gridCol w="329184">
                  <a:extLst>
                    <a:ext uri="{9D8B030D-6E8A-4147-A177-3AD203B41FA5}">
                      <a16:colId xmlns:a16="http://schemas.microsoft.com/office/drawing/2014/main" val="3725460785"/>
                    </a:ext>
                  </a:extLst>
                </a:gridCol>
                <a:gridCol w="329184">
                  <a:extLst>
                    <a:ext uri="{9D8B030D-6E8A-4147-A177-3AD203B41FA5}">
                      <a16:colId xmlns:a16="http://schemas.microsoft.com/office/drawing/2014/main" val="867299508"/>
                    </a:ext>
                  </a:extLst>
                </a:gridCol>
                <a:gridCol w="329184">
                  <a:extLst>
                    <a:ext uri="{9D8B030D-6E8A-4147-A177-3AD203B41FA5}">
                      <a16:colId xmlns:a16="http://schemas.microsoft.com/office/drawing/2014/main" val="3125265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49950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Sothys Malaysia - 2020-03-06 10:52:51</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https://scontent.xx.fbcdn.net/v/t1.0-9/s720x720/88228367_10157923225494763_5459049470693998592_n.png?_nc_cat=100&amp;_nc_sid=dd9801&amp;_nc_ohc=Y0YA1V4ydt0AX9IiW07&amp;_nc_ht=scontent.xx&amp;oh=4c4082fb2f90eb682bb696ba75488ec5&amp;oe=5E9155AC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03/15/2020 09:19:21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24754793"/>
                  </a:ext>
                </a:extLst>
              </a:tr>
            </a:tbl>
          </a:graphicData>
        </a:graphic>
      </p:graphicFrame>
      <p:sp>
        <p:nvSpPr>
          <p:cNvPr id="4" name="Text Placeholder 3">
            <a:extLst>
              <a:ext uri="{FF2B5EF4-FFF2-40B4-BE49-F238E27FC236}">
                <a16:creationId xmlns:a16="http://schemas.microsoft.com/office/drawing/2014/main" id="{CC3C2EDF-9F7F-4710-883C-A8DFB25B6C22}"/>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0961364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51C6A-92BC-41A4-A31C-01E4B0414E0E}"/>
              </a:ext>
            </a:extLst>
          </p:cNvPr>
          <p:cNvSpPr>
            <a:spLocks noGrp="1"/>
          </p:cNvSpPr>
          <p:nvPr>
            <p:ph type="title"/>
          </p:nvPr>
        </p:nvSpPr>
        <p:spPr/>
        <p:txBody>
          <a:bodyPr/>
          <a:lstStyle/>
          <a:p>
            <a:r>
              <a:rPr lang="en-US"/>
              <a:t>Facebook Own Posts Table | Sothys Malaysia - 17 of 18</a:t>
            </a:r>
          </a:p>
        </p:txBody>
      </p:sp>
      <p:graphicFrame>
        <p:nvGraphicFramePr>
          <p:cNvPr id="5" name="Table Placeholder 4">
            <a:extLst>
              <a:ext uri="{FF2B5EF4-FFF2-40B4-BE49-F238E27FC236}">
                <a16:creationId xmlns:a16="http://schemas.microsoft.com/office/drawing/2014/main" id="{D3E5DAD2-31A5-4F5C-B65E-1FC6450EBA90}"/>
              </a:ext>
            </a:extLst>
          </p:cNvPr>
          <p:cNvGraphicFramePr>
            <a:graphicFrameLocks noGrp="1"/>
          </p:cNvGraphicFramePr>
          <p:nvPr>
            <p:ph type="tbl" sz="quarter" idx="13"/>
            <p:extLst>
              <p:ext uri="{D42A27DB-BD31-4B8C-83A1-F6EECF244321}">
                <p14:modId xmlns:p14="http://schemas.microsoft.com/office/powerpoint/2010/main" val="791615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4762458"/>
                    </a:ext>
                  </a:extLst>
                </a:gridCol>
                <a:gridCol w="987552">
                  <a:extLst>
                    <a:ext uri="{9D8B030D-6E8A-4147-A177-3AD203B41FA5}">
                      <a16:colId xmlns:a16="http://schemas.microsoft.com/office/drawing/2014/main" val="3081214286"/>
                    </a:ext>
                  </a:extLst>
                </a:gridCol>
                <a:gridCol w="658368">
                  <a:extLst>
                    <a:ext uri="{9D8B030D-6E8A-4147-A177-3AD203B41FA5}">
                      <a16:colId xmlns:a16="http://schemas.microsoft.com/office/drawing/2014/main" val="3217493063"/>
                    </a:ext>
                  </a:extLst>
                </a:gridCol>
                <a:gridCol w="329184">
                  <a:extLst>
                    <a:ext uri="{9D8B030D-6E8A-4147-A177-3AD203B41FA5}">
                      <a16:colId xmlns:a16="http://schemas.microsoft.com/office/drawing/2014/main" val="1942911661"/>
                    </a:ext>
                  </a:extLst>
                </a:gridCol>
                <a:gridCol w="329184">
                  <a:extLst>
                    <a:ext uri="{9D8B030D-6E8A-4147-A177-3AD203B41FA5}">
                      <a16:colId xmlns:a16="http://schemas.microsoft.com/office/drawing/2014/main" val="1870361737"/>
                    </a:ext>
                  </a:extLst>
                </a:gridCol>
                <a:gridCol w="329184">
                  <a:extLst>
                    <a:ext uri="{9D8B030D-6E8A-4147-A177-3AD203B41FA5}">
                      <a16:colId xmlns:a16="http://schemas.microsoft.com/office/drawing/2014/main" val="2227194695"/>
                    </a:ext>
                  </a:extLst>
                </a:gridCol>
                <a:gridCol w="329184">
                  <a:extLst>
                    <a:ext uri="{9D8B030D-6E8A-4147-A177-3AD203B41FA5}">
                      <a16:colId xmlns:a16="http://schemas.microsoft.com/office/drawing/2014/main" val="2968960760"/>
                    </a:ext>
                  </a:extLst>
                </a:gridCol>
                <a:gridCol w="329184">
                  <a:extLst>
                    <a:ext uri="{9D8B030D-6E8A-4147-A177-3AD203B41FA5}">
                      <a16:colId xmlns:a16="http://schemas.microsoft.com/office/drawing/2014/main" val="1870265577"/>
                    </a:ext>
                  </a:extLst>
                </a:gridCol>
                <a:gridCol w="329184">
                  <a:extLst>
                    <a:ext uri="{9D8B030D-6E8A-4147-A177-3AD203B41FA5}">
                      <a16:colId xmlns:a16="http://schemas.microsoft.com/office/drawing/2014/main" val="2999927607"/>
                    </a:ext>
                  </a:extLst>
                </a:gridCol>
                <a:gridCol w="329184">
                  <a:extLst>
                    <a:ext uri="{9D8B030D-6E8A-4147-A177-3AD203B41FA5}">
                      <a16:colId xmlns:a16="http://schemas.microsoft.com/office/drawing/2014/main" val="2200526850"/>
                    </a:ext>
                  </a:extLst>
                </a:gridCol>
                <a:gridCol w="329184">
                  <a:extLst>
                    <a:ext uri="{9D8B030D-6E8A-4147-A177-3AD203B41FA5}">
                      <a16:colId xmlns:a16="http://schemas.microsoft.com/office/drawing/2014/main" val="2289018443"/>
                    </a:ext>
                  </a:extLst>
                </a:gridCol>
                <a:gridCol w="329184">
                  <a:extLst>
                    <a:ext uri="{9D8B030D-6E8A-4147-A177-3AD203B41FA5}">
                      <a16:colId xmlns:a16="http://schemas.microsoft.com/office/drawing/2014/main" val="2901699784"/>
                    </a:ext>
                  </a:extLst>
                </a:gridCol>
                <a:gridCol w="329184">
                  <a:extLst>
                    <a:ext uri="{9D8B030D-6E8A-4147-A177-3AD203B41FA5}">
                      <a16:colId xmlns:a16="http://schemas.microsoft.com/office/drawing/2014/main" val="758521385"/>
                    </a:ext>
                  </a:extLst>
                </a:gridCol>
                <a:gridCol w="329184">
                  <a:extLst>
                    <a:ext uri="{9D8B030D-6E8A-4147-A177-3AD203B41FA5}">
                      <a16:colId xmlns:a16="http://schemas.microsoft.com/office/drawing/2014/main" val="1119524499"/>
                    </a:ext>
                  </a:extLst>
                </a:gridCol>
                <a:gridCol w="329184">
                  <a:extLst>
                    <a:ext uri="{9D8B030D-6E8A-4147-A177-3AD203B41FA5}">
                      <a16:colId xmlns:a16="http://schemas.microsoft.com/office/drawing/2014/main" val="129459824"/>
                    </a:ext>
                  </a:extLst>
                </a:gridCol>
                <a:gridCol w="329184">
                  <a:extLst>
                    <a:ext uri="{9D8B030D-6E8A-4147-A177-3AD203B41FA5}">
                      <a16:colId xmlns:a16="http://schemas.microsoft.com/office/drawing/2014/main" val="2047817102"/>
                    </a:ext>
                  </a:extLst>
                </a:gridCol>
                <a:gridCol w="329184">
                  <a:extLst>
                    <a:ext uri="{9D8B030D-6E8A-4147-A177-3AD203B41FA5}">
                      <a16:colId xmlns:a16="http://schemas.microsoft.com/office/drawing/2014/main" val="1843229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11020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- 2020-03-06 10:00:56</a:t>
                      </a:r>
                      <a:r>
                        <a:rPr kumimoji="0" lang="en-US" sz="1000" b="0" i="0" u="none" strike="noStrike" kern="1200" cap="none" spc="0" normalizeH="0" baseline="0" noProof="0">
                          <a:ln>
                            <a:noFill/>
                          </a:ln>
                          <a:solidFill>
                            <a:prstClr val="black"/>
                          </a:solidFill>
                          <a:effectLst/>
                          <a:uLnTx/>
                          <a:uFillTx/>
                          <a:latin typeface="+mn-lt"/>
                          <a:ea typeface="+mn-ea"/>
                          <a:cs typeface="+mn-cs"/>
                        </a:rPr>
                        <a:t>
 At SOTHYS, we’re stubbornly against trends. While beauty fads may come and go, our brand excellence is here to stay. We love your skin as much as you do. That’s why we keep doing what we do best, so that women of all ages can face life with confidence. Because like all good things in life, it never goes out of style. Just like good skin. 
Treat your skin right. 
Book a consultation at a SOTHYS salon or visit www.sothys.com.my now.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03/07/2020 09:14:05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05624651"/>
                  </a:ext>
                </a:extLst>
              </a:tr>
            </a:tbl>
          </a:graphicData>
        </a:graphic>
      </p:graphicFrame>
      <p:sp>
        <p:nvSpPr>
          <p:cNvPr id="4" name="Text Placeholder 3">
            <a:extLst>
              <a:ext uri="{FF2B5EF4-FFF2-40B4-BE49-F238E27FC236}">
                <a16:creationId xmlns:a16="http://schemas.microsoft.com/office/drawing/2014/main" id="{365A7079-B115-4ECF-97B9-E86DF39A2E9B}"/>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928271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2B06A-2B1C-40CF-AEB7-921B660CC8E6}"/>
              </a:ext>
            </a:extLst>
          </p:cNvPr>
          <p:cNvSpPr>
            <a:spLocks noGrp="1"/>
          </p:cNvSpPr>
          <p:nvPr>
            <p:ph type="title"/>
          </p:nvPr>
        </p:nvSpPr>
        <p:spPr/>
        <p:txBody>
          <a:bodyPr/>
          <a:lstStyle/>
          <a:p>
            <a:r>
              <a:rPr lang="en-US"/>
              <a:t>Facebook Own Posts Table | Sothys Malaysia - 18 of 18</a:t>
            </a:r>
          </a:p>
        </p:txBody>
      </p:sp>
      <p:graphicFrame>
        <p:nvGraphicFramePr>
          <p:cNvPr id="5" name="Table Placeholder 4">
            <a:extLst>
              <a:ext uri="{FF2B5EF4-FFF2-40B4-BE49-F238E27FC236}">
                <a16:creationId xmlns:a16="http://schemas.microsoft.com/office/drawing/2014/main" id="{80C3D454-5A05-4465-A402-E09299DB2BF2}"/>
              </a:ext>
            </a:extLst>
          </p:cNvPr>
          <p:cNvGraphicFramePr>
            <a:graphicFrameLocks noGrp="1"/>
          </p:cNvGraphicFramePr>
          <p:nvPr>
            <p:ph type="tbl" sz="quarter" idx="13"/>
            <p:extLst>
              <p:ext uri="{D42A27DB-BD31-4B8C-83A1-F6EECF244321}">
                <p14:modId xmlns:p14="http://schemas.microsoft.com/office/powerpoint/2010/main" val="3781999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35294023"/>
                    </a:ext>
                  </a:extLst>
                </a:gridCol>
                <a:gridCol w="987552">
                  <a:extLst>
                    <a:ext uri="{9D8B030D-6E8A-4147-A177-3AD203B41FA5}">
                      <a16:colId xmlns:a16="http://schemas.microsoft.com/office/drawing/2014/main" val="2500113081"/>
                    </a:ext>
                  </a:extLst>
                </a:gridCol>
                <a:gridCol w="658368">
                  <a:extLst>
                    <a:ext uri="{9D8B030D-6E8A-4147-A177-3AD203B41FA5}">
                      <a16:colId xmlns:a16="http://schemas.microsoft.com/office/drawing/2014/main" val="972339440"/>
                    </a:ext>
                  </a:extLst>
                </a:gridCol>
                <a:gridCol w="329184">
                  <a:extLst>
                    <a:ext uri="{9D8B030D-6E8A-4147-A177-3AD203B41FA5}">
                      <a16:colId xmlns:a16="http://schemas.microsoft.com/office/drawing/2014/main" val="3815717913"/>
                    </a:ext>
                  </a:extLst>
                </a:gridCol>
                <a:gridCol w="329184">
                  <a:extLst>
                    <a:ext uri="{9D8B030D-6E8A-4147-A177-3AD203B41FA5}">
                      <a16:colId xmlns:a16="http://schemas.microsoft.com/office/drawing/2014/main" val="3230031594"/>
                    </a:ext>
                  </a:extLst>
                </a:gridCol>
                <a:gridCol w="329184">
                  <a:extLst>
                    <a:ext uri="{9D8B030D-6E8A-4147-A177-3AD203B41FA5}">
                      <a16:colId xmlns:a16="http://schemas.microsoft.com/office/drawing/2014/main" val="4187409339"/>
                    </a:ext>
                  </a:extLst>
                </a:gridCol>
                <a:gridCol w="329184">
                  <a:extLst>
                    <a:ext uri="{9D8B030D-6E8A-4147-A177-3AD203B41FA5}">
                      <a16:colId xmlns:a16="http://schemas.microsoft.com/office/drawing/2014/main" val="1839171389"/>
                    </a:ext>
                  </a:extLst>
                </a:gridCol>
                <a:gridCol w="329184">
                  <a:extLst>
                    <a:ext uri="{9D8B030D-6E8A-4147-A177-3AD203B41FA5}">
                      <a16:colId xmlns:a16="http://schemas.microsoft.com/office/drawing/2014/main" val="1850103997"/>
                    </a:ext>
                  </a:extLst>
                </a:gridCol>
                <a:gridCol w="329184">
                  <a:extLst>
                    <a:ext uri="{9D8B030D-6E8A-4147-A177-3AD203B41FA5}">
                      <a16:colId xmlns:a16="http://schemas.microsoft.com/office/drawing/2014/main" val="1793091388"/>
                    </a:ext>
                  </a:extLst>
                </a:gridCol>
                <a:gridCol w="329184">
                  <a:extLst>
                    <a:ext uri="{9D8B030D-6E8A-4147-A177-3AD203B41FA5}">
                      <a16:colId xmlns:a16="http://schemas.microsoft.com/office/drawing/2014/main" val="1485401058"/>
                    </a:ext>
                  </a:extLst>
                </a:gridCol>
                <a:gridCol w="329184">
                  <a:extLst>
                    <a:ext uri="{9D8B030D-6E8A-4147-A177-3AD203B41FA5}">
                      <a16:colId xmlns:a16="http://schemas.microsoft.com/office/drawing/2014/main" val="786108020"/>
                    </a:ext>
                  </a:extLst>
                </a:gridCol>
                <a:gridCol w="329184">
                  <a:extLst>
                    <a:ext uri="{9D8B030D-6E8A-4147-A177-3AD203B41FA5}">
                      <a16:colId xmlns:a16="http://schemas.microsoft.com/office/drawing/2014/main" val="3387353733"/>
                    </a:ext>
                  </a:extLst>
                </a:gridCol>
                <a:gridCol w="329184">
                  <a:extLst>
                    <a:ext uri="{9D8B030D-6E8A-4147-A177-3AD203B41FA5}">
                      <a16:colId xmlns:a16="http://schemas.microsoft.com/office/drawing/2014/main" val="2709609288"/>
                    </a:ext>
                  </a:extLst>
                </a:gridCol>
                <a:gridCol w="329184">
                  <a:extLst>
                    <a:ext uri="{9D8B030D-6E8A-4147-A177-3AD203B41FA5}">
                      <a16:colId xmlns:a16="http://schemas.microsoft.com/office/drawing/2014/main" val="1198395336"/>
                    </a:ext>
                  </a:extLst>
                </a:gridCol>
                <a:gridCol w="329184">
                  <a:extLst>
                    <a:ext uri="{9D8B030D-6E8A-4147-A177-3AD203B41FA5}">
                      <a16:colId xmlns:a16="http://schemas.microsoft.com/office/drawing/2014/main" val="483613755"/>
                    </a:ext>
                  </a:extLst>
                </a:gridCol>
                <a:gridCol w="329184">
                  <a:extLst>
                    <a:ext uri="{9D8B030D-6E8A-4147-A177-3AD203B41FA5}">
                      <a16:colId xmlns:a16="http://schemas.microsoft.com/office/drawing/2014/main" val="3565159860"/>
                    </a:ext>
                  </a:extLst>
                </a:gridCol>
                <a:gridCol w="329184">
                  <a:extLst>
                    <a:ext uri="{9D8B030D-6E8A-4147-A177-3AD203B41FA5}">
                      <a16:colId xmlns:a16="http://schemas.microsoft.com/office/drawing/2014/main" val="107306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79938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Sothys Malaysia - 2020-03-06 00:34:28</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https://scontent.xx.fbcdn.net/v/t1.0-9/p720x720/88163886_10157921934319763_1353921588898037760_o.png?_nc_cat=109&amp;_nc_sid=85a577&amp;_nc_ohc=0c3odUZu-LwAX_perA4&amp;_nc_ht=scontent.xx&amp;oh=6af8a55e8625e5e6c13f25e1e6371646&amp;oe=5E92EFBF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03/16/2020 15:15:25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82268227"/>
                  </a:ext>
                </a:extLst>
              </a:tr>
            </a:tbl>
          </a:graphicData>
        </a:graphic>
      </p:graphicFrame>
      <p:sp>
        <p:nvSpPr>
          <p:cNvPr id="4" name="Text Placeholder 3">
            <a:extLst>
              <a:ext uri="{FF2B5EF4-FFF2-40B4-BE49-F238E27FC236}">
                <a16:creationId xmlns:a16="http://schemas.microsoft.com/office/drawing/2014/main" id="{7AD57DA6-AD20-4AFF-94C0-E3C79BC4B17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066161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2503</Words>
  <Application>Microsoft Office PowerPoint</Application>
  <PresentationFormat>On-screen Show (4:3)</PresentationFormat>
  <Paragraphs>943</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SOTHYS REPORT</vt:lpstr>
      <vt:lpstr>Facebook Key Metrics Table | Sothys Malaysia</vt:lpstr>
      <vt:lpstr>Facebook Fans Change by Like/Unlike Source | Sothys Malaysia</vt:lpstr>
      <vt:lpstr>Facebook Interaction Rate | Sothys Malaysia</vt:lpstr>
      <vt:lpstr>Facebook Fan Demographics Table | Sothys Malaysia - 1 of 2</vt:lpstr>
      <vt:lpstr>Facebook Fan Demographics Table | Sothys Malaysia - 2 of 2</vt:lpstr>
      <vt:lpstr>Facebook Fan Demographics | Sothys Malaysia</vt:lpstr>
      <vt:lpstr>Facebook Fans By City Table | Sothys Malaysia - 1 of 3</vt:lpstr>
      <vt:lpstr>Facebook Fans By City Table | Sothys Malaysia - 2 of 3</vt:lpstr>
      <vt:lpstr>Facebook Fans By City Table | Sothys Malaysia - 3 of 3</vt:lpstr>
      <vt:lpstr>Facebook Interaction Rate By Post Type | Sothys Malaysia</vt:lpstr>
      <vt:lpstr>Facebook Organic, Viral &amp; Paid Reach over Time | Sothys Malaysia</vt:lpstr>
      <vt:lpstr>Facebook Own Posts Table | Sothys Malaysia - 1 of 18</vt:lpstr>
      <vt:lpstr>Facebook Own Posts Table | Sothys Malaysia - 2 of 18</vt:lpstr>
      <vt:lpstr>Facebook Own Posts Table | Sothys Malaysia - 3 of 18</vt:lpstr>
      <vt:lpstr>Facebook Own Posts Table | Sothys Malaysia - 4 of 18</vt:lpstr>
      <vt:lpstr>Facebook Own Posts Table | Sothys Malaysia - 5 of 18</vt:lpstr>
      <vt:lpstr>Facebook Own Posts Table | Sothys Malaysia - 6 of 18</vt:lpstr>
      <vt:lpstr>Facebook Own Posts Table | Sothys Malaysia - 7 of 18</vt:lpstr>
      <vt:lpstr>Facebook Own Posts Table | Sothys Malaysia - 8 of 18</vt:lpstr>
      <vt:lpstr>Facebook Own Posts Table | Sothys Malaysia - 9 of 18</vt:lpstr>
      <vt:lpstr>Facebook Own Posts Table | Sothys Malaysia - 10 of 18</vt:lpstr>
      <vt:lpstr>Facebook Own Posts Table | Sothys Malaysia - 11 of 18</vt:lpstr>
      <vt:lpstr>Facebook Own Posts Table | Sothys Malaysia - 12 of 18</vt:lpstr>
      <vt:lpstr>Facebook Own Posts Table | Sothys Malaysia - 13 of 18</vt:lpstr>
      <vt:lpstr>Facebook Own Posts Table | Sothys Malaysia - 14 of 18</vt:lpstr>
      <vt:lpstr>Facebook Own Posts Table | Sothys Malaysia - 15 of 18</vt:lpstr>
      <vt:lpstr>Facebook Own Posts Table | Sothys Malaysia - 16 of 18</vt:lpstr>
      <vt:lpstr>Facebook Own Posts Table | Sothys Malaysia - 17 of 18</vt:lpstr>
      <vt:lpstr>Facebook Own Posts Table | Sothys Malaysia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SOTHYS REPORT</dc:title>
  <dc:creator>Frederik Peiniger</dc:creator>
  <cp:lastModifiedBy>Frederik Peiniger</cp:lastModifiedBy>
  <cp:revision>1</cp:revision>
  <dcterms:created xsi:type="dcterms:W3CDTF">2020-06-11T09:01:18Z</dcterms:created>
  <dcterms:modified xsi:type="dcterms:W3CDTF">2020-06-11T09:02:23Z</dcterms:modified>
</cp:coreProperties>
</file>