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12066</c:v>
                </c:pt>
                <c:pt idx="1">
                  <c:v>5230</c:v>
                </c:pt>
                <c:pt idx="2">
                  <c:v>5450</c:v>
                </c:pt>
                <c:pt idx="3">
                  <c:v>9365</c:v>
                </c:pt>
                <c:pt idx="4">
                  <c:v>7998</c:v>
                </c:pt>
                <c:pt idx="5">
                  <c:v>5335</c:v>
                </c:pt>
                <c:pt idx="6">
                  <c:v>5186</c:v>
                </c:pt>
                <c:pt idx="7">
                  <c:v>5482</c:v>
                </c:pt>
                <c:pt idx="8">
                  <c:v>5852</c:v>
                </c:pt>
                <c:pt idx="9">
                  <c:v>5895</c:v>
                </c:pt>
                <c:pt idx="10">
                  <c:v>6350</c:v>
                </c:pt>
                <c:pt idx="11">
                  <c:v>3255</c:v>
                </c:pt>
                <c:pt idx="12">
                  <c:v>5137</c:v>
                </c:pt>
                <c:pt idx="13">
                  <c:v>3636</c:v>
                </c:pt>
                <c:pt idx="14">
                  <c:v>6095</c:v>
                </c:pt>
                <c:pt idx="15">
                  <c:v>4307</c:v>
                </c:pt>
                <c:pt idx="16">
                  <c:v>8356</c:v>
                </c:pt>
                <c:pt idx="17">
                  <c:v>3821</c:v>
                </c:pt>
                <c:pt idx="18">
                  <c:v>6279</c:v>
                </c:pt>
                <c:pt idx="19">
                  <c:v>3941</c:v>
                </c:pt>
                <c:pt idx="20">
                  <c:v>8419</c:v>
                </c:pt>
                <c:pt idx="21">
                  <c:v>8506</c:v>
                </c:pt>
                <c:pt idx="22">
                  <c:v>7081</c:v>
                </c:pt>
                <c:pt idx="23">
                  <c:v>8204</c:v>
                </c:pt>
                <c:pt idx="24">
                  <c:v>7686</c:v>
                </c:pt>
                <c:pt idx="25">
                  <c:v>4902</c:v>
                </c:pt>
                <c:pt idx="26">
                  <c:v>8207</c:v>
                </c:pt>
                <c:pt idx="27">
                  <c:v>5151</c:v>
                </c:pt>
                <c:pt idx="28">
                  <c:v>5485</c:v>
                </c:pt>
                <c:pt idx="29">
                  <c:v>3527</c:v>
                </c:pt>
                <c:pt idx="30">
                  <c:v>8417</c:v>
                </c:pt>
              </c:numCache>
            </c:numRef>
          </c:val>
          <c:smooth val="0"/>
          <c:extLst>
            <c:ext xmlns:c16="http://schemas.microsoft.com/office/drawing/2014/chart" uri="{C3380CC4-5D6E-409C-BE32-E72D297353CC}">
              <c16:uniqueId val="{00000000-3983-4FB3-ABF1-5B63B260BC6A}"/>
            </c:ext>
          </c:extLst>
        </c:ser>
        <c:dLbls>
          <c:showLegendKey val="0"/>
          <c:showVal val="0"/>
          <c:showCatName val="0"/>
          <c:showSerName val="0"/>
          <c:showPercent val="0"/>
          <c:showBubbleSize val="0"/>
        </c:dLbls>
        <c:smooth val="0"/>
        <c:axId val="308971600"/>
        <c:axId val="308969632"/>
      </c:lineChart>
      <c:dateAx>
        <c:axId val="308971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969632"/>
        <c:crosses val="autoZero"/>
        <c:auto val="1"/>
        <c:lblOffset val="100"/>
        <c:baseTimeUnit val="days"/>
      </c:dateAx>
      <c:valAx>
        <c:axId val="308969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97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634</c:v>
                </c:pt>
                <c:pt idx="1">
                  <c:v>239</c:v>
                </c:pt>
                <c:pt idx="2">
                  <c:v>183</c:v>
                </c:pt>
                <c:pt idx="3">
                  <c:v>391</c:v>
                </c:pt>
                <c:pt idx="4">
                  <c:v>402</c:v>
                </c:pt>
                <c:pt idx="5">
                  <c:v>206</c:v>
                </c:pt>
                <c:pt idx="6">
                  <c:v>164</c:v>
                </c:pt>
                <c:pt idx="7">
                  <c:v>247</c:v>
                </c:pt>
                <c:pt idx="8">
                  <c:v>226</c:v>
                </c:pt>
                <c:pt idx="9">
                  <c:v>195</c:v>
                </c:pt>
                <c:pt idx="10">
                  <c:v>225</c:v>
                </c:pt>
                <c:pt idx="11">
                  <c:v>108</c:v>
                </c:pt>
                <c:pt idx="12">
                  <c:v>170</c:v>
                </c:pt>
                <c:pt idx="13">
                  <c:v>133</c:v>
                </c:pt>
                <c:pt idx="14">
                  <c:v>218</c:v>
                </c:pt>
                <c:pt idx="15">
                  <c:v>186</c:v>
                </c:pt>
                <c:pt idx="16">
                  <c:v>366</c:v>
                </c:pt>
                <c:pt idx="17">
                  <c:v>139</c:v>
                </c:pt>
                <c:pt idx="18">
                  <c:v>261</c:v>
                </c:pt>
                <c:pt idx="19">
                  <c:v>130</c:v>
                </c:pt>
                <c:pt idx="20">
                  <c:v>265</c:v>
                </c:pt>
                <c:pt idx="21">
                  <c:v>242</c:v>
                </c:pt>
                <c:pt idx="22">
                  <c:v>161</c:v>
                </c:pt>
                <c:pt idx="23">
                  <c:v>153</c:v>
                </c:pt>
                <c:pt idx="24">
                  <c:v>204</c:v>
                </c:pt>
                <c:pt idx="25">
                  <c:v>140</c:v>
                </c:pt>
                <c:pt idx="26">
                  <c:v>245</c:v>
                </c:pt>
                <c:pt idx="27">
                  <c:v>162</c:v>
                </c:pt>
                <c:pt idx="28">
                  <c:v>213</c:v>
                </c:pt>
                <c:pt idx="29">
                  <c:v>123</c:v>
                </c:pt>
                <c:pt idx="30">
                  <c:v>300</c:v>
                </c:pt>
              </c:numCache>
            </c:numRef>
          </c:val>
          <c:smooth val="0"/>
          <c:extLst>
            <c:ext xmlns:c16="http://schemas.microsoft.com/office/drawing/2014/chart" uri="{C3380CC4-5D6E-409C-BE32-E72D297353CC}">
              <c16:uniqueId val="{00000000-EFFA-487B-B749-125D51033AE3}"/>
            </c:ext>
          </c:extLst>
        </c:ser>
        <c:dLbls>
          <c:showLegendKey val="0"/>
          <c:showVal val="0"/>
          <c:showCatName val="0"/>
          <c:showSerName val="0"/>
          <c:showPercent val="0"/>
          <c:showBubbleSize val="0"/>
        </c:dLbls>
        <c:smooth val="0"/>
        <c:axId val="311605872"/>
        <c:axId val="311602264"/>
      </c:lineChart>
      <c:dateAx>
        <c:axId val="311605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602264"/>
        <c:crosses val="autoZero"/>
        <c:auto val="1"/>
        <c:lblOffset val="100"/>
        <c:baseTimeUnit val="days"/>
      </c:dateAx>
      <c:valAx>
        <c:axId val="311602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60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229</c:v>
                </c:pt>
                <c:pt idx="1">
                  <c:v>0</c:v>
                </c:pt>
                <c:pt idx="2">
                  <c:v>0</c:v>
                </c:pt>
                <c:pt idx="3">
                  <c:v>122</c:v>
                </c:pt>
                <c:pt idx="4">
                  <c:v>92</c:v>
                </c:pt>
                <c:pt idx="5">
                  <c:v>0</c:v>
                </c:pt>
                <c:pt idx="6">
                  <c:v>62</c:v>
                </c:pt>
                <c:pt idx="7">
                  <c:v>0</c:v>
                </c:pt>
                <c:pt idx="8">
                  <c:v>89</c:v>
                </c:pt>
                <c:pt idx="9">
                  <c:v>0</c:v>
                </c:pt>
                <c:pt idx="10">
                  <c:v>79</c:v>
                </c:pt>
                <c:pt idx="11">
                  <c:v>0</c:v>
                </c:pt>
                <c:pt idx="12">
                  <c:v>59</c:v>
                </c:pt>
                <c:pt idx="13">
                  <c:v>0</c:v>
                </c:pt>
                <c:pt idx="14">
                  <c:v>70</c:v>
                </c:pt>
                <c:pt idx="15">
                  <c:v>0</c:v>
                </c:pt>
                <c:pt idx="16">
                  <c:v>107</c:v>
                </c:pt>
                <c:pt idx="17">
                  <c:v>0</c:v>
                </c:pt>
                <c:pt idx="18">
                  <c:v>118</c:v>
                </c:pt>
                <c:pt idx="19">
                  <c:v>0</c:v>
                </c:pt>
                <c:pt idx="20">
                  <c:v>71</c:v>
                </c:pt>
                <c:pt idx="21">
                  <c:v>49</c:v>
                </c:pt>
                <c:pt idx="22">
                  <c:v>0</c:v>
                </c:pt>
                <c:pt idx="23">
                  <c:v>44</c:v>
                </c:pt>
                <c:pt idx="24">
                  <c:v>62</c:v>
                </c:pt>
                <c:pt idx="25">
                  <c:v>0</c:v>
                </c:pt>
                <c:pt idx="26">
                  <c:v>88</c:v>
                </c:pt>
                <c:pt idx="27">
                  <c:v>0</c:v>
                </c:pt>
                <c:pt idx="28">
                  <c:v>97</c:v>
                </c:pt>
                <c:pt idx="29">
                  <c:v>0</c:v>
                </c:pt>
                <c:pt idx="30">
                  <c:v>75</c:v>
                </c:pt>
              </c:numCache>
            </c:numRef>
          </c:val>
          <c:smooth val="0"/>
          <c:extLst>
            <c:ext xmlns:c16="http://schemas.microsoft.com/office/drawing/2014/chart" uri="{C3380CC4-5D6E-409C-BE32-E72D297353CC}">
              <c16:uniqueId val="{00000000-A217-490A-907B-5CE24189D9B4}"/>
            </c:ext>
          </c:extLst>
        </c:ser>
        <c:dLbls>
          <c:showLegendKey val="0"/>
          <c:showVal val="0"/>
          <c:showCatName val="0"/>
          <c:showSerName val="0"/>
          <c:showPercent val="0"/>
          <c:showBubbleSize val="0"/>
        </c:dLbls>
        <c:smooth val="0"/>
        <c:axId val="308968320"/>
        <c:axId val="308969960"/>
      </c:lineChart>
      <c:dateAx>
        <c:axId val="308968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969960"/>
        <c:crosses val="autoZero"/>
        <c:auto val="1"/>
        <c:lblOffset val="100"/>
        <c:baseTimeUnit val="days"/>
      </c:dateAx>
      <c:valAx>
        <c:axId val="308969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968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1459</c:v>
                </c:pt>
              </c:numCache>
            </c:numRef>
          </c:val>
          <c:extLst>
            <c:ext xmlns:c16="http://schemas.microsoft.com/office/drawing/2014/chart" uri="{C3380CC4-5D6E-409C-BE32-E72D297353CC}">
              <c16:uniqueId val="{00000000-0DBE-459E-AEF3-9B1B3D14C16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51</c:v>
                </c:pt>
              </c:numCache>
            </c:numRef>
          </c:val>
          <c:extLst>
            <c:ext xmlns:c16="http://schemas.microsoft.com/office/drawing/2014/chart" uri="{C3380CC4-5D6E-409C-BE32-E72D297353CC}">
              <c16:uniqueId val="{00000001-0DBE-459E-AEF3-9B1B3D14C16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1</c:v>
                </c:pt>
              </c:numCache>
            </c:numRef>
          </c:val>
          <c:extLst>
            <c:ext xmlns:c16="http://schemas.microsoft.com/office/drawing/2014/chart" uri="{C3380CC4-5D6E-409C-BE32-E72D297353CC}">
              <c16:uniqueId val="{00000002-0DBE-459E-AEF3-9B1B3D14C16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2</c:v>
                </c:pt>
              </c:numCache>
            </c:numRef>
          </c:val>
          <c:extLst>
            <c:ext xmlns:c16="http://schemas.microsoft.com/office/drawing/2014/chart" uri="{C3380CC4-5D6E-409C-BE32-E72D297353CC}">
              <c16:uniqueId val="{00000003-0DBE-459E-AEF3-9B1B3D14C16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0DBE-459E-AEF3-9B1B3D14C16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0DBE-459E-AEF3-9B1B3D14C16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90</c:v>
                </c:pt>
              </c:numCache>
            </c:numRef>
          </c:val>
          <c:extLst>
            <c:ext xmlns:c16="http://schemas.microsoft.com/office/drawing/2014/chart" uri="{C3380CC4-5D6E-409C-BE32-E72D297353CC}">
              <c16:uniqueId val="{00000006-0DBE-459E-AEF3-9B1B3D14C16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491</c:v>
                </c:pt>
              </c:numCache>
            </c:numRef>
          </c:val>
          <c:extLst>
            <c:ext xmlns:c16="http://schemas.microsoft.com/office/drawing/2014/chart" uri="{C3380CC4-5D6E-409C-BE32-E72D297353CC}">
              <c16:uniqueId val="{00000007-0DBE-459E-AEF3-9B1B3D14C169}"/>
            </c:ext>
          </c:extLst>
        </c:ser>
        <c:dLbls>
          <c:showLegendKey val="0"/>
          <c:showVal val="0"/>
          <c:showCatName val="0"/>
          <c:showSerName val="0"/>
          <c:showPercent val="0"/>
          <c:showBubbleSize val="0"/>
        </c:dLbls>
        <c:gapWidth val="150"/>
        <c:overlap val="100"/>
        <c:axId val="308175760"/>
        <c:axId val="308176088"/>
      </c:barChart>
      <c:catAx>
        <c:axId val="30817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176088"/>
        <c:crosses val="autoZero"/>
        <c:auto val="1"/>
        <c:lblAlgn val="ctr"/>
        <c:lblOffset val="100"/>
        <c:noMultiLvlLbl val="0"/>
      </c:catAx>
      <c:valAx>
        <c:axId val="308176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17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0.11914073157865999</c:v>
                </c:pt>
                <c:pt idx="1">
                  <c:v>0.130054386379759</c:v>
                </c:pt>
                <c:pt idx="2">
                  <c:v>9.2766065809338494E-2</c:v>
                </c:pt>
                <c:pt idx="3">
                  <c:v>8.5490295941939395E-2</c:v>
                </c:pt>
                <c:pt idx="4">
                  <c:v>0.151199592556887</c:v>
                </c:pt>
                <c:pt idx="5">
                  <c:v>0.10095130691016201</c:v>
                </c:pt>
                <c:pt idx="6">
                  <c:v>7.4879798218648999E-2</c:v>
                </c:pt>
              </c:numCache>
            </c:numRef>
          </c:val>
          <c:extLst>
            <c:ext xmlns:c16="http://schemas.microsoft.com/office/drawing/2014/chart" uri="{C3380CC4-5D6E-409C-BE32-E72D297353CC}">
              <c16:uniqueId val="{00000000-520A-4E1F-A685-C45D45FCF468}"/>
            </c:ext>
          </c:extLst>
        </c:ser>
        <c:dLbls>
          <c:showLegendKey val="0"/>
          <c:showVal val="0"/>
          <c:showCatName val="0"/>
          <c:showSerName val="0"/>
          <c:showPercent val="0"/>
          <c:showBubbleSize val="0"/>
        </c:dLbls>
        <c:gapWidth val="219"/>
        <c:overlap val="-27"/>
        <c:axId val="308176744"/>
        <c:axId val="308177072"/>
      </c:barChart>
      <c:catAx>
        <c:axId val="308176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177072"/>
        <c:crosses val="autoZero"/>
        <c:auto val="1"/>
        <c:lblAlgn val="ctr"/>
        <c:lblOffset val="100"/>
        <c:noMultiLvlLbl val="0"/>
      </c:catAx>
      <c:valAx>
        <c:axId val="308177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176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43</c:v>
                </c:pt>
                <c:pt idx="1">
                  <c:v>6623</c:v>
                </c:pt>
                <c:pt idx="2">
                  <c:v>4263</c:v>
                </c:pt>
                <c:pt idx="3">
                  <c:v>2513</c:v>
                </c:pt>
                <c:pt idx="4">
                  <c:v>1330</c:v>
                </c:pt>
                <c:pt idx="5">
                  <c:v>974</c:v>
                </c:pt>
                <c:pt idx="6">
                  <c:v>720</c:v>
                </c:pt>
              </c:numCache>
            </c:numRef>
          </c:val>
          <c:extLst>
            <c:ext xmlns:c16="http://schemas.microsoft.com/office/drawing/2014/chart" uri="{C3380CC4-5D6E-409C-BE32-E72D297353CC}">
              <c16:uniqueId val="{00000000-1B3D-4DF9-8615-2374D5A44CB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205</c:v>
                </c:pt>
                <c:pt idx="1">
                  <c:v>11575</c:v>
                </c:pt>
                <c:pt idx="2">
                  <c:v>22180</c:v>
                </c:pt>
                <c:pt idx="3">
                  <c:v>29247</c:v>
                </c:pt>
                <c:pt idx="4">
                  <c:v>16347</c:v>
                </c:pt>
                <c:pt idx="5">
                  <c:v>10244</c:v>
                </c:pt>
                <c:pt idx="6">
                  <c:v>3669</c:v>
                </c:pt>
              </c:numCache>
            </c:numRef>
          </c:val>
          <c:extLst>
            <c:ext xmlns:c16="http://schemas.microsoft.com/office/drawing/2014/chart" uri="{C3380CC4-5D6E-409C-BE32-E72D297353CC}">
              <c16:uniqueId val="{00000001-1B3D-4DF9-8615-2374D5A44CB6}"/>
            </c:ext>
          </c:extLst>
        </c:ser>
        <c:dLbls>
          <c:showLegendKey val="0"/>
          <c:showVal val="0"/>
          <c:showCatName val="0"/>
          <c:showSerName val="0"/>
          <c:showPercent val="0"/>
          <c:showBubbleSize val="0"/>
        </c:dLbls>
        <c:gapWidth val="219"/>
        <c:overlap val="-27"/>
        <c:axId val="317264888"/>
        <c:axId val="317265872"/>
      </c:barChart>
      <c:catAx>
        <c:axId val="317264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265872"/>
        <c:crosses val="autoZero"/>
        <c:auto val="1"/>
        <c:lblAlgn val="ctr"/>
        <c:lblOffset val="100"/>
        <c:noMultiLvlLbl val="0"/>
      </c:catAx>
      <c:valAx>
        <c:axId val="31726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264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0.38241093126690801</c:v>
                </c:pt>
                <c:pt idx="1">
                  <c:v>0</c:v>
                </c:pt>
                <c:pt idx="2">
                  <c:v>0</c:v>
                </c:pt>
                <c:pt idx="3">
                  <c:v>0.183073064460026</c:v>
                </c:pt>
                <c:pt idx="4">
                  <c:v>0.10155349398913099</c:v>
                </c:pt>
                <c:pt idx="5">
                  <c:v>0</c:v>
                </c:pt>
                <c:pt idx="6">
                  <c:v>8.31505847953216E-2</c:v>
                </c:pt>
                <c:pt idx="7">
                  <c:v>0</c:v>
                </c:pt>
                <c:pt idx="8">
                  <c:v>0.101329146279121</c:v>
                </c:pt>
                <c:pt idx="9">
                  <c:v>0</c:v>
                </c:pt>
                <c:pt idx="10">
                  <c:v>0.118563376684968</c:v>
                </c:pt>
                <c:pt idx="11">
                  <c:v>0</c:v>
                </c:pt>
                <c:pt idx="12">
                  <c:v>7.10686723825317E-2</c:v>
                </c:pt>
                <c:pt idx="13">
                  <c:v>0</c:v>
                </c:pt>
                <c:pt idx="14">
                  <c:v>6.9178955033679199E-2</c:v>
                </c:pt>
                <c:pt idx="15">
                  <c:v>0</c:v>
                </c:pt>
                <c:pt idx="16">
                  <c:v>0.112752898385997</c:v>
                </c:pt>
                <c:pt idx="17">
                  <c:v>0</c:v>
                </c:pt>
                <c:pt idx="18">
                  <c:v>0.15895940630932601</c:v>
                </c:pt>
                <c:pt idx="19">
                  <c:v>0</c:v>
                </c:pt>
                <c:pt idx="20">
                  <c:v>8.8016187719473393E-2</c:v>
                </c:pt>
                <c:pt idx="21">
                  <c:v>4.8066894606531699E-2</c:v>
                </c:pt>
                <c:pt idx="22">
                  <c:v>0</c:v>
                </c:pt>
                <c:pt idx="23">
                  <c:v>4.0769732550554501E-2</c:v>
                </c:pt>
                <c:pt idx="24">
                  <c:v>5.7049198141826102E-2</c:v>
                </c:pt>
                <c:pt idx="25">
                  <c:v>0</c:v>
                </c:pt>
                <c:pt idx="26">
                  <c:v>0.113965267727931</c:v>
                </c:pt>
                <c:pt idx="27">
                  <c:v>0</c:v>
                </c:pt>
                <c:pt idx="28">
                  <c:v>0.107523967001888</c:v>
                </c:pt>
                <c:pt idx="29">
                  <c:v>0</c:v>
                </c:pt>
                <c:pt idx="30">
                  <c:v>7.0399018023953694E-2</c:v>
                </c:pt>
              </c:numCache>
            </c:numRef>
          </c:val>
          <c:smooth val="0"/>
          <c:extLst>
            <c:ext xmlns:c16="http://schemas.microsoft.com/office/drawing/2014/chart" uri="{C3380CC4-5D6E-409C-BE32-E72D297353CC}">
              <c16:uniqueId val="{00000000-01B5-47DD-A204-B78A5C6B7DB9}"/>
            </c:ext>
          </c:extLst>
        </c:ser>
        <c:dLbls>
          <c:showLegendKey val="0"/>
          <c:showVal val="0"/>
          <c:showCatName val="0"/>
          <c:showSerName val="0"/>
          <c:showPercent val="0"/>
          <c:showBubbleSize val="0"/>
        </c:dLbls>
        <c:smooth val="0"/>
        <c:axId val="316235784"/>
        <c:axId val="316231848"/>
      </c:lineChart>
      <c:dateAx>
        <c:axId val="316235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231848"/>
        <c:crosses val="autoZero"/>
        <c:auto val="1"/>
        <c:lblOffset val="100"/>
        <c:baseTimeUnit val="days"/>
      </c:dateAx>
      <c:valAx>
        <c:axId val="316231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23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109081</c:v>
                </c:pt>
                <c:pt idx="1">
                  <c:v>109152</c:v>
                </c:pt>
                <c:pt idx="2">
                  <c:v>109221</c:v>
                </c:pt>
                <c:pt idx="3">
                  <c:v>109271</c:v>
                </c:pt>
                <c:pt idx="4">
                  <c:v>109334</c:v>
                </c:pt>
                <c:pt idx="5">
                  <c:v>109408</c:v>
                </c:pt>
                <c:pt idx="6">
                  <c:v>109472</c:v>
                </c:pt>
                <c:pt idx="7">
                  <c:v>109514</c:v>
                </c:pt>
                <c:pt idx="8">
                  <c:v>109575</c:v>
                </c:pt>
                <c:pt idx="9">
                  <c:v>109621</c:v>
                </c:pt>
                <c:pt idx="10">
                  <c:v>109672</c:v>
                </c:pt>
                <c:pt idx="11">
                  <c:v>109720</c:v>
                </c:pt>
                <c:pt idx="12">
                  <c:v>109786</c:v>
                </c:pt>
                <c:pt idx="13">
                  <c:v>109837</c:v>
                </c:pt>
                <c:pt idx="14">
                  <c:v>109884</c:v>
                </c:pt>
                <c:pt idx="15">
                  <c:v>109945</c:v>
                </c:pt>
                <c:pt idx="16">
                  <c:v>110006</c:v>
                </c:pt>
                <c:pt idx="17">
                  <c:v>110065</c:v>
                </c:pt>
                <c:pt idx="18">
                  <c:v>110117</c:v>
                </c:pt>
                <c:pt idx="19">
                  <c:v>110181</c:v>
                </c:pt>
                <c:pt idx="20">
                  <c:v>110234</c:v>
                </c:pt>
                <c:pt idx="21">
                  <c:v>110293</c:v>
                </c:pt>
                <c:pt idx="22">
                  <c:v>110356</c:v>
                </c:pt>
                <c:pt idx="23">
                  <c:v>110397</c:v>
                </c:pt>
                <c:pt idx="24">
                  <c:v>110466</c:v>
                </c:pt>
                <c:pt idx="25">
                  <c:v>110525</c:v>
                </c:pt>
                <c:pt idx="26">
                  <c:v>110595</c:v>
                </c:pt>
                <c:pt idx="27">
                  <c:v>110639</c:v>
                </c:pt>
                <c:pt idx="28">
                  <c:v>110707</c:v>
                </c:pt>
                <c:pt idx="29">
                  <c:v>110767</c:v>
                </c:pt>
                <c:pt idx="30">
                  <c:v>110827</c:v>
                </c:pt>
              </c:numCache>
            </c:numRef>
          </c:val>
          <c:smooth val="0"/>
          <c:extLst>
            <c:ext xmlns:c16="http://schemas.microsoft.com/office/drawing/2014/chart" uri="{C3380CC4-5D6E-409C-BE32-E72D297353CC}">
              <c16:uniqueId val="{00000000-2D96-4B44-82B0-19F7F2B208EB}"/>
            </c:ext>
          </c:extLst>
        </c:ser>
        <c:dLbls>
          <c:showLegendKey val="0"/>
          <c:showVal val="0"/>
          <c:showCatName val="0"/>
          <c:showSerName val="0"/>
          <c:showPercent val="0"/>
          <c:showBubbleSize val="0"/>
        </c:dLbls>
        <c:smooth val="0"/>
        <c:axId val="316229880"/>
        <c:axId val="316230208"/>
      </c:lineChart>
      <c:dateAx>
        <c:axId val="316229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230208"/>
        <c:crosses val="autoZero"/>
        <c:auto val="1"/>
        <c:lblOffset val="100"/>
        <c:baseTimeUnit val="days"/>
      </c:dateAx>
      <c:valAx>
        <c:axId val="316230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22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134</c:v>
                </c:pt>
                <c:pt idx="1">
                  <c:v>133</c:v>
                </c:pt>
                <c:pt idx="2">
                  <c:v>90</c:v>
                </c:pt>
                <c:pt idx="3">
                  <c:v>150</c:v>
                </c:pt>
                <c:pt idx="4">
                  <c:v>131</c:v>
                </c:pt>
                <c:pt idx="5">
                  <c:v>113</c:v>
                </c:pt>
                <c:pt idx="6">
                  <c:v>144</c:v>
                </c:pt>
                <c:pt idx="7">
                  <c:v>107</c:v>
                </c:pt>
                <c:pt idx="8">
                  <c:v>83</c:v>
                </c:pt>
                <c:pt idx="9">
                  <c:v>89</c:v>
                </c:pt>
                <c:pt idx="10">
                  <c:v>133</c:v>
                </c:pt>
                <c:pt idx="11">
                  <c:v>99</c:v>
                </c:pt>
                <c:pt idx="12">
                  <c:v>108</c:v>
                </c:pt>
                <c:pt idx="13">
                  <c:v>87</c:v>
                </c:pt>
                <c:pt idx="14">
                  <c:v>104</c:v>
                </c:pt>
                <c:pt idx="15">
                  <c:v>123</c:v>
                </c:pt>
                <c:pt idx="16">
                  <c:v>140</c:v>
                </c:pt>
                <c:pt idx="17">
                  <c:v>111</c:v>
                </c:pt>
                <c:pt idx="18">
                  <c:v>104</c:v>
                </c:pt>
                <c:pt idx="19">
                  <c:v>117</c:v>
                </c:pt>
                <c:pt idx="20">
                  <c:v>120</c:v>
                </c:pt>
                <c:pt idx="21">
                  <c:v>161</c:v>
                </c:pt>
                <c:pt idx="22">
                  <c:v>88</c:v>
                </c:pt>
                <c:pt idx="23">
                  <c:v>154</c:v>
                </c:pt>
                <c:pt idx="24">
                  <c:v>127</c:v>
                </c:pt>
                <c:pt idx="25">
                  <c:v>114</c:v>
                </c:pt>
                <c:pt idx="26">
                  <c:v>109</c:v>
                </c:pt>
                <c:pt idx="27">
                  <c:v>104</c:v>
                </c:pt>
                <c:pt idx="28">
                  <c:v>102</c:v>
                </c:pt>
                <c:pt idx="29">
                  <c:v>97</c:v>
                </c:pt>
                <c:pt idx="30">
                  <c:v>95</c:v>
                </c:pt>
              </c:numCache>
            </c:numRef>
          </c:val>
          <c:smooth val="0"/>
          <c:extLst>
            <c:ext xmlns:c16="http://schemas.microsoft.com/office/drawing/2014/chart" uri="{C3380CC4-5D6E-409C-BE32-E72D297353CC}">
              <c16:uniqueId val="{00000000-C24A-43AC-879D-081A2AF73E2A}"/>
            </c:ext>
          </c:extLst>
        </c:ser>
        <c:dLbls>
          <c:showLegendKey val="0"/>
          <c:showVal val="0"/>
          <c:showCatName val="0"/>
          <c:showSerName val="0"/>
          <c:showPercent val="0"/>
          <c:showBubbleSize val="0"/>
        </c:dLbls>
        <c:smooth val="0"/>
        <c:axId val="322094904"/>
        <c:axId val="322091624"/>
      </c:lineChart>
      <c:dateAx>
        <c:axId val="322094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091624"/>
        <c:crosses val="autoZero"/>
        <c:auto val="1"/>
        <c:lblOffset val="100"/>
        <c:baseTimeUnit val="days"/>
      </c:dateAx>
      <c:valAx>
        <c:axId val="322091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09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2020-05</c:v>
                </c:pt>
              </c:strCache>
            </c:strRef>
          </c:cat>
          <c:val>
            <c:numRef>
              <c:f>Sheet1!$B$2</c:f>
              <c:numCache>
                <c:formatCode>General</c:formatCode>
                <c:ptCount val="1"/>
                <c:pt idx="0">
                  <c:v>7147</c:v>
                </c:pt>
              </c:numCache>
            </c:numRef>
          </c:val>
          <c:extLst>
            <c:ext xmlns:c16="http://schemas.microsoft.com/office/drawing/2014/chart" uri="{C3380CC4-5D6E-409C-BE32-E72D297353CC}">
              <c16:uniqueId val="{00000000-5132-471E-8901-042B4DD804FB}"/>
            </c:ext>
          </c:extLst>
        </c:ser>
        <c:dLbls>
          <c:showLegendKey val="0"/>
          <c:showVal val="0"/>
          <c:showCatName val="0"/>
          <c:showSerName val="0"/>
          <c:showPercent val="0"/>
          <c:showBubbleSize val="0"/>
        </c:dLbls>
        <c:gapWidth val="219"/>
        <c:overlap val="-27"/>
        <c:axId val="320906640"/>
        <c:axId val="320897456"/>
      </c:barChart>
      <c:catAx>
        <c:axId val="320906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897456"/>
        <c:crosses val="autoZero"/>
        <c:auto val="1"/>
        <c:lblAlgn val="ctr"/>
        <c:lblOffset val="100"/>
        <c:noMultiLvlLbl val="0"/>
      </c:catAx>
      <c:valAx>
        <c:axId val="32089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90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12066</c:v>
                </c:pt>
                <c:pt idx="1">
                  <c:v>5230</c:v>
                </c:pt>
                <c:pt idx="2">
                  <c:v>5450</c:v>
                </c:pt>
                <c:pt idx="3">
                  <c:v>9365</c:v>
                </c:pt>
                <c:pt idx="4">
                  <c:v>7998</c:v>
                </c:pt>
                <c:pt idx="5">
                  <c:v>5335</c:v>
                </c:pt>
                <c:pt idx="6">
                  <c:v>5186</c:v>
                </c:pt>
                <c:pt idx="7">
                  <c:v>5482</c:v>
                </c:pt>
                <c:pt idx="8">
                  <c:v>5852</c:v>
                </c:pt>
                <c:pt idx="9">
                  <c:v>5895</c:v>
                </c:pt>
                <c:pt idx="10">
                  <c:v>6350</c:v>
                </c:pt>
                <c:pt idx="11">
                  <c:v>3255</c:v>
                </c:pt>
                <c:pt idx="12">
                  <c:v>5137</c:v>
                </c:pt>
                <c:pt idx="13">
                  <c:v>3636</c:v>
                </c:pt>
                <c:pt idx="14">
                  <c:v>6095</c:v>
                </c:pt>
                <c:pt idx="15">
                  <c:v>4307</c:v>
                </c:pt>
                <c:pt idx="16">
                  <c:v>8356</c:v>
                </c:pt>
                <c:pt idx="17">
                  <c:v>3821</c:v>
                </c:pt>
                <c:pt idx="18">
                  <c:v>6279</c:v>
                </c:pt>
                <c:pt idx="19">
                  <c:v>3941</c:v>
                </c:pt>
                <c:pt idx="20">
                  <c:v>8419</c:v>
                </c:pt>
                <c:pt idx="21">
                  <c:v>8506</c:v>
                </c:pt>
                <c:pt idx="22">
                  <c:v>7081</c:v>
                </c:pt>
                <c:pt idx="23">
                  <c:v>8204</c:v>
                </c:pt>
                <c:pt idx="24">
                  <c:v>7686</c:v>
                </c:pt>
                <c:pt idx="25">
                  <c:v>4902</c:v>
                </c:pt>
                <c:pt idx="26">
                  <c:v>8207</c:v>
                </c:pt>
                <c:pt idx="27">
                  <c:v>5151</c:v>
                </c:pt>
                <c:pt idx="28">
                  <c:v>5485</c:v>
                </c:pt>
                <c:pt idx="29">
                  <c:v>3527</c:v>
                </c:pt>
                <c:pt idx="30">
                  <c:v>8417</c:v>
                </c:pt>
              </c:numCache>
            </c:numRef>
          </c:val>
          <c:extLst>
            <c:ext xmlns:c16="http://schemas.microsoft.com/office/drawing/2014/chart" uri="{C3380CC4-5D6E-409C-BE32-E72D297353CC}">
              <c16:uniqueId val="{00000000-9697-49BA-87DE-4A298553EA58}"/>
            </c:ext>
          </c:extLst>
        </c:ser>
        <c:dLbls>
          <c:showLegendKey val="0"/>
          <c:showVal val="0"/>
          <c:showCatName val="0"/>
          <c:showSerName val="0"/>
          <c:showPercent val="0"/>
          <c:showBubbleSize val="0"/>
        </c:dLbls>
        <c:gapWidth val="219"/>
        <c:overlap val="-27"/>
        <c:axId val="433452576"/>
        <c:axId val="433453560"/>
      </c:barChart>
      <c:dateAx>
        <c:axId val="433452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453560"/>
        <c:crosses val="autoZero"/>
        <c:auto val="1"/>
        <c:lblOffset val="100"/>
        <c:baseTimeUnit val="days"/>
      </c:dateAx>
      <c:valAx>
        <c:axId val="433453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45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7147</c:v>
                </c:pt>
              </c:numCache>
            </c:numRef>
          </c:val>
          <c:extLst>
            <c:ext xmlns:c16="http://schemas.microsoft.com/office/drawing/2014/chart" uri="{C3380CC4-5D6E-409C-BE32-E72D297353CC}">
              <c16:uniqueId val="{00000000-72E8-4030-B327-B5EB0791BBD8}"/>
            </c:ext>
          </c:extLst>
        </c:ser>
        <c:dLbls>
          <c:showLegendKey val="0"/>
          <c:showVal val="0"/>
          <c:showCatName val="0"/>
          <c:showSerName val="0"/>
          <c:showPercent val="0"/>
          <c:showBubbleSize val="0"/>
        </c:dLbls>
        <c:gapWidth val="219"/>
        <c:overlap val="-27"/>
        <c:axId val="440345224"/>
        <c:axId val="440345880"/>
      </c:barChart>
      <c:catAx>
        <c:axId val="440345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45880"/>
        <c:crosses val="autoZero"/>
        <c:auto val="1"/>
        <c:lblAlgn val="ctr"/>
        <c:lblOffset val="100"/>
        <c:noMultiLvlLbl val="0"/>
      </c:catAx>
      <c:valAx>
        <c:axId val="44034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45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140B6-B11E-4137-99AA-052E9F68073F}"/>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A3F5D931-35A8-4978-B431-67C561E5A168}"/>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186086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4A27C-EF97-4530-B6D2-041BAE199CFC}"/>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88DB7504-10CB-489E-AB8A-A58AFACE30BF}"/>
              </a:ext>
            </a:extLst>
          </p:cNvPr>
          <p:cNvGraphicFramePr>
            <a:graphicFrameLocks noGrp="1"/>
          </p:cNvGraphicFramePr>
          <p:nvPr>
            <p:ph type="tbl" sz="quarter" idx="13"/>
            <p:extLst>
              <p:ext uri="{D42A27DB-BD31-4B8C-83A1-F6EECF244321}">
                <p14:modId xmlns:p14="http://schemas.microsoft.com/office/powerpoint/2010/main" val="566282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36359100"/>
                    </a:ext>
                  </a:extLst>
                </a:gridCol>
                <a:gridCol w="740664">
                  <a:extLst>
                    <a:ext uri="{9D8B030D-6E8A-4147-A177-3AD203B41FA5}">
                      <a16:colId xmlns:a16="http://schemas.microsoft.com/office/drawing/2014/main" val="540521682"/>
                    </a:ext>
                  </a:extLst>
                </a:gridCol>
                <a:gridCol w="740664">
                  <a:extLst>
                    <a:ext uri="{9D8B030D-6E8A-4147-A177-3AD203B41FA5}">
                      <a16:colId xmlns:a16="http://schemas.microsoft.com/office/drawing/2014/main" val="2803507949"/>
                    </a:ext>
                  </a:extLst>
                </a:gridCol>
                <a:gridCol w="740664">
                  <a:extLst>
                    <a:ext uri="{9D8B030D-6E8A-4147-A177-3AD203B41FA5}">
                      <a16:colId xmlns:a16="http://schemas.microsoft.com/office/drawing/2014/main" val="3472856536"/>
                    </a:ext>
                  </a:extLst>
                </a:gridCol>
                <a:gridCol w="740664">
                  <a:extLst>
                    <a:ext uri="{9D8B030D-6E8A-4147-A177-3AD203B41FA5}">
                      <a16:colId xmlns:a16="http://schemas.microsoft.com/office/drawing/2014/main" val="2512405365"/>
                    </a:ext>
                  </a:extLst>
                </a:gridCol>
                <a:gridCol w="740664">
                  <a:extLst>
                    <a:ext uri="{9D8B030D-6E8A-4147-A177-3AD203B41FA5}">
                      <a16:colId xmlns:a16="http://schemas.microsoft.com/office/drawing/2014/main" val="883226185"/>
                    </a:ext>
                  </a:extLst>
                </a:gridCol>
                <a:gridCol w="740664">
                  <a:extLst>
                    <a:ext uri="{9D8B030D-6E8A-4147-A177-3AD203B41FA5}">
                      <a16:colId xmlns:a16="http://schemas.microsoft.com/office/drawing/2014/main" val="1150361309"/>
                    </a:ext>
                  </a:extLst>
                </a:gridCol>
                <a:gridCol w="740664">
                  <a:extLst>
                    <a:ext uri="{9D8B030D-6E8A-4147-A177-3AD203B41FA5}">
                      <a16:colId xmlns:a16="http://schemas.microsoft.com/office/drawing/2014/main" val="312532872"/>
                    </a:ext>
                  </a:extLst>
                </a:gridCol>
                <a:gridCol w="740664">
                  <a:extLst>
                    <a:ext uri="{9D8B030D-6E8A-4147-A177-3AD203B41FA5}">
                      <a16:colId xmlns:a16="http://schemas.microsoft.com/office/drawing/2014/main" val="4175209271"/>
                    </a:ext>
                  </a:extLst>
                </a:gridCol>
                <a:gridCol w="740664">
                  <a:extLst>
                    <a:ext uri="{9D8B030D-6E8A-4147-A177-3AD203B41FA5}">
                      <a16:colId xmlns:a16="http://schemas.microsoft.com/office/drawing/2014/main" val="313774021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31362090"/>
                  </a:ext>
                </a:extLst>
              </a:tr>
              <a:tr h="370840">
                <a:tc>
                  <a:txBody>
                    <a:bodyPr/>
                    <a:lstStyle/>
                    <a:p>
                      <a:r>
                        <a:rPr lang="en-US" sz="1000"/>
                        <a:t>SCS Dairy MY</a:t>
                      </a:r>
                    </a:p>
                  </a:txBody>
                  <a:tcPr/>
                </a:tc>
                <a:tc>
                  <a:txBody>
                    <a:bodyPr/>
                    <a:lstStyle/>
                    <a:p>
                      <a:r>
                        <a:rPr lang="en-US" sz="1000"/>
                        <a:t>110827</a:t>
                      </a:r>
                    </a:p>
                  </a:txBody>
                  <a:tcPr/>
                </a:tc>
                <a:tc>
                  <a:txBody>
                    <a:bodyPr/>
                    <a:lstStyle/>
                    <a:p>
                      <a:r>
                        <a:rPr lang="en-US" sz="1000"/>
                        <a:t>1817</a:t>
                      </a:r>
                    </a:p>
                  </a:txBody>
                  <a:tcPr/>
                </a:tc>
                <a:tc>
                  <a:txBody>
                    <a:bodyPr/>
                    <a:lstStyle/>
                    <a:p>
                      <a:r>
                        <a:rPr lang="en-US" sz="1000"/>
                        <a:t>17</a:t>
                      </a:r>
                    </a:p>
                  </a:txBody>
                  <a:tcPr/>
                </a:tc>
                <a:tc>
                  <a:txBody>
                    <a:bodyPr/>
                    <a:lstStyle/>
                    <a:p>
                      <a:r>
                        <a:rPr lang="en-US" sz="1000"/>
                        <a:t>1513</a:t>
                      </a:r>
                    </a:p>
                  </a:txBody>
                  <a:tcPr/>
                </a:tc>
                <a:tc>
                  <a:txBody>
                    <a:bodyPr/>
                    <a:lstStyle/>
                    <a:p>
                      <a:r>
                        <a:rPr lang="en-US" sz="1000"/>
                        <a:t>90</a:t>
                      </a:r>
                    </a:p>
                  </a:txBody>
                  <a:tcPr/>
                </a:tc>
                <a:tc>
                  <a:txBody>
                    <a:bodyPr/>
                    <a:lstStyle/>
                    <a:p>
                      <a:r>
                        <a:rPr lang="en-US" sz="1000"/>
                        <a:t>491</a:t>
                      </a:r>
                    </a:p>
                  </a:txBody>
                  <a:tcPr/>
                </a:tc>
                <a:tc>
                  <a:txBody>
                    <a:bodyPr/>
                    <a:lstStyle/>
                    <a:p>
                      <a:r>
                        <a:rPr lang="en-US" sz="1000"/>
                        <a:t>0</a:t>
                      </a:r>
                    </a:p>
                  </a:txBody>
                  <a:tcPr/>
                </a:tc>
                <a:tc>
                  <a:txBody>
                    <a:bodyPr/>
                    <a:lstStyle/>
                    <a:p>
                      <a:r>
                        <a:rPr lang="en-US" sz="1000"/>
                        <a:t>0.1121 %</a:t>
                      </a:r>
                    </a:p>
                  </a:txBody>
                  <a:tcPr/>
                </a:tc>
                <a:tc>
                  <a:txBody>
                    <a:bodyPr/>
                    <a:lstStyle/>
                    <a:p>
                      <a:r>
                        <a:rPr lang="en-US" sz="1000"/>
                        <a:t>0.0 %</a:t>
                      </a:r>
                    </a:p>
                  </a:txBody>
                  <a:tcPr/>
                </a:tc>
                <a:extLst>
                  <a:ext uri="{0D108BD9-81ED-4DB2-BD59-A6C34878D82A}">
                    <a16:rowId xmlns:a16="http://schemas.microsoft.com/office/drawing/2014/main" val="1635005252"/>
                  </a:ext>
                </a:extLst>
              </a:tr>
            </a:tbl>
          </a:graphicData>
        </a:graphic>
      </p:graphicFrame>
      <p:sp>
        <p:nvSpPr>
          <p:cNvPr id="4" name="Text Placeholder 3">
            <a:extLst>
              <a:ext uri="{FF2B5EF4-FFF2-40B4-BE49-F238E27FC236}">
                <a16:creationId xmlns:a16="http://schemas.microsoft.com/office/drawing/2014/main" id="{FE4674C8-FA75-4D06-A0E1-7C0C48F8DD7A}"/>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715016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0F297-03AA-4AF8-AA55-D11795C29371}"/>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9204F4A8-BE60-4BF3-9046-5273A8B78274}"/>
              </a:ext>
            </a:extLst>
          </p:cNvPr>
          <p:cNvGraphicFramePr>
            <a:graphicFrameLocks noGrp="1"/>
          </p:cNvGraphicFramePr>
          <p:nvPr>
            <p:ph type="chart" sz="quarter" idx="13"/>
            <p:extLst>
              <p:ext uri="{D42A27DB-BD31-4B8C-83A1-F6EECF244321}">
                <p14:modId xmlns:p14="http://schemas.microsoft.com/office/powerpoint/2010/main" val="1325100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A1C320-33F9-4958-97D6-F52D1DD3A3AD}"/>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658C81FF-5521-44C7-AAFA-C88192829A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9925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5010A-B44E-4BE1-9A41-616339A76AAD}"/>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6D64E809-691F-4193-ADD2-00CE3B4342F4}"/>
              </a:ext>
            </a:extLst>
          </p:cNvPr>
          <p:cNvGraphicFramePr>
            <a:graphicFrameLocks noGrp="1"/>
          </p:cNvGraphicFramePr>
          <p:nvPr>
            <p:ph type="chart" sz="quarter" idx="13"/>
            <p:extLst>
              <p:ext uri="{D42A27DB-BD31-4B8C-83A1-F6EECF244321}">
                <p14:modId xmlns:p14="http://schemas.microsoft.com/office/powerpoint/2010/main" val="808325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3A8558-3626-4D36-981C-CD19D7EDCFD2}"/>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EF962B5D-6E2A-4299-8069-169E327740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217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A8049-8562-4A9F-A530-8737783960C8}"/>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A4CB7BE3-B16B-492A-9C94-4418279F97F7}"/>
              </a:ext>
            </a:extLst>
          </p:cNvPr>
          <p:cNvGraphicFramePr>
            <a:graphicFrameLocks noGrp="1"/>
          </p:cNvGraphicFramePr>
          <p:nvPr>
            <p:ph type="chart" sz="quarter" idx="13"/>
            <p:extLst>
              <p:ext uri="{D42A27DB-BD31-4B8C-83A1-F6EECF244321}">
                <p14:modId xmlns:p14="http://schemas.microsoft.com/office/powerpoint/2010/main" val="2053830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D33ECF-13CD-47B7-9939-7660C8B782D0}"/>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61D9BA1D-2735-4DC4-8CAE-7DF43F1DAB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859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59E3A-B77D-4547-9A85-7B908C001218}"/>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3BAF7671-E2C8-4F5B-93E2-59D4F083299F}"/>
              </a:ext>
            </a:extLst>
          </p:cNvPr>
          <p:cNvGraphicFramePr>
            <a:graphicFrameLocks noGrp="1"/>
          </p:cNvGraphicFramePr>
          <p:nvPr>
            <p:ph type="chart" sz="quarter" idx="13"/>
            <p:extLst>
              <p:ext uri="{D42A27DB-BD31-4B8C-83A1-F6EECF244321}">
                <p14:modId xmlns:p14="http://schemas.microsoft.com/office/powerpoint/2010/main" val="857690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9F4AA8-2319-4A04-BD79-18DF1CD5B8E5}"/>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232C7057-17BD-45F9-863F-C87B72ACC4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7919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143F8-0CAE-49CC-80D9-02FB4A79D73A}"/>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231601C9-6698-4A95-80ED-79D1A372F4D9}"/>
              </a:ext>
            </a:extLst>
          </p:cNvPr>
          <p:cNvGraphicFramePr>
            <a:graphicFrameLocks noGrp="1"/>
          </p:cNvGraphicFramePr>
          <p:nvPr>
            <p:ph type="chart" sz="quarter" idx="13"/>
            <p:extLst>
              <p:ext uri="{D42A27DB-BD31-4B8C-83A1-F6EECF244321}">
                <p14:modId xmlns:p14="http://schemas.microsoft.com/office/powerpoint/2010/main" val="3155135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E1E945-7A34-44E2-B2DB-E99808255221}"/>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D738EBF9-0C07-4E9C-B881-E47EC41231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3666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B5E12-254F-4287-8E2D-712A704D4C74}"/>
              </a:ext>
            </a:extLst>
          </p:cNvPr>
          <p:cNvSpPr>
            <a:spLocks noGrp="1"/>
          </p:cNvSpPr>
          <p:nvPr>
            <p:ph type="title"/>
          </p:nvPr>
        </p:nvSpPr>
        <p:spPr/>
        <p:txBody>
          <a:bodyPr/>
          <a:lstStyle/>
          <a:p>
            <a:r>
              <a:rPr lang="en-US"/>
              <a:t>Facebook (FB) Custom Own Posts Table (new) | SCS Dairy MY - 1 of 6</a:t>
            </a:r>
          </a:p>
        </p:txBody>
      </p:sp>
      <p:graphicFrame>
        <p:nvGraphicFramePr>
          <p:cNvPr id="5" name="Table Placeholder 4">
            <a:extLst>
              <a:ext uri="{FF2B5EF4-FFF2-40B4-BE49-F238E27FC236}">
                <a16:creationId xmlns:a16="http://schemas.microsoft.com/office/drawing/2014/main" id="{87C0993C-D286-4F2A-959A-C7C9E3C7D714}"/>
              </a:ext>
            </a:extLst>
          </p:cNvPr>
          <p:cNvGraphicFramePr>
            <a:graphicFrameLocks noGrp="1"/>
          </p:cNvGraphicFramePr>
          <p:nvPr>
            <p:ph type="tbl" sz="quarter" idx="13"/>
            <p:extLst>
              <p:ext uri="{D42A27DB-BD31-4B8C-83A1-F6EECF244321}">
                <p14:modId xmlns:p14="http://schemas.microsoft.com/office/powerpoint/2010/main" val="528481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19363448"/>
                    </a:ext>
                  </a:extLst>
                </a:gridCol>
                <a:gridCol w="905256">
                  <a:extLst>
                    <a:ext uri="{9D8B030D-6E8A-4147-A177-3AD203B41FA5}">
                      <a16:colId xmlns:a16="http://schemas.microsoft.com/office/drawing/2014/main" val="1411140976"/>
                    </a:ext>
                  </a:extLst>
                </a:gridCol>
                <a:gridCol w="905256">
                  <a:extLst>
                    <a:ext uri="{9D8B030D-6E8A-4147-A177-3AD203B41FA5}">
                      <a16:colId xmlns:a16="http://schemas.microsoft.com/office/drawing/2014/main" val="1859447413"/>
                    </a:ext>
                  </a:extLst>
                </a:gridCol>
                <a:gridCol w="905256">
                  <a:extLst>
                    <a:ext uri="{9D8B030D-6E8A-4147-A177-3AD203B41FA5}">
                      <a16:colId xmlns:a16="http://schemas.microsoft.com/office/drawing/2014/main" val="3736362440"/>
                    </a:ext>
                  </a:extLst>
                </a:gridCol>
                <a:gridCol w="905256">
                  <a:extLst>
                    <a:ext uri="{9D8B030D-6E8A-4147-A177-3AD203B41FA5}">
                      <a16:colId xmlns:a16="http://schemas.microsoft.com/office/drawing/2014/main" val="326401839"/>
                    </a:ext>
                  </a:extLst>
                </a:gridCol>
                <a:gridCol w="905256">
                  <a:extLst>
                    <a:ext uri="{9D8B030D-6E8A-4147-A177-3AD203B41FA5}">
                      <a16:colId xmlns:a16="http://schemas.microsoft.com/office/drawing/2014/main" val="155907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1182609"/>
                  </a:ext>
                </a:extLst>
              </a:tr>
            </a:tbl>
          </a:graphicData>
        </a:graphic>
      </p:graphicFrame>
      <p:sp>
        <p:nvSpPr>
          <p:cNvPr id="4" name="Text Placeholder 3">
            <a:extLst>
              <a:ext uri="{FF2B5EF4-FFF2-40B4-BE49-F238E27FC236}">
                <a16:creationId xmlns:a16="http://schemas.microsoft.com/office/drawing/2014/main" id="{F821F883-7146-46CF-AEBC-B1D38D8356B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87036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600EC-2D95-4782-9FF9-F8444A9295D0}"/>
              </a:ext>
            </a:extLst>
          </p:cNvPr>
          <p:cNvSpPr>
            <a:spLocks noGrp="1"/>
          </p:cNvSpPr>
          <p:nvPr>
            <p:ph type="title"/>
          </p:nvPr>
        </p:nvSpPr>
        <p:spPr/>
        <p:txBody>
          <a:bodyPr/>
          <a:lstStyle/>
          <a:p>
            <a:r>
              <a:rPr lang="en-US"/>
              <a:t>Facebook (FB) Custom Own Posts Table (new) | SCS Dairy MY - 2 of 6</a:t>
            </a:r>
          </a:p>
        </p:txBody>
      </p:sp>
      <p:graphicFrame>
        <p:nvGraphicFramePr>
          <p:cNvPr id="5" name="Table Placeholder 4">
            <a:extLst>
              <a:ext uri="{FF2B5EF4-FFF2-40B4-BE49-F238E27FC236}">
                <a16:creationId xmlns:a16="http://schemas.microsoft.com/office/drawing/2014/main" id="{B4926F40-0C88-466C-8549-6FD84C547ABE}"/>
              </a:ext>
            </a:extLst>
          </p:cNvPr>
          <p:cNvGraphicFramePr>
            <a:graphicFrameLocks noGrp="1"/>
          </p:cNvGraphicFramePr>
          <p:nvPr>
            <p:ph type="tbl" sz="quarter" idx="13"/>
            <p:extLst>
              <p:ext uri="{D42A27DB-BD31-4B8C-83A1-F6EECF244321}">
                <p14:modId xmlns:p14="http://schemas.microsoft.com/office/powerpoint/2010/main" val="3098211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47170638"/>
                    </a:ext>
                  </a:extLst>
                </a:gridCol>
                <a:gridCol w="905256">
                  <a:extLst>
                    <a:ext uri="{9D8B030D-6E8A-4147-A177-3AD203B41FA5}">
                      <a16:colId xmlns:a16="http://schemas.microsoft.com/office/drawing/2014/main" val="37853703"/>
                    </a:ext>
                  </a:extLst>
                </a:gridCol>
                <a:gridCol w="905256">
                  <a:extLst>
                    <a:ext uri="{9D8B030D-6E8A-4147-A177-3AD203B41FA5}">
                      <a16:colId xmlns:a16="http://schemas.microsoft.com/office/drawing/2014/main" val="1731965091"/>
                    </a:ext>
                  </a:extLst>
                </a:gridCol>
                <a:gridCol w="905256">
                  <a:extLst>
                    <a:ext uri="{9D8B030D-6E8A-4147-A177-3AD203B41FA5}">
                      <a16:colId xmlns:a16="http://schemas.microsoft.com/office/drawing/2014/main" val="3291286599"/>
                    </a:ext>
                  </a:extLst>
                </a:gridCol>
                <a:gridCol w="905256">
                  <a:extLst>
                    <a:ext uri="{9D8B030D-6E8A-4147-A177-3AD203B41FA5}">
                      <a16:colId xmlns:a16="http://schemas.microsoft.com/office/drawing/2014/main" val="3038175827"/>
                    </a:ext>
                  </a:extLst>
                </a:gridCol>
                <a:gridCol w="905256">
                  <a:extLst>
                    <a:ext uri="{9D8B030D-6E8A-4147-A177-3AD203B41FA5}">
                      <a16:colId xmlns:a16="http://schemas.microsoft.com/office/drawing/2014/main" val="3317613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5108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- 2020-05-01 12:02:18</a:t>
                      </a:r>
                      <a:r>
                        <a:rPr kumimoji="0" lang="en-US" sz="1000" b="0" i="0" u="none" strike="noStrike" kern="1200" cap="none" spc="0" normalizeH="0" baseline="0" noProof="0">
                          <a:ln>
                            <a:noFill/>
                          </a:ln>
                          <a:solidFill>
                            <a:prstClr val="black"/>
                          </a:solidFill>
                          <a:effectLst/>
                          <a:uLnTx/>
                          <a:uFillTx/>
                          <a:latin typeface="+mn-lt"/>
                          <a:ea typeface="+mn-ea"/>
                          <a:cs typeface="+mn-cs"/>
                        </a:rPr>
                        <a:t>
 Whip up a delicious dessert for your loved ones for iftar! This cheesecake is the alter ego to the classic New York–style cheesecake with a press-in cookie crust. 
Burnt Cheesecake
Ingredients:
SCS unsalted butter (for greasing the pan)
900g SCS cream cheese, room temperature
300g sugar
6 large eggs
474ml heavy cream
1 tsp. kosher salt
1 tsp. vanilla extract
64g all-purpose flour
Instructions:
1. Place a rack in middle of oven; preheat to 204°C. Butter pan, then line with 2 overlapping 16x12" sheets of parchment, making sure parchment comes at least 2" above top of pan on all sides. Because the parchment needs to be pleated and creased in some areas to fit in pan, you won’t end up with a clean, smooth outer edge to the cake; that’s okay! Place pan on a rimmed baking sheet.
2. Beat cream cheese and sugar in the bowl of a stand mixer fitted with the paddle attachment on medium-low speed, scraping down sides of bowl, until very smooth, no lumps remain, and sugar has dissolved, about 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40468152"/>
                  </a:ext>
                </a:extLst>
              </a:tr>
            </a:tbl>
          </a:graphicData>
        </a:graphic>
      </p:graphicFrame>
      <p:sp>
        <p:nvSpPr>
          <p:cNvPr id="4" name="Text Placeholder 3">
            <a:extLst>
              <a:ext uri="{FF2B5EF4-FFF2-40B4-BE49-F238E27FC236}">
                <a16:creationId xmlns:a16="http://schemas.microsoft.com/office/drawing/2014/main" id="{7B194283-4CA6-4B30-AC97-6A0B2B033523}"/>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883464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B120A-EFCF-457F-8CCB-A48EF6B7CE86}"/>
              </a:ext>
            </a:extLst>
          </p:cNvPr>
          <p:cNvSpPr>
            <a:spLocks noGrp="1"/>
          </p:cNvSpPr>
          <p:nvPr>
            <p:ph type="title"/>
          </p:nvPr>
        </p:nvSpPr>
        <p:spPr/>
        <p:txBody>
          <a:bodyPr/>
          <a:lstStyle/>
          <a:p>
            <a:r>
              <a:rPr lang="en-US"/>
              <a:t>Facebook (FB) Custom Own Posts Table (new) | SCS Dairy MY - 3 of 6</a:t>
            </a:r>
          </a:p>
        </p:txBody>
      </p:sp>
      <p:graphicFrame>
        <p:nvGraphicFramePr>
          <p:cNvPr id="5" name="Table Placeholder 4">
            <a:extLst>
              <a:ext uri="{FF2B5EF4-FFF2-40B4-BE49-F238E27FC236}">
                <a16:creationId xmlns:a16="http://schemas.microsoft.com/office/drawing/2014/main" id="{EEB747E9-0201-4748-BFC8-3A07A9949DCE}"/>
              </a:ext>
            </a:extLst>
          </p:cNvPr>
          <p:cNvGraphicFramePr>
            <a:graphicFrameLocks noGrp="1"/>
          </p:cNvGraphicFramePr>
          <p:nvPr>
            <p:ph type="tbl" sz="quarter" idx="13"/>
            <p:extLst>
              <p:ext uri="{D42A27DB-BD31-4B8C-83A1-F6EECF244321}">
                <p14:modId xmlns:p14="http://schemas.microsoft.com/office/powerpoint/2010/main" val="3304139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05077157"/>
                    </a:ext>
                  </a:extLst>
                </a:gridCol>
                <a:gridCol w="905256">
                  <a:extLst>
                    <a:ext uri="{9D8B030D-6E8A-4147-A177-3AD203B41FA5}">
                      <a16:colId xmlns:a16="http://schemas.microsoft.com/office/drawing/2014/main" val="1123348414"/>
                    </a:ext>
                  </a:extLst>
                </a:gridCol>
                <a:gridCol w="905256">
                  <a:extLst>
                    <a:ext uri="{9D8B030D-6E8A-4147-A177-3AD203B41FA5}">
                      <a16:colId xmlns:a16="http://schemas.microsoft.com/office/drawing/2014/main" val="2880279189"/>
                    </a:ext>
                  </a:extLst>
                </a:gridCol>
                <a:gridCol w="905256">
                  <a:extLst>
                    <a:ext uri="{9D8B030D-6E8A-4147-A177-3AD203B41FA5}">
                      <a16:colId xmlns:a16="http://schemas.microsoft.com/office/drawing/2014/main" val="3619941250"/>
                    </a:ext>
                  </a:extLst>
                </a:gridCol>
                <a:gridCol w="905256">
                  <a:extLst>
                    <a:ext uri="{9D8B030D-6E8A-4147-A177-3AD203B41FA5}">
                      <a16:colId xmlns:a16="http://schemas.microsoft.com/office/drawing/2014/main" val="4154985582"/>
                    </a:ext>
                  </a:extLst>
                </a:gridCol>
                <a:gridCol w="905256">
                  <a:extLst>
                    <a:ext uri="{9D8B030D-6E8A-4147-A177-3AD203B41FA5}">
                      <a16:colId xmlns:a16="http://schemas.microsoft.com/office/drawing/2014/main" val="2821595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6781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- 2020-05-04 17:22:19</a:t>
                      </a:r>
                      <a:r>
                        <a:rPr kumimoji="0" lang="en-US" sz="1000" b="0" i="0" u="none" strike="noStrike" kern="1200" cap="none" spc="0" normalizeH="0" baseline="0" noProof="0">
                          <a:ln>
                            <a:noFill/>
                          </a:ln>
                          <a:solidFill>
                            <a:prstClr val="black"/>
                          </a:solidFill>
                          <a:effectLst/>
                          <a:uLnTx/>
                          <a:uFillTx/>
                          <a:latin typeface="+mn-lt"/>
                          <a:ea typeface="+mn-ea"/>
                          <a:cs typeface="+mn-cs"/>
                        </a:rPr>
                        <a:t>
 Have you decided which cookies to bake for Raya? Try these delicious cranberry and walnut shortbread cookies and delight your loved ones.
Cranberry and Walnut Shortbread Cookies
Ingredients:
160g SCS Butter
60g icing sugar
1 teaspoon of vanilla essence or 1/2 teaspoon of vanilla paste
240g all purpose flour
45g dried cranberries, cut into smaller pieces
35g walnuts, chopped
Instructions:
1. Cream butter and icing sugar until light in color.
2. Add in vanilla essence and mix till incorporated.
3. Sift in the all purpose flour and fold till well combine.
4. Add in cranberries and walnuts and fold till evenly distributed.
5. Place in the fridge to chill overnight or for minimum 4 hours to let the flavor infuse and dough to be manageable.
6. Preheat the oven to fan mode 160°C or top bottom mode 170°C.
7. Remove chilled dough from fridge and shape the dough as desired. Place on the baking sheet, leaving 1" apart.
8. Place in the oven to bake for 15 minutes or until edges are lightly gold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92729417"/>
                  </a:ext>
                </a:extLst>
              </a:tr>
            </a:tbl>
          </a:graphicData>
        </a:graphic>
      </p:graphicFrame>
      <p:sp>
        <p:nvSpPr>
          <p:cNvPr id="4" name="Text Placeholder 3">
            <a:extLst>
              <a:ext uri="{FF2B5EF4-FFF2-40B4-BE49-F238E27FC236}">
                <a16:creationId xmlns:a16="http://schemas.microsoft.com/office/drawing/2014/main" id="{750202E2-3B3F-475C-9CA1-457721D3CAA0}"/>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530429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7054F-624C-4B5A-98F8-299DA61A1F50}"/>
              </a:ext>
            </a:extLst>
          </p:cNvPr>
          <p:cNvSpPr>
            <a:spLocks noGrp="1"/>
          </p:cNvSpPr>
          <p:nvPr>
            <p:ph type="title"/>
          </p:nvPr>
        </p:nvSpPr>
        <p:spPr/>
        <p:txBody>
          <a:bodyPr/>
          <a:lstStyle/>
          <a:p>
            <a:r>
              <a:rPr lang="en-US"/>
              <a:t>Facebook (FB) Custom Own Posts Table (new) | SCS Dairy MY - 4 of 6</a:t>
            </a:r>
          </a:p>
        </p:txBody>
      </p:sp>
      <p:graphicFrame>
        <p:nvGraphicFramePr>
          <p:cNvPr id="5" name="Table Placeholder 4">
            <a:extLst>
              <a:ext uri="{FF2B5EF4-FFF2-40B4-BE49-F238E27FC236}">
                <a16:creationId xmlns:a16="http://schemas.microsoft.com/office/drawing/2014/main" id="{3EA52497-ABCA-4524-AC8E-86206DA07B78}"/>
              </a:ext>
            </a:extLst>
          </p:cNvPr>
          <p:cNvGraphicFramePr>
            <a:graphicFrameLocks noGrp="1"/>
          </p:cNvGraphicFramePr>
          <p:nvPr>
            <p:ph type="tbl" sz="quarter" idx="13"/>
            <p:extLst>
              <p:ext uri="{D42A27DB-BD31-4B8C-83A1-F6EECF244321}">
                <p14:modId xmlns:p14="http://schemas.microsoft.com/office/powerpoint/2010/main" val="4233393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24169402"/>
                    </a:ext>
                  </a:extLst>
                </a:gridCol>
                <a:gridCol w="905256">
                  <a:extLst>
                    <a:ext uri="{9D8B030D-6E8A-4147-A177-3AD203B41FA5}">
                      <a16:colId xmlns:a16="http://schemas.microsoft.com/office/drawing/2014/main" val="1180474550"/>
                    </a:ext>
                  </a:extLst>
                </a:gridCol>
                <a:gridCol w="905256">
                  <a:extLst>
                    <a:ext uri="{9D8B030D-6E8A-4147-A177-3AD203B41FA5}">
                      <a16:colId xmlns:a16="http://schemas.microsoft.com/office/drawing/2014/main" val="115265251"/>
                    </a:ext>
                  </a:extLst>
                </a:gridCol>
                <a:gridCol w="905256">
                  <a:extLst>
                    <a:ext uri="{9D8B030D-6E8A-4147-A177-3AD203B41FA5}">
                      <a16:colId xmlns:a16="http://schemas.microsoft.com/office/drawing/2014/main" val="3065423667"/>
                    </a:ext>
                  </a:extLst>
                </a:gridCol>
                <a:gridCol w="905256">
                  <a:extLst>
                    <a:ext uri="{9D8B030D-6E8A-4147-A177-3AD203B41FA5}">
                      <a16:colId xmlns:a16="http://schemas.microsoft.com/office/drawing/2014/main" val="1467881381"/>
                    </a:ext>
                  </a:extLst>
                </a:gridCol>
                <a:gridCol w="905256">
                  <a:extLst>
                    <a:ext uri="{9D8B030D-6E8A-4147-A177-3AD203B41FA5}">
                      <a16:colId xmlns:a16="http://schemas.microsoft.com/office/drawing/2014/main" val="3822197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9173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- 2020-05-19 14:51:12</a:t>
                      </a:r>
                      <a:r>
                        <a:rPr kumimoji="0" lang="en-US" sz="1000" b="0" i="0" u="none" strike="noStrike" kern="1200" cap="none" spc="0" normalizeH="0" baseline="0" noProof="0">
                          <a:ln>
                            <a:noFill/>
                          </a:ln>
                          <a:solidFill>
                            <a:prstClr val="black"/>
                          </a:solidFill>
                          <a:effectLst/>
                          <a:uLnTx/>
                          <a:uFillTx/>
                          <a:latin typeface="+mn-lt"/>
                          <a:ea typeface="+mn-ea"/>
                          <a:cs typeface="+mn-cs"/>
                        </a:rPr>
                        <a:t>
 These easy to make Almond Butter Cookies are just perfect for Raya or a regular Saturday brunch at home!!
Almond Butter Cookies
Ingredients:
227g SCS Butter
60g icing sugar
½ tsp salt
118g almond nibs finely chopped almonds
1 tbsp vanilla essence
240g plain flour sifted
200-300g white chocolate
100g instant cereal flakes
Instructions:
1. Preheat oven to 160ºC.
2. Cream butter in a mixing bowl.
3. Gradually add icing sugar and salt. Continue to beat until light and fluffy.
4. Add chopped almonds and vanilla essence.
5. Add in flour. Mix thoroughly.
6. Shape into tablespoonful balls.
7. Place on ungreased baking sheets.
8. Bake for 15-20 minutes.
9. Let it cool before removing from the baking sheets.
10. Melt white chocolate: Heat up in the microwave (about 30 seconds) or using the double boil method (place white chocolate in a heatproof bowl over a pot of simmering water on low heat).
11. Once melted, remove from heat.
12. Dip the top of the cookies in the melted white chocolate.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51564009"/>
                  </a:ext>
                </a:extLst>
              </a:tr>
            </a:tbl>
          </a:graphicData>
        </a:graphic>
      </p:graphicFrame>
      <p:sp>
        <p:nvSpPr>
          <p:cNvPr id="4" name="Text Placeholder 3">
            <a:extLst>
              <a:ext uri="{FF2B5EF4-FFF2-40B4-BE49-F238E27FC236}">
                <a16:creationId xmlns:a16="http://schemas.microsoft.com/office/drawing/2014/main" id="{C1F9A694-CB0D-4D10-8878-9D3E55FF69F6}"/>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334490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69C9B-E6E1-4003-AE43-83D667873490}"/>
              </a:ext>
            </a:extLst>
          </p:cNvPr>
          <p:cNvSpPr>
            <a:spLocks noGrp="1"/>
          </p:cNvSpPr>
          <p:nvPr>
            <p:ph type="title"/>
          </p:nvPr>
        </p:nvSpPr>
        <p:spPr/>
        <p:txBody>
          <a:bodyPr/>
          <a:lstStyle/>
          <a:p>
            <a:r>
              <a:rPr lang="en-US"/>
              <a:t>Facebook (FB) Custom Own Posts Table (new) | SCS Dairy MY - 5 of 6</a:t>
            </a:r>
          </a:p>
        </p:txBody>
      </p:sp>
      <p:graphicFrame>
        <p:nvGraphicFramePr>
          <p:cNvPr id="5" name="Table Placeholder 4">
            <a:extLst>
              <a:ext uri="{FF2B5EF4-FFF2-40B4-BE49-F238E27FC236}">
                <a16:creationId xmlns:a16="http://schemas.microsoft.com/office/drawing/2014/main" id="{A6513171-5ACA-4538-A054-77698B006CAA}"/>
              </a:ext>
            </a:extLst>
          </p:cNvPr>
          <p:cNvGraphicFramePr>
            <a:graphicFrameLocks noGrp="1"/>
          </p:cNvGraphicFramePr>
          <p:nvPr>
            <p:ph type="tbl" sz="quarter" idx="13"/>
            <p:extLst>
              <p:ext uri="{D42A27DB-BD31-4B8C-83A1-F6EECF244321}">
                <p14:modId xmlns:p14="http://schemas.microsoft.com/office/powerpoint/2010/main" val="2068173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03811295"/>
                    </a:ext>
                  </a:extLst>
                </a:gridCol>
                <a:gridCol w="905256">
                  <a:extLst>
                    <a:ext uri="{9D8B030D-6E8A-4147-A177-3AD203B41FA5}">
                      <a16:colId xmlns:a16="http://schemas.microsoft.com/office/drawing/2014/main" val="2649802032"/>
                    </a:ext>
                  </a:extLst>
                </a:gridCol>
                <a:gridCol w="905256">
                  <a:extLst>
                    <a:ext uri="{9D8B030D-6E8A-4147-A177-3AD203B41FA5}">
                      <a16:colId xmlns:a16="http://schemas.microsoft.com/office/drawing/2014/main" val="2685808146"/>
                    </a:ext>
                  </a:extLst>
                </a:gridCol>
                <a:gridCol w="905256">
                  <a:extLst>
                    <a:ext uri="{9D8B030D-6E8A-4147-A177-3AD203B41FA5}">
                      <a16:colId xmlns:a16="http://schemas.microsoft.com/office/drawing/2014/main" val="1269213798"/>
                    </a:ext>
                  </a:extLst>
                </a:gridCol>
                <a:gridCol w="905256">
                  <a:extLst>
                    <a:ext uri="{9D8B030D-6E8A-4147-A177-3AD203B41FA5}">
                      <a16:colId xmlns:a16="http://schemas.microsoft.com/office/drawing/2014/main" val="800566108"/>
                    </a:ext>
                  </a:extLst>
                </a:gridCol>
                <a:gridCol w="905256">
                  <a:extLst>
                    <a:ext uri="{9D8B030D-6E8A-4147-A177-3AD203B41FA5}">
                      <a16:colId xmlns:a16="http://schemas.microsoft.com/office/drawing/2014/main" val="4070349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210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- 2020-05-11 13:45:37</a:t>
                      </a:r>
                      <a:r>
                        <a:rPr kumimoji="0" lang="en-US" sz="1000" b="0" i="0" u="none" strike="noStrike" kern="1200" cap="none" spc="0" normalizeH="0" baseline="0" noProof="0">
                          <a:ln>
                            <a:noFill/>
                          </a:ln>
                          <a:solidFill>
                            <a:prstClr val="black"/>
                          </a:solidFill>
                          <a:effectLst/>
                          <a:uLnTx/>
                          <a:uFillTx/>
                          <a:latin typeface="+mn-lt"/>
                          <a:ea typeface="+mn-ea"/>
                          <a:cs typeface="+mn-cs"/>
                        </a:rPr>
                        <a:t>
 These Peanut Butter Chocolate Chip Cookies are big, thick, chewy, and soft and loaded with peanut butter and chocolate flavor. They are outrageously good! Make your Raya spread irresistible with these mouthwatering cookies!
Peanut Butter Chocolate Chip Cookies
Ingredients: 
113g SCS unsalted butter
318g all-purpose flour
1 teaspoon baking soda
1 teaspoon baking powder
1 teaspoon fine sea salt
202g creamy peanut butter 
100g granulated sugar
200g packed dark brown sugar
2 large eggs plus 1 egg yolk, at room temperature
2 teaspoons vanilla
340g semi-sweet chocolate chips
1. Preheat oven to 176ºC. Line baking sheets with parchment paper.
2. In a medium bowl whisk together the flour, baking soda, baking powder, and salt.
3. In a large heat-safe bowl, microwave the butter until melted. Vigorously stir in the peanut butter into the hot butter until well combined. 
4. Stir in the granulated sugar and brown sugar until well combined. Add the eggs and yolk, one at a time, stirring well after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81466223"/>
                  </a:ext>
                </a:extLst>
              </a:tr>
            </a:tbl>
          </a:graphicData>
        </a:graphic>
      </p:graphicFrame>
      <p:sp>
        <p:nvSpPr>
          <p:cNvPr id="4" name="Text Placeholder 3">
            <a:extLst>
              <a:ext uri="{FF2B5EF4-FFF2-40B4-BE49-F238E27FC236}">
                <a16:creationId xmlns:a16="http://schemas.microsoft.com/office/drawing/2014/main" id="{235889F9-34CC-456E-8FE2-C4541B5A210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945092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744A4-4DFA-4FD2-900F-F143A9DCFF49}"/>
              </a:ext>
            </a:extLst>
          </p:cNvPr>
          <p:cNvSpPr>
            <a:spLocks noGrp="1"/>
          </p:cNvSpPr>
          <p:nvPr>
            <p:ph type="title"/>
          </p:nvPr>
        </p:nvSpPr>
        <p:spPr/>
        <p:txBody>
          <a:bodyPr/>
          <a:lstStyle/>
          <a:p>
            <a:r>
              <a:rPr lang="en-US"/>
              <a:t>Facebook (FB) Custom Own Posts Table (new) | SCS Dairy MY - 6 of 6</a:t>
            </a:r>
          </a:p>
        </p:txBody>
      </p:sp>
      <p:graphicFrame>
        <p:nvGraphicFramePr>
          <p:cNvPr id="5" name="Table Placeholder 4">
            <a:extLst>
              <a:ext uri="{FF2B5EF4-FFF2-40B4-BE49-F238E27FC236}">
                <a16:creationId xmlns:a16="http://schemas.microsoft.com/office/drawing/2014/main" id="{94C024D8-87FC-45E5-8760-21357BE8AD37}"/>
              </a:ext>
            </a:extLst>
          </p:cNvPr>
          <p:cNvGraphicFramePr>
            <a:graphicFrameLocks noGrp="1"/>
          </p:cNvGraphicFramePr>
          <p:nvPr>
            <p:ph type="tbl" sz="quarter" idx="13"/>
            <p:extLst>
              <p:ext uri="{D42A27DB-BD31-4B8C-83A1-F6EECF244321}">
                <p14:modId xmlns:p14="http://schemas.microsoft.com/office/powerpoint/2010/main" val="1299476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33881951"/>
                    </a:ext>
                  </a:extLst>
                </a:gridCol>
                <a:gridCol w="905256">
                  <a:extLst>
                    <a:ext uri="{9D8B030D-6E8A-4147-A177-3AD203B41FA5}">
                      <a16:colId xmlns:a16="http://schemas.microsoft.com/office/drawing/2014/main" val="989620991"/>
                    </a:ext>
                  </a:extLst>
                </a:gridCol>
                <a:gridCol w="905256">
                  <a:extLst>
                    <a:ext uri="{9D8B030D-6E8A-4147-A177-3AD203B41FA5}">
                      <a16:colId xmlns:a16="http://schemas.microsoft.com/office/drawing/2014/main" val="3199716799"/>
                    </a:ext>
                  </a:extLst>
                </a:gridCol>
                <a:gridCol w="905256">
                  <a:extLst>
                    <a:ext uri="{9D8B030D-6E8A-4147-A177-3AD203B41FA5}">
                      <a16:colId xmlns:a16="http://schemas.microsoft.com/office/drawing/2014/main" val="3301503433"/>
                    </a:ext>
                  </a:extLst>
                </a:gridCol>
                <a:gridCol w="905256">
                  <a:extLst>
                    <a:ext uri="{9D8B030D-6E8A-4147-A177-3AD203B41FA5}">
                      <a16:colId xmlns:a16="http://schemas.microsoft.com/office/drawing/2014/main" val="4063054599"/>
                    </a:ext>
                  </a:extLst>
                </a:gridCol>
                <a:gridCol w="905256">
                  <a:extLst>
                    <a:ext uri="{9D8B030D-6E8A-4147-A177-3AD203B41FA5}">
                      <a16:colId xmlns:a16="http://schemas.microsoft.com/office/drawing/2014/main" val="4291174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0883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- 2020-05-27 14:24:19</a:t>
                      </a:r>
                      <a:r>
                        <a:rPr kumimoji="0" lang="en-US" sz="1000" b="0" i="0" u="none" strike="noStrike" kern="1200" cap="none" spc="0" normalizeH="0" baseline="0" noProof="0">
                          <a:ln>
                            <a:noFill/>
                          </a:ln>
                          <a:solidFill>
                            <a:prstClr val="black"/>
                          </a:solidFill>
                          <a:effectLst/>
                          <a:uLnTx/>
                          <a:uFillTx/>
                          <a:latin typeface="+mn-lt"/>
                          <a:ea typeface="+mn-ea"/>
                          <a:cs typeface="+mn-cs"/>
                        </a:rPr>
                        <a:t>
 This juicy and moist chicken in a skillet of super creamy, lemony and cheesy white sauce, topped with yummy spinach and tomatoes will delight your whole family!
Lemon Butter Chicken 
Ingredients:
3 tablespoons unsalted SCS butter
680g boneless and skinless chicken thighs
Salt
Ground black pepper
3 cloves garlic, minced
237ml chicken broth
120ml heavy whipping cream
25g grated Parmesan cheese
2 tablespoons lemon juice
1 tablespoon Japanese mirin (optional)
Salt to taste
2 small tomatoes, cut into wedges
450g spinach
1 tablespoon chopped parsley
Instructions: 
1. Season the chicken with salt and ground black pepper, on both sides. Heat up a skillet with 1 tablespoon butter. Pan-sear the chicken thighs until both sides are nicely browned, with crispy edges. Remove from the skillet and set aside.
2. On the same skillet, add the remaining butter and saute the garlic until aromatic. Add the chicken broth, heavy whipping cream and bring it to a light simmer. Add the chicken back into the 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26767173"/>
                  </a:ext>
                </a:extLst>
              </a:tr>
            </a:tbl>
          </a:graphicData>
        </a:graphic>
      </p:graphicFrame>
      <p:sp>
        <p:nvSpPr>
          <p:cNvPr id="4" name="Text Placeholder 3">
            <a:extLst>
              <a:ext uri="{FF2B5EF4-FFF2-40B4-BE49-F238E27FC236}">
                <a16:creationId xmlns:a16="http://schemas.microsoft.com/office/drawing/2014/main" id="{162DE0E8-BBB9-4459-83C3-735BAB52F0A2}"/>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445962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2691B-5DBB-4621-BBF9-9BAF943EA48F}"/>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48224AC8-A0F7-44F2-8846-116F1FF6CB4D}"/>
              </a:ext>
            </a:extLst>
          </p:cNvPr>
          <p:cNvGraphicFramePr>
            <a:graphicFrameLocks noGrp="1"/>
          </p:cNvGraphicFramePr>
          <p:nvPr>
            <p:ph type="chart" sz="quarter" idx="13"/>
            <p:extLst>
              <p:ext uri="{D42A27DB-BD31-4B8C-83A1-F6EECF244321}">
                <p14:modId xmlns:p14="http://schemas.microsoft.com/office/powerpoint/2010/main" val="4250417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887EFA-88F9-4864-973C-049059265013}"/>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0DBBB878-45A8-49C9-AE54-34FF986EFD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6930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AAEF7-7542-40AC-87BB-0111D0AC4E2A}"/>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2FC69DBA-3A4D-48CB-A88A-7ABE8DBB3C61}"/>
              </a:ext>
            </a:extLst>
          </p:cNvPr>
          <p:cNvGraphicFramePr>
            <a:graphicFrameLocks noGrp="1"/>
          </p:cNvGraphicFramePr>
          <p:nvPr>
            <p:ph type="chart" sz="quarter" idx="13"/>
            <p:extLst>
              <p:ext uri="{D42A27DB-BD31-4B8C-83A1-F6EECF244321}">
                <p14:modId xmlns:p14="http://schemas.microsoft.com/office/powerpoint/2010/main" val="3235907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47B716-02D2-46A8-912F-B3DC15EEC37F}"/>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5AD6B0AE-CEA3-471B-8B58-1C44430FA4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88190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18660-CF12-4043-AEE2-864E3C3A9FD7}"/>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B93EF02C-93B2-4A4E-9CE0-EFE57E0B3B11}"/>
              </a:ext>
            </a:extLst>
          </p:cNvPr>
          <p:cNvGraphicFramePr>
            <a:graphicFrameLocks noGrp="1"/>
          </p:cNvGraphicFramePr>
          <p:nvPr>
            <p:ph type="chart" sz="quarter" idx="13"/>
            <p:extLst>
              <p:ext uri="{D42A27DB-BD31-4B8C-83A1-F6EECF244321}">
                <p14:modId xmlns:p14="http://schemas.microsoft.com/office/powerpoint/2010/main" val="1672802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FFEC8F-526A-4AD4-8FB4-772692405C08}"/>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A8A348B4-ED7B-4FCC-915B-D54080545E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4575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FB83C-4519-4259-84B9-0204BAA53EC0}"/>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BC5EC153-8158-4B4F-91DD-0315C97F81DB}"/>
              </a:ext>
            </a:extLst>
          </p:cNvPr>
          <p:cNvGraphicFramePr>
            <a:graphicFrameLocks noGrp="1"/>
          </p:cNvGraphicFramePr>
          <p:nvPr>
            <p:ph type="chart" sz="quarter" idx="13"/>
            <p:extLst>
              <p:ext uri="{D42A27DB-BD31-4B8C-83A1-F6EECF244321}">
                <p14:modId xmlns:p14="http://schemas.microsoft.com/office/powerpoint/2010/main" val="1688719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42DB83-105D-4479-B18E-6BC85829BE69}"/>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BDB869B4-EEBB-4455-AC6E-662AB69B4C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15733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BFEA-21A5-42D3-84BC-78F0737BD07F}"/>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039F1B95-DB41-4C6D-B83C-FD0E9158A02B}"/>
              </a:ext>
            </a:extLst>
          </p:cNvPr>
          <p:cNvGraphicFramePr>
            <a:graphicFrameLocks noGrp="1"/>
          </p:cNvGraphicFramePr>
          <p:nvPr>
            <p:ph type="tbl" sz="quarter" idx="13"/>
            <p:extLst>
              <p:ext uri="{D42A27DB-BD31-4B8C-83A1-F6EECF244321}">
                <p14:modId xmlns:p14="http://schemas.microsoft.com/office/powerpoint/2010/main" val="1814428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08757447"/>
                    </a:ext>
                  </a:extLst>
                </a:gridCol>
                <a:gridCol w="1645920">
                  <a:extLst>
                    <a:ext uri="{9D8B030D-6E8A-4147-A177-3AD203B41FA5}">
                      <a16:colId xmlns:a16="http://schemas.microsoft.com/office/drawing/2014/main" val="3839557941"/>
                    </a:ext>
                  </a:extLst>
                </a:gridCol>
                <a:gridCol w="1645920">
                  <a:extLst>
                    <a:ext uri="{9D8B030D-6E8A-4147-A177-3AD203B41FA5}">
                      <a16:colId xmlns:a16="http://schemas.microsoft.com/office/drawing/2014/main" val="3378816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56263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17.5 %</a:t>
                      </a:r>
                    </a:p>
                  </a:txBody>
                  <a:tcPr/>
                </a:tc>
                <a:extLst>
                  <a:ext uri="{0D108BD9-81ED-4DB2-BD59-A6C34878D82A}">
                    <a16:rowId xmlns:a16="http://schemas.microsoft.com/office/drawing/2014/main" val="3943388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6.9 %</a:t>
                      </a:r>
                    </a:p>
                  </a:txBody>
                  <a:tcPr/>
                </a:tc>
                <a:extLst>
                  <a:ext uri="{0D108BD9-81ED-4DB2-BD59-A6C34878D82A}">
                    <a16:rowId xmlns:a16="http://schemas.microsoft.com/office/drawing/2014/main" val="1696416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extLst>
                  <a:ext uri="{0D108BD9-81ED-4DB2-BD59-A6C34878D82A}">
                    <a16:rowId xmlns:a16="http://schemas.microsoft.com/office/drawing/2014/main" val="1156075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3849704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613046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2472697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4122155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858005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36280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577296559"/>
                  </a:ext>
                </a:extLst>
              </a:tr>
            </a:tbl>
          </a:graphicData>
        </a:graphic>
      </p:graphicFrame>
      <p:sp>
        <p:nvSpPr>
          <p:cNvPr id="4" name="Text Placeholder 3">
            <a:extLst>
              <a:ext uri="{FF2B5EF4-FFF2-40B4-BE49-F238E27FC236}">
                <a16:creationId xmlns:a16="http://schemas.microsoft.com/office/drawing/2014/main" id="{D597D2C6-78BB-40A7-B9D7-3270A9DA25CC}"/>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0587716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30939-B74A-48E4-9C6C-944B1162A8AD}"/>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28932092-D9DB-445A-B940-9BF8D89150C9}"/>
              </a:ext>
            </a:extLst>
          </p:cNvPr>
          <p:cNvGraphicFramePr>
            <a:graphicFrameLocks noGrp="1"/>
          </p:cNvGraphicFramePr>
          <p:nvPr>
            <p:ph type="tbl" sz="quarter" idx="13"/>
            <p:extLst>
              <p:ext uri="{D42A27DB-BD31-4B8C-83A1-F6EECF244321}">
                <p14:modId xmlns:p14="http://schemas.microsoft.com/office/powerpoint/2010/main" val="3559686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98654320"/>
                    </a:ext>
                  </a:extLst>
                </a:gridCol>
                <a:gridCol w="1645920">
                  <a:extLst>
                    <a:ext uri="{9D8B030D-6E8A-4147-A177-3AD203B41FA5}">
                      <a16:colId xmlns:a16="http://schemas.microsoft.com/office/drawing/2014/main" val="31679690"/>
                    </a:ext>
                  </a:extLst>
                </a:gridCol>
                <a:gridCol w="1645920">
                  <a:extLst>
                    <a:ext uri="{9D8B030D-6E8A-4147-A177-3AD203B41FA5}">
                      <a16:colId xmlns:a16="http://schemas.microsoft.com/office/drawing/2014/main" val="379380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39947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92419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05735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45677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928003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93945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307462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922162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021800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797414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172769946"/>
                  </a:ext>
                </a:extLst>
              </a:tr>
            </a:tbl>
          </a:graphicData>
        </a:graphic>
      </p:graphicFrame>
      <p:sp>
        <p:nvSpPr>
          <p:cNvPr id="4" name="Text Placeholder 3">
            <a:extLst>
              <a:ext uri="{FF2B5EF4-FFF2-40B4-BE49-F238E27FC236}">
                <a16:creationId xmlns:a16="http://schemas.microsoft.com/office/drawing/2014/main" id="{0CD30F40-8BA8-4019-8AF8-34EDE25D8F7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607247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31F57-C243-407D-872C-5A2F2473737C}"/>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B0423C1F-6AAE-4141-94E9-D2146E1C646B}"/>
              </a:ext>
            </a:extLst>
          </p:cNvPr>
          <p:cNvGraphicFramePr>
            <a:graphicFrameLocks noGrp="1"/>
          </p:cNvGraphicFramePr>
          <p:nvPr>
            <p:ph type="tbl" sz="quarter" idx="13"/>
            <p:extLst>
              <p:ext uri="{D42A27DB-BD31-4B8C-83A1-F6EECF244321}">
                <p14:modId xmlns:p14="http://schemas.microsoft.com/office/powerpoint/2010/main" val="959297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58144041"/>
                    </a:ext>
                  </a:extLst>
                </a:gridCol>
                <a:gridCol w="1645920">
                  <a:extLst>
                    <a:ext uri="{9D8B030D-6E8A-4147-A177-3AD203B41FA5}">
                      <a16:colId xmlns:a16="http://schemas.microsoft.com/office/drawing/2014/main" val="3039760106"/>
                    </a:ext>
                  </a:extLst>
                </a:gridCol>
                <a:gridCol w="1645920">
                  <a:extLst>
                    <a:ext uri="{9D8B030D-6E8A-4147-A177-3AD203B41FA5}">
                      <a16:colId xmlns:a16="http://schemas.microsoft.com/office/drawing/2014/main" val="295382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62493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940701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344352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531306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63246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4346088"/>
                  </a:ext>
                </a:extLst>
              </a:tr>
            </a:tbl>
          </a:graphicData>
        </a:graphic>
      </p:graphicFrame>
      <p:sp>
        <p:nvSpPr>
          <p:cNvPr id="4" name="Text Placeholder 3">
            <a:extLst>
              <a:ext uri="{FF2B5EF4-FFF2-40B4-BE49-F238E27FC236}">
                <a16:creationId xmlns:a16="http://schemas.microsoft.com/office/drawing/2014/main" id="{D40328F6-EF19-4892-9AC3-99D489D13A20}"/>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258832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4F70F-7609-4508-B8C9-805F91949E01}"/>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10D886AF-A00F-4111-8985-CDD6B52CE7B5}"/>
              </a:ext>
            </a:extLst>
          </p:cNvPr>
          <p:cNvGraphicFramePr>
            <a:graphicFrameLocks noGrp="1"/>
          </p:cNvGraphicFramePr>
          <p:nvPr>
            <p:ph type="chart" sz="quarter" idx="13"/>
            <p:extLst>
              <p:ext uri="{D42A27DB-BD31-4B8C-83A1-F6EECF244321}">
                <p14:modId xmlns:p14="http://schemas.microsoft.com/office/powerpoint/2010/main" val="1315261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209722-B76F-4CDF-9228-FD0B4F3A6CCC}"/>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43468ED5-9802-4308-B697-D33D0A786B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40386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3F4C1-E76B-47E4-A06B-A452E9B10452}"/>
              </a:ext>
            </a:extLst>
          </p:cNvPr>
          <p:cNvSpPr>
            <a:spLocks noGrp="1"/>
          </p:cNvSpPr>
          <p:nvPr>
            <p:ph type="title"/>
          </p:nvPr>
        </p:nvSpPr>
        <p:spPr/>
        <p:txBody>
          <a:bodyPr/>
          <a:lstStyle/>
          <a:p>
            <a:r>
              <a:rPr lang="en-US"/>
              <a:t>Facebook Own Posts Table | SCS Dairy MY - 1 of 12</a:t>
            </a:r>
          </a:p>
        </p:txBody>
      </p:sp>
      <p:graphicFrame>
        <p:nvGraphicFramePr>
          <p:cNvPr id="5" name="Table Placeholder 4">
            <a:extLst>
              <a:ext uri="{FF2B5EF4-FFF2-40B4-BE49-F238E27FC236}">
                <a16:creationId xmlns:a16="http://schemas.microsoft.com/office/drawing/2014/main" id="{F7D44C2E-55FB-4CC7-BC97-E101A738641F}"/>
              </a:ext>
            </a:extLst>
          </p:cNvPr>
          <p:cNvGraphicFramePr>
            <a:graphicFrameLocks noGrp="1"/>
          </p:cNvGraphicFramePr>
          <p:nvPr>
            <p:ph type="tbl" sz="quarter" idx="13"/>
            <p:extLst>
              <p:ext uri="{D42A27DB-BD31-4B8C-83A1-F6EECF244321}">
                <p14:modId xmlns:p14="http://schemas.microsoft.com/office/powerpoint/2010/main" val="3892785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85094159"/>
                    </a:ext>
                  </a:extLst>
                </a:gridCol>
                <a:gridCol w="740664">
                  <a:extLst>
                    <a:ext uri="{9D8B030D-6E8A-4147-A177-3AD203B41FA5}">
                      <a16:colId xmlns:a16="http://schemas.microsoft.com/office/drawing/2014/main" val="4262991396"/>
                    </a:ext>
                  </a:extLst>
                </a:gridCol>
                <a:gridCol w="740664">
                  <a:extLst>
                    <a:ext uri="{9D8B030D-6E8A-4147-A177-3AD203B41FA5}">
                      <a16:colId xmlns:a16="http://schemas.microsoft.com/office/drawing/2014/main" val="2931797617"/>
                    </a:ext>
                  </a:extLst>
                </a:gridCol>
                <a:gridCol w="740664">
                  <a:extLst>
                    <a:ext uri="{9D8B030D-6E8A-4147-A177-3AD203B41FA5}">
                      <a16:colId xmlns:a16="http://schemas.microsoft.com/office/drawing/2014/main" val="2574170835"/>
                    </a:ext>
                  </a:extLst>
                </a:gridCol>
                <a:gridCol w="740664">
                  <a:extLst>
                    <a:ext uri="{9D8B030D-6E8A-4147-A177-3AD203B41FA5}">
                      <a16:colId xmlns:a16="http://schemas.microsoft.com/office/drawing/2014/main" val="2255579045"/>
                    </a:ext>
                  </a:extLst>
                </a:gridCol>
                <a:gridCol w="740664">
                  <a:extLst>
                    <a:ext uri="{9D8B030D-6E8A-4147-A177-3AD203B41FA5}">
                      <a16:colId xmlns:a16="http://schemas.microsoft.com/office/drawing/2014/main" val="2154315819"/>
                    </a:ext>
                  </a:extLst>
                </a:gridCol>
                <a:gridCol w="740664">
                  <a:extLst>
                    <a:ext uri="{9D8B030D-6E8A-4147-A177-3AD203B41FA5}">
                      <a16:colId xmlns:a16="http://schemas.microsoft.com/office/drawing/2014/main" val="1929922490"/>
                    </a:ext>
                  </a:extLst>
                </a:gridCol>
                <a:gridCol w="740664">
                  <a:extLst>
                    <a:ext uri="{9D8B030D-6E8A-4147-A177-3AD203B41FA5}">
                      <a16:colId xmlns:a16="http://schemas.microsoft.com/office/drawing/2014/main" val="1589098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4986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- 2020-05-31 18:02:15</a:t>
                      </a:r>
                      <a:r>
                        <a:rPr kumimoji="0" lang="en-US" sz="1000" b="0" i="0" u="none" strike="noStrike" kern="1200" cap="none" spc="0" normalizeH="0" baseline="0" noProof="0">
                          <a:ln>
                            <a:noFill/>
                          </a:ln>
                          <a:solidFill>
                            <a:prstClr val="black"/>
                          </a:solidFill>
                          <a:effectLst/>
                          <a:uLnTx/>
                          <a:uFillTx/>
                          <a:latin typeface="+mn-lt"/>
                          <a:ea typeface="+mn-ea"/>
                          <a:cs typeface="+mn-cs"/>
                        </a:rPr>
                        <a:t>
 Life is good with some extra 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71644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- 2020-05-29 12:13:04</a:t>
                      </a:r>
                      <a:r>
                        <a:rPr kumimoji="0" lang="en-US" sz="1000" b="0" i="0" u="none" strike="noStrike" kern="1200" cap="none" spc="0" normalizeH="0" baseline="0" noProof="0">
                          <a:ln>
                            <a:noFill/>
                          </a:ln>
                          <a:solidFill>
                            <a:prstClr val="black"/>
                          </a:solidFill>
                          <a:effectLst/>
                          <a:uLnTx/>
                          <a:uFillTx/>
                          <a:latin typeface="+mn-lt"/>
                          <a:ea typeface="+mn-ea"/>
                          <a:cs typeface="+mn-cs"/>
                        </a:rPr>
                        <a:t>
 If you've ever tried grabbing a cookie off the baking sheet straight out of the oven, you know that it falls apart immediately. Let the cookies rest on the baking sheets for 2 to 3 minutes. This lets them cool just enough so that they won't break when you slide them onto a spatula to move to a rack.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33730114"/>
                  </a:ext>
                </a:extLst>
              </a:tr>
            </a:tbl>
          </a:graphicData>
        </a:graphic>
      </p:graphicFrame>
      <p:sp>
        <p:nvSpPr>
          <p:cNvPr id="4" name="Text Placeholder 3">
            <a:extLst>
              <a:ext uri="{FF2B5EF4-FFF2-40B4-BE49-F238E27FC236}">
                <a16:creationId xmlns:a16="http://schemas.microsoft.com/office/drawing/2014/main" id="{D3AE98C7-8942-40AD-88F2-CFCA1C8A97A9}"/>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719918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C1CBC-600F-4EF7-B923-193345B7E32B}"/>
              </a:ext>
            </a:extLst>
          </p:cNvPr>
          <p:cNvSpPr>
            <a:spLocks noGrp="1"/>
          </p:cNvSpPr>
          <p:nvPr>
            <p:ph type="title"/>
          </p:nvPr>
        </p:nvSpPr>
        <p:spPr/>
        <p:txBody>
          <a:bodyPr/>
          <a:lstStyle/>
          <a:p>
            <a:r>
              <a:rPr lang="en-US"/>
              <a:t>Facebook Own Posts Table | SCS Dairy MY - 2 of 12</a:t>
            </a:r>
          </a:p>
        </p:txBody>
      </p:sp>
      <p:graphicFrame>
        <p:nvGraphicFramePr>
          <p:cNvPr id="5" name="Table Placeholder 4">
            <a:extLst>
              <a:ext uri="{FF2B5EF4-FFF2-40B4-BE49-F238E27FC236}">
                <a16:creationId xmlns:a16="http://schemas.microsoft.com/office/drawing/2014/main" id="{8417D1A1-0FD2-4CEE-97B1-636EF466AFBC}"/>
              </a:ext>
            </a:extLst>
          </p:cNvPr>
          <p:cNvGraphicFramePr>
            <a:graphicFrameLocks noGrp="1"/>
          </p:cNvGraphicFramePr>
          <p:nvPr>
            <p:ph type="tbl" sz="quarter" idx="13"/>
            <p:extLst>
              <p:ext uri="{D42A27DB-BD31-4B8C-83A1-F6EECF244321}">
                <p14:modId xmlns:p14="http://schemas.microsoft.com/office/powerpoint/2010/main" val="1125594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79395297"/>
                    </a:ext>
                  </a:extLst>
                </a:gridCol>
                <a:gridCol w="740664">
                  <a:extLst>
                    <a:ext uri="{9D8B030D-6E8A-4147-A177-3AD203B41FA5}">
                      <a16:colId xmlns:a16="http://schemas.microsoft.com/office/drawing/2014/main" val="444481922"/>
                    </a:ext>
                  </a:extLst>
                </a:gridCol>
                <a:gridCol w="740664">
                  <a:extLst>
                    <a:ext uri="{9D8B030D-6E8A-4147-A177-3AD203B41FA5}">
                      <a16:colId xmlns:a16="http://schemas.microsoft.com/office/drawing/2014/main" val="1631989753"/>
                    </a:ext>
                  </a:extLst>
                </a:gridCol>
                <a:gridCol w="740664">
                  <a:extLst>
                    <a:ext uri="{9D8B030D-6E8A-4147-A177-3AD203B41FA5}">
                      <a16:colId xmlns:a16="http://schemas.microsoft.com/office/drawing/2014/main" val="2762773310"/>
                    </a:ext>
                  </a:extLst>
                </a:gridCol>
                <a:gridCol w="740664">
                  <a:extLst>
                    <a:ext uri="{9D8B030D-6E8A-4147-A177-3AD203B41FA5}">
                      <a16:colId xmlns:a16="http://schemas.microsoft.com/office/drawing/2014/main" val="3057509323"/>
                    </a:ext>
                  </a:extLst>
                </a:gridCol>
                <a:gridCol w="740664">
                  <a:extLst>
                    <a:ext uri="{9D8B030D-6E8A-4147-A177-3AD203B41FA5}">
                      <a16:colId xmlns:a16="http://schemas.microsoft.com/office/drawing/2014/main" val="3201190436"/>
                    </a:ext>
                  </a:extLst>
                </a:gridCol>
                <a:gridCol w="740664">
                  <a:extLst>
                    <a:ext uri="{9D8B030D-6E8A-4147-A177-3AD203B41FA5}">
                      <a16:colId xmlns:a16="http://schemas.microsoft.com/office/drawing/2014/main" val="953843919"/>
                    </a:ext>
                  </a:extLst>
                </a:gridCol>
                <a:gridCol w="740664">
                  <a:extLst>
                    <a:ext uri="{9D8B030D-6E8A-4147-A177-3AD203B41FA5}">
                      <a16:colId xmlns:a16="http://schemas.microsoft.com/office/drawing/2014/main" val="1714996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6166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- 2020-05-27 14:24:19</a:t>
                      </a:r>
                      <a:r>
                        <a:rPr kumimoji="0" lang="en-US" sz="1000" b="0" i="0" u="none" strike="noStrike" kern="1200" cap="none" spc="0" normalizeH="0" baseline="0" noProof="0">
                          <a:ln>
                            <a:noFill/>
                          </a:ln>
                          <a:solidFill>
                            <a:prstClr val="black"/>
                          </a:solidFill>
                          <a:effectLst/>
                          <a:uLnTx/>
                          <a:uFillTx/>
                          <a:latin typeface="+mn-lt"/>
                          <a:ea typeface="+mn-ea"/>
                          <a:cs typeface="+mn-cs"/>
                        </a:rPr>
                        <a:t>
 This juicy and moist chicken in a skillet of super creamy, lemony and cheesy white sauce, topped with yummy spinach and tomatoes will delight your whole family!
Lemon Butter Chicken 
Ingredients:
3 tablespoons unsalted SCS butter
680g boneless and skinless chicken thighs
Salt
Ground black pepper
3 cloves garlic, minced
237ml chicken broth
120ml heavy whipping cream
25g grated Parmesan cheese
2 tablespoons lemon juice
1 tablespoon Japanese mirin (optional)
Salt to taste
2 small tomatoes, cut into wedges
450g spinach
1 tablespoon chopped parsley
Instructions: 
1. Season the chicken with salt and ground black pepper, on both sides. Heat up a skillet with 1 tablespoon butter. Pan-sear the chicken thighs until both sides are nicely browned, with crispy edges. Remove from the skillet and set aside.
2. On the same skillet, add the remaining butter and saute the garlic until aromatic. Add the chicken broth, heavy whipping cream and bring it to a light simmer. Add the chicken back into the 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1021323"/>
                  </a:ext>
                </a:extLst>
              </a:tr>
            </a:tbl>
          </a:graphicData>
        </a:graphic>
      </p:graphicFrame>
      <p:sp>
        <p:nvSpPr>
          <p:cNvPr id="4" name="Text Placeholder 3">
            <a:extLst>
              <a:ext uri="{FF2B5EF4-FFF2-40B4-BE49-F238E27FC236}">
                <a16:creationId xmlns:a16="http://schemas.microsoft.com/office/drawing/2014/main" id="{61296169-699B-46A0-B9CB-1FC0014BC23E}"/>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5541256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D7E42-5AED-4EB1-BA6C-6B1B12EBA99D}"/>
              </a:ext>
            </a:extLst>
          </p:cNvPr>
          <p:cNvSpPr>
            <a:spLocks noGrp="1"/>
          </p:cNvSpPr>
          <p:nvPr>
            <p:ph type="title"/>
          </p:nvPr>
        </p:nvSpPr>
        <p:spPr/>
        <p:txBody>
          <a:bodyPr/>
          <a:lstStyle/>
          <a:p>
            <a:r>
              <a:rPr lang="en-US"/>
              <a:t>Facebook Own Posts Table | SCS Dairy MY - 3 of 12</a:t>
            </a:r>
          </a:p>
        </p:txBody>
      </p:sp>
      <p:graphicFrame>
        <p:nvGraphicFramePr>
          <p:cNvPr id="5" name="Table Placeholder 4">
            <a:extLst>
              <a:ext uri="{FF2B5EF4-FFF2-40B4-BE49-F238E27FC236}">
                <a16:creationId xmlns:a16="http://schemas.microsoft.com/office/drawing/2014/main" id="{96118923-BE50-4C7A-9D1F-6CACD3904978}"/>
              </a:ext>
            </a:extLst>
          </p:cNvPr>
          <p:cNvGraphicFramePr>
            <a:graphicFrameLocks noGrp="1"/>
          </p:cNvGraphicFramePr>
          <p:nvPr>
            <p:ph type="tbl" sz="quarter" idx="13"/>
            <p:extLst>
              <p:ext uri="{D42A27DB-BD31-4B8C-83A1-F6EECF244321}">
                <p14:modId xmlns:p14="http://schemas.microsoft.com/office/powerpoint/2010/main" val="1423999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76448919"/>
                    </a:ext>
                  </a:extLst>
                </a:gridCol>
                <a:gridCol w="740664">
                  <a:extLst>
                    <a:ext uri="{9D8B030D-6E8A-4147-A177-3AD203B41FA5}">
                      <a16:colId xmlns:a16="http://schemas.microsoft.com/office/drawing/2014/main" val="3249310611"/>
                    </a:ext>
                  </a:extLst>
                </a:gridCol>
                <a:gridCol w="740664">
                  <a:extLst>
                    <a:ext uri="{9D8B030D-6E8A-4147-A177-3AD203B41FA5}">
                      <a16:colId xmlns:a16="http://schemas.microsoft.com/office/drawing/2014/main" val="1041880554"/>
                    </a:ext>
                  </a:extLst>
                </a:gridCol>
                <a:gridCol w="740664">
                  <a:extLst>
                    <a:ext uri="{9D8B030D-6E8A-4147-A177-3AD203B41FA5}">
                      <a16:colId xmlns:a16="http://schemas.microsoft.com/office/drawing/2014/main" val="274777033"/>
                    </a:ext>
                  </a:extLst>
                </a:gridCol>
                <a:gridCol w="740664">
                  <a:extLst>
                    <a:ext uri="{9D8B030D-6E8A-4147-A177-3AD203B41FA5}">
                      <a16:colId xmlns:a16="http://schemas.microsoft.com/office/drawing/2014/main" val="3969936562"/>
                    </a:ext>
                  </a:extLst>
                </a:gridCol>
                <a:gridCol w="740664">
                  <a:extLst>
                    <a:ext uri="{9D8B030D-6E8A-4147-A177-3AD203B41FA5}">
                      <a16:colId xmlns:a16="http://schemas.microsoft.com/office/drawing/2014/main" val="3685028066"/>
                    </a:ext>
                  </a:extLst>
                </a:gridCol>
                <a:gridCol w="740664">
                  <a:extLst>
                    <a:ext uri="{9D8B030D-6E8A-4147-A177-3AD203B41FA5}">
                      <a16:colId xmlns:a16="http://schemas.microsoft.com/office/drawing/2014/main" val="199684405"/>
                    </a:ext>
                  </a:extLst>
                </a:gridCol>
                <a:gridCol w="740664">
                  <a:extLst>
                    <a:ext uri="{9D8B030D-6E8A-4147-A177-3AD203B41FA5}">
                      <a16:colId xmlns:a16="http://schemas.microsoft.com/office/drawing/2014/main" val="2293392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33425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- 2020-05-25 17:19:25</a:t>
                      </a:r>
                      <a:r>
                        <a:rPr kumimoji="0" lang="en-US" sz="1000" b="0" i="0" u="none" strike="noStrike" kern="1200" cap="none" spc="0" normalizeH="0" baseline="0" noProof="0">
                          <a:ln>
                            <a:noFill/>
                          </a:ln>
                          <a:solidFill>
                            <a:prstClr val="black"/>
                          </a:solidFill>
                          <a:effectLst/>
                          <a:uLnTx/>
                          <a:uFillTx/>
                          <a:latin typeface="+mn-lt"/>
                          <a:ea typeface="+mn-ea"/>
                          <a:cs typeface="+mn-cs"/>
                        </a:rPr>
                        <a:t>
 Prawn skewers with herbs, garlic and lemon with some melted butter. Perfect as an appetizer for Raya!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0064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- 2020-05-24 08:00:02</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Hari Raya Aidilfitri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7120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- 2020-05-22 13:11:18</a:t>
                      </a:r>
                      <a:r>
                        <a:rPr kumimoji="0" lang="en-US" sz="1000" b="0" i="0" u="none" strike="noStrike" kern="1200" cap="none" spc="0" normalizeH="0" baseline="0" noProof="0">
                          <a:ln>
                            <a:noFill/>
                          </a:ln>
                          <a:solidFill>
                            <a:prstClr val="black"/>
                          </a:solidFill>
                          <a:effectLst/>
                          <a:uLnTx/>
                          <a:uFillTx/>
                          <a:latin typeface="+mn-lt"/>
                          <a:ea typeface="+mn-ea"/>
                          <a:cs typeface="+mn-cs"/>
                        </a:rPr>
                        <a:t>
 Did you know? ‘Cheese’ comes from the Latin word ‘caseus’, which has been found to mean ‘to ferment/to sour’.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7870831"/>
                  </a:ext>
                </a:extLst>
              </a:tr>
            </a:tbl>
          </a:graphicData>
        </a:graphic>
      </p:graphicFrame>
      <p:sp>
        <p:nvSpPr>
          <p:cNvPr id="4" name="Text Placeholder 3">
            <a:extLst>
              <a:ext uri="{FF2B5EF4-FFF2-40B4-BE49-F238E27FC236}">
                <a16:creationId xmlns:a16="http://schemas.microsoft.com/office/drawing/2014/main" id="{23A5DA94-4DB7-4C7C-806D-50C3136B1AB7}"/>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4187662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AE904-DF9A-4E43-A925-0B6C423EFB91}"/>
              </a:ext>
            </a:extLst>
          </p:cNvPr>
          <p:cNvSpPr>
            <a:spLocks noGrp="1"/>
          </p:cNvSpPr>
          <p:nvPr>
            <p:ph type="title"/>
          </p:nvPr>
        </p:nvSpPr>
        <p:spPr/>
        <p:txBody>
          <a:bodyPr/>
          <a:lstStyle/>
          <a:p>
            <a:r>
              <a:rPr lang="en-US"/>
              <a:t>Facebook Own Posts Table | SCS Dairy MY - 4 of 12</a:t>
            </a:r>
          </a:p>
        </p:txBody>
      </p:sp>
      <p:graphicFrame>
        <p:nvGraphicFramePr>
          <p:cNvPr id="5" name="Table Placeholder 4">
            <a:extLst>
              <a:ext uri="{FF2B5EF4-FFF2-40B4-BE49-F238E27FC236}">
                <a16:creationId xmlns:a16="http://schemas.microsoft.com/office/drawing/2014/main" id="{AAF856C6-744A-4F44-844B-AB66BB4EA81D}"/>
              </a:ext>
            </a:extLst>
          </p:cNvPr>
          <p:cNvGraphicFramePr>
            <a:graphicFrameLocks noGrp="1"/>
          </p:cNvGraphicFramePr>
          <p:nvPr>
            <p:ph type="tbl" sz="quarter" idx="13"/>
            <p:extLst>
              <p:ext uri="{D42A27DB-BD31-4B8C-83A1-F6EECF244321}">
                <p14:modId xmlns:p14="http://schemas.microsoft.com/office/powerpoint/2010/main" val="3467152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23401669"/>
                    </a:ext>
                  </a:extLst>
                </a:gridCol>
                <a:gridCol w="740664">
                  <a:extLst>
                    <a:ext uri="{9D8B030D-6E8A-4147-A177-3AD203B41FA5}">
                      <a16:colId xmlns:a16="http://schemas.microsoft.com/office/drawing/2014/main" val="1446637648"/>
                    </a:ext>
                  </a:extLst>
                </a:gridCol>
                <a:gridCol w="740664">
                  <a:extLst>
                    <a:ext uri="{9D8B030D-6E8A-4147-A177-3AD203B41FA5}">
                      <a16:colId xmlns:a16="http://schemas.microsoft.com/office/drawing/2014/main" val="227384150"/>
                    </a:ext>
                  </a:extLst>
                </a:gridCol>
                <a:gridCol w="740664">
                  <a:extLst>
                    <a:ext uri="{9D8B030D-6E8A-4147-A177-3AD203B41FA5}">
                      <a16:colId xmlns:a16="http://schemas.microsoft.com/office/drawing/2014/main" val="346672410"/>
                    </a:ext>
                  </a:extLst>
                </a:gridCol>
                <a:gridCol w="740664">
                  <a:extLst>
                    <a:ext uri="{9D8B030D-6E8A-4147-A177-3AD203B41FA5}">
                      <a16:colId xmlns:a16="http://schemas.microsoft.com/office/drawing/2014/main" val="4121080117"/>
                    </a:ext>
                  </a:extLst>
                </a:gridCol>
                <a:gridCol w="740664">
                  <a:extLst>
                    <a:ext uri="{9D8B030D-6E8A-4147-A177-3AD203B41FA5}">
                      <a16:colId xmlns:a16="http://schemas.microsoft.com/office/drawing/2014/main" val="2683397201"/>
                    </a:ext>
                  </a:extLst>
                </a:gridCol>
                <a:gridCol w="740664">
                  <a:extLst>
                    <a:ext uri="{9D8B030D-6E8A-4147-A177-3AD203B41FA5}">
                      <a16:colId xmlns:a16="http://schemas.microsoft.com/office/drawing/2014/main" val="2629719421"/>
                    </a:ext>
                  </a:extLst>
                </a:gridCol>
                <a:gridCol w="740664">
                  <a:extLst>
                    <a:ext uri="{9D8B030D-6E8A-4147-A177-3AD203B41FA5}">
                      <a16:colId xmlns:a16="http://schemas.microsoft.com/office/drawing/2014/main" val="3275006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82575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- 2020-05-21 17:21:53</a:t>
                      </a:r>
                      <a:r>
                        <a:rPr kumimoji="0" lang="en-US" sz="1000" b="0" i="0" u="none" strike="noStrike" kern="1200" cap="none" spc="0" normalizeH="0" baseline="0" noProof="0">
                          <a:ln>
                            <a:noFill/>
                          </a:ln>
                          <a:solidFill>
                            <a:prstClr val="black"/>
                          </a:solidFill>
                          <a:effectLst/>
                          <a:uLnTx/>
                          <a:uFillTx/>
                          <a:latin typeface="+mn-lt"/>
                          <a:ea typeface="+mn-ea"/>
                          <a:cs typeface="+mn-cs"/>
                        </a:rPr>
                        <a:t>
 Easy roasted salmon recipe with soy sauce and honey butter. It is moist, juicy and a delicious meal for the entire family! Make it for Raya and have a feast!
Soy Honey Butter Salmon 
Ingredients:
2 tablespoons melted unsalted SCS butter
4 cloves garlic, minced
1 tablespoon soy sauce
2 tablespoons honey
454g salmon fillet
1 tablespoon chopped parsley
Salt
Ground black pepper
Sliced lemons
Instructions:
1. Preheat oven to 204°C.
2. In a small bowl, mix the garlic, soy sauce, honey, and butter together. Whisk to combine well.
3. Rinse the salmon with cold water and pat dry with paper towels. Transfer the salmon to a big sheet of aluminum foil and drizzle the garlic soy butter mixture on the salmon. Coat well. Top with parsley, salt, and pepper. Wrap the salmon up tightly and bake for 20 minutes, or until the salmon is cooked through.
4. Unwrap the foil, squeeze some lemon juice, garnish with the lemon, and serve immediately.
Source: https://rasamalaysia.com/soy-honey-butter-salmon/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4408371"/>
                  </a:ext>
                </a:extLst>
              </a:tr>
            </a:tbl>
          </a:graphicData>
        </a:graphic>
      </p:graphicFrame>
      <p:sp>
        <p:nvSpPr>
          <p:cNvPr id="4" name="Text Placeholder 3">
            <a:extLst>
              <a:ext uri="{FF2B5EF4-FFF2-40B4-BE49-F238E27FC236}">
                <a16:creationId xmlns:a16="http://schemas.microsoft.com/office/drawing/2014/main" id="{857F548B-282B-49D7-A307-2013B8F31C8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4366606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96859-B902-4D21-8BBF-13AA3D6A7FBD}"/>
              </a:ext>
            </a:extLst>
          </p:cNvPr>
          <p:cNvSpPr>
            <a:spLocks noGrp="1"/>
          </p:cNvSpPr>
          <p:nvPr>
            <p:ph type="title"/>
          </p:nvPr>
        </p:nvSpPr>
        <p:spPr/>
        <p:txBody>
          <a:bodyPr/>
          <a:lstStyle/>
          <a:p>
            <a:r>
              <a:rPr lang="en-US"/>
              <a:t>Facebook Own Posts Table | SCS Dairy MY - 5 of 12</a:t>
            </a:r>
          </a:p>
        </p:txBody>
      </p:sp>
      <p:graphicFrame>
        <p:nvGraphicFramePr>
          <p:cNvPr id="5" name="Table Placeholder 4">
            <a:extLst>
              <a:ext uri="{FF2B5EF4-FFF2-40B4-BE49-F238E27FC236}">
                <a16:creationId xmlns:a16="http://schemas.microsoft.com/office/drawing/2014/main" id="{F0F83A79-0DEA-4955-85E2-844D3A223BD4}"/>
              </a:ext>
            </a:extLst>
          </p:cNvPr>
          <p:cNvGraphicFramePr>
            <a:graphicFrameLocks noGrp="1"/>
          </p:cNvGraphicFramePr>
          <p:nvPr>
            <p:ph type="tbl" sz="quarter" idx="13"/>
            <p:extLst>
              <p:ext uri="{D42A27DB-BD31-4B8C-83A1-F6EECF244321}">
                <p14:modId xmlns:p14="http://schemas.microsoft.com/office/powerpoint/2010/main" val="3277824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25606837"/>
                    </a:ext>
                  </a:extLst>
                </a:gridCol>
                <a:gridCol w="740664">
                  <a:extLst>
                    <a:ext uri="{9D8B030D-6E8A-4147-A177-3AD203B41FA5}">
                      <a16:colId xmlns:a16="http://schemas.microsoft.com/office/drawing/2014/main" val="3764442329"/>
                    </a:ext>
                  </a:extLst>
                </a:gridCol>
                <a:gridCol w="740664">
                  <a:extLst>
                    <a:ext uri="{9D8B030D-6E8A-4147-A177-3AD203B41FA5}">
                      <a16:colId xmlns:a16="http://schemas.microsoft.com/office/drawing/2014/main" val="795530971"/>
                    </a:ext>
                  </a:extLst>
                </a:gridCol>
                <a:gridCol w="740664">
                  <a:extLst>
                    <a:ext uri="{9D8B030D-6E8A-4147-A177-3AD203B41FA5}">
                      <a16:colId xmlns:a16="http://schemas.microsoft.com/office/drawing/2014/main" val="2046417445"/>
                    </a:ext>
                  </a:extLst>
                </a:gridCol>
                <a:gridCol w="740664">
                  <a:extLst>
                    <a:ext uri="{9D8B030D-6E8A-4147-A177-3AD203B41FA5}">
                      <a16:colId xmlns:a16="http://schemas.microsoft.com/office/drawing/2014/main" val="3572387770"/>
                    </a:ext>
                  </a:extLst>
                </a:gridCol>
                <a:gridCol w="740664">
                  <a:extLst>
                    <a:ext uri="{9D8B030D-6E8A-4147-A177-3AD203B41FA5}">
                      <a16:colId xmlns:a16="http://schemas.microsoft.com/office/drawing/2014/main" val="3526836928"/>
                    </a:ext>
                  </a:extLst>
                </a:gridCol>
                <a:gridCol w="740664">
                  <a:extLst>
                    <a:ext uri="{9D8B030D-6E8A-4147-A177-3AD203B41FA5}">
                      <a16:colId xmlns:a16="http://schemas.microsoft.com/office/drawing/2014/main" val="3284604620"/>
                    </a:ext>
                  </a:extLst>
                </a:gridCol>
                <a:gridCol w="740664">
                  <a:extLst>
                    <a:ext uri="{9D8B030D-6E8A-4147-A177-3AD203B41FA5}">
                      <a16:colId xmlns:a16="http://schemas.microsoft.com/office/drawing/2014/main" val="968629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0109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- 2020-05-19 14:51:12</a:t>
                      </a:r>
                      <a:r>
                        <a:rPr kumimoji="0" lang="en-US" sz="1000" b="0" i="0" u="none" strike="noStrike" kern="1200" cap="none" spc="0" normalizeH="0" baseline="0" noProof="0">
                          <a:ln>
                            <a:noFill/>
                          </a:ln>
                          <a:solidFill>
                            <a:prstClr val="black"/>
                          </a:solidFill>
                          <a:effectLst/>
                          <a:uLnTx/>
                          <a:uFillTx/>
                          <a:latin typeface="+mn-lt"/>
                          <a:ea typeface="+mn-ea"/>
                          <a:cs typeface="+mn-cs"/>
                        </a:rPr>
                        <a:t>
 These easy to make Almond Butter Cookies are just perfect for Raya or a regular Saturday brunch at home!!
Almond Butter Cookies
Ingredients:
227g SCS Butter
60g icing sugar
½ tsp salt
118g almond nibs finely chopped almonds
1 tbsp vanilla essence
240g plain flour sifted
200-300g white chocolate
100g instant cereal flakes
Instructions:
1. Preheat oven to 160ºC.
2. Cream butter in a mixing bowl.
3. Gradually add icing sugar and salt. Continue to beat until light and fluffy.
4. Add chopped almonds and vanilla essence.
5. Add in flour. Mix thoroughly.
6. Shape into tablespoonful balls.
7. Place on ungreased baking sheets.
8. Bake for 15-20 minutes.
9. Let it cool before removing from the baking sheets.
10. Melt white chocolate: Heat up in the microwave (about 30 seconds) or using the double boil method (place white chocolate in a heatproof bowl over a pot of simmering water on low heat).
11. Once melted, remove from heat.
12. Dip the top of the cookies in the melted white chocolate.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016751"/>
                  </a:ext>
                </a:extLst>
              </a:tr>
            </a:tbl>
          </a:graphicData>
        </a:graphic>
      </p:graphicFrame>
      <p:sp>
        <p:nvSpPr>
          <p:cNvPr id="4" name="Text Placeholder 3">
            <a:extLst>
              <a:ext uri="{FF2B5EF4-FFF2-40B4-BE49-F238E27FC236}">
                <a16:creationId xmlns:a16="http://schemas.microsoft.com/office/drawing/2014/main" id="{38D29AFC-9C82-4AEA-A800-0B4FD1785BA3}"/>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81010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CAFA5-270C-4166-9202-E4A99063A54F}"/>
              </a:ext>
            </a:extLst>
          </p:cNvPr>
          <p:cNvSpPr>
            <a:spLocks noGrp="1"/>
          </p:cNvSpPr>
          <p:nvPr>
            <p:ph type="title"/>
          </p:nvPr>
        </p:nvSpPr>
        <p:spPr/>
        <p:txBody>
          <a:bodyPr/>
          <a:lstStyle/>
          <a:p>
            <a:r>
              <a:rPr lang="en-US"/>
              <a:t>Facebook Own Posts Table | SCS Dairy MY - 6 of 12</a:t>
            </a:r>
          </a:p>
        </p:txBody>
      </p:sp>
      <p:graphicFrame>
        <p:nvGraphicFramePr>
          <p:cNvPr id="5" name="Table Placeholder 4">
            <a:extLst>
              <a:ext uri="{FF2B5EF4-FFF2-40B4-BE49-F238E27FC236}">
                <a16:creationId xmlns:a16="http://schemas.microsoft.com/office/drawing/2014/main" id="{66A29D05-FA1F-40E1-9473-43BFD11FD24E}"/>
              </a:ext>
            </a:extLst>
          </p:cNvPr>
          <p:cNvGraphicFramePr>
            <a:graphicFrameLocks noGrp="1"/>
          </p:cNvGraphicFramePr>
          <p:nvPr>
            <p:ph type="tbl" sz="quarter" idx="13"/>
            <p:extLst>
              <p:ext uri="{D42A27DB-BD31-4B8C-83A1-F6EECF244321}">
                <p14:modId xmlns:p14="http://schemas.microsoft.com/office/powerpoint/2010/main" val="1888265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19878040"/>
                    </a:ext>
                  </a:extLst>
                </a:gridCol>
                <a:gridCol w="740664">
                  <a:extLst>
                    <a:ext uri="{9D8B030D-6E8A-4147-A177-3AD203B41FA5}">
                      <a16:colId xmlns:a16="http://schemas.microsoft.com/office/drawing/2014/main" val="2395021874"/>
                    </a:ext>
                  </a:extLst>
                </a:gridCol>
                <a:gridCol w="740664">
                  <a:extLst>
                    <a:ext uri="{9D8B030D-6E8A-4147-A177-3AD203B41FA5}">
                      <a16:colId xmlns:a16="http://schemas.microsoft.com/office/drawing/2014/main" val="1221262095"/>
                    </a:ext>
                  </a:extLst>
                </a:gridCol>
                <a:gridCol w="740664">
                  <a:extLst>
                    <a:ext uri="{9D8B030D-6E8A-4147-A177-3AD203B41FA5}">
                      <a16:colId xmlns:a16="http://schemas.microsoft.com/office/drawing/2014/main" val="789143212"/>
                    </a:ext>
                  </a:extLst>
                </a:gridCol>
                <a:gridCol w="740664">
                  <a:extLst>
                    <a:ext uri="{9D8B030D-6E8A-4147-A177-3AD203B41FA5}">
                      <a16:colId xmlns:a16="http://schemas.microsoft.com/office/drawing/2014/main" val="3795064791"/>
                    </a:ext>
                  </a:extLst>
                </a:gridCol>
                <a:gridCol w="740664">
                  <a:extLst>
                    <a:ext uri="{9D8B030D-6E8A-4147-A177-3AD203B41FA5}">
                      <a16:colId xmlns:a16="http://schemas.microsoft.com/office/drawing/2014/main" val="1653230620"/>
                    </a:ext>
                  </a:extLst>
                </a:gridCol>
                <a:gridCol w="740664">
                  <a:extLst>
                    <a:ext uri="{9D8B030D-6E8A-4147-A177-3AD203B41FA5}">
                      <a16:colId xmlns:a16="http://schemas.microsoft.com/office/drawing/2014/main" val="4012860646"/>
                    </a:ext>
                  </a:extLst>
                </a:gridCol>
                <a:gridCol w="740664">
                  <a:extLst>
                    <a:ext uri="{9D8B030D-6E8A-4147-A177-3AD203B41FA5}">
                      <a16:colId xmlns:a16="http://schemas.microsoft.com/office/drawing/2014/main" val="1036392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2468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- 2020-05-17 16:46:11</a:t>
                      </a:r>
                      <a:r>
                        <a:rPr kumimoji="0" lang="en-US" sz="1000" b="0" i="0" u="none" strike="noStrike" kern="1200" cap="none" spc="0" normalizeH="0" baseline="0" noProof="0">
                          <a:ln>
                            <a:noFill/>
                          </a:ln>
                          <a:solidFill>
                            <a:prstClr val="black"/>
                          </a:solidFill>
                          <a:effectLst/>
                          <a:uLnTx/>
                          <a:uFillTx/>
                          <a:latin typeface="+mn-lt"/>
                          <a:ea typeface="+mn-ea"/>
                          <a:cs typeface="+mn-cs"/>
                        </a:rPr>
                        <a:t>
 Tartlets with raspberry mascarpone cream. Perfect for your iftar spread!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9181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- 2020-05-15 18:01:33</a:t>
                      </a:r>
                      <a:r>
                        <a:rPr kumimoji="0" lang="en-US" sz="1000" b="0" i="0" u="none" strike="noStrike" kern="1200" cap="none" spc="0" normalizeH="0" baseline="0" noProof="0">
                          <a:ln>
                            <a:noFill/>
                          </a:ln>
                          <a:solidFill>
                            <a:prstClr val="black"/>
                          </a:solidFill>
                          <a:effectLst/>
                          <a:uLnTx/>
                          <a:uFillTx/>
                          <a:latin typeface="+mn-lt"/>
                          <a:ea typeface="+mn-ea"/>
                          <a:cs typeface="+mn-cs"/>
                        </a:rPr>
                        <a:t>
 Good things come in small packages! Don’t you agree?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7138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- 2020-05-13 15:24:40</a:t>
                      </a:r>
                      <a:r>
                        <a:rPr kumimoji="0" lang="en-US" sz="1000" b="0" i="0" u="none" strike="noStrike" kern="1200" cap="none" spc="0" normalizeH="0" baseline="0" noProof="0">
                          <a:ln>
                            <a:noFill/>
                          </a:ln>
                          <a:solidFill>
                            <a:prstClr val="black"/>
                          </a:solidFill>
                          <a:effectLst/>
                          <a:uLnTx/>
                          <a:uFillTx/>
                          <a:latin typeface="+mn-lt"/>
                          <a:ea typeface="+mn-ea"/>
                          <a:cs typeface="+mn-cs"/>
                        </a:rPr>
                        <a:t>
 Ask two people to measure out one cup of flour, and chances are they'll be slightly (or a lot) different by weight, and that can greatly affect the results of your recipe. For the most accurate flour measurement, spoon it lightly into a dry measuring cup, then level it off with a knife. Never dip the measuring cup into the flour or tap the knife against the cup, you'll pack too much flour into the measuring cup, and end up with tough, dry cookies.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1486374"/>
                  </a:ext>
                </a:extLst>
              </a:tr>
            </a:tbl>
          </a:graphicData>
        </a:graphic>
      </p:graphicFrame>
      <p:sp>
        <p:nvSpPr>
          <p:cNvPr id="4" name="Text Placeholder 3">
            <a:extLst>
              <a:ext uri="{FF2B5EF4-FFF2-40B4-BE49-F238E27FC236}">
                <a16:creationId xmlns:a16="http://schemas.microsoft.com/office/drawing/2014/main" id="{AAE7A237-7C5D-46A3-9CDA-4F5D9D80FF90}"/>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6524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46B30-DAE2-4425-9DC8-BA01D28C4AEF}"/>
              </a:ext>
            </a:extLst>
          </p:cNvPr>
          <p:cNvSpPr>
            <a:spLocks noGrp="1"/>
          </p:cNvSpPr>
          <p:nvPr>
            <p:ph type="title"/>
          </p:nvPr>
        </p:nvSpPr>
        <p:spPr/>
        <p:txBody>
          <a:bodyPr/>
          <a:lstStyle/>
          <a:p>
            <a:r>
              <a:rPr lang="en-US"/>
              <a:t>Facebook Own Posts Table | SCS Dairy MY - 7 of 12</a:t>
            </a:r>
          </a:p>
        </p:txBody>
      </p:sp>
      <p:graphicFrame>
        <p:nvGraphicFramePr>
          <p:cNvPr id="5" name="Table Placeholder 4">
            <a:extLst>
              <a:ext uri="{FF2B5EF4-FFF2-40B4-BE49-F238E27FC236}">
                <a16:creationId xmlns:a16="http://schemas.microsoft.com/office/drawing/2014/main" id="{85A0C0B4-F7E8-46F3-9336-383E8578427F}"/>
              </a:ext>
            </a:extLst>
          </p:cNvPr>
          <p:cNvGraphicFramePr>
            <a:graphicFrameLocks noGrp="1"/>
          </p:cNvGraphicFramePr>
          <p:nvPr>
            <p:ph type="tbl" sz="quarter" idx="13"/>
            <p:extLst>
              <p:ext uri="{D42A27DB-BD31-4B8C-83A1-F6EECF244321}">
                <p14:modId xmlns:p14="http://schemas.microsoft.com/office/powerpoint/2010/main" val="1300267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05991208"/>
                    </a:ext>
                  </a:extLst>
                </a:gridCol>
                <a:gridCol w="740664">
                  <a:extLst>
                    <a:ext uri="{9D8B030D-6E8A-4147-A177-3AD203B41FA5}">
                      <a16:colId xmlns:a16="http://schemas.microsoft.com/office/drawing/2014/main" val="1497371109"/>
                    </a:ext>
                  </a:extLst>
                </a:gridCol>
                <a:gridCol w="740664">
                  <a:extLst>
                    <a:ext uri="{9D8B030D-6E8A-4147-A177-3AD203B41FA5}">
                      <a16:colId xmlns:a16="http://schemas.microsoft.com/office/drawing/2014/main" val="551577676"/>
                    </a:ext>
                  </a:extLst>
                </a:gridCol>
                <a:gridCol w="740664">
                  <a:extLst>
                    <a:ext uri="{9D8B030D-6E8A-4147-A177-3AD203B41FA5}">
                      <a16:colId xmlns:a16="http://schemas.microsoft.com/office/drawing/2014/main" val="913469953"/>
                    </a:ext>
                  </a:extLst>
                </a:gridCol>
                <a:gridCol w="740664">
                  <a:extLst>
                    <a:ext uri="{9D8B030D-6E8A-4147-A177-3AD203B41FA5}">
                      <a16:colId xmlns:a16="http://schemas.microsoft.com/office/drawing/2014/main" val="4081226508"/>
                    </a:ext>
                  </a:extLst>
                </a:gridCol>
                <a:gridCol w="740664">
                  <a:extLst>
                    <a:ext uri="{9D8B030D-6E8A-4147-A177-3AD203B41FA5}">
                      <a16:colId xmlns:a16="http://schemas.microsoft.com/office/drawing/2014/main" val="626041038"/>
                    </a:ext>
                  </a:extLst>
                </a:gridCol>
                <a:gridCol w="740664">
                  <a:extLst>
                    <a:ext uri="{9D8B030D-6E8A-4147-A177-3AD203B41FA5}">
                      <a16:colId xmlns:a16="http://schemas.microsoft.com/office/drawing/2014/main" val="1662411209"/>
                    </a:ext>
                  </a:extLst>
                </a:gridCol>
                <a:gridCol w="740664">
                  <a:extLst>
                    <a:ext uri="{9D8B030D-6E8A-4147-A177-3AD203B41FA5}">
                      <a16:colId xmlns:a16="http://schemas.microsoft.com/office/drawing/2014/main" val="1029008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8869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- 2020-05-11 13:45:37</a:t>
                      </a:r>
                      <a:r>
                        <a:rPr kumimoji="0" lang="en-US" sz="1000" b="0" i="0" u="none" strike="noStrike" kern="1200" cap="none" spc="0" normalizeH="0" baseline="0" noProof="0">
                          <a:ln>
                            <a:noFill/>
                          </a:ln>
                          <a:solidFill>
                            <a:prstClr val="black"/>
                          </a:solidFill>
                          <a:effectLst/>
                          <a:uLnTx/>
                          <a:uFillTx/>
                          <a:latin typeface="+mn-lt"/>
                          <a:ea typeface="+mn-ea"/>
                          <a:cs typeface="+mn-cs"/>
                        </a:rPr>
                        <a:t>
 These Peanut Butter Chocolate Chip Cookies are big, thick, chewy, and soft and loaded with peanut butter and chocolate flavor. They are outrageously good! Make your Raya spread irresistible with these mouthwatering cookies!
Peanut Butter Chocolate Chip Cookies
Ingredients: 
113g SCS unsalted butter
318g all-purpose flour
1 teaspoon baking soda
1 teaspoon baking powder
1 teaspoon fine sea salt
202g creamy peanut butter 
100g granulated sugar
200g packed dark brown sugar
2 large eggs plus 1 egg yolk, at room temperature
2 teaspoons vanilla
340g semi-sweet chocolate chips
1. Preheat oven to 176ºC. Line baking sheets with parchment paper.
2. In a medium bowl whisk together the flour, baking soda, baking powder, and salt.
3. In a large heat-safe bowl, microwave the butter until melted. Vigorously stir in the peanut butter into the hot butter until well combined. 
4. Stir in the granulated sugar and brown sugar until well combined. Add the eggs and yolk, one at a time, stirring well after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2673207"/>
                  </a:ext>
                </a:extLst>
              </a:tr>
            </a:tbl>
          </a:graphicData>
        </a:graphic>
      </p:graphicFrame>
      <p:sp>
        <p:nvSpPr>
          <p:cNvPr id="4" name="Text Placeholder 3">
            <a:extLst>
              <a:ext uri="{FF2B5EF4-FFF2-40B4-BE49-F238E27FC236}">
                <a16:creationId xmlns:a16="http://schemas.microsoft.com/office/drawing/2014/main" id="{3CFDB9B7-12AA-4F15-80FA-E98999E925EE}"/>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1234626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4CC22-DAA4-4F10-991C-A5563785EEFC}"/>
              </a:ext>
            </a:extLst>
          </p:cNvPr>
          <p:cNvSpPr>
            <a:spLocks noGrp="1"/>
          </p:cNvSpPr>
          <p:nvPr>
            <p:ph type="title"/>
          </p:nvPr>
        </p:nvSpPr>
        <p:spPr/>
        <p:txBody>
          <a:bodyPr/>
          <a:lstStyle/>
          <a:p>
            <a:r>
              <a:rPr lang="en-US"/>
              <a:t>Facebook Own Posts Table | SCS Dairy MY - 8 of 12</a:t>
            </a:r>
          </a:p>
        </p:txBody>
      </p:sp>
      <p:graphicFrame>
        <p:nvGraphicFramePr>
          <p:cNvPr id="5" name="Table Placeholder 4">
            <a:extLst>
              <a:ext uri="{FF2B5EF4-FFF2-40B4-BE49-F238E27FC236}">
                <a16:creationId xmlns:a16="http://schemas.microsoft.com/office/drawing/2014/main" id="{7075F640-2612-4C1B-AED6-108ADDE0DC5E}"/>
              </a:ext>
            </a:extLst>
          </p:cNvPr>
          <p:cNvGraphicFramePr>
            <a:graphicFrameLocks noGrp="1"/>
          </p:cNvGraphicFramePr>
          <p:nvPr>
            <p:ph type="tbl" sz="quarter" idx="13"/>
            <p:extLst>
              <p:ext uri="{D42A27DB-BD31-4B8C-83A1-F6EECF244321}">
                <p14:modId xmlns:p14="http://schemas.microsoft.com/office/powerpoint/2010/main" val="3103036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69999243"/>
                    </a:ext>
                  </a:extLst>
                </a:gridCol>
                <a:gridCol w="740664">
                  <a:extLst>
                    <a:ext uri="{9D8B030D-6E8A-4147-A177-3AD203B41FA5}">
                      <a16:colId xmlns:a16="http://schemas.microsoft.com/office/drawing/2014/main" val="3792217002"/>
                    </a:ext>
                  </a:extLst>
                </a:gridCol>
                <a:gridCol w="740664">
                  <a:extLst>
                    <a:ext uri="{9D8B030D-6E8A-4147-A177-3AD203B41FA5}">
                      <a16:colId xmlns:a16="http://schemas.microsoft.com/office/drawing/2014/main" val="2101353425"/>
                    </a:ext>
                  </a:extLst>
                </a:gridCol>
                <a:gridCol w="740664">
                  <a:extLst>
                    <a:ext uri="{9D8B030D-6E8A-4147-A177-3AD203B41FA5}">
                      <a16:colId xmlns:a16="http://schemas.microsoft.com/office/drawing/2014/main" val="328152507"/>
                    </a:ext>
                  </a:extLst>
                </a:gridCol>
                <a:gridCol w="740664">
                  <a:extLst>
                    <a:ext uri="{9D8B030D-6E8A-4147-A177-3AD203B41FA5}">
                      <a16:colId xmlns:a16="http://schemas.microsoft.com/office/drawing/2014/main" val="2719165051"/>
                    </a:ext>
                  </a:extLst>
                </a:gridCol>
                <a:gridCol w="740664">
                  <a:extLst>
                    <a:ext uri="{9D8B030D-6E8A-4147-A177-3AD203B41FA5}">
                      <a16:colId xmlns:a16="http://schemas.microsoft.com/office/drawing/2014/main" val="509821263"/>
                    </a:ext>
                  </a:extLst>
                </a:gridCol>
                <a:gridCol w="740664">
                  <a:extLst>
                    <a:ext uri="{9D8B030D-6E8A-4147-A177-3AD203B41FA5}">
                      <a16:colId xmlns:a16="http://schemas.microsoft.com/office/drawing/2014/main" val="332972357"/>
                    </a:ext>
                  </a:extLst>
                </a:gridCol>
                <a:gridCol w="740664">
                  <a:extLst>
                    <a:ext uri="{9D8B030D-6E8A-4147-A177-3AD203B41FA5}">
                      <a16:colId xmlns:a16="http://schemas.microsoft.com/office/drawing/2014/main" val="2066677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2354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- 2020-05-09 16:11:26</a:t>
                      </a:r>
                      <a:r>
                        <a:rPr kumimoji="0" lang="en-US" sz="1000" b="0" i="0" u="none" strike="noStrike" kern="1200" cap="none" spc="0" normalizeH="0" baseline="0" noProof="0">
                          <a:ln>
                            <a:noFill/>
                          </a:ln>
                          <a:solidFill>
                            <a:prstClr val="black"/>
                          </a:solidFill>
                          <a:effectLst/>
                          <a:uLnTx/>
                          <a:uFillTx/>
                          <a:latin typeface="+mn-lt"/>
                          <a:ea typeface="+mn-ea"/>
                          <a:cs typeface="+mn-cs"/>
                        </a:rPr>
                        <a:t>
 Mille feuille with chocolate cream and caramelized almond topping. Sounds perfect for iftar!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4308652"/>
                  </a:ext>
                </a:extLst>
              </a:tr>
            </a:tbl>
          </a:graphicData>
        </a:graphic>
      </p:graphicFrame>
      <p:sp>
        <p:nvSpPr>
          <p:cNvPr id="4" name="Text Placeholder 3">
            <a:extLst>
              <a:ext uri="{FF2B5EF4-FFF2-40B4-BE49-F238E27FC236}">
                <a16:creationId xmlns:a16="http://schemas.microsoft.com/office/drawing/2014/main" id="{56EE69B0-5706-49B1-98D0-202A03A4A973}"/>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2171256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934FE-CCA2-4E92-B760-F00FCD1B65B1}"/>
              </a:ext>
            </a:extLst>
          </p:cNvPr>
          <p:cNvSpPr>
            <a:spLocks noGrp="1"/>
          </p:cNvSpPr>
          <p:nvPr>
            <p:ph type="title"/>
          </p:nvPr>
        </p:nvSpPr>
        <p:spPr/>
        <p:txBody>
          <a:bodyPr/>
          <a:lstStyle/>
          <a:p>
            <a:r>
              <a:rPr lang="en-US"/>
              <a:t>Facebook Own Posts Table | SCS Dairy MY - 9 of 12</a:t>
            </a:r>
          </a:p>
        </p:txBody>
      </p:sp>
      <p:graphicFrame>
        <p:nvGraphicFramePr>
          <p:cNvPr id="5" name="Table Placeholder 4">
            <a:extLst>
              <a:ext uri="{FF2B5EF4-FFF2-40B4-BE49-F238E27FC236}">
                <a16:creationId xmlns:a16="http://schemas.microsoft.com/office/drawing/2014/main" id="{EE7750C3-5980-40BD-A62F-A6E6EAD8FEAD}"/>
              </a:ext>
            </a:extLst>
          </p:cNvPr>
          <p:cNvGraphicFramePr>
            <a:graphicFrameLocks noGrp="1"/>
          </p:cNvGraphicFramePr>
          <p:nvPr>
            <p:ph type="tbl" sz="quarter" idx="13"/>
            <p:extLst>
              <p:ext uri="{D42A27DB-BD31-4B8C-83A1-F6EECF244321}">
                <p14:modId xmlns:p14="http://schemas.microsoft.com/office/powerpoint/2010/main" val="1020786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75876231"/>
                    </a:ext>
                  </a:extLst>
                </a:gridCol>
                <a:gridCol w="740664">
                  <a:extLst>
                    <a:ext uri="{9D8B030D-6E8A-4147-A177-3AD203B41FA5}">
                      <a16:colId xmlns:a16="http://schemas.microsoft.com/office/drawing/2014/main" val="314297794"/>
                    </a:ext>
                  </a:extLst>
                </a:gridCol>
                <a:gridCol w="740664">
                  <a:extLst>
                    <a:ext uri="{9D8B030D-6E8A-4147-A177-3AD203B41FA5}">
                      <a16:colId xmlns:a16="http://schemas.microsoft.com/office/drawing/2014/main" val="3164425038"/>
                    </a:ext>
                  </a:extLst>
                </a:gridCol>
                <a:gridCol w="740664">
                  <a:extLst>
                    <a:ext uri="{9D8B030D-6E8A-4147-A177-3AD203B41FA5}">
                      <a16:colId xmlns:a16="http://schemas.microsoft.com/office/drawing/2014/main" val="4097032734"/>
                    </a:ext>
                  </a:extLst>
                </a:gridCol>
                <a:gridCol w="740664">
                  <a:extLst>
                    <a:ext uri="{9D8B030D-6E8A-4147-A177-3AD203B41FA5}">
                      <a16:colId xmlns:a16="http://schemas.microsoft.com/office/drawing/2014/main" val="3460833676"/>
                    </a:ext>
                  </a:extLst>
                </a:gridCol>
                <a:gridCol w="740664">
                  <a:extLst>
                    <a:ext uri="{9D8B030D-6E8A-4147-A177-3AD203B41FA5}">
                      <a16:colId xmlns:a16="http://schemas.microsoft.com/office/drawing/2014/main" val="3624027"/>
                    </a:ext>
                  </a:extLst>
                </a:gridCol>
                <a:gridCol w="740664">
                  <a:extLst>
                    <a:ext uri="{9D8B030D-6E8A-4147-A177-3AD203B41FA5}">
                      <a16:colId xmlns:a16="http://schemas.microsoft.com/office/drawing/2014/main" val="2620452777"/>
                    </a:ext>
                  </a:extLst>
                </a:gridCol>
                <a:gridCol w="740664">
                  <a:extLst>
                    <a:ext uri="{9D8B030D-6E8A-4147-A177-3AD203B41FA5}">
                      <a16:colId xmlns:a16="http://schemas.microsoft.com/office/drawing/2014/main" val="2171256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11720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- 2020-05-07 14:22:08</a:t>
                      </a:r>
                      <a:r>
                        <a:rPr kumimoji="0" lang="en-US" sz="1000" b="0" i="0" u="none" strike="noStrike" kern="1200" cap="none" spc="0" normalizeH="0" baseline="0" noProof="0">
                          <a:ln>
                            <a:noFill/>
                          </a:ln>
                          <a:solidFill>
                            <a:prstClr val="black"/>
                          </a:solidFill>
                          <a:effectLst/>
                          <a:uLnTx/>
                          <a:uFillTx/>
                          <a:latin typeface="+mn-lt"/>
                          <a:ea typeface="+mn-ea"/>
                          <a:cs typeface="+mn-cs"/>
                        </a:rPr>
                        <a:t>
 These Chili Garlic Shrimps are incredibly easy to make, ready in less than 15 minutes, hot, spicy and so delicious! Just perfect for Raya!
Ingredients:
2 tbsp SCS Butter unsalted
2 tbsp olive oil
454 g large shrimp or jumbo, shelled and deveined
½  tsp sea salt or to taste
½ tsp pepper or to taste
5 cloves garlic minced
2 red chili peppers chopped
15g parsley fresh, chopped
Instructions: 
1. Add the butter and olive oil to a skillet and heat over high heat. 
2. Add the shrimp to the skillet and arrange it. Season it with salt and pepper. Cook for 2 to 3 minutes until the shrimp turns pink, golden and crispy, then flip over and sear for another 2 minutes. Season this side with salt and pepper as well.
3. Add the garlic, chilis, parsley, and stir everything together. Cook for 30 seconds or until the garlic is aromatic.
4. Serve warm on its own, over rice or with steamed veggies.
Source: https://www.jocooks.com/recipes/chili-garlic-shrimp/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5002235"/>
                  </a:ext>
                </a:extLst>
              </a:tr>
            </a:tbl>
          </a:graphicData>
        </a:graphic>
      </p:graphicFrame>
      <p:sp>
        <p:nvSpPr>
          <p:cNvPr id="4" name="Text Placeholder 3">
            <a:extLst>
              <a:ext uri="{FF2B5EF4-FFF2-40B4-BE49-F238E27FC236}">
                <a16:creationId xmlns:a16="http://schemas.microsoft.com/office/drawing/2014/main" id="{6D5C197E-119D-4010-8646-A922785866B9}"/>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681370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E5571-E635-40D3-AD8E-D22A5247E3C1}"/>
              </a:ext>
            </a:extLst>
          </p:cNvPr>
          <p:cNvSpPr>
            <a:spLocks noGrp="1"/>
          </p:cNvSpPr>
          <p:nvPr>
            <p:ph type="title"/>
          </p:nvPr>
        </p:nvSpPr>
        <p:spPr/>
        <p:txBody>
          <a:bodyPr/>
          <a:lstStyle/>
          <a:p>
            <a:r>
              <a:rPr lang="en-US"/>
              <a:t>Facebook Own Posts Table | SCS Dairy MY - 10 of 12</a:t>
            </a:r>
          </a:p>
        </p:txBody>
      </p:sp>
      <p:graphicFrame>
        <p:nvGraphicFramePr>
          <p:cNvPr id="5" name="Table Placeholder 4">
            <a:extLst>
              <a:ext uri="{FF2B5EF4-FFF2-40B4-BE49-F238E27FC236}">
                <a16:creationId xmlns:a16="http://schemas.microsoft.com/office/drawing/2014/main" id="{E94CA9C9-4206-4CA9-9AF6-239230EE0741}"/>
              </a:ext>
            </a:extLst>
          </p:cNvPr>
          <p:cNvGraphicFramePr>
            <a:graphicFrameLocks noGrp="1"/>
          </p:cNvGraphicFramePr>
          <p:nvPr>
            <p:ph type="tbl" sz="quarter" idx="13"/>
            <p:extLst>
              <p:ext uri="{D42A27DB-BD31-4B8C-83A1-F6EECF244321}">
                <p14:modId xmlns:p14="http://schemas.microsoft.com/office/powerpoint/2010/main" val="1643289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090944981"/>
                    </a:ext>
                  </a:extLst>
                </a:gridCol>
                <a:gridCol w="740664">
                  <a:extLst>
                    <a:ext uri="{9D8B030D-6E8A-4147-A177-3AD203B41FA5}">
                      <a16:colId xmlns:a16="http://schemas.microsoft.com/office/drawing/2014/main" val="1886675488"/>
                    </a:ext>
                  </a:extLst>
                </a:gridCol>
                <a:gridCol w="740664">
                  <a:extLst>
                    <a:ext uri="{9D8B030D-6E8A-4147-A177-3AD203B41FA5}">
                      <a16:colId xmlns:a16="http://schemas.microsoft.com/office/drawing/2014/main" val="432436105"/>
                    </a:ext>
                  </a:extLst>
                </a:gridCol>
                <a:gridCol w="740664">
                  <a:extLst>
                    <a:ext uri="{9D8B030D-6E8A-4147-A177-3AD203B41FA5}">
                      <a16:colId xmlns:a16="http://schemas.microsoft.com/office/drawing/2014/main" val="2248642573"/>
                    </a:ext>
                  </a:extLst>
                </a:gridCol>
                <a:gridCol w="740664">
                  <a:extLst>
                    <a:ext uri="{9D8B030D-6E8A-4147-A177-3AD203B41FA5}">
                      <a16:colId xmlns:a16="http://schemas.microsoft.com/office/drawing/2014/main" val="3802241980"/>
                    </a:ext>
                  </a:extLst>
                </a:gridCol>
                <a:gridCol w="740664">
                  <a:extLst>
                    <a:ext uri="{9D8B030D-6E8A-4147-A177-3AD203B41FA5}">
                      <a16:colId xmlns:a16="http://schemas.microsoft.com/office/drawing/2014/main" val="2356594360"/>
                    </a:ext>
                  </a:extLst>
                </a:gridCol>
                <a:gridCol w="740664">
                  <a:extLst>
                    <a:ext uri="{9D8B030D-6E8A-4147-A177-3AD203B41FA5}">
                      <a16:colId xmlns:a16="http://schemas.microsoft.com/office/drawing/2014/main" val="1686731848"/>
                    </a:ext>
                  </a:extLst>
                </a:gridCol>
                <a:gridCol w="740664">
                  <a:extLst>
                    <a:ext uri="{9D8B030D-6E8A-4147-A177-3AD203B41FA5}">
                      <a16:colId xmlns:a16="http://schemas.microsoft.com/office/drawing/2014/main" val="2735453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1377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- 2020-05-05 12:28:28</a:t>
                      </a:r>
                      <a:r>
                        <a:rPr kumimoji="0" lang="en-US" sz="1000" b="0" i="0" u="none" strike="noStrike" kern="1200" cap="none" spc="0" normalizeH="0" baseline="0" noProof="0">
                          <a:ln>
                            <a:noFill/>
                          </a:ln>
                          <a:solidFill>
                            <a:prstClr val="black"/>
                          </a:solidFill>
                          <a:effectLst/>
                          <a:uLnTx/>
                          <a:uFillTx/>
                          <a:latin typeface="+mn-lt"/>
                          <a:ea typeface="+mn-ea"/>
                          <a:cs typeface="+mn-cs"/>
                        </a:rPr>
                        <a:t>
 Beating together butter and sugar is almost always the first step in a cookie recipe. Start with butter that's softened and use a mixer to beat in the sugar until the mixture is light and fluffy. This usually takes about 3 to 5 minutes; just keep beating until it's no longer grainy when you rub it between your fingertips. As you cream the butter, you force in tiny air bubbles, which create the structure of the dough and will later help the cookies to rise.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7660985"/>
                  </a:ext>
                </a:extLst>
              </a:tr>
            </a:tbl>
          </a:graphicData>
        </a:graphic>
      </p:graphicFrame>
      <p:sp>
        <p:nvSpPr>
          <p:cNvPr id="4" name="Text Placeholder 3">
            <a:extLst>
              <a:ext uri="{FF2B5EF4-FFF2-40B4-BE49-F238E27FC236}">
                <a16:creationId xmlns:a16="http://schemas.microsoft.com/office/drawing/2014/main" id="{A53E8055-56D2-4557-90DA-23899F710341}"/>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290759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C6106-6F58-4E77-BC79-BF3DFFF430CF}"/>
              </a:ext>
            </a:extLst>
          </p:cNvPr>
          <p:cNvSpPr>
            <a:spLocks noGrp="1"/>
          </p:cNvSpPr>
          <p:nvPr>
            <p:ph type="title"/>
          </p:nvPr>
        </p:nvSpPr>
        <p:spPr/>
        <p:txBody>
          <a:bodyPr/>
          <a:lstStyle/>
          <a:p>
            <a:r>
              <a:rPr lang="en-US"/>
              <a:t>Facebook Own Posts Table | SCS Dairy MY - 11 of 12</a:t>
            </a:r>
          </a:p>
        </p:txBody>
      </p:sp>
      <p:graphicFrame>
        <p:nvGraphicFramePr>
          <p:cNvPr id="5" name="Table Placeholder 4">
            <a:extLst>
              <a:ext uri="{FF2B5EF4-FFF2-40B4-BE49-F238E27FC236}">
                <a16:creationId xmlns:a16="http://schemas.microsoft.com/office/drawing/2014/main" id="{9477E4C4-E45A-49AE-95BA-576BDCD5A486}"/>
              </a:ext>
            </a:extLst>
          </p:cNvPr>
          <p:cNvGraphicFramePr>
            <a:graphicFrameLocks noGrp="1"/>
          </p:cNvGraphicFramePr>
          <p:nvPr>
            <p:ph type="tbl" sz="quarter" idx="13"/>
            <p:extLst>
              <p:ext uri="{D42A27DB-BD31-4B8C-83A1-F6EECF244321}">
                <p14:modId xmlns:p14="http://schemas.microsoft.com/office/powerpoint/2010/main" val="1971413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79494748"/>
                    </a:ext>
                  </a:extLst>
                </a:gridCol>
                <a:gridCol w="740664">
                  <a:extLst>
                    <a:ext uri="{9D8B030D-6E8A-4147-A177-3AD203B41FA5}">
                      <a16:colId xmlns:a16="http://schemas.microsoft.com/office/drawing/2014/main" val="2766991537"/>
                    </a:ext>
                  </a:extLst>
                </a:gridCol>
                <a:gridCol w="740664">
                  <a:extLst>
                    <a:ext uri="{9D8B030D-6E8A-4147-A177-3AD203B41FA5}">
                      <a16:colId xmlns:a16="http://schemas.microsoft.com/office/drawing/2014/main" val="3740581681"/>
                    </a:ext>
                  </a:extLst>
                </a:gridCol>
                <a:gridCol w="740664">
                  <a:extLst>
                    <a:ext uri="{9D8B030D-6E8A-4147-A177-3AD203B41FA5}">
                      <a16:colId xmlns:a16="http://schemas.microsoft.com/office/drawing/2014/main" val="1277582948"/>
                    </a:ext>
                  </a:extLst>
                </a:gridCol>
                <a:gridCol w="740664">
                  <a:extLst>
                    <a:ext uri="{9D8B030D-6E8A-4147-A177-3AD203B41FA5}">
                      <a16:colId xmlns:a16="http://schemas.microsoft.com/office/drawing/2014/main" val="352622327"/>
                    </a:ext>
                  </a:extLst>
                </a:gridCol>
                <a:gridCol w="740664">
                  <a:extLst>
                    <a:ext uri="{9D8B030D-6E8A-4147-A177-3AD203B41FA5}">
                      <a16:colId xmlns:a16="http://schemas.microsoft.com/office/drawing/2014/main" val="3990053822"/>
                    </a:ext>
                  </a:extLst>
                </a:gridCol>
                <a:gridCol w="740664">
                  <a:extLst>
                    <a:ext uri="{9D8B030D-6E8A-4147-A177-3AD203B41FA5}">
                      <a16:colId xmlns:a16="http://schemas.microsoft.com/office/drawing/2014/main" val="1418019218"/>
                    </a:ext>
                  </a:extLst>
                </a:gridCol>
                <a:gridCol w="740664">
                  <a:extLst>
                    <a:ext uri="{9D8B030D-6E8A-4147-A177-3AD203B41FA5}">
                      <a16:colId xmlns:a16="http://schemas.microsoft.com/office/drawing/2014/main" val="1180779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1434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- 2020-05-04 17:22:19</a:t>
                      </a:r>
                      <a:r>
                        <a:rPr kumimoji="0" lang="en-US" sz="1000" b="0" i="0" u="none" strike="noStrike" kern="1200" cap="none" spc="0" normalizeH="0" baseline="0" noProof="0">
                          <a:ln>
                            <a:noFill/>
                          </a:ln>
                          <a:solidFill>
                            <a:prstClr val="black"/>
                          </a:solidFill>
                          <a:effectLst/>
                          <a:uLnTx/>
                          <a:uFillTx/>
                          <a:latin typeface="+mn-lt"/>
                          <a:ea typeface="+mn-ea"/>
                          <a:cs typeface="+mn-cs"/>
                        </a:rPr>
                        <a:t>
 Have you decided which cookies to bake for Raya? Try these delicious cranberry and walnut shortbread cookies and delight your loved ones.
Cranberry and Walnut Shortbread Cookies
Ingredients:
160g SCS Butter
60g icing sugar
1 teaspoon of vanilla essence or 1/2 teaspoon of vanilla paste
240g all purpose flour
45g dried cranberries, cut into smaller pieces
35g walnuts, chopped
Instructions:
1. Cream butter and icing sugar until light in color.
2. Add in vanilla essence and mix till incorporated.
3. Sift in the all purpose flour and fold till well combine.
4. Add in cranberries and walnuts and fold till evenly distributed.
5. Place in the fridge to chill overnight or for minimum 4 hours to let the flavor infuse and dough to be manageable.
6. Preheat the oven to fan mode 160°C or top bottom mode 170°C.
7. Remove chilled dough from fridge and shape the dough as desired. Place on the baking sheet, leaving 1" apart.
8. Place in the oven to bake for 15 minutes or until edges are lightly gold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4006677"/>
                  </a:ext>
                </a:extLst>
              </a:tr>
            </a:tbl>
          </a:graphicData>
        </a:graphic>
      </p:graphicFrame>
      <p:sp>
        <p:nvSpPr>
          <p:cNvPr id="4" name="Text Placeholder 3">
            <a:extLst>
              <a:ext uri="{FF2B5EF4-FFF2-40B4-BE49-F238E27FC236}">
                <a16:creationId xmlns:a16="http://schemas.microsoft.com/office/drawing/2014/main" id="{F37FB315-9462-411B-A3F7-02DA1AD0324C}"/>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8239138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33959-6823-4561-AB50-FF9083F8E8CA}"/>
              </a:ext>
            </a:extLst>
          </p:cNvPr>
          <p:cNvSpPr>
            <a:spLocks noGrp="1"/>
          </p:cNvSpPr>
          <p:nvPr>
            <p:ph type="title"/>
          </p:nvPr>
        </p:nvSpPr>
        <p:spPr/>
        <p:txBody>
          <a:bodyPr/>
          <a:lstStyle/>
          <a:p>
            <a:r>
              <a:rPr lang="en-US"/>
              <a:t>Facebook Own Posts Table | SCS Dairy MY - 12 of 12</a:t>
            </a:r>
          </a:p>
        </p:txBody>
      </p:sp>
      <p:graphicFrame>
        <p:nvGraphicFramePr>
          <p:cNvPr id="5" name="Table Placeholder 4">
            <a:extLst>
              <a:ext uri="{FF2B5EF4-FFF2-40B4-BE49-F238E27FC236}">
                <a16:creationId xmlns:a16="http://schemas.microsoft.com/office/drawing/2014/main" id="{92225801-2391-409F-845F-7E6DE7915B53}"/>
              </a:ext>
            </a:extLst>
          </p:cNvPr>
          <p:cNvGraphicFramePr>
            <a:graphicFrameLocks noGrp="1"/>
          </p:cNvGraphicFramePr>
          <p:nvPr>
            <p:ph type="tbl" sz="quarter" idx="13"/>
            <p:extLst>
              <p:ext uri="{D42A27DB-BD31-4B8C-83A1-F6EECF244321}">
                <p14:modId xmlns:p14="http://schemas.microsoft.com/office/powerpoint/2010/main" val="829597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42530773"/>
                    </a:ext>
                  </a:extLst>
                </a:gridCol>
                <a:gridCol w="740664">
                  <a:extLst>
                    <a:ext uri="{9D8B030D-6E8A-4147-A177-3AD203B41FA5}">
                      <a16:colId xmlns:a16="http://schemas.microsoft.com/office/drawing/2014/main" val="2804218656"/>
                    </a:ext>
                  </a:extLst>
                </a:gridCol>
                <a:gridCol w="740664">
                  <a:extLst>
                    <a:ext uri="{9D8B030D-6E8A-4147-A177-3AD203B41FA5}">
                      <a16:colId xmlns:a16="http://schemas.microsoft.com/office/drawing/2014/main" val="3074836827"/>
                    </a:ext>
                  </a:extLst>
                </a:gridCol>
                <a:gridCol w="740664">
                  <a:extLst>
                    <a:ext uri="{9D8B030D-6E8A-4147-A177-3AD203B41FA5}">
                      <a16:colId xmlns:a16="http://schemas.microsoft.com/office/drawing/2014/main" val="4003967387"/>
                    </a:ext>
                  </a:extLst>
                </a:gridCol>
                <a:gridCol w="740664">
                  <a:extLst>
                    <a:ext uri="{9D8B030D-6E8A-4147-A177-3AD203B41FA5}">
                      <a16:colId xmlns:a16="http://schemas.microsoft.com/office/drawing/2014/main" val="1768278860"/>
                    </a:ext>
                  </a:extLst>
                </a:gridCol>
                <a:gridCol w="740664">
                  <a:extLst>
                    <a:ext uri="{9D8B030D-6E8A-4147-A177-3AD203B41FA5}">
                      <a16:colId xmlns:a16="http://schemas.microsoft.com/office/drawing/2014/main" val="2006992432"/>
                    </a:ext>
                  </a:extLst>
                </a:gridCol>
                <a:gridCol w="740664">
                  <a:extLst>
                    <a:ext uri="{9D8B030D-6E8A-4147-A177-3AD203B41FA5}">
                      <a16:colId xmlns:a16="http://schemas.microsoft.com/office/drawing/2014/main" val="232611237"/>
                    </a:ext>
                  </a:extLst>
                </a:gridCol>
                <a:gridCol w="740664">
                  <a:extLst>
                    <a:ext uri="{9D8B030D-6E8A-4147-A177-3AD203B41FA5}">
                      <a16:colId xmlns:a16="http://schemas.microsoft.com/office/drawing/2014/main" val="1120982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324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- 2020-05-01 12:02:18</a:t>
                      </a:r>
                      <a:r>
                        <a:rPr kumimoji="0" lang="en-US" sz="1000" b="0" i="0" u="none" strike="noStrike" kern="1200" cap="none" spc="0" normalizeH="0" baseline="0" noProof="0">
                          <a:ln>
                            <a:noFill/>
                          </a:ln>
                          <a:solidFill>
                            <a:prstClr val="black"/>
                          </a:solidFill>
                          <a:effectLst/>
                          <a:uLnTx/>
                          <a:uFillTx/>
                          <a:latin typeface="+mn-lt"/>
                          <a:ea typeface="+mn-ea"/>
                          <a:cs typeface="+mn-cs"/>
                        </a:rPr>
                        <a:t>
 Whip up a delicious dessert for your loved ones for iftar! This cheesecake is the alter ego to the classic New York–style cheesecake with a press-in cookie crust. 
Burnt Cheesecake
Ingredients:
SCS unsalted butter (for greasing the pan)
900g SCS cream cheese, room temperature
300g sugar
6 large eggs
474ml heavy cream
1 tsp. kosher salt
1 tsp. vanilla extract
64g all-purpose flour
Instructions:
1. Place a rack in middle of oven; preheat to 204°C. Butter pan, then line with 2 overlapping 16x12" sheets of parchment, making sure parchment comes at least 2" above top of pan on all sides. Because the parchment needs to be pleated and creased in some areas to fit in pan, you won’t end up with a clean, smooth outer edge to the cake; that’s okay! Place pan on a rimmed baking sheet.
2. Beat cream cheese and sugar in the bowl of a stand mixer fitted with the paddle attachment on medium-low speed, scraping down sides of bowl, until very smooth, no lumps remain, and sugar has dissolved, about 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1639889"/>
                  </a:ext>
                </a:extLst>
              </a:tr>
            </a:tbl>
          </a:graphicData>
        </a:graphic>
      </p:graphicFrame>
      <p:sp>
        <p:nvSpPr>
          <p:cNvPr id="4" name="Text Placeholder 3">
            <a:extLst>
              <a:ext uri="{FF2B5EF4-FFF2-40B4-BE49-F238E27FC236}">
                <a16:creationId xmlns:a16="http://schemas.microsoft.com/office/drawing/2014/main" id="{8F2A41D8-7BD8-4870-A199-567CFECBD461}"/>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4119457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04024-51F6-4509-8A0B-D05C57034BAB}"/>
              </a:ext>
            </a:extLst>
          </p:cNvPr>
          <p:cNvSpPr>
            <a:spLocks noGrp="1"/>
          </p:cNvSpPr>
          <p:nvPr>
            <p:ph type="title"/>
          </p:nvPr>
        </p:nvSpPr>
        <p:spPr/>
        <p:txBody>
          <a:bodyPr/>
          <a:lstStyle/>
          <a:p>
            <a:r>
              <a:rPr lang="en-US"/>
              <a:t>Facebook Custom Reach (Collumn Chart) | SCS Dairy MY</a:t>
            </a:r>
          </a:p>
        </p:txBody>
      </p:sp>
      <p:graphicFrame>
        <p:nvGraphicFramePr>
          <p:cNvPr id="6" name="Chart Placeholder 5">
            <a:extLst>
              <a:ext uri="{FF2B5EF4-FFF2-40B4-BE49-F238E27FC236}">
                <a16:creationId xmlns:a16="http://schemas.microsoft.com/office/drawing/2014/main" id="{BA49825C-3E42-41BE-839B-1280C13F3D4E}"/>
              </a:ext>
            </a:extLst>
          </p:cNvPr>
          <p:cNvGraphicFramePr>
            <a:graphicFrameLocks noGrp="1"/>
          </p:cNvGraphicFramePr>
          <p:nvPr>
            <p:ph type="chart" sz="quarter" idx="13"/>
            <p:extLst>
              <p:ext uri="{D42A27DB-BD31-4B8C-83A1-F6EECF244321}">
                <p14:modId xmlns:p14="http://schemas.microsoft.com/office/powerpoint/2010/main" val="958364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71E04B-E05C-4887-9A0B-53CC85E6E503}"/>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61A54DA8-9B53-40AF-97EB-B9BC43A793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39742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E1C09-1B42-4450-A7A9-BAD1D27619E1}"/>
              </a:ext>
            </a:extLst>
          </p:cNvPr>
          <p:cNvSpPr>
            <a:spLocks noGrp="1"/>
          </p:cNvSpPr>
          <p:nvPr>
            <p:ph type="title"/>
          </p:nvPr>
        </p:nvSpPr>
        <p:spPr/>
        <p:txBody>
          <a:bodyPr/>
          <a:lstStyle/>
          <a:p>
            <a:r>
              <a:rPr lang="en-US"/>
              <a:t>Facebook Total Engagements | SCS Dairy MY</a:t>
            </a:r>
          </a:p>
        </p:txBody>
      </p:sp>
      <p:graphicFrame>
        <p:nvGraphicFramePr>
          <p:cNvPr id="6" name="Chart Placeholder 5">
            <a:extLst>
              <a:ext uri="{FF2B5EF4-FFF2-40B4-BE49-F238E27FC236}">
                <a16:creationId xmlns:a16="http://schemas.microsoft.com/office/drawing/2014/main" id="{7D0E88CC-EC1E-410D-AC7C-95C88B3FCDD0}"/>
              </a:ext>
            </a:extLst>
          </p:cNvPr>
          <p:cNvGraphicFramePr>
            <a:graphicFrameLocks noGrp="1"/>
          </p:cNvGraphicFramePr>
          <p:nvPr>
            <p:ph type="chart" sz="quarter" idx="13"/>
            <p:extLst>
              <p:ext uri="{D42A27DB-BD31-4B8C-83A1-F6EECF244321}">
                <p14:modId xmlns:p14="http://schemas.microsoft.com/office/powerpoint/2010/main" val="1025220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AD5C6A-1B60-455C-8216-4F44564C557A}"/>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CF80B1BA-B140-469C-9C23-DD5D0E1650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32180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1164</Words>
  <Application>Microsoft Office PowerPoint</Application>
  <PresentationFormat>On-screen Show (4:3)</PresentationFormat>
  <Paragraphs>484</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6</vt:lpstr>
      <vt:lpstr>Facebook (FB) Custom Own Posts Table (new) | SCS Dairy MY - 2 of 6</vt:lpstr>
      <vt:lpstr>Facebook (FB) Custom Own Posts Table (new) | SCS Dairy MY - 3 of 6</vt:lpstr>
      <vt:lpstr>Facebook (FB) Custom Own Posts Table (new) | SCS Dairy MY - 4 of 6</vt:lpstr>
      <vt:lpstr>Facebook (FB) Custom Own Posts Table (new) | SCS Dairy MY - 5 of 6</vt:lpstr>
      <vt:lpstr>Facebook (FB) Custom Own Posts Table (new) | SCS Dairy MY - 6 of 6</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Total Engagements over Time (monthly) | SCS Dairy MY</vt:lpstr>
      <vt:lpstr>Facebook Own Posts Table | SCS Dairy MY - 1 of 12</vt:lpstr>
      <vt:lpstr>Facebook Own Posts Table | SCS Dairy MY - 2 of 12</vt:lpstr>
      <vt:lpstr>Facebook Own Posts Table | SCS Dairy MY - 3 of 12</vt:lpstr>
      <vt:lpstr>Facebook Own Posts Table | SCS Dairy MY - 4 of 12</vt:lpstr>
      <vt:lpstr>Facebook Own Posts Table | SCS Dairy MY - 5 of 12</vt:lpstr>
      <vt:lpstr>Facebook Own Posts Table | SCS Dairy MY - 6 of 12</vt:lpstr>
      <vt:lpstr>Facebook Own Posts Table | SCS Dairy MY - 7 of 12</vt:lpstr>
      <vt:lpstr>Facebook Own Posts Table | SCS Dairy MY - 8 of 12</vt:lpstr>
      <vt:lpstr>Facebook Own Posts Table | SCS Dairy MY - 9 of 12</vt:lpstr>
      <vt:lpstr>Facebook Own Posts Table | SCS Dairy MY - 10 of 12</vt:lpstr>
      <vt:lpstr>Facebook Own Posts Table | SCS Dairy MY - 11 of 12</vt:lpstr>
      <vt:lpstr>Facebook Own Posts Table | SCS Dairy MY - 12 of 12</vt:lpstr>
      <vt:lpstr>Facebook Custom Reach (Collumn Chart) | SCS Dairy MY</vt:lpstr>
      <vt:lpstr>Facebook Total Engagements | SCS Dairy MY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2020-06-04T09:42:36Z</dcterms:created>
  <dcterms:modified xsi:type="dcterms:W3CDTF">2020-06-04T09:43:19Z</dcterms:modified>
</cp:coreProperties>
</file>