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5" r:id="rId19"/>
    <p:sldId id="277" r:id="rId20"/>
    <p:sldId id="278" r:id="rId21"/>
    <p:sldId id="279" r:id="rId22"/>
    <p:sldId id="280" r:id="rId23"/>
    <p:sldId id="281" r:id="rId24"/>
    <p:sldId id="282" r:id="rId25"/>
    <p:sldId id="283" r:id="rId26"/>
    <p:sldId id="284" r:id="rId27"/>
    <p:sldId id="285" r:id="rId28"/>
    <p:sldId id="286" r:id="rId29"/>
    <p:sldId id="287"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35563</c:v>
                </c:pt>
                <c:pt idx="1">
                  <c:v>29418</c:v>
                </c:pt>
                <c:pt idx="2">
                  <c:v>24178</c:v>
                </c:pt>
                <c:pt idx="3">
                  <c:v>29597</c:v>
                </c:pt>
                <c:pt idx="4">
                  <c:v>29646</c:v>
                </c:pt>
                <c:pt idx="5">
                  <c:v>12105</c:v>
                </c:pt>
                <c:pt idx="6">
                  <c:v>7433</c:v>
                </c:pt>
                <c:pt idx="7">
                  <c:v>478</c:v>
                </c:pt>
                <c:pt idx="8">
                  <c:v>37191</c:v>
                </c:pt>
                <c:pt idx="9">
                  <c:v>38690</c:v>
                </c:pt>
                <c:pt idx="10">
                  <c:v>40994</c:v>
                </c:pt>
                <c:pt idx="11">
                  <c:v>48633</c:v>
                </c:pt>
                <c:pt idx="12">
                  <c:v>58826</c:v>
                </c:pt>
                <c:pt idx="13">
                  <c:v>99388</c:v>
                </c:pt>
                <c:pt idx="14">
                  <c:v>173813</c:v>
                </c:pt>
                <c:pt idx="15">
                  <c:v>154160</c:v>
                </c:pt>
                <c:pt idx="16">
                  <c:v>150291</c:v>
                </c:pt>
                <c:pt idx="17">
                  <c:v>157926</c:v>
                </c:pt>
                <c:pt idx="18">
                  <c:v>155410</c:v>
                </c:pt>
                <c:pt idx="19">
                  <c:v>132419</c:v>
                </c:pt>
                <c:pt idx="20">
                  <c:v>133011</c:v>
                </c:pt>
                <c:pt idx="21">
                  <c:v>122111</c:v>
                </c:pt>
                <c:pt idx="22">
                  <c:v>131120</c:v>
                </c:pt>
                <c:pt idx="23">
                  <c:v>127027</c:v>
                </c:pt>
                <c:pt idx="24">
                  <c:v>110394</c:v>
                </c:pt>
                <c:pt idx="25">
                  <c:v>124843</c:v>
                </c:pt>
                <c:pt idx="26">
                  <c:v>133446</c:v>
                </c:pt>
                <c:pt idx="27">
                  <c:v>133376</c:v>
                </c:pt>
                <c:pt idx="28">
                  <c:v>78724</c:v>
                </c:pt>
                <c:pt idx="29">
                  <c:v>985</c:v>
                </c:pt>
              </c:numCache>
            </c:numRef>
          </c:val>
          <c:smooth val="0"/>
          <c:extLst>
            <c:ext xmlns:c16="http://schemas.microsoft.com/office/drawing/2014/chart" uri="{C3380CC4-5D6E-409C-BE32-E72D297353CC}">
              <c16:uniqueId val="{00000000-CC03-4ADF-A7A5-87430F29F3B0}"/>
            </c:ext>
          </c:extLst>
        </c:ser>
        <c:dLbls>
          <c:showLegendKey val="0"/>
          <c:showVal val="0"/>
          <c:showCatName val="0"/>
          <c:showSerName val="0"/>
          <c:showPercent val="0"/>
          <c:showBubbleSize val="0"/>
        </c:dLbls>
        <c:smooth val="0"/>
        <c:axId val="304546424"/>
        <c:axId val="304545440"/>
      </c:lineChart>
      <c:dateAx>
        <c:axId val="304546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545440"/>
        <c:crosses val="autoZero"/>
        <c:auto val="1"/>
        <c:lblOffset val="100"/>
        <c:baseTimeUnit val="days"/>
      </c:dateAx>
      <c:valAx>
        <c:axId val="30454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546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509</c:v>
                </c:pt>
                <c:pt idx="1">
                  <c:v>389</c:v>
                </c:pt>
                <c:pt idx="2">
                  <c:v>401</c:v>
                </c:pt>
                <c:pt idx="3">
                  <c:v>497</c:v>
                </c:pt>
                <c:pt idx="4">
                  <c:v>682</c:v>
                </c:pt>
                <c:pt idx="5">
                  <c:v>296</c:v>
                </c:pt>
                <c:pt idx="6">
                  <c:v>159</c:v>
                </c:pt>
                <c:pt idx="7">
                  <c:v>34</c:v>
                </c:pt>
                <c:pt idx="8">
                  <c:v>522</c:v>
                </c:pt>
                <c:pt idx="9">
                  <c:v>1140</c:v>
                </c:pt>
                <c:pt idx="10">
                  <c:v>1031</c:v>
                </c:pt>
                <c:pt idx="11">
                  <c:v>807</c:v>
                </c:pt>
                <c:pt idx="12">
                  <c:v>993</c:v>
                </c:pt>
                <c:pt idx="13">
                  <c:v>936</c:v>
                </c:pt>
                <c:pt idx="14">
                  <c:v>754</c:v>
                </c:pt>
                <c:pt idx="15">
                  <c:v>436</c:v>
                </c:pt>
                <c:pt idx="16">
                  <c:v>469</c:v>
                </c:pt>
                <c:pt idx="17">
                  <c:v>563</c:v>
                </c:pt>
                <c:pt idx="18">
                  <c:v>672</c:v>
                </c:pt>
                <c:pt idx="19">
                  <c:v>929</c:v>
                </c:pt>
                <c:pt idx="20">
                  <c:v>600</c:v>
                </c:pt>
                <c:pt idx="21">
                  <c:v>538</c:v>
                </c:pt>
                <c:pt idx="22">
                  <c:v>660</c:v>
                </c:pt>
                <c:pt idx="23">
                  <c:v>741</c:v>
                </c:pt>
                <c:pt idx="24">
                  <c:v>542</c:v>
                </c:pt>
                <c:pt idx="25">
                  <c:v>553</c:v>
                </c:pt>
                <c:pt idx="26">
                  <c:v>653</c:v>
                </c:pt>
                <c:pt idx="27">
                  <c:v>889</c:v>
                </c:pt>
                <c:pt idx="28">
                  <c:v>497</c:v>
                </c:pt>
                <c:pt idx="29">
                  <c:v>47</c:v>
                </c:pt>
              </c:numCache>
            </c:numRef>
          </c:val>
          <c:smooth val="0"/>
          <c:extLst>
            <c:ext xmlns:c16="http://schemas.microsoft.com/office/drawing/2014/chart" uri="{C3380CC4-5D6E-409C-BE32-E72D297353CC}">
              <c16:uniqueId val="{00000000-8A71-440F-B9B4-03C912873217}"/>
            </c:ext>
          </c:extLst>
        </c:ser>
        <c:dLbls>
          <c:showLegendKey val="0"/>
          <c:showVal val="0"/>
          <c:showCatName val="0"/>
          <c:showSerName val="0"/>
          <c:showPercent val="0"/>
          <c:showBubbleSize val="0"/>
        </c:dLbls>
        <c:smooth val="0"/>
        <c:axId val="303594208"/>
        <c:axId val="303590600"/>
      </c:lineChart>
      <c:dateAx>
        <c:axId val="303594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590600"/>
        <c:crosses val="autoZero"/>
        <c:auto val="1"/>
        <c:lblOffset val="100"/>
        <c:baseTimeUnit val="days"/>
      </c:dateAx>
      <c:valAx>
        <c:axId val="303590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594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0</c:v>
                </c:pt>
                <c:pt idx="1">
                  <c:v>0</c:v>
                </c:pt>
                <c:pt idx="2">
                  <c:v>0</c:v>
                </c:pt>
                <c:pt idx="3">
                  <c:v>0</c:v>
                </c:pt>
                <c:pt idx="4">
                  <c:v>285</c:v>
                </c:pt>
                <c:pt idx="5">
                  <c:v>0</c:v>
                </c:pt>
                <c:pt idx="6">
                  <c:v>453</c:v>
                </c:pt>
                <c:pt idx="7">
                  <c:v>0</c:v>
                </c:pt>
                <c:pt idx="8">
                  <c:v>410</c:v>
                </c:pt>
                <c:pt idx="9">
                  <c:v>502</c:v>
                </c:pt>
                <c:pt idx="10">
                  <c:v>470</c:v>
                </c:pt>
                <c:pt idx="11">
                  <c:v>0</c:v>
                </c:pt>
                <c:pt idx="12">
                  <c:v>201</c:v>
                </c:pt>
                <c:pt idx="13">
                  <c:v>0</c:v>
                </c:pt>
                <c:pt idx="14">
                  <c:v>69</c:v>
                </c:pt>
                <c:pt idx="15">
                  <c:v>25</c:v>
                </c:pt>
                <c:pt idx="16">
                  <c:v>0</c:v>
                </c:pt>
                <c:pt idx="17">
                  <c:v>586</c:v>
                </c:pt>
                <c:pt idx="18">
                  <c:v>0</c:v>
                </c:pt>
                <c:pt idx="19">
                  <c:v>466</c:v>
                </c:pt>
                <c:pt idx="20">
                  <c:v>2</c:v>
                </c:pt>
                <c:pt idx="21">
                  <c:v>427</c:v>
                </c:pt>
                <c:pt idx="22">
                  <c:v>0</c:v>
                </c:pt>
                <c:pt idx="23">
                  <c:v>372</c:v>
                </c:pt>
                <c:pt idx="24">
                  <c:v>17</c:v>
                </c:pt>
                <c:pt idx="25">
                  <c:v>566</c:v>
                </c:pt>
                <c:pt idx="26">
                  <c:v>0</c:v>
                </c:pt>
                <c:pt idx="27">
                  <c:v>405</c:v>
                </c:pt>
                <c:pt idx="28">
                  <c:v>0</c:v>
                </c:pt>
                <c:pt idx="29">
                  <c:v>95</c:v>
                </c:pt>
              </c:numCache>
            </c:numRef>
          </c:val>
          <c:smooth val="0"/>
          <c:extLst>
            <c:ext xmlns:c16="http://schemas.microsoft.com/office/drawing/2014/chart" uri="{C3380CC4-5D6E-409C-BE32-E72D297353CC}">
              <c16:uniqueId val="{00000000-55BC-4504-80A0-8B61F1BAF56C}"/>
            </c:ext>
          </c:extLst>
        </c:ser>
        <c:dLbls>
          <c:showLegendKey val="0"/>
          <c:showVal val="0"/>
          <c:showCatName val="0"/>
          <c:showSerName val="0"/>
          <c:showPercent val="0"/>
          <c:showBubbleSize val="0"/>
        </c:dLbls>
        <c:smooth val="0"/>
        <c:axId val="261593304"/>
        <c:axId val="261595928"/>
      </c:lineChart>
      <c:dateAx>
        <c:axId val="261593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595928"/>
        <c:crosses val="autoZero"/>
        <c:auto val="1"/>
        <c:lblOffset val="100"/>
        <c:baseTimeUnit val="days"/>
      </c:dateAx>
      <c:valAx>
        <c:axId val="261595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593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6076</c:v>
                </c:pt>
              </c:numCache>
            </c:numRef>
          </c:val>
          <c:extLst>
            <c:ext xmlns:c16="http://schemas.microsoft.com/office/drawing/2014/chart" uri="{C3380CC4-5D6E-409C-BE32-E72D297353CC}">
              <c16:uniqueId val="{00000000-B8CF-4004-B9F4-C761958DC8D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60</c:v>
                </c:pt>
              </c:numCache>
            </c:numRef>
          </c:val>
          <c:extLst>
            <c:ext xmlns:c16="http://schemas.microsoft.com/office/drawing/2014/chart" uri="{C3380CC4-5D6E-409C-BE32-E72D297353CC}">
              <c16:uniqueId val="{00000001-B8CF-4004-B9F4-C761958DC8D0}"/>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10</c:v>
                </c:pt>
              </c:numCache>
            </c:numRef>
          </c:val>
          <c:extLst>
            <c:ext xmlns:c16="http://schemas.microsoft.com/office/drawing/2014/chart" uri="{C3380CC4-5D6E-409C-BE32-E72D297353CC}">
              <c16:uniqueId val="{00000002-B8CF-4004-B9F4-C761958DC8D0}"/>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4</c:v>
                </c:pt>
              </c:numCache>
            </c:numRef>
          </c:val>
          <c:extLst>
            <c:ext xmlns:c16="http://schemas.microsoft.com/office/drawing/2014/chart" uri="{C3380CC4-5D6E-409C-BE32-E72D297353CC}">
              <c16:uniqueId val="{00000003-B8CF-4004-B9F4-C761958DC8D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1</c:v>
                </c:pt>
              </c:numCache>
            </c:numRef>
          </c:val>
          <c:extLst>
            <c:ext xmlns:c16="http://schemas.microsoft.com/office/drawing/2014/chart" uri="{C3380CC4-5D6E-409C-BE32-E72D297353CC}">
              <c16:uniqueId val="{00000004-B8CF-4004-B9F4-C761958DC8D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0</c:v>
                </c:pt>
              </c:numCache>
            </c:numRef>
          </c:val>
          <c:extLst>
            <c:ext xmlns:c16="http://schemas.microsoft.com/office/drawing/2014/chart" uri="{C3380CC4-5D6E-409C-BE32-E72D297353CC}">
              <c16:uniqueId val="{00000005-B8CF-4004-B9F4-C761958DC8D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16</c:v>
                </c:pt>
              </c:numCache>
            </c:numRef>
          </c:val>
          <c:extLst>
            <c:ext xmlns:c16="http://schemas.microsoft.com/office/drawing/2014/chart" uri="{C3380CC4-5D6E-409C-BE32-E72D297353CC}">
              <c16:uniqueId val="{00000006-B8CF-4004-B9F4-C761958DC8D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59</c:v>
                </c:pt>
              </c:numCache>
            </c:numRef>
          </c:val>
          <c:extLst>
            <c:ext xmlns:c16="http://schemas.microsoft.com/office/drawing/2014/chart" uri="{C3380CC4-5D6E-409C-BE32-E72D297353CC}">
              <c16:uniqueId val="{00000007-B8CF-4004-B9F4-C761958DC8D0}"/>
            </c:ext>
          </c:extLst>
        </c:ser>
        <c:dLbls>
          <c:showLegendKey val="0"/>
          <c:showVal val="0"/>
          <c:showCatName val="0"/>
          <c:showSerName val="0"/>
          <c:showPercent val="0"/>
          <c:showBubbleSize val="0"/>
        </c:dLbls>
        <c:gapWidth val="150"/>
        <c:overlap val="100"/>
        <c:axId val="261597568"/>
        <c:axId val="261594616"/>
      </c:barChart>
      <c:catAx>
        <c:axId val="261597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594616"/>
        <c:crosses val="autoZero"/>
        <c:auto val="1"/>
        <c:lblAlgn val="ctr"/>
        <c:lblOffset val="100"/>
        <c:noMultiLvlLbl val="0"/>
      </c:catAx>
      <c:valAx>
        <c:axId val="2615946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597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0.248853516543941</c:v>
                </c:pt>
                <c:pt idx="1">
                  <c:v>0.27358298046018098</c:v>
                </c:pt>
                <c:pt idx="2">
                  <c:v>0.21257418839174899</c:v>
                </c:pt>
                <c:pt idx="3">
                  <c:v>0.124143326020781</c:v>
                </c:pt>
                <c:pt idx="4">
                  <c:v>0.37668146183017898</c:v>
                </c:pt>
                <c:pt idx="5">
                  <c:v>0.30610683128411798</c:v>
                </c:pt>
                <c:pt idx="6">
                  <c:v>0.36775334591772502</c:v>
                </c:pt>
              </c:numCache>
            </c:numRef>
          </c:val>
          <c:extLst>
            <c:ext xmlns:c16="http://schemas.microsoft.com/office/drawing/2014/chart" uri="{C3380CC4-5D6E-409C-BE32-E72D297353CC}">
              <c16:uniqueId val="{00000000-5B15-406C-8362-B66F566071DE}"/>
            </c:ext>
          </c:extLst>
        </c:ser>
        <c:dLbls>
          <c:showLegendKey val="0"/>
          <c:showVal val="0"/>
          <c:showCatName val="0"/>
          <c:showSerName val="0"/>
          <c:showPercent val="0"/>
          <c:showBubbleSize val="0"/>
        </c:dLbls>
        <c:gapWidth val="219"/>
        <c:overlap val="-27"/>
        <c:axId val="261589008"/>
        <c:axId val="261585728"/>
      </c:barChart>
      <c:catAx>
        <c:axId val="261589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585728"/>
        <c:crosses val="autoZero"/>
        <c:auto val="1"/>
        <c:lblAlgn val="ctr"/>
        <c:lblOffset val="100"/>
        <c:noMultiLvlLbl val="0"/>
      </c:catAx>
      <c:valAx>
        <c:axId val="261585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589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9750</c:v>
                </c:pt>
                <c:pt idx="1">
                  <c:v>19636</c:v>
                </c:pt>
                <c:pt idx="2">
                  <c:v>7293</c:v>
                </c:pt>
                <c:pt idx="3">
                  <c:v>7540</c:v>
                </c:pt>
                <c:pt idx="4">
                  <c:v>3188</c:v>
                </c:pt>
                <c:pt idx="5">
                  <c:v>1341</c:v>
                </c:pt>
                <c:pt idx="6">
                  <c:v>131</c:v>
                </c:pt>
              </c:numCache>
            </c:numRef>
          </c:val>
          <c:extLst>
            <c:ext xmlns:c16="http://schemas.microsoft.com/office/drawing/2014/chart" uri="{C3380CC4-5D6E-409C-BE32-E72D297353CC}">
              <c16:uniqueId val="{00000000-5684-4004-95F6-27932DB84D7F}"/>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18809</c:v>
                </c:pt>
                <c:pt idx="1">
                  <c:v>30620</c:v>
                </c:pt>
                <c:pt idx="2">
                  <c:v>5625</c:v>
                </c:pt>
                <c:pt idx="3">
                  <c:v>8774</c:v>
                </c:pt>
                <c:pt idx="4">
                  <c:v>3650</c:v>
                </c:pt>
                <c:pt idx="5">
                  <c:v>1026</c:v>
                </c:pt>
                <c:pt idx="6">
                  <c:v>144</c:v>
                </c:pt>
              </c:numCache>
            </c:numRef>
          </c:val>
          <c:extLst>
            <c:ext xmlns:c16="http://schemas.microsoft.com/office/drawing/2014/chart" uri="{C3380CC4-5D6E-409C-BE32-E72D297353CC}">
              <c16:uniqueId val="{00000001-5684-4004-95F6-27932DB84D7F}"/>
            </c:ext>
          </c:extLst>
        </c:ser>
        <c:dLbls>
          <c:showLegendKey val="0"/>
          <c:showVal val="0"/>
          <c:showCatName val="0"/>
          <c:showSerName val="0"/>
          <c:showPercent val="0"/>
          <c:showBubbleSize val="0"/>
        </c:dLbls>
        <c:gapWidth val="219"/>
        <c:overlap val="-27"/>
        <c:axId val="314937608"/>
        <c:axId val="314937936"/>
      </c:barChart>
      <c:catAx>
        <c:axId val="314937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937936"/>
        <c:crosses val="autoZero"/>
        <c:auto val="1"/>
        <c:lblAlgn val="ctr"/>
        <c:lblOffset val="100"/>
        <c:noMultiLvlLbl val="0"/>
      </c:catAx>
      <c:valAx>
        <c:axId val="314937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937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0</c:v>
                </c:pt>
                <c:pt idx="1">
                  <c:v>0</c:v>
                </c:pt>
                <c:pt idx="2">
                  <c:v>0</c:v>
                </c:pt>
                <c:pt idx="3">
                  <c:v>0</c:v>
                </c:pt>
                <c:pt idx="4">
                  <c:v>0.25171138228666201</c:v>
                </c:pt>
                <c:pt idx="5">
                  <c:v>0</c:v>
                </c:pt>
                <c:pt idx="6">
                  <c:v>0.38853936405373202</c:v>
                </c:pt>
                <c:pt idx="7">
                  <c:v>0</c:v>
                </c:pt>
                <c:pt idx="8">
                  <c:v>0.35367533284589597</c:v>
                </c:pt>
                <c:pt idx="9">
                  <c:v>0.43358866888278702</c:v>
                </c:pt>
                <c:pt idx="10">
                  <c:v>0.40211856121468698</c:v>
                </c:pt>
                <c:pt idx="11">
                  <c:v>0</c:v>
                </c:pt>
                <c:pt idx="12">
                  <c:v>0.173839863308313</c:v>
                </c:pt>
                <c:pt idx="13">
                  <c:v>0</c:v>
                </c:pt>
                <c:pt idx="14">
                  <c:v>6.11958692788237E-2</c:v>
                </c:pt>
                <c:pt idx="15">
                  <c:v>2.1248385122730699E-2</c:v>
                </c:pt>
                <c:pt idx="16">
                  <c:v>0</c:v>
                </c:pt>
                <c:pt idx="17">
                  <c:v>0.50059068000441997</c:v>
                </c:pt>
                <c:pt idx="18">
                  <c:v>0</c:v>
                </c:pt>
                <c:pt idx="19">
                  <c:v>0.398623092941226</c:v>
                </c:pt>
                <c:pt idx="20">
                  <c:v>2.5498929044980101E-3</c:v>
                </c:pt>
                <c:pt idx="21">
                  <c:v>0.36378162902773398</c:v>
                </c:pt>
                <c:pt idx="22">
                  <c:v>0</c:v>
                </c:pt>
                <c:pt idx="23">
                  <c:v>0.31957299608183098</c:v>
                </c:pt>
                <c:pt idx="24">
                  <c:v>1.52983171851096E-2</c:v>
                </c:pt>
                <c:pt idx="25">
                  <c:v>0.48359269426572898</c:v>
                </c:pt>
                <c:pt idx="26">
                  <c:v>0</c:v>
                </c:pt>
                <c:pt idx="27">
                  <c:v>0.35144231586462499</c:v>
                </c:pt>
                <c:pt idx="28">
                  <c:v>0</c:v>
                </c:pt>
                <c:pt idx="29">
                  <c:v>8.1878502501685699E-2</c:v>
                </c:pt>
              </c:numCache>
            </c:numRef>
          </c:val>
          <c:smooth val="0"/>
          <c:extLst>
            <c:ext xmlns:c16="http://schemas.microsoft.com/office/drawing/2014/chart" uri="{C3380CC4-5D6E-409C-BE32-E72D297353CC}">
              <c16:uniqueId val="{00000000-E671-4C72-8B33-D14384EFA8D0}"/>
            </c:ext>
          </c:extLst>
        </c:ser>
        <c:dLbls>
          <c:showLegendKey val="0"/>
          <c:showVal val="0"/>
          <c:showCatName val="0"/>
          <c:showSerName val="0"/>
          <c:showPercent val="0"/>
          <c:showBubbleSize val="0"/>
        </c:dLbls>
        <c:smooth val="0"/>
        <c:axId val="317992104"/>
        <c:axId val="317988168"/>
      </c:lineChart>
      <c:dateAx>
        <c:axId val="317992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988168"/>
        <c:crosses val="autoZero"/>
        <c:auto val="1"/>
        <c:lblOffset val="100"/>
        <c:baseTimeUnit val="days"/>
      </c:dateAx>
      <c:valAx>
        <c:axId val="317988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992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117560</c:v>
                </c:pt>
                <c:pt idx="1">
                  <c:v>117566</c:v>
                </c:pt>
                <c:pt idx="2">
                  <c:v>117570</c:v>
                </c:pt>
                <c:pt idx="3">
                  <c:v>117587</c:v>
                </c:pt>
                <c:pt idx="4">
                  <c:v>117603</c:v>
                </c:pt>
                <c:pt idx="5">
                  <c:v>117621</c:v>
                </c:pt>
                <c:pt idx="6">
                  <c:v>117620</c:v>
                </c:pt>
                <c:pt idx="7">
                  <c:v>117621</c:v>
                </c:pt>
                <c:pt idx="8">
                  <c:v>117624</c:v>
                </c:pt>
                <c:pt idx="9">
                  <c:v>117623</c:v>
                </c:pt>
                <c:pt idx="10">
                  <c:v>117631</c:v>
                </c:pt>
                <c:pt idx="11">
                  <c:v>117636</c:v>
                </c:pt>
                <c:pt idx="12">
                  <c:v>117639</c:v>
                </c:pt>
                <c:pt idx="13">
                  <c:v>117652</c:v>
                </c:pt>
                <c:pt idx="14">
                  <c:v>117658</c:v>
                </c:pt>
                <c:pt idx="15">
                  <c:v>117655</c:v>
                </c:pt>
                <c:pt idx="16">
                  <c:v>117662</c:v>
                </c:pt>
                <c:pt idx="17">
                  <c:v>117660</c:v>
                </c:pt>
                <c:pt idx="18">
                  <c:v>117658</c:v>
                </c:pt>
                <c:pt idx="19">
                  <c:v>117652</c:v>
                </c:pt>
                <c:pt idx="20">
                  <c:v>117652</c:v>
                </c:pt>
                <c:pt idx="21">
                  <c:v>117655</c:v>
                </c:pt>
                <c:pt idx="22">
                  <c:v>117655</c:v>
                </c:pt>
                <c:pt idx="23">
                  <c:v>117660</c:v>
                </c:pt>
                <c:pt idx="24">
                  <c:v>117660</c:v>
                </c:pt>
                <c:pt idx="25">
                  <c:v>117662</c:v>
                </c:pt>
                <c:pt idx="26">
                  <c:v>117659</c:v>
                </c:pt>
                <c:pt idx="27">
                  <c:v>117657</c:v>
                </c:pt>
                <c:pt idx="28">
                  <c:v>117656</c:v>
                </c:pt>
                <c:pt idx="29">
                  <c:v>117653</c:v>
                </c:pt>
              </c:numCache>
            </c:numRef>
          </c:val>
          <c:smooth val="0"/>
          <c:extLst>
            <c:ext xmlns:c16="http://schemas.microsoft.com/office/drawing/2014/chart" uri="{C3380CC4-5D6E-409C-BE32-E72D297353CC}">
              <c16:uniqueId val="{00000000-C16F-4E04-99F4-C2837C7E6E65}"/>
            </c:ext>
          </c:extLst>
        </c:ser>
        <c:dLbls>
          <c:showLegendKey val="0"/>
          <c:showVal val="0"/>
          <c:showCatName val="0"/>
          <c:showSerName val="0"/>
          <c:showPercent val="0"/>
          <c:showBubbleSize val="0"/>
        </c:dLbls>
        <c:smooth val="0"/>
        <c:axId val="317980952"/>
        <c:axId val="317983576"/>
      </c:lineChart>
      <c:dateAx>
        <c:axId val="317980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983576"/>
        <c:crosses val="autoZero"/>
        <c:auto val="1"/>
        <c:lblOffset val="100"/>
        <c:baseTimeUnit val="days"/>
      </c:dateAx>
      <c:valAx>
        <c:axId val="317983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980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191</c:v>
                </c:pt>
                <c:pt idx="1">
                  <c:v>106</c:v>
                </c:pt>
                <c:pt idx="2">
                  <c:v>98</c:v>
                </c:pt>
                <c:pt idx="3">
                  <c:v>248</c:v>
                </c:pt>
                <c:pt idx="4">
                  <c:v>467</c:v>
                </c:pt>
                <c:pt idx="5">
                  <c:v>100</c:v>
                </c:pt>
                <c:pt idx="6">
                  <c:v>80</c:v>
                </c:pt>
                <c:pt idx="7">
                  <c:v>63</c:v>
                </c:pt>
                <c:pt idx="8">
                  <c:v>70</c:v>
                </c:pt>
                <c:pt idx="9">
                  <c:v>97</c:v>
                </c:pt>
                <c:pt idx="10">
                  <c:v>105</c:v>
                </c:pt>
                <c:pt idx="11">
                  <c:v>98</c:v>
                </c:pt>
                <c:pt idx="12">
                  <c:v>96</c:v>
                </c:pt>
                <c:pt idx="13">
                  <c:v>100</c:v>
                </c:pt>
                <c:pt idx="14">
                  <c:v>64</c:v>
                </c:pt>
                <c:pt idx="15">
                  <c:v>73</c:v>
                </c:pt>
                <c:pt idx="16">
                  <c:v>60</c:v>
                </c:pt>
                <c:pt idx="17">
                  <c:v>47</c:v>
                </c:pt>
                <c:pt idx="18">
                  <c:v>59</c:v>
                </c:pt>
                <c:pt idx="19">
                  <c:v>57</c:v>
                </c:pt>
                <c:pt idx="20">
                  <c:v>85</c:v>
                </c:pt>
                <c:pt idx="21">
                  <c:v>69</c:v>
                </c:pt>
                <c:pt idx="22">
                  <c:v>60</c:v>
                </c:pt>
                <c:pt idx="23">
                  <c:v>74</c:v>
                </c:pt>
                <c:pt idx="24">
                  <c:v>55</c:v>
                </c:pt>
                <c:pt idx="25">
                  <c:v>63</c:v>
                </c:pt>
                <c:pt idx="26">
                  <c:v>49</c:v>
                </c:pt>
                <c:pt idx="27">
                  <c:v>66</c:v>
                </c:pt>
                <c:pt idx="28">
                  <c:v>55</c:v>
                </c:pt>
                <c:pt idx="29">
                  <c:v>33</c:v>
                </c:pt>
              </c:numCache>
            </c:numRef>
          </c:val>
          <c:smooth val="0"/>
          <c:extLst>
            <c:ext xmlns:c16="http://schemas.microsoft.com/office/drawing/2014/chart" uri="{C3380CC4-5D6E-409C-BE32-E72D297353CC}">
              <c16:uniqueId val="{00000000-0ABF-4D40-836D-D4F861099686}"/>
            </c:ext>
          </c:extLst>
        </c:ser>
        <c:dLbls>
          <c:showLegendKey val="0"/>
          <c:showVal val="0"/>
          <c:showCatName val="0"/>
          <c:showSerName val="0"/>
          <c:showPercent val="0"/>
          <c:showBubbleSize val="0"/>
        </c:dLbls>
        <c:smooth val="0"/>
        <c:axId val="317977344"/>
        <c:axId val="317981608"/>
      </c:lineChart>
      <c:dateAx>
        <c:axId val="317977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981608"/>
        <c:crosses val="autoZero"/>
        <c:auto val="1"/>
        <c:lblOffset val="100"/>
        <c:baseTimeUnit val="days"/>
      </c:dateAx>
      <c:valAx>
        <c:axId val="317981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977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c:f>
              <c:strCache>
                <c:ptCount val="1"/>
                <c:pt idx="0">
                  <c:v>2020-04</c:v>
                </c:pt>
              </c:strCache>
            </c:strRef>
          </c:cat>
          <c:val>
            <c:numRef>
              <c:f>Sheet1!$B$2</c:f>
              <c:numCache>
                <c:formatCode>General</c:formatCode>
                <c:ptCount val="1"/>
                <c:pt idx="0">
                  <c:v>21835</c:v>
                </c:pt>
              </c:numCache>
            </c:numRef>
          </c:val>
          <c:extLst>
            <c:ext xmlns:c16="http://schemas.microsoft.com/office/drawing/2014/chart" uri="{C3380CC4-5D6E-409C-BE32-E72D297353CC}">
              <c16:uniqueId val="{00000000-1852-40E0-B595-A42EEF9460E1}"/>
            </c:ext>
          </c:extLst>
        </c:ser>
        <c:dLbls>
          <c:showLegendKey val="0"/>
          <c:showVal val="0"/>
          <c:showCatName val="0"/>
          <c:showSerName val="0"/>
          <c:showPercent val="0"/>
          <c:showBubbleSize val="0"/>
        </c:dLbls>
        <c:gapWidth val="219"/>
        <c:overlap val="-27"/>
        <c:axId val="379875992"/>
        <c:axId val="379876648"/>
      </c:barChart>
      <c:catAx>
        <c:axId val="379875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876648"/>
        <c:crosses val="autoZero"/>
        <c:auto val="1"/>
        <c:lblAlgn val="ctr"/>
        <c:lblOffset val="100"/>
        <c:noMultiLvlLbl val="0"/>
      </c:catAx>
      <c:valAx>
        <c:axId val="379876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875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35563</c:v>
                </c:pt>
                <c:pt idx="1">
                  <c:v>29418</c:v>
                </c:pt>
                <c:pt idx="2">
                  <c:v>24178</c:v>
                </c:pt>
                <c:pt idx="3">
                  <c:v>29597</c:v>
                </c:pt>
                <c:pt idx="4">
                  <c:v>29646</c:v>
                </c:pt>
                <c:pt idx="5">
                  <c:v>12105</c:v>
                </c:pt>
                <c:pt idx="6">
                  <c:v>7433</c:v>
                </c:pt>
                <c:pt idx="7">
                  <c:v>478</c:v>
                </c:pt>
                <c:pt idx="8">
                  <c:v>37191</c:v>
                </c:pt>
                <c:pt idx="9">
                  <c:v>38690</c:v>
                </c:pt>
                <c:pt idx="10">
                  <c:v>40994</c:v>
                </c:pt>
                <c:pt idx="11">
                  <c:v>48633</c:v>
                </c:pt>
                <c:pt idx="12">
                  <c:v>58826</c:v>
                </c:pt>
                <c:pt idx="13">
                  <c:v>99388</c:v>
                </c:pt>
                <c:pt idx="14">
                  <c:v>173813</c:v>
                </c:pt>
                <c:pt idx="15">
                  <c:v>154160</c:v>
                </c:pt>
                <c:pt idx="16">
                  <c:v>150291</c:v>
                </c:pt>
                <c:pt idx="17">
                  <c:v>157926</c:v>
                </c:pt>
                <c:pt idx="18">
                  <c:v>155410</c:v>
                </c:pt>
                <c:pt idx="19">
                  <c:v>132419</c:v>
                </c:pt>
                <c:pt idx="20">
                  <c:v>133011</c:v>
                </c:pt>
                <c:pt idx="21">
                  <c:v>122111</c:v>
                </c:pt>
                <c:pt idx="22">
                  <c:v>131120</c:v>
                </c:pt>
                <c:pt idx="23">
                  <c:v>127027</c:v>
                </c:pt>
                <c:pt idx="24">
                  <c:v>110394</c:v>
                </c:pt>
                <c:pt idx="25">
                  <c:v>124843</c:v>
                </c:pt>
                <c:pt idx="26">
                  <c:v>133446</c:v>
                </c:pt>
                <c:pt idx="27">
                  <c:v>133376</c:v>
                </c:pt>
                <c:pt idx="28">
                  <c:v>78724</c:v>
                </c:pt>
                <c:pt idx="29">
                  <c:v>985</c:v>
                </c:pt>
              </c:numCache>
            </c:numRef>
          </c:val>
          <c:extLst>
            <c:ext xmlns:c16="http://schemas.microsoft.com/office/drawing/2014/chart" uri="{C3380CC4-5D6E-409C-BE32-E72D297353CC}">
              <c16:uniqueId val="{00000000-B96E-47F4-B081-B89954D799B8}"/>
            </c:ext>
          </c:extLst>
        </c:ser>
        <c:dLbls>
          <c:showLegendKey val="0"/>
          <c:showVal val="0"/>
          <c:showCatName val="0"/>
          <c:showSerName val="0"/>
          <c:showPercent val="0"/>
          <c:showBubbleSize val="0"/>
        </c:dLbls>
        <c:gapWidth val="219"/>
        <c:overlap val="-27"/>
        <c:axId val="417223024"/>
        <c:axId val="417261400"/>
      </c:barChart>
      <c:dateAx>
        <c:axId val="417223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261400"/>
        <c:crosses val="autoZero"/>
        <c:auto val="1"/>
        <c:lblOffset val="100"/>
        <c:baseTimeUnit val="days"/>
      </c:dateAx>
      <c:valAx>
        <c:axId val="417261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223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21835</c:v>
                </c:pt>
              </c:numCache>
            </c:numRef>
          </c:val>
          <c:extLst>
            <c:ext xmlns:c16="http://schemas.microsoft.com/office/drawing/2014/chart" uri="{C3380CC4-5D6E-409C-BE32-E72D297353CC}">
              <c16:uniqueId val="{00000000-6397-4CF9-A97F-0C24C1DDD919}"/>
            </c:ext>
          </c:extLst>
        </c:ser>
        <c:dLbls>
          <c:showLegendKey val="0"/>
          <c:showVal val="0"/>
          <c:showCatName val="0"/>
          <c:showSerName val="0"/>
          <c:showPercent val="0"/>
          <c:showBubbleSize val="0"/>
        </c:dLbls>
        <c:gapWidth val="219"/>
        <c:overlap val="-27"/>
        <c:axId val="417281080"/>
        <c:axId val="417281408"/>
      </c:barChart>
      <c:catAx>
        <c:axId val="417281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281408"/>
        <c:crosses val="autoZero"/>
        <c:auto val="1"/>
        <c:lblAlgn val="ctr"/>
        <c:lblOffset val="100"/>
        <c:noMultiLvlLbl val="0"/>
      </c:catAx>
      <c:valAx>
        <c:axId val="417281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281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68644-C852-4579-9C8E-5D0A78A0A56C}"/>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AAEAD23C-DCAD-4386-A31A-0DC519638E41}"/>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144718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8BCC7-0B27-40D1-A4F9-E876B52B2E1A}"/>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4AC511A6-B0E0-4203-9327-4E6846300860}"/>
              </a:ext>
            </a:extLst>
          </p:cNvPr>
          <p:cNvGraphicFramePr>
            <a:graphicFrameLocks noGrp="1"/>
          </p:cNvGraphicFramePr>
          <p:nvPr>
            <p:ph type="tbl" sz="quarter" idx="13"/>
            <p:extLst>
              <p:ext uri="{D42A27DB-BD31-4B8C-83A1-F6EECF244321}">
                <p14:modId xmlns:p14="http://schemas.microsoft.com/office/powerpoint/2010/main" val="4166188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71757660"/>
                    </a:ext>
                  </a:extLst>
                </a:gridCol>
                <a:gridCol w="740664">
                  <a:extLst>
                    <a:ext uri="{9D8B030D-6E8A-4147-A177-3AD203B41FA5}">
                      <a16:colId xmlns:a16="http://schemas.microsoft.com/office/drawing/2014/main" val="2758121800"/>
                    </a:ext>
                  </a:extLst>
                </a:gridCol>
                <a:gridCol w="740664">
                  <a:extLst>
                    <a:ext uri="{9D8B030D-6E8A-4147-A177-3AD203B41FA5}">
                      <a16:colId xmlns:a16="http://schemas.microsoft.com/office/drawing/2014/main" val="759071188"/>
                    </a:ext>
                  </a:extLst>
                </a:gridCol>
                <a:gridCol w="740664">
                  <a:extLst>
                    <a:ext uri="{9D8B030D-6E8A-4147-A177-3AD203B41FA5}">
                      <a16:colId xmlns:a16="http://schemas.microsoft.com/office/drawing/2014/main" val="3091755672"/>
                    </a:ext>
                  </a:extLst>
                </a:gridCol>
                <a:gridCol w="740664">
                  <a:extLst>
                    <a:ext uri="{9D8B030D-6E8A-4147-A177-3AD203B41FA5}">
                      <a16:colId xmlns:a16="http://schemas.microsoft.com/office/drawing/2014/main" val="856496729"/>
                    </a:ext>
                  </a:extLst>
                </a:gridCol>
                <a:gridCol w="740664">
                  <a:extLst>
                    <a:ext uri="{9D8B030D-6E8A-4147-A177-3AD203B41FA5}">
                      <a16:colId xmlns:a16="http://schemas.microsoft.com/office/drawing/2014/main" val="1938942944"/>
                    </a:ext>
                  </a:extLst>
                </a:gridCol>
                <a:gridCol w="740664">
                  <a:extLst>
                    <a:ext uri="{9D8B030D-6E8A-4147-A177-3AD203B41FA5}">
                      <a16:colId xmlns:a16="http://schemas.microsoft.com/office/drawing/2014/main" val="1842527891"/>
                    </a:ext>
                  </a:extLst>
                </a:gridCol>
                <a:gridCol w="740664">
                  <a:extLst>
                    <a:ext uri="{9D8B030D-6E8A-4147-A177-3AD203B41FA5}">
                      <a16:colId xmlns:a16="http://schemas.microsoft.com/office/drawing/2014/main" val="1081214862"/>
                    </a:ext>
                  </a:extLst>
                </a:gridCol>
                <a:gridCol w="740664">
                  <a:extLst>
                    <a:ext uri="{9D8B030D-6E8A-4147-A177-3AD203B41FA5}">
                      <a16:colId xmlns:a16="http://schemas.microsoft.com/office/drawing/2014/main" val="625299580"/>
                    </a:ext>
                  </a:extLst>
                </a:gridCol>
                <a:gridCol w="740664">
                  <a:extLst>
                    <a:ext uri="{9D8B030D-6E8A-4147-A177-3AD203B41FA5}">
                      <a16:colId xmlns:a16="http://schemas.microsoft.com/office/drawing/2014/main" val="328712641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14947617"/>
                  </a:ext>
                </a:extLst>
              </a:tr>
              <a:tr h="370840">
                <a:tc>
                  <a:txBody>
                    <a:bodyPr/>
                    <a:lstStyle/>
                    <a:p>
                      <a:r>
                        <a:rPr lang="en-US" sz="1000"/>
                        <a:t>Oxford Fajar</a:t>
                      </a:r>
                    </a:p>
                  </a:txBody>
                  <a:tcPr/>
                </a:tc>
                <a:tc>
                  <a:txBody>
                    <a:bodyPr/>
                    <a:lstStyle/>
                    <a:p>
                      <a:r>
                        <a:rPr lang="en-US" sz="1000"/>
                        <a:t>117653</a:t>
                      </a:r>
                    </a:p>
                  </a:txBody>
                  <a:tcPr/>
                </a:tc>
                <a:tc>
                  <a:txBody>
                    <a:bodyPr/>
                    <a:lstStyle/>
                    <a:p>
                      <a:r>
                        <a:rPr lang="en-US" sz="1000"/>
                        <a:t>119</a:t>
                      </a:r>
                    </a:p>
                  </a:txBody>
                  <a:tcPr/>
                </a:tc>
                <a:tc>
                  <a:txBody>
                    <a:bodyPr/>
                    <a:lstStyle/>
                    <a:p>
                      <a:r>
                        <a:rPr lang="en-US" sz="1000"/>
                        <a:t>21</a:t>
                      </a:r>
                    </a:p>
                  </a:txBody>
                  <a:tcPr/>
                </a:tc>
                <a:tc>
                  <a:txBody>
                    <a:bodyPr/>
                    <a:lstStyle/>
                    <a:p>
                      <a:r>
                        <a:rPr lang="en-US" sz="1000"/>
                        <a:t>6151</a:t>
                      </a:r>
                    </a:p>
                  </a:txBody>
                  <a:tcPr/>
                </a:tc>
                <a:tc>
                  <a:txBody>
                    <a:bodyPr/>
                    <a:lstStyle/>
                    <a:p>
                      <a:r>
                        <a:rPr lang="en-US" sz="1000"/>
                        <a:t>16</a:t>
                      </a:r>
                    </a:p>
                  </a:txBody>
                  <a:tcPr/>
                </a:tc>
                <a:tc>
                  <a:txBody>
                    <a:bodyPr/>
                    <a:lstStyle/>
                    <a:p>
                      <a:r>
                        <a:rPr lang="en-US" sz="1000"/>
                        <a:t>59</a:t>
                      </a:r>
                    </a:p>
                  </a:txBody>
                  <a:tcPr/>
                </a:tc>
                <a:tc>
                  <a:txBody>
                    <a:bodyPr/>
                    <a:lstStyle/>
                    <a:p>
                      <a:r>
                        <a:rPr lang="en-US" sz="1000"/>
                        <a:t>1</a:t>
                      </a:r>
                    </a:p>
                  </a:txBody>
                  <a:tcPr/>
                </a:tc>
                <a:tc>
                  <a:txBody>
                    <a:bodyPr/>
                    <a:lstStyle/>
                    <a:p>
                      <a:r>
                        <a:rPr lang="en-US" sz="1000"/>
                        <a:t>0.2521 %</a:t>
                      </a:r>
                    </a:p>
                  </a:txBody>
                  <a:tcPr/>
                </a:tc>
                <a:tc>
                  <a:txBody>
                    <a:bodyPr/>
                    <a:lstStyle/>
                    <a:p>
                      <a:r>
                        <a:rPr lang="en-US" sz="1000"/>
                        <a:t>100.0 %</a:t>
                      </a:r>
                    </a:p>
                  </a:txBody>
                  <a:tcPr/>
                </a:tc>
                <a:extLst>
                  <a:ext uri="{0D108BD9-81ED-4DB2-BD59-A6C34878D82A}">
                    <a16:rowId xmlns:a16="http://schemas.microsoft.com/office/drawing/2014/main" val="1429449779"/>
                  </a:ext>
                </a:extLst>
              </a:tr>
            </a:tbl>
          </a:graphicData>
        </a:graphic>
      </p:graphicFrame>
      <p:sp>
        <p:nvSpPr>
          <p:cNvPr id="4" name="Text Placeholder 3">
            <a:extLst>
              <a:ext uri="{FF2B5EF4-FFF2-40B4-BE49-F238E27FC236}">
                <a16:creationId xmlns:a16="http://schemas.microsoft.com/office/drawing/2014/main" id="{DDEE6865-A336-4D12-8274-EBE155E1575F}"/>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62480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26959-C856-46BE-9127-B081E87C8229}"/>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D71D3537-9F24-4B0D-951D-AA1EE3E0A356}"/>
              </a:ext>
            </a:extLst>
          </p:cNvPr>
          <p:cNvGraphicFramePr>
            <a:graphicFrameLocks noGrp="1"/>
          </p:cNvGraphicFramePr>
          <p:nvPr>
            <p:ph type="chart" sz="quarter" idx="13"/>
            <p:extLst>
              <p:ext uri="{D42A27DB-BD31-4B8C-83A1-F6EECF244321}">
                <p14:modId xmlns:p14="http://schemas.microsoft.com/office/powerpoint/2010/main" val="517158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1129DB-D378-4178-AD4D-F10FA91482D0}"/>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FC760309-4D99-47E0-9117-8221243D40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9831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93858-DB43-4F7D-9763-44A9FBDC96E3}"/>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E82B5718-9828-41E0-AF57-56B3B430090C}"/>
              </a:ext>
            </a:extLst>
          </p:cNvPr>
          <p:cNvGraphicFramePr>
            <a:graphicFrameLocks noGrp="1"/>
          </p:cNvGraphicFramePr>
          <p:nvPr>
            <p:ph type="chart" sz="quarter" idx="13"/>
            <p:extLst>
              <p:ext uri="{D42A27DB-BD31-4B8C-83A1-F6EECF244321}">
                <p14:modId xmlns:p14="http://schemas.microsoft.com/office/powerpoint/2010/main" val="13448885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A3C8F7-967B-4C0F-AAA7-5E007754F0D1}"/>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505B1F7F-D706-4676-9E44-DB4D1DFBC1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7396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9E650-837C-4B00-A413-6619A0BD5EEB}"/>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14210121-F9BD-409C-BF08-5DACD62A5663}"/>
              </a:ext>
            </a:extLst>
          </p:cNvPr>
          <p:cNvGraphicFramePr>
            <a:graphicFrameLocks noGrp="1"/>
          </p:cNvGraphicFramePr>
          <p:nvPr>
            <p:ph type="chart" sz="quarter" idx="13"/>
            <p:extLst>
              <p:ext uri="{D42A27DB-BD31-4B8C-83A1-F6EECF244321}">
                <p14:modId xmlns:p14="http://schemas.microsoft.com/office/powerpoint/2010/main" val="34453991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369B9A-49C5-44DF-8A59-0B1348C99DCE}"/>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CDDB6BBE-5363-4575-AAA6-73D8011496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5414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5691F-0C0D-454B-963A-127B1A27ED53}"/>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F79827B8-93DE-4954-9304-DED7E6E54674}"/>
              </a:ext>
            </a:extLst>
          </p:cNvPr>
          <p:cNvGraphicFramePr>
            <a:graphicFrameLocks noGrp="1"/>
          </p:cNvGraphicFramePr>
          <p:nvPr>
            <p:ph type="chart" sz="quarter" idx="13"/>
            <p:extLst>
              <p:ext uri="{D42A27DB-BD31-4B8C-83A1-F6EECF244321}">
                <p14:modId xmlns:p14="http://schemas.microsoft.com/office/powerpoint/2010/main" val="20296833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6A6C70-1014-41F7-A112-C9711D1D7880}"/>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B3FE5151-F340-4AB8-801C-4E74B4A9DB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0090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5BE97-BF9E-447B-AAC2-3251B744A6CC}"/>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385E287D-983F-4A33-A550-8879F97461CF}"/>
              </a:ext>
            </a:extLst>
          </p:cNvPr>
          <p:cNvGraphicFramePr>
            <a:graphicFrameLocks noGrp="1"/>
          </p:cNvGraphicFramePr>
          <p:nvPr>
            <p:ph type="chart" sz="quarter" idx="13"/>
            <p:extLst>
              <p:ext uri="{D42A27DB-BD31-4B8C-83A1-F6EECF244321}">
                <p14:modId xmlns:p14="http://schemas.microsoft.com/office/powerpoint/2010/main" val="34455975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611B98-1F25-46A2-A10D-3E55D2D068A5}"/>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39C976BA-2171-4C52-8F69-2E589D14B2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7639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4C741-F1BE-48ED-A10F-2AD25BD2CDA0}"/>
              </a:ext>
            </a:extLst>
          </p:cNvPr>
          <p:cNvSpPr>
            <a:spLocks noGrp="1"/>
          </p:cNvSpPr>
          <p:nvPr>
            <p:ph type="title"/>
          </p:nvPr>
        </p:nvSpPr>
        <p:spPr/>
        <p:txBody>
          <a:bodyPr/>
          <a:lstStyle/>
          <a:p>
            <a:r>
              <a:rPr lang="en-US"/>
              <a:t>Facebook (FB) Custom Own Posts Table (new) | Oxford Fajar - 1 of 3</a:t>
            </a:r>
          </a:p>
        </p:txBody>
      </p:sp>
      <p:graphicFrame>
        <p:nvGraphicFramePr>
          <p:cNvPr id="5" name="Table Placeholder 4">
            <a:extLst>
              <a:ext uri="{FF2B5EF4-FFF2-40B4-BE49-F238E27FC236}">
                <a16:creationId xmlns:a16="http://schemas.microsoft.com/office/drawing/2014/main" id="{6E4627B4-FAC7-4D78-B73F-502B8E7471A3}"/>
              </a:ext>
            </a:extLst>
          </p:cNvPr>
          <p:cNvGraphicFramePr>
            <a:graphicFrameLocks noGrp="1"/>
          </p:cNvGraphicFramePr>
          <p:nvPr>
            <p:ph type="tbl" sz="quarter" idx="13"/>
            <p:extLst>
              <p:ext uri="{D42A27DB-BD31-4B8C-83A1-F6EECF244321}">
                <p14:modId xmlns:p14="http://schemas.microsoft.com/office/powerpoint/2010/main" val="3457344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47726740"/>
                    </a:ext>
                  </a:extLst>
                </a:gridCol>
                <a:gridCol w="905256">
                  <a:extLst>
                    <a:ext uri="{9D8B030D-6E8A-4147-A177-3AD203B41FA5}">
                      <a16:colId xmlns:a16="http://schemas.microsoft.com/office/drawing/2014/main" val="3957861922"/>
                    </a:ext>
                  </a:extLst>
                </a:gridCol>
                <a:gridCol w="905256">
                  <a:extLst>
                    <a:ext uri="{9D8B030D-6E8A-4147-A177-3AD203B41FA5}">
                      <a16:colId xmlns:a16="http://schemas.microsoft.com/office/drawing/2014/main" val="3267281744"/>
                    </a:ext>
                  </a:extLst>
                </a:gridCol>
                <a:gridCol w="905256">
                  <a:extLst>
                    <a:ext uri="{9D8B030D-6E8A-4147-A177-3AD203B41FA5}">
                      <a16:colId xmlns:a16="http://schemas.microsoft.com/office/drawing/2014/main" val="2896986775"/>
                    </a:ext>
                  </a:extLst>
                </a:gridCol>
                <a:gridCol w="905256">
                  <a:extLst>
                    <a:ext uri="{9D8B030D-6E8A-4147-A177-3AD203B41FA5}">
                      <a16:colId xmlns:a16="http://schemas.microsoft.com/office/drawing/2014/main" val="3456906901"/>
                    </a:ext>
                  </a:extLst>
                </a:gridCol>
                <a:gridCol w="905256">
                  <a:extLst>
                    <a:ext uri="{9D8B030D-6E8A-4147-A177-3AD203B41FA5}">
                      <a16:colId xmlns:a16="http://schemas.microsoft.com/office/drawing/2014/main" val="1120003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4954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- 2020-04-18 15:11:07</a:t>
                      </a:r>
                      <a:r>
                        <a:rPr kumimoji="0" lang="en-US" sz="1000" b="0" i="0" u="none" strike="noStrike" kern="1200" cap="none" spc="0" normalizeH="0" baseline="0" noProof="0">
                          <a:ln>
                            <a:noFill/>
                          </a:ln>
                          <a:solidFill>
                            <a:prstClr val="black"/>
                          </a:solidFill>
                          <a:effectLst/>
                          <a:uLnTx/>
                          <a:uFillTx/>
                          <a:latin typeface="+mn-lt"/>
                          <a:ea typeface="+mn-ea"/>
                          <a:cs typeface="+mn-cs"/>
                        </a:rPr>
                        <a:t>
 In conjunction with World Creativity and Innovation Day, allow yourself to make mistakes and learn from it.
Only through mistakes, our creativity for innovation will build up.
Click here: http://bit.ly/3aI68Wo for more talk on creativity!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07737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- 2020-04-26 11:22:07</a:t>
                      </a:r>
                      <a:r>
                        <a:rPr kumimoji="0" lang="en-US" sz="1000" b="0" i="0" u="none" strike="noStrike" kern="1200" cap="none" spc="0" normalizeH="0" baseline="0" noProof="0">
                          <a:ln>
                            <a:noFill/>
                          </a:ln>
                          <a:solidFill>
                            <a:prstClr val="black"/>
                          </a:solidFill>
                          <a:effectLst/>
                          <a:uLnTx/>
                          <a:uFillTx/>
                          <a:latin typeface="+mn-lt"/>
                          <a:ea typeface="+mn-ea"/>
                          <a:cs typeface="+mn-cs"/>
                        </a:rPr>
                        <a:t>
 Metal has many properties and one of them is high tensile strength.
It is proven through experiments that it has higher tensile strength compared to non-metals.
Source: Success Science SPM, pg 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0046428"/>
                  </a:ext>
                </a:extLst>
              </a:tr>
            </a:tbl>
          </a:graphicData>
        </a:graphic>
      </p:graphicFrame>
      <p:sp>
        <p:nvSpPr>
          <p:cNvPr id="4" name="Text Placeholder 3">
            <a:extLst>
              <a:ext uri="{FF2B5EF4-FFF2-40B4-BE49-F238E27FC236}">
                <a16:creationId xmlns:a16="http://schemas.microsoft.com/office/drawing/2014/main" id="{7438919C-92A4-42A6-954D-EF4CEE476141}"/>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470190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55BF6-CD04-47AA-ADAF-66F1E3B6B654}"/>
              </a:ext>
            </a:extLst>
          </p:cNvPr>
          <p:cNvSpPr>
            <a:spLocks noGrp="1"/>
          </p:cNvSpPr>
          <p:nvPr>
            <p:ph type="title"/>
          </p:nvPr>
        </p:nvSpPr>
        <p:spPr/>
        <p:txBody>
          <a:bodyPr/>
          <a:lstStyle/>
          <a:p>
            <a:r>
              <a:rPr lang="en-US"/>
              <a:t>Facebook (FB) Custom Own Posts Table (new) | Oxford Fajar - 2 of 3</a:t>
            </a:r>
          </a:p>
        </p:txBody>
      </p:sp>
      <p:graphicFrame>
        <p:nvGraphicFramePr>
          <p:cNvPr id="5" name="Table Placeholder 4">
            <a:extLst>
              <a:ext uri="{FF2B5EF4-FFF2-40B4-BE49-F238E27FC236}">
                <a16:creationId xmlns:a16="http://schemas.microsoft.com/office/drawing/2014/main" id="{05C6B8E7-834E-4E19-8A53-2081F4010694}"/>
              </a:ext>
            </a:extLst>
          </p:cNvPr>
          <p:cNvGraphicFramePr>
            <a:graphicFrameLocks noGrp="1"/>
          </p:cNvGraphicFramePr>
          <p:nvPr>
            <p:ph type="tbl" sz="quarter" idx="13"/>
            <p:extLst>
              <p:ext uri="{D42A27DB-BD31-4B8C-83A1-F6EECF244321}">
                <p14:modId xmlns:p14="http://schemas.microsoft.com/office/powerpoint/2010/main" val="2018268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01217963"/>
                    </a:ext>
                  </a:extLst>
                </a:gridCol>
                <a:gridCol w="905256">
                  <a:extLst>
                    <a:ext uri="{9D8B030D-6E8A-4147-A177-3AD203B41FA5}">
                      <a16:colId xmlns:a16="http://schemas.microsoft.com/office/drawing/2014/main" val="1455725154"/>
                    </a:ext>
                  </a:extLst>
                </a:gridCol>
                <a:gridCol w="905256">
                  <a:extLst>
                    <a:ext uri="{9D8B030D-6E8A-4147-A177-3AD203B41FA5}">
                      <a16:colId xmlns:a16="http://schemas.microsoft.com/office/drawing/2014/main" val="3467211447"/>
                    </a:ext>
                  </a:extLst>
                </a:gridCol>
                <a:gridCol w="905256">
                  <a:extLst>
                    <a:ext uri="{9D8B030D-6E8A-4147-A177-3AD203B41FA5}">
                      <a16:colId xmlns:a16="http://schemas.microsoft.com/office/drawing/2014/main" val="3786148975"/>
                    </a:ext>
                  </a:extLst>
                </a:gridCol>
                <a:gridCol w="905256">
                  <a:extLst>
                    <a:ext uri="{9D8B030D-6E8A-4147-A177-3AD203B41FA5}">
                      <a16:colId xmlns:a16="http://schemas.microsoft.com/office/drawing/2014/main" val="2455062218"/>
                    </a:ext>
                  </a:extLst>
                </a:gridCol>
                <a:gridCol w="905256">
                  <a:extLst>
                    <a:ext uri="{9D8B030D-6E8A-4147-A177-3AD203B41FA5}">
                      <a16:colId xmlns:a16="http://schemas.microsoft.com/office/drawing/2014/main" val="2248645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59528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- 2020-04-10 12:27:23</a:t>
                      </a:r>
                      <a:r>
                        <a:rPr kumimoji="0" lang="en-US" sz="1000" b="0" i="0" u="none" strike="noStrike" kern="1200" cap="none" spc="0" normalizeH="0" baseline="0" noProof="0">
                          <a:ln>
                            <a:noFill/>
                          </a:ln>
                          <a:solidFill>
                            <a:prstClr val="black"/>
                          </a:solidFill>
                          <a:effectLst/>
                          <a:uLnTx/>
                          <a:uFillTx/>
                          <a:latin typeface="+mn-lt"/>
                          <a:ea typeface="+mn-ea"/>
                          <a:cs typeface="+mn-cs"/>
                        </a:rPr>
                        <a:t>
 To all secondary school students out there, wondering what to do during your spare time? Don't miss this opportunity to download worksheets which we've carefully selected for you.
Hurry, these are available until 30 April 2020 only!
For more info, check out: https://www.oxfordfajar.com.my/highlights/supporting-learning-at-home/61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92799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- 2020-04-11 15:22:01</a:t>
                      </a:r>
                      <a:r>
                        <a:rPr kumimoji="0" lang="en-US" sz="1000" b="0" i="0" u="none" strike="noStrike" kern="1200" cap="none" spc="0" normalizeH="0" baseline="0" noProof="0">
                          <a:ln>
                            <a:noFill/>
                          </a:ln>
                          <a:solidFill>
                            <a:prstClr val="black"/>
                          </a:solidFill>
                          <a:effectLst/>
                          <a:uLnTx/>
                          <a:uFillTx/>
                          <a:latin typeface="+mn-lt"/>
                          <a:ea typeface="+mn-ea"/>
                          <a:cs typeface="+mn-cs"/>
                        </a:rPr>
                        <a:t>
 A good day depends on how you end the night, too.
Try sticking to a bedtime routine such as taking a warm bath or avoid using gadgets 2 to 3 hours before bed. These routines relax your mind and body for a better and healthier sleep.
For more ways to improve your day, click here: http://bit.ly/2WdZqnh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53971318"/>
                  </a:ext>
                </a:extLst>
              </a:tr>
            </a:tbl>
          </a:graphicData>
        </a:graphic>
      </p:graphicFrame>
      <p:sp>
        <p:nvSpPr>
          <p:cNvPr id="4" name="Text Placeholder 3">
            <a:extLst>
              <a:ext uri="{FF2B5EF4-FFF2-40B4-BE49-F238E27FC236}">
                <a16:creationId xmlns:a16="http://schemas.microsoft.com/office/drawing/2014/main" id="{2123459E-E9F8-4A0F-9B32-0D8322496A09}"/>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1464026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5E385-5180-4B6E-99D7-53F512355CF9}"/>
              </a:ext>
            </a:extLst>
          </p:cNvPr>
          <p:cNvSpPr>
            <a:spLocks noGrp="1"/>
          </p:cNvSpPr>
          <p:nvPr>
            <p:ph type="title"/>
          </p:nvPr>
        </p:nvSpPr>
        <p:spPr/>
        <p:txBody>
          <a:bodyPr/>
          <a:lstStyle/>
          <a:p>
            <a:r>
              <a:rPr lang="en-US"/>
              <a:t>Facebook (FB) Custom Own Posts Table (new) | Oxford Fajar - 3 of 3</a:t>
            </a:r>
          </a:p>
        </p:txBody>
      </p:sp>
      <p:graphicFrame>
        <p:nvGraphicFramePr>
          <p:cNvPr id="5" name="Table Placeholder 4">
            <a:extLst>
              <a:ext uri="{FF2B5EF4-FFF2-40B4-BE49-F238E27FC236}">
                <a16:creationId xmlns:a16="http://schemas.microsoft.com/office/drawing/2014/main" id="{B0F94B9B-C8D0-48AF-8F27-3D0426A6955A}"/>
              </a:ext>
            </a:extLst>
          </p:cNvPr>
          <p:cNvGraphicFramePr>
            <a:graphicFrameLocks noGrp="1"/>
          </p:cNvGraphicFramePr>
          <p:nvPr>
            <p:ph type="tbl" sz="quarter" idx="13"/>
            <p:extLst>
              <p:ext uri="{D42A27DB-BD31-4B8C-83A1-F6EECF244321}">
                <p14:modId xmlns:p14="http://schemas.microsoft.com/office/powerpoint/2010/main" val="1843921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57287215"/>
                    </a:ext>
                  </a:extLst>
                </a:gridCol>
                <a:gridCol w="905256">
                  <a:extLst>
                    <a:ext uri="{9D8B030D-6E8A-4147-A177-3AD203B41FA5}">
                      <a16:colId xmlns:a16="http://schemas.microsoft.com/office/drawing/2014/main" val="3514611611"/>
                    </a:ext>
                  </a:extLst>
                </a:gridCol>
                <a:gridCol w="905256">
                  <a:extLst>
                    <a:ext uri="{9D8B030D-6E8A-4147-A177-3AD203B41FA5}">
                      <a16:colId xmlns:a16="http://schemas.microsoft.com/office/drawing/2014/main" val="1733102917"/>
                    </a:ext>
                  </a:extLst>
                </a:gridCol>
                <a:gridCol w="905256">
                  <a:extLst>
                    <a:ext uri="{9D8B030D-6E8A-4147-A177-3AD203B41FA5}">
                      <a16:colId xmlns:a16="http://schemas.microsoft.com/office/drawing/2014/main" val="698547361"/>
                    </a:ext>
                  </a:extLst>
                </a:gridCol>
                <a:gridCol w="905256">
                  <a:extLst>
                    <a:ext uri="{9D8B030D-6E8A-4147-A177-3AD203B41FA5}">
                      <a16:colId xmlns:a16="http://schemas.microsoft.com/office/drawing/2014/main" val="4278550024"/>
                    </a:ext>
                  </a:extLst>
                </a:gridCol>
                <a:gridCol w="905256">
                  <a:extLst>
                    <a:ext uri="{9D8B030D-6E8A-4147-A177-3AD203B41FA5}">
                      <a16:colId xmlns:a16="http://schemas.microsoft.com/office/drawing/2014/main" val="1129517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6297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- 2020-04-20 11:02:06</a:t>
                      </a:r>
                      <a:r>
                        <a:rPr kumimoji="0" lang="en-US" sz="1000" b="0" i="0" u="none" strike="noStrike" kern="1200" cap="none" spc="0" normalizeH="0" baseline="0" noProof="0">
                          <a:ln>
                            <a:noFill/>
                          </a:ln>
                          <a:solidFill>
                            <a:prstClr val="black"/>
                          </a:solidFill>
                          <a:effectLst/>
                          <a:uLnTx/>
                          <a:uFillTx/>
                          <a:latin typeface="+mn-lt"/>
                          <a:ea typeface="+mn-ea"/>
                          <a:cs typeface="+mn-cs"/>
                        </a:rPr>
                        <a:t>
 Primary SK teachers, you can now download FREE teaching resources.
Get them before 30 April 2020: https://www.oxfordfajar.com.my/highlights/supporting-learning-at-home/61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1339133"/>
                  </a:ext>
                </a:extLst>
              </a:tr>
            </a:tbl>
          </a:graphicData>
        </a:graphic>
      </p:graphicFrame>
      <p:sp>
        <p:nvSpPr>
          <p:cNvPr id="4" name="Text Placeholder 3">
            <a:extLst>
              <a:ext uri="{FF2B5EF4-FFF2-40B4-BE49-F238E27FC236}">
                <a16:creationId xmlns:a16="http://schemas.microsoft.com/office/drawing/2014/main" id="{D16AA9D9-4101-4516-907A-B8AF49DCF99F}"/>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795514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9796A-0DE2-40C5-A889-11B499C28E97}"/>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C8B291D9-A324-43CA-A1AA-D2FFECD45AF4}"/>
              </a:ext>
            </a:extLst>
          </p:cNvPr>
          <p:cNvGraphicFramePr>
            <a:graphicFrameLocks noGrp="1"/>
          </p:cNvGraphicFramePr>
          <p:nvPr>
            <p:ph type="chart" sz="quarter" idx="13"/>
            <p:extLst>
              <p:ext uri="{D42A27DB-BD31-4B8C-83A1-F6EECF244321}">
                <p14:modId xmlns:p14="http://schemas.microsoft.com/office/powerpoint/2010/main" val="3068846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AEC7D6-921A-4BD3-8CB4-56852855094E}"/>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20C7D0E9-E578-49D2-B365-C175F8DAC9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8331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47DE1-1CB4-453B-BB05-5A01B2C13D64}"/>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945823AF-2ED6-4E08-8C56-91B725AF79D3}"/>
              </a:ext>
            </a:extLst>
          </p:cNvPr>
          <p:cNvGraphicFramePr>
            <a:graphicFrameLocks noGrp="1"/>
          </p:cNvGraphicFramePr>
          <p:nvPr>
            <p:ph type="chart" sz="quarter" idx="13"/>
            <p:extLst>
              <p:ext uri="{D42A27DB-BD31-4B8C-83A1-F6EECF244321}">
                <p14:modId xmlns:p14="http://schemas.microsoft.com/office/powerpoint/2010/main" val="1034969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BE84F6-E40A-4641-A1C6-F78769AB4C9B}"/>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F24D6DF6-BB1B-405D-AE66-86CE76836A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8951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30A86-AE2F-4BC5-A137-215DC7324A87}"/>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69A3D4F1-852F-446C-BB64-FA3DB4379B98}"/>
              </a:ext>
            </a:extLst>
          </p:cNvPr>
          <p:cNvGraphicFramePr>
            <a:graphicFrameLocks noGrp="1"/>
          </p:cNvGraphicFramePr>
          <p:nvPr>
            <p:ph type="chart" sz="quarter" idx="13"/>
            <p:extLst>
              <p:ext uri="{D42A27DB-BD31-4B8C-83A1-F6EECF244321}">
                <p14:modId xmlns:p14="http://schemas.microsoft.com/office/powerpoint/2010/main" val="40432401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D24D58-06CA-49B5-A480-D415A6DBD2D8}"/>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2D5D92CD-1D7E-48D1-B276-B05E6B5072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7612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78872-7D1A-458D-902B-4F5FB2654D70}"/>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F15E3F7B-58B3-43EB-871B-FF53FB68D8C7}"/>
              </a:ext>
            </a:extLst>
          </p:cNvPr>
          <p:cNvGraphicFramePr>
            <a:graphicFrameLocks noGrp="1"/>
          </p:cNvGraphicFramePr>
          <p:nvPr>
            <p:ph type="chart" sz="quarter" idx="13"/>
            <p:extLst>
              <p:ext uri="{D42A27DB-BD31-4B8C-83A1-F6EECF244321}">
                <p14:modId xmlns:p14="http://schemas.microsoft.com/office/powerpoint/2010/main" val="457996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8AB4B8-F9A6-4A7D-9323-8DDB2ED4498A}"/>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A2013744-4BF1-4BB1-BF25-B49F7919AF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645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B7164-02EC-43B5-86D5-94B9E76B242E}"/>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C3EE883C-7743-49D2-9F5B-7867F38FBB16}"/>
              </a:ext>
            </a:extLst>
          </p:cNvPr>
          <p:cNvGraphicFramePr>
            <a:graphicFrameLocks noGrp="1"/>
          </p:cNvGraphicFramePr>
          <p:nvPr>
            <p:ph type="tbl" sz="quarter" idx="13"/>
            <p:extLst>
              <p:ext uri="{D42A27DB-BD31-4B8C-83A1-F6EECF244321}">
                <p14:modId xmlns:p14="http://schemas.microsoft.com/office/powerpoint/2010/main" val="3297619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60586235"/>
                    </a:ext>
                  </a:extLst>
                </a:gridCol>
                <a:gridCol w="1645920">
                  <a:extLst>
                    <a:ext uri="{9D8B030D-6E8A-4147-A177-3AD203B41FA5}">
                      <a16:colId xmlns:a16="http://schemas.microsoft.com/office/drawing/2014/main" val="1205679836"/>
                    </a:ext>
                  </a:extLst>
                </a:gridCol>
                <a:gridCol w="1645920">
                  <a:extLst>
                    <a:ext uri="{9D8B030D-6E8A-4147-A177-3AD203B41FA5}">
                      <a16:colId xmlns:a16="http://schemas.microsoft.com/office/drawing/2014/main" val="1070318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553819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7.6 %</a:t>
                      </a:r>
                    </a:p>
                  </a:txBody>
                  <a:tcPr/>
                </a:tc>
                <a:extLst>
                  <a:ext uri="{0D108BD9-81ED-4DB2-BD59-A6C34878D82A}">
                    <a16:rowId xmlns:a16="http://schemas.microsoft.com/office/drawing/2014/main" val="3364265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extLst>
                  <a:ext uri="{0D108BD9-81ED-4DB2-BD59-A6C34878D82A}">
                    <a16:rowId xmlns:a16="http://schemas.microsoft.com/office/drawing/2014/main" val="1528363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577423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extLst>
                  <a:ext uri="{0D108BD9-81ED-4DB2-BD59-A6C34878D82A}">
                    <a16:rowId xmlns:a16="http://schemas.microsoft.com/office/drawing/2014/main" val="526853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1581281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1272513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573920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537788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968468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2497799421"/>
                  </a:ext>
                </a:extLst>
              </a:tr>
            </a:tbl>
          </a:graphicData>
        </a:graphic>
      </p:graphicFrame>
      <p:sp>
        <p:nvSpPr>
          <p:cNvPr id="4" name="Text Placeholder 3">
            <a:extLst>
              <a:ext uri="{FF2B5EF4-FFF2-40B4-BE49-F238E27FC236}">
                <a16:creationId xmlns:a16="http://schemas.microsoft.com/office/drawing/2014/main" id="{D2230B86-928F-48AD-B644-0AB98489D1A5}"/>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552037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9D852-FE2E-412C-BF47-73AB3154DFA7}"/>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C5E9DE08-11DE-41E7-A37D-08F3CF5B780D}"/>
              </a:ext>
            </a:extLst>
          </p:cNvPr>
          <p:cNvGraphicFramePr>
            <a:graphicFrameLocks noGrp="1"/>
          </p:cNvGraphicFramePr>
          <p:nvPr>
            <p:ph type="tbl" sz="quarter" idx="13"/>
            <p:extLst>
              <p:ext uri="{D42A27DB-BD31-4B8C-83A1-F6EECF244321}">
                <p14:modId xmlns:p14="http://schemas.microsoft.com/office/powerpoint/2010/main" val="965296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92339678"/>
                    </a:ext>
                  </a:extLst>
                </a:gridCol>
                <a:gridCol w="1645920">
                  <a:extLst>
                    <a:ext uri="{9D8B030D-6E8A-4147-A177-3AD203B41FA5}">
                      <a16:colId xmlns:a16="http://schemas.microsoft.com/office/drawing/2014/main" val="67399490"/>
                    </a:ext>
                  </a:extLst>
                </a:gridCol>
                <a:gridCol w="1645920">
                  <a:extLst>
                    <a:ext uri="{9D8B030D-6E8A-4147-A177-3AD203B41FA5}">
                      <a16:colId xmlns:a16="http://schemas.microsoft.com/office/drawing/2014/main" val="2553400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632896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798898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190842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013971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940225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034200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70945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644846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308548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493711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13242032"/>
                  </a:ext>
                </a:extLst>
              </a:tr>
            </a:tbl>
          </a:graphicData>
        </a:graphic>
      </p:graphicFrame>
      <p:sp>
        <p:nvSpPr>
          <p:cNvPr id="4" name="Text Placeholder 3">
            <a:extLst>
              <a:ext uri="{FF2B5EF4-FFF2-40B4-BE49-F238E27FC236}">
                <a16:creationId xmlns:a16="http://schemas.microsoft.com/office/drawing/2014/main" id="{8A2800E0-E16A-4F35-90EE-552E7FBEC825}"/>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594667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63622-9615-4F66-A2AA-EC6B095730EA}"/>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DC5C2944-E969-461F-9DE0-8924AC7E4C25}"/>
              </a:ext>
            </a:extLst>
          </p:cNvPr>
          <p:cNvGraphicFramePr>
            <a:graphicFrameLocks noGrp="1"/>
          </p:cNvGraphicFramePr>
          <p:nvPr>
            <p:ph type="tbl" sz="quarter" idx="13"/>
            <p:extLst>
              <p:ext uri="{D42A27DB-BD31-4B8C-83A1-F6EECF244321}">
                <p14:modId xmlns:p14="http://schemas.microsoft.com/office/powerpoint/2010/main" val="3930250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19538058"/>
                    </a:ext>
                  </a:extLst>
                </a:gridCol>
                <a:gridCol w="1645920">
                  <a:extLst>
                    <a:ext uri="{9D8B030D-6E8A-4147-A177-3AD203B41FA5}">
                      <a16:colId xmlns:a16="http://schemas.microsoft.com/office/drawing/2014/main" val="3893936224"/>
                    </a:ext>
                  </a:extLst>
                </a:gridCol>
                <a:gridCol w="1645920">
                  <a:extLst>
                    <a:ext uri="{9D8B030D-6E8A-4147-A177-3AD203B41FA5}">
                      <a16:colId xmlns:a16="http://schemas.microsoft.com/office/drawing/2014/main" val="2147038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144017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405709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4255514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Semporna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700718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Kudat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674709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Bandau Kota Marudu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040678524"/>
                  </a:ext>
                </a:extLst>
              </a:tr>
            </a:tbl>
          </a:graphicData>
        </a:graphic>
      </p:graphicFrame>
      <p:sp>
        <p:nvSpPr>
          <p:cNvPr id="4" name="Text Placeholder 3">
            <a:extLst>
              <a:ext uri="{FF2B5EF4-FFF2-40B4-BE49-F238E27FC236}">
                <a16:creationId xmlns:a16="http://schemas.microsoft.com/office/drawing/2014/main" id="{B50640F5-BDF8-4208-BF94-92B47B5CDDE1}"/>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80227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2A58C-8271-4F06-9943-0BDF32352F30}"/>
              </a:ext>
            </a:extLst>
          </p:cNvPr>
          <p:cNvSpPr>
            <a:spLocks noGrp="1"/>
          </p:cNvSpPr>
          <p:nvPr>
            <p:ph type="title"/>
          </p:nvPr>
        </p:nvSpPr>
        <p:spPr/>
        <p:txBody>
          <a:bodyPr/>
          <a:lstStyle/>
          <a:p>
            <a:r>
              <a:rPr lang="en-US"/>
              <a:t>Facebook Total Engagements over Time (monthly) | Oxford Fajar</a:t>
            </a:r>
          </a:p>
        </p:txBody>
      </p:sp>
      <p:graphicFrame>
        <p:nvGraphicFramePr>
          <p:cNvPr id="6" name="Chart Placeholder 5">
            <a:extLst>
              <a:ext uri="{FF2B5EF4-FFF2-40B4-BE49-F238E27FC236}">
                <a16:creationId xmlns:a16="http://schemas.microsoft.com/office/drawing/2014/main" id="{90C81514-95CA-4B75-B941-A8609F8D50C2}"/>
              </a:ext>
            </a:extLst>
          </p:cNvPr>
          <p:cNvGraphicFramePr>
            <a:graphicFrameLocks noGrp="1"/>
          </p:cNvGraphicFramePr>
          <p:nvPr>
            <p:ph type="chart" sz="quarter" idx="13"/>
            <p:extLst>
              <p:ext uri="{D42A27DB-BD31-4B8C-83A1-F6EECF244321}">
                <p14:modId xmlns:p14="http://schemas.microsoft.com/office/powerpoint/2010/main" val="3164387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35CE07-7AA1-4007-A2FF-9F2757112EA4}"/>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F68966DE-7398-4F82-A0A1-121E23FD6D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70497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6FC43-06AD-4BC0-92A9-FF22A3444B11}"/>
              </a:ext>
            </a:extLst>
          </p:cNvPr>
          <p:cNvSpPr>
            <a:spLocks noGrp="1"/>
          </p:cNvSpPr>
          <p:nvPr>
            <p:ph type="title"/>
          </p:nvPr>
        </p:nvSpPr>
        <p:spPr/>
        <p:txBody>
          <a:bodyPr/>
          <a:lstStyle/>
          <a:p>
            <a:r>
              <a:rPr lang="en-US"/>
              <a:t>Facebook Own Posts Table | Oxford Fajar - 1 of 9</a:t>
            </a:r>
          </a:p>
        </p:txBody>
      </p:sp>
      <p:graphicFrame>
        <p:nvGraphicFramePr>
          <p:cNvPr id="5" name="Table Placeholder 4">
            <a:extLst>
              <a:ext uri="{FF2B5EF4-FFF2-40B4-BE49-F238E27FC236}">
                <a16:creationId xmlns:a16="http://schemas.microsoft.com/office/drawing/2014/main" id="{E611972C-F83E-4F6A-A229-B8F0D7AE51CA}"/>
              </a:ext>
            </a:extLst>
          </p:cNvPr>
          <p:cNvGraphicFramePr>
            <a:graphicFrameLocks noGrp="1"/>
          </p:cNvGraphicFramePr>
          <p:nvPr>
            <p:ph type="tbl" sz="quarter" idx="13"/>
            <p:extLst>
              <p:ext uri="{D42A27DB-BD31-4B8C-83A1-F6EECF244321}">
                <p14:modId xmlns:p14="http://schemas.microsoft.com/office/powerpoint/2010/main" val="3689764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563368051"/>
                    </a:ext>
                  </a:extLst>
                </a:gridCol>
                <a:gridCol w="740664">
                  <a:extLst>
                    <a:ext uri="{9D8B030D-6E8A-4147-A177-3AD203B41FA5}">
                      <a16:colId xmlns:a16="http://schemas.microsoft.com/office/drawing/2014/main" val="3678106582"/>
                    </a:ext>
                  </a:extLst>
                </a:gridCol>
                <a:gridCol w="740664">
                  <a:extLst>
                    <a:ext uri="{9D8B030D-6E8A-4147-A177-3AD203B41FA5}">
                      <a16:colId xmlns:a16="http://schemas.microsoft.com/office/drawing/2014/main" val="2889499317"/>
                    </a:ext>
                  </a:extLst>
                </a:gridCol>
                <a:gridCol w="740664">
                  <a:extLst>
                    <a:ext uri="{9D8B030D-6E8A-4147-A177-3AD203B41FA5}">
                      <a16:colId xmlns:a16="http://schemas.microsoft.com/office/drawing/2014/main" val="3966038887"/>
                    </a:ext>
                  </a:extLst>
                </a:gridCol>
                <a:gridCol w="740664">
                  <a:extLst>
                    <a:ext uri="{9D8B030D-6E8A-4147-A177-3AD203B41FA5}">
                      <a16:colId xmlns:a16="http://schemas.microsoft.com/office/drawing/2014/main" val="3157756425"/>
                    </a:ext>
                  </a:extLst>
                </a:gridCol>
                <a:gridCol w="740664">
                  <a:extLst>
                    <a:ext uri="{9D8B030D-6E8A-4147-A177-3AD203B41FA5}">
                      <a16:colId xmlns:a16="http://schemas.microsoft.com/office/drawing/2014/main" val="4207792610"/>
                    </a:ext>
                  </a:extLst>
                </a:gridCol>
                <a:gridCol w="740664">
                  <a:extLst>
                    <a:ext uri="{9D8B030D-6E8A-4147-A177-3AD203B41FA5}">
                      <a16:colId xmlns:a16="http://schemas.microsoft.com/office/drawing/2014/main" val="840626959"/>
                    </a:ext>
                  </a:extLst>
                </a:gridCol>
                <a:gridCol w="740664">
                  <a:extLst>
                    <a:ext uri="{9D8B030D-6E8A-4147-A177-3AD203B41FA5}">
                      <a16:colId xmlns:a16="http://schemas.microsoft.com/office/drawing/2014/main" val="3092014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24434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- 2020-04-30 11:11:23</a:t>
                      </a:r>
                      <a:r>
                        <a:rPr kumimoji="0" lang="en-US" sz="1000" b="0" i="0" u="none" strike="noStrike" kern="1200" cap="none" spc="0" normalizeH="0" baseline="0" noProof="0">
                          <a:ln>
                            <a:noFill/>
                          </a:ln>
                          <a:solidFill>
                            <a:prstClr val="black"/>
                          </a:solidFill>
                          <a:effectLst/>
                          <a:uLnTx/>
                          <a:uFillTx/>
                          <a:latin typeface="+mn-lt"/>
                          <a:ea typeface="+mn-ea"/>
                          <a:cs typeface="+mn-cs"/>
                        </a:rPr>
                        <a:t>
 Ever experienced a win you could have achieved by a nose? Share your story with us below!
Learn more idioms like this here: https://bit.ly/3deFO8h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70082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- 2020-04-30 10:41:43</a:t>
                      </a:r>
                      <a:r>
                        <a:rPr kumimoji="0" lang="en-US" sz="1000" b="0" i="0" u="none" strike="noStrike" kern="1200" cap="none" spc="0" normalizeH="0" baseline="0" noProof="0">
                          <a:ln>
                            <a:noFill/>
                          </a:ln>
                          <a:solidFill>
                            <a:prstClr val="black"/>
                          </a:solidFill>
                          <a:effectLst/>
                          <a:uLnTx/>
                          <a:uFillTx/>
                          <a:latin typeface="+mn-lt"/>
                          <a:ea typeface="+mn-ea"/>
                          <a:cs typeface="+mn-cs"/>
                        </a:rPr>
                        <a:t>
 Learning is not a challenge when there's support all around!
Our FREE digital resources are now extended until 31 May 2020. Don't miss out and grab the chance to access these resources for free!
Resources available for Primary and Secondary students and teachers here:
https://www.oxfordfajar.com.my/highlights/supporting-learning-at-home/61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7070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- 2020-04-30 03:29:40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55604103"/>
                  </a:ext>
                </a:extLst>
              </a:tr>
            </a:tbl>
          </a:graphicData>
        </a:graphic>
      </p:graphicFrame>
      <p:sp>
        <p:nvSpPr>
          <p:cNvPr id="4" name="Text Placeholder 3">
            <a:extLst>
              <a:ext uri="{FF2B5EF4-FFF2-40B4-BE49-F238E27FC236}">
                <a16:creationId xmlns:a16="http://schemas.microsoft.com/office/drawing/2014/main" id="{B63BA2EC-1D76-4984-B62C-E5542917A677}"/>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7399459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3891-B9CC-4F78-A975-E16B7F9896E5}"/>
              </a:ext>
            </a:extLst>
          </p:cNvPr>
          <p:cNvSpPr>
            <a:spLocks noGrp="1"/>
          </p:cNvSpPr>
          <p:nvPr>
            <p:ph type="title"/>
          </p:nvPr>
        </p:nvSpPr>
        <p:spPr/>
        <p:txBody>
          <a:bodyPr/>
          <a:lstStyle/>
          <a:p>
            <a:r>
              <a:rPr lang="en-US"/>
              <a:t>Facebook Own Posts Table | Oxford Fajar - 2 of 9</a:t>
            </a:r>
          </a:p>
        </p:txBody>
      </p:sp>
      <p:graphicFrame>
        <p:nvGraphicFramePr>
          <p:cNvPr id="5" name="Table Placeholder 4">
            <a:extLst>
              <a:ext uri="{FF2B5EF4-FFF2-40B4-BE49-F238E27FC236}">
                <a16:creationId xmlns:a16="http://schemas.microsoft.com/office/drawing/2014/main" id="{317A0B7E-5DF5-4AB4-9D09-A22313590B12}"/>
              </a:ext>
            </a:extLst>
          </p:cNvPr>
          <p:cNvGraphicFramePr>
            <a:graphicFrameLocks noGrp="1"/>
          </p:cNvGraphicFramePr>
          <p:nvPr>
            <p:ph type="tbl" sz="quarter" idx="13"/>
            <p:extLst>
              <p:ext uri="{D42A27DB-BD31-4B8C-83A1-F6EECF244321}">
                <p14:modId xmlns:p14="http://schemas.microsoft.com/office/powerpoint/2010/main" val="3513772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538548735"/>
                    </a:ext>
                  </a:extLst>
                </a:gridCol>
                <a:gridCol w="740664">
                  <a:extLst>
                    <a:ext uri="{9D8B030D-6E8A-4147-A177-3AD203B41FA5}">
                      <a16:colId xmlns:a16="http://schemas.microsoft.com/office/drawing/2014/main" val="3189176101"/>
                    </a:ext>
                  </a:extLst>
                </a:gridCol>
                <a:gridCol w="740664">
                  <a:extLst>
                    <a:ext uri="{9D8B030D-6E8A-4147-A177-3AD203B41FA5}">
                      <a16:colId xmlns:a16="http://schemas.microsoft.com/office/drawing/2014/main" val="4242182858"/>
                    </a:ext>
                  </a:extLst>
                </a:gridCol>
                <a:gridCol w="740664">
                  <a:extLst>
                    <a:ext uri="{9D8B030D-6E8A-4147-A177-3AD203B41FA5}">
                      <a16:colId xmlns:a16="http://schemas.microsoft.com/office/drawing/2014/main" val="1483439349"/>
                    </a:ext>
                  </a:extLst>
                </a:gridCol>
                <a:gridCol w="740664">
                  <a:extLst>
                    <a:ext uri="{9D8B030D-6E8A-4147-A177-3AD203B41FA5}">
                      <a16:colId xmlns:a16="http://schemas.microsoft.com/office/drawing/2014/main" val="3293844013"/>
                    </a:ext>
                  </a:extLst>
                </a:gridCol>
                <a:gridCol w="740664">
                  <a:extLst>
                    <a:ext uri="{9D8B030D-6E8A-4147-A177-3AD203B41FA5}">
                      <a16:colId xmlns:a16="http://schemas.microsoft.com/office/drawing/2014/main" val="3603858220"/>
                    </a:ext>
                  </a:extLst>
                </a:gridCol>
                <a:gridCol w="740664">
                  <a:extLst>
                    <a:ext uri="{9D8B030D-6E8A-4147-A177-3AD203B41FA5}">
                      <a16:colId xmlns:a16="http://schemas.microsoft.com/office/drawing/2014/main" val="3682714158"/>
                    </a:ext>
                  </a:extLst>
                </a:gridCol>
                <a:gridCol w="740664">
                  <a:extLst>
                    <a:ext uri="{9D8B030D-6E8A-4147-A177-3AD203B41FA5}">
                      <a16:colId xmlns:a16="http://schemas.microsoft.com/office/drawing/2014/main" val="1090041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14742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- 2020-04-28 14:52:21</a:t>
                      </a:r>
                      <a:r>
                        <a:rPr kumimoji="0" lang="en-US" sz="1000" b="0" i="0" u="none" strike="noStrike" kern="1200" cap="none" spc="0" normalizeH="0" baseline="0" noProof="0">
                          <a:ln>
                            <a:noFill/>
                          </a:ln>
                          <a:solidFill>
                            <a:prstClr val="black"/>
                          </a:solidFill>
                          <a:effectLst/>
                          <a:uLnTx/>
                          <a:uFillTx/>
                          <a:latin typeface="+mn-lt"/>
                          <a:ea typeface="+mn-ea"/>
                          <a:cs typeface="+mn-cs"/>
                        </a:rPr>
                        <a:t>
 Calculate the limit of the equation and let us know your answer below!
Source:
Ace Ahead STPM Text Mathematics (T) Sem 2, pg.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40487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- 2020-04-28 13:01:48</a:t>
                      </a:r>
                      <a:r>
                        <a:rPr kumimoji="0" lang="en-US" sz="1000" b="0" i="0" u="none" strike="noStrike" kern="1200" cap="none" spc="0" normalizeH="0" baseline="0" noProof="0">
                          <a:ln>
                            <a:noFill/>
                          </a:ln>
                          <a:solidFill>
                            <a:prstClr val="black"/>
                          </a:solidFill>
                          <a:effectLst/>
                          <a:uLnTx/>
                          <a:uFillTx/>
                          <a:latin typeface="+mn-lt"/>
                          <a:ea typeface="+mn-ea"/>
                          <a:cs typeface="+mn-cs"/>
                        </a:rPr>
                        <a:t>
 Improve your child’s essay writing skills with the Spot On series which is designed to systemically guide students to develop their essay-writing skills with helpful samples.
Read up more about the Spot On series here: http://bit.ly/3cO7Jff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89003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- 2020-04-26 11:22:07</a:t>
                      </a:r>
                      <a:r>
                        <a:rPr kumimoji="0" lang="en-US" sz="1000" b="0" i="0" u="none" strike="noStrike" kern="1200" cap="none" spc="0" normalizeH="0" baseline="0" noProof="0">
                          <a:ln>
                            <a:noFill/>
                          </a:ln>
                          <a:solidFill>
                            <a:prstClr val="black"/>
                          </a:solidFill>
                          <a:effectLst/>
                          <a:uLnTx/>
                          <a:uFillTx/>
                          <a:latin typeface="+mn-lt"/>
                          <a:ea typeface="+mn-ea"/>
                          <a:cs typeface="+mn-cs"/>
                        </a:rPr>
                        <a:t>
 Metal has many properties and one of them is high tensile strength.
It is proven through experiments that it has higher tensile strength compared to non-metals.
Source: Success Science SPM, pg 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20153134"/>
                  </a:ext>
                </a:extLst>
              </a:tr>
            </a:tbl>
          </a:graphicData>
        </a:graphic>
      </p:graphicFrame>
      <p:sp>
        <p:nvSpPr>
          <p:cNvPr id="4" name="Text Placeholder 3">
            <a:extLst>
              <a:ext uri="{FF2B5EF4-FFF2-40B4-BE49-F238E27FC236}">
                <a16:creationId xmlns:a16="http://schemas.microsoft.com/office/drawing/2014/main" id="{D2B6C6D8-5EA9-49A9-B0C3-4B7C3DB9C8A6}"/>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3258497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209CE-46B4-4572-A1A7-DBF82AB06C9B}"/>
              </a:ext>
            </a:extLst>
          </p:cNvPr>
          <p:cNvSpPr>
            <a:spLocks noGrp="1"/>
          </p:cNvSpPr>
          <p:nvPr>
            <p:ph type="title"/>
          </p:nvPr>
        </p:nvSpPr>
        <p:spPr/>
        <p:txBody>
          <a:bodyPr/>
          <a:lstStyle/>
          <a:p>
            <a:r>
              <a:rPr lang="en-US"/>
              <a:t>Facebook Own Posts Table | Oxford Fajar - 3 of 9</a:t>
            </a:r>
          </a:p>
        </p:txBody>
      </p:sp>
      <p:graphicFrame>
        <p:nvGraphicFramePr>
          <p:cNvPr id="5" name="Table Placeholder 4">
            <a:extLst>
              <a:ext uri="{FF2B5EF4-FFF2-40B4-BE49-F238E27FC236}">
                <a16:creationId xmlns:a16="http://schemas.microsoft.com/office/drawing/2014/main" id="{A625EEF3-F88E-4B96-9CE2-4B82D81E3E80}"/>
              </a:ext>
            </a:extLst>
          </p:cNvPr>
          <p:cNvGraphicFramePr>
            <a:graphicFrameLocks noGrp="1"/>
          </p:cNvGraphicFramePr>
          <p:nvPr>
            <p:ph type="tbl" sz="quarter" idx="13"/>
            <p:extLst>
              <p:ext uri="{D42A27DB-BD31-4B8C-83A1-F6EECF244321}">
                <p14:modId xmlns:p14="http://schemas.microsoft.com/office/powerpoint/2010/main" val="885078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774913129"/>
                    </a:ext>
                  </a:extLst>
                </a:gridCol>
                <a:gridCol w="740664">
                  <a:extLst>
                    <a:ext uri="{9D8B030D-6E8A-4147-A177-3AD203B41FA5}">
                      <a16:colId xmlns:a16="http://schemas.microsoft.com/office/drawing/2014/main" val="2273361124"/>
                    </a:ext>
                  </a:extLst>
                </a:gridCol>
                <a:gridCol w="740664">
                  <a:extLst>
                    <a:ext uri="{9D8B030D-6E8A-4147-A177-3AD203B41FA5}">
                      <a16:colId xmlns:a16="http://schemas.microsoft.com/office/drawing/2014/main" val="2916414116"/>
                    </a:ext>
                  </a:extLst>
                </a:gridCol>
                <a:gridCol w="740664">
                  <a:extLst>
                    <a:ext uri="{9D8B030D-6E8A-4147-A177-3AD203B41FA5}">
                      <a16:colId xmlns:a16="http://schemas.microsoft.com/office/drawing/2014/main" val="4281027817"/>
                    </a:ext>
                  </a:extLst>
                </a:gridCol>
                <a:gridCol w="740664">
                  <a:extLst>
                    <a:ext uri="{9D8B030D-6E8A-4147-A177-3AD203B41FA5}">
                      <a16:colId xmlns:a16="http://schemas.microsoft.com/office/drawing/2014/main" val="741477326"/>
                    </a:ext>
                  </a:extLst>
                </a:gridCol>
                <a:gridCol w="740664">
                  <a:extLst>
                    <a:ext uri="{9D8B030D-6E8A-4147-A177-3AD203B41FA5}">
                      <a16:colId xmlns:a16="http://schemas.microsoft.com/office/drawing/2014/main" val="2972412363"/>
                    </a:ext>
                  </a:extLst>
                </a:gridCol>
                <a:gridCol w="740664">
                  <a:extLst>
                    <a:ext uri="{9D8B030D-6E8A-4147-A177-3AD203B41FA5}">
                      <a16:colId xmlns:a16="http://schemas.microsoft.com/office/drawing/2014/main" val="1417170665"/>
                    </a:ext>
                  </a:extLst>
                </a:gridCol>
                <a:gridCol w="740664">
                  <a:extLst>
                    <a:ext uri="{9D8B030D-6E8A-4147-A177-3AD203B41FA5}">
                      <a16:colId xmlns:a16="http://schemas.microsoft.com/office/drawing/2014/main" val="2015430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08715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- 2020-04-25 14:22:41</a:t>
                      </a:r>
                      <a:r>
                        <a:rPr kumimoji="0" lang="en-US" sz="1000" b="0" i="0" u="none" strike="noStrike" kern="1200" cap="none" spc="0" normalizeH="0" baseline="0" noProof="0">
                          <a:ln>
                            <a:noFill/>
                          </a:ln>
                          <a:solidFill>
                            <a:prstClr val="black"/>
                          </a:solidFill>
                          <a:effectLst/>
                          <a:uLnTx/>
                          <a:uFillTx/>
                          <a:latin typeface="+mn-lt"/>
                          <a:ea typeface="+mn-ea"/>
                          <a:cs typeface="+mn-cs"/>
                        </a:rPr>
                        <a:t>
 Holidays are all about having fun but we can make the most out of it by doing something beneficial.
During the upcoming school holiday, take on an exercise routine of 3 times a week, 30 to 45 mins each day. Build a healthier mind and body, a happier you!
Source:  http://bit.ly/37PqOuw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9432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- 2020-04-24 13:22:43</a:t>
                      </a:r>
                      <a:r>
                        <a:rPr kumimoji="0" lang="en-US" sz="1000" b="0" i="0" u="none" strike="noStrike" kern="1200" cap="none" spc="0" normalizeH="0" baseline="0" noProof="0">
                          <a:ln>
                            <a:noFill/>
                          </a:ln>
                          <a:solidFill>
                            <a:prstClr val="black"/>
                          </a:solidFill>
                          <a:effectLst/>
                          <a:uLnTx/>
                          <a:uFillTx/>
                          <a:latin typeface="+mn-lt"/>
                          <a:ea typeface="+mn-ea"/>
                          <a:cs typeface="+mn-cs"/>
                        </a:rPr>
                        <a:t>
 Calling all SPM students! Now is the perfect time for you to revise with the Success eBooks as it is FREE from now until 30th April 2020.
The Success eBooks will guide you through an effective revision process as it focuses on exam-oriented self-assessment to help you in your major exam! Download now at:
https://www.oxfordfajar.com.my/highlights/supporting-learning-at-home/61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58745132"/>
                  </a:ext>
                </a:extLst>
              </a:tr>
            </a:tbl>
          </a:graphicData>
        </a:graphic>
      </p:graphicFrame>
      <p:sp>
        <p:nvSpPr>
          <p:cNvPr id="4" name="Text Placeholder 3">
            <a:extLst>
              <a:ext uri="{FF2B5EF4-FFF2-40B4-BE49-F238E27FC236}">
                <a16:creationId xmlns:a16="http://schemas.microsoft.com/office/drawing/2014/main" id="{827F5A0A-1545-4F3C-A5EB-28D812408EC6}"/>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0972256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74A6D-AB8C-4A36-8507-CA33F08C870D}"/>
              </a:ext>
            </a:extLst>
          </p:cNvPr>
          <p:cNvSpPr>
            <a:spLocks noGrp="1"/>
          </p:cNvSpPr>
          <p:nvPr>
            <p:ph type="title"/>
          </p:nvPr>
        </p:nvSpPr>
        <p:spPr/>
        <p:txBody>
          <a:bodyPr/>
          <a:lstStyle/>
          <a:p>
            <a:r>
              <a:rPr lang="en-US"/>
              <a:t>Facebook Own Posts Table | Oxford Fajar - 4 of 9</a:t>
            </a:r>
          </a:p>
        </p:txBody>
      </p:sp>
      <p:graphicFrame>
        <p:nvGraphicFramePr>
          <p:cNvPr id="5" name="Table Placeholder 4">
            <a:extLst>
              <a:ext uri="{FF2B5EF4-FFF2-40B4-BE49-F238E27FC236}">
                <a16:creationId xmlns:a16="http://schemas.microsoft.com/office/drawing/2014/main" id="{0A46F185-901C-4581-96D6-02BE488CB5BE}"/>
              </a:ext>
            </a:extLst>
          </p:cNvPr>
          <p:cNvGraphicFramePr>
            <a:graphicFrameLocks noGrp="1"/>
          </p:cNvGraphicFramePr>
          <p:nvPr>
            <p:ph type="tbl" sz="quarter" idx="13"/>
            <p:extLst>
              <p:ext uri="{D42A27DB-BD31-4B8C-83A1-F6EECF244321}">
                <p14:modId xmlns:p14="http://schemas.microsoft.com/office/powerpoint/2010/main" val="2721328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248107565"/>
                    </a:ext>
                  </a:extLst>
                </a:gridCol>
                <a:gridCol w="740664">
                  <a:extLst>
                    <a:ext uri="{9D8B030D-6E8A-4147-A177-3AD203B41FA5}">
                      <a16:colId xmlns:a16="http://schemas.microsoft.com/office/drawing/2014/main" val="1633736942"/>
                    </a:ext>
                  </a:extLst>
                </a:gridCol>
                <a:gridCol w="740664">
                  <a:extLst>
                    <a:ext uri="{9D8B030D-6E8A-4147-A177-3AD203B41FA5}">
                      <a16:colId xmlns:a16="http://schemas.microsoft.com/office/drawing/2014/main" val="2603503160"/>
                    </a:ext>
                  </a:extLst>
                </a:gridCol>
                <a:gridCol w="740664">
                  <a:extLst>
                    <a:ext uri="{9D8B030D-6E8A-4147-A177-3AD203B41FA5}">
                      <a16:colId xmlns:a16="http://schemas.microsoft.com/office/drawing/2014/main" val="814831737"/>
                    </a:ext>
                  </a:extLst>
                </a:gridCol>
                <a:gridCol w="740664">
                  <a:extLst>
                    <a:ext uri="{9D8B030D-6E8A-4147-A177-3AD203B41FA5}">
                      <a16:colId xmlns:a16="http://schemas.microsoft.com/office/drawing/2014/main" val="1509233261"/>
                    </a:ext>
                  </a:extLst>
                </a:gridCol>
                <a:gridCol w="740664">
                  <a:extLst>
                    <a:ext uri="{9D8B030D-6E8A-4147-A177-3AD203B41FA5}">
                      <a16:colId xmlns:a16="http://schemas.microsoft.com/office/drawing/2014/main" val="1063779240"/>
                    </a:ext>
                  </a:extLst>
                </a:gridCol>
                <a:gridCol w="740664">
                  <a:extLst>
                    <a:ext uri="{9D8B030D-6E8A-4147-A177-3AD203B41FA5}">
                      <a16:colId xmlns:a16="http://schemas.microsoft.com/office/drawing/2014/main" val="3049375641"/>
                    </a:ext>
                  </a:extLst>
                </a:gridCol>
                <a:gridCol w="740664">
                  <a:extLst>
                    <a:ext uri="{9D8B030D-6E8A-4147-A177-3AD203B41FA5}">
                      <a16:colId xmlns:a16="http://schemas.microsoft.com/office/drawing/2014/main" val="184752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22828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- 2020-04-22 10:55:20</a:t>
                      </a:r>
                      <a:r>
                        <a:rPr kumimoji="0" lang="en-US" sz="1000" b="0" i="0" u="none" strike="noStrike" kern="1200" cap="none" spc="0" normalizeH="0" baseline="0" noProof="0">
                          <a:ln>
                            <a:noFill/>
                          </a:ln>
                          <a:solidFill>
                            <a:prstClr val="black"/>
                          </a:solidFill>
                          <a:effectLst/>
                          <a:uLnTx/>
                          <a:uFillTx/>
                          <a:latin typeface="+mn-lt"/>
                          <a:ea typeface="+mn-ea"/>
                          <a:cs typeface="+mn-cs"/>
                        </a:rPr>
                        <a:t>
 eBooks are a lifesaver when you need to revise on the go. The Fully Worked Solutions series is made for the ones that would prefer to go digital and learn at their own pace.
Psst: These are available for free download until 30 April 2020!
Explore the Fully Worked Solutions series here: https://www.oxfordfajar.com.my/highlights/supporting-learning-at-home/61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31912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- 2020-04-21 18:19:40</a:t>
                      </a:r>
                      <a:r>
                        <a:rPr kumimoji="0" lang="en-US" sz="1000" b="0" i="0" u="none" strike="noStrike" kern="1200" cap="none" spc="0" normalizeH="0" baseline="0" noProof="0">
                          <a:ln>
                            <a:noFill/>
                          </a:ln>
                          <a:solidFill>
                            <a:prstClr val="black"/>
                          </a:solidFill>
                          <a:effectLst/>
                          <a:uLnTx/>
                          <a:uFillTx/>
                          <a:latin typeface="+mn-lt"/>
                          <a:ea typeface="+mn-ea"/>
                          <a:cs typeface="+mn-cs"/>
                        </a:rPr>
                        <a:t>
 Join Jon Burgerman as he takes you through his book “Everybody Has a Body”. Come celebrate the beauty of being different!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3411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- 2020-04-20 11:02:06</a:t>
                      </a:r>
                      <a:r>
                        <a:rPr kumimoji="0" lang="en-US" sz="1000" b="0" i="0" u="none" strike="noStrike" kern="1200" cap="none" spc="0" normalizeH="0" baseline="0" noProof="0">
                          <a:ln>
                            <a:noFill/>
                          </a:ln>
                          <a:solidFill>
                            <a:prstClr val="black"/>
                          </a:solidFill>
                          <a:effectLst/>
                          <a:uLnTx/>
                          <a:uFillTx/>
                          <a:latin typeface="+mn-lt"/>
                          <a:ea typeface="+mn-ea"/>
                          <a:cs typeface="+mn-cs"/>
                        </a:rPr>
                        <a:t>
 Primary SK teachers, you can now download FREE teaching resources.
Get them before 30 April 2020: https://www.oxfordfajar.com.my/highlights/supporting-learning-at-home/61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14200887"/>
                  </a:ext>
                </a:extLst>
              </a:tr>
            </a:tbl>
          </a:graphicData>
        </a:graphic>
      </p:graphicFrame>
      <p:sp>
        <p:nvSpPr>
          <p:cNvPr id="4" name="Text Placeholder 3">
            <a:extLst>
              <a:ext uri="{FF2B5EF4-FFF2-40B4-BE49-F238E27FC236}">
                <a16:creationId xmlns:a16="http://schemas.microsoft.com/office/drawing/2014/main" id="{5F9B8B29-FF0A-401C-86A1-E1993B3A1AC7}"/>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1936436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7ABBA-53B4-4BBA-BA20-71EA579354D2}"/>
              </a:ext>
            </a:extLst>
          </p:cNvPr>
          <p:cNvSpPr>
            <a:spLocks noGrp="1"/>
          </p:cNvSpPr>
          <p:nvPr>
            <p:ph type="title"/>
          </p:nvPr>
        </p:nvSpPr>
        <p:spPr/>
        <p:txBody>
          <a:bodyPr/>
          <a:lstStyle/>
          <a:p>
            <a:r>
              <a:rPr lang="en-US"/>
              <a:t>Facebook Own Posts Table | Oxford Fajar - 5 of 9</a:t>
            </a:r>
          </a:p>
        </p:txBody>
      </p:sp>
      <p:graphicFrame>
        <p:nvGraphicFramePr>
          <p:cNvPr id="5" name="Table Placeholder 4">
            <a:extLst>
              <a:ext uri="{FF2B5EF4-FFF2-40B4-BE49-F238E27FC236}">
                <a16:creationId xmlns:a16="http://schemas.microsoft.com/office/drawing/2014/main" id="{D68A752D-53DF-4749-9DAC-087D971B9229}"/>
              </a:ext>
            </a:extLst>
          </p:cNvPr>
          <p:cNvGraphicFramePr>
            <a:graphicFrameLocks noGrp="1"/>
          </p:cNvGraphicFramePr>
          <p:nvPr>
            <p:ph type="tbl" sz="quarter" idx="13"/>
            <p:extLst>
              <p:ext uri="{D42A27DB-BD31-4B8C-83A1-F6EECF244321}">
                <p14:modId xmlns:p14="http://schemas.microsoft.com/office/powerpoint/2010/main" val="2574718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967525"/>
                    </a:ext>
                  </a:extLst>
                </a:gridCol>
                <a:gridCol w="740664">
                  <a:extLst>
                    <a:ext uri="{9D8B030D-6E8A-4147-A177-3AD203B41FA5}">
                      <a16:colId xmlns:a16="http://schemas.microsoft.com/office/drawing/2014/main" val="1460840506"/>
                    </a:ext>
                  </a:extLst>
                </a:gridCol>
                <a:gridCol w="740664">
                  <a:extLst>
                    <a:ext uri="{9D8B030D-6E8A-4147-A177-3AD203B41FA5}">
                      <a16:colId xmlns:a16="http://schemas.microsoft.com/office/drawing/2014/main" val="1776185096"/>
                    </a:ext>
                  </a:extLst>
                </a:gridCol>
                <a:gridCol w="740664">
                  <a:extLst>
                    <a:ext uri="{9D8B030D-6E8A-4147-A177-3AD203B41FA5}">
                      <a16:colId xmlns:a16="http://schemas.microsoft.com/office/drawing/2014/main" val="2204563839"/>
                    </a:ext>
                  </a:extLst>
                </a:gridCol>
                <a:gridCol w="740664">
                  <a:extLst>
                    <a:ext uri="{9D8B030D-6E8A-4147-A177-3AD203B41FA5}">
                      <a16:colId xmlns:a16="http://schemas.microsoft.com/office/drawing/2014/main" val="2420874481"/>
                    </a:ext>
                  </a:extLst>
                </a:gridCol>
                <a:gridCol w="740664">
                  <a:extLst>
                    <a:ext uri="{9D8B030D-6E8A-4147-A177-3AD203B41FA5}">
                      <a16:colId xmlns:a16="http://schemas.microsoft.com/office/drawing/2014/main" val="608692752"/>
                    </a:ext>
                  </a:extLst>
                </a:gridCol>
                <a:gridCol w="740664">
                  <a:extLst>
                    <a:ext uri="{9D8B030D-6E8A-4147-A177-3AD203B41FA5}">
                      <a16:colId xmlns:a16="http://schemas.microsoft.com/office/drawing/2014/main" val="2877961965"/>
                    </a:ext>
                  </a:extLst>
                </a:gridCol>
                <a:gridCol w="740664">
                  <a:extLst>
                    <a:ext uri="{9D8B030D-6E8A-4147-A177-3AD203B41FA5}">
                      <a16:colId xmlns:a16="http://schemas.microsoft.com/office/drawing/2014/main" val="2536146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35996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- 2020-04-18 15:11:07</a:t>
                      </a:r>
                      <a:r>
                        <a:rPr kumimoji="0" lang="en-US" sz="1000" b="0" i="0" u="none" strike="noStrike" kern="1200" cap="none" spc="0" normalizeH="0" baseline="0" noProof="0">
                          <a:ln>
                            <a:noFill/>
                          </a:ln>
                          <a:solidFill>
                            <a:prstClr val="black"/>
                          </a:solidFill>
                          <a:effectLst/>
                          <a:uLnTx/>
                          <a:uFillTx/>
                          <a:latin typeface="+mn-lt"/>
                          <a:ea typeface="+mn-ea"/>
                          <a:cs typeface="+mn-cs"/>
                        </a:rPr>
                        <a:t>
 In conjunction with World Creativity and Innovation Day, allow yourself to make mistakes and learn from it.
Only through mistakes, our creativity for innovation will build up.
Click here: http://bit.ly/3aI68Wo for more talk on creativity!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03269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- 2020-04-16 13:26:00</a:t>
                      </a:r>
                      <a:r>
                        <a:rPr kumimoji="0" lang="en-US" sz="1000" b="0" i="0" u="none" strike="noStrike" kern="1200" cap="none" spc="0" normalizeH="0" baseline="0" noProof="0">
                          <a:ln>
                            <a:noFill/>
                          </a:ln>
                          <a:solidFill>
                            <a:prstClr val="black"/>
                          </a:solidFill>
                          <a:effectLst/>
                          <a:uLnTx/>
                          <a:uFillTx/>
                          <a:latin typeface="+mn-lt"/>
                          <a:ea typeface="+mn-ea"/>
                          <a:cs typeface="+mn-cs"/>
                        </a:rPr>
                        <a:t>
 From the comforts of your own home, or just anywhere.
The Whizz Thru series is a compact revision book that will provide you a fast and effective revision.
Explore the Whizz Thru series here: http://bit.ly/3aO8tPQ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33733727"/>
                  </a:ext>
                </a:extLst>
              </a:tr>
            </a:tbl>
          </a:graphicData>
        </a:graphic>
      </p:graphicFrame>
      <p:sp>
        <p:nvSpPr>
          <p:cNvPr id="4" name="Text Placeholder 3">
            <a:extLst>
              <a:ext uri="{FF2B5EF4-FFF2-40B4-BE49-F238E27FC236}">
                <a16:creationId xmlns:a16="http://schemas.microsoft.com/office/drawing/2014/main" id="{E08287CA-3100-4CD1-9754-6DCF548F8C6E}"/>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5328228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E6A07-9F46-400C-8F13-BC0DE0DBB9E3}"/>
              </a:ext>
            </a:extLst>
          </p:cNvPr>
          <p:cNvSpPr>
            <a:spLocks noGrp="1"/>
          </p:cNvSpPr>
          <p:nvPr>
            <p:ph type="title"/>
          </p:nvPr>
        </p:nvSpPr>
        <p:spPr/>
        <p:txBody>
          <a:bodyPr/>
          <a:lstStyle/>
          <a:p>
            <a:r>
              <a:rPr lang="en-US"/>
              <a:t>Facebook Own Posts Table | Oxford Fajar - 6 of 9</a:t>
            </a:r>
          </a:p>
        </p:txBody>
      </p:sp>
      <p:graphicFrame>
        <p:nvGraphicFramePr>
          <p:cNvPr id="5" name="Table Placeholder 4">
            <a:extLst>
              <a:ext uri="{FF2B5EF4-FFF2-40B4-BE49-F238E27FC236}">
                <a16:creationId xmlns:a16="http://schemas.microsoft.com/office/drawing/2014/main" id="{FA2C5BF7-4C92-4340-B22F-93EB38091298}"/>
              </a:ext>
            </a:extLst>
          </p:cNvPr>
          <p:cNvGraphicFramePr>
            <a:graphicFrameLocks noGrp="1"/>
          </p:cNvGraphicFramePr>
          <p:nvPr>
            <p:ph type="tbl" sz="quarter" idx="13"/>
            <p:extLst>
              <p:ext uri="{D42A27DB-BD31-4B8C-83A1-F6EECF244321}">
                <p14:modId xmlns:p14="http://schemas.microsoft.com/office/powerpoint/2010/main" val="189913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817117338"/>
                    </a:ext>
                  </a:extLst>
                </a:gridCol>
                <a:gridCol w="740664">
                  <a:extLst>
                    <a:ext uri="{9D8B030D-6E8A-4147-A177-3AD203B41FA5}">
                      <a16:colId xmlns:a16="http://schemas.microsoft.com/office/drawing/2014/main" val="802564561"/>
                    </a:ext>
                  </a:extLst>
                </a:gridCol>
                <a:gridCol w="740664">
                  <a:extLst>
                    <a:ext uri="{9D8B030D-6E8A-4147-A177-3AD203B41FA5}">
                      <a16:colId xmlns:a16="http://schemas.microsoft.com/office/drawing/2014/main" val="379960387"/>
                    </a:ext>
                  </a:extLst>
                </a:gridCol>
                <a:gridCol w="740664">
                  <a:extLst>
                    <a:ext uri="{9D8B030D-6E8A-4147-A177-3AD203B41FA5}">
                      <a16:colId xmlns:a16="http://schemas.microsoft.com/office/drawing/2014/main" val="2451644137"/>
                    </a:ext>
                  </a:extLst>
                </a:gridCol>
                <a:gridCol w="740664">
                  <a:extLst>
                    <a:ext uri="{9D8B030D-6E8A-4147-A177-3AD203B41FA5}">
                      <a16:colId xmlns:a16="http://schemas.microsoft.com/office/drawing/2014/main" val="2532713826"/>
                    </a:ext>
                  </a:extLst>
                </a:gridCol>
                <a:gridCol w="740664">
                  <a:extLst>
                    <a:ext uri="{9D8B030D-6E8A-4147-A177-3AD203B41FA5}">
                      <a16:colId xmlns:a16="http://schemas.microsoft.com/office/drawing/2014/main" val="3159060231"/>
                    </a:ext>
                  </a:extLst>
                </a:gridCol>
                <a:gridCol w="740664">
                  <a:extLst>
                    <a:ext uri="{9D8B030D-6E8A-4147-A177-3AD203B41FA5}">
                      <a16:colId xmlns:a16="http://schemas.microsoft.com/office/drawing/2014/main" val="2649153636"/>
                    </a:ext>
                  </a:extLst>
                </a:gridCol>
                <a:gridCol w="740664">
                  <a:extLst>
                    <a:ext uri="{9D8B030D-6E8A-4147-A177-3AD203B41FA5}">
                      <a16:colId xmlns:a16="http://schemas.microsoft.com/office/drawing/2014/main" val="3797244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81522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- 2020-04-15 13:31:00</a:t>
                      </a:r>
                      <a:r>
                        <a:rPr kumimoji="0" lang="en-US" sz="1000" b="0" i="0" u="none" strike="noStrike" kern="1200" cap="none" spc="0" normalizeH="0" baseline="0" noProof="0">
                          <a:ln>
                            <a:noFill/>
                          </a:ln>
                          <a:solidFill>
                            <a:prstClr val="black"/>
                          </a:solidFill>
                          <a:effectLst/>
                          <a:uLnTx/>
                          <a:uFillTx/>
                          <a:latin typeface="+mn-lt"/>
                          <a:ea typeface="+mn-ea"/>
                          <a:cs typeface="+mn-cs"/>
                        </a:rPr>
                        <a:t>
 You can access the Fully Worked Solutions for FREE from now till 30 April 2020.
If you wish to learn at your own pace, look no further. With the Fully Worked Solutions for SPM and STPM, you will be able to master the skills of answering questions and monitor your own performance.
Click here to view the complete list of resources you can get for FREE: https://www.oxfordfajar.com.my/highlights/supporting-learning-at-home/61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0931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- 2020-04-13 17:09:31</a:t>
                      </a:r>
                      <a:r>
                        <a:rPr kumimoji="0" lang="en-US" sz="1000" b="0" i="0" u="none" strike="noStrike" kern="1200" cap="none" spc="0" normalizeH="0" baseline="0" noProof="0">
                          <a:ln>
                            <a:noFill/>
                          </a:ln>
                          <a:solidFill>
                            <a:prstClr val="black"/>
                          </a:solidFill>
                          <a:effectLst/>
                          <a:uLnTx/>
                          <a:uFillTx/>
                          <a:latin typeface="+mn-lt"/>
                          <a:ea typeface="+mn-ea"/>
                          <a:cs typeface="+mn-cs"/>
                        </a:rPr>
                        <a:t>
 We know that students and children will be learning at home for now, so we’ve gathered together a selection of boredom-busting eBooks that are easy to access – and most importantly, completely free!
Get the boredom-busting ebooks to keep your child reading at home from: https://educationblog.oup.com/primary/april-reading-list-boredom-busting-ebooks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2054380"/>
                  </a:ext>
                </a:extLst>
              </a:tr>
            </a:tbl>
          </a:graphicData>
        </a:graphic>
      </p:graphicFrame>
      <p:sp>
        <p:nvSpPr>
          <p:cNvPr id="4" name="Text Placeholder 3">
            <a:extLst>
              <a:ext uri="{FF2B5EF4-FFF2-40B4-BE49-F238E27FC236}">
                <a16:creationId xmlns:a16="http://schemas.microsoft.com/office/drawing/2014/main" id="{944620E9-C07A-4F02-9A85-744D73F1D2DA}"/>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028686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6F333-7D1C-4073-9ED3-D6A5733E09E3}"/>
              </a:ext>
            </a:extLst>
          </p:cNvPr>
          <p:cNvSpPr>
            <a:spLocks noGrp="1"/>
          </p:cNvSpPr>
          <p:nvPr>
            <p:ph type="title"/>
          </p:nvPr>
        </p:nvSpPr>
        <p:spPr/>
        <p:txBody>
          <a:bodyPr/>
          <a:lstStyle/>
          <a:p>
            <a:r>
              <a:rPr lang="en-US"/>
              <a:t>Facebook Own Posts Table | Oxford Fajar - 7 of 9</a:t>
            </a:r>
          </a:p>
        </p:txBody>
      </p:sp>
      <p:graphicFrame>
        <p:nvGraphicFramePr>
          <p:cNvPr id="5" name="Table Placeholder 4">
            <a:extLst>
              <a:ext uri="{FF2B5EF4-FFF2-40B4-BE49-F238E27FC236}">
                <a16:creationId xmlns:a16="http://schemas.microsoft.com/office/drawing/2014/main" id="{CB9C41EC-5DDE-41F2-9E54-98913ADFCA17}"/>
              </a:ext>
            </a:extLst>
          </p:cNvPr>
          <p:cNvGraphicFramePr>
            <a:graphicFrameLocks noGrp="1"/>
          </p:cNvGraphicFramePr>
          <p:nvPr>
            <p:ph type="tbl" sz="quarter" idx="13"/>
            <p:extLst>
              <p:ext uri="{D42A27DB-BD31-4B8C-83A1-F6EECF244321}">
                <p14:modId xmlns:p14="http://schemas.microsoft.com/office/powerpoint/2010/main" val="264756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516569706"/>
                    </a:ext>
                  </a:extLst>
                </a:gridCol>
                <a:gridCol w="740664">
                  <a:extLst>
                    <a:ext uri="{9D8B030D-6E8A-4147-A177-3AD203B41FA5}">
                      <a16:colId xmlns:a16="http://schemas.microsoft.com/office/drawing/2014/main" val="2773953880"/>
                    </a:ext>
                  </a:extLst>
                </a:gridCol>
                <a:gridCol w="740664">
                  <a:extLst>
                    <a:ext uri="{9D8B030D-6E8A-4147-A177-3AD203B41FA5}">
                      <a16:colId xmlns:a16="http://schemas.microsoft.com/office/drawing/2014/main" val="3256621056"/>
                    </a:ext>
                  </a:extLst>
                </a:gridCol>
                <a:gridCol w="740664">
                  <a:extLst>
                    <a:ext uri="{9D8B030D-6E8A-4147-A177-3AD203B41FA5}">
                      <a16:colId xmlns:a16="http://schemas.microsoft.com/office/drawing/2014/main" val="2534287081"/>
                    </a:ext>
                  </a:extLst>
                </a:gridCol>
                <a:gridCol w="740664">
                  <a:extLst>
                    <a:ext uri="{9D8B030D-6E8A-4147-A177-3AD203B41FA5}">
                      <a16:colId xmlns:a16="http://schemas.microsoft.com/office/drawing/2014/main" val="1013641159"/>
                    </a:ext>
                  </a:extLst>
                </a:gridCol>
                <a:gridCol w="740664">
                  <a:extLst>
                    <a:ext uri="{9D8B030D-6E8A-4147-A177-3AD203B41FA5}">
                      <a16:colId xmlns:a16="http://schemas.microsoft.com/office/drawing/2014/main" val="3352477279"/>
                    </a:ext>
                  </a:extLst>
                </a:gridCol>
                <a:gridCol w="740664">
                  <a:extLst>
                    <a:ext uri="{9D8B030D-6E8A-4147-A177-3AD203B41FA5}">
                      <a16:colId xmlns:a16="http://schemas.microsoft.com/office/drawing/2014/main" val="3057896981"/>
                    </a:ext>
                  </a:extLst>
                </a:gridCol>
                <a:gridCol w="740664">
                  <a:extLst>
                    <a:ext uri="{9D8B030D-6E8A-4147-A177-3AD203B41FA5}">
                      <a16:colId xmlns:a16="http://schemas.microsoft.com/office/drawing/2014/main" val="983554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20921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- 2020-04-13 14:02:14</a:t>
                      </a:r>
                      <a:r>
                        <a:rPr kumimoji="0" lang="en-US" sz="1000" b="0" i="0" u="none" strike="noStrike" kern="1200" cap="none" spc="0" normalizeH="0" baseline="0" noProof="0">
                          <a:ln>
                            <a:noFill/>
                          </a:ln>
                          <a:solidFill>
                            <a:prstClr val="black"/>
                          </a:solidFill>
                          <a:effectLst/>
                          <a:uLnTx/>
                          <a:uFillTx/>
                          <a:latin typeface="+mn-lt"/>
                          <a:ea typeface="+mn-ea"/>
                          <a:cs typeface="+mn-cs"/>
                        </a:rPr>
                        <a:t>
 These free eBooks are designed with comprehensive chapter-based questions and detailed answers to help you revise on the go, at your own pace, and manage your progress efficiently.
Download the FREE Fully Worked Solutions eBooks here:
https://www.oxfordfajar.com.my/highlights/supporting-learning-at-home/61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00766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- 2020-04-11 15:22:01</a:t>
                      </a:r>
                      <a:r>
                        <a:rPr kumimoji="0" lang="en-US" sz="1000" b="0" i="0" u="none" strike="noStrike" kern="1200" cap="none" spc="0" normalizeH="0" baseline="0" noProof="0">
                          <a:ln>
                            <a:noFill/>
                          </a:ln>
                          <a:solidFill>
                            <a:prstClr val="black"/>
                          </a:solidFill>
                          <a:effectLst/>
                          <a:uLnTx/>
                          <a:uFillTx/>
                          <a:latin typeface="+mn-lt"/>
                          <a:ea typeface="+mn-ea"/>
                          <a:cs typeface="+mn-cs"/>
                        </a:rPr>
                        <a:t>
 A good day depends on how you end the night, too.
Try sticking to a bedtime routine such as taking a warm bath or avoid using gadgets 2 to 3 hours before bed. These routines relax your mind and body for a better and healthier sleep.
For more ways to improve your day, click here: http://bit.ly/2WdZqnh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47094934"/>
                  </a:ext>
                </a:extLst>
              </a:tr>
            </a:tbl>
          </a:graphicData>
        </a:graphic>
      </p:graphicFrame>
      <p:sp>
        <p:nvSpPr>
          <p:cNvPr id="4" name="Text Placeholder 3">
            <a:extLst>
              <a:ext uri="{FF2B5EF4-FFF2-40B4-BE49-F238E27FC236}">
                <a16:creationId xmlns:a16="http://schemas.microsoft.com/office/drawing/2014/main" id="{326EA8FC-4ADA-4FE1-93FB-358EEB04D974}"/>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1313841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CD1CD-FB49-4B67-98CA-268264F450D4}"/>
              </a:ext>
            </a:extLst>
          </p:cNvPr>
          <p:cNvSpPr>
            <a:spLocks noGrp="1"/>
          </p:cNvSpPr>
          <p:nvPr>
            <p:ph type="title"/>
          </p:nvPr>
        </p:nvSpPr>
        <p:spPr/>
        <p:txBody>
          <a:bodyPr/>
          <a:lstStyle/>
          <a:p>
            <a:r>
              <a:rPr lang="en-US"/>
              <a:t>Facebook Own Posts Table | Oxford Fajar - 8 of 9</a:t>
            </a:r>
          </a:p>
        </p:txBody>
      </p:sp>
      <p:graphicFrame>
        <p:nvGraphicFramePr>
          <p:cNvPr id="5" name="Table Placeholder 4">
            <a:extLst>
              <a:ext uri="{FF2B5EF4-FFF2-40B4-BE49-F238E27FC236}">
                <a16:creationId xmlns:a16="http://schemas.microsoft.com/office/drawing/2014/main" id="{D5061D7D-D21A-476D-B71E-A7B247B85860}"/>
              </a:ext>
            </a:extLst>
          </p:cNvPr>
          <p:cNvGraphicFramePr>
            <a:graphicFrameLocks noGrp="1"/>
          </p:cNvGraphicFramePr>
          <p:nvPr>
            <p:ph type="tbl" sz="quarter" idx="13"/>
            <p:extLst>
              <p:ext uri="{D42A27DB-BD31-4B8C-83A1-F6EECF244321}">
                <p14:modId xmlns:p14="http://schemas.microsoft.com/office/powerpoint/2010/main" val="1062964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898460808"/>
                    </a:ext>
                  </a:extLst>
                </a:gridCol>
                <a:gridCol w="740664">
                  <a:extLst>
                    <a:ext uri="{9D8B030D-6E8A-4147-A177-3AD203B41FA5}">
                      <a16:colId xmlns:a16="http://schemas.microsoft.com/office/drawing/2014/main" val="4023200759"/>
                    </a:ext>
                  </a:extLst>
                </a:gridCol>
                <a:gridCol w="740664">
                  <a:extLst>
                    <a:ext uri="{9D8B030D-6E8A-4147-A177-3AD203B41FA5}">
                      <a16:colId xmlns:a16="http://schemas.microsoft.com/office/drawing/2014/main" val="1414294591"/>
                    </a:ext>
                  </a:extLst>
                </a:gridCol>
                <a:gridCol w="740664">
                  <a:extLst>
                    <a:ext uri="{9D8B030D-6E8A-4147-A177-3AD203B41FA5}">
                      <a16:colId xmlns:a16="http://schemas.microsoft.com/office/drawing/2014/main" val="1068268971"/>
                    </a:ext>
                  </a:extLst>
                </a:gridCol>
                <a:gridCol w="740664">
                  <a:extLst>
                    <a:ext uri="{9D8B030D-6E8A-4147-A177-3AD203B41FA5}">
                      <a16:colId xmlns:a16="http://schemas.microsoft.com/office/drawing/2014/main" val="3666004757"/>
                    </a:ext>
                  </a:extLst>
                </a:gridCol>
                <a:gridCol w="740664">
                  <a:extLst>
                    <a:ext uri="{9D8B030D-6E8A-4147-A177-3AD203B41FA5}">
                      <a16:colId xmlns:a16="http://schemas.microsoft.com/office/drawing/2014/main" val="8655254"/>
                    </a:ext>
                  </a:extLst>
                </a:gridCol>
                <a:gridCol w="740664">
                  <a:extLst>
                    <a:ext uri="{9D8B030D-6E8A-4147-A177-3AD203B41FA5}">
                      <a16:colId xmlns:a16="http://schemas.microsoft.com/office/drawing/2014/main" val="2023653784"/>
                    </a:ext>
                  </a:extLst>
                </a:gridCol>
                <a:gridCol w="740664">
                  <a:extLst>
                    <a:ext uri="{9D8B030D-6E8A-4147-A177-3AD203B41FA5}">
                      <a16:colId xmlns:a16="http://schemas.microsoft.com/office/drawing/2014/main" val="3135959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31278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- 2020-04-10 12:27:23</a:t>
                      </a:r>
                      <a:r>
                        <a:rPr kumimoji="0" lang="en-US" sz="1000" b="0" i="0" u="none" strike="noStrike" kern="1200" cap="none" spc="0" normalizeH="0" baseline="0" noProof="0">
                          <a:ln>
                            <a:noFill/>
                          </a:ln>
                          <a:solidFill>
                            <a:prstClr val="black"/>
                          </a:solidFill>
                          <a:effectLst/>
                          <a:uLnTx/>
                          <a:uFillTx/>
                          <a:latin typeface="+mn-lt"/>
                          <a:ea typeface="+mn-ea"/>
                          <a:cs typeface="+mn-cs"/>
                        </a:rPr>
                        <a:t>
 To all secondary school students out there, wondering what to do during your spare time? Don't miss this opportunity to download worksheets which we've carefully selected for you.
Hurry, these are available until 30 April 2020 only!
For more info, check out: https://www.oxfordfajar.com.my/highlights/supporting-learning-at-home/61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87300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- 2020-04-09 11:38:47</a:t>
                      </a:r>
                      <a:r>
                        <a:rPr kumimoji="0" lang="en-US" sz="1000" b="0" i="0" u="none" strike="noStrike" kern="1200" cap="none" spc="0" normalizeH="0" baseline="0" noProof="0">
                          <a:ln>
                            <a:noFill/>
                          </a:ln>
                          <a:solidFill>
                            <a:prstClr val="black"/>
                          </a:solidFill>
                          <a:effectLst/>
                          <a:uLnTx/>
                          <a:uFillTx/>
                          <a:latin typeface="+mn-lt"/>
                          <a:ea typeface="+mn-ea"/>
                          <a:cs typeface="+mn-cs"/>
                        </a:rPr>
                        <a:t>
 Get an idea of what you will be tested in an examination with model test papers. This way, you will gain familiarity with how information may be presented on the actual exam.
Model test papers by Oxford Fajar is written based on UPSR, PT3, and SPM formats. 
Source:
http://bit.ly/2W3Svg4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06888615"/>
                  </a:ext>
                </a:extLst>
              </a:tr>
            </a:tbl>
          </a:graphicData>
        </a:graphic>
      </p:graphicFrame>
      <p:sp>
        <p:nvSpPr>
          <p:cNvPr id="4" name="Text Placeholder 3">
            <a:extLst>
              <a:ext uri="{FF2B5EF4-FFF2-40B4-BE49-F238E27FC236}">
                <a16:creationId xmlns:a16="http://schemas.microsoft.com/office/drawing/2014/main" id="{F07C00B5-2060-484C-9513-850B96DD0ED8}"/>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9440495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20EB6-63C6-4398-9DF6-8843636DD46C}"/>
              </a:ext>
            </a:extLst>
          </p:cNvPr>
          <p:cNvSpPr>
            <a:spLocks noGrp="1"/>
          </p:cNvSpPr>
          <p:nvPr>
            <p:ph type="title"/>
          </p:nvPr>
        </p:nvSpPr>
        <p:spPr/>
        <p:txBody>
          <a:bodyPr/>
          <a:lstStyle/>
          <a:p>
            <a:r>
              <a:rPr lang="en-US"/>
              <a:t>Facebook Own Posts Table | Oxford Fajar - 9 of 9</a:t>
            </a:r>
          </a:p>
        </p:txBody>
      </p:sp>
      <p:graphicFrame>
        <p:nvGraphicFramePr>
          <p:cNvPr id="5" name="Table Placeholder 4">
            <a:extLst>
              <a:ext uri="{FF2B5EF4-FFF2-40B4-BE49-F238E27FC236}">
                <a16:creationId xmlns:a16="http://schemas.microsoft.com/office/drawing/2014/main" id="{AF0B4F2D-C4F6-48B4-AF5A-536DE20C88AD}"/>
              </a:ext>
            </a:extLst>
          </p:cNvPr>
          <p:cNvGraphicFramePr>
            <a:graphicFrameLocks noGrp="1"/>
          </p:cNvGraphicFramePr>
          <p:nvPr>
            <p:ph type="tbl" sz="quarter" idx="13"/>
            <p:extLst>
              <p:ext uri="{D42A27DB-BD31-4B8C-83A1-F6EECF244321}">
                <p14:modId xmlns:p14="http://schemas.microsoft.com/office/powerpoint/2010/main" val="3213590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08966360"/>
                    </a:ext>
                  </a:extLst>
                </a:gridCol>
                <a:gridCol w="740664">
                  <a:extLst>
                    <a:ext uri="{9D8B030D-6E8A-4147-A177-3AD203B41FA5}">
                      <a16:colId xmlns:a16="http://schemas.microsoft.com/office/drawing/2014/main" val="857971885"/>
                    </a:ext>
                  </a:extLst>
                </a:gridCol>
                <a:gridCol w="740664">
                  <a:extLst>
                    <a:ext uri="{9D8B030D-6E8A-4147-A177-3AD203B41FA5}">
                      <a16:colId xmlns:a16="http://schemas.microsoft.com/office/drawing/2014/main" val="3248765795"/>
                    </a:ext>
                  </a:extLst>
                </a:gridCol>
                <a:gridCol w="740664">
                  <a:extLst>
                    <a:ext uri="{9D8B030D-6E8A-4147-A177-3AD203B41FA5}">
                      <a16:colId xmlns:a16="http://schemas.microsoft.com/office/drawing/2014/main" val="193458525"/>
                    </a:ext>
                  </a:extLst>
                </a:gridCol>
                <a:gridCol w="740664">
                  <a:extLst>
                    <a:ext uri="{9D8B030D-6E8A-4147-A177-3AD203B41FA5}">
                      <a16:colId xmlns:a16="http://schemas.microsoft.com/office/drawing/2014/main" val="2922234193"/>
                    </a:ext>
                  </a:extLst>
                </a:gridCol>
                <a:gridCol w="740664">
                  <a:extLst>
                    <a:ext uri="{9D8B030D-6E8A-4147-A177-3AD203B41FA5}">
                      <a16:colId xmlns:a16="http://schemas.microsoft.com/office/drawing/2014/main" val="3067276544"/>
                    </a:ext>
                  </a:extLst>
                </a:gridCol>
                <a:gridCol w="740664">
                  <a:extLst>
                    <a:ext uri="{9D8B030D-6E8A-4147-A177-3AD203B41FA5}">
                      <a16:colId xmlns:a16="http://schemas.microsoft.com/office/drawing/2014/main" val="3007144688"/>
                    </a:ext>
                  </a:extLst>
                </a:gridCol>
                <a:gridCol w="740664">
                  <a:extLst>
                    <a:ext uri="{9D8B030D-6E8A-4147-A177-3AD203B41FA5}">
                      <a16:colId xmlns:a16="http://schemas.microsoft.com/office/drawing/2014/main" val="2259721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17336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- 2020-04-07 18:07:46</a:t>
                      </a:r>
                      <a:r>
                        <a:rPr kumimoji="0" lang="en-US" sz="1000" b="0" i="0" u="none" strike="noStrike" kern="1200" cap="none" spc="0" normalizeH="0" baseline="0" noProof="0">
                          <a:ln>
                            <a:noFill/>
                          </a:ln>
                          <a:solidFill>
                            <a:prstClr val="black"/>
                          </a:solidFill>
                          <a:effectLst/>
                          <a:uLnTx/>
                          <a:uFillTx/>
                          <a:latin typeface="+mn-lt"/>
                          <a:ea typeface="+mn-ea"/>
                          <a:cs typeface="+mn-cs"/>
                        </a:rPr>
                        <a:t>
 Learning a language is more than just strengthening your grammar. Get a good grasp of synonyms and antonyms to enhance your vocabulary and writing skills.
Get the 'Kamus Kata Sama dan Kata Lawan' that comes with a wide variety of words along with sample of sentences!
Click here: https://bit.ly/3dJyNww to find out more about the dictionary.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83592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- 2020-04-05 11:22:00</a:t>
                      </a:r>
                      <a:r>
                        <a:rPr kumimoji="0" lang="en-US" sz="1000" b="0" i="0" u="none" strike="noStrike" kern="1200" cap="none" spc="0" normalizeH="0" baseline="0" noProof="0">
                          <a:ln>
                            <a:noFill/>
                          </a:ln>
                          <a:solidFill>
                            <a:prstClr val="black"/>
                          </a:solidFill>
                          <a:effectLst/>
                          <a:uLnTx/>
                          <a:uFillTx/>
                          <a:latin typeface="+mn-lt"/>
                          <a:ea typeface="+mn-ea"/>
                          <a:cs typeface="+mn-cs"/>
                        </a:rPr>
                        <a:t>
 Learning continues even when we stay home. Get FREE Oxford Fajar ebooks and apps until 30 April 2020.
Click here to download your free Memory Booster Plus apps, Fully Worked Solutions and Success eBooks: https://www.oxfordfajar.com.my/highlights/supporting-learning-at-home/61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68375071"/>
                  </a:ext>
                </a:extLst>
              </a:tr>
            </a:tbl>
          </a:graphicData>
        </a:graphic>
      </p:graphicFrame>
      <p:sp>
        <p:nvSpPr>
          <p:cNvPr id="4" name="Text Placeholder 3">
            <a:extLst>
              <a:ext uri="{FF2B5EF4-FFF2-40B4-BE49-F238E27FC236}">
                <a16:creationId xmlns:a16="http://schemas.microsoft.com/office/drawing/2014/main" id="{8CEBC881-A155-4DEF-9F6C-03B8344D6ECC}"/>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7243974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E323D-58E6-44BE-9251-7BC2D62262F0}"/>
              </a:ext>
            </a:extLst>
          </p:cNvPr>
          <p:cNvSpPr>
            <a:spLocks noGrp="1"/>
          </p:cNvSpPr>
          <p:nvPr>
            <p:ph type="title"/>
          </p:nvPr>
        </p:nvSpPr>
        <p:spPr/>
        <p:txBody>
          <a:bodyPr/>
          <a:lstStyle/>
          <a:p>
            <a:r>
              <a:rPr lang="en-US"/>
              <a:t>Facebook Custom Reach (Collumn Chart) | Oxford Fajar</a:t>
            </a:r>
          </a:p>
        </p:txBody>
      </p:sp>
      <p:graphicFrame>
        <p:nvGraphicFramePr>
          <p:cNvPr id="6" name="Chart Placeholder 5">
            <a:extLst>
              <a:ext uri="{FF2B5EF4-FFF2-40B4-BE49-F238E27FC236}">
                <a16:creationId xmlns:a16="http://schemas.microsoft.com/office/drawing/2014/main" id="{33E43D4E-1F09-46FC-B16D-5E248210ABB0}"/>
              </a:ext>
            </a:extLst>
          </p:cNvPr>
          <p:cNvGraphicFramePr>
            <a:graphicFrameLocks noGrp="1"/>
          </p:cNvGraphicFramePr>
          <p:nvPr>
            <p:ph type="chart" sz="quarter" idx="13"/>
            <p:extLst>
              <p:ext uri="{D42A27DB-BD31-4B8C-83A1-F6EECF244321}">
                <p14:modId xmlns:p14="http://schemas.microsoft.com/office/powerpoint/2010/main" val="16227759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3AE573-2F8C-4D06-9CC1-2C3E94A87D33}"/>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25905D7D-5C48-4108-B7B1-1F2EE6D5AB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50460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C720C-AB68-4179-9EC5-77EB1813BCF9}"/>
              </a:ext>
            </a:extLst>
          </p:cNvPr>
          <p:cNvSpPr>
            <a:spLocks noGrp="1"/>
          </p:cNvSpPr>
          <p:nvPr>
            <p:ph type="title"/>
          </p:nvPr>
        </p:nvSpPr>
        <p:spPr/>
        <p:txBody>
          <a:bodyPr/>
          <a:lstStyle/>
          <a:p>
            <a:r>
              <a:rPr lang="en-US"/>
              <a:t>Facebook Total Engagements | Oxford Fajar</a:t>
            </a:r>
          </a:p>
        </p:txBody>
      </p:sp>
      <p:graphicFrame>
        <p:nvGraphicFramePr>
          <p:cNvPr id="6" name="Chart Placeholder 5">
            <a:extLst>
              <a:ext uri="{FF2B5EF4-FFF2-40B4-BE49-F238E27FC236}">
                <a16:creationId xmlns:a16="http://schemas.microsoft.com/office/drawing/2014/main" id="{ADFA10F5-A738-4C35-AFD4-07DDB262E65F}"/>
              </a:ext>
            </a:extLst>
          </p:cNvPr>
          <p:cNvGraphicFramePr>
            <a:graphicFrameLocks noGrp="1"/>
          </p:cNvGraphicFramePr>
          <p:nvPr>
            <p:ph type="chart" sz="quarter" idx="13"/>
            <p:extLst>
              <p:ext uri="{D42A27DB-BD31-4B8C-83A1-F6EECF244321}">
                <p14:modId xmlns:p14="http://schemas.microsoft.com/office/powerpoint/2010/main" val="2155599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213B01-ADBB-414D-B7A2-13D03B3161C3}"/>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8F3A1802-F4D0-45AF-B828-97D3B71044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3674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1010</Words>
  <Application>Microsoft Office PowerPoint</Application>
  <PresentationFormat>On-screen Show (4:3)</PresentationFormat>
  <Paragraphs>462</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MASTER TEMPLATE</vt:lpstr>
      <vt:lpstr>Facebook Key Metrics Table | Oxford Fajar</vt:lpstr>
      <vt:lpstr>Facebook Reach | Oxford Fajar</vt:lpstr>
      <vt:lpstr>Facebook Engaged Users | Oxford Fajar</vt:lpstr>
      <vt:lpstr>Facebook Average Reactions Per Post | Oxford Fajar</vt:lpstr>
      <vt:lpstr>Facebook Interactions Distribution | Oxford Fajar</vt:lpstr>
      <vt:lpstr>Facebook Interaction Rate By Weekday | Oxford Fajar</vt:lpstr>
      <vt:lpstr>Facebook (FB) Custom Own Posts Table (new) | Oxford Fajar - 1 of 3</vt:lpstr>
      <vt:lpstr>Facebook (FB) Custom Own Posts Table (new) | Oxford Fajar - 2 of 3</vt:lpstr>
      <vt:lpstr>Facebook (FB) Custom Own Posts Table (new) | Oxford Fajar - 3 of 3</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Total Engagements over Time (monthly) | Oxford Fajar</vt:lpstr>
      <vt:lpstr>Facebook Own Posts Table | Oxford Fajar - 1 of 9</vt:lpstr>
      <vt:lpstr>Facebook Own Posts Table | Oxford Fajar - 2 of 9</vt:lpstr>
      <vt:lpstr>Facebook Own Posts Table | Oxford Fajar - 3 of 9</vt:lpstr>
      <vt:lpstr>Facebook Own Posts Table | Oxford Fajar - 4 of 9</vt:lpstr>
      <vt:lpstr>Facebook Own Posts Table | Oxford Fajar - 5 of 9</vt:lpstr>
      <vt:lpstr>Facebook Own Posts Table | Oxford Fajar - 6 of 9</vt:lpstr>
      <vt:lpstr>Facebook Own Posts Table | Oxford Fajar - 7 of 9</vt:lpstr>
      <vt:lpstr>Facebook Own Posts Table | Oxford Fajar - 8 of 9</vt:lpstr>
      <vt:lpstr>Facebook Own Posts Table | Oxford Fajar - 9 of 9</vt:lpstr>
      <vt:lpstr>Facebook Custom Reach (Collumn Chart) | Oxford Fajar</vt:lpstr>
      <vt:lpstr>Facebook Total Engagements | Oxford Fajar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2020-05-05T09:00:13Z</dcterms:created>
  <dcterms:modified xsi:type="dcterms:W3CDTF">2020-05-05T09:00:56Z</dcterms:modified>
</cp:coreProperties>
</file>