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6707</c:v>
                </c:pt>
                <c:pt idx="1">
                  <c:v>7608</c:v>
                </c:pt>
                <c:pt idx="2">
                  <c:v>7722</c:v>
                </c:pt>
                <c:pt idx="3">
                  <c:v>7903</c:v>
                </c:pt>
                <c:pt idx="4">
                  <c:v>5921</c:v>
                </c:pt>
                <c:pt idx="5">
                  <c:v>7472</c:v>
                </c:pt>
                <c:pt idx="6">
                  <c:v>6606</c:v>
                </c:pt>
                <c:pt idx="7">
                  <c:v>7647</c:v>
                </c:pt>
                <c:pt idx="8">
                  <c:v>8028</c:v>
                </c:pt>
                <c:pt idx="9">
                  <c:v>5647</c:v>
                </c:pt>
                <c:pt idx="10">
                  <c:v>4714</c:v>
                </c:pt>
                <c:pt idx="11">
                  <c:v>8714</c:v>
                </c:pt>
                <c:pt idx="12">
                  <c:v>5670</c:v>
                </c:pt>
                <c:pt idx="13">
                  <c:v>8583</c:v>
                </c:pt>
                <c:pt idx="14">
                  <c:v>5479</c:v>
                </c:pt>
                <c:pt idx="15">
                  <c:v>5438</c:v>
                </c:pt>
                <c:pt idx="16">
                  <c:v>5559</c:v>
                </c:pt>
                <c:pt idx="17">
                  <c:v>6246</c:v>
                </c:pt>
                <c:pt idx="18">
                  <c:v>4616</c:v>
                </c:pt>
                <c:pt idx="19">
                  <c:v>12252</c:v>
                </c:pt>
                <c:pt idx="20">
                  <c:v>5767</c:v>
                </c:pt>
                <c:pt idx="21">
                  <c:v>6494</c:v>
                </c:pt>
                <c:pt idx="22">
                  <c:v>7597</c:v>
                </c:pt>
                <c:pt idx="23">
                  <c:v>6777</c:v>
                </c:pt>
                <c:pt idx="24">
                  <c:v>4724</c:v>
                </c:pt>
                <c:pt idx="25">
                  <c:v>7310</c:v>
                </c:pt>
                <c:pt idx="26">
                  <c:v>6662</c:v>
                </c:pt>
                <c:pt idx="27">
                  <c:v>5715</c:v>
                </c:pt>
                <c:pt idx="28">
                  <c:v>3566</c:v>
                </c:pt>
                <c:pt idx="29">
                  <c:v>9608</c:v>
                </c:pt>
              </c:numCache>
            </c:numRef>
          </c:val>
          <c:smooth val="0"/>
          <c:extLst>
            <c:ext xmlns:c16="http://schemas.microsoft.com/office/drawing/2014/chart" uri="{C3380CC4-5D6E-409C-BE32-E72D297353CC}">
              <c16:uniqueId val="{00000000-FA4C-4E8F-8296-61453437B424}"/>
            </c:ext>
          </c:extLst>
        </c:ser>
        <c:dLbls>
          <c:showLegendKey val="0"/>
          <c:showVal val="0"/>
          <c:showCatName val="0"/>
          <c:showSerName val="0"/>
          <c:showPercent val="0"/>
          <c:showBubbleSize val="0"/>
        </c:dLbls>
        <c:smooth val="0"/>
        <c:axId val="313706608"/>
        <c:axId val="313707920"/>
      </c:lineChart>
      <c:dateAx>
        <c:axId val="313706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07920"/>
        <c:crosses val="autoZero"/>
        <c:auto val="1"/>
        <c:lblOffset val="100"/>
        <c:baseTimeUnit val="days"/>
      </c:dateAx>
      <c:valAx>
        <c:axId val="31370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70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191</c:v>
                </c:pt>
                <c:pt idx="1">
                  <c:v>334</c:v>
                </c:pt>
                <c:pt idx="2">
                  <c:v>302</c:v>
                </c:pt>
                <c:pt idx="3">
                  <c:v>207</c:v>
                </c:pt>
                <c:pt idx="4">
                  <c:v>198</c:v>
                </c:pt>
                <c:pt idx="5">
                  <c:v>223</c:v>
                </c:pt>
                <c:pt idx="6">
                  <c:v>220</c:v>
                </c:pt>
                <c:pt idx="7">
                  <c:v>285</c:v>
                </c:pt>
                <c:pt idx="8">
                  <c:v>253</c:v>
                </c:pt>
                <c:pt idx="9">
                  <c:v>160</c:v>
                </c:pt>
                <c:pt idx="10">
                  <c:v>171</c:v>
                </c:pt>
                <c:pt idx="11">
                  <c:v>303</c:v>
                </c:pt>
                <c:pt idx="12">
                  <c:v>203</c:v>
                </c:pt>
                <c:pt idx="13">
                  <c:v>296</c:v>
                </c:pt>
                <c:pt idx="14">
                  <c:v>161</c:v>
                </c:pt>
                <c:pt idx="15">
                  <c:v>191</c:v>
                </c:pt>
                <c:pt idx="16">
                  <c:v>157</c:v>
                </c:pt>
                <c:pt idx="17">
                  <c:v>163</c:v>
                </c:pt>
                <c:pt idx="18">
                  <c:v>149</c:v>
                </c:pt>
                <c:pt idx="19">
                  <c:v>385</c:v>
                </c:pt>
                <c:pt idx="20">
                  <c:v>169</c:v>
                </c:pt>
                <c:pt idx="21">
                  <c:v>187</c:v>
                </c:pt>
                <c:pt idx="22">
                  <c:v>260</c:v>
                </c:pt>
                <c:pt idx="23">
                  <c:v>245</c:v>
                </c:pt>
                <c:pt idx="24">
                  <c:v>125</c:v>
                </c:pt>
                <c:pt idx="25">
                  <c:v>191</c:v>
                </c:pt>
                <c:pt idx="26">
                  <c:v>163</c:v>
                </c:pt>
                <c:pt idx="27">
                  <c:v>159</c:v>
                </c:pt>
                <c:pt idx="28">
                  <c:v>118</c:v>
                </c:pt>
                <c:pt idx="29">
                  <c:v>470</c:v>
                </c:pt>
              </c:numCache>
            </c:numRef>
          </c:val>
          <c:smooth val="0"/>
          <c:extLst>
            <c:ext xmlns:c16="http://schemas.microsoft.com/office/drawing/2014/chart" uri="{C3380CC4-5D6E-409C-BE32-E72D297353CC}">
              <c16:uniqueId val="{00000000-74B4-44A8-AA2A-53F4947290D7}"/>
            </c:ext>
          </c:extLst>
        </c:ser>
        <c:dLbls>
          <c:showLegendKey val="0"/>
          <c:showVal val="0"/>
          <c:showCatName val="0"/>
          <c:showSerName val="0"/>
          <c:showPercent val="0"/>
          <c:showBubbleSize val="0"/>
        </c:dLbls>
        <c:smooth val="0"/>
        <c:axId val="315692680"/>
        <c:axId val="315692352"/>
      </c:lineChart>
      <c:dateAx>
        <c:axId val="315692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92352"/>
        <c:crosses val="autoZero"/>
        <c:auto val="1"/>
        <c:lblOffset val="100"/>
        <c:baseTimeUnit val="days"/>
      </c:dateAx>
      <c:valAx>
        <c:axId val="31569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9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59</c:v>
                </c:pt>
                <c:pt idx="2">
                  <c:v>0</c:v>
                </c:pt>
                <c:pt idx="3">
                  <c:v>54</c:v>
                </c:pt>
                <c:pt idx="4">
                  <c:v>0</c:v>
                </c:pt>
                <c:pt idx="5">
                  <c:v>51</c:v>
                </c:pt>
                <c:pt idx="6">
                  <c:v>0</c:v>
                </c:pt>
                <c:pt idx="7">
                  <c:v>79</c:v>
                </c:pt>
                <c:pt idx="8">
                  <c:v>0</c:v>
                </c:pt>
                <c:pt idx="9">
                  <c:v>75</c:v>
                </c:pt>
                <c:pt idx="10">
                  <c:v>0</c:v>
                </c:pt>
                <c:pt idx="11">
                  <c:v>106</c:v>
                </c:pt>
                <c:pt idx="12">
                  <c:v>0</c:v>
                </c:pt>
                <c:pt idx="13">
                  <c:v>36</c:v>
                </c:pt>
                <c:pt idx="14">
                  <c:v>0</c:v>
                </c:pt>
                <c:pt idx="15">
                  <c:v>60</c:v>
                </c:pt>
                <c:pt idx="16">
                  <c:v>0</c:v>
                </c:pt>
                <c:pt idx="17">
                  <c:v>49</c:v>
                </c:pt>
                <c:pt idx="18">
                  <c:v>0</c:v>
                </c:pt>
                <c:pt idx="19">
                  <c:v>88</c:v>
                </c:pt>
                <c:pt idx="20">
                  <c:v>0</c:v>
                </c:pt>
                <c:pt idx="21">
                  <c:v>47</c:v>
                </c:pt>
                <c:pt idx="22">
                  <c:v>49</c:v>
                </c:pt>
                <c:pt idx="23">
                  <c:v>47</c:v>
                </c:pt>
                <c:pt idx="24">
                  <c:v>0</c:v>
                </c:pt>
                <c:pt idx="25">
                  <c:v>34</c:v>
                </c:pt>
                <c:pt idx="26">
                  <c:v>0</c:v>
                </c:pt>
                <c:pt idx="27">
                  <c:v>61</c:v>
                </c:pt>
                <c:pt idx="28">
                  <c:v>0</c:v>
                </c:pt>
                <c:pt idx="29">
                  <c:v>45</c:v>
                </c:pt>
              </c:numCache>
            </c:numRef>
          </c:val>
          <c:smooth val="0"/>
          <c:extLst>
            <c:ext xmlns:c16="http://schemas.microsoft.com/office/drawing/2014/chart" uri="{C3380CC4-5D6E-409C-BE32-E72D297353CC}">
              <c16:uniqueId val="{00000000-497E-4421-A805-86F7B6137F01}"/>
            </c:ext>
          </c:extLst>
        </c:ser>
        <c:dLbls>
          <c:showLegendKey val="0"/>
          <c:showVal val="0"/>
          <c:showCatName val="0"/>
          <c:showSerName val="0"/>
          <c:showPercent val="0"/>
          <c:showBubbleSize val="0"/>
        </c:dLbls>
        <c:smooth val="0"/>
        <c:axId val="51792264"/>
        <c:axId val="51793904"/>
      </c:lineChart>
      <c:dateAx>
        <c:axId val="5179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93904"/>
        <c:crosses val="autoZero"/>
        <c:auto val="1"/>
        <c:lblOffset val="100"/>
        <c:baseTimeUnit val="days"/>
      </c:dateAx>
      <c:valAx>
        <c:axId val="5179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9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904</c:v>
                </c:pt>
              </c:numCache>
            </c:numRef>
          </c:val>
          <c:extLst>
            <c:ext xmlns:c16="http://schemas.microsoft.com/office/drawing/2014/chart" uri="{C3380CC4-5D6E-409C-BE32-E72D297353CC}">
              <c16:uniqueId val="{00000000-48A9-4DB8-9EE8-FA844D204C2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35</c:v>
                </c:pt>
              </c:numCache>
            </c:numRef>
          </c:val>
          <c:extLst>
            <c:ext xmlns:c16="http://schemas.microsoft.com/office/drawing/2014/chart" uri="{C3380CC4-5D6E-409C-BE32-E72D297353CC}">
              <c16:uniqueId val="{00000001-48A9-4DB8-9EE8-FA844D204C2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48A9-4DB8-9EE8-FA844D204C2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c:v>
                </c:pt>
              </c:numCache>
            </c:numRef>
          </c:val>
          <c:extLst>
            <c:ext xmlns:c16="http://schemas.microsoft.com/office/drawing/2014/chart" uri="{C3380CC4-5D6E-409C-BE32-E72D297353CC}">
              <c16:uniqueId val="{00000003-48A9-4DB8-9EE8-FA844D204C2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48A9-4DB8-9EE8-FA844D204C2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48A9-4DB8-9EE8-FA844D204C2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38</c:v>
                </c:pt>
              </c:numCache>
            </c:numRef>
          </c:val>
          <c:extLst>
            <c:ext xmlns:c16="http://schemas.microsoft.com/office/drawing/2014/chart" uri="{C3380CC4-5D6E-409C-BE32-E72D297353CC}">
              <c16:uniqueId val="{00000006-48A9-4DB8-9EE8-FA844D204C2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114</c:v>
                </c:pt>
              </c:numCache>
            </c:numRef>
          </c:val>
          <c:extLst>
            <c:ext xmlns:c16="http://schemas.microsoft.com/office/drawing/2014/chart" uri="{C3380CC4-5D6E-409C-BE32-E72D297353CC}">
              <c16:uniqueId val="{00000007-48A9-4DB8-9EE8-FA844D204C20}"/>
            </c:ext>
          </c:extLst>
        </c:ser>
        <c:dLbls>
          <c:showLegendKey val="0"/>
          <c:showVal val="0"/>
          <c:showCatName val="0"/>
          <c:showSerName val="0"/>
          <c:showPercent val="0"/>
          <c:showBubbleSize val="0"/>
        </c:dLbls>
        <c:gapWidth val="150"/>
        <c:overlap val="100"/>
        <c:axId val="51793576"/>
        <c:axId val="51792592"/>
      </c:barChart>
      <c:catAx>
        <c:axId val="51793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92592"/>
        <c:crosses val="autoZero"/>
        <c:auto val="1"/>
        <c:lblAlgn val="ctr"/>
        <c:lblOffset val="100"/>
        <c:noMultiLvlLbl val="0"/>
      </c:catAx>
      <c:valAx>
        <c:axId val="51792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9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7.8678206136900103E-2</c:v>
                </c:pt>
                <c:pt idx="1">
                  <c:v>4.9983801545795299E-2</c:v>
                </c:pt>
                <c:pt idx="2">
                  <c:v>6.3868190864071805E-2</c:v>
                </c:pt>
                <c:pt idx="3">
                  <c:v>5.5768963761743902E-2</c:v>
                </c:pt>
                <c:pt idx="4">
                  <c:v>7.1736011477761805E-2</c:v>
                </c:pt>
                <c:pt idx="5">
                  <c:v>5.4611931318554199E-2</c:v>
                </c:pt>
                <c:pt idx="6">
                  <c:v>7.4975702318692994E-2</c:v>
                </c:pt>
              </c:numCache>
            </c:numRef>
          </c:val>
          <c:extLst>
            <c:ext xmlns:c16="http://schemas.microsoft.com/office/drawing/2014/chart" uri="{C3380CC4-5D6E-409C-BE32-E72D297353CC}">
              <c16:uniqueId val="{00000000-41EA-41DD-8DEA-B3D798C53F12}"/>
            </c:ext>
          </c:extLst>
        </c:ser>
        <c:dLbls>
          <c:showLegendKey val="0"/>
          <c:showVal val="0"/>
          <c:showCatName val="0"/>
          <c:showSerName val="0"/>
          <c:showPercent val="0"/>
          <c:showBubbleSize val="0"/>
        </c:dLbls>
        <c:gapWidth val="219"/>
        <c:overlap val="-27"/>
        <c:axId val="313100192"/>
        <c:axId val="313101504"/>
      </c:barChart>
      <c:catAx>
        <c:axId val="313100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101504"/>
        <c:crosses val="autoZero"/>
        <c:auto val="1"/>
        <c:lblAlgn val="ctr"/>
        <c:lblOffset val="100"/>
        <c:noMultiLvlLbl val="0"/>
      </c:catAx>
      <c:valAx>
        <c:axId val="31310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10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44</c:v>
                </c:pt>
                <c:pt idx="1">
                  <c:v>6522</c:v>
                </c:pt>
                <c:pt idx="2">
                  <c:v>4127</c:v>
                </c:pt>
                <c:pt idx="3">
                  <c:v>2449</c:v>
                </c:pt>
                <c:pt idx="4">
                  <c:v>1288</c:v>
                </c:pt>
                <c:pt idx="5">
                  <c:v>965</c:v>
                </c:pt>
                <c:pt idx="6">
                  <c:v>701</c:v>
                </c:pt>
              </c:numCache>
            </c:numRef>
          </c:val>
          <c:extLst>
            <c:ext xmlns:c16="http://schemas.microsoft.com/office/drawing/2014/chart" uri="{C3380CC4-5D6E-409C-BE32-E72D297353CC}">
              <c16:uniqueId val="{00000000-572D-492A-99F5-B14F6C7F920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205</c:v>
                </c:pt>
                <c:pt idx="1">
                  <c:v>11434</c:v>
                </c:pt>
                <c:pt idx="2">
                  <c:v>21953</c:v>
                </c:pt>
                <c:pt idx="3">
                  <c:v>28816</c:v>
                </c:pt>
                <c:pt idx="4">
                  <c:v>16015</c:v>
                </c:pt>
                <c:pt idx="5">
                  <c:v>10037</c:v>
                </c:pt>
                <c:pt idx="6">
                  <c:v>3577</c:v>
                </c:pt>
              </c:numCache>
            </c:numRef>
          </c:val>
          <c:extLst>
            <c:ext xmlns:c16="http://schemas.microsoft.com/office/drawing/2014/chart" uri="{C3380CC4-5D6E-409C-BE32-E72D297353CC}">
              <c16:uniqueId val="{00000001-572D-492A-99F5-B14F6C7F9203}"/>
            </c:ext>
          </c:extLst>
        </c:ser>
        <c:dLbls>
          <c:showLegendKey val="0"/>
          <c:showVal val="0"/>
          <c:showCatName val="0"/>
          <c:showSerName val="0"/>
          <c:showPercent val="0"/>
          <c:showBubbleSize val="0"/>
        </c:dLbls>
        <c:gapWidth val="219"/>
        <c:overlap val="-27"/>
        <c:axId val="323436608"/>
        <c:axId val="323439560"/>
      </c:barChart>
      <c:catAx>
        <c:axId val="32343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439560"/>
        <c:crosses val="autoZero"/>
        <c:auto val="1"/>
        <c:lblAlgn val="ctr"/>
        <c:lblOffset val="100"/>
        <c:noMultiLvlLbl val="0"/>
      </c:catAx>
      <c:valAx>
        <c:axId val="32343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43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6.9107209562943597E-2</c:v>
                </c:pt>
                <c:pt idx="2">
                  <c:v>0</c:v>
                </c:pt>
                <c:pt idx="3">
                  <c:v>5.59685829687602E-2</c:v>
                </c:pt>
                <c:pt idx="4">
                  <c:v>0</c:v>
                </c:pt>
                <c:pt idx="5">
                  <c:v>5.5886736214605097E-2</c:v>
                </c:pt>
                <c:pt idx="6">
                  <c:v>0</c:v>
                </c:pt>
                <c:pt idx="7">
                  <c:v>8.0008186884239302E-2</c:v>
                </c:pt>
                <c:pt idx="8">
                  <c:v>0</c:v>
                </c:pt>
                <c:pt idx="9">
                  <c:v>9.5691112804028297E-2</c:v>
                </c:pt>
                <c:pt idx="10">
                  <c:v>0</c:v>
                </c:pt>
                <c:pt idx="11">
                  <c:v>0.114095951912731</c:v>
                </c:pt>
                <c:pt idx="12">
                  <c:v>0</c:v>
                </c:pt>
                <c:pt idx="13">
                  <c:v>3.4277350082914097E-2</c:v>
                </c:pt>
                <c:pt idx="14">
                  <c:v>0</c:v>
                </c:pt>
                <c:pt idx="15">
                  <c:v>5.7362261183327899E-2</c:v>
                </c:pt>
                <c:pt idx="16">
                  <c:v>0</c:v>
                </c:pt>
                <c:pt idx="17">
                  <c:v>5.3586111958018101E-2</c:v>
                </c:pt>
                <c:pt idx="18">
                  <c:v>0</c:v>
                </c:pt>
                <c:pt idx="19">
                  <c:v>0.101489122211356</c:v>
                </c:pt>
                <c:pt idx="20">
                  <c:v>0</c:v>
                </c:pt>
                <c:pt idx="21">
                  <c:v>4.7913902403066498E-2</c:v>
                </c:pt>
                <c:pt idx="22">
                  <c:v>5.2493921756428197E-2</c:v>
                </c:pt>
                <c:pt idx="23">
                  <c:v>4.7864066052411197E-2</c:v>
                </c:pt>
                <c:pt idx="24">
                  <c:v>0</c:v>
                </c:pt>
                <c:pt idx="25">
                  <c:v>3.5858771607208503E-2</c:v>
                </c:pt>
                <c:pt idx="26">
                  <c:v>0</c:v>
                </c:pt>
                <c:pt idx="27">
                  <c:v>6.5211201631198507E-2</c:v>
                </c:pt>
                <c:pt idx="28">
                  <c:v>0</c:v>
                </c:pt>
                <c:pt idx="29">
                  <c:v>4.4042758177730901E-2</c:v>
                </c:pt>
              </c:numCache>
            </c:numRef>
          </c:val>
          <c:smooth val="0"/>
          <c:extLst>
            <c:ext xmlns:c16="http://schemas.microsoft.com/office/drawing/2014/chart" uri="{C3380CC4-5D6E-409C-BE32-E72D297353CC}">
              <c16:uniqueId val="{00000000-11B9-434C-B2BD-29496680E1DD}"/>
            </c:ext>
          </c:extLst>
        </c:ser>
        <c:dLbls>
          <c:showLegendKey val="0"/>
          <c:showVal val="0"/>
          <c:showCatName val="0"/>
          <c:showSerName val="0"/>
          <c:showPercent val="0"/>
          <c:showBubbleSize val="0"/>
        </c:dLbls>
        <c:smooth val="0"/>
        <c:axId val="326865176"/>
        <c:axId val="326867800"/>
      </c:lineChart>
      <c:dateAx>
        <c:axId val="326865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7800"/>
        <c:crosses val="autoZero"/>
        <c:auto val="1"/>
        <c:lblOffset val="100"/>
        <c:baseTimeUnit val="days"/>
      </c:dateAx>
      <c:valAx>
        <c:axId val="32686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107061</c:v>
                </c:pt>
                <c:pt idx="1">
                  <c:v>107100</c:v>
                </c:pt>
                <c:pt idx="2">
                  <c:v>107166</c:v>
                </c:pt>
                <c:pt idx="3">
                  <c:v>107240</c:v>
                </c:pt>
                <c:pt idx="4">
                  <c:v>107319</c:v>
                </c:pt>
                <c:pt idx="5">
                  <c:v>107402</c:v>
                </c:pt>
                <c:pt idx="6">
                  <c:v>107463</c:v>
                </c:pt>
                <c:pt idx="7">
                  <c:v>107516</c:v>
                </c:pt>
                <c:pt idx="8">
                  <c:v>107600</c:v>
                </c:pt>
                <c:pt idx="9">
                  <c:v>107676</c:v>
                </c:pt>
                <c:pt idx="10">
                  <c:v>107761</c:v>
                </c:pt>
                <c:pt idx="11">
                  <c:v>107848</c:v>
                </c:pt>
                <c:pt idx="12">
                  <c:v>107910</c:v>
                </c:pt>
                <c:pt idx="13">
                  <c:v>107977</c:v>
                </c:pt>
                <c:pt idx="14">
                  <c:v>108049</c:v>
                </c:pt>
                <c:pt idx="15">
                  <c:v>108122</c:v>
                </c:pt>
                <c:pt idx="16">
                  <c:v>108204</c:v>
                </c:pt>
                <c:pt idx="17">
                  <c:v>108270</c:v>
                </c:pt>
                <c:pt idx="18">
                  <c:v>108350</c:v>
                </c:pt>
                <c:pt idx="19">
                  <c:v>108423</c:v>
                </c:pt>
                <c:pt idx="20">
                  <c:v>108499</c:v>
                </c:pt>
                <c:pt idx="21">
                  <c:v>108558</c:v>
                </c:pt>
                <c:pt idx="22">
                  <c:v>108611</c:v>
                </c:pt>
                <c:pt idx="23">
                  <c:v>108672</c:v>
                </c:pt>
                <c:pt idx="24">
                  <c:v>108730</c:v>
                </c:pt>
                <c:pt idx="25">
                  <c:v>108791</c:v>
                </c:pt>
                <c:pt idx="26">
                  <c:v>108856</c:v>
                </c:pt>
                <c:pt idx="27">
                  <c:v>108899</c:v>
                </c:pt>
                <c:pt idx="28">
                  <c:v>108961</c:v>
                </c:pt>
                <c:pt idx="29">
                  <c:v>109010</c:v>
                </c:pt>
              </c:numCache>
            </c:numRef>
          </c:val>
          <c:smooth val="0"/>
          <c:extLst>
            <c:ext xmlns:c16="http://schemas.microsoft.com/office/drawing/2014/chart" uri="{C3380CC4-5D6E-409C-BE32-E72D297353CC}">
              <c16:uniqueId val="{00000000-8147-4101-A875-FE859C9B27D5}"/>
            </c:ext>
          </c:extLst>
        </c:ser>
        <c:dLbls>
          <c:showLegendKey val="0"/>
          <c:showVal val="0"/>
          <c:showCatName val="0"/>
          <c:showSerName val="0"/>
          <c:showPercent val="0"/>
          <c:showBubbleSize val="0"/>
        </c:dLbls>
        <c:smooth val="0"/>
        <c:axId val="326858944"/>
        <c:axId val="326862880"/>
      </c:lineChart>
      <c:dateAx>
        <c:axId val="326858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2880"/>
        <c:crosses val="autoZero"/>
        <c:auto val="1"/>
        <c:lblOffset val="100"/>
        <c:baseTimeUnit val="days"/>
      </c:dateAx>
      <c:valAx>
        <c:axId val="32686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5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154</c:v>
                </c:pt>
                <c:pt idx="1">
                  <c:v>128</c:v>
                </c:pt>
                <c:pt idx="2">
                  <c:v>150</c:v>
                </c:pt>
                <c:pt idx="3">
                  <c:v>172</c:v>
                </c:pt>
                <c:pt idx="4">
                  <c:v>165</c:v>
                </c:pt>
                <c:pt idx="5">
                  <c:v>143</c:v>
                </c:pt>
                <c:pt idx="6">
                  <c:v>131</c:v>
                </c:pt>
                <c:pt idx="7">
                  <c:v>109</c:v>
                </c:pt>
                <c:pt idx="8">
                  <c:v>144</c:v>
                </c:pt>
                <c:pt idx="9">
                  <c:v>107</c:v>
                </c:pt>
                <c:pt idx="10">
                  <c:v>141</c:v>
                </c:pt>
                <c:pt idx="11">
                  <c:v>145</c:v>
                </c:pt>
                <c:pt idx="12">
                  <c:v>114</c:v>
                </c:pt>
                <c:pt idx="13">
                  <c:v>104</c:v>
                </c:pt>
                <c:pt idx="14">
                  <c:v>117</c:v>
                </c:pt>
                <c:pt idx="15">
                  <c:v>160</c:v>
                </c:pt>
                <c:pt idx="16">
                  <c:v>143</c:v>
                </c:pt>
                <c:pt idx="17">
                  <c:v>134</c:v>
                </c:pt>
                <c:pt idx="18">
                  <c:v>135</c:v>
                </c:pt>
                <c:pt idx="19">
                  <c:v>120</c:v>
                </c:pt>
                <c:pt idx="20">
                  <c:v>142</c:v>
                </c:pt>
                <c:pt idx="21">
                  <c:v>116</c:v>
                </c:pt>
                <c:pt idx="22">
                  <c:v>115</c:v>
                </c:pt>
                <c:pt idx="23">
                  <c:v>120</c:v>
                </c:pt>
                <c:pt idx="24">
                  <c:v>120</c:v>
                </c:pt>
                <c:pt idx="25">
                  <c:v>111</c:v>
                </c:pt>
                <c:pt idx="26">
                  <c:v>123</c:v>
                </c:pt>
                <c:pt idx="27">
                  <c:v>123</c:v>
                </c:pt>
                <c:pt idx="28">
                  <c:v>110</c:v>
                </c:pt>
                <c:pt idx="29">
                  <c:v>180</c:v>
                </c:pt>
              </c:numCache>
            </c:numRef>
          </c:val>
          <c:smooth val="0"/>
          <c:extLst>
            <c:ext xmlns:c16="http://schemas.microsoft.com/office/drawing/2014/chart" uri="{C3380CC4-5D6E-409C-BE32-E72D297353CC}">
              <c16:uniqueId val="{00000000-9846-4A9B-9242-EA9FCFFD16C4}"/>
            </c:ext>
          </c:extLst>
        </c:ser>
        <c:dLbls>
          <c:showLegendKey val="0"/>
          <c:showVal val="0"/>
          <c:showCatName val="0"/>
          <c:showSerName val="0"/>
          <c:showPercent val="0"/>
          <c:showBubbleSize val="0"/>
        </c:dLbls>
        <c:smooth val="0"/>
        <c:axId val="326860584"/>
        <c:axId val="326858288"/>
      </c:lineChart>
      <c:dateAx>
        <c:axId val="326860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58288"/>
        <c:crosses val="autoZero"/>
        <c:auto val="1"/>
        <c:lblOffset val="100"/>
        <c:baseTimeUnit val="days"/>
      </c:dateAx>
      <c:valAx>
        <c:axId val="32685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6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2020-04</c:v>
                </c:pt>
              </c:strCache>
            </c:strRef>
          </c:cat>
          <c:val>
            <c:numRef>
              <c:f>Sheet1!$B$2</c:f>
              <c:numCache>
                <c:formatCode>General</c:formatCode>
                <c:ptCount val="1"/>
                <c:pt idx="0">
                  <c:v>6149</c:v>
                </c:pt>
              </c:numCache>
            </c:numRef>
          </c:val>
          <c:extLst>
            <c:ext xmlns:c16="http://schemas.microsoft.com/office/drawing/2014/chart" uri="{C3380CC4-5D6E-409C-BE32-E72D297353CC}">
              <c16:uniqueId val="{00000000-4D4C-4B7E-B584-B47ABE5DEF47}"/>
            </c:ext>
          </c:extLst>
        </c:ser>
        <c:dLbls>
          <c:showLegendKey val="0"/>
          <c:showVal val="0"/>
          <c:showCatName val="0"/>
          <c:showSerName val="0"/>
          <c:showPercent val="0"/>
          <c:showBubbleSize val="0"/>
        </c:dLbls>
        <c:gapWidth val="219"/>
        <c:overlap val="-27"/>
        <c:axId val="392162912"/>
        <c:axId val="392163240"/>
      </c:barChart>
      <c:catAx>
        <c:axId val="39216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63240"/>
        <c:crosses val="autoZero"/>
        <c:auto val="1"/>
        <c:lblAlgn val="ctr"/>
        <c:lblOffset val="100"/>
        <c:noMultiLvlLbl val="0"/>
      </c:catAx>
      <c:valAx>
        <c:axId val="39216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6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6707</c:v>
                </c:pt>
                <c:pt idx="1">
                  <c:v>7608</c:v>
                </c:pt>
                <c:pt idx="2">
                  <c:v>7722</c:v>
                </c:pt>
                <c:pt idx="3">
                  <c:v>7903</c:v>
                </c:pt>
                <c:pt idx="4">
                  <c:v>5921</c:v>
                </c:pt>
                <c:pt idx="5">
                  <c:v>7472</c:v>
                </c:pt>
                <c:pt idx="6">
                  <c:v>6606</c:v>
                </c:pt>
                <c:pt idx="7">
                  <c:v>7647</c:v>
                </c:pt>
                <c:pt idx="8">
                  <c:v>8028</c:v>
                </c:pt>
                <c:pt idx="9">
                  <c:v>5647</c:v>
                </c:pt>
                <c:pt idx="10">
                  <c:v>4714</c:v>
                </c:pt>
                <c:pt idx="11">
                  <c:v>8714</c:v>
                </c:pt>
                <c:pt idx="12">
                  <c:v>5670</c:v>
                </c:pt>
                <c:pt idx="13">
                  <c:v>8583</c:v>
                </c:pt>
                <c:pt idx="14">
                  <c:v>5479</c:v>
                </c:pt>
                <c:pt idx="15">
                  <c:v>5438</c:v>
                </c:pt>
                <c:pt idx="16">
                  <c:v>5559</c:v>
                </c:pt>
                <c:pt idx="17">
                  <c:v>6246</c:v>
                </c:pt>
                <c:pt idx="18">
                  <c:v>4616</c:v>
                </c:pt>
                <c:pt idx="19">
                  <c:v>12252</c:v>
                </c:pt>
                <c:pt idx="20">
                  <c:v>5767</c:v>
                </c:pt>
                <c:pt idx="21">
                  <c:v>6494</c:v>
                </c:pt>
                <c:pt idx="22">
                  <c:v>7597</c:v>
                </c:pt>
                <c:pt idx="23">
                  <c:v>6777</c:v>
                </c:pt>
                <c:pt idx="24">
                  <c:v>4724</c:v>
                </c:pt>
                <c:pt idx="25">
                  <c:v>7310</c:v>
                </c:pt>
                <c:pt idx="26">
                  <c:v>6662</c:v>
                </c:pt>
                <c:pt idx="27">
                  <c:v>5715</c:v>
                </c:pt>
                <c:pt idx="28">
                  <c:v>3566</c:v>
                </c:pt>
                <c:pt idx="29">
                  <c:v>9608</c:v>
                </c:pt>
              </c:numCache>
            </c:numRef>
          </c:val>
          <c:extLst>
            <c:ext xmlns:c16="http://schemas.microsoft.com/office/drawing/2014/chart" uri="{C3380CC4-5D6E-409C-BE32-E72D297353CC}">
              <c16:uniqueId val="{00000000-9E42-4F99-89A1-0B533D378E75}"/>
            </c:ext>
          </c:extLst>
        </c:ser>
        <c:dLbls>
          <c:showLegendKey val="0"/>
          <c:showVal val="0"/>
          <c:showCatName val="0"/>
          <c:showSerName val="0"/>
          <c:showPercent val="0"/>
          <c:showBubbleSize val="0"/>
        </c:dLbls>
        <c:gapWidth val="219"/>
        <c:overlap val="-27"/>
        <c:axId val="433653296"/>
        <c:axId val="433656904"/>
      </c:barChart>
      <c:dateAx>
        <c:axId val="433653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656904"/>
        <c:crosses val="autoZero"/>
        <c:auto val="1"/>
        <c:lblOffset val="100"/>
        <c:baseTimeUnit val="days"/>
      </c:dateAx>
      <c:valAx>
        <c:axId val="43365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65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6149</c:v>
                </c:pt>
              </c:numCache>
            </c:numRef>
          </c:val>
          <c:extLst>
            <c:ext xmlns:c16="http://schemas.microsoft.com/office/drawing/2014/chart" uri="{C3380CC4-5D6E-409C-BE32-E72D297353CC}">
              <c16:uniqueId val="{00000000-2982-4610-88D1-47E1C70E53ED}"/>
            </c:ext>
          </c:extLst>
        </c:ser>
        <c:dLbls>
          <c:showLegendKey val="0"/>
          <c:showVal val="0"/>
          <c:showCatName val="0"/>
          <c:showSerName val="0"/>
          <c:showPercent val="0"/>
          <c:showBubbleSize val="0"/>
        </c:dLbls>
        <c:gapWidth val="219"/>
        <c:overlap val="-27"/>
        <c:axId val="433657560"/>
        <c:axId val="433659200"/>
      </c:barChart>
      <c:catAx>
        <c:axId val="433657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659200"/>
        <c:crosses val="autoZero"/>
        <c:auto val="1"/>
        <c:lblAlgn val="ctr"/>
        <c:lblOffset val="100"/>
        <c:noMultiLvlLbl val="0"/>
      </c:catAx>
      <c:valAx>
        <c:axId val="43365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65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41301-1FC6-47E1-93F6-583A32700E0D}"/>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36F8975-774E-4B60-9BCA-7111307B1A9A}"/>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111049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D0286-DE18-4A8B-9400-A905C5D72108}"/>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965E790C-F6FB-4D5C-9250-43B82802CE1C}"/>
              </a:ext>
            </a:extLst>
          </p:cNvPr>
          <p:cNvGraphicFramePr>
            <a:graphicFrameLocks noGrp="1"/>
          </p:cNvGraphicFramePr>
          <p:nvPr>
            <p:ph type="tbl" sz="quarter" idx="13"/>
            <p:extLst>
              <p:ext uri="{D42A27DB-BD31-4B8C-83A1-F6EECF244321}">
                <p14:modId xmlns:p14="http://schemas.microsoft.com/office/powerpoint/2010/main" val="3159158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56587804"/>
                    </a:ext>
                  </a:extLst>
                </a:gridCol>
                <a:gridCol w="740664">
                  <a:extLst>
                    <a:ext uri="{9D8B030D-6E8A-4147-A177-3AD203B41FA5}">
                      <a16:colId xmlns:a16="http://schemas.microsoft.com/office/drawing/2014/main" val="3009189112"/>
                    </a:ext>
                  </a:extLst>
                </a:gridCol>
                <a:gridCol w="740664">
                  <a:extLst>
                    <a:ext uri="{9D8B030D-6E8A-4147-A177-3AD203B41FA5}">
                      <a16:colId xmlns:a16="http://schemas.microsoft.com/office/drawing/2014/main" val="2542469370"/>
                    </a:ext>
                  </a:extLst>
                </a:gridCol>
                <a:gridCol w="740664">
                  <a:extLst>
                    <a:ext uri="{9D8B030D-6E8A-4147-A177-3AD203B41FA5}">
                      <a16:colId xmlns:a16="http://schemas.microsoft.com/office/drawing/2014/main" val="3171171742"/>
                    </a:ext>
                  </a:extLst>
                </a:gridCol>
                <a:gridCol w="740664">
                  <a:extLst>
                    <a:ext uri="{9D8B030D-6E8A-4147-A177-3AD203B41FA5}">
                      <a16:colId xmlns:a16="http://schemas.microsoft.com/office/drawing/2014/main" val="2348168204"/>
                    </a:ext>
                  </a:extLst>
                </a:gridCol>
                <a:gridCol w="740664">
                  <a:extLst>
                    <a:ext uri="{9D8B030D-6E8A-4147-A177-3AD203B41FA5}">
                      <a16:colId xmlns:a16="http://schemas.microsoft.com/office/drawing/2014/main" val="2937267084"/>
                    </a:ext>
                  </a:extLst>
                </a:gridCol>
                <a:gridCol w="740664">
                  <a:extLst>
                    <a:ext uri="{9D8B030D-6E8A-4147-A177-3AD203B41FA5}">
                      <a16:colId xmlns:a16="http://schemas.microsoft.com/office/drawing/2014/main" val="126332004"/>
                    </a:ext>
                  </a:extLst>
                </a:gridCol>
                <a:gridCol w="740664">
                  <a:extLst>
                    <a:ext uri="{9D8B030D-6E8A-4147-A177-3AD203B41FA5}">
                      <a16:colId xmlns:a16="http://schemas.microsoft.com/office/drawing/2014/main" val="735338465"/>
                    </a:ext>
                  </a:extLst>
                </a:gridCol>
                <a:gridCol w="740664">
                  <a:extLst>
                    <a:ext uri="{9D8B030D-6E8A-4147-A177-3AD203B41FA5}">
                      <a16:colId xmlns:a16="http://schemas.microsoft.com/office/drawing/2014/main" val="1446739972"/>
                    </a:ext>
                  </a:extLst>
                </a:gridCol>
                <a:gridCol w="740664">
                  <a:extLst>
                    <a:ext uri="{9D8B030D-6E8A-4147-A177-3AD203B41FA5}">
                      <a16:colId xmlns:a16="http://schemas.microsoft.com/office/drawing/2014/main" val="24820228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1899993"/>
                  </a:ext>
                </a:extLst>
              </a:tr>
              <a:tr h="370840">
                <a:tc>
                  <a:txBody>
                    <a:bodyPr/>
                    <a:lstStyle/>
                    <a:p>
                      <a:r>
                        <a:rPr lang="en-US" sz="1000"/>
                        <a:t>SCS Dairy MY</a:t>
                      </a:r>
                    </a:p>
                  </a:txBody>
                  <a:tcPr/>
                </a:tc>
                <a:tc>
                  <a:txBody>
                    <a:bodyPr/>
                    <a:lstStyle/>
                    <a:p>
                      <a:r>
                        <a:rPr lang="en-US" sz="1000"/>
                        <a:t>109010</a:t>
                      </a:r>
                    </a:p>
                  </a:txBody>
                  <a:tcPr/>
                </a:tc>
                <a:tc>
                  <a:txBody>
                    <a:bodyPr/>
                    <a:lstStyle/>
                    <a:p>
                      <a:r>
                        <a:rPr lang="en-US" sz="1000"/>
                        <a:t>2035</a:t>
                      </a:r>
                    </a:p>
                  </a:txBody>
                  <a:tcPr/>
                </a:tc>
                <a:tc>
                  <a:txBody>
                    <a:bodyPr/>
                    <a:lstStyle/>
                    <a:p>
                      <a:r>
                        <a:rPr lang="en-US" sz="1000"/>
                        <a:t>16</a:t>
                      </a:r>
                    </a:p>
                  </a:txBody>
                  <a:tcPr/>
                </a:tc>
                <a:tc>
                  <a:txBody>
                    <a:bodyPr/>
                    <a:lstStyle/>
                    <a:p>
                      <a:r>
                        <a:rPr lang="en-US" sz="1000"/>
                        <a:t>940</a:t>
                      </a:r>
                    </a:p>
                  </a:txBody>
                  <a:tcPr/>
                </a:tc>
                <a:tc>
                  <a:txBody>
                    <a:bodyPr/>
                    <a:lstStyle/>
                    <a:p>
                      <a:r>
                        <a:rPr lang="en-US" sz="1000"/>
                        <a:t>38</a:t>
                      </a:r>
                    </a:p>
                  </a:txBody>
                  <a:tcPr/>
                </a:tc>
                <a:tc>
                  <a:txBody>
                    <a:bodyPr/>
                    <a:lstStyle/>
                    <a:p>
                      <a:r>
                        <a:rPr lang="en-US" sz="1000"/>
                        <a:t>114</a:t>
                      </a:r>
                    </a:p>
                  </a:txBody>
                  <a:tcPr/>
                </a:tc>
                <a:tc>
                  <a:txBody>
                    <a:bodyPr/>
                    <a:lstStyle/>
                    <a:p>
                      <a:r>
                        <a:rPr lang="en-US" sz="1000"/>
                        <a:t>0</a:t>
                      </a:r>
                    </a:p>
                  </a:txBody>
                  <a:tcPr/>
                </a:tc>
                <a:tc>
                  <a:txBody>
                    <a:bodyPr/>
                    <a:lstStyle/>
                    <a:p>
                      <a:r>
                        <a:rPr lang="en-US" sz="1000"/>
                        <a:t>0.0632 %</a:t>
                      </a:r>
                    </a:p>
                  </a:txBody>
                  <a:tcPr/>
                </a:tc>
                <a:tc>
                  <a:txBody>
                    <a:bodyPr/>
                    <a:lstStyle/>
                    <a:p>
                      <a:r>
                        <a:rPr lang="en-US" sz="1000"/>
                        <a:t>0.0 %</a:t>
                      </a:r>
                    </a:p>
                  </a:txBody>
                  <a:tcPr/>
                </a:tc>
                <a:extLst>
                  <a:ext uri="{0D108BD9-81ED-4DB2-BD59-A6C34878D82A}">
                    <a16:rowId xmlns:a16="http://schemas.microsoft.com/office/drawing/2014/main" val="3486522176"/>
                  </a:ext>
                </a:extLst>
              </a:tr>
            </a:tbl>
          </a:graphicData>
        </a:graphic>
      </p:graphicFrame>
      <p:sp>
        <p:nvSpPr>
          <p:cNvPr id="4" name="Text Placeholder 3">
            <a:extLst>
              <a:ext uri="{FF2B5EF4-FFF2-40B4-BE49-F238E27FC236}">
                <a16:creationId xmlns:a16="http://schemas.microsoft.com/office/drawing/2014/main" id="{0EC5A73B-DAED-4DEB-AF4A-54A37FF93B5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56913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54F1E-9893-4EEF-A1B5-6E1C07C7B6EF}"/>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55741A5A-C52E-4115-815A-B887659274AA}"/>
              </a:ext>
            </a:extLst>
          </p:cNvPr>
          <p:cNvGraphicFramePr>
            <a:graphicFrameLocks noGrp="1"/>
          </p:cNvGraphicFramePr>
          <p:nvPr>
            <p:ph type="chart" sz="quarter" idx="13"/>
            <p:extLst>
              <p:ext uri="{D42A27DB-BD31-4B8C-83A1-F6EECF244321}">
                <p14:modId xmlns:p14="http://schemas.microsoft.com/office/powerpoint/2010/main" val="1688053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3BFE9D-2A41-4C90-B0D7-DAA4128741D7}"/>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9ACC4551-5BA5-4BF0-81F4-F8DAE59750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3950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94393-FB7D-45AB-B133-201009E42873}"/>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CC494B15-49A1-4B72-A23C-7705F5241648}"/>
              </a:ext>
            </a:extLst>
          </p:cNvPr>
          <p:cNvGraphicFramePr>
            <a:graphicFrameLocks noGrp="1"/>
          </p:cNvGraphicFramePr>
          <p:nvPr>
            <p:ph type="chart" sz="quarter" idx="13"/>
            <p:extLst>
              <p:ext uri="{D42A27DB-BD31-4B8C-83A1-F6EECF244321}">
                <p14:modId xmlns:p14="http://schemas.microsoft.com/office/powerpoint/2010/main" val="2955927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29E245-2507-41FB-A9FF-C9BBABE49B95}"/>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220A4FD1-AB4E-4CBF-8526-BE67837CCD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6026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B08C5-3E46-400E-AB48-7380F8BBB2DE}"/>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422B1A06-2D2B-4085-90B7-8C94D5BB5B51}"/>
              </a:ext>
            </a:extLst>
          </p:cNvPr>
          <p:cNvGraphicFramePr>
            <a:graphicFrameLocks noGrp="1"/>
          </p:cNvGraphicFramePr>
          <p:nvPr>
            <p:ph type="chart" sz="quarter" idx="13"/>
            <p:extLst>
              <p:ext uri="{D42A27DB-BD31-4B8C-83A1-F6EECF244321}">
                <p14:modId xmlns:p14="http://schemas.microsoft.com/office/powerpoint/2010/main" val="2925642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6BDC51-6FB4-41BD-8055-B15F04D4BA29}"/>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11D4AAEE-C276-4707-854F-3E2DA0C61E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4731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F725D-B303-4BEF-A79C-22BF7E0B2B9A}"/>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DDC2DB65-57AC-41F6-B956-F8E6094AB739}"/>
              </a:ext>
            </a:extLst>
          </p:cNvPr>
          <p:cNvGraphicFramePr>
            <a:graphicFrameLocks noGrp="1"/>
          </p:cNvGraphicFramePr>
          <p:nvPr>
            <p:ph type="chart" sz="quarter" idx="13"/>
            <p:extLst>
              <p:ext uri="{D42A27DB-BD31-4B8C-83A1-F6EECF244321}">
                <p14:modId xmlns:p14="http://schemas.microsoft.com/office/powerpoint/2010/main" val="2455103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D3AE8B-364E-4561-822E-3DFEDEB4A332}"/>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83181882-6AA9-48F9-B775-11EA2051B9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298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1AB33-7B1F-4F0F-8F0A-01254B3B21CD}"/>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B96DAFBC-D274-45D4-9154-AC2E1D1A5FB4}"/>
              </a:ext>
            </a:extLst>
          </p:cNvPr>
          <p:cNvGraphicFramePr>
            <a:graphicFrameLocks noGrp="1"/>
          </p:cNvGraphicFramePr>
          <p:nvPr>
            <p:ph type="chart" sz="quarter" idx="13"/>
            <p:extLst>
              <p:ext uri="{D42A27DB-BD31-4B8C-83A1-F6EECF244321}">
                <p14:modId xmlns:p14="http://schemas.microsoft.com/office/powerpoint/2010/main" val="79075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42CF85-6891-4419-937D-8EDF87FE7188}"/>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EB11F2C0-4032-4F38-9C08-1BA7782A02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9353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8ACB7-839F-4915-817A-04B8D1DBA3B8}"/>
              </a:ext>
            </a:extLst>
          </p:cNvPr>
          <p:cNvSpPr>
            <a:spLocks noGrp="1"/>
          </p:cNvSpPr>
          <p:nvPr>
            <p:ph type="title"/>
          </p:nvPr>
        </p:nvSpPr>
        <p:spPr/>
        <p:txBody>
          <a:bodyPr/>
          <a:lstStyle/>
          <a:p>
            <a:r>
              <a:rPr lang="en-US"/>
              <a:t>Facebook (FB) Custom Own Posts Table (new) | SCS Dairy MY - 1 of 4</a:t>
            </a:r>
          </a:p>
        </p:txBody>
      </p:sp>
      <p:graphicFrame>
        <p:nvGraphicFramePr>
          <p:cNvPr id="5" name="Table Placeholder 4">
            <a:extLst>
              <a:ext uri="{FF2B5EF4-FFF2-40B4-BE49-F238E27FC236}">
                <a16:creationId xmlns:a16="http://schemas.microsoft.com/office/drawing/2014/main" id="{0B432A81-E280-4EE7-BA36-63D75C99E594}"/>
              </a:ext>
            </a:extLst>
          </p:cNvPr>
          <p:cNvGraphicFramePr>
            <a:graphicFrameLocks noGrp="1"/>
          </p:cNvGraphicFramePr>
          <p:nvPr>
            <p:ph type="tbl" sz="quarter" idx="13"/>
            <p:extLst>
              <p:ext uri="{D42A27DB-BD31-4B8C-83A1-F6EECF244321}">
                <p14:modId xmlns:p14="http://schemas.microsoft.com/office/powerpoint/2010/main" val="1498537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0666798"/>
                    </a:ext>
                  </a:extLst>
                </a:gridCol>
                <a:gridCol w="905256">
                  <a:extLst>
                    <a:ext uri="{9D8B030D-6E8A-4147-A177-3AD203B41FA5}">
                      <a16:colId xmlns:a16="http://schemas.microsoft.com/office/drawing/2014/main" val="703754928"/>
                    </a:ext>
                  </a:extLst>
                </a:gridCol>
                <a:gridCol w="905256">
                  <a:extLst>
                    <a:ext uri="{9D8B030D-6E8A-4147-A177-3AD203B41FA5}">
                      <a16:colId xmlns:a16="http://schemas.microsoft.com/office/drawing/2014/main" val="1030477387"/>
                    </a:ext>
                  </a:extLst>
                </a:gridCol>
                <a:gridCol w="905256">
                  <a:extLst>
                    <a:ext uri="{9D8B030D-6E8A-4147-A177-3AD203B41FA5}">
                      <a16:colId xmlns:a16="http://schemas.microsoft.com/office/drawing/2014/main" val="3122864194"/>
                    </a:ext>
                  </a:extLst>
                </a:gridCol>
                <a:gridCol w="905256">
                  <a:extLst>
                    <a:ext uri="{9D8B030D-6E8A-4147-A177-3AD203B41FA5}">
                      <a16:colId xmlns:a16="http://schemas.microsoft.com/office/drawing/2014/main" val="2296484159"/>
                    </a:ext>
                  </a:extLst>
                </a:gridCol>
                <a:gridCol w="905256">
                  <a:extLst>
                    <a:ext uri="{9D8B030D-6E8A-4147-A177-3AD203B41FA5}">
                      <a16:colId xmlns:a16="http://schemas.microsoft.com/office/drawing/2014/main" val="664822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7625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- 2020-04-12 16:22:51</a:t>
                      </a:r>
                      <a:r>
                        <a:rPr kumimoji="0" lang="en-US" sz="1000" b="0" i="0" u="none" strike="noStrike" kern="1200" cap="none" spc="0" normalizeH="0" baseline="0" noProof="0">
                          <a:ln>
                            <a:noFill/>
                          </a:ln>
                          <a:solidFill>
                            <a:prstClr val="black"/>
                          </a:solidFill>
                          <a:effectLst/>
                          <a:uLnTx/>
                          <a:uFillTx/>
                          <a:latin typeface="+mn-lt"/>
                          <a:ea typeface="+mn-ea"/>
                          <a:cs typeface="+mn-cs"/>
                        </a:rPr>
                        <a:t>
 After crimping the edge of the pie crust, lift the edge of the crust gently all around with your fingers. This keeps the dough from sticking to the dish while baking and makes it easier to take out the pieces of pie.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6382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- 2020-04-20 15:07:36</a:t>
                      </a:r>
                      <a:r>
                        <a:rPr kumimoji="0" lang="en-US" sz="1000" b="0" i="0" u="none" strike="noStrike" kern="1200" cap="none" spc="0" normalizeH="0" baseline="0" noProof="0">
                          <a:ln>
                            <a:noFill/>
                          </a:ln>
                          <a:solidFill>
                            <a:prstClr val="black"/>
                          </a:solidFill>
                          <a:effectLst/>
                          <a:uLnTx/>
                          <a:uFillTx/>
                          <a:latin typeface="+mn-lt"/>
                          <a:ea typeface="+mn-ea"/>
                          <a:cs typeface="+mn-cs"/>
                        </a:rPr>
                        <a:t>
 Thinking of baking bread for your upcoming sahur? Remember this useful tip. A teaspoon of sugar mixed with yeast and water helps it rise better. Never mix salt directly with the yeast and water mixture as the salt kills the rising action.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8729083"/>
                  </a:ext>
                </a:extLst>
              </a:tr>
            </a:tbl>
          </a:graphicData>
        </a:graphic>
      </p:graphicFrame>
      <p:sp>
        <p:nvSpPr>
          <p:cNvPr id="4" name="Text Placeholder 3">
            <a:extLst>
              <a:ext uri="{FF2B5EF4-FFF2-40B4-BE49-F238E27FC236}">
                <a16:creationId xmlns:a16="http://schemas.microsoft.com/office/drawing/2014/main" id="{C5EA7F81-2991-4846-B04D-FC6942717BC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644222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A067D-0D48-4649-A04A-575FA16C9889}"/>
              </a:ext>
            </a:extLst>
          </p:cNvPr>
          <p:cNvSpPr>
            <a:spLocks noGrp="1"/>
          </p:cNvSpPr>
          <p:nvPr>
            <p:ph type="title"/>
          </p:nvPr>
        </p:nvSpPr>
        <p:spPr/>
        <p:txBody>
          <a:bodyPr/>
          <a:lstStyle/>
          <a:p>
            <a:r>
              <a:rPr lang="en-US"/>
              <a:t>Facebook (FB) Custom Own Posts Table (new) | SCS Dairy MY - 2 of 4</a:t>
            </a:r>
          </a:p>
        </p:txBody>
      </p:sp>
      <p:graphicFrame>
        <p:nvGraphicFramePr>
          <p:cNvPr id="5" name="Table Placeholder 4">
            <a:extLst>
              <a:ext uri="{FF2B5EF4-FFF2-40B4-BE49-F238E27FC236}">
                <a16:creationId xmlns:a16="http://schemas.microsoft.com/office/drawing/2014/main" id="{AB95121E-E2C3-4653-AADE-19ACFF56BF23}"/>
              </a:ext>
            </a:extLst>
          </p:cNvPr>
          <p:cNvGraphicFramePr>
            <a:graphicFrameLocks noGrp="1"/>
          </p:cNvGraphicFramePr>
          <p:nvPr>
            <p:ph type="tbl" sz="quarter" idx="13"/>
            <p:extLst>
              <p:ext uri="{D42A27DB-BD31-4B8C-83A1-F6EECF244321}">
                <p14:modId xmlns:p14="http://schemas.microsoft.com/office/powerpoint/2010/main" val="1649315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8739742"/>
                    </a:ext>
                  </a:extLst>
                </a:gridCol>
                <a:gridCol w="905256">
                  <a:extLst>
                    <a:ext uri="{9D8B030D-6E8A-4147-A177-3AD203B41FA5}">
                      <a16:colId xmlns:a16="http://schemas.microsoft.com/office/drawing/2014/main" val="2318350456"/>
                    </a:ext>
                  </a:extLst>
                </a:gridCol>
                <a:gridCol w="905256">
                  <a:extLst>
                    <a:ext uri="{9D8B030D-6E8A-4147-A177-3AD203B41FA5}">
                      <a16:colId xmlns:a16="http://schemas.microsoft.com/office/drawing/2014/main" val="1142602882"/>
                    </a:ext>
                  </a:extLst>
                </a:gridCol>
                <a:gridCol w="905256">
                  <a:extLst>
                    <a:ext uri="{9D8B030D-6E8A-4147-A177-3AD203B41FA5}">
                      <a16:colId xmlns:a16="http://schemas.microsoft.com/office/drawing/2014/main" val="1708527092"/>
                    </a:ext>
                  </a:extLst>
                </a:gridCol>
                <a:gridCol w="905256">
                  <a:extLst>
                    <a:ext uri="{9D8B030D-6E8A-4147-A177-3AD203B41FA5}">
                      <a16:colId xmlns:a16="http://schemas.microsoft.com/office/drawing/2014/main" val="65600463"/>
                    </a:ext>
                  </a:extLst>
                </a:gridCol>
                <a:gridCol w="905256">
                  <a:extLst>
                    <a:ext uri="{9D8B030D-6E8A-4147-A177-3AD203B41FA5}">
                      <a16:colId xmlns:a16="http://schemas.microsoft.com/office/drawing/2014/main" val="442377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5869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- 2020-04-10 12:48:52</a:t>
                      </a:r>
                      <a:r>
                        <a:rPr kumimoji="0" lang="en-US" sz="1000" b="0" i="0" u="none" strike="noStrike" kern="1200" cap="none" spc="0" normalizeH="0" baseline="0" noProof="0">
                          <a:ln>
                            <a:noFill/>
                          </a:ln>
                          <a:solidFill>
                            <a:prstClr val="black"/>
                          </a:solidFill>
                          <a:effectLst/>
                          <a:uLnTx/>
                          <a:uFillTx/>
                          <a:latin typeface="+mn-lt"/>
                          <a:ea typeface="+mn-ea"/>
                          <a:cs typeface="+mn-cs"/>
                        </a:rPr>
                        <a:t>
 Sheet Pan Garlic Butter Baked Salmon with crispy potatoes, asparagus and a garlic butter sauce with a touch of lemon. A complete healthy meal on one tray using minimal ingredients you already have in your kitchen!
Garlic Butter Baked Salmon
Ingredients:
113g SCS melted unsalted butter
500g fingerling potatoes, halved (or halved white/red baby potatoes)
2 tablespoons olive oil
2 1/2 tablespoons minced garlic, divided
1 1/2 teaspoons salt, divided
1/2 teaspoon cracked black pepper, divided
170g skinless salmon fillets
2 tablespoons fresh chopped parsley
3 bunches asparagus (18 spears, woody ends removed)
79ml freshly squeezed lemon juice
59ml low-sodium chicken broth
1 lemon sliced to garnish
Instructions:
1. Heat oven to 200°C. On a large rimmed baking sheet, toss together potatoes with the oil, 1/2 tablespoon of garlic, 1/2 teaspoon salt, and 1/4 teaspoon pepper. Spread out in an even layer and roast for 15 minutes until they're just starting to soften and brown.
2. Push potatoes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1517569"/>
                  </a:ext>
                </a:extLst>
              </a:tr>
            </a:tbl>
          </a:graphicData>
        </a:graphic>
      </p:graphicFrame>
      <p:sp>
        <p:nvSpPr>
          <p:cNvPr id="4" name="Text Placeholder 3">
            <a:extLst>
              <a:ext uri="{FF2B5EF4-FFF2-40B4-BE49-F238E27FC236}">
                <a16:creationId xmlns:a16="http://schemas.microsoft.com/office/drawing/2014/main" id="{D3BA64EB-2C12-4C82-AFED-86716A82DAC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277822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5E8A9-940B-4D82-A270-334CD4E1B6AC}"/>
              </a:ext>
            </a:extLst>
          </p:cNvPr>
          <p:cNvSpPr>
            <a:spLocks noGrp="1"/>
          </p:cNvSpPr>
          <p:nvPr>
            <p:ph type="title"/>
          </p:nvPr>
        </p:nvSpPr>
        <p:spPr/>
        <p:txBody>
          <a:bodyPr/>
          <a:lstStyle/>
          <a:p>
            <a:r>
              <a:rPr lang="en-US"/>
              <a:t>Facebook (FB) Custom Own Posts Table (new) | SCS Dairy MY - 3 of 4</a:t>
            </a:r>
          </a:p>
        </p:txBody>
      </p:sp>
      <p:graphicFrame>
        <p:nvGraphicFramePr>
          <p:cNvPr id="5" name="Table Placeholder 4">
            <a:extLst>
              <a:ext uri="{FF2B5EF4-FFF2-40B4-BE49-F238E27FC236}">
                <a16:creationId xmlns:a16="http://schemas.microsoft.com/office/drawing/2014/main" id="{0743E1D1-ACA2-49DC-8F1B-6BB175B398E8}"/>
              </a:ext>
            </a:extLst>
          </p:cNvPr>
          <p:cNvGraphicFramePr>
            <a:graphicFrameLocks noGrp="1"/>
          </p:cNvGraphicFramePr>
          <p:nvPr>
            <p:ph type="tbl" sz="quarter" idx="13"/>
            <p:extLst>
              <p:ext uri="{D42A27DB-BD31-4B8C-83A1-F6EECF244321}">
                <p14:modId xmlns:p14="http://schemas.microsoft.com/office/powerpoint/2010/main" val="1787285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9021081"/>
                    </a:ext>
                  </a:extLst>
                </a:gridCol>
                <a:gridCol w="905256">
                  <a:extLst>
                    <a:ext uri="{9D8B030D-6E8A-4147-A177-3AD203B41FA5}">
                      <a16:colId xmlns:a16="http://schemas.microsoft.com/office/drawing/2014/main" val="1574725104"/>
                    </a:ext>
                  </a:extLst>
                </a:gridCol>
                <a:gridCol w="905256">
                  <a:extLst>
                    <a:ext uri="{9D8B030D-6E8A-4147-A177-3AD203B41FA5}">
                      <a16:colId xmlns:a16="http://schemas.microsoft.com/office/drawing/2014/main" val="3596405322"/>
                    </a:ext>
                  </a:extLst>
                </a:gridCol>
                <a:gridCol w="905256">
                  <a:extLst>
                    <a:ext uri="{9D8B030D-6E8A-4147-A177-3AD203B41FA5}">
                      <a16:colId xmlns:a16="http://schemas.microsoft.com/office/drawing/2014/main" val="1122727191"/>
                    </a:ext>
                  </a:extLst>
                </a:gridCol>
                <a:gridCol w="905256">
                  <a:extLst>
                    <a:ext uri="{9D8B030D-6E8A-4147-A177-3AD203B41FA5}">
                      <a16:colId xmlns:a16="http://schemas.microsoft.com/office/drawing/2014/main" val="3858045795"/>
                    </a:ext>
                  </a:extLst>
                </a:gridCol>
                <a:gridCol w="905256">
                  <a:extLst>
                    <a:ext uri="{9D8B030D-6E8A-4147-A177-3AD203B41FA5}">
                      <a16:colId xmlns:a16="http://schemas.microsoft.com/office/drawing/2014/main" val="507553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214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- 2020-04-08 15:01:35</a:t>
                      </a:r>
                      <a:r>
                        <a:rPr kumimoji="0" lang="en-US" sz="1000" b="0" i="0" u="none" strike="noStrike" kern="1200" cap="none" spc="0" normalizeH="0" baseline="0" noProof="0">
                          <a:ln>
                            <a:noFill/>
                          </a:ln>
                          <a:solidFill>
                            <a:prstClr val="black"/>
                          </a:solidFill>
                          <a:effectLst/>
                          <a:uLnTx/>
                          <a:uFillTx/>
                          <a:latin typeface="+mn-lt"/>
                          <a:ea typeface="+mn-ea"/>
                          <a:cs typeface="+mn-cs"/>
                        </a:rPr>
                        <a:t>
 Beef goulash with carrots, potatoes and mushrooms topped with melted butter is the perfect comfort food.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1306132"/>
                  </a:ext>
                </a:extLst>
              </a:tr>
            </a:tbl>
          </a:graphicData>
        </a:graphic>
      </p:graphicFrame>
      <p:sp>
        <p:nvSpPr>
          <p:cNvPr id="4" name="Text Placeholder 3">
            <a:extLst>
              <a:ext uri="{FF2B5EF4-FFF2-40B4-BE49-F238E27FC236}">
                <a16:creationId xmlns:a16="http://schemas.microsoft.com/office/drawing/2014/main" id="{5209A0C2-7A0F-483B-A491-1D0EB2143CD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263320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7E2CB-E6F8-47CE-80C6-315E883C1C45}"/>
              </a:ext>
            </a:extLst>
          </p:cNvPr>
          <p:cNvSpPr>
            <a:spLocks noGrp="1"/>
          </p:cNvSpPr>
          <p:nvPr>
            <p:ph type="title"/>
          </p:nvPr>
        </p:nvSpPr>
        <p:spPr/>
        <p:txBody>
          <a:bodyPr/>
          <a:lstStyle/>
          <a:p>
            <a:r>
              <a:rPr lang="en-US"/>
              <a:t>Facebook (FB) Custom Own Posts Table (new) | SCS Dairy MY - 4 of 4</a:t>
            </a:r>
          </a:p>
        </p:txBody>
      </p:sp>
      <p:graphicFrame>
        <p:nvGraphicFramePr>
          <p:cNvPr id="5" name="Table Placeholder 4">
            <a:extLst>
              <a:ext uri="{FF2B5EF4-FFF2-40B4-BE49-F238E27FC236}">
                <a16:creationId xmlns:a16="http://schemas.microsoft.com/office/drawing/2014/main" id="{74548B7F-06D1-4C94-9475-3135903BCBFF}"/>
              </a:ext>
            </a:extLst>
          </p:cNvPr>
          <p:cNvGraphicFramePr>
            <a:graphicFrameLocks noGrp="1"/>
          </p:cNvGraphicFramePr>
          <p:nvPr>
            <p:ph type="tbl" sz="quarter" idx="13"/>
            <p:extLst>
              <p:ext uri="{D42A27DB-BD31-4B8C-83A1-F6EECF244321}">
                <p14:modId xmlns:p14="http://schemas.microsoft.com/office/powerpoint/2010/main" val="4194680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6725100"/>
                    </a:ext>
                  </a:extLst>
                </a:gridCol>
                <a:gridCol w="905256">
                  <a:extLst>
                    <a:ext uri="{9D8B030D-6E8A-4147-A177-3AD203B41FA5}">
                      <a16:colId xmlns:a16="http://schemas.microsoft.com/office/drawing/2014/main" val="2185427479"/>
                    </a:ext>
                  </a:extLst>
                </a:gridCol>
                <a:gridCol w="905256">
                  <a:extLst>
                    <a:ext uri="{9D8B030D-6E8A-4147-A177-3AD203B41FA5}">
                      <a16:colId xmlns:a16="http://schemas.microsoft.com/office/drawing/2014/main" val="2348004195"/>
                    </a:ext>
                  </a:extLst>
                </a:gridCol>
                <a:gridCol w="905256">
                  <a:extLst>
                    <a:ext uri="{9D8B030D-6E8A-4147-A177-3AD203B41FA5}">
                      <a16:colId xmlns:a16="http://schemas.microsoft.com/office/drawing/2014/main" val="1882149939"/>
                    </a:ext>
                  </a:extLst>
                </a:gridCol>
                <a:gridCol w="905256">
                  <a:extLst>
                    <a:ext uri="{9D8B030D-6E8A-4147-A177-3AD203B41FA5}">
                      <a16:colId xmlns:a16="http://schemas.microsoft.com/office/drawing/2014/main" val="688170358"/>
                    </a:ext>
                  </a:extLst>
                </a:gridCol>
                <a:gridCol w="905256">
                  <a:extLst>
                    <a:ext uri="{9D8B030D-6E8A-4147-A177-3AD203B41FA5}">
                      <a16:colId xmlns:a16="http://schemas.microsoft.com/office/drawing/2014/main" val="3209974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569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- 2020-04-02 12:40:22</a:t>
                      </a:r>
                      <a:r>
                        <a:rPr kumimoji="0" lang="en-US" sz="1000" b="0" i="0" u="none" strike="noStrike" kern="1200" cap="none" spc="0" normalizeH="0" baseline="0" noProof="0">
                          <a:ln>
                            <a:noFill/>
                          </a:ln>
                          <a:solidFill>
                            <a:prstClr val="black"/>
                          </a:solidFill>
                          <a:effectLst/>
                          <a:uLnTx/>
                          <a:uFillTx/>
                          <a:latin typeface="+mn-lt"/>
                          <a:ea typeface="+mn-ea"/>
                          <a:cs typeface="+mn-cs"/>
                        </a:rPr>
                        <a:t>
 Tender skillet roasted 15-minute garlic butter mushrooms are the perfect appetizer or side dish for any favorite meal.
Garlic Butter Mushrooms
Ingredients
3 tablespoons SCS butter
2 teaspoons minced garlic
454g whole white mushrooms
1/4 teaspoon salt (or to taste)
1/4 teaspoon black pepper (or to taste)
2 teaspoons chopped fresh herbs like rosemary, parsley and thyme OR 1 teaspoon dried herbs (you could use dried Italian seasoning for this)
Instructions
1. Melt butter in a medium-large skillet. Add garlic and stir.
2. Add mushrooms, salt, pepper and stir over medium heat for 10-12 minutes until tender.
3. Sprinkle with the herbs (if using dried make sure you stir a bit to get them mixed into the buttery sauce) and serve hot.
Source: https://www.lecremedelacrumb.com/15-minute-garlic-butter-mushrooms/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7231549"/>
                  </a:ext>
                </a:extLst>
              </a:tr>
            </a:tbl>
          </a:graphicData>
        </a:graphic>
      </p:graphicFrame>
      <p:sp>
        <p:nvSpPr>
          <p:cNvPr id="4" name="Text Placeholder 3">
            <a:extLst>
              <a:ext uri="{FF2B5EF4-FFF2-40B4-BE49-F238E27FC236}">
                <a16:creationId xmlns:a16="http://schemas.microsoft.com/office/drawing/2014/main" id="{84D4BB42-FCC5-4181-9133-54E100C2C22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865088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DB9AC-380D-4AA5-96DA-4A57FC510CA2}"/>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F18AE0BF-5066-4DCB-9B49-016FFF044C9E}"/>
              </a:ext>
            </a:extLst>
          </p:cNvPr>
          <p:cNvGraphicFramePr>
            <a:graphicFrameLocks noGrp="1"/>
          </p:cNvGraphicFramePr>
          <p:nvPr>
            <p:ph type="chart" sz="quarter" idx="13"/>
            <p:extLst>
              <p:ext uri="{D42A27DB-BD31-4B8C-83A1-F6EECF244321}">
                <p14:modId xmlns:p14="http://schemas.microsoft.com/office/powerpoint/2010/main" val="3645299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8386D7-D407-41D6-9ABE-D86008036EF9}"/>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479B80EE-1C45-4CE6-B771-454E7FEE92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1926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2D2FC-174C-4318-A9DB-3FAC619DDCCA}"/>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BCD48794-BD33-4F88-9244-35485E77BBE4}"/>
              </a:ext>
            </a:extLst>
          </p:cNvPr>
          <p:cNvGraphicFramePr>
            <a:graphicFrameLocks noGrp="1"/>
          </p:cNvGraphicFramePr>
          <p:nvPr>
            <p:ph type="chart" sz="quarter" idx="13"/>
            <p:extLst>
              <p:ext uri="{D42A27DB-BD31-4B8C-83A1-F6EECF244321}">
                <p14:modId xmlns:p14="http://schemas.microsoft.com/office/powerpoint/2010/main" val="544598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D0A183-900B-4A2A-A8E5-8003DA7F2FB3}"/>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0992CC4B-0B84-44B2-9A65-8349D11FD2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8427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98E8E-907B-4C64-8820-7EA9FFC8E7A1}"/>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4B2BE0EE-EDC1-4814-ABCD-5FB5312936F0}"/>
              </a:ext>
            </a:extLst>
          </p:cNvPr>
          <p:cNvGraphicFramePr>
            <a:graphicFrameLocks noGrp="1"/>
          </p:cNvGraphicFramePr>
          <p:nvPr>
            <p:ph type="chart" sz="quarter" idx="13"/>
            <p:extLst>
              <p:ext uri="{D42A27DB-BD31-4B8C-83A1-F6EECF244321}">
                <p14:modId xmlns:p14="http://schemas.microsoft.com/office/powerpoint/2010/main" val="4089161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18B5B4-942E-4E6A-A24F-E364AD92D4C1}"/>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39FBB124-85B8-41C3-85F4-CD89AC6A66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5846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8812-602D-4844-8714-AA03037CD743}"/>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AAA24908-FF6D-4ADC-A653-2596A499AB1C}"/>
              </a:ext>
            </a:extLst>
          </p:cNvPr>
          <p:cNvGraphicFramePr>
            <a:graphicFrameLocks noGrp="1"/>
          </p:cNvGraphicFramePr>
          <p:nvPr>
            <p:ph type="chart" sz="quarter" idx="13"/>
            <p:extLst>
              <p:ext uri="{D42A27DB-BD31-4B8C-83A1-F6EECF244321}">
                <p14:modId xmlns:p14="http://schemas.microsoft.com/office/powerpoint/2010/main" val="2908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3819FA-7553-4BCE-8EE4-72A690A9A7E5}"/>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3AFC116F-37D0-40E1-A86C-84FF86786F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7768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AA6A8-FB31-4F24-B505-4C60B926249D}"/>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04DB4C8D-90DE-4AC0-9C39-EC0ACB7D91F0}"/>
              </a:ext>
            </a:extLst>
          </p:cNvPr>
          <p:cNvGraphicFramePr>
            <a:graphicFrameLocks noGrp="1"/>
          </p:cNvGraphicFramePr>
          <p:nvPr>
            <p:ph type="tbl" sz="quarter" idx="13"/>
            <p:extLst>
              <p:ext uri="{D42A27DB-BD31-4B8C-83A1-F6EECF244321}">
                <p14:modId xmlns:p14="http://schemas.microsoft.com/office/powerpoint/2010/main" val="838732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82465061"/>
                    </a:ext>
                  </a:extLst>
                </a:gridCol>
                <a:gridCol w="1645920">
                  <a:extLst>
                    <a:ext uri="{9D8B030D-6E8A-4147-A177-3AD203B41FA5}">
                      <a16:colId xmlns:a16="http://schemas.microsoft.com/office/drawing/2014/main" val="2672206925"/>
                    </a:ext>
                  </a:extLst>
                </a:gridCol>
                <a:gridCol w="1645920">
                  <a:extLst>
                    <a:ext uri="{9D8B030D-6E8A-4147-A177-3AD203B41FA5}">
                      <a16:colId xmlns:a16="http://schemas.microsoft.com/office/drawing/2014/main" val="3351714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0827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16.0 %</a:t>
                      </a:r>
                    </a:p>
                  </a:txBody>
                  <a:tcPr/>
                </a:tc>
                <a:extLst>
                  <a:ext uri="{0D108BD9-81ED-4DB2-BD59-A6C34878D82A}">
                    <a16:rowId xmlns:a16="http://schemas.microsoft.com/office/drawing/2014/main" val="3881869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extLst>
                  <a:ext uri="{0D108BD9-81ED-4DB2-BD59-A6C34878D82A}">
                    <a16:rowId xmlns:a16="http://schemas.microsoft.com/office/drawing/2014/main" val="403514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extLst>
                  <a:ext uri="{0D108BD9-81ED-4DB2-BD59-A6C34878D82A}">
                    <a16:rowId xmlns:a16="http://schemas.microsoft.com/office/drawing/2014/main" val="2779147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3674050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098852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725205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209227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57138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277634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155208010"/>
                  </a:ext>
                </a:extLst>
              </a:tr>
            </a:tbl>
          </a:graphicData>
        </a:graphic>
      </p:graphicFrame>
      <p:sp>
        <p:nvSpPr>
          <p:cNvPr id="4" name="Text Placeholder 3">
            <a:extLst>
              <a:ext uri="{FF2B5EF4-FFF2-40B4-BE49-F238E27FC236}">
                <a16:creationId xmlns:a16="http://schemas.microsoft.com/office/drawing/2014/main" id="{2012B9DE-5046-4A7D-AFDB-E7E994C9C6E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168260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1AA5A-B401-4A31-88ED-67B12B0C59D0}"/>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60B80453-C6B2-4079-A7A2-551ECF6A0E43}"/>
              </a:ext>
            </a:extLst>
          </p:cNvPr>
          <p:cNvGraphicFramePr>
            <a:graphicFrameLocks noGrp="1"/>
          </p:cNvGraphicFramePr>
          <p:nvPr>
            <p:ph type="tbl" sz="quarter" idx="13"/>
            <p:extLst>
              <p:ext uri="{D42A27DB-BD31-4B8C-83A1-F6EECF244321}">
                <p14:modId xmlns:p14="http://schemas.microsoft.com/office/powerpoint/2010/main" val="4184919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02648583"/>
                    </a:ext>
                  </a:extLst>
                </a:gridCol>
                <a:gridCol w="1645920">
                  <a:extLst>
                    <a:ext uri="{9D8B030D-6E8A-4147-A177-3AD203B41FA5}">
                      <a16:colId xmlns:a16="http://schemas.microsoft.com/office/drawing/2014/main" val="4036227302"/>
                    </a:ext>
                  </a:extLst>
                </a:gridCol>
                <a:gridCol w="1645920">
                  <a:extLst>
                    <a:ext uri="{9D8B030D-6E8A-4147-A177-3AD203B41FA5}">
                      <a16:colId xmlns:a16="http://schemas.microsoft.com/office/drawing/2014/main" val="3007841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54082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498057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433219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4120254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57211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41118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750596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285866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975825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294283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459260754"/>
                  </a:ext>
                </a:extLst>
              </a:tr>
            </a:tbl>
          </a:graphicData>
        </a:graphic>
      </p:graphicFrame>
      <p:sp>
        <p:nvSpPr>
          <p:cNvPr id="4" name="Text Placeholder 3">
            <a:extLst>
              <a:ext uri="{FF2B5EF4-FFF2-40B4-BE49-F238E27FC236}">
                <a16:creationId xmlns:a16="http://schemas.microsoft.com/office/drawing/2014/main" id="{6536C98A-0488-4C2A-940E-D6D1A5731A2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2212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58010-C488-4DB0-BBA6-23261BC80701}"/>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D773A97D-055F-4294-9B75-CF37B709F5DF}"/>
              </a:ext>
            </a:extLst>
          </p:cNvPr>
          <p:cNvGraphicFramePr>
            <a:graphicFrameLocks noGrp="1"/>
          </p:cNvGraphicFramePr>
          <p:nvPr>
            <p:ph type="tbl" sz="quarter" idx="13"/>
            <p:extLst>
              <p:ext uri="{D42A27DB-BD31-4B8C-83A1-F6EECF244321}">
                <p14:modId xmlns:p14="http://schemas.microsoft.com/office/powerpoint/2010/main" val="1942528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96384535"/>
                    </a:ext>
                  </a:extLst>
                </a:gridCol>
                <a:gridCol w="1645920">
                  <a:extLst>
                    <a:ext uri="{9D8B030D-6E8A-4147-A177-3AD203B41FA5}">
                      <a16:colId xmlns:a16="http://schemas.microsoft.com/office/drawing/2014/main" val="341253128"/>
                    </a:ext>
                  </a:extLst>
                </a:gridCol>
                <a:gridCol w="1645920">
                  <a:extLst>
                    <a:ext uri="{9D8B030D-6E8A-4147-A177-3AD203B41FA5}">
                      <a16:colId xmlns:a16="http://schemas.microsoft.com/office/drawing/2014/main" val="227840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4679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75830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906827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336063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85091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740267687"/>
                  </a:ext>
                </a:extLst>
              </a:tr>
            </a:tbl>
          </a:graphicData>
        </a:graphic>
      </p:graphicFrame>
      <p:sp>
        <p:nvSpPr>
          <p:cNvPr id="4" name="Text Placeholder 3">
            <a:extLst>
              <a:ext uri="{FF2B5EF4-FFF2-40B4-BE49-F238E27FC236}">
                <a16:creationId xmlns:a16="http://schemas.microsoft.com/office/drawing/2014/main" id="{8140415F-46FB-4F6A-89A0-788C459D5E7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931962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82B9D-BC4B-453A-A6B9-FA8CA334A46E}"/>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4C02EEAF-3063-488C-A7D1-4801AFE13F61}"/>
              </a:ext>
            </a:extLst>
          </p:cNvPr>
          <p:cNvGraphicFramePr>
            <a:graphicFrameLocks noGrp="1"/>
          </p:cNvGraphicFramePr>
          <p:nvPr>
            <p:ph type="chart" sz="quarter" idx="13"/>
            <p:extLst>
              <p:ext uri="{D42A27DB-BD31-4B8C-83A1-F6EECF244321}">
                <p14:modId xmlns:p14="http://schemas.microsoft.com/office/powerpoint/2010/main" val="2293241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7417A3-8A7C-48AF-AAD4-B873C980A586}"/>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D0FBAC6D-02E0-41C4-94DF-F38E2524DF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3001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DF35-CF04-40F3-A208-CE1A5744D0BE}"/>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26F67BE2-E9A4-4968-8DA8-DFEE1AD2675D}"/>
              </a:ext>
            </a:extLst>
          </p:cNvPr>
          <p:cNvGraphicFramePr>
            <a:graphicFrameLocks noGrp="1"/>
          </p:cNvGraphicFramePr>
          <p:nvPr>
            <p:ph type="tbl" sz="quarter" idx="13"/>
            <p:extLst>
              <p:ext uri="{D42A27DB-BD31-4B8C-83A1-F6EECF244321}">
                <p14:modId xmlns:p14="http://schemas.microsoft.com/office/powerpoint/2010/main" val="3668740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35474362"/>
                    </a:ext>
                  </a:extLst>
                </a:gridCol>
                <a:gridCol w="740664">
                  <a:extLst>
                    <a:ext uri="{9D8B030D-6E8A-4147-A177-3AD203B41FA5}">
                      <a16:colId xmlns:a16="http://schemas.microsoft.com/office/drawing/2014/main" val="3178059662"/>
                    </a:ext>
                  </a:extLst>
                </a:gridCol>
                <a:gridCol w="740664">
                  <a:extLst>
                    <a:ext uri="{9D8B030D-6E8A-4147-A177-3AD203B41FA5}">
                      <a16:colId xmlns:a16="http://schemas.microsoft.com/office/drawing/2014/main" val="1677980853"/>
                    </a:ext>
                  </a:extLst>
                </a:gridCol>
                <a:gridCol w="740664">
                  <a:extLst>
                    <a:ext uri="{9D8B030D-6E8A-4147-A177-3AD203B41FA5}">
                      <a16:colId xmlns:a16="http://schemas.microsoft.com/office/drawing/2014/main" val="3349447312"/>
                    </a:ext>
                  </a:extLst>
                </a:gridCol>
                <a:gridCol w="740664">
                  <a:extLst>
                    <a:ext uri="{9D8B030D-6E8A-4147-A177-3AD203B41FA5}">
                      <a16:colId xmlns:a16="http://schemas.microsoft.com/office/drawing/2014/main" val="3763142536"/>
                    </a:ext>
                  </a:extLst>
                </a:gridCol>
                <a:gridCol w="740664">
                  <a:extLst>
                    <a:ext uri="{9D8B030D-6E8A-4147-A177-3AD203B41FA5}">
                      <a16:colId xmlns:a16="http://schemas.microsoft.com/office/drawing/2014/main" val="2052958504"/>
                    </a:ext>
                  </a:extLst>
                </a:gridCol>
                <a:gridCol w="740664">
                  <a:extLst>
                    <a:ext uri="{9D8B030D-6E8A-4147-A177-3AD203B41FA5}">
                      <a16:colId xmlns:a16="http://schemas.microsoft.com/office/drawing/2014/main" val="1259320269"/>
                    </a:ext>
                  </a:extLst>
                </a:gridCol>
                <a:gridCol w="740664">
                  <a:extLst>
                    <a:ext uri="{9D8B030D-6E8A-4147-A177-3AD203B41FA5}">
                      <a16:colId xmlns:a16="http://schemas.microsoft.com/office/drawing/2014/main" val="2778988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080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- 2020-04-30 20:27:41</a:t>
                      </a:r>
                      <a:r>
                        <a:rPr kumimoji="0" lang="en-US" sz="1000" b="0" i="0" u="none" strike="noStrike" kern="1200" cap="none" spc="0" normalizeH="0" baseline="0" noProof="0">
                          <a:ln>
                            <a:noFill/>
                          </a:ln>
                          <a:solidFill>
                            <a:prstClr val="black"/>
                          </a:solidFill>
                          <a:effectLst/>
                          <a:uLnTx/>
                          <a:uFillTx/>
                          <a:latin typeface="+mn-lt"/>
                          <a:ea typeface="+mn-ea"/>
                          <a:cs typeface="+mn-cs"/>
                        </a:rPr>
                        <a:t>
 Start your fast with a healthy and wholesome meal at sahur that gives you the energy to perform all your tasks 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381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- 2020-04-28 13:26:16</a:t>
                      </a:r>
                      <a:r>
                        <a:rPr kumimoji="0" lang="en-US" sz="1000" b="0" i="0" u="none" strike="noStrike" kern="1200" cap="none" spc="0" normalizeH="0" baseline="0" noProof="0">
                          <a:ln>
                            <a:noFill/>
                          </a:ln>
                          <a:solidFill>
                            <a:prstClr val="black"/>
                          </a:solidFill>
                          <a:effectLst/>
                          <a:uLnTx/>
                          <a:uFillTx/>
                          <a:latin typeface="+mn-lt"/>
                          <a:ea typeface="+mn-ea"/>
                          <a:cs typeface="+mn-cs"/>
                        </a:rPr>
                        <a:t>
 If you scorch milk by accident, put the pan in cold water and add a pinch of salt. This takes away the burnt taste.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6300434"/>
                  </a:ext>
                </a:extLst>
              </a:tr>
            </a:tbl>
          </a:graphicData>
        </a:graphic>
      </p:graphicFrame>
      <p:sp>
        <p:nvSpPr>
          <p:cNvPr id="4" name="Text Placeholder 3">
            <a:extLst>
              <a:ext uri="{FF2B5EF4-FFF2-40B4-BE49-F238E27FC236}">
                <a16:creationId xmlns:a16="http://schemas.microsoft.com/office/drawing/2014/main" id="{87F45F0E-4E95-4030-A6F9-CD203CF1F44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5256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6315-061C-4025-B4CB-D0551EB2FDBF}"/>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41083AFC-93A2-45BF-B618-32C2812F4608}"/>
              </a:ext>
            </a:extLst>
          </p:cNvPr>
          <p:cNvGraphicFramePr>
            <a:graphicFrameLocks noGrp="1"/>
          </p:cNvGraphicFramePr>
          <p:nvPr>
            <p:ph type="tbl" sz="quarter" idx="13"/>
            <p:extLst>
              <p:ext uri="{D42A27DB-BD31-4B8C-83A1-F6EECF244321}">
                <p14:modId xmlns:p14="http://schemas.microsoft.com/office/powerpoint/2010/main" val="256526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77691929"/>
                    </a:ext>
                  </a:extLst>
                </a:gridCol>
                <a:gridCol w="740664">
                  <a:extLst>
                    <a:ext uri="{9D8B030D-6E8A-4147-A177-3AD203B41FA5}">
                      <a16:colId xmlns:a16="http://schemas.microsoft.com/office/drawing/2014/main" val="2575978890"/>
                    </a:ext>
                  </a:extLst>
                </a:gridCol>
                <a:gridCol w="740664">
                  <a:extLst>
                    <a:ext uri="{9D8B030D-6E8A-4147-A177-3AD203B41FA5}">
                      <a16:colId xmlns:a16="http://schemas.microsoft.com/office/drawing/2014/main" val="981337524"/>
                    </a:ext>
                  </a:extLst>
                </a:gridCol>
                <a:gridCol w="740664">
                  <a:extLst>
                    <a:ext uri="{9D8B030D-6E8A-4147-A177-3AD203B41FA5}">
                      <a16:colId xmlns:a16="http://schemas.microsoft.com/office/drawing/2014/main" val="2903123562"/>
                    </a:ext>
                  </a:extLst>
                </a:gridCol>
                <a:gridCol w="740664">
                  <a:extLst>
                    <a:ext uri="{9D8B030D-6E8A-4147-A177-3AD203B41FA5}">
                      <a16:colId xmlns:a16="http://schemas.microsoft.com/office/drawing/2014/main" val="3193357360"/>
                    </a:ext>
                  </a:extLst>
                </a:gridCol>
                <a:gridCol w="740664">
                  <a:extLst>
                    <a:ext uri="{9D8B030D-6E8A-4147-A177-3AD203B41FA5}">
                      <a16:colId xmlns:a16="http://schemas.microsoft.com/office/drawing/2014/main" val="920258469"/>
                    </a:ext>
                  </a:extLst>
                </a:gridCol>
                <a:gridCol w="740664">
                  <a:extLst>
                    <a:ext uri="{9D8B030D-6E8A-4147-A177-3AD203B41FA5}">
                      <a16:colId xmlns:a16="http://schemas.microsoft.com/office/drawing/2014/main" val="3867439153"/>
                    </a:ext>
                  </a:extLst>
                </a:gridCol>
                <a:gridCol w="740664">
                  <a:extLst>
                    <a:ext uri="{9D8B030D-6E8A-4147-A177-3AD203B41FA5}">
                      <a16:colId xmlns:a16="http://schemas.microsoft.com/office/drawing/2014/main" val="1079009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1694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- 2020-04-26 16:24:41</a:t>
                      </a:r>
                      <a:r>
                        <a:rPr kumimoji="0" lang="en-US" sz="1000" b="0" i="0" u="none" strike="noStrike" kern="1200" cap="none" spc="0" normalizeH="0" baseline="0" noProof="0">
                          <a:ln>
                            <a:noFill/>
                          </a:ln>
                          <a:solidFill>
                            <a:prstClr val="black"/>
                          </a:solidFill>
                          <a:effectLst/>
                          <a:uLnTx/>
                          <a:uFillTx/>
                          <a:latin typeface="+mn-lt"/>
                          <a:ea typeface="+mn-ea"/>
                          <a:cs typeface="+mn-cs"/>
                        </a:rPr>
                        <a:t>
 Planning an iftar feast for your family? Try this easy, tasty shrimp boil dinner. It can be baked or grilled in foil with homemade seasoning, fresh lemon, and brown butter sauce.
Shrimp Boil Foil Packs
Ingredients:
3 tablespoons + 113g SCS butter melted , divided
454g shrimp, peeled and de-veined
2 ears of corn on the cob, husked
226g sausages
1 pound baby red potatoes OR baby yellow potatoes
3 tablespoons homemade seasoning
Salt and pepper, to taste
1 tablespoon minced garlic
Juice of 1/2 lemon, plus lemon wedges for serving
Chopped fresh parsley, for topping
Homemade seasoning:
Whisk together 1 tablespoon celery salt, 1 teaspoon paprika, 1/2 teaspoon black pepper, 1/2 teaspoon cayenne pepper, 1/4 teaspoon dry mustard, 1/8 teaspoon each allspice, cloves, and a pinch of ground ginger.
Instructions:
1. Chop corn into thirds, then chop each third in half lengthwise. Chop potatoes into 2 inch pieces. Boil corn and potatoes for 10 minutes. Drain and set aside.
2. In a large bowl combin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9142286"/>
                  </a:ext>
                </a:extLst>
              </a:tr>
            </a:tbl>
          </a:graphicData>
        </a:graphic>
      </p:graphicFrame>
      <p:sp>
        <p:nvSpPr>
          <p:cNvPr id="4" name="Text Placeholder 3">
            <a:extLst>
              <a:ext uri="{FF2B5EF4-FFF2-40B4-BE49-F238E27FC236}">
                <a16:creationId xmlns:a16="http://schemas.microsoft.com/office/drawing/2014/main" id="{9C593BEB-9585-4C35-B6AA-4D2A3F5EB2E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872655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81815-6938-41F3-AB4F-8632F0272CA1}"/>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D7A5E019-A8D2-400A-8BD3-4D37A9D58133}"/>
              </a:ext>
            </a:extLst>
          </p:cNvPr>
          <p:cNvGraphicFramePr>
            <a:graphicFrameLocks noGrp="1"/>
          </p:cNvGraphicFramePr>
          <p:nvPr>
            <p:ph type="tbl" sz="quarter" idx="13"/>
            <p:extLst>
              <p:ext uri="{D42A27DB-BD31-4B8C-83A1-F6EECF244321}">
                <p14:modId xmlns:p14="http://schemas.microsoft.com/office/powerpoint/2010/main" val="3220406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05106886"/>
                    </a:ext>
                  </a:extLst>
                </a:gridCol>
                <a:gridCol w="740664">
                  <a:extLst>
                    <a:ext uri="{9D8B030D-6E8A-4147-A177-3AD203B41FA5}">
                      <a16:colId xmlns:a16="http://schemas.microsoft.com/office/drawing/2014/main" val="952400603"/>
                    </a:ext>
                  </a:extLst>
                </a:gridCol>
                <a:gridCol w="740664">
                  <a:extLst>
                    <a:ext uri="{9D8B030D-6E8A-4147-A177-3AD203B41FA5}">
                      <a16:colId xmlns:a16="http://schemas.microsoft.com/office/drawing/2014/main" val="2473861710"/>
                    </a:ext>
                  </a:extLst>
                </a:gridCol>
                <a:gridCol w="740664">
                  <a:extLst>
                    <a:ext uri="{9D8B030D-6E8A-4147-A177-3AD203B41FA5}">
                      <a16:colId xmlns:a16="http://schemas.microsoft.com/office/drawing/2014/main" val="1333604638"/>
                    </a:ext>
                  </a:extLst>
                </a:gridCol>
                <a:gridCol w="740664">
                  <a:extLst>
                    <a:ext uri="{9D8B030D-6E8A-4147-A177-3AD203B41FA5}">
                      <a16:colId xmlns:a16="http://schemas.microsoft.com/office/drawing/2014/main" val="3398592121"/>
                    </a:ext>
                  </a:extLst>
                </a:gridCol>
                <a:gridCol w="740664">
                  <a:extLst>
                    <a:ext uri="{9D8B030D-6E8A-4147-A177-3AD203B41FA5}">
                      <a16:colId xmlns:a16="http://schemas.microsoft.com/office/drawing/2014/main" val="330341196"/>
                    </a:ext>
                  </a:extLst>
                </a:gridCol>
                <a:gridCol w="740664">
                  <a:extLst>
                    <a:ext uri="{9D8B030D-6E8A-4147-A177-3AD203B41FA5}">
                      <a16:colId xmlns:a16="http://schemas.microsoft.com/office/drawing/2014/main" val="1875315234"/>
                    </a:ext>
                  </a:extLst>
                </a:gridCol>
                <a:gridCol w="740664">
                  <a:extLst>
                    <a:ext uri="{9D8B030D-6E8A-4147-A177-3AD203B41FA5}">
                      <a16:colId xmlns:a16="http://schemas.microsoft.com/office/drawing/2014/main" val="3249618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7906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- 2020-04-24 14:19:12</a:t>
                      </a:r>
                      <a:r>
                        <a:rPr kumimoji="0" lang="en-US" sz="1000" b="0" i="0" u="none" strike="noStrike" kern="1200" cap="none" spc="0" normalizeH="0" baseline="0" noProof="0">
                          <a:ln>
                            <a:noFill/>
                          </a:ln>
                          <a:solidFill>
                            <a:prstClr val="black"/>
                          </a:solidFill>
                          <a:effectLst/>
                          <a:uLnTx/>
                          <a:uFillTx/>
                          <a:latin typeface="+mn-lt"/>
                          <a:ea typeface="+mn-ea"/>
                          <a:cs typeface="+mn-cs"/>
                        </a:rPr>
                        <a:t>
 These homemade pear bars with maple syrup and walnuts will add more flavour to your iftar spread.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1494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- 2020-04-23 10:16:18</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5106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- 2020-04-22 13:11:06</a:t>
                      </a:r>
                      <a:r>
                        <a:rPr kumimoji="0" lang="en-US" sz="1000" b="0" i="0" u="none" strike="noStrike" kern="1200" cap="none" spc="0" normalizeH="0" baseline="0" noProof="0">
                          <a:ln>
                            <a:noFill/>
                          </a:ln>
                          <a:solidFill>
                            <a:prstClr val="black"/>
                          </a:solidFill>
                          <a:effectLst/>
                          <a:uLnTx/>
                          <a:uFillTx/>
                          <a:latin typeface="+mn-lt"/>
                          <a:ea typeface="+mn-ea"/>
                          <a:cs typeface="+mn-cs"/>
                        </a:rPr>
                        <a:t>
 Opt for grass fed butter like SCS this Ramadan instead of artificial taste enhancers that give you the energy to function while fasting. Grass fed butter gives a more natural, flavourful and healthy twist to your dishes.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8769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- 2020-04-20 15:07:36</a:t>
                      </a:r>
                      <a:r>
                        <a:rPr kumimoji="0" lang="en-US" sz="1000" b="0" i="0" u="none" strike="noStrike" kern="1200" cap="none" spc="0" normalizeH="0" baseline="0" noProof="0">
                          <a:ln>
                            <a:noFill/>
                          </a:ln>
                          <a:solidFill>
                            <a:prstClr val="black"/>
                          </a:solidFill>
                          <a:effectLst/>
                          <a:uLnTx/>
                          <a:uFillTx/>
                          <a:latin typeface="+mn-lt"/>
                          <a:ea typeface="+mn-ea"/>
                          <a:cs typeface="+mn-cs"/>
                        </a:rPr>
                        <a:t>
 Thinking of baking bread for your upcoming sahur? Remember this useful tip. A teaspoon of sugar mixed with yeast and water helps it rise better. Never mix salt directly with the yeast and water mixture as the salt kills the rising action.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0381473"/>
                  </a:ext>
                </a:extLst>
              </a:tr>
            </a:tbl>
          </a:graphicData>
        </a:graphic>
      </p:graphicFrame>
      <p:sp>
        <p:nvSpPr>
          <p:cNvPr id="4" name="Text Placeholder 3">
            <a:extLst>
              <a:ext uri="{FF2B5EF4-FFF2-40B4-BE49-F238E27FC236}">
                <a16:creationId xmlns:a16="http://schemas.microsoft.com/office/drawing/2014/main" id="{E9358565-59F0-459A-9E03-CB831B5847E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03066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FAE38-D204-4A35-8679-C4959B9495A3}"/>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F59A0FB7-BB18-4C3C-B57A-E538C2CB87D9}"/>
              </a:ext>
            </a:extLst>
          </p:cNvPr>
          <p:cNvGraphicFramePr>
            <a:graphicFrameLocks noGrp="1"/>
          </p:cNvGraphicFramePr>
          <p:nvPr>
            <p:ph type="tbl" sz="quarter" idx="13"/>
            <p:extLst>
              <p:ext uri="{D42A27DB-BD31-4B8C-83A1-F6EECF244321}">
                <p14:modId xmlns:p14="http://schemas.microsoft.com/office/powerpoint/2010/main" val="2631350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2500273"/>
                    </a:ext>
                  </a:extLst>
                </a:gridCol>
                <a:gridCol w="740664">
                  <a:extLst>
                    <a:ext uri="{9D8B030D-6E8A-4147-A177-3AD203B41FA5}">
                      <a16:colId xmlns:a16="http://schemas.microsoft.com/office/drawing/2014/main" val="84309440"/>
                    </a:ext>
                  </a:extLst>
                </a:gridCol>
                <a:gridCol w="740664">
                  <a:extLst>
                    <a:ext uri="{9D8B030D-6E8A-4147-A177-3AD203B41FA5}">
                      <a16:colId xmlns:a16="http://schemas.microsoft.com/office/drawing/2014/main" val="568285572"/>
                    </a:ext>
                  </a:extLst>
                </a:gridCol>
                <a:gridCol w="740664">
                  <a:extLst>
                    <a:ext uri="{9D8B030D-6E8A-4147-A177-3AD203B41FA5}">
                      <a16:colId xmlns:a16="http://schemas.microsoft.com/office/drawing/2014/main" val="130642938"/>
                    </a:ext>
                  </a:extLst>
                </a:gridCol>
                <a:gridCol w="740664">
                  <a:extLst>
                    <a:ext uri="{9D8B030D-6E8A-4147-A177-3AD203B41FA5}">
                      <a16:colId xmlns:a16="http://schemas.microsoft.com/office/drawing/2014/main" val="3252370158"/>
                    </a:ext>
                  </a:extLst>
                </a:gridCol>
                <a:gridCol w="740664">
                  <a:extLst>
                    <a:ext uri="{9D8B030D-6E8A-4147-A177-3AD203B41FA5}">
                      <a16:colId xmlns:a16="http://schemas.microsoft.com/office/drawing/2014/main" val="3125173944"/>
                    </a:ext>
                  </a:extLst>
                </a:gridCol>
                <a:gridCol w="740664">
                  <a:extLst>
                    <a:ext uri="{9D8B030D-6E8A-4147-A177-3AD203B41FA5}">
                      <a16:colId xmlns:a16="http://schemas.microsoft.com/office/drawing/2014/main" val="3475800904"/>
                    </a:ext>
                  </a:extLst>
                </a:gridCol>
                <a:gridCol w="740664">
                  <a:extLst>
                    <a:ext uri="{9D8B030D-6E8A-4147-A177-3AD203B41FA5}">
                      <a16:colId xmlns:a16="http://schemas.microsoft.com/office/drawing/2014/main" val="2811119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748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- 2020-04-18 14:04:02</a:t>
                      </a:r>
                      <a:r>
                        <a:rPr kumimoji="0" lang="en-US" sz="1000" b="0" i="0" u="none" strike="noStrike" kern="1200" cap="none" spc="0" normalizeH="0" baseline="0" noProof="0">
                          <a:ln>
                            <a:noFill/>
                          </a:ln>
                          <a:solidFill>
                            <a:prstClr val="black"/>
                          </a:solidFill>
                          <a:effectLst/>
                          <a:uLnTx/>
                          <a:uFillTx/>
                          <a:latin typeface="+mn-lt"/>
                          <a:ea typeface="+mn-ea"/>
                          <a:cs typeface="+mn-cs"/>
                        </a:rPr>
                        <a:t>
 This Cajun Honey Butter Grilled Salmon is a spicy and sweet seafood option that’s ready in 15 minutes. It can be a perfect addition to your iftar table.
Cajun Honey Butter Grilled Salmon
Ingredients:
85g SCS unsalted butter, at room temperature
4 salmon fillets
3 tablespoons honey
4 tablespoons oil
Salt and pepper, to taste 
Chopped cilantro/ parsley (for garnishing)
Cajun seasoning
2 teaspoons garlic powder
2 teaspoons dried Italian seasoning
2 teaspoons smoked paprika, 
1 teaspoon cayenne pepper
1 teaspoon onion powder
1 teaspoon cracked black pepper or 1/2 teaspoon finely ground black pepper
1/2 teaspoon salt
1/2 teaspoon crushed red pepper flakes
Instructions:
1. In a small bowl stir together cajun seasoning ingredients.
2. Use an electric hand mixer to whip butter for 2 minutes until light and fluffy. Add honey and cream together until smooth. Mix in 1 tablespoon of the cajun seasoning. (remaining seasoning can be stored in airtight container up to 3 months)
3. Pat salmon fill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3502861"/>
                  </a:ext>
                </a:extLst>
              </a:tr>
            </a:tbl>
          </a:graphicData>
        </a:graphic>
      </p:graphicFrame>
      <p:sp>
        <p:nvSpPr>
          <p:cNvPr id="4" name="Text Placeholder 3">
            <a:extLst>
              <a:ext uri="{FF2B5EF4-FFF2-40B4-BE49-F238E27FC236}">
                <a16:creationId xmlns:a16="http://schemas.microsoft.com/office/drawing/2014/main" id="{F0C9CC6E-5A7F-46C4-B3C1-A141259BE56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551196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A48D2-5C85-4AC6-914C-4A9E90AD21C2}"/>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9780FC3A-C198-45D4-A42C-DD94A2841E6C}"/>
              </a:ext>
            </a:extLst>
          </p:cNvPr>
          <p:cNvGraphicFramePr>
            <a:graphicFrameLocks noGrp="1"/>
          </p:cNvGraphicFramePr>
          <p:nvPr>
            <p:ph type="tbl" sz="quarter" idx="13"/>
            <p:extLst>
              <p:ext uri="{D42A27DB-BD31-4B8C-83A1-F6EECF244321}">
                <p14:modId xmlns:p14="http://schemas.microsoft.com/office/powerpoint/2010/main" val="4157172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08017586"/>
                    </a:ext>
                  </a:extLst>
                </a:gridCol>
                <a:gridCol w="740664">
                  <a:extLst>
                    <a:ext uri="{9D8B030D-6E8A-4147-A177-3AD203B41FA5}">
                      <a16:colId xmlns:a16="http://schemas.microsoft.com/office/drawing/2014/main" val="1246861238"/>
                    </a:ext>
                  </a:extLst>
                </a:gridCol>
                <a:gridCol w="740664">
                  <a:extLst>
                    <a:ext uri="{9D8B030D-6E8A-4147-A177-3AD203B41FA5}">
                      <a16:colId xmlns:a16="http://schemas.microsoft.com/office/drawing/2014/main" val="3585061014"/>
                    </a:ext>
                  </a:extLst>
                </a:gridCol>
                <a:gridCol w="740664">
                  <a:extLst>
                    <a:ext uri="{9D8B030D-6E8A-4147-A177-3AD203B41FA5}">
                      <a16:colId xmlns:a16="http://schemas.microsoft.com/office/drawing/2014/main" val="174204603"/>
                    </a:ext>
                  </a:extLst>
                </a:gridCol>
                <a:gridCol w="740664">
                  <a:extLst>
                    <a:ext uri="{9D8B030D-6E8A-4147-A177-3AD203B41FA5}">
                      <a16:colId xmlns:a16="http://schemas.microsoft.com/office/drawing/2014/main" val="4029069323"/>
                    </a:ext>
                  </a:extLst>
                </a:gridCol>
                <a:gridCol w="740664">
                  <a:extLst>
                    <a:ext uri="{9D8B030D-6E8A-4147-A177-3AD203B41FA5}">
                      <a16:colId xmlns:a16="http://schemas.microsoft.com/office/drawing/2014/main" val="2798149002"/>
                    </a:ext>
                  </a:extLst>
                </a:gridCol>
                <a:gridCol w="740664">
                  <a:extLst>
                    <a:ext uri="{9D8B030D-6E8A-4147-A177-3AD203B41FA5}">
                      <a16:colId xmlns:a16="http://schemas.microsoft.com/office/drawing/2014/main" val="53014578"/>
                    </a:ext>
                  </a:extLst>
                </a:gridCol>
                <a:gridCol w="740664">
                  <a:extLst>
                    <a:ext uri="{9D8B030D-6E8A-4147-A177-3AD203B41FA5}">
                      <a16:colId xmlns:a16="http://schemas.microsoft.com/office/drawing/2014/main" val="3828123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8310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- 2020-04-16 13:21:22</a:t>
                      </a:r>
                      <a:r>
                        <a:rPr kumimoji="0" lang="en-US" sz="1000" b="0" i="0" u="none" strike="noStrike" kern="1200" cap="none" spc="0" normalizeH="0" baseline="0" noProof="0">
                          <a:ln>
                            <a:noFill/>
                          </a:ln>
                          <a:solidFill>
                            <a:prstClr val="black"/>
                          </a:solidFill>
                          <a:effectLst/>
                          <a:uLnTx/>
                          <a:uFillTx/>
                          <a:latin typeface="+mn-lt"/>
                          <a:ea typeface="+mn-ea"/>
                          <a:cs typeface="+mn-cs"/>
                        </a:rPr>
                        <a:t>
 This pesto gnocchi looks really appetizing.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8314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- 2020-04-14 17:55:27</a:t>
                      </a:r>
                      <a:r>
                        <a:rPr kumimoji="0" lang="en-US" sz="1000" b="0" i="0" u="none" strike="noStrike" kern="1200" cap="none" spc="0" normalizeH="0" baseline="0" noProof="0">
                          <a:ln>
                            <a:noFill/>
                          </a:ln>
                          <a:solidFill>
                            <a:prstClr val="black"/>
                          </a:solidFill>
                          <a:effectLst/>
                          <a:uLnTx/>
                          <a:uFillTx/>
                          <a:latin typeface="+mn-lt"/>
                          <a:ea typeface="+mn-ea"/>
                          <a:cs typeface="+mn-cs"/>
                        </a:rPr>
                        <a:t>
 Are you prepping for Ramadan? When planning your sahur meal, you can have a buttered toast or two so you have enough fuel to keep you going until iftar.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0932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- 2020-04-12 16:22:51</a:t>
                      </a:r>
                      <a:r>
                        <a:rPr kumimoji="0" lang="en-US" sz="1000" b="0" i="0" u="none" strike="noStrike" kern="1200" cap="none" spc="0" normalizeH="0" baseline="0" noProof="0">
                          <a:ln>
                            <a:noFill/>
                          </a:ln>
                          <a:solidFill>
                            <a:prstClr val="black"/>
                          </a:solidFill>
                          <a:effectLst/>
                          <a:uLnTx/>
                          <a:uFillTx/>
                          <a:latin typeface="+mn-lt"/>
                          <a:ea typeface="+mn-ea"/>
                          <a:cs typeface="+mn-cs"/>
                        </a:rPr>
                        <a:t>
 After crimping the edge of the pie crust, lift the edge of the crust gently all around with your fingers. This keeps the dough from sticking to the dish while baking and makes it easier to take out the pieces of pie.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8953384"/>
                  </a:ext>
                </a:extLst>
              </a:tr>
            </a:tbl>
          </a:graphicData>
        </a:graphic>
      </p:graphicFrame>
      <p:sp>
        <p:nvSpPr>
          <p:cNvPr id="4" name="Text Placeholder 3">
            <a:extLst>
              <a:ext uri="{FF2B5EF4-FFF2-40B4-BE49-F238E27FC236}">
                <a16:creationId xmlns:a16="http://schemas.microsoft.com/office/drawing/2014/main" id="{9C0BE841-3CF5-4197-8482-AD34DDE2DD9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086390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CF31-CCD3-43BB-91FD-E5353AF05BFC}"/>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CBB2E475-78BE-4A32-9145-682CD1EB694B}"/>
              </a:ext>
            </a:extLst>
          </p:cNvPr>
          <p:cNvGraphicFramePr>
            <a:graphicFrameLocks noGrp="1"/>
          </p:cNvGraphicFramePr>
          <p:nvPr>
            <p:ph type="tbl" sz="quarter" idx="13"/>
            <p:extLst>
              <p:ext uri="{D42A27DB-BD31-4B8C-83A1-F6EECF244321}">
                <p14:modId xmlns:p14="http://schemas.microsoft.com/office/powerpoint/2010/main" val="3891636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68606382"/>
                    </a:ext>
                  </a:extLst>
                </a:gridCol>
                <a:gridCol w="740664">
                  <a:extLst>
                    <a:ext uri="{9D8B030D-6E8A-4147-A177-3AD203B41FA5}">
                      <a16:colId xmlns:a16="http://schemas.microsoft.com/office/drawing/2014/main" val="1981852029"/>
                    </a:ext>
                  </a:extLst>
                </a:gridCol>
                <a:gridCol w="740664">
                  <a:extLst>
                    <a:ext uri="{9D8B030D-6E8A-4147-A177-3AD203B41FA5}">
                      <a16:colId xmlns:a16="http://schemas.microsoft.com/office/drawing/2014/main" val="4263458667"/>
                    </a:ext>
                  </a:extLst>
                </a:gridCol>
                <a:gridCol w="740664">
                  <a:extLst>
                    <a:ext uri="{9D8B030D-6E8A-4147-A177-3AD203B41FA5}">
                      <a16:colId xmlns:a16="http://schemas.microsoft.com/office/drawing/2014/main" val="1756723828"/>
                    </a:ext>
                  </a:extLst>
                </a:gridCol>
                <a:gridCol w="740664">
                  <a:extLst>
                    <a:ext uri="{9D8B030D-6E8A-4147-A177-3AD203B41FA5}">
                      <a16:colId xmlns:a16="http://schemas.microsoft.com/office/drawing/2014/main" val="4213325936"/>
                    </a:ext>
                  </a:extLst>
                </a:gridCol>
                <a:gridCol w="740664">
                  <a:extLst>
                    <a:ext uri="{9D8B030D-6E8A-4147-A177-3AD203B41FA5}">
                      <a16:colId xmlns:a16="http://schemas.microsoft.com/office/drawing/2014/main" val="1017890446"/>
                    </a:ext>
                  </a:extLst>
                </a:gridCol>
                <a:gridCol w="740664">
                  <a:extLst>
                    <a:ext uri="{9D8B030D-6E8A-4147-A177-3AD203B41FA5}">
                      <a16:colId xmlns:a16="http://schemas.microsoft.com/office/drawing/2014/main" val="2677681234"/>
                    </a:ext>
                  </a:extLst>
                </a:gridCol>
                <a:gridCol w="740664">
                  <a:extLst>
                    <a:ext uri="{9D8B030D-6E8A-4147-A177-3AD203B41FA5}">
                      <a16:colId xmlns:a16="http://schemas.microsoft.com/office/drawing/2014/main" val="1008649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610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- 2020-04-10 12:48:52</a:t>
                      </a:r>
                      <a:r>
                        <a:rPr kumimoji="0" lang="en-US" sz="1000" b="0" i="0" u="none" strike="noStrike" kern="1200" cap="none" spc="0" normalizeH="0" baseline="0" noProof="0">
                          <a:ln>
                            <a:noFill/>
                          </a:ln>
                          <a:solidFill>
                            <a:prstClr val="black"/>
                          </a:solidFill>
                          <a:effectLst/>
                          <a:uLnTx/>
                          <a:uFillTx/>
                          <a:latin typeface="+mn-lt"/>
                          <a:ea typeface="+mn-ea"/>
                          <a:cs typeface="+mn-cs"/>
                        </a:rPr>
                        <a:t>
 Sheet Pan Garlic Butter Baked Salmon with crispy potatoes, asparagus and a garlic butter sauce with a touch of lemon. A complete healthy meal on one tray using minimal ingredients you already have in your kitchen!
Garlic Butter Baked Salmon
Ingredients:
113g SCS melted unsalted butter
500g fingerling potatoes, halved (or halved white/red baby potatoes)
2 tablespoons olive oil
2 1/2 tablespoons minced garlic, divided
1 1/2 teaspoons salt, divided
1/2 teaspoon cracked black pepper, divided
170g skinless salmon fillets
2 tablespoons fresh chopped parsley
3 bunches asparagus (18 spears, woody ends removed)
79ml freshly squeezed lemon juice
59ml low-sodium chicken broth
1 lemon sliced to garnish
Instructions:
1. Heat oven to 200°C. On a large rimmed baking sheet, toss together potatoes with the oil, 1/2 tablespoon of garlic, 1/2 teaspoon salt, and 1/4 teaspoon pepper. Spread out in an even layer and roast for 15 minutes until they're just starting to soften and brown.
2. Push potatoes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8955614"/>
                  </a:ext>
                </a:extLst>
              </a:tr>
            </a:tbl>
          </a:graphicData>
        </a:graphic>
      </p:graphicFrame>
      <p:sp>
        <p:nvSpPr>
          <p:cNvPr id="4" name="Text Placeholder 3">
            <a:extLst>
              <a:ext uri="{FF2B5EF4-FFF2-40B4-BE49-F238E27FC236}">
                <a16:creationId xmlns:a16="http://schemas.microsoft.com/office/drawing/2014/main" id="{7ECDB602-1B26-4CE0-BDA9-C23AE73B537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7829259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D9EC7-3FF9-4B57-98E2-C22BD1849B24}"/>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D93F237B-EB94-4043-9FB8-B7D6B1E788BE}"/>
              </a:ext>
            </a:extLst>
          </p:cNvPr>
          <p:cNvGraphicFramePr>
            <a:graphicFrameLocks noGrp="1"/>
          </p:cNvGraphicFramePr>
          <p:nvPr>
            <p:ph type="tbl" sz="quarter" idx="13"/>
            <p:extLst>
              <p:ext uri="{D42A27DB-BD31-4B8C-83A1-F6EECF244321}">
                <p14:modId xmlns:p14="http://schemas.microsoft.com/office/powerpoint/2010/main" val="2693781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90519926"/>
                    </a:ext>
                  </a:extLst>
                </a:gridCol>
                <a:gridCol w="740664">
                  <a:extLst>
                    <a:ext uri="{9D8B030D-6E8A-4147-A177-3AD203B41FA5}">
                      <a16:colId xmlns:a16="http://schemas.microsoft.com/office/drawing/2014/main" val="1939535233"/>
                    </a:ext>
                  </a:extLst>
                </a:gridCol>
                <a:gridCol w="740664">
                  <a:extLst>
                    <a:ext uri="{9D8B030D-6E8A-4147-A177-3AD203B41FA5}">
                      <a16:colId xmlns:a16="http://schemas.microsoft.com/office/drawing/2014/main" val="1298280608"/>
                    </a:ext>
                  </a:extLst>
                </a:gridCol>
                <a:gridCol w="740664">
                  <a:extLst>
                    <a:ext uri="{9D8B030D-6E8A-4147-A177-3AD203B41FA5}">
                      <a16:colId xmlns:a16="http://schemas.microsoft.com/office/drawing/2014/main" val="357242772"/>
                    </a:ext>
                  </a:extLst>
                </a:gridCol>
                <a:gridCol w="740664">
                  <a:extLst>
                    <a:ext uri="{9D8B030D-6E8A-4147-A177-3AD203B41FA5}">
                      <a16:colId xmlns:a16="http://schemas.microsoft.com/office/drawing/2014/main" val="2308803301"/>
                    </a:ext>
                  </a:extLst>
                </a:gridCol>
                <a:gridCol w="740664">
                  <a:extLst>
                    <a:ext uri="{9D8B030D-6E8A-4147-A177-3AD203B41FA5}">
                      <a16:colId xmlns:a16="http://schemas.microsoft.com/office/drawing/2014/main" val="432464026"/>
                    </a:ext>
                  </a:extLst>
                </a:gridCol>
                <a:gridCol w="740664">
                  <a:extLst>
                    <a:ext uri="{9D8B030D-6E8A-4147-A177-3AD203B41FA5}">
                      <a16:colId xmlns:a16="http://schemas.microsoft.com/office/drawing/2014/main" val="3299460034"/>
                    </a:ext>
                  </a:extLst>
                </a:gridCol>
                <a:gridCol w="740664">
                  <a:extLst>
                    <a:ext uri="{9D8B030D-6E8A-4147-A177-3AD203B41FA5}">
                      <a16:colId xmlns:a16="http://schemas.microsoft.com/office/drawing/2014/main" val="1279400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8668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- 2020-04-08 15:01:35</a:t>
                      </a:r>
                      <a:r>
                        <a:rPr kumimoji="0" lang="en-US" sz="1000" b="0" i="0" u="none" strike="noStrike" kern="1200" cap="none" spc="0" normalizeH="0" baseline="0" noProof="0">
                          <a:ln>
                            <a:noFill/>
                          </a:ln>
                          <a:solidFill>
                            <a:prstClr val="black"/>
                          </a:solidFill>
                          <a:effectLst/>
                          <a:uLnTx/>
                          <a:uFillTx/>
                          <a:latin typeface="+mn-lt"/>
                          <a:ea typeface="+mn-ea"/>
                          <a:cs typeface="+mn-cs"/>
                        </a:rPr>
                        <a:t>
 Beef goulash with carrots, potatoes and mushrooms topped with melted butter is the perfect comfort food.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8118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- 2020-04-06 14:45:12</a:t>
                      </a:r>
                      <a:r>
                        <a:rPr kumimoji="0" lang="en-US" sz="1000" b="0" i="0" u="none" strike="noStrike" kern="1200" cap="none" spc="0" normalizeH="0" baseline="0" noProof="0">
                          <a:ln>
                            <a:noFill/>
                          </a:ln>
                          <a:solidFill>
                            <a:prstClr val="black"/>
                          </a:solidFill>
                          <a:effectLst/>
                          <a:uLnTx/>
                          <a:uFillTx/>
                          <a:latin typeface="+mn-lt"/>
                          <a:ea typeface="+mn-ea"/>
                          <a:cs typeface="+mn-cs"/>
                        </a:rPr>
                        <a:t>
 When cows are pastured on their natural diet of grass, they produce milk with more healthy fats and fat-soluble vitamins, a better omega-3 to omega-6 ratio, and fewer toxins. If you want the best fuel for your body, grass-fed butter is the real 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660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- 2020-04-04 16:01:26</a:t>
                      </a:r>
                      <a:r>
                        <a:rPr kumimoji="0" lang="en-US" sz="1000" b="0" i="0" u="none" strike="noStrike" kern="1200" cap="none" spc="0" normalizeH="0" baseline="0" noProof="0">
                          <a:ln>
                            <a:noFill/>
                          </a:ln>
                          <a:solidFill>
                            <a:prstClr val="black"/>
                          </a:solidFill>
                          <a:effectLst/>
                          <a:uLnTx/>
                          <a:uFillTx/>
                          <a:latin typeface="+mn-lt"/>
                          <a:ea typeface="+mn-ea"/>
                          <a:cs typeface="+mn-cs"/>
                        </a:rPr>
                        <a:t>
 Use a piece of dental floss to make perfect slices of cinnamon rolls, cheesecakes, and other soft or doughy items. Dental floss slides through soft food much better than a standard kitchen knife.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442405"/>
                  </a:ext>
                </a:extLst>
              </a:tr>
            </a:tbl>
          </a:graphicData>
        </a:graphic>
      </p:graphicFrame>
      <p:sp>
        <p:nvSpPr>
          <p:cNvPr id="4" name="Text Placeholder 3">
            <a:extLst>
              <a:ext uri="{FF2B5EF4-FFF2-40B4-BE49-F238E27FC236}">
                <a16:creationId xmlns:a16="http://schemas.microsoft.com/office/drawing/2014/main" id="{3284F08C-A3F2-40A9-BB8E-9AB9D0CA9E8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557940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C943F-5098-4F84-8B02-0DE3FA821ED0}"/>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EAAD6D23-B41D-4EFE-8CBA-B6314C7C91FE}"/>
              </a:ext>
            </a:extLst>
          </p:cNvPr>
          <p:cNvGraphicFramePr>
            <a:graphicFrameLocks noGrp="1"/>
          </p:cNvGraphicFramePr>
          <p:nvPr>
            <p:ph type="tbl" sz="quarter" idx="13"/>
            <p:extLst>
              <p:ext uri="{D42A27DB-BD31-4B8C-83A1-F6EECF244321}">
                <p14:modId xmlns:p14="http://schemas.microsoft.com/office/powerpoint/2010/main" val="2549517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38607597"/>
                    </a:ext>
                  </a:extLst>
                </a:gridCol>
                <a:gridCol w="740664">
                  <a:extLst>
                    <a:ext uri="{9D8B030D-6E8A-4147-A177-3AD203B41FA5}">
                      <a16:colId xmlns:a16="http://schemas.microsoft.com/office/drawing/2014/main" val="3528032849"/>
                    </a:ext>
                  </a:extLst>
                </a:gridCol>
                <a:gridCol w="740664">
                  <a:extLst>
                    <a:ext uri="{9D8B030D-6E8A-4147-A177-3AD203B41FA5}">
                      <a16:colId xmlns:a16="http://schemas.microsoft.com/office/drawing/2014/main" val="1673792468"/>
                    </a:ext>
                  </a:extLst>
                </a:gridCol>
                <a:gridCol w="740664">
                  <a:extLst>
                    <a:ext uri="{9D8B030D-6E8A-4147-A177-3AD203B41FA5}">
                      <a16:colId xmlns:a16="http://schemas.microsoft.com/office/drawing/2014/main" val="904092489"/>
                    </a:ext>
                  </a:extLst>
                </a:gridCol>
                <a:gridCol w="740664">
                  <a:extLst>
                    <a:ext uri="{9D8B030D-6E8A-4147-A177-3AD203B41FA5}">
                      <a16:colId xmlns:a16="http://schemas.microsoft.com/office/drawing/2014/main" val="4098825795"/>
                    </a:ext>
                  </a:extLst>
                </a:gridCol>
                <a:gridCol w="740664">
                  <a:extLst>
                    <a:ext uri="{9D8B030D-6E8A-4147-A177-3AD203B41FA5}">
                      <a16:colId xmlns:a16="http://schemas.microsoft.com/office/drawing/2014/main" val="1968409809"/>
                    </a:ext>
                  </a:extLst>
                </a:gridCol>
                <a:gridCol w="740664">
                  <a:extLst>
                    <a:ext uri="{9D8B030D-6E8A-4147-A177-3AD203B41FA5}">
                      <a16:colId xmlns:a16="http://schemas.microsoft.com/office/drawing/2014/main" val="3106748266"/>
                    </a:ext>
                  </a:extLst>
                </a:gridCol>
                <a:gridCol w="740664">
                  <a:extLst>
                    <a:ext uri="{9D8B030D-6E8A-4147-A177-3AD203B41FA5}">
                      <a16:colId xmlns:a16="http://schemas.microsoft.com/office/drawing/2014/main" val="1637408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5630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- 2020-04-02 12:40:22</a:t>
                      </a:r>
                      <a:r>
                        <a:rPr kumimoji="0" lang="en-US" sz="1000" b="0" i="0" u="none" strike="noStrike" kern="1200" cap="none" spc="0" normalizeH="0" baseline="0" noProof="0">
                          <a:ln>
                            <a:noFill/>
                          </a:ln>
                          <a:solidFill>
                            <a:prstClr val="black"/>
                          </a:solidFill>
                          <a:effectLst/>
                          <a:uLnTx/>
                          <a:uFillTx/>
                          <a:latin typeface="+mn-lt"/>
                          <a:ea typeface="+mn-ea"/>
                          <a:cs typeface="+mn-cs"/>
                        </a:rPr>
                        <a:t>
 Tender skillet roasted 15-minute garlic butter mushrooms are the perfect appetizer or side dish for any favorite meal.
Garlic Butter Mushrooms
Ingredients
3 tablespoons SCS butter
2 teaspoons minced garlic
454g whole white mushrooms
1/4 teaspoon salt (or to taste)
1/4 teaspoon black pepper (or to taste)
2 teaspoons chopped fresh herbs like rosemary, parsley and thyme OR 1 teaspoon dried herbs (you could use dried Italian seasoning for this)
Instructions
1. Melt butter in a medium-large skillet. Add garlic and stir.
2. Add mushrooms, salt, pepper and stir over medium heat for 10-12 minutes until tender.
3. Sprinkle with the herbs (if using dried make sure you stir a bit to get them mixed into the buttery sauce) and serve hot.
Source: https://www.lecremedelacrumb.com/15-minute-garlic-butter-mushrooms/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2842133"/>
                  </a:ext>
                </a:extLst>
              </a:tr>
            </a:tbl>
          </a:graphicData>
        </a:graphic>
      </p:graphicFrame>
      <p:sp>
        <p:nvSpPr>
          <p:cNvPr id="4" name="Text Placeholder 3">
            <a:extLst>
              <a:ext uri="{FF2B5EF4-FFF2-40B4-BE49-F238E27FC236}">
                <a16:creationId xmlns:a16="http://schemas.microsoft.com/office/drawing/2014/main" id="{377C782C-7EBC-4DE3-A4AD-AFA6F5DA8DF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676116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D282A-6517-4C51-BBAF-7887B96080F5}"/>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8DD72C3E-BC94-4C00-ACBF-B0A50501B61A}"/>
              </a:ext>
            </a:extLst>
          </p:cNvPr>
          <p:cNvGraphicFramePr>
            <a:graphicFrameLocks noGrp="1"/>
          </p:cNvGraphicFramePr>
          <p:nvPr>
            <p:ph type="chart" sz="quarter" idx="13"/>
            <p:extLst>
              <p:ext uri="{D42A27DB-BD31-4B8C-83A1-F6EECF244321}">
                <p14:modId xmlns:p14="http://schemas.microsoft.com/office/powerpoint/2010/main" val="1227655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0ED1BB-CB65-40F5-A716-0459B42EF8F0}"/>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535F45D8-FC37-412A-BD33-6EEA066F1C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1639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4D6D-BE80-4807-950F-8F957EF19F20}"/>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9EFCD529-7064-48F5-992B-2309D0BEB7F5}"/>
              </a:ext>
            </a:extLst>
          </p:cNvPr>
          <p:cNvGraphicFramePr>
            <a:graphicFrameLocks noGrp="1"/>
          </p:cNvGraphicFramePr>
          <p:nvPr>
            <p:ph type="chart" sz="quarter" idx="13"/>
            <p:extLst>
              <p:ext uri="{D42A27DB-BD31-4B8C-83A1-F6EECF244321}">
                <p14:modId xmlns:p14="http://schemas.microsoft.com/office/powerpoint/2010/main" val="1687697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1232A9-95B1-488C-96BD-CB8BD302F990}"/>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493110BC-F1CD-4FA9-B370-FCA58F9B36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85486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992</Words>
  <Application>Microsoft Office PowerPoint</Application>
  <PresentationFormat>On-screen Show (4:3)</PresentationFormat>
  <Paragraphs>419</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4</vt:lpstr>
      <vt:lpstr>Facebook (FB) Custom Own Posts Table (new) | SCS Dairy MY - 2 of 4</vt:lpstr>
      <vt:lpstr>Facebook (FB) Custom Own Posts Table (new) | SCS Dairy MY - 3 of 4</vt:lpstr>
      <vt:lpstr>Facebook (FB) Custom Own Posts Table (new) | SCS Dairy MY - 4 of 4</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lpstr>Facebook Custom Reach (Collumn Chart) | SCS Dairy MY</vt:lpstr>
      <vt:lpstr>Facebook Total Engagements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2020-05-05T07:58:59Z</dcterms:created>
  <dcterms:modified xsi:type="dcterms:W3CDTF">2020-05-05T07:59:41Z</dcterms:modified>
</cp:coreProperties>
</file>