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Sheet1!$A$2:$A$91</c:f>
              <c:numCache>
                <c:formatCode>m/d/yyyy</c:formatCode>
                <c:ptCount val="90"/>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numCache>
            </c:numRef>
          </c:cat>
          <c:val>
            <c:numRef>
              <c:f>Sheet1!$B$2:$B$91</c:f>
              <c:numCache>
                <c:formatCode>General</c:formatCode>
                <c:ptCount val="90"/>
                <c:pt idx="0">
                  <c:v>11120</c:v>
                </c:pt>
                <c:pt idx="1">
                  <c:v>11123</c:v>
                </c:pt>
                <c:pt idx="2">
                  <c:v>11129</c:v>
                </c:pt>
                <c:pt idx="3">
                  <c:v>11136</c:v>
                </c:pt>
                <c:pt idx="4">
                  <c:v>11139</c:v>
                </c:pt>
                <c:pt idx="5">
                  <c:v>11142</c:v>
                </c:pt>
                <c:pt idx="6">
                  <c:v>11149</c:v>
                </c:pt>
                <c:pt idx="7">
                  <c:v>11153</c:v>
                </c:pt>
                <c:pt idx="8">
                  <c:v>11160</c:v>
                </c:pt>
                <c:pt idx="9">
                  <c:v>11162</c:v>
                </c:pt>
                <c:pt idx="10">
                  <c:v>11169</c:v>
                </c:pt>
                <c:pt idx="11">
                  <c:v>11175</c:v>
                </c:pt>
                <c:pt idx="12">
                  <c:v>11181</c:v>
                </c:pt>
                <c:pt idx="13">
                  <c:v>11188</c:v>
                </c:pt>
                <c:pt idx="14">
                  <c:v>11194</c:v>
                </c:pt>
                <c:pt idx="15">
                  <c:v>11196</c:v>
                </c:pt>
                <c:pt idx="16">
                  <c:v>11203</c:v>
                </c:pt>
                <c:pt idx="17">
                  <c:v>11212</c:v>
                </c:pt>
                <c:pt idx="18">
                  <c:v>11218</c:v>
                </c:pt>
                <c:pt idx="19">
                  <c:v>11219</c:v>
                </c:pt>
                <c:pt idx="20">
                  <c:v>11225</c:v>
                </c:pt>
                <c:pt idx="21">
                  <c:v>11230</c:v>
                </c:pt>
                <c:pt idx="22">
                  <c:v>11234</c:v>
                </c:pt>
                <c:pt idx="23">
                  <c:v>11239</c:v>
                </c:pt>
                <c:pt idx="24">
                  <c:v>11243</c:v>
                </c:pt>
                <c:pt idx="25">
                  <c:v>11247</c:v>
                </c:pt>
                <c:pt idx="26">
                  <c:v>11249</c:v>
                </c:pt>
                <c:pt idx="27">
                  <c:v>11246</c:v>
                </c:pt>
                <c:pt idx="28">
                  <c:v>11251</c:v>
                </c:pt>
                <c:pt idx="29">
                  <c:v>11255</c:v>
                </c:pt>
                <c:pt idx="30">
                  <c:v>11257</c:v>
                </c:pt>
                <c:pt idx="31">
                  <c:v>11263</c:v>
                </c:pt>
                <c:pt idx="32">
                  <c:v>11266</c:v>
                </c:pt>
                <c:pt idx="33">
                  <c:v>11269</c:v>
                </c:pt>
                <c:pt idx="34">
                  <c:v>11270</c:v>
                </c:pt>
                <c:pt idx="35">
                  <c:v>11272</c:v>
                </c:pt>
                <c:pt idx="36">
                  <c:v>11271</c:v>
                </c:pt>
                <c:pt idx="37">
                  <c:v>11273</c:v>
                </c:pt>
                <c:pt idx="38">
                  <c:v>11272</c:v>
                </c:pt>
                <c:pt idx="39">
                  <c:v>11277</c:v>
                </c:pt>
                <c:pt idx="40">
                  <c:v>11284</c:v>
                </c:pt>
                <c:pt idx="41">
                  <c:v>11288</c:v>
                </c:pt>
                <c:pt idx="42">
                  <c:v>11288</c:v>
                </c:pt>
                <c:pt idx="43">
                  <c:v>11291</c:v>
                </c:pt>
                <c:pt idx="44">
                  <c:v>11297</c:v>
                </c:pt>
                <c:pt idx="45">
                  <c:v>11300</c:v>
                </c:pt>
                <c:pt idx="46">
                  <c:v>11302</c:v>
                </c:pt>
                <c:pt idx="47">
                  <c:v>11305</c:v>
                </c:pt>
                <c:pt idx="48">
                  <c:v>11310</c:v>
                </c:pt>
                <c:pt idx="49">
                  <c:v>11317</c:v>
                </c:pt>
                <c:pt idx="50">
                  <c:v>11319</c:v>
                </c:pt>
                <c:pt idx="51">
                  <c:v>11323</c:v>
                </c:pt>
                <c:pt idx="52">
                  <c:v>11326</c:v>
                </c:pt>
                <c:pt idx="53">
                  <c:v>11334</c:v>
                </c:pt>
                <c:pt idx="54">
                  <c:v>11338</c:v>
                </c:pt>
                <c:pt idx="55">
                  <c:v>11341</c:v>
                </c:pt>
                <c:pt idx="56">
                  <c:v>11345</c:v>
                </c:pt>
                <c:pt idx="57">
                  <c:v>11349</c:v>
                </c:pt>
                <c:pt idx="58">
                  <c:v>11351</c:v>
                </c:pt>
                <c:pt idx="59">
                  <c:v>11349</c:v>
                </c:pt>
                <c:pt idx="60">
                  <c:v>11352</c:v>
                </c:pt>
                <c:pt idx="61">
                  <c:v>11352</c:v>
                </c:pt>
                <c:pt idx="62">
                  <c:v>11352</c:v>
                </c:pt>
                <c:pt idx="63">
                  <c:v>11355</c:v>
                </c:pt>
                <c:pt idx="64">
                  <c:v>11357</c:v>
                </c:pt>
                <c:pt idx="65">
                  <c:v>11357</c:v>
                </c:pt>
                <c:pt idx="66">
                  <c:v>11360</c:v>
                </c:pt>
                <c:pt idx="67">
                  <c:v>11360</c:v>
                </c:pt>
                <c:pt idx="68">
                  <c:v>11360</c:v>
                </c:pt>
                <c:pt idx="69">
                  <c:v>11361</c:v>
                </c:pt>
                <c:pt idx="70">
                  <c:v>11361</c:v>
                </c:pt>
                <c:pt idx="71">
                  <c:v>11361</c:v>
                </c:pt>
                <c:pt idx="72">
                  <c:v>11362</c:v>
                </c:pt>
                <c:pt idx="73">
                  <c:v>11365</c:v>
                </c:pt>
                <c:pt idx="74">
                  <c:v>11362</c:v>
                </c:pt>
                <c:pt idx="75">
                  <c:v>11361</c:v>
                </c:pt>
                <c:pt idx="76">
                  <c:v>11361</c:v>
                </c:pt>
                <c:pt idx="77">
                  <c:v>11360</c:v>
                </c:pt>
                <c:pt idx="78">
                  <c:v>11363</c:v>
                </c:pt>
                <c:pt idx="79">
                  <c:v>11365</c:v>
                </c:pt>
                <c:pt idx="80">
                  <c:v>11366</c:v>
                </c:pt>
                <c:pt idx="81">
                  <c:v>11366</c:v>
                </c:pt>
                <c:pt idx="82">
                  <c:v>11367</c:v>
                </c:pt>
                <c:pt idx="83">
                  <c:v>11365</c:v>
                </c:pt>
                <c:pt idx="84">
                  <c:v>11368</c:v>
                </c:pt>
                <c:pt idx="85">
                  <c:v>11372</c:v>
                </c:pt>
                <c:pt idx="86">
                  <c:v>11373</c:v>
                </c:pt>
                <c:pt idx="87">
                  <c:v>11375</c:v>
                </c:pt>
                <c:pt idx="88">
                  <c:v>11377</c:v>
                </c:pt>
                <c:pt idx="89">
                  <c:v>11383</c:v>
                </c:pt>
              </c:numCache>
            </c:numRef>
          </c:val>
          <c:smooth val="0"/>
          <c:extLst>
            <c:ext xmlns:c16="http://schemas.microsoft.com/office/drawing/2014/chart" uri="{C3380CC4-5D6E-409C-BE32-E72D297353CC}">
              <c16:uniqueId val="{00000000-B5D2-449D-8649-EB4F78C7D5BA}"/>
            </c:ext>
          </c:extLst>
        </c:ser>
        <c:dLbls>
          <c:showLegendKey val="0"/>
          <c:showVal val="0"/>
          <c:showCatName val="0"/>
          <c:showSerName val="0"/>
          <c:showPercent val="0"/>
          <c:showBubbleSize val="0"/>
        </c:dLbls>
        <c:smooth val="0"/>
        <c:axId val="303718208"/>
        <c:axId val="303722472"/>
      </c:lineChart>
      <c:dateAx>
        <c:axId val="303718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22472"/>
        <c:crosses val="autoZero"/>
        <c:auto val="1"/>
        <c:lblOffset val="100"/>
        <c:baseTimeUnit val="days"/>
      </c:dateAx>
      <c:valAx>
        <c:axId val="30372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1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70</c:v>
                </c:pt>
                <c:pt idx="1">
                  <c:v>1144</c:v>
                </c:pt>
                <c:pt idx="2">
                  <c:v>1878</c:v>
                </c:pt>
                <c:pt idx="3">
                  <c:v>1249</c:v>
                </c:pt>
                <c:pt idx="4">
                  <c:v>521</c:v>
                </c:pt>
                <c:pt idx="5">
                  <c:v>130</c:v>
                </c:pt>
                <c:pt idx="6">
                  <c:v>64</c:v>
                </c:pt>
              </c:numCache>
            </c:numRef>
          </c:val>
          <c:extLst>
            <c:ext xmlns:c16="http://schemas.microsoft.com/office/drawing/2014/chart" uri="{C3380CC4-5D6E-409C-BE32-E72D297353CC}">
              <c16:uniqueId val="{00000000-CC6D-4B9C-9EA2-D86B6AA7E41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96</c:v>
                </c:pt>
                <c:pt idx="1">
                  <c:v>876</c:v>
                </c:pt>
                <c:pt idx="2">
                  <c:v>1973</c:v>
                </c:pt>
                <c:pt idx="3">
                  <c:v>2350</c:v>
                </c:pt>
                <c:pt idx="4">
                  <c:v>734</c:v>
                </c:pt>
                <c:pt idx="5">
                  <c:v>153</c:v>
                </c:pt>
                <c:pt idx="6">
                  <c:v>75</c:v>
                </c:pt>
              </c:numCache>
            </c:numRef>
          </c:val>
          <c:extLst>
            <c:ext xmlns:c16="http://schemas.microsoft.com/office/drawing/2014/chart" uri="{C3380CC4-5D6E-409C-BE32-E72D297353CC}">
              <c16:uniqueId val="{00000001-CC6D-4B9C-9EA2-D86B6AA7E41F}"/>
            </c:ext>
          </c:extLst>
        </c:ser>
        <c:dLbls>
          <c:showLegendKey val="0"/>
          <c:showVal val="0"/>
          <c:showCatName val="0"/>
          <c:showSerName val="0"/>
          <c:showPercent val="0"/>
          <c:showBubbleSize val="0"/>
        </c:dLbls>
        <c:gapWidth val="219"/>
        <c:overlap val="-27"/>
        <c:axId val="305889576"/>
        <c:axId val="305891216"/>
      </c:barChart>
      <c:catAx>
        <c:axId val="305889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891216"/>
        <c:crosses val="autoZero"/>
        <c:auto val="1"/>
        <c:lblAlgn val="ctr"/>
        <c:lblOffset val="100"/>
        <c:noMultiLvlLbl val="0"/>
      </c:catAx>
      <c:valAx>
        <c:axId val="30589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889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Sheet1!$A$2:$A$91</c:f>
              <c:numCache>
                <c:formatCode>m/d/yyyy</c:formatCode>
                <c:ptCount val="90"/>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numCache>
            </c:numRef>
          </c:cat>
          <c:val>
            <c:numRef>
              <c:f>Sheet1!$B$2:$B$91</c:f>
              <c:numCache>
                <c:formatCode>General</c:formatCode>
                <c:ptCount val="90"/>
                <c:pt idx="0">
                  <c:v>9537</c:v>
                </c:pt>
                <c:pt idx="1">
                  <c:v>9342</c:v>
                </c:pt>
                <c:pt idx="2">
                  <c:v>8893</c:v>
                </c:pt>
                <c:pt idx="3">
                  <c:v>9230</c:v>
                </c:pt>
                <c:pt idx="4">
                  <c:v>8032</c:v>
                </c:pt>
                <c:pt idx="5">
                  <c:v>7403</c:v>
                </c:pt>
                <c:pt idx="6">
                  <c:v>7472</c:v>
                </c:pt>
                <c:pt idx="7">
                  <c:v>8195</c:v>
                </c:pt>
                <c:pt idx="8">
                  <c:v>12509</c:v>
                </c:pt>
                <c:pt idx="9">
                  <c:v>13772</c:v>
                </c:pt>
                <c:pt idx="10">
                  <c:v>12926</c:v>
                </c:pt>
                <c:pt idx="11">
                  <c:v>14876</c:v>
                </c:pt>
                <c:pt idx="12">
                  <c:v>14373</c:v>
                </c:pt>
                <c:pt idx="13">
                  <c:v>14744</c:v>
                </c:pt>
                <c:pt idx="14">
                  <c:v>13132</c:v>
                </c:pt>
                <c:pt idx="15">
                  <c:v>11754</c:v>
                </c:pt>
                <c:pt idx="16">
                  <c:v>13468</c:v>
                </c:pt>
                <c:pt idx="17">
                  <c:v>13205</c:v>
                </c:pt>
                <c:pt idx="18">
                  <c:v>12941</c:v>
                </c:pt>
                <c:pt idx="19">
                  <c:v>15015</c:v>
                </c:pt>
                <c:pt idx="20">
                  <c:v>11649</c:v>
                </c:pt>
                <c:pt idx="21">
                  <c:v>6287</c:v>
                </c:pt>
                <c:pt idx="22">
                  <c:v>7459</c:v>
                </c:pt>
                <c:pt idx="23">
                  <c:v>9267</c:v>
                </c:pt>
                <c:pt idx="24">
                  <c:v>12266</c:v>
                </c:pt>
                <c:pt idx="25">
                  <c:v>11734</c:v>
                </c:pt>
                <c:pt idx="26">
                  <c:v>10826</c:v>
                </c:pt>
                <c:pt idx="27">
                  <c:v>11492</c:v>
                </c:pt>
                <c:pt idx="28">
                  <c:v>9111</c:v>
                </c:pt>
                <c:pt idx="29">
                  <c:v>5510</c:v>
                </c:pt>
                <c:pt idx="30">
                  <c:v>6656</c:v>
                </c:pt>
                <c:pt idx="31">
                  <c:v>6659</c:v>
                </c:pt>
                <c:pt idx="32">
                  <c:v>8483</c:v>
                </c:pt>
                <c:pt idx="33">
                  <c:v>9500</c:v>
                </c:pt>
                <c:pt idx="34">
                  <c:v>10526</c:v>
                </c:pt>
                <c:pt idx="35">
                  <c:v>10373</c:v>
                </c:pt>
                <c:pt idx="36">
                  <c:v>10484</c:v>
                </c:pt>
                <c:pt idx="37">
                  <c:v>9440</c:v>
                </c:pt>
                <c:pt idx="38">
                  <c:v>8403</c:v>
                </c:pt>
                <c:pt idx="39">
                  <c:v>7009</c:v>
                </c:pt>
                <c:pt idx="40">
                  <c:v>7507</c:v>
                </c:pt>
                <c:pt idx="41">
                  <c:v>7126</c:v>
                </c:pt>
                <c:pt idx="42">
                  <c:v>6799</c:v>
                </c:pt>
                <c:pt idx="43">
                  <c:v>7638</c:v>
                </c:pt>
                <c:pt idx="44">
                  <c:v>7888</c:v>
                </c:pt>
                <c:pt idx="45">
                  <c:v>8466</c:v>
                </c:pt>
                <c:pt idx="46">
                  <c:v>7550</c:v>
                </c:pt>
                <c:pt idx="47">
                  <c:v>29995</c:v>
                </c:pt>
                <c:pt idx="48">
                  <c:v>24262</c:v>
                </c:pt>
                <c:pt idx="49">
                  <c:v>9556</c:v>
                </c:pt>
                <c:pt idx="50">
                  <c:v>13262</c:v>
                </c:pt>
                <c:pt idx="51">
                  <c:v>12689</c:v>
                </c:pt>
                <c:pt idx="52">
                  <c:v>11087</c:v>
                </c:pt>
                <c:pt idx="53">
                  <c:v>3648</c:v>
                </c:pt>
                <c:pt idx="54">
                  <c:v>2892</c:v>
                </c:pt>
                <c:pt idx="55">
                  <c:v>3206</c:v>
                </c:pt>
                <c:pt idx="56">
                  <c:v>4935</c:v>
                </c:pt>
                <c:pt idx="57">
                  <c:v>3887</c:v>
                </c:pt>
                <c:pt idx="58">
                  <c:v>4744</c:v>
                </c:pt>
                <c:pt idx="59">
                  <c:v>5637</c:v>
                </c:pt>
                <c:pt idx="60">
                  <c:v>4655</c:v>
                </c:pt>
                <c:pt idx="61">
                  <c:v>3455</c:v>
                </c:pt>
                <c:pt idx="62">
                  <c:v>4935</c:v>
                </c:pt>
                <c:pt idx="63">
                  <c:v>2963</c:v>
                </c:pt>
                <c:pt idx="64">
                  <c:v>2738</c:v>
                </c:pt>
                <c:pt idx="65">
                  <c:v>3751</c:v>
                </c:pt>
                <c:pt idx="66">
                  <c:v>4188</c:v>
                </c:pt>
                <c:pt idx="67">
                  <c:v>3250</c:v>
                </c:pt>
                <c:pt idx="68">
                  <c:v>3444</c:v>
                </c:pt>
                <c:pt idx="69">
                  <c:v>5659</c:v>
                </c:pt>
                <c:pt idx="70">
                  <c:v>3423</c:v>
                </c:pt>
                <c:pt idx="71">
                  <c:v>4969</c:v>
                </c:pt>
                <c:pt idx="72">
                  <c:v>3751</c:v>
                </c:pt>
                <c:pt idx="73">
                  <c:v>3726</c:v>
                </c:pt>
                <c:pt idx="74">
                  <c:v>3982</c:v>
                </c:pt>
                <c:pt idx="75">
                  <c:v>3745</c:v>
                </c:pt>
                <c:pt idx="76">
                  <c:v>4626</c:v>
                </c:pt>
                <c:pt idx="77">
                  <c:v>3732</c:v>
                </c:pt>
                <c:pt idx="78">
                  <c:v>4039</c:v>
                </c:pt>
                <c:pt idx="79">
                  <c:v>3802</c:v>
                </c:pt>
                <c:pt idx="80">
                  <c:v>4068</c:v>
                </c:pt>
                <c:pt idx="81">
                  <c:v>3299</c:v>
                </c:pt>
                <c:pt idx="82">
                  <c:v>3745</c:v>
                </c:pt>
                <c:pt idx="83">
                  <c:v>3690</c:v>
                </c:pt>
                <c:pt idx="84">
                  <c:v>28853</c:v>
                </c:pt>
                <c:pt idx="85">
                  <c:v>39290</c:v>
                </c:pt>
                <c:pt idx="86">
                  <c:v>108197</c:v>
                </c:pt>
                <c:pt idx="87">
                  <c:v>131421</c:v>
                </c:pt>
                <c:pt idx="88">
                  <c:v>129743</c:v>
                </c:pt>
                <c:pt idx="89">
                  <c:v>153374</c:v>
                </c:pt>
              </c:numCache>
            </c:numRef>
          </c:val>
          <c:smooth val="0"/>
          <c:extLst>
            <c:ext xmlns:c16="http://schemas.microsoft.com/office/drawing/2014/chart" uri="{C3380CC4-5D6E-409C-BE32-E72D297353CC}">
              <c16:uniqueId val="{00000000-8821-4C58-B705-5DE9515D0B9F}"/>
            </c:ext>
          </c:extLst>
        </c:ser>
        <c:dLbls>
          <c:showLegendKey val="0"/>
          <c:showVal val="0"/>
          <c:showCatName val="0"/>
          <c:showSerName val="0"/>
          <c:showPercent val="0"/>
          <c:showBubbleSize val="0"/>
        </c:dLbls>
        <c:smooth val="0"/>
        <c:axId val="359740312"/>
        <c:axId val="359741624"/>
      </c:lineChart>
      <c:dateAx>
        <c:axId val="359740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741624"/>
        <c:crosses val="autoZero"/>
        <c:auto val="1"/>
        <c:lblOffset val="100"/>
        <c:baseTimeUnit val="days"/>
      </c:dateAx>
      <c:valAx>
        <c:axId val="35974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74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Sheet1!$A$2:$A$91</c:f>
              <c:numCache>
                <c:formatCode>m/d/yyyy</c:formatCode>
                <c:ptCount val="90"/>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numCache>
            </c:numRef>
          </c:cat>
          <c:val>
            <c:numRef>
              <c:f>Sheet1!$B$2:$B$91</c:f>
              <c:numCache>
                <c:formatCode>General</c:formatCode>
                <c:ptCount val="90"/>
                <c:pt idx="0">
                  <c:v>45</c:v>
                </c:pt>
                <c:pt idx="1">
                  <c:v>54</c:v>
                </c:pt>
                <c:pt idx="2">
                  <c:v>58</c:v>
                </c:pt>
                <c:pt idx="3">
                  <c:v>24</c:v>
                </c:pt>
                <c:pt idx="4">
                  <c:v>37</c:v>
                </c:pt>
                <c:pt idx="5">
                  <c:v>60</c:v>
                </c:pt>
                <c:pt idx="6">
                  <c:v>63</c:v>
                </c:pt>
                <c:pt idx="7">
                  <c:v>62</c:v>
                </c:pt>
                <c:pt idx="8">
                  <c:v>38</c:v>
                </c:pt>
                <c:pt idx="9">
                  <c:v>55</c:v>
                </c:pt>
                <c:pt idx="10">
                  <c:v>50</c:v>
                </c:pt>
                <c:pt idx="11">
                  <c:v>54</c:v>
                </c:pt>
                <c:pt idx="12">
                  <c:v>34</c:v>
                </c:pt>
                <c:pt idx="13">
                  <c:v>35</c:v>
                </c:pt>
                <c:pt idx="14">
                  <c:v>49</c:v>
                </c:pt>
                <c:pt idx="15">
                  <c:v>61</c:v>
                </c:pt>
                <c:pt idx="16">
                  <c:v>75</c:v>
                </c:pt>
                <c:pt idx="17">
                  <c:v>60</c:v>
                </c:pt>
                <c:pt idx="18">
                  <c:v>47</c:v>
                </c:pt>
                <c:pt idx="19">
                  <c:v>43</c:v>
                </c:pt>
                <c:pt idx="20">
                  <c:v>62</c:v>
                </c:pt>
                <c:pt idx="21">
                  <c:v>98</c:v>
                </c:pt>
                <c:pt idx="22">
                  <c:v>60</c:v>
                </c:pt>
                <c:pt idx="23">
                  <c:v>50</c:v>
                </c:pt>
                <c:pt idx="24">
                  <c:v>84</c:v>
                </c:pt>
                <c:pt idx="25">
                  <c:v>59</c:v>
                </c:pt>
                <c:pt idx="26">
                  <c:v>49</c:v>
                </c:pt>
                <c:pt idx="27">
                  <c:v>87</c:v>
                </c:pt>
                <c:pt idx="28">
                  <c:v>51</c:v>
                </c:pt>
                <c:pt idx="29">
                  <c:v>39</c:v>
                </c:pt>
                <c:pt idx="30">
                  <c:v>51</c:v>
                </c:pt>
                <c:pt idx="31">
                  <c:v>37</c:v>
                </c:pt>
                <c:pt idx="32">
                  <c:v>44</c:v>
                </c:pt>
                <c:pt idx="33">
                  <c:v>30</c:v>
                </c:pt>
                <c:pt idx="34">
                  <c:v>36</c:v>
                </c:pt>
                <c:pt idx="35">
                  <c:v>33</c:v>
                </c:pt>
                <c:pt idx="36">
                  <c:v>32</c:v>
                </c:pt>
                <c:pt idx="37">
                  <c:v>33</c:v>
                </c:pt>
                <c:pt idx="38">
                  <c:v>41</c:v>
                </c:pt>
                <c:pt idx="39">
                  <c:v>36</c:v>
                </c:pt>
                <c:pt idx="40">
                  <c:v>74</c:v>
                </c:pt>
                <c:pt idx="41">
                  <c:v>53</c:v>
                </c:pt>
                <c:pt idx="42">
                  <c:v>66</c:v>
                </c:pt>
                <c:pt idx="43">
                  <c:v>54</c:v>
                </c:pt>
                <c:pt idx="44">
                  <c:v>59</c:v>
                </c:pt>
                <c:pt idx="45">
                  <c:v>65</c:v>
                </c:pt>
                <c:pt idx="46">
                  <c:v>74</c:v>
                </c:pt>
                <c:pt idx="47">
                  <c:v>110</c:v>
                </c:pt>
                <c:pt idx="48">
                  <c:v>63</c:v>
                </c:pt>
                <c:pt idx="49">
                  <c:v>70</c:v>
                </c:pt>
                <c:pt idx="50">
                  <c:v>50</c:v>
                </c:pt>
                <c:pt idx="51">
                  <c:v>63</c:v>
                </c:pt>
                <c:pt idx="52">
                  <c:v>53</c:v>
                </c:pt>
                <c:pt idx="53">
                  <c:v>57</c:v>
                </c:pt>
                <c:pt idx="54">
                  <c:v>60</c:v>
                </c:pt>
                <c:pt idx="55">
                  <c:v>43</c:v>
                </c:pt>
                <c:pt idx="56">
                  <c:v>55</c:v>
                </c:pt>
                <c:pt idx="57">
                  <c:v>54</c:v>
                </c:pt>
                <c:pt idx="58">
                  <c:v>65</c:v>
                </c:pt>
                <c:pt idx="59">
                  <c:v>57</c:v>
                </c:pt>
                <c:pt idx="60">
                  <c:v>60</c:v>
                </c:pt>
                <c:pt idx="61">
                  <c:v>34</c:v>
                </c:pt>
                <c:pt idx="62">
                  <c:v>50</c:v>
                </c:pt>
                <c:pt idx="63">
                  <c:v>38</c:v>
                </c:pt>
                <c:pt idx="64">
                  <c:v>40</c:v>
                </c:pt>
                <c:pt idx="65">
                  <c:v>28</c:v>
                </c:pt>
                <c:pt idx="66">
                  <c:v>51</c:v>
                </c:pt>
                <c:pt idx="67">
                  <c:v>23</c:v>
                </c:pt>
                <c:pt idx="68">
                  <c:v>28</c:v>
                </c:pt>
                <c:pt idx="69">
                  <c:v>38</c:v>
                </c:pt>
                <c:pt idx="70">
                  <c:v>45</c:v>
                </c:pt>
                <c:pt idx="71">
                  <c:v>45</c:v>
                </c:pt>
                <c:pt idx="72">
                  <c:v>43</c:v>
                </c:pt>
                <c:pt idx="73">
                  <c:v>36</c:v>
                </c:pt>
                <c:pt idx="74">
                  <c:v>25</c:v>
                </c:pt>
                <c:pt idx="75">
                  <c:v>36</c:v>
                </c:pt>
                <c:pt idx="76">
                  <c:v>45</c:v>
                </c:pt>
                <c:pt idx="77">
                  <c:v>44</c:v>
                </c:pt>
                <c:pt idx="78">
                  <c:v>34</c:v>
                </c:pt>
                <c:pt idx="79">
                  <c:v>46</c:v>
                </c:pt>
                <c:pt idx="80">
                  <c:v>34</c:v>
                </c:pt>
                <c:pt idx="81">
                  <c:v>20</c:v>
                </c:pt>
                <c:pt idx="82">
                  <c:v>33</c:v>
                </c:pt>
                <c:pt idx="83">
                  <c:v>36</c:v>
                </c:pt>
                <c:pt idx="84">
                  <c:v>63</c:v>
                </c:pt>
                <c:pt idx="85">
                  <c:v>73</c:v>
                </c:pt>
                <c:pt idx="86">
                  <c:v>83</c:v>
                </c:pt>
                <c:pt idx="87">
                  <c:v>113</c:v>
                </c:pt>
                <c:pt idx="88">
                  <c:v>76</c:v>
                </c:pt>
                <c:pt idx="89">
                  <c:v>82</c:v>
                </c:pt>
              </c:numCache>
            </c:numRef>
          </c:val>
          <c:smooth val="0"/>
          <c:extLst>
            <c:ext xmlns:c16="http://schemas.microsoft.com/office/drawing/2014/chart" uri="{C3380CC4-5D6E-409C-BE32-E72D297353CC}">
              <c16:uniqueId val="{00000000-D960-46DA-B680-2480A4B3C678}"/>
            </c:ext>
          </c:extLst>
        </c:ser>
        <c:dLbls>
          <c:showLegendKey val="0"/>
          <c:showVal val="0"/>
          <c:showCatName val="0"/>
          <c:showSerName val="0"/>
          <c:showPercent val="0"/>
          <c:showBubbleSize val="0"/>
        </c:dLbls>
        <c:smooth val="0"/>
        <c:axId val="362671400"/>
        <c:axId val="362663200"/>
      </c:lineChart>
      <c:dateAx>
        <c:axId val="36267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63200"/>
        <c:crosses val="autoZero"/>
        <c:auto val="1"/>
        <c:lblOffset val="100"/>
        <c:baseTimeUnit val="days"/>
      </c:dateAx>
      <c:valAx>
        <c:axId val="36266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7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Sheet1!$A$2:$A$91</c:f>
              <c:numCache>
                <c:formatCode>m/d/yyyy</c:formatCode>
                <c:ptCount val="90"/>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numCache>
            </c:numRef>
          </c:cat>
          <c:val>
            <c:numRef>
              <c:f>Sheet1!$B$2:$B$91</c:f>
              <c:numCache>
                <c:formatCode>General</c:formatCode>
                <c:ptCount val="90"/>
                <c:pt idx="0">
                  <c:v>85</c:v>
                </c:pt>
                <c:pt idx="1">
                  <c:v>77</c:v>
                </c:pt>
                <c:pt idx="2">
                  <c:v>111</c:v>
                </c:pt>
                <c:pt idx="3">
                  <c:v>48</c:v>
                </c:pt>
                <c:pt idx="4">
                  <c:v>43</c:v>
                </c:pt>
                <c:pt idx="5">
                  <c:v>91</c:v>
                </c:pt>
                <c:pt idx="6">
                  <c:v>80</c:v>
                </c:pt>
                <c:pt idx="7">
                  <c:v>115</c:v>
                </c:pt>
                <c:pt idx="8">
                  <c:v>208</c:v>
                </c:pt>
                <c:pt idx="9">
                  <c:v>170</c:v>
                </c:pt>
                <c:pt idx="10">
                  <c:v>147</c:v>
                </c:pt>
                <c:pt idx="11">
                  <c:v>195</c:v>
                </c:pt>
                <c:pt idx="12">
                  <c:v>166</c:v>
                </c:pt>
                <c:pt idx="13">
                  <c:v>143</c:v>
                </c:pt>
                <c:pt idx="14">
                  <c:v>130</c:v>
                </c:pt>
                <c:pt idx="15">
                  <c:v>138</c:v>
                </c:pt>
                <c:pt idx="16">
                  <c:v>196</c:v>
                </c:pt>
                <c:pt idx="17">
                  <c:v>248</c:v>
                </c:pt>
                <c:pt idx="18">
                  <c:v>153</c:v>
                </c:pt>
                <c:pt idx="19">
                  <c:v>122</c:v>
                </c:pt>
                <c:pt idx="20">
                  <c:v>120</c:v>
                </c:pt>
                <c:pt idx="21">
                  <c:v>75</c:v>
                </c:pt>
                <c:pt idx="22">
                  <c:v>129</c:v>
                </c:pt>
                <c:pt idx="23">
                  <c:v>111</c:v>
                </c:pt>
                <c:pt idx="24">
                  <c:v>366</c:v>
                </c:pt>
                <c:pt idx="25">
                  <c:v>141</c:v>
                </c:pt>
                <c:pt idx="26">
                  <c:v>117</c:v>
                </c:pt>
                <c:pt idx="27">
                  <c:v>181</c:v>
                </c:pt>
                <c:pt idx="28">
                  <c:v>157</c:v>
                </c:pt>
                <c:pt idx="29">
                  <c:v>92</c:v>
                </c:pt>
                <c:pt idx="30">
                  <c:v>77</c:v>
                </c:pt>
                <c:pt idx="31">
                  <c:v>63</c:v>
                </c:pt>
                <c:pt idx="32">
                  <c:v>93</c:v>
                </c:pt>
                <c:pt idx="33">
                  <c:v>111</c:v>
                </c:pt>
                <c:pt idx="34">
                  <c:v>115</c:v>
                </c:pt>
                <c:pt idx="35">
                  <c:v>72</c:v>
                </c:pt>
                <c:pt idx="36">
                  <c:v>81</c:v>
                </c:pt>
                <c:pt idx="37">
                  <c:v>122</c:v>
                </c:pt>
                <c:pt idx="38">
                  <c:v>87</c:v>
                </c:pt>
                <c:pt idx="39">
                  <c:v>66</c:v>
                </c:pt>
                <c:pt idx="40">
                  <c:v>87</c:v>
                </c:pt>
                <c:pt idx="41">
                  <c:v>65</c:v>
                </c:pt>
                <c:pt idx="42">
                  <c:v>173</c:v>
                </c:pt>
                <c:pt idx="43">
                  <c:v>112</c:v>
                </c:pt>
                <c:pt idx="44">
                  <c:v>204</c:v>
                </c:pt>
                <c:pt idx="45">
                  <c:v>254</c:v>
                </c:pt>
                <c:pt idx="46">
                  <c:v>175</c:v>
                </c:pt>
                <c:pt idx="47">
                  <c:v>170</c:v>
                </c:pt>
                <c:pt idx="48">
                  <c:v>434</c:v>
                </c:pt>
                <c:pt idx="49">
                  <c:v>303</c:v>
                </c:pt>
                <c:pt idx="50">
                  <c:v>476</c:v>
                </c:pt>
                <c:pt idx="51">
                  <c:v>464</c:v>
                </c:pt>
                <c:pt idx="52">
                  <c:v>317</c:v>
                </c:pt>
                <c:pt idx="53">
                  <c:v>53</c:v>
                </c:pt>
                <c:pt idx="54">
                  <c:v>99</c:v>
                </c:pt>
                <c:pt idx="55">
                  <c:v>61</c:v>
                </c:pt>
                <c:pt idx="56">
                  <c:v>180</c:v>
                </c:pt>
                <c:pt idx="57">
                  <c:v>141</c:v>
                </c:pt>
                <c:pt idx="58">
                  <c:v>251</c:v>
                </c:pt>
                <c:pt idx="59">
                  <c:v>418</c:v>
                </c:pt>
                <c:pt idx="60">
                  <c:v>302</c:v>
                </c:pt>
                <c:pt idx="61">
                  <c:v>85</c:v>
                </c:pt>
                <c:pt idx="62">
                  <c:v>294</c:v>
                </c:pt>
                <c:pt idx="63">
                  <c:v>63</c:v>
                </c:pt>
                <c:pt idx="64">
                  <c:v>55</c:v>
                </c:pt>
                <c:pt idx="65">
                  <c:v>68</c:v>
                </c:pt>
                <c:pt idx="66">
                  <c:v>166</c:v>
                </c:pt>
                <c:pt idx="67">
                  <c:v>76</c:v>
                </c:pt>
                <c:pt idx="68">
                  <c:v>69</c:v>
                </c:pt>
                <c:pt idx="69">
                  <c:v>192</c:v>
                </c:pt>
                <c:pt idx="70">
                  <c:v>72</c:v>
                </c:pt>
                <c:pt idx="71">
                  <c:v>286</c:v>
                </c:pt>
                <c:pt idx="72">
                  <c:v>107</c:v>
                </c:pt>
                <c:pt idx="73">
                  <c:v>93</c:v>
                </c:pt>
                <c:pt idx="74">
                  <c:v>89</c:v>
                </c:pt>
                <c:pt idx="75">
                  <c:v>77</c:v>
                </c:pt>
                <c:pt idx="76">
                  <c:v>242</c:v>
                </c:pt>
                <c:pt idx="77">
                  <c:v>97</c:v>
                </c:pt>
                <c:pt idx="78">
                  <c:v>203</c:v>
                </c:pt>
                <c:pt idx="79">
                  <c:v>192</c:v>
                </c:pt>
                <c:pt idx="80">
                  <c:v>127</c:v>
                </c:pt>
                <c:pt idx="81">
                  <c:v>67</c:v>
                </c:pt>
                <c:pt idx="82">
                  <c:v>90</c:v>
                </c:pt>
                <c:pt idx="83">
                  <c:v>75</c:v>
                </c:pt>
                <c:pt idx="84">
                  <c:v>3482</c:v>
                </c:pt>
                <c:pt idx="85">
                  <c:v>4157</c:v>
                </c:pt>
                <c:pt idx="86">
                  <c:v>3444</c:v>
                </c:pt>
                <c:pt idx="87">
                  <c:v>4569</c:v>
                </c:pt>
                <c:pt idx="88">
                  <c:v>4891</c:v>
                </c:pt>
                <c:pt idx="89">
                  <c:v>6060</c:v>
                </c:pt>
              </c:numCache>
            </c:numRef>
          </c:val>
          <c:smooth val="0"/>
          <c:extLst>
            <c:ext xmlns:c16="http://schemas.microsoft.com/office/drawing/2014/chart" uri="{C3380CC4-5D6E-409C-BE32-E72D297353CC}">
              <c16:uniqueId val="{00000000-619C-4F72-B93F-EB8B3836198B}"/>
            </c:ext>
          </c:extLst>
        </c:ser>
        <c:dLbls>
          <c:showLegendKey val="0"/>
          <c:showVal val="0"/>
          <c:showCatName val="0"/>
          <c:showSerName val="0"/>
          <c:showPercent val="0"/>
          <c:showBubbleSize val="0"/>
        </c:dLbls>
        <c:smooth val="0"/>
        <c:axId val="362664512"/>
        <c:axId val="362666480"/>
      </c:lineChart>
      <c:dateAx>
        <c:axId val="362664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66480"/>
        <c:crosses val="autoZero"/>
        <c:auto val="1"/>
        <c:lblOffset val="100"/>
        <c:baseTimeUnit val="days"/>
      </c:dateAx>
      <c:valAx>
        <c:axId val="36266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6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Sheet1!$A$2:$A$91</c:f>
              <c:numCache>
                <c:formatCode>m/d/yyyy</c:formatCode>
                <c:ptCount val="90"/>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numCache>
            </c:numRef>
          </c:cat>
          <c:val>
            <c:numRef>
              <c:f>Sheet1!$B$2:$B$91</c:f>
              <c:numCache>
                <c:formatCode>General</c:formatCode>
                <c:ptCount val="9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0.16072863648540001</c:v>
                </c:pt>
                <c:pt idx="17">
                  <c:v>0</c:v>
                </c:pt>
                <c:pt idx="18">
                  <c:v>0</c:v>
                </c:pt>
                <c:pt idx="19">
                  <c:v>0</c:v>
                </c:pt>
                <c:pt idx="20">
                  <c:v>0</c:v>
                </c:pt>
                <c:pt idx="21">
                  <c:v>0</c:v>
                </c:pt>
                <c:pt idx="22">
                  <c:v>0.26709401709401698</c:v>
                </c:pt>
                <c:pt idx="23">
                  <c:v>0</c:v>
                </c:pt>
                <c:pt idx="24">
                  <c:v>0.71168045547549197</c:v>
                </c:pt>
                <c:pt idx="25">
                  <c:v>0</c:v>
                </c:pt>
                <c:pt idx="26">
                  <c:v>0</c:v>
                </c:pt>
                <c:pt idx="27">
                  <c:v>0.32008535609495897</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0.21145374449339199</c:v>
                </c:pt>
                <c:pt idx="59">
                  <c:v>0.308370044052863</c:v>
                </c:pt>
                <c:pt idx="60">
                  <c:v>0</c:v>
                </c:pt>
                <c:pt idx="61">
                  <c:v>0</c:v>
                </c:pt>
                <c:pt idx="62">
                  <c:v>2.0613107822410099</c:v>
                </c:pt>
                <c:pt idx="63">
                  <c:v>0</c:v>
                </c:pt>
                <c:pt idx="64">
                  <c:v>0</c:v>
                </c:pt>
                <c:pt idx="65">
                  <c:v>0</c:v>
                </c:pt>
                <c:pt idx="66">
                  <c:v>0.132065504490227</c:v>
                </c:pt>
                <c:pt idx="67">
                  <c:v>0</c:v>
                </c:pt>
                <c:pt idx="68">
                  <c:v>0</c:v>
                </c:pt>
                <c:pt idx="69">
                  <c:v>0.69542253521126796</c:v>
                </c:pt>
                <c:pt idx="70">
                  <c:v>0</c:v>
                </c:pt>
                <c:pt idx="71">
                  <c:v>0.92421441774491697</c:v>
                </c:pt>
                <c:pt idx="72">
                  <c:v>0.49291435613062201</c:v>
                </c:pt>
                <c:pt idx="73">
                  <c:v>0</c:v>
                </c:pt>
                <c:pt idx="74">
                  <c:v>0</c:v>
                </c:pt>
                <c:pt idx="75">
                  <c:v>0.22005105184402801</c:v>
                </c:pt>
                <c:pt idx="76">
                  <c:v>1.9980635507437701</c:v>
                </c:pt>
                <c:pt idx="77">
                  <c:v>0</c:v>
                </c:pt>
                <c:pt idx="78">
                  <c:v>0</c:v>
                </c:pt>
                <c:pt idx="79">
                  <c:v>0</c:v>
                </c:pt>
                <c:pt idx="80">
                  <c:v>2.1117465904091501</c:v>
                </c:pt>
                <c:pt idx="81">
                  <c:v>0</c:v>
                </c:pt>
                <c:pt idx="82">
                  <c:v>0</c:v>
                </c:pt>
                <c:pt idx="83">
                  <c:v>0</c:v>
                </c:pt>
                <c:pt idx="84">
                  <c:v>0.114376209748372</c:v>
                </c:pt>
                <c:pt idx="85">
                  <c:v>0</c:v>
                </c:pt>
                <c:pt idx="86">
                  <c:v>2.8491030601477298</c:v>
                </c:pt>
                <c:pt idx="87">
                  <c:v>7.9479514682609498</c:v>
                </c:pt>
                <c:pt idx="88">
                  <c:v>0</c:v>
                </c:pt>
                <c:pt idx="89">
                  <c:v>0</c:v>
                </c:pt>
              </c:numCache>
            </c:numRef>
          </c:val>
          <c:smooth val="0"/>
          <c:extLst>
            <c:ext xmlns:c16="http://schemas.microsoft.com/office/drawing/2014/chart" uri="{C3380CC4-5D6E-409C-BE32-E72D297353CC}">
              <c16:uniqueId val="{00000000-8071-42E6-AC7B-371A9B5AF873}"/>
            </c:ext>
          </c:extLst>
        </c:ser>
        <c:dLbls>
          <c:showLegendKey val="0"/>
          <c:showVal val="0"/>
          <c:showCatName val="0"/>
          <c:showSerName val="0"/>
          <c:showPercent val="0"/>
          <c:showBubbleSize val="0"/>
        </c:dLbls>
        <c:smooth val="0"/>
        <c:axId val="362669104"/>
        <c:axId val="362670088"/>
      </c:lineChart>
      <c:dateAx>
        <c:axId val="36266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70088"/>
        <c:crosses val="autoZero"/>
        <c:auto val="1"/>
        <c:lblOffset val="100"/>
        <c:baseTimeUnit val="days"/>
      </c:dateAx>
      <c:valAx>
        <c:axId val="36267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6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Nexus International School Malaysia</c:v>
                </c:pt>
              </c:strCache>
            </c:strRef>
          </c:cat>
          <c:val>
            <c:numRef>
              <c:f>Sheet1!$B$2</c:f>
              <c:numCache>
                <c:formatCode>General</c:formatCode>
                <c:ptCount val="1"/>
                <c:pt idx="0">
                  <c:v>3088</c:v>
                </c:pt>
              </c:numCache>
            </c:numRef>
          </c:val>
          <c:extLst>
            <c:ext xmlns:c16="http://schemas.microsoft.com/office/drawing/2014/chart" uri="{C3380CC4-5D6E-409C-BE32-E72D297353CC}">
              <c16:uniqueId val="{00000000-87DF-4F1F-B215-DF554355829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Nexus International School Malaysia</c:v>
                </c:pt>
              </c:strCache>
            </c:strRef>
          </c:cat>
          <c:val>
            <c:numRef>
              <c:f>Sheet1!$C$2</c:f>
              <c:numCache>
                <c:formatCode>General</c:formatCode>
                <c:ptCount val="1"/>
                <c:pt idx="0">
                  <c:v>56</c:v>
                </c:pt>
              </c:numCache>
            </c:numRef>
          </c:val>
          <c:extLst>
            <c:ext xmlns:c16="http://schemas.microsoft.com/office/drawing/2014/chart" uri="{C3380CC4-5D6E-409C-BE32-E72D297353CC}">
              <c16:uniqueId val="{00000001-87DF-4F1F-B215-DF554355829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Nexus International School Malaysia</c:v>
                </c:pt>
              </c:strCache>
            </c:strRef>
          </c:cat>
          <c:val>
            <c:numRef>
              <c:f>Sheet1!$D$2</c:f>
              <c:numCache>
                <c:formatCode>General</c:formatCode>
                <c:ptCount val="1"/>
                <c:pt idx="0">
                  <c:v>7</c:v>
                </c:pt>
              </c:numCache>
            </c:numRef>
          </c:val>
          <c:extLst>
            <c:ext xmlns:c16="http://schemas.microsoft.com/office/drawing/2014/chart" uri="{C3380CC4-5D6E-409C-BE32-E72D297353CC}">
              <c16:uniqueId val="{00000002-87DF-4F1F-B215-DF554355829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Nexus International School Malaysia</c:v>
                </c:pt>
              </c:strCache>
            </c:strRef>
          </c:cat>
          <c:val>
            <c:numRef>
              <c:f>Sheet1!$E$2</c:f>
              <c:numCache>
                <c:formatCode>General</c:formatCode>
                <c:ptCount val="1"/>
                <c:pt idx="0">
                  <c:v>11</c:v>
                </c:pt>
              </c:numCache>
            </c:numRef>
          </c:val>
          <c:extLst>
            <c:ext xmlns:c16="http://schemas.microsoft.com/office/drawing/2014/chart" uri="{C3380CC4-5D6E-409C-BE32-E72D297353CC}">
              <c16:uniqueId val="{00000003-87DF-4F1F-B215-DF554355829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Nexus International School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87DF-4F1F-B215-DF554355829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Nexus International School Malaysia</c:v>
                </c:pt>
              </c:strCache>
            </c:strRef>
          </c:cat>
          <c:val>
            <c:numRef>
              <c:f>Sheet1!$G$2</c:f>
              <c:numCache>
                <c:formatCode>General</c:formatCode>
                <c:ptCount val="1"/>
                <c:pt idx="0">
                  <c:v>2</c:v>
                </c:pt>
              </c:numCache>
            </c:numRef>
          </c:val>
          <c:extLst>
            <c:ext xmlns:c16="http://schemas.microsoft.com/office/drawing/2014/chart" uri="{C3380CC4-5D6E-409C-BE32-E72D297353CC}">
              <c16:uniqueId val="{00000005-87DF-4F1F-B215-DF554355829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Nexus International School Malaysia</c:v>
                </c:pt>
              </c:strCache>
            </c:strRef>
          </c:cat>
          <c:val>
            <c:numRef>
              <c:f>Sheet1!$H$2</c:f>
              <c:numCache>
                <c:formatCode>General</c:formatCode>
                <c:ptCount val="1"/>
                <c:pt idx="0">
                  <c:v>32</c:v>
                </c:pt>
              </c:numCache>
            </c:numRef>
          </c:val>
          <c:extLst>
            <c:ext xmlns:c16="http://schemas.microsoft.com/office/drawing/2014/chart" uri="{C3380CC4-5D6E-409C-BE32-E72D297353CC}">
              <c16:uniqueId val="{00000006-87DF-4F1F-B215-DF554355829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Nexus International School Malaysia</c:v>
                </c:pt>
              </c:strCache>
            </c:strRef>
          </c:cat>
          <c:val>
            <c:numRef>
              <c:f>Sheet1!$I$2</c:f>
              <c:numCache>
                <c:formatCode>General</c:formatCode>
                <c:ptCount val="1"/>
                <c:pt idx="0">
                  <c:v>64</c:v>
                </c:pt>
              </c:numCache>
            </c:numRef>
          </c:val>
          <c:extLst>
            <c:ext xmlns:c16="http://schemas.microsoft.com/office/drawing/2014/chart" uri="{C3380CC4-5D6E-409C-BE32-E72D297353CC}">
              <c16:uniqueId val="{00000007-87DF-4F1F-B215-DF5543558299}"/>
            </c:ext>
          </c:extLst>
        </c:ser>
        <c:dLbls>
          <c:showLegendKey val="0"/>
          <c:showVal val="0"/>
          <c:showCatName val="0"/>
          <c:showSerName val="0"/>
          <c:showPercent val="0"/>
          <c:showBubbleSize val="0"/>
        </c:dLbls>
        <c:gapWidth val="150"/>
        <c:overlap val="100"/>
        <c:axId val="362676320"/>
        <c:axId val="362677304"/>
      </c:barChart>
      <c:catAx>
        <c:axId val="36267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77304"/>
        <c:crosses val="autoZero"/>
        <c:auto val="1"/>
        <c:lblAlgn val="ctr"/>
        <c:lblOffset val="100"/>
        <c:noMultiLvlLbl val="0"/>
      </c:catAx>
      <c:valAx>
        <c:axId val="362677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7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1.3065505288418799</c:v>
                </c:pt>
                <c:pt idx="1">
                  <c:v>0.11554528486356801</c:v>
                </c:pt>
                <c:pt idx="2">
                  <c:v>0.71104790685272401</c:v>
                </c:pt>
                <c:pt idx="3">
                  <c:v>1.3261043462803299</c:v>
                </c:pt>
                <c:pt idx="4">
                  <c:v>2.00574763724706</c:v>
                </c:pt>
                <c:pt idx="6">
                  <c:v>0.22220247089147599</c:v>
                </c:pt>
              </c:numCache>
            </c:numRef>
          </c:val>
          <c:extLst>
            <c:ext xmlns:c16="http://schemas.microsoft.com/office/drawing/2014/chart" uri="{C3380CC4-5D6E-409C-BE32-E72D297353CC}">
              <c16:uniqueId val="{00000000-9321-4E1E-87B9-B6C88B4DD14C}"/>
            </c:ext>
          </c:extLst>
        </c:ser>
        <c:dLbls>
          <c:showLegendKey val="0"/>
          <c:showVal val="0"/>
          <c:showCatName val="0"/>
          <c:showSerName val="0"/>
          <c:showPercent val="0"/>
          <c:showBubbleSize val="0"/>
        </c:dLbls>
        <c:gapWidth val="219"/>
        <c:overlap val="-27"/>
        <c:axId val="362676976"/>
        <c:axId val="260001696"/>
      </c:barChart>
      <c:catAx>
        <c:axId val="36267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01696"/>
        <c:crosses val="autoZero"/>
        <c:auto val="1"/>
        <c:lblAlgn val="ctr"/>
        <c:lblOffset val="100"/>
        <c:noMultiLvlLbl val="0"/>
      </c:catAx>
      <c:valAx>
        <c:axId val="26000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7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numRef>
              <c:f>Sheet1!$A$2:$A$91</c:f>
              <c:numCache>
                <c:formatCode>m/d/yyyy</c:formatCode>
                <c:ptCount val="90"/>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numCache>
            </c:numRef>
          </c:cat>
          <c:val>
            <c:numRef>
              <c:f>Sheet1!$B$2:$B$91</c:f>
              <c:numCache>
                <c:formatCode>General</c:formatCode>
                <c:ptCount val="90"/>
                <c:pt idx="0">
                  <c:v>9537</c:v>
                </c:pt>
                <c:pt idx="1">
                  <c:v>9342</c:v>
                </c:pt>
                <c:pt idx="2">
                  <c:v>8893</c:v>
                </c:pt>
                <c:pt idx="3">
                  <c:v>9230</c:v>
                </c:pt>
                <c:pt idx="4">
                  <c:v>8032</c:v>
                </c:pt>
                <c:pt idx="5">
                  <c:v>7403</c:v>
                </c:pt>
                <c:pt idx="6">
                  <c:v>7472</c:v>
                </c:pt>
                <c:pt idx="7">
                  <c:v>8195</c:v>
                </c:pt>
                <c:pt idx="8">
                  <c:v>12509</c:v>
                </c:pt>
                <c:pt idx="9">
                  <c:v>13772</c:v>
                </c:pt>
                <c:pt idx="10">
                  <c:v>12926</c:v>
                </c:pt>
                <c:pt idx="11">
                  <c:v>14876</c:v>
                </c:pt>
                <c:pt idx="12">
                  <c:v>14373</c:v>
                </c:pt>
                <c:pt idx="13">
                  <c:v>14744</c:v>
                </c:pt>
                <c:pt idx="14">
                  <c:v>13132</c:v>
                </c:pt>
                <c:pt idx="15">
                  <c:v>11754</c:v>
                </c:pt>
                <c:pt idx="16">
                  <c:v>13468</c:v>
                </c:pt>
                <c:pt idx="17">
                  <c:v>13205</c:v>
                </c:pt>
                <c:pt idx="18">
                  <c:v>12941</c:v>
                </c:pt>
                <c:pt idx="19">
                  <c:v>15015</c:v>
                </c:pt>
                <c:pt idx="20">
                  <c:v>11649</c:v>
                </c:pt>
                <c:pt idx="21">
                  <c:v>6287</c:v>
                </c:pt>
                <c:pt idx="22">
                  <c:v>7459</c:v>
                </c:pt>
                <c:pt idx="23">
                  <c:v>9267</c:v>
                </c:pt>
                <c:pt idx="24">
                  <c:v>12266</c:v>
                </c:pt>
                <c:pt idx="25">
                  <c:v>11734</c:v>
                </c:pt>
                <c:pt idx="26">
                  <c:v>10826</c:v>
                </c:pt>
                <c:pt idx="27">
                  <c:v>11492</c:v>
                </c:pt>
                <c:pt idx="28">
                  <c:v>9111</c:v>
                </c:pt>
                <c:pt idx="29">
                  <c:v>5510</c:v>
                </c:pt>
                <c:pt idx="30">
                  <c:v>6656</c:v>
                </c:pt>
                <c:pt idx="31">
                  <c:v>6659</c:v>
                </c:pt>
                <c:pt idx="32">
                  <c:v>8483</c:v>
                </c:pt>
                <c:pt idx="33">
                  <c:v>9500</c:v>
                </c:pt>
                <c:pt idx="34">
                  <c:v>10526</c:v>
                </c:pt>
                <c:pt idx="35">
                  <c:v>10373</c:v>
                </c:pt>
                <c:pt idx="36">
                  <c:v>10484</c:v>
                </c:pt>
                <c:pt idx="37">
                  <c:v>9440</c:v>
                </c:pt>
                <c:pt idx="38">
                  <c:v>8403</c:v>
                </c:pt>
                <c:pt idx="39">
                  <c:v>7009</c:v>
                </c:pt>
                <c:pt idx="40">
                  <c:v>7507</c:v>
                </c:pt>
                <c:pt idx="41">
                  <c:v>7126</c:v>
                </c:pt>
                <c:pt idx="42">
                  <c:v>6799</c:v>
                </c:pt>
                <c:pt idx="43">
                  <c:v>7638</c:v>
                </c:pt>
                <c:pt idx="44">
                  <c:v>7888</c:v>
                </c:pt>
                <c:pt idx="45">
                  <c:v>8466</c:v>
                </c:pt>
                <c:pt idx="46">
                  <c:v>7550</c:v>
                </c:pt>
                <c:pt idx="47">
                  <c:v>29995</c:v>
                </c:pt>
                <c:pt idx="48">
                  <c:v>24262</c:v>
                </c:pt>
                <c:pt idx="49">
                  <c:v>9556</c:v>
                </c:pt>
                <c:pt idx="50">
                  <c:v>13262</c:v>
                </c:pt>
                <c:pt idx="51">
                  <c:v>12689</c:v>
                </c:pt>
                <c:pt idx="52">
                  <c:v>11087</c:v>
                </c:pt>
                <c:pt idx="53">
                  <c:v>3648</c:v>
                </c:pt>
                <c:pt idx="54">
                  <c:v>2892</c:v>
                </c:pt>
                <c:pt idx="55">
                  <c:v>3206</c:v>
                </c:pt>
                <c:pt idx="56">
                  <c:v>4935</c:v>
                </c:pt>
                <c:pt idx="57">
                  <c:v>3887</c:v>
                </c:pt>
                <c:pt idx="58">
                  <c:v>4744</c:v>
                </c:pt>
                <c:pt idx="59">
                  <c:v>5637</c:v>
                </c:pt>
                <c:pt idx="60">
                  <c:v>4655</c:v>
                </c:pt>
                <c:pt idx="61">
                  <c:v>3455</c:v>
                </c:pt>
                <c:pt idx="62">
                  <c:v>4935</c:v>
                </c:pt>
                <c:pt idx="63">
                  <c:v>2963</c:v>
                </c:pt>
                <c:pt idx="64">
                  <c:v>2738</c:v>
                </c:pt>
                <c:pt idx="65">
                  <c:v>3751</c:v>
                </c:pt>
                <c:pt idx="66">
                  <c:v>4188</c:v>
                </c:pt>
                <c:pt idx="67">
                  <c:v>3250</c:v>
                </c:pt>
                <c:pt idx="68">
                  <c:v>3444</c:v>
                </c:pt>
                <c:pt idx="69">
                  <c:v>5659</c:v>
                </c:pt>
                <c:pt idx="70">
                  <c:v>3423</c:v>
                </c:pt>
                <c:pt idx="71">
                  <c:v>4969</c:v>
                </c:pt>
                <c:pt idx="72">
                  <c:v>3751</c:v>
                </c:pt>
                <c:pt idx="73">
                  <c:v>3726</c:v>
                </c:pt>
                <c:pt idx="74">
                  <c:v>3982</c:v>
                </c:pt>
                <c:pt idx="75">
                  <c:v>3745</c:v>
                </c:pt>
                <c:pt idx="76">
                  <c:v>4626</c:v>
                </c:pt>
                <c:pt idx="77">
                  <c:v>3732</c:v>
                </c:pt>
                <c:pt idx="78">
                  <c:v>4039</c:v>
                </c:pt>
                <c:pt idx="79">
                  <c:v>3802</c:v>
                </c:pt>
                <c:pt idx="80">
                  <c:v>4068</c:v>
                </c:pt>
                <c:pt idx="81">
                  <c:v>3299</c:v>
                </c:pt>
                <c:pt idx="82">
                  <c:v>3745</c:v>
                </c:pt>
                <c:pt idx="83">
                  <c:v>3690</c:v>
                </c:pt>
                <c:pt idx="84">
                  <c:v>28853</c:v>
                </c:pt>
                <c:pt idx="85">
                  <c:v>39290</c:v>
                </c:pt>
                <c:pt idx="86">
                  <c:v>108197</c:v>
                </c:pt>
                <c:pt idx="87">
                  <c:v>131421</c:v>
                </c:pt>
                <c:pt idx="88">
                  <c:v>129743</c:v>
                </c:pt>
                <c:pt idx="89">
                  <c:v>153374</c:v>
                </c:pt>
              </c:numCache>
            </c:numRef>
          </c:val>
          <c:extLst>
            <c:ext xmlns:c16="http://schemas.microsoft.com/office/drawing/2014/chart" uri="{C3380CC4-5D6E-409C-BE32-E72D297353CC}">
              <c16:uniqueId val="{00000000-C6D8-47F5-B637-8945B37ED723}"/>
            </c:ext>
          </c:extLst>
        </c:ser>
        <c:dLbls>
          <c:showLegendKey val="0"/>
          <c:showVal val="0"/>
          <c:showCatName val="0"/>
          <c:showSerName val="0"/>
          <c:showPercent val="0"/>
          <c:showBubbleSize val="0"/>
        </c:dLbls>
        <c:gapWidth val="219"/>
        <c:overlap val="-27"/>
        <c:axId val="420986680"/>
        <c:axId val="420987008"/>
      </c:barChart>
      <c:dateAx>
        <c:axId val="420986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87008"/>
        <c:crosses val="autoZero"/>
        <c:auto val="1"/>
        <c:lblOffset val="100"/>
        <c:baseTimeUnit val="days"/>
      </c:dateAx>
      <c:valAx>
        <c:axId val="42098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8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A8DC5-7817-4604-B11D-84A30E9A4232}"/>
              </a:ext>
            </a:extLst>
          </p:cNvPr>
          <p:cNvSpPr>
            <a:spLocks noGrp="1"/>
          </p:cNvSpPr>
          <p:nvPr>
            <p:ph type="ctrTitle"/>
          </p:nvPr>
        </p:nvSpPr>
        <p:spPr/>
        <p:txBody>
          <a:bodyPr/>
          <a:lstStyle/>
          <a:p>
            <a:r>
              <a:rPr lang="en-US"/>
              <a:t>Nexus Malaysia </a:t>
            </a:r>
          </a:p>
        </p:txBody>
      </p:sp>
      <p:sp>
        <p:nvSpPr>
          <p:cNvPr id="3" name="Subtitle 2">
            <a:extLst>
              <a:ext uri="{FF2B5EF4-FFF2-40B4-BE49-F238E27FC236}">
                <a16:creationId xmlns:a16="http://schemas.microsoft.com/office/drawing/2014/main" id="{71A9D3A6-8F9B-459A-9AFF-6B1241D4710C}"/>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664567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7228E-6F37-46D7-82EF-C6BC3C0F6909}"/>
              </a:ext>
            </a:extLst>
          </p:cNvPr>
          <p:cNvSpPr>
            <a:spLocks noGrp="1"/>
          </p:cNvSpPr>
          <p:nvPr>
            <p:ph type="title"/>
          </p:nvPr>
        </p:nvSpPr>
        <p:spPr/>
        <p:txBody>
          <a:bodyPr/>
          <a:lstStyle/>
          <a:p>
            <a:r>
              <a:rPr lang="en-US"/>
              <a:t>Facebook Key Metrics Table | Nexus International School Malaysia</a:t>
            </a:r>
          </a:p>
        </p:txBody>
      </p:sp>
      <p:graphicFrame>
        <p:nvGraphicFramePr>
          <p:cNvPr id="5" name="Table Placeholder 4">
            <a:extLst>
              <a:ext uri="{FF2B5EF4-FFF2-40B4-BE49-F238E27FC236}">
                <a16:creationId xmlns:a16="http://schemas.microsoft.com/office/drawing/2014/main" id="{55B82412-CDED-4A23-BD5E-CAFB901A0EB7}"/>
              </a:ext>
            </a:extLst>
          </p:cNvPr>
          <p:cNvGraphicFramePr>
            <a:graphicFrameLocks noGrp="1"/>
          </p:cNvGraphicFramePr>
          <p:nvPr>
            <p:ph type="tbl" sz="quarter" idx="13"/>
            <p:extLst>
              <p:ext uri="{D42A27DB-BD31-4B8C-83A1-F6EECF244321}">
                <p14:modId xmlns:p14="http://schemas.microsoft.com/office/powerpoint/2010/main" val="1832366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7317223"/>
                    </a:ext>
                  </a:extLst>
                </a:gridCol>
                <a:gridCol w="740664">
                  <a:extLst>
                    <a:ext uri="{9D8B030D-6E8A-4147-A177-3AD203B41FA5}">
                      <a16:colId xmlns:a16="http://schemas.microsoft.com/office/drawing/2014/main" val="1544123501"/>
                    </a:ext>
                  </a:extLst>
                </a:gridCol>
                <a:gridCol w="740664">
                  <a:extLst>
                    <a:ext uri="{9D8B030D-6E8A-4147-A177-3AD203B41FA5}">
                      <a16:colId xmlns:a16="http://schemas.microsoft.com/office/drawing/2014/main" val="2515931621"/>
                    </a:ext>
                  </a:extLst>
                </a:gridCol>
                <a:gridCol w="740664">
                  <a:extLst>
                    <a:ext uri="{9D8B030D-6E8A-4147-A177-3AD203B41FA5}">
                      <a16:colId xmlns:a16="http://schemas.microsoft.com/office/drawing/2014/main" val="3597221897"/>
                    </a:ext>
                  </a:extLst>
                </a:gridCol>
                <a:gridCol w="740664">
                  <a:extLst>
                    <a:ext uri="{9D8B030D-6E8A-4147-A177-3AD203B41FA5}">
                      <a16:colId xmlns:a16="http://schemas.microsoft.com/office/drawing/2014/main" val="1290193907"/>
                    </a:ext>
                  </a:extLst>
                </a:gridCol>
                <a:gridCol w="740664">
                  <a:extLst>
                    <a:ext uri="{9D8B030D-6E8A-4147-A177-3AD203B41FA5}">
                      <a16:colId xmlns:a16="http://schemas.microsoft.com/office/drawing/2014/main" val="3676664878"/>
                    </a:ext>
                  </a:extLst>
                </a:gridCol>
                <a:gridCol w="740664">
                  <a:extLst>
                    <a:ext uri="{9D8B030D-6E8A-4147-A177-3AD203B41FA5}">
                      <a16:colId xmlns:a16="http://schemas.microsoft.com/office/drawing/2014/main" val="298515794"/>
                    </a:ext>
                  </a:extLst>
                </a:gridCol>
                <a:gridCol w="740664">
                  <a:extLst>
                    <a:ext uri="{9D8B030D-6E8A-4147-A177-3AD203B41FA5}">
                      <a16:colId xmlns:a16="http://schemas.microsoft.com/office/drawing/2014/main" val="2320394112"/>
                    </a:ext>
                  </a:extLst>
                </a:gridCol>
                <a:gridCol w="740664">
                  <a:extLst>
                    <a:ext uri="{9D8B030D-6E8A-4147-A177-3AD203B41FA5}">
                      <a16:colId xmlns:a16="http://schemas.microsoft.com/office/drawing/2014/main" val="2109014855"/>
                    </a:ext>
                  </a:extLst>
                </a:gridCol>
                <a:gridCol w="740664">
                  <a:extLst>
                    <a:ext uri="{9D8B030D-6E8A-4147-A177-3AD203B41FA5}">
                      <a16:colId xmlns:a16="http://schemas.microsoft.com/office/drawing/2014/main" val="23200692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59697065"/>
                  </a:ext>
                </a:extLst>
              </a:tr>
              <a:tr h="370840">
                <a:tc>
                  <a:txBody>
                    <a:bodyPr/>
                    <a:lstStyle/>
                    <a:p>
                      <a:r>
                        <a:rPr lang="en-US" sz="1000"/>
                        <a:t>Nexus International School Malaysia</a:t>
                      </a:r>
                    </a:p>
                  </a:txBody>
                  <a:tcPr/>
                </a:tc>
                <a:tc>
                  <a:txBody>
                    <a:bodyPr/>
                    <a:lstStyle/>
                    <a:p>
                      <a:r>
                        <a:rPr lang="en-US" sz="1000"/>
                        <a:t>11383</a:t>
                      </a:r>
                    </a:p>
                  </a:txBody>
                  <a:tcPr/>
                </a:tc>
                <a:tc>
                  <a:txBody>
                    <a:bodyPr/>
                    <a:lstStyle/>
                    <a:p>
                      <a:r>
                        <a:rPr lang="en-US" sz="1000"/>
                        <a:t>269</a:t>
                      </a:r>
                    </a:p>
                  </a:txBody>
                  <a:tcPr/>
                </a:tc>
                <a:tc>
                  <a:txBody>
                    <a:bodyPr/>
                    <a:lstStyle/>
                    <a:p>
                      <a:r>
                        <a:rPr lang="en-US" sz="1000"/>
                        <a:t>22</a:t>
                      </a:r>
                    </a:p>
                  </a:txBody>
                  <a:tcPr/>
                </a:tc>
                <a:tc>
                  <a:txBody>
                    <a:bodyPr/>
                    <a:lstStyle/>
                    <a:p>
                      <a:r>
                        <a:rPr lang="en-US" sz="1000"/>
                        <a:t>3164</a:t>
                      </a:r>
                    </a:p>
                  </a:txBody>
                  <a:tcPr/>
                </a:tc>
                <a:tc>
                  <a:txBody>
                    <a:bodyPr/>
                    <a:lstStyle/>
                    <a:p>
                      <a:r>
                        <a:rPr lang="en-US" sz="1000"/>
                        <a:t>32</a:t>
                      </a:r>
                    </a:p>
                  </a:txBody>
                  <a:tcPr/>
                </a:tc>
                <a:tc>
                  <a:txBody>
                    <a:bodyPr/>
                    <a:lstStyle/>
                    <a:p>
                      <a:r>
                        <a:rPr lang="en-US" sz="1000"/>
                        <a:t>64</a:t>
                      </a:r>
                    </a:p>
                  </a:txBody>
                  <a:tcPr/>
                </a:tc>
                <a:tc>
                  <a:txBody>
                    <a:bodyPr/>
                    <a:lstStyle/>
                    <a:p>
                      <a:r>
                        <a:rPr lang="en-US" sz="1000"/>
                        <a:t>0</a:t>
                      </a:r>
                    </a:p>
                  </a:txBody>
                  <a:tcPr/>
                </a:tc>
                <a:tc>
                  <a:txBody>
                    <a:bodyPr/>
                    <a:lstStyle/>
                    <a:p>
                      <a:r>
                        <a:rPr lang="en-US" sz="1000"/>
                        <a:t>1.3174 %</a:t>
                      </a:r>
                    </a:p>
                  </a:txBody>
                  <a:tcPr/>
                </a:tc>
                <a:tc>
                  <a:txBody>
                    <a:bodyPr/>
                    <a:lstStyle/>
                    <a:p>
                      <a:r>
                        <a:rPr lang="en-US" sz="1000"/>
                        <a:t>0.0 %</a:t>
                      </a:r>
                    </a:p>
                  </a:txBody>
                  <a:tcPr/>
                </a:tc>
                <a:extLst>
                  <a:ext uri="{0D108BD9-81ED-4DB2-BD59-A6C34878D82A}">
                    <a16:rowId xmlns:a16="http://schemas.microsoft.com/office/drawing/2014/main" val="1125168488"/>
                  </a:ext>
                </a:extLst>
              </a:tr>
            </a:tbl>
          </a:graphicData>
        </a:graphic>
      </p:graphicFrame>
      <p:sp>
        <p:nvSpPr>
          <p:cNvPr id="4" name="Text Placeholder 3">
            <a:extLst>
              <a:ext uri="{FF2B5EF4-FFF2-40B4-BE49-F238E27FC236}">
                <a16:creationId xmlns:a16="http://schemas.microsoft.com/office/drawing/2014/main" id="{1D55562E-4742-47D0-BE5A-65740B821A6E}"/>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4220627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54BBE-3468-4F82-AC21-DBF9AD5CDDD3}"/>
              </a:ext>
            </a:extLst>
          </p:cNvPr>
          <p:cNvSpPr>
            <a:spLocks noGrp="1"/>
          </p:cNvSpPr>
          <p:nvPr>
            <p:ph type="title"/>
          </p:nvPr>
        </p:nvSpPr>
        <p:spPr/>
        <p:txBody>
          <a:bodyPr/>
          <a:lstStyle/>
          <a:p>
            <a:r>
              <a:rPr lang="en-US"/>
              <a:t>Facebook Fans Total | Nexus International School Malaysia</a:t>
            </a:r>
          </a:p>
        </p:txBody>
      </p:sp>
      <p:graphicFrame>
        <p:nvGraphicFramePr>
          <p:cNvPr id="6" name="Chart Placeholder 5">
            <a:extLst>
              <a:ext uri="{FF2B5EF4-FFF2-40B4-BE49-F238E27FC236}">
                <a16:creationId xmlns:a16="http://schemas.microsoft.com/office/drawing/2014/main" id="{727F2FC8-7469-4663-A1F9-83EBFFC72246}"/>
              </a:ext>
            </a:extLst>
          </p:cNvPr>
          <p:cNvGraphicFramePr>
            <a:graphicFrameLocks noGrp="1"/>
          </p:cNvGraphicFramePr>
          <p:nvPr>
            <p:ph type="chart" sz="quarter" idx="13"/>
            <p:extLst>
              <p:ext uri="{D42A27DB-BD31-4B8C-83A1-F6EECF244321}">
                <p14:modId xmlns:p14="http://schemas.microsoft.com/office/powerpoint/2010/main" val="1440788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FF91A9-87F1-4E9A-A1F8-456F6AE2B4B2}"/>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79DE3960-A618-48AD-A2DA-4DBAC5A7D1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316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B348-B03C-4E2E-94B5-FB8AE6804BEB}"/>
              </a:ext>
            </a:extLst>
          </p:cNvPr>
          <p:cNvSpPr>
            <a:spLocks noGrp="1"/>
          </p:cNvSpPr>
          <p:nvPr>
            <p:ph type="title"/>
          </p:nvPr>
        </p:nvSpPr>
        <p:spPr/>
        <p:txBody>
          <a:bodyPr/>
          <a:lstStyle/>
          <a:p>
            <a:r>
              <a:rPr lang="en-US"/>
              <a:t>Facebook Fan Demographics | Nexus International School Malaysia</a:t>
            </a:r>
          </a:p>
        </p:txBody>
      </p:sp>
      <p:graphicFrame>
        <p:nvGraphicFramePr>
          <p:cNvPr id="6" name="Chart Placeholder 5">
            <a:extLst>
              <a:ext uri="{FF2B5EF4-FFF2-40B4-BE49-F238E27FC236}">
                <a16:creationId xmlns:a16="http://schemas.microsoft.com/office/drawing/2014/main" id="{E52DB880-30F4-492B-B7C0-9743AE07A13C}"/>
              </a:ext>
            </a:extLst>
          </p:cNvPr>
          <p:cNvGraphicFramePr>
            <a:graphicFrameLocks noGrp="1"/>
          </p:cNvGraphicFramePr>
          <p:nvPr>
            <p:ph type="chart" sz="quarter" idx="13"/>
            <p:extLst>
              <p:ext uri="{D42A27DB-BD31-4B8C-83A1-F6EECF244321}">
                <p14:modId xmlns:p14="http://schemas.microsoft.com/office/powerpoint/2010/main" val="1890733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DBA3E2-683F-4D08-8DB6-02466C8A83CA}"/>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EB635220-F96A-4F58-8D27-E9183DD9F2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88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8FF82-A182-400D-A31C-1D53B2814674}"/>
              </a:ext>
            </a:extLst>
          </p:cNvPr>
          <p:cNvSpPr>
            <a:spLocks noGrp="1"/>
          </p:cNvSpPr>
          <p:nvPr>
            <p:ph type="title"/>
          </p:nvPr>
        </p:nvSpPr>
        <p:spPr/>
        <p:txBody>
          <a:bodyPr/>
          <a:lstStyle/>
          <a:p>
            <a:r>
              <a:rPr lang="en-US"/>
              <a:t>Facebook Fans By City Table | Nexus International School Malaysia - 1 of 3</a:t>
            </a:r>
          </a:p>
        </p:txBody>
      </p:sp>
      <p:graphicFrame>
        <p:nvGraphicFramePr>
          <p:cNvPr id="5" name="Table Placeholder 4">
            <a:extLst>
              <a:ext uri="{FF2B5EF4-FFF2-40B4-BE49-F238E27FC236}">
                <a16:creationId xmlns:a16="http://schemas.microsoft.com/office/drawing/2014/main" id="{6D59EE95-0898-49B6-85D4-C7D0C06A1505}"/>
              </a:ext>
            </a:extLst>
          </p:cNvPr>
          <p:cNvGraphicFramePr>
            <a:graphicFrameLocks noGrp="1"/>
          </p:cNvGraphicFramePr>
          <p:nvPr>
            <p:ph type="tbl" sz="quarter" idx="13"/>
            <p:extLst>
              <p:ext uri="{D42A27DB-BD31-4B8C-83A1-F6EECF244321}">
                <p14:modId xmlns:p14="http://schemas.microsoft.com/office/powerpoint/2010/main" val="4183769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24372231"/>
                    </a:ext>
                  </a:extLst>
                </a:gridCol>
                <a:gridCol w="1645920">
                  <a:extLst>
                    <a:ext uri="{9D8B030D-6E8A-4147-A177-3AD203B41FA5}">
                      <a16:colId xmlns:a16="http://schemas.microsoft.com/office/drawing/2014/main" val="1704566349"/>
                    </a:ext>
                  </a:extLst>
                </a:gridCol>
                <a:gridCol w="1645920">
                  <a:extLst>
                    <a:ext uri="{9D8B030D-6E8A-4147-A177-3AD203B41FA5}">
                      <a16:colId xmlns:a16="http://schemas.microsoft.com/office/drawing/2014/main" val="1318269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5201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extLst>
                  <a:ext uri="{0D108BD9-81ED-4DB2-BD59-A6C34878D82A}">
                    <a16:rowId xmlns:a16="http://schemas.microsoft.com/office/drawing/2014/main" val="627716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923336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3532155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Putrajaya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63351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7722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52844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19354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53632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97294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130922135"/>
                  </a:ext>
                </a:extLst>
              </a:tr>
            </a:tbl>
          </a:graphicData>
        </a:graphic>
      </p:graphicFrame>
      <p:sp>
        <p:nvSpPr>
          <p:cNvPr id="4" name="Text Placeholder 3">
            <a:extLst>
              <a:ext uri="{FF2B5EF4-FFF2-40B4-BE49-F238E27FC236}">
                <a16:creationId xmlns:a16="http://schemas.microsoft.com/office/drawing/2014/main" id="{3EE72524-3D5D-4CFF-8D94-C1099AFEFC5A}"/>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109497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6513E-F898-4A5B-AE78-C1148A888917}"/>
              </a:ext>
            </a:extLst>
          </p:cNvPr>
          <p:cNvSpPr>
            <a:spLocks noGrp="1"/>
          </p:cNvSpPr>
          <p:nvPr>
            <p:ph type="title"/>
          </p:nvPr>
        </p:nvSpPr>
        <p:spPr/>
        <p:txBody>
          <a:bodyPr/>
          <a:lstStyle/>
          <a:p>
            <a:r>
              <a:rPr lang="en-US"/>
              <a:t>Facebook Fans By City Table | Nexus International School Malaysia - 2 of 3</a:t>
            </a:r>
          </a:p>
        </p:txBody>
      </p:sp>
      <p:graphicFrame>
        <p:nvGraphicFramePr>
          <p:cNvPr id="5" name="Table Placeholder 4">
            <a:extLst>
              <a:ext uri="{FF2B5EF4-FFF2-40B4-BE49-F238E27FC236}">
                <a16:creationId xmlns:a16="http://schemas.microsoft.com/office/drawing/2014/main" id="{39DDB52D-0833-4027-A538-2C6A4E884E22}"/>
              </a:ext>
            </a:extLst>
          </p:cNvPr>
          <p:cNvGraphicFramePr>
            <a:graphicFrameLocks noGrp="1"/>
          </p:cNvGraphicFramePr>
          <p:nvPr>
            <p:ph type="tbl" sz="quarter" idx="13"/>
            <p:extLst>
              <p:ext uri="{D42A27DB-BD31-4B8C-83A1-F6EECF244321}">
                <p14:modId xmlns:p14="http://schemas.microsoft.com/office/powerpoint/2010/main" val="4075395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82113855"/>
                    </a:ext>
                  </a:extLst>
                </a:gridCol>
                <a:gridCol w="1645920">
                  <a:extLst>
                    <a:ext uri="{9D8B030D-6E8A-4147-A177-3AD203B41FA5}">
                      <a16:colId xmlns:a16="http://schemas.microsoft.com/office/drawing/2014/main" val="4094088136"/>
                    </a:ext>
                  </a:extLst>
                </a:gridCol>
                <a:gridCol w="1645920">
                  <a:extLst>
                    <a:ext uri="{9D8B030D-6E8A-4147-A177-3AD203B41FA5}">
                      <a16:colId xmlns:a16="http://schemas.microsoft.com/office/drawing/2014/main" val="510412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03345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17382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982905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71579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58079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768513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99574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99081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2315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Cyberjaya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23739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240652117"/>
                  </a:ext>
                </a:extLst>
              </a:tr>
            </a:tbl>
          </a:graphicData>
        </a:graphic>
      </p:graphicFrame>
      <p:sp>
        <p:nvSpPr>
          <p:cNvPr id="4" name="Text Placeholder 3">
            <a:extLst>
              <a:ext uri="{FF2B5EF4-FFF2-40B4-BE49-F238E27FC236}">
                <a16:creationId xmlns:a16="http://schemas.microsoft.com/office/drawing/2014/main" id="{AFFE3443-2DD5-4ABE-86C8-43011AEF6DCE}"/>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838614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200C4-350E-4DC4-8A81-17BEA8E36B38}"/>
              </a:ext>
            </a:extLst>
          </p:cNvPr>
          <p:cNvSpPr>
            <a:spLocks noGrp="1"/>
          </p:cNvSpPr>
          <p:nvPr>
            <p:ph type="title"/>
          </p:nvPr>
        </p:nvSpPr>
        <p:spPr/>
        <p:txBody>
          <a:bodyPr/>
          <a:lstStyle/>
          <a:p>
            <a:r>
              <a:rPr lang="en-US"/>
              <a:t>Facebook Fans By City Table | Nexus International School Malaysia - 3 of 3</a:t>
            </a:r>
          </a:p>
        </p:txBody>
      </p:sp>
      <p:graphicFrame>
        <p:nvGraphicFramePr>
          <p:cNvPr id="5" name="Table Placeholder 4">
            <a:extLst>
              <a:ext uri="{FF2B5EF4-FFF2-40B4-BE49-F238E27FC236}">
                <a16:creationId xmlns:a16="http://schemas.microsoft.com/office/drawing/2014/main" id="{B8AC8DBF-5B38-421F-94D3-54A8EC7970A9}"/>
              </a:ext>
            </a:extLst>
          </p:cNvPr>
          <p:cNvGraphicFramePr>
            <a:graphicFrameLocks noGrp="1"/>
          </p:cNvGraphicFramePr>
          <p:nvPr>
            <p:ph type="tbl" sz="quarter" idx="13"/>
            <p:extLst>
              <p:ext uri="{D42A27DB-BD31-4B8C-83A1-F6EECF244321}">
                <p14:modId xmlns:p14="http://schemas.microsoft.com/office/powerpoint/2010/main" val="1138415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66019878"/>
                    </a:ext>
                  </a:extLst>
                </a:gridCol>
                <a:gridCol w="1645920">
                  <a:extLst>
                    <a:ext uri="{9D8B030D-6E8A-4147-A177-3AD203B41FA5}">
                      <a16:colId xmlns:a16="http://schemas.microsoft.com/office/drawing/2014/main" val="1899047693"/>
                    </a:ext>
                  </a:extLst>
                </a:gridCol>
                <a:gridCol w="1645920">
                  <a:extLst>
                    <a:ext uri="{9D8B030D-6E8A-4147-A177-3AD203B41FA5}">
                      <a16:colId xmlns:a16="http://schemas.microsoft.com/office/drawing/2014/main" val="1464121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8668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73953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Kathmandu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648129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22647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65605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374205943"/>
                  </a:ext>
                </a:extLst>
              </a:tr>
            </a:tbl>
          </a:graphicData>
        </a:graphic>
      </p:graphicFrame>
      <p:sp>
        <p:nvSpPr>
          <p:cNvPr id="4" name="Text Placeholder 3">
            <a:extLst>
              <a:ext uri="{FF2B5EF4-FFF2-40B4-BE49-F238E27FC236}">
                <a16:creationId xmlns:a16="http://schemas.microsoft.com/office/drawing/2014/main" id="{22013EAB-551F-4AC2-A267-1F17143F0420}"/>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903412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ECCE4-C4C3-4304-A1C4-3E98323C9462}"/>
              </a:ext>
            </a:extLst>
          </p:cNvPr>
          <p:cNvSpPr>
            <a:spLocks noGrp="1"/>
          </p:cNvSpPr>
          <p:nvPr>
            <p:ph type="title"/>
          </p:nvPr>
        </p:nvSpPr>
        <p:spPr/>
        <p:txBody>
          <a:bodyPr/>
          <a:lstStyle/>
          <a:p>
            <a:r>
              <a:rPr lang="en-US"/>
              <a:t>Facebook Reach | Nexus International School Malaysia</a:t>
            </a:r>
          </a:p>
        </p:txBody>
      </p:sp>
      <p:graphicFrame>
        <p:nvGraphicFramePr>
          <p:cNvPr id="6" name="Chart Placeholder 5">
            <a:extLst>
              <a:ext uri="{FF2B5EF4-FFF2-40B4-BE49-F238E27FC236}">
                <a16:creationId xmlns:a16="http://schemas.microsoft.com/office/drawing/2014/main" id="{FA162028-1B8D-4B00-9657-016E8CDA642E}"/>
              </a:ext>
            </a:extLst>
          </p:cNvPr>
          <p:cNvGraphicFramePr>
            <a:graphicFrameLocks noGrp="1"/>
          </p:cNvGraphicFramePr>
          <p:nvPr>
            <p:ph type="chart" sz="quarter" idx="13"/>
            <p:extLst>
              <p:ext uri="{D42A27DB-BD31-4B8C-83A1-F6EECF244321}">
                <p14:modId xmlns:p14="http://schemas.microsoft.com/office/powerpoint/2010/main" val="597739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4171BC-C048-4256-BF71-8AB7FC89D951}"/>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74E8374E-7340-41C6-B74A-FC9CA95689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6810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E64C8-7133-43ED-805C-1B419C2A44B0}"/>
              </a:ext>
            </a:extLst>
          </p:cNvPr>
          <p:cNvSpPr>
            <a:spLocks noGrp="1"/>
          </p:cNvSpPr>
          <p:nvPr>
            <p:ph type="title"/>
          </p:nvPr>
        </p:nvSpPr>
        <p:spPr/>
        <p:txBody>
          <a:bodyPr/>
          <a:lstStyle/>
          <a:p>
            <a:r>
              <a:rPr lang="en-US"/>
              <a:t>Facebook Page Views | Nexus International School Malaysia</a:t>
            </a:r>
          </a:p>
        </p:txBody>
      </p:sp>
      <p:graphicFrame>
        <p:nvGraphicFramePr>
          <p:cNvPr id="6" name="Chart Placeholder 5">
            <a:extLst>
              <a:ext uri="{FF2B5EF4-FFF2-40B4-BE49-F238E27FC236}">
                <a16:creationId xmlns:a16="http://schemas.microsoft.com/office/drawing/2014/main" id="{D5C24870-070D-44C4-A336-A3893B97D9FA}"/>
              </a:ext>
            </a:extLst>
          </p:cNvPr>
          <p:cNvGraphicFramePr>
            <a:graphicFrameLocks noGrp="1"/>
          </p:cNvGraphicFramePr>
          <p:nvPr>
            <p:ph type="chart" sz="quarter" idx="13"/>
            <p:extLst>
              <p:ext uri="{D42A27DB-BD31-4B8C-83A1-F6EECF244321}">
                <p14:modId xmlns:p14="http://schemas.microsoft.com/office/powerpoint/2010/main" val="1884687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FCB2A0-65A6-4D36-9FBA-9BCBE4E292CA}"/>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9E60943F-4B80-4245-A4CC-C60ACAC275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3107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E7990-134D-4099-B3F3-6C87F35A76FF}"/>
              </a:ext>
            </a:extLst>
          </p:cNvPr>
          <p:cNvSpPr>
            <a:spLocks noGrp="1"/>
          </p:cNvSpPr>
          <p:nvPr>
            <p:ph type="title"/>
          </p:nvPr>
        </p:nvSpPr>
        <p:spPr/>
        <p:txBody>
          <a:bodyPr/>
          <a:lstStyle/>
          <a:p>
            <a:r>
              <a:rPr lang="en-US"/>
              <a:t>Facebook Engaged Users | Nexus International School Malaysia</a:t>
            </a:r>
          </a:p>
        </p:txBody>
      </p:sp>
      <p:graphicFrame>
        <p:nvGraphicFramePr>
          <p:cNvPr id="6" name="Chart Placeholder 5">
            <a:extLst>
              <a:ext uri="{FF2B5EF4-FFF2-40B4-BE49-F238E27FC236}">
                <a16:creationId xmlns:a16="http://schemas.microsoft.com/office/drawing/2014/main" id="{2F242A22-F2AF-4BCC-99B2-0D6B277B589C}"/>
              </a:ext>
            </a:extLst>
          </p:cNvPr>
          <p:cNvGraphicFramePr>
            <a:graphicFrameLocks noGrp="1"/>
          </p:cNvGraphicFramePr>
          <p:nvPr>
            <p:ph type="chart" sz="quarter" idx="13"/>
            <p:extLst>
              <p:ext uri="{D42A27DB-BD31-4B8C-83A1-F6EECF244321}">
                <p14:modId xmlns:p14="http://schemas.microsoft.com/office/powerpoint/2010/main" val="3150044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2A1D42-4659-4056-A439-6164201DE5EB}"/>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3CDEC511-1DD6-4259-9081-979A17AD02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4973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2F1AD-EE24-4729-9115-69DA70098128}"/>
              </a:ext>
            </a:extLst>
          </p:cNvPr>
          <p:cNvSpPr>
            <a:spLocks noGrp="1"/>
          </p:cNvSpPr>
          <p:nvPr>
            <p:ph type="title"/>
          </p:nvPr>
        </p:nvSpPr>
        <p:spPr/>
        <p:txBody>
          <a:bodyPr/>
          <a:lstStyle/>
          <a:p>
            <a:r>
              <a:rPr lang="en-US"/>
              <a:t>Facebook Interaction Rate | Nexus International School Malaysia</a:t>
            </a:r>
          </a:p>
        </p:txBody>
      </p:sp>
      <p:graphicFrame>
        <p:nvGraphicFramePr>
          <p:cNvPr id="6" name="Chart Placeholder 5">
            <a:extLst>
              <a:ext uri="{FF2B5EF4-FFF2-40B4-BE49-F238E27FC236}">
                <a16:creationId xmlns:a16="http://schemas.microsoft.com/office/drawing/2014/main" id="{835417FA-48C0-4999-AF4F-5F4338C76683}"/>
              </a:ext>
            </a:extLst>
          </p:cNvPr>
          <p:cNvGraphicFramePr>
            <a:graphicFrameLocks noGrp="1"/>
          </p:cNvGraphicFramePr>
          <p:nvPr>
            <p:ph type="chart" sz="quarter" idx="13"/>
            <p:extLst>
              <p:ext uri="{D42A27DB-BD31-4B8C-83A1-F6EECF244321}">
                <p14:modId xmlns:p14="http://schemas.microsoft.com/office/powerpoint/2010/main" val="3281200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1577D4-B517-4ED7-94E5-F720BBDC5CF7}"/>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7DE310DB-7B88-4FF1-817E-410396257D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1780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F0AFA-40D4-413F-AB51-66D05F770EF6}"/>
              </a:ext>
            </a:extLst>
          </p:cNvPr>
          <p:cNvSpPr>
            <a:spLocks noGrp="1"/>
          </p:cNvSpPr>
          <p:nvPr>
            <p:ph type="title"/>
          </p:nvPr>
        </p:nvSpPr>
        <p:spPr/>
        <p:txBody>
          <a:bodyPr/>
          <a:lstStyle/>
          <a:p>
            <a:r>
              <a:rPr lang="en-US"/>
              <a:t>Facebook Interactions Distribution | Nexus International School Malaysia</a:t>
            </a:r>
          </a:p>
        </p:txBody>
      </p:sp>
      <p:graphicFrame>
        <p:nvGraphicFramePr>
          <p:cNvPr id="6" name="Chart Placeholder 5">
            <a:extLst>
              <a:ext uri="{FF2B5EF4-FFF2-40B4-BE49-F238E27FC236}">
                <a16:creationId xmlns:a16="http://schemas.microsoft.com/office/drawing/2014/main" id="{D70EE35D-E886-458A-9931-67D39B69EF1C}"/>
              </a:ext>
            </a:extLst>
          </p:cNvPr>
          <p:cNvGraphicFramePr>
            <a:graphicFrameLocks noGrp="1"/>
          </p:cNvGraphicFramePr>
          <p:nvPr>
            <p:ph type="chart" sz="quarter" idx="13"/>
            <p:extLst>
              <p:ext uri="{D42A27DB-BD31-4B8C-83A1-F6EECF244321}">
                <p14:modId xmlns:p14="http://schemas.microsoft.com/office/powerpoint/2010/main" val="1367163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993787-EA42-4508-AC7E-8EB92DCF41FE}"/>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D34D4CB9-BDCD-4ABB-AAC5-2ED656124D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1499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FEC3C-042B-403C-A5A6-3886D34423B4}"/>
              </a:ext>
            </a:extLst>
          </p:cNvPr>
          <p:cNvSpPr>
            <a:spLocks noGrp="1"/>
          </p:cNvSpPr>
          <p:nvPr>
            <p:ph type="title"/>
          </p:nvPr>
        </p:nvSpPr>
        <p:spPr/>
        <p:txBody>
          <a:bodyPr/>
          <a:lstStyle/>
          <a:p>
            <a:r>
              <a:rPr lang="en-US"/>
              <a:t>Facebook Interaction Rate By Weekday | Nexus International School Malaysia</a:t>
            </a:r>
          </a:p>
        </p:txBody>
      </p:sp>
      <p:graphicFrame>
        <p:nvGraphicFramePr>
          <p:cNvPr id="6" name="Chart Placeholder 5">
            <a:extLst>
              <a:ext uri="{FF2B5EF4-FFF2-40B4-BE49-F238E27FC236}">
                <a16:creationId xmlns:a16="http://schemas.microsoft.com/office/drawing/2014/main" id="{F07FDC90-D546-4A9E-887A-B6FBC41AF3C2}"/>
              </a:ext>
            </a:extLst>
          </p:cNvPr>
          <p:cNvGraphicFramePr>
            <a:graphicFrameLocks noGrp="1"/>
          </p:cNvGraphicFramePr>
          <p:nvPr>
            <p:ph type="chart" sz="quarter" idx="13"/>
            <p:extLst>
              <p:ext uri="{D42A27DB-BD31-4B8C-83A1-F6EECF244321}">
                <p14:modId xmlns:p14="http://schemas.microsoft.com/office/powerpoint/2010/main" val="1007340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2671B4-3608-4726-94F4-7CDF55DD5E7E}"/>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E94EFB5D-B347-4321-AA3C-4BD4FA07F0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0467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27E09-B321-48DF-81D7-5FBCA73AD89D}"/>
              </a:ext>
            </a:extLst>
          </p:cNvPr>
          <p:cNvSpPr>
            <a:spLocks noGrp="1"/>
          </p:cNvSpPr>
          <p:nvPr>
            <p:ph type="title"/>
          </p:nvPr>
        </p:nvSpPr>
        <p:spPr/>
        <p:txBody>
          <a:bodyPr/>
          <a:lstStyle/>
          <a:p>
            <a:r>
              <a:rPr lang="en-US"/>
              <a:t>Facebook (FB) Custom Own Posts Table (new) | Nexus International School Malaysia - 1 of 3</a:t>
            </a:r>
          </a:p>
        </p:txBody>
      </p:sp>
      <p:graphicFrame>
        <p:nvGraphicFramePr>
          <p:cNvPr id="5" name="Table Placeholder 4">
            <a:extLst>
              <a:ext uri="{FF2B5EF4-FFF2-40B4-BE49-F238E27FC236}">
                <a16:creationId xmlns:a16="http://schemas.microsoft.com/office/drawing/2014/main" id="{45AE9D46-B113-4CAA-8D4A-408C78679FC6}"/>
              </a:ext>
            </a:extLst>
          </p:cNvPr>
          <p:cNvGraphicFramePr>
            <a:graphicFrameLocks noGrp="1"/>
          </p:cNvGraphicFramePr>
          <p:nvPr>
            <p:ph type="tbl" sz="quarter" idx="13"/>
            <p:extLst>
              <p:ext uri="{D42A27DB-BD31-4B8C-83A1-F6EECF244321}">
                <p14:modId xmlns:p14="http://schemas.microsoft.com/office/powerpoint/2010/main" val="3525418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9404457"/>
                    </a:ext>
                  </a:extLst>
                </a:gridCol>
                <a:gridCol w="905256">
                  <a:extLst>
                    <a:ext uri="{9D8B030D-6E8A-4147-A177-3AD203B41FA5}">
                      <a16:colId xmlns:a16="http://schemas.microsoft.com/office/drawing/2014/main" val="4052801891"/>
                    </a:ext>
                  </a:extLst>
                </a:gridCol>
                <a:gridCol w="905256">
                  <a:extLst>
                    <a:ext uri="{9D8B030D-6E8A-4147-A177-3AD203B41FA5}">
                      <a16:colId xmlns:a16="http://schemas.microsoft.com/office/drawing/2014/main" val="728186488"/>
                    </a:ext>
                  </a:extLst>
                </a:gridCol>
                <a:gridCol w="905256">
                  <a:extLst>
                    <a:ext uri="{9D8B030D-6E8A-4147-A177-3AD203B41FA5}">
                      <a16:colId xmlns:a16="http://schemas.microsoft.com/office/drawing/2014/main" val="3039937107"/>
                    </a:ext>
                  </a:extLst>
                </a:gridCol>
                <a:gridCol w="905256">
                  <a:extLst>
                    <a:ext uri="{9D8B030D-6E8A-4147-A177-3AD203B41FA5}">
                      <a16:colId xmlns:a16="http://schemas.microsoft.com/office/drawing/2014/main" val="1756756705"/>
                    </a:ext>
                  </a:extLst>
                </a:gridCol>
                <a:gridCol w="905256">
                  <a:extLst>
                    <a:ext uri="{9D8B030D-6E8A-4147-A177-3AD203B41FA5}">
                      <a16:colId xmlns:a16="http://schemas.microsoft.com/office/drawing/2014/main" val="2437167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8712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- 2019-03-29 17:29:56</a:t>
                      </a:r>
                      <a:r>
                        <a:rPr kumimoji="0" lang="en-US" sz="1000" b="0" i="0" u="none" strike="noStrike" kern="1200" cap="none" spc="0" normalizeH="0" baseline="0" noProof="0">
                          <a:ln>
                            <a:noFill/>
                          </a:ln>
                          <a:solidFill>
                            <a:prstClr val="black"/>
                          </a:solidFill>
                          <a:effectLst/>
                          <a:uLnTx/>
                          <a:uFillTx/>
                          <a:latin typeface="+mn-lt"/>
                          <a:ea typeface="+mn-ea"/>
                          <a:cs typeface="+mn-cs"/>
                        </a:rPr>
                        <a:t>
 A nurturing and supportive environment is our promise. Each floor is home to a resident House Parent who oversees the pastoral and social needs of every boarder.
We are offering a 3 day, 2 night boarding trial. Sign up now for your free trial here!
Link: https://docs.google.com/forms/d/e/1FAIpQLSdJigMgDzQTZN-_hB_H56tRy0DSCmQ_MjjemUY5dvB1PxKFdA/viewform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0938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- 2019-03-18 20:11:42</a:t>
                      </a:r>
                      <a:r>
                        <a:rPr kumimoji="0" lang="en-US" sz="1000" b="0" i="0" u="none" strike="noStrike" kern="1200" cap="none" spc="0" normalizeH="0" baseline="0" noProof="0">
                          <a:ln>
                            <a:noFill/>
                          </a:ln>
                          <a:solidFill>
                            <a:prstClr val="black"/>
                          </a:solidFill>
                          <a:effectLst/>
                          <a:uLnTx/>
                          <a:uFillTx/>
                          <a:latin typeface="+mn-lt"/>
                          <a:ea typeface="+mn-ea"/>
                          <a:cs typeface="+mn-cs"/>
                        </a:rPr>
                        <a:t>
 Last Saturday, Nexus was part of the Private Education Division Open Day where we had the honour of showcasing our Virtual Reality (VR) technology within the Visual Arts to the Education Minister of Malaysia, YB Dr. Maszlee Malik. The use of VR within Visual Arts is one example of the innovative approaches taken by Nexus as it provides our learners a new form of engagement with the content they produce beyond pencils and brushes. As we aspire to boost creativity within our learners, technology and programs like “Tilt Brush” are provided to help learners express themselves better, and ultimately share their thinking with the world. It is very remarkable as to how learners learn through this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57934485"/>
                  </a:ext>
                </a:extLst>
              </a:tr>
            </a:tbl>
          </a:graphicData>
        </a:graphic>
      </p:graphicFrame>
      <p:sp>
        <p:nvSpPr>
          <p:cNvPr id="4" name="Text Placeholder 3">
            <a:extLst>
              <a:ext uri="{FF2B5EF4-FFF2-40B4-BE49-F238E27FC236}">
                <a16:creationId xmlns:a16="http://schemas.microsoft.com/office/drawing/2014/main" id="{88CEE6EA-E243-467D-A264-4292FEB0F5F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248375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18FD3-EF5D-4026-BDE5-62CCA503A8D4}"/>
              </a:ext>
            </a:extLst>
          </p:cNvPr>
          <p:cNvSpPr>
            <a:spLocks noGrp="1"/>
          </p:cNvSpPr>
          <p:nvPr>
            <p:ph type="title"/>
          </p:nvPr>
        </p:nvSpPr>
        <p:spPr/>
        <p:txBody>
          <a:bodyPr/>
          <a:lstStyle/>
          <a:p>
            <a:r>
              <a:rPr lang="en-US"/>
              <a:t>Facebook (FB) Custom Own Posts Table (new) | Nexus International School Malaysia - 2 of 3</a:t>
            </a:r>
          </a:p>
        </p:txBody>
      </p:sp>
      <p:graphicFrame>
        <p:nvGraphicFramePr>
          <p:cNvPr id="5" name="Table Placeholder 4">
            <a:extLst>
              <a:ext uri="{FF2B5EF4-FFF2-40B4-BE49-F238E27FC236}">
                <a16:creationId xmlns:a16="http://schemas.microsoft.com/office/drawing/2014/main" id="{248FE644-A4FF-466A-B3AA-727583B1C956}"/>
              </a:ext>
            </a:extLst>
          </p:cNvPr>
          <p:cNvGraphicFramePr>
            <a:graphicFrameLocks noGrp="1"/>
          </p:cNvGraphicFramePr>
          <p:nvPr>
            <p:ph type="tbl" sz="quarter" idx="13"/>
            <p:extLst>
              <p:ext uri="{D42A27DB-BD31-4B8C-83A1-F6EECF244321}">
                <p14:modId xmlns:p14="http://schemas.microsoft.com/office/powerpoint/2010/main" val="1216928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5076563"/>
                    </a:ext>
                  </a:extLst>
                </a:gridCol>
                <a:gridCol w="905256">
                  <a:extLst>
                    <a:ext uri="{9D8B030D-6E8A-4147-A177-3AD203B41FA5}">
                      <a16:colId xmlns:a16="http://schemas.microsoft.com/office/drawing/2014/main" val="3635822133"/>
                    </a:ext>
                  </a:extLst>
                </a:gridCol>
                <a:gridCol w="905256">
                  <a:extLst>
                    <a:ext uri="{9D8B030D-6E8A-4147-A177-3AD203B41FA5}">
                      <a16:colId xmlns:a16="http://schemas.microsoft.com/office/drawing/2014/main" val="1524157519"/>
                    </a:ext>
                  </a:extLst>
                </a:gridCol>
                <a:gridCol w="905256">
                  <a:extLst>
                    <a:ext uri="{9D8B030D-6E8A-4147-A177-3AD203B41FA5}">
                      <a16:colId xmlns:a16="http://schemas.microsoft.com/office/drawing/2014/main" val="3940309658"/>
                    </a:ext>
                  </a:extLst>
                </a:gridCol>
                <a:gridCol w="905256">
                  <a:extLst>
                    <a:ext uri="{9D8B030D-6E8A-4147-A177-3AD203B41FA5}">
                      <a16:colId xmlns:a16="http://schemas.microsoft.com/office/drawing/2014/main" val="2454368714"/>
                    </a:ext>
                  </a:extLst>
                </a:gridCol>
                <a:gridCol w="905256">
                  <a:extLst>
                    <a:ext uri="{9D8B030D-6E8A-4147-A177-3AD203B41FA5}">
                      <a16:colId xmlns:a16="http://schemas.microsoft.com/office/drawing/2014/main" val="2222982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0781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- 2019-03-28 17:00:01</a:t>
                      </a:r>
                      <a:r>
                        <a:rPr kumimoji="0" lang="en-US" sz="1000" b="0" i="0" u="none" strike="noStrike" kern="1200" cap="none" spc="0" normalizeH="0" baseline="0" noProof="0">
                          <a:ln>
                            <a:noFill/>
                          </a:ln>
                          <a:solidFill>
                            <a:prstClr val="black"/>
                          </a:solidFill>
                          <a:effectLst/>
                          <a:uLnTx/>
                          <a:uFillTx/>
                          <a:latin typeface="+mn-lt"/>
                          <a:ea typeface="+mn-ea"/>
                          <a:cs typeface="+mn-cs"/>
                        </a:rPr>
                        <a:t>
 Recently at Nexus, Year 12 IB Economics learners participated in a live-streamed Economics lesson to discuss and learn about the market structures of an Oligopoly as well as reviewing their understanding of a Monopoly. 
Ever wonder why we broadcast our discussion live? Click on the link below to find out more! 
Link: https://www.nexus.edu.my/community/nexus-news/y12-economics-live-economics-lesson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704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- 2019-03-22 11:57:02</a:t>
                      </a:r>
                      <a:r>
                        <a:rPr kumimoji="0" lang="en-US" sz="1000" b="0" i="0" u="none" strike="noStrike" kern="1200" cap="none" spc="0" normalizeH="0" baseline="0" noProof="0">
                          <a:ln>
                            <a:noFill/>
                          </a:ln>
                          <a:solidFill>
                            <a:prstClr val="black"/>
                          </a:solidFill>
                          <a:effectLst/>
                          <a:uLnTx/>
                          <a:uFillTx/>
                          <a:latin typeface="+mn-lt"/>
                          <a:ea typeface="+mn-ea"/>
                          <a:cs typeface="+mn-cs"/>
                        </a:rPr>
                        <a:t>
 As the saying goes, learning never stops!  Here at Nexus Boarding House, we continue to nurture learners after school hours with a stimulating environment that encourages personal growth and builds crucial life skills. Drop us a message today and find out more about a new living experience for your child!
Link: https://www.nexus.edu.my/student-life/boarding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7722030"/>
                  </a:ext>
                </a:extLst>
              </a:tr>
            </a:tbl>
          </a:graphicData>
        </a:graphic>
      </p:graphicFrame>
      <p:sp>
        <p:nvSpPr>
          <p:cNvPr id="4" name="Text Placeholder 3">
            <a:extLst>
              <a:ext uri="{FF2B5EF4-FFF2-40B4-BE49-F238E27FC236}">
                <a16:creationId xmlns:a16="http://schemas.microsoft.com/office/drawing/2014/main" id="{F739EFC2-3C07-424F-BEB4-CEB9C79C879F}"/>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730353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2A05E-DAD0-49FC-A5A8-2D71E7402E1B}"/>
              </a:ext>
            </a:extLst>
          </p:cNvPr>
          <p:cNvSpPr>
            <a:spLocks noGrp="1"/>
          </p:cNvSpPr>
          <p:nvPr>
            <p:ph type="title"/>
          </p:nvPr>
        </p:nvSpPr>
        <p:spPr/>
        <p:txBody>
          <a:bodyPr/>
          <a:lstStyle/>
          <a:p>
            <a:r>
              <a:rPr lang="en-US"/>
              <a:t>Facebook (FB) Custom Own Posts Table (new) | Nexus International School Malaysia - 3 of 3</a:t>
            </a:r>
          </a:p>
        </p:txBody>
      </p:sp>
      <p:graphicFrame>
        <p:nvGraphicFramePr>
          <p:cNvPr id="5" name="Table Placeholder 4">
            <a:extLst>
              <a:ext uri="{FF2B5EF4-FFF2-40B4-BE49-F238E27FC236}">
                <a16:creationId xmlns:a16="http://schemas.microsoft.com/office/drawing/2014/main" id="{0630BB98-AF6B-4CC9-91FF-6F455C8F0F5C}"/>
              </a:ext>
            </a:extLst>
          </p:cNvPr>
          <p:cNvGraphicFramePr>
            <a:graphicFrameLocks noGrp="1"/>
          </p:cNvGraphicFramePr>
          <p:nvPr>
            <p:ph type="tbl" sz="quarter" idx="13"/>
            <p:extLst>
              <p:ext uri="{D42A27DB-BD31-4B8C-83A1-F6EECF244321}">
                <p14:modId xmlns:p14="http://schemas.microsoft.com/office/powerpoint/2010/main" val="291111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19712496"/>
                    </a:ext>
                  </a:extLst>
                </a:gridCol>
                <a:gridCol w="905256">
                  <a:extLst>
                    <a:ext uri="{9D8B030D-6E8A-4147-A177-3AD203B41FA5}">
                      <a16:colId xmlns:a16="http://schemas.microsoft.com/office/drawing/2014/main" val="2583973211"/>
                    </a:ext>
                  </a:extLst>
                </a:gridCol>
                <a:gridCol w="905256">
                  <a:extLst>
                    <a:ext uri="{9D8B030D-6E8A-4147-A177-3AD203B41FA5}">
                      <a16:colId xmlns:a16="http://schemas.microsoft.com/office/drawing/2014/main" val="896884494"/>
                    </a:ext>
                  </a:extLst>
                </a:gridCol>
                <a:gridCol w="905256">
                  <a:extLst>
                    <a:ext uri="{9D8B030D-6E8A-4147-A177-3AD203B41FA5}">
                      <a16:colId xmlns:a16="http://schemas.microsoft.com/office/drawing/2014/main" val="1648594759"/>
                    </a:ext>
                  </a:extLst>
                </a:gridCol>
                <a:gridCol w="905256">
                  <a:extLst>
                    <a:ext uri="{9D8B030D-6E8A-4147-A177-3AD203B41FA5}">
                      <a16:colId xmlns:a16="http://schemas.microsoft.com/office/drawing/2014/main" val="2979916916"/>
                    </a:ext>
                  </a:extLst>
                </a:gridCol>
                <a:gridCol w="905256">
                  <a:extLst>
                    <a:ext uri="{9D8B030D-6E8A-4147-A177-3AD203B41FA5}">
                      <a16:colId xmlns:a16="http://schemas.microsoft.com/office/drawing/2014/main" val="240596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061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- 2019-03-04 16:12:44</a:t>
                      </a:r>
                      <a:r>
                        <a:rPr kumimoji="0" lang="en-US" sz="1000" b="0" i="0" u="none" strike="noStrike" kern="1200" cap="none" spc="0" normalizeH="0" baseline="0" noProof="0">
                          <a:ln>
                            <a:noFill/>
                          </a:ln>
                          <a:solidFill>
                            <a:prstClr val="black"/>
                          </a:solidFill>
                          <a:effectLst/>
                          <a:uLnTx/>
                          <a:uFillTx/>
                          <a:latin typeface="+mn-lt"/>
                          <a:ea typeface="+mn-ea"/>
                          <a:cs typeface="+mn-cs"/>
                        </a:rPr>
                        <a:t>
 What an amazing week it has been at Nexus! Thank you to all participants, supporters, parents and PTA members in making this event a success. We are extremely proud to see all Nexus Wolves giving their best effort during these 3 days of sporting challenge! Huge congratulations to South Wolves for topping the chart of the Inter House Challenge 2019! Keep up the great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61319791"/>
                  </a:ext>
                </a:extLst>
              </a:tr>
            </a:tbl>
          </a:graphicData>
        </a:graphic>
      </p:graphicFrame>
      <p:sp>
        <p:nvSpPr>
          <p:cNvPr id="4" name="Text Placeholder 3">
            <a:extLst>
              <a:ext uri="{FF2B5EF4-FFF2-40B4-BE49-F238E27FC236}">
                <a16:creationId xmlns:a16="http://schemas.microsoft.com/office/drawing/2014/main" id="{4613DF1E-50D8-4494-8031-E17FC35CE9D1}"/>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07106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52B53-5E24-4BA5-80C0-2F23704854AD}"/>
              </a:ext>
            </a:extLst>
          </p:cNvPr>
          <p:cNvSpPr>
            <a:spLocks noGrp="1"/>
          </p:cNvSpPr>
          <p:nvPr>
            <p:ph type="title"/>
          </p:nvPr>
        </p:nvSpPr>
        <p:spPr/>
        <p:txBody>
          <a:bodyPr/>
          <a:lstStyle/>
          <a:p>
            <a:r>
              <a:rPr lang="en-US"/>
              <a:t>Facebook Own Posts Table | Nexus International School Malaysia - 1 of 13</a:t>
            </a:r>
          </a:p>
        </p:txBody>
      </p:sp>
      <p:graphicFrame>
        <p:nvGraphicFramePr>
          <p:cNvPr id="5" name="Table Placeholder 4">
            <a:extLst>
              <a:ext uri="{FF2B5EF4-FFF2-40B4-BE49-F238E27FC236}">
                <a16:creationId xmlns:a16="http://schemas.microsoft.com/office/drawing/2014/main" id="{F9530DF6-ADB7-41FB-89C0-1FFEB45D3B9C}"/>
              </a:ext>
            </a:extLst>
          </p:cNvPr>
          <p:cNvGraphicFramePr>
            <a:graphicFrameLocks noGrp="1"/>
          </p:cNvGraphicFramePr>
          <p:nvPr>
            <p:ph type="tbl" sz="quarter" idx="13"/>
            <p:extLst>
              <p:ext uri="{D42A27DB-BD31-4B8C-83A1-F6EECF244321}">
                <p14:modId xmlns:p14="http://schemas.microsoft.com/office/powerpoint/2010/main" val="2468822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6884993"/>
                    </a:ext>
                  </a:extLst>
                </a:gridCol>
                <a:gridCol w="740664">
                  <a:extLst>
                    <a:ext uri="{9D8B030D-6E8A-4147-A177-3AD203B41FA5}">
                      <a16:colId xmlns:a16="http://schemas.microsoft.com/office/drawing/2014/main" val="1123382418"/>
                    </a:ext>
                  </a:extLst>
                </a:gridCol>
                <a:gridCol w="740664">
                  <a:extLst>
                    <a:ext uri="{9D8B030D-6E8A-4147-A177-3AD203B41FA5}">
                      <a16:colId xmlns:a16="http://schemas.microsoft.com/office/drawing/2014/main" val="1990171407"/>
                    </a:ext>
                  </a:extLst>
                </a:gridCol>
                <a:gridCol w="740664">
                  <a:extLst>
                    <a:ext uri="{9D8B030D-6E8A-4147-A177-3AD203B41FA5}">
                      <a16:colId xmlns:a16="http://schemas.microsoft.com/office/drawing/2014/main" val="3949935192"/>
                    </a:ext>
                  </a:extLst>
                </a:gridCol>
                <a:gridCol w="740664">
                  <a:extLst>
                    <a:ext uri="{9D8B030D-6E8A-4147-A177-3AD203B41FA5}">
                      <a16:colId xmlns:a16="http://schemas.microsoft.com/office/drawing/2014/main" val="2278101771"/>
                    </a:ext>
                  </a:extLst>
                </a:gridCol>
                <a:gridCol w="740664">
                  <a:extLst>
                    <a:ext uri="{9D8B030D-6E8A-4147-A177-3AD203B41FA5}">
                      <a16:colId xmlns:a16="http://schemas.microsoft.com/office/drawing/2014/main" val="3777631552"/>
                    </a:ext>
                  </a:extLst>
                </a:gridCol>
                <a:gridCol w="740664">
                  <a:extLst>
                    <a:ext uri="{9D8B030D-6E8A-4147-A177-3AD203B41FA5}">
                      <a16:colId xmlns:a16="http://schemas.microsoft.com/office/drawing/2014/main" val="3042112803"/>
                    </a:ext>
                  </a:extLst>
                </a:gridCol>
                <a:gridCol w="740664">
                  <a:extLst>
                    <a:ext uri="{9D8B030D-6E8A-4147-A177-3AD203B41FA5}">
                      <a16:colId xmlns:a16="http://schemas.microsoft.com/office/drawing/2014/main" val="3192677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697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- 2019-03-29 17:29:56</a:t>
                      </a:r>
                      <a:r>
                        <a:rPr kumimoji="0" lang="en-US" sz="1000" b="0" i="0" u="none" strike="noStrike" kern="1200" cap="none" spc="0" normalizeH="0" baseline="0" noProof="0">
                          <a:ln>
                            <a:noFill/>
                          </a:ln>
                          <a:solidFill>
                            <a:prstClr val="black"/>
                          </a:solidFill>
                          <a:effectLst/>
                          <a:uLnTx/>
                          <a:uFillTx/>
                          <a:latin typeface="+mn-lt"/>
                          <a:ea typeface="+mn-ea"/>
                          <a:cs typeface="+mn-cs"/>
                        </a:rPr>
                        <a:t>
 A nurturing and supportive environment is our promise. Each floor is home to a resident House Parent who oversees the pastoral and social needs of every boarder.
We are offering a 3 day, 2 night boarding trial. Sign up now for your free trial here!
Link: https://docs.google.com/forms/d/e/1FAIpQLSdJigMgDzQTZN-_hB_H56tRy0DSCmQ_MjjemUY5dvB1PxKFdA/viewform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75676492"/>
                  </a:ext>
                </a:extLst>
              </a:tr>
            </a:tbl>
          </a:graphicData>
        </a:graphic>
      </p:graphicFrame>
      <p:sp>
        <p:nvSpPr>
          <p:cNvPr id="4" name="Text Placeholder 3">
            <a:extLst>
              <a:ext uri="{FF2B5EF4-FFF2-40B4-BE49-F238E27FC236}">
                <a16:creationId xmlns:a16="http://schemas.microsoft.com/office/drawing/2014/main" id="{8612F683-C6A2-4DE7-9B1C-B76386D40C9D}"/>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548147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8F772-B228-4A47-8392-84E754210CA3}"/>
              </a:ext>
            </a:extLst>
          </p:cNvPr>
          <p:cNvSpPr>
            <a:spLocks noGrp="1"/>
          </p:cNvSpPr>
          <p:nvPr>
            <p:ph type="title"/>
          </p:nvPr>
        </p:nvSpPr>
        <p:spPr/>
        <p:txBody>
          <a:bodyPr/>
          <a:lstStyle/>
          <a:p>
            <a:r>
              <a:rPr lang="en-US"/>
              <a:t>Facebook Own Posts Table | Nexus International School Malaysia - 2 of 13</a:t>
            </a:r>
          </a:p>
        </p:txBody>
      </p:sp>
      <p:graphicFrame>
        <p:nvGraphicFramePr>
          <p:cNvPr id="5" name="Table Placeholder 4">
            <a:extLst>
              <a:ext uri="{FF2B5EF4-FFF2-40B4-BE49-F238E27FC236}">
                <a16:creationId xmlns:a16="http://schemas.microsoft.com/office/drawing/2014/main" id="{CE2755D9-D17B-4EE5-B957-13B0C1500748}"/>
              </a:ext>
            </a:extLst>
          </p:cNvPr>
          <p:cNvGraphicFramePr>
            <a:graphicFrameLocks noGrp="1"/>
          </p:cNvGraphicFramePr>
          <p:nvPr>
            <p:ph type="tbl" sz="quarter" idx="13"/>
            <p:extLst>
              <p:ext uri="{D42A27DB-BD31-4B8C-83A1-F6EECF244321}">
                <p14:modId xmlns:p14="http://schemas.microsoft.com/office/powerpoint/2010/main" val="2527925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83698691"/>
                    </a:ext>
                  </a:extLst>
                </a:gridCol>
                <a:gridCol w="740664">
                  <a:extLst>
                    <a:ext uri="{9D8B030D-6E8A-4147-A177-3AD203B41FA5}">
                      <a16:colId xmlns:a16="http://schemas.microsoft.com/office/drawing/2014/main" val="353291465"/>
                    </a:ext>
                  </a:extLst>
                </a:gridCol>
                <a:gridCol w="740664">
                  <a:extLst>
                    <a:ext uri="{9D8B030D-6E8A-4147-A177-3AD203B41FA5}">
                      <a16:colId xmlns:a16="http://schemas.microsoft.com/office/drawing/2014/main" val="885381672"/>
                    </a:ext>
                  </a:extLst>
                </a:gridCol>
                <a:gridCol w="740664">
                  <a:extLst>
                    <a:ext uri="{9D8B030D-6E8A-4147-A177-3AD203B41FA5}">
                      <a16:colId xmlns:a16="http://schemas.microsoft.com/office/drawing/2014/main" val="1008844311"/>
                    </a:ext>
                  </a:extLst>
                </a:gridCol>
                <a:gridCol w="740664">
                  <a:extLst>
                    <a:ext uri="{9D8B030D-6E8A-4147-A177-3AD203B41FA5}">
                      <a16:colId xmlns:a16="http://schemas.microsoft.com/office/drawing/2014/main" val="2467396826"/>
                    </a:ext>
                  </a:extLst>
                </a:gridCol>
                <a:gridCol w="740664">
                  <a:extLst>
                    <a:ext uri="{9D8B030D-6E8A-4147-A177-3AD203B41FA5}">
                      <a16:colId xmlns:a16="http://schemas.microsoft.com/office/drawing/2014/main" val="2263013083"/>
                    </a:ext>
                  </a:extLst>
                </a:gridCol>
                <a:gridCol w="740664">
                  <a:extLst>
                    <a:ext uri="{9D8B030D-6E8A-4147-A177-3AD203B41FA5}">
                      <a16:colId xmlns:a16="http://schemas.microsoft.com/office/drawing/2014/main" val="3173305386"/>
                    </a:ext>
                  </a:extLst>
                </a:gridCol>
                <a:gridCol w="740664">
                  <a:extLst>
                    <a:ext uri="{9D8B030D-6E8A-4147-A177-3AD203B41FA5}">
                      <a16:colId xmlns:a16="http://schemas.microsoft.com/office/drawing/2014/main" val="391621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116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- 2019-03-28 17:00:01</a:t>
                      </a:r>
                      <a:r>
                        <a:rPr kumimoji="0" lang="en-US" sz="1000" b="0" i="0" u="none" strike="noStrike" kern="1200" cap="none" spc="0" normalizeH="0" baseline="0" noProof="0">
                          <a:ln>
                            <a:noFill/>
                          </a:ln>
                          <a:solidFill>
                            <a:prstClr val="black"/>
                          </a:solidFill>
                          <a:effectLst/>
                          <a:uLnTx/>
                          <a:uFillTx/>
                          <a:latin typeface="+mn-lt"/>
                          <a:ea typeface="+mn-ea"/>
                          <a:cs typeface="+mn-cs"/>
                        </a:rPr>
                        <a:t>
 Recently at Nexus, Year 12 IB Economics learners participated in a live-streamed Economics lesson to discuss and learn about the market structures of an Oligopoly as well as reviewing their understanding of a Monopoly. 
Ever wonder why we broadcast our discussion live? Click on the link below to find out more! 
Link: https://www.nexus.edu.my/community/nexus-news/y12-economics-live-economics-lesson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64264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- 2019-03-28 11:57:49</a:t>
                      </a:r>
                      <a:r>
                        <a:rPr kumimoji="0" lang="en-US" sz="1000" b="0" i="0" u="none" strike="noStrike" kern="1200" cap="none" spc="0" normalizeH="0" baseline="0" noProof="0">
                          <a:ln>
                            <a:noFill/>
                          </a:ln>
                          <a:solidFill>
                            <a:prstClr val="black"/>
                          </a:solidFill>
                          <a:effectLst/>
                          <a:uLnTx/>
                          <a:uFillTx/>
                          <a:latin typeface="+mn-lt"/>
                          <a:ea typeface="+mn-ea"/>
                          <a:cs typeface="+mn-cs"/>
                        </a:rPr>
                        <a:t>
 In association with British Science Week, here’s a quick throwback to a week of fun, innovative and exciting way of learning everything revolving around STEM! Thank you to all who made it possible and most of all our enthusiastic learners.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1601350"/>
                  </a:ext>
                </a:extLst>
              </a:tr>
            </a:tbl>
          </a:graphicData>
        </a:graphic>
      </p:graphicFrame>
      <p:sp>
        <p:nvSpPr>
          <p:cNvPr id="4" name="Text Placeholder 3">
            <a:extLst>
              <a:ext uri="{FF2B5EF4-FFF2-40B4-BE49-F238E27FC236}">
                <a16:creationId xmlns:a16="http://schemas.microsoft.com/office/drawing/2014/main" id="{F046C74F-B489-41AC-A24A-B6BCE4703413}"/>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385722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DBD90-F626-434F-8444-4C653952F6EB}"/>
              </a:ext>
            </a:extLst>
          </p:cNvPr>
          <p:cNvSpPr>
            <a:spLocks noGrp="1"/>
          </p:cNvSpPr>
          <p:nvPr>
            <p:ph type="title"/>
          </p:nvPr>
        </p:nvSpPr>
        <p:spPr/>
        <p:txBody>
          <a:bodyPr/>
          <a:lstStyle/>
          <a:p>
            <a:r>
              <a:rPr lang="en-US"/>
              <a:t>Facebook Own Posts Table | Nexus International School Malaysia - 3 of 13</a:t>
            </a:r>
          </a:p>
        </p:txBody>
      </p:sp>
      <p:graphicFrame>
        <p:nvGraphicFramePr>
          <p:cNvPr id="5" name="Table Placeholder 4">
            <a:extLst>
              <a:ext uri="{FF2B5EF4-FFF2-40B4-BE49-F238E27FC236}">
                <a16:creationId xmlns:a16="http://schemas.microsoft.com/office/drawing/2014/main" id="{8A030CB0-C3BB-4EA1-96FA-4AFBD346AF3D}"/>
              </a:ext>
            </a:extLst>
          </p:cNvPr>
          <p:cNvGraphicFramePr>
            <a:graphicFrameLocks noGrp="1"/>
          </p:cNvGraphicFramePr>
          <p:nvPr>
            <p:ph type="tbl" sz="quarter" idx="13"/>
            <p:extLst>
              <p:ext uri="{D42A27DB-BD31-4B8C-83A1-F6EECF244321}">
                <p14:modId xmlns:p14="http://schemas.microsoft.com/office/powerpoint/2010/main" val="300196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87033643"/>
                    </a:ext>
                  </a:extLst>
                </a:gridCol>
                <a:gridCol w="740664">
                  <a:extLst>
                    <a:ext uri="{9D8B030D-6E8A-4147-A177-3AD203B41FA5}">
                      <a16:colId xmlns:a16="http://schemas.microsoft.com/office/drawing/2014/main" val="1387621324"/>
                    </a:ext>
                  </a:extLst>
                </a:gridCol>
                <a:gridCol w="740664">
                  <a:extLst>
                    <a:ext uri="{9D8B030D-6E8A-4147-A177-3AD203B41FA5}">
                      <a16:colId xmlns:a16="http://schemas.microsoft.com/office/drawing/2014/main" val="1059836816"/>
                    </a:ext>
                  </a:extLst>
                </a:gridCol>
                <a:gridCol w="740664">
                  <a:extLst>
                    <a:ext uri="{9D8B030D-6E8A-4147-A177-3AD203B41FA5}">
                      <a16:colId xmlns:a16="http://schemas.microsoft.com/office/drawing/2014/main" val="2812658601"/>
                    </a:ext>
                  </a:extLst>
                </a:gridCol>
                <a:gridCol w="740664">
                  <a:extLst>
                    <a:ext uri="{9D8B030D-6E8A-4147-A177-3AD203B41FA5}">
                      <a16:colId xmlns:a16="http://schemas.microsoft.com/office/drawing/2014/main" val="2272794065"/>
                    </a:ext>
                  </a:extLst>
                </a:gridCol>
                <a:gridCol w="740664">
                  <a:extLst>
                    <a:ext uri="{9D8B030D-6E8A-4147-A177-3AD203B41FA5}">
                      <a16:colId xmlns:a16="http://schemas.microsoft.com/office/drawing/2014/main" val="688632009"/>
                    </a:ext>
                  </a:extLst>
                </a:gridCol>
                <a:gridCol w="740664">
                  <a:extLst>
                    <a:ext uri="{9D8B030D-6E8A-4147-A177-3AD203B41FA5}">
                      <a16:colId xmlns:a16="http://schemas.microsoft.com/office/drawing/2014/main" val="3328414547"/>
                    </a:ext>
                  </a:extLst>
                </a:gridCol>
                <a:gridCol w="740664">
                  <a:extLst>
                    <a:ext uri="{9D8B030D-6E8A-4147-A177-3AD203B41FA5}">
                      <a16:colId xmlns:a16="http://schemas.microsoft.com/office/drawing/2014/main" val="3119436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781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- 2019-03-26 17:57:34</a:t>
                      </a:r>
                      <a:r>
                        <a:rPr kumimoji="0" lang="en-US" sz="1000" b="0" i="0" u="none" strike="noStrike" kern="1200" cap="none" spc="0" normalizeH="0" baseline="0" noProof="0">
                          <a:ln>
                            <a:noFill/>
                          </a:ln>
                          <a:solidFill>
                            <a:prstClr val="black"/>
                          </a:solidFill>
                          <a:effectLst/>
                          <a:uLnTx/>
                          <a:uFillTx/>
                          <a:latin typeface="+mn-lt"/>
                          <a:ea typeface="+mn-ea"/>
                          <a:cs typeface="+mn-cs"/>
                        </a:rPr>
                        <a:t>
 Can’t wait for yet another exciting month ahead. Stay tuned to our Facebook Page for more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936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- 2019-03-22 11:57:02</a:t>
                      </a:r>
                      <a:r>
                        <a:rPr kumimoji="0" lang="en-US" sz="1000" b="0" i="0" u="none" strike="noStrike" kern="1200" cap="none" spc="0" normalizeH="0" baseline="0" noProof="0">
                          <a:ln>
                            <a:noFill/>
                          </a:ln>
                          <a:solidFill>
                            <a:prstClr val="black"/>
                          </a:solidFill>
                          <a:effectLst/>
                          <a:uLnTx/>
                          <a:uFillTx/>
                          <a:latin typeface="+mn-lt"/>
                          <a:ea typeface="+mn-ea"/>
                          <a:cs typeface="+mn-cs"/>
                        </a:rPr>
                        <a:t>
 As the saying goes, learning never stops!  Here at Nexus Boarding House, we continue to nurture learners after school hours with a stimulating environment that encourages personal growth and builds crucial life skills. Drop us a message today and find out more about a new living experience for your child!
Link: https://www.nexus.edu.my/student-life/boarding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8183660"/>
                  </a:ext>
                </a:extLst>
              </a:tr>
            </a:tbl>
          </a:graphicData>
        </a:graphic>
      </p:graphicFrame>
      <p:sp>
        <p:nvSpPr>
          <p:cNvPr id="4" name="Text Placeholder 3">
            <a:extLst>
              <a:ext uri="{FF2B5EF4-FFF2-40B4-BE49-F238E27FC236}">
                <a16:creationId xmlns:a16="http://schemas.microsoft.com/office/drawing/2014/main" id="{C9F7AC36-7D06-49CE-9744-4FFC8FDD7131}"/>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308923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55CB4-C776-4E19-B936-A8EE57760F42}"/>
              </a:ext>
            </a:extLst>
          </p:cNvPr>
          <p:cNvSpPr>
            <a:spLocks noGrp="1"/>
          </p:cNvSpPr>
          <p:nvPr>
            <p:ph type="title"/>
          </p:nvPr>
        </p:nvSpPr>
        <p:spPr/>
        <p:txBody>
          <a:bodyPr/>
          <a:lstStyle/>
          <a:p>
            <a:r>
              <a:rPr lang="en-US"/>
              <a:t>Facebook Own Posts Table | Nexus International School Malaysia - 4 of 13</a:t>
            </a:r>
          </a:p>
        </p:txBody>
      </p:sp>
      <p:graphicFrame>
        <p:nvGraphicFramePr>
          <p:cNvPr id="5" name="Table Placeholder 4">
            <a:extLst>
              <a:ext uri="{FF2B5EF4-FFF2-40B4-BE49-F238E27FC236}">
                <a16:creationId xmlns:a16="http://schemas.microsoft.com/office/drawing/2014/main" id="{5EEAF627-4F00-43EB-B21E-A0871828ABF7}"/>
              </a:ext>
            </a:extLst>
          </p:cNvPr>
          <p:cNvGraphicFramePr>
            <a:graphicFrameLocks noGrp="1"/>
          </p:cNvGraphicFramePr>
          <p:nvPr>
            <p:ph type="tbl" sz="quarter" idx="13"/>
            <p:extLst>
              <p:ext uri="{D42A27DB-BD31-4B8C-83A1-F6EECF244321}">
                <p14:modId xmlns:p14="http://schemas.microsoft.com/office/powerpoint/2010/main" val="3331104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36274419"/>
                    </a:ext>
                  </a:extLst>
                </a:gridCol>
                <a:gridCol w="740664">
                  <a:extLst>
                    <a:ext uri="{9D8B030D-6E8A-4147-A177-3AD203B41FA5}">
                      <a16:colId xmlns:a16="http://schemas.microsoft.com/office/drawing/2014/main" val="616520155"/>
                    </a:ext>
                  </a:extLst>
                </a:gridCol>
                <a:gridCol w="740664">
                  <a:extLst>
                    <a:ext uri="{9D8B030D-6E8A-4147-A177-3AD203B41FA5}">
                      <a16:colId xmlns:a16="http://schemas.microsoft.com/office/drawing/2014/main" val="1946922326"/>
                    </a:ext>
                  </a:extLst>
                </a:gridCol>
                <a:gridCol w="740664">
                  <a:extLst>
                    <a:ext uri="{9D8B030D-6E8A-4147-A177-3AD203B41FA5}">
                      <a16:colId xmlns:a16="http://schemas.microsoft.com/office/drawing/2014/main" val="3869393993"/>
                    </a:ext>
                  </a:extLst>
                </a:gridCol>
                <a:gridCol w="740664">
                  <a:extLst>
                    <a:ext uri="{9D8B030D-6E8A-4147-A177-3AD203B41FA5}">
                      <a16:colId xmlns:a16="http://schemas.microsoft.com/office/drawing/2014/main" val="3612410468"/>
                    </a:ext>
                  </a:extLst>
                </a:gridCol>
                <a:gridCol w="740664">
                  <a:extLst>
                    <a:ext uri="{9D8B030D-6E8A-4147-A177-3AD203B41FA5}">
                      <a16:colId xmlns:a16="http://schemas.microsoft.com/office/drawing/2014/main" val="2171162182"/>
                    </a:ext>
                  </a:extLst>
                </a:gridCol>
                <a:gridCol w="740664">
                  <a:extLst>
                    <a:ext uri="{9D8B030D-6E8A-4147-A177-3AD203B41FA5}">
                      <a16:colId xmlns:a16="http://schemas.microsoft.com/office/drawing/2014/main" val="3762941393"/>
                    </a:ext>
                  </a:extLst>
                </a:gridCol>
                <a:gridCol w="740664">
                  <a:extLst>
                    <a:ext uri="{9D8B030D-6E8A-4147-A177-3AD203B41FA5}">
                      <a16:colId xmlns:a16="http://schemas.microsoft.com/office/drawing/2014/main" val="4074151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2453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- 2019-03-18 20:11:42</a:t>
                      </a:r>
                      <a:r>
                        <a:rPr kumimoji="0" lang="en-US" sz="1000" b="0" i="0" u="none" strike="noStrike" kern="1200" cap="none" spc="0" normalizeH="0" baseline="0" noProof="0">
                          <a:ln>
                            <a:noFill/>
                          </a:ln>
                          <a:solidFill>
                            <a:prstClr val="black"/>
                          </a:solidFill>
                          <a:effectLst/>
                          <a:uLnTx/>
                          <a:uFillTx/>
                          <a:latin typeface="+mn-lt"/>
                          <a:ea typeface="+mn-ea"/>
                          <a:cs typeface="+mn-cs"/>
                        </a:rPr>
                        <a:t>
 Last Saturday, Nexus was part of the Private Education Division Open Day where we had the honour of showcasing our Virtual Reality (VR) technology within the Visual Arts to the Education Minister of Malaysia, YB Dr. Maszlee Malik. The use of VR within Visual Arts is one example of the innovative approaches taken by Nexus as it provides our learners a new form of engagement with the content they produce beyond pencils and brushes. As we aspire to boost creativity within our learners, technology and programs like “Tilt Brush” are provided to help learners express themselves better, and ultimately share their thinking with the world. It is very remarkable as to how learners learn through this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1932315"/>
                  </a:ext>
                </a:extLst>
              </a:tr>
            </a:tbl>
          </a:graphicData>
        </a:graphic>
      </p:graphicFrame>
      <p:sp>
        <p:nvSpPr>
          <p:cNvPr id="4" name="Text Placeholder 3">
            <a:extLst>
              <a:ext uri="{FF2B5EF4-FFF2-40B4-BE49-F238E27FC236}">
                <a16:creationId xmlns:a16="http://schemas.microsoft.com/office/drawing/2014/main" id="{C014A64D-19BF-40E3-A8DC-12E3092A16C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647454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D1F30-890B-4578-8160-6D86BE0C43C3}"/>
              </a:ext>
            </a:extLst>
          </p:cNvPr>
          <p:cNvSpPr>
            <a:spLocks noGrp="1"/>
          </p:cNvSpPr>
          <p:nvPr>
            <p:ph type="title"/>
          </p:nvPr>
        </p:nvSpPr>
        <p:spPr/>
        <p:txBody>
          <a:bodyPr/>
          <a:lstStyle/>
          <a:p>
            <a:r>
              <a:rPr lang="en-US"/>
              <a:t>Facebook Own Posts Table | Nexus International School Malaysia - 5 of 13</a:t>
            </a:r>
          </a:p>
        </p:txBody>
      </p:sp>
      <p:graphicFrame>
        <p:nvGraphicFramePr>
          <p:cNvPr id="5" name="Table Placeholder 4">
            <a:extLst>
              <a:ext uri="{FF2B5EF4-FFF2-40B4-BE49-F238E27FC236}">
                <a16:creationId xmlns:a16="http://schemas.microsoft.com/office/drawing/2014/main" id="{9141E5A1-5935-4E3E-B8C8-E124A9D21625}"/>
              </a:ext>
            </a:extLst>
          </p:cNvPr>
          <p:cNvGraphicFramePr>
            <a:graphicFrameLocks noGrp="1"/>
          </p:cNvGraphicFramePr>
          <p:nvPr>
            <p:ph type="tbl" sz="quarter" idx="13"/>
            <p:extLst>
              <p:ext uri="{D42A27DB-BD31-4B8C-83A1-F6EECF244321}">
                <p14:modId xmlns:p14="http://schemas.microsoft.com/office/powerpoint/2010/main" val="2468213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03613565"/>
                    </a:ext>
                  </a:extLst>
                </a:gridCol>
                <a:gridCol w="740664">
                  <a:extLst>
                    <a:ext uri="{9D8B030D-6E8A-4147-A177-3AD203B41FA5}">
                      <a16:colId xmlns:a16="http://schemas.microsoft.com/office/drawing/2014/main" val="1451228482"/>
                    </a:ext>
                  </a:extLst>
                </a:gridCol>
                <a:gridCol w="740664">
                  <a:extLst>
                    <a:ext uri="{9D8B030D-6E8A-4147-A177-3AD203B41FA5}">
                      <a16:colId xmlns:a16="http://schemas.microsoft.com/office/drawing/2014/main" val="3653094276"/>
                    </a:ext>
                  </a:extLst>
                </a:gridCol>
                <a:gridCol w="740664">
                  <a:extLst>
                    <a:ext uri="{9D8B030D-6E8A-4147-A177-3AD203B41FA5}">
                      <a16:colId xmlns:a16="http://schemas.microsoft.com/office/drawing/2014/main" val="3638824234"/>
                    </a:ext>
                  </a:extLst>
                </a:gridCol>
                <a:gridCol w="740664">
                  <a:extLst>
                    <a:ext uri="{9D8B030D-6E8A-4147-A177-3AD203B41FA5}">
                      <a16:colId xmlns:a16="http://schemas.microsoft.com/office/drawing/2014/main" val="2641048874"/>
                    </a:ext>
                  </a:extLst>
                </a:gridCol>
                <a:gridCol w="740664">
                  <a:extLst>
                    <a:ext uri="{9D8B030D-6E8A-4147-A177-3AD203B41FA5}">
                      <a16:colId xmlns:a16="http://schemas.microsoft.com/office/drawing/2014/main" val="3603017359"/>
                    </a:ext>
                  </a:extLst>
                </a:gridCol>
                <a:gridCol w="740664">
                  <a:extLst>
                    <a:ext uri="{9D8B030D-6E8A-4147-A177-3AD203B41FA5}">
                      <a16:colId xmlns:a16="http://schemas.microsoft.com/office/drawing/2014/main" val="112417541"/>
                    </a:ext>
                  </a:extLst>
                </a:gridCol>
                <a:gridCol w="740664">
                  <a:extLst>
                    <a:ext uri="{9D8B030D-6E8A-4147-A177-3AD203B41FA5}">
                      <a16:colId xmlns:a16="http://schemas.microsoft.com/office/drawing/2014/main" val="1863825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426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- 2019-03-18 15:51:17</a:t>
                      </a:r>
                      <a:r>
                        <a:rPr kumimoji="0" lang="en-US" sz="1000" b="0" i="0" u="none" strike="noStrike" kern="1200" cap="none" spc="0" normalizeH="0" baseline="0" noProof="0">
                          <a:ln>
                            <a:noFill/>
                          </a:ln>
                          <a:solidFill>
                            <a:prstClr val="black"/>
                          </a:solidFill>
                          <a:effectLst/>
                          <a:uLnTx/>
                          <a:uFillTx/>
                          <a:latin typeface="+mn-lt"/>
                          <a:ea typeface="+mn-ea"/>
                          <a:cs typeface="+mn-cs"/>
                        </a:rPr>
                        <a:t>
 This past weekend, we had the opportunity to showcase our Virtual Reality Technology within Visual Arts to the Education Minister of Malaysia, YB Dr. Maszlee Malik, at the Private Education Division Open Day event. We are honoured to have been one of four schools invited to participate in this showcase. Thank you Kementerian Pendidikan Malaysia for having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908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- 2019-03-17 12:30:21</a:t>
                      </a:r>
                      <a:r>
                        <a:rPr kumimoji="0" lang="en-US" sz="1000" b="0" i="0" u="none" strike="noStrike" kern="1200" cap="none" spc="0" normalizeH="0" baseline="0" noProof="0">
                          <a:ln>
                            <a:noFill/>
                          </a:ln>
                          <a:solidFill>
                            <a:prstClr val="black"/>
                          </a:solidFill>
                          <a:effectLst/>
                          <a:uLnTx/>
                          <a:uFillTx/>
                          <a:latin typeface="+mn-lt"/>
                          <a:ea typeface="+mn-ea"/>
                          <a:cs typeface="+mn-cs"/>
                        </a:rPr>
                        <a:t>
 STEM Day 4 was yet another exciting day for our learners! As many learners continued with the Little Maker Challenge on building boats, some learners had the opportunity to experiment on simple machines with the Archemedes Screw Challenge. Using mainly plastic bottle and cardboard, learners had to figure out how to move the rubble from one place to another. 
More photos on STEM Week so stay tuned!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2548073"/>
                  </a:ext>
                </a:extLst>
              </a:tr>
            </a:tbl>
          </a:graphicData>
        </a:graphic>
      </p:graphicFrame>
      <p:sp>
        <p:nvSpPr>
          <p:cNvPr id="4" name="Text Placeholder 3">
            <a:extLst>
              <a:ext uri="{FF2B5EF4-FFF2-40B4-BE49-F238E27FC236}">
                <a16:creationId xmlns:a16="http://schemas.microsoft.com/office/drawing/2014/main" id="{631721C3-B3E3-4E97-B18C-B5A3310C2E65}"/>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346461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2AEEA-7958-4E3C-801E-089E539632E9}"/>
              </a:ext>
            </a:extLst>
          </p:cNvPr>
          <p:cNvSpPr>
            <a:spLocks noGrp="1"/>
          </p:cNvSpPr>
          <p:nvPr>
            <p:ph type="title"/>
          </p:nvPr>
        </p:nvSpPr>
        <p:spPr/>
        <p:txBody>
          <a:bodyPr/>
          <a:lstStyle/>
          <a:p>
            <a:r>
              <a:rPr lang="en-US"/>
              <a:t>Facebook Own Posts Table | Nexus International School Malaysia - 6 of 13</a:t>
            </a:r>
          </a:p>
        </p:txBody>
      </p:sp>
      <p:graphicFrame>
        <p:nvGraphicFramePr>
          <p:cNvPr id="5" name="Table Placeholder 4">
            <a:extLst>
              <a:ext uri="{FF2B5EF4-FFF2-40B4-BE49-F238E27FC236}">
                <a16:creationId xmlns:a16="http://schemas.microsoft.com/office/drawing/2014/main" id="{0D453BAB-BC8A-4BA9-95D0-A897145E1DA1}"/>
              </a:ext>
            </a:extLst>
          </p:cNvPr>
          <p:cNvGraphicFramePr>
            <a:graphicFrameLocks noGrp="1"/>
          </p:cNvGraphicFramePr>
          <p:nvPr>
            <p:ph type="tbl" sz="quarter" idx="13"/>
            <p:extLst>
              <p:ext uri="{D42A27DB-BD31-4B8C-83A1-F6EECF244321}">
                <p14:modId xmlns:p14="http://schemas.microsoft.com/office/powerpoint/2010/main" val="2858429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02612184"/>
                    </a:ext>
                  </a:extLst>
                </a:gridCol>
                <a:gridCol w="740664">
                  <a:extLst>
                    <a:ext uri="{9D8B030D-6E8A-4147-A177-3AD203B41FA5}">
                      <a16:colId xmlns:a16="http://schemas.microsoft.com/office/drawing/2014/main" val="368095898"/>
                    </a:ext>
                  </a:extLst>
                </a:gridCol>
                <a:gridCol w="740664">
                  <a:extLst>
                    <a:ext uri="{9D8B030D-6E8A-4147-A177-3AD203B41FA5}">
                      <a16:colId xmlns:a16="http://schemas.microsoft.com/office/drawing/2014/main" val="1135245355"/>
                    </a:ext>
                  </a:extLst>
                </a:gridCol>
                <a:gridCol w="740664">
                  <a:extLst>
                    <a:ext uri="{9D8B030D-6E8A-4147-A177-3AD203B41FA5}">
                      <a16:colId xmlns:a16="http://schemas.microsoft.com/office/drawing/2014/main" val="3027101013"/>
                    </a:ext>
                  </a:extLst>
                </a:gridCol>
                <a:gridCol w="740664">
                  <a:extLst>
                    <a:ext uri="{9D8B030D-6E8A-4147-A177-3AD203B41FA5}">
                      <a16:colId xmlns:a16="http://schemas.microsoft.com/office/drawing/2014/main" val="1352393126"/>
                    </a:ext>
                  </a:extLst>
                </a:gridCol>
                <a:gridCol w="740664">
                  <a:extLst>
                    <a:ext uri="{9D8B030D-6E8A-4147-A177-3AD203B41FA5}">
                      <a16:colId xmlns:a16="http://schemas.microsoft.com/office/drawing/2014/main" val="592782174"/>
                    </a:ext>
                  </a:extLst>
                </a:gridCol>
                <a:gridCol w="740664">
                  <a:extLst>
                    <a:ext uri="{9D8B030D-6E8A-4147-A177-3AD203B41FA5}">
                      <a16:colId xmlns:a16="http://schemas.microsoft.com/office/drawing/2014/main" val="3597438702"/>
                    </a:ext>
                  </a:extLst>
                </a:gridCol>
                <a:gridCol w="740664">
                  <a:extLst>
                    <a:ext uri="{9D8B030D-6E8A-4147-A177-3AD203B41FA5}">
                      <a16:colId xmlns:a16="http://schemas.microsoft.com/office/drawing/2014/main" val="1509511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070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- 2019-03-14 13:37:41</a:t>
                      </a:r>
                      <a:r>
                        <a:rPr kumimoji="0" lang="en-US" sz="1000" b="0" i="0" u="none" strike="noStrike" kern="1200" cap="none" spc="0" normalizeH="0" baseline="0" noProof="0">
                          <a:ln>
                            <a:noFill/>
                          </a:ln>
                          <a:solidFill>
                            <a:prstClr val="black"/>
                          </a:solidFill>
                          <a:effectLst/>
                          <a:uLnTx/>
                          <a:uFillTx/>
                          <a:latin typeface="+mn-lt"/>
                          <a:ea typeface="+mn-ea"/>
                          <a:cs typeface="+mn-cs"/>
                        </a:rPr>
                        <a:t>
 STEM Day 3 and it keeps getting better! Just yesterday, learners participating in Little Maker Challenge were introduced to two fun science experiments. One challenge involves making a sundial and the other encourages learners to make boats out of tin foil and experiment how many coins the boat could carry before it sinks under water. It’s amazing to see how some of our learners went above and beyond with creativity by making masts and oars for their boats! Regardless of how fast the boat sank, we’re glad our learners got to learn about the force of gravity and buoyancy with this experiment! 
STEM Day 4, here we 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0360653"/>
                  </a:ext>
                </a:extLst>
              </a:tr>
            </a:tbl>
          </a:graphicData>
        </a:graphic>
      </p:graphicFrame>
      <p:sp>
        <p:nvSpPr>
          <p:cNvPr id="4" name="Text Placeholder 3">
            <a:extLst>
              <a:ext uri="{FF2B5EF4-FFF2-40B4-BE49-F238E27FC236}">
                <a16:creationId xmlns:a16="http://schemas.microsoft.com/office/drawing/2014/main" id="{ABD49FE0-EB7D-4A01-8917-987B645FC4B8}"/>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519721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0024-EDEB-4E52-BE38-40CFD9160688}"/>
              </a:ext>
            </a:extLst>
          </p:cNvPr>
          <p:cNvSpPr>
            <a:spLocks noGrp="1"/>
          </p:cNvSpPr>
          <p:nvPr>
            <p:ph type="title"/>
          </p:nvPr>
        </p:nvSpPr>
        <p:spPr/>
        <p:txBody>
          <a:bodyPr/>
          <a:lstStyle/>
          <a:p>
            <a:r>
              <a:rPr lang="en-US"/>
              <a:t>Facebook Own Posts Table | Nexus International School Malaysia - 7 of 13</a:t>
            </a:r>
          </a:p>
        </p:txBody>
      </p:sp>
      <p:graphicFrame>
        <p:nvGraphicFramePr>
          <p:cNvPr id="5" name="Table Placeholder 4">
            <a:extLst>
              <a:ext uri="{FF2B5EF4-FFF2-40B4-BE49-F238E27FC236}">
                <a16:creationId xmlns:a16="http://schemas.microsoft.com/office/drawing/2014/main" id="{43E91868-7AB6-42AD-B394-8C7316BD4F02}"/>
              </a:ext>
            </a:extLst>
          </p:cNvPr>
          <p:cNvGraphicFramePr>
            <a:graphicFrameLocks noGrp="1"/>
          </p:cNvGraphicFramePr>
          <p:nvPr>
            <p:ph type="tbl" sz="quarter" idx="13"/>
            <p:extLst>
              <p:ext uri="{D42A27DB-BD31-4B8C-83A1-F6EECF244321}">
                <p14:modId xmlns:p14="http://schemas.microsoft.com/office/powerpoint/2010/main" val="289553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62902096"/>
                    </a:ext>
                  </a:extLst>
                </a:gridCol>
                <a:gridCol w="740664">
                  <a:extLst>
                    <a:ext uri="{9D8B030D-6E8A-4147-A177-3AD203B41FA5}">
                      <a16:colId xmlns:a16="http://schemas.microsoft.com/office/drawing/2014/main" val="2661035627"/>
                    </a:ext>
                  </a:extLst>
                </a:gridCol>
                <a:gridCol w="740664">
                  <a:extLst>
                    <a:ext uri="{9D8B030D-6E8A-4147-A177-3AD203B41FA5}">
                      <a16:colId xmlns:a16="http://schemas.microsoft.com/office/drawing/2014/main" val="2818223285"/>
                    </a:ext>
                  </a:extLst>
                </a:gridCol>
                <a:gridCol w="740664">
                  <a:extLst>
                    <a:ext uri="{9D8B030D-6E8A-4147-A177-3AD203B41FA5}">
                      <a16:colId xmlns:a16="http://schemas.microsoft.com/office/drawing/2014/main" val="2255966407"/>
                    </a:ext>
                  </a:extLst>
                </a:gridCol>
                <a:gridCol w="740664">
                  <a:extLst>
                    <a:ext uri="{9D8B030D-6E8A-4147-A177-3AD203B41FA5}">
                      <a16:colId xmlns:a16="http://schemas.microsoft.com/office/drawing/2014/main" val="3673580123"/>
                    </a:ext>
                  </a:extLst>
                </a:gridCol>
                <a:gridCol w="740664">
                  <a:extLst>
                    <a:ext uri="{9D8B030D-6E8A-4147-A177-3AD203B41FA5}">
                      <a16:colId xmlns:a16="http://schemas.microsoft.com/office/drawing/2014/main" val="949707932"/>
                    </a:ext>
                  </a:extLst>
                </a:gridCol>
                <a:gridCol w="740664">
                  <a:extLst>
                    <a:ext uri="{9D8B030D-6E8A-4147-A177-3AD203B41FA5}">
                      <a16:colId xmlns:a16="http://schemas.microsoft.com/office/drawing/2014/main" val="1626632333"/>
                    </a:ext>
                  </a:extLst>
                </a:gridCol>
                <a:gridCol w="740664">
                  <a:extLst>
                    <a:ext uri="{9D8B030D-6E8A-4147-A177-3AD203B41FA5}">
                      <a16:colId xmlns:a16="http://schemas.microsoft.com/office/drawing/2014/main" val="562407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1007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- 2019-03-13 15:00:01</a:t>
                      </a:r>
                      <a:r>
                        <a:rPr kumimoji="0" lang="en-US" sz="1000" b="0" i="0" u="none" strike="noStrike" kern="1200" cap="none" spc="0" normalizeH="0" baseline="0" noProof="0">
                          <a:ln>
                            <a:noFill/>
                          </a:ln>
                          <a:solidFill>
                            <a:prstClr val="black"/>
                          </a:solidFill>
                          <a:effectLst/>
                          <a:uLnTx/>
                          <a:uFillTx/>
                          <a:latin typeface="+mn-lt"/>
                          <a:ea typeface="+mn-ea"/>
                          <a:cs typeface="+mn-cs"/>
                        </a:rPr>
                        <a:t>
 Recently, Nexus Boarders had a great time learning some basic techniques of fishing with Kevin and Syafi’e, who are wonderful instructors from Fishing Buddies Fishing Pond. This classic hobby is a great way to improve coordination, patience, perseverance, self-reliance and encourages an appreciation of nature. Another enjoyable and educational Boarder Activity. Thank you for a wonderful time!
#ilovenexusboarding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258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- 2019-03-13 12:19:12</a:t>
                      </a:r>
                      <a:r>
                        <a:rPr kumimoji="0" lang="en-US" sz="1000" b="0" i="0" u="none" strike="noStrike" kern="1200" cap="none" spc="0" normalizeH="0" baseline="0" noProof="0">
                          <a:ln>
                            <a:noFill/>
                          </a:ln>
                          <a:solidFill>
                            <a:prstClr val="black"/>
                          </a:solidFill>
                          <a:effectLst/>
                          <a:uLnTx/>
                          <a:uFillTx/>
                          <a:latin typeface="+mn-lt"/>
                          <a:ea typeface="+mn-ea"/>
                          <a:cs typeface="+mn-cs"/>
                        </a:rPr>
                        <a:t>
 Here at Nexus, it’s never too young to code! Both primary and secondary learners got to get their hands on programming the Dash robot through a series of Mazes using Blockly - a drag and drop coding programme. Here’s a little sneak peak as to what went down with STEM Day 2. Stay tuned for more updates on STEM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6502411"/>
                  </a:ext>
                </a:extLst>
              </a:tr>
            </a:tbl>
          </a:graphicData>
        </a:graphic>
      </p:graphicFrame>
      <p:sp>
        <p:nvSpPr>
          <p:cNvPr id="4" name="Text Placeholder 3">
            <a:extLst>
              <a:ext uri="{FF2B5EF4-FFF2-40B4-BE49-F238E27FC236}">
                <a16:creationId xmlns:a16="http://schemas.microsoft.com/office/drawing/2014/main" id="{C582218B-2F45-41C3-8C70-6493161246FE}"/>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649920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B9CD-EC20-45A4-BE86-4D2A4F82B9AC}"/>
              </a:ext>
            </a:extLst>
          </p:cNvPr>
          <p:cNvSpPr>
            <a:spLocks noGrp="1"/>
          </p:cNvSpPr>
          <p:nvPr>
            <p:ph type="title"/>
          </p:nvPr>
        </p:nvSpPr>
        <p:spPr/>
        <p:txBody>
          <a:bodyPr/>
          <a:lstStyle/>
          <a:p>
            <a:r>
              <a:rPr lang="en-US"/>
              <a:t>Facebook Own Posts Table | Nexus International School Malaysia - 8 of 13</a:t>
            </a:r>
          </a:p>
        </p:txBody>
      </p:sp>
      <p:graphicFrame>
        <p:nvGraphicFramePr>
          <p:cNvPr id="5" name="Table Placeholder 4">
            <a:extLst>
              <a:ext uri="{FF2B5EF4-FFF2-40B4-BE49-F238E27FC236}">
                <a16:creationId xmlns:a16="http://schemas.microsoft.com/office/drawing/2014/main" id="{0E2AE645-9A98-46CC-A2B5-729B0D71801E}"/>
              </a:ext>
            </a:extLst>
          </p:cNvPr>
          <p:cNvGraphicFramePr>
            <a:graphicFrameLocks noGrp="1"/>
          </p:cNvGraphicFramePr>
          <p:nvPr>
            <p:ph type="tbl" sz="quarter" idx="13"/>
            <p:extLst>
              <p:ext uri="{D42A27DB-BD31-4B8C-83A1-F6EECF244321}">
                <p14:modId xmlns:p14="http://schemas.microsoft.com/office/powerpoint/2010/main" val="2804893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58054074"/>
                    </a:ext>
                  </a:extLst>
                </a:gridCol>
                <a:gridCol w="740664">
                  <a:extLst>
                    <a:ext uri="{9D8B030D-6E8A-4147-A177-3AD203B41FA5}">
                      <a16:colId xmlns:a16="http://schemas.microsoft.com/office/drawing/2014/main" val="2741066369"/>
                    </a:ext>
                  </a:extLst>
                </a:gridCol>
                <a:gridCol w="740664">
                  <a:extLst>
                    <a:ext uri="{9D8B030D-6E8A-4147-A177-3AD203B41FA5}">
                      <a16:colId xmlns:a16="http://schemas.microsoft.com/office/drawing/2014/main" val="3623331310"/>
                    </a:ext>
                  </a:extLst>
                </a:gridCol>
                <a:gridCol w="740664">
                  <a:extLst>
                    <a:ext uri="{9D8B030D-6E8A-4147-A177-3AD203B41FA5}">
                      <a16:colId xmlns:a16="http://schemas.microsoft.com/office/drawing/2014/main" val="2408247884"/>
                    </a:ext>
                  </a:extLst>
                </a:gridCol>
                <a:gridCol w="740664">
                  <a:extLst>
                    <a:ext uri="{9D8B030D-6E8A-4147-A177-3AD203B41FA5}">
                      <a16:colId xmlns:a16="http://schemas.microsoft.com/office/drawing/2014/main" val="1901161454"/>
                    </a:ext>
                  </a:extLst>
                </a:gridCol>
                <a:gridCol w="740664">
                  <a:extLst>
                    <a:ext uri="{9D8B030D-6E8A-4147-A177-3AD203B41FA5}">
                      <a16:colId xmlns:a16="http://schemas.microsoft.com/office/drawing/2014/main" val="1922884921"/>
                    </a:ext>
                  </a:extLst>
                </a:gridCol>
                <a:gridCol w="740664">
                  <a:extLst>
                    <a:ext uri="{9D8B030D-6E8A-4147-A177-3AD203B41FA5}">
                      <a16:colId xmlns:a16="http://schemas.microsoft.com/office/drawing/2014/main" val="746103842"/>
                    </a:ext>
                  </a:extLst>
                </a:gridCol>
                <a:gridCol w="740664">
                  <a:extLst>
                    <a:ext uri="{9D8B030D-6E8A-4147-A177-3AD203B41FA5}">
                      <a16:colId xmlns:a16="http://schemas.microsoft.com/office/drawing/2014/main" val="4021117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8891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- 2019-03-11 18:04:04</a:t>
                      </a:r>
                      <a:r>
                        <a:rPr kumimoji="0" lang="en-US" sz="1000" b="0" i="0" u="none" strike="noStrike" kern="1200" cap="none" spc="0" normalizeH="0" baseline="0" noProof="0">
                          <a:ln>
                            <a:noFill/>
                          </a:ln>
                          <a:solidFill>
                            <a:prstClr val="black"/>
                          </a:solidFill>
                          <a:effectLst/>
                          <a:uLnTx/>
                          <a:uFillTx/>
                          <a:latin typeface="+mn-lt"/>
                          <a:ea typeface="+mn-ea"/>
                          <a:cs typeface="+mn-cs"/>
                        </a:rPr>
                        <a:t>
 Its STEM week this week at Nexus! For those of you who don't know, STEM stands for Science,Technology,Engineering, and Maths week. 
Today we had Learners build a bridge out of everyday materials that could hold a 1 KG weight, they had straws, masking tape, lolly-pop sticks, skewers and string. Some great structures were built, the heaviest weights on record were 1.1KG for primary and 600g for secondary. Well done guys! Can't wait to see what's in store for the rest of the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336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- 2019-03-11 17:00:00</a:t>
                      </a:r>
                      <a:r>
                        <a:rPr kumimoji="0" lang="en-US" sz="1000" b="0" i="0" u="none" strike="noStrike" kern="1200" cap="none" spc="0" normalizeH="0" baseline="0" noProof="0">
                          <a:ln>
                            <a:noFill/>
                          </a:ln>
                          <a:solidFill>
                            <a:prstClr val="black"/>
                          </a:solidFill>
                          <a:effectLst/>
                          <a:uLnTx/>
                          <a:uFillTx/>
                          <a:latin typeface="+mn-lt"/>
                          <a:ea typeface="+mn-ea"/>
                          <a:cs typeface="+mn-cs"/>
                        </a:rPr>
                        <a:t>
 We believe that a complete education must include creative, physical and moral lessons. Find out why the life experiences at Nexus Boarding House serve as a platform for personal growth and discovery!
Link: https://bit.ly/2He8d1t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908346"/>
                  </a:ext>
                </a:extLst>
              </a:tr>
            </a:tbl>
          </a:graphicData>
        </a:graphic>
      </p:graphicFrame>
      <p:sp>
        <p:nvSpPr>
          <p:cNvPr id="4" name="Text Placeholder 3">
            <a:extLst>
              <a:ext uri="{FF2B5EF4-FFF2-40B4-BE49-F238E27FC236}">
                <a16:creationId xmlns:a16="http://schemas.microsoft.com/office/drawing/2014/main" id="{1A1FD21E-D256-4ADA-A7C5-C83488B8317A}"/>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686349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DC15B-006D-4A56-8463-10DC0E65641A}"/>
              </a:ext>
            </a:extLst>
          </p:cNvPr>
          <p:cNvSpPr>
            <a:spLocks noGrp="1"/>
          </p:cNvSpPr>
          <p:nvPr>
            <p:ph type="title"/>
          </p:nvPr>
        </p:nvSpPr>
        <p:spPr/>
        <p:txBody>
          <a:bodyPr/>
          <a:lstStyle/>
          <a:p>
            <a:r>
              <a:rPr lang="en-US"/>
              <a:t>Facebook Own Posts Table | Nexus International School Malaysia - 9 of 13</a:t>
            </a:r>
          </a:p>
        </p:txBody>
      </p:sp>
      <p:graphicFrame>
        <p:nvGraphicFramePr>
          <p:cNvPr id="5" name="Table Placeholder 4">
            <a:extLst>
              <a:ext uri="{FF2B5EF4-FFF2-40B4-BE49-F238E27FC236}">
                <a16:creationId xmlns:a16="http://schemas.microsoft.com/office/drawing/2014/main" id="{C8C6BAE8-D0E5-4B00-A9D2-04B02DA06061}"/>
              </a:ext>
            </a:extLst>
          </p:cNvPr>
          <p:cNvGraphicFramePr>
            <a:graphicFrameLocks noGrp="1"/>
          </p:cNvGraphicFramePr>
          <p:nvPr>
            <p:ph type="tbl" sz="quarter" idx="13"/>
            <p:extLst>
              <p:ext uri="{D42A27DB-BD31-4B8C-83A1-F6EECF244321}">
                <p14:modId xmlns:p14="http://schemas.microsoft.com/office/powerpoint/2010/main" val="1912315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57982494"/>
                    </a:ext>
                  </a:extLst>
                </a:gridCol>
                <a:gridCol w="740664">
                  <a:extLst>
                    <a:ext uri="{9D8B030D-6E8A-4147-A177-3AD203B41FA5}">
                      <a16:colId xmlns:a16="http://schemas.microsoft.com/office/drawing/2014/main" val="1012074872"/>
                    </a:ext>
                  </a:extLst>
                </a:gridCol>
                <a:gridCol w="740664">
                  <a:extLst>
                    <a:ext uri="{9D8B030D-6E8A-4147-A177-3AD203B41FA5}">
                      <a16:colId xmlns:a16="http://schemas.microsoft.com/office/drawing/2014/main" val="3796406844"/>
                    </a:ext>
                  </a:extLst>
                </a:gridCol>
                <a:gridCol w="740664">
                  <a:extLst>
                    <a:ext uri="{9D8B030D-6E8A-4147-A177-3AD203B41FA5}">
                      <a16:colId xmlns:a16="http://schemas.microsoft.com/office/drawing/2014/main" val="435474898"/>
                    </a:ext>
                  </a:extLst>
                </a:gridCol>
                <a:gridCol w="740664">
                  <a:extLst>
                    <a:ext uri="{9D8B030D-6E8A-4147-A177-3AD203B41FA5}">
                      <a16:colId xmlns:a16="http://schemas.microsoft.com/office/drawing/2014/main" val="2551678237"/>
                    </a:ext>
                  </a:extLst>
                </a:gridCol>
                <a:gridCol w="740664">
                  <a:extLst>
                    <a:ext uri="{9D8B030D-6E8A-4147-A177-3AD203B41FA5}">
                      <a16:colId xmlns:a16="http://schemas.microsoft.com/office/drawing/2014/main" val="717167329"/>
                    </a:ext>
                  </a:extLst>
                </a:gridCol>
                <a:gridCol w="740664">
                  <a:extLst>
                    <a:ext uri="{9D8B030D-6E8A-4147-A177-3AD203B41FA5}">
                      <a16:colId xmlns:a16="http://schemas.microsoft.com/office/drawing/2014/main" val="4206607223"/>
                    </a:ext>
                  </a:extLst>
                </a:gridCol>
                <a:gridCol w="740664">
                  <a:extLst>
                    <a:ext uri="{9D8B030D-6E8A-4147-A177-3AD203B41FA5}">
                      <a16:colId xmlns:a16="http://schemas.microsoft.com/office/drawing/2014/main" val="250263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897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- 2019-03-08 18:35:13</a:t>
                      </a:r>
                      <a:r>
                        <a:rPr kumimoji="0" lang="en-US" sz="1000" b="0" i="0" u="none" strike="noStrike" kern="1200" cap="none" spc="0" normalizeH="0" baseline="0" noProof="0">
                          <a:ln>
                            <a:noFill/>
                          </a:ln>
                          <a:solidFill>
                            <a:prstClr val="black"/>
                          </a:solidFill>
                          <a:effectLst/>
                          <a:uLnTx/>
                          <a:uFillTx/>
                          <a:latin typeface="+mn-lt"/>
                          <a:ea typeface="+mn-ea"/>
                          <a:cs typeface="+mn-cs"/>
                        </a:rPr>
                        <a:t>
 Nexus Cubs at Nexus today! Starting school early advances academic achievement and creates positive relationships needed to become life long learners.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5594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- 2019-03-04 16:12:44</a:t>
                      </a:r>
                      <a:r>
                        <a:rPr kumimoji="0" lang="en-US" sz="1000" b="0" i="0" u="none" strike="noStrike" kern="1200" cap="none" spc="0" normalizeH="0" baseline="0" noProof="0">
                          <a:ln>
                            <a:noFill/>
                          </a:ln>
                          <a:solidFill>
                            <a:prstClr val="black"/>
                          </a:solidFill>
                          <a:effectLst/>
                          <a:uLnTx/>
                          <a:uFillTx/>
                          <a:latin typeface="+mn-lt"/>
                          <a:ea typeface="+mn-ea"/>
                          <a:cs typeface="+mn-cs"/>
                        </a:rPr>
                        <a:t>
 What an amazing week it has been at Nexus! Thank you to all participants, supporters, parents and PTA members in making this event a success. We are extremely proud to see all Nexus Wolves giving their best effort during these 3 days of sporting challenge! Huge congratulations to South Wolves for topping the chart of the Inter House Challenge 2019! Keep up the great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6304728"/>
                  </a:ext>
                </a:extLst>
              </a:tr>
            </a:tbl>
          </a:graphicData>
        </a:graphic>
      </p:graphicFrame>
      <p:sp>
        <p:nvSpPr>
          <p:cNvPr id="4" name="Text Placeholder 3">
            <a:extLst>
              <a:ext uri="{FF2B5EF4-FFF2-40B4-BE49-F238E27FC236}">
                <a16:creationId xmlns:a16="http://schemas.microsoft.com/office/drawing/2014/main" id="{AC8DE7F4-1FCC-497B-BB1D-F2283461EF0A}"/>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630019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52272-4E42-4AC2-B69D-44BF4C7B1B8E}"/>
              </a:ext>
            </a:extLst>
          </p:cNvPr>
          <p:cNvSpPr>
            <a:spLocks noGrp="1"/>
          </p:cNvSpPr>
          <p:nvPr>
            <p:ph type="title"/>
          </p:nvPr>
        </p:nvSpPr>
        <p:spPr/>
        <p:txBody>
          <a:bodyPr/>
          <a:lstStyle/>
          <a:p>
            <a:r>
              <a:rPr lang="en-US"/>
              <a:t>Facebook Own Posts Table | Nexus International School Malaysia - 10 of 13</a:t>
            </a:r>
          </a:p>
        </p:txBody>
      </p:sp>
      <p:graphicFrame>
        <p:nvGraphicFramePr>
          <p:cNvPr id="5" name="Table Placeholder 4">
            <a:extLst>
              <a:ext uri="{FF2B5EF4-FFF2-40B4-BE49-F238E27FC236}">
                <a16:creationId xmlns:a16="http://schemas.microsoft.com/office/drawing/2014/main" id="{0E042AB5-93B5-41AB-BCB3-2819983A3296}"/>
              </a:ext>
            </a:extLst>
          </p:cNvPr>
          <p:cNvGraphicFramePr>
            <a:graphicFrameLocks noGrp="1"/>
          </p:cNvGraphicFramePr>
          <p:nvPr>
            <p:ph type="tbl" sz="quarter" idx="13"/>
            <p:extLst>
              <p:ext uri="{D42A27DB-BD31-4B8C-83A1-F6EECF244321}">
                <p14:modId xmlns:p14="http://schemas.microsoft.com/office/powerpoint/2010/main" val="2621767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84375008"/>
                    </a:ext>
                  </a:extLst>
                </a:gridCol>
                <a:gridCol w="740664">
                  <a:extLst>
                    <a:ext uri="{9D8B030D-6E8A-4147-A177-3AD203B41FA5}">
                      <a16:colId xmlns:a16="http://schemas.microsoft.com/office/drawing/2014/main" val="783903208"/>
                    </a:ext>
                  </a:extLst>
                </a:gridCol>
                <a:gridCol w="740664">
                  <a:extLst>
                    <a:ext uri="{9D8B030D-6E8A-4147-A177-3AD203B41FA5}">
                      <a16:colId xmlns:a16="http://schemas.microsoft.com/office/drawing/2014/main" val="379849673"/>
                    </a:ext>
                  </a:extLst>
                </a:gridCol>
                <a:gridCol w="740664">
                  <a:extLst>
                    <a:ext uri="{9D8B030D-6E8A-4147-A177-3AD203B41FA5}">
                      <a16:colId xmlns:a16="http://schemas.microsoft.com/office/drawing/2014/main" val="3708958050"/>
                    </a:ext>
                  </a:extLst>
                </a:gridCol>
                <a:gridCol w="740664">
                  <a:extLst>
                    <a:ext uri="{9D8B030D-6E8A-4147-A177-3AD203B41FA5}">
                      <a16:colId xmlns:a16="http://schemas.microsoft.com/office/drawing/2014/main" val="1445299002"/>
                    </a:ext>
                  </a:extLst>
                </a:gridCol>
                <a:gridCol w="740664">
                  <a:extLst>
                    <a:ext uri="{9D8B030D-6E8A-4147-A177-3AD203B41FA5}">
                      <a16:colId xmlns:a16="http://schemas.microsoft.com/office/drawing/2014/main" val="1984129371"/>
                    </a:ext>
                  </a:extLst>
                </a:gridCol>
                <a:gridCol w="740664">
                  <a:extLst>
                    <a:ext uri="{9D8B030D-6E8A-4147-A177-3AD203B41FA5}">
                      <a16:colId xmlns:a16="http://schemas.microsoft.com/office/drawing/2014/main" val="2513545624"/>
                    </a:ext>
                  </a:extLst>
                </a:gridCol>
                <a:gridCol w="740664">
                  <a:extLst>
                    <a:ext uri="{9D8B030D-6E8A-4147-A177-3AD203B41FA5}">
                      <a16:colId xmlns:a16="http://schemas.microsoft.com/office/drawing/2014/main" val="3430583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1995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- 2019-03-01 14:10:42</a:t>
                      </a:r>
                      <a:r>
                        <a:rPr kumimoji="0" lang="en-US" sz="1000" b="0" i="0" u="none" strike="noStrike" kern="1200" cap="none" spc="0" normalizeH="0" baseline="0" noProof="0">
                          <a:ln>
                            <a:noFill/>
                          </a:ln>
                          <a:solidFill>
                            <a:prstClr val="black"/>
                          </a:solidFill>
                          <a:effectLst/>
                          <a:uLnTx/>
                          <a:uFillTx/>
                          <a:latin typeface="+mn-lt"/>
                          <a:ea typeface="+mn-ea"/>
                          <a:cs typeface="+mn-cs"/>
                        </a:rPr>
                        <a:t>
 It's been a very sports focussed week here at Nexus! The last three days have seen learners competing from Early Years up to Year 12!
Each day, learners have gained points for their Nexus Wolves house teams and the final scores will be revealed later today. 
As well as enjoying healthy competition, the events have been extremely inclusive insuring everyone gets to participate. 
Good luck to all the Nexus Wolves!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8247434"/>
                  </a:ext>
                </a:extLst>
              </a:tr>
            </a:tbl>
          </a:graphicData>
        </a:graphic>
      </p:graphicFrame>
      <p:sp>
        <p:nvSpPr>
          <p:cNvPr id="4" name="Text Placeholder 3">
            <a:extLst>
              <a:ext uri="{FF2B5EF4-FFF2-40B4-BE49-F238E27FC236}">
                <a16:creationId xmlns:a16="http://schemas.microsoft.com/office/drawing/2014/main" id="{D70464CF-31D5-4870-A149-3F6FF2B7DF9B}"/>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5116346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6894-194F-43AF-83FA-87032A091996}"/>
              </a:ext>
            </a:extLst>
          </p:cNvPr>
          <p:cNvSpPr>
            <a:spLocks noGrp="1"/>
          </p:cNvSpPr>
          <p:nvPr>
            <p:ph type="title"/>
          </p:nvPr>
        </p:nvSpPr>
        <p:spPr/>
        <p:txBody>
          <a:bodyPr/>
          <a:lstStyle/>
          <a:p>
            <a:r>
              <a:rPr lang="en-US"/>
              <a:t>Facebook Own Posts Table | Nexus International School Malaysia - 11 of 13</a:t>
            </a:r>
          </a:p>
        </p:txBody>
      </p:sp>
      <p:graphicFrame>
        <p:nvGraphicFramePr>
          <p:cNvPr id="5" name="Table Placeholder 4">
            <a:extLst>
              <a:ext uri="{FF2B5EF4-FFF2-40B4-BE49-F238E27FC236}">
                <a16:creationId xmlns:a16="http://schemas.microsoft.com/office/drawing/2014/main" id="{53168435-6CB5-4500-ADF1-5FAD7A92DD3E}"/>
              </a:ext>
            </a:extLst>
          </p:cNvPr>
          <p:cNvGraphicFramePr>
            <a:graphicFrameLocks noGrp="1"/>
          </p:cNvGraphicFramePr>
          <p:nvPr>
            <p:ph type="tbl" sz="quarter" idx="13"/>
            <p:extLst>
              <p:ext uri="{D42A27DB-BD31-4B8C-83A1-F6EECF244321}">
                <p14:modId xmlns:p14="http://schemas.microsoft.com/office/powerpoint/2010/main" val="4239456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77824301"/>
                    </a:ext>
                  </a:extLst>
                </a:gridCol>
                <a:gridCol w="740664">
                  <a:extLst>
                    <a:ext uri="{9D8B030D-6E8A-4147-A177-3AD203B41FA5}">
                      <a16:colId xmlns:a16="http://schemas.microsoft.com/office/drawing/2014/main" val="2269254193"/>
                    </a:ext>
                  </a:extLst>
                </a:gridCol>
                <a:gridCol w="740664">
                  <a:extLst>
                    <a:ext uri="{9D8B030D-6E8A-4147-A177-3AD203B41FA5}">
                      <a16:colId xmlns:a16="http://schemas.microsoft.com/office/drawing/2014/main" val="4004728666"/>
                    </a:ext>
                  </a:extLst>
                </a:gridCol>
                <a:gridCol w="740664">
                  <a:extLst>
                    <a:ext uri="{9D8B030D-6E8A-4147-A177-3AD203B41FA5}">
                      <a16:colId xmlns:a16="http://schemas.microsoft.com/office/drawing/2014/main" val="2730200590"/>
                    </a:ext>
                  </a:extLst>
                </a:gridCol>
                <a:gridCol w="740664">
                  <a:extLst>
                    <a:ext uri="{9D8B030D-6E8A-4147-A177-3AD203B41FA5}">
                      <a16:colId xmlns:a16="http://schemas.microsoft.com/office/drawing/2014/main" val="2822793125"/>
                    </a:ext>
                  </a:extLst>
                </a:gridCol>
                <a:gridCol w="740664">
                  <a:extLst>
                    <a:ext uri="{9D8B030D-6E8A-4147-A177-3AD203B41FA5}">
                      <a16:colId xmlns:a16="http://schemas.microsoft.com/office/drawing/2014/main" val="1777400588"/>
                    </a:ext>
                  </a:extLst>
                </a:gridCol>
                <a:gridCol w="740664">
                  <a:extLst>
                    <a:ext uri="{9D8B030D-6E8A-4147-A177-3AD203B41FA5}">
                      <a16:colId xmlns:a16="http://schemas.microsoft.com/office/drawing/2014/main" val="3665759003"/>
                    </a:ext>
                  </a:extLst>
                </a:gridCol>
                <a:gridCol w="740664">
                  <a:extLst>
                    <a:ext uri="{9D8B030D-6E8A-4147-A177-3AD203B41FA5}">
                      <a16:colId xmlns:a16="http://schemas.microsoft.com/office/drawing/2014/main" val="2166730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0433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- 2019-02-28 11:15:55</a:t>
                      </a:r>
                      <a:r>
                        <a:rPr kumimoji="0" lang="en-US" sz="1000" b="0" i="0" u="none" strike="noStrike" kern="1200" cap="none" spc="0" normalizeH="0" baseline="0" noProof="0">
                          <a:ln>
                            <a:noFill/>
                          </a:ln>
                          <a:solidFill>
                            <a:prstClr val="black"/>
                          </a:solidFill>
                          <a:effectLst/>
                          <a:uLnTx/>
                          <a:uFillTx/>
                          <a:latin typeface="+mn-lt"/>
                          <a:ea typeface="+mn-ea"/>
                          <a:cs typeface="+mn-cs"/>
                        </a:rPr>
                        <a:t>
 Introducing our four new house captains with their Inter House Co-ordinator Mr Lloyd Johnson. &lt;From left: Mariyam Fatima - North Wolves, Lillian Shin - South Wolves, KoKo Kato - East Wolves, Xin Yi On - West Wolves &gt;
Inter house challenge will be happening all year round to encourage healthy competition amongst the learners.
We are extremely excited to launch this today! Watch this space for scores and upcoming challenges. 
Good luck to all teams this year! Be resilient and do your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79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- 2019-01-28 10:00:00</a:t>
                      </a:r>
                      <a:r>
                        <a:rPr kumimoji="0" lang="en-US" sz="1000" b="0" i="0" u="none" strike="noStrike" kern="1200" cap="none" spc="0" normalizeH="0" baseline="0" noProof="0">
                          <a:ln>
                            <a:noFill/>
                          </a:ln>
                          <a:solidFill>
                            <a:prstClr val="black"/>
                          </a:solidFill>
                          <a:effectLst/>
                          <a:uLnTx/>
                          <a:uFillTx/>
                          <a:latin typeface="+mn-lt"/>
                          <a:ea typeface="+mn-ea"/>
                          <a:cs typeface="+mn-cs"/>
                        </a:rPr>
                        <a:t>
 Nexus is one of the very few schools worldwide credited with Mastering Status for the IPC (International Primary Curriculum). Interested in finding out more? 
Visit us on our Open Day this coming 21st-23rd February!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9172657"/>
                  </a:ext>
                </a:extLst>
              </a:tr>
            </a:tbl>
          </a:graphicData>
        </a:graphic>
      </p:graphicFrame>
      <p:sp>
        <p:nvSpPr>
          <p:cNvPr id="4" name="Text Placeholder 3">
            <a:extLst>
              <a:ext uri="{FF2B5EF4-FFF2-40B4-BE49-F238E27FC236}">
                <a16:creationId xmlns:a16="http://schemas.microsoft.com/office/drawing/2014/main" id="{5ACAA3E6-391F-4722-B3DE-886903314971}"/>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4234541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69715-6C8C-490D-AE83-06C8A1D1D97A}"/>
              </a:ext>
            </a:extLst>
          </p:cNvPr>
          <p:cNvSpPr>
            <a:spLocks noGrp="1"/>
          </p:cNvSpPr>
          <p:nvPr>
            <p:ph type="title"/>
          </p:nvPr>
        </p:nvSpPr>
        <p:spPr/>
        <p:txBody>
          <a:bodyPr/>
          <a:lstStyle/>
          <a:p>
            <a:r>
              <a:rPr lang="en-US"/>
              <a:t>Facebook Own Posts Table | Nexus International School Malaysia - 12 of 13</a:t>
            </a:r>
          </a:p>
        </p:txBody>
      </p:sp>
      <p:graphicFrame>
        <p:nvGraphicFramePr>
          <p:cNvPr id="5" name="Table Placeholder 4">
            <a:extLst>
              <a:ext uri="{FF2B5EF4-FFF2-40B4-BE49-F238E27FC236}">
                <a16:creationId xmlns:a16="http://schemas.microsoft.com/office/drawing/2014/main" id="{FD16A34C-0AA2-49A2-A00F-CC825893FAE1}"/>
              </a:ext>
            </a:extLst>
          </p:cNvPr>
          <p:cNvGraphicFramePr>
            <a:graphicFrameLocks noGrp="1"/>
          </p:cNvGraphicFramePr>
          <p:nvPr>
            <p:ph type="tbl" sz="quarter" idx="13"/>
            <p:extLst>
              <p:ext uri="{D42A27DB-BD31-4B8C-83A1-F6EECF244321}">
                <p14:modId xmlns:p14="http://schemas.microsoft.com/office/powerpoint/2010/main" val="978613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19511283"/>
                    </a:ext>
                  </a:extLst>
                </a:gridCol>
                <a:gridCol w="740664">
                  <a:extLst>
                    <a:ext uri="{9D8B030D-6E8A-4147-A177-3AD203B41FA5}">
                      <a16:colId xmlns:a16="http://schemas.microsoft.com/office/drawing/2014/main" val="445845675"/>
                    </a:ext>
                  </a:extLst>
                </a:gridCol>
                <a:gridCol w="740664">
                  <a:extLst>
                    <a:ext uri="{9D8B030D-6E8A-4147-A177-3AD203B41FA5}">
                      <a16:colId xmlns:a16="http://schemas.microsoft.com/office/drawing/2014/main" val="2323278794"/>
                    </a:ext>
                  </a:extLst>
                </a:gridCol>
                <a:gridCol w="740664">
                  <a:extLst>
                    <a:ext uri="{9D8B030D-6E8A-4147-A177-3AD203B41FA5}">
                      <a16:colId xmlns:a16="http://schemas.microsoft.com/office/drawing/2014/main" val="3348764154"/>
                    </a:ext>
                  </a:extLst>
                </a:gridCol>
                <a:gridCol w="740664">
                  <a:extLst>
                    <a:ext uri="{9D8B030D-6E8A-4147-A177-3AD203B41FA5}">
                      <a16:colId xmlns:a16="http://schemas.microsoft.com/office/drawing/2014/main" val="2567589929"/>
                    </a:ext>
                  </a:extLst>
                </a:gridCol>
                <a:gridCol w="740664">
                  <a:extLst>
                    <a:ext uri="{9D8B030D-6E8A-4147-A177-3AD203B41FA5}">
                      <a16:colId xmlns:a16="http://schemas.microsoft.com/office/drawing/2014/main" val="230896039"/>
                    </a:ext>
                  </a:extLst>
                </a:gridCol>
                <a:gridCol w="740664">
                  <a:extLst>
                    <a:ext uri="{9D8B030D-6E8A-4147-A177-3AD203B41FA5}">
                      <a16:colId xmlns:a16="http://schemas.microsoft.com/office/drawing/2014/main" val="1497505845"/>
                    </a:ext>
                  </a:extLst>
                </a:gridCol>
                <a:gridCol w="740664">
                  <a:extLst>
                    <a:ext uri="{9D8B030D-6E8A-4147-A177-3AD203B41FA5}">
                      <a16:colId xmlns:a16="http://schemas.microsoft.com/office/drawing/2014/main" val="2194918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2458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- 2019-01-25 16:36:44</a:t>
                      </a:r>
                      <a:r>
                        <a:rPr kumimoji="0" lang="en-US" sz="1000" b="0" i="0" u="none" strike="noStrike" kern="1200" cap="none" spc="0" normalizeH="0" baseline="0" noProof="0">
                          <a:ln>
                            <a:noFill/>
                          </a:ln>
                          <a:solidFill>
                            <a:prstClr val="black"/>
                          </a:solidFill>
                          <a:effectLst/>
                          <a:uLnTx/>
                          <a:uFillTx/>
                          <a:latin typeface="+mn-lt"/>
                          <a:ea typeface="+mn-ea"/>
                          <a:cs typeface="+mn-cs"/>
                        </a:rPr>
                        <a:t>
 Nexus celebrates the Lunar New Year with an amazing lion dance!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33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- 2019-01-25 10:00:00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Cassandra Chua, winner of the National Storytelling Competition that was held at Seberang Perai Polytechnic, Penang! We are very proud of you. Keep up the great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879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- 2019-01-23 16:21:58</a:t>
                      </a:r>
                      <a:r>
                        <a:rPr kumimoji="0" lang="en-US" sz="1000" b="0" i="0" u="none" strike="noStrike" kern="1200" cap="none" spc="0" normalizeH="0" baseline="0" noProof="0">
                          <a:ln>
                            <a:noFill/>
                          </a:ln>
                          <a:solidFill>
                            <a:prstClr val="black"/>
                          </a:solidFill>
                          <a:effectLst/>
                          <a:uLnTx/>
                          <a:uFillTx/>
                          <a:latin typeface="+mn-lt"/>
                          <a:ea typeface="+mn-ea"/>
                          <a:cs typeface="+mn-cs"/>
                        </a:rPr>
                        <a:t>
 Hey parents, we have some good news!
Say goodbye to long queues! Nexus has installed a vending machine for the purchase of uniforms and stationery. In addition, all books can now be purchased online too. We hope this will provide better accessibility and flexibility to the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9649031"/>
                  </a:ext>
                </a:extLst>
              </a:tr>
            </a:tbl>
          </a:graphicData>
        </a:graphic>
      </p:graphicFrame>
      <p:sp>
        <p:nvSpPr>
          <p:cNvPr id="4" name="Text Placeholder 3">
            <a:extLst>
              <a:ext uri="{FF2B5EF4-FFF2-40B4-BE49-F238E27FC236}">
                <a16:creationId xmlns:a16="http://schemas.microsoft.com/office/drawing/2014/main" id="{F7B885E6-9C3D-49F4-BB7D-43756D178CA1}"/>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011173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6CF82-8FA4-4CA1-B99D-26C82B774DD7}"/>
              </a:ext>
            </a:extLst>
          </p:cNvPr>
          <p:cNvSpPr>
            <a:spLocks noGrp="1"/>
          </p:cNvSpPr>
          <p:nvPr>
            <p:ph type="title"/>
          </p:nvPr>
        </p:nvSpPr>
        <p:spPr/>
        <p:txBody>
          <a:bodyPr/>
          <a:lstStyle/>
          <a:p>
            <a:r>
              <a:rPr lang="en-US"/>
              <a:t>Facebook Own Posts Table | Nexus International School Malaysia - 13 of 13</a:t>
            </a:r>
          </a:p>
        </p:txBody>
      </p:sp>
      <p:graphicFrame>
        <p:nvGraphicFramePr>
          <p:cNvPr id="5" name="Table Placeholder 4">
            <a:extLst>
              <a:ext uri="{FF2B5EF4-FFF2-40B4-BE49-F238E27FC236}">
                <a16:creationId xmlns:a16="http://schemas.microsoft.com/office/drawing/2014/main" id="{A5B7D899-9E87-4ACE-8ED6-852635B1F445}"/>
              </a:ext>
            </a:extLst>
          </p:cNvPr>
          <p:cNvGraphicFramePr>
            <a:graphicFrameLocks noGrp="1"/>
          </p:cNvGraphicFramePr>
          <p:nvPr>
            <p:ph type="tbl" sz="quarter" idx="13"/>
            <p:extLst>
              <p:ext uri="{D42A27DB-BD31-4B8C-83A1-F6EECF244321}">
                <p14:modId xmlns:p14="http://schemas.microsoft.com/office/powerpoint/2010/main" val="4120121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9473256"/>
                    </a:ext>
                  </a:extLst>
                </a:gridCol>
                <a:gridCol w="740664">
                  <a:extLst>
                    <a:ext uri="{9D8B030D-6E8A-4147-A177-3AD203B41FA5}">
                      <a16:colId xmlns:a16="http://schemas.microsoft.com/office/drawing/2014/main" val="4252810563"/>
                    </a:ext>
                  </a:extLst>
                </a:gridCol>
                <a:gridCol w="740664">
                  <a:extLst>
                    <a:ext uri="{9D8B030D-6E8A-4147-A177-3AD203B41FA5}">
                      <a16:colId xmlns:a16="http://schemas.microsoft.com/office/drawing/2014/main" val="914615777"/>
                    </a:ext>
                  </a:extLst>
                </a:gridCol>
                <a:gridCol w="740664">
                  <a:extLst>
                    <a:ext uri="{9D8B030D-6E8A-4147-A177-3AD203B41FA5}">
                      <a16:colId xmlns:a16="http://schemas.microsoft.com/office/drawing/2014/main" val="3434569791"/>
                    </a:ext>
                  </a:extLst>
                </a:gridCol>
                <a:gridCol w="740664">
                  <a:extLst>
                    <a:ext uri="{9D8B030D-6E8A-4147-A177-3AD203B41FA5}">
                      <a16:colId xmlns:a16="http://schemas.microsoft.com/office/drawing/2014/main" val="3880431072"/>
                    </a:ext>
                  </a:extLst>
                </a:gridCol>
                <a:gridCol w="740664">
                  <a:extLst>
                    <a:ext uri="{9D8B030D-6E8A-4147-A177-3AD203B41FA5}">
                      <a16:colId xmlns:a16="http://schemas.microsoft.com/office/drawing/2014/main" val="2650040184"/>
                    </a:ext>
                  </a:extLst>
                </a:gridCol>
                <a:gridCol w="740664">
                  <a:extLst>
                    <a:ext uri="{9D8B030D-6E8A-4147-A177-3AD203B41FA5}">
                      <a16:colId xmlns:a16="http://schemas.microsoft.com/office/drawing/2014/main" val="2110854613"/>
                    </a:ext>
                  </a:extLst>
                </a:gridCol>
                <a:gridCol w="740664">
                  <a:extLst>
                    <a:ext uri="{9D8B030D-6E8A-4147-A177-3AD203B41FA5}">
                      <a16:colId xmlns:a16="http://schemas.microsoft.com/office/drawing/2014/main" val="371989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44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- 2019-01-17 17:46:56</a:t>
                      </a:r>
                      <a:r>
                        <a:rPr kumimoji="0" lang="en-US" sz="1000" b="0" i="0" u="none" strike="noStrike" kern="1200" cap="none" spc="0" normalizeH="0" baseline="0" noProof="0">
                          <a:ln>
                            <a:noFill/>
                          </a:ln>
                          <a:solidFill>
                            <a:prstClr val="black"/>
                          </a:solidFill>
                          <a:effectLst/>
                          <a:uLnTx/>
                          <a:uFillTx/>
                          <a:latin typeface="+mn-lt"/>
                          <a:ea typeface="+mn-ea"/>
                          <a:cs typeface="+mn-cs"/>
                        </a:rPr>
                        <a:t>
 Hey parents, we’ve got some good news! 
Say goodbye to long queues at our school store!  Nexus recently purchased a vending machine to sell uniforms and stationary and have gone fully online with buying books. We hope this transition will provide better accessibility and flexibility to our school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4561015"/>
                  </a:ext>
                </a:extLst>
              </a:tr>
            </a:tbl>
          </a:graphicData>
        </a:graphic>
      </p:graphicFrame>
      <p:sp>
        <p:nvSpPr>
          <p:cNvPr id="4" name="Text Placeholder 3">
            <a:extLst>
              <a:ext uri="{FF2B5EF4-FFF2-40B4-BE49-F238E27FC236}">
                <a16:creationId xmlns:a16="http://schemas.microsoft.com/office/drawing/2014/main" id="{2A41F679-8B3D-4B90-8C94-5196CBD3F12F}"/>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862642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ECC07-7834-440A-9A20-45A1B28E5B6A}"/>
              </a:ext>
            </a:extLst>
          </p:cNvPr>
          <p:cNvSpPr>
            <a:spLocks noGrp="1"/>
          </p:cNvSpPr>
          <p:nvPr>
            <p:ph type="title"/>
          </p:nvPr>
        </p:nvSpPr>
        <p:spPr/>
        <p:txBody>
          <a:bodyPr/>
          <a:lstStyle/>
          <a:p>
            <a:r>
              <a:rPr lang="en-US"/>
              <a:t>Facebook Custom Reach (Collumn Chart) | Nexus International School Malaysia</a:t>
            </a:r>
          </a:p>
        </p:txBody>
      </p:sp>
      <p:graphicFrame>
        <p:nvGraphicFramePr>
          <p:cNvPr id="6" name="Chart Placeholder 5">
            <a:extLst>
              <a:ext uri="{FF2B5EF4-FFF2-40B4-BE49-F238E27FC236}">
                <a16:creationId xmlns:a16="http://schemas.microsoft.com/office/drawing/2014/main" id="{9246F7F4-F028-44E5-BB11-0DFA395B689B}"/>
              </a:ext>
            </a:extLst>
          </p:cNvPr>
          <p:cNvGraphicFramePr>
            <a:graphicFrameLocks noGrp="1"/>
          </p:cNvGraphicFramePr>
          <p:nvPr>
            <p:ph type="chart" sz="quarter" idx="13"/>
            <p:extLst>
              <p:ext uri="{D42A27DB-BD31-4B8C-83A1-F6EECF244321}">
                <p14:modId xmlns:p14="http://schemas.microsoft.com/office/powerpoint/2010/main" val="2388592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D8B2B7-0570-4847-B200-833505966E2F}"/>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3E10E90E-3735-4C3A-91D0-0B3C57C92A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30192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1189</Words>
  <Application>Microsoft Office PowerPoint</Application>
  <PresentationFormat>On-screen Show (4:3)</PresentationFormat>
  <Paragraphs>501</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Nexus Malaysia </vt:lpstr>
      <vt:lpstr>Facebook Key Metrics Table | Nexus International School Malaysia</vt:lpstr>
      <vt:lpstr>Facebook Fans Total | Nexus International School Malaysia</vt:lpstr>
      <vt:lpstr>Facebook Fan Demographics | Nexus International School Malaysia</vt:lpstr>
      <vt:lpstr>Facebook Fans By City Table | Nexus International School Malaysia - 1 of 3</vt:lpstr>
      <vt:lpstr>Facebook Fans By City Table | Nexus International School Malaysia - 2 of 3</vt:lpstr>
      <vt:lpstr>Facebook Fans By City Table | Nexus International School Malaysia - 3 of 3</vt:lpstr>
      <vt:lpstr>Facebook Reach | Nexus International School Malaysia</vt:lpstr>
      <vt:lpstr>Facebook Page Views | Nexus International School Malaysia</vt:lpstr>
      <vt:lpstr>Facebook Engaged Users | Nexus International School Malaysia</vt:lpstr>
      <vt:lpstr>Facebook Interaction Rate | Nexus International School Malaysia</vt:lpstr>
      <vt:lpstr>Facebook Interactions Distribution | Nexus International School Malaysia</vt:lpstr>
      <vt:lpstr>Facebook Interaction Rate By Weekday | Nexus International School Malaysia</vt:lpstr>
      <vt:lpstr>Facebook (FB) Custom Own Posts Table (new) | Nexus International School Malaysia - 1 of 3</vt:lpstr>
      <vt:lpstr>Facebook (FB) Custom Own Posts Table (new) | Nexus International School Malaysia - 2 of 3</vt:lpstr>
      <vt:lpstr>Facebook (FB) Custom Own Posts Table (new) | Nexus International School Malaysia - 3 of 3</vt:lpstr>
      <vt:lpstr>Facebook Own Posts Table | Nexus International School Malaysia - 1 of 13</vt:lpstr>
      <vt:lpstr>Facebook Own Posts Table | Nexus International School Malaysia - 2 of 13</vt:lpstr>
      <vt:lpstr>Facebook Own Posts Table | Nexus International School Malaysia - 3 of 13</vt:lpstr>
      <vt:lpstr>Facebook Own Posts Table | Nexus International School Malaysia - 4 of 13</vt:lpstr>
      <vt:lpstr>Facebook Own Posts Table | Nexus International School Malaysia - 5 of 13</vt:lpstr>
      <vt:lpstr>Facebook Own Posts Table | Nexus International School Malaysia - 6 of 13</vt:lpstr>
      <vt:lpstr>Facebook Own Posts Table | Nexus International School Malaysia - 7 of 13</vt:lpstr>
      <vt:lpstr>Facebook Own Posts Table | Nexus International School Malaysia - 8 of 13</vt:lpstr>
      <vt:lpstr>Facebook Own Posts Table | Nexus International School Malaysia - 9 of 13</vt:lpstr>
      <vt:lpstr>Facebook Own Posts Table | Nexus International School Malaysia - 10 of 13</vt:lpstr>
      <vt:lpstr>Facebook Own Posts Table | Nexus International School Malaysia - 11 of 13</vt:lpstr>
      <vt:lpstr>Facebook Own Posts Table | Nexus International School Malaysia - 12 of 13</vt:lpstr>
      <vt:lpstr>Facebook Own Posts Table | Nexus International School Malaysia - 13 of 13</vt:lpstr>
      <vt:lpstr>Facebook Custom Reach (Collumn Chart) | Nexus International School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Nexus Malaysia </dc:title>
  <dc:creator>Frederik Peiniger</dc:creator>
  <cp:lastModifiedBy>Frederik Peiniger</cp:lastModifiedBy>
  <cp:revision>1</cp:revision>
  <dcterms:created xsi:type="dcterms:W3CDTF">2020-04-12T07:43:17Z</dcterms:created>
  <dcterms:modified xsi:type="dcterms:W3CDTF">2020-04-12T07:44:12Z</dcterms:modified>
</cp:coreProperties>
</file>