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Sheet1!$A$2:$A$93</c:f>
              <c:numCache>
                <c:formatCode>m/d/yyyy</c:formatCode>
                <c:ptCount val="92"/>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numCache>
            </c:numRef>
          </c:cat>
          <c:val>
            <c:numRef>
              <c:f>Sheet1!$B$2:$B$93</c:f>
              <c:numCache>
                <c:formatCode>General</c:formatCode>
                <c:ptCount val="92"/>
                <c:pt idx="0">
                  <c:v>11753</c:v>
                </c:pt>
                <c:pt idx="1">
                  <c:v>11751</c:v>
                </c:pt>
                <c:pt idx="2">
                  <c:v>11751</c:v>
                </c:pt>
                <c:pt idx="3">
                  <c:v>11755</c:v>
                </c:pt>
                <c:pt idx="4">
                  <c:v>11753</c:v>
                </c:pt>
                <c:pt idx="5">
                  <c:v>11756</c:v>
                </c:pt>
                <c:pt idx="6">
                  <c:v>11757</c:v>
                </c:pt>
                <c:pt idx="7">
                  <c:v>11763</c:v>
                </c:pt>
                <c:pt idx="8">
                  <c:v>11765</c:v>
                </c:pt>
                <c:pt idx="9">
                  <c:v>11766</c:v>
                </c:pt>
                <c:pt idx="10">
                  <c:v>11765</c:v>
                </c:pt>
                <c:pt idx="11">
                  <c:v>11770</c:v>
                </c:pt>
                <c:pt idx="12">
                  <c:v>11770</c:v>
                </c:pt>
                <c:pt idx="13">
                  <c:v>11766</c:v>
                </c:pt>
                <c:pt idx="14">
                  <c:v>11769</c:v>
                </c:pt>
                <c:pt idx="15">
                  <c:v>11773</c:v>
                </c:pt>
                <c:pt idx="16">
                  <c:v>11771</c:v>
                </c:pt>
                <c:pt idx="17">
                  <c:v>11773</c:v>
                </c:pt>
                <c:pt idx="18">
                  <c:v>11778</c:v>
                </c:pt>
                <c:pt idx="19">
                  <c:v>11783</c:v>
                </c:pt>
                <c:pt idx="20">
                  <c:v>11786</c:v>
                </c:pt>
                <c:pt idx="21">
                  <c:v>11786</c:v>
                </c:pt>
                <c:pt idx="22">
                  <c:v>11786</c:v>
                </c:pt>
                <c:pt idx="23">
                  <c:v>11787</c:v>
                </c:pt>
                <c:pt idx="24">
                  <c:v>11792</c:v>
                </c:pt>
                <c:pt idx="25">
                  <c:v>11793</c:v>
                </c:pt>
                <c:pt idx="26">
                  <c:v>11793</c:v>
                </c:pt>
                <c:pt idx="27">
                  <c:v>11795</c:v>
                </c:pt>
                <c:pt idx="28">
                  <c:v>11794</c:v>
                </c:pt>
                <c:pt idx="29">
                  <c:v>11794</c:v>
                </c:pt>
                <c:pt idx="30">
                  <c:v>11795</c:v>
                </c:pt>
                <c:pt idx="31">
                  <c:v>11800</c:v>
                </c:pt>
                <c:pt idx="32">
                  <c:v>11801</c:v>
                </c:pt>
                <c:pt idx="33">
                  <c:v>11803</c:v>
                </c:pt>
                <c:pt idx="34">
                  <c:v>11805</c:v>
                </c:pt>
                <c:pt idx="35">
                  <c:v>11805</c:v>
                </c:pt>
                <c:pt idx="36">
                  <c:v>11808</c:v>
                </c:pt>
                <c:pt idx="37">
                  <c:v>11809</c:v>
                </c:pt>
                <c:pt idx="38">
                  <c:v>11810</c:v>
                </c:pt>
                <c:pt idx="39">
                  <c:v>11808</c:v>
                </c:pt>
                <c:pt idx="40">
                  <c:v>11810</c:v>
                </c:pt>
                <c:pt idx="41">
                  <c:v>11810</c:v>
                </c:pt>
                <c:pt idx="42">
                  <c:v>11809</c:v>
                </c:pt>
                <c:pt idx="43">
                  <c:v>11813</c:v>
                </c:pt>
                <c:pt idx="44">
                  <c:v>11819</c:v>
                </c:pt>
                <c:pt idx="45">
                  <c:v>11820</c:v>
                </c:pt>
                <c:pt idx="46">
                  <c:v>11821</c:v>
                </c:pt>
                <c:pt idx="47">
                  <c:v>11820</c:v>
                </c:pt>
                <c:pt idx="48">
                  <c:v>11825</c:v>
                </c:pt>
                <c:pt idx="49">
                  <c:v>11824</c:v>
                </c:pt>
                <c:pt idx="50">
                  <c:v>11831</c:v>
                </c:pt>
                <c:pt idx="51">
                  <c:v>11836</c:v>
                </c:pt>
                <c:pt idx="52">
                  <c:v>11839</c:v>
                </c:pt>
                <c:pt idx="53">
                  <c:v>11843</c:v>
                </c:pt>
                <c:pt idx="54">
                  <c:v>11846</c:v>
                </c:pt>
                <c:pt idx="55">
                  <c:v>11850</c:v>
                </c:pt>
                <c:pt idx="56">
                  <c:v>11855</c:v>
                </c:pt>
                <c:pt idx="57">
                  <c:v>11858</c:v>
                </c:pt>
                <c:pt idx="58">
                  <c:v>11864</c:v>
                </c:pt>
                <c:pt idx="59">
                  <c:v>11865</c:v>
                </c:pt>
                <c:pt idx="60">
                  <c:v>11871</c:v>
                </c:pt>
                <c:pt idx="61">
                  <c:v>11875</c:v>
                </c:pt>
                <c:pt idx="62">
                  <c:v>11875</c:v>
                </c:pt>
                <c:pt idx="63">
                  <c:v>11875</c:v>
                </c:pt>
                <c:pt idx="64">
                  <c:v>11882</c:v>
                </c:pt>
                <c:pt idx="65">
                  <c:v>11883</c:v>
                </c:pt>
                <c:pt idx="66">
                  <c:v>11885</c:v>
                </c:pt>
                <c:pt idx="67">
                  <c:v>11886</c:v>
                </c:pt>
                <c:pt idx="68">
                  <c:v>11886</c:v>
                </c:pt>
                <c:pt idx="69">
                  <c:v>11887</c:v>
                </c:pt>
                <c:pt idx="70">
                  <c:v>11888</c:v>
                </c:pt>
                <c:pt idx="71">
                  <c:v>11889</c:v>
                </c:pt>
                <c:pt idx="72">
                  <c:v>11888</c:v>
                </c:pt>
                <c:pt idx="73">
                  <c:v>11892</c:v>
                </c:pt>
                <c:pt idx="74">
                  <c:v>11894</c:v>
                </c:pt>
                <c:pt idx="75">
                  <c:v>11892</c:v>
                </c:pt>
                <c:pt idx="76">
                  <c:v>11892</c:v>
                </c:pt>
                <c:pt idx="77">
                  <c:v>11892</c:v>
                </c:pt>
                <c:pt idx="78">
                  <c:v>11897</c:v>
                </c:pt>
                <c:pt idx="79">
                  <c:v>11897</c:v>
                </c:pt>
                <c:pt idx="80">
                  <c:v>11896</c:v>
                </c:pt>
                <c:pt idx="81">
                  <c:v>11899</c:v>
                </c:pt>
                <c:pt idx="82">
                  <c:v>11902</c:v>
                </c:pt>
                <c:pt idx="83">
                  <c:v>11905</c:v>
                </c:pt>
                <c:pt idx="84">
                  <c:v>11902</c:v>
                </c:pt>
                <c:pt idx="85">
                  <c:v>11907</c:v>
                </c:pt>
                <c:pt idx="86">
                  <c:v>11907</c:v>
                </c:pt>
                <c:pt idx="87">
                  <c:v>11908</c:v>
                </c:pt>
                <c:pt idx="88">
                  <c:v>11910</c:v>
                </c:pt>
                <c:pt idx="89">
                  <c:v>11909</c:v>
                </c:pt>
                <c:pt idx="90">
                  <c:v>11911</c:v>
                </c:pt>
                <c:pt idx="91">
                  <c:v>11910</c:v>
                </c:pt>
              </c:numCache>
            </c:numRef>
          </c:val>
          <c:smooth val="0"/>
          <c:extLst>
            <c:ext xmlns:c16="http://schemas.microsoft.com/office/drawing/2014/chart" uri="{C3380CC4-5D6E-409C-BE32-E72D297353CC}">
              <c16:uniqueId val="{00000000-7CE7-42BB-8422-D342CF2C84C1}"/>
            </c:ext>
          </c:extLst>
        </c:ser>
        <c:dLbls>
          <c:showLegendKey val="0"/>
          <c:showVal val="0"/>
          <c:showCatName val="0"/>
          <c:showSerName val="0"/>
          <c:showPercent val="0"/>
          <c:showBubbleSize val="0"/>
        </c:dLbls>
        <c:smooth val="0"/>
        <c:axId val="306089080"/>
        <c:axId val="306088424"/>
      </c:lineChart>
      <c:dateAx>
        <c:axId val="30608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88424"/>
        <c:crosses val="autoZero"/>
        <c:auto val="1"/>
        <c:lblOffset val="100"/>
        <c:baseTimeUnit val="days"/>
      </c:dateAx>
      <c:valAx>
        <c:axId val="30608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8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61</c:v>
                </c:pt>
                <c:pt idx="1">
                  <c:v>1084</c:v>
                </c:pt>
                <c:pt idx="2">
                  <c:v>1878</c:v>
                </c:pt>
                <c:pt idx="3">
                  <c:v>1373</c:v>
                </c:pt>
                <c:pt idx="4">
                  <c:v>577</c:v>
                </c:pt>
                <c:pt idx="5">
                  <c:v>158</c:v>
                </c:pt>
                <c:pt idx="6">
                  <c:v>65</c:v>
                </c:pt>
              </c:numCache>
            </c:numRef>
          </c:val>
          <c:extLst>
            <c:ext xmlns:c16="http://schemas.microsoft.com/office/drawing/2014/chart" uri="{C3380CC4-5D6E-409C-BE32-E72D297353CC}">
              <c16:uniqueId val="{00000000-939B-44A3-BDBC-0C88D646AED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66</c:v>
                </c:pt>
                <c:pt idx="1">
                  <c:v>850</c:v>
                </c:pt>
                <c:pt idx="2">
                  <c:v>2015</c:v>
                </c:pt>
                <c:pt idx="3">
                  <c:v>2576</c:v>
                </c:pt>
                <c:pt idx="4">
                  <c:v>867</c:v>
                </c:pt>
                <c:pt idx="5">
                  <c:v>177</c:v>
                </c:pt>
                <c:pt idx="6">
                  <c:v>84</c:v>
                </c:pt>
              </c:numCache>
            </c:numRef>
          </c:val>
          <c:extLst>
            <c:ext xmlns:c16="http://schemas.microsoft.com/office/drawing/2014/chart" uri="{C3380CC4-5D6E-409C-BE32-E72D297353CC}">
              <c16:uniqueId val="{00000001-939B-44A3-BDBC-0C88D646AED5}"/>
            </c:ext>
          </c:extLst>
        </c:ser>
        <c:dLbls>
          <c:showLegendKey val="0"/>
          <c:showVal val="0"/>
          <c:showCatName val="0"/>
          <c:showSerName val="0"/>
          <c:showPercent val="0"/>
          <c:showBubbleSize val="0"/>
        </c:dLbls>
        <c:gapWidth val="219"/>
        <c:overlap val="-27"/>
        <c:axId val="251321240"/>
        <c:axId val="251320912"/>
      </c:barChart>
      <c:catAx>
        <c:axId val="251321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320912"/>
        <c:crosses val="autoZero"/>
        <c:auto val="1"/>
        <c:lblAlgn val="ctr"/>
        <c:lblOffset val="100"/>
        <c:noMultiLvlLbl val="0"/>
      </c:catAx>
      <c:valAx>
        <c:axId val="25132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32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Sheet1!$A$2:$A$93</c:f>
              <c:numCache>
                <c:formatCode>m/d/yyyy</c:formatCode>
                <c:ptCount val="92"/>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numCache>
            </c:numRef>
          </c:cat>
          <c:val>
            <c:numRef>
              <c:f>Sheet1!$B$2:$B$93</c:f>
              <c:numCache>
                <c:formatCode>General</c:formatCode>
                <c:ptCount val="92"/>
                <c:pt idx="0">
                  <c:v>13338</c:v>
                </c:pt>
                <c:pt idx="1">
                  <c:v>15749</c:v>
                </c:pt>
                <c:pt idx="2">
                  <c:v>15691</c:v>
                </c:pt>
                <c:pt idx="3">
                  <c:v>15470</c:v>
                </c:pt>
                <c:pt idx="4">
                  <c:v>13630</c:v>
                </c:pt>
                <c:pt idx="5">
                  <c:v>15166</c:v>
                </c:pt>
                <c:pt idx="6">
                  <c:v>13969</c:v>
                </c:pt>
                <c:pt idx="7">
                  <c:v>13899</c:v>
                </c:pt>
                <c:pt idx="8">
                  <c:v>17356</c:v>
                </c:pt>
                <c:pt idx="9">
                  <c:v>11138</c:v>
                </c:pt>
                <c:pt idx="10">
                  <c:v>6742</c:v>
                </c:pt>
                <c:pt idx="11">
                  <c:v>10168</c:v>
                </c:pt>
                <c:pt idx="12">
                  <c:v>11156</c:v>
                </c:pt>
                <c:pt idx="13">
                  <c:v>13926</c:v>
                </c:pt>
                <c:pt idx="14">
                  <c:v>18487</c:v>
                </c:pt>
                <c:pt idx="15">
                  <c:v>30642</c:v>
                </c:pt>
                <c:pt idx="16">
                  <c:v>30049</c:v>
                </c:pt>
                <c:pt idx="17">
                  <c:v>19142</c:v>
                </c:pt>
                <c:pt idx="18">
                  <c:v>22372</c:v>
                </c:pt>
                <c:pt idx="19">
                  <c:v>22409</c:v>
                </c:pt>
                <c:pt idx="20">
                  <c:v>25327</c:v>
                </c:pt>
                <c:pt idx="21">
                  <c:v>22983</c:v>
                </c:pt>
                <c:pt idx="22">
                  <c:v>86475</c:v>
                </c:pt>
                <c:pt idx="23">
                  <c:v>93009</c:v>
                </c:pt>
                <c:pt idx="24">
                  <c:v>8978</c:v>
                </c:pt>
                <c:pt idx="25">
                  <c:v>8176</c:v>
                </c:pt>
                <c:pt idx="26">
                  <c:v>10744</c:v>
                </c:pt>
                <c:pt idx="27">
                  <c:v>10747</c:v>
                </c:pt>
                <c:pt idx="28">
                  <c:v>9536</c:v>
                </c:pt>
                <c:pt idx="29">
                  <c:v>9531</c:v>
                </c:pt>
                <c:pt idx="30">
                  <c:v>15097</c:v>
                </c:pt>
                <c:pt idx="31">
                  <c:v>26420</c:v>
                </c:pt>
                <c:pt idx="32">
                  <c:v>18893</c:v>
                </c:pt>
                <c:pt idx="33">
                  <c:v>12174</c:v>
                </c:pt>
                <c:pt idx="34">
                  <c:v>6995</c:v>
                </c:pt>
                <c:pt idx="35">
                  <c:v>20877</c:v>
                </c:pt>
                <c:pt idx="36">
                  <c:v>3770</c:v>
                </c:pt>
                <c:pt idx="37">
                  <c:v>11217</c:v>
                </c:pt>
                <c:pt idx="38">
                  <c:v>39104</c:v>
                </c:pt>
                <c:pt idx="39">
                  <c:v>66470</c:v>
                </c:pt>
                <c:pt idx="40">
                  <c:v>41344</c:v>
                </c:pt>
                <c:pt idx="41">
                  <c:v>3684</c:v>
                </c:pt>
                <c:pt idx="42">
                  <c:v>14608</c:v>
                </c:pt>
                <c:pt idx="43">
                  <c:v>14280</c:v>
                </c:pt>
                <c:pt idx="44">
                  <c:v>12896</c:v>
                </c:pt>
                <c:pt idx="45">
                  <c:v>8936</c:v>
                </c:pt>
                <c:pt idx="46">
                  <c:v>6948</c:v>
                </c:pt>
                <c:pt idx="47">
                  <c:v>9400</c:v>
                </c:pt>
                <c:pt idx="48">
                  <c:v>7516</c:v>
                </c:pt>
                <c:pt idx="49">
                  <c:v>26144</c:v>
                </c:pt>
                <c:pt idx="50">
                  <c:v>88899</c:v>
                </c:pt>
                <c:pt idx="51">
                  <c:v>73886</c:v>
                </c:pt>
                <c:pt idx="52">
                  <c:v>8624</c:v>
                </c:pt>
                <c:pt idx="53">
                  <c:v>6427</c:v>
                </c:pt>
                <c:pt idx="54">
                  <c:v>30381</c:v>
                </c:pt>
                <c:pt idx="55">
                  <c:v>44086</c:v>
                </c:pt>
                <c:pt idx="56">
                  <c:v>74280</c:v>
                </c:pt>
                <c:pt idx="57">
                  <c:v>93552</c:v>
                </c:pt>
                <c:pt idx="58">
                  <c:v>49446</c:v>
                </c:pt>
                <c:pt idx="59">
                  <c:v>14068</c:v>
                </c:pt>
                <c:pt idx="60">
                  <c:v>7561</c:v>
                </c:pt>
                <c:pt idx="61">
                  <c:v>9030</c:v>
                </c:pt>
                <c:pt idx="62">
                  <c:v>4251</c:v>
                </c:pt>
                <c:pt idx="63">
                  <c:v>6491</c:v>
                </c:pt>
                <c:pt idx="64">
                  <c:v>6577</c:v>
                </c:pt>
                <c:pt idx="65">
                  <c:v>3714</c:v>
                </c:pt>
                <c:pt idx="66">
                  <c:v>5951</c:v>
                </c:pt>
                <c:pt idx="67">
                  <c:v>5794</c:v>
                </c:pt>
                <c:pt idx="68">
                  <c:v>5842</c:v>
                </c:pt>
                <c:pt idx="69">
                  <c:v>5145</c:v>
                </c:pt>
                <c:pt idx="70">
                  <c:v>743</c:v>
                </c:pt>
                <c:pt idx="71">
                  <c:v>403</c:v>
                </c:pt>
                <c:pt idx="72">
                  <c:v>15947</c:v>
                </c:pt>
                <c:pt idx="73">
                  <c:v>27323</c:v>
                </c:pt>
                <c:pt idx="74">
                  <c:v>24854</c:v>
                </c:pt>
                <c:pt idx="75">
                  <c:v>24439</c:v>
                </c:pt>
                <c:pt idx="76">
                  <c:v>23595</c:v>
                </c:pt>
                <c:pt idx="77">
                  <c:v>21125</c:v>
                </c:pt>
                <c:pt idx="78">
                  <c:v>19689</c:v>
                </c:pt>
                <c:pt idx="79">
                  <c:v>22334</c:v>
                </c:pt>
                <c:pt idx="80">
                  <c:v>23415</c:v>
                </c:pt>
                <c:pt idx="81">
                  <c:v>25116</c:v>
                </c:pt>
                <c:pt idx="82">
                  <c:v>23030</c:v>
                </c:pt>
                <c:pt idx="83">
                  <c:v>25297</c:v>
                </c:pt>
                <c:pt idx="84">
                  <c:v>26703</c:v>
                </c:pt>
                <c:pt idx="85">
                  <c:v>30621</c:v>
                </c:pt>
                <c:pt idx="86">
                  <c:v>22715</c:v>
                </c:pt>
                <c:pt idx="87">
                  <c:v>22114</c:v>
                </c:pt>
                <c:pt idx="88">
                  <c:v>26996</c:v>
                </c:pt>
                <c:pt idx="89">
                  <c:v>28439</c:v>
                </c:pt>
                <c:pt idx="90">
                  <c:v>27596</c:v>
                </c:pt>
                <c:pt idx="91">
                  <c:v>33012</c:v>
                </c:pt>
              </c:numCache>
            </c:numRef>
          </c:val>
          <c:smooth val="0"/>
          <c:extLst>
            <c:ext xmlns:c16="http://schemas.microsoft.com/office/drawing/2014/chart" uri="{C3380CC4-5D6E-409C-BE32-E72D297353CC}">
              <c16:uniqueId val="{00000000-23B2-41BA-9AE1-F2F7EB49B725}"/>
            </c:ext>
          </c:extLst>
        </c:ser>
        <c:dLbls>
          <c:showLegendKey val="0"/>
          <c:showVal val="0"/>
          <c:showCatName val="0"/>
          <c:showSerName val="0"/>
          <c:showPercent val="0"/>
          <c:showBubbleSize val="0"/>
        </c:dLbls>
        <c:smooth val="0"/>
        <c:axId val="314646816"/>
        <c:axId val="314650752"/>
      </c:lineChart>
      <c:dateAx>
        <c:axId val="31464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50752"/>
        <c:crosses val="autoZero"/>
        <c:auto val="1"/>
        <c:lblOffset val="100"/>
        <c:baseTimeUnit val="days"/>
      </c:dateAx>
      <c:valAx>
        <c:axId val="31465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4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Sheet1!$A$2:$A$93</c:f>
              <c:numCache>
                <c:formatCode>m/d/yyyy</c:formatCode>
                <c:ptCount val="92"/>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numCache>
            </c:numRef>
          </c:cat>
          <c:val>
            <c:numRef>
              <c:f>Sheet1!$B$2:$B$93</c:f>
              <c:numCache>
                <c:formatCode>General</c:formatCode>
                <c:ptCount val="92"/>
                <c:pt idx="0">
                  <c:v>69</c:v>
                </c:pt>
                <c:pt idx="1">
                  <c:v>75</c:v>
                </c:pt>
                <c:pt idx="2">
                  <c:v>67</c:v>
                </c:pt>
                <c:pt idx="3">
                  <c:v>65</c:v>
                </c:pt>
                <c:pt idx="4">
                  <c:v>39</c:v>
                </c:pt>
                <c:pt idx="5">
                  <c:v>46</c:v>
                </c:pt>
                <c:pt idx="6">
                  <c:v>51</c:v>
                </c:pt>
                <c:pt idx="7">
                  <c:v>51</c:v>
                </c:pt>
                <c:pt idx="8">
                  <c:v>49</c:v>
                </c:pt>
                <c:pt idx="9">
                  <c:v>53</c:v>
                </c:pt>
                <c:pt idx="10">
                  <c:v>49</c:v>
                </c:pt>
                <c:pt idx="11">
                  <c:v>20</c:v>
                </c:pt>
                <c:pt idx="12">
                  <c:v>30</c:v>
                </c:pt>
                <c:pt idx="13">
                  <c:v>64</c:v>
                </c:pt>
                <c:pt idx="14">
                  <c:v>59</c:v>
                </c:pt>
                <c:pt idx="15">
                  <c:v>45</c:v>
                </c:pt>
                <c:pt idx="16">
                  <c:v>48</c:v>
                </c:pt>
                <c:pt idx="17">
                  <c:v>81</c:v>
                </c:pt>
                <c:pt idx="18">
                  <c:v>113</c:v>
                </c:pt>
                <c:pt idx="19">
                  <c:v>61</c:v>
                </c:pt>
                <c:pt idx="20">
                  <c:v>64</c:v>
                </c:pt>
                <c:pt idx="21">
                  <c:v>69</c:v>
                </c:pt>
                <c:pt idx="22">
                  <c:v>78</c:v>
                </c:pt>
                <c:pt idx="23">
                  <c:v>76</c:v>
                </c:pt>
                <c:pt idx="24">
                  <c:v>53</c:v>
                </c:pt>
                <c:pt idx="25">
                  <c:v>41</c:v>
                </c:pt>
                <c:pt idx="26">
                  <c:v>35</c:v>
                </c:pt>
                <c:pt idx="27">
                  <c:v>38</c:v>
                </c:pt>
                <c:pt idx="28">
                  <c:v>31</c:v>
                </c:pt>
                <c:pt idx="29">
                  <c:v>32</c:v>
                </c:pt>
                <c:pt idx="30">
                  <c:v>49</c:v>
                </c:pt>
                <c:pt idx="31">
                  <c:v>68</c:v>
                </c:pt>
                <c:pt idx="32">
                  <c:v>29</c:v>
                </c:pt>
                <c:pt idx="33">
                  <c:v>44</c:v>
                </c:pt>
                <c:pt idx="34">
                  <c:v>60</c:v>
                </c:pt>
                <c:pt idx="35">
                  <c:v>71</c:v>
                </c:pt>
                <c:pt idx="36">
                  <c:v>34</c:v>
                </c:pt>
                <c:pt idx="37">
                  <c:v>58</c:v>
                </c:pt>
                <c:pt idx="38">
                  <c:v>58</c:v>
                </c:pt>
                <c:pt idx="39">
                  <c:v>60</c:v>
                </c:pt>
                <c:pt idx="40">
                  <c:v>46</c:v>
                </c:pt>
                <c:pt idx="41">
                  <c:v>50</c:v>
                </c:pt>
                <c:pt idx="42">
                  <c:v>58</c:v>
                </c:pt>
                <c:pt idx="43">
                  <c:v>63</c:v>
                </c:pt>
                <c:pt idx="44">
                  <c:v>53</c:v>
                </c:pt>
                <c:pt idx="45">
                  <c:v>52</c:v>
                </c:pt>
                <c:pt idx="46">
                  <c:v>55</c:v>
                </c:pt>
                <c:pt idx="47">
                  <c:v>51</c:v>
                </c:pt>
                <c:pt idx="48">
                  <c:v>66</c:v>
                </c:pt>
                <c:pt idx="49">
                  <c:v>141</c:v>
                </c:pt>
                <c:pt idx="50">
                  <c:v>159</c:v>
                </c:pt>
                <c:pt idx="51">
                  <c:v>88</c:v>
                </c:pt>
                <c:pt idx="52">
                  <c:v>72</c:v>
                </c:pt>
                <c:pt idx="53">
                  <c:v>98</c:v>
                </c:pt>
                <c:pt idx="54">
                  <c:v>82</c:v>
                </c:pt>
                <c:pt idx="55">
                  <c:v>94</c:v>
                </c:pt>
                <c:pt idx="56">
                  <c:v>125</c:v>
                </c:pt>
                <c:pt idx="57">
                  <c:v>110</c:v>
                </c:pt>
                <c:pt idx="58">
                  <c:v>122</c:v>
                </c:pt>
                <c:pt idx="59">
                  <c:v>61</c:v>
                </c:pt>
                <c:pt idx="60">
                  <c:v>46</c:v>
                </c:pt>
                <c:pt idx="61">
                  <c:v>52</c:v>
                </c:pt>
                <c:pt idx="62">
                  <c:v>58</c:v>
                </c:pt>
                <c:pt idx="63">
                  <c:v>76</c:v>
                </c:pt>
                <c:pt idx="64">
                  <c:v>41</c:v>
                </c:pt>
                <c:pt idx="65">
                  <c:v>57</c:v>
                </c:pt>
                <c:pt idx="66">
                  <c:v>53</c:v>
                </c:pt>
                <c:pt idx="67">
                  <c:v>36</c:v>
                </c:pt>
                <c:pt idx="68">
                  <c:v>46</c:v>
                </c:pt>
                <c:pt idx="69">
                  <c:v>38</c:v>
                </c:pt>
                <c:pt idx="70">
                  <c:v>56</c:v>
                </c:pt>
                <c:pt idx="71">
                  <c:v>35</c:v>
                </c:pt>
                <c:pt idx="72">
                  <c:v>102</c:v>
                </c:pt>
                <c:pt idx="73">
                  <c:v>62</c:v>
                </c:pt>
                <c:pt idx="74">
                  <c:v>51</c:v>
                </c:pt>
                <c:pt idx="75">
                  <c:v>57</c:v>
                </c:pt>
                <c:pt idx="76">
                  <c:v>55</c:v>
                </c:pt>
                <c:pt idx="77">
                  <c:v>56</c:v>
                </c:pt>
                <c:pt idx="78">
                  <c:v>40</c:v>
                </c:pt>
                <c:pt idx="79">
                  <c:v>42</c:v>
                </c:pt>
                <c:pt idx="80">
                  <c:v>49</c:v>
                </c:pt>
                <c:pt idx="81">
                  <c:v>39</c:v>
                </c:pt>
                <c:pt idx="82">
                  <c:v>51</c:v>
                </c:pt>
                <c:pt idx="83">
                  <c:v>42</c:v>
                </c:pt>
                <c:pt idx="84">
                  <c:v>42</c:v>
                </c:pt>
                <c:pt idx="85">
                  <c:v>49</c:v>
                </c:pt>
                <c:pt idx="86">
                  <c:v>81</c:v>
                </c:pt>
                <c:pt idx="87">
                  <c:v>48</c:v>
                </c:pt>
                <c:pt idx="88">
                  <c:v>49</c:v>
                </c:pt>
                <c:pt idx="89">
                  <c:v>41</c:v>
                </c:pt>
                <c:pt idx="90">
                  <c:v>56</c:v>
                </c:pt>
                <c:pt idx="91">
                  <c:v>50</c:v>
                </c:pt>
              </c:numCache>
            </c:numRef>
          </c:val>
          <c:smooth val="0"/>
          <c:extLst>
            <c:ext xmlns:c16="http://schemas.microsoft.com/office/drawing/2014/chart" uri="{C3380CC4-5D6E-409C-BE32-E72D297353CC}">
              <c16:uniqueId val="{00000000-0A45-4A09-9A30-16F35A137938}"/>
            </c:ext>
          </c:extLst>
        </c:ser>
        <c:dLbls>
          <c:showLegendKey val="0"/>
          <c:showVal val="0"/>
          <c:showCatName val="0"/>
          <c:showSerName val="0"/>
          <c:showPercent val="0"/>
          <c:showBubbleSize val="0"/>
        </c:dLbls>
        <c:smooth val="0"/>
        <c:axId val="356657304"/>
        <c:axId val="356657960"/>
      </c:lineChart>
      <c:dateAx>
        <c:axId val="356657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57960"/>
        <c:crosses val="autoZero"/>
        <c:auto val="1"/>
        <c:lblOffset val="100"/>
        <c:baseTimeUnit val="days"/>
      </c:dateAx>
      <c:valAx>
        <c:axId val="35665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5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Sheet1!$A$2:$A$93</c:f>
              <c:numCache>
                <c:formatCode>m/d/yyyy</c:formatCode>
                <c:ptCount val="92"/>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numCache>
            </c:numRef>
          </c:cat>
          <c:val>
            <c:numRef>
              <c:f>Sheet1!$B$2:$B$93</c:f>
              <c:numCache>
                <c:formatCode>General</c:formatCode>
                <c:ptCount val="92"/>
                <c:pt idx="0">
                  <c:v>615</c:v>
                </c:pt>
                <c:pt idx="1">
                  <c:v>640</c:v>
                </c:pt>
                <c:pt idx="2">
                  <c:v>513</c:v>
                </c:pt>
                <c:pt idx="3">
                  <c:v>480</c:v>
                </c:pt>
                <c:pt idx="4">
                  <c:v>488</c:v>
                </c:pt>
                <c:pt idx="5">
                  <c:v>551</c:v>
                </c:pt>
                <c:pt idx="6">
                  <c:v>500</c:v>
                </c:pt>
                <c:pt idx="7">
                  <c:v>553</c:v>
                </c:pt>
                <c:pt idx="8">
                  <c:v>726</c:v>
                </c:pt>
                <c:pt idx="9">
                  <c:v>585</c:v>
                </c:pt>
                <c:pt idx="10">
                  <c:v>420</c:v>
                </c:pt>
                <c:pt idx="11">
                  <c:v>398</c:v>
                </c:pt>
                <c:pt idx="12">
                  <c:v>485</c:v>
                </c:pt>
                <c:pt idx="13">
                  <c:v>620</c:v>
                </c:pt>
                <c:pt idx="14">
                  <c:v>573</c:v>
                </c:pt>
                <c:pt idx="15">
                  <c:v>508</c:v>
                </c:pt>
                <c:pt idx="16">
                  <c:v>473</c:v>
                </c:pt>
                <c:pt idx="17">
                  <c:v>450</c:v>
                </c:pt>
                <c:pt idx="18">
                  <c:v>608</c:v>
                </c:pt>
                <c:pt idx="19">
                  <c:v>397</c:v>
                </c:pt>
                <c:pt idx="20">
                  <c:v>408</c:v>
                </c:pt>
                <c:pt idx="21">
                  <c:v>409</c:v>
                </c:pt>
                <c:pt idx="22">
                  <c:v>870</c:v>
                </c:pt>
                <c:pt idx="23">
                  <c:v>863</c:v>
                </c:pt>
                <c:pt idx="24">
                  <c:v>419</c:v>
                </c:pt>
                <c:pt idx="25">
                  <c:v>385</c:v>
                </c:pt>
                <c:pt idx="26">
                  <c:v>391</c:v>
                </c:pt>
                <c:pt idx="27">
                  <c:v>381</c:v>
                </c:pt>
                <c:pt idx="28">
                  <c:v>310</c:v>
                </c:pt>
                <c:pt idx="29">
                  <c:v>286</c:v>
                </c:pt>
                <c:pt idx="30">
                  <c:v>409</c:v>
                </c:pt>
                <c:pt idx="31">
                  <c:v>654</c:v>
                </c:pt>
                <c:pt idx="32">
                  <c:v>617</c:v>
                </c:pt>
                <c:pt idx="33">
                  <c:v>369</c:v>
                </c:pt>
                <c:pt idx="34">
                  <c:v>292</c:v>
                </c:pt>
                <c:pt idx="35">
                  <c:v>207</c:v>
                </c:pt>
                <c:pt idx="36">
                  <c:v>113</c:v>
                </c:pt>
                <c:pt idx="37">
                  <c:v>119</c:v>
                </c:pt>
                <c:pt idx="38">
                  <c:v>217</c:v>
                </c:pt>
                <c:pt idx="39">
                  <c:v>434</c:v>
                </c:pt>
                <c:pt idx="40">
                  <c:v>335</c:v>
                </c:pt>
                <c:pt idx="41">
                  <c:v>49</c:v>
                </c:pt>
                <c:pt idx="42">
                  <c:v>115</c:v>
                </c:pt>
                <c:pt idx="43">
                  <c:v>107</c:v>
                </c:pt>
                <c:pt idx="44">
                  <c:v>106</c:v>
                </c:pt>
                <c:pt idx="45">
                  <c:v>126</c:v>
                </c:pt>
                <c:pt idx="46">
                  <c:v>81</c:v>
                </c:pt>
                <c:pt idx="47">
                  <c:v>116</c:v>
                </c:pt>
                <c:pt idx="48">
                  <c:v>275</c:v>
                </c:pt>
                <c:pt idx="49">
                  <c:v>283</c:v>
                </c:pt>
                <c:pt idx="50">
                  <c:v>403</c:v>
                </c:pt>
                <c:pt idx="51">
                  <c:v>337</c:v>
                </c:pt>
                <c:pt idx="52">
                  <c:v>222</c:v>
                </c:pt>
                <c:pt idx="53">
                  <c:v>237</c:v>
                </c:pt>
                <c:pt idx="54">
                  <c:v>286</c:v>
                </c:pt>
                <c:pt idx="55">
                  <c:v>436</c:v>
                </c:pt>
                <c:pt idx="56">
                  <c:v>530</c:v>
                </c:pt>
                <c:pt idx="57">
                  <c:v>433</c:v>
                </c:pt>
                <c:pt idx="58">
                  <c:v>434</c:v>
                </c:pt>
                <c:pt idx="59">
                  <c:v>348</c:v>
                </c:pt>
                <c:pt idx="60">
                  <c:v>115</c:v>
                </c:pt>
                <c:pt idx="61">
                  <c:v>81</c:v>
                </c:pt>
                <c:pt idx="62">
                  <c:v>55</c:v>
                </c:pt>
                <c:pt idx="63">
                  <c:v>192</c:v>
                </c:pt>
                <c:pt idx="64">
                  <c:v>151</c:v>
                </c:pt>
                <c:pt idx="65">
                  <c:v>72</c:v>
                </c:pt>
                <c:pt idx="66">
                  <c:v>202</c:v>
                </c:pt>
                <c:pt idx="67">
                  <c:v>75</c:v>
                </c:pt>
                <c:pt idx="68">
                  <c:v>60</c:v>
                </c:pt>
                <c:pt idx="69">
                  <c:v>54</c:v>
                </c:pt>
                <c:pt idx="70">
                  <c:v>38</c:v>
                </c:pt>
                <c:pt idx="71">
                  <c:v>31</c:v>
                </c:pt>
                <c:pt idx="72">
                  <c:v>331</c:v>
                </c:pt>
                <c:pt idx="73">
                  <c:v>455</c:v>
                </c:pt>
                <c:pt idx="74">
                  <c:v>355</c:v>
                </c:pt>
                <c:pt idx="75">
                  <c:v>348</c:v>
                </c:pt>
                <c:pt idx="76">
                  <c:v>355</c:v>
                </c:pt>
                <c:pt idx="77">
                  <c:v>349</c:v>
                </c:pt>
                <c:pt idx="78">
                  <c:v>336</c:v>
                </c:pt>
                <c:pt idx="79">
                  <c:v>344</c:v>
                </c:pt>
                <c:pt idx="80">
                  <c:v>365</c:v>
                </c:pt>
                <c:pt idx="81">
                  <c:v>354</c:v>
                </c:pt>
                <c:pt idx="82">
                  <c:v>365</c:v>
                </c:pt>
                <c:pt idx="83">
                  <c:v>348</c:v>
                </c:pt>
                <c:pt idx="84">
                  <c:v>398</c:v>
                </c:pt>
                <c:pt idx="85">
                  <c:v>434</c:v>
                </c:pt>
                <c:pt idx="86">
                  <c:v>315</c:v>
                </c:pt>
                <c:pt idx="87">
                  <c:v>335</c:v>
                </c:pt>
                <c:pt idx="88">
                  <c:v>392</c:v>
                </c:pt>
                <c:pt idx="89">
                  <c:v>327</c:v>
                </c:pt>
                <c:pt idx="90">
                  <c:v>401</c:v>
                </c:pt>
                <c:pt idx="91">
                  <c:v>381</c:v>
                </c:pt>
              </c:numCache>
            </c:numRef>
          </c:val>
          <c:smooth val="0"/>
          <c:extLst>
            <c:ext xmlns:c16="http://schemas.microsoft.com/office/drawing/2014/chart" uri="{C3380CC4-5D6E-409C-BE32-E72D297353CC}">
              <c16:uniqueId val="{00000000-FA51-4ECF-A26F-659666CCF444}"/>
            </c:ext>
          </c:extLst>
        </c:ser>
        <c:dLbls>
          <c:showLegendKey val="0"/>
          <c:showVal val="0"/>
          <c:showCatName val="0"/>
          <c:showSerName val="0"/>
          <c:showPercent val="0"/>
          <c:showBubbleSize val="0"/>
        </c:dLbls>
        <c:smooth val="0"/>
        <c:axId val="356648776"/>
        <c:axId val="356651728"/>
      </c:lineChart>
      <c:dateAx>
        <c:axId val="35664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51728"/>
        <c:crosses val="autoZero"/>
        <c:auto val="1"/>
        <c:lblOffset val="100"/>
        <c:baseTimeUnit val="days"/>
      </c:dateAx>
      <c:valAx>
        <c:axId val="35665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4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Sheet1!$A$2:$A$93</c:f>
              <c:numCache>
                <c:formatCode>m/d/yyyy</c:formatCode>
                <c:ptCount val="92"/>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numCache>
            </c:numRef>
          </c:cat>
          <c:val>
            <c:numRef>
              <c:f>Sheet1!$B$2:$B$93</c:f>
              <c:numCache>
                <c:formatCode>General</c:formatCode>
                <c:ptCount val="92"/>
                <c:pt idx="0">
                  <c:v>0.12762698885391</c:v>
                </c:pt>
                <c:pt idx="1">
                  <c:v>0.25953029271613298</c:v>
                </c:pt>
                <c:pt idx="2">
                  <c:v>0</c:v>
                </c:pt>
                <c:pt idx="3">
                  <c:v>0</c:v>
                </c:pt>
                <c:pt idx="4">
                  <c:v>0</c:v>
                </c:pt>
                <c:pt idx="5">
                  <c:v>0</c:v>
                </c:pt>
                <c:pt idx="6">
                  <c:v>0</c:v>
                </c:pt>
                <c:pt idx="7">
                  <c:v>0.16156462585034001</c:v>
                </c:pt>
                <c:pt idx="8">
                  <c:v>0.15300918055083301</c:v>
                </c:pt>
                <c:pt idx="9">
                  <c:v>0.373990650233744</c:v>
                </c:pt>
                <c:pt idx="10">
                  <c:v>0.471738206544836</c:v>
                </c:pt>
                <c:pt idx="11">
                  <c:v>0</c:v>
                </c:pt>
                <c:pt idx="12">
                  <c:v>0</c:v>
                </c:pt>
                <c:pt idx="13">
                  <c:v>0.20677543621119401</c:v>
                </c:pt>
                <c:pt idx="14">
                  <c:v>0.19546188493243799</c:v>
                </c:pt>
                <c:pt idx="15">
                  <c:v>0.20389091835867801</c:v>
                </c:pt>
                <c:pt idx="16">
                  <c:v>0.73904179408766602</c:v>
                </c:pt>
                <c:pt idx="17">
                  <c:v>0.41624193000339799</c:v>
                </c:pt>
                <c:pt idx="18">
                  <c:v>0</c:v>
                </c:pt>
                <c:pt idx="19">
                  <c:v>0</c:v>
                </c:pt>
                <c:pt idx="20">
                  <c:v>0</c:v>
                </c:pt>
                <c:pt idx="21">
                  <c:v>0</c:v>
                </c:pt>
                <c:pt idx="22">
                  <c:v>0.186662141523842</c:v>
                </c:pt>
                <c:pt idx="23">
                  <c:v>0</c:v>
                </c:pt>
                <c:pt idx="24">
                  <c:v>0.14844346424633101</c:v>
                </c:pt>
                <c:pt idx="25">
                  <c:v>0</c:v>
                </c:pt>
                <c:pt idx="26">
                  <c:v>0.21199016365640599</c:v>
                </c:pt>
                <c:pt idx="27">
                  <c:v>0</c:v>
                </c:pt>
                <c:pt idx="28">
                  <c:v>0</c:v>
                </c:pt>
                <c:pt idx="29">
                  <c:v>0</c:v>
                </c:pt>
                <c:pt idx="30">
                  <c:v>0</c:v>
                </c:pt>
                <c:pt idx="31">
                  <c:v>0</c:v>
                </c:pt>
                <c:pt idx="32">
                  <c:v>0</c:v>
                </c:pt>
                <c:pt idx="33">
                  <c:v>0</c:v>
                </c:pt>
                <c:pt idx="34">
                  <c:v>0.44900033886818003</c:v>
                </c:pt>
                <c:pt idx="35">
                  <c:v>0</c:v>
                </c:pt>
                <c:pt idx="36">
                  <c:v>0.21175673386413699</c:v>
                </c:pt>
                <c:pt idx="37">
                  <c:v>0</c:v>
                </c:pt>
                <c:pt idx="38">
                  <c:v>0.13548988059954301</c:v>
                </c:pt>
                <c:pt idx="39">
                  <c:v>0</c:v>
                </c:pt>
                <c:pt idx="40">
                  <c:v>0</c:v>
                </c:pt>
                <c:pt idx="41">
                  <c:v>0</c:v>
                </c:pt>
                <c:pt idx="42">
                  <c:v>0</c:v>
                </c:pt>
                <c:pt idx="43">
                  <c:v>0.11853357040047401</c:v>
                </c:pt>
                <c:pt idx="44">
                  <c:v>0</c:v>
                </c:pt>
                <c:pt idx="45">
                  <c:v>0.20306286487858499</c:v>
                </c:pt>
                <c:pt idx="46">
                  <c:v>9.3062605752961103E-2</c:v>
                </c:pt>
                <c:pt idx="47">
                  <c:v>0</c:v>
                </c:pt>
                <c:pt idx="48">
                  <c:v>0.32989341904922997</c:v>
                </c:pt>
                <c:pt idx="49">
                  <c:v>0.23398737032025299</c:v>
                </c:pt>
                <c:pt idx="50">
                  <c:v>6.7641836475860306E-2</c:v>
                </c:pt>
                <c:pt idx="51">
                  <c:v>0</c:v>
                </c:pt>
                <c:pt idx="52">
                  <c:v>0</c:v>
                </c:pt>
                <c:pt idx="53">
                  <c:v>0.48982349463727698</c:v>
                </c:pt>
                <c:pt idx="54">
                  <c:v>0</c:v>
                </c:pt>
                <c:pt idx="55">
                  <c:v>8.7215845149673593E-2</c:v>
                </c:pt>
                <c:pt idx="56">
                  <c:v>0.44718191022612203</c:v>
                </c:pt>
                <c:pt idx="57">
                  <c:v>0.113866396761134</c:v>
                </c:pt>
                <c:pt idx="58">
                  <c:v>0.13489587724475199</c:v>
                </c:pt>
                <c:pt idx="59">
                  <c:v>9.83367048775005E-2</c:v>
                </c:pt>
                <c:pt idx="60">
                  <c:v>0.130603302999663</c:v>
                </c:pt>
                <c:pt idx="61">
                  <c:v>0</c:v>
                </c:pt>
                <c:pt idx="62">
                  <c:v>0</c:v>
                </c:pt>
                <c:pt idx="63">
                  <c:v>0.168421052631579</c:v>
                </c:pt>
                <c:pt idx="64">
                  <c:v>4.63040915979121E-2</c:v>
                </c:pt>
                <c:pt idx="65">
                  <c:v>6.7328732536609995E-2</c:v>
                </c:pt>
                <c:pt idx="66">
                  <c:v>0.16156176371592099</c:v>
                </c:pt>
                <c:pt idx="67">
                  <c:v>0</c:v>
                </c:pt>
                <c:pt idx="68">
                  <c:v>0</c:v>
                </c:pt>
                <c:pt idx="69">
                  <c:v>8.4132592966515204E-3</c:v>
                </c:pt>
                <c:pt idx="70">
                  <c:v>0</c:v>
                </c:pt>
                <c:pt idx="71">
                  <c:v>0</c:v>
                </c:pt>
                <c:pt idx="72">
                  <c:v>0</c:v>
                </c:pt>
                <c:pt idx="73">
                  <c:v>0.71488645920941996</c:v>
                </c:pt>
                <c:pt idx="74">
                  <c:v>0</c:v>
                </c:pt>
                <c:pt idx="75">
                  <c:v>0</c:v>
                </c:pt>
                <c:pt idx="76">
                  <c:v>0</c:v>
                </c:pt>
                <c:pt idx="77">
                  <c:v>0.15977127480659301</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B50C-4D45-A378-BB3584C26552}"/>
            </c:ext>
          </c:extLst>
        </c:ser>
        <c:dLbls>
          <c:showLegendKey val="0"/>
          <c:showVal val="0"/>
          <c:showCatName val="0"/>
          <c:showSerName val="0"/>
          <c:showPercent val="0"/>
          <c:showBubbleSize val="0"/>
        </c:dLbls>
        <c:smooth val="0"/>
        <c:axId val="356650744"/>
        <c:axId val="356648120"/>
      </c:lineChart>
      <c:dateAx>
        <c:axId val="356650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48120"/>
        <c:crosses val="autoZero"/>
        <c:auto val="1"/>
        <c:lblOffset val="100"/>
        <c:baseTimeUnit val="days"/>
      </c:dateAx>
      <c:valAx>
        <c:axId val="35664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5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1382</c:v>
                </c:pt>
              </c:numCache>
            </c:numRef>
          </c:val>
          <c:extLst>
            <c:ext xmlns:c16="http://schemas.microsoft.com/office/drawing/2014/chart" uri="{C3380CC4-5D6E-409C-BE32-E72D297353CC}">
              <c16:uniqueId val="{00000000-F84A-4354-BC77-8DC19B9C005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66</c:v>
                </c:pt>
              </c:numCache>
            </c:numRef>
          </c:val>
          <c:extLst>
            <c:ext xmlns:c16="http://schemas.microsoft.com/office/drawing/2014/chart" uri="{C3380CC4-5D6E-409C-BE32-E72D297353CC}">
              <c16:uniqueId val="{00000001-F84A-4354-BC77-8DC19B9C005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2</c:v>
                </c:pt>
              </c:numCache>
            </c:numRef>
          </c:val>
          <c:extLst>
            <c:ext xmlns:c16="http://schemas.microsoft.com/office/drawing/2014/chart" uri="{C3380CC4-5D6E-409C-BE32-E72D297353CC}">
              <c16:uniqueId val="{00000002-F84A-4354-BC77-8DC19B9C005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3</c:v>
                </c:pt>
              </c:numCache>
            </c:numRef>
          </c:val>
          <c:extLst>
            <c:ext xmlns:c16="http://schemas.microsoft.com/office/drawing/2014/chart" uri="{C3380CC4-5D6E-409C-BE32-E72D297353CC}">
              <c16:uniqueId val="{00000003-F84A-4354-BC77-8DC19B9C005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F84A-4354-BC77-8DC19B9C005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F84A-4354-BC77-8DC19B9C005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34</c:v>
                </c:pt>
              </c:numCache>
            </c:numRef>
          </c:val>
          <c:extLst>
            <c:ext xmlns:c16="http://schemas.microsoft.com/office/drawing/2014/chart" uri="{C3380CC4-5D6E-409C-BE32-E72D297353CC}">
              <c16:uniqueId val="{00000006-F84A-4354-BC77-8DC19B9C005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67</c:v>
                </c:pt>
              </c:numCache>
            </c:numRef>
          </c:val>
          <c:extLst>
            <c:ext xmlns:c16="http://schemas.microsoft.com/office/drawing/2014/chart" uri="{C3380CC4-5D6E-409C-BE32-E72D297353CC}">
              <c16:uniqueId val="{00000007-F84A-4354-BC77-8DC19B9C005B}"/>
            </c:ext>
          </c:extLst>
        </c:ser>
        <c:dLbls>
          <c:showLegendKey val="0"/>
          <c:showVal val="0"/>
          <c:showCatName val="0"/>
          <c:showSerName val="0"/>
          <c:showPercent val="0"/>
          <c:showBubbleSize val="0"/>
        </c:dLbls>
        <c:gapWidth val="150"/>
        <c:overlap val="100"/>
        <c:axId val="356647136"/>
        <c:axId val="356647464"/>
      </c:barChart>
      <c:catAx>
        <c:axId val="35664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47464"/>
        <c:crosses val="autoZero"/>
        <c:auto val="1"/>
        <c:lblAlgn val="ctr"/>
        <c:lblOffset val="100"/>
        <c:noMultiLvlLbl val="0"/>
      </c:catAx>
      <c:valAx>
        <c:axId val="356647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4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0.21130927225086599</c:v>
                </c:pt>
                <c:pt idx="1">
                  <c:v>0.215535457695884</c:v>
                </c:pt>
                <c:pt idx="2">
                  <c:v>0.15279285839678</c:v>
                </c:pt>
                <c:pt idx="3">
                  <c:v>0.22293128222466399</c:v>
                </c:pt>
                <c:pt idx="4">
                  <c:v>0.23219160033212799</c:v>
                </c:pt>
                <c:pt idx="5">
                  <c:v>0.187642633758769</c:v>
                </c:pt>
                <c:pt idx="6">
                  <c:v>0.21130927225086599</c:v>
                </c:pt>
              </c:numCache>
            </c:numRef>
          </c:val>
          <c:extLst>
            <c:ext xmlns:c16="http://schemas.microsoft.com/office/drawing/2014/chart" uri="{C3380CC4-5D6E-409C-BE32-E72D297353CC}">
              <c16:uniqueId val="{00000000-7EA4-4E96-9F0C-4083C3857112}"/>
            </c:ext>
          </c:extLst>
        </c:ser>
        <c:dLbls>
          <c:showLegendKey val="0"/>
          <c:showVal val="0"/>
          <c:showCatName val="0"/>
          <c:showSerName val="0"/>
          <c:showPercent val="0"/>
          <c:showBubbleSize val="0"/>
        </c:dLbls>
        <c:gapWidth val="219"/>
        <c:overlap val="-27"/>
        <c:axId val="355526464"/>
        <c:axId val="355523184"/>
      </c:barChart>
      <c:catAx>
        <c:axId val="35552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23184"/>
        <c:crosses val="autoZero"/>
        <c:auto val="1"/>
        <c:lblAlgn val="ctr"/>
        <c:lblOffset val="100"/>
        <c:noMultiLvlLbl val="0"/>
      </c:catAx>
      <c:valAx>
        <c:axId val="35552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2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numRef>
              <c:f>Sheet1!$A$2:$A$93</c:f>
              <c:numCache>
                <c:formatCode>m/d/yyyy</c:formatCode>
                <c:ptCount val="92"/>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numCache>
            </c:numRef>
          </c:cat>
          <c:val>
            <c:numRef>
              <c:f>Sheet1!$B$2:$B$93</c:f>
              <c:numCache>
                <c:formatCode>General</c:formatCode>
                <c:ptCount val="92"/>
                <c:pt idx="0">
                  <c:v>13338</c:v>
                </c:pt>
                <c:pt idx="1">
                  <c:v>15749</c:v>
                </c:pt>
                <c:pt idx="2">
                  <c:v>15691</c:v>
                </c:pt>
                <c:pt idx="3">
                  <c:v>15470</c:v>
                </c:pt>
                <c:pt idx="4">
                  <c:v>13630</c:v>
                </c:pt>
                <c:pt idx="5">
                  <c:v>15166</c:v>
                </c:pt>
                <c:pt idx="6">
                  <c:v>13969</c:v>
                </c:pt>
                <c:pt idx="7">
                  <c:v>13899</c:v>
                </c:pt>
                <c:pt idx="8">
                  <c:v>17356</c:v>
                </c:pt>
                <c:pt idx="9">
                  <c:v>11138</c:v>
                </c:pt>
                <c:pt idx="10">
                  <c:v>6742</c:v>
                </c:pt>
                <c:pt idx="11">
                  <c:v>10168</c:v>
                </c:pt>
                <c:pt idx="12">
                  <c:v>11156</c:v>
                </c:pt>
                <c:pt idx="13">
                  <c:v>13926</c:v>
                </c:pt>
                <c:pt idx="14">
                  <c:v>18487</c:v>
                </c:pt>
                <c:pt idx="15">
                  <c:v>30642</c:v>
                </c:pt>
                <c:pt idx="16">
                  <c:v>30049</c:v>
                </c:pt>
                <c:pt idx="17">
                  <c:v>19142</c:v>
                </c:pt>
                <c:pt idx="18">
                  <c:v>22372</c:v>
                </c:pt>
                <c:pt idx="19">
                  <c:v>22409</c:v>
                </c:pt>
                <c:pt idx="20">
                  <c:v>25327</c:v>
                </c:pt>
                <c:pt idx="21">
                  <c:v>22983</c:v>
                </c:pt>
                <c:pt idx="22">
                  <c:v>86475</c:v>
                </c:pt>
                <c:pt idx="23">
                  <c:v>93009</c:v>
                </c:pt>
                <c:pt idx="24">
                  <c:v>8978</c:v>
                </c:pt>
                <c:pt idx="25">
                  <c:v>8176</c:v>
                </c:pt>
                <c:pt idx="26">
                  <c:v>10744</c:v>
                </c:pt>
                <c:pt idx="27">
                  <c:v>10747</c:v>
                </c:pt>
                <c:pt idx="28">
                  <c:v>9536</c:v>
                </c:pt>
                <c:pt idx="29">
                  <c:v>9531</c:v>
                </c:pt>
                <c:pt idx="30">
                  <c:v>15097</c:v>
                </c:pt>
                <c:pt idx="31">
                  <c:v>26420</c:v>
                </c:pt>
                <c:pt idx="32">
                  <c:v>18893</c:v>
                </c:pt>
                <c:pt idx="33">
                  <c:v>12174</c:v>
                </c:pt>
                <c:pt idx="34">
                  <c:v>6995</c:v>
                </c:pt>
                <c:pt idx="35">
                  <c:v>20877</c:v>
                </c:pt>
                <c:pt idx="36">
                  <c:v>3770</c:v>
                </c:pt>
                <c:pt idx="37">
                  <c:v>11217</c:v>
                </c:pt>
                <c:pt idx="38">
                  <c:v>39104</c:v>
                </c:pt>
                <c:pt idx="39">
                  <c:v>66470</c:v>
                </c:pt>
                <c:pt idx="40">
                  <c:v>41344</c:v>
                </c:pt>
                <c:pt idx="41">
                  <c:v>3684</c:v>
                </c:pt>
                <c:pt idx="42">
                  <c:v>14608</c:v>
                </c:pt>
                <c:pt idx="43">
                  <c:v>14280</c:v>
                </c:pt>
                <c:pt idx="44">
                  <c:v>12896</c:v>
                </c:pt>
                <c:pt idx="45">
                  <c:v>8936</c:v>
                </c:pt>
                <c:pt idx="46">
                  <c:v>6948</c:v>
                </c:pt>
                <c:pt idx="47">
                  <c:v>9400</c:v>
                </c:pt>
                <c:pt idx="48">
                  <c:v>7516</c:v>
                </c:pt>
                <c:pt idx="49">
                  <c:v>26144</c:v>
                </c:pt>
                <c:pt idx="50">
                  <c:v>88899</c:v>
                </c:pt>
                <c:pt idx="51">
                  <c:v>73886</c:v>
                </c:pt>
                <c:pt idx="52">
                  <c:v>8624</c:v>
                </c:pt>
                <c:pt idx="53">
                  <c:v>6427</c:v>
                </c:pt>
                <c:pt idx="54">
                  <c:v>30381</c:v>
                </c:pt>
                <c:pt idx="55">
                  <c:v>44086</c:v>
                </c:pt>
                <c:pt idx="56">
                  <c:v>74280</c:v>
                </c:pt>
                <c:pt idx="57">
                  <c:v>93552</c:v>
                </c:pt>
                <c:pt idx="58">
                  <c:v>49446</c:v>
                </c:pt>
                <c:pt idx="59">
                  <c:v>14068</c:v>
                </c:pt>
                <c:pt idx="60">
                  <c:v>7561</c:v>
                </c:pt>
                <c:pt idx="61">
                  <c:v>9030</c:v>
                </c:pt>
                <c:pt idx="62">
                  <c:v>4251</c:v>
                </c:pt>
                <c:pt idx="63">
                  <c:v>6491</c:v>
                </c:pt>
                <c:pt idx="64">
                  <c:v>6577</c:v>
                </c:pt>
                <c:pt idx="65">
                  <c:v>3714</c:v>
                </c:pt>
                <c:pt idx="66">
                  <c:v>5951</c:v>
                </c:pt>
                <c:pt idx="67">
                  <c:v>5794</c:v>
                </c:pt>
                <c:pt idx="68">
                  <c:v>5842</c:v>
                </c:pt>
                <c:pt idx="69">
                  <c:v>5145</c:v>
                </c:pt>
                <c:pt idx="70">
                  <c:v>743</c:v>
                </c:pt>
                <c:pt idx="71">
                  <c:v>403</c:v>
                </c:pt>
                <c:pt idx="72">
                  <c:v>15947</c:v>
                </c:pt>
                <c:pt idx="73">
                  <c:v>27323</c:v>
                </c:pt>
                <c:pt idx="74">
                  <c:v>24854</c:v>
                </c:pt>
                <c:pt idx="75">
                  <c:v>24439</c:v>
                </c:pt>
                <c:pt idx="76">
                  <c:v>23595</c:v>
                </c:pt>
                <c:pt idx="77">
                  <c:v>21125</c:v>
                </c:pt>
                <c:pt idx="78">
                  <c:v>19689</c:v>
                </c:pt>
                <c:pt idx="79">
                  <c:v>22334</c:v>
                </c:pt>
                <c:pt idx="80">
                  <c:v>23415</c:v>
                </c:pt>
                <c:pt idx="81">
                  <c:v>25116</c:v>
                </c:pt>
                <c:pt idx="82">
                  <c:v>23030</c:v>
                </c:pt>
                <c:pt idx="83">
                  <c:v>25297</c:v>
                </c:pt>
                <c:pt idx="84">
                  <c:v>26703</c:v>
                </c:pt>
                <c:pt idx="85">
                  <c:v>30621</c:v>
                </c:pt>
                <c:pt idx="86">
                  <c:v>22715</c:v>
                </c:pt>
                <c:pt idx="87">
                  <c:v>22114</c:v>
                </c:pt>
                <c:pt idx="88">
                  <c:v>26996</c:v>
                </c:pt>
                <c:pt idx="89">
                  <c:v>28439</c:v>
                </c:pt>
                <c:pt idx="90">
                  <c:v>27596</c:v>
                </c:pt>
                <c:pt idx="91">
                  <c:v>33012</c:v>
                </c:pt>
              </c:numCache>
            </c:numRef>
          </c:val>
          <c:extLst>
            <c:ext xmlns:c16="http://schemas.microsoft.com/office/drawing/2014/chart" uri="{C3380CC4-5D6E-409C-BE32-E72D297353CC}">
              <c16:uniqueId val="{00000000-B35F-4E1C-A6EC-B208F951CD47}"/>
            </c:ext>
          </c:extLst>
        </c:ser>
        <c:dLbls>
          <c:showLegendKey val="0"/>
          <c:showVal val="0"/>
          <c:showCatName val="0"/>
          <c:showSerName val="0"/>
          <c:showPercent val="0"/>
          <c:showBubbleSize val="0"/>
        </c:dLbls>
        <c:gapWidth val="219"/>
        <c:overlap val="-27"/>
        <c:axId val="422545144"/>
        <c:axId val="422547112"/>
      </c:barChart>
      <c:dateAx>
        <c:axId val="42254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47112"/>
        <c:crosses val="autoZero"/>
        <c:auto val="1"/>
        <c:lblOffset val="100"/>
        <c:baseTimeUnit val="days"/>
      </c:dateAx>
      <c:valAx>
        <c:axId val="42254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4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69CA0-6066-4C04-BE33-35B009495201}"/>
              </a:ext>
            </a:extLst>
          </p:cNvPr>
          <p:cNvSpPr>
            <a:spLocks noGrp="1"/>
          </p:cNvSpPr>
          <p:nvPr>
            <p:ph type="ctrTitle"/>
          </p:nvPr>
        </p:nvSpPr>
        <p:spPr/>
        <p:txBody>
          <a:bodyPr/>
          <a:lstStyle/>
          <a:p>
            <a:r>
              <a:rPr lang="en-US"/>
              <a:t>Nexus Malaysia </a:t>
            </a:r>
          </a:p>
        </p:txBody>
      </p:sp>
      <p:sp>
        <p:nvSpPr>
          <p:cNvPr id="3" name="Subtitle 2">
            <a:extLst>
              <a:ext uri="{FF2B5EF4-FFF2-40B4-BE49-F238E27FC236}">
                <a16:creationId xmlns:a16="http://schemas.microsoft.com/office/drawing/2014/main" id="{FE1B1BA0-7FB8-4C49-AC06-82F49970277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064424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DE0D-4FB9-42C2-80CA-345CC6C405EC}"/>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42DCD0D9-0B6E-49CA-96E9-6C5F445D296F}"/>
              </a:ext>
            </a:extLst>
          </p:cNvPr>
          <p:cNvGraphicFramePr>
            <a:graphicFrameLocks noGrp="1"/>
          </p:cNvGraphicFramePr>
          <p:nvPr>
            <p:ph type="tbl" sz="quarter" idx="13"/>
            <p:extLst>
              <p:ext uri="{D42A27DB-BD31-4B8C-83A1-F6EECF244321}">
                <p14:modId xmlns:p14="http://schemas.microsoft.com/office/powerpoint/2010/main" val="702879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73008944"/>
                    </a:ext>
                  </a:extLst>
                </a:gridCol>
                <a:gridCol w="740664">
                  <a:extLst>
                    <a:ext uri="{9D8B030D-6E8A-4147-A177-3AD203B41FA5}">
                      <a16:colId xmlns:a16="http://schemas.microsoft.com/office/drawing/2014/main" val="3037511331"/>
                    </a:ext>
                  </a:extLst>
                </a:gridCol>
                <a:gridCol w="740664">
                  <a:extLst>
                    <a:ext uri="{9D8B030D-6E8A-4147-A177-3AD203B41FA5}">
                      <a16:colId xmlns:a16="http://schemas.microsoft.com/office/drawing/2014/main" val="2393875080"/>
                    </a:ext>
                  </a:extLst>
                </a:gridCol>
                <a:gridCol w="740664">
                  <a:extLst>
                    <a:ext uri="{9D8B030D-6E8A-4147-A177-3AD203B41FA5}">
                      <a16:colId xmlns:a16="http://schemas.microsoft.com/office/drawing/2014/main" val="1486910397"/>
                    </a:ext>
                  </a:extLst>
                </a:gridCol>
                <a:gridCol w="740664">
                  <a:extLst>
                    <a:ext uri="{9D8B030D-6E8A-4147-A177-3AD203B41FA5}">
                      <a16:colId xmlns:a16="http://schemas.microsoft.com/office/drawing/2014/main" val="1579410823"/>
                    </a:ext>
                  </a:extLst>
                </a:gridCol>
                <a:gridCol w="740664">
                  <a:extLst>
                    <a:ext uri="{9D8B030D-6E8A-4147-A177-3AD203B41FA5}">
                      <a16:colId xmlns:a16="http://schemas.microsoft.com/office/drawing/2014/main" val="2682511998"/>
                    </a:ext>
                  </a:extLst>
                </a:gridCol>
                <a:gridCol w="740664">
                  <a:extLst>
                    <a:ext uri="{9D8B030D-6E8A-4147-A177-3AD203B41FA5}">
                      <a16:colId xmlns:a16="http://schemas.microsoft.com/office/drawing/2014/main" val="3532593431"/>
                    </a:ext>
                  </a:extLst>
                </a:gridCol>
                <a:gridCol w="740664">
                  <a:extLst>
                    <a:ext uri="{9D8B030D-6E8A-4147-A177-3AD203B41FA5}">
                      <a16:colId xmlns:a16="http://schemas.microsoft.com/office/drawing/2014/main" val="2021119917"/>
                    </a:ext>
                  </a:extLst>
                </a:gridCol>
                <a:gridCol w="740664">
                  <a:extLst>
                    <a:ext uri="{9D8B030D-6E8A-4147-A177-3AD203B41FA5}">
                      <a16:colId xmlns:a16="http://schemas.microsoft.com/office/drawing/2014/main" val="1490316006"/>
                    </a:ext>
                  </a:extLst>
                </a:gridCol>
                <a:gridCol w="740664">
                  <a:extLst>
                    <a:ext uri="{9D8B030D-6E8A-4147-A177-3AD203B41FA5}">
                      <a16:colId xmlns:a16="http://schemas.microsoft.com/office/drawing/2014/main" val="12550757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83632560"/>
                  </a:ext>
                </a:extLst>
              </a:tr>
              <a:tr h="370840">
                <a:tc>
                  <a:txBody>
                    <a:bodyPr/>
                    <a:lstStyle/>
                    <a:p>
                      <a:r>
                        <a:rPr lang="en-US" sz="1000"/>
                        <a:t>Nexus International School Malaysia</a:t>
                      </a:r>
                    </a:p>
                  </a:txBody>
                  <a:tcPr/>
                </a:tc>
                <a:tc>
                  <a:txBody>
                    <a:bodyPr/>
                    <a:lstStyle/>
                    <a:p>
                      <a:r>
                        <a:rPr lang="en-US" sz="1000"/>
                        <a:t>11910</a:t>
                      </a:r>
                    </a:p>
                  </a:txBody>
                  <a:tcPr/>
                </a:tc>
                <a:tc>
                  <a:txBody>
                    <a:bodyPr/>
                    <a:lstStyle/>
                    <a:p>
                      <a:r>
                        <a:rPr lang="en-US" sz="1000"/>
                        <a:t>157</a:t>
                      </a:r>
                    </a:p>
                  </a:txBody>
                  <a:tcPr/>
                </a:tc>
                <a:tc>
                  <a:txBody>
                    <a:bodyPr/>
                    <a:lstStyle/>
                    <a:p>
                      <a:r>
                        <a:rPr lang="en-US" sz="1000"/>
                        <a:t>64</a:t>
                      </a:r>
                    </a:p>
                  </a:txBody>
                  <a:tcPr/>
                </a:tc>
                <a:tc>
                  <a:txBody>
                    <a:bodyPr/>
                    <a:lstStyle/>
                    <a:p>
                      <a:r>
                        <a:rPr lang="en-US" sz="1000"/>
                        <a:t>1453</a:t>
                      </a:r>
                    </a:p>
                  </a:txBody>
                  <a:tcPr/>
                </a:tc>
                <a:tc>
                  <a:txBody>
                    <a:bodyPr/>
                    <a:lstStyle/>
                    <a:p>
                      <a:r>
                        <a:rPr lang="en-US" sz="1000"/>
                        <a:t>34</a:t>
                      </a:r>
                    </a:p>
                  </a:txBody>
                  <a:tcPr/>
                </a:tc>
                <a:tc>
                  <a:txBody>
                    <a:bodyPr/>
                    <a:lstStyle/>
                    <a:p>
                      <a:r>
                        <a:rPr lang="en-US" sz="1000"/>
                        <a:t>67</a:t>
                      </a:r>
                    </a:p>
                  </a:txBody>
                  <a:tcPr/>
                </a:tc>
                <a:tc>
                  <a:txBody>
                    <a:bodyPr/>
                    <a:lstStyle/>
                    <a:p>
                      <a:r>
                        <a:rPr lang="en-US" sz="1000"/>
                        <a:t>0</a:t>
                      </a:r>
                    </a:p>
                  </a:txBody>
                  <a:tcPr/>
                </a:tc>
                <a:tc>
                  <a:txBody>
                    <a:bodyPr/>
                    <a:lstStyle/>
                    <a:p>
                      <a:r>
                        <a:rPr lang="en-US" sz="1000"/>
                        <a:t>0.2052 %</a:t>
                      </a:r>
                    </a:p>
                  </a:txBody>
                  <a:tcPr/>
                </a:tc>
                <a:tc>
                  <a:txBody>
                    <a:bodyPr/>
                    <a:lstStyle/>
                    <a:p>
                      <a:r>
                        <a:rPr lang="en-US" sz="1000"/>
                        <a:t>0.0 %</a:t>
                      </a:r>
                    </a:p>
                  </a:txBody>
                  <a:tcPr/>
                </a:tc>
                <a:extLst>
                  <a:ext uri="{0D108BD9-81ED-4DB2-BD59-A6C34878D82A}">
                    <a16:rowId xmlns:a16="http://schemas.microsoft.com/office/drawing/2014/main" val="2689133809"/>
                  </a:ext>
                </a:extLst>
              </a:tr>
            </a:tbl>
          </a:graphicData>
        </a:graphic>
      </p:graphicFrame>
      <p:sp>
        <p:nvSpPr>
          <p:cNvPr id="4" name="Text Placeholder 3">
            <a:extLst>
              <a:ext uri="{FF2B5EF4-FFF2-40B4-BE49-F238E27FC236}">
                <a16:creationId xmlns:a16="http://schemas.microsoft.com/office/drawing/2014/main" id="{4157214D-6AA2-4A54-A172-6898D8517496}"/>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1950427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073CE-73F2-4062-9364-B62AD63FA25D}"/>
              </a:ext>
            </a:extLst>
          </p:cNvPr>
          <p:cNvSpPr>
            <a:spLocks noGrp="1"/>
          </p:cNvSpPr>
          <p:nvPr>
            <p:ph type="title"/>
          </p:nvPr>
        </p:nvSpPr>
        <p:spPr/>
        <p:txBody>
          <a:bodyPr/>
          <a:lstStyle/>
          <a:p>
            <a:r>
              <a:rPr lang="en-US"/>
              <a:t>Facebook Fans Total | Nexus International School Malaysia</a:t>
            </a:r>
          </a:p>
        </p:txBody>
      </p:sp>
      <p:graphicFrame>
        <p:nvGraphicFramePr>
          <p:cNvPr id="6" name="Chart Placeholder 5">
            <a:extLst>
              <a:ext uri="{FF2B5EF4-FFF2-40B4-BE49-F238E27FC236}">
                <a16:creationId xmlns:a16="http://schemas.microsoft.com/office/drawing/2014/main" id="{FFD72EE7-0649-41BC-91A5-0E85641E26A2}"/>
              </a:ext>
            </a:extLst>
          </p:cNvPr>
          <p:cNvGraphicFramePr>
            <a:graphicFrameLocks noGrp="1"/>
          </p:cNvGraphicFramePr>
          <p:nvPr>
            <p:ph type="chart" sz="quarter" idx="13"/>
            <p:extLst>
              <p:ext uri="{D42A27DB-BD31-4B8C-83A1-F6EECF244321}">
                <p14:modId xmlns:p14="http://schemas.microsoft.com/office/powerpoint/2010/main" val="192393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0148D7-9503-445D-BF48-5D00D1CD3766}"/>
              </a:ext>
            </a:extLst>
          </p:cNvPr>
          <p:cNvSpPr>
            <a:spLocks noGrp="1"/>
          </p:cNvSpPr>
          <p:nvPr>
            <p:ph type="body" sz="quarter" idx="14"/>
          </p:nvPr>
        </p:nvSpPr>
        <p:spPr/>
        <p:txBody>
          <a:bodyPr/>
          <a:lstStyle/>
          <a:p>
            <a:r>
              <a:rPr lang="en-US"/>
              <a:t>10/01/2019 - 12/31/2019</a:t>
            </a:r>
          </a:p>
        </p:txBody>
      </p:sp>
      <p:sp>
        <p:nvSpPr>
          <p:cNvPr id="5" name="Footer Placeholder 4">
            <a:extLst>
              <a:ext uri="{FF2B5EF4-FFF2-40B4-BE49-F238E27FC236}">
                <a16:creationId xmlns:a16="http://schemas.microsoft.com/office/drawing/2014/main" id="{5F7AB2A5-F2B9-4C36-B6CB-61BC09779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3378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EDEDC-66D7-45D8-AFB5-01AEFE01AF00}"/>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42AC07D6-274F-4BAB-A5FB-8B8647FE6CEC}"/>
              </a:ext>
            </a:extLst>
          </p:cNvPr>
          <p:cNvGraphicFramePr>
            <a:graphicFrameLocks noGrp="1"/>
          </p:cNvGraphicFramePr>
          <p:nvPr>
            <p:ph type="chart" sz="quarter" idx="13"/>
            <p:extLst>
              <p:ext uri="{D42A27DB-BD31-4B8C-83A1-F6EECF244321}">
                <p14:modId xmlns:p14="http://schemas.microsoft.com/office/powerpoint/2010/main" val="2874546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DA4C05-75CA-4073-90E4-E980D2F673DD}"/>
              </a:ext>
            </a:extLst>
          </p:cNvPr>
          <p:cNvSpPr>
            <a:spLocks noGrp="1"/>
          </p:cNvSpPr>
          <p:nvPr>
            <p:ph type="body" sz="quarter" idx="14"/>
          </p:nvPr>
        </p:nvSpPr>
        <p:spPr/>
        <p:txBody>
          <a:bodyPr/>
          <a:lstStyle/>
          <a:p>
            <a:r>
              <a:rPr lang="en-US"/>
              <a:t>10/01/2019 - 12/31/2019</a:t>
            </a:r>
          </a:p>
        </p:txBody>
      </p:sp>
      <p:sp>
        <p:nvSpPr>
          <p:cNvPr id="5" name="Footer Placeholder 4">
            <a:extLst>
              <a:ext uri="{FF2B5EF4-FFF2-40B4-BE49-F238E27FC236}">
                <a16:creationId xmlns:a16="http://schemas.microsoft.com/office/drawing/2014/main" id="{8EB9C018-9027-467F-8247-960028D3F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8639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5ED1D-F47A-49E0-A92D-41F9BCEB1AC3}"/>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3C86D8F2-C22D-44A0-9EFB-BEC2BB2138A2}"/>
              </a:ext>
            </a:extLst>
          </p:cNvPr>
          <p:cNvGraphicFramePr>
            <a:graphicFrameLocks noGrp="1"/>
          </p:cNvGraphicFramePr>
          <p:nvPr>
            <p:ph type="tbl" sz="quarter" idx="13"/>
            <p:extLst>
              <p:ext uri="{D42A27DB-BD31-4B8C-83A1-F6EECF244321}">
                <p14:modId xmlns:p14="http://schemas.microsoft.com/office/powerpoint/2010/main" val="1707458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28547215"/>
                    </a:ext>
                  </a:extLst>
                </a:gridCol>
                <a:gridCol w="1645920">
                  <a:extLst>
                    <a:ext uri="{9D8B030D-6E8A-4147-A177-3AD203B41FA5}">
                      <a16:colId xmlns:a16="http://schemas.microsoft.com/office/drawing/2014/main" val="3106292928"/>
                    </a:ext>
                  </a:extLst>
                </a:gridCol>
                <a:gridCol w="1645920">
                  <a:extLst>
                    <a:ext uri="{9D8B030D-6E8A-4147-A177-3AD203B41FA5}">
                      <a16:colId xmlns:a16="http://schemas.microsoft.com/office/drawing/2014/main" val="1048363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7167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26.6 %</a:t>
                      </a:r>
                    </a:p>
                  </a:txBody>
                  <a:tcPr/>
                </a:tc>
                <a:extLst>
                  <a:ext uri="{0D108BD9-81ED-4DB2-BD59-A6C34878D82A}">
                    <a16:rowId xmlns:a16="http://schemas.microsoft.com/office/drawing/2014/main" val="188731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87675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166547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142114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80966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414828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79929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40341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4485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051493430"/>
                  </a:ext>
                </a:extLst>
              </a:tr>
            </a:tbl>
          </a:graphicData>
        </a:graphic>
      </p:graphicFrame>
      <p:sp>
        <p:nvSpPr>
          <p:cNvPr id="4" name="Text Placeholder 3">
            <a:extLst>
              <a:ext uri="{FF2B5EF4-FFF2-40B4-BE49-F238E27FC236}">
                <a16:creationId xmlns:a16="http://schemas.microsoft.com/office/drawing/2014/main" id="{06101E1F-2C7E-4CE5-A432-9CC991B3004B}"/>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1307186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37FA3-B716-4DE4-A8BF-A29C0C23CEED}"/>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68847F78-939B-414E-8A99-61FBCF49A653}"/>
              </a:ext>
            </a:extLst>
          </p:cNvPr>
          <p:cNvGraphicFramePr>
            <a:graphicFrameLocks noGrp="1"/>
          </p:cNvGraphicFramePr>
          <p:nvPr>
            <p:ph type="tbl" sz="quarter" idx="13"/>
            <p:extLst>
              <p:ext uri="{D42A27DB-BD31-4B8C-83A1-F6EECF244321}">
                <p14:modId xmlns:p14="http://schemas.microsoft.com/office/powerpoint/2010/main" val="941443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03316703"/>
                    </a:ext>
                  </a:extLst>
                </a:gridCol>
                <a:gridCol w="1645920">
                  <a:extLst>
                    <a:ext uri="{9D8B030D-6E8A-4147-A177-3AD203B41FA5}">
                      <a16:colId xmlns:a16="http://schemas.microsoft.com/office/drawing/2014/main" val="2365631585"/>
                    </a:ext>
                  </a:extLst>
                </a:gridCol>
                <a:gridCol w="1645920">
                  <a:extLst>
                    <a:ext uri="{9D8B030D-6E8A-4147-A177-3AD203B41FA5}">
                      <a16:colId xmlns:a16="http://schemas.microsoft.com/office/drawing/2014/main" val="3409328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7552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43733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7455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33118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8938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63653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7721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23793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745063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79704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740431310"/>
                  </a:ext>
                </a:extLst>
              </a:tr>
            </a:tbl>
          </a:graphicData>
        </a:graphic>
      </p:graphicFrame>
      <p:sp>
        <p:nvSpPr>
          <p:cNvPr id="4" name="Text Placeholder 3">
            <a:extLst>
              <a:ext uri="{FF2B5EF4-FFF2-40B4-BE49-F238E27FC236}">
                <a16:creationId xmlns:a16="http://schemas.microsoft.com/office/drawing/2014/main" id="{E8A0E5CB-9D08-4B78-BBC4-8C1CE0DA7743}"/>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2984570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DA7F4-E029-4DE7-855C-6AD7D6A937CF}"/>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D548A02E-2DF2-4CE4-89E9-D84314F61701}"/>
              </a:ext>
            </a:extLst>
          </p:cNvPr>
          <p:cNvGraphicFramePr>
            <a:graphicFrameLocks noGrp="1"/>
          </p:cNvGraphicFramePr>
          <p:nvPr>
            <p:ph type="tbl" sz="quarter" idx="13"/>
            <p:extLst>
              <p:ext uri="{D42A27DB-BD31-4B8C-83A1-F6EECF244321}">
                <p14:modId xmlns:p14="http://schemas.microsoft.com/office/powerpoint/2010/main" val="1805298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8344716"/>
                    </a:ext>
                  </a:extLst>
                </a:gridCol>
                <a:gridCol w="1645920">
                  <a:extLst>
                    <a:ext uri="{9D8B030D-6E8A-4147-A177-3AD203B41FA5}">
                      <a16:colId xmlns:a16="http://schemas.microsoft.com/office/drawing/2014/main" val="490876936"/>
                    </a:ext>
                  </a:extLst>
                </a:gridCol>
                <a:gridCol w="1645920">
                  <a:extLst>
                    <a:ext uri="{9D8B030D-6E8A-4147-A177-3AD203B41FA5}">
                      <a16:colId xmlns:a16="http://schemas.microsoft.com/office/drawing/2014/main" val="4562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7813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85321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293146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1216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8663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85397622"/>
                  </a:ext>
                </a:extLst>
              </a:tr>
            </a:tbl>
          </a:graphicData>
        </a:graphic>
      </p:graphicFrame>
      <p:sp>
        <p:nvSpPr>
          <p:cNvPr id="4" name="Text Placeholder 3">
            <a:extLst>
              <a:ext uri="{FF2B5EF4-FFF2-40B4-BE49-F238E27FC236}">
                <a16:creationId xmlns:a16="http://schemas.microsoft.com/office/drawing/2014/main" id="{1DEC0B52-6D51-4B88-BA7C-2014ECE012C1}"/>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527661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8FB2-1938-4403-BA88-40F225DF2AB9}"/>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7B5CA443-C308-46EA-B063-91014008F567}"/>
              </a:ext>
            </a:extLst>
          </p:cNvPr>
          <p:cNvGraphicFramePr>
            <a:graphicFrameLocks noGrp="1"/>
          </p:cNvGraphicFramePr>
          <p:nvPr>
            <p:ph type="chart" sz="quarter" idx="13"/>
            <p:extLst>
              <p:ext uri="{D42A27DB-BD31-4B8C-83A1-F6EECF244321}">
                <p14:modId xmlns:p14="http://schemas.microsoft.com/office/powerpoint/2010/main" val="634545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AE1929-E8ED-4F83-B7A5-457FE51E85A7}"/>
              </a:ext>
            </a:extLst>
          </p:cNvPr>
          <p:cNvSpPr>
            <a:spLocks noGrp="1"/>
          </p:cNvSpPr>
          <p:nvPr>
            <p:ph type="body" sz="quarter" idx="14"/>
          </p:nvPr>
        </p:nvSpPr>
        <p:spPr/>
        <p:txBody>
          <a:bodyPr/>
          <a:lstStyle/>
          <a:p>
            <a:r>
              <a:rPr lang="en-US"/>
              <a:t>10/01/2019 - 12/31/2019</a:t>
            </a:r>
          </a:p>
        </p:txBody>
      </p:sp>
      <p:sp>
        <p:nvSpPr>
          <p:cNvPr id="5" name="Footer Placeholder 4">
            <a:extLst>
              <a:ext uri="{FF2B5EF4-FFF2-40B4-BE49-F238E27FC236}">
                <a16:creationId xmlns:a16="http://schemas.microsoft.com/office/drawing/2014/main" id="{591024C4-2602-43A0-9082-B44E44672E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9023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A3BF8-78F2-4D1E-8CE9-6C73788E54D8}"/>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A3AD9D72-407B-4D97-9B48-0E3EDDD42FBC}"/>
              </a:ext>
            </a:extLst>
          </p:cNvPr>
          <p:cNvGraphicFramePr>
            <a:graphicFrameLocks noGrp="1"/>
          </p:cNvGraphicFramePr>
          <p:nvPr>
            <p:ph type="chart" sz="quarter" idx="13"/>
            <p:extLst>
              <p:ext uri="{D42A27DB-BD31-4B8C-83A1-F6EECF244321}">
                <p14:modId xmlns:p14="http://schemas.microsoft.com/office/powerpoint/2010/main" val="2178471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A8124A-7E36-49A8-BCB4-C2801C9B2D25}"/>
              </a:ext>
            </a:extLst>
          </p:cNvPr>
          <p:cNvSpPr>
            <a:spLocks noGrp="1"/>
          </p:cNvSpPr>
          <p:nvPr>
            <p:ph type="body" sz="quarter" idx="14"/>
          </p:nvPr>
        </p:nvSpPr>
        <p:spPr/>
        <p:txBody>
          <a:bodyPr/>
          <a:lstStyle/>
          <a:p>
            <a:r>
              <a:rPr lang="en-US"/>
              <a:t>10/01/2019 - 12/31/2019</a:t>
            </a:r>
          </a:p>
        </p:txBody>
      </p:sp>
      <p:sp>
        <p:nvSpPr>
          <p:cNvPr id="5" name="Footer Placeholder 4">
            <a:extLst>
              <a:ext uri="{FF2B5EF4-FFF2-40B4-BE49-F238E27FC236}">
                <a16:creationId xmlns:a16="http://schemas.microsoft.com/office/drawing/2014/main" id="{6FCD85AE-7EBB-483B-8B61-45BBD1A8E2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8133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242F3-4A12-43F6-AF55-FFBF1CC5826D}"/>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27E1A80D-DE1A-466D-8FBA-87BA76A48A3F}"/>
              </a:ext>
            </a:extLst>
          </p:cNvPr>
          <p:cNvGraphicFramePr>
            <a:graphicFrameLocks noGrp="1"/>
          </p:cNvGraphicFramePr>
          <p:nvPr>
            <p:ph type="chart" sz="quarter" idx="13"/>
            <p:extLst>
              <p:ext uri="{D42A27DB-BD31-4B8C-83A1-F6EECF244321}">
                <p14:modId xmlns:p14="http://schemas.microsoft.com/office/powerpoint/2010/main" val="3058559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4AF512-6B5C-47AE-9A15-8B50635F2986}"/>
              </a:ext>
            </a:extLst>
          </p:cNvPr>
          <p:cNvSpPr>
            <a:spLocks noGrp="1"/>
          </p:cNvSpPr>
          <p:nvPr>
            <p:ph type="body" sz="quarter" idx="14"/>
          </p:nvPr>
        </p:nvSpPr>
        <p:spPr/>
        <p:txBody>
          <a:bodyPr/>
          <a:lstStyle/>
          <a:p>
            <a:r>
              <a:rPr lang="en-US"/>
              <a:t>10/01/2019 - 12/31/2019</a:t>
            </a:r>
          </a:p>
        </p:txBody>
      </p:sp>
      <p:sp>
        <p:nvSpPr>
          <p:cNvPr id="5" name="Footer Placeholder 4">
            <a:extLst>
              <a:ext uri="{FF2B5EF4-FFF2-40B4-BE49-F238E27FC236}">
                <a16:creationId xmlns:a16="http://schemas.microsoft.com/office/drawing/2014/main" id="{A3FE28B8-E898-48FF-8CB5-874A81B27B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5847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2B4F8-3826-4123-A0F1-7CA3CBAEAA60}"/>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AA7870D4-EDA8-4793-B537-7ED2CA703882}"/>
              </a:ext>
            </a:extLst>
          </p:cNvPr>
          <p:cNvGraphicFramePr>
            <a:graphicFrameLocks noGrp="1"/>
          </p:cNvGraphicFramePr>
          <p:nvPr>
            <p:ph type="chart" sz="quarter" idx="13"/>
            <p:extLst>
              <p:ext uri="{D42A27DB-BD31-4B8C-83A1-F6EECF244321}">
                <p14:modId xmlns:p14="http://schemas.microsoft.com/office/powerpoint/2010/main" val="3595776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DF1168-ADE4-4BD6-9204-5048413482C1}"/>
              </a:ext>
            </a:extLst>
          </p:cNvPr>
          <p:cNvSpPr>
            <a:spLocks noGrp="1"/>
          </p:cNvSpPr>
          <p:nvPr>
            <p:ph type="body" sz="quarter" idx="14"/>
          </p:nvPr>
        </p:nvSpPr>
        <p:spPr/>
        <p:txBody>
          <a:bodyPr/>
          <a:lstStyle/>
          <a:p>
            <a:r>
              <a:rPr lang="en-US"/>
              <a:t>10/01/2019 - 12/31/2019</a:t>
            </a:r>
          </a:p>
        </p:txBody>
      </p:sp>
      <p:sp>
        <p:nvSpPr>
          <p:cNvPr id="5" name="Footer Placeholder 4">
            <a:extLst>
              <a:ext uri="{FF2B5EF4-FFF2-40B4-BE49-F238E27FC236}">
                <a16:creationId xmlns:a16="http://schemas.microsoft.com/office/drawing/2014/main" id="{DFC46407-361B-469D-8CB6-6822E90B6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9235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E87C7-9234-4685-AF91-79ED564DC004}"/>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953539E1-BBED-4565-8F5F-877D0DFC61F2}"/>
              </a:ext>
            </a:extLst>
          </p:cNvPr>
          <p:cNvGraphicFramePr>
            <a:graphicFrameLocks noGrp="1"/>
          </p:cNvGraphicFramePr>
          <p:nvPr>
            <p:ph type="chart" sz="quarter" idx="13"/>
            <p:extLst>
              <p:ext uri="{D42A27DB-BD31-4B8C-83A1-F6EECF244321}">
                <p14:modId xmlns:p14="http://schemas.microsoft.com/office/powerpoint/2010/main" val="1967117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BE34E5-9191-4789-AC9F-7A6D80021BD2}"/>
              </a:ext>
            </a:extLst>
          </p:cNvPr>
          <p:cNvSpPr>
            <a:spLocks noGrp="1"/>
          </p:cNvSpPr>
          <p:nvPr>
            <p:ph type="body" sz="quarter" idx="14"/>
          </p:nvPr>
        </p:nvSpPr>
        <p:spPr/>
        <p:txBody>
          <a:bodyPr/>
          <a:lstStyle/>
          <a:p>
            <a:r>
              <a:rPr lang="en-US"/>
              <a:t>10/01/2019 - 12/31/2019</a:t>
            </a:r>
          </a:p>
        </p:txBody>
      </p:sp>
      <p:sp>
        <p:nvSpPr>
          <p:cNvPr id="5" name="Footer Placeholder 4">
            <a:extLst>
              <a:ext uri="{FF2B5EF4-FFF2-40B4-BE49-F238E27FC236}">
                <a16:creationId xmlns:a16="http://schemas.microsoft.com/office/drawing/2014/main" id="{8E54067B-C85A-4B1F-8580-94CE5901C0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7434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19C24-2FC2-4FEF-A4CD-01ED1C84694B}"/>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15DDBACB-5739-4065-833E-77CD75F10C77}"/>
              </a:ext>
            </a:extLst>
          </p:cNvPr>
          <p:cNvGraphicFramePr>
            <a:graphicFrameLocks noGrp="1"/>
          </p:cNvGraphicFramePr>
          <p:nvPr>
            <p:ph type="chart" sz="quarter" idx="13"/>
            <p:extLst>
              <p:ext uri="{D42A27DB-BD31-4B8C-83A1-F6EECF244321}">
                <p14:modId xmlns:p14="http://schemas.microsoft.com/office/powerpoint/2010/main" val="4224521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DE5C04-7B06-4146-A280-C2DC421625FE}"/>
              </a:ext>
            </a:extLst>
          </p:cNvPr>
          <p:cNvSpPr>
            <a:spLocks noGrp="1"/>
          </p:cNvSpPr>
          <p:nvPr>
            <p:ph type="body" sz="quarter" idx="14"/>
          </p:nvPr>
        </p:nvSpPr>
        <p:spPr/>
        <p:txBody>
          <a:bodyPr/>
          <a:lstStyle/>
          <a:p>
            <a:r>
              <a:rPr lang="en-US"/>
              <a:t>10/01/2019 - 12/31/2019</a:t>
            </a:r>
          </a:p>
        </p:txBody>
      </p:sp>
      <p:sp>
        <p:nvSpPr>
          <p:cNvPr id="5" name="Footer Placeholder 4">
            <a:extLst>
              <a:ext uri="{FF2B5EF4-FFF2-40B4-BE49-F238E27FC236}">
                <a16:creationId xmlns:a16="http://schemas.microsoft.com/office/drawing/2014/main" id="{F2FB4F74-2FC1-488D-B547-6328240DFA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4835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3FD40-105B-42FF-89A7-F1155C17B939}"/>
              </a:ext>
            </a:extLst>
          </p:cNvPr>
          <p:cNvSpPr>
            <a:spLocks noGrp="1"/>
          </p:cNvSpPr>
          <p:nvPr>
            <p:ph type="title"/>
          </p:nvPr>
        </p:nvSpPr>
        <p:spPr/>
        <p:txBody>
          <a:bodyPr/>
          <a:lstStyle/>
          <a:p>
            <a:r>
              <a:rPr lang="en-US"/>
              <a:t>Facebook (FB) Custom Own Posts Table (new) | Nexus International School Malaysia - 1 of 3</a:t>
            </a:r>
          </a:p>
        </p:txBody>
      </p:sp>
      <p:graphicFrame>
        <p:nvGraphicFramePr>
          <p:cNvPr id="5" name="Table Placeholder 4">
            <a:extLst>
              <a:ext uri="{FF2B5EF4-FFF2-40B4-BE49-F238E27FC236}">
                <a16:creationId xmlns:a16="http://schemas.microsoft.com/office/drawing/2014/main" id="{15F82A4A-994E-42F7-B58B-AE55623E273F}"/>
              </a:ext>
            </a:extLst>
          </p:cNvPr>
          <p:cNvGraphicFramePr>
            <a:graphicFrameLocks noGrp="1"/>
          </p:cNvGraphicFramePr>
          <p:nvPr>
            <p:ph type="tbl" sz="quarter" idx="13"/>
            <p:extLst>
              <p:ext uri="{D42A27DB-BD31-4B8C-83A1-F6EECF244321}">
                <p14:modId xmlns:p14="http://schemas.microsoft.com/office/powerpoint/2010/main" val="1287950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62307664"/>
                    </a:ext>
                  </a:extLst>
                </a:gridCol>
                <a:gridCol w="905256">
                  <a:extLst>
                    <a:ext uri="{9D8B030D-6E8A-4147-A177-3AD203B41FA5}">
                      <a16:colId xmlns:a16="http://schemas.microsoft.com/office/drawing/2014/main" val="655941046"/>
                    </a:ext>
                  </a:extLst>
                </a:gridCol>
                <a:gridCol w="905256">
                  <a:extLst>
                    <a:ext uri="{9D8B030D-6E8A-4147-A177-3AD203B41FA5}">
                      <a16:colId xmlns:a16="http://schemas.microsoft.com/office/drawing/2014/main" val="2739973331"/>
                    </a:ext>
                  </a:extLst>
                </a:gridCol>
                <a:gridCol w="905256">
                  <a:extLst>
                    <a:ext uri="{9D8B030D-6E8A-4147-A177-3AD203B41FA5}">
                      <a16:colId xmlns:a16="http://schemas.microsoft.com/office/drawing/2014/main" val="1864172777"/>
                    </a:ext>
                  </a:extLst>
                </a:gridCol>
                <a:gridCol w="905256">
                  <a:extLst>
                    <a:ext uri="{9D8B030D-6E8A-4147-A177-3AD203B41FA5}">
                      <a16:colId xmlns:a16="http://schemas.microsoft.com/office/drawing/2014/main" val="1079512898"/>
                    </a:ext>
                  </a:extLst>
                </a:gridCol>
                <a:gridCol w="905256">
                  <a:extLst>
                    <a:ext uri="{9D8B030D-6E8A-4147-A177-3AD203B41FA5}">
                      <a16:colId xmlns:a16="http://schemas.microsoft.com/office/drawing/2014/main" val="2857322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52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- 2019-10-17 10:00:01</a:t>
                      </a:r>
                      <a:r>
                        <a:rPr kumimoji="0" lang="en-US" sz="1000" b="0" i="0" u="none" strike="noStrike" kern="1200" cap="none" spc="0" normalizeH="0" baseline="0" noProof="0">
                          <a:ln>
                            <a:noFill/>
                          </a:ln>
                          <a:solidFill>
                            <a:prstClr val="black"/>
                          </a:solidFill>
                          <a:effectLst/>
                          <a:uLnTx/>
                          <a:uFillTx/>
                          <a:latin typeface="+mn-lt"/>
                          <a:ea typeface="+mn-ea"/>
                          <a:cs typeface="+mn-cs"/>
                        </a:rPr>
                        <a:t>
 "Issac, first runner up in Singapore International Triathlon"
Isaac Tan from Year 9, won 2nd place in the Singapore International Triathlon held recently. He competed in the under 15 age category, which required racers to complete 200m swim leg, 12km bike leg, and 2km run leg to reach the Finish line. Congratulations Isaac!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072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- 2019-12-13 13:56:17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our very own Nexus learner, Aaliyah Yoong, Aiden Yoong, and Adam Yoong for winning the bronze medal at the recent 30th Sea Games Philippines 2019! We're so very proud of all of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3465556"/>
                  </a:ext>
                </a:extLst>
              </a:tr>
            </a:tbl>
          </a:graphicData>
        </a:graphic>
      </p:graphicFrame>
      <p:sp>
        <p:nvSpPr>
          <p:cNvPr id="4" name="Text Placeholder 3">
            <a:extLst>
              <a:ext uri="{FF2B5EF4-FFF2-40B4-BE49-F238E27FC236}">
                <a16:creationId xmlns:a16="http://schemas.microsoft.com/office/drawing/2014/main" id="{C9C18168-BFCB-4B86-A916-92A4B46C87CF}"/>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586388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C19E6-01B1-4D32-93B9-B59CB35F29BA}"/>
              </a:ext>
            </a:extLst>
          </p:cNvPr>
          <p:cNvSpPr>
            <a:spLocks noGrp="1"/>
          </p:cNvSpPr>
          <p:nvPr>
            <p:ph type="title"/>
          </p:nvPr>
        </p:nvSpPr>
        <p:spPr/>
        <p:txBody>
          <a:bodyPr/>
          <a:lstStyle/>
          <a:p>
            <a:r>
              <a:rPr lang="en-US"/>
              <a:t>Facebook (FB) Custom Own Posts Table (new) | Nexus International School Malaysia - 2 of 3</a:t>
            </a:r>
          </a:p>
        </p:txBody>
      </p:sp>
      <p:graphicFrame>
        <p:nvGraphicFramePr>
          <p:cNvPr id="5" name="Table Placeholder 4">
            <a:extLst>
              <a:ext uri="{FF2B5EF4-FFF2-40B4-BE49-F238E27FC236}">
                <a16:creationId xmlns:a16="http://schemas.microsoft.com/office/drawing/2014/main" id="{8DBFE624-5234-4A28-BDFD-D12F55CDA127}"/>
              </a:ext>
            </a:extLst>
          </p:cNvPr>
          <p:cNvGraphicFramePr>
            <a:graphicFrameLocks noGrp="1"/>
          </p:cNvGraphicFramePr>
          <p:nvPr>
            <p:ph type="tbl" sz="quarter" idx="13"/>
            <p:extLst>
              <p:ext uri="{D42A27DB-BD31-4B8C-83A1-F6EECF244321}">
                <p14:modId xmlns:p14="http://schemas.microsoft.com/office/powerpoint/2010/main" val="653993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6061886"/>
                    </a:ext>
                  </a:extLst>
                </a:gridCol>
                <a:gridCol w="905256">
                  <a:extLst>
                    <a:ext uri="{9D8B030D-6E8A-4147-A177-3AD203B41FA5}">
                      <a16:colId xmlns:a16="http://schemas.microsoft.com/office/drawing/2014/main" val="237170921"/>
                    </a:ext>
                  </a:extLst>
                </a:gridCol>
                <a:gridCol w="905256">
                  <a:extLst>
                    <a:ext uri="{9D8B030D-6E8A-4147-A177-3AD203B41FA5}">
                      <a16:colId xmlns:a16="http://schemas.microsoft.com/office/drawing/2014/main" val="3832153449"/>
                    </a:ext>
                  </a:extLst>
                </a:gridCol>
                <a:gridCol w="905256">
                  <a:extLst>
                    <a:ext uri="{9D8B030D-6E8A-4147-A177-3AD203B41FA5}">
                      <a16:colId xmlns:a16="http://schemas.microsoft.com/office/drawing/2014/main" val="2958496067"/>
                    </a:ext>
                  </a:extLst>
                </a:gridCol>
                <a:gridCol w="905256">
                  <a:extLst>
                    <a:ext uri="{9D8B030D-6E8A-4147-A177-3AD203B41FA5}">
                      <a16:colId xmlns:a16="http://schemas.microsoft.com/office/drawing/2014/main" val="4175923019"/>
                    </a:ext>
                  </a:extLst>
                </a:gridCol>
                <a:gridCol w="905256">
                  <a:extLst>
                    <a:ext uri="{9D8B030D-6E8A-4147-A177-3AD203B41FA5}">
                      <a16:colId xmlns:a16="http://schemas.microsoft.com/office/drawing/2014/main" val="509329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706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- 2019-10-11 12:00:49</a:t>
                      </a:r>
                      <a:r>
                        <a:rPr kumimoji="0" lang="en-US" sz="1000" b="0" i="0" u="none" strike="noStrike" kern="1200" cap="none" spc="0" normalizeH="0" baseline="0" noProof="0">
                          <a:ln>
                            <a:noFill/>
                          </a:ln>
                          <a:solidFill>
                            <a:prstClr val="black"/>
                          </a:solidFill>
                          <a:effectLst/>
                          <a:uLnTx/>
                          <a:uFillTx/>
                          <a:latin typeface="+mn-lt"/>
                          <a:ea typeface="+mn-ea"/>
                          <a:cs typeface="+mn-cs"/>
                        </a:rPr>
                        <a:t>
 Aaliyah Yoong bagged four gold medals at the recently concluded 2019 Singha IWWF Asian Waterski &amp; Wakesports Championship which was held from 23rd to 29th September 2019. The 16 year old athlete competed in the Open Category which includes contestants from all age groups. 
Just a month back, Aaliyah brought pride to the nation by winning a few titles in the 2019 Waterski World Championship. These include Best Asian Award, 1st in Open Women Tricks, 1st in Open Women Jump, 1st in Open Women Slalom and 1st in Open Women Overall. It was an amazing achievement considering the tournament participants numbered the very best competitors around the world. 
We will be seeing more of Aaliyah when she competes at the SEA Games soon. All the best Aaliyah in bringing back the Gold again for Malaysia! 
Catch an interview with Aaliyah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384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- 2019-11-04 18:15:58</a:t>
                      </a:r>
                      <a:r>
                        <a:rPr kumimoji="0" lang="en-US" sz="1000" b="0" i="0" u="none" strike="noStrike" kern="1200" cap="none" spc="0" normalizeH="0" baseline="0" noProof="0">
                          <a:ln>
                            <a:noFill/>
                          </a:ln>
                          <a:solidFill>
                            <a:prstClr val="black"/>
                          </a:solidFill>
                          <a:effectLst/>
                          <a:uLnTx/>
                          <a:uFillTx/>
                          <a:latin typeface="+mn-lt"/>
                          <a:ea typeface="+mn-ea"/>
                          <a:cs typeface="+mn-cs"/>
                        </a:rPr>
                        <a:t>
 A glimpse into Nexus International School Deepavali Curriculum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75711889"/>
                  </a:ext>
                </a:extLst>
              </a:tr>
            </a:tbl>
          </a:graphicData>
        </a:graphic>
      </p:graphicFrame>
      <p:sp>
        <p:nvSpPr>
          <p:cNvPr id="4" name="Text Placeholder 3">
            <a:extLst>
              <a:ext uri="{FF2B5EF4-FFF2-40B4-BE49-F238E27FC236}">
                <a16:creationId xmlns:a16="http://schemas.microsoft.com/office/drawing/2014/main" id="{7F99B2D1-B669-4109-8CCC-D368EA4C9057}"/>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101382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3323C-B5DA-422D-80DB-C2CB03F6BA3E}"/>
              </a:ext>
            </a:extLst>
          </p:cNvPr>
          <p:cNvSpPr>
            <a:spLocks noGrp="1"/>
          </p:cNvSpPr>
          <p:nvPr>
            <p:ph type="title"/>
          </p:nvPr>
        </p:nvSpPr>
        <p:spPr/>
        <p:txBody>
          <a:bodyPr/>
          <a:lstStyle/>
          <a:p>
            <a:r>
              <a:rPr lang="en-US"/>
              <a:t>Facebook (FB) Custom Own Posts Table (new) | Nexus International School Malaysia - 3 of 3</a:t>
            </a:r>
          </a:p>
        </p:txBody>
      </p:sp>
      <p:graphicFrame>
        <p:nvGraphicFramePr>
          <p:cNvPr id="5" name="Table Placeholder 4">
            <a:extLst>
              <a:ext uri="{FF2B5EF4-FFF2-40B4-BE49-F238E27FC236}">
                <a16:creationId xmlns:a16="http://schemas.microsoft.com/office/drawing/2014/main" id="{37089C47-6715-4E71-951D-E00BCBD6C5E8}"/>
              </a:ext>
            </a:extLst>
          </p:cNvPr>
          <p:cNvGraphicFramePr>
            <a:graphicFrameLocks noGrp="1"/>
          </p:cNvGraphicFramePr>
          <p:nvPr>
            <p:ph type="tbl" sz="quarter" idx="13"/>
            <p:extLst>
              <p:ext uri="{D42A27DB-BD31-4B8C-83A1-F6EECF244321}">
                <p14:modId xmlns:p14="http://schemas.microsoft.com/office/powerpoint/2010/main" val="4072939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7298665"/>
                    </a:ext>
                  </a:extLst>
                </a:gridCol>
                <a:gridCol w="905256">
                  <a:extLst>
                    <a:ext uri="{9D8B030D-6E8A-4147-A177-3AD203B41FA5}">
                      <a16:colId xmlns:a16="http://schemas.microsoft.com/office/drawing/2014/main" val="2209569301"/>
                    </a:ext>
                  </a:extLst>
                </a:gridCol>
                <a:gridCol w="905256">
                  <a:extLst>
                    <a:ext uri="{9D8B030D-6E8A-4147-A177-3AD203B41FA5}">
                      <a16:colId xmlns:a16="http://schemas.microsoft.com/office/drawing/2014/main" val="2829574379"/>
                    </a:ext>
                  </a:extLst>
                </a:gridCol>
                <a:gridCol w="905256">
                  <a:extLst>
                    <a:ext uri="{9D8B030D-6E8A-4147-A177-3AD203B41FA5}">
                      <a16:colId xmlns:a16="http://schemas.microsoft.com/office/drawing/2014/main" val="3189997810"/>
                    </a:ext>
                  </a:extLst>
                </a:gridCol>
                <a:gridCol w="905256">
                  <a:extLst>
                    <a:ext uri="{9D8B030D-6E8A-4147-A177-3AD203B41FA5}">
                      <a16:colId xmlns:a16="http://schemas.microsoft.com/office/drawing/2014/main" val="2901903321"/>
                    </a:ext>
                  </a:extLst>
                </a:gridCol>
                <a:gridCol w="905256">
                  <a:extLst>
                    <a:ext uri="{9D8B030D-6E8A-4147-A177-3AD203B41FA5}">
                      <a16:colId xmlns:a16="http://schemas.microsoft.com/office/drawing/2014/main" val="138919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5329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- 2019-11-23 13:40:04</a:t>
                      </a:r>
                      <a:r>
                        <a:rPr kumimoji="0" lang="en-US" sz="1000" b="0" i="0" u="none" strike="noStrike" kern="1200" cap="none" spc="0" normalizeH="0" baseline="0" noProof="0">
                          <a:ln>
                            <a:noFill/>
                          </a:ln>
                          <a:solidFill>
                            <a:prstClr val="black"/>
                          </a:solidFill>
                          <a:effectLst/>
                          <a:uLnTx/>
                          <a:uFillTx/>
                          <a:latin typeface="+mn-lt"/>
                          <a:ea typeface="+mn-ea"/>
                          <a:cs typeface="+mn-cs"/>
                        </a:rPr>
                        <a:t>
 Happening now ... Nexus Family Fun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10207343"/>
                  </a:ext>
                </a:extLst>
              </a:tr>
            </a:tbl>
          </a:graphicData>
        </a:graphic>
      </p:graphicFrame>
      <p:sp>
        <p:nvSpPr>
          <p:cNvPr id="4" name="Text Placeholder 3">
            <a:extLst>
              <a:ext uri="{FF2B5EF4-FFF2-40B4-BE49-F238E27FC236}">
                <a16:creationId xmlns:a16="http://schemas.microsoft.com/office/drawing/2014/main" id="{2DCF43FD-1007-47F7-8D52-3352FF029045}"/>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994208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912F4-B1BD-4C97-951D-30C681E21867}"/>
              </a:ext>
            </a:extLst>
          </p:cNvPr>
          <p:cNvSpPr>
            <a:spLocks noGrp="1"/>
          </p:cNvSpPr>
          <p:nvPr>
            <p:ph type="title"/>
          </p:nvPr>
        </p:nvSpPr>
        <p:spPr/>
        <p:txBody>
          <a:bodyPr/>
          <a:lstStyle/>
          <a:p>
            <a:r>
              <a:rPr lang="en-US"/>
              <a:t>Facebook Own Posts Table | Nexus International School Malaysia - 1 of 16</a:t>
            </a:r>
          </a:p>
        </p:txBody>
      </p:sp>
      <p:graphicFrame>
        <p:nvGraphicFramePr>
          <p:cNvPr id="5" name="Table Placeholder 4">
            <a:extLst>
              <a:ext uri="{FF2B5EF4-FFF2-40B4-BE49-F238E27FC236}">
                <a16:creationId xmlns:a16="http://schemas.microsoft.com/office/drawing/2014/main" id="{69B331C6-3012-427A-9AB3-75B4CA9AC647}"/>
              </a:ext>
            </a:extLst>
          </p:cNvPr>
          <p:cNvGraphicFramePr>
            <a:graphicFrameLocks noGrp="1"/>
          </p:cNvGraphicFramePr>
          <p:nvPr>
            <p:ph type="tbl" sz="quarter" idx="13"/>
            <p:extLst>
              <p:ext uri="{D42A27DB-BD31-4B8C-83A1-F6EECF244321}">
                <p14:modId xmlns:p14="http://schemas.microsoft.com/office/powerpoint/2010/main" val="3603192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99446394"/>
                    </a:ext>
                  </a:extLst>
                </a:gridCol>
                <a:gridCol w="740664">
                  <a:extLst>
                    <a:ext uri="{9D8B030D-6E8A-4147-A177-3AD203B41FA5}">
                      <a16:colId xmlns:a16="http://schemas.microsoft.com/office/drawing/2014/main" val="1122401533"/>
                    </a:ext>
                  </a:extLst>
                </a:gridCol>
                <a:gridCol w="740664">
                  <a:extLst>
                    <a:ext uri="{9D8B030D-6E8A-4147-A177-3AD203B41FA5}">
                      <a16:colId xmlns:a16="http://schemas.microsoft.com/office/drawing/2014/main" val="1280352292"/>
                    </a:ext>
                  </a:extLst>
                </a:gridCol>
                <a:gridCol w="740664">
                  <a:extLst>
                    <a:ext uri="{9D8B030D-6E8A-4147-A177-3AD203B41FA5}">
                      <a16:colId xmlns:a16="http://schemas.microsoft.com/office/drawing/2014/main" val="3577934708"/>
                    </a:ext>
                  </a:extLst>
                </a:gridCol>
                <a:gridCol w="740664">
                  <a:extLst>
                    <a:ext uri="{9D8B030D-6E8A-4147-A177-3AD203B41FA5}">
                      <a16:colId xmlns:a16="http://schemas.microsoft.com/office/drawing/2014/main" val="3890932617"/>
                    </a:ext>
                  </a:extLst>
                </a:gridCol>
                <a:gridCol w="740664">
                  <a:extLst>
                    <a:ext uri="{9D8B030D-6E8A-4147-A177-3AD203B41FA5}">
                      <a16:colId xmlns:a16="http://schemas.microsoft.com/office/drawing/2014/main" val="4086229661"/>
                    </a:ext>
                  </a:extLst>
                </a:gridCol>
                <a:gridCol w="740664">
                  <a:extLst>
                    <a:ext uri="{9D8B030D-6E8A-4147-A177-3AD203B41FA5}">
                      <a16:colId xmlns:a16="http://schemas.microsoft.com/office/drawing/2014/main" val="2816741439"/>
                    </a:ext>
                  </a:extLst>
                </a:gridCol>
                <a:gridCol w="740664">
                  <a:extLst>
                    <a:ext uri="{9D8B030D-6E8A-4147-A177-3AD203B41FA5}">
                      <a16:colId xmlns:a16="http://schemas.microsoft.com/office/drawing/2014/main" val="3583986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140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- 2019-12-17 15:55:45</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the feature HappygoKL! 
Want to have a meaningful and productive school holiday? Here are six wise ways to spend the holidays. Click now to read the full 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694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- 2019-12-13 13:56:17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our very own Nexus learner, Aaliyah Yoong, Aiden Yoong, and Adam Yoong for winning the bronze medal at the recent 30th Sea Games Philippines 2019! We're so very proud of all of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322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- 2019-12-09 10:00:49</a:t>
                      </a:r>
                      <a:r>
                        <a:rPr kumimoji="0" lang="en-US" sz="1000" b="0" i="0" u="none" strike="noStrike" kern="1200" cap="none" spc="0" normalizeH="0" baseline="0" noProof="0">
                          <a:ln>
                            <a:noFill/>
                          </a:ln>
                          <a:solidFill>
                            <a:prstClr val="black"/>
                          </a:solidFill>
                          <a:effectLst/>
                          <a:uLnTx/>
                          <a:uFillTx/>
                          <a:latin typeface="+mn-lt"/>
                          <a:ea typeface="+mn-ea"/>
                          <a:cs typeface="+mn-cs"/>
                        </a:rPr>
                        <a:t>
 Sheryl Sandberg, Serena Williams, Jeff Wilke and Scott Forstall tells us what creativity is to them. What does Creativity mean to you? #HourOfCode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263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- 2019-12-06 17:00:29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876925"/>
                  </a:ext>
                </a:extLst>
              </a:tr>
            </a:tbl>
          </a:graphicData>
        </a:graphic>
      </p:graphicFrame>
      <p:sp>
        <p:nvSpPr>
          <p:cNvPr id="4" name="Text Placeholder 3">
            <a:extLst>
              <a:ext uri="{FF2B5EF4-FFF2-40B4-BE49-F238E27FC236}">
                <a16:creationId xmlns:a16="http://schemas.microsoft.com/office/drawing/2014/main" id="{5FFAE11E-39FC-4419-A130-DABD5ED28E2E}"/>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4074946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825E6-DC5F-4607-9819-57DB35310D57}"/>
              </a:ext>
            </a:extLst>
          </p:cNvPr>
          <p:cNvSpPr>
            <a:spLocks noGrp="1"/>
          </p:cNvSpPr>
          <p:nvPr>
            <p:ph type="title"/>
          </p:nvPr>
        </p:nvSpPr>
        <p:spPr/>
        <p:txBody>
          <a:bodyPr/>
          <a:lstStyle/>
          <a:p>
            <a:r>
              <a:rPr lang="en-US"/>
              <a:t>Facebook Own Posts Table | Nexus International School Malaysia - 2 of 16</a:t>
            </a:r>
          </a:p>
        </p:txBody>
      </p:sp>
      <p:graphicFrame>
        <p:nvGraphicFramePr>
          <p:cNvPr id="5" name="Table Placeholder 4">
            <a:extLst>
              <a:ext uri="{FF2B5EF4-FFF2-40B4-BE49-F238E27FC236}">
                <a16:creationId xmlns:a16="http://schemas.microsoft.com/office/drawing/2014/main" id="{A86842FF-93A1-4854-B8BD-575C1BC85EB7}"/>
              </a:ext>
            </a:extLst>
          </p:cNvPr>
          <p:cNvGraphicFramePr>
            <a:graphicFrameLocks noGrp="1"/>
          </p:cNvGraphicFramePr>
          <p:nvPr>
            <p:ph type="tbl" sz="quarter" idx="13"/>
            <p:extLst>
              <p:ext uri="{D42A27DB-BD31-4B8C-83A1-F6EECF244321}">
                <p14:modId xmlns:p14="http://schemas.microsoft.com/office/powerpoint/2010/main" val="3873816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54995525"/>
                    </a:ext>
                  </a:extLst>
                </a:gridCol>
                <a:gridCol w="740664">
                  <a:extLst>
                    <a:ext uri="{9D8B030D-6E8A-4147-A177-3AD203B41FA5}">
                      <a16:colId xmlns:a16="http://schemas.microsoft.com/office/drawing/2014/main" val="1427983308"/>
                    </a:ext>
                  </a:extLst>
                </a:gridCol>
                <a:gridCol w="740664">
                  <a:extLst>
                    <a:ext uri="{9D8B030D-6E8A-4147-A177-3AD203B41FA5}">
                      <a16:colId xmlns:a16="http://schemas.microsoft.com/office/drawing/2014/main" val="3430281630"/>
                    </a:ext>
                  </a:extLst>
                </a:gridCol>
                <a:gridCol w="740664">
                  <a:extLst>
                    <a:ext uri="{9D8B030D-6E8A-4147-A177-3AD203B41FA5}">
                      <a16:colId xmlns:a16="http://schemas.microsoft.com/office/drawing/2014/main" val="1100718061"/>
                    </a:ext>
                  </a:extLst>
                </a:gridCol>
                <a:gridCol w="740664">
                  <a:extLst>
                    <a:ext uri="{9D8B030D-6E8A-4147-A177-3AD203B41FA5}">
                      <a16:colId xmlns:a16="http://schemas.microsoft.com/office/drawing/2014/main" val="3213041945"/>
                    </a:ext>
                  </a:extLst>
                </a:gridCol>
                <a:gridCol w="740664">
                  <a:extLst>
                    <a:ext uri="{9D8B030D-6E8A-4147-A177-3AD203B41FA5}">
                      <a16:colId xmlns:a16="http://schemas.microsoft.com/office/drawing/2014/main" val="1729173977"/>
                    </a:ext>
                  </a:extLst>
                </a:gridCol>
                <a:gridCol w="740664">
                  <a:extLst>
                    <a:ext uri="{9D8B030D-6E8A-4147-A177-3AD203B41FA5}">
                      <a16:colId xmlns:a16="http://schemas.microsoft.com/office/drawing/2014/main" val="670573765"/>
                    </a:ext>
                  </a:extLst>
                </a:gridCol>
                <a:gridCol w="740664">
                  <a:extLst>
                    <a:ext uri="{9D8B030D-6E8A-4147-A177-3AD203B41FA5}">
                      <a16:colId xmlns:a16="http://schemas.microsoft.com/office/drawing/2014/main" val="2896327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91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- 2019-12-06 16:00:37</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with United World Schools who support schools in rural, deprived areas in Myanmar, Nepal and Cambodia, Nexus has pledged to help fund the Vern Sean School in Cambodia. In order to raise funds, we are hosting a charity week in school next week where learners will get to vote for teachers to dress up, take part in a readathon, make a coin snake for their house and many, many more events! As this is a fundraising event, any coins, donations or extra pocket money you can provide to the learners would be greatly appreciated.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845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- 2019-12-06 14:06:44</a:t>
                      </a:r>
                      <a:r>
                        <a:rPr kumimoji="0" lang="en-US" sz="1000" b="0" i="0" u="none" strike="noStrike" kern="1200" cap="none" spc="0" normalizeH="0" baseline="0" noProof="0">
                          <a:ln>
                            <a:noFill/>
                          </a:ln>
                          <a:solidFill>
                            <a:prstClr val="black"/>
                          </a:solidFill>
                          <a:effectLst/>
                          <a:uLnTx/>
                          <a:uFillTx/>
                          <a:latin typeface="+mn-lt"/>
                          <a:ea typeface="+mn-ea"/>
                          <a:cs typeface="+mn-cs"/>
                        </a:rPr>
                        <a:t>
 Our very on Nexus learner Aaliyah Yoong is competing in the SEA Games finals today for wakeboarding and we would like to invite you to support her. Click on the link to watch her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2883010"/>
                  </a:ext>
                </a:extLst>
              </a:tr>
            </a:tbl>
          </a:graphicData>
        </a:graphic>
      </p:graphicFrame>
      <p:sp>
        <p:nvSpPr>
          <p:cNvPr id="4" name="Text Placeholder 3">
            <a:extLst>
              <a:ext uri="{FF2B5EF4-FFF2-40B4-BE49-F238E27FC236}">
                <a16:creationId xmlns:a16="http://schemas.microsoft.com/office/drawing/2014/main" id="{6A2F564A-7F85-4484-BE02-CD57772610A0}"/>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954734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41C66-E08C-4C87-A4BA-CDB9BB338A49}"/>
              </a:ext>
            </a:extLst>
          </p:cNvPr>
          <p:cNvSpPr>
            <a:spLocks noGrp="1"/>
          </p:cNvSpPr>
          <p:nvPr>
            <p:ph type="title"/>
          </p:nvPr>
        </p:nvSpPr>
        <p:spPr/>
        <p:txBody>
          <a:bodyPr/>
          <a:lstStyle/>
          <a:p>
            <a:r>
              <a:rPr lang="en-US"/>
              <a:t>Facebook Own Posts Table | Nexus International School Malaysia - 3 of 16</a:t>
            </a:r>
          </a:p>
        </p:txBody>
      </p:sp>
      <p:graphicFrame>
        <p:nvGraphicFramePr>
          <p:cNvPr id="5" name="Table Placeholder 4">
            <a:extLst>
              <a:ext uri="{FF2B5EF4-FFF2-40B4-BE49-F238E27FC236}">
                <a16:creationId xmlns:a16="http://schemas.microsoft.com/office/drawing/2014/main" id="{92267446-6AB0-4C96-9DE0-C9EDFCDAF6EF}"/>
              </a:ext>
            </a:extLst>
          </p:cNvPr>
          <p:cNvGraphicFramePr>
            <a:graphicFrameLocks noGrp="1"/>
          </p:cNvGraphicFramePr>
          <p:nvPr>
            <p:ph type="tbl" sz="quarter" idx="13"/>
            <p:extLst>
              <p:ext uri="{D42A27DB-BD31-4B8C-83A1-F6EECF244321}">
                <p14:modId xmlns:p14="http://schemas.microsoft.com/office/powerpoint/2010/main" val="1584848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91708270"/>
                    </a:ext>
                  </a:extLst>
                </a:gridCol>
                <a:gridCol w="740664">
                  <a:extLst>
                    <a:ext uri="{9D8B030D-6E8A-4147-A177-3AD203B41FA5}">
                      <a16:colId xmlns:a16="http://schemas.microsoft.com/office/drawing/2014/main" val="3446268660"/>
                    </a:ext>
                  </a:extLst>
                </a:gridCol>
                <a:gridCol w="740664">
                  <a:extLst>
                    <a:ext uri="{9D8B030D-6E8A-4147-A177-3AD203B41FA5}">
                      <a16:colId xmlns:a16="http://schemas.microsoft.com/office/drawing/2014/main" val="691970686"/>
                    </a:ext>
                  </a:extLst>
                </a:gridCol>
                <a:gridCol w="740664">
                  <a:extLst>
                    <a:ext uri="{9D8B030D-6E8A-4147-A177-3AD203B41FA5}">
                      <a16:colId xmlns:a16="http://schemas.microsoft.com/office/drawing/2014/main" val="238620358"/>
                    </a:ext>
                  </a:extLst>
                </a:gridCol>
                <a:gridCol w="740664">
                  <a:extLst>
                    <a:ext uri="{9D8B030D-6E8A-4147-A177-3AD203B41FA5}">
                      <a16:colId xmlns:a16="http://schemas.microsoft.com/office/drawing/2014/main" val="2328999632"/>
                    </a:ext>
                  </a:extLst>
                </a:gridCol>
                <a:gridCol w="740664">
                  <a:extLst>
                    <a:ext uri="{9D8B030D-6E8A-4147-A177-3AD203B41FA5}">
                      <a16:colId xmlns:a16="http://schemas.microsoft.com/office/drawing/2014/main" val="2672582248"/>
                    </a:ext>
                  </a:extLst>
                </a:gridCol>
                <a:gridCol w="740664">
                  <a:extLst>
                    <a:ext uri="{9D8B030D-6E8A-4147-A177-3AD203B41FA5}">
                      <a16:colId xmlns:a16="http://schemas.microsoft.com/office/drawing/2014/main" val="3416837937"/>
                    </a:ext>
                  </a:extLst>
                </a:gridCol>
                <a:gridCol w="740664">
                  <a:extLst>
                    <a:ext uri="{9D8B030D-6E8A-4147-A177-3AD203B41FA5}">
                      <a16:colId xmlns:a16="http://schemas.microsoft.com/office/drawing/2014/main" val="2667905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402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- 2019-12-06 11:10:41</a:t>
                      </a:r>
                      <a:r>
                        <a:rPr kumimoji="0" lang="en-US" sz="1000" b="0" i="0" u="none" strike="noStrike" kern="1200" cap="none" spc="0" normalizeH="0" baseline="0" noProof="0">
                          <a:ln>
                            <a:noFill/>
                          </a:ln>
                          <a:solidFill>
                            <a:prstClr val="black"/>
                          </a:solidFill>
                          <a:effectLst/>
                          <a:uLnTx/>
                          <a:uFillTx/>
                          <a:latin typeface="+mn-lt"/>
                          <a:ea typeface="+mn-ea"/>
                          <a:cs typeface="+mn-cs"/>
                        </a:rPr>
                        <a:t>
 The Nexus IB Scholarships 2020 is open for applications for learners between 15 and 17 years old. Full and partial scholarships available.
For more information, register here: https://www.nexus.edu.my/scholarship
Nexus has consistently outperformed the world average for IBDP with learners being accepted into top universities worldwide.  
Contact our Admissions team at admissions@nexus.edu.my or 03-8889 3868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0807028"/>
                  </a:ext>
                </a:extLst>
              </a:tr>
            </a:tbl>
          </a:graphicData>
        </a:graphic>
      </p:graphicFrame>
      <p:sp>
        <p:nvSpPr>
          <p:cNvPr id="4" name="Text Placeholder 3">
            <a:extLst>
              <a:ext uri="{FF2B5EF4-FFF2-40B4-BE49-F238E27FC236}">
                <a16:creationId xmlns:a16="http://schemas.microsoft.com/office/drawing/2014/main" id="{956F1FF8-AA13-4B65-942C-10B821B769FF}"/>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2929898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E6DB-5A6E-491F-A4B6-400ECE3F2B93}"/>
              </a:ext>
            </a:extLst>
          </p:cNvPr>
          <p:cNvSpPr>
            <a:spLocks noGrp="1"/>
          </p:cNvSpPr>
          <p:nvPr>
            <p:ph type="title"/>
          </p:nvPr>
        </p:nvSpPr>
        <p:spPr/>
        <p:txBody>
          <a:bodyPr/>
          <a:lstStyle/>
          <a:p>
            <a:r>
              <a:rPr lang="en-US"/>
              <a:t>Facebook Own Posts Table | Nexus International School Malaysia - 4 of 16</a:t>
            </a:r>
          </a:p>
        </p:txBody>
      </p:sp>
      <p:graphicFrame>
        <p:nvGraphicFramePr>
          <p:cNvPr id="5" name="Table Placeholder 4">
            <a:extLst>
              <a:ext uri="{FF2B5EF4-FFF2-40B4-BE49-F238E27FC236}">
                <a16:creationId xmlns:a16="http://schemas.microsoft.com/office/drawing/2014/main" id="{A5B6073C-07F1-4E75-8CDA-4E9DAD1B4950}"/>
              </a:ext>
            </a:extLst>
          </p:cNvPr>
          <p:cNvGraphicFramePr>
            <a:graphicFrameLocks noGrp="1"/>
          </p:cNvGraphicFramePr>
          <p:nvPr>
            <p:ph type="tbl" sz="quarter" idx="13"/>
            <p:extLst>
              <p:ext uri="{D42A27DB-BD31-4B8C-83A1-F6EECF244321}">
                <p14:modId xmlns:p14="http://schemas.microsoft.com/office/powerpoint/2010/main" val="3891675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06404073"/>
                    </a:ext>
                  </a:extLst>
                </a:gridCol>
                <a:gridCol w="740664">
                  <a:extLst>
                    <a:ext uri="{9D8B030D-6E8A-4147-A177-3AD203B41FA5}">
                      <a16:colId xmlns:a16="http://schemas.microsoft.com/office/drawing/2014/main" val="2161621284"/>
                    </a:ext>
                  </a:extLst>
                </a:gridCol>
                <a:gridCol w="740664">
                  <a:extLst>
                    <a:ext uri="{9D8B030D-6E8A-4147-A177-3AD203B41FA5}">
                      <a16:colId xmlns:a16="http://schemas.microsoft.com/office/drawing/2014/main" val="3565641797"/>
                    </a:ext>
                  </a:extLst>
                </a:gridCol>
                <a:gridCol w="740664">
                  <a:extLst>
                    <a:ext uri="{9D8B030D-6E8A-4147-A177-3AD203B41FA5}">
                      <a16:colId xmlns:a16="http://schemas.microsoft.com/office/drawing/2014/main" val="600139193"/>
                    </a:ext>
                  </a:extLst>
                </a:gridCol>
                <a:gridCol w="740664">
                  <a:extLst>
                    <a:ext uri="{9D8B030D-6E8A-4147-A177-3AD203B41FA5}">
                      <a16:colId xmlns:a16="http://schemas.microsoft.com/office/drawing/2014/main" val="3400369127"/>
                    </a:ext>
                  </a:extLst>
                </a:gridCol>
                <a:gridCol w="740664">
                  <a:extLst>
                    <a:ext uri="{9D8B030D-6E8A-4147-A177-3AD203B41FA5}">
                      <a16:colId xmlns:a16="http://schemas.microsoft.com/office/drawing/2014/main" val="1262001345"/>
                    </a:ext>
                  </a:extLst>
                </a:gridCol>
                <a:gridCol w="740664">
                  <a:extLst>
                    <a:ext uri="{9D8B030D-6E8A-4147-A177-3AD203B41FA5}">
                      <a16:colId xmlns:a16="http://schemas.microsoft.com/office/drawing/2014/main" val="2966557520"/>
                    </a:ext>
                  </a:extLst>
                </a:gridCol>
                <a:gridCol w="740664">
                  <a:extLst>
                    <a:ext uri="{9D8B030D-6E8A-4147-A177-3AD203B41FA5}">
                      <a16:colId xmlns:a16="http://schemas.microsoft.com/office/drawing/2014/main" val="2836537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074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- 2019-12-06 10:00:08</a:t>
                      </a:r>
                      <a:r>
                        <a:rPr kumimoji="0" lang="en-US" sz="1000" b="0" i="0" u="none" strike="noStrike" kern="1200" cap="none" spc="0" normalizeH="0" baseline="0" noProof="0">
                          <a:ln>
                            <a:noFill/>
                          </a:ln>
                          <a:solidFill>
                            <a:prstClr val="black"/>
                          </a:solidFill>
                          <a:effectLst/>
                          <a:uLnTx/>
                          <a:uFillTx/>
                          <a:latin typeface="+mn-lt"/>
                          <a:ea typeface="+mn-ea"/>
                          <a:cs typeface="+mn-cs"/>
                        </a:rPr>
                        <a:t>
 December 9th - 15th marks Computer Science Education Week (CSEdWeek) 2019. Designed to raise awareness of the transformative role of computing in our global society and promote computer science education at all education levels, Nexus Malaysia will participate in this global initiative with an hour of code activities happening throughout the week. 
Looking forward to start the day with one #HourOfCode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331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- 2019-12-05 15:24:05</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get your Nexus Alice in Wonderland hoodie on the last night of the show today, 5th December at 7pm.
Venue : Nexus Theatre
Ticket Price: Adults = RM 20 ; Learners = RM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5046927"/>
                  </a:ext>
                </a:extLst>
              </a:tr>
            </a:tbl>
          </a:graphicData>
        </a:graphic>
      </p:graphicFrame>
      <p:sp>
        <p:nvSpPr>
          <p:cNvPr id="4" name="Text Placeholder 3">
            <a:extLst>
              <a:ext uri="{FF2B5EF4-FFF2-40B4-BE49-F238E27FC236}">
                <a16:creationId xmlns:a16="http://schemas.microsoft.com/office/drawing/2014/main" id="{F2147904-70FB-465B-94C2-680090CBC675}"/>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867050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202D2-DC9A-4105-8869-B4D513521813}"/>
              </a:ext>
            </a:extLst>
          </p:cNvPr>
          <p:cNvSpPr>
            <a:spLocks noGrp="1"/>
          </p:cNvSpPr>
          <p:nvPr>
            <p:ph type="title"/>
          </p:nvPr>
        </p:nvSpPr>
        <p:spPr/>
        <p:txBody>
          <a:bodyPr/>
          <a:lstStyle/>
          <a:p>
            <a:r>
              <a:rPr lang="en-US"/>
              <a:t>Facebook Own Posts Table | Nexus International School Malaysia - 5 of 16</a:t>
            </a:r>
          </a:p>
        </p:txBody>
      </p:sp>
      <p:graphicFrame>
        <p:nvGraphicFramePr>
          <p:cNvPr id="5" name="Table Placeholder 4">
            <a:extLst>
              <a:ext uri="{FF2B5EF4-FFF2-40B4-BE49-F238E27FC236}">
                <a16:creationId xmlns:a16="http://schemas.microsoft.com/office/drawing/2014/main" id="{C02F2FC4-D9BC-4955-919F-2928D2B83393}"/>
              </a:ext>
            </a:extLst>
          </p:cNvPr>
          <p:cNvGraphicFramePr>
            <a:graphicFrameLocks noGrp="1"/>
          </p:cNvGraphicFramePr>
          <p:nvPr>
            <p:ph type="tbl" sz="quarter" idx="13"/>
            <p:extLst>
              <p:ext uri="{D42A27DB-BD31-4B8C-83A1-F6EECF244321}">
                <p14:modId xmlns:p14="http://schemas.microsoft.com/office/powerpoint/2010/main" val="2030977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32762346"/>
                    </a:ext>
                  </a:extLst>
                </a:gridCol>
                <a:gridCol w="740664">
                  <a:extLst>
                    <a:ext uri="{9D8B030D-6E8A-4147-A177-3AD203B41FA5}">
                      <a16:colId xmlns:a16="http://schemas.microsoft.com/office/drawing/2014/main" val="272653580"/>
                    </a:ext>
                  </a:extLst>
                </a:gridCol>
                <a:gridCol w="740664">
                  <a:extLst>
                    <a:ext uri="{9D8B030D-6E8A-4147-A177-3AD203B41FA5}">
                      <a16:colId xmlns:a16="http://schemas.microsoft.com/office/drawing/2014/main" val="2057903973"/>
                    </a:ext>
                  </a:extLst>
                </a:gridCol>
                <a:gridCol w="740664">
                  <a:extLst>
                    <a:ext uri="{9D8B030D-6E8A-4147-A177-3AD203B41FA5}">
                      <a16:colId xmlns:a16="http://schemas.microsoft.com/office/drawing/2014/main" val="2268142859"/>
                    </a:ext>
                  </a:extLst>
                </a:gridCol>
                <a:gridCol w="740664">
                  <a:extLst>
                    <a:ext uri="{9D8B030D-6E8A-4147-A177-3AD203B41FA5}">
                      <a16:colId xmlns:a16="http://schemas.microsoft.com/office/drawing/2014/main" val="603449278"/>
                    </a:ext>
                  </a:extLst>
                </a:gridCol>
                <a:gridCol w="740664">
                  <a:extLst>
                    <a:ext uri="{9D8B030D-6E8A-4147-A177-3AD203B41FA5}">
                      <a16:colId xmlns:a16="http://schemas.microsoft.com/office/drawing/2014/main" val="2498942435"/>
                    </a:ext>
                  </a:extLst>
                </a:gridCol>
                <a:gridCol w="740664">
                  <a:extLst>
                    <a:ext uri="{9D8B030D-6E8A-4147-A177-3AD203B41FA5}">
                      <a16:colId xmlns:a16="http://schemas.microsoft.com/office/drawing/2014/main" val="3230485420"/>
                    </a:ext>
                  </a:extLst>
                </a:gridCol>
                <a:gridCol w="740664">
                  <a:extLst>
                    <a:ext uri="{9D8B030D-6E8A-4147-A177-3AD203B41FA5}">
                      <a16:colId xmlns:a16="http://schemas.microsoft.com/office/drawing/2014/main" val="291543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036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- 2019-12-05 10:00:17</a:t>
                      </a:r>
                      <a:r>
                        <a:rPr kumimoji="0" lang="en-US" sz="1000" b="0" i="0" u="none" strike="noStrike" kern="1200" cap="none" spc="0" normalizeH="0" baseline="0" noProof="0">
                          <a:ln>
                            <a:noFill/>
                          </a:ln>
                          <a:solidFill>
                            <a:prstClr val="black"/>
                          </a:solidFill>
                          <a:effectLst/>
                          <a:uLnTx/>
                          <a:uFillTx/>
                          <a:latin typeface="+mn-lt"/>
                          <a:ea typeface="+mn-ea"/>
                          <a:cs typeface="+mn-cs"/>
                        </a:rPr>
                        <a:t>
 December 9th - 15th marks Computer Science Education Week (CSEdWeek) 2019. Designed to raise awareness of the transformative role of computing in our global society and promote computer science education at all education levels, Nexus Malaysia will participate in this global initiative with an hour of code activities happening throughout the week. 
Looking forward to start the day with one #HourOfCode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373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- 2019-12-04 17:03:50</a:t>
                      </a:r>
                      <a:r>
                        <a:rPr kumimoji="0" lang="en-US" sz="1000" b="0" i="0" u="none" strike="noStrike" kern="1200" cap="none" spc="0" normalizeH="0" baseline="0" noProof="0">
                          <a:ln>
                            <a:noFill/>
                          </a:ln>
                          <a:solidFill>
                            <a:prstClr val="black"/>
                          </a:solidFill>
                          <a:effectLst/>
                          <a:uLnTx/>
                          <a:uFillTx/>
                          <a:latin typeface="+mn-lt"/>
                          <a:ea typeface="+mn-ea"/>
                          <a:cs typeface="+mn-cs"/>
                        </a:rPr>
                        <a:t>
 Here's their take on what creativity is to them. 
In the 21st century, computer science unlocks opportunity and creativity, in every field. What will you create? #HourOfCode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8672867"/>
                  </a:ext>
                </a:extLst>
              </a:tr>
            </a:tbl>
          </a:graphicData>
        </a:graphic>
      </p:graphicFrame>
      <p:sp>
        <p:nvSpPr>
          <p:cNvPr id="4" name="Text Placeholder 3">
            <a:extLst>
              <a:ext uri="{FF2B5EF4-FFF2-40B4-BE49-F238E27FC236}">
                <a16:creationId xmlns:a16="http://schemas.microsoft.com/office/drawing/2014/main" id="{8BAC9799-3884-40B2-9078-8E704BA859E8}"/>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1593384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C2BB7-CAAF-4F49-B0BC-4876C8CF1F6F}"/>
              </a:ext>
            </a:extLst>
          </p:cNvPr>
          <p:cNvSpPr>
            <a:spLocks noGrp="1"/>
          </p:cNvSpPr>
          <p:nvPr>
            <p:ph type="title"/>
          </p:nvPr>
        </p:nvSpPr>
        <p:spPr/>
        <p:txBody>
          <a:bodyPr/>
          <a:lstStyle/>
          <a:p>
            <a:r>
              <a:rPr lang="en-US"/>
              <a:t>Facebook Own Posts Table | Nexus International School Malaysia - 6 of 16</a:t>
            </a:r>
          </a:p>
        </p:txBody>
      </p:sp>
      <p:graphicFrame>
        <p:nvGraphicFramePr>
          <p:cNvPr id="5" name="Table Placeholder 4">
            <a:extLst>
              <a:ext uri="{FF2B5EF4-FFF2-40B4-BE49-F238E27FC236}">
                <a16:creationId xmlns:a16="http://schemas.microsoft.com/office/drawing/2014/main" id="{8287EB33-F669-4BAB-AE83-633805F6FB8E}"/>
              </a:ext>
            </a:extLst>
          </p:cNvPr>
          <p:cNvGraphicFramePr>
            <a:graphicFrameLocks noGrp="1"/>
          </p:cNvGraphicFramePr>
          <p:nvPr>
            <p:ph type="tbl" sz="quarter" idx="13"/>
            <p:extLst>
              <p:ext uri="{D42A27DB-BD31-4B8C-83A1-F6EECF244321}">
                <p14:modId xmlns:p14="http://schemas.microsoft.com/office/powerpoint/2010/main" val="3198481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47927830"/>
                    </a:ext>
                  </a:extLst>
                </a:gridCol>
                <a:gridCol w="740664">
                  <a:extLst>
                    <a:ext uri="{9D8B030D-6E8A-4147-A177-3AD203B41FA5}">
                      <a16:colId xmlns:a16="http://schemas.microsoft.com/office/drawing/2014/main" val="3772704577"/>
                    </a:ext>
                  </a:extLst>
                </a:gridCol>
                <a:gridCol w="740664">
                  <a:extLst>
                    <a:ext uri="{9D8B030D-6E8A-4147-A177-3AD203B41FA5}">
                      <a16:colId xmlns:a16="http://schemas.microsoft.com/office/drawing/2014/main" val="2609741308"/>
                    </a:ext>
                  </a:extLst>
                </a:gridCol>
                <a:gridCol w="740664">
                  <a:extLst>
                    <a:ext uri="{9D8B030D-6E8A-4147-A177-3AD203B41FA5}">
                      <a16:colId xmlns:a16="http://schemas.microsoft.com/office/drawing/2014/main" val="2274200308"/>
                    </a:ext>
                  </a:extLst>
                </a:gridCol>
                <a:gridCol w="740664">
                  <a:extLst>
                    <a:ext uri="{9D8B030D-6E8A-4147-A177-3AD203B41FA5}">
                      <a16:colId xmlns:a16="http://schemas.microsoft.com/office/drawing/2014/main" val="225143866"/>
                    </a:ext>
                  </a:extLst>
                </a:gridCol>
                <a:gridCol w="740664">
                  <a:extLst>
                    <a:ext uri="{9D8B030D-6E8A-4147-A177-3AD203B41FA5}">
                      <a16:colId xmlns:a16="http://schemas.microsoft.com/office/drawing/2014/main" val="3557924997"/>
                    </a:ext>
                  </a:extLst>
                </a:gridCol>
                <a:gridCol w="740664">
                  <a:extLst>
                    <a:ext uri="{9D8B030D-6E8A-4147-A177-3AD203B41FA5}">
                      <a16:colId xmlns:a16="http://schemas.microsoft.com/office/drawing/2014/main" val="3628421815"/>
                    </a:ext>
                  </a:extLst>
                </a:gridCol>
                <a:gridCol w="740664">
                  <a:extLst>
                    <a:ext uri="{9D8B030D-6E8A-4147-A177-3AD203B41FA5}">
                      <a16:colId xmlns:a16="http://schemas.microsoft.com/office/drawing/2014/main" val="909405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811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- 2019-12-04 16:54:55</a:t>
                      </a:r>
                      <a:r>
                        <a:rPr kumimoji="0" lang="en-US" sz="1000" b="0" i="0" u="none" strike="noStrike" kern="1200" cap="none" spc="0" normalizeH="0" baseline="0" noProof="0">
                          <a:ln>
                            <a:noFill/>
                          </a:ln>
                          <a:solidFill>
                            <a:prstClr val="black"/>
                          </a:solidFill>
                          <a:effectLst/>
                          <a:uLnTx/>
                          <a:uFillTx/>
                          <a:latin typeface="+mn-lt"/>
                          <a:ea typeface="+mn-ea"/>
                          <a:cs typeface="+mn-cs"/>
                        </a:rPr>
                        <a:t>
 December 9th - 15th marks Computer Science Education Week (CSEdWeek) 2019. Designed to raise awareness of the transformative role of computing in our global society and promote computer science education at all education levels, Nexus Malaysia will participate in this global initiative with an hour of code activities happening throughout the week.
Looking forward to start the day with one #HourOfCode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3393710"/>
                  </a:ext>
                </a:extLst>
              </a:tr>
            </a:tbl>
          </a:graphicData>
        </a:graphic>
      </p:graphicFrame>
      <p:sp>
        <p:nvSpPr>
          <p:cNvPr id="4" name="Text Placeholder 3">
            <a:extLst>
              <a:ext uri="{FF2B5EF4-FFF2-40B4-BE49-F238E27FC236}">
                <a16:creationId xmlns:a16="http://schemas.microsoft.com/office/drawing/2014/main" id="{5364FC7E-2C09-4A21-B3D1-372CE90D3A2F}"/>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1508205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9D8E0-C3F2-4F0F-99A4-A7E094AE6DEA}"/>
              </a:ext>
            </a:extLst>
          </p:cNvPr>
          <p:cNvSpPr>
            <a:spLocks noGrp="1"/>
          </p:cNvSpPr>
          <p:nvPr>
            <p:ph type="title"/>
          </p:nvPr>
        </p:nvSpPr>
        <p:spPr/>
        <p:txBody>
          <a:bodyPr/>
          <a:lstStyle/>
          <a:p>
            <a:r>
              <a:rPr lang="en-US"/>
              <a:t>Facebook Own Posts Table | Nexus International School Malaysia - 7 of 16</a:t>
            </a:r>
          </a:p>
        </p:txBody>
      </p:sp>
      <p:graphicFrame>
        <p:nvGraphicFramePr>
          <p:cNvPr id="5" name="Table Placeholder 4">
            <a:extLst>
              <a:ext uri="{FF2B5EF4-FFF2-40B4-BE49-F238E27FC236}">
                <a16:creationId xmlns:a16="http://schemas.microsoft.com/office/drawing/2014/main" id="{9D589AFB-EA4F-4233-A808-45CB7CB2D2F6}"/>
              </a:ext>
            </a:extLst>
          </p:cNvPr>
          <p:cNvGraphicFramePr>
            <a:graphicFrameLocks noGrp="1"/>
          </p:cNvGraphicFramePr>
          <p:nvPr>
            <p:ph type="tbl" sz="quarter" idx="13"/>
            <p:extLst>
              <p:ext uri="{D42A27DB-BD31-4B8C-83A1-F6EECF244321}">
                <p14:modId xmlns:p14="http://schemas.microsoft.com/office/powerpoint/2010/main" val="423019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29905996"/>
                    </a:ext>
                  </a:extLst>
                </a:gridCol>
                <a:gridCol w="740664">
                  <a:extLst>
                    <a:ext uri="{9D8B030D-6E8A-4147-A177-3AD203B41FA5}">
                      <a16:colId xmlns:a16="http://schemas.microsoft.com/office/drawing/2014/main" val="2020374817"/>
                    </a:ext>
                  </a:extLst>
                </a:gridCol>
                <a:gridCol w="740664">
                  <a:extLst>
                    <a:ext uri="{9D8B030D-6E8A-4147-A177-3AD203B41FA5}">
                      <a16:colId xmlns:a16="http://schemas.microsoft.com/office/drawing/2014/main" val="1782575163"/>
                    </a:ext>
                  </a:extLst>
                </a:gridCol>
                <a:gridCol w="740664">
                  <a:extLst>
                    <a:ext uri="{9D8B030D-6E8A-4147-A177-3AD203B41FA5}">
                      <a16:colId xmlns:a16="http://schemas.microsoft.com/office/drawing/2014/main" val="3216485509"/>
                    </a:ext>
                  </a:extLst>
                </a:gridCol>
                <a:gridCol w="740664">
                  <a:extLst>
                    <a:ext uri="{9D8B030D-6E8A-4147-A177-3AD203B41FA5}">
                      <a16:colId xmlns:a16="http://schemas.microsoft.com/office/drawing/2014/main" val="3401565440"/>
                    </a:ext>
                  </a:extLst>
                </a:gridCol>
                <a:gridCol w="740664">
                  <a:extLst>
                    <a:ext uri="{9D8B030D-6E8A-4147-A177-3AD203B41FA5}">
                      <a16:colId xmlns:a16="http://schemas.microsoft.com/office/drawing/2014/main" val="1362711832"/>
                    </a:ext>
                  </a:extLst>
                </a:gridCol>
                <a:gridCol w="740664">
                  <a:extLst>
                    <a:ext uri="{9D8B030D-6E8A-4147-A177-3AD203B41FA5}">
                      <a16:colId xmlns:a16="http://schemas.microsoft.com/office/drawing/2014/main" val="1330678572"/>
                    </a:ext>
                  </a:extLst>
                </a:gridCol>
                <a:gridCol w="740664">
                  <a:extLst>
                    <a:ext uri="{9D8B030D-6E8A-4147-A177-3AD203B41FA5}">
                      <a16:colId xmlns:a16="http://schemas.microsoft.com/office/drawing/2014/main" val="2007485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895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- 2019-12-03 20:37:14</a:t>
                      </a:r>
                      <a:r>
                        <a:rPr kumimoji="0" lang="en-US" sz="1000" b="0" i="0" u="none" strike="noStrike" kern="1200" cap="none" spc="0" normalizeH="0" baseline="0" noProof="0">
                          <a:ln>
                            <a:noFill/>
                          </a:ln>
                          <a:solidFill>
                            <a:prstClr val="black"/>
                          </a:solidFill>
                          <a:effectLst/>
                          <a:uLnTx/>
                          <a:uFillTx/>
                          <a:latin typeface="+mn-lt"/>
                          <a:ea typeface="+mn-ea"/>
                          <a:cs typeface="+mn-cs"/>
                        </a:rPr>
                        <a:t>
 Last rehearsal before opening night! Catch Alice in Wonderland at Nexus Theatre tomorrow for an evening full of enchantment and exhilaration. Grab your tickets now! 
For Nexus International School Malaysia students and parents, you can purchase your tickets at Nexus Student Service. And for our friends outside Nexus, please register here: https://bit.ly/2rzvtAq
Date : 4th &amp; 5th December 2019
Time : 7pm
Venue : Nexus Theatre
Ticket Price: Adults = RM 20 ; Learners = RM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3471176"/>
                  </a:ext>
                </a:extLst>
              </a:tr>
            </a:tbl>
          </a:graphicData>
        </a:graphic>
      </p:graphicFrame>
      <p:sp>
        <p:nvSpPr>
          <p:cNvPr id="4" name="Text Placeholder 3">
            <a:extLst>
              <a:ext uri="{FF2B5EF4-FFF2-40B4-BE49-F238E27FC236}">
                <a16:creationId xmlns:a16="http://schemas.microsoft.com/office/drawing/2014/main" id="{E5CA6BB4-277C-499A-A832-B580DC68F6F0}"/>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421406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C818C-6321-40D9-A105-DF6965E6F4FD}"/>
              </a:ext>
            </a:extLst>
          </p:cNvPr>
          <p:cNvSpPr>
            <a:spLocks noGrp="1"/>
          </p:cNvSpPr>
          <p:nvPr>
            <p:ph type="title"/>
          </p:nvPr>
        </p:nvSpPr>
        <p:spPr/>
        <p:txBody>
          <a:bodyPr/>
          <a:lstStyle/>
          <a:p>
            <a:r>
              <a:rPr lang="en-US"/>
              <a:t>Facebook Own Posts Table | Nexus International School Malaysia - 8 of 16</a:t>
            </a:r>
          </a:p>
        </p:txBody>
      </p:sp>
      <p:graphicFrame>
        <p:nvGraphicFramePr>
          <p:cNvPr id="5" name="Table Placeholder 4">
            <a:extLst>
              <a:ext uri="{FF2B5EF4-FFF2-40B4-BE49-F238E27FC236}">
                <a16:creationId xmlns:a16="http://schemas.microsoft.com/office/drawing/2014/main" id="{8F910717-3D05-4075-9BC9-169151333CD0}"/>
              </a:ext>
            </a:extLst>
          </p:cNvPr>
          <p:cNvGraphicFramePr>
            <a:graphicFrameLocks noGrp="1"/>
          </p:cNvGraphicFramePr>
          <p:nvPr>
            <p:ph type="tbl" sz="quarter" idx="13"/>
            <p:extLst>
              <p:ext uri="{D42A27DB-BD31-4B8C-83A1-F6EECF244321}">
                <p14:modId xmlns:p14="http://schemas.microsoft.com/office/powerpoint/2010/main" val="25829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11544671"/>
                    </a:ext>
                  </a:extLst>
                </a:gridCol>
                <a:gridCol w="740664">
                  <a:extLst>
                    <a:ext uri="{9D8B030D-6E8A-4147-A177-3AD203B41FA5}">
                      <a16:colId xmlns:a16="http://schemas.microsoft.com/office/drawing/2014/main" val="3514939357"/>
                    </a:ext>
                  </a:extLst>
                </a:gridCol>
                <a:gridCol w="740664">
                  <a:extLst>
                    <a:ext uri="{9D8B030D-6E8A-4147-A177-3AD203B41FA5}">
                      <a16:colId xmlns:a16="http://schemas.microsoft.com/office/drawing/2014/main" val="3119650834"/>
                    </a:ext>
                  </a:extLst>
                </a:gridCol>
                <a:gridCol w="740664">
                  <a:extLst>
                    <a:ext uri="{9D8B030D-6E8A-4147-A177-3AD203B41FA5}">
                      <a16:colId xmlns:a16="http://schemas.microsoft.com/office/drawing/2014/main" val="1950838594"/>
                    </a:ext>
                  </a:extLst>
                </a:gridCol>
                <a:gridCol w="740664">
                  <a:extLst>
                    <a:ext uri="{9D8B030D-6E8A-4147-A177-3AD203B41FA5}">
                      <a16:colId xmlns:a16="http://schemas.microsoft.com/office/drawing/2014/main" val="2799922061"/>
                    </a:ext>
                  </a:extLst>
                </a:gridCol>
                <a:gridCol w="740664">
                  <a:extLst>
                    <a:ext uri="{9D8B030D-6E8A-4147-A177-3AD203B41FA5}">
                      <a16:colId xmlns:a16="http://schemas.microsoft.com/office/drawing/2014/main" val="2256663908"/>
                    </a:ext>
                  </a:extLst>
                </a:gridCol>
                <a:gridCol w="740664">
                  <a:extLst>
                    <a:ext uri="{9D8B030D-6E8A-4147-A177-3AD203B41FA5}">
                      <a16:colId xmlns:a16="http://schemas.microsoft.com/office/drawing/2014/main" val="171203072"/>
                    </a:ext>
                  </a:extLst>
                </a:gridCol>
                <a:gridCol w="740664">
                  <a:extLst>
                    <a:ext uri="{9D8B030D-6E8A-4147-A177-3AD203B41FA5}">
                      <a16:colId xmlns:a16="http://schemas.microsoft.com/office/drawing/2014/main" val="57438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6884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- 2019-11-30 08:00:51</a:t>
                      </a:r>
                      <a:r>
                        <a:rPr kumimoji="0" lang="en-US" sz="1000" b="0" i="0" u="none" strike="noStrike" kern="1200" cap="none" spc="0" normalizeH="0" baseline="0" noProof="0">
                          <a:ln>
                            <a:noFill/>
                          </a:ln>
                          <a:solidFill>
                            <a:prstClr val="black"/>
                          </a:solidFill>
                          <a:effectLst/>
                          <a:uLnTx/>
                          <a:uFillTx/>
                          <a:latin typeface="+mn-lt"/>
                          <a:ea typeface="+mn-ea"/>
                          <a:cs typeface="+mn-cs"/>
                        </a:rPr>
                        <a:t>
 Nexus Global Goals Action Day 2019 Activities: Do your 'Bit'
Addressing the 14th UNSDG, ‘Conserve and sustainably use the oceans, seas, and marine resources for sustainable development’, learners investigated fishing problem of bycatch. They programmed microbit by incorporating properties of light and sound, in hope to solve the bycatch problem. This is because it has been scientifically proven that certain frequency of light and sound can detract unwanted fish.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1536412"/>
                  </a:ext>
                </a:extLst>
              </a:tr>
            </a:tbl>
          </a:graphicData>
        </a:graphic>
      </p:graphicFrame>
      <p:sp>
        <p:nvSpPr>
          <p:cNvPr id="4" name="Text Placeholder 3">
            <a:extLst>
              <a:ext uri="{FF2B5EF4-FFF2-40B4-BE49-F238E27FC236}">
                <a16:creationId xmlns:a16="http://schemas.microsoft.com/office/drawing/2014/main" id="{67002BE5-FEDE-41CB-AD96-8147ED1C2922}"/>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273170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196C9-089D-48D1-B728-AD1075D34FB5}"/>
              </a:ext>
            </a:extLst>
          </p:cNvPr>
          <p:cNvSpPr>
            <a:spLocks noGrp="1"/>
          </p:cNvSpPr>
          <p:nvPr>
            <p:ph type="title"/>
          </p:nvPr>
        </p:nvSpPr>
        <p:spPr/>
        <p:txBody>
          <a:bodyPr/>
          <a:lstStyle/>
          <a:p>
            <a:r>
              <a:rPr lang="en-US"/>
              <a:t>Facebook Own Posts Table | Nexus International School Malaysia - 9 of 16</a:t>
            </a:r>
          </a:p>
        </p:txBody>
      </p:sp>
      <p:graphicFrame>
        <p:nvGraphicFramePr>
          <p:cNvPr id="5" name="Table Placeholder 4">
            <a:extLst>
              <a:ext uri="{FF2B5EF4-FFF2-40B4-BE49-F238E27FC236}">
                <a16:creationId xmlns:a16="http://schemas.microsoft.com/office/drawing/2014/main" id="{4E03BFF5-3994-400A-8559-68EC3D8581AD}"/>
              </a:ext>
            </a:extLst>
          </p:cNvPr>
          <p:cNvGraphicFramePr>
            <a:graphicFrameLocks noGrp="1"/>
          </p:cNvGraphicFramePr>
          <p:nvPr>
            <p:ph type="tbl" sz="quarter" idx="13"/>
            <p:extLst>
              <p:ext uri="{D42A27DB-BD31-4B8C-83A1-F6EECF244321}">
                <p14:modId xmlns:p14="http://schemas.microsoft.com/office/powerpoint/2010/main" val="2886590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29295478"/>
                    </a:ext>
                  </a:extLst>
                </a:gridCol>
                <a:gridCol w="740664">
                  <a:extLst>
                    <a:ext uri="{9D8B030D-6E8A-4147-A177-3AD203B41FA5}">
                      <a16:colId xmlns:a16="http://schemas.microsoft.com/office/drawing/2014/main" val="3195893473"/>
                    </a:ext>
                  </a:extLst>
                </a:gridCol>
                <a:gridCol w="740664">
                  <a:extLst>
                    <a:ext uri="{9D8B030D-6E8A-4147-A177-3AD203B41FA5}">
                      <a16:colId xmlns:a16="http://schemas.microsoft.com/office/drawing/2014/main" val="1221465709"/>
                    </a:ext>
                  </a:extLst>
                </a:gridCol>
                <a:gridCol w="740664">
                  <a:extLst>
                    <a:ext uri="{9D8B030D-6E8A-4147-A177-3AD203B41FA5}">
                      <a16:colId xmlns:a16="http://schemas.microsoft.com/office/drawing/2014/main" val="1824634701"/>
                    </a:ext>
                  </a:extLst>
                </a:gridCol>
                <a:gridCol w="740664">
                  <a:extLst>
                    <a:ext uri="{9D8B030D-6E8A-4147-A177-3AD203B41FA5}">
                      <a16:colId xmlns:a16="http://schemas.microsoft.com/office/drawing/2014/main" val="2160858517"/>
                    </a:ext>
                  </a:extLst>
                </a:gridCol>
                <a:gridCol w="740664">
                  <a:extLst>
                    <a:ext uri="{9D8B030D-6E8A-4147-A177-3AD203B41FA5}">
                      <a16:colId xmlns:a16="http://schemas.microsoft.com/office/drawing/2014/main" val="1944940298"/>
                    </a:ext>
                  </a:extLst>
                </a:gridCol>
                <a:gridCol w="740664">
                  <a:extLst>
                    <a:ext uri="{9D8B030D-6E8A-4147-A177-3AD203B41FA5}">
                      <a16:colId xmlns:a16="http://schemas.microsoft.com/office/drawing/2014/main" val="894451886"/>
                    </a:ext>
                  </a:extLst>
                </a:gridCol>
                <a:gridCol w="740664">
                  <a:extLst>
                    <a:ext uri="{9D8B030D-6E8A-4147-A177-3AD203B41FA5}">
                      <a16:colId xmlns:a16="http://schemas.microsoft.com/office/drawing/2014/main" val="3353237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069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- 2019-11-30 08:00:01</a:t>
                      </a:r>
                      <a:r>
                        <a:rPr kumimoji="0" lang="en-US" sz="1000" b="0" i="0" u="none" strike="noStrike" kern="1200" cap="none" spc="0" normalizeH="0" baseline="0" noProof="0">
                          <a:ln>
                            <a:noFill/>
                          </a:ln>
                          <a:solidFill>
                            <a:prstClr val="black"/>
                          </a:solidFill>
                          <a:effectLst/>
                          <a:uLnTx/>
                          <a:uFillTx/>
                          <a:latin typeface="+mn-lt"/>
                          <a:ea typeface="+mn-ea"/>
                          <a:cs typeface="+mn-cs"/>
                        </a:rPr>
                        <a:t>
 Magic is in the air this December. Grab your tickets now to join us for an evening full of enchantment and exhilaration. 
For Nexus International School Malaysia students and parents, you can purchase your tickets at Nexus Student Service. And for our friends outside Nexus, please register here: https://bit.ly/2rzvtAq
Date : 4th &amp; 5th December 2019
Time : 7pm
Venue : Nexus Theatre
Ticket Price: Adults = RM 20 ; Learners = RM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0815567"/>
                  </a:ext>
                </a:extLst>
              </a:tr>
            </a:tbl>
          </a:graphicData>
        </a:graphic>
      </p:graphicFrame>
      <p:sp>
        <p:nvSpPr>
          <p:cNvPr id="4" name="Text Placeholder 3">
            <a:extLst>
              <a:ext uri="{FF2B5EF4-FFF2-40B4-BE49-F238E27FC236}">
                <a16:creationId xmlns:a16="http://schemas.microsoft.com/office/drawing/2014/main" id="{50488149-1190-4FE6-8131-05203B1B34AB}"/>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2944268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42506-E9B3-44BC-8CB3-C2B181D713F8}"/>
              </a:ext>
            </a:extLst>
          </p:cNvPr>
          <p:cNvSpPr>
            <a:spLocks noGrp="1"/>
          </p:cNvSpPr>
          <p:nvPr>
            <p:ph type="title"/>
          </p:nvPr>
        </p:nvSpPr>
        <p:spPr/>
        <p:txBody>
          <a:bodyPr/>
          <a:lstStyle/>
          <a:p>
            <a:r>
              <a:rPr lang="en-US"/>
              <a:t>Facebook Own Posts Table | Nexus International School Malaysia - 10 of 16</a:t>
            </a:r>
          </a:p>
        </p:txBody>
      </p:sp>
      <p:graphicFrame>
        <p:nvGraphicFramePr>
          <p:cNvPr id="5" name="Table Placeholder 4">
            <a:extLst>
              <a:ext uri="{FF2B5EF4-FFF2-40B4-BE49-F238E27FC236}">
                <a16:creationId xmlns:a16="http://schemas.microsoft.com/office/drawing/2014/main" id="{18608C65-57FD-4BFC-8F32-8F298CCFD42D}"/>
              </a:ext>
            </a:extLst>
          </p:cNvPr>
          <p:cNvGraphicFramePr>
            <a:graphicFrameLocks noGrp="1"/>
          </p:cNvGraphicFramePr>
          <p:nvPr>
            <p:ph type="tbl" sz="quarter" idx="13"/>
            <p:extLst>
              <p:ext uri="{D42A27DB-BD31-4B8C-83A1-F6EECF244321}">
                <p14:modId xmlns:p14="http://schemas.microsoft.com/office/powerpoint/2010/main" val="3006106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25254299"/>
                    </a:ext>
                  </a:extLst>
                </a:gridCol>
                <a:gridCol w="740664">
                  <a:extLst>
                    <a:ext uri="{9D8B030D-6E8A-4147-A177-3AD203B41FA5}">
                      <a16:colId xmlns:a16="http://schemas.microsoft.com/office/drawing/2014/main" val="552056656"/>
                    </a:ext>
                  </a:extLst>
                </a:gridCol>
                <a:gridCol w="740664">
                  <a:extLst>
                    <a:ext uri="{9D8B030D-6E8A-4147-A177-3AD203B41FA5}">
                      <a16:colId xmlns:a16="http://schemas.microsoft.com/office/drawing/2014/main" val="1897658510"/>
                    </a:ext>
                  </a:extLst>
                </a:gridCol>
                <a:gridCol w="740664">
                  <a:extLst>
                    <a:ext uri="{9D8B030D-6E8A-4147-A177-3AD203B41FA5}">
                      <a16:colId xmlns:a16="http://schemas.microsoft.com/office/drawing/2014/main" val="3406772280"/>
                    </a:ext>
                  </a:extLst>
                </a:gridCol>
                <a:gridCol w="740664">
                  <a:extLst>
                    <a:ext uri="{9D8B030D-6E8A-4147-A177-3AD203B41FA5}">
                      <a16:colId xmlns:a16="http://schemas.microsoft.com/office/drawing/2014/main" val="403337230"/>
                    </a:ext>
                  </a:extLst>
                </a:gridCol>
                <a:gridCol w="740664">
                  <a:extLst>
                    <a:ext uri="{9D8B030D-6E8A-4147-A177-3AD203B41FA5}">
                      <a16:colId xmlns:a16="http://schemas.microsoft.com/office/drawing/2014/main" val="1447243259"/>
                    </a:ext>
                  </a:extLst>
                </a:gridCol>
                <a:gridCol w="740664">
                  <a:extLst>
                    <a:ext uri="{9D8B030D-6E8A-4147-A177-3AD203B41FA5}">
                      <a16:colId xmlns:a16="http://schemas.microsoft.com/office/drawing/2014/main" val="253939101"/>
                    </a:ext>
                  </a:extLst>
                </a:gridCol>
                <a:gridCol w="740664">
                  <a:extLst>
                    <a:ext uri="{9D8B030D-6E8A-4147-A177-3AD203B41FA5}">
                      <a16:colId xmlns:a16="http://schemas.microsoft.com/office/drawing/2014/main" val="2645412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36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- 2019-11-29 16:00:48</a:t>
                      </a:r>
                      <a:r>
                        <a:rPr kumimoji="0" lang="en-US" sz="1000" b="0" i="0" u="none" strike="noStrike" kern="1200" cap="none" spc="0" normalizeH="0" baseline="0" noProof="0">
                          <a:ln>
                            <a:noFill/>
                          </a:ln>
                          <a:solidFill>
                            <a:prstClr val="black"/>
                          </a:solidFill>
                          <a:effectLst/>
                          <a:uLnTx/>
                          <a:uFillTx/>
                          <a:latin typeface="+mn-lt"/>
                          <a:ea typeface="+mn-ea"/>
                          <a:cs typeface="+mn-cs"/>
                        </a:rPr>
                        <a:t>
 Nexus Global Goals Action Day 2019 Activities: Reusable Wax Wraps
Learners created reusable wax wraps using fabric and organic beeswax (edible) to replace single use plastic wrapping. This can be used to wrap food, presents, pack-up soap and toiletries when travelling. Sheets can be washed after use. The lifespan of every sheet is approximately 1 year, provided it’s not exposed to extreme hot temperature, or the wax can melt. So, users must be careful to let the food cool down first before wrapping them. The wax wraps will be sold during the charity week in the first week of December.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0867254"/>
                  </a:ext>
                </a:extLst>
              </a:tr>
            </a:tbl>
          </a:graphicData>
        </a:graphic>
      </p:graphicFrame>
      <p:sp>
        <p:nvSpPr>
          <p:cNvPr id="4" name="Text Placeholder 3">
            <a:extLst>
              <a:ext uri="{FF2B5EF4-FFF2-40B4-BE49-F238E27FC236}">
                <a16:creationId xmlns:a16="http://schemas.microsoft.com/office/drawing/2014/main" id="{EC88DEC8-DC87-4D3C-B910-B89942801506}"/>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2674231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678B-598C-4CE3-9EFC-D9D0B2748B0E}"/>
              </a:ext>
            </a:extLst>
          </p:cNvPr>
          <p:cNvSpPr>
            <a:spLocks noGrp="1"/>
          </p:cNvSpPr>
          <p:nvPr>
            <p:ph type="title"/>
          </p:nvPr>
        </p:nvSpPr>
        <p:spPr/>
        <p:txBody>
          <a:bodyPr/>
          <a:lstStyle/>
          <a:p>
            <a:r>
              <a:rPr lang="en-US"/>
              <a:t>Facebook Own Posts Table | Nexus International School Malaysia - 11 of 16</a:t>
            </a:r>
          </a:p>
        </p:txBody>
      </p:sp>
      <p:graphicFrame>
        <p:nvGraphicFramePr>
          <p:cNvPr id="5" name="Table Placeholder 4">
            <a:extLst>
              <a:ext uri="{FF2B5EF4-FFF2-40B4-BE49-F238E27FC236}">
                <a16:creationId xmlns:a16="http://schemas.microsoft.com/office/drawing/2014/main" id="{F2B008EF-6672-4459-83FF-CBEF03BDDF75}"/>
              </a:ext>
            </a:extLst>
          </p:cNvPr>
          <p:cNvGraphicFramePr>
            <a:graphicFrameLocks noGrp="1"/>
          </p:cNvGraphicFramePr>
          <p:nvPr>
            <p:ph type="tbl" sz="quarter" idx="13"/>
            <p:extLst>
              <p:ext uri="{D42A27DB-BD31-4B8C-83A1-F6EECF244321}">
                <p14:modId xmlns:p14="http://schemas.microsoft.com/office/powerpoint/2010/main" val="763928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08929480"/>
                    </a:ext>
                  </a:extLst>
                </a:gridCol>
                <a:gridCol w="740664">
                  <a:extLst>
                    <a:ext uri="{9D8B030D-6E8A-4147-A177-3AD203B41FA5}">
                      <a16:colId xmlns:a16="http://schemas.microsoft.com/office/drawing/2014/main" val="2374728300"/>
                    </a:ext>
                  </a:extLst>
                </a:gridCol>
                <a:gridCol w="740664">
                  <a:extLst>
                    <a:ext uri="{9D8B030D-6E8A-4147-A177-3AD203B41FA5}">
                      <a16:colId xmlns:a16="http://schemas.microsoft.com/office/drawing/2014/main" val="942056068"/>
                    </a:ext>
                  </a:extLst>
                </a:gridCol>
                <a:gridCol w="740664">
                  <a:extLst>
                    <a:ext uri="{9D8B030D-6E8A-4147-A177-3AD203B41FA5}">
                      <a16:colId xmlns:a16="http://schemas.microsoft.com/office/drawing/2014/main" val="35233262"/>
                    </a:ext>
                  </a:extLst>
                </a:gridCol>
                <a:gridCol w="740664">
                  <a:extLst>
                    <a:ext uri="{9D8B030D-6E8A-4147-A177-3AD203B41FA5}">
                      <a16:colId xmlns:a16="http://schemas.microsoft.com/office/drawing/2014/main" val="350447613"/>
                    </a:ext>
                  </a:extLst>
                </a:gridCol>
                <a:gridCol w="740664">
                  <a:extLst>
                    <a:ext uri="{9D8B030D-6E8A-4147-A177-3AD203B41FA5}">
                      <a16:colId xmlns:a16="http://schemas.microsoft.com/office/drawing/2014/main" val="3249605151"/>
                    </a:ext>
                  </a:extLst>
                </a:gridCol>
                <a:gridCol w="740664">
                  <a:extLst>
                    <a:ext uri="{9D8B030D-6E8A-4147-A177-3AD203B41FA5}">
                      <a16:colId xmlns:a16="http://schemas.microsoft.com/office/drawing/2014/main" val="3400337966"/>
                    </a:ext>
                  </a:extLst>
                </a:gridCol>
                <a:gridCol w="740664">
                  <a:extLst>
                    <a:ext uri="{9D8B030D-6E8A-4147-A177-3AD203B41FA5}">
                      <a16:colId xmlns:a16="http://schemas.microsoft.com/office/drawing/2014/main" val="1844298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576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- 2019-11-29 10:00:30</a:t>
                      </a:r>
                      <a:r>
                        <a:rPr kumimoji="0" lang="en-US" sz="1000" b="0" i="0" u="none" strike="noStrike" kern="1200" cap="none" spc="0" normalizeH="0" baseline="0" noProof="0">
                          <a:ln>
                            <a:noFill/>
                          </a:ln>
                          <a:solidFill>
                            <a:prstClr val="black"/>
                          </a:solidFill>
                          <a:effectLst/>
                          <a:uLnTx/>
                          <a:uFillTx/>
                          <a:latin typeface="+mn-lt"/>
                          <a:ea typeface="+mn-ea"/>
                          <a:cs typeface="+mn-cs"/>
                        </a:rPr>
                        <a:t>
 Nexus Global Goals Action Day 2019 Activities: Making Orang Asli Mothers Independent (MOAMI) - Working with the Orang Asli
A group of learners travelled to an Orang Asli village called Kampung Tekir at Negeri Sembilan. They worked with the community to initiate and implement ideas for reusing waste, such as building a playground, creating art pieces and mural.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17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- 2019-11-29 01:23:50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0024869"/>
                  </a:ext>
                </a:extLst>
              </a:tr>
            </a:tbl>
          </a:graphicData>
        </a:graphic>
      </p:graphicFrame>
      <p:sp>
        <p:nvSpPr>
          <p:cNvPr id="4" name="Text Placeholder 3">
            <a:extLst>
              <a:ext uri="{FF2B5EF4-FFF2-40B4-BE49-F238E27FC236}">
                <a16:creationId xmlns:a16="http://schemas.microsoft.com/office/drawing/2014/main" id="{64720235-8EDE-43ED-AC15-D2C96C537536}"/>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1061641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5D8E-D43C-46A0-B796-1EAC91AA9651}"/>
              </a:ext>
            </a:extLst>
          </p:cNvPr>
          <p:cNvSpPr>
            <a:spLocks noGrp="1"/>
          </p:cNvSpPr>
          <p:nvPr>
            <p:ph type="title"/>
          </p:nvPr>
        </p:nvSpPr>
        <p:spPr/>
        <p:txBody>
          <a:bodyPr/>
          <a:lstStyle/>
          <a:p>
            <a:r>
              <a:rPr lang="en-US"/>
              <a:t>Facebook Own Posts Table | Nexus International School Malaysia - 12 of 16</a:t>
            </a:r>
          </a:p>
        </p:txBody>
      </p:sp>
      <p:graphicFrame>
        <p:nvGraphicFramePr>
          <p:cNvPr id="5" name="Table Placeholder 4">
            <a:extLst>
              <a:ext uri="{FF2B5EF4-FFF2-40B4-BE49-F238E27FC236}">
                <a16:creationId xmlns:a16="http://schemas.microsoft.com/office/drawing/2014/main" id="{378FF562-5A57-4956-AA55-2AA5946A8549}"/>
              </a:ext>
            </a:extLst>
          </p:cNvPr>
          <p:cNvGraphicFramePr>
            <a:graphicFrameLocks noGrp="1"/>
          </p:cNvGraphicFramePr>
          <p:nvPr>
            <p:ph type="tbl" sz="quarter" idx="13"/>
            <p:extLst>
              <p:ext uri="{D42A27DB-BD31-4B8C-83A1-F6EECF244321}">
                <p14:modId xmlns:p14="http://schemas.microsoft.com/office/powerpoint/2010/main" val="384130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97557959"/>
                    </a:ext>
                  </a:extLst>
                </a:gridCol>
                <a:gridCol w="740664">
                  <a:extLst>
                    <a:ext uri="{9D8B030D-6E8A-4147-A177-3AD203B41FA5}">
                      <a16:colId xmlns:a16="http://schemas.microsoft.com/office/drawing/2014/main" val="1639817956"/>
                    </a:ext>
                  </a:extLst>
                </a:gridCol>
                <a:gridCol w="740664">
                  <a:extLst>
                    <a:ext uri="{9D8B030D-6E8A-4147-A177-3AD203B41FA5}">
                      <a16:colId xmlns:a16="http://schemas.microsoft.com/office/drawing/2014/main" val="1452609401"/>
                    </a:ext>
                  </a:extLst>
                </a:gridCol>
                <a:gridCol w="740664">
                  <a:extLst>
                    <a:ext uri="{9D8B030D-6E8A-4147-A177-3AD203B41FA5}">
                      <a16:colId xmlns:a16="http://schemas.microsoft.com/office/drawing/2014/main" val="230517504"/>
                    </a:ext>
                  </a:extLst>
                </a:gridCol>
                <a:gridCol w="740664">
                  <a:extLst>
                    <a:ext uri="{9D8B030D-6E8A-4147-A177-3AD203B41FA5}">
                      <a16:colId xmlns:a16="http://schemas.microsoft.com/office/drawing/2014/main" val="84867349"/>
                    </a:ext>
                  </a:extLst>
                </a:gridCol>
                <a:gridCol w="740664">
                  <a:extLst>
                    <a:ext uri="{9D8B030D-6E8A-4147-A177-3AD203B41FA5}">
                      <a16:colId xmlns:a16="http://schemas.microsoft.com/office/drawing/2014/main" val="1830295712"/>
                    </a:ext>
                  </a:extLst>
                </a:gridCol>
                <a:gridCol w="740664">
                  <a:extLst>
                    <a:ext uri="{9D8B030D-6E8A-4147-A177-3AD203B41FA5}">
                      <a16:colId xmlns:a16="http://schemas.microsoft.com/office/drawing/2014/main" val="1079463760"/>
                    </a:ext>
                  </a:extLst>
                </a:gridCol>
                <a:gridCol w="740664">
                  <a:extLst>
                    <a:ext uri="{9D8B030D-6E8A-4147-A177-3AD203B41FA5}">
                      <a16:colId xmlns:a16="http://schemas.microsoft.com/office/drawing/2014/main" val="4209773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212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- 2019-11-28 20:00:06</a:t>
                      </a:r>
                      <a:r>
                        <a:rPr kumimoji="0" lang="en-US" sz="1000" b="0" i="0" u="none" strike="noStrike" kern="1200" cap="none" spc="0" normalizeH="0" baseline="0" noProof="0">
                          <a:ln>
                            <a:noFill/>
                          </a:ln>
                          <a:solidFill>
                            <a:prstClr val="black"/>
                          </a:solidFill>
                          <a:effectLst/>
                          <a:uLnTx/>
                          <a:uFillTx/>
                          <a:latin typeface="+mn-lt"/>
                          <a:ea typeface="+mn-ea"/>
                          <a:cs typeface="+mn-cs"/>
                        </a:rPr>
                        <a:t>
 Don’t MISS OUT!
The Alice in Wonderland theatre is next week. Have you got your tickets yet?
For Nexus International School Malaysia students and parents, you can purchase your tickets at Nexus Student Service. And for our friends outside Nexus, please register here: https://bit.ly/2rzvtAq
Adults: RM20
Learners: RM15
Date : 4th &amp; 5th December 2019
Time : 7pm
Venue : Nexus Theatre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1004390"/>
                  </a:ext>
                </a:extLst>
              </a:tr>
            </a:tbl>
          </a:graphicData>
        </a:graphic>
      </p:graphicFrame>
      <p:sp>
        <p:nvSpPr>
          <p:cNvPr id="4" name="Text Placeholder 3">
            <a:extLst>
              <a:ext uri="{FF2B5EF4-FFF2-40B4-BE49-F238E27FC236}">
                <a16:creationId xmlns:a16="http://schemas.microsoft.com/office/drawing/2014/main" id="{FE02F642-98AA-4E9D-B8E4-55767ABF2785}"/>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15149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E2ABE-DED5-4246-A5D3-DAAFABD7A1C7}"/>
              </a:ext>
            </a:extLst>
          </p:cNvPr>
          <p:cNvSpPr>
            <a:spLocks noGrp="1"/>
          </p:cNvSpPr>
          <p:nvPr>
            <p:ph type="title"/>
          </p:nvPr>
        </p:nvSpPr>
        <p:spPr/>
        <p:txBody>
          <a:bodyPr/>
          <a:lstStyle/>
          <a:p>
            <a:r>
              <a:rPr lang="en-US"/>
              <a:t>Facebook Own Posts Table | Nexus International School Malaysia - 13 of 16</a:t>
            </a:r>
          </a:p>
        </p:txBody>
      </p:sp>
      <p:graphicFrame>
        <p:nvGraphicFramePr>
          <p:cNvPr id="5" name="Table Placeholder 4">
            <a:extLst>
              <a:ext uri="{FF2B5EF4-FFF2-40B4-BE49-F238E27FC236}">
                <a16:creationId xmlns:a16="http://schemas.microsoft.com/office/drawing/2014/main" id="{DCC95550-E6F4-4215-96AC-716DB65CDE54}"/>
              </a:ext>
            </a:extLst>
          </p:cNvPr>
          <p:cNvGraphicFramePr>
            <a:graphicFrameLocks noGrp="1"/>
          </p:cNvGraphicFramePr>
          <p:nvPr>
            <p:ph type="tbl" sz="quarter" idx="13"/>
            <p:extLst>
              <p:ext uri="{D42A27DB-BD31-4B8C-83A1-F6EECF244321}">
                <p14:modId xmlns:p14="http://schemas.microsoft.com/office/powerpoint/2010/main" val="414563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89790864"/>
                    </a:ext>
                  </a:extLst>
                </a:gridCol>
                <a:gridCol w="740664">
                  <a:extLst>
                    <a:ext uri="{9D8B030D-6E8A-4147-A177-3AD203B41FA5}">
                      <a16:colId xmlns:a16="http://schemas.microsoft.com/office/drawing/2014/main" val="1148104686"/>
                    </a:ext>
                  </a:extLst>
                </a:gridCol>
                <a:gridCol w="740664">
                  <a:extLst>
                    <a:ext uri="{9D8B030D-6E8A-4147-A177-3AD203B41FA5}">
                      <a16:colId xmlns:a16="http://schemas.microsoft.com/office/drawing/2014/main" val="609866889"/>
                    </a:ext>
                  </a:extLst>
                </a:gridCol>
                <a:gridCol w="740664">
                  <a:extLst>
                    <a:ext uri="{9D8B030D-6E8A-4147-A177-3AD203B41FA5}">
                      <a16:colId xmlns:a16="http://schemas.microsoft.com/office/drawing/2014/main" val="1261571055"/>
                    </a:ext>
                  </a:extLst>
                </a:gridCol>
                <a:gridCol w="740664">
                  <a:extLst>
                    <a:ext uri="{9D8B030D-6E8A-4147-A177-3AD203B41FA5}">
                      <a16:colId xmlns:a16="http://schemas.microsoft.com/office/drawing/2014/main" val="1914080690"/>
                    </a:ext>
                  </a:extLst>
                </a:gridCol>
                <a:gridCol w="740664">
                  <a:extLst>
                    <a:ext uri="{9D8B030D-6E8A-4147-A177-3AD203B41FA5}">
                      <a16:colId xmlns:a16="http://schemas.microsoft.com/office/drawing/2014/main" val="56785760"/>
                    </a:ext>
                  </a:extLst>
                </a:gridCol>
                <a:gridCol w="740664">
                  <a:extLst>
                    <a:ext uri="{9D8B030D-6E8A-4147-A177-3AD203B41FA5}">
                      <a16:colId xmlns:a16="http://schemas.microsoft.com/office/drawing/2014/main" val="231810552"/>
                    </a:ext>
                  </a:extLst>
                </a:gridCol>
                <a:gridCol w="740664">
                  <a:extLst>
                    <a:ext uri="{9D8B030D-6E8A-4147-A177-3AD203B41FA5}">
                      <a16:colId xmlns:a16="http://schemas.microsoft.com/office/drawing/2014/main" val="364789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368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- 2019-11-28 19:04:58</a:t>
                      </a:r>
                      <a:r>
                        <a:rPr kumimoji="0" lang="en-US" sz="1000" b="0" i="0" u="none" strike="noStrike" kern="1200" cap="none" spc="0" normalizeH="0" baseline="0" noProof="0">
                          <a:ln>
                            <a:noFill/>
                          </a:ln>
                          <a:solidFill>
                            <a:prstClr val="black"/>
                          </a:solidFill>
                          <a:effectLst/>
                          <a:uLnTx/>
                          <a:uFillTx/>
                          <a:latin typeface="+mn-lt"/>
                          <a:ea typeface="+mn-ea"/>
                          <a:cs typeface="+mn-cs"/>
                        </a:rPr>
                        <a:t>
 Nexus Global Goals Action Day 2019 Activities: Edible Garden
Teachers, parents and learners came together to start an edible garden. An organisation specialised in gardening came in to work with the community. Volunteers worked the soil using compost. The idea is for the garden to reap vegetation which can be supplied to the school canteen as well as for students to have a fun outdoor garden lesson every now and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581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- 2019-11-28 18:28:48</a:t>
                      </a:r>
                      <a:r>
                        <a:rPr kumimoji="0" lang="en-US" sz="1000" b="0" i="0" u="none" strike="noStrike" kern="1200" cap="none" spc="0" normalizeH="0" baseline="0" noProof="0">
                          <a:ln>
                            <a:noFill/>
                          </a:ln>
                          <a:solidFill>
                            <a:prstClr val="black"/>
                          </a:solidFill>
                          <a:effectLst/>
                          <a:uLnTx/>
                          <a:uFillTx/>
                          <a:latin typeface="+mn-lt"/>
                          <a:ea typeface="+mn-ea"/>
                          <a:cs typeface="+mn-cs"/>
                        </a:rPr>
                        <a:t>
 Nexus Global Goals Action Day 2019 Activities: Beach Clean-up
More than 80 volunteers participated in the beach clean-up activity at the Tanjung Tuan Beach, Negeri Sembilan. The initiative was sponsored by the Ministry of Tourism.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802534"/>
                  </a:ext>
                </a:extLst>
              </a:tr>
            </a:tbl>
          </a:graphicData>
        </a:graphic>
      </p:graphicFrame>
      <p:sp>
        <p:nvSpPr>
          <p:cNvPr id="4" name="Text Placeholder 3">
            <a:extLst>
              <a:ext uri="{FF2B5EF4-FFF2-40B4-BE49-F238E27FC236}">
                <a16:creationId xmlns:a16="http://schemas.microsoft.com/office/drawing/2014/main" id="{797FB34F-CAB4-4F02-9F2F-324850056AD2}"/>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1036474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83077-9880-425C-BC8B-B99ADB02F4A3}"/>
              </a:ext>
            </a:extLst>
          </p:cNvPr>
          <p:cNvSpPr>
            <a:spLocks noGrp="1"/>
          </p:cNvSpPr>
          <p:nvPr>
            <p:ph type="title"/>
          </p:nvPr>
        </p:nvSpPr>
        <p:spPr/>
        <p:txBody>
          <a:bodyPr/>
          <a:lstStyle/>
          <a:p>
            <a:r>
              <a:rPr lang="en-US"/>
              <a:t>Facebook Own Posts Table | Nexus International School Malaysia - 14 of 16</a:t>
            </a:r>
          </a:p>
        </p:txBody>
      </p:sp>
      <p:graphicFrame>
        <p:nvGraphicFramePr>
          <p:cNvPr id="5" name="Table Placeholder 4">
            <a:extLst>
              <a:ext uri="{FF2B5EF4-FFF2-40B4-BE49-F238E27FC236}">
                <a16:creationId xmlns:a16="http://schemas.microsoft.com/office/drawing/2014/main" id="{CABB0937-BAC9-4315-AF88-F8D95EE06C15}"/>
              </a:ext>
            </a:extLst>
          </p:cNvPr>
          <p:cNvGraphicFramePr>
            <a:graphicFrameLocks noGrp="1"/>
          </p:cNvGraphicFramePr>
          <p:nvPr>
            <p:ph type="tbl" sz="quarter" idx="13"/>
            <p:extLst>
              <p:ext uri="{D42A27DB-BD31-4B8C-83A1-F6EECF244321}">
                <p14:modId xmlns:p14="http://schemas.microsoft.com/office/powerpoint/2010/main" val="599748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5784795"/>
                    </a:ext>
                  </a:extLst>
                </a:gridCol>
                <a:gridCol w="740664">
                  <a:extLst>
                    <a:ext uri="{9D8B030D-6E8A-4147-A177-3AD203B41FA5}">
                      <a16:colId xmlns:a16="http://schemas.microsoft.com/office/drawing/2014/main" val="2065039480"/>
                    </a:ext>
                  </a:extLst>
                </a:gridCol>
                <a:gridCol w="740664">
                  <a:extLst>
                    <a:ext uri="{9D8B030D-6E8A-4147-A177-3AD203B41FA5}">
                      <a16:colId xmlns:a16="http://schemas.microsoft.com/office/drawing/2014/main" val="3853309705"/>
                    </a:ext>
                  </a:extLst>
                </a:gridCol>
                <a:gridCol w="740664">
                  <a:extLst>
                    <a:ext uri="{9D8B030D-6E8A-4147-A177-3AD203B41FA5}">
                      <a16:colId xmlns:a16="http://schemas.microsoft.com/office/drawing/2014/main" val="1204427491"/>
                    </a:ext>
                  </a:extLst>
                </a:gridCol>
                <a:gridCol w="740664">
                  <a:extLst>
                    <a:ext uri="{9D8B030D-6E8A-4147-A177-3AD203B41FA5}">
                      <a16:colId xmlns:a16="http://schemas.microsoft.com/office/drawing/2014/main" val="3404418741"/>
                    </a:ext>
                  </a:extLst>
                </a:gridCol>
                <a:gridCol w="740664">
                  <a:extLst>
                    <a:ext uri="{9D8B030D-6E8A-4147-A177-3AD203B41FA5}">
                      <a16:colId xmlns:a16="http://schemas.microsoft.com/office/drawing/2014/main" val="2698124573"/>
                    </a:ext>
                  </a:extLst>
                </a:gridCol>
                <a:gridCol w="740664">
                  <a:extLst>
                    <a:ext uri="{9D8B030D-6E8A-4147-A177-3AD203B41FA5}">
                      <a16:colId xmlns:a16="http://schemas.microsoft.com/office/drawing/2014/main" val="4147743033"/>
                    </a:ext>
                  </a:extLst>
                </a:gridCol>
                <a:gridCol w="740664">
                  <a:extLst>
                    <a:ext uri="{9D8B030D-6E8A-4147-A177-3AD203B41FA5}">
                      <a16:colId xmlns:a16="http://schemas.microsoft.com/office/drawing/2014/main" val="2949042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40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- 2019-11-28 18:15:14</a:t>
                      </a:r>
                      <a:r>
                        <a:rPr kumimoji="0" lang="en-US" sz="1000" b="0" i="0" u="none" strike="noStrike" kern="1200" cap="none" spc="0" normalizeH="0" baseline="0" noProof="0">
                          <a:ln>
                            <a:noFill/>
                          </a:ln>
                          <a:solidFill>
                            <a:prstClr val="black"/>
                          </a:solidFill>
                          <a:effectLst/>
                          <a:uLnTx/>
                          <a:uFillTx/>
                          <a:latin typeface="+mn-lt"/>
                          <a:ea typeface="+mn-ea"/>
                          <a:cs typeface="+mn-cs"/>
                        </a:rPr>
                        <a:t>
 Ready get set go... and there goes the baby turtles to start their new lives, where they belong, in the ocean.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066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- 2019-11-27 20:14:13</a:t>
                      </a:r>
                      <a:r>
                        <a:rPr kumimoji="0" lang="en-US" sz="1000" b="0" i="0" u="none" strike="noStrike" kern="1200" cap="none" spc="0" normalizeH="0" baseline="0" noProof="0">
                          <a:ln>
                            <a:noFill/>
                          </a:ln>
                          <a:solidFill>
                            <a:prstClr val="black"/>
                          </a:solidFill>
                          <a:effectLst/>
                          <a:uLnTx/>
                          <a:uFillTx/>
                          <a:latin typeface="+mn-lt"/>
                          <a:ea typeface="+mn-ea"/>
                          <a:cs typeface="+mn-cs"/>
                        </a:rPr>
                        <a:t>
 Nexus Global Goals Action Day 2019
5th year in running, 24 activities within and outside Nexus International School Malaysia, to address the 17 UNSDGs!
#nexusglobalgoals2019
#globalgoals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889699"/>
                  </a:ext>
                </a:extLst>
              </a:tr>
            </a:tbl>
          </a:graphicData>
        </a:graphic>
      </p:graphicFrame>
      <p:sp>
        <p:nvSpPr>
          <p:cNvPr id="4" name="Text Placeholder 3">
            <a:extLst>
              <a:ext uri="{FF2B5EF4-FFF2-40B4-BE49-F238E27FC236}">
                <a16:creationId xmlns:a16="http://schemas.microsoft.com/office/drawing/2014/main" id="{9B0CD2D9-2161-4B49-AE5F-05D0C40426BA}"/>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2536274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176D6-B9DC-4F6B-9B72-0E9172590DD7}"/>
              </a:ext>
            </a:extLst>
          </p:cNvPr>
          <p:cNvSpPr>
            <a:spLocks noGrp="1"/>
          </p:cNvSpPr>
          <p:nvPr>
            <p:ph type="title"/>
          </p:nvPr>
        </p:nvSpPr>
        <p:spPr/>
        <p:txBody>
          <a:bodyPr/>
          <a:lstStyle/>
          <a:p>
            <a:r>
              <a:rPr lang="en-US"/>
              <a:t>Facebook Own Posts Table | Nexus International School Malaysia - 15 of 16</a:t>
            </a:r>
          </a:p>
        </p:txBody>
      </p:sp>
      <p:graphicFrame>
        <p:nvGraphicFramePr>
          <p:cNvPr id="5" name="Table Placeholder 4">
            <a:extLst>
              <a:ext uri="{FF2B5EF4-FFF2-40B4-BE49-F238E27FC236}">
                <a16:creationId xmlns:a16="http://schemas.microsoft.com/office/drawing/2014/main" id="{67ADC863-D8B9-4393-A805-C665F307B8FF}"/>
              </a:ext>
            </a:extLst>
          </p:cNvPr>
          <p:cNvGraphicFramePr>
            <a:graphicFrameLocks noGrp="1"/>
          </p:cNvGraphicFramePr>
          <p:nvPr>
            <p:ph type="tbl" sz="quarter" idx="13"/>
            <p:extLst>
              <p:ext uri="{D42A27DB-BD31-4B8C-83A1-F6EECF244321}">
                <p14:modId xmlns:p14="http://schemas.microsoft.com/office/powerpoint/2010/main" val="46888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42882185"/>
                    </a:ext>
                  </a:extLst>
                </a:gridCol>
                <a:gridCol w="740664">
                  <a:extLst>
                    <a:ext uri="{9D8B030D-6E8A-4147-A177-3AD203B41FA5}">
                      <a16:colId xmlns:a16="http://schemas.microsoft.com/office/drawing/2014/main" val="98446642"/>
                    </a:ext>
                  </a:extLst>
                </a:gridCol>
                <a:gridCol w="740664">
                  <a:extLst>
                    <a:ext uri="{9D8B030D-6E8A-4147-A177-3AD203B41FA5}">
                      <a16:colId xmlns:a16="http://schemas.microsoft.com/office/drawing/2014/main" val="1872797794"/>
                    </a:ext>
                  </a:extLst>
                </a:gridCol>
                <a:gridCol w="740664">
                  <a:extLst>
                    <a:ext uri="{9D8B030D-6E8A-4147-A177-3AD203B41FA5}">
                      <a16:colId xmlns:a16="http://schemas.microsoft.com/office/drawing/2014/main" val="987646922"/>
                    </a:ext>
                  </a:extLst>
                </a:gridCol>
                <a:gridCol w="740664">
                  <a:extLst>
                    <a:ext uri="{9D8B030D-6E8A-4147-A177-3AD203B41FA5}">
                      <a16:colId xmlns:a16="http://schemas.microsoft.com/office/drawing/2014/main" val="1435327397"/>
                    </a:ext>
                  </a:extLst>
                </a:gridCol>
                <a:gridCol w="740664">
                  <a:extLst>
                    <a:ext uri="{9D8B030D-6E8A-4147-A177-3AD203B41FA5}">
                      <a16:colId xmlns:a16="http://schemas.microsoft.com/office/drawing/2014/main" val="536565404"/>
                    </a:ext>
                  </a:extLst>
                </a:gridCol>
                <a:gridCol w="740664">
                  <a:extLst>
                    <a:ext uri="{9D8B030D-6E8A-4147-A177-3AD203B41FA5}">
                      <a16:colId xmlns:a16="http://schemas.microsoft.com/office/drawing/2014/main" val="2054393673"/>
                    </a:ext>
                  </a:extLst>
                </a:gridCol>
                <a:gridCol w="740664">
                  <a:extLst>
                    <a:ext uri="{9D8B030D-6E8A-4147-A177-3AD203B41FA5}">
                      <a16:colId xmlns:a16="http://schemas.microsoft.com/office/drawing/2014/main" val="483028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548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- 2019-11-27 11:53:48</a:t>
                      </a:r>
                      <a:r>
                        <a:rPr kumimoji="0" lang="en-US" sz="1000" b="0" i="0" u="none" strike="noStrike" kern="1200" cap="none" spc="0" normalizeH="0" baseline="0" noProof="0">
                          <a:ln>
                            <a:noFill/>
                          </a:ln>
                          <a:solidFill>
                            <a:prstClr val="black"/>
                          </a:solidFill>
                          <a:effectLst/>
                          <a:uLnTx/>
                          <a:uFillTx/>
                          <a:latin typeface="+mn-lt"/>
                          <a:ea typeface="+mn-ea"/>
                          <a:cs typeface="+mn-cs"/>
                        </a:rPr>
                        <a:t>
 Nexus Global Goals Action Day 2019 is happening NOW! Addressing all 17 United Nations Sustainable Development Goals (UNSDGs), 24 activities are happening concurrently within and outside the Nexus International School Malaysia premises. 
The whole school which includes students, teachers and staff are involved to create awareness and promote sustainability. 
There are 14 Goalkeepers (voluntary student journalists of the day) running around school and bringing timely updates of anything and everything that’s happening.
So much of buzz, so much of excitement… Stay tuned or keep checking your newsfeed for more updates.. 
#nexusglobalgoals2019
#globalgoals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7732508"/>
                  </a:ext>
                </a:extLst>
              </a:tr>
            </a:tbl>
          </a:graphicData>
        </a:graphic>
      </p:graphicFrame>
      <p:sp>
        <p:nvSpPr>
          <p:cNvPr id="4" name="Text Placeholder 3">
            <a:extLst>
              <a:ext uri="{FF2B5EF4-FFF2-40B4-BE49-F238E27FC236}">
                <a16:creationId xmlns:a16="http://schemas.microsoft.com/office/drawing/2014/main" id="{8969B71A-0227-4A90-AA79-72390508DE9C}"/>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2996987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B6D53-D842-477B-B6AC-721483D35F69}"/>
              </a:ext>
            </a:extLst>
          </p:cNvPr>
          <p:cNvSpPr>
            <a:spLocks noGrp="1"/>
          </p:cNvSpPr>
          <p:nvPr>
            <p:ph type="title"/>
          </p:nvPr>
        </p:nvSpPr>
        <p:spPr/>
        <p:txBody>
          <a:bodyPr/>
          <a:lstStyle/>
          <a:p>
            <a:r>
              <a:rPr lang="en-US"/>
              <a:t>Facebook Own Posts Table | Nexus International School Malaysia - 16 of 16</a:t>
            </a:r>
          </a:p>
        </p:txBody>
      </p:sp>
      <p:graphicFrame>
        <p:nvGraphicFramePr>
          <p:cNvPr id="5" name="Table Placeholder 4">
            <a:extLst>
              <a:ext uri="{FF2B5EF4-FFF2-40B4-BE49-F238E27FC236}">
                <a16:creationId xmlns:a16="http://schemas.microsoft.com/office/drawing/2014/main" id="{1A96D957-317D-422D-862D-BABCB076788D}"/>
              </a:ext>
            </a:extLst>
          </p:cNvPr>
          <p:cNvGraphicFramePr>
            <a:graphicFrameLocks noGrp="1"/>
          </p:cNvGraphicFramePr>
          <p:nvPr>
            <p:ph type="tbl" sz="quarter" idx="13"/>
            <p:extLst>
              <p:ext uri="{D42A27DB-BD31-4B8C-83A1-F6EECF244321}">
                <p14:modId xmlns:p14="http://schemas.microsoft.com/office/powerpoint/2010/main" val="3305701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7624902"/>
                    </a:ext>
                  </a:extLst>
                </a:gridCol>
                <a:gridCol w="740664">
                  <a:extLst>
                    <a:ext uri="{9D8B030D-6E8A-4147-A177-3AD203B41FA5}">
                      <a16:colId xmlns:a16="http://schemas.microsoft.com/office/drawing/2014/main" val="3106545276"/>
                    </a:ext>
                  </a:extLst>
                </a:gridCol>
                <a:gridCol w="740664">
                  <a:extLst>
                    <a:ext uri="{9D8B030D-6E8A-4147-A177-3AD203B41FA5}">
                      <a16:colId xmlns:a16="http://schemas.microsoft.com/office/drawing/2014/main" val="3251468150"/>
                    </a:ext>
                  </a:extLst>
                </a:gridCol>
                <a:gridCol w="740664">
                  <a:extLst>
                    <a:ext uri="{9D8B030D-6E8A-4147-A177-3AD203B41FA5}">
                      <a16:colId xmlns:a16="http://schemas.microsoft.com/office/drawing/2014/main" val="3535374970"/>
                    </a:ext>
                  </a:extLst>
                </a:gridCol>
                <a:gridCol w="740664">
                  <a:extLst>
                    <a:ext uri="{9D8B030D-6E8A-4147-A177-3AD203B41FA5}">
                      <a16:colId xmlns:a16="http://schemas.microsoft.com/office/drawing/2014/main" val="1439856503"/>
                    </a:ext>
                  </a:extLst>
                </a:gridCol>
                <a:gridCol w="740664">
                  <a:extLst>
                    <a:ext uri="{9D8B030D-6E8A-4147-A177-3AD203B41FA5}">
                      <a16:colId xmlns:a16="http://schemas.microsoft.com/office/drawing/2014/main" val="1217072325"/>
                    </a:ext>
                  </a:extLst>
                </a:gridCol>
                <a:gridCol w="740664">
                  <a:extLst>
                    <a:ext uri="{9D8B030D-6E8A-4147-A177-3AD203B41FA5}">
                      <a16:colId xmlns:a16="http://schemas.microsoft.com/office/drawing/2014/main" val="3903967974"/>
                    </a:ext>
                  </a:extLst>
                </a:gridCol>
                <a:gridCol w="740664">
                  <a:extLst>
                    <a:ext uri="{9D8B030D-6E8A-4147-A177-3AD203B41FA5}">
                      <a16:colId xmlns:a16="http://schemas.microsoft.com/office/drawing/2014/main" val="1089264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180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- 2019-11-26 22:24:56</a:t>
                      </a:r>
                      <a:r>
                        <a:rPr kumimoji="0" lang="en-US" sz="1000" b="0" i="0" u="none" strike="noStrike" kern="1200" cap="none" spc="0" normalizeH="0" baseline="0" noProof="0">
                          <a:ln>
                            <a:noFill/>
                          </a:ln>
                          <a:solidFill>
                            <a:prstClr val="black"/>
                          </a:solidFill>
                          <a:effectLst/>
                          <a:uLnTx/>
                          <a:uFillTx/>
                          <a:latin typeface="+mn-lt"/>
                          <a:ea typeface="+mn-ea"/>
                          <a:cs typeface="+mn-cs"/>
                        </a:rPr>
                        <a:t>
 Nexus learner, Tan Kwan Wynn was recently recognised as an Outstanding Cambridge Learner for the 2019 IGCSE examinations. She received the award for being the top in the country for International Mathematics. Well done, Kwan Wynn!
Read more about Kwan Wynn here: https://www.nexus.edu.my/community/nexus-news/igcse-award-top-country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7014267"/>
                  </a:ext>
                </a:extLst>
              </a:tr>
            </a:tbl>
          </a:graphicData>
        </a:graphic>
      </p:graphicFrame>
      <p:sp>
        <p:nvSpPr>
          <p:cNvPr id="4" name="Text Placeholder 3">
            <a:extLst>
              <a:ext uri="{FF2B5EF4-FFF2-40B4-BE49-F238E27FC236}">
                <a16:creationId xmlns:a16="http://schemas.microsoft.com/office/drawing/2014/main" id="{20CF2D5A-5650-4E56-AF8F-22DBAAD849E9}"/>
              </a:ext>
            </a:extLst>
          </p:cNvPr>
          <p:cNvSpPr>
            <a:spLocks noGrp="1"/>
          </p:cNvSpPr>
          <p:nvPr>
            <p:ph type="body" sz="quarter" idx="14"/>
          </p:nvPr>
        </p:nvSpPr>
        <p:spPr/>
        <p:txBody>
          <a:bodyPr/>
          <a:lstStyle/>
          <a:p>
            <a:r>
              <a:rPr lang="en-US"/>
              <a:t>10/01/2019 - 12/31/2019</a:t>
            </a:r>
          </a:p>
        </p:txBody>
      </p:sp>
    </p:spTree>
    <p:extLst>
      <p:ext uri="{BB962C8B-B14F-4D97-AF65-F5344CB8AC3E}">
        <p14:creationId xmlns:p14="http://schemas.microsoft.com/office/powerpoint/2010/main" val="1692840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8E62E-CFC8-4047-A9E6-CF655F30FA86}"/>
              </a:ext>
            </a:extLst>
          </p:cNvPr>
          <p:cNvSpPr>
            <a:spLocks noGrp="1"/>
          </p:cNvSpPr>
          <p:nvPr>
            <p:ph type="title"/>
          </p:nvPr>
        </p:nvSpPr>
        <p:spPr/>
        <p:txBody>
          <a:bodyPr/>
          <a:lstStyle/>
          <a:p>
            <a:r>
              <a:rPr lang="en-US"/>
              <a:t>Facebook Custom Reach (Collumn Chart) | Nexus International School Malaysia</a:t>
            </a:r>
          </a:p>
        </p:txBody>
      </p:sp>
      <p:graphicFrame>
        <p:nvGraphicFramePr>
          <p:cNvPr id="6" name="Chart Placeholder 5">
            <a:extLst>
              <a:ext uri="{FF2B5EF4-FFF2-40B4-BE49-F238E27FC236}">
                <a16:creationId xmlns:a16="http://schemas.microsoft.com/office/drawing/2014/main" id="{B3DD3258-13C1-4ECB-BBCB-5C278460DEA2}"/>
              </a:ext>
            </a:extLst>
          </p:cNvPr>
          <p:cNvGraphicFramePr>
            <a:graphicFrameLocks noGrp="1"/>
          </p:cNvGraphicFramePr>
          <p:nvPr>
            <p:ph type="chart" sz="quarter" idx="13"/>
            <p:extLst>
              <p:ext uri="{D42A27DB-BD31-4B8C-83A1-F6EECF244321}">
                <p14:modId xmlns:p14="http://schemas.microsoft.com/office/powerpoint/2010/main" val="2609028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A3AD2-25E3-4ACD-9722-1F9B4F6E35DA}"/>
              </a:ext>
            </a:extLst>
          </p:cNvPr>
          <p:cNvSpPr>
            <a:spLocks noGrp="1"/>
          </p:cNvSpPr>
          <p:nvPr>
            <p:ph type="body" sz="quarter" idx="14"/>
          </p:nvPr>
        </p:nvSpPr>
        <p:spPr/>
        <p:txBody>
          <a:bodyPr/>
          <a:lstStyle/>
          <a:p>
            <a:r>
              <a:rPr lang="en-US"/>
              <a:t>10/01/2019 - 12/31/2019</a:t>
            </a:r>
          </a:p>
        </p:txBody>
      </p:sp>
      <p:sp>
        <p:nvSpPr>
          <p:cNvPr id="5" name="Footer Placeholder 4">
            <a:extLst>
              <a:ext uri="{FF2B5EF4-FFF2-40B4-BE49-F238E27FC236}">
                <a16:creationId xmlns:a16="http://schemas.microsoft.com/office/drawing/2014/main" id="{8BB7AFF5-C1EF-43AB-82E7-612AEC070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9443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1315</Words>
  <Application>Microsoft Office PowerPoint</Application>
  <PresentationFormat>On-screen Show (4:3)</PresentationFormat>
  <Paragraphs>554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Nexus Malaysia </vt:lpstr>
      <vt:lpstr>Facebook Key Metrics Table | Nexus International School Malaysia</vt:lpstr>
      <vt:lpstr>Facebook Fans Total | Nexus International School Malaysia</vt:lpstr>
      <vt:lpstr>Facebook Fan Demographics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Reach | Nexus International School Malaysia</vt:lpstr>
      <vt:lpstr>Facebook Page Views | Nexus International School Malaysia</vt:lpstr>
      <vt:lpstr>Facebook Engaged Users | Nexus International School Malaysia</vt:lpstr>
      <vt:lpstr>Facebook Interaction Rate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3</vt:lpstr>
      <vt:lpstr>Facebook (FB) Custom Own Posts Table (new) | Nexus International School Malaysia - 2 of 3</vt:lpstr>
      <vt:lpstr>Facebook (FB) Custom Own Posts Table (new) | Nexus International School Malaysia - 3 of 3</vt:lpstr>
      <vt:lpstr>Facebook Own Posts Table | Nexus International School Malaysia - 1 of 16</vt:lpstr>
      <vt:lpstr>Facebook Own Posts Table | Nexus International School Malaysia - 2 of 16</vt:lpstr>
      <vt:lpstr>Facebook Own Posts Table | Nexus International School Malaysia - 3 of 16</vt:lpstr>
      <vt:lpstr>Facebook Own Posts Table | Nexus International School Malaysia - 4 of 16</vt:lpstr>
      <vt:lpstr>Facebook Own Posts Table | Nexus International School Malaysia - 5 of 16</vt:lpstr>
      <vt:lpstr>Facebook Own Posts Table | Nexus International School Malaysia - 6 of 16</vt:lpstr>
      <vt:lpstr>Facebook Own Posts Table | Nexus International School Malaysia - 7 of 16</vt:lpstr>
      <vt:lpstr>Facebook Own Posts Table | Nexus International School Malaysia - 8 of 16</vt:lpstr>
      <vt:lpstr>Facebook Own Posts Table | Nexus International School Malaysia - 9 of 16</vt:lpstr>
      <vt:lpstr>Facebook Own Posts Table | Nexus International School Malaysia - 10 of 16</vt:lpstr>
      <vt:lpstr>Facebook Own Posts Table | Nexus International School Malaysia - 11 of 16</vt:lpstr>
      <vt:lpstr>Facebook Own Posts Table | Nexus International School Malaysia - 12 of 16</vt:lpstr>
      <vt:lpstr>Facebook Own Posts Table | Nexus International School Malaysia - 13 of 16</vt:lpstr>
      <vt:lpstr>Facebook Own Posts Table | Nexus International School Malaysia - 14 of 16</vt:lpstr>
      <vt:lpstr>Facebook Own Posts Table | Nexus International School Malaysia - 15 of 16</vt:lpstr>
      <vt:lpstr>Facebook Own Posts Table | Nexus International School Malaysia - 16 of 16</vt:lpstr>
      <vt:lpstr>Facebook Custom Reach (Collumn Chart) | Nexus International School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Nexus Malaysia </dc:title>
  <dc:creator>Frederik Peiniger</dc:creator>
  <cp:lastModifiedBy>Frederik Peiniger</cp:lastModifiedBy>
  <cp:revision>1</cp:revision>
  <dcterms:created xsi:type="dcterms:W3CDTF">2020-04-12T07:41:05Z</dcterms:created>
  <dcterms:modified xsi:type="dcterms:W3CDTF">2020-04-12T07:41:59Z</dcterms:modified>
</cp:coreProperties>
</file>